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51"/>
  </p:notesMasterIdLst>
  <p:handoutMasterIdLst>
    <p:handoutMasterId r:id="rId52"/>
  </p:handoutMasterIdLst>
  <p:sldIdLst>
    <p:sldId id="256" r:id="rId3"/>
    <p:sldId id="259" r:id="rId4"/>
    <p:sldId id="363" r:id="rId5"/>
    <p:sldId id="391" r:id="rId6"/>
    <p:sldId id="404" r:id="rId7"/>
    <p:sldId id="451" r:id="rId8"/>
    <p:sldId id="392" r:id="rId9"/>
    <p:sldId id="406" r:id="rId10"/>
    <p:sldId id="407" r:id="rId11"/>
    <p:sldId id="408" r:id="rId12"/>
    <p:sldId id="409" r:id="rId13"/>
    <p:sldId id="410" r:id="rId14"/>
    <p:sldId id="419" r:id="rId15"/>
    <p:sldId id="420" r:id="rId16"/>
    <p:sldId id="421" r:id="rId17"/>
    <p:sldId id="422" r:id="rId18"/>
    <p:sldId id="423" r:id="rId19"/>
    <p:sldId id="424" r:id="rId20"/>
    <p:sldId id="425" r:id="rId21"/>
    <p:sldId id="456" r:id="rId22"/>
    <p:sldId id="457" r:id="rId23"/>
    <p:sldId id="394" r:id="rId24"/>
    <p:sldId id="411" r:id="rId25"/>
    <p:sldId id="452" r:id="rId26"/>
    <p:sldId id="412" r:id="rId27"/>
    <p:sldId id="416" r:id="rId28"/>
    <p:sldId id="413" r:id="rId29"/>
    <p:sldId id="418" r:id="rId30"/>
    <p:sldId id="432" r:id="rId31"/>
    <p:sldId id="433" r:id="rId32"/>
    <p:sldId id="434" r:id="rId33"/>
    <p:sldId id="435" r:id="rId34"/>
    <p:sldId id="436" r:id="rId35"/>
    <p:sldId id="437" r:id="rId36"/>
    <p:sldId id="439" r:id="rId37"/>
    <p:sldId id="440" r:id="rId38"/>
    <p:sldId id="441" r:id="rId39"/>
    <p:sldId id="442" r:id="rId40"/>
    <p:sldId id="443" r:id="rId41"/>
    <p:sldId id="444" r:id="rId42"/>
    <p:sldId id="445" r:id="rId43"/>
    <p:sldId id="446" r:id="rId44"/>
    <p:sldId id="396" r:id="rId45"/>
    <p:sldId id="427" r:id="rId46"/>
    <p:sldId id="455" r:id="rId47"/>
    <p:sldId id="454" r:id="rId48"/>
    <p:sldId id="453" r:id="rId49"/>
    <p:sldId id="430" r:id="rId50"/>
  </p:sldIdLst>
  <p:sldSz cx="9144000" cy="6858000" type="screen4x3"/>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70" autoAdjust="0"/>
  </p:normalViewPr>
  <p:slideViewPr>
    <p:cSldViewPr>
      <p:cViewPr varScale="1">
        <p:scale>
          <a:sx n="64" d="100"/>
          <a:sy n="64" d="100"/>
        </p:scale>
        <p:origin x="156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908D6F-236D-4412-9AA8-AF052A26B2C4}" type="doc">
      <dgm:prSet loTypeId="urn:microsoft.com/office/officeart/2005/8/layout/chevron2" loCatId="list" qsTypeId="urn:microsoft.com/office/officeart/2005/8/quickstyle/simple3" qsCatId="simple" csTypeId="urn:microsoft.com/office/officeart/2005/8/colors/colorful3" csCatId="colorful" phldr="1"/>
      <dgm:spPr/>
      <dgm:t>
        <a:bodyPr/>
        <a:lstStyle/>
        <a:p>
          <a:endParaRPr lang="es-EC"/>
        </a:p>
      </dgm:t>
    </dgm:pt>
    <dgm:pt modelId="{18B5A8CA-F6F7-4894-AE6A-2247C8DB912D}">
      <dgm:prSet phldrT="[Texto]"/>
      <dgm:spPr/>
      <dgm:t>
        <a:bodyPr/>
        <a:lstStyle/>
        <a:p>
          <a:r>
            <a:rPr lang="es-MX" dirty="0"/>
            <a:t>Necesidades</a:t>
          </a:r>
          <a:endParaRPr lang="es-EC" dirty="0"/>
        </a:p>
      </dgm:t>
    </dgm:pt>
    <dgm:pt modelId="{5F272CAC-3259-4B14-B416-B8D074BC95FB}" type="parTrans" cxnId="{E1D7C24F-1D18-4C37-8779-561274DEED72}">
      <dgm:prSet/>
      <dgm:spPr/>
      <dgm:t>
        <a:bodyPr/>
        <a:lstStyle/>
        <a:p>
          <a:endParaRPr lang="es-EC"/>
        </a:p>
      </dgm:t>
    </dgm:pt>
    <dgm:pt modelId="{97C7B2D0-652B-4A5C-B425-3BBCE8C2E979}" type="sibTrans" cxnId="{E1D7C24F-1D18-4C37-8779-561274DEED72}">
      <dgm:prSet/>
      <dgm:spPr/>
      <dgm:t>
        <a:bodyPr/>
        <a:lstStyle/>
        <a:p>
          <a:endParaRPr lang="es-EC"/>
        </a:p>
      </dgm:t>
    </dgm:pt>
    <dgm:pt modelId="{E022769E-1F8B-42EE-AA0D-F23B25313B0E}">
      <dgm:prSet phldrT="[Texto]"/>
      <dgm:spPr/>
      <dgm:t>
        <a:bodyPr/>
        <a:lstStyle/>
        <a:p>
          <a:r>
            <a:rPr lang="es-MX" dirty="0"/>
            <a:t>Falta de exactitud en procesos industriales</a:t>
          </a:r>
          <a:endParaRPr lang="es-EC" dirty="0"/>
        </a:p>
      </dgm:t>
    </dgm:pt>
    <dgm:pt modelId="{C52FAEB7-9B19-4DBB-A562-1E8B22EBAC38}" type="parTrans" cxnId="{C2B287F5-97C4-4638-8D1E-C1D51255ED3C}">
      <dgm:prSet/>
      <dgm:spPr/>
      <dgm:t>
        <a:bodyPr/>
        <a:lstStyle/>
        <a:p>
          <a:endParaRPr lang="es-EC"/>
        </a:p>
      </dgm:t>
    </dgm:pt>
    <dgm:pt modelId="{1EC3B622-EB04-4AD2-A144-FA05F87DF977}" type="sibTrans" cxnId="{C2B287F5-97C4-4638-8D1E-C1D51255ED3C}">
      <dgm:prSet/>
      <dgm:spPr/>
      <dgm:t>
        <a:bodyPr/>
        <a:lstStyle/>
        <a:p>
          <a:endParaRPr lang="es-EC"/>
        </a:p>
      </dgm:t>
    </dgm:pt>
    <dgm:pt modelId="{3169D701-4921-4590-8954-DB15C6E3D875}">
      <dgm:prSet phldrT="[Texto]"/>
      <dgm:spPr/>
      <dgm:t>
        <a:bodyPr/>
        <a:lstStyle/>
        <a:p>
          <a:r>
            <a:rPr lang="es-MX" dirty="0"/>
            <a:t>Gasto elevado de energía</a:t>
          </a:r>
          <a:endParaRPr lang="es-EC" dirty="0"/>
        </a:p>
      </dgm:t>
    </dgm:pt>
    <dgm:pt modelId="{041ABA2C-9164-4CBE-86CC-6860E40E5968}" type="parTrans" cxnId="{7E5E5543-D91B-450F-91A6-43E94D4BBEEB}">
      <dgm:prSet/>
      <dgm:spPr/>
      <dgm:t>
        <a:bodyPr/>
        <a:lstStyle/>
        <a:p>
          <a:endParaRPr lang="es-EC"/>
        </a:p>
      </dgm:t>
    </dgm:pt>
    <dgm:pt modelId="{52D88438-FE69-4804-82FD-8260DA0947A1}" type="sibTrans" cxnId="{7E5E5543-D91B-450F-91A6-43E94D4BBEEB}">
      <dgm:prSet/>
      <dgm:spPr/>
      <dgm:t>
        <a:bodyPr/>
        <a:lstStyle/>
        <a:p>
          <a:endParaRPr lang="es-EC"/>
        </a:p>
      </dgm:t>
    </dgm:pt>
    <dgm:pt modelId="{63945E41-2325-4979-BA0A-DDA495017053}">
      <dgm:prSet phldrT="[Texto]"/>
      <dgm:spPr/>
      <dgm:t>
        <a:bodyPr/>
        <a:lstStyle/>
        <a:p>
          <a:r>
            <a:rPr lang="es-MX" dirty="0"/>
            <a:t>Soluciones</a:t>
          </a:r>
          <a:endParaRPr lang="es-EC" dirty="0"/>
        </a:p>
      </dgm:t>
    </dgm:pt>
    <dgm:pt modelId="{95A4B9BE-00D5-479E-885F-70861A5C46F7}" type="parTrans" cxnId="{C0AEE2F1-093D-4C46-9765-3719386A18A9}">
      <dgm:prSet/>
      <dgm:spPr/>
      <dgm:t>
        <a:bodyPr/>
        <a:lstStyle/>
        <a:p>
          <a:endParaRPr lang="es-EC"/>
        </a:p>
      </dgm:t>
    </dgm:pt>
    <dgm:pt modelId="{C3B118DF-315D-4399-9284-CDC017C36E9D}" type="sibTrans" cxnId="{C0AEE2F1-093D-4C46-9765-3719386A18A9}">
      <dgm:prSet/>
      <dgm:spPr/>
      <dgm:t>
        <a:bodyPr/>
        <a:lstStyle/>
        <a:p>
          <a:endParaRPr lang="es-EC"/>
        </a:p>
      </dgm:t>
    </dgm:pt>
    <dgm:pt modelId="{56386B2B-1A78-4323-AE51-51F88D1DED57}">
      <dgm:prSet phldrT="[Texto]"/>
      <dgm:spPr/>
      <dgm:t>
        <a:bodyPr/>
        <a:lstStyle/>
        <a:p>
          <a:r>
            <a:rPr lang="es-MX" dirty="0"/>
            <a:t>Estrategias de control adecuadas</a:t>
          </a:r>
          <a:endParaRPr lang="es-EC" dirty="0"/>
        </a:p>
      </dgm:t>
    </dgm:pt>
    <dgm:pt modelId="{5D2BF559-E9CC-4753-AA8B-78AAFC5B1743}" type="parTrans" cxnId="{373F866D-0BC1-4DA2-8301-F6B95BAE3EB1}">
      <dgm:prSet/>
      <dgm:spPr/>
      <dgm:t>
        <a:bodyPr/>
        <a:lstStyle/>
        <a:p>
          <a:endParaRPr lang="es-EC"/>
        </a:p>
      </dgm:t>
    </dgm:pt>
    <dgm:pt modelId="{B8D48191-DF80-49AD-81A3-1FEA9D805E74}" type="sibTrans" cxnId="{373F866D-0BC1-4DA2-8301-F6B95BAE3EB1}">
      <dgm:prSet/>
      <dgm:spPr/>
      <dgm:t>
        <a:bodyPr/>
        <a:lstStyle/>
        <a:p>
          <a:endParaRPr lang="es-EC"/>
        </a:p>
      </dgm:t>
    </dgm:pt>
    <dgm:pt modelId="{D278E180-7A03-411E-B10F-AC5535D813E9}">
      <dgm:prSet phldrT="[Texto]"/>
      <dgm:spPr/>
      <dgm:t>
        <a:bodyPr/>
        <a:lstStyle/>
        <a:p>
          <a:r>
            <a:rPr lang="es-MX" dirty="0"/>
            <a:t>Ahorro energético</a:t>
          </a:r>
          <a:endParaRPr lang="es-EC" dirty="0"/>
        </a:p>
      </dgm:t>
    </dgm:pt>
    <dgm:pt modelId="{9470D35A-2BA5-452E-A0AC-4F922CE0F6DF}" type="parTrans" cxnId="{88331D7C-17BA-48CB-9A17-6B9324E49384}">
      <dgm:prSet/>
      <dgm:spPr/>
      <dgm:t>
        <a:bodyPr/>
        <a:lstStyle/>
        <a:p>
          <a:endParaRPr lang="es-EC"/>
        </a:p>
      </dgm:t>
    </dgm:pt>
    <dgm:pt modelId="{EDC9F6DC-486E-4230-A86A-FB74F93B137D}" type="sibTrans" cxnId="{88331D7C-17BA-48CB-9A17-6B9324E49384}">
      <dgm:prSet/>
      <dgm:spPr/>
      <dgm:t>
        <a:bodyPr/>
        <a:lstStyle/>
        <a:p>
          <a:endParaRPr lang="es-EC"/>
        </a:p>
      </dgm:t>
    </dgm:pt>
    <dgm:pt modelId="{0880A2B3-F249-45A8-A37E-C07AF929A244}">
      <dgm:prSet phldrT="[Texto]"/>
      <dgm:spPr/>
      <dgm:t>
        <a:bodyPr/>
        <a:lstStyle/>
        <a:p>
          <a:r>
            <a:rPr lang="es-MX" dirty="0"/>
            <a:t>Desgaste de recursos en el ambiente</a:t>
          </a:r>
          <a:endParaRPr lang="es-EC" dirty="0"/>
        </a:p>
      </dgm:t>
    </dgm:pt>
    <dgm:pt modelId="{43D9C9C8-8616-4A7B-84C9-BE73A3752BD4}" type="parTrans" cxnId="{17F933D0-D81C-4689-A6BA-8E38050F5C68}">
      <dgm:prSet/>
      <dgm:spPr/>
      <dgm:t>
        <a:bodyPr/>
        <a:lstStyle/>
        <a:p>
          <a:endParaRPr lang="es-EC"/>
        </a:p>
      </dgm:t>
    </dgm:pt>
    <dgm:pt modelId="{F18F7EC5-57E8-4150-BD5C-19A70CDE48D7}" type="sibTrans" cxnId="{17F933D0-D81C-4689-A6BA-8E38050F5C68}">
      <dgm:prSet/>
      <dgm:spPr/>
      <dgm:t>
        <a:bodyPr/>
        <a:lstStyle/>
        <a:p>
          <a:endParaRPr lang="es-EC"/>
        </a:p>
      </dgm:t>
    </dgm:pt>
    <dgm:pt modelId="{E7873339-7DE6-4E80-AD03-384B943B0DAE}">
      <dgm:prSet phldrT="[Texto]"/>
      <dgm:spPr/>
      <dgm:t>
        <a:bodyPr/>
        <a:lstStyle/>
        <a:p>
          <a:r>
            <a:rPr lang="es-MX" dirty="0"/>
            <a:t>Conservación del medio ambiente  </a:t>
          </a:r>
          <a:endParaRPr lang="es-EC" dirty="0"/>
        </a:p>
      </dgm:t>
    </dgm:pt>
    <dgm:pt modelId="{705C57BB-9372-48F5-A8B7-A3B2BF018AAE}" type="parTrans" cxnId="{BFF766BC-1C48-49FA-BD97-1411A37A69D6}">
      <dgm:prSet/>
      <dgm:spPr/>
      <dgm:t>
        <a:bodyPr/>
        <a:lstStyle/>
        <a:p>
          <a:endParaRPr lang="es-EC"/>
        </a:p>
      </dgm:t>
    </dgm:pt>
    <dgm:pt modelId="{8786585E-6FB7-4C91-91E8-E28089723462}" type="sibTrans" cxnId="{BFF766BC-1C48-49FA-BD97-1411A37A69D6}">
      <dgm:prSet/>
      <dgm:spPr/>
      <dgm:t>
        <a:bodyPr/>
        <a:lstStyle/>
        <a:p>
          <a:endParaRPr lang="es-EC"/>
        </a:p>
      </dgm:t>
    </dgm:pt>
    <dgm:pt modelId="{B65B7278-3585-467A-B208-13F72762671F}" type="pres">
      <dgm:prSet presAssocID="{E2908D6F-236D-4412-9AA8-AF052A26B2C4}" presName="linearFlow" presStyleCnt="0">
        <dgm:presLayoutVars>
          <dgm:dir/>
          <dgm:animLvl val="lvl"/>
          <dgm:resizeHandles val="exact"/>
        </dgm:presLayoutVars>
      </dgm:prSet>
      <dgm:spPr/>
    </dgm:pt>
    <dgm:pt modelId="{EC068C18-91CC-40D1-9AE2-FC77CF9AEC60}" type="pres">
      <dgm:prSet presAssocID="{18B5A8CA-F6F7-4894-AE6A-2247C8DB912D}" presName="composite" presStyleCnt="0"/>
      <dgm:spPr/>
    </dgm:pt>
    <dgm:pt modelId="{3EC841F7-E633-4FF1-AA8A-8F6ECF9D7ECC}" type="pres">
      <dgm:prSet presAssocID="{18B5A8CA-F6F7-4894-AE6A-2247C8DB912D}" presName="parentText" presStyleLbl="alignNode1" presStyleIdx="0" presStyleCnt="2" custLinFactNeighborY="-11700">
        <dgm:presLayoutVars>
          <dgm:chMax val="1"/>
          <dgm:bulletEnabled val="1"/>
        </dgm:presLayoutVars>
      </dgm:prSet>
      <dgm:spPr/>
    </dgm:pt>
    <dgm:pt modelId="{1905D02C-B2E9-45FD-A55B-D2E08A1C37AA}" type="pres">
      <dgm:prSet presAssocID="{18B5A8CA-F6F7-4894-AE6A-2247C8DB912D}" presName="descendantText" presStyleLbl="alignAcc1" presStyleIdx="0" presStyleCnt="2">
        <dgm:presLayoutVars>
          <dgm:bulletEnabled val="1"/>
        </dgm:presLayoutVars>
      </dgm:prSet>
      <dgm:spPr/>
    </dgm:pt>
    <dgm:pt modelId="{48179820-BC60-45A8-A7FA-7DA0425036AD}" type="pres">
      <dgm:prSet presAssocID="{97C7B2D0-652B-4A5C-B425-3BBCE8C2E979}" presName="sp" presStyleCnt="0"/>
      <dgm:spPr/>
    </dgm:pt>
    <dgm:pt modelId="{49751BF8-BDD6-412A-A188-7BDA26D9B611}" type="pres">
      <dgm:prSet presAssocID="{63945E41-2325-4979-BA0A-DDA495017053}" presName="composite" presStyleCnt="0"/>
      <dgm:spPr/>
    </dgm:pt>
    <dgm:pt modelId="{D10F3B3A-2C8B-4672-8F97-A65411AF9C88}" type="pres">
      <dgm:prSet presAssocID="{63945E41-2325-4979-BA0A-DDA495017053}" presName="parentText" presStyleLbl="alignNode1" presStyleIdx="1" presStyleCnt="2">
        <dgm:presLayoutVars>
          <dgm:chMax val="1"/>
          <dgm:bulletEnabled val="1"/>
        </dgm:presLayoutVars>
      </dgm:prSet>
      <dgm:spPr/>
    </dgm:pt>
    <dgm:pt modelId="{9D93B2CC-9582-41AF-B896-F952BADD2DD5}" type="pres">
      <dgm:prSet presAssocID="{63945E41-2325-4979-BA0A-DDA495017053}" presName="descendantText" presStyleLbl="alignAcc1" presStyleIdx="1" presStyleCnt="2">
        <dgm:presLayoutVars>
          <dgm:bulletEnabled val="1"/>
        </dgm:presLayoutVars>
      </dgm:prSet>
      <dgm:spPr/>
    </dgm:pt>
  </dgm:ptLst>
  <dgm:cxnLst>
    <dgm:cxn modelId="{F965D32C-3C6A-4877-B8B2-375E39BC56E3}" type="presOf" srcId="{E022769E-1F8B-42EE-AA0D-F23B25313B0E}" destId="{1905D02C-B2E9-45FD-A55B-D2E08A1C37AA}" srcOrd="0" destOrd="0" presId="urn:microsoft.com/office/officeart/2005/8/layout/chevron2"/>
    <dgm:cxn modelId="{D43DEE32-5336-4F48-8B2C-8B8551791F30}" type="presOf" srcId="{E2908D6F-236D-4412-9AA8-AF052A26B2C4}" destId="{B65B7278-3585-467A-B208-13F72762671F}" srcOrd="0" destOrd="0" presId="urn:microsoft.com/office/officeart/2005/8/layout/chevron2"/>
    <dgm:cxn modelId="{7E5E5543-D91B-450F-91A6-43E94D4BBEEB}" srcId="{18B5A8CA-F6F7-4894-AE6A-2247C8DB912D}" destId="{3169D701-4921-4590-8954-DB15C6E3D875}" srcOrd="1" destOrd="0" parTransId="{041ABA2C-9164-4CBE-86CC-6860E40E5968}" sibTransId="{52D88438-FE69-4804-82FD-8260DA0947A1}"/>
    <dgm:cxn modelId="{D19E1945-460D-427C-BF88-7A1BF9EB3A1A}" type="presOf" srcId="{63945E41-2325-4979-BA0A-DDA495017053}" destId="{D10F3B3A-2C8B-4672-8F97-A65411AF9C88}" srcOrd="0" destOrd="0" presId="urn:microsoft.com/office/officeart/2005/8/layout/chevron2"/>
    <dgm:cxn modelId="{373F866D-0BC1-4DA2-8301-F6B95BAE3EB1}" srcId="{63945E41-2325-4979-BA0A-DDA495017053}" destId="{56386B2B-1A78-4323-AE51-51F88D1DED57}" srcOrd="0" destOrd="0" parTransId="{5D2BF559-E9CC-4753-AA8B-78AAFC5B1743}" sibTransId="{B8D48191-DF80-49AD-81A3-1FEA9D805E74}"/>
    <dgm:cxn modelId="{E1D7C24F-1D18-4C37-8779-561274DEED72}" srcId="{E2908D6F-236D-4412-9AA8-AF052A26B2C4}" destId="{18B5A8CA-F6F7-4894-AE6A-2247C8DB912D}" srcOrd="0" destOrd="0" parTransId="{5F272CAC-3259-4B14-B416-B8D074BC95FB}" sibTransId="{97C7B2D0-652B-4A5C-B425-3BBCE8C2E979}"/>
    <dgm:cxn modelId="{63371752-E8C6-44FC-9F5A-F6B646CD0CEE}" type="presOf" srcId="{18B5A8CA-F6F7-4894-AE6A-2247C8DB912D}" destId="{3EC841F7-E633-4FF1-AA8A-8F6ECF9D7ECC}" srcOrd="0" destOrd="0" presId="urn:microsoft.com/office/officeart/2005/8/layout/chevron2"/>
    <dgm:cxn modelId="{88331D7C-17BA-48CB-9A17-6B9324E49384}" srcId="{63945E41-2325-4979-BA0A-DDA495017053}" destId="{D278E180-7A03-411E-B10F-AC5535D813E9}" srcOrd="1" destOrd="0" parTransId="{9470D35A-2BA5-452E-A0AC-4F922CE0F6DF}" sibTransId="{EDC9F6DC-486E-4230-A86A-FB74F93B137D}"/>
    <dgm:cxn modelId="{16793999-C3D0-4745-B2B0-ED717A4DB117}" type="presOf" srcId="{3169D701-4921-4590-8954-DB15C6E3D875}" destId="{1905D02C-B2E9-45FD-A55B-D2E08A1C37AA}" srcOrd="0" destOrd="1" presId="urn:microsoft.com/office/officeart/2005/8/layout/chevron2"/>
    <dgm:cxn modelId="{F52CFE9E-E4C1-40D2-A078-C0AA75E5E307}" type="presOf" srcId="{E7873339-7DE6-4E80-AD03-384B943B0DAE}" destId="{9D93B2CC-9582-41AF-B896-F952BADD2DD5}" srcOrd="0" destOrd="2" presId="urn:microsoft.com/office/officeart/2005/8/layout/chevron2"/>
    <dgm:cxn modelId="{4B50399F-20B5-4394-A0E0-0197CD8D67DF}" type="presOf" srcId="{0880A2B3-F249-45A8-A37E-C07AF929A244}" destId="{1905D02C-B2E9-45FD-A55B-D2E08A1C37AA}" srcOrd="0" destOrd="2" presId="urn:microsoft.com/office/officeart/2005/8/layout/chevron2"/>
    <dgm:cxn modelId="{788AEBB4-F4AD-420A-AA88-659B9975F77D}" type="presOf" srcId="{56386B2B-1A78-4323-AE51-51F88D1DED57}" destId="{9D93B2CC-9582-41AF-B896-F952BADD2DD5}" srcOrd="0" destOrd="0" presId="urn:microsoft.com/office/officeart/2005/8/layout/chevron2"/>
    <dgm:cxn modelId="{BFF766BC-1C48-49FA-BD97-1411A37A69D6}" srcId="{63945E41-2325-4979-BA0A-DDA495017053}" destId="{E7873339-7DE6-4E80-AD03-384B943B0DAE}" srcOrd="2" destOrd="0" parTransId="{705C57BB-9372-48F5-A8B7-A3B2BF018AAE}" sibTransId="{8786585E-6FB7-4C91-91E8-E28089723462}"/>
    <dgm:cxn modelId="{17F933D0-D81C-4689-A6BA-8E38050F5C68}" srcId="{18B5A8CA-F6F7-4894-AE6A-2247C8DB912D}" destId="{0880A2B3-F249-45A8-A37E-C07AF929A244}" srcOrd="2" destOrd="0" parTransId="{43D9C9C8-8616-4A7B-84C9-BE73A3752BD4}" sibTransId="{F18F7EC5-57E8-4150-BD5C-19A70CDE48D7}"/>
    <dgm:cxn modelId="{5F1FCFE7-2398-4C50-8C78-6D7899DAF139}" type="presOf" srcId="{D278E180-7A03-411E-B10F-AC5535D813E9}" destId="{9D93B2CC-9582-41AF-B896-F952BADD2DD5}" srcOrd="0" destOrd="1" presId="urn:microsoft.com/office/officeart/2005/8/layout/chevron2"/>
    <dgm:cxn modelId="{C0AEE2F1-093D-4C46-9765-3719386A18A9}" srcId="{E2908D6F-236D-4412-9AA8-AF052A26B2C4}" destId="{63945E41-2325-4979-BA0A-DDA495017053}" srcOrd="1" destOrd="0" parTransId="{95A4B9BE-00D5-479E-885F-70861A5C46F7}" sibTransId="{C3B118DF-315D-4399-9284-CDC017C36E9D}"/>
    <dgm:cxn modelId="{C2B287F5-97C4-4638-8D1E-C1D51255ED3C}" srcId="{18B5A8CA-F6F7-4894-AE6A-2247C8DB912D}" destId="{E022769E-1F8B-42EE-AA0D-F23B25313B0E}" srcOrd="0" destOrd="0" parTransId="{C52FAEB7-9B19-4DBB-A562-1E8B22EBAC38}" sibTransId="{1EC3B622-EB04-4AD2-A144-FA05F87DF977}"/>
    <dgm:cxn modelId="{E24074AD-B1E1-41D7-BA27-9D7954D2D864}" type="presParOf" srcId="{B65B7278-3585-467A-B208-13F72762671F}" destId="{EC068C18-91CC-40D1-9AE2-FC77CF9AEC60}" srcOrd="0" destOrd="0" presId="urn:microsoft.com/office/officeart/2005/8/layout/chevron2"/>
    <dgm:cxn modelId="{A9403F38-0D54-461F-A002-A57815EDE5AF}" type="presParOf" srcId="{EC068C18-91CC-40D1-9AE2-FC77CF9AEC60}" destId="{3EC841F7-E633-4FF1-AA8A-8F6ECF9D7ECC}" srcOrd="0" destOrd="0" presId="urn:microsoft.com/office/officeart/2005/8/layout/chevron2"/>
    <dgm:cxn modelId="{233436B7-CD94-427B-A7D1-85CE44CFD10A}" type="presParOf" srcId="{EC068C18-91CC-40D1-9AE2-FC77CF9AEC60}" destId="{1905D02C-B2E9-45FD-A55B-D2E08A1C37AA}" srcOrd="1" destOrd="0" presId="urn:microsoft.com/office/officeart/2005/8/layout/chevron2"/>
    <dgm:cxn modelId="{923F4C49-E80E-4B0A-892F-46B4E21FD501}" type="presParOf" srcId="{B65B7278-3585-467A-B208-13F72762671F}" destId="{48179820-BC60-45A8-A7FA-7DA0425036AD}" srcOrd="1" destOrd="0" presId="urn:microsoft.com/office/officeart/2005/8/layout/chevron2"/>
    <dgm:cxn modelId="{F77D94A6-9704-40B5-BACF-6022E53D9795}" type="presParOf" srcId="{B65B7278-3585-467A-B208-13F72762671F}" destId="{49751BF8-BDD6-412A-A188-7BDA26D9B611}" srcOrd="2" destOrd="0" presId="urn:microsoft.com/office/officeart/2005/8/layout/chevron2"/>
    <dgm:cxn modelId="{EB1F2C47-9393-46BA-BDDF-6866F924E5C0}" type="presParOf" srcId="{49751BF8-BDD6-412A-A188-7BDA26D9B611}" destId="{D10F3B3A-2C8B-4672-8F97-A65411AF9C88}" srcOrd="0" destOrd="0" presId="urn:microsoft.com/office/officeart/2005/8/layout/chevron2"/>
    <dgm:cxn modelId="{B3903A2D-A4B6-46EE-BC2B-059C4314F8E8}" type="presParOf" srcId="{49751BF8-BDD6-412A-A188-7BDA26D9B611}" destId="{9D93B2CC-9582-41AF-B896-F952BADD2DD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AC4840D-ECBF-4BC5-A48C-1E6F1A7D14C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C"/>
        </a:p>
      </dgm:t>
    </dgm:pt>
    <dgm:pt modelId="{375DFFA1-9560-4149-9310-850A50024B9A}">
      <dgm:prSet/>
      <dgm:spPr/>
      <dgm:t>
        <a:bodyPr/>
        <a:lstStyle/>
        <a:p>
          <a:r>
            <a:rPr lang="es-MX" dirty="0"/>
            <a:t>Fuente de alimentación en vehículos</a:t>
          </a:r>
          <a:endParaRPr lang="es-EC" dirty="0"/>
        </a:p>
      </dgm:t>
    </dgm:pt>
    <dgm:pt modelId="{C950D52A-585E-4B99-91AF-7E9BBC2145FE}" type="parTrans" cxnId="{36A5072A-EBFD-405D-A20F-DB59BD82D20E}">
      <dgm:prSet/>
      <dgm:spPr/>
      <dgm:t>
        <a:bodyPr/>
        <a:lstStyle/>
        <a:p>
          <a:endParaRPr lang="es-EC"/>
        </a:p>
      </dgm:t>
    </dgm:pt>
    <dgm:pt modelId="{CA9335DA-D86B-463C-A7E0-9157702EA714}" type="sibTrans" cxnId="{36A5072A-EBFD-405D-A20F-DB59BD82D20E}">
      <dgm:prSet/>
      <dgm:spPr/>
      <dgm:t>
        <a:bodyPr/>
        <a:lstStyle/>
        <a:p>
          <a:endParaRPr lang="es-EC"/>
        </a:p>
      </dgm:t>
    </dgm:pt>
    <dgm:pt modelId="{06F0A979-CF5B-4AF2-B644-76DF71103FE6}" type="pres">
      <dgm:prSet presAssocID="{5AC4840D-ECBF-4BC5-A48C-1E6F1A7D14C7}" presName="linear" presStyleCnt="0">
        <dgm:presLayoutVars>
          <dgm:animLvl val="lvl"/>
          <dgm:resizeHandles val="exact"/>
        </dgm:presLayoutVars>
      </dgm:prSet>
      <dgm:spPr/>
    </dgm:pt>
    <dgm:pt modelId="{9E60E73B-A0E9-403D-A342-C3CBDD2D6265}" type="pres">
      <dgm:prSet presAssocID="{375DFFA1-9560-4149-9310-850A50024B9A}" presName="parentText" presStyleLbl="node1" presStyleIdx="0" presStyleCnt="1" custLinFactNeighborX="7865" custLinFactNeighborY="-1040">
        <dgm:presLayoutVars>
          <dgm:chMax val="0"/>
          <dgm:bulletEnabled val="1"/>
        </dgm:presLayoutVars>
      </dgm:prSet>
      <dgm:spPr/>
    </dgm:pt>
  </dgm:ptLst>
  <dgm:cxnLst>
    <dgm:cxn modelId="{36A5072A-EBFD-405D-A20F-DB59BD82D20E}" srcId="{5AC4840D-ECBF-4BC5-A48C-1E6F1A7D14C7}" destId="{375DFFA1-9560-4149-9310-850A50024B9A}" srcOrd="0" destOrd="0" parTransId="{C950D52A-585E-4B99-91AF-7E9BBC2145FE}" sibTransId="{CA9335DA-D86B-463C-A7E0-9157702EA714}"/>
    <dgm:cxn modelId="{1308243B-234B-4FDA-9E71-58AC484B29FD}" type="presOf" srcId="{5AC4840D-ECBF-4BC5-A48C-1E6F1A7D14C7}" destId="{06F0A979-CF5B-4AF2-B644-76DF71103FE6}" srcOrd="0" destOrd="0" presId="urn:microsoft.com/office/officeart/2005/8/layout/vList2"/>
    <dgm:cxn modelId="{21A4E7B7-1EF0-4DF9-AFF1-26E7A76C5C75}" type="presOf" srcId="{375DFFA1-9560-4149-9310-850A50024B9A}" destId="{9E60E73B-A0E9-403D-A342-C3CBDD2D6265}" srcOrd="0" destOrd="0" presId="urn:microsoft.com/office/officeart/2005/8/layout/vList2"/>
    <dgm:cxn modelId="{15D3358D-70BB-4ADB-9E26-7DFD16A3B219}" type="presParOf" srcId="{06F0A979-CF5B-4AF2-B644-76DF71103FE6}" destId="{9E60E73B-A0E9-403D-A342-C3CBDD2D626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C4840D-ECBF-4BC5-A48C-1E6F1A7D14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375DFFA1-9560-4149-9310-850A50024B9A}">
      <dgm:prSet custT="1"/>
      <dgm:spPr/>
      <dgm:t>
        <a:bodyPr/>
        <a:lstStyle/>
        <a:p>
          <a:r>
            <a:rPr lang="es-MX" sz="2800" dirty="0"/>
            <a:t>Fuentes de poder</a:t>
          </a:r>
          <a:endParaRPr lang="es-EC" sz="2800" dirty="0"/>
        </a:p>
      </dgm:t>
    </dgm:pt>
    <dgm:pt modelId="{C950D52A-585E-4B99-91AF-7E9BBC2145FE}" type="parTrans" cxnId="{36A5072A-EBFD-405D-A20F-DB59BD82D20E}">
      <dgm:prSet/>
      <dgm:spPr/>
      <dgm:t>
        <a:bodyPr/>
        <a:lstStyle/>
        <a:p>
          <a:endParaRPr lang="es-EC"/>
        </a:p>
      </dgm:t>
    </dgm:pt>
    <dgm:pt modelId="{CA9335DA-D86B-463C-A7E0-9157702EA714}" type="sibTrans" cxnId="{36A5072A-EBFD-405D-A20F-DB59BD82D20E}">
      <dgm:prSet/>
      <dgm:spPr/>
      <dgm:t>
        <a:bodyPr/>
        <a:lstStyle/>
        <a:p>
          <a:endParaRPr lang="es-EC"/>
        </a:p>
      </dgm:t>
    </dgm:pt>
    <dgm:pt modelId="{06F0A979-CF5B-4AF2-B644-76DF71103FE6}" type="pres">
      <dgm:prSet presAssocID="{5AC4840D-ECBF-4BC5-A48C-1E6F1A7D14C7}" presName="linear" presStyleCnt="0">
        <dgm:presLayoutVars>
          <dgm:animLvl val="lvl"/>
          <dgm:resizeHandles val="exact"/>
        </dgm:presLayoutVars>
      </dgm:prSet>
      <dgm:spPr/>
    </dgm:pt>
    <dgm:pt modelId="{9E60E73B-A0E9-403D-A342-C3CBDD2D6265}" type="pres">
      <dgm:prSet presAssocID="{375DFFA1-9560-4149-9310-850A50024B9A}" presName="parentText" presStyleLbl="node1" presStyleIdx="0" presStyleCnt="1" custLinFactNeighborX="7865" custLinFactNeighborY="-1040">
        <dgm:presLayoutVars>
          <dgm:chMax val="0"/>
          <dgm:bulletEnabled val="1"/>
        </dgm:presLayoutVars>
      </dgm:prSet>
      <dgm:spPr/>
    </dgm:pt>
  </dgm:ptLst>
  <dgm:cxnLst>
    <dgm:cxn modelId="{36A5072A-EBFD-405D-A20F-DB59BD82D20E}" srcId="{5AC4840D-ECBF-4BC5-A48C-1E6F1A7D14C7}" destId="{375DFFA1-9560-4149-9310-850A50024B9A}" srcOrd="0" destOrd="0" parTransId="{C950D52A-585E-4B99-91AF-7E9BBC2145FE}" sibTransId="{CA9335DA-D86B-463C-A7E0-9157702EA714}"/>
    <dgm:cxn modelId="{1308243B-234B-4FDA-9E71-58AC484B29FD}" type="presOf" srcId="{5AC4840D-ECBF-4BC5-A48C-1E6F1A7D14C7}" destId="{06F0A979-CF5B-4AF2-B644-76DF71103FE6}" srcOrd="0" destOrd="0" presId="urn:microsoft.com/office/officeart/2005/8/layout/vList2"/>
    <dgm:cxn modelId="{21A4E7B7-1EF0-4DF9-AFF1-26E7A76C5C75}" type="presOf" srcId="{375DFFA1-9560-4149-9310-850A50024B9A}" destId="{9E60E73B-A0E9-403D-A342-C3CBDD2D6265}" srcOrd="0" destOrd="0" presId="urn:microsoft.com/office/officeart/2005/8/layout/vList2"/>
    <dgm:cxn modelId="{15D3358D-70BB-4ADB-9E26-7DFD16A3B219}" type="presParOf" srcId="{06F0A979-CF5B-4AF2-B644-76DF71103FE6}" destId="{9E60E73B-A0E9-403D-A342-C3CBDD2D626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906D45-25EB-428E-8646-911975791404}" type="doc">
      <dgm:prSet loTypeId="urn:microsoft.com/office/officeart/2005/8/layout/vList6" loCatId="process" qsTypeId="urn:microsoft.com/office/officeart/2005/8/quickstyle/simple2" qsCatId="simple" csTypeId="urn:microsoft.com/office/officeart/2005/8/colors/colorful2" csCatId="colorful" phldr="1"/>
      <dgm:spPr/>
      <dgm:t>
        <a:bodyPr/>
        <a:lstStyle/>
        <a:p>
          <a:endParaRPr lang="es-EC"/>
        </a:p>
      </dgm:t>
    </dgm:pt>
    <dgm:pt modelId="{50280B53-DBCE-485A-8FD4-AAABE3FB01FE}">
      <dgm:prSet phldrT="[Texto]"/>
      <dgm:spPr/>
      <dgm:t>
        <a:bodyPr/>
        <a:lstStyle/>
        <a:p>
          <a:r>
            <a:rPr lang="es-MX" dirty="0"/>
            <a:t>Base de reglas</a:t>
          </a:r>
          <a:endParaRPr lang="es-EC" dirty="0"/>
        </a:p>
      </dgm:t>
    </dgm:pt>
    <dgm:pt modelId="{D1453AE3-357C-4D17-AE0D-28412C6C23F9}" type="parTrans" cxnId="{9499D5A7-5D82-472D-877A-244DF2D909B0}">
      <dgm:prSet/>
      <dgm:spPr/>
      <dgm:t>
        <a:bodyPr/>
        <a:lstStyle/>
        <a:p>
          <a:endParaRPr lang="es-EC"/>
        </a:p>
      </dgm:t>
    </dgm:pt>
    <dgm:pt modelId="{5A2510BD-672C-4CBA-8FB8-C47F4C3E0587}" type="sibTrans" cxnId="{9499D5A7-5D82-472D-877A-244DF2D909B0}">
      <dgm:prSet/>
      <dgm:spPr/>
      <dgm:t>
        <a:bodyPr/>
        <a:lstStyle/>
        <a:p>
          <a:endParaRPr lang="es-EC"/>
        </a:p>
      </dgm:t>
    </dgm:pt>
    <dgm:pt modelId="{D19655A1-6977-49AF-A14F-8CFE6669C63F}">
      <dgm:prSet phldrT="[Texto]"/>
      <dgm:spPr/>
      <dgm:t>
        <a:bodyPr/>
        <a:lstStyle/>
        <a:p>
          <a:r>
            <a:rPr lang="es-MX" dirty="0"/>
            <a:t>Reglas lingüísticas para tomar decisiones</a:t>
          </a:r>
          <a:endParaRPr lang="es-EC" dirty="0"/>
        </a:p>
      </dgm:t>
    </dgm:pt>
    <dgm:pt modelId="{4ADBE8C3-A08C-49EE-B1B0-891FFD676552}" type="parTrans" cxnId="{6FE97841-DC66-4B9E-8C86-746A50CC98E1}">
      <dgm:prSet/>
      <dgm:spPr/>
      <dgm:t>
        <a:bodyPr/>
        <a:lstStyle/>
        <a:p>
          <a:endParaRPr lang="es-EC"/>
        </a:p>
      </dgm:t>
    </dgm:pt>
    <dgm:pt modelId="{40F29CF5-926F-4ADA-829D-0B188A1F5F3F}" type="sibTrans" cxnId="{6FE97841-DC66-4B9E-8C86-746A50CC98E1}">
      <dgm:prSet/>
      <dgm:spPr/>
      <dgm:t>
        <a:bodyPr/>
        <a:lstStyle/>
        <a:p>
          <a:endParaRPr lang="es-EC"/>
        </a:p>
      </dgm:t>
    </dgm:pt>
    <dgm:pt modelId="{797C2B52-3441-4727-A6B0-40F419AB024F}">
      <dgm:prSet phldrT="[Texto]"/>
      <dgm:spPr/>
      <dgm:t>
        <a:bodyPr/>
        <a:lstStyle/>
        <a:p>
          <a:r>
            <a:rPr lang="es-MX" dirty="0"/>
            <a:t>Fusificación</a:t>
          </a:r>
          <a:endParaRPr lang="es-EC" dirty="0"/>
        </a:p>
      </dgm:t>
    </dgm:pt>
    <dgm:pt modelId="{693EA326-445C-4FC0-BB8D-8D22D9314E7E}" type="parTrans" cxnId="{A19F8FBA-997C-47BF-965D-BF96E38FEDBB}">
      <dgm:prSet/>
      <dgm:spPr/>
      <dgm:t>
        <a:bodyPr/>
        <a:lstStyle/>
        <a:p>
          <a:endParaRPr lang="es-EC"/>
        </a:p>
      </dgm:t>
    </dgm:pt>
    <dgm:pt modelId="{3798A3C3-6938-498E-9755-3D68EEEA285C}" type="sibTrans" cxnId="{A19F8FBA-997C-47BF-965D-BF96E38FEDBB}">
      <dgm:prSet/>
      <dgm:spPr/>
      <dgm:t>
        <a:bodyPr/>
        <a:lstStyle/>
        <a:p>
          <a:endParaRPr lang="es-EC"/>
        </a:p>
      </dgm:t>
    </dgm:pt>
    <dgm:pt modelId="{D451D0F6-ED6B-4EB5-B43D-EAD173126C59}">
      <dgm:prSet phldrT="[Texto]"/>
      <dgm:spPr/>
      <dgm:t>
        <a:bodyPr/>
        <a:lstStyle/>
        <a:p>
          <a:r>
            <a:rPr lang="es-MX" dirty="0"/>
            <a:t>Transformar valores reales en valores difusos</a:t>
          </a:r>
          <a:endParaRPr lang="es-EC" dirty="0"/>
        </a:p>
      </dgm:t>
    </dgm:pt>
    <dgm:pt modelId="{12B55B5F-7767-4B12-8A4D-57EC61889DF9}" type="parTrans" cxnId="{794B5BCD-809F-4C25-9194-5C502621CCE5}">
      <dgm:prSet/>
      <dgm:spPr/>
      <dgm:t>
        <a:bodyPr/>
        <a:lstStyle/>
        <a:p>
          <a:endParaRPr lang="es-EC"/>
        </a:p>
      </dgm:t>
    </dgm:pt>
    <dgm:pt modelId="{22B59116-AA48-4EC2-A376-D6A7D0A96691}" type="sibTrans" cxnId="{794B5BCD-809F-4C25-9194-5C502621CCE5}">
      <dgm:prSet/>
      <dgm:spPr/>
      <dgm:t>
        <a:bodyPr/>
        <a:lstStyle/>
        <a:p>
          <a:endParaRPr lang="es-EC"/>
        </a:p>
      </dgm:t>
    </dgm:pt>
    <dgm:pt modelId="{584CB462-1CE5-4F86-AFD3-288CAD9B543A}">
      <dgm:prSet phldrT="[Texto]"/>
      <dgm:spPr/>
      <dgm:t>
        <a:bodyPr/>
        <a:lstStyle/>
        <a:p>
          <a:r>
            <a:rPr lang="es-MX" dirty="0"/>
            <a:t>Máquina de inferencia</a:t>
          </a:r>
          <a:endParaRPr lang="es-EC" dirty="0"/>
        </a:p>
      </dgm:t>
    </dgm:pt>
    <dgm:pt modelId="{1DFE8169-EF80-4C15-98B5-779AF8EDE408}" type="parTrans" cxnId="{D6818D77-C401-452E-A785-BC9F2A266079}">
      <dgm:prSet/>
      <dgm:spPr/>
      <dgm:t>
        <a:bodyPr/>
        <a:lstStyle/>
        <a:p>
          <a:endParaRPr lang="es-EC"/>
        </a:p>
      </dgm:t>
    </dgm:pt>
    <dgm:pt modelId="{39F92E0B-A6F0-44EA-AC26-F507A7AD80A1}" type="sibTrans" cxnId="{D6818D77-C401-452E-A785-BC9F2A266079}">
      <dgm:prSet/>
      <dgm:spPr/>
      <dgm:t>
        <a:bodyPr/>
        <a:lstStyle/>
        <a:p>
          <a:endParaRPr lang="es-EC"/>
        </a:p>
      </dgm:t>
    </dgm:pt>
    <dgm:pt modelId="{B1F90BB2-C6B6-4F9F-AB61-9BA924A5A65D}">
      <dgm:prSet phldrT="[Texto]"/>
      <dgm:spPr/>
      <dgm:t>
        <a:bodyPr/>
        <a:lstStyle/>
        <a:p>
          <a:r>
            <a:rPr lang="es-MX" dirty="0"/>
            <a:t>Relaciona la entrada y salida del sistema</a:t>
          </a:r>
          <a:endParaRPr lang="es-EC" dirty="0"/>
        </a:p>
      </dgm:t>
    </dgm:pt>
    <dgm:pt modelId="{7F5404BF-DF3E-45EE-942F-9848953B431E}" type="parTrans" cxnId="{BDD82AD6-44CE-4F69-93DB-6D96EF2740A3}">
      <dgm:prSet/>
      <dgm:spPr/>
      <dgm:t>
        <a:bodyPr/>
        <a:lstStyle/>
        <a:p>
          <a:endParaRPr lang="es-EC"/>
        </a:p>
      </dgm:t>
    </dgm:pt>
    <dgm:pt modelId="{50D85277-F130-4C11-BB6C-F0559E541175}" type="sibTrans" cxnId="{BDD82AD6-44CE-4F69-93DB-6D96EF2740A3}">
      <dgm:prSet/>
      <dgm:spPr/>
      <dgm:t>
        <a:bodyPr/>
        <a:lstStyle/>
        <a:p>
          <a:endParaRPr lang="es-EC"/>
        </a:p>
      </dgm:t>
    </dgm:pt>
    <dgm:pt modelId="{5381550B-D127-4DDE-82D4-EC4FEAC075FA}">
      <dgm:prSet phldrT="[Texto]"/>
      <dgm:spPr/>
      <dgm:t>
        <a:bodyPr/>
        <a:lstStyle/>
        <a:p>
          <a:r>
            <a:rPr lang="es-MX" dirty="0"/>
            <a:t>Desfusificación</a:t>
          </a:r>
          <a:endParaRPr lang="es-EC" dirty="0"/>
        </a:p>
      </dgm:t>
    </dgm:pt>
    <dgm:pt modelId="{DB1F7780-3273-4EBA-B403-2A684BE058A5}" type="parTrans" cxnId="{34DD940C-B46B-4ED6-9E5F-FEBD7541B993}">
      <dgm:prSet/>
      <dgm:spPr/>
      <dgm:t>
        <a:bodyPr/>
        <a:lstStyle/>
        <a:p>
          <a:endParaRPr lang="es-EC"/>
        </a:p>
      </dgm:t>
    </dgm:pt>
    <dgm:pt modelId="{881C46BD-AD7B-44A9-B395-29F30600BB3C}" type="sibTrans" cxnId="{34DD940C-B46B-4ED6-9E5F-FEBD7541B993}">
      <dgm:prSet/>
      <dgm:spPr/>
      <dgm:t>
        <a:bodyPr/>
        <a:lstStyle/>
        <a:p>
          <a:endParaRPr lang="es-EC"/>
        </a:p>
      </dgm:t>
    </dgm:pt>
    <dgm:pt modelId="{9464EC60-CE7F-49F2-A25B-E5B6CEAE7EA1}">
      <dgm:prSet phldrT="[Texto]"/>
      <dgm:spPr/>
      <dgm:t>
        <a:bodyPr/>
        <a:lstStyle/>
        <a:p>
          <a:r>
            <a:rPr lang="es-MX" dirty="0"/>
            <a:t>Acondiciona los valores difusos en valores reales para el sistema</a:t>
          </a:r>
          <a:endParaRPr lang="es-EC" dirty="0"/>
        </a:p>
      </dgm:t>
    </dgm:pt>
    <dgm:pt modelId="{480CBF06-9B6D-4270-B520-C37FC9144CCA}" type="parTrans" cxnId="{0E293BF5-17AE-4AA2-984E-5B2FBFFC2E56}">
      <dgm:prSet/>
      <dgm:spPr/>
      <dgm:t>
        <a:bodyPr/>
        <a:lstStyle/>
        <a:p>
          <a:endParaRPr lang="es-EC"/>
        </a:p>
      </dgm:t>
    </dgm:pt>
    <dgm:pt modelId="{EF64CE09-9743-420A-8576-9B55D2435E72}" type="sibTrans" cxnId="{0E293BF5-17AE-4AA2-984E-5B2FBFFC2E56}">
      <dgm:prSet/>
      <dgm:spPr/>
      <dgm:t>
        <a:bodyPr/>
        <a:lstStyle/>
        <a:p>
          <a:endParaRPr lang="es-EC"/>
        </a:p>
      </dgm:t>
    </dgm:pt>
    <dgm:pt modelId="{F5802A54-9351-48EF-95DC-1AA00E69ACB2}" type="pres">
      <dgm:prSet presAssocID="{4C906D45-25EB-428E-8646-911975791404}" presName="Name0" presStyleCnt="0">
        <dgm:presLayoutVars>
          <dgm:dir/>
          <dgm:animLvl val="lvl"/>
          <dgm:resizeHandles/>
        </dgm:presLayoutVars>
      </dgm:prSet>
      <dgm:spPr/>
    </dgm:pt>
    <dgm:pt modelId="{D2E250CC-9CFA-45D6-9399-6105D008EC8B}" type="pres">
      <dgm:prSet presAssocID="{50280B53-DBCE-485A-8FD4-AAABE3FB01FE}" presName="linNode" presStyleCnt="0"/>
      <dgm:spPr/>
    </dgm:pt>
    <dgm:pt modelId="{C9462DF2-298D-4D71-8C6C-750C41A99F47}" type="pres">
      <dgm:prSet presAssocID="{50280B53-DBCE-485A-8FD4-AAABE3FB01FE}" presName="parentShp" presStyleLbl="node1" presStyleIdx="0" presStyleCnt="4">
        <dgm:presLayoutVars>
          <dgm:bulletEnabled val="1"/>
        </dgm:presLayoutVars>
      </dgm:prSet>
      <dgm:spPr/>
    </dgm:pt>
    <dgm:pt modelId="{A3ED4E60-4680-490A-B154-55347F02993A}" type="pres">
      <dgm:prSet presAssocID="{50280B53-DBCE-485A-8FD4-AAABE3FB01FE}" presName="childShp" presStyleLbl="bgAccFollowNode1" presStyleIdx="0" presStyleCnt="4">
        <dgm:presLayoutVars>
          <dgm:bulletEnabled val="1"/>
        </dgm:presLayoutVars>
      </dgm:prSet>
      <dgm:spPr/>
    </dgm:pt>
    <dgm:pt modelId="{CAEB81B7-D301-44E6-8299-A71149F3F549}" type="pres">
      <dgm:prSet presAssocID="{5A2510BD-672C-4CBA-8FB8-C47F4C3E0587}" presName="spacing" presStyleCnt="0"/>
      <dgm:spPr/>
    </dgm:pt>
    <dgm:pt modelId="{CC7B0A50-BF17-4BC7-A0D6-ABDD4D662174}" type="pres">
      <dgm:prSet presAssocID="{797C2B52-3441-4727-A6B0-40F419AB024F}" presName="linNode" presStyleCnt="0"/>
      <dgm:spPr/>
    </dgm:pt>
    <dgm:pt modelId="{DC99E803-D473-4434-99E0-EB895700889D}" type="pres">
      <dgm:prSet presAssocID="{797C2B52-3441-4727-A6B0-40F419AB024F}" presName="parentShp" presStyleLbl="node1" presStyleIdx="1" presStyleCnt="4">
        <dgm:presLayoutVars>
          <dgm:bulletEnabled val="1"/>
        </dgm:presLayoutVars>
      </dgm:prSet>
      <dgm:spPr/>
    </dgm:pt>
    <dgm:pt modelId="{7557A0BC-BCC2-4D8D-82B3-FE3123D92CAB}" type="pres">
      <dgm:prSet presAssocID="{797C2B52-3441-4727-A6B0-40F419AB024F}" presName="childShp" presStyleLbl="bgAccFollowNode1" presStyleIdx="1" presStyleCnt="4">
        <dgm:presLayoutVars>
          <dgm:bulletEnabled val="1"/>
        </dgm:presLayoutVars>
      </dgm:prSet>
      <dgm:spPr/>
    </dgm:pt>
    <dgm:pt modelId="{7C5341C0-E206-4CE5-981B-E27064B2B3F1}" type="pres">
      <dgm:prSet presAssocID="{3798A3C3-6938-498E-9755-3D68EEEA285C}" presName="spacing" presStyleCnt="0"/>
      <dgm:spPr/>
    </dgm:pt>
    <dgm:pt modelId="{E18E4ABD-4F93-4C8D-AB44-2975C87DF433}" type="pres">
      <dgm:prSet presAssocID="{584CB462-1CE5-4F86-AFD3-288CAD9B543A}" presName="linNode" presStyleCnt="0"/>
      <dgm:spPr/>
    </dgm:pt>
    <dgm:pt modelId="{663D3C43-F183-4877-8197-9BBA9F8A252D}" type="pres">
      <dgm:prSet presAssocID="{584CB462-1CE5-4F86-AFD3-288CAD9B543A}" presName="parentShp" presStyleLbl="node1" presStyleIdx="2" presStyleCnt="4">
        <dgm:presLayoutVars>
          <dgm:bulletEnabled val="1"/>
        </dgm:presLayoutVars>
      </dgm:prSet>
      <dgm:spPr/>
    </dgm:pt>
    <dgm:pt modelId="{B0C901AC-69BF-4877-A35D-F8567904ADDC}" type="pres">
      <dgm:prSet presAssocID="{584CB462-1CE5-4F86-AFD3-288CAD9B543A}" presName="childShp" presStyleLbl="bgAccFollowNode1" presStyleIdx="2" presStyleCnt="4">
        <dgm:presLayoutVars>
          <dgm:bulletEnabled val="1"/>
        </dgm:presLayoutVars>
      </dgm:prSet>
      <dgm:spPr/>
    </dgm:pt>
    <dgm:pt modelId="{67305630-E6CD-4826-ACBB-A94558B62DBB}" type="pres">
      <dgm:prSet presAssocID="{39F92E0B-A6F0-44EA-AC26-F507A7AD80A1}" presName="spacing" presStyleCnt="0"/>
      <dgm:spPr/>
    </dgm:pt>
    <dgm:pt modelId="{A4853926-A25C-4F51-8EF5-E1EA3E80E0C0}" type="pres">
      <dgm:prSet presAssocID="{5381550B-D127-4DDE-82D4-EC4FEAC075FA}" presName="linNode" presStyleCnt="0"/>
      <dgm:spPr/>
    </dgm:pt>
    <dgm:pt modelId="{3D446B0A-9CB5-4E4F-B7EE-F0BD351EA5DB}" type="pres">
      <dgm:prSet presAssocID="{5381550B-D127-4DDE-82D4-EC4FEAC075FA}" presName="parentShp" presStyleLbl="node1" presStyleIdx="3" presStyleCnt="4">
        <dgm:presLayoutVars>
          <dgm:bulletEnabled val="1"/>
        </dgm:presLayoutVars>
      </dgm:prSet>
      <dgm:spPr/>
    </dgm:pt>
    <dgm:pt modelId="{299F322E-CE96-4EFE-BD2B-59774ECB385B}" type="pres">
      <dgm:prSet presAssocID="{5381550B-D127-4DDE-82D4-EC4FEAC075FA}" presName="childShp" presStyleLbl="bgAccFollowNode1" presStyleIdx="3" presStyleCnt="4">
        <dgm:presLayoutVars>
          <dgm:bulletEnabled val="1"/>
        </dgm:presLayoutVars>
      </dgm:prSet>
      <dgm:spPr/>
    </dgm:pt>
  </dgm:ptLst>
  <dgm:cxnLst>
    <dgm:cxn modelId="{34DD940C-B46B-4ED6-9E5F-FEBD7541B993}" srcId="{4C906D45-25EB-428E-8646-911975791404}" destId="{5381550B-D127-4DDE-82D4-EC4FEAC075FA}" srcOrd="3" destOrd="0" parTransId="{DB1F7780-3273-4EBA-B403-2A684BE058A5}" sibTransId="{881C46BD-AD7B-44A9-B395-29F30600BB3C}"/>
    <dgm:cxn modelId="{A2494B2D-E20C-4E22-8EA1-A5B46CF7F588}" type="presOf" srcId="{B1F90BB2-C6B6-4F9F-AB61-9BA924A5A65D}" destId="{B0C901AC-69BF-4877-A35D-F8567904ADDC}" srcOrd="0" destOrd="0" presId="urn:microsoft.com/office/officeart/2005/8/layout/vList6"/>
    <dgm:cxn modelId="{6FE97841-DC66-4B9E-8C86-746A50CC98E1}" srcId="{50280B53-DBCE-485A-8FD4-AAABE3FB01FE}" destId="{D19655A1-6977-49AF-A14F-8CFE6669C63F}" srcOrd="0" destOrd="0" parTransId="{4ADBE8C3-A08C-49EE-B1B0-891FFD676552}" sibTransId="{40F29CF5-926F-4ADA-829D-0B188A1F5F3F}"/>
    <dgm:cxn modelId="{6D91FD44-8C9D-4C07-BBC8-7264F8B539E2}" type="presOf" srcId="{797C2B52-3441-4727-A6B0-40F419AB024F}" destId="{DC99E803-D473-4434-99E0-EB895700889D}" srcOrd="0" destOrd="0" presId="urn:microsoft.com/office/officeart/2005/8/layout/vList6"/>
    <dgm:cxn modelId="{3C46E952-8EB2-4429-91A2-878BF263EBA7}" type="presOf" srcId="{5381550B-D127-4DDE-82D4-EC4FEAC075FA}" destId="{3D446B0A-9CB5-4E4F-B7EE-F0BD351EA5DB}" srcOrd="0" destOrd="0" presId="urn:microsoft.com/office/officeart/2005/8/layout/vList6"/>
    <dgm:cxn modelId="{D6818D77-C401-452E-A785-BC9F2A266079}" srcId="{4C906D45-25EB-428E-8646-911975791404}" destId="{584CB462-1CE5-4F86-AFD3-288CAD9B543A}" srcOrd="2" destOrd="0" parTransId="{1DFE8169-EF80-4C15-98B5-779AF8EDE408}" sibTransId="{39F92E0B-A6F0-44EA-AC26-F507A7AD80A1}"/>
    <dgm:cxn modelId="{C198FC57-C422-4DD4-ADAD-3983C802B1F4}" type="presOf" srcId="{4C906D45-25EB-428E-8646-911975791404}" destId="{F5802A54-9351-48EF-95DC-1AA00E69ACB2}" srcOrd="0" destOrd="0" presId="urn:microsoft.com/office/officeart/2005/8/layout/vList6"/>
    <dgm:cxn modelId="{8E61CA78-DAFB-4284-9DEF-9902347A8185}" type="presOf" srcId="{9464EC60-CE7F-49F2-A25B-E5B6CEAE7EA1}" destId="{299F322E-CE96-4EFE-BD2B-59774ECB385B}" srcOrd="0" destOrd="0" presId="urn:microsoft.com/office/officeart/2005/8/layout/vList6"/>
    <dgm:cxn modelId="{420CFA78-19AB-4231-A9C2-96555EBEE30F}" type="presOf" srcId="{50280B53-DBCE-485A-8FD4-AAABE3FB01FE}" destId="{C9462DF2-298D-4D71-8C6C-750C41A99F47}" srcOrd="0" destOrd="0" presId="urn:microsoft.com/office/officeart/2005/8/layout/vList6"/>
    <dgm:cxn modelId="{F100FF58-4F6E-4C1A-964A-6424CA19E7DE}" type="presOf" srcId="{D451D0F6-ED6B-4EB5-B43D-EAD173126C59}" destId="{7557A0BC-BCC2-4D8D-82B3-FE3123D92CAB}" srcOrd="0" destOrd="0" presId="urn:microsoft.com/office/officeart/2005/8/layout/vList6"/>
    <dgm:cxn modelId="{9499D5A7-5D82-472D-877A-244DF2D909B0}" srcId="{4C906D45-25EB-428E-8646-911975791404}" destId="{50280B53-DBCE-485A-8FD4-AAABE3FB01FE}" srcOrd="0" destOrd="0" parTransId="{D1453AE3-357C-4D17-AE0D-28412C6C23F9}" sibTransId="{5A2510BD-672C-4CBA-8FB8-C47F4C3E0587}"/>
    <dgm:cxn modelId="{A19F8FBA-997C-47BF-965D-BF96E38FEDBB}" srcId="{4C906D45-25EB-428E-8646-911975791404}" destId="{797C2B52-3441-4727-A6B0-40F419AB024F}" srcOrd="1" destOrd="0" parTransId="{693EA326-445C-4FC0-BB8D-8D22D9314E7E}" sibTransId="{3798A3C3-6938-498E-9755-3D68EEEA285C}"/>
    <dgm:cxn modelId="{15E4E0C7-84A5-4882-B930-364B41AC070D}" type="presOf" srcId="{D19655A1-6977-49AF-A14F-8CFE6669C63F}" destId="{A3ED4E60-4680-490A-B154-55347F02993A}" srcOrd="0" destOrd="0" presId="urn:microsoft.com/office/officeart/2005/8/layout/vList6"/>
    <dgm:cxn modelId="{794B5BCD-809F-4C25-9194-5C502621CCE5}" srcId="{797C2B52-3441-4727-A6B0-40F419AB024F}" destId="{D451D0F6-ED6B-4EB5-B43D-EAD173126C59}" srcOrd="0" destOrd="0" parTransId="{12B55B5F-7767-4B12-8A4D-57EC61889DF9}" sibTransId="{22B59116-AA48-4EC2-A376-D6A7D0A96691}"/>
    <dgm:cxn modelId="{83974FCD-B669-4F7B-AD49-C4038C51588B}" type="presOf" srcId="{584CB462-1CE5-4F86-AFD3-288CAD9B543A}" destId="{663D3C43-F183-4877-8197-9BBA9F8A252D}" srcOrd="0" destOrd="0" presId="urn:microsoft.com/office/officeart/2005/8/layout/vList6"/>
    <dgm:cxn modelId="{BDD82AD6-44CE-4F69-93DB-6D96EF2740A3}" srcId="{584CB462-1CE5-4F86-AFD3-288CAD9B543A}" destId="{B1F90BB2-C6B6-4F9F-AB61-9BA924A5A65D}" srcOrd="0" destOrd="0" parTransId="{7F5404BF-DF3E-45EE-942F-9848953B431E}" sibTransId="{50D85277-F130-4C11-BB6C-F0559E541175}"/>
    <dgm:cxn modelId="{0E293BF5-17AE-4AA2-984E-5B2FBFFC2E56}" srcId="{5381550B-D127-4DDE-82D4-EC4FEAC075FA}" destId="{9464EC60-CE7F-49F2-A25B-E5B6CEAE7EA1}" srcOrd="0" destOrd="0" parTransId="{480CBF06-9B6D-4270-B520-C37FC9144CCA}" sibTransId="{EF64CE09-9743-420A-8576-9B55D2435E72}"/>
    <dgm:cxn modelId="{BADF75A3-FCA7-4311-A97D-C2A7EDBFDD10}" type="presParOf" srcId="{F5802A54-9351-48EF-95DC-1AA00E69ACB2}" destId="{D2E250CC-9CFA-45D6-9399-6105D008EC8B}" srcOrd="0" destOrd="0" presId="urn:microsoft.com/office/officeart/2005/8/layout/vList6"/>
    <dgm:cxn modelId="{CE3F98E7-7AB8-458F-B226-2ED72795455A}" type="presParOf" srcId="{D2E250CC-9CFA-45D6-9399-6105D008EC8B}" destId="{C9462DF2-298D-4D71-8C6C-750C41A99F47}" srcOrd="0" destOrd="0" presId="urn:microsoft.com/office/officeart/2005/8/layout/vList6"/>
    <dgm:cxn modelId="{D968D2C2-C43D-4EF5-807E-44C903EA0BF7}" type="presParOf" srcId="{D2E250CC-9CFA-45D6-9399-6105D008EC8B}" destId="{A3ED4E60-4680-490A-B154-55347F02993A}" srcOrd="1" destOrd="0" presId="urn:microsoft.com/office/officeart/2005/8/layout/vList6"/>
    <dgm:cxn modelId="{0D2BEB0A-51E8-4F6F-99B3-D083818F0E6B}" type="presParOf" srcId="{F5802A54-9351-48EF-95DC-1AA00E69ACB2}" destId="{CAEB81B7-D301-44E6-8299-A71149F3F549}" srcOrd="1" destOrd="0" presId="urn:microsoft.com/office/officeart/2005/8/layout/vList6"/>
    <dgm:cxn modelId="{E319FC92-377F-4B81-A167-262580874620}" type="presParOf" srcId="{F5802A54-9351-48EF-95DC-1AA00E69ACB2}" destId="{CC7B0A50-BF17-4BC7-A0D6-ABDD4D662174}" srcOrd="2" destOrd="0" presId="urn:microsoft.com/office/officeart/2005/8/layout/vList6"/>
    <dgm:cxn modelId="{5DBA46EE-17A8-4F8B-8483-BA2FEE400C31}" type="presParOf" srcId="{CC7B0A50-BF17-4BC7-A0D6-ABDD4D662174}" destId="{DC99E803-D473-4434-99E0-EB895700889D}" srcOrd="0" destOrd="0" presId="urn:microsoft.com/office/officeart/2005/8/layout/vList6"/>
    <dgm:cxn modelId="{C0AAE234-7ED5-4B6B-8DCC-7ED917676E09}" type="presParOf" srcId="{CC7B0A50-BF17-4BC7-A0D6-ABDD4D662174}" destId="{7557A0BC-BCC2-4D8D-82B3-FE3123D92CAB}" srcOrd="1" destOrd="0" presId="urn:microsoft.com/office/officeart/2005/8/layout/vList6"/>
    <dgm:cxn modelId="{BC6B9C9C-5FCC-4D70-9574-9722682D9071}" type="presParOf" srcId="{F5802A54-9351-48EF-95DC-1AA00E69ACB2}" destId="{7C5341C0-E206-4CE5-981B-E27064B2B3F1}" srcOrd="3" destOrd="0" presId="urn:microsoft.com/office/officeart/2005/8/layout/vList6"/>
    <dgm:cxn modelId="{C586028B-8A8C-4A28-BCD3-6B01D2748960}" type="presParOf" srcId="{F5802A54-9351-48EF-95DC-1AA00E69ACB2}" destId="{E18E4ABD-4F93-4C8D-AB44-2975C87DF433}" srcOrd="4" destOrd="0" presId="urn:microsoft.com/office/officeart/2005/8/layout/vList6"/>
    <dgm:cxn modelId="{C215197A-94BC-4CB4-A7B6-1C2B71027710}" type="presParOf" srcId="{E18E4ABD-4F93-4C8D-AB44-2975C87DF433}" destId="{663D3C43-F183-4877-8197-9BBA9F8A252D}" srcOrd="0" destOrd="0" presId="urn:microsoft.com/office/officeart/2005/8/layout/vList6"/>
    <dgm:cxn modelId="{A6FDB165-1B5E-4196-9258-237C13EDC9CD}" type="presParOf" srcId="{E18E4ABD-4F93-4C8D-AB44-2975C87DF433}" destId="{B0C901AC-69BF-4877-A35D-F8567904ADDC}" srcOrd="1" destOrd="0" presId="urn:microsoft.com/office/officeart/2005/8/layout/vList6"/>
    <dgm:cxn modelId="{6C18F96B-B9D5-4A7A-B510-A5F9D7759FAB}" type="presParOf" srcId="{F5802A54-9351-48EF-95DC-1AA00E69ACB2}" destId="{67305630-E6CD-4826-ACBB-A94558B62DBB}" srcOrd="5" destOrd="0" presId="urn:microsoft.com/office/officeart/2005/8/layout/vList6"/>
    <dgm:cxn modelId="{F82EF095-DBA9-4C6E-8317-927D9241F3E8}" type="presParOf" srcId="{F5802A54-9351-48EF-95DC-1AA00E69ACB2}" destId="{A4853926-A25C-4F51-8EF5-E1EA3E80E0C0}" srcOrd="6" destOrd="0" presId="urn:microsoft.com/office/officeart/2005/8/layout/vList6"/>
    <dgm:cxn modelId="{6DF557AD-D762-4006-B71D-1B62D4D0542D}" type="presParOf" srcId="{A4853926-A25C-4F51-8EF5-E1EA3E80E0C0}" destId="{3D446B0A-9CB5-4E4F-B7EE-F0BD351EA5DB}" srcOrd="0" destOrd="0" presId="urn:microsoft.com/office/officeart/2005/8/layout/vList6"/>
    <dgm:cxn modelId="{2C347894-8CC1-4EB5-BD12-6BE978277ED6}" type="presParOf" srcId="{A4853926-A25C-4F51-8EF5-E1EA3E80E0C0}" destId="{299F322E-CE96-4EFE-BD2B-59774ECB385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F2FABFAC-82AA-4522-A692-013FC09A5CF0}"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s-ES"/>
        </a:p>
      </dgm:t>
    </dgm:pt>
    <dgm:pt modelId="{288E913F-C4BB-40A5-8D2F-90C6CF12EB6D}">
      <dgm:prSet phldrT="[Texto]"/>
      <dgm:spPr/>
      <dgm:t>
        <a:bodyPr/>
        <a:lstStyle/>
        <a:p>
          <a:r>
            <a:rPr lang="es-ES" dirty="0"/>
            <a:t>Desempeño energético</a:t>
          </a:r>
        </a:p>
      </dgm:t>
    </dgm:pt>
    <dgm:pt modelId="{E6EDE724-AE0D-4BE5-9922-85824860941C}" type="parTrans" cxnId="{CE511F4C-B97C-49A4-B7B5-04A8A0FE4629}">
      <dgm:prSet/>
      <dgm:spPr/>
      <dgm:t>
        <a:bodyPr/>
        <a:lstStyle/>
        <a:p>
          <a:endParaRPr lang="es-ES"/>
        </a:p>
      </dgm:t>
    </dgm:pt>
    <dgm:pt modelId="{110F1808-EC4D-46B3-95AE-6032940C6566}" type="sibTrans" cxnId="{CE511F4C-B97C-49A4-B7B5-04A8A0FE4629}">
      <dgm:prSet/>
      <dgm:spPr/>
      <dgm:t>
        <a:bodyPr/>
        <a:lstStyle/>
        <a:p>
          <a:endParaRPr lang="es-ES"/>
        </a:p>
      </dgm:t>
    </dgm:pt>
    <dgm:pt modelId="{471FC1FD-F9A1-48BE-B90B-3CF00AB98C7F}">
      <dgm:prSet phldrT="[Texto]"/>
      <dgm:spPr/>
      <dgm:t>
        <a:bodyPr/>
        <a:lstStyle/>
        <a:p>
          <a:r>
            <a:rPr lang="es-ES" dirty="0"/>
            <a:t>Eficiencia energética</a:t>
          </a:r>
        </a:p>
      </dgm:t>
    </dgm:pt>
    <dgm:pt modelId="{28114E21-FC00-49AF-90B0-77685696AE72}" type="parTrans" cxnId="{70F2C619-F3A6-48BD-9AC0-227EFA494D21}">
      <dgm:prSet/>
      <dgm:spPr/>
      <dgm:t>
        <a:bodyPr/>
        <a:lstStyle/>
        <a:p>
          <a:endParaRPr lang="es-ES"/>
        </a:p>
      </dgm:t>
    </dgm:pt>
    <dgm:pt modelId="{B7D62BAF-9B49-4E62-95D9-82644C8ACBA6}" type="sibTrans" cxnId="{70F2C619-F3A6-48BD-9AC0-227EFA494D21}">
      <dgm:prSet/>
      <dgm:spPr/>
      <dgm:t>
        <a:bodyPr/>
        <a:lstStyle/>
        <a:p>
          <a:endParaRPr lang="es-ES"/>
        </a:p>
      </dgm:t>
    </dgm:pt>
    <dgm:pt modelId="{CD3CDCC3-BDB9-4337-BE99-5F80CE7EAE18}">
      <dgm:prSet phldrT="[Texto]"/>
      <dgm:spPr/>
      <dgm:t>
        <a:bodyPr/>
        <a:lstStyle/>
        <a:p>
          <a:r>
            <a:rPr lang="es-ES" dirty="0"/>
            <a:t>Distorsión de armónicos</a:t>
          </a:r>
        </a:p>
      </dgm:t>
    </dgm:pt>
    <dgm:pt modelId="{AFACC0BF-7900-45F4-8A3D-6145EC1AD5D4}" type="parTrans" cxnId="{BC0F4203-ED59-4D2F-9EB6-D7C0288356A1}">
      <dgm:prSet/>
      <dgm:spPr/>
      <dgm:t>
        <a:bodyPr/>
        <a:lstStyle/>
        <a:p>
          <a:endParaRPr lang="es-ES"/>
        </a:p>
      </dgm:t>
    </dgm:pt>
    <dgm:pt modelId="{9EE66C03-B0F0-4C83-894A-13C594B84CE8}" type="sibTrans" cxnId="{BC0F4203-ED59-4D2F-9EB6-D7C0288356A1}">
      <dgm:prSet/>
      <dgm:spPr/>
      <dgm:t>
        <a:bodyPr/>
        <a:lstStyle/>
        <a:p>
          <a:endParaRPr lang="es-ES"/>
        </a:p>
      </dgm:t>
    </dgm:pt>
    <dgm:pt modelId="{DE8BC432-D2E4-4358-AB2B-D881A9CA1329}">
      <dgm:prSet phldrT="[Texto]"/>
      <dgm:spPr/>
      <dgm:t>
        <a:bodyPr/>
        <a:lstStyle/>
        <a:p>
          <a:r>
            <a:rPr lang="es-ES" dirty="0"/>
            <a:t>Perdidas de conducción</a:t>
          </a:r>
        </a:p>
      </dgm:t>
    </dgm:pt>
    <dgm:pt modelId="{33A37D48-C706-48D7-8236-B9CD750B5DDC}" type="parTrans" cxnId="{3E222874-AE93-440D-999B-D6776BDEC592}">
      <dgm:prSet/>
      <dgm:spPr/>
      <dgm:t>
        <a:bodyPr/>
        <a:lstStyle/>
        <a:p>
          <a:endParaRPr lang="es-ES"/>
        </a:p>
      </dgm:t>
    </dgm:pt>
    <dgm:pt modelId="{D95E8C11-1B94-4BA7-8A56-C2AA591A5FDE}" type="sibTrans" cxnId="{3E222874-AE93-440D-999B-D6776BDEC592}">
      <dgm:prSet/>
      <dgm:spPr/>
      <dgm:t>
        <a:bodyPr/>
        <a:lstStyle/>
        <a:p>
          <a:endParaRPr lang="es-ES"/>
        </a:p>
      </dgm:t>
    </dgm:pt>
    <dgm:pt modelId="{8318F267-3232-4499-9902-CF9008110758}">
      <dgm:prSet phldrT="[Texto]"/>
      <dgm:spPr/>
      <dgm:t>
        <a:bodyPr/>
        <a:lstStyle/>
        <a:p>
          <a:r>
            <a:rPr lang="es-ES" dirty="0"/>
            <a:t>Perdidas de conmutación </a:t>
          </a:r>
        </a:p>
      </dgm:t>
    </dgm:pt>
    <dgm:pt modelId="{D6CE8CBE-FFFD-40AC-8BE1-8E511A591BB0}" type="parTrans" cxnId="{A067E63C-EACF-4E97-994D-1AD74B87664B}">
      <dgm:prSet/>
      <dgm:spPr/>
      <dgm:t>
        <a:bodyPr/>
        <a:lstStyle/>
        <a:p>
          <a:endParaRPr lang="es-ES"/>
        </a:p>
      </dgm:t>
    </dgm:pt>
    <dgm:pt modelId="{9676AD27-875A-40AC-A731-9F161F13C255}" type="sibTrans" cxnId="{A067E63C-EACF-4E97-994D-1AD74B87664B}">
      <dgm:prSet/>
      <dgm:spPr/>
      <dgm:t>
        <a:bodyPr/>
        <a:lstStyle/>
        <a:p>
          <a:endParaRPr lang="es-ES"/>
        </a:p>
      </dgm:t>
    </dgm:pt>
    <dgm:pt modelId="{2BA080AA-BFF9-4346-BCF5-FE64F3F070E9}" type="pres">
      <dgm:prSet presAssocID="{F2FABFAC-82AA-4522-A692-013FC09A5CF0}" presName="linear" presStyleCnt="0">
        <dgm:presLayoutVars>
          <dgm:dir/>
          <dgm:animLvl val="lvl"/>
          <dgm:resizeHandles val="exact"/>
        </dgm:presLayoutVars>
      </dgm:prSet>
      <dgm:spPr/>
    </dgm:pt>
    <dgm:pt modelId="{7A1AE704-60A5-48F0-B5DD-CBA0AAA18008}" type="pres">
      <dgm:prSet presAssocID="{288E913F-C4BB-40A5-8D2F-90C6CF12EB6D}" presName="parentLin" presStyleCnt="0"/>
      <dgm:spPr/>
    </dgm:pt>
    <dgm:pt modelId="{E9249D47-5A8E-4FD0-850B-EFD4BC38A5FC}" type="pres">
      <dgm:prSet presAssocID="{288E913F-C4BB-40A5-8D2F-90C6CF12EB6D}" presName="parentLeftMargin" presStyleLbl="node1" presStyleIdx="0" presStyleCnt="1"/>
      <dgm:spPr/>
    </dgm:pt>
    <dgm:pt modelId="{E42E65EB-CAA6-4EDA-BCF6-9DC2D70EC83C}" type="pres">
      <dgm:prSet presAssocID="{288E913F-C4BB-40A5-8D2F-90C6CF12EB6D}" presName="parentText" presStyleLbl="node1" presStyleIdx="0" presStyleCnt="1">
        <dgm:presLayoutVars>
          <dgm:chMax val="0"/>
          <dgm:bulletEnabled val="1"/>
        </dgm:presLayoutVars>
      </dgm:prSet>
      <dgm:spPr/>
    </dgm:pt>
    <dgm:pt modelId="{AFB0A9F5-3BA6-44E2-8D8E-8FEEDC0E3362}" type="pres">
      <dgm:prSet presAssocID="{288E913F-C4BB-40A5-8D2F-90C6CF12EB6D}" presName="negativeSpace" presStyleCnt="0"/>
      <dgm:spPr/>
    </dgm:pt>
    <dgm:pt modelId="{B07E5EC4-146C-48D6-A7F3-2B2F9CADC3A2}" type="pres">
      <dgm:prSet presAssocID="{288E913F-C4BB-40A5-8D2F-90C6CF12EB6D}" presName="childText" presStyleLbl="conFgAcc1" presStyleIdx="0" presStyleCnt="1">
        <dgm:presLayoutVars>
          <dgm:bulletEnabled val="1"/>
        </dgm:presLayoutVars>
      </dgm:prSet>
      <dgm:spPr/>
    </dgm:pt>
  </dgm:ptLst>
  <dgm:cxnLst>
    <dgm:cxn modelId="{E9213700-1680-4648-A501-0DEB8C68E738}" type="presOf" srcId="{8318F267-3232-4499-9902-CF9008110758}" destId="{B07E5EC4-146C-48D6-A7F3-2B2F9CADC3A2}" srcOrd="0" destOrd="3" presId="urn:microsoft.com/office/officeart/2005/8/layout/list1"/>
    <dgm:cxn modelId="{BC0F4203-ED59-4D2F-9EB6-D7C0288356A1}" srcId="{288E913F-C4BB-40A5-8D2F-90C6CF12EB6D}" destId="{CD3CDCC3-BDB9-4337-BE99-5F80CE7EAE18}" srcOrd="1" destOrd="0" parTransId="{AFACC0BF-7900-45F4-8A3D-6145EC1AD5D4}" sibTransId="{9EE66C03-B0F0-4C83-894A-13C594B84CE8}"/>
    <dgm:cxn modelId="{61CB3615-002E-4253-88CB-08B7014669AF}" type="presOf" srcId="{288E913F-C4BB-40A5-8D2F-90C6CF12EB6D}" destId="{E9249D47-5A8E-4FD0-850B-EFD4BC38A5FC}" srcOrd="0" destOrd="0" presId="urn:microsoft.com/office/officeart/2005/8/layout/list1"/>
    <dgm:cxn modelId="{70F2C619-F3A6-48BD-9AC0-227EFA494D21}" srcId="{288E913F-C4BB-40A5-8D2F-90C6CF12EB6D}" destId="{471FC1FD-F9A1-48BE-B90B-3CF00AB98C7F}" srcOrd="0" destOrd="0" parTransId="{28114E21-FC00-49AF-90B0-77685696AE72}" sibTransId="{B7D62BAF-9B49-4E62-95D9-82644C8ACBA6}"/>
    <dgm:cxn modelId="{A067E63C-EACF-4E97-994D-1AD74B87664B}" srcId="{288E913F-C4BB-40A5-8D2F-90C6CF12EB6D}" destId="{8318F267-3232-4499-9902-CF9008110758}" srcOrd="3" destOrd="0" parTransId="{D6CE8CBE-FFFD-40AC-8BE1-8E511A591BB0}" sibTransId="{9676AD27-875A-40AC-A731-9F161F13C255}"/>
    <dgm:cxn modelId="{CBF19A43-D63A-420B-B3E3-3CC45AE2411F}" type="presOf" srcId="{DE8BC432-D2E4-4358-AB2B-D881A9CA1329}" destId="{B07E5EC4-146C-48D6-A7F3-2B2F9CADC3A2}" srcOrd="0" destOrd="2" presId="urn:microsoft.com/office/officeart/2005/8/layout/list1"/>
    <dgm:cxn modelId="{2B5CB14B-A424-496D-B13A-37F762EF614A}" type="presOf" srcId="{288E913F-C4BB-40A5-8D2F-90C6CF12EB6D}" destId="{E42E65EB-CAA6-4EDA-BCF6-9DC2D70EC83C}" srcOrd="1" destOrd="0" presId="urn:microsoft.com/office/officeart/2005/8/layout/list1"/>
    <dgm:cxn modelId="{CE511F4C-B97C-49A4-B7B5-04A8A0FE4629}" srcId="{F2FABFAC-82AA-4522-A692-013FC09A5CF0}" destId="{288E913F-C4BB-40A5-8D2F-90C6CF12EB6D}" srcOrd="0" destOrd="0" parTransId="{E6EDE724-AE0D-4BE5-9922-85824860941C}" sibTransId="{110F1808-EC4D-46B3-95AE-6032940C6566}"/>
    <dgm:cxn modelId="{3E222874-AE93-440D-999B-D6776BDEC592}" srcId="{288E913F-C4BB-40A5-8D2F-90C6CF12EB6D}" destId="{DE8BC432-D2E4-4358-AB2B-D881A9CA1329}" srcOrd="2" destOrd="0" parTransId="{33A37D48-C706-48D7-8236-B9CD750B5DDC}" sibTransId="{D95E8C11-1B94-4BA7-8A56-C2AA591A5FDE}"/>
    <dgm:cxn modelId="{12D0829D-8153-4F9B-9D76-3477C0E8BFB5}" type="presOf" srcId="{CD3CDCC3-BDB9-4337-BE99-5F80CE7EAE18}" destId="{B07E5EC4-146C-48D6-A7F3-2B2F9CADC3A2}" srcOrd="0" destOrd="1" presId="urn:microsoft.com/office/officeart/2005/8/layout/list1"/>
    <dgm:cxn modelId="{F80D9DA3-3276-45EE-836D-CC46B155F6A3}" type="presOf" srcId="{F2FABFAC-82AA-4522-A692-013FC09A5CF0}" destId="{2BA080AA-BFF9-4346-BCF5-FE64F3F070E9}" srcOrd="0" destOrd="0" presId="urn:microsoft.com/office/officeart/2005/8/layout/list1"/>
    <dgm:cxn modelId="{D423E6F4-84C5-4B40-AFA9-5C5F6B8E2854}" type="presOf" srcId="{471FC1FD-F9A1-48BE-B90B-3CF00AB98C7F}" destId="{B07E5EC4-146C-48D6-A7F3-2B2F9CADC3A2}" srcOrd="0" destOrd="0" presId="urn:microsoft.com/office/officeart/2005/8/layout/list1"/>
    <dgm:cxn modelId="{44A5D213-E92C-46DA-AEAB-D0C9187BBF2D}" type="presParOf" srcId="{2BA080AA-BFF9-4346-BCF5-FE64F3F070E9}" destId="{7A1AE704-60A5-48F0-B5DD-CBA0AAA18008}" srcOrd="0" destOrd="0" presId="urn:microsoft.com/office/officeart/2005/8/layout/list1"/>
    <dgm:cxn modelId="{0FB2FD52-98A0-4414-B867-A391AF347451}" type="presParOf" srcId="{7A1AE704-60A5-48F0-B5DD-CBA0AAA18008}" destId="{E9249D47-5A8E-4FD0-850B-EFD4BC38A5FC}" srcOrd="0" destOrd="0" presId="urn:microsoft.com/office/officeart/2005/8/layout/list1"/>
    <dgm:cxn modelId="{BF30A1EC-CD8B-4FE0-BB4A-577882299931}" type="presParOf" srcId="{7A1AE704-60A5-48F0-B5DD-CBA0AAA18008}" destId="{E42E65EB-CAA6-4EDA-BCF6-9DC2D70EC83C}" srcOrd="1" destOrd="0" presId="urn:microsoft.com/office/officeart/2005/8/layout/list1"/>
    <dgm:cxn modelId="{5E292FA6-7488-44EA-8C5B-12F364B20E27}" type="presParOf" srcId="{2BA080AA-BFF9-4346-BCF5-FE64F3F070E9}" destId="{AFB0A9F5-3BA6-44E2-8D8E-8FEEDC0E3362}" srcOrd="1" destOrd="0" presId="urn:microsoft.com/office/officeart/2005/8/layout/list1"/>
    <dgm:cxn modelId="{26195B34-B2D6-4B21-A311-A6D9DC1973B0}" type="presParOf" srcId="{2BA080AA-BFF9-4346-BCF5-FE64F3F070E9}" destId="{B07E5EC4-146C-48D6-A7F3-2B2F9CADC3A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FABFAC-82AA-4522-A692-013FC09A5CF0}"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s-ES"/>
        </a:p>
      </dgm:t>
    </dgm:pt>
    <dgm:pt modelId="{288E913F-C4BB-40A5-8D2F-90C6CF12EB6D}">
      <dgm:prSet phldrT="[Texto]"/>
      <dgm:spPr/>
      <dgm:t>
        <a:bodyPr/>
        <a:lstStyle/>
        <a:p>
          <a:r>
            <a:rPr lang="es-ES" dirty="0"/>
            <a:t>Desempeño del controlador</a:t>
          </a:r>
        </a:p>
      </dgm:t>
    </dgm:pt>
    <dgm:pt modelId="{E6EDE724-AE0D-4BE5-9922-85824860941C}" type="parTrans" cxnId="{CE511F4C-B97C-49A4-B7B5-04A8A0FE4629}">
      <dgm:prSet/>
      <dgm:spPr/>
      <dgm:t>
        <a:bodyPr/>
        <a:lstStyle/>
        <a:p>
          <a:endParaRPr lang="es-ES"/>
        </a:p>
      </dgm:t>
    </dgm:pt>
    <dgm:pt modelId="{110F1808-EC4D-46B3-95AE-6032940C6566}" type="sibTrans" cxnId="{CE511F4C-B97C-49A4-B7B5-04A8A0FE4629}">
      <dgm:prSet/>
      <dgm:spPr/>
      <dgm:t>
        <a:bodyPr/>
        <a:lstStyle/>
        <a:p>
          <a:endParaRPr lang="es-ES"/>
        </a:p>
      </dgm:t>
    </dgm:pt>
    <dgm:pt modelId="{471FC1FD-F9A1-48BE-B90B-3CF00AB98C7F}">
      <dgm:prSet phldrT="[Texto]"/>
      <dgm:spPr/>
      <dgm:t>
        <a:bodyPr/>
        <a:lstStyle/>
        <a:p>
          <a:r>
            <a:rPr lang="es-ES" dirty="0"/>
            <a:t>Consumo de energía</a:t>
          </a:r>
        </a:p>
      </dgm:t>
    </dgm:pt>
    <dgm:pt modelId="{28114E21-FC00-49AF-90B0-77685696AE72}" type="parTrans" cxnId="{70F2C619-F3A6-48BD-9AC0-227EFA494D21}">
      <dgm:prSet/>
      <dgm:spPr/>
      <dgm:t>
        <a:bodyPr/>
        <a:lstStyle/>
        <a:p>
          <a:endParaRPr lang="es-ES"/>
        </a:p>
      </dgm:t>
    </dgm:pt>
    <dgm:pt modelId="{B7D62BAF-9B49-4E62-95D9-82644C8ACBA6}" type="sibTrans" cxnId="{70F2C619-F3A6-48BD-9AC0-227EFA494D21}">
      <dgm:prSet/>
      <dgm:spPr/>
      <dgm:t>
        <a:bodyPr/>
        <a:lstStyle/>
        <a:p>
          <a:endParaRPr lang="es-ES"/>
        </a:p>
      </dgm:t>
    </dgm:pt>
    <dgm:pt modelId="{CD3CDCC3-BDB9-4337-BE99-5F80CE7EAE18}">
      <dgm:prSet phldrT="[Texto]"/>
      <dgm:spPr/>
      <dgm:t>
        <a:bodyPr/>
        <a:lstStyle/>
        <a:p>
          <a:r>
            <a:rPr lang="es-ES" dirty="0"/>
            <a:t>Tiempo de ejecución en el microcontrolador</a:t>
          </a:r>
        </a:p>
      </dgm:t>
    </dgm:pt>
    <dgm:pt modelId="{AFACC0BF-7900-45F4-8A3D-6145EC1AD5D4}" type="parTrans" cxnId="{BC0F4203-ED59-4D2F-9EB6-D7C0288356A1}">
      <dgm:prSet/>
      <dgm:spPr/>
      <dgm:t>
        <a:bodyPr/>
        <a:lstStyle/>
        <a:p>
          <a:endParaRPr lang="es-ES"/>
        </a:p>
      </dgm:t>
    </dgm:pt>
    <dgm:pt modelId="{9EE66C03-B0F0-4C83-894A-13C594B84CE8}" type="sibTrans" cxnId="{BC0F4203-ED59-4D2F-9EB6-D7C0288356A1}">
      <dgm:prSet/>
      <dgm:spPr/>
      <dgm:t>
        <a:bodyPr/>
        <a:lstStyle/>
        <a:p>
          <a:endParaRPr lang="es-ES"/>
        </a:p>
      </dgm:t>
    </dgm:pt>
    <dgm:pt modelId="{DE8BC432-D2E4-4358-AB2B-D881A9CA1329}">
      <dgm:prSet phldrT="[Texto]"/>
      <dgm:spPr/>
      <dgm:t>
        <a:bodyPr/>
        <a:lstStyle/>
        <a:p>
          <a:r>
            <a:rPr lang="es-ES" dirty="0"/>
            <a:t>Consumo computacional </a:t>
          </a:r>
        </a:p>
      </dgm:t>
    </dgm:pt>
    <dgm:pt modelId="{33A37D48-C706-48D7-8236-B9CD750B5DDC}" type="parTrans" cxnId="{3E222874-AE93-440D-999B-D6776BDEC592}">
      <dgm:prSet/>
      <dgm:spPr/>
      <dgm:t>
        <a:bodyPr/>
        <a:lstStyle/>
        <a:p>
          <a:endParaRPr lang="es-ES"/>
        </a:p>
      </dgm:t>
    </dgm:pt>
    <dgm:pt modelId="{D95E8C11-1B94-4BA7-8A56-C2AA591A5FDE}" type="sibTrans" cxnId="{3E222874-AE93-440D-999B-D6776BDEC592}">
      <dgm:prSet/>
      <dgm:spPr/>
      <dgm:t>
        <a:bodyPr/>
        <a:lstStyle/>
        <a:p>
          <a:endParaRPr lang="es-ES"/>
        </a:p>
      </dgm:t>
    </dgm:pt>
    <dgm:pt modelId="{E004E012-A4F5-4CFD-BB91-636E9C50E1D5}" type="pres">
      <dgm:prSet presAssocID="{F2FABFAC-82AA-4522-A692-013FC09A5CF0}" presName="linear" presStyleCnt="0">
        <dgm:presLayoutVars>
          <dgm:dir/>
          <dgm:animLvl val="lvl"/>
          <dgm:resizeHandles val="exact"/>
        </dgm:presLayoutVars>
      </dgm:prSet>
      <dgm:spPr/>
    </dgm:pt>
    <dgm:pt modelId="{D28DEB3C-6490-48A8-9D9A-AE3AF936E54D}" type="pres">
      <dgm:prSet presAssocID="{288E913F-C4BB-40A5-8D2F-90C6CF12EB6D}" presName="parentLin" presStyleCnt="0"/>
      <dgm:spPr/>
    </dgm:pt>
    <dgm:pt modelId="{5277FFB9-0D8F-4254-BEDE-7962DD089A63}" type="pres">
      <dgm:prSet presAssocID="{288E913F-C4BB-40A5-8D2F-90C6CF12EB6D}" presName="parentLeftMargin" presStyleLbl="node1" presStyleIdx="0" presStyleCnt="1"/>
      <dgm:spPr/>
    </dgm:pt>
    <dgm:pt modelId="{F23B3409-CDE3-4AB3-BFEF-996ECA5ACF9E}" type="pres">
      <dgm:prSet presAssocID="{288E913F-C4BB-40A5-8D2F-90C6CF12EB6D}" presName="parentText" presStyleLbl="node1" presStyleIdx="0" presStyleCnt="1">
        <dgm:presLayoutVars>
          <dgm:chMax val="0"/>
          <dgm:bulletEnabled val="1"/>
        </dgm:presLayoutVars>
      </dgm:prSet>
      <dgm:spPr/>
    </dgm:pt>
    <dgm:pt modelId="{07A52860-5760-45E2-827E-1339EC3C0CD0}" type="pres">
      <dgm:prSet presAssocID="{288E913F-C4BB-40A5-8D2F-90C6CF12EB6D}" presName="negativeSpace" presStyleCnt="0"/>
      <dgm:spPr/>
    </dgm:pt>
    <dgm:pt modelId="{9130A82D-9EAA-4DCD-883E-396F1D3E03B2}" type="pres">
      <dgm:prSet presAssocID="{288E913F-C4BB-40A5-8D2F-90C6CF12EB6D}" presName="childText" presStyleLbl="conFgAcc1" presStyleIdx="0" presStyleCnt="1">
        <dgm:presLayoutVars>
          <dgm:bulletEnabled val="1"/>
        </dgm:presLayoutVars>
      </dgm:prSet>
      <dgm:spPr/>
    </dgm:pt>
  </dgm:ptLst>
  <dgm:cxnLst>
    <dgm:cxn modelId="{BC0F4203-ED59-4D2F-9EB6-D7C0288356A1}" srcId="{288E913F-C4BB-40A5-8D2F-90C6CF12EB6D}" destId="{CD3CDCC3-BDB9-4337-BE99-5F80CE7EAE18}" srcOrd="1" destOrd="0" parTransId="{AFACC0BF-7900-45F4-8A3D-6145EC1AD5D4}" sibTransId="{9EE66C03-B0F0-4C83-894A-13C594B84CE8}"/>
    <dgm:cxn modelId="{AB963610-95FF-41B8-8F24-488CC3AF76A6}" type="presOf" srcId="{CD3CDCC3-BDB9-4337-BE99-5F80CE7EAE18}" destId="{9130A82D-9EAA-4DCD-883E-396F1D3E03B2}" srcOrd="0" destOrd="1" presId="urn:microsoft.com/office/officeart/2005/8/layout/list1"/>
    <dgm:cxn modelId="{70F2C619-F3A6-48BD-9AC0-227EFA494D21}" srcId="{288E913F-C4BB-40A5-8D2F-90C6CF12EB6D}" destId="{471FC1FD-F9A1-48BE-B90B-3CF00AB98C7F}" srcOrd="0" destOrd="0" parTransId="{28114E21-FC00-49AF-90B0-77685696AE72}" sibTransId="{B7D62BAF-9B49-4E62-95D9-82644C8ACBA6}"/>
    <dgm:cxn modelId="{0CA16422-DEE2-40BD-8E50-4018BFD78159}" type="presOf" srcId="{288E913F-C4BB-40A5-8D2F-90C6CF12EB6D}" destId="{5277FFB9-0D8F-4254-BEDE-7962DD089A63}" srcOrd="0" destOrd="0" presId="urn:microsoft.com/office/officeart/2005/8/layout/list1"/>
    <dgm:cxn modelId="{AA966A49-2ECC-4111-9E56-962FA328A1C2}" type="presOf" srcId="{F2FABFAC-82AA-4522-A692-013FC09A5CF0}" destId="{E004E012-A4F5-4CFD-BB91-636E9C50E1D5}" srcOrd="0" destOrd="0" presId="urn:microsoft.com/office/officeart/2005/8/layout/list1"/>
    <dgm:cxn modelId="{CE511F4C-B97C-49A4-B7B5-04A8A0FE4629}" srcId="{F2FABFAC-82AA-4522-A692-013FC09A5CF0}" destId="{288E913F-C4BB-40A5-8D2F-90C6CF12EB6D}" srcOrd="0" destOrd="0" parTransId="{E6EDE724-AE0D-4BE5-9922-85824860941C}" sibTransId="{110F1808-EC4D-46B3-95AE-6032940C6566}"/>
    <dgm:cxn modelId="{8218914F-637F-4945-9321-7D17614BA18E}" type="presOf" srcId="{288E913F-C4BB-40A5-8D2F-90C6CF12EB6D}" destId="{F23B3409-CDE3-4AB3-BFEF-996ECA5ACF9E}" srcOrd="1" destOrd="0" presId="urn:microsoft.com/office/officeart/2005/8/layout/list1"/>
    <dgm:cxn modelId="{3E222874-AE93-440D-999B-D6776BDEC592}" srcId="{288E913F-C4BB-40A5-8D2F-90C6CF12EB6D}" destId="{DE8BC432-D2E4-4358-AB2B-D881A9CA1329}" srcOrd="2" destOrd="0" parTransId="{33A37D48-C706-48D7-8236-B9CD750B5DDC}" sibTransId="{D95E8C11-1B94-4BA7-8A56-C2AA591A5FDE}"/>
    <dgm:cxn modelId="{A9AA367A-2637-4649-A092-038044136D78}" type="presOf" srcId="{471FC1FD-F9A1-48BE-B90B-3CF00AB98C7F}" destId="{9130A82D-9EAA-4DCD-883E-396F1D3E03B2}" srcOrd="0" destOrd="0" presId="urn:microsoft.com/office/officeart/2005/8/layout/list1"/>
    <dgm:cxn modelId="{1419569C-DA3F-4A07-8190-F17FC298217A}" type="presOf" srcId="{DE8BC432-D2E4-4358-AB2B-D881A9CA1329}" destId="{9130A82D-9EAA-4DCD-883E-396F1D3E03B2}" srcOrd="0" destOrd="2" presId="urn:microsoft.com/office/officeart/2005/8/layout/list1"/>
    <dgm:cxn modelId="{FE9ACC5A-13D7-4FB1-A3ED-FD7CD4CC8477}" type="presParOf" srcId="{E004E012-A4F5-4CFD-BB91-636E9C50E1D5}" destId="{D28DEB3C-6490-48A8-9D9A-AE3AF936E54D}" srcOrd="0" destOrd="0" presId="urn:microsoft.com/office/officeart/2005/8/layout/list1"/>
    <dgm:cxn modelId="{9D321602-0E22-418F-8A2F-E723CF7E5457}" type="presParOf" srcId="{D28DEB3C-6490-48A8-9D9A-AE3AF936E54D}" destId="{5277FFB9-0D8F-4254-BEDE-7962DD089A63}" srcOrd="0" destOrd="0" presId="urn:microsoft.com/office/officeart/2005/8/layout/list1"/>
    <dgm:cxn modelId="{FFDBEBFF-3DB9-40F5-975D-7203E8E89072}" type="presParOf" srcId="{D28DEB3C-6490-48A8-9D9A-AE3AF936E54D}" destId="{F23B3409-CDE3-4AB3-BFEF-996ECA5ACF9E}" srcOrd="1" destOrd="0" presId="urn:microsoft.com/office/officeart/2005/8/layout/list1"/>
    <dgm:cxn modelId="{9CFA3F40-08F1-4474-9186-51ADE69F4DD6}" type="presParOf" srcId="{E004E012-A4F5-4CFD-BB91-636E9C50E1D5}" destId="{07A52860-5760-45E2-827E-1339EC3C0CD0}" srcOrd="1" destOrd="0" presId="urn:microsoft.com/office/officeart/2005/8/layout/list1"/>
    <dgm:cxn modelId="{2C488C4C-B8E8-4301-95EE-8FF4C6FA96AD}" type="presParOf" srcId="{E004E012-A4F5-4CFD-BB91-636E9C50E1D5}" destId="{9130A82D-9EAA-4DCD-883E-396F1D3E03B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FABFAC-82AA-4522-A692-013FC09A5CF0}"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s-ES"/>
        </a:p>
      </dgm:t>
    </dgm:pt>
    <dgm:pt modelId="{288E913F-C4BB-40A5-8D2F-90C6CF12EB6D}">
      <dgm:prSet phldrT="[Texto]"/>
      <dgm:spPr/>
      <dgm:t>
        <a:bodyPr/>
        <a:lstStyle/>
        <a:p>
          <a:r>
            <a:rPr lang="es-ES" dirty="0"/>
            <a:t>Perturbaciones Externas</a:t>
          </a:r>
        </a:p>
      </dgm:t>
    </dgm:pt>
    <dgm:pt modelId="{E6EDE724-AE0D-4BE5-9922-85824860941C}" type="parTrans" cxnId="{CE511F4C-B97C-49A4-B7B5-04A8A0FE4629}">
      <dgm:prSet/>
      <dgm:spPr/>
      <dgm:t>
        <a:bodyPr/>
        <a:lstStyle/>
        <a:p>
          <a:endParaRPr lang="es-ES"/>
        </a:p>
      </dgm:t>
    </dgm:pt>
    <dgm:pt modelId="{110F1808-EC4D-46B3-95AE-6032940C6566}" type="sibTrans" cxnId="{CE511F4C-B97C-49A4-B7B5-04A8A0FE4629}">
      <dgm:prSet/>
      <dgm:spPr/>
      <dgm:t>
        <a:bodyPr/>
        <a:lstStyle/>
        <a:p>
          <a:endParaRPr lang="es-ES"/>
        </a:p>
      </dgm:t>
    </dgm:pt>
    <dgm:pt modelId="{471FC1FD-F9A1-48BE-B90B-3CF00AB98C7F}">
      <dgm:prSet phldrT="[Texto]"/>
      <dgm:spPr/>
      <dgm:t>
        <a:bodyPr/>
        <a:lstStyle/>
        <a:p>
          <a:r>
            <a:rPr lang="es-ES" dirty="0"/>
            <a:t>Perturbaciones en la entrada</a:t>
          </a:r>
        </a:p>
      </dgm:t>
    </dgm:pt>
    <dgm:pt modelId="{28114E21-FC00-49AF-90B0-77685696AE72}" type="parTrans" cxnId="{70F2C619-F3A6-48BD-9AC0-227EFA494D21}">
      <dgm:prSet/>
      <dgm:spPr/>
      <dgm:t>
        <a:bodyPr/>
        <a:lstStyle/>
        <a:p>
          <a:endParaRPr lang="es-ES"/>
        </a:p>
      </dgm:t>
    </dgm:pt>
    <dgm:pt modelId="{B7D62BAF-9B49-4E62-95D9-82644C8ACBA6}" type="sibTrans" cxnId="{70F2C619-F3A6-48BD-9AC0-227EFA494D21}">
      <dgm:prSet/>
      <dgm:spPr/>
      <dgm:t>
        <a:bodyPr/>
        <a:lstStyle/>
        <a:p>
          <a:endParaRPr lang="es-ES"/>
        </a:p>
      </dgm:t>
    </dgm:pt>
    <dgm:pt modelId="{CD3CDCC3-BDB9-4337-BE99-5F80CE7EAE18}">
      <dgm:prSet phldrT="[Texto]"/>
      <dgm:spPr/>
      <dgm:t>
        <a:bodyPr/>
        <a:lstStyle/>
        <a:p>
          <a:r>
            <a:rPr lang="es-ES" dirty="0"/>
            <a:t>Perturbaciones en la salida</a:t>
          </a:r>
        </a:p>
      </dgm:t>
    </dgm:pt>
    <dgm:pt modelId="{AFACC0BF-7900-45F4-8A3D-6145EC1AD5D4}" type="parTrans" cxnId="{BC0F4203-ED59-4D2F-9EB6-D7C0288356A1}">
      <dgm:prSet/>
      <dgm:spPr/>
      <dgm:t>
        <a:bodyPr/>
        <a:lstStyle/>
        <a:p>
          <a:endParaRPr lang="es-ES"/>
        </a:p>
      </dgm:t>
    </dgm:pt>
    <dgm:pt modelId="{9EE66C03-B0F0-4C83-894A-13C594B84CE8}" type="sibTrans" cxnId="{BC0F4203-ED59-4D2F-9EB6-D7C0288356A1}">
      <dgm:prSet/>
      <dgm:spPr/>
      <dgm:t>
        <a:bodyPr/>
        <a:lstStyle/>
        <a:p>
          <a:endParaRPr lang="es-ES"/>
        </a:p>
      </dgm:t>
    </dgm:pt>
    <dgm:pt modelId="{E004E012-A4F5-4CFD-BB91-636E9C50E1D5}" type="pres">
      <dgm:prSet presAssocID="{F2FABFAC-82AA-4522-A692-013FC09A5CF0}" presName="linear" presStyleCnt="0">
        <dgm:presLayoutVars>
          <dgm:dir/>
          <dgm:animLvl val="lvl"/>
          <dgm:resizeHandles val="exact"/>
        </dgm:presLayoutVars>
      </dgm:prSet>
      <dgm:spPr/>
    </dgm:pt>
    <dgm:pt modelId="{D28DEB3C-6490-48A8-9D9A-AE3AF936E54D}" type="pres">
      <dgm:prSet presAssocID="{288E913F-C4BB-40A5-8D2F-90C6CF12EB6D}" presName="parentLin" presStyleCnt="0"/>
      <dgm:spPr/>
    </dgm:pt>
    <dgm:pt modelId="{5277FFB9-0D8F-4254-BEDE-7962DD089A63}" type="pres">
      <dgm:prSet presAssocID="{288E913F-C4BB-40A5-8D2F-90C6CF12EB6D}" presName="parentLeftMargin" presStyleLbl="node1" presStyleIdx="0" presStyleCnt="1"/>
      <dgm:spPr/>
    </dgm:pt>
    <dgm:pt modelId="{F23B3409-CDE3-4AB3-BFEF-996ECA5ACF9E}" type="pres">
      <dgm:prSet presAssocID="{288E913F-C4BB-40A5-8D2F-90C6CF12EB6D}" presName="parentText" presStyleLbl="node1" presStyleIdx="0" presStyleCnt="1">
        <dgm:presLayoutVars>
          <dgm:chMax val="0"/>
          <dgm:bulletEnabled val="1"/>
        </dgm:presLayoutVars>
      </dgm:prSet>
      <dgm:spPr/>
    </dgm:pt>
    <dgm:pt modelId="{07A52860-5760-45E2-827E-1339EC3C0CD0}" type="pres">
      <dgm:prSet presAssocID="{288E913F-C4BB-40A5-8D2F-90C6CF12EB6D}" presName="negativeSpace" presStyleCnt="0"/>
      <dgm:spPr/>
    </dgm:pt>
    <dgm:pt modelId="{9130A82D-9EAA-4DCD-883E-396F1D3E03B2}" type="pres">
      <dgm:prSet presAssocID="{288E913F-C4BB-40A5-8D2F-90C6CF12EB6D}" presName="childText" presStyleLbl="conFgAcc1" presStyleIdx="0" presStyleCnt="1">
        <dgm:presLayoutVars>
          <dgm:bulletEnabled val="1"/>
        </dgm:presLayoutVars>
      </dgm:prSet>
      <dgm:spPr/>
    </dgm:pt>
  </dgm:ptLst>
  <dgm:cxnLst>
    <dgm:cxn modelId="{BC0F4203-ED59-4D2F-9EB6-D7C0288356A1}" srcId="{288E913F-C4BB-40A5-8D2F-90C6CF12EB6D}" destId="{CD3CDCC3-BDB9-4337-BE99-5F80CE7EAE18}" srcOrd="1" destOrd="0" parTransId="{AFACC0BF-7900-45F4-8A3D-6145EC1AD5D4}" sibTransId="{9EE66C03-B0F0-4C83-894A-13C594B84CE8}"/>
    <dgm:cxn modelId="{AB963610-95FF-41B8-8F24-488CC3AF76A6}" type="presOf" srcId="{CD3CDCC3-BDB9-4337-BE99-5F80CE7EAE18}" destId="{9130A82D-9EAA-4DCD-883E-396F1D3E03B2}" srcOrd="0" destOrd="1" presId="urn:microsoft.com/office/officeart/2005/8/layout/list1"/>
    <dgm:cxn modelId="{70F2C619-F3A6-48BD-9AC0-227EFA494D21}" srcId="{288E913F-C4BB-40A5-8D2F-90C6CF12EB6D}" destId="{471FC1FD-F9A1-48BE-B90B-3CF00AB98C7F}" srcOrd="0" destOrd="0" parTransId="{28114E21-FC00-49AF-90B0-77685696AE72}" sibTransId="{B7D62BAF-9B49-4E62-95D9-82644C8ACBA6}"/>
    <dgm:cxn modelId="{0CA16422-DEE2-40BD-8E50-4018BFD78159}" type="presOf" srcId="{288E913F-C4BB-40A5-8D2F-90C6CF12EB6D}" destId="{5277FFB9-0D8F-4254-BEDE-7962DD089A63}" srcOrd="0" destOrd="0" presId="urn:microsoft.com/office/officeart/2005/8/layout/list1"/>
    <dgm:cxn modelId="{AA966A49-2ECC-4111-9E56-962FA328A1C2}" type="presOf" srcId="{F2FABFAC-82AA-4522-A692-013FC09A5CF0}" destId="{E004E012-A4F5-4CFD-BB91-636E9C50E1D5}" srcOrd="0" destOrd="0" presId="urn:microsoft.com/office/officeart/2005/8/layout/list1"/>
    <dgm:cxn modelId="{CE511F4C-B97C-49A4-B7B5-04A8A0FE4629}" srcId="{F2FABFAC-82AA-4522-A692-013FC09A5CF0}" destId="{288E913F-C4BB-40A5-8D2F-90C6CF12EB6D}" srcOrd="0" destOrd="0" parTransId="{E6EDE724-AE0D-4BE5-9922-85824860941C}" sibTransId="{110F1808-EC4D-46B3-95AE-6032940C6566}"/>
    <dgm:cxn modelId="{8218914F-637F-4945-9321-7D17614BA18E}" type="presOf" srcId="{288E913F-C4BB-40A5-8D2F-90C6CF12EB6D}" destId="{F23B3409-CDE3-4AB3-BFEF-996ECA5ACF9E}" srcOrd="1" destOrd="0" presId="urn:microsoft.com/office/officeart/2005/8/layout/list1"/>
    <dgm:cxn modelId="{A9AA367A-2637-4649-A092-038044136D78}" type="presOf" srcId="{471FC1FD-F9A1-48BE-B90B-3CF00AB98C7F}" destId="{9130A82D-9EAA-4DCD-883E-396F1D3E03B2}" srcOrd="0" destOrd="0" presId="urn:microsoft.com/office/officeart/2005/8/layout/list1"/>
    <dgm:cxn modelId="{FE9ACC5A-13D7-4FB1-A3ED-FD7CD4CC8477}" type="presParOf" srcId="{E004E012-A4F5-4CFD-BB91-636E9C50E1D5}" destId="{D28DEB3C-6490-48A8-9D9A-AE3AF936E54D}" srcOrd="0" destOrd="0" presId="urn:microsoft.com/office/officeart/2005/8/layout/list1"/>
    <dgm:cxn modelId="{9D321602-0E22-418F-8A2F-E723CF7E5457}" type="presParOf" srcId="{D28DEB3C-6490-48A8-9D9A-AE3AF936E54D}" destId="{5277FFB9-0D8F-4254-BEDE-7962DD089A63}" srcOrd="0" destOrd="0" presId="urn:microsoft.com/office/officeart/2005/8/layout/list1"/>
    <dgm:cxn modelId="{FFDBEBFF-3DB9-40F5-975D-7203E8E89072}" type="presParOf" srcId="{D28DEB3C-6490-48A8-9D9A-AE3AF936E54D}" destId="{F23B3409-CDE3-4AB3-BFEF-996ECA5ACF9E}" srcOrd="1" destOrd="0" presId="urn:microsoft.com/office/officeart/2005/8/layout/list1"/>
    <dgm:cxn modelId="{9CFA3F40-08F1-4474-9186-51ADE69F4DD6}" type="presParOf" srcId="{E004E012-A4F5-4CFD-BB91-636E9C50E1D5}" destId="{07A52860-5760-45E2-827E-1339EC3C0CD0}" srcOrd="1" destOrd="0" presId="urn:microsoft.com/office/officeart/2005/8/layout/list1"/>
    <dgm:cxn modelId="{2C488C4C-B8E8-4301-95EE-8FF4C6FA96AD}" type="presParOf" srcId="{E004E012-A4F5-4CFD-BB91-636E9C50E1D5}" destId="{9130A82D-9EAA-4DCD-883E-396F1D3E03B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b="1" dirty="0"/>
            <a:t>Gracias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5278" custLinFactNeighborY="2361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0DE62D1C-B5F7-462C-9138-D8744BC70801}" type="presOf" srcId="{CB9964DC-5E01-4879-9733-CDEE2AB1D1F7}" destId="{C7DDC059-89DD-4F99-A10D-9C975D60C8D8}" srcOrd="1" destOrd="0" presId="urn:microsoft.com/office/officeart/2005/8/layout/hierarchy3"/>
    <dgm:cxn modelId="{BCDAB163-A181-4452-8F8D-0F7FACE284A3}" type="presOf" srcId="{7061F2FC-F2AB-4DE3-98B0-886576B4E2C6}" destId="{D433476B-D68D-4328-ADAC-B2895D3D50C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B7E48799-AE8C-417C-A149-6D5F22C6EC13}" type="presOf" srcId="{CB9964DC-5E01-4879-9733-CDEE2AB1D1F7}" destId="{ECB1CA3E-26B8-4A39-AEF8-6F06E506D3C7}" srcOrd="0" destOrd="0" presId="urn:microsoft.com/office/officeart/2005/8/layout/hierarchy3"/>
    <dgm:cxn modelId="{7D63F9D2-1316-4AA1-8295-38B03B6D02BE}" type="presParOf" srcId="{D433476B-D68D-4328-ADAC-B2895D3D50CF}" destId="{1E58A3BC-F1F7-40EE-89AA-32E802ED4BF7}" srcOrd="0" destOrd="0" presId="urn:microsoft.com/office/officeart/2005/8/layout/hierarchy3"/>
    <dgm:cxn modelId="{43DE1B68-983A-41AE-9E5D-A1C1E5E614DF}" type="presParOf" srcId="{1E58A3BC-F1F7-40EE-89AA-32E802ED4BF7}" destId="{D21DF85A-45CA-4CE0-B0ED-CF4615475EE0}" srcOrd="0" destOrd="0" presId="urn:microsoft.com/office/officeart/2005/8/layout/hierarchy3"/>
    <dgm:cxn modelId="{78B420CB-189D-4BEE-ACE1-CB31D48C80E7}" type="presParOf" srcId="{D21DF85A-45CA-4CE0-B0ED-CF4615475EE0}" destId="{ECB1CA3E-26B8-4A39-AEF8-6F06E506D3C7}" srcOrd="0" destOrd="0" presId="urn:microsoft.com/office/officeart/2005/8/layout/hierarchy3"/>
    <dgm:cxn modelId="{49B69932-911C-47F7-BAD3-9621DBC05048}" type="presParOf" srcId="{D21DF85A-45CA-4CE0-B0ED-CF4615475EE0}" destId="{C7DDC059-89DD-4F99-A10D-9C975D60C8D8}" srcOrd="1" destOrd="0" presId="urn:microsoft.com/office/officeart/2005/8/layout/hierarchy3"/>
    <dgm:cxn modelId="{B8BCF905-5A26-4B9D-A4D0-ACF3A83B247A}"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841F7-E633-4FF1-AA8A-8F6ECF9D7ECC}">
      <dsp:nvSpPr>
        <dsp:cNvPr id="0" name=""/>
        <dsp:cNvSpPr/>
      </dsp:nvSpPr>
      <dsp:spPr>
        <a:xfrm rot="5400000">
          <a:off x="-326231" y="326231"/>
          <a:ext cx="2174874" cy="1522412"/>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MX" sz="2300" kern="1200" dirty="0"/>
            <a:t>Necesidades</a:t>
          </a:r>
          <a:endParaRPr lang="es-EC" sz="2300" kern="1200" dirty="0"/>
        </a:p>
      </dsp:txBody>
      <dsp:txXfrm rot="-5400000">
        <a:off x="0" y="761206"/>
        <a:ext cx="1522412" cy="652462"/>
      </dsp:txXfrm>
    </dsp:sp>
    <dsp:sp modelId="{1905D02C-B2E9-45FD-A55B-D2E08A1C37AA}">
      <dsp:nvSpPr>
        <dsp:cNvPr id="0" name=""/>
        <dsp:cNvSpPr/>
      </dsp:nvSpPr>
      <dsp:spPr>
        <a:xfrm rot="5400000">
          <a:off x="3673871" y="-2150998"/>
          <a:ext cx="1413668" cy="5716587"/>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MX" sz="2300" kern="1200" dirty="0"/>
            <a:t>Falta de exactitud en procesos industriales</a:t>
          </a:r>
          <a:endParaRPr lang="es-EC" sz="2300" kern="1200" dirty="0"/>
        </a:p>
        <a:p>
          <a:pPr marL="228600" lvl="1" indent="-228600" algn="l" defTabSz="1022350">
            <a:lnSpc>
              <a:spcPct val="90000"/>
            </a:lnSpc>
            <a:spcBef>
              <a:spcPct val="0"/>
            </a:spcBef>
            <a:spcAft>
              <a:spcPct val="15000"/>
            </a:spcAft>
            <a:buChar char="•"/>
          </a:pPr>
          <a:r>
            <a:rPr lang="es-MX" sz="2300" kern="1200" dirty="0"/>
            <a:t>Gasto elevado de energía</a:t>
          </a:r>
          <a:endParaRPr lang="es-EC" sz="2300" kern="1200" dirty="0"/>
        </a:p>
        <a:p>
          <a:pPr marL="228600" lvl="1" indent="-228600" algn="l" defTabSz="1022350">
            <a:lnSpc>
              <a:spcPct val="90000"/>
            </a:lnSpc>
            <a:spcBef>
              <a:spcPct val="0"/>
            </a:spcBef>
            <a:spcAft>
              <a:spcPct val="15000"/>
            </a:spcAft>
            <a:buChar char="•"/>
          </a:pPr>
          <a:r>
            <a:rPr lang="es-MX" sz="2300" kern="1200" dirty="0"/>
            <a:t>Desgaste de recursos en el ambiente</a:t>
          </a:r>
          <a:endParaRPr lang="es-EC" sz="2300" kern="1200" dirty="0"/>
        </a:p>
      </dsp:txBody>
      <dsp:txXfrm rot="-5400000">
        <a:off x="1522412" y="69471"/>
        <a:ext cx="5647577" cy="1275648"/>
      </dsp:txXfrm>
    </dsp:sp>
    <dsp:sp modelId="{D10F3B3A-2C8B-4672-8F97-A65411AF9C88}">
      <dsp:nvSpPr>
        <dsp:cNvPr id="0" name=""/>
        <dsp:cNvSpPr/>
      </dsp:nvSpPr>
      <dsp:spPr>
        <a:xfrm rot="5400000">
          <a:off x="-326231" y="2214895"/>
          <a:ext cx="2174874" cy="1522412"/>
        </a:xfrm>
        <a:prstGeom prst="chevron">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w="9525" cap="flat" cmpd="sng" algn="ctr">
          <a:solidFill>
            <a:schemeClr val="accent3">
              <a:hueOff val="11250264"/>
              <a:satOff val="-16880"/>
              <a:lumOff val="-274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MX" sz="2300" kern="1200" dirty="0"/>
            <a:t>Soluciones</a:t>
          </a:r>
          <a:endParaRPr lang="es-EC" sz="2300" kern="1200" dirty="0"/>
        </a:p>
      </dsp:txBody>
      <dsp:txXfrm rot="-5400000">
        <a:off x="0" y="2649870"/>
        <a:ext cx="1522412" cy="652462"/>
      </dsp:txXfrm>
    </dsp:sp>
    <dsp:sp modelId="{9D93B2CC-9582-41AF-B896-F952BADD2DD5}">
      <dsp:nvSpPr>
        <dsp:cNvPr id="0" name=""/>
        <dsp:cNvSpPr/>
      </dsp:nvSpPr>
      <dsp:spPr>
        <a:xfrm rot="5400000">
          <a:off x="3673871" y="-262795"/>
          <a:ext cx="1413668" cy="5716587"/>
        </a:xfrm>
        <a:prstGeom prst="round2Same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MX" sz="2300" kern="1200" dirty="0"/>
            <a:t>Estrategias de control adecuadas</a:t>
          </a:r>
          <a:endParaRPr lang="es-EC" sz="2300" kern="1200" dirty="0"/>
        </a:p>
        <a:p>
          <a:pPr marL="228600" lvl="1" indent="-228600" algn="l" defTabSz="1022350">
            <a:lnSpc>
              <a:spcPct val="90000"/>
            </a:lnSpc>
            <a:spcBef>
              <a:spcPct val="0"/>
            </a:spcBef>
            <a:spcAft>
              <a:spcPct val="15000"/>
            </a:spcAft>
            <a:buChar char="•"/>
          </a:pPr>
          <a:r>
            <a:rPr lang="es-MX" sz="2300" kern="1200" dirty="0"/>
            <a:t>Ahorro energético</a:t>
          </a:r>
          <a:endParaRPr lang="es-EC" sz="2300" kern="1200" dirty="0"/>
        </a:p>
        <a:p>
          <a:pPr marL="228600" lvl="1" indent="-228600" algn="l" defTabSz="1022350">
            <a:lnSpc>
              <a:spcPct val="90000"/>
            </a:lnSpc>
            <a:spcBef>
              <a:spcPct val="0"/>
            </a:spcBef>
            <a:spcAft>
              <a:spcPct val="15000"/>
            </a:spcAft>
            <a:buChar char="•"/>
          </a:pPr>
          <a:r>
            <a:rPr lang="es-MX" sz="2300" kern="1200" dirty="0"/>
            <a:t>Conservación del medio ambiente  </a:t>
          </a:r>
          <a:endParaRPr lang="es-EC" sz="2300" kern="1200" dirty="0"/>
        </a:p>
      </dsp:txBody>
      <dsp:txXfrm rot="-5400000">
        <a:off x="1522412" y="1957674"/>
        <a:ext cx="5647577" cy="1275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0E73B-A0E9-403D-A342-C3CBDD2D6265}">
      <dsp:nvSpPr>
        <dsp:cNvPr id="0" name=""/>
        <dsp:cNvSpPr/>
      </dsp:nvSpPr>
      <dsp:spPr>
        <a:xfrm>
          <a:off x="0" y="5503"/>
          <a:ext cx="3614516" cy="1034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MX" sz="2600" kern="1200" dirty="0"/>
            <a:t>Fuente de alimentación en vehículos</a:t>
          </a:r>
          <a:endParaRPr lang="es-EC" sz="2600" kern="1200" dirty="0"/>
        </a:p>
      </dsp:txBody>
      <dsp:txXfrm>
        <a:off x="50489" y="55992"/>
        <a:ext cx="3513538" cy="9333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0E73B-A0E9-403D-A342-C3CBDD2D6265}">
      <dsp:nvSpPr>
        <dsp:cNvPr id="0" name=""/>
        <dsp:cNvSpPr/>
      </dsp:nvSpPr>
      <dsp:spPr>
        <a:xfrm>
          <a:off x="0" y="0"/>
          <a:ext cx="3614516" cy="1048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MX" sz="2800" kern="1200" dirty="0"/>
            <a:t>Fuentes de poder</a:t>
          </a:r>
          <a:endParaRPr lang="es-EC" sz="2800" kern="1200" dirty="0"/>
        </a:p>
      </dsp:txBody>
      <dsp:txXfrm>
        <a:off x="51175" y="51175"/>
        <a:ext cx="3512166" cy="9459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D4E60-4680-490A-B154-55347F02993A}">
      <dsp:nvSpPr>
        <dsp:cNvPr id="0" name=""/>
        <dsp:cNvSpPr/>
      </dsp:nvSpPr>
      <dsp:spPr>
        <a:xfrm>
          <a:off x="2821315" y="1270"/>
          <a:ext cx="4231974" cy="1007766"/>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s-MX" sz="2100" kern="1200" dirty="0"/>
            <a:t>Reglas lingüísticas para tomar decisiones</a:t>
          </a:r>
          <a:endParaRPr lang="es-EC" sz="2100" kern="1200" dirty="0"/>
        </a:p>
      </dsp:txBody>
      <dsp:txXfrm>
        <a:off x="2821315" y="127241"/>
        <a:ext cx="3854062" cy="755824"/>
      </dsp:txXfrm>
    </dsp:sp>
    <dsp:sp modelId="{C9462DF2-298D-4D71-8C6C-750C41A99F47}">
      <dsp:nvSpPr>
        <dsp:cNvPr id="0" name=""/>
        <dsp:cNvSpPr/>
      </dsp:nvSpPr>
      <dsp:spPr>
        <a:xfrm>
          <a:off x="0" y="1270"/>
          <a:ext cx="2821316" cy="1007766"/>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MX" sz="2800" kern="1200" dirty="0"/>
            <a:t>Base de reglas</a:t>
          </a:r>
          <a:endParaRPr lang="es-EC" sz="2800" kern="1200" dirty="0"/>
        </a:p>
      </dsp:txBody>
      <dsp:txXfrm>
        <a:off x="49195" y="50465"/>
        <a:ext cx="2722926" cy="909376"/>
      </dsp:txXfrm>
    </dsp:sp>
    <dsp:sp modelId="{7557A0BC-BCC2-4D8D-82B3-FE3123D92CAB}">
      <dsp:nvSpPr>
        <dsp:cNvPr id="0" name=""/>
        <dsp:cNvSpPr/>
      </dsp:nvSpPr>
      <dsp:spPr>
        <a:xfrm>
          <a:off x="2821315" y="1109813"/>
          <a:ext cx="4231974" cy="1007766"/>
        </a:xfrm>
        <a:prstGeom prst="rightArrow">
          <a:avLst>
            <a:gd name="adj1" fmla="val 75000"/>
            <a:gd name="adj2" fmla="val 50000"/>
          </a:avLst>
        </a:prstGeom>
        <a:solidFill>
          <a:schemeClr val="accent2">
            <a:tint val="40000"/>
            <a:alpha val="90000"/>
            <a:hueOff val="1675274"/>
            <a:satOff val="-1459"/>
            <a:lumOff val="-2"/>
            <a:alphaOff val="0"/>
          </a:schemeClr>
        </a:solidFill>
        <a:ln w="25400" cap="flat" cmpd="sng" algn="ctr">
          <a:solidFill>
            <a:schemeClr val="accent2">
              <a:tint val="40000"/>
              <a:alpha val="90000"/>
              <a:hueOff val="1675274"/>
              <a:satOff val="-1459"/>
              <a:lumOff val="-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s-MX" sz="2100" kern="1200" dirty="0"/>
            <a:t>Transformar valores reales en valores difusos</a:t>
          </a:r>
          <a:endParaRPr lang="es-EC" sz="2100" kern="1200" dirty="0"/>
        </a:p>
      </dsp:txBody>
      <dsp:txXfrm>
        <a:off x="2821315" y="1235784"/>
        <a:ext cx="3854062" cy="755824"/>
      </dsp:txXfrm>
    </dsp:sp>
    <dsp:sp modelId="{DC99E803-D473-4434-99E0-EB895700889D}">
      <dsp:nvSpPr>
        <dsp:cNvPr id="0" name=""/>
        <dsp:cNvSpPr/>
      </dsp:nvSpPr>
      <dsp:spPr>
        <a:xfrm>
          <a:off x="0" y="1109813"/>
          <a:ext cx="2821316" cy="1007766"/>
        </a:xfrm>
        <a:prstGeom prst="roundRect">
          <a:avLst/>
        </a:prstGeom>
        <a:solidFill>
          <a:schemeClr val="accent2">
            <a:hueOff val="1560506"/>
            <a:satOff val="-1946"/>
            <a:lumOff val="45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MX" sz="2800" kern="1200" dirty="0"/>
            <a:t>Fusificación</a:t>
          </a:r>
          <a:endParaRPr lang="es-EC" sz="2800" kern="1200" dirty="0"/>
        </a:p>
      </dsp:txBody>
      <dsp:txXfrm>
        <a:off x="49195" y="1159008"/>
        <a:ext cx="2722926" cy="909376"/>
      </dsp:txXfrm>
    </dsp:sp>
    <dsp:sp modelId="{B0C901AC-69BF-4877-A35D-F8567904ADDC}">
      <dsp:nvSpPr>
        <dsp:cNvPr id="0" name=""/>
        <dsp:cNvSpPr/>
      </dsp:nvSpPr>
      <dsp:spPr>
        <a:xfrm>
          <a:off x="2821315" y="2218355"/>
          <a:ext cx="4231974" cy="1007766"/>
        </a:xfrm>
        <a:prstGeom prst="rightArrow">
          <a:avLst>
            <a:gd name="adj1" fmla="val 75000"/>
            <a:gd name="adj2" fmla="val 50000"/>
          </a:avLst>
        </a:prstGeom>
        <a:solidFill>
          <a:schemeClr val="accent2">
            <a:tint val="40000"/>
            <a:alpha val="90000"/>
            <a:hueOff val="3350547"/>
            <a:satOff val="-2919"/>
            <a:lumOff val="-4"/>
            <a:alphaOff val="0"/>
          </a:schemeClr>
        </a:solidFill>
        <a:ln w="25400" cap="flat" cmpd="sng" algn="ctr">
          <a:solidFill>
            <a:schemeClr val="accent2">
              <a:tint val="40000"/>
              <a:alpha val="90000"/>
              <a:hueOff val="3350547"/>
              <a:satOff val="-2919"/>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s-MX" sz="2100" kern="1200" dirty="0"/>
            <a:t>Relaciona la entrada y salida del sistema</a:t>
          </a:r>
          <a:endParaRPr lang="es-EC" sz="2100" kern="1200" dirty="0"/>
        </a:p>
      </dsp:txBody>
      <dsp:txXfrm>
        <a:off x="2821315" y="2344326"/>
        <a:ext cx="3854062" cy="755824"/>
      </dsp:txXfrm>
    </dsp:sp>
    <dsp:sp modelId="{663D3C43-F183-4877-8197-9BBA9F8A252D}">
      <dsp:nvSpPr>
        <dsp:cNvPr id="0" name=""/>
        <dsp:cNvSpPr/>
      </dsp:nvSpPr>
      <dsp:spPr>
        <a:xfrm>
          <a:off x="0" y="2218355"/>
          <a:ext cx="2821316" cy="1007766"/>
        </a:xfrm>
        <a:prstGeom prst="roundRect">
          <a:avLst/>
        </a:prstGeom>
        <a:solidFill>
          <a:schemeClr val="accent2">
            <a:hueOff val="3121013"/>
            <a:satOff val="-3893"/>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MX" sz="2800" kern="1200" dirty="0"/>
            <a:t>Máquina de inferencia</a:t>
          </a:r>
          <a:endParaRPr lang="es-EC" sz="2800" kern="1200" dirty="0"/>
        </a:p>
      </dsp:txBody>
      <dsp:txXfrm>
        <a:off x="49195" y="2267550"/>
        <a:ext cx="2722926" cy="909376"/>
      </dsp:txXfrm>
    </dsp:sp>
    <dsp:sp modelId="{299F322E-CE96-4EFE-BD2B-59774ECB385B}">
      <dsp:nvSpPr>
        <dsp:cNvPr id="0" name=""/>
        <dsp:cNvSpPr/>
      </dsp:nvSpPr>
      <dsp:spPr>
        <a:xfrm>
          <a:off x="2821315" y="3326898"/>
          <a:ext cx="4231974" cy="1007766"/>
        </a:xfrm>
        <a:prstGeom prst="rightArrow">
          <a:avLst>
            <a:gd name="adj1" fmla="val 75000"/>
            <a:gd name="adj2" fmla="val 50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s-MX" sz="2100" kern="1200" dirty="0"/>
            <a:t>Acondiciona los valores difusos en valores reales para el sistema</a:t>
          </a:r>
          <a:endParaRPr lang="es-EC" sz="2100" kern="1200" dirty="0"/>
        </a:p>
      </dsp:txBody>
      <dsp:txXfrm>
        <a:off x="2821315" y="3452869"/>
        <a:ext cx="3854062" cy="755824"/>
      </dsp:txXfrm>
    </dsp:sp>
    <dsp:sp modelId="{3D446B0A-9CB5-4E4F-B7EE-F0BD351EA5DB}">
      <dsp:nvSpPr>
        <dsp:cNvPr id="0" name=""/>
        <dsp:cNvSpPr/>
      </dsp:nvSpPr>
      <dsp:spPr>
        <a:xfrm>
          <a:off x="0" y="3326898"/>
          <a:ext cx="2821316" cy="1007766"/>
        </a:xfrm>
        <a:prstGeom prst="roundRec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MX" sz="2800" kern="1200" dirty="0"/>
            <a:t>Desfusificación</a:t>
          </a:r>
          <a:endParaRPr lang="es-EC" sz="2800" kern="1200" dirty="0"/>
        </a:p>
      </dsp:txBody>
      <dsp:txXfrm>
        <a:off x="49195" y="3376093"/>
        <a:ext cx="2722926" cy="9093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E5EC4-146C-48D6-A7F3-2B2F9CADC3A2}">
      <dsp:nvSpPr>
        <dsp:cNvPr id="0" name=""/>
        <dsp:cNvSpPr/>
      </dsp:nvSpPr>
      <dsp:spPr>
        <a:xfrm>
          <a:off x="0" y="576789"/>
          <a:ext cx="7529661" cy="34713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4385" tIns="791464" rIns="584385" bIns="270256" numCol="1" spcCol="1270" anchor="t" anchorCtr="0">
          <a:noAutofit/>
        </a:bodyPr>
        <a:lstStyle/>
        <a:p>
          <a:pPr marL="285750" lvl="1" indent="-285750" algn="l" defTabSz="1689100">
            <a:lnSpc>
              <a:spcPct val="90000"/>
            </a:lnSpc>
            <a:spcBef>
              <a:spcPct val="0"/>
            </a:spcBef>
            <a:spcAft>
              <a:spcPct val="15000"/>
            </a:spcAft>
            <a:buChar char="•"/>
          </a:pPr>
          <a:r>
            <a:rPr lang="es-ES" sz="3800" kern="1200" dirty="0"/>
            <a:t>Eficiencia energética</a:t>
          </a:r>
        </a:p>
        <a:p>
          <a:pPr marL="285750" lvl="1" indent="-285750" algn="l" defTabSz="1689100">
            <a:lnSpc>
              <a:spcPct val="90000"/>
            </a:lnSpc>
            <a:spcBef>
              <a:spcPct val="0"/>
            </a:spcBef>
            <a:spcAft>
              <a:spcPct val="15000"/>
            </a:spcAft>
            <a:buChar char="•"/>
          </a:pPr>
          <a:r>
            <a:rPr lang="es-ES" sz="3800" kern="1200" dirty="0"/>
            <a:t>Distorsión de armónicos</a:t>
          </a:r>
        </a:p>
        <a:p>
          <a:pPr marL="285750" lvl="1" indent="-285750" algn="l" defTabSz="1689100">
            <a:lnSpc>
              <a:spcPct val="90000"/>
            </a:lnSpc>
            <a:spcBef>
              <a:spcPct val="0"/>
            </a:spcBef>
            <a:spcAft>
              <a:spcPct val="15000"/>
            </a:spcAft>
            <a:buChar char="•"/>
          </a:pPr>
          <a:r>
            <a:rPr lang="es-ES" sz="3800" kern="1200" dirty="0"/>
            <a:t>Perdidas de conducción</a:t>
          </a:r>
        </a:p>
        <a:p>
          <a:pPr marL="285750" lvl="1" indent="-285750" algn="l" defTabSz="1689100">
            <a:lnSpc>
              <a:spcPct val="90000"/>
            </a:lnSpc>
            <a:spcBef>
              <a:spcPct val="0"/>
            </a:spcBef>
            <a:spcAft>
              <a:spcPct val="15000"/>
            </a:spcAft>
            <a:buChar char="•"/>
          </a:pPr>
          <a:r>
            <a:rPr lang="es-ES" sz="3800" kern="1200" dirty="0"/>
            <a:t>Perdidas de conmutación </a:t>
          </a:r>
        </a:p>
      </dsp:txBody>
      <dsp:txXfrm>
        <a:off x="0" y="576789"/>
        <a:ext cx="7529661" cy="3471300"/>
      </dsp:txXfrm>
    </dsp:sp>
    <dsp:sp modelId="{E42E65EB-CAA6-4EDA-BCF6-9DC2D70EC83C}">
      <dsp:nvSpPr>
        <dsp:cNvPr id="0" name=""/>
        <dsp:cNvSpPr/>
      </dsp:nvSpPr>
      <dsp:spPr>
        <a:xfrm>
          <a:off x="376483" y="15909"/>
          <a:ext cx="5270762" cy="112176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222" tIns="0" rIns="199222" bIns="0" numCol="1" spcCol="1270" anchor="ctr" anchorCtr="0">
          <a:noAutofit/>
        </a:bodyPr>
        <a:lstStyle/>
        <a:p>
          <a:pPr marL="0" lvl="0" indent="0" algn="l" defTabSz="1689100">
            <a:lnSpc>
              <a:spcPct val="90000"/>
            </a:lnSpc>
            <a:spcBef>
              <a:spcPct val="0"/>
            </a:spcBef>
            <a:spcAft>
              <a:spcPct val="35000"/>
            </a:spcAft>
            <a:buNone/>
          </a:pPr>
          <a:r>
            <a:rPr lang="es-ES" sz="3800" kern="1200" dirty="0"/>
            <a:t>Desempeño energético</a:t>
          </a:r>
        </a:p>
      </dsp:txBody>
      <dsp:txXfrm>
        <a:off x="431243" y="70669"/>
        <a:ext cx="5161242" cy="10122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0A82D-9EAA-4DCD-883E-396F1D3E03B2}">
      <dsp:nvSpPr>
        <dsp:cNvPr id="0" name=""/>
        <dsp:cNvSpPr/>
      </dsp:nvSpPr>
      <dsp:spPr>
        <a:xfrm>
          <a:off x="0" y="794252"/>
          <a:ext cx="7501266" cy="2962575"/>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2182" tIns="687324" rIns="582182" bIns="234696" numCol="1" spcCol="1270" anchor="t" anchorCtr="0">
          <a:noAutofit/>
        </a:bodyPr>
        <a:lstStyle/>
        <a:p>
          <a:pPr marL="285750" lvl="1" indent="-285750" algn="l" defTabSz="1466850">
            <a:lnSpc>
              <a:spcPct val="90000"/>
            </a:lnSpc>
            <a:spcBef>
              <a:spcPct val="0"/>
            </a:spcBef>
            <a:spcAft>
              <a:spcPct val="15000"/>
            </a:spcAft>
            <a:buChar char="•"/>
          </a:pPr>
          <a:r>
            <a:rPr lang="es-ES" sz="3300" kern="1200" dirty="0"/>
            <a:t>Consumo de energía</a:t>
          </a:r>
        </a:p>
        <a:p>
          <a:pPr marL="285750" lvl="1" indent="-285750" algn="l" defTabSz="1466850">
            <a:lnSpc>
              <a:spcPct val="90000"/>
            </a:lnSpc>
            <a:spcBef>
              <a:spcPct val="0"/>
            </a:spcBef>
            <a:spcAft>
              <a:spcPct val="15000"/>
            </a:spcAft>
            <a:buChar char="•"/>
          </a:pPr>
          <a:r>
            <a:rPr lang="es-ES" sz="3300" kern="1200" dirty="0"/>
            <a:t>Tiempo de ejecución en el microcontrolador</a:t>
          </a:r>
        </a:p>
        <a:p>
          <a:pPr marL="285750" lvl="1" indent="-285750" algn="l" defTabSz="1466850">
            <a:lnSpc>
              <a:spcPct val="90000"/>
            </a:lnSpc>
            <a:spcBef>
              <a:spcPct val="0"/>
            </a:spcBef>
            <a:spcAft>
              <a:spcPct val="15000"/>
            </a:spcAft>
            <a:buChar char="•"/>
          </a:pPr>
          <a:r>
            <a:rPr lang="es-ES" sz="3300" kern="1200" dirty="0"/>
            <a:t>Consumo computacional </a:t>
          </a:r>
        </a:p>
      </dsp:txBody>
      <dsp:txXfrm>
        <a:off x="0" y="794252"/>
        <a:ext cx="7501266" cy="2962575"/>
      </dsp:txXfrm>
    </dsp:sp>
    <dsp:sp modelId="{F23B3409-CDE3-4AB3-BFEF-996ECA5ACF9E}">
      <dsp:nvSpPr>
        <dsp:cNvPr id="0" name=""/>
        <dsp:cNvSpPr/>
      </dsp:nvSpPr>
      <dsp:spPr>
        <a:xfrm>
          <a:off x="375063" y="307172"/>
          <a:ext cx="5250886" cy="97416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471" tIns="0" rIns="198471" bIns="0" numCol="1" spcCol="1270" anchor="ctr" anchorCtr="0">
          <a:noAutofit/>
        </a:bodyPr>
        <a:lstStyle/>
        <a:p>
          <a:pPr marL="0" lvl="0" indent="0" algn="l" defTabSz="1466850">
            <a:lnSpc>
              <a:spcPct val="90000"/>
            </a:lnSpc>
            <a:spcBef>
              <a:spcPct val="0"/>
            </a:spcBef>
            <a:spcAft>
              <a:spcPct val="35000"/>
            </a:spcAft>
            <a:buNone/>
          </a:pPr>
          <a:r>
            <a:rPr lang="es-ES" sz="3300" kern="1200" dirty="0"/>
            <a:t>Desempeño del controlador</a:t>
          </a:r>
        </a:p>
      </dsp:txBody>
      <dsp:txXfrm>
        <a:off x="422618" y="354727"/>
        <a:ext cx="5155776" cy="8790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0A82D-9EAA-4DCD-883E-396F1D3E03B2}">
      <dsp:nvSpPr>
        <dsp:cNvPr id="0" name=""/>
        <dsp:cNvSpPr/>
      </dsp:nvSpPr>
      <dsp:spPr>
        <a:xfrm>
          <a:off x="0" y="1226972"/>
          <a:ext cx="7501266" cy="2156175"/>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2182" tIns="770636" rIns="582182" bIns="263144" numCol="1" spcCol="1270" anchor="t" anchorCtr="0">
          <a:noAutofit/>
        </a:bodyPr>
        <a:lstStyle/>
        <a:p>
          <a:pPr marL="285750" lvl="1" indent="-285750" algn="l" defTabSz="1644650">
            <a:lnSpc>
              <a:spcPct val="90000"/>
            </a:lnSpc>
            <a:spcBef>
              <a:spcPct val="0"/>
            </a:spcBef>
            <a:spcAft>
              <a:spcPct val="15000"/>
            </a:spcAft>
            <a:buChar char="•"/>
          </a:pPr>
          <a:r>
            <a:rPr lang="es-ES" sz="3700" kern="1200" dirty="0"/>
            <a:t>Perturbaciones en la entrada</a:t>
          </a:r>
        </a:p>
        <a:p>
          <a:pPr marL="285750" lvl="1" indent="-285750" algn="l" defTabSz="1644650">
            <a:lnSpc>
              <a:spcPct val="90000"/>
            </a:lnSpc>
            <a:spcBef>
              <a:spcPct val="0"/>
            </a:spcBef>
            <a:spcAft>
              <a:spcPct val="15000"/>
            </a:spcAft>
            <a:buChar char="•"/>
          </a:pPr>
          <a:r>
            <a:rPr lang="es-ES" sz="3700" kern="1200" dirty="0"/>
            <a:t>Perturbaciones en la salida</a:t>
          </a:r>
        </a:p>
      </dsp:txBody>
      <dsp:txXfrm>
        <a:off x="0" y="1226972"/>
        <a:ext cx="7501266" cy="2156175"/>
      </dsp:txXfrm>
    </dsp:sp>
    <dsp:sp modelId="{F23B3409-CDE3-4AB3-BFEF-996ECA5ACF9E}">
      <dsp:nvSpPr>
        <dsp:cNvPr id="0" name=""/>
        <dsp:cNvSpPr/>
      </dsp:nvSpPr>
      <dsp:spPr>
        <a:xfrm>
          <a:off x="375063" y="680852"/>
          <a:ext cx="5250886" cy="109224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471" tIns="0" rIns="198471" bIns="0" numCol="1" spcCol="1270" anchor="ctr" anchorCtr="0">
          <a:noAutofit/>
        </a:bodyPr>
        <a:lstStyle/>
        <a:p>
          <a:pPr marL="0" lvl="0" indent="0" algn="l" defTabSz="1644650">
            <a:lnSpc>
              <a:spcPct val="90000"/>
            </a:lnSpc>
            <a:spcBef>
              <a:spcPct val="0"/>
            </a:spcBef>
            <a:spcAft>
              <a:spcPct val="35000"/>
            </a:spcAft>
            <a:buNone/>
          </a:pPr>
          <a:r>
            <a:rPr lang="es-ES" sz="3700" kern="1200" dirty="0"/>
            <a:t>Perturbaciones Externas</a:t>
          </a:r>
        </a:p>
      </dsp:txBody>
      <dsp:txXfrm>
        <a:off x="428382" y="734171"/>
        <a:ext cx="5144248" cy="9856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2438402"/>
          <a:ext cx="8839198" cy="7218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r>
            <a:rPr lang="es-ES" sz="4100" b="1" kern="1200" dirty="0"/>
            <a:t>Gracias</a:t>
          </a:r>
          <a:endParaRPr lang="es-ES" sz="4100" kern="1200" dirty="0"/>
        </a:p>
      </dsp:txBody>
      <dsp:txXfrm>
        <a:off x="21143" y="2459544"/>
        <a:ext cx="8796914" cy="67956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9A0059-2925-4C41-9472-DA7896AE44C0}" type="datetimeFigureOut">
              <a:rPr lang="es-ES" smtClean="0"/>
              <a:t>09/03/2018</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E90096-80A3-440E-9350-9E32FEFA4505}" type="slidenum">
              <a:rPr lang="es-ES" smtClean="0"/>
              <a:t>‹Nº›</a:t>
            </a:fld>
            <a:endParaRPr lang="es-ES"/>
          </a:p>
        </p:txBody>
      </p:sp>
    </p:spTree>
    <p:extLst>
      <p:ext uri="{BB962C8B-B14F-4D97-AF65-F5344CB8AC3E}">
        <p14:creationId xmlns:p14="http://schemas.microsoft.com/office/powerpoint/2010/main" val="1043176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F86A1-04FC-41B3-8814-61C279CB4662}" type="datetimeFigureOut">
              <a:rPr lang="es-ES" smtClean="0"/>
              <a:t>09/03/2018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CB458-7C3A-45F9-8815-E28D4955E256}" type="slidenum">
              <a:rPr lang="es-ES" smtClean="0"/>
              <a:t>‹Nº›</a:t>
            </a:fld>
            <a:endParaRPr lang="es-ES"/>
          </a:p>
        </p:txBody>
      </p:sp>
    </p:spTree>
    <p:extLst>
      <p:ext uri="{BB962C8B-B14F-4D97-AF65-F5344CB8AC3E}">
        <p14:creationId xmlns:p14="http://schemas.microsoft.com/office/powerpoint/2010/main" val="36319360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s.wikipedia.org/wiki/Momento_de_fuerz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s.wikipedia.org/wiki/Momento_de_fuerz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03CB458-7C3A-45F9-8815-E28D4955E256}" type="slidenum">
              <a:rPr lang="es-ES" smtClean="0"/>
              <a:t>1</a:t>
            </a:fld>
            <a:endParaRPr lang="es-ES"/>
          </a:p>
        </p:txBody>
      </p:sp>
    </p:spTree>
    <p:extLst>
      <p:ext uri="{BB962C8B-B14F-4D97-AF65-F5344CB8AC3E}">
        <p14:creationId xmlns:p14="http://schemas.microsoft.com/office/powerpoint/2010/main" val="3134802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Se</a:t>
            </a:r>
            <a:r>
              <a:rPr lang="es-ES" baseline="0" dirty="0"/>
              <a:t> realiza a través de la ubicación de los polos en lazo cerrado, la ecuación característica es los polos igualados a cero, representando </a:t>
            </a:r>
            <a:r>
              <a:rPr lang="es-ES" baseline="0" dirty="0" err="1"/>
              <a:t>asi</a:t>
            </a:r>
            <a:r>
              <a:rPr lang="es-ES" baseline="0" dirty="0"/>
              <a:t> los polos  las raíces de la ecuación característica (la ecuación característica seria G(s)*</a:t>
            </a:r>
            <a:r>
              <a:rPr lang="es-ES" baseline="0" dirty="0" err="1"/>
              <a:t>Gc</a:t>
            </a:r>
            <a:r>
              <a:rPr lang="es-ES" baseline="0" dirty="0"/>
              <a:t>(s)</a:t>
            </a:r>
            <a:r>
              <a:rPr lang="en-US" baseline="0" dirty="0"/>
              <a:t>=</a:t>
            </a:r>
            <a:r>
              <a:rPr lang="es-ES" baseline="0" dirty="0"/>
              <a:t>-1), ya que es una cantidad compleja se la puede representar en forma de magnitud y ángulo , para cumplir con la ecuación característica la magnitud no puede ser diferente de 1 y el </a:t>
            </a:r>
            <a:r>
              <a:rPr lang="es-ES" baseline="0" dirty="0" err="1"/>
              <a:t>angulo</a:t>
            </a:r>
            <a:r>
              <a:rPr lang="es-ES" baseline="0" dirty="0"/>
              <a:t> tiene q ser múltiplo de 180.</a:t>
            </a:r>
          </a:p>
          <a:p>
            <a:pPr marL="0" marR="0" indent="0" algn="l" defTabSz="914400" rtl="0" eaLnBrk="1" fontAlgn="auto" latinLnBrk="0" hangingPunct="1">
              <a:lnSpc>
                <a:spcPct val="100000"/>
              </a:lnSpc>
              <a:spcBef>
                <a:spcPts val="0"/>
              </a:spcBef>
              <a:spcAft>
                <a:spcPts val="0"/>
              </a:spcAft>
              <a:buClrTx/>
              <a:buSzTx/>
              <a:buFontTx/>
              <a:buNone/>
              <a:tabLst/>
              <a:defRPr/>
            </a:pPr>
            <a:r>
              <a:rPr lang="es-EC" noProof="0" dirty="0"/>
              <a:t>Utilizando los</a:t>
            </a:r>
            <a:r>
              <a:rPr lang="es-EC" baseline="0" noProof="0" dirty="0"/>
              <a:t> criterios de diseño para la estrategia de controlador se obtuvo las raíces conjugadas a través de la frecuencia natural no amortiguada (en griego) y el factor de amortiguamiento relativo, al remplazar esas raíces se pudo obtener el Angulo de la función de transferencia y por ende el Angulo del control, a través del Angulo se puede obtener el valor de a ya que K es una variable sin Angulo, y a partir de la formula de magnitud remplazando s1 se obtiene K. Una vez realizada las operaciones tenemos los valores correspondientes al </a:t>
            </a:r>
            <a:r>
              <a:rPr lang="es-EC" baseline="0" noProof="0" dirty="0" err="1"/>
              <a:t>Kp</a:t>
            </a:r>
            <a:r>
              <a:rPr lang="es-EC" baseline="0" noProof="0" dirty="0"/>
              <a:t> </a:t>
            </a:r>
            <a:r>
              <a:rPr lang="es-EC" baseline="0" noProof="0" dirty="0" err="1"/>
              <a:t>Kd</a:t>
            </a:r>
            <a:r>
              <a:rPr lang="es-EC" baseline="0" noProof="0" dirty="0"/>
              <a:t> y Ki    </a:t>
            </a:r>
            <a:endParaRPr lang="es-EC" noProof="0" dirty="0"/>
          </a:p>
          <a:p>
            <a:endParaRPr lang="en-US"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18</a:t>
            </a:fld>
            <a:endParaRPr lang="es-ES"/>
          </a:p>
        </p:txBody>
      </p:sp>
    </p:spTree>
    <p:extLst>
      <p:ext uri="{BB962C8B-B14F-4D97-AF65-F5344CB8AC3E}">
        <p14:creationId xmlns:p14="http://schemas.microsoft.com/office/powerpoint/2010/main" val="2981298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19</a:t>
            </a:fld>
            <a:endParaRPr lang="es-ES"/>
          </a:p>
        </p:txBody>
      </p:sp>
    </p:spTree>
    <p:extLst>
      <p:ext uri="{BB962C8B-B14F-4D97-AF65-F5344CB8AC3E}">
        <p14:creationId xmlns:p14="http://schemas.microsoft.com/office/powerpoint/2010/main" val="1761939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effectLst/>
              </a:rPr>
              <a:t>Se necesita el diseño de una superficie de deslizamiento en el espacio del error, se realizó la superficie de deslizamiento a partir de la ecuación del modelo de espacio de estado no lineal ,</a:t>
            </a:r>
            <a:r>
              <a:rPr lang="es-EC" baseline="0" dirty="0">
                <a:effectLst/>
              </a:rPr>
              <a:t> donde f y g son campos vectoriales definidos en x, u será la </a:t>
            </a:r>
            <a:r>
              <a:rPr lang="es-EC" baseline="0" dirty="0" err="1">
                <a:effectLst/>
              </a:rPr>
              <a:t>accion</a:t>
            </a:r>
            <a:r>
              <a:rPr lang="es-EC" baseline="0" dirty="0">
                <a:effectLst/>
              </a:rPr>
              <a:t> de control y h será la función que define a la superficie de deslizamiento, para obtener los campos vectoriales se utiliza el circuito del convertidor controlándola por un interruptor  </a:t>
            </a:r>
            <a:endParaRPr lang="en-US"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29</a:t>
            </a:fld>
            <a:endParaRPr lang="es-ES"/>
          </a:p>
        </p:txBody>
      </p:sp>
    </p:spTree>
    <p:extLst>
      <p:ext uri="{BB962C8B-B14F-4D97-AF65-F5344CB8AC3E}">
        <p14:creationId xmlns:p14="http://schemas.microsoft.com/office/powerpoint/2010/main" val="227972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noProof="0" dirty="0"/>
              <a:t>Para que exista una superficie</a:t>
            </a:r>
            <a:r>
              <a:rPr lang="es-EC" baseline="0" noProof="0" dirty="0"/>
              <a:t> de deslizamiento se </a:t>
            </a:r>
            <a:r>
              <a:rPr lang="es-EC" baseline="0" noProof="0" dirty="0" err="1"/>
              <a:t>debera</a:t>
            </a:r>
            <a:r>
              <a:rPr lang="es-EC" baseline="0" noProof="0" dirty="0"/>
              <a:t> cumplir que los campos vectoriales de la función </a:t>
            </a:r>
            <a:r>
              <a:rPr lang="es-EC" baseline="0" noProof="0" dirty="0" err="1"/>
              <a:t>f+g</a:t>
            </a:r>
            <a:r>
              <a:rPr lang="es-EC" baseline="0" noProof="0" dirty="0"/>
              <a:t>*u+ se deben direccionar hacia h(x)=0, de este modo se deberá cumplir que la derivada direccional de </a:t>
            </a:r>
            <a:r>
              <a:rPr lang="es-EC" baseline="0" noProof="0" dirty="0" err="1"/>
              <a:t>f+g</a:t>
            </a:r>
            <a:r>
              <a:rPr lang="es-EC" baseline="0" noProof="0" dirty="0"/>
              <a:t>*u+ sea menor  a cero cuando h se aproxime a cero positive.</a:t>
            </a:r>
          </a:p>
          <a:p>
            <a:pPr marL="0" marR="0" indent="0" algn="l" defTabSz="914400" rtl="0" eaLnBrk="1" fontAlgn="auto" latinLnBrk="0" hangingPunct="1">
              <a:lnSpc>
                <a:spcPct val="100000"/>
              </a:lnSpc>
              <a:spcBef>
                <a:spcPts val="0"/>
              </a:spcBef>
              <a:spcAft>
                <a:spcPts val="0"/>
              </a:spcAft>
              <a:buClrTx/>
              <a:buSzTx/>
              <a:buFontTx/>
              <a:buNone/>
              <a:tabLst/>
              <a:defRPr/>
            </a:pPr>
            <a:r>
              <a:rPr lang="es-EC" baseline="0" noProof="0" dirty="0"/>
              <a:t>Y para que </a:t>
            </a:r>
            <a:r>
              <a:rPr lang="es-EC" baseline="0" noProof="0" dirty="0" err="1"/>
              <a:t>f+g</a:t>
            </a:r>
            <a:r>
              <a:rPr lang="es-EC" baseline="0" noProof="0" dirty="0"/>
              <a:t>*u- se direccione hacia h(x)=0, la derivada direccional de </a:t>
            </a:r>
            <a:r>
              <a:rPr lang="es-EC" baseline="0" noProof="0" dirty="0" err="1"/>
              <a:t>f+g</a:t>
            </a:r>
            <a:r>
              <a:rPr lang="es-EC" baseline="0" noProof="0" dirty="0"/>
              <a:t>*u- debe ser mayor a cero cuando h se aproxime a cero negativo. </a:t>
            </a:r>
            <a:r>
              <a:rPr lang="es-EC" baseline="0" noProof="0" dirty="0" err="1"/>
              <a:t>Asi</a:t>
            </a:r>
            <a:r>
              <a:rPr lang="es-EC" baseline="0" noProof="0" dirty="0"/>
              <a:t> nos aseguramos que independientemente del valor que tome h(x) la acción de control desplazara la función hacia la superficie de deslizamiento h(x)=0.  </a:t>
            </a:r>
            <a:endParaRPr lang="es-EC" noProof="0"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30</a:t>
            </a:fld>
            <a:endParaRPr lang="es-ES"/>
          </a:p>
        </p:txBody>
      </p:sp>
    </p:spTree>
    <p:extLst>
      <p:ext uri="{BB962C8B-B14F-4D97-AF65-F5344CB8AC3E}">
        <p14:creationId xmlns:p14="http://schemas.microsoft.com/office/powerpoint/2010/main" val="586836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La </a:t>
            </a:r>
            <a:r>
              <a:rPr lang="en-US" dirty="0" err="1"/>
              <a:t>derivada</a:t>
            </a:r>
            <a:r>
              <a:rPr lang="en-US" dirty="0"/>
              <a:t> </a:t>
            </a:r>
            <a:r>
              <a:rPr lang="en-US" dirty="0" err="1"/>
              <a:t>direccional</a:t>
            </a:r>
            <a:r>
              <a:rPr lang="en-US" baseline="0" dirty="0"/>
              <a:t> o </a:t>
            </a:r>
            <a:r>
              <a:rPr lang="en-US" baseline="0" dirty="0" err="1"/>
              <a:t>derivada</a:t>
            </a:r>
            <a:r>
              <a:rPr lang="en-US" baseline="0" dirty="0"/>
              <a:t> de Lie que </a:t>
            </a:r>
            <a:r>
              <a:rPr lang="en-US" baseline="0" dirty="0" err="1"/>
              <a:t>esta</a:t>
            </a:r>
            <a:r>
              <a:rPr lang="en-US" baseline="0" dirty="0"/>
              <a:t> </a:t>
            </a:r>
            <a:r>
              <a:rPr lang="en-US" baseline="0" dirty="0" err="1"/>
              <a:t>representada</a:t>
            </a:r>
            <a:r>
              <a:rPr lang="en-US" baseline="0" dirty="0"/>
              <a:t> </a:t>
            </a:r>
            <a:r>
              <a:rPr lang="en-US" baseline="0" dirty="0" err="1"/>
              <a:t>por</a:t>
            </a:r>
            <a:r>
              <a:rPr lang="en-US" baseline="0" dirty="0"/>
              <a:t> </a:t>
            </a:r>
            <a:r>
              <a:rPr lang="en-US" baseline="0" dirty="0" err="1"/>
              <a:t>Lfh</a:t>
            </a:r>
            <a:r>
              <a:rPr lang="en-US" baseline="0" dirty="0"/>
              <a:t>(x) de </a:t>
            </a:r>
            <a:r>
              <a:rPr lang="en-US" baseline="0" dirty="0" err="1"/>
              <a:t>derivada</a:t>
            </a:r>
            <a:r>
              <a:rPr lang="en-US" baseline="0" dirty="0"/>
              <a:t> de h </a:t>
            </a:r>
            <a:r>
              <a:rPr lang="en-US" baseline="0" dirty="0" err="1"/>
              <a:t>en</a:t>
            </a:r>
            <a:r>
              <a:rPr lang="en-US" baseline="0" dirty="0"/>
              <a:t> function de x1 </a:t>
            </a:r>
            <a:r>
              <a:rPr lang="en-US" baseline="0" dirty="0" err="1"/>
              <a:t>por</a:t>
            </a:r>
            <a:r>
              <a:rPr lang="en-US" baseline="0" dirty="0"/>
              <a:t> f1 mas </a:t>
            </a:r>
            <a:r>
              <a:rPr lang="en-US" baseline="0" dirty="0" err="1"/>
              <a:t>derivada</a:t>
            </a:r>
            <a:r>
              <a:rPr lang="en-US" baseline="0" dirty="0"/>
              <a:t> de h </a:t>
            </a:r>
            <a:r>
              <a:rPr lang="en-US" baseline="0" dirty="0" err="1"/>
              <a:t>en</a:t>
            </a:r>
            <a:r>
              <a:rPr lang="en-US" baseline="0" dirty="0"/>
              <a:t> function de x2 </a:t>
            </a:r>
            <a:r>
              <a:rPr lang="en-US" baseline="0" dirty="0" err="1"/>
              <a:t>por</a:t>
            </a:r>
            <a:r>
              <a:rPr lang="en-US" baseline="0" dirty="0"/>
              <a:t> f2  </a:t>
            </a:r>
          </a:p>
          <a:p>
            <a:r>
              <a:rPr lang="es-EC" dirty="0">
                <a:effectLst/>
              </a:rPr>
              <a:t>El control equivalente representa la ley de control de retroalimentación suave, las conmutaciones de entrada de control deben ser de frecuencia infinita, ya que al tener una conmutación de frecuencia finita existirán choques o desviaciones temporales en la superficie. Para evitar el problema de la conmutación infinita se obtiene una variable de control que simula una entrada de control suave </a:t>
            </a:r>
            <a:endParaRPr lang="en-US"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31</a:t>
            </a:fld>
            <a:endParaRPr lang="es-ES"/>
          </a:p>
        </p:txBody>
      </p:sp>
    </p:spTree>
    <p:extLst>
      <p:ext uri="{BB962C8B-B14F-4D97-AF65-F5344CB8AC3E}">
        <p14:creationId xmlns:p14="http://schemas.microsoft.com/office/powerpoint/2010/main" val="3018622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effectLst/>
              </a:rPr>
              <a:t>A partir del teorema se puede realizar una representación gráfica como se observa en la figura de la función de </a:t>
            </a:r>
            <a:r>
              <a:rPr lang="es-EC" dirty="0" err="1">
                <a:effectLst/>
              </a:rPr>
              <a:t>Lyapunov</a:t>
            </a:r>
            <a:r>
              <a:rPr lang="es-EC" dirty="0">
                <a:effectLst/>
              </a:rPr>
              <a:t>, donde E( x ) es una función de </a:t>
            </a:r>
            <a:r>
              <a:rPr lang="es-EC" dirty="0" err="1">
                <a:effectLst/>
              </a:rPr>
              <a:t>Lyapunov</a:t>
            </a:r>
            <a:r>
              <a:rPr lang="es-EC" dirty="0">
                <a:effectLst/>
              </a:rPr>
              <a:t>, se representara a E( x ) como un función de E( x ) =C , de esta manera al ser C&gt;0 se forma una </a:t>
            </a:r>
            <a:r>
              <a:rPr lang="es-EC" dirty="0" err="1">
                <a:effectLst/>
              </a:rPr>
              <a:t>hypersuperficie</a:t>
            </a:r>
            <a:r>
              <a:rPr lang="es-EC" dirty="0">
                <a:effectLst/>
              </a:rPr>
              <a:t> cerrada, denominada superficie de </a:t>
            </a:r>
            <a:r>
              <a:rPr lang="es-EC" dirty="0" err="1">
                <a:effectLst/>
              </a:rPr>
              <a:t>Lyapunov</a:t>
            </a:r>
            <a:r>
              <a:rPr lang="es-EC" dirty="0">
                <a:effectLst/>
              </a:rPr>
              <a:t> o superficie de nivel, en el espacio de estados que encierra al origen. El uso de las superficies de </a:t>
            </a:r>
            <a:r>
              <a:rPr lang="es-EC" dirty="0" err="1">
                <a:effectLst/>
              </a:rPr>
              <a:t>Lyapunov</a:t>
            </a:r>
            <a:r>
              <a:rPr lang="es-EC" dirty="0">
                <a:effectLst/>
              </a:rPr>
              <a:t> hace que el teorema sea fácilmente interpretable. </a:t>
            </a:r>
          </a:p>
          <a:p>
            <a:endParaRPr lang="es-EC" dirty="0">
              <a:effectLst/>
            </a:endParaRPr>
          </a:p>
          <a:p>
            <a:r>
              <a:rPr lang="es-EC" dirty="0">
                <a:effectLst/>
              </a:rPr>
              <a:t>Se consideró que la función E( x 1 , x 2 ) es continua, junto con sus primeras derivadas parciales en la región de la trayectoria de deslizamiento. Para que</a:t>
            </a:r>
            <a:r>
              <a:rPr lang="es-EC" baseline="0" dirty="0">
                <a:effectLst/>
              </a:rPr>
              <a:t> E</a:t>
            </a:r>
            <a:r>
              <a:rPr lang="es-EC" dirty="0">
                <a:effectLst/>
              </a:rPr>
              <a:t>( x 1 , x 2 ) sea una función </a:t>
            </a:r>
            <a:r>
              <a:rPr lang="es-EC" dirty="0" err="1">
                <a:effectLst/>
              </a:rPr>
              <a:t>Lyapunov</a:t>
            </a:r>
            <a:r>
              <a:rPr lang="es-EC" dirty="0">
                <a:effectLst/>
              </a:rPr>
              <a:t> debe cumplir con los siguientes criterios:  </a:t>
            </a:r>
          </a:p>
          <a:p>
            <a:r>
              <a:rPr lang="es-EC" dirty="0">
                <a:effectLst/>
              </a:rPr>
              <a:t>Si E( x 1 , x 2 ) y sus primeras derivadas son continuas en una región que contiene el origen. </a:t>
            </a:r>
          </a:p>
          <a:p>
            <a:r>
              <a:rPr lang="it-IT" dirty="0">
                <a:effectLst/>
              </a:rPr>
              <a:t>Si se define a E( x 1 , x 2 ) positiva </a:t>
            </a:r>
          </a:p>
          <a:p>
            <a:r>
              <a:rPr lang="es-EC" dirty="0">
                <a:effectLst/>
              </a:rPr>
              <a:t>Si derivada de E ( x 1 , x 2 ) es menor o igual a cero y si existe a lo largo de la superficie definida por ecuación =&gt; derivada de E ( x 1 , x 2 )&lt;=0</a:t>
            </a:r>
          </a:p>
          <a:p>
            <a:r>
              <a:rPr lang="es-EC" dirty="0">
                <a:effectLst/>
              </a:rPr>
              <a:t>Por</a:t>
            </a:r>
            <a:r>
              <a:rPr lang="es-EC" baseline="0" dirty="0">
                <a:effectLst/>
              </a:rPr>
              <a:t> lo tanto </a:t>
            </a:r>
            <a:r>
              <a:rPr lang="es-EC" dirty="0">
                <a:effectLst/>
              </a:rPr>
              <a:t>E ( x 1 , x 2 ) es una función de </a:t>
            </a:r>
            <a:r>
              <a:rPr lang="es-EC" dirty="0" err="1">
                <a:effectLst/>
              </a:rPr>
              <a:t>lyapunov</a:t>
            </a:r>
            <a:r>
              <a:rPr lang="es-EC" dirty="0">
                <a:effectLst/>
              </a:rPr>
              <a:t> si es positiva y su derivada es negativa</a:t>
            </a:r>
            <a:r>
              <a:rPr lang="es-EC" baseline="0" dirty="0">
                <a:effectLst/>
              </a:rPr>
              <a:t> </a:t>
            </a:r>
          </a:p>
          <a:p>
            <a:endParaRPr lang="es-EC" baseline="0" dirty="0">
              <a:effectLst/>
            </a:endParaRPr>
          </a:p>
          <a:p>
            <a:r>
              <a:rPr lang="es-EC" b="1" dirty="0">
                <a:effectLst/>
              </a:rPr>
              <a:t>Teorema de </a:t>
            </a:r>
            <a:r>
              <a:rPr lang="es-EC" b="1" dirty="0" err="1">
                <a:effectLst/>
              </a:rPr>
              <a:t>Lyapunov</a:t>
            </a:r>
            <a:endParaRPr lang="es-EC" b="1" dirty="0">
              <a:effectLst/>
            </a:endParaRPr>
          </a:p>
          <a:p>
            <a:r>
              <a:rPr lang="es-EC" b="1" dirty="0">
                <a:effectLst/>
              </a:rPr>
              <a:t>Si existe una función de </a:t>
            </a:r>
            <a:r>
              <a:rPr lang="es-EC" b="1" dirty="0" err="1">
                <a:effectLst/>
              </a:rPr>
              <a:t>Lyapunov</a:t>
            </a:r>
            <a:r>
              <a:rPr lang="es-EC" b="1" dirty="0">
                <a:effectLst/>
              </a:rPr>
              <a:t> para el sistema F(x1,x2)</a:t>
            </a:r>
            <a:r>
              <a:rPr lang="es-EC" b="1" baseline="0" dirty="0">
                <a:effectLst/>
              </a:rPr>
              <a:t> y G(x1,x2) </a:t>
            </a:r>
            <a:r>
              <a:rPr lang="es-EC" b="1" dirty="0">
                <a:effectLst/>
              </a:rPr>
              <a:t>entonces el punto crítico (0, 0) es estable. </a:t>
            </a:r>
          </a:p>
          <a:p>
            <a:r>
              <a:rPr lang="es-EC" b="1" dirty="0">
                <a:effectLst/>
              </a:rPr>
              <a:t>Si existe una función de </a:t>
            </a:r>
            <a:r>
              <a:rPr lang="es-EC" b="1" dirty="0" err="1">
                <a:effectLst/>
              </a:rPr>
              <a:t>Lyapunov</a:t>
            </a:r>
            <a:r>
              <a:rPr lang="es-EC" b="1" dirty="0">
                <a:effectLst/>
              </a:rPr>
              <a:t> estricta para el sistema F(x1,x2)</a:t>
            </a:r>
            <a:r>
              <a:rPr lang="es-EC" b="1" baseline="0" dirty="0">
                <a:effectLst/>
              </a:rPr>
              <a:t> y G(x1,x2)</a:t>
            </a:r>
            <a:r>
              <a:rPr lang="es-EC" b="1" dirty="0">
                <a:effectLst/>
              </a:rPr>
              <a:t> entonces el punto crítico (0, 0) es asintóticamente estable. </a:t>
            </a:r>
          </a:p>
          <a:p>
            <a:r>
              <a:rPr lang="es-EC" b="1" dirty="0">
                <a:effectLst/>
              </a:rPr>
              <a:t>Si derivada</a:t>
            </a:r>
            <a:r>
              <a:rPr lang="es-EC" b="1" baseline="0" dirty="0">
                <a:effectLst/>
              </a:rPr>
              <a:t> E</a:t>
            </a:r>
            <a:r>
              <a:rPr lang="es-EC" b="1" dirty="0">
                <a:effectLst/>
              </a:rPr>
              <a:t>( x 1 , x 2 ) es </a:t>
            </a:r>
            <a:r>
              <a:rPr lang="es-EC" b="1" dirty="0" err="1">
                <a:effectLst/>
              </a:rPr>
              <a:t>deﬁnida</a:t>
            </a:r>
            <a:r>
              <a:rPr lang="es-EC" b="1" dirty="0">
                <a:effectLst/>
              </a:rPr>
              <a:t> positiva entonces (0, 0) es un punto crítico inestable. </a:t>
            </a:r>
          </a:p>
          <a:p>
            <a:endParaRPr lang="es-EC" b="1" dirty="0">
              <a:effectLst/>
            </a:endParaRPr>
          </a:p>
          <a:p>
            <a:endParaRPr lang="en-US"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32</a:t>
            </a:fld>
            <a:endParaRPr lang="es-ES"/>
          </a:p>
        </p:txBody>
      </p:sp>
    </p:spTree>
    <p:extLst>
      <p:ext uri="{BB962C8B-B14F-4D97-AF65-F5344CB8AC3E}">
        <p14:creationId xmlns:p14="http://schemas.microsoft.com/office/powerpoint/2010/main" val="3969434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48</a:t>
            </a:fld>
            <a:endParaRPr lang="es-ES"/>
          </a:p>
        </p:txBody>
      </p:sp>
    </p:spTree>
    <p:extLst>
      <p:ext uri="{BB962C8B-B14F-4D97-AF65-F5344CB8AC3E}">
        <p14:creationId xmlns:p14="http://schemas.microsoft.com/office/powerpoint/2010/main" val="2452947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3</a:t>
            </a:fld>
            <a:endParaRPr lang="es-ES"/>
          </a:p>
        </p:txBody>
      </p:sp>
    </p:spTree>
    <p:extLst>
      <p:ext uri="{BB962C8B-B14F-4D97-AF65-F5344CB8AC3E}">
        <p14:creationId xmlns:p14="http://schemas.microsoft.com/office/powerpoint/2010/main" val="2863535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1" dirty="0"/>
              <a:t>Fuente de alimentación de vehículos</a:t>
            </a:r>
            <a:r>
              <a:rPr lang="es-MX" dirty="0"/>
              <a:t>: En los autos se necesita una fuente que alimente a diferentes etapas del auto 1.- Regular el voltaje de alimentación del auto 2.- Regular el voltaje interno de cada modulo para que puedan funcionar correctamente cada componente 3.- Regular adecuadamente el voltaje para los sensores y actuadores del auto…… </a:t>
            </a:r>
            <a:r>
              <a:rPr lang="es-MX" b="1" dirty="0"/>
              <a:t>Motores de tracción: </a:t>
            </a:r>
            <a:r>
              <a:rPr lang="es-MX" b="0" dirty="0"/>
              <a:t>motores de corriente continua poseen una ventaja ofrecen un alto par a bajas velocidades (costosos laboriosos y pesados grandes )</a:t>
            </a:r>
            <a:r>
              <a:rPr lang="es-MX" b="1" dirty="0"/>
              <a:t>  Par de motor </a:t>
            </a:r>
            <a:r>
              <a:rPr lang="es-MX" sz="1200" b="0" i="0" kern="1200" dirty="0">
                <a:solidFill>
                  <a:schemeClr val="tx1"/>
                </a:solidFill>
                <a:effectLst/>
                <a:latin typeface="+mn-lt"/>
                <a:ea typeface="+mn-ea"/>
                <a:cs typeface="+mn-cs"/>
              </a:rPr>
              <a:t>l </a:t>
            </a:r>
            <a:r>
              <a:rPr lang="es-MX" sz="1200" b="0" i="0" u="none" strike="noStrike" kern="1200" dirty="0">
                <a:solidFill>
                  <a:schemeClr val="tx1"/>
                </a:solidFill>
                <a:effectLst/>
                <a:latin typeface="+mn-lt"/>
                <a:ea typeface="+mn-ea"/>
                <a:cs typeface="+mn-cs"/>
                <a:hlinkClick r:id="rId3" tooltip="Momento de fuerza"/>
              </a:rPr>
              <a:t>momento de fuerza</a:t>
            </a:r>
            <a:r>
              <a:rPr lang="es-MX" sz="1200" b="0" i="0" kern="1200" dirty="0">
                <a:solidFill>
                  <a:schemeClr val="tx1"/>
                </a:solidFill>
                <a:effectLst/>
                <a:latin typeface="+mn-lt"/>
                <a:ea typeface="+mn-ea"/>
                <a:cs typeface="+mn-cs"/>
              </a:rPr>
              <a:t> que ejerce un motor sobre el eje de transmisión de potencia </a:t>
            </a:r>
            <a:endParaRPr lang="es-EC" b="1"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5</a:t>
            </a:fld>
            <a:endParaRPr lang="es-ES"/>
          </a:p>
        </p:txBody>
      </p:sp>
    </p:spTree>
    <p:extLst>
      <p:ext uri="{BB962C8B-B14F-4D97-AF65-F5344CB8AC3E}">
        <p14:creationId xmlns:p14="http://schemas.microsoft.com/office/powerpoint/2010/main" val="530670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1" dirty="0"/>
              <a:t>Fuente de alimentación de vehículos</a:t>
            </a:r>
            <a:r>
              <a:rPr lang="es-MX" dirty="0"/>
              <a:t>: En los autos se necesita una fuente que alimente a diferentes etapas del auto 1.- Regular el voltaje de alimentación del auto 2.- Regular el voltaje interno de cada modulo para que puedan funcionar correctamente cada componente 3.- Regular adecuadamente el voltaje para los sensores y actuadores del auto…… </a:t>
            </a:r>
            <a:r>
              <a:rPr lang="es-MX" b="1" dirty="0"/>
              <a:t>Motores de tracción: </a:t>
            </a:r>
            <a:r>
              <a:rPr lang="es-MX" b="0" dirty="0"/>
              <a:t>motores de corriente continua poseen una ventaja ofrecen un alto par a bajas velocidades (costosos laboriosos y pesados grandes )</a:t>
            </a:r>
            <a:r>
              <a:rPr lang="es-MX" b="1" dirty="0"/>
              <a:t>  Par de motor </a:t>
            </a:r>
            <a:r>
              <a:rPr lang="es-MX" sz="1200" b="0" i="0" kern="1200" dirty="0">
                <a:solidFill>
                  <a:schemeClr val="tx1"/>
                </a:solidFill>
                <a:effectLst/>
                <a:latin typeface="+mn-lt"/>
                <a:ea typeface="+mn-ea"/>
                <a:cs typeface="+mn-cs"/>
              </a:rPr>
              <a:t>l </a:t>
            </a:r>
            <a:r>
              <a:rPr lang="es-MX" sz="1200" b="0" i="0" u="none" strike="noStrike" kern="1200" dirty="0">
                <a:solidFill>
                  <a:schemeClr val="tx1"/>
                </a:solidFill>
                <a:effectLst/>
                <a:latin typeface="+mn-lt"/>
                <a:ea typeface="+mn-ea"/>
                <a:cs typeface="+mn-cs"/>
                <a:hlinkClick r:id="rId3" tooltip="Momento de fuerza"/>
              </a:rPr>
              <a:t>momento de fuerza</a:t>
            </a:r>
            <a:r>
              <a:rPr lang="es-MX" sz="1200" b="0" i="0" kern="1200" dirty="0">
                <a:solidFill>
                  <a:schemeClr val="tx1"/>
                </a:solidFill>
                <a:effectLst/>
                <a:latin typeface="+mn-lt"/>
                <a:ea typeface="+mn-ea"/>
                <a:cs typeface="+mn-cs"/>
              </a:rPr>
              <a:t> que ejerce un motor sobre el eje de transmisión de potencia </a:t>
            </a:r>
            <a:endParaRPr lang="es-EC" b="1"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6</a:t>
            </a:fld>
            <a:endParaRPr lang="es-ES"/>
          </a:p>
        </p:txBody>
      </p:sp>
    </p:spTree>
    <p:extLst>
      <p:ext uri="{BB962C8B-B14F-4D97-AF65-F5344CB8AC3E}">
        <p14:creationId xmlns:p14="http://schemas.microsoft.com/office/powerpoint/2010/main" val="237449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Como trabaja en modo continuo la corriente nunca llegara a ser 0  </a:t>
            </a:r>
          </a:p>
        </p:txBody>
      </p:sp>
      <p:sp>
        <p:nvSpPr>
          <p:cNvPr id="4" name="Marcador de número de diapositiva 3"/>
          <p:cNvSpPr>
            <a:spLocks noGrp="1"/>
          </p:cNvSpPr>
          <p:nvPr>
            <p:ph type="sldNum" sz="quarter" idx="10"/>
          </p:nvPr>
        </p:nvSpPr>
        <p:spPr/>
        <p:txBody>
          <a:bodyPr/>
          <a:lstStyle/>
          <a:p>
            <a:fld id="{303CB458-7C3A-45F9-8815-E28D4955E256}" type="slidenum">
              <a:rPr lang="es-ES" smtClean="0"/>
              <a:t>9</a:t>
            </a:fld>
            <a:endParaRPr lang="es-ES"/>
          </a:p>
        </p:txBody>
      </p:sp>
    </p:spTree>
    <p:extLst>
      <p:ext uri="{BB962C8B-B14F-4D97-AF65-F5344CB8AC3E}">
        <p14:creationId xmlns:p14="http://schemas.microsoft.com/office/powerpoint/2010/main" val="1343972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effectLst/>
              </a:rPr>
              <a:t>Para el diseño del controlador primero necesitamos obtener su modelo matricial para lo</a:t>
            </a:r>
            <a:r>
              <a:rPr lang="es-EC" baseline="0" dirty="0">
                <a:effectLst/>
              </a:rPr>
              <a:t> cual se necesita realizar el análisis en</a:t>
            </a:r>
            <a:r>
              <a:rPr lang="es-EC" dirty="0">
                <a:effectLst/>
              </a:rPr>
              <a:t> régimen estacionario del convertidor.</a:t>
            </a:r>
            <a:r>
              <a:rPr lang="es-EC" baseline="0" dirty="0">
                <a:effectLst/>
              </a:rPr>
              <a:t>  En este modelo se puede observar que es necesario introducir la variable del ciclo de trabajo al convertidor para poder regularlo, el ciclo de trabajo es la variable de control ya que la variación de esta afecta directamente al aumento o disminución de intensidad de corriente. </a:t>
            </a:r>
            <a:endParaRPr lang="es-ES" dirty="0"/>
          </a:p>
          <a:p>
            <a:r>
              <a:rPr lang="es-ES" dirty="0"/>
              <a:t>Una</a:t>
            </a:r>
            <a:r>
              <a:rPr lang="es-ES" baseline="0" dirty="0"/>
              <a:t> vez formada las matrices de estados se utilizara el modelo promedio para obtener la función de transferencia del convertidor, el modelo promedio es la </a:t>
            </a:r>
            <a:r>
              <a:rPr lang="es-ES" baseline="0" dirty="0" err="1"/>
              <a:t>promediacion</a:t>
            </a:r>
            <a:r>
              <a:rPr lang="es-ES" baseline="0" dirty="0"/>
              <a:t> temporal en el espacio de estados, podemos representar de forma grafica  las derivadas de las variables de estados en cada intervalo de conmutación. Creamos un modelo equivalente para todo el periodo del transistor. El valor promedio se obtiene a través de la variable en región estacionaria mas las perturbaciones en la señal. </a:t>
            </a:r>
            <a:endParaRPr lang="en-US"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14</a:t>
            </a:fld>
            <a:endParaRPr lang="es-ES"/>
          </a:p>
        </p:txBody>
      </p:sp>
    </p:spTree>
    <p:extLst>
      <p:ext uri="{BB962C8B-B14F-4D97-AF65-F5344CB8AC3E}">
        <p14:creationId xmlns:p14="http://schemas.microsoft.com/office/powerpoint/2010/main" val="3458875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partir</a:t>
            </a:r>
            <a:r>
              <a:rPr lang="es-ES" baseline="0" dirty="0"/>
              <a:t> de los circuitos mostrados previamente con  el transistor en saturación y en corte podemos obtener las matrices de estados, en el tiempo que se encuentra encendido podemos obtener las ecuaciones de </a:t>
            </a:r>
            <a:r>
              <a:rPr lang="es-ES" baseline="0" dirty="0" err="1"/>
              <a:t>kirchoft</a:t>
            </a:r>
            <a:r>
              <a:rPr lang="es-ES" baseline="0" dirty="0"/>
              <a:t> tomando como referencia el modelo mostrado de la ecuación de la derivada de x, tomando como variables a la tensión de salida y la intensidad de corriente del inductor </a:t>
            </a:r>
            <a:endParaRPr lang="en-US"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15</a:t>
            </a:fld>
            <a:endParaRPr lang="es-ES"/>
          </a:p>
        </p:txBody>
      </p:sp>
    </p:spTree>
    <p:extLst>
      <p:ext uri="{BB962C8B-B14F-4D97-AF65-F5344CB8AC3E}">
        <p14:creationId xmlns:p14="http://schemas.microsoft.com/office/powerpoint/2010/main" val="1648781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Para obtener el modelo matricial</a:t>
            </a:r>
            <a:r>
              <a:rPr lang="es-ES" baseline="0" dirty="0"/>
              <a:t> promedio es necesario realizar las operaciones vectoriales que representan a cada termino de la matriz. Tomando  tomando en cuenta que d mas de inversa es igual a 1, de esta manera obtenemos al convertidor expresado en variables de estado junto con las variables de excitación que varían su comportamiento. A continuación se presentan las ecuaciones correspondientes al valor incremental. Ya que necesitamos trabajar en el régimen estacionaria se tom</a:t>
            </a:r>
            <a:r>
              <a:rPr lang="es-ES" dirty="0"/>
              <a:t>aran a todas</a:t>
            </a:r>
            <a:r>
              <a:rPr lang="es-ES" baseline="0" dirty="0"/>
              <a:t> las perturbaciones como cero, y al ser x periódico en régimen estacionario se puede decir que su derivada es también igual a cero.</a:t>
            </a:r>
          </a:p>
          <a:p>
            <a:r>
              <a:rPr lang="es-ES" dirty="0"/>
              <a:t>De esta manera podemos</a:t>
            </a:r>
            <a:r>
              <a:rPr lang="es-ES" baseline="0" dirty="0"/>
              <a:t> despejar X de la ecuación antes mencionada y al expresarlas en función de la matriz equivalente se puede obtener la una matriz donde la tensión de salida y la intensidad de corriente únicamente dependan de los parámetros del convertidor. </a:t>
            </a:r>
          </a:p>
          <a:p>
            <a:r>
              <a:rPr lang="es-ES" baseline="0" dirty="0"/>
              <a:t>Para obtener la función de transferencia debemos partir del análisis incremental analizado en el domino de la frecuencia utilizando el modelo dinámico que se presenta a continuación donde para en nuestro caso utilizaremos la corriente del inductor como variable a controlar.   </a:t>
            </a:r>
            <a:endParaRPr lang="en-US"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16</a:t>
            </a:fld>
            <a:endParaRPr lang="es-ES"/>
          </a:p>
        </p:txBody>
      </p:sp>
    </p:spTree>
    <p:extLst>
      <p:ext uri="{BB962C8B-B14F-4D97-AF65-F5344CB8AC3E}">
        <p14:creationId xmlns:p14="http://schemas.microsoft.com/office/powerpoint/2010/main" val="2083160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Si se obtiene</a:t>
            </a:r>
            <a:r>
              <a:rPr lang="es-ES" baseline="0" dirty="0"/>
              <a:t> la respuesta si realizamos un </a:t>
            </a:r>
            <a:r>
              <a:rPr lang="es-ES" baseline="0" dirty="0" err="1"/>
              <a:t>step</a:t>
            </a:r>
            <a:r>
              <a:rPr lang="es-ES" baseline="0" dirty="0"/>
              <a:t> de la función de transferencia podemos observar el comportamiento matemático de la planta, a partir del grafico podemos observar que es un sistema de segundo orden </a:t>
            </a:r>
            <a:r>
              <a:rPr lang="es-ES" baseline="0" dirty="0" err="1"/>
              <a:t>subamortiguado</a:t>
            </a:r>
            <a:r>
              <a:rPr lang="es-ES" baseline="0" dirty="0"/>
              <a:t> y podemos tener los valores de </a:t>
            </a:r>
            <a:r>
              <a:rPr lang="es-ES" baseline="0" dirty="0" err="1"/>
              <a:t>sobreimpulso</a:t>
            </a:r>
            <a:r>
              <a:rPr lang="es-ES" baseline="0" dirty="0"/>
              <a:t> y de tiempo de establecimiento que es lo que nos </a:t>
            </a:r>
            <a:r>
              <a:rPr lang="es-ES" baseline="0" dirty="0" err="1"/>
              <a:t>interéza</a:t>
            </a:r>
            <a:r>
              <a:rPr lang="es-ES" baseline="0" dirty="0"/>
              <a:t> para nuestro diseño del controlador, estos valores también se pueden obtener utilizando la forma estándar del sistema para obtener finalmente las raíces complejas conjugadas.   </a:t>
            </a:r>
            <a:endParaRPr lang="en-US"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17</a:t>
            </a:fld>
            <a:endParaRPr lang="es-ES"/>
          </a:p>
        </p:txBody>
      </p:sp>
    </p:spTree>
    <p:extLst>
      <p:ext uri="{BB962C8B-B14F-4D97-AF65-F5344CB8AC3E}">
        <p14:creationId xmlns:p14="http://schemas.microsoft.com/office/powerpoint/2010/main" val="2642969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r>
              <a:rPr lang="es-ES" dirty="0"/>
              <a:t>ISA 101</a:t>
            </a:r>
          </a:p>
        </p:txBody>
      </p:sp>
      <p:sp>
        <p:nvSpPr>
          <p:cNvPr id="5" name="4 Marcador de pie de página"/>
          <p:cNvSpPr>
            <a:spLocks noGrp="1"/>
          </p:cNvSpPr>
          <p:nvPr>
            <p:ph type="ftr" sz="quarter" idx="11"/>
          </p:nvPr>
        </p:nvSpPr>
        <p:spPr/>
        <p:txBody>
          <a:bodyPr/>
          <a:lstStyle/>
          <a:p>
            <a:r>
              <a:rPr lang="es-ES" dirty="0"/>
              <a:t>GRUPO 4</a:t>
            </a:r>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932452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r>
              <a:rPr lang="es-ES" dirty="0"/>
              <a:t>ISA 101</a:t>
            </a:r>
          </a:p>
        </p:txBody>
      </p:sp>
      <p:sp>
        <p:nvSpPr>
          <p:cNvPr id="5" name="4 Marcador de pie de página"/>
          <p:cNvSpPr>
            <a:spLocks noGrp="1"/>
          </p:cNvSpPr>
          <p:nvPr>
            <p:ph type="ftr" sz="quarter" idx="11"/>
          </p:nvPr>
        </p:nvSpPr>
        <p:spPr/>
        <p:txBody>
          <a:bodyPr/>
          <a:lstStyle/>
          <a:p>
            <a:r>
              <a:rPr lang="es-ES" dirty="0"/>
              <a:t>GRUPO 4</a:t>
            </a:r>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594334894"/>
      </p:ext>
    </p:extLst>
  </p:cSld>
  <p:clrMapOvr>
    <a:masterClrMapping/>
  </p:clrMapOvr>
  <p:transition spd="med">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r>
              <a:rPr lang="es-ES" dirty="0"/>
              <a:t>ISA 101</a:t>
            </a:r>
          </a:p>
        </p:txBody>
      </p:sp>
      <p:sp>
        <p:nvSpPr>
          <p:cNvPr id="5" name="4 Marcador de pie de página"/>
          <p:cNvSpPr>
            <a:spLocks noGrp="1"/>
          </p:cNvSpPr>
          <p:nvPr>
            <p:ph type="ftr" sz="quarter" idx="11"/>
          </p:nvPr>
        </p:nvSpPr>
        <p:spPr/>
        <p:txBody>
          <a:bodyPr/>
          <a:lstStyle/>
          <a:p>
            <a:r>
              <a:rPr lang="es-ES" dirty="0"/>
              <a:t>GRUPO 4</a:t>
            </a:r>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323915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r>
              <a:rPr lang="es-ES" dirty="0"/>
              <a:t>ISA 101</a:t>
            </a:r>
          </a:p>
        </p:txBody>
      </p:sp>
      <p:sp>
        <p:nvSpPr>
          <p:cNvPr id="6" name="5 Marcador de pie de página"/>
          <p:cNvSpPr>
            <a:spLocks noGrp="1"/>
          </p:cNvSpPr>
          <p:nvPr>
            <p:ph type="ftr" sz="quarter" idx="11"/>
          </p:nvPr>
        </p:nvSpPr>
        <p:spPr/>
        <p:txBody>
          <a:bodyPr/>
          <a:lstStyle/>
          <a:p>
            <a:r>
              <a:rPr lang="es-ES" dirty="0"/>
              <a:t>GRUPO 4</a:t>
            </a:r>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422681604"/>
      </p:ext>
    </p:extLst>
  </p:cSld>
  <p:clrMapOvr>
    <a:masterClrMapping/>
  </p:clrMapOvr>
  <p:transition spd="med">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r>
              <a:rPr lang="es-ES" dirty="0"/>
              <a:t>ISA 101</a:t>
            </a:r>
          </a:p>
        </p:txBody>
      </p:sp>
      <p:sp>
        <p:nvSpPr>
          <p:cNvPr id="8" name="7 Marcador de pie de página"/>
          <p:cNvSpPr>
            <a:spLocks noGrp="1"/>
          </p:cNvSpPr>
          <p:nvPr>
            <p:ph type="ftr" sz="quarter" idx="11"/>
          </p:nvPr>
        </p:nvSpPr>
        <p:spPr/>
        <p:txBody>
          <a:bodyPr/>
          <a:lstStyle/>
          <a:p>
            <a:r>
              <a:rPr lang="es-ES" dirty="0"/>
              <a:t>GRUPO 4</a:t>
            </a:r>
          </a:p>
        </p:txBody>
      </p:sp>
      <p:sp>
        <p:nvSpPr>
          <p:cNvPr id="9" name="8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616018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r>
              <a:rPr lang="es-ES" dirty="0"/>
              <a:t>ISA 101</a:t>
            </a:r>
          </a:p>
        </p:txBody>
      </p:sp>
      <p:sp>
        <p:nvSpPr>
          <p:cNvPr id="4" name="3 Marcador de pie de página"/>
          <p:cNvSpPr>
            <a:spLocks noGrp="1"/>
          </p:cNvSpPr>
          <p:nvPr>
            <p:ph type="ftr" sz="quarter" idx="11"/>
          </p:nvPr>
        </p:nvSpPr>
        <p:spPr/>
        <p:txBody>
          <a:bodyPr/>
          <a:lstStyle/>
          <a:p>
            <a:r>
              <a:rPr lang="es-ES" dirty="0"/>
              <a:t>GRUPO 4</a:t>
            </a:r>
          </a:p>
        </p:txBody>
      </p:sp>
      <p:sp>
        <p:nvSpPr>
          <p:cNvPr id="5" name="4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993371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S" dirty="0"/>
              <a:t>ISA 101</a:t>
            </a:r>
          </a:p>
        </p:txBody>
      </p:sp>
      <p:sp>
        <p:nvSpPr>
          <p:cNvPr id="3" name="2 Marcador de pie de página"/>
          <p:cNvSpPr>
            <a:spLocks noGrp="1"/>
          </p:cNvSpPr>
          <p:nvPr>
            <p:ph type="ftr" sz="quarter" idx="11"/>
          </p:nvPr>
        </p:nvSpPr>
        <p:spPr/>
        <p:txBody>
          <a:bodyPr/>
          <a:lstStyle/>
          <a:p>
            <a:r>
              <a:rPr lang="es-ES" dirty="0"/>
              <a:t>GRUPO 4</a:t>
            </a:r>
          </a:p>
        </p:txBody>
      </p:sp>
      <p:sp>
        <p:nvSpPr>
          <p:cNvPr id="4" name="3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941463325"/>
      </p:ext>
    </p:extLst>
  </p:cSld>
  <p:clrMapOvr>
    <a:masterClrMapping/>
  </p:clrMapOvr>
  <p:transition spd="med">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r>
              <a:rPr lang="es-ES" dirty="0"/>
              <a:t>ISA 101</a:t>
            </a:r>
          </a:p>
        </p:txBody>
      </p:sp>
      <p:sp>
        <p:nvSpPr>
          <p:cNvPr id="6" name="5 Marcador de pie de página"/>
          <p:cNvSpPr>
            <a:spLocks noGrp="1"/>
          </p:cNvSpPr>
          <p:nvPr>
            <p:ph type="ftr" sz="quarter" idx="11"/>
          </p:nvPr>
        </p:nvSpPr>
        <p:spPr/>
        <p:txBody>
          <a:bodyPr/>
          <a:lstStyle/>
          <a:p>
            <a:r>
              <a:rPr lang="es-ES" dirty="0"/>
              <a:t>GRUPO 4</a:t>
            </a:r>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237749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r>
              <a:rPr lang="es-ES" dirty="0"/>
              <a:t>ISA 101</a:t>
            </a:r>
          </a:p>
        </p:txBody>
      </p:sp>
      <p:sp>
        <p:nvSpPr>
          <p:cNvPr id="6" name="5 Marcador de pie de página"/>
          <p:cNvSpPr>
            <a:spLocks noGrp="1"/>
          </p:cNvSpPr>
          <p:nvPr>
            <p:ph type="ftr" sz="quarter" idx="11"/>
          </p:nvPr>
        </p:nvSpPr>
        <p:spPr/>
        <p:txBody>
          <a:bodyPr/>
          <a:lstStyle/>
          <a:p>
            <a:r>
              <a:rPr lang="es-ES" dirty="0"/>
              <a:t>GRUPO 4</a:t>
            </a:r>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708378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r>
              <a:rPr lang="es-ES" dirty="0"/>
              <a:t>ISA 101</a:t>
            </a:r>
          </a:p>
        </p:txBody>
      </p:sp>
      <p:sp>
        <p:nvSpPr>
          <p:cNvPr id="5" name="4 Marcador de pie de página"/>
          <p:cNvSpPr>
            <a:spLocks noGrp="1"/>
          </p:cNvSpPr>
          <p:nvPr>
            <p:ph type="ftr" sz="quarter" idx="11"/>
          </p:nvPr>
        </p:nvSpPr>
        <p:spPr/>
        <p:txBody>
          <a:bodyPr/>
          <a:lstStyle/>
          <a:p>
            <a:r>
              <a:rPr lang="es-ES" dirty="0"/>
              <a:t>GRUPO 4</a:t>
            </a:r>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2339474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r>
              <a:rPr lang="es-ES" dirty="0"/>
              <a:t>ISA 101</a:t>
            </a:r>
          </a:p>
        </p:txBody>
      </p:sp>
      <p:sp>
        <p:nvSpPr>
          <p:cNvPr id="5" name="4 Marcador de pie de página"/>
          <p:cNvSpPr>
            <a:spLocks noGrp="1"/>
          </p:cNvSpPr>
          <p:nvPr>
            <p:ph type="ftr" sz="quarter" idx="11"/>
          </p:nvPr>
        </p:nvSpPr>
        <p:spPr/>
        <p:txBody>
          <a:bodyPr/>
          <a:lstStyle/>
          <a:p>
            <a:r>
              <a:rPr lang="es-ES" dirty="0"/>
              <a:t>GRUPO 4</a:t>
            </a:r>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25161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sz="quarter" idx="1"/>
          </p:nvPr>
        </p:nvSpPr>
        <p:spPr>
          <a:xfrm>
            <a:off x="457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5" name="4 Marcador de contenido"/>
          <p:cNvSpPr>
            <a:spLocks noGrp="1"/>
          </p:cNvSpPr>
          <p:nvPr>
            <p:ph sz="quarter" idx="3"/>
          </p:nvPr>
        </p:nvSpPr>
        <p:spPr>
          <a:xfrm>
            <a:off x="457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6" name="5 Marcador de contenido"/>
          <p:cNvSpPr>
            <a:spLocks noGrp="1"/>
          </p:cNvSpPr>
          <p:nvPr>
            <p:ph sz="quarter" idx="4"/>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19050" y="0"/>
            <a:ext cx="916305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306388"/>
            <a:ext cx="2611438" cy="639762"/>
          </a:xfrm>
          <a:prstGeom prst="rect">
            <a:avLst/>
          </a:prstGeom>
          <a:solidFill>
            <a:schemeClr val="bg1"/>
          </a:solid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s-E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E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s-ES" dirty="0"/>
              <a:t>ISA 101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s-ES" dirty="0"/>
              <a:t>GRUPO 4</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3AF908C-076E-4FB3-8B0D-B1FA4702EDFF}"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11"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12" cstate="print"/>
          <a:srcRect/>
          <a:stretch>
            <a:fillRect/>
          </a:stretch>
        </p:blipFill>
        <p:spPr bwMode="auto">
          <a:xfrm>
            <a:off x="6659563" y="5949950"/>
            <a:ext cx="2305050" cy="563563"/>
          </a:xfrm>
          <a:prstGeom prst="rect">
            <a:avLst/>
          </a:prstGeom>
          <a:noFill/>
          <a:ln w="9525">
            <a:noFill/>
            <a:miter lim="800000"/>
            <a:headEnd/>
            <a:tailEnd/>
          </a:ln>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randomBar dir="vert"/>
  </p:transition>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ES" dirty="0"/>
              <a:t>ISA 101</a:t>
            </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a:t>GRUPO 4</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440E7-6EC3-4D22-82CC-383AB5DD1DC3}" type="slidenum">
              <a:rPr lang="es-ES" smtClean="0"/>
              <a:t>‹Nº›</a:t>
            </a:fld>
            <a:endParaRPr lang="es-ES"/>
          </a:p>
        </p:txBody>
      </p:sp>
    </p:spTree>
    <p:extLst>
      <p:ext uri="{BB962C8B-B14F-4D97-AF65-F5344CB8AC3E}">
        <p14:creationId xmlns:p14="http://schemas.microsoft.com/office/powerpoint/2010/main" val="144999172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spd="med">
    <p:randomBar dir="vert"/>
  </p:transition>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10.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0.png"/><Relationship Id="rId1" Type="http://schemas.openxmlformats.org/officeDocument/2006/relationships/slideLayout" Target="../slideLayouts/slideLayout10.xml"/><Relationship Id="rId5" Type="http://schemas.openxmlformats.org/officeDocument/2006/relationships/image" Target="../media/image140.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70.png"/><Relationship Id="rId4" Type="http://schemas.openxmlformats.org/officeDocument/2006/relationships/image" Target="../media/image1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número de diapositiva"/>
          <p:cNvSpPr>
            <a:spLocks noGrp="1"/>
          </p:cNvSpPr>
          <p:nvPr>
            <p:ph type="sldNum" sz="quarter" idx="12"/>
          </p:nvPr>
        </p:nvSpPr>
        <p:spPr/>
        <p:txBody>
          <a:bodyPr/>
          <a:lstStyle/>
          <a:p>
            <a:fld id="{43AF908C-076E-4FB3-8B0D-B1FA4702EDFF}" type="slidenum">
              <a:rPr lang="es-ES" smtClean="0"/>
              <a:t>1</a:t>
            </a:fld>
            <a:endParaRPr lang="es-E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67399"/>
            <a:ext cx="2362200" cy="804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fecha"/>
          <p:cNvSpPr>
            <a:spLocks noGrp="1"/>
          </p:cNvSpPr>
          <p:nvPr>
            <p:ph type="dt" sz="half" idx="10"/>
          </p:nvPr>
        </p:nvSpPr>
        <p:spPr>
          <a:xfrm>
            <a:off x="533400" y="6416675"/>
            <a:ext cx="2133600" cy="365125"/>
          </a:xfrm>
        </p:spPr>
        <p:txBody>
          <a:bodyPr/>
          <a:lstStyle/>
          <a:p>
            <a:r>
              <a:rPr lang="es-ES" dirty="0"/>
              <a:t>Proyecto de grado</a:t>
            </a:r>
          </a:p>
          <a:p>
            <a:endParaRPr lang="es-ES" dirty="0"/>
          </a:p>
        </p:txBody>
      </p:sp>
      <p:pic>
        <p:nvPicPr>
          <p:cNvPr id="9" name="Imagen 8">
            <a:extLst>
              <a:ext uri="{FF2B5EF4-FFF2-40B4-BE49-F238E27FC236}">
                <a16:creationId xmlns:a16="http://schemas.microsoft.com/office/drawing/2014/main" id="{2D0E603F-3906-4CE2-8BBF-2CE313A56A87}"/>
              </a:ext>
            </a:extLst>
          </p:cNvPr>
          <p:cNvPicPr/>
          <p:nvPr/>
        </p:nvPicPr>
        <p:blipFill>
          <a:blip r:embed="rId4" cstate="print"/>
          <a:srcRect/>
          <a:stretch>
            <a:fillRect/>
          </a:stretch>
        </p:blipFill>
        <p:spPr bwMode="auto">
          <a:xfrm>
            <a:off x="911284" y="-32951"/>
            <a:ext cx="7321432" cy="1778481"/>
          </a:xfrm>
          <a:prstGeom prst="rect">
            <a:avLst/>
          </a:prstGeom>
          <a:ln>
            <a:noFill/>
          </a:ln>
          <a:effectLst>
            <a:softEdge rad="112500"/>
          </a:effectLst>
        </p:spPr>
      </p:pic>
      <p:sp>
        <p:nvSpPr>
          <p:cNvPr id="10" name="Título 1">
            <a:extLst>
              <a:ext uri="{FF2B5EF4-FFF2-40B4-BE49-F238E27FC236}">
                <a16:creationId xmlns:a16="http://schemas.microsoft.com/office/drawing/2014/main" id="{188D537F-70A5-4162-99DD-16FED929C97B}"/>
              </a:ext>
            </a:extLst>
          </p:cNvPr>
          <p:cNvSpPr txBox="1">
            <a:spLocks/>
          </p:cNvSpPr>
          <p:nvPr/>
        </p:nvSpPr>
        <p:spPr>
          <a:xfrm>
            <a:off x="55154" y="1605197"/>
            <a:ext cx="8784045" cy="2204803"/>
          </a:xfrm>
          <a:prstGeom prst="rect">
            <a:avLst/>
          </a:prstGeom>
        </p:spPr>
        <p:txBody>
          <a:bodyP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C" sz="2000" dirty="0">
                <a:solidFill>
                  <a:prstClr val="black"/>
                </a:solidFill>
              </a:rPr>
              <a:t> </a:t>
            </a:r>
            <a:r>
              <a:rPr lang="es-EC" sz="2000" b="1" dirty="0">
                <a:solidFill>
                  <a:prstClr val="black"/>
                </a:solidFill>
              </a:rPr>
              <a:t> </a:t>
            </a:r>
            <a:br>
              <a:rPr lang="es-EC" sz="2000" dirty="0">
                <a:solidFill>
                  <a:prstClr val="black"/>
                </a:solidFill>
              </a:rPr>
            </a:br>
            <a:r>
              <a:rPr lang="es-EC" sz="2000" b="1" dirty="0">
                <a:solidFill>
                  <a:prstClr val="black"/>
                </a:solidFill>
              </a:rPr>
              <a:t>TESIS PREVIO A LA OBTENCIÓN DEL TÍTULO  Electrónica en automatización y control</a:t>
            </a:r>
            <a:br>
              <a:rPr lang="es-EC" sz="1800" b="1" dirty="0">
                <a:solidFill>
                  <a:prstClr val="black"/>
                </a:solidFill>
              </a:rPr>
            </a:br>
            <a:r>
              <a:rPr lang="es-EC" sz="2200" dirty="0">
                <a:solidFill>
                  <a:prstClr val="black"/>
                </a:solidFill>
              </a:rPr>
              <a:t> </a:t>
            </a:r>
            <a:br>
              <a:rPr lang="es-EC" sz="2200" dirty="0">
                <a:solidFill>
                  <a:prstClr val="black"/>
                </a:solidFill>
              </a:rPr>
            </a:br>
            <a:r>
              <a:rPr lang="es-EC" sz="2200" b="1" i="1" dirty="0">
                <a:solidFill>
                  <a:prstClr val="black"/>
                </a:solidFill>
              </a:rPr>
              <a:t>TEMA: “</a:t>
            </a:r>
            <a:r>
              <a:rPr lang="es-MX" sz="2400" b="1" dirty="0"/>
              <a:t>DISEÑO E IMPLEMENTACIÓN DE UN CONVERTIDOR REDUCTOR CD/CD GOBERNADO CON DIFERENTES ESTRATEGIAS DE CONTROL, PARA EL ANÁLISIS COMPARATIVO DE DESEMPEÑO</a:t>
            </a:r>
            <a:r>
              <a:rPr lang="es-MX" sz="2400" dirty="0"/>
              <a:t> </a:t>
            </a:r>
            <a:r>
              <a:rPr lang="es-EC" sz="2200" b="1" i="1" dirty="0">
                <a:solidFill>
                  <a:prstClr val="black"/>
                </a:solidFill>
              </a:rPr>
              <a:t>.”</a:t>
            </a:r>
            <a:br>
              <a:rPr lang="es-EC" sz="2000" b="1" i="1" dirty="0">
                <a:solidFill>
                  <a:prstClr val="black"/>
                </a:solidFill>
              </a:rPr>
            </a:br>
            <a:endParaRPr lang="es-EC" sz="1500" dirty="0">
              <a:solidFill>
                <a:prstClr val="black"/>
              </a:solidFill>
            </a:endParaRPr>
          </a:p>
        </p:txBody>
      </p:sp>
      <p:sp>
        <p:nvSpPr>
          <p:cNvPr id="11" name="Rectángulo 10">
            <a:extLst>
              <a:ext uri="{FF2B5EF4-FFF2-40B4-BE49-F238E27FC236}">
                <a16:creationId xmlns:a16="http://schemas.microsoft.com/office/drawing/2014/main" id="{D02EF3C5-1AF1-47AB-A928-7B55D3570670}"/>
              </a:ext>
            </a:extLst>
          </p:cNvPr>
          <p:cNvSpPr/>
          <p:nvPr/>
        </p:nvSpPr>
        <p:spPr>
          <a:xfrm>
            <a:off x="762000" y="4424479"/>
            <a:ext cx="5221874" cy="923330"/>
          </a:xfrm>
          <a:prstGeom prst="rect">
            <a:avLst/>
          </a:prstGeom>
        </p:spPr>
        <p:txBody>
          <a:bodyPr wrap="square">
            <a:spAutoFit/>
          </a:bodyPr>
          <a:lstStyle/>
          <a:p>
            <a:r>
              <a:rPr lang="es-EC" b="1" dirty="0">
                <a:solidFill>
                  <a:prstClr val="black"/>
                </a:solidFill>
              </a:rPr>
              <a:t>AUTORES:</a:t>
            </a:r>
            <a:endParaRPr lang="es-EC" dirty="0">
              <a:solidFill>
                <a:prstClr val="black"/>
              </a:solidFill>
            </a:endParaRPr>
          </a:p>
          <a:p>
            <a:pPr marL="285750" indent="-285750">
              <a:buFont typeface="Wingdings" panose="05000000000000000000" pitchFamily="2" charset="2"/>
              <a:buChar char="Ø"/>
            </a:pPr>
            <a:r>
              <a:rPr lang="es-EC" b="1" dirty="0">
                <a:solidFill>
                  <a:prstClr val="black"/>
                </a:solidFill>
              </a:rPr>
              <a:t>Cristhian Miguel Cevallos Espinoza</a:t>
            </a:r>
            <a:endParaRPr lang="es-EC" dirty="0">
              <a:solidFill>
                <a:prstClr val="black"/>
              </a:solidFill>
            </a:endParaRPr>
          </a:p>
          <a:p>
            <a:pPr marL="285750" indent="-285750">
              <a:buFont typeface="Wingdings" panose="05000000000000000000" pitchFamily="2" charset="2"/>
              <a:buChar char="Ø"/>
            </a:pPr>
            <a:r>
              <a:rPr lang="es-MX" b="1" dirty="0">
                <a:solidFill>
                  <a:prstClr val="black"/>
                </a:solidFill>
              </a:rPr>
              <a:t>Darwin Javier Rojas Quishpe</a:t>
            </a:r>
            <a:endParaRPr lang="es-EC" dirty="0">
              <a:solidFill>
                <a:prstClr val="black"/>
              </a:solidFill>
            </a:endParaRPr>
          </a:p>
        </p:txBody>
      </p:sp>
      <p:sp>
        <p:nvSpPr>
          <p:cNvPr id="13" name="Rectángulo 12">
            <a:extLst>
              <a:ext uri="{FF2B5EF4-FFF2-40B4-BE49-F238E27FC236}">
                <a16:creationId xmlns:a16="http://schemas.microsoft.com/office/drawing/2014/main" id="{46DBD5CE-041D-4E43-AE9D-133F04BCBA36}"/>
              </a:ext>
            </a:extLst>
          </p:cNvPr>
          <p:cNvSpPr/>
          <p:nvPr/>
        </p:nvSpPr>
        <p:spPr>
          <a:xfrm>
            <a:off x="5213676" y="4456483"/>
            <a:ext cx="4812648" cy="369332"/>
          </a:xfrm>
          <a:prstGeom prst="rect">
            <a:avLst/>
          </a:prstGeom>
        </p:spPr>
        <p:txBody>
          <a:bodyPr wrap="square">
            <a:spAutoFit/>
          </a:bodyPr>
          <a:lstStyle/>
          <a:p>
            <a:r>
              <a:rPr lang="es-EC" b="1" dirty="0">
                <a:solidFill>
                  <a:prstClr val="black"/>
                </a:solidFill>
              </a:rPr>
              <a:t>DIRECTOR: ING. Paúl Ayala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10</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1152223" y="21771"/>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Diseño del convertidor reductor CD/CD</a:t>
            </a:r>
            <a:endParaRPr lang="es-ES" sz="3600" kern="1200" dirty="0"/>
          </a:p>
        </p:txBody>
      </p:sp>
      <p:sp>
        <p:nvSpPr>
          <p:cNvPr id="9" name="Rectángulo: esquinas redondeadas 4">
            <a:extLst>
              <a:ext uri="{FF2B5EF4-FFF2-40B4-BE49-F238E27FC236}">
                <a16:creationId xmlns:a16="http://schemas.microsoft.com/office/drawing/2014/main" id="{2F4B9EE1-9B69-484E-82FB-801202C93334}"/>
              </a:ext>
            </a:extLst>
          </p:cNvPr>
          <p:cNvSpPr txBox="1"/>
          <p:nvPr/>
        </p:nvSpPr>
        <p:spPr>
          <a:xfrm>
            <a:off x="804711" y="638333"/>
            <a:ext cx="4638977" cy="398963"/>
          </a:xfrm>
          <a:prstGeom prst="rect">
            <a:avLst/>
          </a:prstGeom>
          <a:solidFill>
            <a:schemeClr val="bg2">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Parámetros de entrada</a:t>
            </a:r>
            <a:endParaRPr lang="es-ES" sz="3600" kern="1200" dirty="0"/>
          </a:p>
        </p:txBody>
      </p:sp>
      <p:sp>
        <p:nvSpPr>
          <p:cNvPr id="12" name="Rectángulo: esquinas redondeadas 4">
            <a:extLst>
              <a:ext uri="{FF2B5EF4-FFF2-40B4-BE49-F238E27FC236}">
                <a16:creationId xmlns:a16="http://schemas.microsoft.com/office/drawing/2014/main" id="{4A201C4E-23AB-44AE-BB5A-9BBD221EC391}"/>
              </a:ext>
            </a:extLst>
          </p:cNvPr>
          <p:cNvSpPr txBox="1"/>
          <p:nvPr/>
        </p:nvSpPr>
        <p:spPr>
          <a:xfrm>
            <a:off x="3747813" y="3331284"/>
            <a:ext cx="4638977" cy="388888"/>
          </a:xfrm>
          <a:prstGeom prst="rect">
            <a:avLst/>
          </a:prstGeom>
          <a:solidFill>
            <a:schemeClr val="bg2">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Parámetros de salida</a:t>
            </a:r>
            <a:endParaRPr lang="es-ES" sz="3600" kern="1200" dirty="0"/>
          </a:p>
        </p:txBody>
      </p:sp>
      <p:graphicFrame>
        <p:nvGraphicFramePr>
          <p:cNvPr id="5" name="Tabla 4">
            <a:extLst>
              <a:ext uri="{FF2B5EF4-FFF2-40B4-BE49-F238E27FC236}">
                <a16:creationId xmlns:a16="http://schemas.microsoft.com/office/drawing/2014/main" id="{508F7B11-013B-4A26-85C2-5C264B9FC332}"/>
              </a:ext>
            </a:extLst>
          </p:cNvPr>
          <p:cNvGraphicFramePr>
            <a:graphicFrameLocks noGrp="1"/>
          </p:cNvGraphicFramePr>
          <p:nvPr>
            <p:extLst>
              <p:ext uri="{D42A27DB-BD31-4B8C-83A1-F6EECF244321}">
                <p14:modId xmlns:p14="http://schemas.microsoft.com/office/powerpoint/2010/main" val="266075105"/>
              </p:ext>
            </p:extLst>
          </p:nvPr>
        </p:nvGraphicFramePr>
        <p:xfrm>
          <a:off x="280534" y="1063059"/>
          <a:ext cx="6096000" cy="21945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671490408"/>
                    </a:ext>
                  </a:extLst>
                </a:gridCol>
                <a:gridCol w="3048000">
                  <a:extLst>
                    <a:ext uri="{9D8B030D-6E8A-4147-A177-3AD203B41FA5}">
                      <a16:colId xmlns:a16="http://schemas.microsoft.com/office/drawing/2014/main" val="3261056834"/>
                    </a:ext>
                  </a:extLst>
                </a:gridCol>
              </a:tblGrid>
              <a:tr h="354671">
                <a:tc>
                  <a:txBody>
                    <a:bodyPr/>
                    <a:lstStyle/>
                    <a:p>
                      <a:pPr algn="ctr"/>
                      <a:r>
                        <a:rPr lang="es-MX" dirty="0"/>
                        <a:t>Parámetros Iniciales</a:t>
                      </a:r>
                      <a:endParaRPr lang="es-EC" dirty="0"/>
                    </a:p>
                  </a:txBody>
                  <a:tcPr/>
                </a:tc>
                <a:tc>
                  <a:txBody>
                    <a:bodyPr/>
                    <a:lstStyle/>
                    <a:p>
                      <a:pPr algn="ctr"/>
                      <a:r>
                        <a:rPr lang="es-MX" dirty="0"/>
                        <a:t>Valor</a:t>
                      </a:r>
                      <a:endParaRPr lang="es-EC" dirty="0"/>
                    </a:p>
                  </a:txBody>
                  <a:tcPr/>
                </a:tc>
                <a:extLst>
                  <a:ext uri="{0D108BD9-81ED-4DB2-BD59-A6C34878D82A}">
                    <a16:rowId xmlns:a16="http://schemas.microsoft.com/office/drawing/2014/main" val="2999169880"/>
                  </a:ext>
                </a:extLst>
              </a:tr>
              <a:tr h="354671">
                <a:tc>
                  <a:txBody>
                    <a:bodyPr/>
                    <a:lstStyle/>
                    <a:p>
                      <a:pPr algn="ctr"/>
                      <a:r>
                        <a:rPr lang="es-MX" dirty="0"/>
                        <a:t>Tensión de entrada </a:t>
                      </a:r>
                      <a:endParaRPr lang="es-EC" dirty="0"/>
                    </a:p>
                  </a:txBody>
                  <a:tcPr/>
                </a:tc>
                <a:tc>
                  <a:txBody>
                    <a:bodyPr/>
                    <a:lstStyle/>
                    <a:p>
                      <a:pPr algn="ctr"/>
                      <a:r>
                        <a:rPr lang="es-MX" dirty="0"/>
                        <a:t>169.7 V</a:t>
                      </a:r>
                      <a:endParaRPr lang="es-EC" dirty="0"/>
                    </a:p>
                  </a:txBody>
                  <a:tcPr/>
                </a:tc>
                <a:extLst>
                  <a:ext uri="{0D108BD9-81ED-4DB2-BD59-A6C34878D82A}">
                    <a16:rowId xmlns:a16="http://schemas.microsoft.com/office/drawing/2014/main" val="891777538"/>
                  </a:ext>
                </a:extLst>
              </a:tr>
              <a:tr h="354671">
                <a:tc>
                  <a:txBody>
                    <a:bodyPr/>
                    <a:lstStyle/>
                    <a:p>
                      <a:pPr algn="ctr"/>
                      <a:r>
                        <a:rPr lang="es-MX" dirty="0"/>
                        <a:t>Potencia de salida </a:t>
                      </a:r>
                      <a:endParaRPr lang="es-EC" dirty="0"/>
                    </a:p>
                  </a:txBody>
                  <a:tcPr/>
                </a:tc>
                <a:tc>
                  <a:txBody>
                    <a:bodyPr/>
                    <a:lstStyle/>
                    <a:p>
                      <a:pPr algn="ctr"/>
                      <a:r>
                        <a:rPr lang="es-MX" dirty="0"/>
                        <a:t>100 W</a:t>
                      </a:r>
                      <a:endParaRPr lang="es-EC" dirty="0"/>
                    </a:p>
                  </a:txBody>
                  <a:tcPr/>
                </a:tc>
                <a:extLst>
                  <a:ext uri="{0D108BD9-81ED-4DB2-BD59-A6C34878D82A}">
                    <a16:rowId xmlns:a16="http://schemas.microsoft.com/office/drawing/2014/main" val="2851174842"/>
                  </a:ext>
                </a:extLst>
              </a:tr>
              <a:tr h="354671">
                <a:tc>
                  <a:txBody>
                    <a:bodyPr/>
                    <a:lstStyle/>
                    <a:p>
                      <a:pPr algn="ctr"/>
                      <a:r>
                        <a:rPr lang="es-MX" dirty="0"/>
                        <a:t>Frecuencia </a:t>
                      </a:r>
                      <a:endParaRPr lang="es-EC" dirty="0"/>
                    </a:p>
                  </a:txBody>
                  <a:tcPr/>
                </a:tc>
                <a:tc>
                  <a:txBody>
                    <a:bodyPr/>
                    <a:lstStyle/>
                    <a:p>
                      <a:pPr algn="ctr"/>
                      <a:r>
                        <a:rPr lang="es-MX" dirty="0"/>
                        <a:t>50 KHz</a:t>
                      </a:r>
                      <a:endParaRPr lang="es-EC" dirty="0"/>
                    </a:p>
                  </a:txBody>
                  <a:tcPr/>
                </a:tc>
                <a:extLst>
                  <a:ext uri="{0D108BD9-81ED-4DB2-BD59-A6C34878D82A}">
                    <a16:rowId xmlns:a16="http://schemas.microsoft.com/office/drawing/2014/main" val="71521251"/>
                  </a:ext>
                </a:extLst>
              </a:tr>
              <a:tr h="354671">
                <a:tc>
                  <a:txBody>
                    <a:bodyPr/>
                    <a:lstStyle/>
                    <a:p>
                      <a:pPr algn="ctr"/>
                      <a:r>
                        <a:rPr lang="es-MX" dirty="0"/>
                        <a:t>Tensión de salida</a:t>
                      </a:r>
                      <a:endParaRPr lang="es-EC" dirty="0"/>
                    </a:p>
                  </a:txBody>
                  <a:tcPr/>
                </a:tc>
                <a:tc>
                  <a:txBody>
                    <a:bodyPr/>
                    <a:lstStyle/>
                    <a:p>
                      <a:pPr algn="ctr"/>
                      <a:r>
                        <a:rPr lang="es-MX" dirty="0"/>
                        <a:t>48 V</a:t>
                      </a:r>
                      <a:endParaRPr lang="es-EC" dirty="0"/>
                    </a:p>
                  </a:txBody>
                  <a:tcPr/>
                </a:tc>
                <a:extLst>
                  <a:ext uri="{0D108BD9-81ED-4DB2-BD59-A6C34878D82A}">
                    <a16:rowId xmlns:a16="http://schemas.microsoft.com/office/drawing/2014/main" val="1080080865"/>
                  </a:ext>
                </a:extLst>
              </a:tr>
              <a:tr h="354671">
                <a:tc>
                  <a:txBody>
                    <a:bodyPr/>
                    <a:lstStyle/>
                    <a:p>
                      <a:pPr algn="ctr"/>
                      <a:r>
                        <a:rPr lang="es-MX" dirty="0"/>
                        <a:t>Rizado de tensión </a:t>
                      </a:r>
                      <a:endParaRPr lang="es-EC" dirty="0"/>
                    </a:p>
                  </a:txBody>
                  <a:tcPr/>
                </a:tc>
                <a:tc>
                  <a:txBody>
                    <a:bodyPr/>
                    <a:lstStyle/>
                    <a:p>
                      <a:pPr algn="ctr"/>
                      <a:r>
                        <a:rPr lang="es-MX" dirty="0"/>
                        <a:t>5 %</a:t>
                      </a:r>
                      <a:endParaRPr lang="es-EC" dirty="0"/>
                    </a:p>
                  </a:txBody>
                  <a:tcPr/>
                </a:tc>
                <a:extLst>
                  <a:ext uri="{0D108BD9-81ED-4DB2-BD59-A6C34878D82A}">
                    <a16:rowId xmlns:a16="http://schemas.microsoft.com/office/drawing/2014/main" val="3589796859"/>
                  </a:ext>
                </a:extLst>
              </a:tr>
            </a:tbl>
          </a:graphicData>
        </a:graphic>
      </p:graphicFrame>
      <p:graphicFrame>
        <p:nvGraphicFramePr>
          <p:cNvPr id="10" name="Tabla 9">
            <a:extLst>
              <a:ext uri="{FF2B5EF4-FFF2-40B4-BE49-F238E27FC236}">
                <a16:creationId xmlns:a16="http://schemas.microsoft.com/office/drawing/2014/main" id="{DB79196C-1912-4A92-851C-31A2A694402D}"/>
              </a:ext>
            </a:extLst>
          </p:cNvPr>
          <p:cNvGraphicFramePr>
            <a:graphicFrameLocks noGrp="1"/>
          </p:cNvGraphicFramePr>
          <p:nvPr>
            <p:extLst>
              <p:ext uri="{D42A27DB-BD31-4B8C-83A1-F6EECF244321}">
                <p14:modId xmlns:p14="http://schemas.microsoft.com/office/powerpoint/2010/main" val="518966384"/>
              </p:ext>
            </p:extLst>
          </p:nvPr>
        </p:nvGraphicFramePr>
        <p:xfrm>
          <a:off x="2286000" y="3821332"/>
          <a:ext cx="6400800" cy="185420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1028034348"/>
                    </a:ext>
                  </a:extLst>
                </a:gridCol>
                <a:gridCol w="2133600">
                  <a:extLst>
                    <a:ext uri="{9D8B030D-6E8A-4147-A177-3AD203B41FA5}">
                      <a16:colId xmlns:a16="http://schemas.microsoft.com/office/drawing/2014/main" val="4268484897"/>
                    </a:ext>
                  </a:extLst>
                </a:gridCol>
                <a:gridCol w="2133600">
                  <a:extLst>
                    <a:ext uri="{9D8B030D-6E8A-4147-A177-3AD203B41FA5}">
                      <a16:colId xmlns:a16="http://schemas.microsoft.com/office/drawing/2014/main" val="2234387426"/>
                    </a:ext>
                  </a:extLst>
                </a:gridCol>
              </a:tblGrid>
              <a:tr h="370840">
                <a:tc>
                  <a:txBody>
                    <a:bodyPr/>
                    <a:lstStyle/>
                    <a:p>
                      <a:pPr algn="ctr"/>
                      <a:r>
                        <a:rPr lang="es-MX" dirty="0"/>
                        <a:t>Elemento </a:t>
                      </a:r>
                      <a:endParaRPr lang="es-EC" dirty="0"/>
                    </a:p>
                  </a:txBody>
                  <a:tcPr/>
                </a:tc>
                <a:tc>
                  <a:txBody>
                    <a:bodyPr/>
                    <a:lstStyle/>
                    <a:p>
                      <a:pPr algn="ctr"/>
                      <a:r>
                        <a:rPr lang="es-MX" dirty="0"/>
                        <a:t>Valor Calculado </a:t>
                      </a:r>
                      <a:endParaRPr lang="es-EC" dirty="0"/>
                    </a:p>
                  </a:txBody>
                  <a:tcPr/>
                </a:tc>
                <a:tc>
                  <a:txBody>
                    <a:bodyPr/>
                    <a:lstStyle/>
                    <a:p>
                      <a:pPr algn="ctr"/>
                      <a:r>
                        <a:rPr lang="es-MX" dirty="0"/>
                        <a:t>Valor Comercial</a:t>
                      </a:r>
                      <a:endParaRPr lang="es-EC" dirty="0"/>
                    </a:p>
                  </a:txBody>
                  <a:tcPr/>
                </a:tc>
                <a:extLst>
                  <a:ext uri="{0D108BD9-81ED-4DB2-BD59-A6C34878D82A}">
                    <a16:rowId xmlns:a16="http://schemas.microsoft.com/office/drawing/2014/main" val="1741846559"/>
                  </a:ext>
                </a:extLst>
              </a:tr>
              <a:tr h="370840">
                <a:tc>
                  <a:txBody>
                    <a:bodyPr/>
                    <a:lstStyle/>
                    <a:p>
                      <a:pPr algn="ctr"/>
                      <a:r>
                        <a:rPr lang="es-MX" dirty="0"/>
                        <a:t>Resistencia de carga</a:t>
                      </a:r>
                      <a:endParaRPr lang="es-EC" dirty="0"/>
                    </a:p>
                  </a:txBody>
                  <a:tcPr/>
                </a:tc>
                <a:tc>
                  <a:txBody>
                    <a:bodyPr/>
                    <a:lstStyle/>
                    <a:p>
                      <a:pPr algn="ctr"/>
                      <a:r>
                        <a:rPr lang="es-MX" dirty="0"/>
                        <a:t>23.04 </a:t>
                      </a:r>
                      <a:r>
                        <a:rPr lang="el-GR" dirty="0"/>
                        <a:t>Ω</a:t>
                      </a:r>
                      <a:endParaRPr lang="es-EC" dirty="0"/>
                    </a:p>
                  </a:txBody>
                  <a:tcPr/>
                </a:tc>
                <a:tc>
                  <a:txBody>
                    <a:bodyPr/>
                    <a:lstStyle/>
                    <a:p>
                      <a:pPr algn="ctr"/>
                      <a:r>
                        <a:rPr lang="es-MX" dirty="0"/>
                        <a:t>23 </a:t>
                      </a:r>
                      <a:r>
                        <a:rPr lang="el-GR" dirty="0"/>
                        <a:t>Ω</a:t>
                      </a:r>
                      <a:endParaRPr lang="es-EC" dirty="0"/>
                    </a:p>
                  </a:txBody>
                  <a:tcPr/>
                </a:tc>
                <a:extLst>
                  <a:ext uri="{0D108BD9-81ED-4DB2-BD59-A6C34878D82A}">
                    <a16:rowId xmlns:a16="http://schemas.microsoft.com/office/drawing/2014/main" val="219029949"/>
                  </a:ext>
                </a:extLst>
              </a:tr>
              <a:tr h="370840">
                <a:tc>
                  <a:txBody>
                    <a:bodyPr/>
                    <a:lstStyle/>
                    <a:p>
                      <a:pPr algn="ctr"/>
                      <a:r>
                        <a:rPr lang="es-MX" dirty="0"/>
                        <a:t>Inductor mínimo</a:t>
                      </a:r>
                      <a:endParaRPr lang="es-EC" dirty="0"/>
                    </a:p>
                  </a:txBody>
                  <a:tcPr/>
                </a:tc>
                <a:tc>
                  <a:txBody>
                    <a:bodyPr/>
                    <a:lstStyle/>
                    <a:p>
                      <a:pPr algn="ctr"/>
                      <a:r>
                        <a:rPr lang="es-MX" dirty="0"/>
                        <a:t>207 uH</a:t>
                      </a:r>
                      <a:endParaRPr lang="es-EC" dirty="0"/>
                    </a:p>
                  </a:txBody>
                  <a:tcPr/>
                </a:tc>
                <a:tc>
                  <a:txBody>
                    <a:bodyPr/>
                    <a:lstStyle/>
                    <a:p>
                      <a:pPr algn="ctr"/>
                      <a:r>
                        <a:rPr lang="es-MX" dirty="0"/>
                        <a:t>350 uH</a:t>
                      </a:r>
                      <a:endParaRPr lang="es-EC" dirty="0"/>
                    </a:p>
                  </a:txBody>
                  <a:tcPr/>
                </a:tc>
                <a:extLst>
                  <a:ext uri="{0D108BD9-81ED-4DB2-BD59-A6C34878D82A}">
                    <a16:rowId xmlns:a16="http://schemas.microsoft.com/office/drawing/2014/main" val="3181402668"/>
                  </a:ext>
                </a:extLst>
              </a:tr>
              <a:tr h="370840">
                <a:tc>
                  <a:txBody>
                    <a:bodyPr/>
                    <a:lstStyle/>
                    <a:p>
                      <a:pPr algn="ctr"/>
                      <a:r>
                        <a:rPr lang="es-MX" dirty="0"/>
                        <a:t>Capacitor mínimo</a:t>
                      </a:r>
                      <a:endParaRPr lang="es-EC" dirty="0"/>
                    </a:p>
                  </a:txBody>
                  <a:tcPr/>
                </a:tc>
                <a:tc>
                  <a:txBody>
                    <a:bodyPr/>
                    <a:lstStyle/>
                    <a:p>
                      <a:pPr algn="ctr"/>
                      <a:r>
                        <a:rPr lang="es-MX" dirty="0"/>
                        <a:t>34.78 uF</a:t>
                      </a:r>
                      <a:endParaRPr lang="es-EC" dirty="0"/>
                    </a:p>
                  </a:txBody>
                  <a:tcPr/>
                </a:tc>
                <a:tc>
                  <a:txBody>
                    <a:bodyPr/>
                    <a:lstStyle/>
                    <a:p>
                      <a:pPr algn="ctr"/>
                      <a:r>
                        <a:rPr lang="es-MX" dirty="0"/>
                        <a:t>47 uF</a:t>
                      </a:r>
                      <a:endParaRPr lang="es-EC" dirty="0"/>
                    </a:p>
                  </a:txBody>
                  <a:tcPr/>
                </a:tc>
                <a:extLst>
                  <a:ext uri="{0D108BD9-81ED-4DB2-BD59-A6C34878D82A}">
                    <a16:rowId xmlns:a16="http://schemas.microsoft.com/office/drawing/2014/main" val="482422121"/>
                  </a:ext>
                </a:extLst>
              </a:tr>
              <a:tr h="370840">
                <a:tc>
                  <a:txBody>
                    <a:bodyPr/>
                    <a:lstStyle/>
                    <a:p>
                      <a:pPr algn="ctr"/>
                      <a:r>
                        <a:rPr lang="es-MX" dirty="0"/>
                        <a:t>Ciclo de trabajo</a:t>
                      </a:r>
                      <a:endParaRPr lang="es-EC" dirty="0"/>
                    </a:p>
                  </a:txBody>
                  <a:tcPr/>
                </a:tc>
                <a:tc>
                  <a:txBody>
                    <a:bodyPr/>
                    <a:lstStyle/>
                    <a:p>
                      <a:pPr algn="ctr"/>
                      <a:r>
                        <a:rPr lang="es-MX" dirty="0"/>
                        <a:t>0.28</a:t>
                      </a:r>
                      <a:endParaRPr lang="es-EC" dirty="0"/>
                    </a:p>
                  </a:txBody>
                  <a:tcPr/>
                </a:tc>
                <a:tc>
                  <a:txBody>
                    <a:bodyPr/>
                    <a:lstStyle/>
                    <a:p>
                      <a:pPr algn="ctr"/>
                      <a:r>
                        <a:rPr lang="es-MX" dirty="0"/>
                        <a:t>28 %</a:t>
                      </a:r>
                      <a:endParaRPr lang="es-EC" dirty="0"/>
                    </a:p>
                  </a:txBody>
                  <a:tcPr/>
                </a:tc>
                <a:extLst>
                  <a:ext uri="{0D108BD9-81ED-4DB2-BD59-A6C34878D82A}">
                    <a16:rowId xmlns:a16="http://schemas.microsoft.com/office/drawing/2014/main" val="3520541182"/>
                  </a:ext>
                </a:extLst>
              </a:tr>
            </a:tbl>
          </a:graphicData>
        </a:graphic>
      </p:graphicFrame>
    </p:spTree>
    <p:extLst>
      <p:ext uri="{BB962C8B-B14F-4D97-AF65-F5344CB8AC3E}">
        <p14:creationId xmlns:p14="http://schemas.microsoft.com/office/powerpoint/2010/main" val="3965075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11</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1152223" y="21771"/>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dirty="0"/>
              <a:t>Simulación</a:t>
            </a:r>
            <a:r>
              <a:rPr lang="es-MX" sz="3600" kern="1200" dirty="0"/>
              <a:t> del convertidor reductor</a:t>
            </a:r>
            <a:endParaRPr lang="es-ES" sz="3600" kern="1200" dirty="0"/>
          </a:p>
        </p:txBody>
      </p:sp>
      <p:sp>
        <p:nvSpPr>
          <p:cNvPr id="9" name="Rectángulo: esquinas redondeadas 4">
            <a:extLst>
              <a:ext uri="{FF2B5EF4-FFF2-40B4-BE49-F238E27FC236}">
                <a16:creationId xmlns:a16="http://schemas.microsoft.com/office/drawing/2014/main" id="{2F4B9EE1-9B69-484E-82FB-801202C93334}"/>
              </a:ext>
            </a:extLst>
          </p:cNvPr>
          <p:cNvSpPr txBox="1"/>
          <p:nvPr/>
        </p:nvSpPr>
        <p:spPr>
          <a:xfrm>
            <a:off x="2133600" y="1066800"/>
            <a:ext cx="4638977" cy="398963"/>
          </a:xfrm>
          <a:prstGeom prst="rect">
            <a:avLst/>
          </a:prstGeom>
          <a:solidFill>
            <a:schemeClr val="bg2">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Voltaje a la salida</a:t>
            </a:r>
            <a:endParaRPr lang="es-ES" sz="3600" kern="1200" dirty="0"/>
          </a:p>
        </p:txBody>
      </p:sp>
      <p:pic>
        <p:nvPicPr>
          <p:cNvPr id="2" name="Imagen 1">
            <a:extLst>
              <a:ext uri="{FF2B5EF4-FFF2-40B4-BE49-F238E27FC236}">
                <a16:creationId xmlns:a16="http://schemas.microsoft.com/office/drawing/2014/main" id="{9BDA1611-594C-4858-8C4F-70B4F1F9A281}"/>
              </a:ext>
            </a:extLst>
          </p:cNvPr>
          <p:cNvPicPr>
            <a:picLocks noChangeAspect="1"/>
          </p:cNvPicPr>
          <p:nvPr/>
        </p:nvPicPr>
        <p:blipFill>
          <a:blip r:embed="rId2"/>
          <a:stretch>
            <a:fillRect/>
          </a:stretch>
        </p:blipFill>
        <p:spPr>
          <a:xfrm>
            <a:off x="58031" y="1651287"/>
            <a:ext cx="9027938" cy="3903449"/>
          </a:xfrm>
          <a:prstGeom prst="rect">
            <a:avLst/>
          </a:prstGeom>
        </p:spPr>
      </p:pic>
    </p:spTree>
    <p:extLst>
      <p:ext uri="{BB962C8B-B14F-4D97-AF65-F5344CB8AC3E}">
        <p14:creationId xmlns:p14="http://schemas.microsoft.com/office/powerpoint/2010/main" val="2738956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12</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1152223" y="21771"/>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dirty="0"/>
              <a:t>Simulación</a:t>
            </a:r>
            <a:r>
              <a:rPr lang="es-MX" sz="3600" kern="1200" dirty="0"/>
              <a:t> del convertidor reductor</a:t>
            </a:r>
            <a:endParaRPr lang="es-ES" sz="3600" kern="1200" dirty="0"/>
          </a:p>
        </p:txBody>
      </p:sp>
      <p:sp>
        <p:nvSpPr>
          <p:cNvPr id="9" name="Rectángulo: esquinas redondeadas 4">
            <a:extLst>
              <a:ext uri="{FF2B5EF4-FFF2-40B4-BE49-F238E27FC236}">
                <a16:creationId xmlns:a16="http://schemas.microsoft.com/office/drawing/2014/main" id="{2F4B9EE1-9B69-484E-82FB-801202C93334}"/>
              </a:ext>
            </a:extLst>
          </p:cNvPr>
          <p:cNvSpPr txBox="1"/>
          <p:nvPr/>
        </p:nvSpPr>
        <p:spPr>
          <a:xfrm>
            <a:off x="2133600" y="1066800"/>
            <a:ext cx="4638977" cy="398963"/>
          </a:xfrm>
          <a:prstGeom prst="rect">
            <a:avLst/>
          </a:prstGeom>
          <a:solidFill>
            <a:schemeClr val="bg2">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Corriente a la salida</a:t>
            </a:r>
            <a:endParaRPr lang="es-ES" sz="3600" kern="1200" dirty="0"/>
          </a:p>
        </p:txBody>
      </p:sp>
      <p:pic>
        <p:nvPicPr>
          <p:cNvPr id="4" name="Imagen 3">
            <a:extLst>
              <a:ext uri="{FF2B5EF4-FFF2-40B4-BE49-F238E27FC236}">
                <a16:creationId xmlns:a16="http://schemas.microsoft.com/office/drawing/2014/main" id="{AF5377F3-B153-436E-9328-C27B72867B64}"/>
              </a:ext>
            </a:extLst>
          </p:cNvPr>
          <p:cNvPicPr>
            <a:picLocks noChangeAspect="1"/>
          </p:cNvPicPr>
          <p:nvPr/>
        </p:nvPicPr>
        <p:blipFill>
          <a:blip r:embed="rId2"/>
          <a:stretch>
            <a:fillRect/>
          </a:stretch>
        </p:blipFill>
        <p:spPr>
          <a:xfrm>
            <a:off x="239759" y="1645588"/>
            <a:ext cx="8664482" cy="4145611"/>
          </a:xfrm>
          <a:prstGeom prst="rect">
            <a:avLst/>
          </a:prstGeom>
        </p:spPr>
      </p:pic>
    </p:spTree>
    <p:extLst>
      <p:ext uri="{BB962C8B-B14F-4D97-AF65-F5344CB8AC3E}">
        <p14:creationId xmlns:p14="http://schemas.microsoft.com/office/powerpoint/2010/main" val="1236370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13</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804711" y="1051940"/>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Diseño del controlador PID</a:t>
            </a:r>
            <a:endParaRPr lang="es-ES" sz="3600" kern="1200" dirty="0"/>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33400" y="1828800"/>
            <a:ext cx="8043890" cy="382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dirty="0"/>
          </a:p>
        </p:txBody>
      </p:sp>
      <p:pic>
        <p:nvPicPr>
          <p:cNvPr id="2" name="Imagen 1"/>
          <p:cNvPicPr>
            <a:picLocks noChangeAspect="1"/>
          </p:cNvPicPr>
          <p:nvPr/>
        </p:nvPicPr>
        <p:blipFill>
          <a:blip r:embed="rId2"/>
          <a:stretch>
            <a:fillRect/>
          </a:stretch>
        </p:blipFill>
        <p:spPr>
          <a:xfrm>
            <a:off x="1447800" y="2015933"/>
            <a:ext cx="6477000" cy="3449548"/>
          </a:xfrm>
          <a:prstGeom prst="rect">
            <a:avLst/>
          </a:prstGeom>
        </p:spPr>
      </p:pic>
    </p:spTree>
    <p:extLst>
      <p:ext uri="{BB962C8B-B14F-4D97-AF65-F5344CB8AC3E}">
        <p14:creationId xmlns:p14="http://schemas.microsoft.com/office/powerpoint/2010/main" val="18422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14</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788056" y="762000"/>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Modelo promedio</a:t>
            </a:r>
            <a:endParaRPr lang="es-ES" sz="3600" kern="1200" dirty="0"/>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33400" y="1828800"/>
            <a:ext cx="8043890" cy="382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dirty="0"/>
          </a:p>
        </p:txBody>
      </p:sp>
      <p:pic>
        <p:nvPicPr>
          <p:cNvPr id="10" name="Imagen 9"/>
          <p:cNvPicPr>
            <a:picLocks noChangeAspect="1"/>
          </p:cNvPicPr>
          <p:nvPr/>
        </p:nvPicPr>
        <p:blipFill>
          <a:blip r:embed="rId3"/>
          <a:stretch>
            <a:fillRect/>
          </a:stretch>
        </p:blipFill>
        <p:spPr>
          <a:xfrm>
            <a:off x="152400" y="1450760"/>
            <a:ext cx="5875050" cy="2892639"/>
          </a:xfrm>
          <a:prstGeom prst="rect">
            <a:avLst/>
          </a:prstGeom>
        </p:spPr>
      </p:pic>
      <p:pic>
        <p:nvPicPr>
          <p:cNvPr id="5" name="Imagen 4"/>
          <p:cNvPicPr>
            <a:picLocks noChangeAspect="1"/>
          </p:cNvPicPr>
          <p:nvPr/>
        </p:nvPicPr>
        <p:blipFill>
          <a:blip r:embed="rId4"/>
          <a:stretch>
            <a:fillRect/>
          </a:stretch>
        </p:blipFill>
        <p:spPr>
          <a:xfrm>
            <a:off x="4648200" y="2577912"/>
            <a:ext cx="4465320" cy="3332329"/>
          </a:xfrm>
          <a:prstGeom prst="rect">
            <a:avLst/>
          </a:prstGeom>
        </p:spPr>
      </p:pic>
    </p:spTree>
    <p:extLst>
      <p:ext uri="{BB962C8B-B14F-4D97-AF65-F5344CB8AC3E}">
        <p14:creationId xmlns:p14="http://schemas.microsoft.com/office/powerpoint/2010/main" val="950287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15</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788056" y="762000"/>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Matrices de Estados</a:t>
            </a:r>
            <a:endParaRPr lang="es-ES" sz="3600" kern="1200" dirty="0"/>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33400" y="1828800"/>
            <a:ext cx="8043890" cy="382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dirty="0"/>
          </a:p>
        </p:txBody>
      </p:sp>
      <p:pic>
        <p:nvPicPr>
          <p:cNvPr id="4" name="Imagen 3"/>
          <p:cNvPicPr>
            <a:picLocks noChangeAspect="1"/>
          </p:cNvPicPr>
          <p:nvPr/>
        </p:nvPicPr>
        <p:blipFill>
          <a:blip r:embed="rId3"/>
          <a:stretch>
            <a:fillRect/>
          </a:stretch>
        </p:blipFill>
        <p:spPr>
          <a:xfrm>
            <a:off x="1574798" y="1828800"/>
            <a:ext cx="1062705" cy="350068"/>
          </a:xfrm>
          <a:prstGeom prst="rect">
            <a:avLst/>
          </a:prstGeom>
        </p:spPr>
      </p:pic>
      <p:pic>
        <p:nvPicPr>
          <p:cNvPr id="5" name="Imagen 4"/>
          <p:cNvPicPr>
            <a:picLocks noChangeAspect="1"/>
          </p:cNvPicPr>
          <p:nvPr/>
        </p:nvPicPr>
        <p:blipFill>
          <a:blip r:embed="rId4"/>
          <a:stretch>
            <a:fillRect/>
          </a:stretch>
        </p:blipFill>
        <p:spPr>
          <a:xfrm>
            <a:off x="419558" y="2332475"/>
            <a:ext cx="3373187" cy="919011"/>
          </a:xfrm>
          <a:prstGeom prst="rect">
            <a:avLst/>
          </a:prstGeom>
        </p:spPr>
      </p:pic>
      <p:pic>
        <p:nvPicPr>
          <p:cNvPr id="6" name="Imagen 5"/>
          <p:cNvPicPr>
            <a:picLocks noChangeAspect="1"/>
          </p:cNvPicPr>
          <p:nvPr/>
        </p:nvPicPr>
        <p:blipFill>
          <a:blip r:embed="rId5"/>
          <a:stretch>
            <a:fillRect/>
          </a:stretch>
        </p:blipFill>
        <p:spPr>
          <a:xfrm>
            <a:off x="5964083" y="1737221"/>
            <a:ext cx="1178234" cy="379653"/>
          </a:xfrm>
          <a:prstGeom prst="rect">
            <a:avLst/>
          </a:prstGeom>
        </p:spPr>
      </p:pic>
      <p:pic>
        <p:nvPicPr>
          <p:cNvPr id="9" name="Imagen 8"/>
          <p:cNvPicPr>
            <a:picLocks noChangeAspect="1"/>
          </p:cNvPicPr>
          <p:nvPr/>
        </p:nvPicPr>
        <p:blipFill>
          <a:blip r:embed="rId6"/>
          <a:stretch>
            <a:fillRect/>
          </a:stretch>
        </p:blipFill>
        <p:spPr>
          <a:xfrm>
            <a:off x="4568044" y="2263520"/>
            <a:ext cx="3913051" cy="1050148"/>
          </a:xfrm>
          <a:prstGeom prst="rect">
            <a:avLst/>
          </a:prstGeom>
        </p:spPr>
      </p:pic>
      <p:pic>
        <p:nvPicPr>
          <p:cNvPr id="13" name="Imagen 12"/>
          <p:cNvPicPr>
            <a:picLocks noChangeAspect="1"/>
          </p:cNvPicPr>
          <p:nvPr/>
        </p:nvPicPr>
        <p:blipFill>
          <a:blip r:embed="rId7"/>
          <a:stretch>
            <a:fillRect/>
          </a:stretch>
        </p:blipFill>
        <p:spPr>
          <a:xfrm>
            <a:off x="2198264" y="4003217"/>
            <a:ext cx="4354936" cy="1052349"/>
          </a:xfrm>
          <a:prstGeom prst="rect">
            <a:avLst/>
          </a:prstGeom>
        </p:spPr>
      </p:pic>
      <p:sp>
        <p:nvSpPr>
          <p:cNvPr id="14" name="CuadroTexto 13"/>
          <p:cNvSpPr txBox="1"/>
          <p:nvPr/>
        </p:nvSpPr>
        <p:spPr>
          <a:xfrm>
            <a:off x="3777808" y="3556041"/>
            <a:ext cx="794192" cy="369332"/>
          </a:xfrm>
          <a:prstGeom prst="rect">
            <a:avLst/>
          </a:prstGeom>
          <a:noFill/>
        </p:spPr>
        <p:txBody>
          <a:bodyPr wrap="none" rtlCol="0">
            <a:spAutoFit/>
          </a:bodyPr>
          <a:lstStyle/>
          <a:p>
            <a:r>
              <a:rPr lang="es-ES" dirty="0"/>
              <a:t>0&lt;t&lt;</a:t>
            </a:r>
            <a:r>
              <a:rPr lang="es-ES" dirty="0" err="1"/>
              <a:t>Ts</a:t>
            </a:r>
            <a:endParaRPr lang="en-US" dirty="0"/>
          </a:p>
        </p:txBody>
      </p:sp>
    </p:spTree>
    <p:extLst>
      <p:ext uri="{BB962C8B-B14F-4D97-AF65-F5344CB8AC3E}">
        <p14:creationId xmlns:p14="http://schemas.microsoft.com/office/powerpoint/2010/main" val="3236477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16</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788056" y="762000"/>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dirty="0"/>
              <a:t>Matriz de modelo promedio</a:t>
            </a:r>
            <a:endParaRPr lang="es-ES" sz="3600" kern="1200" dirty="0"/>
          </a:p>
        </p:txBody>
      </p:sp>
      <p:pic>
        <p:nvPicPr>
          <p:cNvPr id="13" name="Imagen 12"/>
          <p:cNvPicPr>
            <a:picLocks noChangeAspect="1"/>
          </p:cNvPicPr>
          <p:nvPr/>
        </p:nvPicPr>
        <p:blipFill>
          <a:blip r:embed="rId3"/>
          <a:stretch>
            <a:fillRect/>
          </a:stretch>
        </p:blipFill>
        <p:spPr>
          <a:xfrm>
            <a:off x="926453" y="2232565"/>
            <a:ext cx="3711466" cy="1058891"/>
          </a:xfrm>
          <a:prstGeom prst="rect">
            <a:avLst/>
          </a:prstGeom>
        </p:spPr>
      </p:pic>
      <p:pic>
        <p:nvPicPr>
          <p:cNvPr id="14" name="Imagen 13"/>
          <p:cNvPicPr>
            <a:picLocks noChangeAspect="1"/>
          </p:cNvPicPr>
          <p:nvPr/>
        </p:nvPicPr>
        <p:blipFill>
          <a:blip r:embed="rId4"/>
          <a:stretch>
            <a:fillRect/>
          </a:stretch>
        </p:blipFill>
        <p:spPr>
          <a:xfrm>
            <a:off x="3023830" y="1572965"/>
            <a:ext cx="2029236" cy="405847"/>
          </a:xfrm>
          <a:prstGeom prst="rect">
            <a:avLst/>
          </a:prstGeom>
        </p:spPr>
      </p:pic>
      <p:sp>
        <p:nvSpPr>
          <p:cNvPr id="15" name="CuadroTexto 14"/>
          <p:cNvSpPr txBox="1"/>
          <p:nvPr/>
        </p:nvSpPr>
        <p:spPr>
          <a:xfrm>
            <a:off x="775356" y="1609480"/>
            <a:ext cx="2201436" cy="369332"/>
          </a:xfrm>
          <a:prstGeom prst="rect">
            <a:avLst/>
          </a:prstGeom>
          <a:noFill/>
        </p:spPr>
        <p:txBody>
          <a:bodyPr wrap="none" rtlCol="0">
            <a:spAutoFit/>
          </a:bodyPr>
          <a:lstStyle/>
          <a:p>
            <a:r>
              <a:rPr lang="es-ES" dirty="0"/>
              <a:t>Régimen Estacionario</a:t>
            </a:r>
            <a:endParaRPr lang="en-US" dirty="0"/>
          </a:p>
        </p:txBody>
      </p:sp>
      <p:pic>
        <p:nvPicPr>
          <p:cNvPr id="17" name="Imagen 16"/>
          <p:cNvPicPr>
            <a:picLocks noChangeAspect="1"/>
          </p:cNvPicPr>
          <p:nvPr/>
        </p:nvPicPr>
        <p:blipFill>
          <a:blip r:embed="rId5"/>
          <a:stretch>
            <a:fillRect/>
          </a:stretch>
        </p:blipFill>
        <p:spPr>
          <a:xfrm>
            <a:off x="2976790" y="3568747"/>
            <a:ext cx="3322257" cy="784785"/>
          </a:xfrm>
          <a:prstGeom prst="rect">
            <a:avLst/>
          </a:prstGeom>
        </p:spPr>
      </p:pic>
      <p:pic>
        <p:nvPicPr>
          <p:cNvPr id="18" name="Imagen 17"/>
          <p:cNvPicPr>
            <a:picLocks noChangeAspect="1"/>
          </p:cNvPicPr>
          <p:nvPr/>
        </p:nvPicPr>
        <p:blipFill>
          <a:blip r:embed="rId6"/>
          <a:stretch>
            <a:fillRect/>
          </a:stretch>
        </p:blipFill>
        <p:spPr>
          <a:xfrm>
            <a:off x="1666119" y="5072792"/>
            <a:ext cx="4343399" cy="886715"/>
          </a:xfrm>
          <a:prstGeom prst="rect">
            <a:avLst/>
          </a:prstGeom>
        </p:spPr>
      </p:pic>
      <p:sp>
        <p:nvSpPr>
          <p:cNvPr id="19" name="CuadroTexto 18"/>
          <p:cNvSpPr txBox="1"/>
          <p:nvPr/>
        </p:nvSpPr>
        <p:spPr>
          <a:xfrm>
            <a:off x="724355" y="3695641"/>
            <a:ext cx="1883529" cy="369332"/>
          </a:xfrm>
          <a:prstGeom prst="rect">
            <a:avLst/>
          </a:prstGeom>
          <a:noFill/>
        </p:spPr>
        <p:txBody>
          <a:bodyPr wrap="none" rtlCol="0">
            <a:spAutoFit/>
          </a:bodyPr>
          <a:lstStyle/>
          <a:p>
            <a:r>
              <a:rPr lang="es-ES" dirty="0"/>
              <a:t>Modelo dinámico</a:t>
            </a:r>
            <a:endParaRPr lang="en-US" dirty="0"/>
          </a:p>
        </p:txBody>
      </p:sp>
    </p:spTree>
    <p:extLst>
      <p:ext uri="{BB962C8B-B14F-4D97-AF65-F5344CB8AC3E}">
        <p14:creationId xmlns:p14="http://schemas.microsoft.com/office/powerpoint/2010/main" val="546087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17</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788056" y="762000"/>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Respuesta del </a:t>
            </a:r>
            <a:r>
              <a:rPr lang="es-MX" sz="3600" dirty="0"/>
              <a:t>co</a:t>
            </a:r>
            <a:r>
              <a:rPr lang="es-MX" sz="3600" kern="1200" dirty="0"/>
              <a:t>nvertidor</a:t>
            </a:r>
            <a:endParaRPr lang="es-ES" sz="3600" kern="1200" dirty="0"/>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50055" y="1893618"/>
            <a:ext cx="8043890" cy="382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dirty="0"/>
          </a:p>
        </p:txBody>
      </p:sp>
      <p:pic>
        <p:nvPicPr>
          <p:cNvPr id="2" name="Imagen 1"/>
          <p:cNvPicPr>
            <a:picLocks noChangeAspect="1"/>
          </p:cNvPicPr>
          <p:nvPr/>
        </p:nvPicPr>
        <p:blipFill>
          <a:blip r:embed="rId3"/>
          <a:stretch>
            <a:fillRect/>
          </a:stretch>
        </p:blipFill>
        <p:spPr>
          <a:xfrm>
            <a:off x="940961" y="1600200"/>
            <a:ext cx="7381672" cy="4052415"/>
          </a:xfrm>
          <a:prstGeom prst="rect">
            <a:avLst/>
          </a:prstGeom>
        </p:spPr>
      </p:pic>
    </p:spTree>
    <p:extLst>
      <p:ext uri="{BB962C8B-B14F-4D97-AF65-F5344CB8AC3E}">
        <p14:creationId xmlns:p14="http://schemas.microsoft.com/office/powerpoint/2010/main" val="2653623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18</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788056" y="762000"/>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Controlador por Lugar de las </a:t>
            </a:r>
            <a:r>
              <a:rPr lang="es-MX" sz="3600" kern="1200" dirty="0" err="1"/>
              <a:t>Raices</a:t>
            </a:r>
            <a:endParaRPr lang="es-ES" sz="3600" kern="1200" dirty="0"/>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46100" y="1836983"/>
            <a:ext cx="8043890" cy="382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dirty="0"/>
          </a:p>
        </p:txBody>
      </p:sp>
      <p:pic>
        <p:nvPicPr>
          <p:cNvPr id="2" name="Imagen 1"/>
          <p:cNvPicPr>
            <a:picLocks noChangeAspect="1"/>
          </p:cNvPicPr>
          <p:nvPr/>
        </p:nvPicPr>
        <p:blipFill>
          <a:blip r:embed="rId3"/>
          <a:stretch>
            <a:fillRect/>
          </a:stretch>
        </p:blipFill>
        <p:spPr>
          <a:xfrm>
            <a:off x="2284600" y="1358115"/>
            <a:ext cx="4883515" cy="1504517"/>
          </a:xfrm>
          <a:prstGeom prst="rect">
            <a:avLst/>
          </a:prstGeom>
        </p:spPr>
      </p:pic>
      <p:pic>
        <p:nvPicPr>
          <p:cNvPr id="4" name="Imagen 3"/>
          <p:cNvPicPr>
            <a:picLocks noChangeAspect="1"/>
          </p:cNvPicPr>
          <p:nvPr/>
        </p:nvPicPr>
        <p:blipFill>
          <a:blip r:embed="rId4"/>
          <a:stretch>
            <a:fillRect/>
          </a:stretch>
        </p:blipFill>
        <p:spPr>
          <a:xfrm>
            <a:off x="2057445" y="3023954"/>
            <a:ext cx="2209801" cy="608924"/>
          </a:xfrm>
          <a:prstGeom prst="rect">
            <a:avLst/>
          </a:prstGeom>
        </p:spPr>
      </p:pic>
      <p:pic>
        <p:nvPicPr>
          <p:cNvPr id="13" name="Imagen 12"/>
          <p:cNvPicPr>
            <a:picLocks noChangeAspect="1"/>
          </p:cNvPicPr>
          <p:nvPr/>
        </p:nvPicPr>
        <p:blipFill>
          <a:blip r:embed="rId5"/>
          <a:stretch>
            <a:fillRect/>
          </a:stretch>
        </p:blipFill>
        <p:spPr>
          <a:xfrm>
            <a:off x="627897" y="4854967"/>
            <a:ext cx="2641787" cy="390525"/>
          </a:xfrm>
          <a:prstGeom prst="rect">
            <a:avLst/>
          </a:prstGeom>
        </p:spPr>
      </p:pic>
      <p:pic>
        <p:nvPicPr>
          <p:cNvPr id="14" name="Imagen 13"/>
          <p:cNvPicPr>
            <a:picLocks noChangeAspect="1"/>
          </p:cNvPicPr>
          <p:nvPr/>
        </p:nvPicPr>
        <p:blipFill>
          <a:blip r:embed="rId6"/>
          <a:stretch>
            <a:fillRect/>
          </a:stretch>
        </p:blipFill>
        <p:spPr>
          <a:xfrm>
            <a:off x="546100" y="3858838"/>
            <a:ext cx="3492500" cy="757410"/>
          </a:xfrm>
          <a:prstGeom prst="rect">
            <a:avLst/>
          </a:prstGeom>
        </p:spPr>
      </p:pic>
      <p:pic>
        <p:nvPicPr>
          <p:cNvPr id="15" name="Imagen 14"/>
          <p:cNvPicPr>
            <a:picLocks noChangeAspect="1"/>
          </p:cNvPicPr>
          <p:nvPr/>
        </p:nvPicPr>
        <p:blipFill>
          <a:blip r:embed="rId7"/>
          <a:stretch>
            <a:fillRect/>
          </a:stretch>
        </p:blipFill>
        <p:spPr>
          <a:xfrm>
            <a:off x="636222" y="5535252"/>
            <a:ext cx="2487978" cy="315548"/>
          </a:xfrm>
          <a:prstGeom prst="rect">
            <a:avLst/>
          </a:prstGeom>
        </p:spPr>
      </p:pic>
      <p:pic>
        <p:nvPicPr>
          <p:cNvPr id="17" name="Imagen 16"/>
          <p:cNvPicPr>
            <a:picLocks noChangeAspect="1"/>
          </p:cNvPicPr>
          <p:nvPr/>
        </p:nvPicPr>
        <p:blipFill>
          <a:blip r:embed="rId8"/>
          <a:stretch>
            <a:fillRect/>
          </a:stretch>
        </p:blipFill>
        <p:spPr>
          <a:xfrm>
            <a:off x="4937257" y="4169132"/>
            <a:ext cx="1406999" cy="391513"/>
          </a:xfrm>
          <a:prstGeom prst="rect">
            <a:avLst/>
          </a:prstGeom>
        </p:spPr>
      </p:pic>
      <p:pic>
        <p:nvPicPr>
          <p:cNvPr id="18" name="Imagen 17"/>
          <p:cNvPicPr>
            <a:picLocks noChangeAspect="1"/>
          </p:cNvPicPr>
          <p:nvPr/>
        </p:nvPicPr>
        <p:blipFill>
          <a:blip r:embed="rId9"/>
          <a:stretch>
            <a:fillRect/>
          </a:stretch>
        </p:blipFill>
        <p:spPr>
          <a:xfrm>
            <a:off x="4945922" y="4616248"/>
            <a:ext cx="1168554" cy="355149"/>
          </a:xfrm>
          <a:prstGeom prst="rect">
            <a:avLst/>
          </a:prstGeom>
        </p:spPr>
      </p:pic>
      <p:pic>
        <p:nvPicPr>
          <p:cNvPr id="19" name="Imagen 18"/>
          <p:cNvPicPr>
            <a:picLocks noChangeAspect="1"/>
          </p:cNvPicPr>
          <p:nvPr/>
        </p:nvPicPr>
        <p:blipFill>
          <a:blip r:embed="rId10"/>
          <a:stretch>
            <a:fillRect/>
          </a:stretch>
        </p:blipFill>
        <p:spPr>
          <a:xfrm>
            <a:off x="4726357" y="2862632"/>
            <a:ext cx="1828800" cy="827632"/>
          </a:xfrm>
          <a:prstGeom prst="rect">
            <a:avLst/>
          </a:prstGeom>
        </p:spPr>
      </p:pic>
    </p:spTree>
    <p:extLst>
      <p:ext uri="{BB962C8B-B14F-4D97-AF65-F5344CB8AC3E}">
        <p14:creationId xmlns:p14="http://schemas.microsoft.com/office/powerpoint/2010/main" val="470280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19</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788056" y="762000"/>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Diseño del controlador PID</a:t>
            </a:r>
            <a:endParaRPr lang="es-ES" sz="3600" kern="1200" dirty="0"/>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33400" y="1828800"/>
            <a:ext cx="8043890" cy="382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dirty="0"/>
          </a:p>
        </p:txBody>
      </p:sp>
      <p:pic>
        <p:nvPicPr>
          <p:cNvPr id="4" name="Imagen 3"/>
          <p:cNvPicPr>
            <a:picLocks noChangeAspect="1"/>
          </p:cNvPicPr>
          <p:nvPr/>
        </p:nvPicPr>
        <p:blipFill>
          <a:blip r:embed="rId3"/>
          <a:stretch>
            <a:fillRect/>
          </a:stretch>
        </p:blipFill>
        <p:spPr>
          <a:xfrm>
            <a:off x="211663" y="1552347"/>
            <a:ext cx="7927185" cy="4100268"/>
          </a:xfrm>
          <a:prstGeom prst="rect">
            <a:avLst/>
          </a:prstGeom>
        </p:spPr>
      </p:pic>
      <p:sp>
        <p:nvSpPr>
          <p:cNvPr id="9" name="CuadroTexto 8"/>
          <p:cNvSpPr txBox="1"/>
          <p:nvPr/>
        </p:nvSpPr>
        <p:spPr>
          <a:xfrm>
            <a:off x="2933218" y="5717230"/>
            <a:ext cx="3277564" cy="369332"/>
          </a:xfrm>
          <a:prstGeom prst="rect">
            <a:avLst/>
          </a:prstGeom>
          <a:noFill/>
        </p:spPr>
        <p:txBody>
          <a:bodyPr wrap="none" rtlCol="0">
            <a:spAutoFit/>
          </a:bodyPr>
          <a:lstStyle/>
          <a:p>
            <a:r>
              <a:rPr lang="es-ES" dirty="0" err="1"/>
              <a:t>Kp</a:t>
            </a:r>
            <a:r>
              <a:rPr lang="es-ES" dirty="0"/>
              <a:t>=5.6 K   </a:t>
            </a:r>
            <a:r>
              <a:rPr lang="es-ES" dirty="0" err="1"/>
              <a:t>Kd</a:t>
            </a:r>
            <a:r>
              <a:rPr lang="es-ES" dirty="0"/>
              <a:t>=0.11063   Ki=7.52G</a:t>
            </a:r>
            <a:endParaRPr lang="en-US" dirty="0"/>
          </a:p>
        </p:txBody>
      </p:sp>
      <p:pic>
        <p:nvPicPr>
          <p:cNvPr id="10" name="Imagen 9"/>
          <p:cNvPicPr>
            <a:picLocks noChangeAspect="1"/>
          </p:cNvPicPr>
          <p:nvPr/>
        </p:nvPicPr>
        <p:blipFill>
          <a:blip r:embed="rId4"/>
          <a:stretch>
            <a:fillRect/>
          </a:stretch>
        </p:blipFill>
        <p:spPr>
          <a:xfrm>
            <a:off x="762656" y="5532323"/>
            <a:ext cx="1537310" cy="657171"/>
          </a:xfrm>
          <a:prstGeom prst="rect">
            <a:avLst/>
          </a:prstGeom>
        </p:spPr>
      </p:pic>
    </p:spTree>
    <p:extLst>
      <p:ext uri="{BB962C8B-B14F-4D97-AF65-F5344CB8AC3E}">
        <p14:creationId xmlns:p14="http://schemas.microsoft.com/office/powerpoint/2010/main" val="1099794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a:t>
            </a:fld>
            <a:endParaRPr lang="es-ES"/>
          </a:p>
        </p:txBody>
      </p:sp>
      <p:sp>
        <p:nvSpPr>
          <p:cNvPr id="8" name="1 Marcador de fecha"/>
          <p:cNvSpPr>
            <a:spLocks noGrp="1"/>
          </p:cNvSpPr>
          <p:nvPr>
            <p:ph type="dt" sz="half" idx="10"/>
          </p:nvPr>
        </p:nvSpPr>
        <p:spPr>
          <a:xfrm>
            <a:off x="533400" y="6416675"/>
            <a:ext cx="2133600" cy="365125"/>
          </a:xfrm>
        </p:spPr>
        <p:txBody>
          <a:bodyPr/>
          <a:lstStyle/>
          <a:p>
            <a:r>
              <a:rPr lang="es-ES" sz="1400" dirty="0"/>
              <a:t>CRISTHIAN CEVALLOS</a:t>
            </a:r>
          </a:p>
          <a:p>
            <a:r>
              <a:rPr lang="es-ES" sz="1400" dirty="0"/>
              <a:t>DARWIN ROJAS</a:t>
            </a:r>
          </a:p>
          <a:p>
            <a:endParaRPr lang="es-ES" dirty="0"/>
          </a:p>
        </p:txBody>
      </p:sp>
      <p:grpSp>
        <p:nvGrpSpPr>
          <p:cNvPr id="6" name="Grupo 5">
            <a:extLst>
              <a:ext uri="{FF2B5EF4-FFF2-40B4-BE49-F238E27FC236}">
                <a16:creationId xmlns:a16="http://schemas.microsoft.com/office/drawing/2014/main" id="{00369594-E387-4E3E-9A95-3EC0561FBBB1}"/>
              </a:ext>
            </a:extLst>
          </p:cNvPr>
          <p:cNvGrpSpPr/>
          <p:nvPr/>
        </p:nvGrpSpPr>
        <p:grpSpPr>
          <a:xfrm>
            <a:off x="914400" y="136525"/>
            <a:ext cx="7570793" cy="618269"/>
            <a:chOff x="4216" y="669542"/>
            <a:chExt cx="7570793" cy="618269"/>
          </a:xfrm>
        </p:grpSpPr>
        <p:sp>
          <p:nvSpPr>
            <p:cNvPr id="9" name="Rectángulo: esquinas redondeadas 8">
              <a:extLst>
                <a:ext uri="{FF2B5EF4-FFF2-40B4-BE49-F238E27FC236}">
                  <a16:creationId xmlns:a16="http://schemas.microsoft.com/office/drawing/2014/main" id="{3212F549-ECE3-433E-9F15-FB4FCEDE3278}"/>
                </a:ext>
              </a:extLst>
            </p:cNvPr>
            <p:cNvSpPr/>
            <p:nvPr/>
          </p:nvSpPr>
          <p:spPr>
            <a:xfrm>
              <a:off x="4216" y="669542"/>
              <a:ext cx="7570793" cy="61826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ángulo: esquinas redondeadas 4">
              <a:extLst>
                <a:ext uri="{FF2B5EF4-FFF2-40B4-BE49-F238E27FC236}">
                  <a16:creationId xmlns:a16="http://schemas.microsoft.com/office/drawing/2014/main" id="{2D42A205-2C52-429B-9EDB-2C8E99B7E90B}"/>
                </a:ext>
              </a:extLst>
            </p:cNvPr>
            <p:cNvSpPr txBox="1"/>
            <p:nvPr/>
          </p:nvSpPr>
          <p:spPr>
            <a:xfrm>
              <a:off x="22324" y="687650"/>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EC" sz="3600" kern="1200" dirty="0"/>
                <a:t>Definición</a:t>
              </a:r>
              <a:r>
                <a:rPr lang="en-US" sz="3600" kern="1200" dirty="0"/>
                <a:t> del Proyecto</a:t>
              </a:r>
              <a:endParaRPr lang="es-ES" sz="3600" kern="1200" dirty="0"/>
            </a:p>
          </p:txBody>
        </p:sp>
      </p:grpSp>
      <p:graphicFrame>
        <p:nvGraphicFramePr>
          <p:cNvPr id="2" name="Diagrama 1">
            <a:extLst>
              <a:ext uri="{FF2B5EF4-FFF2-40B4-BE49-F238E27FC236}">
                <a16:creationId xmlns:a16="http://schemas.microsoft.com/office/drawing/2014/main" id="{C5BD708B-B53C-4043-93F5-54CDD104668E}"/>
              </a:ext>
            </a:extLst>
          </p:cNvPr>
          <p:cNvGraphicFramePr/>
          <p:nvPr>
            <p:extLst>
              <p:ext uri="{D42A27DB-BD31-4B8C-83A1-F6EECF244321}">
                <p14:modId xmlns:p14="http://schemas.microsoft.com/office/powerpoint/2010/main" val="2545096149"/>
              </p:ext>
            </p:extLst>
          </p:nvPr>
        </p:nvGraphicFramePr>
        <p:xfrm>
          <a:off x="356286" y="1143000"/>
          <a:ext cx="7239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a:extLst>
              <a:ext uri="{FF2B5EF4-FFF2-40B4-BE49-F238E27FC236}">
                <a16:creationId xmlns:a16="http://schemas.microsoft.com/office/drawing/2014/main" id="{B018BDA1-91F8-43E4-B9D9-D35230124EA6}"/>
              </a:ext>
            </a:extLst>
          </p:cNvPr>
          <p:cNvPicPr>
            <a:picLocks noChangeAspect="1"/>
          </p:cNvPicPr>
          <p:nvPr/>
        </p:nvPicPr>
        <p:blipFill rotWithShape="1">
          <a:blip r:embed="rId7"/>
          <a:srcRect l="6383" r="4258"/>
          <a:stretch/>
        </p:blipFill>
        <p:spPr>
          <a:xfrm>
            <a:off x="7848598" y="2971800"/>
            <a:ext cx="1066801" cy="1447800"/>
          </a:xfrm>
          <a:prstGeom prst="rect">
            <a:avLst/>
          </a:prstGeom>
        </p:spPr>
      </p:pic>
      <p:pic>
        <p:nvPicPr>
          <p:cNvPr id="11" name="Imagen 10">
            <a:extLst>
              <a:ext uri="{FF2B5EF4-FFF2-40B4-BE49-F238E27FC236}">
                <a16:creationId xmlns:a16="http://schemas.microsoft.com/office/drawing/2014/main" id="{81052193-7A9D-40C5-90DB-3E87C78DB39A}"/>
              </a:ext>
            </a:extLst>
          </p:cNvPr>
          <p:cNvPicPr>
            <a:picLocks noChangeAspect="1"/>
          </p:cNvPicPr>
          <p:nvPr/>
        </p:nvPicPr>
        <p:blipFill>
          <a:blip r:embed="rId8"/>
          <a:stretch>
            <a:fillRect/>
          </a:stretch>
        </p:blipFill>
        <p:spPr>
          <a:xfrm>
            <a:off x="7673719" y="1332688"/>
            <a:ext cx="1416560" cy="962711"/>
          </a:xfrm>
          <a:prstGeom prst="rect">
            <a:avLst/>
          </a:prstGeom>
        </p:spPr>
      </p:pic>
    </p:spTree>
    <p:extLst>
      <p:ext uri="{BB962C8B-B14F-4D97-AF65-F5344CB8AC3E}">
        <p14:creationId xmlns:p14="http://schemas.microsoft.com/office/powerpoint/2010/main" val="4019163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20</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1008985" y="304800"/>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Introducción a lógica difusa</a:t>
            </a:r>
            <a:endParaRPr lang="es-ES" sz="3600" kern="1200" dirty="0"/>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33400" y="1828800"/>
            <a:ext cx="8043890" cy="382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dirty="0"/>
          </a:p>
        </p:txBody>
      </p:sp>
      <p:pic>
        <p:nvPicPr>
          <p:cNvPr id="4" name="Imagen 3">
            <a:extLst>
              <a:ext uri="{FF2B5EF4-FFF2-40B4-BE49-F238E27FC236}">
                <a16:creationId xmlns:a16="http://schemas.microsoft.com/office/drawing/2014/main" id="{5F685364-FD35-4314-BD80-82BCDF840074}"/>
              </a:ext>
            </a:extLst>
          </p:cNvPr>
          <p:cNvPicPr>
            <a:picLocks noChangeAspect="1"/>
          </p:cNvPicPr>
          <p:nvPr/>
        </p:nvPicPr>
        <p:blipFill>
          <a:blip r:embed="rId2"/>
          <a:stretch>
            <a:fillRect/>
          </a:stretch>
        </p:blipFill>
        <p:spPr>
          <a:xfrm>
            <a:off x="1231120" y="1828800"/>
            <a:ext cx="6648450" cy="3438053"/>
          </a:xfrm>
          <a:prstGeom prst="rect">
            <a:avLst/>
          </a:prstGeom>
        </p:spPr>
      </p:pic>
      <p:sp>
        <p:nvSpPr>
          <p:cNvPr id="9" name="Rectángulo: esquinas redondeadas 4">
            <a:extLst>
              <a:ext uri="{FF2B5EF4-FFF2-40B4-BE49-F238E27FC236}">
                <a16:creationId xmlns:a16="http://schemas.microsoft.com/office/drawing/2014/main" id="{EEA658EB-4A7A-4309-B687-5D2BF499DDB9}"/>
              </a:ext>
            </a:extLst>
          </p:cNvPr>
          <p:cNvSpPr txBox="1"/>
          <p:nvPr/>
        </p:nvSpPr>
        <p:spPr>
          <a:xfrm>
            <a:off x="2667000" y="1089658"/>
            <a:ext cx="5553377" cy="582053"/>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Ejemplo</a:t>
            </a:r>
            <a:endParaRPr lang="es-ES" sz="3600" kern="1200" dirty="0"/>
          </a:p>
        </p:txBody>
      </p:sp>
    </p:spTree>
    <p:extLst>
      <p:ext uri="{BB962C8B-B14F-4D97-AF65-F5344CB8AC3E}">
        <p14:creationId xmlns:p14="http://schemas.microsoft.com/office/powerpoint/2010/main" val="1812608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21</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1008985" y="304800"/>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Introducción a lógica difusa</a:t>
            </a:r>
            <a:endParaRPr lang="es-ES" sz="3600" kern="1200" dirty="0"/>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33400" y="1828800"/>
            <a:ext cx="8043890" cy="382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dirty="0"/>
          </a:p>
        </p:txBody>
      </p:sp>
      <p:sp>
        <p:nvSpPr>
          <p:cNvPr id="9" name="Rectángulo: esquinas redondeadas 4">
            <a:extLst>
              <a:ext uri="{FF2B5EF4-FFF2-40B4-BE49-F238E27FC236}">
                <a16:creationId xmlns:a16="http://schemas.microsoft.com/office/drawing/2014/main" id="{EEA658EB-4A7A-4309-B687-5D2BF499DDB9}"/>
              </a:ext>
            </a:extLst>
          </p:cNvPr>
          <p:cNvSpPr txBox="1"/>
          <p:nvPr/>
        </p:nvSpPr>
        <p:spPr>
          <a:xfrm>
            <a:off x="2667000" y="1089658"/>
            <a:ext cx="5553377" cy="582053"/>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Ejemplo</a:t>
            </a:r>
            <a:endParaRPr lang="es-ES" sz="3600" kern="1200" dirty="0"/>
          </a:p>
        </p:txBody>
      </p:sp>
      <p:pic>
        <p:nvPicPr>
          <p:cNvPr id="2" name="Imagen 1">
            <a:extLst>
              <a:ext uri="{FF2B5EF4-FFF2-40B4-BE49-F238E27FC236}">
                <a16:creationId xmlns:a16="http://schemas.microsoft.com/office/drawing/2014/main" id="{9E0C9FA8-B910-4737-AFDD-49533D44DAE7}"/>
              </a:ext>
            </a:extLst>
          </p:cNvPr>
          <p:cNvPicPr>
            <a:picLocks noChangeAspect="1"/>
          </p:cNvPicPr>
          <p:nvPr/>
        </p:nvPicPr>
        <p:blipFill>
          <a:blip r:embed="rId2"/>
          <a:stretch>
            <a:fillRect/>
          </a:stretch>
        </p:blipFill>
        <p:spPr>
          <a:xfrm>
            <a:off x="726151" y="2057400"/>
            <a:ext cx="7973141" cy="3324225"/>
          </a:xfrm>
          <a:prstGeom prst="rect">
            <a:avLst/>
          </a:prstGeom>
        </p:spPr>
      </p:pic>
    </p:spTree>
    <p:extLst>
      <p:ext uri="{BB962C8B-B14F-4D97-AF65-F5344CB8AC3E}">
        <p14:creationId xmlns:p14="http://schemas.microsoft.com/office/powerpoint/2010/main" val="991380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22</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788056" y="762000"/>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Diseño del controlador </a:t>
            </a:r>
            <a:r>
              <a:rPr lang="es-MX" sz="3600" kern="1200" dirty="0" err="1"/>
              <a:t>fuzzy</a:t>
            </a:r>
            <a:endParaRPr lang="es-ES" sz="3600" kern="1200" dirty="0"/>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33400" y="1828800"/>
            <a:ext cx="8043890" cy="382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dirty="0"/>
          </a:p>
        </p:txBody>
      </p:sp>
      <p:pic>
        <p:nvPicPr>
          <p:cNvPr id="2" name="Imagen 1">
            <a:extLst>
              <a:ext uri="{FF2B5EF4-FFF2-40B4-BE49-F238E27FC236}">
                <a16:creationId xmlns:a16="http://schemas.microsoft.com/office/drawing/2014/main" id="{D9DA89E7-BA15-4790-89F1-25A7F2AF91A7}"/>
              </a:ext>
            </a:extLst>
          </p:cNvPr>
          <p:cNvPicPr>
            <a:picLocks noChangeAspect="1"/>
          </p:cNvPicPr>
          <p:nvPr/>
        </p:nvPicPr>
        <p:blipFill>
          <a:blip r:embed="rId2"/>
          <a:stretch>
            <a:fillRect/>
          </a:stretch>
        </p:blipFill>
        <p:spPr>
          <a:xfrm>
            <a:off x="373504" y="1931894"/>
            <a:ext cx="8765787" cy="3617626"/>
          </a:xfrm>
          <a:prstGeom prst="rect">
            <a:avLst/>
          </a:prstGeom>
        </p:spPr>
      </p:pic>
    </p:spTree>
    <p:extLst>
      <p:ext uri="{BB962C8B-B14F-4D97-AF65-F5344CB8AC3E}">
        <p14:creationId xmlns:p14="http://schemas.microsoft.com/office/powerpoint/2010/main" val="6033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23</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1057703" y="136525"/>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Diseño del controlador </a:t>
            </a:r>
            <a:r>
              <a:rPr lang="es-MX" sz="3600" kern="1200" dirty="0" err="1"/>
              <a:t>fuzzy</a:t>
            </a:r>
            <a:endParaRPr lang="es-ES" sz="3600" kern="1200" dirty="0"/>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33400" y="1828800"/>
            <a:ext cx="8043890" cy="382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dirty="0"/>
          </a:p>
        </p:txBody>
      </p:sp>
      <p:graphicFrame>
        <p:nvGraphicFramePr>
          <p:cNvPr id="4" name="Diagrama 3">
            <a:extLst>
              <a:ext uri="{FF2B5EF4-FFF2-40B4-BE49-F238E27FC236}">
                <a16:creationId xmlns:a16="http://schemas.microsoft.com/office/drawing/2014/main" id="{44A87C5C-A042-4350-B16C-AF013B06569A}"/>
              </a:ext>
            </a:extLst>
          </p:cNvPr>
          <p:cNvGraphicFramePr/>
          <p:nvPr>
            <p:extLst>
              <p:ext uri="{D42A27DB-BD31-4B8C-83A1-F6EECF244321}">
                <p14:modId xmlns:p14="http://schemas.microsoft.com/office/powerpoint/2010/main" val="2385976971"/>
              </p:ext>
            </p:extLst>
          </p:nvPr>
        </p:nvGraphicFramePr>
        <p:xfrm>
          <a:off x="1026761" y="1035562"/>
          <a:ext cx="7053290" cy="4335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1827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24</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1371600" y="64001"/>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Diseño del controlador </a:t>
            </a:r>
            <a:r>
              <a:rPr lang="es-MX" sz="3600" kern="1200" dirty="0" err="1"/>
              <a:t>fuzzy</a:t>
            </a:r>
            <a:endParaRPr lang="es-ES" sz="3600" kern="1200" dirty="0"/>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33400" y="1828800"/>
            <a:ext cx="8043890" cy="382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dirty="0"/>
          </a:p>
        </p:txBody>
      </p:sp>
      <p:sp>
        <p:nvSpPr>
          <p:cNvPr id="10" name="Rectángulo: esquinas redondeadas 4">
            <a:extLst>
              <a:ext uri="{FF2B5EF4-FFF2-40B4-BE49-F238E27FC236}">
                <a16:creationId xmlns:a16="http://schemas.microsoft.com/office/drawing/2014/main" id="{F1D23C9A-1E8D-45ED-B4DA-F1D61A420BDA}"/>
              </a:ext>
            </a:extLst>
          </p:cNvPr>
          <p:cNvSpPr txBox="1"/>
          <p:nvPr/>
        </p:nvSpPr>
        <p:spPr>
          <a:xfrm>
            <a:off x="2819400" y="1125065"/>
            <a:ext cx="5553377" cy="582053"/>
          </a:xfrm>
          <a:prstGeom prst="rect">
            <a:avLst/>
          </a:prstGeom>
          <a:solidFill>
            <a:schemeClr val="bg2">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Relación de control</a:t>
            </a:r>
            <a:endParaRPr lang="es-ES" sz="3600" kern="1200" dirty="0"/>
          </a:p>
        </p:txBody>
      </p:sp>
      <p:graphicFrame>
        <p:nvGraphicFramePr>
          <p:cNvPr id="4" name="Tabla 3">
            <a:extLst>
              <a:ext uri="{FF2B5EF4-FFF2-40B4-BE49-F238E27FC236}">
                <a16:creationId xmlns:a16="http://schemas.microsoft.com/office/drawing/2014/main" id="{B28790B6-7273-40F8-A3A7-3521A0D7067C}"/>
              </a:ext>
            </a:extLst>
          </p:cNvPr>
          <p:cNvGraphicFramePr>
            <a:graphicFrameLocks noGrp="1"/>
          </p:cNvGraphicFramePr>
          <p:nvPr>
            <p:extLst/>
          </p:nvPr>
        </p:nvGraphicFramePr>
        <p:xfrm>
          <a:off x="583669" y="2501589"/>
          <a:ext cx="8108128" cy="1220380"/>
        </p:xfrm>
        <a:graphic>
          <a:graphicData uri="http://schemas.openxmlformats.org/drawingml/2006/table">
            <a:tbl>
              <a:tblPr firstRow="1" bandRow="1">
                <a:tableStyleId>{5C22544A-7EE6-4342-B048-85BDC9FD1C3A}</a:tableStyleId>
              </a:tblPr>
              <a:tblGrid>
                <a:gridCol w="1013516">
                  <a:extLst>
                    <a:ext uri="{9D8B030D-6E8A-4147-A177-3AD203B41FA5}">
                      <a16:colId xmlns:a16="http://schemas.microsoft.com/office/drawing/2014/main" val="2628741548"/>
                    </a:ext>
                  </a:extLst>
                </a:gridCol>
                <a:gridCol w="1013516">
                  <a:extLst>
                    <a:ext uri="{9D8B030D-6E8A-4147-A177-3AD203B41FA5}">
                      <a16:colId xmlns:a16="http://schemas.microsoft.com/office/drawing/2014/main" val="3364930454"/>
                    </a:ext>
                  </a:extLst>
                </a:gridCol>
                <a:gridCol w="1013516">
                  <a:extLst>
                    <a:ext uri="{9D8B030D-6E8A-4147-A177-3AD203B41FA5}">
                      <a16:colId xmlns:a16="http://schemas.microsoft.com/office/drawing/2014/main" val="2943932270"/>
                    </a:ext>
                  </a:extLst>
                </a:gridCol>
                <a:gridCol w="1013516">
                  <a:extLst>
                    <a:ext uri="{9D8B030D-6E8A-4147-A177-3AD203B41FA5}">
                      <a16:colId xmlns:a16="http://schemas.microsoft.com/office/drawing/2014/main" val="1362054174"/>
                    </a:ext>
                  </a:extLst>
                </a:gridCol>
                <a:gridCol w="1013516">
                  <a:extLst>
                    <a:ext uri="{9D8B030D-6E8A-4147-A177-3AD203B41FA5}">
                      <a16:colId xmlns:a16="http://schemas.microsoft.com/office/drawing/2014/main" val="2738471985"/>
                    </a:ext>
                  </a:extLst>
                </a:gridCol>
                <a:gridCol w="1013516">
                  <a:extLst>
                    <a:ext uri="{9D8B030D-6E8A-4147-A177-3AD203B41FA5}">
                      <a16:colId xmlns:a16="http://schemas.microsoft.com/office/drawing/2014/main" val="914934924"/>
                    </a:ext>
                  </a:extLst>
                </a:gridCol>
                <a:gridCol w="1013516">
                  <a:extLst>
                    <a:ext uri="{9D8B030D-6E8A-4147-A177-3AD203B41FA5}">
                      <a16:colId xmlns:a16="http://schemas.microsoft.com/office/drawing/2014/main" val="1928910611"/>
                    </a:ext>
                  </a:extLst>
                </a:gridCol>
                <a:gridCol w="1013516">
                  <a:extLst>
                    <a:ext uri="{9D8B030D-6E8A-4147-A177-3AD203B41FA5}">
                      <a16:colId xmlns:a16="http://schemas.microsoft.com/office/drawing/2014/main" val="2001737604"/>
                    </a:ext>
                  </a:extLst>
                </a:gridCol>
              </a:tblGrid>
              <a:tr h="580300">
                <a:tc>
                  <a:txBody>
                    <a:bodyPr/>
                    <a:lstStyle/>
                    <a:p>
                      <a:pPr algn="ctr"/>
                      <a:r>
                        <a:rPr lang="es-MX" dirty="0"/>
                        <a:t>Error</a:t>
                      </a:r>
                      <a:endParaRPr lang="es-EC" dirty="0"/>
                    </a:p>
                  </a:txBody>
                  <a:tcPr/>
                </a:tc>
                <a:tc>
                  <a:txBody>
                    <a:bodyPr/>
                    <a:lstStyle/>
                    <a:p>
                      <a:pPr algn="ctr"/>
                      <a:r>
                        <a:rPr lang="es-MX" dirty="0"/>
                        <a:t>eXGN</a:t>
                      </a:r>
                      <a:endParaRPr lang="es-EC" dirty="0"/>
                    </a:p>
                  </a:txBody>
                  <a:tcPr/>
                </a:tc>
                <a:tc>
                  <a:txBody>
                    <a:bodyPr/>
                    <a:lstStyle/>
                    <a:p>
                      <a:pPr algn="ctr"/>
                      <a:r>
                        <a:rPr lang="es-MX" dirty="0"/>
                        <a:t>eGN</a:t>
                      </a:r>
                      <a:endParaRPr lang="es-EC" dirty="0"/>
                    </a:p>
                  </a:txBody>
                  <a:tcPr/>
                </a:tc>
                <a:tc>
                  <a:txBody>
                    <a:bodyPr/>
                    <a:lstStyle/>
                    <a:p>
                      <a:pPr algn="ctr"/>
                      <a:r>
                        <a:rPr lang="es-MX" dirty="0"/>
                        <a:t>ePN</a:t>
                      </a:r>
                      <a:endParaRPr lang="es-EC" dirty="0"/>
                    </a:p>
                  </a:txBody>
                  <a:tcPr/>
                </a:tc>
                <a:tc>
                  <a:txBody>
                    <a:bodyPr/>
                    <a:lstStyle/>
                    <a:p>
                      <a:pPr algn="ctr"/>
                      <a:r>
                        <a:rPr lang="es-MX" dirty="0"/>
                        <a:t>eZ</a:t>
                      </a:r>
                      <a:endParaRPr lang="es-EC" dirty="0"/>
                    </a:p>
                  </a:txBody>
                  <a:tcPr/>
                </a:tc>
                <a:tc>
                  <a:txBody>
                    <a:bodyPr/>
                    <a:lstStyle/>
                    <a:p>
                      <a:pPr algn="ctr"/>
                      <a:r>
                        <a:rPr lang="es-MX" dirty="0"/>
                        <a:t>ePP</a:t>
                      </a:r>
                      <a:endParaRPr lang="es-EC" dirty="0"/>
                    </a:p>
                  </a:txBody>
                  <a:tcPr/>
                </a:tc>
                <a:tc>
                  <a:txBody>
                    <a:bodyPr/>
                    <a:lstStyle/>
                    <a:p>
                      <a:pPr algn="ctr"/>
                      <a:r>
                        <a:rPr lang="es-MX" dirty="0"/>
                        <a:t>eGP</a:t>
                      </a:r>
                      <a:endParaRPr lang="es-EC" dirty="0"/>
                    </a:p>
                  </a:txBody>
                  <a:tcPr/>
                </a:tc>
                <a:tc>
                  <a:txBody>
                    <a:bodyPr/>
                    <a:lstStyle/>
                    <a:p>
                      <a:pPr algn="ctr"/>
                      <a:r>
                        <a:rPr lang="es-MX" dirty="0"/>
                        <a:t>eXGP</a:t>
                      </a:r>
                      <a:endParaRPr lang="es-EC" dirty="0"/>
                    </a:p>
                  </a:txBody>
                  <a:tcPr/>
                </a:tc>
                <a:extLst>
                  <a:ext uri="{0D108BD9-81ED-4DB2-BD59-A6C34878D82A}">
                    <a16:rowId xmlns:a16="http://schemas.microsoft.com/office/drawing/2014/main" val="662922423"/>
                  </a:ext>
                </a:extLst>
              </a:tr>
              <a:tr h="580300">
                <a:tc>
                  <a:txBody>
                    <a:bodyPr/>
                    <a:lstStyle/>
                    <a:p>
                      <a:pPr algn="ctr"/>
                      <a:r>
                        <a:rPr lang="es-MX" dirty="0"/>
                        <a:t>Ciclo de trabajo</a:t>
                      </a:r>
                      <a:endParaRPr lang="es-EC" dirty="0"/>
                    </a:p>
                  </a:txBody>
                  <a:tcPr/>
                </a:tc>
                <a:tc>
                  <a:txBody>
                    <a:bodyPr/>
                    <a:lstStyle/>
                    <a:p>
                      <a:pPr algn="ctr"/>
                      <a:r>
                        <a:rPr lang="es-MX" dirty="0"/>
                        <a:t>sGN</a:t>
                      </a:r>
                      <a:endParaRPr lang="es-EC" dirty="0"/>
                    </a:p>
                  </a:txBody>
                  <a:tcPr/>
                </a:tc>
                <a:tc>
                  <a:txBody>
                    <a:bodyPr/>
                    <a:lstStyle/>
                    <a:p>
                      <a:pPr algn="ctr"/>
                      <a:r>
                        <a:rPr lang="es-MX" dirty="0"/>
                        <a:t>sGN</a:t>
                      </a:r>
                      <a:endParaRPr lang="es-EC" dirty="0"/>
                    </a:p>
                  </a:txBody>
                  <a:tcPr/>
                </a:tc>
                <a:tc>
                  <a:txBody>
                    <a:bodyPr/>
                    <a:lstStyle/>
                    <a:p>
                      <a:pPr algn="ctr"/>
                      <a:r>
                        <a:rPr lang="es-MX" dirty="0"/>
                        <a:t>sPN</a:t>
                      </a:r>
                      <a:endParaRPr lang="es-EC" dirty="0"/>
                    </a:p>
                  </a:txBody>
                  <a:tcPr/>
                </a:tc>
                <a:tc>
                  <a:txBody>
                    <a:bodyPr/>
                    <a:lstStyle/>
                    <a:p>
                      <a:pPr algn="ctr"/>
                      <a:r>
                        <a:rPr lang="es-MX" dirty="0"/>
                        <a:t>sZ</a:t>
                      </a:r>
                      <a:endParaRPr lang="es-EC" dirty="0"/>
                    </a:p>
                  </a:txBody>
                  <a:tcPr/>
                </a:tc>
                <a:tc>
                  <a:txBody>
                    <a:bodyPr/>
                    <a:lstStyle/>
                    <a:p>
                      <a:pPr algn="ctr"/>
                      <a:r>
                        <a:rPr lang="es-MX" dirty="0"/>
                        <a:t>sPP</a:t>
                      </a:r>
                      <a:endParaRPr lang="es-EC" dirty="0"/>
                    </a:p>
                  </a:txBody>
                  <a:tcPr/>
                </a:tc>
                <a:tc>
                  <a:txBody>
                    <a:bodyPr/>
                    <a:lstStyle/>
                    <a:p>
                      <a:pPr algn="ctr"/>
                      <a:r>
                        <a:rPr lang="es-MX" dirty="0"/>
                        <a:t>sGP</a:t>
                      </a:r>
                      <a:endParaRPr lang="es-EC" dirty="0"/>
                    </a:p>
                  </a:txBody>
                  <a:tcPr/>
                </a:tc>
                <a:tc>
                  <a:txBody>
                    <a:bodyPr/>
                    <a:lstStyle/>
                    <a:p>
                      <a:pPr algn="ctr"/>
                      <a:r>
                        <a:rPr lang="es-MX" dirty="0"/>
                        <a:t>sGP</a:t>
                      </a:r>
                      <a:endParaRPr lang="es-EC" dirty="0"/>
                    </a:p>
                  </a:txBody>
                  <a:tcPr/>
                </a:tc>
                <a:extLst>
                  <a:ext uri="{0D108BD9-81ED-4DB2-BD59-A6C34878D82A}">
                    <a16:rowId xmlns:a16="http://schemas.microsoft.com/office/drawing/2014/main" val="2972412968"/>
                  </a:ext>
                </a:extLst>
              </a:tr>
            </a:tbl>
          </a:graphicData>
        </a:graphic>
      </p:graphicFrame>
    </p:spTree>
    <p:extLst>
      <p:ext uri="{BB962C8B-B14F-4D97-AF65-F5344CB8AC3E}">
        <p14:creationId xmlns:p14="http://schemas.microsoft.com/office/powerpoint/2010/main" val="3650000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25</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1371600" y="64001"/>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Diseño del controlador </a:t>
            </a:r>
            <a:r>
              <a:rPr lang="es-MX" sz="3600" kern="1200" dirty="0" err="1"/>
              <a:t>fuzzy</a:t>
            </a:r>
            <a:endParaRPr lang="es-ES" sz="3600" kern="1200" dirty="0"/>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33400" y="1828800"/>
            <a:ext cx="8043890" cy="382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dirty="0"/>
          </a:p>
        </p:txBody>
      </p:sp>
      <p:pic>
        <p:nvPicPr>
          <p:cNvPr id="4" name="Imagen 3">
            <a:extLst>
              <a:ext uri="{FF2B5EF4-FFF2-40B4-BE49-F238E27FC236}">
                <a16:creationId xmlns:a16="http://schemas.microsoft.com/office/drawing/2014/main" id="{C2F88C22-8D15-4F3D-A778-24B33BF3722A}"/>
              </a:ext>
            </a:extLst>
          </p:cNvPr>
          <p:cNvPicPr>
            <a:picLocks noChangeAspect="1"/>
          </p:cNvPicPr>
          <p:nvPr/>
        </p:nvPicPr>
        <p:blipFill>
          <a:blip r:embed="rId2"/>
          <a:stretch>
            <a:fillRect/>
          </a:stretch>
        </p:blipFill>
        <p:spPr>
          <a:xfrm>
            <a:off x="529652" y="1828800"/>
            <a:ext cx="8347714" cy="3339086"/>
          </a:xfrm>
          <a:prstGeom prst="rect">
            <a:avLst/>
          </a:prstGeom>
        </p:spPr>
      </p:pic>
      <p:sp>
        <p:nvSpPr>
          <p:cNvPr id="10" name="Rectángulo: esquinas redondeadas 4">
            <a:extLst>
              <a:ext uri="{FF2B5EF4-FFF2-40B4-BE49-F238E27FC236}">
                <a16:creationId xmlns:a16="http://schemas.microsoft.com/office/drawing/2014/main" id="{F1D23C9A-1E8D-45ED-B4DA-F1D61A420BDA}"/>
              </a:ext>
            </a:extLst>
          </p:cNvPr>
          <p:cNvSpPr txBox="1"/>
          <p:nvPr/>
        </p:nvSpPr>
        <p:spPr>
          <a:xfrm>
            <a:off x="2895600" y="830213"/>
            <a:ext cx="5553377" cy="582053"/>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Entradas del controlador</a:t>
            </a:r>
            <a:endParaRPr lang="es-ES" sz="3600" kern="1200" dirty="0"/>
          </a:p>
        </p:txBody>
      </p:sp>
    </p:spTree>
    <p:extLst>
      <p:ext uri="{BB962C8B-B14F-4D97-AF65-F5344CB8AC3E}">
        <p14:creationId xmlns:p14="http://schemas.microsoft.com/office/powerpoint/2010/main" val="2801340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26</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1371600" y="64001"/>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Diseño del controlador </a:t>
            </a:r>
            <a:r>
              <a:rPr lang="es-MX" sz="3600" kern="1200" dirty="0" err="1"/>
              <a:t>fuzzy</a:t>
            </a:r>
            <a:endParaRPr lang="es-ES" sz="3600" kern="1200" dirty="0"/>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33400" y="1828800"/>
            <a:ext cx="8043890" cy="382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dirty="0"/>
          </a:p>
        </p:txBody>
      </p:sp>
      <p:sp>
        <p:nvSpPr>
          <p:cNvPr id="10" name="Rectángulo: esquinas redondeadas 4">
            <a:extLst>
              <a:ext uri="{FF2B5EF4-FFF2-40B4-BE49-F238E27FC236}">
                <a16:creationId xmlns:a16="http://schemas.microsoft.com/office/drawing/2014/main" id="{F1D23C9A-1E8D-45ED-B4DA-F1D61A420BDA}"/>
              </a:ext>
            </a:extLst>
          </p:cNvPr>
          <p:cNvSpPr txBox="1"/>
          <p:nvPr/>
        </p:nvSpPr>
        <p:spPr>
          <a:xfrm>
            <a:off x="2895600" y="830213"/>
            <a:ext cx="5553377" cy="582053"/>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Salidas del controlador</a:t>
            </a:r>
            <a:endParaRPr lang="es-ES" sz="3600" kern="1200" dirty="0"/>
          </a:p>
        </p:txBody>
      </p:sp>
      <p:pic>
        <p:nvPicPr>
          <p:cNvPr id="2" name="Imagen 1">
            <a:extLst>
              <a:ext uri="{FF2B5EF4-FFF2-40B4-BE49-F238E27FC236}">
                <a16:creationId xmlns:a16="http://schemas.microsoft.com/office/drawing/2014/main" id="{1113031C-E933-406B-8386-4C44453E885B}"/>
              </a:ext>
            </a:extLst>
          </p:cNvPr>
          <p:cNvPicPr>
            <a:picLocks noChangeAspect="1"/>
          </p:cNvPicPr>
          <p:nvPr/>
        </p:nvPicPr>
        <p:blipFill>
          <a:blip r:embed="rId2"/>
          <a:stretch>
            <a:fillRect/>
          </a:stretch>
        </p:blipFill>
        <p:spPr>
          <a:xfrm>
            <a:off x="248006" y="2101011"/>
            <a:ext cx="8658171" cy="2873115"/>
          </a:xfrm>
          <a:prstGeom prst="rect">
            <a:avLst/>
          </a:prstGeom>
        </p:spPr>
      </p:pic>
    </p:spTree>
    <p:extLst>
      <p:ext uri="{BB962C8B-B14F-4D97-AF65-F5344CB8AC3E}">
        <p14:creationId xmlns:p14="http://schemas.microsoft.com/office/powerpoint/2010/main" val="1215163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27</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1371600" y="136525"/>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Simulación del controlador </a:t>
            </a:r>
            <a:r>
              <a:rPr lang="es-MX" sz="3600" kern="1200" dirty="0" err="1"/>
              <a:t>fuzzy</a:t>
            </a:r>
            <a:endParaRPr lang="es-ES" sz="3600" kern="1200" dirty="0"/>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33400" y="1828800"/>
            <a:ext cx="8043890" cy="382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dirty="0"/>
          </a:p>
        </p:txBody>
      </p:sp>
      <p:sp>
        <p:nvSpPr>
          <p:cNvPr id="9" name="Rectángulo: esquinas redondeadas 4">
            <a:extLst>
              <a:ext uri="{FF2B5EF4-FFF2-40B4-BE49-F238E27FC236}">
                <a16:creationId xmlns:a16="http://schemas.microsoft.com/office/drawing/2014/main" id="{EE0832B8-FE49-480C-A0D5-29AEDBE77FC3}"/>
              </a:ext>
            </a:extLst>
          </p:cNvPr>
          <p:cNvSpPr txBox="1"/>
          <p:nvPr/>
        </p:nvSpPr>
        <p:spPr>
          <a:xfrm>
            <a:off x="2133600" y="1066800"/>
            <a:ext cx="4638977" cy="398963"/>
          </a:xfrm>
          <a:prstGeom prst="rect">
            <a:avLst/>
          </a:prstGeom>
          <a:solidFill>
            <a:schemeClr val="bg2">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Voltaje a la salida</a:t>
            </a:r>
            <a:endParaRPr lang="es-ES" sz="3600" kern="1200" dirty="0"/>
          </a:p>
        </p:txBody>
      </p:sp>
      <p:pic>
        <p:nvPicPr>
          <p:cNvPr id="4" name="Imagen 3">
            <a:extLst>
              <a:ext uri="{FF2B5EF4-FFF2-40B4-BE49-F238E27FC236}">
                <a16:creationId xmlns:a16="http://schemas.microsoft.com/office/drawing/2014/main" id="{DCAFF846-2332-4F6C-8BC5-44E37CDDB71F}"/>
              </a:ext>
            </a:extLst>
          </p:cNvPr>
          <p:cNvPicPr>
            <a:picLocks noChangeAspect="1"/>
          </p:cNvPicPr>
          <p:nvPr/>
        </p:nvPicPr>
        <p:blipFill>
          <a:blip r:embed="rId2"/>
          <a:stretch>
            <a:fillRect/>
          </a:stretch>
        </p:blipFill>
        <p:spPr>
          <a:xfrm>
            <a:off x="187892" y="1586385"/>
            <a:ext cx="8768215" cy="4052415"/>
          </a:xfrm>
          <a:prstGeom prst="rect">
            <a:avLst/>
          </a:prstGeom>
        </p:spPr>
      </p:pic>
    </p:spTree>
    <p:extLst>
      <p:ext uri="{BB962C8B-B14F-4D97-AF65-F5344CB8AC3E}">
        <p14:creationId xmlns:p14="http://schemas.microsoft.com/office/powerpoint/2010/main" val="670465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28</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1371600" y="136525"/>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Simulación del controlador </a:t>
            </a:r>
            <a:r>
              <a:rPr lang="es-MX" sz="3600" kern="1200" dirty="0" err="1"/>
              <a:t>fuzzy</a:t>
            </a:r>
            <a:endParaRPr lang="es-ES" sz="3600" kern="1200" dirty="0"/>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33400" y="1828800"/>
            <a:ext cx="8043890" cy="382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dirty="0"/>
          </a:p>
        </p:txBody>
      </p:sp>
      <p:sp>
        <p:nvSpPr>
          <p:cNvPr id="9" name="Rectángulo: esquinas redondeadas 4">
            <a:extLst>
              <a:ext uri="{FF2B5EF4-FFF2-40B4-BE49-F238E27FC236}">
                <a16:creationId xmlns:a16="http://schemas.microsoft.com/office/drawing/2014/main" id="{CB58AD71-3553-4228-9CA4-B275F274107F}"/>
              </a:ext>
            </a:extLst>
          </p:cNvPr>
          <p:cNvSpPr txBox="1"/>
          <p:nvPr/>
        </p:nvSpPr>
        <p:spPr>
          <a:xfrm>
            <a:off x="2133600" y="1066800"/>
            <a:ext cx="4638977" cy="398963"/>
          </a:xfrm>
          <a:prstGeom prst="rect">
            <a:avLst/>
          </a:prstGeom>
          <a:solidFill>
            <a:schemeClr val="bg2">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Corriente a la salida</a:t>
            </a:r>
            <a:endParaRPr lang="es-ES" sz="3600" kern="1200" dirty="0"/>
          </a:p>
        </p:txBody>
      </p:sp>
      <p:pic>
        <p:nvPicPr>
          <p:cNvPr id="2" name="Imagen 1">
            <a:extLst>
              <a:ext uri="{FF2B5EF4-FFF2-40B4-BE49-F238E27FC236}">
                <a16:creationId xmlns:a16="http://schemas.microsoft.com/office/drawing/2014/main" id="{BE955764-1DBB-4446-98AB-075C7AF9F808}"/>
              </a:ext>
            </a:extLst>
          </p:cNvPr>
          <p:cNvPicPr>
            <a:picLocks noChangeAspect="1"/>
          </p:cNvPicPr>
          <p:nvPr/>
        </p:nvPicPr>
        <p:blipFill>
          <a:blip r:embed="rId2"/>
          <a:stretch>
            <a:fillRect/>
          </a:stretch>
        </p:blipFill>
        <p:spPr>
          <a:xfrm>
            <a:off x="0" y="1828800"/>
            <a:ext cx="8912352" cy="3581400"/>
          </a:xfrm>
          <a:prstGeom prst="rect">
            <a:avLst/>
          </a:prstGeom>
        </p:spPr>
      </p:pic>
    </p:spTree>
    <p:extLst>
      <p:ext uri="{BB962C8B-B14F-4D97-AF65-F5344CB8AC3E}">
        <p14:creationId xmlns:p14="http://schemas.microsoft.com/office/powerpoint/2010/main" val="2779962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29</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788056" y="762000"/>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s-MX" sz="3600" dirty="0"/>
              <a:t>Diseño del controlador deslizante </a:t>
            </a:r>
            <a:endParaRPr lang="es-ES" sz="3600" dirty="0"/>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33400" y="1828800"/>
            <a:ext cx="8043890" cy="382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dirty="0"/>
          </a:p>
        </p:txBody>
      </p:sp>
      <p:pic>
        <p:nvPicPr>
          <p:cNvPr id="2" name="Imagen 1"/>
          <p:cNvPicPr>
            <a:picLocks noChangeAspect="1"/>
          </p:cNvPicPr>
          <p:nvPr/>
        </p:nvPicPr>
        <p:blipFill>
          <a:blip r:embed="rId3"/>
          <a:stretch>
            <a:fillRect/>
          </a:stretch>
        </p:blipFill>
        <p:spPr>
          <a:xfrm>
            <a:off x="1143000" y="1659414"/>
            <a:ext cx="3262313" cy="381000"/>
          </a:xfrm>
          <a:prstGeom prst="rect">
            <a:avLst/>
          </a:prstGeom>
        </p:spPr>
      </p:pic>
      <p:pic>
        <p:nvPicPr>
          <p:cNvPr id="4" name="Imagen 3"/>
          <p:cNvPicPr>
            <a:picLocks noChangeAspect="1"/>
          </p:cNvPicPr>
          <p:nvPr/>
        </p:nvPicPr>
        <p:blipFill>
          <a:blip r:embed="rId4"/>
          <a:stretch>
            <a:fillRect/>
          </a:stretch>
        </p:blipFill>
        <p:spPr>
          <a:xfrm>
            <a:off x="1295400" y="2515329"/>
            <a:ext cx="6929771" cy="2513871"/>
          </a:xfrm>
          <a:prstGeom prst="rect">
            <a:avLst/>
          </a:prstGeom>
        </p:spPr>
      </p:pic>
    </p:spTree>
    <p:extLst>
      <p:ext uri="{BB962C8B-B14F-4D97-AF65-F5344CB8AC3E}">
        <p14:creationId xmlns:p14="http://schemas.microsoft.com/office/powerpoint/2010/main" val="4098039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3</a:t>
            </a:fld>
            <a:endParaRPr lang="es-ES"/>
          </a:p>
        </p:txBody>
      </p:sp>
      <p:sp>
        <p:nvSpPr>
          <p:cNvPr id="7" name="1 Marcador de fecha"/>
          <p:cNvSpPr>
            <a:spLocks noGrp="1"/>
          </p:cNvSpPr>
          <p:nvPr>
            <p:ph type="dt" sz="half" idx="10"/>
          </p:nvPr>
        </p:nvSpPr>
        <p:spPr>
          <a:xfrm>
            <a:off x="457200" y="6401841"/>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804710" y="1447800"/>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Objetivo General</a:t>
            </a:r>
            <a:endParaRPr lang="es-ES" sz="3600" kern="1200" dirty="0"/>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50054" y="2362201"/>
            <a:ext cx="8043890" cy="251460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es-EC" dirty="0"/>
          </a:p>
          <a:p>
            <a:pPr algn="just"/>
            <a:r>
              <a:rPr lang="es-MX" dirty="0"/>
              <a:t>Diseñar e implementar tres tipos de controladores: PID, </a:t>
            </a:r>
            <a:r>
              <a:rPr lang="es-MX" dirty="0" err="1"/>
              <a:t>fuzzy</a:t>
            </a:r>
            <a:r>
              <a:rPr lang="es-MX" dirty="0"/>
              <a:t> y modo deslizante para un convertidor reductor CD/CD, y establecer en base a variables de decisión, el mejor controlador para la aplicación. </a:t>
            </a:r>
            <a:endParaRPr lang="es-EC" dirty="0"/>
          </a:p>
          <a:p>
            <a:endParaRPr lang="es-EC" dirty="0"/>
          </a:p>
        </p:txBody>
      </p:sp>
    </p:spTree>
    <p:extLst>
      <p:ext uri="{BB962C8B-B14F-4D97-AF65-F5344CB8AC3E}">
        <p14:creationId xmlns:p14="http://schemas.microsoft.com/office/powerpoint/2010/main" val="1445481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30</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788056" y="762000"/>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s-MX" sz="3600" dirty="0"/>
              <a:t>Superficie de deslizamiento</a:t>
            </a:r>
            <a:endParaRPr lang="es-ES" sz="3600" dirty="0"/>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33400" y="1828800"/>
            <a:ext cx="8043890" cy="382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dirty="0"/>
          </a:p>
        </p:txBody>
      </p:sp>
      <p:pic>
        <p:nvPicPr>
          <p:cNvPr id="5" name="Imagen 4"/>
          <p:cNvPicPr>
            <a:picLocks noChangeAspect="1"/>
          </p:cNvPicPr>
          <p:nvPr/>
        </p:nvPicPr>
        <p:blipFill>
          <a:blip r:embed="rId3"/>
          <a:stretch>
            <a:fillRect/>
          </a:stretch>
        </p:blipFill>
        <p:spPr>
          <a:xfrm>
            <a:off x="1371600" y="2069069"/>
            <a:ext cx="5943600" cy="3343275"/>
          </a:xfrm>
          <a:prstGeom prst="rect">
            <a:avLst/>
          </a:prstGeom>
        </p:spPr>
      </p:pic>
    </p:spTree>
    <p:extLst>
      <p:ext uri="{BB962C8B-B14F-4D97-AF65-F5344CB8AC3E}">
        <p14:creationId xmlns:p14="http://schemas.microsoft.com/office/powerpoint/2010/main" val="1249525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31</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788056" y="762000"/>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s-MX" sz="3600" dirty="0"/>
              <a:t>Condiciones de la superficie </a:t>
            </a:r>
            <a:endParaRPr lang="es-ES" sz="3600" dirty="0"/>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33400" y="1828800"/>
            <a:ext cx="8043890" cy="382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dirty="0"/>
          </a:p>
        </p:txBody>
      </p:sp>
      <p:pic>
        <p:nvPicPr>
          <p:cNvPr id="5" name="Imagen 4"/>
          <p:cNvPicPr>
            <a:picLocks noChangeAspect="1"/>
          </p:cNvPicPr>
          <p:nvPr/>
        </p:nvPicPr>
        <p:blipFill>
          <a:blip r:embed="rId3"/>
          <a:stretch>
            <a:fillRect/>
          </a:stretch>
        </p:blipFill>
        <p:spPr>
          <a:xfrm>
            <a:off x="4031356" y="2573307"/>
            <a:ext cx="2521844" cy="860535"/>
          </a:xfrm>
          <a:prstGeom prst="rect">
            <a:avLst/>
          </a:prstGeom>
        </p:spPr>
      </p:pic>
      <p:pic>
        <p:nvPicPr>
          <p:cNvPr id="6" name="Imagen 5"/>
          <p:cNvPicPr>
            <a:picLocks noChangeAspect="1"/>
          </p:cNvPicPr>
          <p:nvPr/>
        </p:nvPicPr>
        <p:blipFill>
          <a:blip r:embed="rId4"/>
          <a:stretch>
            <a:fillRect/>
          </a:stretch>
        </p:blipFill>
        <p:spPr>
          <a:xfrm>
            <a:off x="4130800" y="3952301"/>
            <a:ext cx="2384300" cy="428515"/>
          </a:xfrm>
          <a:prstGeom prst="rect">
            <a:avLst/>
          </a:prstGeom>
        </p:spPr>
      </p:pic>
      <p:pic>
        <p:nvPicPr>
          <p:cNvPr id="10" name="Imagen 9"/>
          <p:cNvPicPr>
            <a:picLocks noChangeAspect="1"/>
          </p:cNvPicPr>
          <p:nvPr/>
        </p:nvPicPr>
        <p:blipFill>
          <a:blip r:embed="rId5"/>
          <a:stretch>
            <a:fillRect/>
          </a:stretch>
        </p:blipFill>
        <p:spPr>
          <a:xfrm>
            <a:off x="4130800" y="4866658"/>
            <a:ext cx="1734121" cy="408757"/>
          </a:xfrm>
          <a:prstGeom prst="rect">
            <a:avLst/>
          </a:prstGeom>
        </p:spPr>
      </p:pic>
      <p:pic>
        <p:nvPicPr>
          <p:cNvPr id="2" name="Imagen 1"/>
          <p:cNvPicPr>
            <a:picLocks noChangeAspect="1"/>
          </p:cNvPicPr>
          <p:nvPr/>
        </p:nvPicPr>
        <p:blipFill rotWithShape="1">
          <a:blip r:embed="rId6"/>
          <a:srcRect l="26153" r="26421" b="58193"/>
          <a:stretch/>
        </p:blipFill>
        <p:spPr>
          <a:xfrm>
            <a:off x="4130800" y="1549389"/>
            <a:ext cx="1580753" cy="769093"/>
          </a:xfrm>
          <a:prstGeom prst="rect">
            <a:avLst/>
          </a:prstGeom>
        </p:spPr>
      </p:pic>
      <p:sp>
        <p:nvSpPr>
          <p:cNvPr id="13" name="CuadroTexto 12"/>
          <p:cNvSpPr txBox="1"/>
          <p:nvPr/>
        </p:nvSpPr>
        <p:spPr>
          <a:xfrm>
            <a:off x="974922" y="3952301"/>
            <a:ext cx="2778325" cy="369332"/>
          </a:xfrm>
          <a:prstGeom prst="rect">
            <a:avLst/>
          </a:prstGeom>
          <a:noFill/>
        </p:spPr>
        <p:txBody>
          <a:bodyPr wrap="none" rtlCol="0">
            <a:spAutoFit/>
          </a:bodyPr>
          <a:lstStyle/>
          <a:p>
            <a:r>
              <a:rPr lang="es-ES" dirty="0"/>
              <a:t>Condición de </a:t>
            </a:r>
            <a:r>
              <a:rPr lang="es-ES" dirty="0" err="1"/>
              <a:t>transversidad</a:t>
            </a:r>
            <a:endParaRPr lang="en-US" dirty="0"/>
          </a:p>
        </p:txBody>
      </p:sp>
      <p:sp>
        <p:nvSpPr>
          <p:cNvPr id="14" name="CuadroTexto 13"/>
          <p:cNvSpPr txBox="1"/>
          <p:nvPr/>
        </p:nvSpPr>
        <p:spPr>
          <a:xfrm>
            <a:off x="1020861" y="4860965"/>
            <a:ext cx="2409762" cy="369332"/>
          </a:xfrm>
          <a:prstGeom prst="rect">
            <a:avLst/>
          </a:prstGeom>
          <a:noFill/>
        </p:spPr>
        <p:txBody>
          <a:bodyPr wrap="none" rtlCol="0">
            <a:spAutoFit/>
          </a:bodyPr>
          <a:lstStyle/>
          <a:p>
            <a:r>
              <a:rPr lang="es-ES" dirty="0"/>
              <a:t>Condición de </a:t>
            </a:r>
            <a:r>
              <a:rPr lang="es-ES" dirty="0" err="1"/>
              <a:t>invarianza</a:t>
            </a:r>
            <a:endParaRPr lang="en-US" dirty="0"/>
          </a:p>
        </p:txBody>
      </p:sp>
      <p:sp>
        <p:nvSpPr>
          <p:cNvPr id="15" name="CuadroTexto 14"/>
          <p:cNvSpPr txBox="1"/>
          <p:nvPr/>
        </p:nvSpPr>
        <p:spPr>
          <a:xfrm>
            <a:off x="1046261" y="2818909"/>
            <a:ext cx="2025298" cy="369332"/>
          </a:xfrm>
          <a:prstGeom prst="rect">
            <a:avLst/>
          </a:prstGeom>
          <a:noFill/>
        </p:spPr>
        <p:txBody>
          <a:bodyPr wrap="none" rtlCol="0">
            <a:spAutoFit/>
          </a:bodyPr>
          <a:lstStyle/>
          <a:p>
            <a:r>
              <a:rPr lang="es-ES" dirty="0"/>
              <a:t>Control Equivalente</a:t>
            </a:r>
            <a:endParaRPr lang="en-US" dirty="0"/>
          </a:p>
        </p:txBody>
      </p:sp>
      <p:sp>
        <p:nvSpPr>
          <p:cNvPr id="16" name="CuadroTexto 15"/>
          <p:cNvSpPr txBox="1"/>
          <p:nvPr/>
        </p:nvSpPr>
        <p:spPr>
          <a:xfrm>
            <a:off x="1058961" y="1749270"/>
            <a:ext cx="2148345" cy="369332"/>
          </a:xfrm>
          <a:prstGeom prst="rect">
            <a:avLst/>
          </a:prstGeom>
          <a:noFill/>
        </p:spPr>
        <p:txBody>
          <a:bodyPr wrap="none" rtlCol="0">
            <a:spAutoFit/>
          </a:bodyPr>
          <a:lstStyle/>
          <a:p>
            <a:r>
              <a:rPr lang="es-ES" dirty="0"/>
              <a:t>Derivada direccional</a:t>
            </a:r>
            <a:endParaRPr lang="en-US" dirty="0"/>
          </a:p>
        </p:txBody>
      </p:sp>
    </p:spTree>
    <p:extLst>
      <p:ext uri="{BB962C8B-B14F-4D97-AF65-F5344CB8AC3E}">
        <p14:creationId xmlns:p14="http://schemas.microsoft.com/office/powerpoint/2010/main" val="3407600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32</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33400" y="1828800"/>
            <a:ext cx="8043890" cy="382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dirty="0"/>
          </a:p>
        </p:txBody>
      </p:sp>
      <p:pic>
        <p:nvPicPr>
          <p:cNvPr id="5" name="Imagen 4"/>
          <p:cNvPicPr>
            <a:picLocks noChangeAspect="1"/>
          </p:cNvPicPr>
          <p:nvPr/>
        </p:nvPicPr>
        <p:blipFill>
          <a:blip r:embed="rId3"/>
          <a:stretch>
            <a:fillRect/>
          </a:stretch>
        </p:blipFill>
        <p:spPr>
          <a:xfrm>
            <a:off x="1295400" y="1285350"/>
            <a:ext cx="4724400" cy="4910714"/>
          </a:xfrm>
          <a:prstGeom prst="rect">
            <a:avLst/>
          </a:prstGeom>
        </p:spPr>
      </p:pic>
      <p:pic>
        <p:nvPicPr>
          <p:cNvPr id="4" name="Imagen 3"/>
          <p:cNvPicPr>
            <a:picLocks noChangeAspect="1"/>
          </p:cNvPicPr>
          <p:nvPr/>
        </p:nvPicPr>
        <p:blipFill>
          <a:blip r:embed="rId4"/>
          <a:stretch>
            <a:fillRect/>
          </a:stretch>
        </p:blipFill>
        <p:spPr>
          <a:xfrm>
            <a:off x="6249057" y="3276600"/>
            <a:ext cx="2328233" cy="695236"/>
          </a:xfrm>
          <a:prstGeom prst="rect">
            <a:avLst/>
          </a:prstGeom>
        </p:spPr>
      </p:pic>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788056" y="762000"/>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s-MX" sz="3600" dirty="0"/>
              <a:t>Estabilidad por </a:t>
            </a:r>
            <a:r>
              <a:rPr lang="es-MX" sz="3600" dirty="0" err="1"/>
              <a:t>Lyapunov</a:t>
            </a:r>
            <a:r>
              <a:rPr lang="es-MX" sz="3600" dirty="0"/>
              <a:t> </a:t>
            </a:r>
            <a:endParaRPr lang="es-ES" sz="3600" dirty="0"/>
          </a:p>
        </p:txBody>
      </p:sp>
    </p:spTree>
    <p:extLst>
      <p:ext uri="{BB962C8B-B14F-4D97-AF65-F5344CB8AC3E}">
        <p14:creationId xmlns:p14="http://schemas.microsoft.com/office/powerpoint/2010/main" val="3834484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33</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788056" y="762000"/>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s-MX" sz="3600" dirty="0"/>
              <a:t>Diseño del controlador deslizante </a:t>
            </a:r>
            <a:endParaRPr lang="es-ES" sz="3600" dirty="0"/>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33400" y="1828800"/>
            <a:ext cx="8043890" cy="382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dirty="0"/>
          </a:p>
        </p:txBody>
      </p:sp>
      <p:pic>
        <p:nvPicPr>
          <p:cNvPr id="5" name="Imagen 4"/>
          <p:cNvPicPr>
            <a:picLocks noChangeAspect="1"/>
          </p:cNvPicPr>
          <p:nvPr/>
        </p:nvPicPr>
        <p:blipFill>
          <a:blip r:embed="rId2"/>
          <a:stretch>
            <a:fillRect/>
          </a:stretch>
        </p:blipFill>
        <p:spPr>
          <a:xfrm>
            <a:off x="4338099" y="2110726"/>
            <a:ext cx="2815101" cy="1101068"/>
          </a:xfrm>
          <a:prstGeom prst="rect">
            <a:avLst/>
          </a:prstGeom>
        </p:spPr>
      </p:pic>
      <p:pic>
        <p:nvPicPr>
          <p:cNvPr id="6" name="Imagen 5"/>
          <p:cNvPicPr>
            <a:picLocks noChangeAspect="1"/>
          </p:cNvPicPr>
          <p:nvPr/>
        </p:nvPicPr>
        <p:blipFill>
          <a:blip r:embed="rId3"/>
          <a:stretch>
            <a:fillRect/>
          </a:stretch>
        </p:blipFill>
        <p:spPr>
          <a:xfrm>
            <a:off x="911491" y="2233272"/>
            <a:ext cx="1754309" cy="481575"/>
          </a:xfrm>
          <a:prstGeom prst="rect">
            <a:avLst/>
          </a:prstGeom>
        </p:spPr>
      </p:pic>
      <p:pic>
        <p:nvPicPr>
          <p:cNvPr id="9" name="Imagen 8"/>
          <p:cNvPicPr>
            <a:picLocks noChangeAspect="1"/>
          </p:cNvPicPr>
          <p:nvPr/>
        </p:nvPicPr>
        <p:blipFill>
          <a:blip r:embed="rId4"/>
          <a:stretch>
            <a:fillRect/>
          </a:stretch>
        </p:blipFill>
        <p:spPr>
          <a:xfrm>
            <a:off x="878449" y="3740707"/>
            <a:ext cx="3486150" cy="628650"/>
          </a:xfrm>
          <a:prstGeom prst="rect">
            <a:avLst/>
          </a:prstGeom>
        </p:spPr>
      </p:pic>
      <p:pic>
        <p:nvPicPr>
          <p:cNvPr id="10" name="Imagen 9"/>
          <p:cNvPicPr>
            <a:picLocks noChangeAspect="1"/>
          </p:cNvPicPr>
          <p:nvPr/>
        </p:nvPicPr>
        <p:blipFill>
          <a:blip r:embed="rId5"/>
          <a:stretch>
            <a:fillRect/>
          </a:stretch>
        </p:blipFill>
        <p:spPr>
          <a:xfrm>
            <a:off x="2286000" y="5023965"/>
            <a:ext cx="1971675" cy="381000"/>
          </a:xfrm>
          <a:prstGeom prst="rect">
            <a:avLst/>
          </a:prstGeom>
        </p:spPr>
      </p:pic>
      <p:pic>
        <p:nvPicPr>
          <p:cNvPr id="13" name="Imagen 12"/>
          <p:cNvPicPr>
            <a:picLocks noChangeAspect="1"/>
          </p:cNvPicPr>
          <p:nvPr/>
        </p:nvPicPr>
        <p:blipFill>
          <a:blip r:embed="rId6"/>
          <a:stretch>
            <a:fillRect/>
          </a:stretch>
        </p:blipFill>
        <p:spPr>
          <a:xfrm>
            <a:off x="4837512" y="4229852"/>
            <a:ext cx="1905000" cy="733425"/>
          </a:xfrm>
          <a:prstGeom prst="rect">
            <a:avLst/>
          </a:prstGeom>
        </p:spPr>
      </p:pic>
      <p:pic>
        <p:nvPicPr>
          <p:cNvPr id="14" name="Imagen 13"/>
          <p:cNvPicPr>
            <a:picLocks noChangeAspect="1"/>
          </p:cNvPicPr>
          <p:nvPr/>
        </p:nvPicPr>
        <p:blipFill>
          <a:blip r:embed="rId7"/>
          <a:stretch>
            <a:fillRect/>
          </a:stretch>
        </p:blipFill>
        <p:spPr>
          <a:xfrm>
            <a:off x="4940786" y="5572363"/>
            <a:ext cx="1609725" cy="628650"/>
          </a:xfrm>
          <a:prstGeom prst="rect">
            <a:avLst/>
          </a:prstGeom>
        </p:spPr>
      </p:pic>
      <p:sp>
        <p:nvSpPr>
          <p:cNvPr id="15" name="CuadroTexto 14"/>
          <p:cNvSpPr txBox="1"/>
          <p:nvPr/>
        </p:nvSpPr>
        <p:spPr>
          <a:xfrm>
            <a:off x="788056" y="3230506"/>
            <a:ext cx="2778325" cy="369332"/>
          </a:xfrm>
          <a:prstGeom prst="rect">
            <a:avLst/>
          </a:prstGeom>
          <a:noFill/>
        </p:spPr>
        <p:txBody>
          <a:bodyPr wrap="none" rtlCol="0">
            <a:spAutoFit/>
          </a:bodyPr>
          <a:lstStyle/>
          <a:p>
            <a:r>
              <a:rPr lang="es-ES" dirty="0"/>
              <a:t>Condición de </a:t>
            </a:r>
            <a:r>
              <a:rPr lang="es-ES" dirty="0" err="1"/>
              <a:t>transversidad</a:t>
            </a:r>
            <a:endParaRPr lang="en-US" dirty="0"/>
          </a:p>
        </p:txBody>
      </p:sp>
      <p:sp>
        <p:nvSpPr>
          <p:cNvPr id="16" name="CuadroTexto 15"/>
          <p:cNvSpPr txBox="1"/>
          <p:nvPr/>
        </p:nvSpPr>
        <p:spPr>
          <a:xfrm>
            <a:off x="788056" y="4615161"/>
            <a:ext cx="3690947" cy="369332"/>
          </a:xfrm>
          <a:prstGeom prst="rect">
            <a:avLst/>
          </a:prstGeom>
          <a:noFill/>
        </p:spPr>
        <p:txBody>
          <a:bodyPr wrap="none" rtlCol="0">
            <a:spAutoFit/>
          </a:bodyPr>
          <a:lstStyle/>
          <a:p>
            <a:r>
              <a:rPr lang="es-ES" dirty="0"/>
              <a:t>Condición de existencia o estabilidad</a:t>
            </a:r>
            <a:endParaRPr lang="en-US" dirty="0"/>
          </a:p>
        </p:txBody>
      </p:sp>
      <p:sp>
        <p:nvSpPr>
          <p:cNvPr id="17" name="CuadroTexto 16"/>
          <p:cNvSpPr txBox="1"/>
          <p:nvPr/>
        </p:nvSpPr>
        <p:spPr>
          <a:xfrm>
            <a:off x="762000" y="1594727"/>
            <a:ext cx="2762103" cy="369332"/>
          </a:xfrm>
          <a:prstGeom prst="rect">
            <a:avLst/>
          </a:prstGeom>
          <a:noFill/>
        </p:spPr>
        <p:txBody>
          <a:bodyPr wrap="none" rtlCol="0">
            <a:spAutoFit/>
          </a:bodyPr>
          <a:lstStyle/>
          <a:p>
            <a:r>
              <a:rPr lang="es-ES" dirty="0"/>
              <a:t>Superficie de deslizamiento</a:t>
            </a:r>
            <a:endParaRPr lang="en-US" dirty="0"/>
          </a:p>
        </p:txBody>
      </p:sp>
      <p:sp>
        <p:nvSpPr>
          <p:cNvPr id="18" name="CuadroTexto 17"/>
          <p:cNvSpPr txBox="1"/>
          <p:nvPr/>
        </p:nvSpPr>
        <p:spPr>
          <a:xfrm>
            <a:off x="4364599" y="1611415"/>
            <a:ext cx="2762103" cy="369332"/>
          </a:xfrm>
          <a:prstGeom prst="rect">
            <a:avLst/>
          </a:prstGeom>
          <a:noFill/>
        </p:spPr>
        <p:txBody>
          <a:bodyPr wrap="none" rtlCol="0">
            <a:spAutoFit/>
          </a:bodyPr>
          <a:lstStyle/>
          <a:p>
            <a:r>
              <a:rPr lang="es-ES" dirty="0"/>
              <a:t>Superficie de deslizamiento</a:t>
            </a:r>
            <a:endParaRPr lang="en-US" dirty="0"/>
          </a:p>
        </p:txBody>
      </p:sp>
      <p:sp>
        <p:nvSpPr>
          <p:cNvPr id="2" name="Abrir llave 1"/>
          <p:cNvSpPr/>
          <p:nvPr/>
        </p:nvSpPr>
        <p:spPr>
          <a:xfrm>
            <a:off x="4386129" y="4609926"/>
            <a:ext cx="371741" cy="128325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90324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34</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788056" y="762000"/>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s-MX" sz="3600" dirty="0"/>
              <a:t>Diseño del controlador deslizante </a:t>
            </a:r>
            <a:endParaRPr lang="es-ES" sz="3600" dirty="0"/>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33400" y="1828800"/>
            <a:ext cx="8043890" cy="382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dirty="0"/>
          </a:p>
        </p:txBody>
      </p:sp>
      <p:pic>
        <p:nvPicPr>
          <p:cNvPr id="5" name="Imagen 4"/>
          <p:cNvPicPr>
            <a:picLocks noChangeAspect="1"/>
          </p:cNvPicPr>
          <p:nvPr/>
        </p:nvPicPr>
        <p:blipFill>
          <a:blip r:embed="rId2"/>
          <a:stretch>
            <a:fillRect/>
          </a:stretch>
        </p:blipFill>
        <p:spPr>
          <a:xfrm>
            <a:off x="1476375" y="1804987"/>
            <a:ext cx="6191250" cy="3248025"/>
          </a:xfrm>
          <a:prstGeom prst="rect">
            <a:avLst/>
          </a:prstGeom>
        </p:spPr>
      </p:pic>
    </p:spTree>
    <p:extLst>
      <p:ext uri="{BB962C8B-B14F-4D97-AF65-F5344CB8AC3E}">
        <p14:creationId xmlns:p14="http://schemas.microsoft.com/office/powerpoint/2010/main" val="1690074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35</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804711" y="2971800"/>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s-MX" sz="3600" dirty="0"/>
              <a:t>Análisis de resultados</a:t>
            </a:r>
            <a:endParaRPr lang="es-ES" sz="3600" dirty="0"/>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33400" y="1828800"/>
            <a:ext cx="8043890" cy="382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dirty="0"/>
          </a:p>
        </p:txBody>
      </p:sp>
    </p:spTree>
    <p:extLst>
      <p:ext uri="{BB962C8B-B14F-4D97-AF65-F5344CB8AC3E}">
        <p14:creationId xmlns:p14="http://schemas.microsoft.com/office/powerpoint/2010/main" val="2116791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36</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788056" y="762000"/>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s-MX" sz="3600" dirty="0"/>
              <a:t>Variables de Decisión </a:t>
            </a:r>
            <a:endParaRPr lang="es-ES" sz="3600" dirty="0"/>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33400" y="1828800"/>
            <a:ext cx="8043890" cy="382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dirty="0"/>
          </a:p>
        </p:txBody>
      </p:sp>
      <p:graphicFrame>
        <p:nvGraphicFramePr>
          <p:cNvPr id="4" name="Diagrama 3"/>
          <p:cNvGraphicFramePr/>
          <p:nvPr>
            <p:extLst/>
          </p:nvPr>
        </p:nvGraphicFramePr>
        <p:xfrm>
          <a:off x="792971" y="1708707"/>
          <a:ext cx="7529661"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4425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37</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788056" y="762000"/>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lvl="0" algn="ctr"/>
            <a:r>
              <a:rPr lang="es-ES" sz="3600" dirty="0"/>
              <a:t>Desempeño energético</a:t>
            </a:r>
          </a:p>
        </p:txBody>
      </p:sp>
      <p:graphicFrame>
        <p:nvGraphicFramePr>
          <p:cNvPr id="4" name="Tabla 3">
            <a:extLst>
              <a:ext uri="{FF2B5EF4-FFF2-40B4-BE49-F238E27FC236}">
                <a16:creationId xmlns:a16="http://schemas.microsoft.com/office/drawing/2014/main" id="{4D6A3F9F-FDC7-406D-A415-F6FBC7FC0ACD}"/>
              </a:ext>
            </a:extLst>
          </p:cNvPr>
          <p:cNvGraphicFramePr>
            <a:graphicFrameLocks noGrp="1"/>
          </p:cNvGraphicFramePr>
          <p:nvPr>
            <p:extLst>
              <p:ext uri="{D42A27DB-BD31-4B8C-83A1-F6EECF244321}">
                <p14:modId xmlns:p14="http://schemas.microsoft.com/office/powerpoint/2010/main" val="175602340"/>
              </p:ext>
            </p:extLst>
          </p:nvPr>
        </p:nvGraphicFramePr>
        <p:xfrm>
          <a:off x="788056" y="1752601"/>
          <a:ext cx="7397334" cy="3352797"/>
        </p:xfrm>
        <a:graphic>
          <a:graphicData uri="http://schemas.openxmlformats.org/drawingml/2006/table">
            <a:tbl>
              <a:tblPr firstRow="1" bandRow="1">
                <a:tableStyleId>{5C22544A-7EE6-4342-B048-85BDC9FD1C3A}</a:tableStyleId>
              </a:tblPr>
              <a:tblGrid>
                <a:gridCol w="3434934">
                  <a:extLst>
                    <a:ext uri="{9D8B030D-6E8A-4147-A177-3AD203B41FA5}">
                      <a16:colId xmlns:a16="http://schemas.microsoft.com/office/drawing/2014/main" val="3021159436"/>
                    </a:ext>
                  </a:extLst>
                </a:gridCol>
                <a:gridCol w="1219200">
                  <a:extLst>
                    <a:ext uri="{9D8B030D-6E8A-4147-A177-3AD203B41FA5}">
                      <a16:colId xmlns:a16="http://schemas.microsoft.com/office/drawing/2014/main" val="2127378137"/>
                    </a:ext>
                  </a:extLst>
                </a:gridCol>
                <a:gridCol w="1295400">
                  <a:extLst>
                    <a:ext uri="{9D8B030D-6E8A-4147-A177-3AD203B41FA5}">
                      <a16:colId xmlns:a16="http://schemas.microsoft.com/office/drawing/2014/main" val="1759953880"/>
                    </a:ext>
                  </a:extLst>
                </a:gridCol>
                <a:gridCol w="1447800">
                  <a:extLst>
                    <a:ext uri="{9D8B030D-6E8A-4147-A177-3AD203B41FA5}">
                      <a16:colId xmlns:a16="http://schemas.microsoft.com/office/drawing/2014/main" val="3821551655"/>
                    </a:ext>
                  </a:extLst>
                </a:gridCol>
              </a:tblGrid>
              <a:tr h="478971">
                <a:tc>
                  <a:txBody>
                    <a:bodyPr/>
                    <a:lstStyle/>
                    <a:p>
                      <a:pPr algn="ctr"/>
                      <a:r>
                        <a:rPr lang="es-MX" dirty="0"/>
                        <a:t>Parámetros de eficiencia</a:t>
                      </a:r>
                      <a:endParaRPr lang="es-EC" dirty="0"/>
                    </a:p>
                  </a:txBody>
                  <a:tcPr/>
                </a:tc>
                <a:tc>
                  <a:txBody>
                    <a:bodyPr/>
                    <a:lstStyle/>
                    <a:p>
                      <a:pPr algn="ctr"/>
                      <a:r>
                        <a:rPr lang="es-MX" dirty="0"/>
                        <a:t>PID</a:t>
                      </a:r>
                      <a:endParaRPr lang="es-EC" dirty="0"/>
                    </a:p>
                  </a:txBody>
                  <a:tcPr/>
                </a:tc>
                <a:tc>
                  <a:txBody>
                    <a:bodyPr/>
                    <a:lstStyle/>
                    <a:p>
                      <a:pPr algn="ctr"/>
                      <a:r>
                        <a:rPr lang="es-MX" dirty="0"/>
                        <a:t>Fuzzy</a:t>
                      </a:r>
                      <a:endParaRPr lang="es-EC" dirty="0"/>
                    </a:p>
                  </a:txBody>
                  <a:tcPr/>
                </a:tc>
                <a:tc>
                  <a:txBody>
                    <a:bodyPr/>
                    <a:lstStyle/>
                    <a:p>
                      <a:pPr algn="ctr"/>
                      <a:r>
                        <a:rPr lang="es-MX" dirty="0"/>
                        <a:t>Deslizante</a:t>
                      </a:r>
                      <a:endParaRPr lang="es-EC" dirty="0"/>
                    </a:p>
                  </a:txBody>
                  <a:tcPr/>
                </a:tc>
                <a:extLst>
                  <a:ext uri="{0D108BD9-81ED-4DB2-BD59-A6C34878D82A}">
                    <a16:rowId xmlns:a16="http://schemas.microsoft.com/office/drawing/2014/main" val="1231271918"/>
                  </a:ext>
                </a:extLst>
              </a:tr>
              <a:tr h="478971">
                <a:tc>
                  <a:txBody>
                    <a:bodyPr/>
                    <a:lstStyle/>
                    <a:p>
                      <a:pPr algn="ctr"/>
                      <a:r>
                        <a:rPr lang="es-MX" dirty="0"/>
                        <a:t>Potencia de entrada</a:t>
                      </a:r>
                      <a:endParaRPr lang="es-EC" dirty="0"/>
                    </a:p>
                  </a:txBody>
                  <a:tcPr/>
                </a:tc>
                <a:tc>
                  <a:txBody>
                    <a:bodyPr/>
                    <a:lstStyle/>
                    <a:p>
                      <a:pPr algn="ctr"/>
                      <a:r>
                        <a:rPr lang="es-MX" dirty="0"/>
                        <a:t>100.3W</a:t>
                      </a:r>
                      <a:endParaRPr lang="es-EC" dirty="0"/>
                    </a:p>
                  </a:txBody>
                  <a:tcPr/>
                </a:tc>
                <a:tc>
                  <a:txBody>
                    <a:bodyPr/>
                    <a:lstStyle/>
                    <a:p>
                      <a:pPr algn="ctr"/>
                      <a:r>
                        <a:rPr lang="es-MX" dirty="0"/>
                        <a:t>100.25W</a:t>
                      </a:r>
                      <a:endParaRPr lang="es-EC" dirty="0"/>
                    </a:p>
                  </a:txBody>
                  <a:tcPr/>
                </a:tc>
                <a:tc>
                  <a:txBody>
                    <a:bodyPr/>
                    <a:lstStyle/>
                    <a:p>
                      <a:pPr algn="ctr"/>
                      <a:r>
                        <a:rPr lang="es-MX" dirty="0"/>
                        <a:t>100.32W</a:t>
                      </a:r>
                      <a:endParaRPr lang="es-EC" dirty="0"/>
                    </a:p>
                  </a:txBody>
                  <a:tcPr/>
                </a:tc>
                <a:extLst>
                  <a:ext uri="{0D108BD9-81ED-4DB2-BD59-A6C34878D82A}">
                    <a16:rowId xmlns:a16="http://schemas.microsoft.com/office/drawing/2014/main" val="1220877772"/>
                  </a:ext>
                </a:extLst>
              </a:tr>
              <a:tr h="478971">
                <a:tc>
                  <a:txBody>
                    <a:bodyPr/>
                    <a:lstStyle/>
                    <a:p>
                      <a:pPr algn="ctr"/>
                      <a:r>
                        <a:rPr lang="es-MX"/>
                        <a:t>Potencia de salida </a:t>
                      </a:r>
                      <a:endParaRPr lang="es-EC"/>
                    </a:p>
                  </a:txBody>
                  <a:tcPr/>
                </a:tc>
                <a:tc>
                  <a:txBody>
                    <a:bodyPr/>
                    <a:lstStyle/>
                    <a:p>
                      <a:pPr algn="ctr"/>
                      <a:r>
                        <a:rPr lang="es-MX" dirty="0"/>
                        <a:t>97.59W</a:t>
                      </a:r>
                      <a:endParaRPr lang="es-EC" dirty="0"/>
                    </a:p>
                  </a:txBody>
                  <a:tcPr/>
                </a:tc>
                <a:tc>
                  <a:txBody>
                    <a:bodyPr/>
                    <a:lstStyle/>
                    <a:p>
                      <a:pPr algn="ctr"/>
                      <a:r>
                        <a:rPr lang="es-MX" dirty="0"/>
                        <a:t>99.58W</a:t>
                      </a:r>
                      <a:endParaRPr lang="es-EC" dirty="0"/>
                    </a:p>
                  </a:txBody>
                  <a:tcPr/>
                </a:tc>
                <a:tc>
                  <a:txBody>
                    <a:bodyPr/>
                    <a:lstStyle/>
                    <a:p>
                      <a:pPr algn="ctr"/>
                      <a:r>
                        <a:rPr lang="es-MX" dirty="0"/>
                        <a:t>98.79W</a:t>
                      </a:r>
                      <a:endParaRPr lang="es-EC" dirty="0"/>
                    </a:p>
                  </a:txBody>
                  <a:tcPr/>
                </a:tc>
                <a:extLst>
                  <a:ext uri="{0D108BD9-81ED-4DB2-BD59-A6C34878D82A}">
                    <a16:rowId xmlns:a16="http://schemas.microsoft.com/office/drawing/2014/main" val="405730965"/>
                  </a:ext>
                </a:extLst>
              </a:tr>
              <a:tr h="478971">
                <a:tc>
                  <a:txBody>
                    <a:bodyPr/>
                    <a:lstStyle/>
                    <a:p>
                      <a:pPr algn="ctr"/>
                      <a:r>
                        <a:rPr lang="es-MX" dirty="0"/>
                        <a:t>Eficiencia energética</a:t>
                      </a:r>
                      <a:endParaRPr lang="es-EC" dirty="0"/>
                    </a:p>
                  </a:txBody>
                  <a:tcPr/>
                </a:tc>
                <a:tc>
                  <a:txBody>
                    <a:bodyPr/>
                    <a:lstStyle/>
                    <a:p>
                      <a:pPr algn="ctr"/>
                      <a:r>
                        <a:rPr lang="es-MX" dirty="0"/>
                        <a:t>97.3%</a:t>
                      </a:r>
                      <a:endParaRPr lang="es-EC" dirty="0"/>
                    </a:p>
                  </a:txBody>
                  <a:tcPr/>
                </a:tc>
                <a:tc>
                  <a:txBody>
                    <a:bodyPr/>
                    <a:lstStyle/>
                    <a:p>
                      <a:pPr algn="ctr"/>
                      <a:r>
                        <a:rPr lang="es-MX" dirty="0"/>
                        <a:t>99.33%</a:t>
                      </a:r>
                      <a:endParaRPr lang="es-EC" dirty="0"/>
                    </a:p>
                  </a:txBody>
                  <a:tcPr/>
                </a:tc>
                <a:tc>
                  <a:txBody>
                    <a:bodyPr/>
                    <a:lstStyle/>
                    <a:p>
                      <a:pPr algn="ctr"/>
                      <a:r>
                        <a:rPr lang="es-MX" dirty="0"/>
                        <a:t>98.47%</a:t>
                      </a:r>
                      <a:endParaRPr lang="es-EC" dirty="0"/>
                    </a:p>
                  </a:txBody>
                  <a:tcPr/>
                </a:tc>
                <a:extLst>
                  <a:ext uri="{0D108BD9-81ED-4DB2-BD59-A6C34878D82A}">
                    <a16:rowId xmlns:a16="http://schemas.microsoft.com/office/drawing/2014/main" val="2015241064"/>
                  </a:ext>
                </a:extLst>
              </a:tr>
              <a:tr h="478971">
                <a:tc>
                  <a:txBody>
                    <a:bodyPr/>
                    <a:lstStyle/>
                    <a:p>
                      <a:pPr algn="ctr"/>
                      <a:r>
                        <a:rPr lang="es-MX" dirty="0"/>
                        <a:t>Distorsión de armónicos</a:t>
                      </a:r>
                      <a:endParaRPr lang="es-EC" dirty="0"/>
                    </a:p>
                  </a:txBody>
                  <a:tcPr/>
                </a:tc>
                <a:tc>
                  <a:txBody>
                    <a:bodyPr/>
                    <a:lstStyle/>
                    <a:p>
                      <a:pPr algn="ctr"/>
                      <a:r>
                        <a:rPr lang="es-MX" dirty="0"/>
                        <a:t>5.24%</a:t>
                      </a:r>
                      <a:endParaRPr lang="es-EC" dirty="0"/>
                    </a:p>
                  </a:txBody>
                  <a:tcPr/>
                </a:tc>
                <a:tc>
                  <a:txBody>
                    <a:bodyPr/>
                    <a:lstStyle/>
                    <a:p>
                      <a:pPr algn="ctr"/>
                      <a:r>
                        <a:rPr lang="es-MX" dirty="0"/>
                        <a:t>3.48%</a:t>
                      </a:r>
                      <a:endParaRPr lang="es-EC" dirty="0"/>
                    </a:p>
                  </a:txBody>
                  <a:tcPr/>
                </a:tc>
                <a:tc>
                  <a:txBody>
                    <a:bodyPr/>
                    <a:lstStyle/>
                    <a:p>
                      <a:pPr algn="ctr"/>
                      <a:r>
                        <a:rPr lang="es-MX" dirty="0"/>
                        <a:t>7.24%</a:t>
                      </a:r>
                      <a:endParaRPr lang="es-EC" dirty="0"/>
                    </a:p>
                  </a:txBody>
                  <a:tcPr/>
                </a:tc>
                <a:extLst>
                  <a:ext uri="{0D108BD9-81ED-4DB2-BD59-A6C34878D82A}">
                    <a16:rowId xmlns:a16="http://schemas.microsoft.com/office/drawing/2014/main" val="587612831"/>
                  </a:ext>
                </a:extLst>
              </a:tr>
              <a:tr h="478971">
                <a:tc>
                  <a:txBody>
                    <a:bodyPr/>
                    <a:lstStyle/>
                    <a:p>
                      <a:pPr algn="ctr"/>
                      <a:r>
                        <a:rPr lang="es-MX" dirty="0"/>
                        <a:t>Pérdidas de conducción</a:t>
                      </a:r>
                      <a:endParaRPr lang="es-EC" dirty="0"/>
                    </a:p>
                  </a:txBody>
                  <a:tcPr/>
                </a:tc>
                <a:tc>
                  <a:txBody>
                    <a:bodyPr/>
                    <a:lstStyle/>
                    <a:p>
                      <a:pPr algn="ctr"/>
                      <a:r>
                        <a:rPr lang="es-MX" dirty="0"/>
                        <a:t>0.94W</a:t>
                      </a:r>
                      <a:endParaRPr lang="es-EC" dirty="0"/>
                    </a:p>
                  </a:txBody>
                  <a:tcPr/>
                </a:tc>
                <a:tc>
                  <a:txBody>
                    <a:bodyPr/>
                    <a:lstStyle/>
                    <a:p>
                      <a:pPr algn="ctr"/>
                      <a:r>
                        <a:rPr lang="es-MX" dirty="0"/>
                        <a:t>0.84W</a:t>
                      </a:r>
                      <a:endParaRPr lang="es-EC" dirty="0"/>
                    </a:p>
                  </a:txBody>
                  <a:tcPr/>
                </a:tc>
                <a:tc>
                  <a:txBody>
                    <a:bodyPr/>
                    <a:lstStyle/>
                    <a:p>
                      <a:pPr algn="ctr"/>
                      <a:r>
                        <a:rPr lang="es-MX" dirty="0"/>
                        <a:t>2.61W</a:t>
                      </a:r>
                      <a:endParaRPr lang="es-EC" dirty="0"/>
                    </a:p>
                  </a:txBody>
                  <a:tcPr/>
                </a:tc>
                <a:extLst>
                  <a:ext uri="{0D108BD9-81ED-4DB2-BD59-A6C34878D82A}">
                    <a16:rowId xmlns:a16="http://schemas.microsoft.com/office/drawing/2014/main" val="3064212628"/>
                  </a:ext>
                </a:extLst>
              </a:tr>
              <a:tr h="478971">
                <a:tc>
                  <a:txBody>
                    <a:bodyPr/>
                    <a:lstStyle/>
                    <a:p>
                      <a:pPr algn="ctr"/>
                      <a:r>
                        <a:rPr lang="es-MX" dirty="0"/>
                        <a:t>Pérdidas de conmutación</a:t>
                      </a:r>
                      <a:endParaRPr lang="es-EC" dirty="0"/>
                    </a:p>
                  </a:txBody>
                  <a:tcPr/>
                </a:tc>
                <a:tc>
                  <a:txBody>
                    <a:bodyPr/>
                    <a:lstStyle/>
                    <a:p>
                      <a:pPr algn="ctr"/>
                      <a:r>
                        <a:rPr lang="es-MX" dirty="0"/>
                        <a:t>8.29W</a:t>
                      </a:r>
                      <a:endParaRPr lang="es-EC" dirty="0"/>
                    </a:p>
                  </a:txBody>
                  <a:tcPr/>
                </a:tc>
                <a:tc>
                  <a:txBody>
                    <a:bodyPr/>
                    <a:lstStyle/>
                    <a:p>
                      <a:pPr algn="ctr"/>
                      <a:r>
                        <a:rPr lang="es-MX" dirty="0"/>
                        <a:t>8.46W</a:t>
                      </a:r>
                      <a:endParaRPr lang="es-EC" dirty="0"/>
                    </a:p>
                  </a:txBody>
                  <a:tcPr/>
                </a:tc>
                <a:tc>
                  <a:txBody>
                    <a:bodyPr/>
                    <a:lstStyle/>
                    <a:p>
                      <a:pPr algn="ctr"/>
                      <a:r>
                        <a:rPr lang="es-MX" dirty="0"/>
                        <a:t>9.21W</a:t>
                      </a:r>
                      <a:endParaRPr lang="es-EC" dirty="0"/>
                    </a:p>
                  </a:txBody>
                  <a:tcPr/>
                </a:tc>
                <a:extLst>
                  <a:ext uri="{0D108BD9-81ED-4DB2-BD59-A6C34878D82A}">
                    <a16:rowId xmlns:a16="http://schemas.microsoft.com/office/drawing/2014/main" val="1283507425"/>
                  </a:ext>
                </a:extLst>
              </a:tr>
            </a:tbl>
          </a:graphicData>
        </a:graphic>
      </p:graphicFrame>
    </p:spTree>
    <p:extLst>
      <p:ext uri="{BB962C8B-B14F-4D97-AF65-F5344CB8AC3E}">
        <p14:creationId xmlns:p14="http://schemas.microsoft.com/office/powerpoint/2010/main" val="4147189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38</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788056" y="762000"/>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s-MX" sz="3600" dirty="0"/>
              <a:t>Variables de Decisión </a:t>
            </a:r>
            <a:endParaRPr lang="es-ES" sz="3600" dirty="0"/>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33400" y="1828800"/>
            <a:ext cx="8043890" cy="382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dirty="0"/>
          </a:p>
        </p:txBody>
      </p:sp>
      <p:graphicFrame>
        <p:nvGraphicFramePr>
          <p:cNvPr id="4" name="Diagrama 3"/>
          <p:cNvGraphicFramePr/>
          <p:nvPr>
            <p:extLst/>
          </p:nvPr>
        </p:nvGraphicFramePr>
        <p:xfrm>
          <a:off x="821367" y="1588615"/>
          <a:ext cx="750126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9612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39</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788056" y="762000"/>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lvl="0" algn="ctr"/>
            <a:r>
              <a:rPr lang="es-ES" sz="3600" dirty="0"/>
              <a:t>Desempeño del controlador</a:t>
            </a:r>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33400" y="1828800"/>
            <a:ext cx="8043890" cy="382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dirty="0"/>
          </a:p>
        </p:txBody>
      </p:sp>
      <p:graphicFrame>
        <p:nvGraphicFramePr>
          <p:cNvPr id="4" name="Tabla 3">
            <a:extLst>
              <a:ext uri="{FF2B5EF4-FFF2-40B4-BE49-F238E27FC236}">
                <a16:creationId xmlns:a16="http://schemas.microsoft.com/office/drawing/2014/main" id="{E59D5308-C703-4BA5-8625-9D67D2B0FA8C}"/>
              </a:ext>
            </a:extLst>
          </p:cNvPr>
          <p:cNvGraphicFramePr>
            <a:graphicFrameLocks noGrp="1"/>
          </p:cNvGraphicFramePr>
          <p:nvPr>
            <p:extLst>
              <p:ext uri="{D42A27DB-BD31-4B8C-83A1-F6EECF244321}">
                <p14:modId xmlns:p14="http://schemas.microsoft.com/office/powerpoint/2010/main" val="550541516"/>
              </p:ext>
            </p:extLst>
          </p:nvPr>
        </p:nvGraphicFramePr>
        <p:xfrm>
          <a:off x="514662" y="1981200"/>
          <a:ext cx="8172138" cy="2895600"/>
        </p:xfrm>
        <a:graphic>
          <a:graphicData uri="http://schemas.openxmlformats.org/drawingml/2006/table">
            <a:tbl>
              <a:tblPr firstRow="1" bandRow="1">
                <a:tableStyleId>{5C22544A-7EE6-4342-B048-85BDC9FD1C3A}</a:tableStyleId>
              </a:tblPr>
              <a:tblGrid>
                <a:gridCol w="3066738">
                  <a:extLst>
                    <a:ext uri="{9D8B030D-6E8A-4147-A177-3AD203B41FA5}">
                      <a16:colId xmlns:a16="http://schemas.microsoft.com/office/drawing/2014/main" val="1633288926"/>
                    </a:ext>
                  </a:extLst>
                </a:gridCol>
                <a:gridCol w="1734393">
                  <a:extLst>
                    <a:ext uri="{9D8B030D-6E8A-4147-A177-3AD203B41FA5}">
                      <a16:colId xmlns:a16="http://schemas.microsoft.com/office/drawing/2014/main" val="4262563559"/>
                    </a:ext>
                  </a:extLst>
                </a:gridCol>
                <a:gridCol w="1542207">
                  <a:extLst>
                    <a:ext uri="{9D8B030D-6E8A-4147-A177-3AD203B41FA5}">
                      <a16:colId xmlns:a16="http://schemas.microsoft.com/office/drawing/2014/main" val="1483463684"/>
                    </a:ext>
                  </a:extLst>
                </a:gridCol>
                <a:gridCol w="1828800">
                  <a:extLst>
                    <a:ext uri="{9D8B030D-6E8A-4147-A177-3AD203B41FA5}">
                      <a16:colId xmlns:a16="http://schemas.microsoft.com/office/drawing/2014/main" val="465801114"/>
                    </a:ext>
                  </a:extLst>
                </a:gridCol>
              </a:tblGrid>
              <a:tr h="531102">
                <a:tc>
                  <a:txBody>
                    <a:bodyPr/>
                    <a:lstStyle/>
                    <a:p>
                      <a:pPr algn="ctr"/>
                      <a:r>
                        <a:rPr lang="es-EC" dirty="0">
                          <a:effectLst/>
                        </a:rPr>
                        <a:t>Parámetros de desempeño </a:t>
                      </a:r>
                      <a:endParaRPr lang="es-EC" dirty="0"/>
                    </a:p>
                  </a:txBody>
                  <a:tcPr/>
                </a:tc>
                <a:tc>
                  <a:txBody>
                    <a:bodyPr/>
                    <a:lstStyle/>
                    <a:p>
                      <a:pPr algn="ctr"/>
                      <a:r>
                        <a:rPr lang="es-MX" dirty="0"/>
                        <a:t>PID</a:t>
                      </a:r>
                      <a:endParaRPr lang="es-EC" dirty="0"/>
                    </a:p>
                  </a:txBody>
                  <a:tcPr/>
                </a:tc>
                <a:tc>
                  <a:txBody>
                    <a:bodyPr/>
                    <a:lstStyle/>
                    <a:p>
                      <a:pPr algn="ctr"/>
                      <a:r>
                        <a:rPr lang="es-MX" dirty="0"/>
                        <a:t>Fuzzy</a:t>
                      </a:r>
                      <a:endParaRPr lang="es-EC" dirty="0"/>
                    </a:p>
                  </a:txBody>
                  <a:tcPr/>
                </a:tc>
                <a:tc>
                  <a:txBody>
                    <a:bodyPr/>
                    <a:lstStyle/>
                    <a:p>
                      <a:pPr algn="ctr"/>
                      <a:r>
                        <a:rPr lang="es-MX" dirty="0"/>
                        <a:t>Deslizante</a:t>
                      </a:r>
                      <a:endParaRPr lang="es-EC" dirty="0"/>
                    </a:p>
                  </a:txBody>
                  <a:tcPr/>
                </a:tc>
                <a:extLst>
                  <a:ext uri="{0D108BD9-81ED-4DB2-BD59-A6C34878D82A}">
                    <a16:rowId xmlns:a16="http://schemas.microsoft.com/office/drawing/2014/main" val="3007408198"/>
                  </a:ext>
                </a:extLst>
              </a:tr>
              <a:tr h="531102">
                <a:tc>
                  <a:txBody>
                    <a:bodyPr/>
                    <a:lstStyle/>
                    <a:p>
                      <a:pPr algn="ctr"/>
                      <a:r>
                        <a:rPr lang="es-EC" dirty="0">
                          <a:effectLst/>
                        </a:rPr>
                        <a:t>Consumo de energía </a:t>
                      </a:r>
                      <a:endParaRPr lang="es-EC" dirty="0"/>
                    </a:p>
                  </a:txBody>
                  <a:tcPr/>
                </a:tc>
                <a:tc>
                  <a:txBody>
                    <a:bodyPr/>
                    <a:lstStyle/>
                    <a:p>
                      <a:pPr algn="ctr"/>
                      <a:r>
                        <a:rPr lang="es-MX" dirty="0"/>
                        <a:t>0.06W</a:t>
                      </a:r>
                      <a:endParaRPr lang="es-EC" dirty="0"/>
                    </a:p>
                  </a:txBody>
                  <a:tcPr/>
                </a:tc>
                <a:tc>
                  <a:txBody>
                    <a:bodyPr/>
                    <a:lstStyle/>
                    <a:p>
                      <a:pPr algn="ctr"/>
                      <a:r>
                        <a:rPr lang="es-MX" dirty="0"/>
                        <a:t>0.09W</a:t>
                      </a:r>
                      <a:endParaRPr lang="es-EC" dirty="0"/>
                    </a:p>
                  </a:txBody>
                  <a:tcPr/>
                </a:tc>
                <a:tc>
                  <a:txBody>
                    <a:bodyPr/>
                    <a:lstStyle/>
                    <a:p>
                      <a:pPr algn="ctr"/>
                      <a:r>
                        <a:rPr lang="es-MX" dirty="0"/>
                        <a:t>0.05W</a:t>
                      </a:r>
                      <a:endParaRPr lang="es-EC" dirty="0"/>
                    </a:p>
                  </a:txBody>
                  <a:tcPr/>
                </a:tc>
                <a:extLst>
                  <a:ext uri="{0D108BD9-81ED-4DB2-BD59-A6C34878D82A}">
                    <a16:rowId xmlns:a16="http://schemas.microsoft.com/office/drawing/2014/main" val="1056979039"/>
                  </a:ext>
                </a:extLst>
              </a:tr>
              <a:tr h="916698">
                <a:tc>
                  <a:txBody>
                    <a:bodyPr/>
                    <a:lstStyle/>
                    <a:p>
                      <a:pPr algn="ctr"/>
                      <a:r>
                        <a:rPr lang="es-MX" dirty="0">
                          <a:effectLst/>
                        </a:rPr>
                        <a:t>Tiempo de ejecución del microcontrolador </a:t>
                      </a:r>
                      <a:endParaRPr lang="es-EC" dirty="0"/>
                    </a:p>
                  </a:txBody>
                  <a:tcPr/>
                </a:tc>
                <a:tc>
                  <a:txBody>
                    <a:bodyPr/>
                    <a:lstStyle/>
                    <a:p>
                      <a:pPr algn="ctr"/>
                      <a:r>
                        <a:rPr lang="es-MX" dirty="0"/>
                        <a:t>0.046875s</a:t>
                      </a:r>
                      <a:endParaRPr lang="es-EC" dirty="0"/>
                    </a:p>
                  </a:txBody>
                  <a:tcPr/>
                </a:tc>
                <a:tc>
                  <a:txBody>
                    <a:bodyPr/>
                    <a:lstStyle/>
                    <a:p>
                      <a:pPr algn="ctr"/>
                      <a:r>
                        <a:rPr lang="es-MX" dirty="0"/>
                        <a:t>0.0625s</a:t>
                      </a:r>
                      <a:endParaRPr lang="es-EC" dirty="0"/>
                    </a:p>
                  </a:txBody>
                  <a:tcPr/>
                </a:tc>
                <a:tc>
                  <a:txBody>
                    <a:bodyPr/>
                    <a:lstStyle/>
                    <a:p>
                      <a:pPr algn="ctr"/>
                      <a:r>
                        <a:rPr lang="es-MX" dirty="0"/>
                        <a:t>0.03756s</a:t>
                      </a:r>
                      <a:endParaRPr lang="es-EC" dirty="0"/>
                    </a:p>
                  </a:txBody>
                  <a:tcPr/>
                </a:tc>
                <a:extLst>
                  <a:ext uri="{0D108BD9-81ED-4DB2-BD59-A6C34878D82A}">
                    <a16:rowId xmlns:a16="http://schemas.microsoft.com/office/drawing/2014/main" val="1984088090"/>
                  </a:ext>
                </a:extLst>
              </a:tr>
              <a:tr h="916698">
                <a:tc>
                  <a:txBody>
                    <a:bodyPr/>
                    <a:lstStyle/>
                    <a:p>
                      <a:pPr algn="ctr"/>
                      <a:r>
                        <a:rPr lang="es-EC" dirty="0">
                          <a:effectLst/>
                        </a:rPr>
                        <a:t>Consumo computacional </a:t>
                      </a:r>
                      <a:endParaRPr lang="es-EC" dirty="0"/>
                    </a:p>
                  </a:txBody>
                  <a:tcPr/>
                </a:tc>
                <a:tc>
                  <a:txBody>
                    <a:bodyPr/>
                    <a:lstStyle/>
                    <a:p>
                      <a:pPr algn="ctr"/>
                      <a:r>
                        <a:rPr lang="es-MX" dirty="0"/>
                        <a:t>3.99KB(0.39)%</a:t>
                      </a:r>
                      <a:endParaRPr lang="es-EC"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dirty="0"/>
                        <a:t>4.56KB(0.45)%</a:t>
                      </a:r>
                      <a:endParaRPr lang="es-EC"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dirty="0"/>
                        <a:t>2.65KB(0.26)%</a:t>
                      </a:r>
                      <a:endParaRPr lang="es-EC" dirty="0"/>
                    </a:p>
                    <a:p>
                      <a:pPr algn="ctr"/>
                      <a:endParaRPr lang="es-EC" dirty="0"/>
                    </a:p>
                  </a:txBody>
                  <a:tcPr/>
                </a:tc>
                <a:extLst>
                  <a:ext uri="{0D108BD9-81ED-4DB2-BD59-A6C34878D82A}">
                    <a16:rowId xmlns:a16="http://schemas.microsoft.com/office/drawing/2014/main" val="3454247039"/>
                  </a:ext>
                </a:extLst>
              </a:tr>
            </a:tbl>
          </a:graphicData>
        </a:graphic>
      </p:graphicFrame>
    </p:spTree>
    <p:extLst>
      <p:ext uri="{BB962C8B-B14F-4D97-AF65-F5344CB8AC3E}">
        <p14:creationId xmlns:p14="http://schemas.microsoft.com/office/powerpoint/2010/main" val="1180199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4</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788056" y="762000"/>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Objetivo Específicos </a:t>
            </a:r>
            <a:endParaRPr lang="es-ES" sz="3600" kern="1200" dirty="0"/>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33400" y="1828800"/>
            <a:ext cx="8043890" cy="3823815"/>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r>
              <a:rPr lang="es-MX" dirty="0"/>
              <a:t>Realizar un estudio comparativo del desempeño de las estrategias de control que se aplicara a un convertidor reductor CD/CD.</a:t>
            </a:r>
          </a:p>
          <a:p>
            <a:pPr marL="457200" indent="-457200" algn="just">
              <a:buFont typeface="Arial" panose="020B0604020202020204" pitchFamily="34" charset="0"/>
              <a:buChar char="•"/>
            </a:pPr>
            <a:r>
              <a:rPr lang="es-MX" dirty="0"/>
              <a:t>Diseñar e implementar un convertidor reductor CD/CD que cumpla con una potencia de salida de 100W</a:t>
            </a:r>
          </a:p>
          <a:p>
            <a:pPr marL="457200" indent="-457200" algn="just">
              <a:buFont typeface="Arial" panose="020B0604020202020204" pitchFamily="34" charset="0"/>
              <a:buChar char="•"/>
            </a:pPr>
            <a:r>
              <a:rPr lang="es-MX" dirty="0"/>
              <a:t>Identificar los parámetros correctos para el adecuado uso de cada estrategia de control a implementarse y recomendar uno de ellos como resultado de la investigación</a:t>
            </a:r>
          </a:p>
        </p:txBody>
      </p:sp>
    </p:spTree>
    <p:extLst>
      <p:ext uri="{BB962C8B-B14F-4D97-AF65-F5344CB8AC3E}">
        <p14:creationId xmlns:p14="http://schemas.microsoft.com/office/powerpoint/2010/main" val="1034518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40</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788056" y="762000"/>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s-MX" sz="3600" dirty="0"/>
              <a:t>Variables de Decisión </a:t>
            </a:r>
            <a:endParaRPr lang="es-ES" sz="3600" dirty="0"/>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33400" y="1828800"/>
            <a:ext cx="8043890" cy="382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dirty="0"/>
          </a:p>
        </p:txBody>
      </p:sp>
      <p:graphicFrame>
        <p:nvGraphicFramePr>
          <p:cNvPr id="4" name="Diagrama 3"/>
          <p:cNvGraphicFramePr/>
          <p:nvPr>
            <p:extLst/>
          </p:nvPr>
        </p:nvGraphicFramePr>
        <p:xfrm>
          <a:off x="821367" y="1588615"/>
          <a:ext cx="750126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6611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41</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788056" y="762000"/>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lvl="0" algn="ctr"/>
            <a:r>
              <a:rPr lang="es-ES" sz="3600" dirty="0"/>
              <a:t>Perturbaciones en la entrada</a:t>
            </a:r>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33400" y="1828800"/>
            <a:ext cx="8043890" cy="382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dirty="0"/>
          </a:p>
        </p:txBody>
      </p:sp>
      <p:graphicFrame>
        <p:nvGraphicFramePr>
          <p:cNvPr id="9" name="Tabla 8">
            <a:extLst>
              <a:ext uri="{FF2B5EF4-FFF2-40B4-BE49-F238E27FC236}">
                <a16:creationId xmlns:a16="http://schemas.microsoft.com/office/drawing/2014/main" id="{8C71D8DF-2885-4D14-BA9C-A4B0F0BDA478}"/>
              </a:ext>
            </a:extLst>
          </p:cNvPr>
          <p:cNvGraphicFramePr>
            <a:graphicFrameLocks noGrp="1"/>
          </p:cNvGraphicFramePr>
          <p:nvPr>
            <p:extLst>
              <p:ext uri="{D42A27DB-BD31-4B8C-83A1-F6EECF244321}">
                <p14:modId xmlns:p14="http://schemas.microsoft.com/office/powerpoint/2010/main" val="2626025112"/>
              </p:ext>
            </p:extLst>
          </p:nvPr>
        </p:nvGraphicFramePr>
        <p:xfrm>
          <a:off x="479861" y="2108113"/>
          <a:ext cx="8043890" cy="2829895"/>
        </p:xfrm>
        <a:graphic>
          <a:graphicData uri="http://schemas.openxmlformats.org/drawingml/2006/table">
            <a:tbl>
              <a:tblPr firstRow="1" bandRow="1">
                <a:tableStyleId>{5C22544A-7EE6-4342-B048-85BDC9FD1C3A}</a:tableStyleId>
              </a:tblPr>
              <a:tblGrid>
                <a:gridCol w="1608779">
                  <a:extLst>
                    <a:ext uri="{9D8B030D-6E8A-4147-A177-3AD203B41FA5}">
                      <a16:colId xmlns:a16="http://schemas.microsoft.com/office/drawing/2014/main" val="3542137016"/>
                    </a:ext>
                  </a:extLst>
                </a:gridCol>
                <a:gridCol w="895627">
                  <a:extLst>
                    <a:ext uri="{9D8B030D-6E8A-4147-A177-3AD203B41FA5}">
                      <a16:colId xmlns:a16="http://schemas.microsoft.com/office/drawing/2014/main" val="2374388163"/>
                    </a:ext>
                  </a:extLst>
                </a:gridCol>
                <a:gridCol w="942976">
                  <a:extLst>
                    <a:ext uri="{9D8B030D-6E8A-4147-A177-3AD203B41FA5}">
                      <a16:colId xmlns:a16="http://schemas.microsoft.com/office/drawing/2014/main" val="4065981243"/>
                    </a:ext>
                  </a:extLst>
                </a:gridCol>
                <a:gridCol w="1149127">
                  <a:extLst>
                    <a:ext uri="{9D8B030D-6E8A-4147-A177-3AD203B41FA5}">
                      <a16:colId xmlns:a16="http://schemas.microsoft.com/office/drawing/2014/main" val="4017073124"/>
                    </a:ext>
                  </a:extLst>
                </a:gridCol>
                <a:gridCol w="1149127">
                  <a:extLst>
                    <a:ext uri="{9D8B030D-6E8A-4147-A177-3AD203B41FA5}">
                      <a16:colId xmlns:a16="http://schemas.microsoft.com/office/drawing/2014/main" val="2141658720"/>
                    </a:ext>
                  </a:extLst>
                </a:gridCol>
                <a:gridCol w="1149127">
                  <a:extLst>
                    <a:ext uri="{9D8B030D-6E8A-4147-A177-3AD203B41FA5}">
                      <a16:colId xmlns:a16="http://schemas.microsoft.com/office/drawing/2014/main" val="2833260690"/>
                    </a:ext>
                  </a:extLst>
                </a:gridCol>
                <a:gridCol w="1149127">
                  <a:extLst>
                    <a:ext uri="{9D8B030D-6E8A-4147-A177-3AD203B41FA5}">
                      <a16:colId xmlns:a16="http://schemas.microsoft.com/office/drawing/2014/main" val="1681654113"/>
                    </a:ext>
                  </a:extLst>
                </a:gridCol>
              </a:tblGrid>
              <a:tr h="494216">
                <a:tc>
                  <a:txBody>
                    <a:bodyPr/>
                    <a:lstStyle/>
                    <a:p>
                      <a:pPr algn="ctr"/>
                      <a:endParaRPr lang="es-EC" dirty="0"/>
                    </a:p>
                  </a:txBody>
                  <a:tcPr/>
                </a:tc>
                <a:tc gridSpan="2">
                  <a:txBody>
                    <a:bodyPr/>
                    <a:lstStyle/>
                    <a:p>
                      <a:pPr algn="ctr"/>
                      <a:r>
                        <a:rPr lang="es-MX" dirty="0"/>
                        <a:t>PID</a:t>
                      </a:r>
                      <a:endParaRPr lang="es-EC" dirty="0"/>
                    </a:p>
                  </a:txBody>
                  <a:tcPr/>
                </a:tc>
                <a:tc hMerge="1">
                  <a:txBody>
                    <a:bodyPr/>
                    <a:lstStyle/>
                    <a:p>
                      <a:endParaRPr lang="es-EC" dirty="0"/>
                    </a:p>
                  </a:txBody>
                  <a:tcPr/>
                </a:tc>
                <a:tc gridSpan="2">
                  <a:txBody>
                    <a:bodyPr/>
                    <a:lstStyle/>
                    <a:p>
                      <a:pPr algn="ctr"/>
                      <a:r>
                        <a:rPr lang="es-MX" dirty="0"/>
                        <a:t>Fuzzy</a:t>
                      </a:r>
                      <a:endParaRPr lang="es-EC" dirty="0"/>
                    </a:p>
                  </a:txBody>
                  <a:tcPr/>
                </a:tc>
                <a:tc hMerge="1">
                  <a:txBody>
                    <a:bodyPr/>
                    <a:lstStyle/>
                    <a:p>
                      <a:endParaRPr lang="es-EC" dirty="0"/>
                    </a:p>
                  </a:txBody>
                  <a:tcPr/>
                </a:tc>
                <a:tc gridSpan="2">
                  <a:txBody>
                    <a:bodyPr/>
                    <a:lstStyle/>
                    <a:p>
                      <a:pPr algn="ctr"/>
                      <a:r>
                        <a:rPr lang="es-MX" dirty="0"/>
                        <a:t>Deslizante</a:t>
                      </a:r>
                      <a:endParaRPr lang="es-EC" dirty="0"/>
                    </a:p>
                  </a:txBody>
                  <a:tcPr/>
                </a:tc>
                <a:tc hMerge="1">
                  <a:txBody>
                    <a:bodyPr/>
                    <a:lstStyle/>
                    <a:p>
                      <a:endParaRPr lang="es-EC" dirty="0"/>
                    </a:p>
                  </a:txBody>
                  <a:tcPr/>
                </a:tc>
                <a:extLst>
                  <a:ext uri="{0D108BD9-81ED-4DB2-BD59-A6C34878D82A}">
                    <a16:rowId xmlns:a16="http://schemas.microsoft.com/office/drawing/2014/main" val="1549943843"/>
                  </a:ext>
                </a:extLst>
              </a:tr>
              <a:tr h="853031">
                <a:tc>
                  <a:txBody>
                    <a:bodyPr/>
                    <a:lstStyle/>
                    <a:p>
                      <a:pPr algn="ctr"/>
                      <a:r>
                        <a:rPr lang="es-MX" dirty="0"/>
                        <a:t>Perturbaciones en la entrada</a:t>
                      </a:r>
                      <a:endParaRPr lang="es-EC" dirty="0"/>
                    </a:p>
                  </a:txBody>
                  <a:tcPr/>
                </a:tc>
                <a:tc>
                  <a:txBody>
                    <a:bodyPr/>
                    <a:lstStyle/>
                    <a:p>
                      <a:pPr algn="ctr"/>
                      <a:r>
                        <a:rPr lang="es-MX" dirty="0"/>
                        <a:t>Vo</a:t>
                      </a:r>
                      <a:endParaRPr lang="es-EC" dirty="0"/>
                    </a:p>
                  </a:txBody>
                  <a:tcPr/>
                </a:tc>
                <a:tc>
                  <a:txBody>
                    <a:bodyPr/>
                    <a:lstStyle/>
                    <a:p>
                      <a:pPr algn="ctr"/>
                      <a:r>
                        <a:rPr lang="es-MX" dirty="0"/>
                        <a:t>IL</a:t>
                      </a:r>
                      <a:endParaRPr lang="es-EC" dirty="0"/>
                    </a:p>
                  </a:txBody>
                  <a:tcPr/>
                </a:tc>
                <a:tc>
                  <a:txBody>
                    <a:bodyPr/>
                    <a:lstStyle/>
                    <a:p>
                      <a:pPr algn="ctr"/>
                      <a:r>
                        <a:rPr lang="es-MX" dirty="0"/>
                        <a:t>Vo</a:t>
                      </a:r>
                      <a:endParaRPr lang="es-EC" dirty="0"/>
                    </a:p>
                  </a:txBody>
                  <a:tcPr/>
                </a:tc>
                <a:tc>
                  <a:txBody>
                    <a:bodyPr/>
                    <a:lstStyle/>
                    <a:p>
                      <a:pPr algn="ctr"/>
                      <a:r>
                        <a:rPr lang="es-MX" dirty="0"/>
                        <a:t>IL</a:t>
                      </a:r>
                      <a:endParaRPr lang="es-EC" dirty="0"/>
                    </a:p>
                  </a:txBody>
                  <a:tcPr/>
                </a:tc>
                <a:tc>
                  <a:txBody>
                    <a:bodyPr/>
                    <a:lstStyle/>
                    <a:p>
                      <a:pPr algn="ctr"/>
                      <a:r>
                        <a:rPr lang="es-MX" dirty="0"/>
                        <a:t>Vo</a:t>
                      </a:r>
                      <a:endParaRPr lang="es-EC" dirty="0"/>
                    </a:p>
                  </a:txBody>
                  <a:tcPr/>
                </a:tc>
                <a:tc>
                  <a:txBody>
                    <a:bodyPr/>
                    <a:lstStyle/>
                    <a:p>
                      <a:pPr algn="ctr"/>
                      <a:r>
                        <a:rPr lang="es-MX" dirty="0"/>
                        <a:t>IL</a:t>
                      </a:r>
                      <a:endParaRPr lang="es-EC" dirty="0"/>
                    </a:p>
                  </a:txBody>
                  <a:tcPr/>
                </a:tc>
                <a:extLst>
                  <a:ext uri="{0D108BD9-81ED-4DB2-BD59-A6C34878D82A}">
                    <a16:rowId xmlns:a16="http://schemas.microsoft.com/office/drawing/2014/main" val="209353924"/>
                  </a:ext>
                </a:extLst>
              </a:tr>
              <a:tr h="494216">
                <a:tc>
                  <a:txBody>
                    <a:bodyPr/>
                    <a:lstStyle/>
                    <a:p>
                      <a:pPr algn="ctr"/>
                      <a:r>
                        <a:rPr lang="es-MX" dirty="0"/>
                        <a:t>170V</a:t>
                      </a:r>
                      <a:endParaRPr lang="es-EC" dirty="0"/>
                    </a:p>
                  </a:txBody>
                  <a:tcPr/>
                </a:tc>
                <a:tc>
                  <a:txBody>
                    <a:bodyPr/>
                    <a:lstStyle/>
                    <a:p>
                      <a:pPr algn="ctr"/>
                      <a:r>
                        <a:rPr lang="es-MX" dirty="0"/>
                        <a:t>44.76V</a:t>
                      </a:r>
                      <a:endParaRPr lang="es-EC" dirty="0"/>
                    </a:p>
                  </a:txBody>
                  <a:tcPr/>
                </a:tc>
                <a:tc>
                  <a:txBody>
                    <a:bodyPr/>
                    <a:lstStyle/>
                    <a:p>
                      <a:pPr algn="ctr"/>
                      <a:r>
                        <a:rPr lang="es-MX" dirty="0"/>
                        <a:t>2.18A</a:t>
                      </a:r>
                      <a:endParaRPr lang="es-EC" dirty="0"/>
                    </a:p>
                  </a:txBody>
                  <a:tcPr/>
                </a:tc>
                <a:tc>
                  <a:txBody>
                    <a:bodyPr/>
                    <a:lstStyle/>
                    <a:p>
                      <a:pPr algn="ctr"/>
                      <a:r>
                        <a:rPr lang="es-MX" dirty="0"/>
                        <a:t>46.757V</a:t>
                      </a:r>
                      <a:endParaRPr lang="es-EC" dirty="0"/>
                    </a:p>
                  </a:txBody>
                  <a:tcPr/>
                </a:tc>
                <a:tc>
                  <a:txBody>
                    <a:bodyPr/>
                    <a:lstStyle/>
                    <a:p>
                      <a:pPr algn="ctr"/>
                      <a:r>
                        <a:rPr lang="es-MX" dirty="0"/>
                        <a:t>2.13A</a:t>
                      </a:r>
                      <a:endParaRPr lang="es-EC" dirty="0"/>
                    </a:p>
                  </a:txBody>
                  <a:tcPr/>
                </a:tc>
                <a:tc>
                  <a:txBody>
                    <a:bodyPr/>
                    <a:lstStyle/>
                    <a:p>
                      <a:pPr algn="ctr"/>
                      <a:r>
                        <a:rPr lang="es-MX" dirty="0"/>
                        <a:t>47.72V</a:t>
                      </a:r>
                      <a:endParaRPr lang="es-EC" dirty="0"/>
                    </a:p>
                  </a:txBody>
                  <a:tcPr/>
                </a:tc>
                <a:tc>
                  <a:txBody>
                    <a:bodyPr/>
                    <a:lstStyle/>
                    <a:p>
                      <a:pPr algn="ctr"/>
                      <a:r>
                        <a:rPr lang="es-MX" dirty="0"/>
                        <a:t>2.07A</a:t>
                      </a:r>
                      <a:endParaRPr lang="es-EC" dirty="0"/>
                    </a:p>
                  </a:txBody>
                  <a:tcPr/>
                </a:tc>
                <a:extLst>
                  <a:ext uri="{0D108BD9-81ED-4DB2-BD59-A6C34878D82A}">
                    <a16:rowId xmlns:a16="http://schemas.microsoft.com/office/drawing/2014/main" val="2739873134"/>
                  </a:ext>
                </a:extLst>
              </a:tr>
              <a:tr h="494216">
                <a:tc>
                  <a:txBody>
                    <a:bodyPr/>
                    <a:lstStyle/>
                    <a:p>
                      <a:pPr algn="ctr"/>
                      <a:r>
                        <a:rPr lang="es-MX" dirty="0"/>
                        <a:t>135V</a:t>
                      </a:r>
                      <a:endParaRPr lang="es-EC" dirty="0"/>
                    </a:p>
                  </a:txBody>
                  <a:tcPr/>
                </a:tc>
                <a:tc>
                  <a:txBody>
                    <a:bodyPr/>
                    <a:lstStyle/>
                    <a:p>
                      <a:pPr algn="ctr"/>
                      <a:r>
                        <a:rPr lang="es-MX" dirty="0"/>
                        <a:t>43.97V</a:t>
                      </a:r>
                      <a:endParaRPr lang="es-EC" dirty="0"/>
                    </a:p>
                  </a:txBody>
                  <a:tcPr/>
                </a:tc>
                <a:tc>
                  <a:txBody>
                    <a:bodyPr/>
                    <a:lstStyle/>
                    <a:p>
                      <a:pPr algn="ctr"/>
                      <a:r>
                        <a:rPr lang="es-MX" dirty="0"/>
                        <a:t>2.2A</a:t>
                      </a:r>
                      <a:endParaRPr lang="es-EC" dirty="0"/>
                    </a:p>
                  </a:txBody>
                  <a:tcPr/>
                </a:tc>
                <a:tc>
                  <a:txBody>
                    <a:bodyPr/>
                    <a:lstStyle/>
                    <a:p>
                      <a:pPr algn="ctr"/>
                      <a:r>
                        <a:rPr lang="es-MX" dirty="0"/>
                        <a:t>47.16V</a:t>
                      </a:r>
                      <a:endParaRPr lang="es-EC" dirty="0"/>
                    </a:p>
                  </a:txBody>
                  <a:tcPr/>
                </a:tc>
                <a:tc>
                  <a:txBody>
                    <a:bodyPr/>
                    <a:lstStyle/>
                    <a:p>
                      <a:pPr algn="ctr"/>
                      <a:r>
                        <a:rPr lang="es-MX" dirty="0"/>
                        <a:t>2.07A</a:t>
                      </a:r>
                      <a:endParaRPr lang="es-EC" dirty="0"/>
                    </a:p>
                  </a:txBody>
                  <a:tcPr/>
                </a:tc>
                <a:tc>
                  <a:txBody>
                    <a:bodyPr/>
                    <a:lstStyle/>
                    <a:p>
                      <a:pPr algn="ctr"/>
                      <a:r>
                        <a:rPr lang="es-MX" dirty="0"/>
                        <a:t>45.32V</a:t>
                      </a:r>
                      <a:endParaRPr lang="es-EC" dirty="0"/>
                    </a:p>
                  </a:txBody>
                  <a:tcPr/>
                </a:tc>
                <a:tc>
                  <a:txBody>
                    <a:bodyPr/>
                    <a:lstStyle/>
                    <a:p>
                      <a:pPr algn="ctr"/>
                      <a:r>
                        <a:rPr lang="es-MX" dirty="0"/>
                        <a:t>2.07A</a:t>
                      </a:r>
                      <a:endParaRPr lang="es-EC" dirty="0"/>
                    </a:p>
                  </a:txBody>
                  <a:tcPr/>
                </a:tc>
                <a:extLst>
                  <a:ext uri="{0D108BD9-81ED-4DB2-BD59-A6C34878D82A}">
                    <a16:rowId xmlns:a16="http://schemas.microsoft.com/office/drawing/2014/main" val="2170459957"/>
                  </a:ext>
                </a:extLst>
              </a:tr>
              <a:tr h="494216">
                <a:tc>
                  <a:txBody>
                    <a:bodyPr/>
                    <a:lstStyle/>
                    <a:p>
                      <a:pPr algn="ctr"/>
                      <a:r>
                        <a:rPr lang="es-MX" dirty="0"/>
                        <a:t>100V</a:t>
                      </a:r>
                      <a:endParaRPr lang="es-EC" dirty="0"/>
                    </a:p>
                  </a:txBody>
                  <a:tcPr/>
                </a:tc>
                <a:tc>
                  <a:txBody>
                    <a:bodyPr/>
                    <a:lstStyle/>
                    <a:p>
                      <a:pPr algn="ctr"/>
                      <a:r>
                        <a:rPr lang="es-MX" dirty="0"/>
                        <a:t>43.84V</a:t>
                      </a:r>
                      <a:endParaRPr lang="es-EC" dirty="0"/>
                    </a:p>
                  </a:txBody>
                  <a:tcPr/>
                </a:tc>
                <a:tc>
                  <a:txBody>
                    <a:bodyPr/>
                    <a:lstStyle/>
                    <a:p>
                      <a:pPr algn="ctr"/>
                      <a:r>
                        <a:rPr lang="es-MX" dirty="0"/>
                        <a:t>2.21A</a:t>
                      </a:r>
                      <a:endParaRPr lang="es-EC" dirty="0"/>
                    </a:p>
                  </a:txBody>
                  <a:tcPr/>
                </a:tc>
                <a:tc>
                  <a:txBody>
                    <a:bodyPr/>
                    <a:lstStyle/>
                    <a:p>
                      <a:pPr algn="ctr"/>
                      <a:r>
                        <a:rPr lang="es-MX" dirty="0"/>
                        <a:t>49.437V</a:t>
                      </a:r>
                      <a:endParaRPr lang="es-EC" dirty="0"/>
                    </a:p>
                  </a:txBody>
                  <a:tcPr/>
                </a:tc>
                <a:tc>
                  <a:txBody>
                    <a:bodyPr/>
                    <a:lstStyle/>
                    <a:p>
                      <a:pPr algn="ctr"/>
                      <a:r>
                        <a:rPr lang="es-MX" dirty="0"/>
                        <a:t>2.05A</a:t>
                      </a:r>
                      <a:endParaRPr lang="es-EC" dirty="0"/>
                    </a:p>
                  </a:txBody>
                  <a:tcPr/>
                </a:tc>
                <a:tc>
                  <a:txBody>
                    <a:bodyPr/>
                    <a:lstStyle/>
                    <a:p>
                      <a:pPr algn="ctr"/>
                      <a:r>
                        <a:rPr lang="es-MX" dirty="0"/>
                        <a:t>44.63V</a:t>
                      </a:r>
                      <a:endParaRPr lang="es-EC" dirty="0"/>
                    </a:p>
                  </a:txBody>
                  <a:tcPr/>
                </a:tc>
                <a:tc>
                  <a:txBody>
                    <a:bodyPr/>
                    <a:lstStyle/>
                    <a:p>
                      <a:pPr algn="ctr"/>
                      <a:r>
                        <a:rPr lang="es-MX" dirty="0"/>
                        <a:t>2.19A</a:t>
                      </a:r>
                      <a:endParaRPr lang="es-EC" dirty="0"/>
                    </a:p>
                  </a:txBody>
                  <a:tcPr/>
                </a:tc>
                <a:extLst>
                  <a:ext uri="{0D108BD9-81ED-4DB2-BD59-A6C34878D82A}">
                    <a16:rowId xmlns:a16="http://schemas.microsoft.com/office/drawing/2014/main" val="2041423858"/>
                  </a:ext>
                </a:extLst>
              </a:tr>
            </a:tbl>
          </a:graphicData>
        </a:graphic>
      </p:graphicFrame>
    </p:spTree>
    <p:extLst>
      <p:ext uri="{BB962C8B-B14F-4D97-AF65-F5344CB8AC3E}">
        <p14:creationId xmlns:p14="http://schemas.microsoft.com/office/powerpoint/2010/main" val="12602170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42</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788056" y="762000"/>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lvl="0" algn="ctr"/>
            <a:r>
              <a:rPr lang="es-ES" sz="3600" dirty="0"/>
              <a:t>Perturbaciones en la salida</a:t>
            </a:r>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33400" y="1828800"/>
            <a:ext cx="8043890" cy="382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dirty="0"/>
          </a:p>
        </p:txBody>
      </p:sp>
      <p:graphicFrame>
        <p:nvGraphicFramePr>
          <p:cNvPr id="4" name="Tabla 3">
            <a:extLst>
              <a:ext uri="{FF2B5EF4-FFF2-40B4-BE49-F238E27FC236}">
                <a16:creationId xmlns:a16="http://schemas.microsoft.com/office/drawing/2014/main" id="{23A90905-30CF-4C98-9DB8-25D4E0C8BD61}"/>
              </a:ext>
            </a:extLst>
          </p:cNvPr>
          <p:cNvGraphicFramePr>
            <a:graphicFrameLocks noGrp="1"/>
          </p:cNvGraphicFramePr>
          <p:nvPr>
            <p:extLst>
              <p:ext uri="{D42A27DB-BD31-4B8C-83A1-F6EECF244321}">
                <p14:modId xmlns:p14="http://schemas.microsoft.com/office/powerpoint/2010/main" val="1674791667"/>
              </p:ext>
            </p:extLst>
          </p:nvPr>
        </p:nvGraphicFramePr>
        <p:xfrm>
          <a:off x="509666" y="2123102"/>
          <a:ext cx="8043890" cy="2829895"/>
        </p:xfrm>
        <a:graphic>
          <a:graphicData uri="http://schemas.openxmlformats.org/drawingml/2006/table">
            <a:tbl>
              <a:tblPr firstRow="1" bandRow="1">
                <a:tableStyleId>{5C22544A-7EE6-4342-B048-85BDC9FD1C3A}</a:tableStyleId>
              </a:tblPr>
              <a:tblGrid>
                <a:gridCol w="1608779">
                  <a:extLst>
                    <a:ext uri="{9D8B030D-6E8A-4147-A177-3AD203B41FA5}">
                      <a16:colId xmlns:a16="http://schemas.microsoft.com/office/drawing/2014/main" val="3542137016"/>
                    </a:ext>
                  </a:extLst>
                </a:gridCol>
                <a:gridCol w="895627">
                  <a:extLst>
                    <a:ext uri="{9D8B030D-6E8A-4147-A177-3AD203B41FA5}">
                      <a16:colId xmlns:a16="http://schemas.microsoft.com/office/drawing/2014/main" val="2374388163"/>
                    </a:ext>
                  </a:extLst>
                </a:gridCol>
                <a:gridCol w="942976">
                  <a:extLst>
                    <a:ext uri="{9D8B030D-6E8A-4147-A177-3AD203B41FA5}">
                      <a16:colId xmlns:a16="http://schemas.microsoft.com/office/drawing/2014/main" val="4065981243"/>
                    </a:ext>
                  </a:extLst>
                </a:gridCol>
                <a:gridCol w="1149127">
                  <a:extLst>
                    <a:ext uri="{9D8B030D-6E8A-4147-A177-3AD203B41FA5}">
                      <a16:colId xmlns:a16="http://schemas.microsoft.com/office/drawing/2014/main" val="4017073124"/>
                    </a:ext>
                  </a:extLst>
                </a:gridCol>
                <a:gridCol w="1149127">
                  <a:extLst>
                    <a:ext uri="{9D8B030D-6E8A-4147-A177-3AD203B41FA5}">
                      <a16:colId xmlns:a16="http://schemas.microsoft.com/office/drawing/2014/main" val="2141658720"/>
                    </a:ext>
                  </a:extLst>
                </a:gridCol>
                <a:gridCol w="1149127">
                  <a:extLst>
                    <a:ext uri="{9D8B030D-6E8A-4147-A177-3AD203B41FA5}">
                      <a16:colId xmlns:a16="http://schemas.microsoft.com/office/drawing/2014/main" val="2833260690"/>
                    </a:ext>
                  </a:extLst>
                </a:gridCol>
                <a:gridCol w="1149127">
                  <a:extLst>
                    <a:ext uri="{9D8B030D-6E8A-4147-A177-3AD203B41FA5}">
                      <a16:colId xmlns:a16="http://schemas.microsoft.com/office/drawing/2014/main" val="1681654113"/>
                    </a:ext>
                  </a:extLst>
                </a:gridCol>
              </a:tblGrid>
              <a:tr h="494216">
                <a:tc>
                  <a:txBody>
                    <a:bodyPr/>
                    <a:lstStyle/>
                    <a:p>
                      <a:pPr algn="ctr"/>
                      <a:endParaRPr lang="es-EC" dirty="0"/>
                    </a:p>
                  </a:txBody>
                  <a:tcPr/>
                </a:tc>
                <a:tc gridSpan="2">
                  <a:txBody>
                    <a:bodyPr/>
                    <a:lstStyle/>
                    <a:p>
                      <a:pPr algn="ctr"/>
                      <a:r>
                        <a:rPr lang="es-MX" dirty="0"/>
                        <a:t>PID</a:t>
                      </a:r>
                      <a:endParaRPr lang="es-EC" dirty="0"/>
                    </a:p>
                  </a:txBody>
                  <a:tcPr/>
                </a:tc>
                <a:tc hMerge="1">
                  <a:txBody>
                    <a:bodyPr/>
                    <a:lstStyle/>
                    <a:p>
                      <a:endParaRPr lang="es-EC" dirty="0"/>
                    </a:p>
                  </a:txBody>
                  <a:tcPr/>
                </a:tc>
                <a:tc gridSpan="2">
                  <a:txBody>
                    <a:bodyPr/>
                    <a:lstStyle/>
                    <a:p>
                      <a:pPr algn="ctr"/>
                      <a:r>
                        <a:rPr lang="es-MX" dirty="0"/>
                        <a:t>Fuzzy</a:t>
                      </a:r>
                      <a:endParaRPr lang="es-EC" dirty="0"/>
                    </a:p>
                  </a:txBody>
                  <a:tcPr/>
                </a:tc>
                <a:tc hMerge="1">
                  <a:txBody>
                    <a:bodyPr/>
                    <a:lstStyle/>
                    <a:p>
                      <a:endParaRPr lang="es-EC" dirty="0"/>
                    </a:p>
                  </a:txBody>
                  <a:tcPr/>
                </a:tc>
                <a:tc gridSpan="2">
                  <a:txBody>
                    <a:bodyPr/>
                    <a:lstStyle/>
                    <a:p>
                      <a:pPr algn="ctr"/>
                      <a:r>
                        <a:rPr lang="es-MX" dirty="0"/>
                        <a:t>Deslizante</a:t>
                      </a:r>
                      <a:endParaRPr lang="es-EC" dirty="0"/>
                    </a:p>
                  </a:txBody>
                  <a:tcPr/>
                </a:tc>
                <a:tc hMerge="1">
                  <a:txBody>
                    <a:bodyPr/>
                    <a:lstStyle/>
                    <a:p>
                      <a:endParaRPr lang="es-EC" dirty="0"/>
                    </a:p>
                  </a:txBody>
                  <a:tcPr/>
                </a:tc>
                <a:extLst>
                  <a:ext uri="{0D108BD9-81ED-4DB2-BD59-A6C34878D82A}">
                    <a16:rowId xmlns:a16="http://schemas.microsoft.com/office/drawing/2014/main" val="1549943843"/>
                  </a:ext>
                </a:extLst>
              </a:tr>
              <a:tr h="853031">
                <a:tc>
                  <a:txBody>
                    <a:bodyPr/>
                    <a:lstStyle/>
                    <a:p>
                      <a:pPr algn="ctr"/>
                      <a:r>
                        <a:rPr lang="es-MX" dirty="0"/>
                        <a:t>Perturbaciones en la salida</a:t>
                      </a:r>
                      <a:endParaRPr lang="es-EC" dirty="0"/>
                    </a:p>
                  </a:txBody>
                  <a:tcPr/>
                </a:tc>
                <a:tc>
                  <a:txBody>
                    <a:bodyPr/>
                    <a:lstStyle/>
                    <a:p>
                      <a:pPr algn="ctr"/>
                      <a:r>
                        <a:rPr lang="es-MX" dirty="0"/>
                        <a:t>Vo</a:t>
                      </a:r>
                      <a:endParaRPr lang="es-EC" dirty="0"/>
                    </a:p>
                  </a:txBody>
                  <a:tcPr/>
                </a:tc>
                <a:tc>
                  <a:txBody>
                    <a:bodyPr/>
                    <a:lstStyle/>
                    <a:p>
                      <a:pPr algn="ctr"/>
                      <a:r>
                        <a:rPr lang="es-MX" dirty="0"/>
                        <a:t>IL</a:t>
                      </a:r>
                      <a:endParaRPr lang="es-EC" dirty="0"/>
                    </a:p>
                  </a:txBody>
                  <a:tcPr/>
                </a:tc>
                <a:tc>
                  <a:txBody>
                    <a:bodyPr/>
                    <a:lstStyle/>
                    <a:p>
                      <a:pPr algn="ctr"/>
                      <a:r>
                        <a:rPr lang="es-MX" dirty="0"/>
                        <a:t>Vo</a:t>
                      </a:r>
                      <a:endParaRPr lang="es-EC" dirty="0"/>
                    </a:p>
                  </a:txBody>
                  <a:tcPr/>
                </a:tc>
                <a:tc>
                  <a:txBody>
                    <a:bodyPr/>
                    <a:lstStyle/>
                    <a:p>
                      <a:pPr algn="ctr"/>
                      <a:r>
                        <a:rPr lang="es-MX" dirty="0"/>
                        <a:t>IL</a:t>
                      </a:r>
                      <a:endParaRPr lang="es-EC" dirty="0"/>
                    </a:p>
                  </a:txBody>
                  <a:tcPr/>
                </a:tc>
                <a:tc>
                  <a:txBody>
                    <a:bodyPr/>
                    <a:lstStyle/>
                    <a:p>
                      <a:pPr algn="ctr"/>
                      <a:r>
                        <a:rPr lang="es-MX" dirty="0"/>
                        <a:t>Vo</a:t>
                      </a:r>
                      <a:endParaRPr lang="es-EC" dirty="0"/>
                    </a:p>
                  </a:txBody>
                  <a:tcPr/>
                </a:tc>
                <a:tc>
                  <a:txBody>
                    <a:bodyPr/>
                    <a:lstStyle/>
                    <a:p>
                      <a:pPr algn="ctr"/>
                      <a:r>
                        <a:rPr lang="es-MX" dirty="0"/>
                        <a:t>IL</a:t>
                      </a:r>
                      <a:endParaRPr lang="es-EC" dirty="0"/>
                    </a:p>
                  </a:txBody>
                  <a:tcPr/>
                </a:tc>
                <a:extLst>
                  <a:ext uri="{0D108BD9-81ED-4DB2-BD59-A6C34878D82A}">
                    <a16:rowId xmlns:a16="http://schemas.microsoft.com/office/drawing/2014/main" val="209353924"/>
                  </a:ext>
                </a:extLst>
              </a:tr>
              <a:tr h="494216">
                <a:tc>
                  <a:txBody>
                    <a:bodyPr/>
                    <a:lstStyle/>
                    <a:p>
                      <a:pPr algn="ctr"/>
                      <a:r>
                        <a:rPr lang="es-MX" dirty="0"/>
                        <a:t>13</a:t>
                      </a:r>
                      <a:r>
                        <a:rPr lang="el-GR" dirty="0"/>
                        <a:t>Ω</a:t>
                      </a:r>
                      <a:endParaRPr lang="es-EC" dirty="0"/>
                    </a:p>
                  </a:txBody>
                  <a:tcPr/>
                </a:tc>
                <a:tc>
                  <a:txBody>
                    <a:bodyPr/>
                    <a:lstStyle/>
                    <a:p>
                      <a:pPr algn="ctr"/>
                      <a:r>
                        <a:rPr lang="es-MX" dirty="0"/>
                        <a:t>28.2V</a:t>
                      </a:r>
                      <a:endParaRPr lang="es-EC" dirty="0"/>
                    </a:p>
                  </a:txBody>
                  <a:tcPr/>
                </a:tc>
                <a:tc>
                  <a:txBody>
                    <a:bodyPr/>
                    <a:lstStyle/>
                    <a:p>
                      <a:pPr algn="ctr"/>
                      <a:r>
                        <a:rPr lang="es-MX" dirty="0"/>
                        <a:t>2.16A</a:t>
                      </a:r>
                      <a:endParaRPr lang="es-EC" dirty="0"/>
                    </a:p>
                  </a:txBody>
                  <a:tcPr/>
                </a:tc>
                <a:tc>
                  <a:txBody>
                    <a:bodyPr/>
                    <a:lstStyle/>
                    <a:p>
                      <a:pPr algn="ctr"/>
                      <a:r>
                        <a:rPr lang="es-MX" dirty="0"/>
                        <a:t>28.87V</a:t>
                      </a:r>
                      <a:endParaRPr lang="es-EC" dirty="0"/>
                    </a:p>
                  </a:txBody>
                  <a:tcPr/>
                </a:tc>
                <a:tc>
                  <a:txBody>
                    <a:bodyPr/>
                    <a:lstStyle/>
                    <a:p>
                      <a:pPr algn="ctr"/>
                      <a:r>
                        <a:rPr lang="es-MX" dirty="0"/>
                        <a:t>2.15A</a:t>
                      </a:r>
                      <a:endParaRPr lang="es-EC" dirty="0"/>
                    </a:p>
                  </a:txBody>
                  <a:tcPr/>
                </a:tc>
                <a:tc>
                  <a:txBody>
                    <a:bodyPr/>
                    <a:lstStyle/>
                    <a:p>
                      <a:pPr algn="ctr"/>
                      <a:r>
                        <a:rPr lang="es-MX" dirty="0"/>
                        <a:t>28.23V</a:t>
                      </a:r>
                      <a:endParaRPr lang="es-EC" dirty="0"/>
                    </a:p>
                  </a:txBody>
                  <a:tcPr/>
                </a:tc>
                <a:tc>
                  <a:txBody>
                    <a:bodyPr/>
                    <a:lstStyle/>
                    <a:p>
                      <a:pPr algn="ctr"/>
                      <a:r>
                        <a:rPr lang="es-MX" dirty="0"/>
                        <a:t>2.17A</a:t>
                      </a:r>
                      <a:endParaRPr lang="es-EC" dirty="0"/>
                    </a:p>
                  </a:txBody>
                  <a:tcPr/>
                </a:tc>
                <a:extLst>
                  <a:ext uri="{0D108BD9-81ED-4DB2-BD59-A6C34878D82A}">
                    <a16:rowId xmlns:a16="http://schemas.microsoft.com/office/drawing/2014/main" val="2739873134"/>
                  </a:ext>
                </a:extLst>
              </a:tr>
              <a:tr h="494216">
                <a:tc>
                  <a:txBody>
                    <a:bodyPr/>
                    <a:lstStyle/>
                    <a:p>
                      <a:pPr algn="ctr"/>
                      <a:r>
                        <a:rPr lang="es-MX" dirty="0"/>
                        <a:t>23</a:t>
                      </a:r>
                      <a:r>
                        <a:rPr lang="el-GR" dirty="0"/>
                        <a:t>Ω</a:t>
                      </a:r>
                      <a:endParaRPr lang="es-EC" dirty="0"/>
                    </a:p>
                  </a:txBody>
                  <a:tcPr/>
                </a:tc>
                <a:tc>
                  <a:txBody>
                    <a:bodyPr/>
                    <a:lstStyle/>
                    <a:p>
                      <a:pPr algn="ctr"/>
                      <a:r>
                        <a:rPr lang="es-MX" dirty="0"/>
                        <a:t>44.76V</a:t>
                      </a:r>
                      <a:endParaRPr lang="es-EC" dirty="0"/>
                    </a:p>
                  </a:txBody>
                  <a:tcPr/>
                </a:tc>
                <a:tc>
                  <a:txBody>
                    <a:bodyPr/>
                    <a:lstStyle/>
                    <a:p>
                      <a:pPr algn="ctr"/>
                      <a:r>
                        <a:rPr lang="es-MX" dirty="0"/>
                        <a:t>2.18A</a:t>
                      </a:r>
                      <a:endParaRPr lang="es-EC" dirty="0"/>
                    </a:p>
                  </a:txBody>
                  <a:tcPr/>
                </a:tc>
                <a:tc>
                  <a:txBody>
                    <a:bodyPr/>
                    <a:lstStyle/>
                    <a:p>
                      <a:pPr algn="ctr"/>
                      <a:r>
                        <a:rPr lang="es-MX" dirty="0"/>
                        <a:t>46.75V</a:t>
                      </a:r>
                      <a:endParaRPr lang="es-EC" dirty="0"/>
                    </a:p>
                  </a:txBody>
                  <a:tcPr/>
                </a:tc>
                <a:tc>
                  <a:txBody>
                    <a:bodyPr/>
                    <a:lstStyle/>
                    <a:p>
                      <a:pPr algn="ctr"/>
                      <a:r>
                        <a:rPr lang="es-MX" dirty="0"/>
                        <a:t>2.13A</a:t>
                      </a:r>
                      <a:endParaRPr lang="es-EC" dirty="0"/>
                    </a:p>
                  </a:txBody>
                  <a:tcPr/>
                </a:tc>
                <a:tc>
                  <a:txBody>
                    <a:bodyPr/>
                    <a:lstStyle/>
                    <a:p>
                      <a:pPr algn="ctr"/>
                      <a:r>
                        <a:rPr lang="es-MX" dirty="0"/>
                        <a:t>47.72V</a:t>
                      </a:r>
                      <a:endParaRPr lang="es-EC" dirty="0"/>
                    </a:p>
                  </a:txBody>
                  <a:tcPr/>
                </a:tc>
                <a:tc>
                  <a:txBody>
                    <a:bodyPr/>
                    <a:lstStyle/>
                    <a:p>
                      <a:pPr algn="ctr"/>
                      <a:r>
                        <a:rPr lang="es-MX" dirty="0"/>
                        <a:t>2.07A</a:t>
                      </a:r>
                      <a:endParaRPr lang="es-EC" dirty="0"/>
                    </a:p>
                  </a:txBody>
                  <a:tcPr/>
                </a:tc>
                <a:extLst>
                  <a:ext uri="{0D108BD9-81ED-4DB2-BD59-A6C34878D82A}">
                    <a16:rowId xmlns:a16="http://schemas.microsoft.com/office/drawing/2014/main" val="2170459957"/>
                  </a:ext>
                </a:extLst>
              </a:tr>
              <a:tr h="494216">
                <a:tc>
                  <a:txBody>
                    <a:bodyPr/>
                    <a:lstStyle/>
                    <a:p>
                      <a:pPr algn="ctr"/>
                      <a:r>
                        <a:rPr lang="es-MX" dirty="0"/>
                        <a:t>33</a:t>
                      </a:r>
                      <a:r>
                        <a:rPr lang="el-GR" dirty="0"/>
                        <a:t>Ω</a:t>
                      </a:r>
                      <a:endParaRPr lang="es-EC" dirty="0"/>
                    </a:p>
                  </a:txBody>
                  <a:tcPr/>
                </a:tc>
                <a:tc>
                  <a:txBody>
                    <a:bodyPr/>
                    <a:lstStyle/>
                    <a:p>
                      <a:pPr algn="ctr"/>
                      <a:r>
                        <a:rPr lang="es-MX" dirty="0"/>
                        <a:t>67.34V</a:t>
                      </a:r>
                      <a:endParaRPr lang="es-EC" dirty="0"/>
                    </a:p>
                  </a:txBody>
                  <a:tcPr/>
                </a:tc>
                <a:tc>
                  <a:txBody>
                    <a:bodyPr/>
                    <a:lstStyle/>
                    <a:p>
                      <a:pPr algn="ctr"/>
                      <a:r>
                        <a:rPr lang="es-MX" dirty="0"/>
                        <a:t>2.17A</a:t>
                      </a:r>
                      <a:endParaRPr lang="es-EC" dirty="0"/>
                    </a:p>
                  </a:txBody>
                  <a:tcPr/>
                </a:tc>
                <a:tc>
                  <a:txBody>
                    <a:bodyPr/>
                    <a:lstStyle/>
                    <a:p>
                      <a:pPr algn="ctr"/>
                      <a:r>
                        <a:rPr lang="es-MX" dirty="0"/>
                        <a:t>65.67V</a:t>
                      </a:r>
                      <a:endParaRPr lang="es-EC" dirty="0"/>
                    </a:p>
                  </a:txBody>
                  <a:tcPr/>
                </a:tc>
                <a:tc>
                  <a:txBody>
                    <a:bodyPr/>
                    <a:lstStyle/>
                    <a:p>
                      <a:pPr algn="ctr"/>
                      <a:r>
                        <a:rPr lang="es-MX" dirty="0"/>
                        <a:t>2.1A</a:t>
                      </a:r>
                      <a:endParaRPr lang="es-EC" dirty="0"/>
                    </a:p>
                  </a:txBody>
                  <a:tcPr/>
                </a:tc>
                <a:tc>
                  <a:txBody>
                    <a:bodyPr/>
                    <a:lstStyle/>
                    <a:p>
                      <a:pPr algn="ctr"/>
                      <a:r>
                        <a:rPr lang="es-MX" dirty="0"/>
                        <a:t>72.62V</a:t>
                      </a:r>
                      <a:endParaRPr lang="es-EC" dirty="0"/>
                    </a:p>
                  </a:txBody>
                  <a:tcPr/>
                </a:tc>
                <a:tc>
                  <a:txBody>
                    <a:bodyPr/>
                    <a:lstStyle/>
                    <a:p>
                      <a:pPr algn="ctr"/>
                      <a:r>
                        <a:rPr lang="es-MX" dirty="0"/>
                        <a:t>2.16A</a:t>
                      </a:r>
                      <a:endParaRPr lang="es-EC" dirty="0"/>
                    </a:p>
                  </a:txBody>
                  <a:tcPr/>
                </a:tc>
                <a:extLst>
                  <a:ext uri="{0D108BD9-81ED-4DB2-BD59-A6C34878D82A}">
                    <a16:rowId xmlns:a16="http://schemas.microsoft.com/office/drawing/2014/main" val="2041423858"/>
                  </a:ext>
                </a:extLst>
              </a:tr>
            </a:tbl>
          </a:graphicData>
        </a:graphic>
      </p:graphicFrame>
    </p:spTree>
    <p:extLst>
      <p:ext uri="{BB962C8B-B14F-4D97-AF65-F5344CB8AC3E}">
        <p14:creationId xmlns:p14="http://schemas.microsoft.com/office/powerpoint/2010/main" val="4077072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43</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1383321" y="33207"/>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Matriz de decisión</a:t>
            </a:r>
            <a:endParaRPr lang="es-ES" sz="3600" kern="1200" dirty="0"/>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33400" y="1828800"/>
            <a:ext cx="8043890" cy="382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dirty="0"/>
          </a:p>
        </p:txBody>
      </p:sp>
      <p:graphicFrame>
        <p:nvGraphicFramePr>
          <p:cNvPr id="5" name="Tabla 4">
            <a:extLst>
              <a:ext uri="{FF2B5EF4-FFF2-40B4-BE49-F238E27FC236}">
                <a16:creationId xmlns:a16="http://schemas.microsoft.com/office/drawing/2014/main" id="{FD4A5E82-F4BF-4F31-B81D-0D3C65481B7B}"/>
              </a:ext>
            </a:extLst>
          </p:cNvPr>
          <p:cNvGraphicFramePr>
            <a:graphicFrameLocks noGrp="1"/>
          </p:cNvGraphicFramePr>
          <p:nvPr>
            <p:extLst>
              <p:ext uri="{D42A27DB-BD31-4B8C-83A1-F6EECF244321}">
                <p14:modId xmlns:p14="http://schemas.microsoft.com/office/powerpoint/2010/main" val="257644457"/>
              </p:ext>
            </p:extLst>
          </p:nvPr>
        </p:nvGraphicFramePr>
        <p:xfrm>
          <a:off x="914400" y="762000"/>
          <a:ext cx="7315200" cy="5011551"/>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20942187"/>
                    </a:ext>
                  </a:extLst>
                </a:gridCol>
                <a:gridCol w="1524000">
                  <a:extLst>
                    <a:ext uri="{9D8B030D-6E8A-4147-A177-3AD203B41FA5}">
                      <a16:colId xmlns:a16="http://schemas.microsoft.com/office/drawing/2014/main" val="805535645"/>
                    </a:ext>
                  </a:extLst>
                </a:gridCol>
                <a:gridCol w="1524000">
                  <a:extLst>
                    <a:ext uri="{9D8B030D-6E8A-4147-A177-3AD203B41FA5}">
                      <a16:colId xmlns:a16="http://schemas.microsoft.com/office/drawing/2014/main" val="333929151"/>
                    </a:ext>
                  </a:extLst>
                </a:gridCol>
                <a:gridCol w="1600200">
                  <a:extLst>
                    <a:ext uri="{9D8B030D-6E8A-4147-A177-3AD203B41FA5}">
                      <a16:colId xmlns:a16="http://schemas.microsoft.com/office/drawing/2014/main" val="2071175059"/>
                    </a:ext>
                  </a:extLst>
                </a:gridCol>
              </a:tblGrid>
              <a:tr h="621080">
                <a:tc>
                  <a:txBody>
                    <a:bodyPr/>
                    <a:lstStyle/>
                    <a:p>
                      <a:pPr algn="ctr"/>
                      <a:r>
                        <a:rPr lang="es-MX" dirty="0"/>
                        <a:t>Variables de decisión</a:t>
                      </a:r>
                      <a:endParaRPr lang="es-EC" dirty="0"/>
                    </a:p>
                  </a:txBody>
                  <a:tcPr/>
                </a:tc>
                <a:tc>
                  <a:txBody>
                    <a:bodyPr/>
                    <a:lstStyle/>
                    <a:p>
                      <a:pPr algn="ctr"/>
                      <a:r>
                        <a:rPr lang="es-MX" dirty="0"/>
                        <a:t>Control PID</a:t>
                      </a:r>
                      <a:endParaRPr lang="es-EC" dirty="0"/>
                    </a:p>
                  </a:txBody>
                  <a:tcPr/>
                </a:tc>
                <a:tc>
                  <a:txBody>
                    <a:bodyPr/>
                    <a:lstStyle/>
                    <a:p>
                      <a:pPr algn="ctr"/>
                      <a:r>
                        <a:rPr lang="es-MX" dirty="0"/>
                        <a:t>Control Fuzzy</a:t>
                      </a:r>
                      <a:endParaRPr lang="es-EC" dirty="0"/>
                    </a:p>
                  </a:txBody>
                  <a:tcPr/>
                </a:tc>
                <a:tc>
                  <a:txBody>
                    <a:bodyPr/>
                    <a:lstStyle/>
                    <a:p>
                      <a:pPr algn="ctr"/>
                      <a:r>
                        <a:rPr lang="es-MX" dirty="0"/>
                        <a:t>Control Deslizante</a:t>
                      </a:r>
                      <a:endParaRPr lang="es-EC" dirty="0"/>
                    </a:p>
                  </a:txBody>
                  <a:tcPr/>
                </a:tc>
                <a:extLst>
                  <a:ext uri="{0D108BD9-81ED-4DB2-BD59-A6C34878D82A}">
                    <a16:rowId xmlns:a16="http://schemas.microsoft.com/office/drawing/2014/main" val="2186166408"/>
                  </a:ext>
                </a:extLst>
              </a:tr>
              <a:tr h="445079">
                <a:tc>
                  <a:txBody>
                    <a:bodyPr/>
                    <a:lstStyle/>
                    <a:p>
                      <a:pPr algn="ctr"/>
                      <a:r>
                        <a:rPr lang="es-MX" dirty="0"/>
                        <a:t>Eficiencia energética</a:t>
                      </a:r>
                      <a:endParaRPr lang="es-EC" dirty="0"/>
                    </a:p>
                  </a:txBody>
                  <a:tcPr/>
                </a:tc>
                <a:tc>
                  <a:txBody>
                    <a:bodyPr/>
                    <a:lstStyle/>
                    <a:p>
                      <a:pPr algn="ctr"/>
                      <a:r>
                        <a:rPr lang="es-MX" dirty="0"/>
                        <a:t>-1</a:t>
                      </a:r>
                      <a:endParaRPr lang="es-EC" dirty="0"/>
                    </a:p>
                  </a:txBody>
                  <a:tcPr/>
                </a:tc>
                <a:tc>
                  <a:txBody>
                    <a:bodyPr/>
                    <a:lstStyle/>
                    <a:p>
                      <a:pPr algn="ctr"/>
                      <a:r>
                        <a:rPr lang="es-MX" dirty="0"/>
                        <a:t>1</a:t>
                      </a:r>
                      <a:endParaRPr lang="es-EC" dirty="0"/>
                    </a:p>
                  </a:txBody>
                  <a:tcPr/>
                </a:tc>
                <a:tc>
                  <a:txBody>
                    <a:bodyPr/>
                    <a:lstStyle/>
                    <a:p>
                      <a:pPr algn="ctr"/>
                      <a:r>
                        <a:rPr lang="es-MX" dirty="0"/>
                        <a:t>0</a:t>
                      </a:r>
                      <a:endParaRPr lang="es-EC" dirty="0"/>
                    </a:p>
                  </a:txBody>
                  <a:tcPr/>
                </a:tc>
                <a:extLst>
                  <a:ext uri="{0D108BD9-81ED-4DB2-BD59-A6C34878D82A}">
                    <a16:rowId xmlns:a16="http://schemas.microsoft.com/office/drawing/2014/main" val="3905834279"/>
                  </a:ext>
                </a:extLst>
              </a:tr>
              <a:tr h="445079">
                <a:tc>
                  <a:txBody>
                    <a:bodyPr/>
                    <a:lstStyle/>
                    <a:p>
                      <a:pPr algn="ctr"/>
                      <a:r>
                        <a:rPr lang="es-MX" dirty="0"/>
                        <a:t>Distorsión de armónicos</a:t>
                      </a:r>
                      <a:endParaRPr lang="es-EC" dirty="0"/>
                    </a:p>
                  </a:txBody>
                  <a:tcPr/>
                </a:tc>
                <a:tc>
                  <a:txBody>
                    <a:bodyPr/>
                    <a:lstStyle/>
                    <a:p>
                      <a:pPr algn="ctr"/>
                      <a:r>
                        <a:rPr lang="es-MX" dirty="0"/>
                        <a:t>0</a:t>
                      </a:r>
                      <a:endParaRPr lang="es-EC" dirty="0"/>
                    </a:p>
                  </a:txBody>
                  <a:tcPr/>
                </a:tc>
                <a:tc>
                  <a:txBody>
                    <a:bodyPr/>
                    <a:lstStyle/>
                    <a:p>
                      <a:pPr algn="ctr"/>
                      <a:r>
                        <a:rPr lang="es-MX" dirty="0"/>
                        <a:t>1</a:t>
                      </a:r>
                      <a:endParaRPr lang="es-EC" dirty="0"/>
                    </a:p>
                  </a:txBody>
                  <a:tcPr/>
                </a:tc>
                <a:tc>
                  <a:txBody>
                    <a:bodyPr/>
                    <a:lstStyle/>
                    <a:p>
                      <a:pPr algn="ctr"/>
                      <a:r>
                        <a:rPr lang="es-MX" dirty="0"/>
                        <a:t>-1</a:t>
                      </a:r>
                      <a:endParaRPr lang="es-EC" dirty="0"/>
                    </a:p>
                  </a:txBody>
                  <a:tcPr/>
                </a:tc>
                <a:extLst>
                  <a:ext uri="{0D108BD9-81ED-4DB2-BD59-A6C34878D82A}">
                    <a16:rowId xmlns:a16="http://schemas.microsoft.com/office/drawing/2014/main" val="179504459"/>
                  </a:ext>
                </a:extLst>
              </a:tr>
              <a:tr h="445079">
                <a:tc>
                  <a:txBody>
                    <a:bodyPr/>
                    <a:lstStyle/>
                    <a:p>
                      <a:pPr algn="ctr"/>
                      <a:r>
                        <a:rPr lang="es-MX" dirty="0"/>
                        <a:t>Pérdidas de conducción </a:t>
                      </a:r>
                      <a:endParaRPr lang="es-EC" dirty="0"/>
                    </a:p>
                  </a:txBody>
                  <a:tcPr/>
                </a:tc>
                <a:tc>
                  <a:txBody>
                    <a:bodyPr/>
                    <a:lstStyle/>
                    <a:p>
                      <a:pPr algn="ctr"/>
                      <a:r>
                        <a:rPr lang="es-MX" dirty="0"/>
                        <a:t>0</a:t>
                      </a:r>
                      <a:endParaRPr lang="es-EC" dirty="0"/>
                    </a:p>
                  </a:txBody>
                  <a:tcPr/>
                </a:tc>
                <a:tc>
                  <a:txBody>
                    <a:bodyPr/>
                    <a:lstStyle/>
                    <a:p>
                      <a:pPr algn="ctr"/>
                      <a:r>
                        <a:rPr lang="es-MX" dirty="0"/>
                        <a:t>1</a:t>
                      </a:r>
                      <a:endParaRPr lang="es-EC" dirty="0"/>
                    </a:p>
                  </a:txBody>
                  <a:tcPr/>
                </a:tc>
                <a:tc>
                  <a:txBody>
                    <a:bodyPr/>
                    <a:lstStyle/>
                    <a:p>
                      <a:pPr algn="ctr"/>
                      <a:r>
                        <a:rPr lang="es-MX" dirty="0"/>
                        <a:t>-1</a:t>
                      </a:r>
                      <a:endParaRPr lang="es-EC" dirty="0"/>
                    </a:p>
                  </a:txBody>
                  <a:tcPr/>
                </a:tc>
                <a:extLst>
                  <a:ext uri="{0D108BD9-81ED-4DB2-BD59-A6C34878D82A}">
                    <a16:rowId xmlns:a16="http://schemas.microsoft.com/office/drawing/2014/main" val="2666483706"/>
                  </a:ext>
                </a:extLst>
              </a:tr>
              <a:tr h="445079">
                <a:tc>
                  <a:txBody>
                    <a:bodyPr/>
                    <a:lstStyle/>
                    <a:p>
                      <a:pPr algn="ctr"/>
                      <a:r>
                        <a:rPr lang="es-MX" dirty="0"/>
                        <a:t>Pérdidas de conmutación</a:t>
                      </a:r>
                      <a:endParaRPr lang="es-EC" dirty="0"/>
                    </a:p>
                  </a:txBody>
                  <a:tcPr/>
                </a:tc>
                <a:tc>
                  <a:txBody>
                    <a:bodyPr/>
                    <a:lstStyle/>
                    <a:p>
                      <a:pPr algn="ctr"/>
                      <a:r>
                        <a:rPr lang="es-MX" dirty="0"/>
                        <a:t>1</a:t>
                      </a:r>
                      <a:endParaRPr lang="es-EC" dirty="0"/>
                    </a:p>
                  </a:txBody>
                  <a:tcPr/>
                </a:tc>
                <a:tc>
                  <a:txBody>
                    <a:bodyPr/>
                    <a:lstStyle/>
                    <a:p>
                      <a:pPr algn="ctr"/>
                      <a:r>
                        <a:rPr lang="es-MX" dirty="0"/>
                        <a:t>0</a:t>
                      </a:r>
                      <a:endParaRPr lang="es-EC" dirty="0"/>
                    </a:p>
                  </a:txBody>
                  <a:tcPr/>
                </a:tc>
                <a:tc>
                  <a:txBody>
                    <a:bodyPr/>
                    <a:lstStyle/>
                    <a:p>
                      <a:pPr algn="ctr"/>
                      <a:r>
                        <a:rPr lang="es-MX" dirty="0"/>
                        <a:t>-1</a:t>
                      </a:r>
                      <a:endParaRPr lang="es-EC" dirty="0"/>
                    </a:p>
                  </a:txBody>
                  <a:tcPr/>
                </a:tc>
                <a:extLst>
                  <a:ext uri="{0D108BD9-81ED-4DB2-BD59-A6C34878D82A}">
                    <a16:rowId xmlns:a16="http://schemas.microsoft.com/office/drawing/2014/main" val="77540733"/>
                  </a:ext>
                </a:extLst>
              </a:tr>
              <a:tr h="445079">
                <a:tc>
                  <a:txBody>
                    <a:bodyPr/>
                    <a:lstStyle/>
                    <a:p>
                      <a:pPr algn="ctr"/>
                      <a:r>
                        <a:rPr lang="es-MX" dirty="0"/>
                        <a:t>Tiempo de ejecución</a:t>
                      </a:r>
                      <a:endParaRPr lang="es-EC" dirty="0"/>
                    </a:p>
                  </a:txBody>
                  <a:tcPr/>
                </a:tc>
                <a:tc>
                  <a:txBody>
                    <a:bodyPr/>
                    <a:lstStyle/>
                    <a:p>
                      <a:pPr algn="ctr"/>
                      <a:r>
                        <a:rPr lang="es-MX" dirty="0"/>
                        <a:t>0</a:t>
                      </a:r>
                      <a:endParaRPr lang="es-EC" dirty="0"/>
                    </a:p>
                  </a:txBody>
                  <a:tcPr/>
                </a:tc>
                <a:tc>
                  <a:txBody>
                    <a:bodyPr/>
                    <a:lstStyle/>
                    <a:p>
                      <a:pPr algn="ctr"/>
                      <a:r>
                        <a:rPr lang="es-MX" dirty="0"/>
                        <a:t>-1</a:t>
                      </a:r>
                      <a:endParaRPr lang="es-EC" dirty="0"/>
                    </a:p>
                  </a:txBody>
                  <a:tcPr/>
                </a:tc>
                <a:tc>
                  <a:txBody>
                    <a:bodyPr/>
                    <a:lstStyle/>
                    <a:p>
                      <a:pPr algn="ctr"/>
                      <a:r>
                        <a:rPr lang="es-MX" dirty="0"/>
                        <a:t>1</a:t>
                      </a:r>
                      <a:endParaRPr lang="es-EC" dirty="0"/>
                    </a:p>
                  </a:txBody>
                  <a:tcPr/>
                </a:tc>
                <a:extLst>
                  <a:ext uri="{0D108BD9-81ED-4DB2-BD59-A6C34878D82A}">
                    <a16:rowId xmlns:a16="http://schemas.microsoft.com/office/drawing/2014/main" val="3998598810"/>
                  </a:ext>
                </a:extLst>
              </a:tr>
              <a:tr h="445079">
                <a:tc>
                  <a:txBody>
                    <a:bodyPr/>
                    <a:lstStyle/>
                    <a:p>
                      <a:pPr algn="ctr"/>
                      <a:r>
                        <a:rPr lang="es-MX" dirty="0"/>
                        <a:t>Consumo computacional</a:t>
                      </a:r>
                      <a:endParaRPr lang="es-EC" dirty="0"/>
                    </a:p>
                  </a:txBody>
                  <a:tcPr/>
                </a:tc>
                <a:tc>
                  <a:txBody>
                    <a:bodyPr/>
                    <a:lstStyle/>
                    <a:p>
                      <a:pPr algn="ctr"/>
                      <a:r>
                        <a:rPr lang="es-MX" dirty="0"/>
                        <a:t>0</a:t>
                      </a:r>
                      <a:endParaRPr lang="es-EC" dirty="0"/>
                    </a:p>
                  </a:txBody>
                  <a:tcPr/>
                </a:tc>
                <a:tc>
                  <a:txBody>
                    <a:bodyPr/>
                    <a:lstStyle/>
                    <a:p>
                      <a:pPr algn="ctr"/>
                      <a:r>
                        <a:rPr lang="es-MX" dirty="0"/>
                        <a:t>-1</a:t>
                      </a:r>
                      <a:endParaRPr lang="es-EC" dirty="0"/>
                    </a:p>
                  </a:txBody>
                  <a:tcPr/>
                </a:tc>
                <a:tc>
                  <a:txBody>
                    <a:bodyPr/>
                    <a:lstStyle/>
                    <a:p>
                      <a:pPr algn="ctr"/>
                      <a:r>
                        <a:rPr lang="es-MX" dirty="0"/>
                        <a:t>1</a:t>
                      </a:r>
                      <a:endParaRPr lang="es-EC" dirty="0"/>
                    </a:p>
                  </a:txBody>
                  <a:tcPr/>
                </a:tc>
                <a:extLst>
                  <a:ext uri="{0D108BD9-81ED-4DB2-BD59-A6C34878D82A}">
                    <a16:rowId xmlns:a16="http://schemas.microsoft.com/office/drawing/2014/main" val="1127686810"/>
                  </a:ext>
                </a:extLst>
              </a:tr>
              <a:tr h="445079">
                <a:tc>
                  <a:txBody>
                    <a:bodyPr/>
                    <a:lstStyle/>
                    <a:p>
                      <a:pPr algn="ctr"/>
                      <a:r>
                        <a:rPr lang="es-MX" dirty="0"/>
                        <a:t>Complejidad de desarrollo</a:t>
                      </a:r>
                      <a:endParaRPr lang="es-EC" dirty="0"/>
                    </a:p>
                  </a:txBody>
                  <a:tcPr/>
                </a:tc>
                <a:tc>
                  <a:txBody>
                    <a:bodyPr/>
                    <a:lstStyle/>
                    <a:p>
                      <a:pPr algn="ctr"/>
                      <a:r>
                        <a:rPr lang="es-MX" dirty="0"/>
                        <a:t>0</a:t>
                      </a:r>
                      <a:endParaRPr lang="es-EC" dirty="0"/>
                    </a:p>
                  </a:txBody>
                  <a:tcPr/>
                </a:tc>
                <a:tc>
                  <a:txBody>
                    <a:bodyPr/>
                    <a:lstStyle/>
                    <a:p>
                      <a:pPr algn="ctr"/>
                      <a:r>
                        <a:rPr lang="es-MX" dirty="0"/>
                        <a:t>-1</a:t>
                      </a:r>
                      <a:endParaRPr lang="es-EC" dirty="0"/>
                    </a:p>
                  </a:txBody>
                  <a:tcPr/>
                </a:tc>
                <a:tc>
                  <a:txBody>
                    <a:bodyPr/>
                    <a:lstStyle/>
                    <a:p>
                      <a:pPr algn="ctr"/>
                      <a:r>
                        <a:rPr lang="es-MX" dirty="0"/>
                        <a:t>1</a:t>
                      </a:r>
                      <a:endParaRPr lang="es-EC" dirty="0"/>
                    </a:p>
                  </a:txBody>
                  <a:tcPr/>
                </a:tc>
                <a:extLst>
                  <a:ext uri="{0D108BD9-81ED-4DB2-BD59-A6C34878D82A}">
                    <a16:rowId xmlns:a16="http://schemas.microsoft.com/office/drawing/2014/main" val="30115437"/>
                  </a:ext>
                </a:extLst>
              </a:tr>
              <a:tr h="445079">
                <a:tc>
                  <a:txBody>
                    <a:bodyPr/>
                    <a:lstStyle/>
                    <a:p>
                      <a:pPr algn="ctr"/>
                      <a:r>
                        <a:rPr lang="es-MX" dirty="0"/>
                        <a:t>Perdidas en la entrada</a:t>
                      </a:r>
                      <a:endParaRPr lang="es-EC" dirty="0"/>
                    </a:p>
                  </a:txBody>
                  <a:tcPr/>
                </a:tc>
                <a:tc>
                  <a:txBody>
                    <a:bodyPr/>
                    <a:lstStyle/>
                    <a:p>
                      <a:pPr algn="ctr"/>
                      <a:r>
                        <a:rPr lang="es-MX" dirty="0"/>
                        <a:t>0</a:t>
                      </a:r>
                      <a:endParaRPr lang="es-EC" dirty="0"/>
                    </a:p>
                  </a:txBody>
                  <a:tcPr/>
                </a:tc>
                <a:tc>
                  <a:txBody>
                    <a:bodyPr/>
                    <a:lstStyle/>
                    <a:p>
                      <a:pPr algn="ctr"/>
                      <a:r>
                        <a:rPr lang="es-MX" dirty="0"/>
                        <a:t>-1</a:t>
                      </a:r>
                      <a:endParaRPr lang="es-EC" dirty="0"/>
                    </a:p>
                  </a:txBody>
                  <a:tcPr/>
                </a:tc>
                <a:tc>
                  <a:txBody>
                    <a:bodyPr/>
                    <a:lstStyle/>
                    <a:p>
                      <a:pPr algn="ctr"/>
                      <a:r>
                        <a:rPr lang="es-MX" dirty="0"/>
                        <a:t>1</a:t>
                      </a:r>
                      <a:endParaRPr lang="es-EC" dirty="0"/>
                    </a:p>
                  </a:txBody>
                  <a:tcPr/>
                </a:tc>
                <a:extLst>
                  <a:ext uri="{0D108BD9-81ED-4DB2-BD59-A6C34878D82A}">
                    <a16:rowId xmlns:a16="http://schemas.microsoft.com/office/drawing/2014/main" val="227343800"/>
                  </a:ext>
                </a:extLst>
              </a:tr>
              <a:tr h="445079">
                <a:tc>
                  <a:txBody>
                    <a:bodyPr/>
                    <a:lstStyle/>
                    <a:p>
                      <a:pPr algn="ctr"/>
                      <a:r>
                        <a:rPr lang="es-MX" dirty="0"/>
                        <a:t>Perdidas en la carga</a:t>
                      </a:r>
                      <a:endParaRPr lang="es-EC" dirty="0"/>
                    </a:p>
                  </a:txBody>
                  <a:tcPr/>
                </a:tc>
                <a:tc>
                  <a:txBody>
                    <a:bodyPr/>
                    <a:lstStyle/>
                    <a:p>
                      <a:pPr algn="ctr"/>
                      <a:r>
                        <a:rPr lang="es-MX" dirty="0"/>
                        <a:t>-1</a:t>
                      </a:r>
                      <a:endParaRPr lang="es-EC" dirty="0"/>
                    </a:p>
                  </a:txBody>
                  <a:tcPr/>
                </a:tc>
                <a:tc>
                  <a:txBody>
                    <a:bodyPr/>
                    <a:lstStyle/>
                    <a:p>
                      <a:pPr algn="ctr"/>
                      <a:r>
                        <a:rPr lang="es-MX" dirty="0"/>
                        <a:t>0</a:t>
                      </a:r>
                      <a:endParaRPr lang="es-EC" dirty="0"/>
                    </a:p>
                  </a:txBody>
                  <a:tcPr/>
                </a:tc>
                <a:tc>
                  <a:txBody>
                    <a:bodyPr/>
                    <a:lstStyle/>
                    <a:p>
                      <a:pPr algn="ctr"/>
                      <a:r>
                        <a:rPr lang="es-MX" dirty="0"/>
                        <a:t>1</a:t>
                      </a:r>
                      <a:endParaRPr lang="es-EC" dirty="0"/>
                    </a:p>
                  </a:txBody>
                  <a:tcPr/>
                </a:tc>
                <a:extLst>
                  <a:ext uri="{0D108BD9-81ED-4DB2-BD59-A6C34878D82A}">
                    <a16:rowId xmlns:a16="http://schemas.microsoft.com/office/drawing/2014/main" val="2749983165"/>
                  </a:ext>
                </a:extLst>
              </a:tr>
              <a:tr h="354903">
                <a:tc>
                  <a:txBody>
                    <a:bodyPr/>
                    <a:lstStyle/>
                    <a:p>
                      <a:pPr algn="ctr"/>
                      <a:r>
                        <a:rPr lang="es-MX" dirty="0"/>
                        <a:t>Total</a:t>
                      </a:r>
                      <a:endParaRPr lang="es-EC" dirty="0"/>
                    </a:p>
                  </a:txBody>
                  <a:tcPr/>
                </a:tc>
                <a:tc>
                  <a:txBody>
                    <a:bodyPr/>
                    <a:lstStyle/>
                    <a:p>
                      <a:pPr algn="ctr"/>
                      <a:r>
                        <a:rPr lang="es-MX" dirty="0"/>
                        <a:t>-1</a:t>
                      </a:r>
                      <a:endParaRPr lang="es-EC" dirty="0"/>
                    </a:p>
                  </a:txBody>
                  <a:tcPr/>
                </a:tc>
                <a:tc>
                  <a:txBody>
                    <a:bodyPr/>
                    <a:lstStyle/>
                    <a:p>
                      <a:pPr algn="ctr"/>
                      <a:r>
                        <a:rPr lang="es-MX" dirty="0"/>
                        <a:t>-1</a:t>
                      </a:r>
                      <a:endParaRPr lang="es-EC" dirty="0"/>
                    </a:p>
                  </a:txBody>
                  <a:tcPr/>
                </a:tc>
                <a:tc>
                  <a:txBody>
                    <a:bodyPr/>
                    <a:lstStyle/>
                    <a:p>
                      <a:pPr algn="ctr"/>
                      <a:r>
                        <a:rPr lang="es-MX" dirty="0"/>
                        <a:t>2</a:t>
                      </a:r>
                      <a:endParaRPr lang="es-EC" dirty="0"/>
                    </a:p>
                  </a:txBody>
                  <a:tcPr/>
                </a:tc>
                <a:extLst>
                  <a:ext uri="{0D108BD9-81ED-4DB2-BD59-A6C34878D82A}">
                    <a16:rowId xmlns:a16="http://schemas.microsoft.com/office/drawing/2014/main" val="487102834"/>
                  </a:ext>
                </a:extLst>
              </a:tr>
            </a:tbl>
          </a:graphicData>
        </a:graphic>
      </p:graphicFrame>
    </p:spTree>
    <p:extLst>
      <p:ext uri="{BB962C8B-B14F-4D97-AF65-F5344CB8AC3E}">
        <p14:creationId xmlns:p14="http://schemas.microsoft.com/office/powerpoint/2010/main" val="3753971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44</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1371600" y="273477"/>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Conclusiones </a:t>
            </a:r>
            <a:endParaRPr lang="es-ES" sz="3600" kern="1200" dirty="0"/>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33400" y="1828800"/>
            <a:ext cx="8043890" cy="382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dirty="0"/>
          </a:p>
        </p:txBody>
      </p:sp>
      <p:sp>
        <p:nvSpPr>
          <p:cNvPr id="9" name="6 Marcador de contenido">
            <a:extLst>
              <a:ext uri="{FF2B5EF4-FFF2-40B4-BE49-F238E27FC236}">
                <a16:creationId xmlns:a16="http://schemas.microsoft.com/office/drawing/2014/main" id="{B3ECD03D-EC8E-4A0A-B433-C942C3E6C27F}"/>
              </a:ext>
            </a:extLst>
          </p:cNvPr>
          <p:cNvSpPr txBox="1">
            <a:spLocks/>
          </p:cNvSpPr>
          <p:nvPr/>
        </p:nvSpPr>
        <p:spPr>
          <a:xfrm>
            <a:off x="219377" y="960952"/>
            <a:ext cx="8686800" cy="5897048"/>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r>
              <a:rPr lang="es-EC" dirty="0"/>
              <a:t>Se han presentado tres diferentes estrategias de control avanzado, las cuales son: un control PID, control </a:t>
            </a:r>
            <a:r>
              <a:rPr lang="es-EC" dirty="0" err="1"/>
              <a:t>fuzzy</a:t>
            </a:r>
            <a:r>
              <a:rPr lang="es-EC" dirty="0"/>
              <a:t> y un control por modo deslizante en un convertidor reductor CD/CD, mediante la implementación y el desarrollo de estos controladores se observó una serie de indicadores de desempeño, de esta manera se observó que cada controlador posee ciertas ventajas respecto a otro.</a:t>
            </a:r>
          </a:p>
          <a:p>
            <a:pPr algn="just"/>
            <a:endParaRPr lang="es-EC" dirty="0"/>
          </a:p>
          <a:p>
            <a:pPr marL="457200" indent="-457200" algn="just">
              <a:buFont typeface="Arial" panose="020B0604020202020204" pitchFamily="34" charset="0"/>
              <a:buChar char="•"/>
            </a:pPr>
            <a:r>
              <a:rPr lang="es-EC" dirty="0"/>
              <a:t>Al implementar el convertidor estático CD/CD se comprobó que posee valores muy similares a los calculados en el diseño, tras realizar varias pruebas sin estrategia control se observó un comportamiento inestable, al incluir las estrategias de control adquirió un desempeño mucho más notable, en algunos casos llegó a disminuir las pérdidas de conmutación y conducción, también mostrando un comportamiento estable tanto en corriente como en tensión.</a:t>
            </a:r>
            <a:endParaRPr lang="es-MX" dirty="0"/>
          </a:p>
        </p:txBody>
      </p:sp>
    </p:spTree>
    <p:extLst>
      <p:ext uri="{BB962C8B-B14F-4D97-AF65-F5344CB8AC3E}">
        <p14:creationId xmlns:p14="http://schemas.microsoft.com/office/powerpoint/2010/main" val="14696450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45</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1371600" y="273477"/>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Conclusiones </a:t>
            </a:r>
            <a:endParaRPr lang="es-ES" sz="3600" kern="1200" dirty="0"/>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33400" y="1828800"/>
            <a:ext cx="8043890" cy="382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dirty="0"/>
          </a:p>
        </p:txBody>
      </p:sp>
      <p:sp>
        <p:nvSpPr>
          <p:cNvPr id="9" name="6 Marcador de contenido">
            <a:extLst>
              <a:ext uri="{FF2B5EF4-FFF2-40B4-BE49-F238E27FC236}">
                <a16:creationId xmlns:a16="http://schemas.microsoft.com/office/drawing/2014/main" id="{B3ECD03D-EC8E-4A0A-B433-C942C3E6C27F}"/>
              </a:ext>
            </a:extLst>
          </p:cNvPr>
          <p:cNvSpPr txBox="1">
            <a:spLocks/>
          </p:cNvSpPr>
          <p:nvPr/>
        </p:nvSpPr>
        <p:spPr>
          <a:xfrm>
            <a:off x="156500" y="1559265"/>
            <a:ext cx="8686800" cy="3546135"/>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r>
              <a:rPr lang="es-EC" dirty="0"/>
              <a:t>Al estudiar el desempeño del controlador PID se pudo observar que presenta un control estable con pérdidas menores al 7%, cumple su función, pero no presenta una característica especial o sustancial en relación al comportamiento de las otras estrategias de control utilizadas para la comparación. A su favor se puede denotar que al ser un controlador que lleva años de utilización existe suficiente información, lo cual facilita su diseño e implementación. </a:t>
            </a:r>
            <a:endParaRPr lang="es-MX" dirty="0"/>
          </a:p>
        </p:txBody>
      </p:sp>
    </p:spTree>
    <p:extLst>
      <p:ext uri="{BB962C8B-B14F-4D97-AF65-F5344CB8AC3E}">
        <p14:creationId xmlns:p14="http://schemas.microsoft.com/office/powerpoint/2010/main" val="29325335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46</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1371600" y="273477"/>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Conclusiones </a:t>
            </a:r>
            <a:endParaRPr lang="es-ES" sz="3600" kern="1200" dirty="0"/>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33400" y="1828800"/>
            <a:ext cx="8043890" cy="382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dirty="0"/>
          </a:p>
        </p:txBody>
      </p:sp>
      <p:sp>
        <p:nvSpPr>
          <p:cNvPr id="9" name="6 Marcador de contenido">
            <a:extLst>
              <a:ext uri="{FF2B5EF4-FFF2-40B4-BE49-F238E27FC236}">
                <a16:creationId xmlns:a16="http://schemas.microsoft.com/office/drawing/2014/main" id="{B3ECD03D-EC8E-4A0A-B433-C942C3E6C27F}"/>
              </a:ext>
            </a:extLst>
          </p:cNvPr>
          <p:cNvSpPr txBox="1">
            <a:spLocks/>
          </p:cNvSpPr>
          <p:nvPr/>
        </p:nvSpPr>
        <p:spPr>
          <a:xfrm>
            <a:off x="23734" y="1030457"/>
            <a:ext cx="8686800" cy="4797085"/>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r>
              <a:rPr lang="es-EC" dirty="0"/>
              <a:t>El diseño del control </a:t>
            </a:r>
            <a:r>
              <a:rPr lang="es-EC" dirty="0" err="1"/>
              <a:t>fuzzy</a:t>
            </a:r>
            <a:r>
              <a:rPr lang="es-EC" dirty="0"/>
              <a:t> destaca al no necesitar de ningún modelado matemático para su diseño, tomando como una caja negra al convertidor y necesitando únicamente el conocimiento previo de cómo funciona el sistema a controlar. Otra ventaja es que el control simula el pensamiento humano, de esta forma llega a ser muy fácil establecer cómo funciona el control relacionando la señal de entrada con la señal que se obtiene a la salida, pero una de sus desventajas es que al no tener un modelo de diseño establecido se requiere de numerosas pruebas para ajustar su desempeño de mejor manera, y la mayor desventaja por la cual no fue escogido como el mejor método de control es su desempeño dentro del controlador ya que es la estrategia de control que más recursos consume al microprocesador y su tiempo de respuesta es menor respecto a las otras estrategias. </a:t>
            </a:r>
          </a:p>
          <a:p>
            <a:pPr algn="just"/>
            <a:endParaRPr lang="es-MX" dirty="0"/>
          </a:p>
        </p:txBody>
      </p:sp>
    </p:spTree>
    <p:extLst>
      <p:ext uri="{BB962C8B-B14F-4D97-AF65-F5344CB8AC3E}">
        <p14:creationId xmlns:p14="http://schemas.microsoft.com/office/powerpoint/2010/main" val="16457339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47</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1371600" y="273477"/>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Conclusiones </a:t>
            </a:r>
            <a:endParaRPr lang="es-ES" sz="3600" kern="1200" dirty="0"/>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33400" y="1828800"/>
            <a:ext cx="8043890" cy="382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dirty="0"/>
          </a:p>
        </p:txBody>
      </p:sp>
      <p:sp>
        <p:nvSpPr>
          <p:cNvPr id="9" name="6 Marcador de contenido">
            <a:extLst>
              <a:ext uri="{FF2B5EF4-FFF2-40B4-BE49-F238E27FC236}">
                <a16:creationId xmlns:a16="http://schemas.microsoft.com/office/drawing/2014/main" id="{B3ECD03D-EC8E-4A0A-B433-C942C3E6C27F}"/>
              </a:ext>
            </a:extLst>
          </p:cNvPr>
          <p:cNvSpPr txBox="1">
            <a:spLocks/>
          </p:cNvSpPr>
          <p:nvPr/>
        </p:nvSpPr>
        <p:spPr>
          <a:xfrm>
            <a:off x="181902" y="1709968"/>
            <a:ext cx="8686800" cy="3166831"/>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r>
              <a:rPr lang="es-EC" dirty="0"/>
              <a:t>Al realizar la matriz comparativa se determinó la mejor estrategia de control, enfocada en los parámetros de diseño del convertidor, fue el control por modo deslizante, pues presenta mayores beneficios en el desempeño del controlador implementado en el microcontrolador, aunque presenta un rizado mayor al 7% provocado por las perturbaciones generadas por la conmutación del control a frecuencias altas, la robustez del control permite mantener estable la corriente deseada con respecto a la corriente de referencia. </a:t>
            </a:r>
          </a:p>
        </p:txBody>
      </p:sp>
    </p:spTree>
    <p:extLst>
      <p:ext uri="{BB962C8B-B14F-4D97-AF65-F5344CB8AC3E}">
        <p14:creationId xmlns:p14="http://schemas.microsoft.com/office/powerpoint/2010/main" val="5057419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76200" y="533400"/>
          <a:ext cx="8839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48</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Tree>
    <p:extLst>
      <p:ext uri="{BB962C8B-B14F-4D97-AF65-F5344CB8AC3E}">
        <p14:creationId xmlns:p14="http://schemas.microsoft.com/office/powerpoint/2010/main" val="200201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5</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788056" y="762000"/>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Aplicaciones</a:t>
            </a:r>
            <a:endParaRPr lang="es-ES" sz="3600" kern="1200" dirty="0"/>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33400" y="1828800"/>
            <a:ext cx="8043890" cy="382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dirty="0"/>
          </a:p>
        </p:txBody>
      </p:sp>
      <p:graphicFrame>
        <p:nvGraphicFramePr>
          <p:cNvPr id="13" name="Diagrama 12">
            <a:extLst>
              <a:ext uri="{FF2B5EF4-FFF2-40B4-BE49-F238E27FC236}">
                <a16:creationId xmlns:a16="http://schemas.microsoft.com/office/drawing/2014/main" id="{09FC9489-ED82-4E3F-B9D7-BFA3CAF8B499}"/>
              </a:ext>
            </a:extLst>
          </p:cNvPr>
          <p:cNvGraphicFramePr/>
          <p:nvPr>
            <p:extLst>
              <p:ext uri="{D42A27DB-BD31-4B8C-83A1-F6EECF244321}">
                <p14:modId xmlns:p14="http://schemas.microsoft.com/office/powerpoint/2010/main" val="3946190876"/>
              </p:ext>
            </p:extLst>
          </p:nvPr>
        </p:nvGraphicFramePr>
        <p:xfrm>
          <a:off x="741836" y="1823300"/>
          <a:ext cx="3614516"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n 13">
            <a:extLst>
              <a:ext uri="{FF2B5EF4-FFF2-40B4-BE49-F238E27FC236}">
                <a16:creationId xmlns:a16="http://schemas.microsoft.com/office/drawing/2014/main" id="{45FD02EC-6274-489D-96CA-F9E3D290E4ED}"/>
              </a:ext>
            </a:extLst>
          </p:cNvPr>
          <p:cNvPicPr>
            <a:picLocks noChangeAspect="1"/>
          </p:cNvPicPr>
          <p:nvPr/>
        </p:nvPicPr>
        <p:blipFill rotWithShape="1">
          <a:blip r:embed="rId8"/>
          <a:srcRect l="3142"/>
          <a:stretch/>
        </p:blipFill>
        <p:spPr>
          <a:xfrm>
            <a:off x="5180790" y="1639851"/>
            <a:ext cx="2590800" cy="2003323"/>
          </a:xfrm>
          <a:prstGeom prst="rect">
            <a:avLst/>
          </a:prstGeom>
        </p:spPr>
      </p:pic>
      <p:grpSp>
        <p:nvGrpSpPr>
          <p:cNvPr id="15" name="Grupo 14">
            <a:extLst>
              <a:ext uri="{FF2B5EF4-FFF2-40B4-BE49-F238E27FC236}">
                <a16:creationId xmlns:a16="http://schemas.microsoft.com/office/drawing/2014/main" id="{406A0C40-A0F2-4EEB-932A-1966081E38A7}"/>
              </a:ext>
            </a:extLst>
          </p:cNvPr>
          <p:cNvGrpSpPr/>
          <p:nvPr/>
        </p:nvGrpSpPr>
        <p:grpSpPr>
          <a:xfrm>
            <a:off x="741836" y="3946665"/>
            <a:ext cx="3614516" cy="1034280"/>
            <a:chOff x="0" y="16259"/>
            <a:chExt cx="3614516" cy="1034280"/>
          </a:xfrm>
        </p:grpSpPr>
        <p:sp>
          <p:nvSpPr>
            <p:cNvPr id="16" name="Rectángulo: esquinas redondeadas 15">
              <a:extLst>
                <a:ext uri="{FF2B5EF4-FFF2-40B4-BE49-F238E27FC236}">
                  <a16:creationId xmlns:a16="http://schemas.microsoft.com/office/drawing/2014/main" id="{F51B7ACE-4CCC-4F70-AA44-93DCA47FB6E5}"/>
                </a:ext>
              </a:extLst>
            </p:cNvPr>
            <p:cNvSpPr/>
            <p:nvPr/>
          </p:nvSpPr>
          <p:spPr>
            <a:xfrm>
              <a:off x="0" y="16259"/>
              <a:ext cx="3614516" cy="10342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ángulo: esquinas redondeadas 4">
              <a:extLst>
                <a:ext uri="{FF2B5EF4-FFF2-40B4-BE49-F238E27FC236}">
                  <a16:creationId xmlns:a16="http://schemas.microsoft.com/office/drawing/2014/main" id="{1447AAF1-132A-4236-B0EE-4CB5F69541A6}"/>
                </a:ext>
              </a:extLst>
            </p:cNvPr>
            <p:cNvSpPr txBox="1"/>
            <p:nvPr/>
          </p:nvSpPr>
          <p:spPr>
            <a:xfrm>
              <a:off x="50489" y="66748"/>
              <a:ext cx="3513538" cy="933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MX" sz="2600" kern="1200" dirty="0"/>
                <a:t>Motores de tracción</a:t>
              </a:r>
              <a:endParaRPr lang="es-EC" sz="2600" kern="1200" dirty="0"/>
            </a:p>
          </p:txBody>
        </p:sp>
      </p:grpSp>
      <p:pic>
        <p:nvPicPr>
          <p:cNvPr id="18" name="Imagen 17">
            <a:extLst>
              <a:ext uri="{FF2B5EF4-FFF2-40B4-BE49-F238E27FC236}">
                <a16:creationId xmlns:a16="http://schemas.microsoft.com/office/drawing/2014/main" id="{B8148F30-5E52-47BD-A4BD-BC727810FC4B}"/>
              </a:ext>
            </a:extLst>
          </p:cNvPr>
          <p:cNvPicPr>
            <a:picLocks noChangeAspect="1"/>
          </p:cNvPicPr>
          <p:nvPr/>
        </p:nvPicPr>
        <p:blipFill>
          <a:blip r:embed="rId9"/>
          <a:stretch>
            <a:fillRect/>
          </a:stretch>
        </p:blipFill>
        <p:spPr>
          <a:xfrm>
            <a:off x="5038243" y="3855857"/>
            <a:ext cx="2785815" cy="1709689"/>
          </a:xfrm>
          <a:prstGeom prst="rect">
            <a:avLst/>
          </a:prstGeom>
        </p:spPr>
      </p:pic>
    </p:spTree>
    <p:extLst>
      <p:ext uri="{BB962C8B-B14F-4D97-AF65-F5344CB8AC3E}">
        <p14:creationId xmlns:p14="http://schemas.microsoft.com/office/powerpoint/2010/main" val="981662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6</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788056" y="762000"/>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Aplicaciones</a:t>
            </a:r>
            <a:endParaRPr lang="es-ES" sz="3600" kern="1200" dirty="0"/>
          </a:p>
        </p:txBody>
      </p:sp>
      <p:sp>
        <p:nvSpPr>
          <p:cNvPr id="12" name="6 Marcador de contenido">
            <a:extLst>
              <a:ext uri="{FF2B5EF4-FFF2-40B4-BE49-F238E27FC236}">
                <a16:creationId xmlns:a16="http://schemas.microsoft.com/office/drawing/2014/main" id="{96C07F3B-C557-4DEC-8882-B877D322C725}"/>
              </a:ext>
            </a:extLst>
          </p:cNvPr>
          <p:cNvSpPr txBox="1">
            <a:spLocks/>
          </p:cNvSpPr>
          <p:nvPr/>
        </p:nvSpPr>
        <p:spPr>
          <a:xfrm>
            <a:off x="533400" y="1828800"/>
            <a:ext cx="8043890" cy="382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dirty="0"/>
          </a:p>
        </p:txBody>
      </p:sp>
      <p:graphicFrame>
        <p:nvGraphicFramePr>
          <p:cNvPr id="13" name="Diagrama 12">
            <a:extLst>
              <a:ext uri="{FF2B5EF4-FFF2-40B4-BE49-F238E27FC236}">
                <a16:creationId xmlns:a16="http://schemas.microsoft.com/office/drawing/2014/main" id="{09FC9489-ED82-4E3F-B9D7-BFA3CAF8B499}"/>
              </a:ext>
            </a:extLst>
          </p:cNvPr>
          <p:cNvGraphicFramePr/>
          <p:nvPr>
            <p:extLst>
              <p:ext uri="{D42A27DB-BD31-4B8C-83A1-F6EECF244321}">
                <p14:modId xmlns:p14="http://schemas.microsoft.com/office/powerpoint/2010/main" val="29104145"/>
              </p:ext>
            </p:extLst>
          </p:nvPr>
        </p:nvGraphicFramePr>
        <p:xfrm>
          <a:off x="741836" y="1823300"/>
          <a:ext cx="3614516"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upo 14">
            <a:extLst>
              <a:ext uri="{FF2B5EF4-FFF2-40B4-BE49-F238E27FC236}">
                <a16:creationId xmlns:a16="http://schemas.microsoft.com/office/drawing/2014/main" id="{406A0C40-A0F2-4EEB-932A-1966081E38A7}"/>
              </a:ext>
            </a:extLst>
          </p:cNvPr>
          <p:cNvGrpSpPr/>
          <p:nvPr/>
        </p:nvGrpSpPr>
        <p:grpSpPr>
          <a:xfrm>
            <a:off x="741836" y="3946665"/>
            <a:ext cx="3614516" cy="1034280"/>
            <a:chOff x="0" y="16259"/>
            <a:chExt cx="3614516" cy="1034280"/>
          </a:xfrm>
        </p:grpSpPr>
        <p:sp>
          <p:nvSpPr>
            <p:cNvPr id="16" name="Rectángulo: esquinas redondeadas 15">
              <a:extLst>
                <a:ext uri="{FF2B5EF4-FFF2-40B4-BE49-F238E27FC236}">
                  <a16:creationId xmlns:a16="http://schemas.microsoft.com/office/drawing/2014/main" id="{F51B7ACE-4CCC-4F70-AA44-93DCA47FB6E5}"/>
                </a:ext>
              </a:extLst>
            </p:cNvPr>
            <p:cNvSpPr/>
            <p:nvPr/>
          </p:nvSpPr>
          <p:spPr>
            <a:xfrm>
              <a:off x="0" y="16259"/>
              <a:ext cx="3614516" cy="10342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ángulo: esquinas redondeadas 4">
              <a:extLst>
                <a:ext uri="{FF2B5EF4-FFF2-40B4-BE49-F238E27FC236}">
                  <a16:creationId xmlns:a16="http://schemas.microsoft.com/office/drawing/2014/main" id="{1447AAF1-132A-4236-B0EE-4CB5F69541A6}"/>
                </a:ext>
              </a:extLst>
            </p:cNvPr>
            <p:cNvSpPr txBox="1"/>
            <p:nvPr/>
          </p:nvSpPr>
          <p:spPr>
            <a:xfrm>
              <a:off x="50489" y="66748"/>
              <a:ext cx="3513538" cy="933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MX" sz="2800" kern="1200" dirty="0"/>
                <a:t>Fuentes de poder</a:t>
              </a:r>
              <a:endParaRPr lang="es-EC" sz="2800" kern="1200" dirty="0"/>
            </a:p>
          </p:txBody>
        </p:sp>
      </p:grpSp>
      <p:pic>
        <p:nvPicPr>
          <p:cNvPr id="2" name="Imagen 1">
            <a:extLst>
              <a:ext uri="{FF2B5EF4-FFF2-40B4-BE49-F238E27FC236}">
                <a16:creationId xmlns:a16="http://schemas.microsoft.com/office/drawing/2014/main" id="{BE10D758-9FED-4E75-8441-B0E2431E6DF7}"/>
              </a:ext>
            </a:extLst>
          </p:cNvPr>
          <p:cNvPicPr>
            <a:picLocks noChangeAspect="1"/>
          </p:cNvPicPr>
          <p:nvPr/>
        </p:nvPicPr>
        <p:blipFill>
          <a:blip r:embed="rId8"/>
          <a:stretch>
            <a:fillRect/>
          </a:stretch>
        </p:blipFill>
        <p:spPr>
          <a:xfrm>
            <a:off x="5530572" y="1707319"/>
            <a:ext cx="2400718" cy="1685925"/>
          </a:xfrm>
          <a:prstGeom prst="rect">
            <a:avLst/>
          </a:prstGeom>
        </p:spPr>
      </p:pic>
      <p:pic>
        <p:nvPicPr>
          <p:cNvPr id="4" name="Imagen 3">
            <a:extLst>
              <a:ext uri="{FF2B5EF4-FFF2-40B4-BE49-F238E27FC236}">
                <a16:creationId xmlns:a16="http://schemas.microsoft.com/office/drawing/2014/main" id="{C470C434-7E1A-48A2-82D9-FBDFF64CA62B}"/>
              </a:ext>
            </a:extLst>
          </p:cNvPr>
          <p:cNvPicPr>
            <a:picLocks noChangeAspect="1"/>
          </p:cNvPicPr>
          <p:nvPr/>
        </p:nvPicPr>
        <p:blipFill>
          <a:blip r:embed="rId9"/>
          <a:stretch>
            <a:fillRect/>
          </a:stretch>
        </p:blipFill>
        <p:spPr>
          <a:xfrm>
            <a:off x="5530572" y="3681468"/>
            <a:ext cx="2400718" cy="1685925"/>
          </a:xfrm>
          <a:prstGeom prst="rect">
            <a:avLst/>
          </a:prstGeom>
        </p:spPr>
      </p:pic>
    </p:spTree>
    <p:extLst>
      <p:ext uri="{BB962C8B-B14F-4D97-AF65-F5344CB8AC3E}">
        <p14:creationId xmlns:p14="http://schemas.microsoft.com/office/powerpoint/2010/main" val="3432907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7</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788056" y="762000"/>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Diseño del convertidor reductor CD/CD</a:t>
            </a:r>
            <a:endParaRPr lang="es-ES" sz="3600" kern="1200" dirty="0"/>
          </a:p>
        </p:txBody>
      </p:sp>
      <p:pic>
        <p:nvPicPr>
          <p:cNvPr id="2" name="Imagen 1">
            <a:extLst>
              <a:ext uri="{FF2B5EF4-FFF2-40B4-BE49-F238E27FC236}">
                <a16:creationId xmlns:a16="http://schemas.microsoft.com/office/drawing/2014/main" id="{1F80F615-6AD6-4644-B9D8-0AE6C368EDF2}"/>
              </a:ext>
            </a:extLst>
          </p:cNvPr>
          <p:cNvPicPr>
            <a:picLocks noChangeAspect="1"/>
          </p:cNvPicPr>
          <p:nvPr/>
        </p:nvPicPr>
        <p:blipFill>
          <a:blip r:embed="rId2"/>
          <a:stretch>
            <a:fillRect/>
          </a:stretch>
        </p:blipFill>
        <p:spPr>
          <a:xfrm>
            <a:off x="1090521" y="1616885"/>
            <a:ext cx="6962957" cy="3275790"/>
          </a:xfrm>
          <a:prstGeom prst="rect">
            <a:avLst/>
          </a:prstGeom>
        </p:spPr>
      </p:pic>
    </p:spTree>
    <p:extLst>
      <p:ext uri="{BB962C8B-B14F-4D97-AF65-F5344CB8AC3E}">
        <p14:creationId xmlns:p14="http://schemas.microsoft.com/office/powerpoint/2010/main" val="2795200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8</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1152223" y="21771"/>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Diseño del convertidor reductor CD/CD</a:t>
            </a:r>
            <a:endParaRPr lang="es-ES" sz="3600" kern="1200" dirty="0"/>
          </a:p>
        </p:txBody>
      </p:sp>
      <p:sp>
        <p:nvSpPr>
          <p:cNvPr id="9" name="Rectángulo: esquinas redondeadas 4">
            <a:extLst>
              <a:ext uri="{FF2B5EF4-FFF2-40B4-BE49-F238E27FC236}">
                <a16:creationId xmlns:a16="http://schemas.microsoft.com/office/drawing/2014/main" id="{2F4B9EE1-9B69-484E-82FB-801202C93334}"/>
              </a:ext>
            </a:extLst>
          </p:cNvPr>
          <p:cNvSpPr txBox="1"/>
          <p:nvPr/>
        </p:nvSpPr>
        <p:spPr>
          <a:xfrm>
            <a:off x="2895600" y="830213"/>
            <a:ext cx="5553377" cy="582053"/>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Funcionamiento</a:t>
            </a:r>
            <a:endParaRPr lang="es-ES" sz="3600" kern="1200" dirty="0"/>
          </a:p>
        </p:txBody>
      </p:sp>
      <p:sp>
        <p:nvSpPr>
          <p:cNvPr id="18" name="Título 1">
            <a:extLst>
              <a:ext uri="{FF2B5EF4-FFF2-40B4-BE49-F238E27FC236}">
                <a16:creationId xmlns:a16="http://schemas.microsoft.com/office/drawing/2014/main" id="{75D48975-E3C7-4C62-BA4D-5A6AD700D2E2}"/>
              </a:ext>
            </a:extLst>
          </p:cNvPr>
          <p:cNvSpPr txBox="1">
            <a:spLocks/>
          </p:cNvSpPr>
          <p:nvPr/>
        </p:nvSpPr>
        <p:spPr>
          <a:xfrm>
            <a:off x="4600136" y="1873377"/>
            <a:ext cx="3988801" cy="539750"/>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3000" b="1" dirty="0">
                <a:ln w="12700" cmpd="sng">
                  <a:solidFill>
                    <a:srgbClr val="029676"/>
                  </a:solidFill>
                  <a:prstDash val="solid"/>
                </a:ln>
                <a:solidFill>
                  <a:prstClr val="black"/>
                </a:solidFill>
              </a:rPr>
              <a:t>Estado encendido (ON)</a:t>
            </a:r>
          </a:p>
        </p:txBody>
      </p:sp>
      <p:sp>
        <p:nvSpPr>
          <p:cNvPr id="19" name="Título 1">
            <a:extLst>
              <a:ext uri="{FF2B5EF4-FFF2-40B4-BE49-F238E27FC236}">
                <a16:creationId xmlns:a16="http://schemas.microsoft.com/office/drawing/2014/main" id="{1D536AA3-4BFD-4F79-B0C9-C47DABB87B79}"/>
              </a:ext>
            </a:extLst>
          </p:cNvPr>
          <p:cNvSpPr txBox="1">
            <a:spLocks/>
          </p:cNvSpPr>
          <p:nvPr/>
        </p:nvSpPr>
        <p:spPr>
          <a:xfrm>
            <a:off x="157504" y="4275748"/>
            <a:ext cx="3988801" cy="539750"/>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3000" b="1" dirty="0">
                <a:ln w="12700" cmpd="sng">
                  <a:solidFill>
                    <a:srgbClr val="029676"/>
                  </a:solidFill>
                  <a:prstDash val="solid"/>
                </a:ln>
                <a:solidFill>
                  <a:prstClr val="black"/>
                </a:solidFill>
              </a:rPr>
              <a:t>Estado apagado (OFF)</a:t>
            </a:r>
          </a:p>
        </p:txBody>
      </p:sp>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51D9218A-9124-4166-9853-81DB8BA0C7B0}"/>
                  </a:ext>
                </a:extLst>
              </p:cNvPr>
              <p:cNvSpPr txBox="1"/>
              <p:nvPr/>
            </p:nvSpPr>
            <p:spPr>
              <a:xfrm>
                <a:off x="5067300" y="2763958"/>
                <a:ext cx="2971800" cy="391839"/>
              </a:xfrm>
              <a:prstGeom prst="rect">
                <a:avLst/>
              </a:prstGeom>
              <a:noFill/>
            </p:spPr>
            <p:txBody>
              <a:bodyPr wrap="square" lIns="0" tIns="0" rIns="0" bIns="0" rtlCol="0">
                <a:spAutoFit/>
              </a:bodyPr>
              <a:lstStyle/>
              <a:p>
                <a14:m>
                  <m:oMath xmlns:m="http://schemas.openxmlformats.org/officeDocument/2006/math">
                    <m:r>
                      <a:rPr lang="es-EC" i="1" smtClean="0">
                        <a:latin typeface="Cambria Math" panose="02040503050406030204" pitchFamily="18" charset="0"/>
                        <a:ea typeface="Cambria Math" panose="02040503050406030204" pitchFamily="18" charset="0"/>
                      </a:rPr>
                      <m:t>∆</m:t>
                    </m:r>
                    <m:r>
                      <a:rPr lang="es-MX" b="0" i="1" smtClean="0">
                        <a:latin typeface="Cambria Math" panose="02040503050406030204" pitchFamily="18" charset="0"/>
                        <a:ea typeface="Cambria Math" panose="02040503050406030204" pitchFamily="18" charset="0"/>
                      </a:rPr>
                      <m:t>𝑖𝑙</m:t>
                    </m:r>
                    <m:r>
                      <a:rPr lang="es-MX" b="0" i="1" smtClean="0">
                        <a:latin typeface="Cambria Math" panose="02040503050406030204" pitchFamily="18" charset="0"/>
                        <a:ea typeface="Cambria Math" panose="02040503050406030204" pitchFamily="18" charset="0"/>
                      </a:rPr>
                      <m:t>(</m:t>
                    </m:r>
                    <m:r>
                      <a:rPr lang="es-MX" b="0" i="1" smtClean="0">
                        <a:latin typeface="Cambria Math" panose="02040503050406030204" pitchFamily="18" charset="0"/>
                        <a:ea typeface="Cambria Math" panose="02040503050406030204" pitchFamily="18" charset="0"/>
                      </a:rPr>
                      <m:t>𝑐𝑒𝑟𝑟𝑎𝑑𝑜</m:t>
                    </m:r>
                    <m:r>
                      <a:rPr lang="es-MX" b="0" i="1" smtClean="0">
                        <a:latin typeface="Cambria Math" panose="02040503050406030204" pitchFamily="18" charset="0"/>
                        <a:ea typeface="Cambria Math" panose="02040503050406030204" pitchFamily="18" charset="0"/>
                      </a:rPr>
                      <m:t>)=</m:t>
                    </m:r>
                    <m:f>
                      <m:fPr>
                        <m:ctrlPr>
                          <a:rPr lang="es-EC" i="1" smtClean="0">
                            <a:latin typeface="Cambria Math" panose="02040503050406030204" pitchFamily="18" charset="0"/>
                          </a:rPr>
                        </m:ctrlPr>
                      </m:fPr>
                      <m:num>
                        <m:r>
                          <a:rPr lang="es-MX" b="0" i="1" smtClean="0">
                            <a:latin typeface="Cambria Math" panose="02040503050406030204" pitchFamily="18" charset="0"/>
                          </a:rPr>
                          <m:t>𝑉𝑠</m:t>
                        </m:r>
                        <m:r>
                          <a:rPr lang="es-MX" b="0" i="1" smtClean="0">
                            <a:latin typeface="Cambria Math" panose="02040503050406030204" pitchFamily="18" charset="0"/>
                          </a:rPr>
                          <m:t>−</m:t>
                        </m:r>
                        <m:r>
                          <a:rPr lang="es-MX" b="0" i="1" smtClean="0">
                            <a:latin typeface="Cambria Math" panose="02040503050406030204" pitchFamily="18" charset="0"/>
                          </a:rPr>
                          <m:t>𝑉𝑜</m:t>
                        </m:r>
                      </m:num>
                      <m:den>
                        <m:r>
                          <a:rPr lang="es-MX" b="0" i="1" smtClean="0">
                            <a:latin typeface="Cambria Math" panose="02040503050406030204" pitchFamily="18" charset="0"/>
                          </a:rPr>
                          <m:t>𝐿</m:t>
                        </m:r>
                      </m:den>
                    </m:f>
                  </m:oMath>
                </a14:m>
                <a:r>
                  <a:rPr lang="es-EC" dirty="0"/>
                  <a:t> DT</a:t>
                </a:r>
              </a:p>
            </p:txBody>
          </p:sp>
        </mc:Choice>
        <mc:Fallback xmlns="">
          <p:sp>
            <p:nvSpPr>
              <p:cNvPr id="2" name="CuadroTexto 1">
                <a:extLst>
                  <a:ext uri="{FF2B5EF4-FFF2-40B4-BE49-F238E27FC236}">
                    <a16:creationId xmlns:a16="http://schemas.microsoft.com/office/drawing/2014/main" id="{51D9218A-9124-4166-9853-81DB8BA0C7B0}"/>
                  </a:ext>
                </a:extLst>
              </p:cNvPr>
              <p:cNvSpPr txBox="1">
                <a:spLocks noRot="1" noChangeAspect="1" noMove="1" noResize="1" noEditPoints="1" noAdjustHandles="1" noChangeArrowheads="1" noChangeShapeType="1" noTextEdit="1"/>
              </p:cNvSpPr>
              <p:nvPr/>
            </p:nvSpPr>
            <p:spPr>
              <a:xfrm>
                <a:off x="5067300" y="2763958"/>
                <a:ext cx="2971800" cy="391839"/>
              </a:xfrm>
              <a:prstGeom prst="rect">
                <a:avLst/>
              </a:prstGeom>
              <a:blipFill>
                <a:blip r:embed="rId2"/>
                <a:stretch>
                  <a:fillRect l="-2664" t="-4615" b="-21538"/>
                </a:stretch>
              </a:blipFill>
            </p:spPr>
            <p:txBody>
              <a:bodyPr/>
              <a:lstStyle/>
              <a:p>
                <a:r>
                  <a:rPr lang="es-EC">
                    <a:noFill/>
                  </a:rPr>
                  <a:t> </a:t>
                </a:r>
              </a:p>
            </p:txBody>
          </p:sp>
        </mc:Fallback>
      </mc:AlternateContent>
      <p:pic>
        <p:nvPicPr>
          <p:cNvPr id="4" name="Imagen 3">
            <a:extLst>
              <a:ext uri="{FF2B5EF4-FFF2-40B4-BE49-F238E27FC236}">
                <a16:creationId xmlns:a16="http://schemas.microsoft.com/office/drawing/2014/main" id="{B4DF1591-599D-4AD9-AD74-32E031CA966B}"/>
              </a:ext>
            </a:extLst>
          </p:cNvPr>
          <p:cNvPicPr>
            <a:picLocks noChangeAspect="1"/>
          </p:cNvPicPr>
          <p:nvPr/>
        </p:nvPicPr>
        <p:blipFill>
          <a:blip r:embed="rId3"/>
          <a:stretch>
            <a:fillRect/>
          </a:stretch>
        </p:blipFill>
        <p:spPr>
          <a:xfrm>
            <a:off x="0" y="1592078"/>
            <a:ext cx="4303810" cy="2252663"/>
          </a:xfrm>
          <a:prstGeom prst="rect">
            <a:avLst/>
          </a:prstGeom>
        </p:spPr>
      </p:pic>
      <p:pic>
        <p:nvPicPr>
          <p:cNvPr id="5" name="Imagen 4">
            <a:extLst>
              <a:ext uri="{FF2B5EF4-FFF2-40B4-BE49-F238E27FC236}">
                <a16:creationId xmlns:a16="http://schemas.microsoft.com/office/drawing/2014/main" id="{980D552B-5996-4C32-A0A4-1DBD519FD8E7}"/>
              </a:ext>
            </a:extLst>
          </p:cNvPr>
          <p:cNvPicPr>
            <a:picLocks noChangeAspect="1"/>
          </p:cNvPicPr>
          <p:nvPr/>
        </p:nvPicPr>
        <p:blipFill>
          <a:blip r:embed="rId4"/>
          <a:stretch>
            <a:fillRect/>
          </a:stretch>
        </p:blipFill>
        <p:spPr>
          <a:xfrm>
            <a:off x="4303809" y="3506628"/>
            <a:ext cx="4485779" cy="2128306"/>
          </a:xfrm>
          <a:prstGeom prst="rect">
            <a:avLst/>
          </a:prstGeom>
        </p:spPr>
      </p:pic>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BF19354A-24E7-46AD-ADC2-FA0FC8B2CB83}"/>
                  </a:ext>
                </a:extLst>
              </p:cNvPr>
              <p:cNvSpPr txBox="1"/>
              <p:nvPr/>
            </p:nvSpPr>
            <p:spPr>
              <a:xfrm>
                <a:off x="1134734" y="5189673"/>
                <a:ext cx="2971800" cy="391839"/>
              </a:xfrm>
              <a:prstGeom prst="rect">
                <a:avLst/>
              </a:prstGeom>
              <a:noFill/>
            </p:spPr>
            <p:txBody>
              <a:bodyPr wrap="square" lIns="0" tIns="0" rIns="0" bIns="0" rtlCol="0">
                <a:spAutoFit/>
              </a:bodyPr>
              <a:lstStyle/>
              <a:p>
                <a14:m>
                  <m:oMath xmlns:m="http://schemas.openxmlformats.org/officeDocument/2006/math">
                    <m:r>
                      <a:rPr lang="es-EC" i="1" smtClean="0">
                        <a:latin typeface="Cambria Math" panose="02040503050406030204" pitchFamily="18" charset="0"/>
                        <a:ea typeface="Cambria Math" panose="02040503050406030204" pitchFamily="18" charset="0"/>
                      </a:rPr>
                      <m:t>∆</m:t>
                    </m:r>
                    <m:r>
                      <a:rPr lang="es-MX" b="0" i="1" smtClean="0">
                        <a:latin typeface="Cambria Math" panose="02040503050406030204" pitchFamily="18" charset="0"/>
                        <a:ea typeface="Cambria Math" panose="02040503050406030204" pitchFamily="18" charset="0"/>
                      </a:rPr>
                      <m:t>𝑖𝑙</m:t>
                    </m:r>
                    <m:r>
                      <a:rPr lang="es-MX" b="0" i="1" smtClean="0">
                        <a:latin typeface="Cambria Math" panose="02040503050406030204" pitchFamily="18" charset="0"/>
                        <a:ea typeface="Cambria Math" panose="02040503050406030204" pitchFamily="18" charset="0"/>
                      </a:rPr>
                      <m:t>(</m:t>
                    </m:r>
                    <m:r>
                      <a:rPr lang="es-MX" b="0" i="1" smtClean="0">
                        <a:latin typeface="Cambria Math" panose="02040503050406030204" pitchFamily="18" charset="0"/>
                        <a:ea typeface="Cambria Math" panose="02040503050406030204" pitchFamily="18" charset="0"/>
                      </a:rPr>
                      <m:t>𝑎𝑏𝑖𝑒𝑟𝑡𝑜</m:t>
                    </m:r>
                    <m:r>
                      <a:rPr lang="es-MX" b="0" i="1" smtClean="0">
                        <a:latin typeface="Cambria Math" panose="02040503050406030204" pitchFamily="18" charset="0"/>
                        <a:ea typeface="Cambria Math" panose="02040503050406030204" pitchFamily="18" charset="0"/>
                      </a:rPr>
                      <m:t>)=</m:t>
                    </m:r>
                    <m:f>
                      <m:fPr>
                        <m:ctrlPr>
                          <a:rPr lang="es-EC" i="1" smtClean="0">
                            <a:latin typeface="Cambria Math" panose="02040503050406030204" pitchFamily="18" charset="0"/>
                          </a:rPr>
                        </m:ctrlPr>
                      </m:fPr>
                      <m:num>
                        <m:r>
                          <a:rPr lang="es-MX" b="0" i="1" smtClean="0">
                            <a:latin typeface="Cambria Math" panose="02040503050406030204" pitchFamily="18" charset="0"/>
                          </a:rPr>
                          <m:t>−</m:t>
                        </m:r>
                        <m:r>
                          <a:rPr lang="es-MX" b="0" i="1" smtClean="0">
                            <a:latin typeface="Cambria Math" panose="02040503050406030204" pitchFamily="18" charset="0"/>
                          </a:rPr>
                          <m:t>𝑉𝑜</m:t>
                        </m:r>
                      </m:num>
                      <m:den>
                        <m:r>
                          <a:rPr lang="es-MX" b="0" i="1" smtClean="0">
                            <a:latin typeface="Cambria Math" panose="02040503050406030204" pitchFamily="18" charset="0"/>
                          </a:rPr>
                          <m:t>𝐿</m:t>
                        </m:r>
                      </m:den>
                    </m:f>
                  </m:oMath>
                </a14:m>
                <a:r>
                  <a:rPr lang="es-EC" dirty="0"/>
                  <a:t> (1-D)T</a:t>
                </a:r>
              </a:p>
            </p:txBody>
          </p:sp>
        </mc:Choice>
        <mc:Fallback xmlns="">
          <p:sp>
            <p:nvSpPr>
              <p:cNvPr id="14" name="CuadroTexto 13">
                <a:extLst>
                  <a:ext uri="{FF2B5EF4-FFF2-40B4-BE49-F238E27FC236}">
                    <a16:creationId xmlns:a16="http://schemas.microsoft.com/office/drawing/2014/main" id="{BF19354A-24E7-46AD-ADC2-FA0FC8B2CB83}"/>
                  </a:ext>
                </a:extLst>
              </p:cNvPr>
              <p:cNvSpPr txBox="1">
                <a:spLocks noRot="1" noChangeAspect="1" noMove="1" noResize="1" noEditPoints="1" noAdjustHandles="1" noChangeArrowheads="1" noChangeShapeType="1" noTextEdit="1"/>
              </p:cNvSpPr>
              <p:nvPr/>
            </p:nvSpPr>
            <p:spPr>
              <a:xfrm>
                <a:off x="1134734" y="5189673"/>
                <a:ext cx="2971800" cy="391839"/>
              </a:xfrm>
              <a:prstGeom prst="rect">
                <a:avLst/>
              </a:prstGeom>
              <a:blipFill>
                <a:blip r:embed="rId5"/>
                <a:stretch>
                  <a:fillRect l="-2664" t="-4615" b="-21538"/>
                </a:stretch>
              </a:blipFill>
            </p:spPr>
            <p:txBody>
              <a:bodyPr/>
              <a:lstStyle/>
              <a:p>
                <a:r>
                  <a:rPr lang="es-EC">
                    <a:noFill/>
                  </a:rPr>
                  <a:t> </a:t>
                </a:r>
              </a:p>
            </p:txBody>
          </p:sp>
        </mc:Fallback>
      </mc:AlternateContent>
    </p:spTree>
    <p:extLst>
      <p:ext uri="{BB962C8B-B14F-4D97-AF65-F5344CB8AC3E}">
        <p14:creationId xmlns:p14="http://schemas.microsoft.com/office/powerpoint/2010/main" val="1319294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9</a:t>
            </a:fld>
            <a:endParaRPr lang="es-ES"/>
          </a:p>
        </p:txBody>
      </p:sp>
      <p:sp>
        <p:nvSpPr>
          <p:cNvPr id="7" name="1 Marcador de fecha"/>
          <p:cNvSpPr>
            <a:spLocks noGrp="1"/>
          </p:cNvSpPr>
          <p:nvPr>
            <p:ph type="dt" sz="half" idx="10"/>
          </p:nvPr>
        </p:nvSpPr>
        <p:spPr>
          <a:xfrm>
            <a:off x="533400" y="6416675"/>
            <a:ext cx="2133600" cy="365125"/>
          </a:xfrm>
        </p:spPr>
        <p:txBody>
          <a:bodyPr/>
          <a:lstStyle/>
          <a:p>
            <a:r>
              <a:rPr lang="es-ES" dirty="0"/>
              <a:t>CRISTHIAN CEVALLOS</a:t>
            </a:r>
          </a:p>
          <a:p>
            <a:r>
              <a:rPr lang="es-ES" dirty="0"/>
              <a:t>DARWIN ROJAS</a:t>
            </a:r>
          </a:p>
          <a:p>
            <a:endParaRPr lang="es-ES" dirty="0"/>
          </a:p>
        </p:txBody>
      </p:sp>
      <p:sp>
        <p:nvSpPr>
          <p:cNvPr id="11" name="Rectángulo: esquinas redondeadas 4">
            <a:extLst>
              <a:ext uri="{FF2B5EF4-FFF2-40B4-BE49-F238E27FC236}">
                <a16:creationId xmlns:a16="http://schemas.microsoft.com/office/drawing/2014/main" id="{EBE8F6DB-66B0-4EF8-8751-802B173FEC6C}"/>
              </a:ext>
            </a:extLst>
          </p:cNvPr>
          <p:cNvSpPr txBox="1"/>
          <p:nvPr/>
        </p:nvSpPr>
        <p:spPr>
          <a:xfrm>
            <a:off x="1152223" y="21771"/>
            <a:ext cx="7534577" cy="58205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Diseño del convertidor reductor CD/CD</a:t>
            </a:r>
            <a:endParaRPr lang="es-ES" sz="3600" kern="1200" dirty="0"/>
          </a:p>
        </p:txBody>
      </p:sp>
      <p:sp>
        <p:nvSpPr>
          <p:cNvPr id="9" name="Rectángulo: esquinas redondeadas 4">
            <a:extLst>
              <a:ext uri="{FF2B5EF4-FFF2-40B4-BE49-F238E27FC236}">
                <a16:creationId xmlns:a16="http://schemas.microsoft.com/office/drawing/2014/main" id="{2F4B9EE1-9B69-484E-82FB-801202C93334}"/>
              </a:ext>
            </a:extLst>
          </p:cNvPr>
          <p:cNvSpPr txBox="1"/>
          <p:nvPr/>
        </p:nvSpPr>
        <p:spPr>
          <a:xfrm>
            <a:off x="2895600" y="830213"/>
            <a:ext cx="5553377" cy="582053"/>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Modo de operación </a:t>
            </a:r>
            <a:endParaRPr lang="es-ES" sz="3600" kern="1200" dirty="0"/>
          </a:p>
        </p:txBody>
      </p:sp>
      <p:pic>
        <p:nvPicPr>
          <p:cNvPr id="2" name="Imagen 1">
            <a:extLst>
              <a:ext uri="{FF2B5EF4-FFF2-40B4-BE49-F238E27FC236}">
                <a16:creationId xmlns:a16="http://schemas.microsoft.com/office/drawing/2014/main" id="{10F67994-D789-459D-BEA9-869592691D67}"/>
              </a:ext>
            </a:extLst>
          </p:cNvPr>
          <p:cNvPicPr>
            <a:picLocks noChangeAspect="1"/>
          </p:cNvPicPr>
          <p:nvPr/>
        </p:nvPicPr>
        <p:blipFill>
          <a:blip r:embed="rId3"/>
          <a:stretch>
            <a:fillRect/>
          </a:stretch>
        </p:blipFill>
        <p:spPr>
          <a:xfrm>
            <a:off x="914400" y="1431004"/>
            <a:ext cx="7077075" cy="2781300"/>
          </a:xfrm>
          <a:prstGeom prst="rect">
            <a:avLst/>
          </a:prstGeom>
        </p:spPr>
      </p:pic>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93A03698-A6BB-400B-97A0-26EAC80E8279}"/>
                  </a:ext>
                </a:extLst>
              </p:cNvPr>
              <p:cNvSpPr/>
              <p:nvPr/>
            </p:nvSpPr>
            <p:spPr>
              <a:xfrm>
                <a:off x="3124200" y="4588231"/>
                <a:ext cx="2693686" cy="484172"/>
              </a:xfrm>
              <a:prstGeom prst="rect">
                <a:avLst/>
              </a:prstGeom>
            </p:spPr>
            <p:txBody>
              <a:bodyPr wrap="none">
                <a:spAutoFit/>
              </a:bodyPr>
              <a:lstStyle/>
              <a:p>
                <a14:m>
                  <m:oMath xmlns:m="http://schemas.openxmlformats.org/officeDocument/2006/math">
                    <m:f>
                      <m:fPr>
                        <m:ctrlPr>
                          <a:rPr lang="es-EC" i="1">
                            <a:latin typeface="Cambria Math" panose="02040503050406030204" pitchFamily="18" charset="0"/>
                          </a:rPr>
                        </m:ctrlPr>
                      </m:fPr>
                      <m:num>
                        <m:r>
                          <a:rPr lang="es-MX" i="1">
                            <a:latin typeface="Cambria Math" panose="02040503050406030204" pitchFamily="18" charset="0"/>
                          </a:rPr>
                          <m:t>𝑉𝑠</m:t>
                        </m:r>
                        <m:r>
                          <a:rPr lang="es-MX" i="1">
                            <a:latin typeface="Cambria Math" panose="02040503050406030204" pitchFamily="18" charset="0"/>
                          </a:rPr>
                          <m:t>−</m:t>
                        </m:r>
                        <m:r>
                          <a:rPr lang="es-MX" i="1">
                            <a:latin typeface="Cambria Math" panose="02040503050406030204" pitchFamily="18" charset="0"/>
                          </a:rPr>
                          <m:t>𝑉𝑜</m:t>
                        </m:r>
                      </m:num>
                      <m:den>
                        <m:r>
                          <a:rPr lang="es-MX" i="1">
                            <a:latin typeface="Cambria Math" panose="02040503050406030204" pitchFamily="18" charset="0"/>
                          </a:rPr>
                          <m:t>𝐿</m:t>
                        </m:r>
                      </m:den>
                    </m:f>
                  </m:oMath>
                </a14:m>
                <a:r>
                  <a:rPr lang="es-EC" dirty="0"/>
                  <a:t> DT +[ </a:t>
                </a:r>
                <a14:m>
                  <m:oMath xmlns:m="http://schemas.openxmlformats.org/officeDocument/2006/math">
                    <m:f>
                      <m:fPr>
                        <m:ctrlPr>
                          <a:rPr lang="es-EC" i="1">
                            <a:latin typeface="Cambria Math" panose="02040503050406030204" pitchFamily="18" charset="0"/>
                          </a:rPr>
                        </m:ctrlPr>
                      </m:fPr>
                      <m:num>
                        <m:r>
                          <a:rPr lang="es-MX" i="1">
                            <a:latin typeface="Cambria Math" panose="02040503050406030204" pitchFamily="18" charset="0"/>
                          </a:rPr>
                          <m:t>−</m:t>
                        </m:r>
                        <m:r>
                          <a:rPr lang="es-MX" i="1">
                            <a:latin typeface="Cambria Math" panose="02040503050406030204" pitchFamily="18" charset="0"/>
                          </a:rPr>
                          <m:t>𝑉𝑜</m:t>
                        </m:r>
                      </m:num>
                      <m:den>
                        <m:r>
                          <a:rPr lang="es-MX" i="1">
                            <a:latin typeface="Cambria Math" panose="02040503050406030204" pitchFamily="18" charset="0"/>
                          </a:rPr>
                          <m:t>𝐿</m:t>
                        </m:r>
                      </m:den>
                    </m:f>
                  </m:oMath>
                </a14:m>
                <a:r>
                  <a:rPr lang="es-EC" dirty="0"/>
                  <a:t> (1-D)T] = 0</a:t>
                </a:r>
              </a:p>
            </p:txBody>
          </p:sp>
        </mc:Choice>
        <mc:Fallback xmlns="">
          <p:sp>
            <p:nvSpPr>
              <p:cNvPr id="5" name="Rectángulo 4">
                <a:extLst>
                  <a:ext uri="{FF2B5EF4-FFF2-40B4-BE49-F238E27FC236}">
                    <a16:creationId xmlns:a16="http://schemas.microsoft.com/office/drawing/2014/main" id="{93A03698-A6BB-400B-97A0-26EAC80E8279}"/>
                  </a:ext>
                </a:extLst>
              </p:cNvPr>
              <p:cNvSpPr>
                <a:spLocks noRot="1" noChangeAspect="1" noMove="1" noResize="1" noEditPoints="1" noAdjustHandles="1" noChangeArrowheads="1" noChangeShapeType="1" noTextEdit="1"/>
              </p:cNvSpPr>
              <p:nvPr/>
            </p:nvSpPr>
            <p:spPr>
              <a:xfrm>
                <a:off x="3124200" y="4588231"/>
                <a:ext cx="2693686" cy="484172"/>
              </a:xfrm>
              <a:prstGeom prst="rect">
                <a:avLst/>
              </a:prstGeom>
              <a:blipFill>
                <a:blip r:embed="rId4"/>
                <a:stretch>
                  <a:fillRect r="-1134" b="-886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BFC2F655-3E3D-41E9-B2C0-9F6365CD4FC4}"/>
                  </a:ext>
                </a:extLst>
              </p:cNvPr>
              <p:cNvSpPr/>
              <p:nvPr/>
            </p:nvSpPr>
            <p:spPr>
              <a:xfrm>
                <a:off x="3633069" y="5263664"/>
                <a:ext cx="1286442"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𝑉𝑠</m:t>
                      </m:r>
                      <m:r>
                        <a:rPr lang="es-MX" b="0" i="1" smtClean="0">
                          <a:latin typeface="Cambria Math" panose="02040503050406030204" pitchFamily="18" charset="0"/>
                        </a:rPr>
                        <m:t> </m:t>
                      </m:r>
                      <m:r>
                        <a:rPr lang="es-MX" b="0" i="1" smtClean="0">
                          <a:latin typeface="Cambria Math" panose="02040503050406030204" pitchFamily="18" charset="0"/>
                        </a:rPr>
                        <m:t>𝐷</m:t>
                      </m:r>
                      <m:r>
                        <a:rPr lang="es-MX" b="0" i="1" smtClean="0">
                          <a:latin typeface="Cambria Math" panose="02040503050406030204" pitchFamily="18" charset="0"/>
                        </a:rPr>
                        <m:t>=</m:t>
                      </m:r>
                      <m:r>
                        <a:rPr lang="es-MX" b="0" i="1" smtClean="0">
                          <a:latin typeface="Cambria Math" panose="02040503050406030204" pitchFamily="18" charset="0"/>
                        </a:rPr>
                        <m:t>𝑉𝑜</m:t>
                      </m:r>
                    </m:oMath>
                  </m:oMathPara>
                </a14:m>
                <a:endParaRPr lang="es-EC" dirty="0"/>
              </a:p>
            </p:txBody>
          </p:sp>
        </mc:Choice>
        <mc:Fallback xmlns="">
          <p:sp>
            <p:nvSpPr>
              <p:cNvPr id="6" name="Rectángulo 5">
                <a:extLst>
                  <a:ext uri="{FF2B5EF4-FFF2-40B4-BE49-F238E27FC236}">
                    <a16:creationId xmlns:a16="http://schemas.microsoft.com/office/drawing/2014/main" id="{BFC2F655-3E3D-41E9-B2C0-9F6365CD4FC4}"/>
                  </a:ext>
                </a:extLst>
              </p:cNvPr>
              <p:cNvSpPr>
                <a:spLocks noRot="1" noChangeAspect="1" noMove="1" noResize="1" noEditPoints="1" noAdjustHandles="1" noChangeArrowheads="1" noChangeShapeType="1" noTextEdit="1"/>
              </p:cNvSpPr>
              <p:nvPr/>
            </p:nvSpPr>
            <p:spPr>
              <a:xfrm>
                <a:off x="3633069" y="5263664"/>
                <a:ext cx="1286442" cy="369332"/>
              </a:xfrm>
              <a:prstGeom prst="rect">
                <a:avLst/>
              </a:prstGeom>
              <a:blipFill>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3571541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21&quot;&gt;&lt;object type=&quot;3&quot; unique_id=&quot;10022&quot;&gt;&lt;property id=&quot;20148&quot; value=&quot;5&quot;/&gt;&lt;property id=&quot;20300&quot; value=&quot;Slide 1&quot;/&gt;&lt;property id=&quot;20307&quot; value=&quot;256&quot;/&gt;&lt;/object&gt;&lt;object type=&quot;3&quot; unique_id=&quot;10109&quot;&gt;&lt;property id=&quot;20148&quot; value=&quot;5&quot;/&gt;&lt;property id=&quot;20300&quot; value=&quot;Slide 5&quot;/&gt;&lt;property id=&quot;20307&quot; value=&quot;257&quot;/&gt;&lt;/object&gt;&lt;object type=&quot;3&quot; unique_id=&quot;10139&quot;&gt;&lt;property id=&quot;20148&quot; value=&quot;5&quot;/&gt;&lt;property id=&quot;20300&quot; value=&quot;Slide 2&quot;/&gt;&lt;property id=&quot;20307&quot; value=&quot;259&quot;/&gt;&lt;/object&gt;&lt;object type=&quot;3&quot; unique_id=&quot;10140&quot;&gt;&lt;property id=&quot;20148&quot; value=&quot;5&quot;/&gt;&lt;property id=&quot;20300&quot; value=&quot;Slide 3&quot;/&gt;&lt;property id=&quot;20307&quot; value=&quot;260&quot;/&gt;&lt;/object&gt;&lt;object type=&quot;3&quot; unique_id=&quot;10141&quot;&gt;&lt;property id=&quot;20148&quot; value=&quot;5&quot;/&gt;&lt;property id=&quot;20300&quot; value=&quot;Slide 7&quot;/&gt;&lt;property id=&quot;20307&quot; value=&quot;258&quot;/&gt;&lt;/object&gt;&lt;object type=&quot;3&quot; unique_id=&quot;10184&quot;&gt;&lt;property id=&quot;20148&quot; value=&quot;5&quot;/&gt;&lt;property id=&quot;20300&quot; value=&quot;Slide 4&quot;/&gt;&lt;property id=&quot;20307&quot; value=&quot;261&quot;/&gt;&lt;/object&gt;&lt;object type=&quot;3&quot; unique_id=&quot;10185&quot;&gt;&lt;property id=&quot;20148&quot; value=&quot;5&quot;/&gt;&lt;property id=&quot;20300&quot; value=&quot;Slide 6&quot;/&gt;&lt;property id=&quot;20307&quot; value=&quot;262&quot;/&gt;&lt;/object&gt;&lt;object type=&quot;3&quot; unique_id=&quot;10213&quot;&gt;&lt;property id=&quot;20148&quot; value=&quot;5&quot;/&gt;&lt;property id=&quot;20300&quot; value=&quot;Slide 8&quot;/&gt;&lt;property id=&quot;20307&quot; value=&quot;263&quot;/&gt;&lt;/object&gt;&lt;/object&gt;&lt;object type=&quot;8&quot; unique_id=&quot;10037&quot;&gt;&lt;/object&gt;&lt;/object&gt;&lt;/database&gt;"/>
  <p:tag name="SECTOMILLISECCONVERTED" val="1"/>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RMATO ESPE2013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527844</TotalTime>
  <Words>3066</Words>
  <Application>Microsoft Office PowerPoint</Application>
  <PresentationFormat>Presentación en pantalla (4:3)</PresentationFormat>
  <Paragraphs>507</Paragraphs>
  <Slides>48</Slides>
  <Notes>16</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48</vt:i4>
      </vt:variant>
    </vt:vector>
  </HeadingPairs>
  <TitlesOfParts>
    <vt:vector size="54" baseType="lpstr">
      <vt:lpstr>Arial</vt:lpstr>
      <vt:lpstr>Calibri</vt:lpstr>
      <vt:lpstr>Cambria Math</vt:lpstr>
      <vt:lpstr>Wingdings</vt:lpstr>
      <vt:lpstr>Theme1</vt:lpstr>
      <vt:lpstr>FORMATO ESPE2013V2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dc:title>
  <dc:creator>Alex</dc:creator>
  <cp:lastModifiedBy>Cris</cp:lastModifiedBy>
  <cp:revision>164</cp:revision>
  <dcterms:created xsi:type="dcterms:W3CDTF">2012-08-14T15:29:02Z</dcterms:created>
  <dcterms:modified xsi:type="dcterms:W3CDTF">2018-03-09T18:08:29Z</dcterms:modified>
</cp:coreProperties>
</file>