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14" r:id="rId1"/>
  </p:sldMasterIdLst>
  <p:notesMasterIdLst>
    <p:notesMasterId r:id="rId35"/>
  </p:notesMasterIdLst>
  <p:sldIdLst>
    <p:sldId id="293" r:id="rId2"/>
    <p:sldId id="321" r:id="rId3"/>
    <p:sldId id="257" r:id="rId4"/>
    <p:sldId id="397" r:id="rId5"/>
    <p:sldId id="324" r:id="rId6"/>
    <p:sldId id="325" r:id="rId7"/>
    <p:sldId id="399" r:id="rId8"/>
    <p:sldId id="434" r:id="rId9"/>
    <p:sldId id="329" r:id="rId10"/>
    <p:sldId id="327" r:id="rId11"/>
    <p:sldId id="470" r:id="rId12"/>
    <p:sldId id="391" r:id="rId13"/>
    <p:sldId id="441" r:id="rId14"/>
    <p:sldId id="435" r:id="rId15"/>
    <p:sldId id="442" r:id="rId16"/>
    <p:sldId id="443" r:id="rId17"/>
    <p:sldId id="440" r:id="rId18"/>
    <p:sldId id="403" r:id="rId19"/>
    <p:sldId id="429" r:id="rId20"/>
    <p:sldId id="425" r:id="rId21"/>
    <p:sldId id="426" r:id="rId22"/>
    <p:sldId id="444" r:id="rId23"/>
    <p:sldId id="445" r:id="rId24"/>
    <p:sldId id="446" r:id="rId25"/>
    <p:sldId id="447" r:id="rId26"/>
    <p:sldId id="448" r:id="rId27"/>
    <p:sldId id="449" r:id="rId28"/>
    <p:sldId id="453" r:id="rId29"/>
    <p:sldId id="452" r:id="rId30"/>
    <p:sldId id="368" r:id="rId31"/>
    <p:sldId id="371" r:id="rId32"/>
    <p:sldId id="431" r:id="rId33"/>
    <p:sldId id="320"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84601" autoAdjust="0"/>
  </p:normalViewPr>
  <p:slideViewPr>
    <p:cSldViewPr snapToGrid="0">
      <p:cViewPr>
        <p:scale>
          <a:sx n="60" d="100"/>
          <a:sy n="60" d="100"/>
        </p:scale>
        <p:origin x="1008"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84AF8-1D10-4F13-8B6A-3978DC305B56}"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257CF1C3-B41F-40ED-BFF5-B9E4BF4C9891}">
      <dgm:prSet phldrT="[Texto]" custT="1"/>
      <dgm:spPr/>
      <dgm:t>
        <a:bodyPr/>
        <a:lstStyle/>
        <a:p>
          <a:r>
            <a:rPr lang="es-EC" sz="2000" b="0" dirty="0"/>
            <a:t>ANTECEDENTES </a:t>
          </a:r>
        </a:p>
      </dgm:t>
    </dgm:pt>
    <dgm:pt modelId="{71C1C247-F8D8-44F7-9DC4-FF88284244FD}" type="parTrans" cxnId="{DA996B7E-406F-4F1B-A9DD-3C3F26593F6C}">
      <dgm:prSet/>
      <dgm:spPr/>
      <dgm:t>
        <a:bodyPr/>
        <a:lstStyle/>
        <a:p>
          <a:endParaRPr lang="es-EC" sz="1800" b="0"/>
        </a:p>
      </dgm:t>
    </dgm:pt>
    <dgm:pt modelId="{9BC7DD22-F938-430F-AD0C-2662B5E13C49}" type="sibTrans" cxnId="{DA996B7E-406F-4F1B-A9DD-3C3F26593F6C}">
      <dgm:prSet/>
      <dgm:spPr/>
      <dgm:t>
        <a:bodyPr/>
        <a:lstStyle/>
        <a:p>
          <a:endParaRPr lang="es-EC" sz="1800" b="0"/>
        </a:p>
      </dgm:t>
    </dgm:pt>
    <dgm:pt modelId="{E3EB2EE5-DF7D-44CE-8645-3FEF24ED353C}">
      <dgm:prSet phldrT="[Texto]" custT="1"/>
      <dgm:spPr/>
      <dgm:t>
        <a:bodyPr/>
        <a:lstStyle/>
        <a:p>
          <a:r>
            <a:rPr lang="es-EC" sz="2000" b="0" dirty="0"/>
            <a:t>MARCO TEÓRICO</a:t>
          </a:r>
        </a:p>
      </dgm:t>
    </dgm:pt>
    <dgm:pt modelId="{CD2C96C0-CC78-43D9-A186-906C028DB3E7}" type="parTrans" cxnId="{B061F631-B4C9-41EF-B6EC-16C5D06B5896}">
      <dgm:prSet/>
      <dgm:spPr/>
      <dgm:t>
        <a:bodyPr/>
        <a:lstStyle/>
        <a:p>
          <a:endParaRPr lang="es-EC" sz="1800" b="0"/>
        </a:p>
      </dgm:t>
    </dgm:pt>
    <dgm:pt modelId="{E784687F-C023-4AE0-85B9-345874B722F5}" type="sibTrans" cxnId="{B061F631-B4C9-41EF-B6EC-16C5D06B5896}">
      <dgm:prSet/>
      <dgm:spPr/>
      <dgm:t>
        <a:bodyPr/>
        <a:lstStyle/>
        <a:p>
          <a:endParaRPr lang="es-EC" sz="1800" b="0"/>
        </a:p>
      </dgm:t>
    </dgm:pt>
    <dgm:pt modelId="{A9023425-3A71-4E12-BA30-1B58F21D877B}">
      <dgm:prSet phldrT="[Texto]" custT="1"/>
      <dgm:spPr/>
      <dgm:t>
        <a:bodyPr/>
        <a:lstStyle/>
        <a:p>
          <a:r>
            <a:rPr lang="es-EC" sz="2000" b="0" dirty="0"/>
            <a:t>METODOLOGÍA Y DESARROLLO</a:t>
          </a:r>
        </a:p>
      </dgm:t>
    </dgm:pt>
    <dgm:pt modelId="{6FC5EB98-3230-4300-AE61-3C3BDA7F36E8}" type="parTrans" cxnId="{CB6502CB-F652-4F85-9A09-0C8D1506466D}">
      <dgm:prSet/>
      <dgm:spPr/>
      <dgm:t>
        <a:bodyPr/>
        <a:lstStyle/>
        <a:p>
          <a:endParaRPr lang="es-EC" sz="1800" b="0"/>
        </a:p>
      </dgm:t>
    </dgm:pt>
    <dgm:pt modelId="{99A76AB8-7EC1-4F5C-8746-6861143B8BE7}" type="sibTrans" cxnId="{CB6502CB-F652-4F85-9A09-0C8D1506466D}">
      <dgm:prSet/>
      <dgm:spPr/>
      <dgm:t>
        <a:bodyPr/>
        <a:lstStyle/>
        <a:p>
          <a:endParaRPr lang="es-EC" sz="1800" b="0"/>
        </a:p>
      </dgm:t>
    </dgm:pt>
    <dgm:pt modelId="{A1410BB3-392F-45E0-8DA9-BF50CA1FEFB3}">
      <dgm:prSet custT="1"/>
      <dgm:spPr/>
      <dgm:t>
        <a:bodyPr/>
        <a:lstStyle/>
        <a:p>
          <a:r>
            <a:rPr lang="es-EC" sz="2000" b="0" dirty="0"/>
            <a:t>OBJETIVOS</a:t>
          </a:r>
        </a:p>
      </dgm:t>
    </dgm:pt>
    <dgm:pt modelId="{86F18BBB-CA19-40A5-88C5-0C3CE0F10AB9}" type="parTrans" cxnId="{3A0005BF-B85B-42C6-A6AB-D40B2ED19325}">
      <dgm:prSet/>
      <dgm:spPr/>
      <dgm:t>
        <a:bodyPr/>
        <a:lstStyle/>
        <a:p>
          <a:endParaRPr lang="es-EC" sz="1800" b="0"/>
        </a:p>
      </dgm:t>
    </dgm:pt>
    <dgm:pt modelId="{4477AD44-3A88-422D-8035-9511A6498436}" type="sibTrans" cxnId="{3A0005BF-B85B-42C6-A6AB-D40B2ED19325}">
      <dgm:prSet/>
      <dgm:spPr/>
      <dgm:t>
        <a:bodyPr/>
        <a:lstStyle/>
        <a:p>
          <a:endParaRPr lang="es-EC" sz="1800" b="0"/>
        </a:p>
      </dgm:t>
    </dgm:pt>
    <dgm:pt modelId="{C410F6C4-DC04-42B3-A61F-48E3F9BC40D9}">
      <dgm:prSet custT="1"/>
      <dgm:spPr/>
      <dgm:t>
        <a:bodyPr/>
        <a:lstStyle/>
        <a:p>
          <a:r>
            <a:rPr lang="es-EC" sz="2000" b="0" dirty="0"/>
            <a:t>INTRODUCCIÓN</a:t>
          </a:r>
        </a:p>
      </dgm:t>
    </dgm:pt>
    <dgm:pt modelId="{12284443-30C4-4977-8DA2-3F92E279BF76}" type="parTrans" cxnId="{1716AB09-B1C5-4EA9-B299-948D59D436D5}">
      <dgm:prSet/>
      <dgm:spPr/>
      <dgm:t>
        <a:bodyPr/>
        <a:lstStyle/>
        <a:p>
          <a:endParaRPr lang="es-EC" sz="1800" b="0"/>
        </a:p>
      </dgm:t>
    </dgm:pt>
    <dgm:pt modelId="{32B22275-DCCB-462A-ADA9-0EDFE1809CD4}" type="sibTrans" cxnId="{1716AB09-B1C5-4EA9-B299-948D59D436D5}">
      <dgm:prSet/>
      <dgm:spPr/>
      <dgm:t>
        <a:bodyPr/>
        <a:lstStyle/>
        <a:p>
          <a:endParaRPr lang="es-EC" sz="1800" b="0"/>
        </a:p>
      </dgm:t>
    </dgm:pt>
    <dgm:pt modelId="{E6A184BF-9FDB-4609-96F2-11B573E86BD5}">
      <dgm:prSet phldrT="[Texto]" custT="1"/>
      <dgm:spPr/>
      <dgm:t>
        <a:bodyPr/>
        <a:lstStyle/>
        <a:p>
          <a:r>
            <a:rPr lang="es-EC" sz="2000" b="0" dirty="0"/>
            <a:t>RESULTADOS</a:t>
          </a:r>
        </a:p>
      </dgm:t>
    </dgm:pt>
    <dgm:pt modelId="{FCC8ABD1-A36F-4385-B2B4-7496A18003C4}" type="parTrans" cxnId="{5FB9FCA9-D101-4A42-A863-431B7B9F7EDB}">
      <dgm:prSet/>
      <dgm:spPr/>
      <dgm:t>
        <a:bodyPr/>
        <a:lstStyle/>
        <a:p>
          <a:endParaRPr lang="es-ES" b="0"/>
        </a:p>
      </dgm:t>
    </dgm:pt>
    <dgm:pt modelId="{FC2F841E-3921-40CC-B538-CEE9C9A6FC8F}" type="sibTrans" cxnId="{5FB9FCA9-D101-4A42-A863-431B7B9F7EDB}">
      <dgm:prSet/>
      <dgm:spPr/>
      <dgm:t>
        <a:bodyPr/>
        <a:lstStyle/>
        <a:p>
          <a:endParaRPr lang="es-ES" b="0"/>
        </a:p>
      </dgm:t>
    </dgm:pt>
    <dgm:pt modelId="{02ED37BC-4235-4D60-93F9-6F0B6FDC47E2}">
      <dgm:prSet phldrT="[Texto]" custT="1"/>
      <dgm:spPr/>
      <dgm:t>
        <a:bodyPr/>
        <a:lstStyle/>
        <a:p>
          <a:r>
            <a:rPr lang="es-EC" sz="2000" b="0" dirty="0"/>
            <a:t>CONCLUSIONES Y RECOMENDACIONES</a:t>
          </a:r>
        </a:p>
      </dgm:t>
    </dgm:pt>
    <dgm:pt modelId="{808B327D-18C2-4A4E-9275-58311246BAD9}" type="parTrans" cxnId="{FD348D25-B390-4299-8E8A-1844A7BA29D9}">
      <dgm:prSet/>
      <dgm:spPr/>
      <dgm:t>
        <a:bodyPr/>
        <a:lstStyle/>
        <a:p>
          <a:endParaRPr lang="es-ES" b="0"/>
        </a:p>
      </dgm:t>
    </dgm:pt>
    <dgm:pt modelId="{A9982C0E-C3A0-434A-88A7-C3AD65181927}" type="sibTrans" cxnId="{FD348D25-B390-4299-8E8A-1844A7BA29D9}">
      <dgm:prSet/>
      <dgm:spPr/>
      <dgm:t>
        <a:bodyPr/>
        <a:lstStyle/>
        <a:p>
          <a:endParaRPr lang="es-ES" b="0"/>
        </a:p>
      </dgm:t>
    </dgm:pt>
    <dgm:pt modelId="{F899BDDE-62E2-4A5D-8F8E-848485D1653E}" type="pres">
      <dgm:prSet presAssocID="{90E84AF8-1D10-4F13-8B6A-3978DC305B56}" presName="Name0" presStyleCnt="0">
        <dgm:presLayoutVars>
          <dgm:chMax val="7"/>
          <dgm:chPref val="7"/>
          <dgm:dir/>
        </dgm:presLayoutVars>
      </dgm:prSet>
      <dgm:spPr/>
      <dgm:t>
        <a:bodyPr/>
        <a:lstStyle/>
        <a:p>
          <a:endParaRPr lang="es-EC"/>
        </a:p>
      </dgm:t>
    </dgm:pt>
    <dgm:pt modelId="{D631420C-AD5A-4736-A06D-C6B234BA614A}" type="pres">
      <dgm:prSet presAssocID="{90E84AF8-1D10-4F13-8B6A-3978DC305B56}" presName="Name1" presStyleCnt="0"/>
      <dgm:spPr/>
      <dgm:t>
        <a:bodyPr/>
        <a:lstStyle/>
        <a:p>
          <a:endParaRPr lang="es-EC"/>
        </a:p>
      </dgm:t>
    </dgm:pt>
    <dgm:pt modelId="{73F040A3-C904-4A0E-9A7E-C098E2781D42}" type="pres">
      <dgm:prSet presAssocID="{90E84AF8-1D10-4F13-8B6A-3978DC305B56}" presName="cycle" presStyleCnt="0"/>
      <dgm:spPr/>
      <dgm:t>
        <a:bodyPr/>
        <a:lstStyle/>
        <a:p>
          <a:endParaRPr lang="es-EC"/>
        </a:p>
      </dgm:t>
    </dgm:pt>
    <dgm:pt modelId="{7B323B81-5342-4676-95C7-52E562BB839D}" type="pres">
      <dgm:prSet presAssocID="{90E84AF8-1D10-4F13-8B6A-3978DC305B56}" presName="srcNode" presStyleLbl="node1" presStyleIdx="0" presStyleCnt="7"/>
      <dgm:spPr/>
      <dgm:t>
        <a:bodyPr/>
        <a:lstStyle/>
        <a:p>
          <a:endParaRPr lang="es-EC"/>
        </a:p>
      </dgm:t>
    </dgm:pt>
    <dgm:pt modelId="{0E1656E1-3328-4C80-937E-FFD5A1FE9977}" type="pres">
      <dgm:prSet presAssocID="{90E84AF8-1D10-4F13-8B6A-3978DC305B56}" presName="conn" presStyleLbl="parChTrans1D2" presStyleIdx="0" presStyleCnt="1"/>
      <dgm:spPr/>
      <dgm:t>
        <a:bodyPr/>
        <a:lstStyle/>
        <a:p>
          <a:endParaRPr lang="es-EC"/>
        </a:p>
      </dgm:t>
    </dgm:pt>
    <dgm:pt modelId="{A3A92EA8-8F49-4C22-96E9-104A16E22A51}" type="pres">
      <dgm:prSet presAssocID="{90E84AF8-1D10-4F13-8B6A-3978DC305B56}" presName="extraNode" presStyleLbl="node1" presStyleIdx="0" presStyleCnt="7"/>
      <dgm:spPr/>
      <dgm:t>
        <a:bodyPr/>
        <a:lstStyle/>
        <a:p>
          <a:endParaRPr lang="es-EC"/>
        </a:p>
      </dgm:t>
    </dgm:pt>
    <dgm:pt modelId="{28FF0DB4-42A8-44C6-9E3D-CA6E48ABFDAC}" type="pres">
      <dgm:prSet presAssocID="{90E84AF8-1D10-4F13-8B6A-3978DC305B56}" presName="dstNode" presStyleLbl="node1" presStyleIdx="0" presStyleCnt="7"/>
      <dgm:spPr/>
      <dgm:t>
        <a:bodyPr/>
        <a:lstStyle/>
        <a:p>
          <a:endParaRPr lang="es-EC"/>
        </a:p>
      </dgm:t>
    </dgm:pt>
    <dgm:pt modelId="{9EE3573E-2728-49EB-96A8-61B512A0E98A}" type="pres">
      <dgm:prSet presAssocID="{257CF1C3-B41F-40ED-BFF5-B9E4BF4C9891}" presName="text_1" presStyleLbl="node1" presStyleIdx="0" presStyleCnt="7">
        <dgm:presLayoutVars>
          <dgm:bulletEnabled val="1"/>
        </dgm:presLayoutVars>
      </dgm:prSet>
      <dgm:spPr/>
      <dgm:t>
        <a:bodyPr/>
        <a:lstStyle/>
        <a:p>
          <a:endParaRPr lang="es-EC"/>
        </a:p>
      </dgm:t>
    </dgm:pt>
    <dgm:pt modelId="{697F3FCB-6EAD-4090-8A3E-051C7DD0748C}" type="pres">
      <dgm:prSet presAssocID="{257CF1C3-B41F-40ED-BFF5-B9E4BF4C9891}" presName="accent_1" presStyleCnt="0"/>
      <dgm:spPr/>
      <dgm:t>
        <a:bodyPr/>
        <a:lstStyle/>
        <a:p>
          <a:endParaRPr lang="es-EC"/>
        </a:p>
      </dgm:t>
    </dgm:pt>
    <dgm:pt modelId="{360C8C1B-C2E7-4E9F-98C2-3B6DFB75F141}" type="pres">
      <dgm:prSet presAssocID="{257CF1C3-B41F-40ED-BFF5-B9E4BF4C9891}" presName="accentRepeatNode" presStyleLbl="solidFgAcc1" presStyleIdx="0" presStyleCnt="7"/>
      <dgm:spPr/>
      <dgm:t>
        <a:bodyPr/>
        <a:lstStyle/>
        <a:p>
          <a:endParaRPr lang="es-EC"/>
        </a:p>
      </dgm:t>
    </dgm:pt>
    <dgm:pt modelId="{027518C8-8A64-48C1-BC87-E6628DC60B97}" type="pres">
      <dgm:prSet presAssocID="{C410F6C4-DC04-42B3-A61F-48E3F9BC40D9}" presName="text_2" presStyleLbl="node1" presStyleIdx="1" presStyleCnt="7">
        <dgm:presLayoutVars>
          <dgm:bulletEnabled val="1"/>
        </dgm:presLayoutVars>
      </dgm:prSet>
      <dgm:spPr/>
      <dgm:t>
        <a:bodyPr/>
        <a:lstStyle/>
        <a:p>
          <a:endParaRPr lang="es-EC"/>
        </a:p>
      </dgm:t>
    </dgm:pt>
    <dgm:pt modelId="{09CD3F2C-1723-4C53-9EC0-0254E405BF71}" type="pres">
      <dgm:prSet presAssocID="{C410F6C4-DC04-42B3-A61F-48E3F9BC40D9}" presName="accent_2" presStyleCnt="0"/>
      <dgm:spPr/>
      <dgm:t>
        <a:bodyPr/>
        <a:lstStyle/>
        <a:p>
          <a:endParaRPr lang="es-EC"/>
        </a:p>
      </dgm:t>
    </dgm:pt>
    <dgm:pt modelId="{D9A3DD82-8DA2-4CAB-92D9-CB465F2BBFFD}" type="pres">
      <dgm:prSet presAssocID="{C410F6C4-DC04-42B3-A61F-48E3F9BC40D9}" presName="accentRepeatNode" presStyleLbl="solidFgAcc1" presStyleIdx="1" presStyleCnt="7"/>
      <dgm:spPr/>
      <dgm:t>
        <a:bodyPr/>
        <a:lstStyle/>
        <a:p>
          <a:endParaRPr lang="es-EC"/>
        </a:p>
      </dgm:t>
    </dgm:pt>
    <dgm:pt modelId="{5428243F-74E2-4527-ACF3-B852693D8822}" type="pres">
      <dgm:prSet presAssocID="{A1410BB3-392F-45E0-8DA9-BF50CA1FEFB3}" presName="text_3" presStyleLbl="node1" presStyleIdx="2" presStyleCnt="7">
        <dgm:presLayoutVars>
          <dgm:bulletEnabled val="1"/>
        </dgm:presLayoutVars>
      </dgm:prSet>
      <dgm:spPr/>
      <dgm:t>
        <a:bodyPr/>
        <a:lstStyle/>
        <a:p>
          <a:endParaRPr lang="es-EC"/>
        </a:p>
      </dgm:t>
    </dgm:pt>
    <dgm:pt modelId="{3CEBDF43-4B0B-4395-A62F-39AA514B84F4}" type="pres">
      <dgm:prSet presAssocID="{A1410BB3-392F-45E0-8DA9-BF50CA1FEFB3}" presName="accent_3" presStyleCnt="0"/>
      <dgm:spPr/>
      <dgm:t>
        <a:bodyPr/>
        <a:lstStyle/>
        <a:p>
          <a:endParaRPr lang="es-EC"/>
        </a:p>
      </dgm:t>
    </dgm:pt>
    <dgm:pt modelId="{B8BCBD71-841C-45AF-802D-4934E1F6F72C}" type="pres">
      <dgm:prSet presAssocID="{A1410BB3-392F-45E0-8DA9-BF50CA1FEFB3}" presName="accentRepeatNode" presStyleLbl="solidFgAcc1" presStyleIdx="2" presStyleCnt="7"/>
      <dgm:spPr/>
      <dgm:t>
        <a:bodyPr/>
        <a:lstStyle/>
        <a:p>
          <a:endParaRPr lang="es-EC"/>
        </a:p>
      </dgm:t>
    </dgm:pt>
    <dgm:pt modelId="{A02AE1DD-898D-47A3-B1BE-4370A357B37C}" type="pres">
      <dgm:prSet presAssocID="{E3EB2EE5-DF7D-44CE-8645-3FEF24ED353C}" presName="text_4" presStyleLbl="node1" presStyleIdx="3" presStyleCnt="7">
        <dgm:presLayoutVars>
          <dgm:bulletEnabled val="1"/>
        </dgm:presLayoutVars>
      </dgm:prSet>
      <dgm:spPr/>
      <dgm:t>
        <a:bodyPr/>
        <a:lstStyle/>
        <a:p>
          <a:endParaRPr lang="es-EC"/>
        </a:p>
      </dgm:t>
    </dgm:pt>
    <dgm:pt modelId="{0F8854B1-7121-424E-947E-AD0949AD9985}" type="pres">
      <dgm:prSet presAssocID="{E3EB2EE5-DF7D-44CE-8645-3FEF24ED353C}" presName="accent_4" presStyleCnt="0"/>
      <dgm:spPr/>
      <dgm:t>
        <a:bodyPr/>
        <a:lstStyle/>
        <a:p>
          <a:endParaRPr lang="es-EC"/>
        </a:p>
      </dgm:t>
    </dgm:pt>
    <dgm:pt modelId="{CE6498D5-8B8A-4927-8EF0-9A365B18FF44}" type="pres">
      <dgm:prSet presAssocID="{E3EB2EE5-DF7D-44CE-8645-3FEF24ED353C}" presName="accentRepeatNode" presStyleLbl="solidFgAcc1" presStyleIdx="3" presStyleCnt="7"/>
      <dgm:spPr/>
      <dgm:t>
        <a:bodyPr/>
        <a:lstStyle/>
        <a:p>
          <a:endParaRPr lang="es-EC"/>
        </a:p>
      </dgm:t>
    </dgm:pt>
    <dgm:pt modelId="{E0B6C26D-86E7-4082-8B85-E7A1D0C25226}" type="pres">
      <dgm:prSet presAssocID="{A9023425-3A71-4E12-BA30-1B58F21D877B}" presName="text_5" presStyleLbl="node1" presStyleIdx="4" presStyleCnt="7">
        <dgm:presLayoutVars>
          <dgm:bulletEnabled val="1"/>
        </dgm:presLayoutVars>
      </dgm:prSet>
      <dgm:spPr/>
      <dgm:t>
        <a:bodyPr/>
        <a:lstStyle/>
        <a:p>
          <a:endParaRPr lang="es-EC"/>
        </a:p>
      </dgm:t>
    </dgm:pt>
    <dgm:pt modelId="{C1C86FE8-E7B5-4A51-A1B4-8D2194A63815}" type="pres">
      <dgm:prSet presAssocID="{A9023425-3A71-4E12-BA30-1B58F21D877B}" presName="accent_5" presStyleCnt="0"/>
      <dgm:spPr/>
      <dgm:t>
        <a:bodyPr/>
        <a:lstStyle/>
        <a:p>
          <a:endParaRPr lang="es-EC"/>
        </a:p>
      </dgm:t>
    </dgm:pt>
    <dgm:pt modelId="{2CEAD3A3-7552-4527-A4B3-0F1C36E613A7}" type="pres">
      <dgm:prSet presAssocID="{A9023425-3A71-4E12-BA30-1B58F21D877B}" presName="accentRepeatNode" presStyleLbl="solidFgAcc1" presStyleIdx="4" presStyleCnt="7"/>
      <dgm:spPr/>
      <dgm:t>
        <a:bodyPr/>
        <a:lstStyle/>
        <a:p>
          <a:endParaRPr lang="es-EC"/>
        </a:p>
      </dgm:t>
    </dgm:pt>
    <dgm:pt modelId="{0608C771-645B-4FA7-9D13-A767B0A17FDE}" type="pres">
      <dgm:prSet presAssocID="{E6A184BF-9FDB-4609-96F2-11B573E86BD5}" presName="text_6" presStyleLbl="node1" presStyleIdx="5" presStyleCnt="7">
        <dgm:presLayoutVars>
          <dgm:bulletEnabled val="1"/>
        </dgm:presLayoutVars>
      </dgm:prSet>
      <dgm:spPr/>
      <dgm:t>
        <a:bodyPr/>
        <a:lstStyle/>
        <a:p>
          <a:endParaRPr lang="es-EC"/>
        </a:p>
      </dgm:t>
    </dgm:pt>
    <dgm:pt modelId="{771C55AC-DCBD-473D-A0DA-901FD1315BAE}" type="pres">
      <dgm:prSet presAssocID="{E6A184BF-9FDB-4609-96F2-11B573E86BD5}" presName="accent_6" presStyleCnt="0"/>
      <dgm:spPr/>
      <dgm:t>
        <a:bodyPr/>
        <a:lstStyle/>
        <a:p>
          <a:endParaRPr lang="es-EC"/>
        </a:p>
      </dgm:t>
    </dgm:pt>
    <dgm:pt modelId="{B80414D8-4045-494B-90B1-0A7A470A1DCA}" type="pres">
      <dgm:prSet presAssocID="{E6A184BF-9FDB-4609-96F2-11B573E86BD5}" presName="accentRepeatNode" presStyleLbl="solidFgAcc1" presStyleIdx="5" presStyleCnt="7"/>
      <dgm:spPr>
        <a:xfrm>
          <a:off x="508338" y="3804699"/>
          <a:ext cx="603735" cy="603735"/>
        </a:xfrm>
        <a:prstGeom prst="ellipse">
          <a:avLst/>
        </a:prstGeom>
      </dgm:spPr>
      <dgm:t>
        <a:bodyPr/>
        <a:lstStyle/>
        <a:p>
          <a:endParaRPr lang="es-EC"/>
        </a:p>
      </dgm:t>
    </dgm:pt>
    <dgm:pt modelId="{42F81C41-83F8-4189-A0AA-3F2EEB173BBA}" type="pres">
      <dgm:prSet presAssocID="{02ED37BC-4235-4D60-93F9-6F0B6FDC47E2}" presName="text_7" presStyleLbl="node1" presStyleIdx="6" presStyleCnt="7">
        <dgm:presLayoutVars>
          <dgm:bulletEnabled val="1"/>
        </dgm:presLayoutVars>
      </dgm:prSet>
      <dgm:spPr/>
      <dgm:t>
        <a:bodyPr/>
        <a:lstStyle/>
        <a:p>
          <a:endParaRPr lang="es-EC"/>
        </a:p>
      </dgm:t>
    </dgm:pt>
    <dgm:pt modelId="{E5A6BB23-F47A-46B4-B8E4-4A8DBF4256D5}" type="pres">
      <dgm:prSet presAssocID="{02ED37BC-4235-4D60-93F9-6F0B6FDC47E2}" presName="accent_7" presStyleCnt="0"/>
      <dgm:spPr/>
      <dgm:t>
        <a:bodyPr/>
        <a:lstStyle/>
        <a:p>
          <a:endParaRPr lang="es-EC"/>
        </a:p>
      </dgm:t>
    </dgm:pt>
    <dgm:pt modelId="{1354E48A-60A7-4D91-9E67-46E77B5EF56D}" type="pres">
      <dgm:prSet presAssocID="{02ED37BC-4235-4D60-93F9-6F0B6FDC47E2}" presName="accentRepeatNode" presStyleLbl="solidFgAcc1" presStyleIdx="6" presStyleCnt="7"/>
      <dgm:spPr>
        <a:xfrm>
          <a:off x="70949" y="4529607"/>
          <a:ext cx="603735" cy="603735"/>
        </a:xfrm>
        <a:prstGeom prst="ellipse">
          <a:avLst/>
        </a:prstGeom>
      </dgm:spPr>
      <dgm:t>
        <a:bodyPr/>
        <a:lstStyle/>
        <a:p>
          <a:endParaRPr lang="es-EC"/>
        </a:p>
      </dgm:t>
    </dgm:pt>
  </dgm:ptLst>
  <dgm:cxnLst>
    <dgm:cxn modelId="{7F645057-163F-4682-A788-19D3ADF1AFCA}" type="presOf" srcId="{A9023425-3A71-4E12-BA30-1B58F21D877B}" destId="{E0B6C26D-86E7-4082-8B85-E7A1D0C25226}" srcOrd="0" destOrd="0" presId="urn:microsoft.com/office/officeart/2008/layout/VerticalCurvedList"/>
    <dgm:cxn modelId="{FD348D25-B390-4299-8E8A-1844A7BA29D9}" srcId="{90E84AF8-1D10-4F13-8B6A-3978DC305B56}" destId="{02ED37BC-4235-4D60-93F9-6F0B6FDC47E2}" srcOrd="6" destOrd="0" parTransId="{808B327D-18C2-4A4E-9275-58311246BAD9}" sibTransId="{A9982C0E-C3A0-434A-88A7-C3AD65181927}"/>
    <dgm:cxn modelId="{13674070-741E-4D63-9BB4-7047FB373FB4}" type="presOf" srcId="{90E84AF8-1D10-4F13-8B6A-3978DC305B56}" destId="{F899BDDE-62E2-4A5D-8F8E-848485D1653E}" srcOrd="0" destOrd="0" presId="urn:microsoft.com/office/officeart/2008/layout/VerticalCurvedList"/>
    <dgm:cxn modelId="{1716AB09-B1C5-4EA9-B299-948D59D436D5}" srcId="{90E84AF8-1D10-4F13-8B6A-3978DC305B56}" destId="{C410F6C4-DC04-42B3-A61F-48E3F9BC40D9}" srcOrd="1" destOrd="0" parTransId="{12284443-30C4-4977-8DA2-3F92E279BF76}" sibTransId="{32B22275-DCCB-462A-ADA9-0EDFE1809CD4}"/>
    <dgm:cxn modelId="{5FB9FCA9-D101-4A42-A863-431B7B9F7EDB}" srcId="{90E84AF8-1D10-4F13-8B6A-3978DC305B56}" destId="{E6A184BF-9FDB-4609-96F2-11B573E86BD5}" srcOrd="5" destOrd="0" parTransId="{FCC8ABD1-A36F-4385-B2B4-7496A18003C4}" sibTransId="{FC2F841E-3921-40CC-B538-CEE9C9A6FC8F}"/>
    <dgm:cxn modelId="{DA996B7E-406F-4F1B-A9DD-3C3F26593F6C}" srcId="{90E84AF8-1D10-4F13-8B6A-3978DC305B56}" destId="{257CF1C3-B41F-40ED-BFF5-B9E4BF4C9891}" srcOrd="0" destOrd="0" parTransId="{71C1C247-F8D8-44F7-9DC4-FF88284244FD}" sibTransId="{9BC7DD22-F938-430F-AD0C-2662B5E13C49}"/>
    <dgm:cxn modelId="{B061F631-B4C9-41EF-B6EC-16C5D06B5896}" srcId="{90E84AF8-1D10-4F13-8B6A-3978DC305B56}" destId="{E3EB2EE5-DF7D-44CE-8645-3FEF24ED353C}" srcOrd="3" destOrd="0" parTransId="{CD2C96C0-CC78-43D9-A186-906C028DB3E7}" sibTransId="{E784687F-C023-4AE0-85B9-345874B722F5}"/>
    <dgm:cxn modelId="{057FAAA7-D0F9-4FF3-BF98-5819C1119139}" type="presOf" srcId="{C410F6C4-DC04-42B3-A61F-48E3F9BC40D9}" destId="{027518C8-8A64-48C1-BC87-E6628DC60B97}" srcOrd="0" destOrd="0" presId="urn:microsoft.com/office/officeart/2008/layout/VerticalCurvedList"/>
    <dgm:cxn modelId="{0C4619D1-9A55-4926-8CF4-4F0435086A07}" type="presOf" srcId="{E6A184BF-9FDB-4609-96F2-11B573E86BD5}" destId="{0608C771-645B-4FA7-9D13-A767B0A17FDE}" srcOrd="0" destOrd="0" presId="urn:microsoft.com/office/officeart/2008/layout/VerticalCurvedList"/>
    <dgm:cxn modelId="{CB6502CB-F652-4F85-9A09-0C8D1506466D}" srcId="{90E84AF8-1D10-4F13-8B6A-3978DC305B56}" destId="{A9023425-3A71-4E12-BA30-1B58F21D877B}" srcOrd="4" destOrd="0" parTransId="{6FC5EB98-3230-4300-AE61-3C3BDA7F36E8}" sibTransId="{99A76AB8-7EC1-4F5C-8746-6861143B8BE7}"/>
    <dgm:cxn modelId="{53838874-771A-450C-BA9D-0D56F21CF036}" type="presOf" srcId="{02ED37BC-4235-4D60-93F9-6F0B6FDC47E2}" destId="{42F81C41-83F8-4189-A0AA-3F2EEB173BBA}" srcOrd="0" destOrd="0" presId="urn:microsoft.com/office/officeart/2008/layout/VerticalCurvedList"/>
    <dgm:cxn modelId="{735709D9-5F90-4860-BCBD-6AFDD3233BB0}" type="presOf" srcId="{A1410BB3-392F-45E0-8DA9-BF50CA1FEFB3}" destId="{5428243F-74E2-4527-ACF3-B852693D8822}" srcOrd="0" destOrd="0" presId="urn:microsoft.com/office/officeart/2008/layout/VerticalCurvedList"/>
    <dgm:cxn modelId="{75186A15-A43B-4BEF-B9DA-51447E0FADF1}" type="presOf" srcId="{9BC7DD22-F938-430F-AD0C-2662B5E13C49}" destId="{0E1656E1-3328-4C80-937E-FFD5A1FE9977}" srcOrd="0" destOrd="0" presId="urn:microsoft.com/office/officeart/2008/layout/VerticalCurvedList"/>
    <dgm:cxn modelId="{46D72C57-3690-460D-BAC6-E7C463CCA872}" type="presOf" srcId="{E3EB2EE5-DF7D-44CE-8645-3FEF24ED353C}" destId="{A02AE1DD-898D-47A3-B1BE-4370A357B37C}" srcOrd="0" destOrd="0" presId="urn:microsoft.com/office/officeart/2008/layout/VerticalCurvedList"/>
    <dgm:cxn modelId="{C0970388-9D4D-4E57-9E86-0C92D36E0ED7}" type="presOf" srcId="{257CF1C3-B41F-40ED-BFF5-B9E4BF4C9891}" destId="{9EE3573E-2728-49EB-96A8-61B512A0E98A}" srcOrd="0" destOrd="0" presId="urn:microsoft.com/office/officeart/2008/layout/VerticalCurvedList"/>
    <dgm:cxn modelId="{3A0005BF-B85B-42C6-A6AB-D40B2ED19325}" srcId="{90E84AF8-1D10-4F13-8B6A-3978DC305B56}" destId="{A1410BB3-392F-45E0-8DA9-BF50CA1FEFB3}" srcOrd="2" destOrd="0" parTransId="{86F18BBB-CA19-40A5-88C5-0C3CE0F10AB9}" sibTransId="{4477AD44-3A88-422D-8035-9511A6498436}"/>
    <dgm:cxn modelId="{ECE2B062-A338-47B8-914B-2A30B0AC6B23}" type="presParOf" srcId="{F899BDDE-62E2-4A5D-8F8E-848485D1653E}" destId="{D631420C-AD5A-4736-A06D-C6B234BA614A}" srcOrd="0" destOrd="0" presId="urn:microsoft.com/office/officeart/2008/layout/VerticalCurvedList"/>
    <dgm:cxn modelId="{57800380-3FE4-480B-B8F6-F538406C5A00}" type="presParOf" srcId="{D631420C-AD5A-4736-A06D-C6B234BA614A}" destId="{73F040A3-C904-4A0E-9A7E-C098E2781D42}" srcOrd="0" destOrd="0" presId="urn:microsoft.com/office/officeart/2008/layout/VerticalCurvedList"/>
    <dgm:cxn modelId="{02110563-E68B-457F-81C2-11DF8234FFD6}" type="presParOf" srcId="{73F040A3-C904-4A0E-9A7E-C098E2781D42}" destId="{7B323B81-5342-4676-95C7-52E562BB839D}" srcOrd="0" destOrd="0" presId="urn:microsoft.com/office/officeart/2008/layout/VerticalCurvedList"/>
    <dgm:cxn modelId="{B942261A-69BC-4B6A-B97E-745EABC69759}" type="presParOf" srcId="{73F040A3-C904-4A0E-9A7E-C098E2781D42}" destId="{0E1656E1-3328-4C80-937E-FFD5A1FE9977}" srcOrd="1" destOrd="0" presId="urn:microsoft.com/office/officeart/2008/layout/VerticalCurvedList"/>
    <dgm:cxn modelId="{497249B8-003A-4792-A664-6AC98C2BB816}" type="presParOf" srcId="{73F040A3-C904-4A0E-9A7E-C098E2781D42}" destId="{A3A92EA8-8F49-4C22-96E9-104A16E22A51}" srcOrd="2" destOrd="0" presId="urn:microsoft.com/office/officeart/2008/layout/VerticalCurvedList"/>
    <dgm:cxn modelId="{451B34B9-F634-426D-99D5-A330603A5BFC}" type="presParOf" srcId="{73F040A3-C904-4A0E-9A7E-C098E2781D42}" destId="{28FF0DB4-42A8-44C6-9E3D-CA6E48ABFDAC}" srcOrd="3" destOrd="0" presId="urn:microsoft.com/office/officeart/2008/layout/VerticalCurvedList"/>
    <dgm:cxn modelId="{6F02A3B1-4823-47CA-977D-D8DE457F475F}" type="presParOf" srcId="{D631420C-AD5A-4736-A06D-C6B234BA614A}" destId="{9EE3573E-2728-49EB-96A8-61B512A0E98A}" srcOrd="1" destOrd="0" presId="urn:microsoft.com/office/officeart/2008/layout/VerticalCurvedList"/>
    <dgm:cxn modelId="{69248815-1FDE-4519-A613-EF95353178E1}" type="presParOf" srcId="{D631420C-AD5A-4736-A06D-C6B234BA614A}" destId="{697F3FCB-6EAD-4090-8A3E-051C7DD0748C}" srcOrd="2" destOrd="0" presId="urn:microsoft.com/office/officeart/2008/layout/VerticalCurvedList"/>
    <dgm:cxn modelId="{4EDE0094-B4B8-400A-8329-34312CE09E47}" type="presParOf" srcId="{697F3FCB-6EAD-4090-8A3E-051C7DD0748C}" destId="{360C8C1B-C2E7-4E9F-98C2-3B6DFB75F141}" srcOrd="0" destOrd="0" presId="urn:microsoft.com/office/officeart/2008/layout/VerticalCurvedList"/>
    <dgm:cxn modelId="{651A4571-3C8D-4D84-9797-4286E4FEED54}" type="presParOf" srcId="{D631420C-AD5A-4736-A06D-C6B234BA614A}" destId="{027518C8-8A64-48C1-BC87-E6628DC60B97}" srcOrd="3" destOrd="0" presId="urn:microsoft.com/office/officeart/2008/layout/VerticalCurvedList"/>
    <dgm:cxn modelId="{6DCCD2F9-583C-4C5F-B87A-CF7A9E2161CC}" type="presParOf" srcId="{D631420C-AD5A-4736-A06D-C6B234BA614A}" destId="{09CD3F2C-1723-4C53-9EC0-0254E405BF71}" srcOrd="4" destOrd="0" presId="urn:microsoft.com/office/officeart/2008/layout/VerticalCurvedList"/>
    <dgm:cxn modelId="{2F4D3361-5BA5-421C-A007-1CA1E92EC947}" type="presParOf" srcId="{09CD3F2C-1723-4C53-9EC0-0254E405BF71}" destId="{D9A3DD82-8DA2-4CAB-92D9-CB465F2BBFFD}" srcOrd="0" destOrd="0" presId="urn:microsoft.com/office/officeart/2008/layout/VerticalCurvedList"/>
    <dgm:cxn modelId="{F221114D-8979-4017-A025-21293E165D76}" type="presParOf" srcId="{D631420C-AD5A-4736-A06D-C6B234BA614A}" destId="{5428243F-74E2-4527-ACF3-B852693D8822}" srcOrd="5" destOrd="0" presId="urn:microsoft.com/office/officeart/2008/layout/VerticalCurvedList"/>
    <dgm:cxn modelId="{97010E85-7A83-47BE-828C-9B6278FC8A3F}" type="presParOf" srcId="{D631420C-AD5A-4736-A06D-C6B234BA614A}" destId="{3CEBDF43-4B0B-4395-A62F-39AA514B84F4}" srcOrd="6" destOrd="0" presId="urn:microsoft.com/office/officeart/2008/layout/VerticalCurvedList"/>
    <dgm:cxn modelId="{7EF5F930-FD94-4B0D-B381-146B6B4221F9}" type="presParOf" srcId="{3CEBDF43-4B0B-4395-A62F-39AA514B84F4}" destId="{B8BCBD71-841C-45AF-802D-4934E1F6F72C}" srcOrd="0" destOrd="0" presId="urn:microsoft.com/office/officeart/2008/layout/VerticalCurvedList"/>
    <dgm:cxn modelId="{A1C89DFB-82E0-47CB-979A-C7BAB320A5DC}" type="presParOf" srcId="{D631420C-AD5A-4736-A06D-C6B234BA614A}" destId="{A02AE1DD-898D-47A3-B1BE-4370A357B37C}" srcOrd="7" destOrd="0" presId="urn:microsoft.com/office/officeart/2008/layout/VerticalCurvedList"/>
    <dgm:cxn modelId="{378D4CAB-5421-4240-8AAC-E53627BAB5EF}" type="presParOf" srcId="{D631420C-AD5A-4736-A06D-C6B234BA614A}" destId="{0F8854B1-7121-424E-947E-AD0949AD9985}" srcOrd="8" destOrd="0" presId="urn:microsoft.com/office/officeart/2008/layout/VerticalCurvedList"/>
    <dgm:cxn modelId="{0A733630-C550-44B8-9F2B-3EF1BC262405}" type="presParOf" srcId="{0F8854B1-7121-424E-947E-AD0949AD9985}" destId="{CE6498D5-8B8A-4927-8EF0-9A365B18FF44}" srcOrd="0" destOrd="0" presId="urn:microsoft.com/office/officeart/2008/layout/VerticalCurvedList"/>
    <dgm:cxn modelId="{7714E2A6-639F-4402-B727-A856CC535277}" type="presParOf" srcId="{D631420C-AD5A-4736-A06D-C6B234BA614A}" destId="{E0B6C26D-86E7-4082-8B85-E7A1D0C25226}" srcOrd="9" destOrd="0" presId="urn:microsoft.com/office/officeart/2008/layout/VerticalCurvedList"/>
    <dgm:cxn modelId="{BF85D689-073A-4EF8-99E1-87E5FF79B93E}" type="presParOf" srcId="{D631420C-AD5A-4736-A06D-C6B234BA614A}" destId="{C1C86FE8-E7B5-4A51-A1B4-8D2194A63815}" srcOrd="10" destOrd="0" presId="urn:microsoft.com/office/officeart/2008/layout/VerticalCurvedList"/>
    <dgm:cxn modelId="{3C08FC44-F721-4F5E-B8FA-B315F22DB11D}" type="presParOf" srcId="{C1C86FE8-E7B5-4A51-A1B4-8D2194A63815}" destId="{2CEAD3A3-7552-4527-A4B3-0F1C36E613A7}" srcOrd="0" destOrd="0" presId="urn:microsoft.com/office/officeart/2008/layout/VerticalCurvedList"/>
    <dgm:cxn modelId="{D8355CB6-8B76-4F62-9072-CA8D56278837}" type="presParOf" srcId="{D631420C-AD5A-4736-A06D-C6B234BA614A}" destId="{0608C771-645B-4FA7-9D13-A767B0A17FDE}" srcOrd="11" destOrd="0" presId="urn:microsoft.com/office/officeart/2008/layout/VerticalCurvedList"/>
    <dgm:cxn modelId="{66F237B7-BECD-4BC4-BE36-C2532D53CFD5}" type="presParOf" srcId="{D631420C-AD5A-4736-A06D-C6B234BA614A}" destId="{771C55AC-DCBD-473D-A0DA-901FD1315BAE}" srcOrd="12" destOrd="0" presId="urn:microsoft.com/office/officeart/2008/layout/VerticalCurvedList"/>
    <dgm:cxn modelId="{83E02B5C-08A3-453E-8BCD-DE949C71F66D}" type="presParOf" srcId="{771C55AC-DCBD-473D-A0DA-901FD1315BAE}" destId="{B80414D8-4045-494B-90B1-0A7A470A1DCA}" srcOrd="0" destOrd="0" presId="urn:microsoft.com/office/officeart/2008/layout/VerticalCurvedList"/>
    <dgm:cxn modelId="{78E2A5BE-F8FB-4AF3-BD07-EDA54A417439}" type="presParOf" srcId="{D631420C-AD5A-4736-A06D-C6B234BA614A}" destId="{42F81C41-83F8-4189-A0AA-3F2EEB173BBA}" srcOrd="13" destOrd="0" presId="urn:microsoft.com/office/officeart/2008/layout/VerticalCurvedList"/>
    <dgm:cxn modelId="{5C73202C-6715-49A3-8EC0-AB4D6DDA5D4F}" type="presParOf" srcId="{D631420C-AD5A-4736-A06D-C6B234BA614A}" destId="{E5A6BB23-F47A-46B4-B8E4-4A8DBF4256D5}" srcOrd="14" destOrd="0" presId="urn:microsoft.com/office/officeart/2008/layout/VerticalCurvedList"/>
    <dgm:cxn modelId="{D81ED0E6-96DA-4F35-8E59-428075D0E5A7}" type="presParOf" srcId="{E5A6BB23-F47A-46B4-B8E4-4A8DBF4256D5}" destId="{1354E48A-60A7-4D91-9E67-46E77B5EF5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6FC00-5C7A-4659-9581-D7FBE83830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6D46602-22E5-4CF7-A485-D663383DA896}">
      <dgm:prSet phldrT="[Texto]" custT="1"/>
      <dgm:spPr/>
      <dgm:t>
        <a:bodyPr/>
        <a:lstStyle/>
        <a:p>
          <a:r>
            <a:rPr lang="es-EC" sz="1400" dirty="0" smtClean="0"/>
            <a:t>Soluciones Tecnológicas</a:t>
          </a:r>
          <a:endParaRPr lang="es-ES" sz="1400" dirty="0"/>
        </a:p>
      </dgm:t>
    </dgm:pt>
    <dgm:pt modelId="{D4E6F5A0-7818-416E-B559-A68F25B66822}" type="parTrans" cxnId="{7FA5DA35-5F77-42FE-8D2D-6EEE20C87015}">
      <dgm:prSet/>
      <dgm:spPr/>
      <dgm:t>
        <a:bodyPr/>
        <a:lstStyle/>
        <a:p>
          <a:endParaRPr lang="es-ES"/>
        </a:p>
      </dgm:t>
    </dgm:pt>
    <dgm:pt modelId="{66AA65BA-D40F-49DF-BD6C-E87CD52F5A18}" type="sibTrans" cxnId="{7FA5DA35-5F77-42FE-8D2D-6EEE20C87015}">
      <dgm:prSet/>
      <dgm:spPr/>
      <dgm:t>
        <a:bodyPr/>
        <a:lstStyle/>
        <a:p>
          <a:endParaRPr lang="es-ES"/>
        </a:p>
      </dgm:t>
    </dgm:pt>
    <dgm:pt modelId="{73468170-090C-47CF-A1EF-78F7ED2CF9B0}">
      <dgm:prSet phldrT="[Texto]" custT="1"/>
      <dgm:spPr/>
      <dgm:t>
        <a:bodyPr/>
        <a:lstStyle/>
        <a:p>
          <a:r>
            <a:rPr lang="es-EC" sz="1400" dirty="0" smtClean="0"/>
            <a:t>En la actualidad a la hora de utilizar sistemas inalámbricos se presentan varias soluciones tecnológicas. En un sistema inalámbrico las antenas son elementos primordiales para la operatividad de dichos sistemas.</a:t>
          </a:r>
          <a:endParaRPr lang="es-ES" sz="1400" dirty="0"/>
        </a:p>
      </dgm:t>
    </dgm:pt>
    <dgm:pt modelId="{FBE37CD8-0A15-4E67-92FB-8608FE07A432}" type="parTrans" cxnId="{4F92F551-691B-4DE2-9AC8-65ECA795D552}">
      <dgm:prSet/>
      <dgm:spPr/>
      <dgm:t>
        <a:bodyPr/>
        <a:lstStyle/>
        <a:p>
          <a:endParaRPr lang="es-ES"/>
        </a:p>
      </dgm:t>
    </dgm:pt>
    <dgm:pt modelId="{8F52315B-0962-4CFF-BE0A-3DE7899F1AF2}" type="sibTrans" cxnId="{4F92F551-691B-4DE2-9AC8-65ECA795D552}">
      <dgm:prSet/>
      <dgm:spPr/>
      <dgm:t>
        <a:bodyPr/>
        <a:lstStyle/>
        <a:p>
          <a:endParaRPr lang="es-ES"/>
        </a:p>
      </dgm:t>
    </dgm:pt>
    <dgm:pt modelId="{BFBF8818-A5BB-45E4-8433-1AE03C6E4C9A}">
      <dgm:prSet phldrT="[Texto]" custT="1"/>
      <dgm:spPr/>
      <dgm:t>
        <a:bodyPr/>
        <a:lstStyle/>
        <a:p>
          <a:r>
            <a:rPr lang="es-EC" sz="1400" dirty="0" err="1" smtClean="0"/>
            <a:t>Microwave</a:t>
          </a:r>
          <a:r>
            <a:rPr lang="es-EC" sz="1400" dirty="0" smtClean="0"/>
            <a:t> </a:t>
          </a:r>
          <a:r>
            <a:rPr lang="es-EC" sz="1400" dirty="0" err="1" smtClean="0"/>
            <a:t>Antenna</a:t>
          </a:r>
          <a:r>
            <a:rPr lang="es-EC" sz="1400" dirty="0" smtClean="0"/>
            <a:t> MAT-20</a:t>
          </a:r>
          <a:endParaRPr lang="es-ES" sz="1400" dirty="0"/>
        </a:p>
      </dgm:t>
    </dgm:pt>
    <dgm:pt modelId="{8F248FC5-1813-4B9E-B04C-514F8007EE35}" type="parTrans" cxnId="{4518CE52-22BF-41EC-8FBC-2E74018BE0EA}">
      <dgm:prSet/>
      <dgm:spPr/>
      <dgm:t>
        <a:bodyPr/>
        <a:lstStyle/>
        <a:p>
          <a:endParaRPr lang="es-ES"/>
        </a:p>
      </dgm:t>
    </dgm:pt>
    <dgm:pt modelId="{9284E3B8-8AAA-4DB7-9546-879120CCA87D}" type="sibTrans" cxnId="{4518CE52-22BF-41EC-8FBC-2E74018BE0EA}">
      <dgm:prSet/>
      <dgm:spPr/>
      <dgm:t>
        <a:bodyPr/>
        <a:lstStyle/>
        <a:p>
          <a:endParaRPr lang="es-ES"/>
        </a:p>
      </dgm:t>
    </dgm:pt>
    <dgm:pt modelId="{7BEC7904-1C39-40AF-B3EF-DAA089A1F223}">
      <dgm:prSet phldrT="[Texto]" custT="1"/>
      <dgm:spPr/>
      <dgm:t>
        <a:bodyPr/>
        <a:lstStyle/>
        <a:p>
          <a:r>
            <a:rPr lang="es-EC" sz="1400" dirty="0" smtClean="0"/>
            <a:t>Se han realizado estudios e investigaciones con este sistema pero solo se estudian equipos y elementos que operan en frecuencias de hasta 2GHz, debido a que la mayoría de equipos del laboratorio operan máximo hasta esa frecuencia</a:t>
          </a:r>
          <a:endParaRPr lang="es-ES" sz="1400" dirty="0"/>
        </a:p>
      </dgm:t>
    </dgm:pt>
    <dgm:pt modelId="{6CA4CCBB-2F5D-48DB-9462-2308FB5B6C72}" type="parTrans" cxnId="{3AE40A4A-27CB-44A3-A414-F372C5DA7FC4}">
      <dgm:prSet/>
      <dgm:spPr/>
      <dgm:t>
        <a:bodyPr/>
        <a:lstStyle/>
        <a:p>
          <a:endParaRPr lang="es-ES"/>
        </a:p>
      </dgm:t>
    </dgm:pt>
    <dgm:pt modelId="{7CC4CB57-E427-494A-8FAF-D321B2B05637}" type="sibTrans" cxnId="{3AE40A4A-27CB-44A3-A414-F372C5DA7FC4}">
      <dgm:prSet/>
      <dgm:spPr/>
      <dgm:t>
        <a:bodyPr/>
        <a:lstStyle/>
        <a:p>
          <a:endParaRPr lang="es-ES"/>
        </a:p>
      </dgm:t>
    </dgm:pt>
    <dgm:pt modelId="{2ACB3127-92C3-450D-A041-F9F0E5C4AF80}">
      <dgm:prSet phldrT="[Texto]" custT="1"/>
      <dgm:spPr/>
      <dgm:t>
        <a:bodyPr/>
        <a:lstStyle/>
        <a:p>
          <a:r>
            <a:rPr lang="es-EC" sz="1400" dirty="0" smtClean="0"/>
            <a:t>La mayor limitación que representa trabajar en esta banda de frecuencia es su elevado costo a nivel de </a:t>
          </a:r>
          <a:r>
            <a:rPr lang="es-EC" sz="1400" i="1" dirty="0" smtClean="0"/>
            <a:t>software</a:t>
          </a:r>
          <a:r>
            <a:rPr lang="es-EC" sz="1400" dirty="0" smtClean="0"/>
            <a:t> para realizar las simulaciones de los sistemas que se quiere implementar.</a:t>
          </a:r>
          <a:endParaRPr lang="es-ES" sz="1400" dirty="0"/>
        </a:p>
      </dgm:t>
    </dgm:pt>
    <dgm:pt modelId="{83738B9E-FC3E-44D7-BF99-4400995442FC}" type="parTrans" cxnId="{12EE9065-C921-4512-8DE3-7209784B7221}">
      <dgm:prSet/>
      <dgm:spPr/>
      <dgm:t>
        <a:bodyPr/>
        <a:lstStyle/>
        <a:p>
          <a:endParaRPr lang="es-EC"/>
        </a:p>
      </dgm:t>
    </dgm:pt>
    <dgm:pt modelId="{82BBA7BA-C2C3-458D-B000-B0F57BF86513}" type="sibTrans" cxnId="{12EE9065-C921-4512-8DE3-7209784B7221}">
      <dgm:prSet/>
      <dgm:spPr/>
      <dgm:t>
        <a:bodyPr/>
        <a:lstStyle/>
        <a:p>
          <a:endParaRPr lang="es-EC"/>
        </a:p>
      </dgm:t>
    </dgm:pt>
    <dgm:pt modelId="{9B55F27F-BC0E-4E4F-BDEA-64593D0F99AC}">
      <dgm:prSet phldrT="[Texto]" custT="1"/>
      <dgm:spPr/>
      <dgm:t>
        <a:bodyPr/>
        <a:lstStyle/>
        <a:p>
          <a:endParaRPr lang="es-ES" sz="1400" dirty="0"/>
        </a:p>
      </dgm:t>
    </dgm:pt>
    <dgm:pt modelId="{4CB1BB13-B21F-4937-9402-E38831B7F111}" type="parTrans" cxnId="{B6990FD5-F982-4985-BFCB-F37C7E69CACE}">
      <dgm:prSet/>
      <dgm:spPr/>
      <dgm:t>
        <a:bodyPr/>
        <a:lstStyle/>
        <a:p>
          <a:endParaRPr lang="es-EC"/>
        </a:p>
      </dgm:t>
    </dgm:pt>
    <dgm:pt modelId="{7ACFC37C-B2B5-487D-BCE1-23C164AAFC9E}" type="sibTrans" cxnId="{B6990FD5-F982-4985-BFCB-F37C7E69CACE}">
      <dgm:prSet/>
      <dgm:spPr/>
      <dgm:t>
        <a:bodyPr/>
        <a:lstStyle/>
        <a:p>
          <a:endParaRPr lang="es-EC"/>
        </a:p>
      </dgm:t>
    </dgm:pt>
    <dgm:pt modelId="{5B9F7302-3D04-4E98-AE53-8A7A90F233CA}">
      <dgm:prSet phldrT="[Texto]" custT="1"/>
      <dgm:spPr/>
      <dgm:t>
        <a:bodyPr/>
        <a:lstStyle/>
        <a:p>
          <a:endParaRPr lang="es-ES" sz="1400" dirty="0"/>
        </a:p>
      </dgm:t>
    </dgm:pt>
    <dgm:pt modelId="{1DF02DC8-4D79-4F29-AABB-F2268D423589}" type="parTrans" cxnId="{C14530B1-697F-4674-88FD-BF1E85FD538A}">
      <dgm:prSet/>
      <dgm:spPr/>
      <dgm:t>
        <a:bodyPr/>
        <a:lstStyle/>
        <a:p>
          <a:endParaRPr lang="es-EC"/>
        </a:p>
      </dgm:t>
    </dgm:pt>
    <dgm:pt modelId="{77E53919-977B-4E3D-A472-10762D58A77A}" type="sibTrans" cxnId="{C14530B1-697F-4674-88FD-BF1E85FD538A}">
      <dgm:prSet/>
      <dgm:spPr/>
      <dgm:t>
        <a:bodyPr/>
        <a:lstStyle/>
        <a:p>
          <a:endParaRPr lang="es-EC"/>
        </a:p>
      </dgm:t>
    </dgm:pt>
    <dgm:pt modelId="{FA6E9A17-CFAF-4C4B-A86D-D6E7BFE54519}">
      <dgm:prSet phldrT="[Texto]" custT="1"/>
      <dgm:spPr/>
      <dgm:t>
        <a:bodyPr/>
        <a:lstStyle/>
        <a:p>
          <a:r>
            <a:rPr lang="es-EC" sz="1400" dirty="0" smtClean="0"/>
            <a:t>Las soluciones de microondas que trabajan en las frecuencias de operación de la banda “X” son poco conocidas y por lo tanto poco estudiadas.</a:t>
          </a:r>
          <a:endParaRPr lang="es-ES" sz="1400" dirty="0"/>
        </a:p>
      </dgm:t>
    </dgm:pt>
    <dgm:pt modelId="{84A06DEE-53AC-4951-B1FD-8D770E5EC1D1}" type="parTrans" cxnId="{BBE49CAF-CFF5-4E16-A68C-ED746AF18541}">
      <dgm:prSet/>
      <dgm:spPr/>
      <dgm:t>
        <a:bodyPr/>
        <a:lstStyle/>
        <a:p>
          <a:endParaRPr lang="es-EC"/>
        </a:p>
      </dgm:t>
    </dgm:pt>
    <dgm:pt modelId="{A1396597-D92E-4762-82B9-B95AB609E05C}" type="sibTrans" cxnId="{BBE49CAF-CFF5-4E16-A68C-ED746AF18541}">
      <dgm:prSet/>
      <dgm:spPr/>
      <dgm:t>
        <a:bodyPr/>
        <a:lstStyle/>
        <a:p>
          <a:endParaRPr lang="es-EC"/>
        </a:p>
      </dgm:t>
    </dgm:pt>
    <dgm:pt modelId="{337787B6-66EF-4ABA-BEB5-2E90CBD16E84}">
      <dgm:prSet phldrT="[Texto]" custT="1"/>
      <dgm:spPr/>
      <dgm:t>
        <a:bodyPr/>
        <a:lstStyle/>
        <a:p>
          <a:endParaRPr lang="es-ES" sz="1400" dirty="0"/>
        </a:p>
      </dgm:t>
    </dgm:pt>
    <dgm:pt modelId="{9569E990-52E0-448E-958A-AC1BAAD2C722}" type="parTrans" cxnId="{7BA71FCE-EB81-4795-A48B-0DD75972DD25}">
      <dgm:prSet/>
      <dgm:spPr/>
      <dgm:t>
        <a:bodyPr/>
        <a:lstStyle/>
        <a:p>
          <a:endParaRPr lang="es-EC"/>
        </a:p>
      </dgm:t>
    </dgm:pt>
    <dgm:pt modelId="{7F390998-888B-45E7-9EAE-113370B151CF}" type="sibTrans" cxnId="{7BA71FCE-EB81-4795-A48B-0DD75972DD25}">
      <dgm:prSet/>
      <dgm:spPr/>
      <dgm:t>
        <a:bodyPr/>
        <a:lstStyle/>
        <a:p>
          <a:endParaRPr lang="es-EC"/>
        </a:p>
      </dgm:t>
    </dgm:pt>
    <dgm:pt modelId="{2BBFD1ED-26E6-47EE-90E8-CF57932A51ED}">
      <dgm:prSet phldrT="[Texto]" custT="1"/>
      <dgm:spPr/>
      <dgm:t>
        <a:bodyPr/>
        <a:lstStyle/>
        <a:p>
          <a:r>
            <a:rPr lang="es-EC" sz="1400" dirty="0" smtClean="0"/>
            <a:t>La producción de antenas puede llegar a ser muy costosa, la tecnología </a:t>
          </a:r>
          <a:r>
            <a:rPr lang="es-EC" sz="1400" i="1" dirty="0" err="1" smtClean="0"/>
            <a:t>microstrip</a:t>
          </a:r>
          <a:r>
            <a:rPr lang="es-EC" sz="1400" i="1" dirty="0" smtClean="0"/>
            <a:t> </a:t>
          </a:r>
          <a:r>
            <a:rPr lang="es-EC" sz="1400" dirty="0" smtClean="0"/>
            <a:t>o microcinta es una tecnología de bajo costo y fácil producción, las antenas tipo </a:t>
          </a:r>
          <a:r>
            <a:rPr lang="es-EC" sz="1400" i="1" dirty="0" err="1" smtClean="0"/>
            <a:t>patch</a:t>
          </a:r>
          <a:r>
            <a:rPr lang="es-EC" sz="1400" i="1" dirty="0" smtClean="0"/>
            <a:t> </a:t>
          </a:r>
          <a:r>
            <a:rPr lang="es-EC" sz="1400" dirty="0" smtClean="0"/>
            <a:t>o parche están basadas en dicha tecnología y resultan ser la mejor opción para los problemas de costo y producción</a:t>
          </a:r>
          <a:endParaRPr lang="es-ES" sz="1400" dirty="0"/>
        </a:p>
      </dgm:t>
    </dgm:pt>
    <dgm:pt modelId="{4816F53D-7BF4-45EC-9AD6-5C5A152E6C65}" type="parTrans" cxnId="{1FF88530-DDF1-4C44-B6AF-F418961AB741}">
      <dgm:prSet/>
      <dgm:spPr/>
      <dgm:t>
        <a:bodyPr/>
        <a:lstStyle/>
        <a:p>
          <a:endParaRPr lang="es-EC"/>
        </a:p>
      </dgm:t>
    </dgm:pt>
    <dgm:pt modelId="{01D9A868-ED26-43E2-B036-5DCF0FAE687B}" type="sibTrans" cxnId="{1FF88530-DDF1-4C44-B6AF-F418961AB741}">
      <dgm:prSet/>
      <dgm:spPr/>
      <dgm:t>
        <a:bodyPr/>
        <a:lstStyle/>
        <a:p>
          <a:endParaRPr lang="es-EC"/>
        </a:p>
      </dgm:t>
    </dgm:pt>
    <dgm:pt modelId="{C25926D1-761E-4B3C-BC70-FBF23BA0503D}" type="pres">
      <dgm:prSet presAssocID="{6786FC00-5C7A-4659-9581-D7FBE8383081}" presName="linear" presStyleCnt="0">
        <dgm:presLayoutVars>
          <dgm:dir/>
          <dgm:animLvl val="lvl"/>
          <dgm:resizeHandles val="exact"/>
        </dgm:presLayoutVars>
      </dgm:prSet>
      <dgm:spPr/>
      <dgm:t>
        <a:bodyPr/>
        <a:lstStyle/>
        <a:p>
          <a:endParaRPr lang="es-EC"/>
        </a:p>
      </dgm:t>
    </dgm:pt>
    <dgm:pt modelId="{9C7CE66A-8943-40FE-902A-3866B75B628D}" type="pres">
      <dgm:prSet presAssocID="{76D46602-22E5-4CF7-A485-D663383DA896}" presName="parentLin" presStyleCnt="0"/>
      <dgm:spPr/>
    </dgm:pt>
    <dgm:pt modelId="{8FBF6F0F-718A-4D09-ADA8-A37DB9B02DE8}" type="pres">
      <dgm:prSet presAssocID="{76D46602-22E5-4CF7-A485-D663383DA896}" presName="parentLeftMargin" presStyleLbl="node1" presStyleIdx="0" presStyleCnt="2"/>
      <dgm:spPr/>
      <dgm:t>
        <a:bodyPr/>
        <a:lstStyle/>
        <a:p>
          <a:endParaRPr lang="es-EC"/>
        </a:p>
      </dgm:t>
    </dgm:pt>
    <dgm:pt modelId="{9DA51010-958F-415F-8090-CCC896F69D5D}" type="pres">
      <dgm:prSet presAssocID="{76D46602-22E5-4CF7-A485-D663383DA896}" presName="parentText" presStyleLbl="node1" presStyleIdx="0" presStyleCnt="2">
        <dgm:presLayoutVars>
          <dgm:chMax val="0"/>
          <dgm:bulletEnabled val="1"/>
        </dgm:presLayoutVars>
      </dgm:prSet>
      <dgm:spPr/>
      <dgm:t>
        <a:bodyPr/>
        <a:lstStyle/>
        <a:p>
          <a:endParaRPr lang="es-EC"/>
        </a:p>
      </dgm:t>
    </dgm:pt>
    <dgm:pt modelId="{A29D32E9-B187-436A-9208-AB2B8D9A9E9F}" type="pres">
      <dgm:prSet presAssocID="{76D46602-22E5-4CF7-A485-D663383DA896}" presName="negativeSpace" presStyleCnt="0"/>
      <dgm:spPr/>
    </dgm:pt>
    <dgm:pt modelId="{07DEB072-348F-46FD-8A6A-DD9ED5B05850}" type="pres">
      <dgm:prSet presAssocID="{76D46602-22E5-4CF7-A485-D663383DA896}" presName="childText" presStyleLbl="conFgAcc1" presStyleIdx="0" presStyleCnt="2">
        <dgm:presLayoutVars>
          <dgm:bulletEnabled val="1"/>
        </dgm:presLayoutVars>
      </dgm:prSet>
      <dgm:spPr/>
      <dgm:t>
        <a:bodyPr/>
        <a:lstStyle/>
        <a:p>
          <a:endParaRPr lang="es-EC"/>
        </a:p>
      </dgm:t>
    </dgm:pt>
    <dgm:pt modelId="{1C2ADC42-978C-4E0A-86EB-7F3517D24F97}" type="pres">
      <dgm:prSet presAssocID="{66AA65BA-D40F-49DF-BD6C-E87CD52F5A18}" presName="spaceBetweenRectangles" presStyleCnt="0"/>
      <dgm:spPr/>
    </dgm:pt>
    <dgm:pt modelId="{021E97FA-6201-456B-B101-2A39DFC5E41E}" type="pres">
      <dgm:prSet presAssocID="{BFBF8818-A5BB-45E4-8433-1AE03C6E4C9A}" presName="parentLin" presStyleCnt="0"/>
      <dgm:spPr/>
    </dgm:pt>
    <dgm:pt modelId="{1DB7007C-4014-46AF-8EF1-3E492D1E5258}" type="pres">
      <dgm:prSet presAssocID="{BFBF8818-A5BB-45E4-8433-1AE03C6E4C9A}" presName="parentLeftMargin" presStyleLbl="node1" presStyleIdx="0" presStyleCnt="2"/>
      <dgm:spPr/>
      <dgm:t>
        <a:bodyPr/>
        <a:lstStyle/>
        <a:p>
          <a:endParaRPr lang="es-EC"/>
        </a:p>
      </dgm:t>
    </dgm:pt>
    <dgm:pt modelId="{A2C5C474-4C82-42F7-AEC8-32DE646FEF12}" type="pres">
      <dgm:prSet presAssocID="{BFBF8818-A5BB-45E4-8433-1AE03C6E4C9A}" presName="parentText" presStyleLbl="node1" presStyleIdx="1" presStyleCnt="2">
        <dgm:presLayoutVars>
          <dgm:chMax val="0"/>
          <dgm:bulletEnabled val="1"/>
        </dgm:presLayoutVars>
      </dgm:prSet>
      <dgm:spPr/>
      <dgm:t>
        <a:bodyPr/>
        <a:lstStyle/>
        <a:p>
          <a:endParaRPr lang="es-EC"/>
        </a:p>
      </dgm:t>
    </dgm:pt>
    <dgm:pt modelId="{102F7A8C-E5A2-47DE-A645-29A11DAFF062}" type="pres">
      <dgm:prSet presAssocID="{BFBF8818-A5BB-45E4-8433-1AE03C6E4C9A}" presName="negativeSpace" presStyleCnt="0"/>
      <dgm:spPr/>
    </dgm:pt>
    <dgm:pt modelId="{F858B7D2-108A-4418-A201-AD91A0DE0869}" type="pres">
      <dgm:prSet presAssocID="{BFBF8818-A5BB-45E4-8433-1AE03C6E4C9A}" presName="childText" presStyleLbl="conFgAcc1" presStyleIdx="1" presStyleCnt="2">
        <dgm:presLayoutVars>
          <dgm:bulletEnabled val="1"/>
        </dgm:presLayoutVars>
      </dgm:prSet>
      <dgm:spPr/>
      <dgm:t>
        <a:bodyPr/>
        <a:lstStyle/>
        <a:p>
          <a:endParaRPr lang="es-EC"/>
        </a:p>
      </dgm:t>
    </dgm:pt>
  </dgm:ptLst>
  <dgm:cxnLst>
    <dgm:cxn modelId="{4518CE52-22BF-41EC-8FBC-2E74018BE0EA}" srcId="{6786FC00-5C7A-4659-9581-D7FBE8383081}" destId="{BFBF8818-A5BB-45E4-8433-1AE03C6E4C9A}" srcOrd="1" destOrd="0" parTransId="{8F248FC5-1813-4B9E-B04C-514F8007EE35}" sibTransId="{9284E3B8-8AAA-4DB7-9546-879120CCA87D}"/>
    <dgm:cxn modelId="{C7ADFBA7-22C8-4F0B-990E-2EB48B5E91AF}" type="presOf" srcId="{2BBFD1ED-26E6-47EE-90E8-CF57932A51ED}" destId="{07DEB072-348F-46FD-8A6A-DD9ED5B05850}" srcOrd="0" destOrd="3" presId="urn:microsoft.com/office/officeart/2005/8/layout/list1"/>
    <dgm:cxn modelId="{BBE49CAF-CFF5-4E16-A68C-ED746AF18541}" srcId="{76D46602-22E5-4CF7-A485-D663383DA896}" destId="{FA6E9A17-CFAF-4C4B-A86D-D6E7BFE54519}" srcOrd="1" destOrd="0" parTransId="{84A06DEE-53AC-4951-B1FD-8D770E5EC1D1}" sibTransId="{A1396597-D92E-4762-82B9-B95AB609E05C}"/>
    <dgm:cxn modelId="{4F92F551-691B-4DE2-9AC8-65ECA795D552}" srcId="{76D46602-22E5-4CF7-A485-D663383DA896}" destId="{73468170-090C-47CF-A1EF-78F7ED2CF9B0}" srcOrd="0" destOrd="0" parTransId="{FBE37CD8-0A15-4E67-92FB-8608FE07A432}" sibTransId="{8F52315B-0962-4CFF-BE0A-3DE7899F1AF2}"/>
    <dgm:cxn modelId="{7FA5DA35-5F77-42FE-8D2D-6EEE20C87015}" srcId="{6786FC00-5C7A-4659-9581-D7FBE8383081}" destId="{76D46602-22E5-4CF7-A485-D663383DA896}" srcOrd="0" destOrd="0" parTransId="{D4E6F5A0-7818-416E-B559-A68F25B66822}" sibTransId="{66AA65BA-D40F-49DF-BD6C-E87CD52F5A18}"/>
    <dgm:cxn modelId="{1FF88530-DDF1-4C44-B6AF-F418961AB741}" srcId="{76D46602-22E5-4CF7-A485-D663383DA896}" destId="{2BBFD1ED-26E6-47EE-90E8-CF57932A51ED}" srcOrd="3" destOrd="0" parTransId="{4816F53D-7BF4-45EC-9AD6-5C5A152E6C65}" sibTransId="{01D9A868-ED26-43E2-B036-5DCF0FAE687B}"/>
    <dgm:cxn modelId="{247610BD-47DF-4866-92D0-9EE48C841E27}" type="presOf" srcId="{BFBF8818-A5BB-45E4-8433-1AE03C6E4C9A}" destId="{A2C5C474-4C82-42F7-AEC8-32DE646FEF12}" srcOrd="1" destOrd="0" presId="urn:microsoft.com/office/officeart/2005/8/layout/list1"/>
    <dgm:cxn modelId="{B3B19444-9196-49B8-9BEF-34551B00BB53}" type="presOf" srcId="{337787B6-66EF-4ABA-BEB5-2E90CBD16E84}" destId="{07DEB072-348F-46FD-8A6A-DD9ED5B05850}" srcOrd="0" destOrd="4" presId="urn:microsoft.com/office/officeart/2005/8/layout/list1"/>
    <dgm:cxn modelId="{3AE40A4A-27CB-44A3-A414-F372C5DA7FC4}" srcId="{BFBF8818-A5BB-45E4-8433-1AE03C6E4C9A}" destId="{7BEC7904-1C39-40AF-B3EF-DAA089A1F223}" srcOrd="0" destOrd="0" parTransId="{6CA4CCBB-2F5D-48DB-9462-2308FB5B6C72}" sibTransId="{7CC4CB57-E427-494A-8FAF-D321B2B05637}"/>
    <dgm:cxn modelId="{BFA4C421-381B-4E8C-B456-BF66BACE9E76}" type="presOf" srcId="{6786FC00-5C7A-4659-9581-D7FBE8383081}" destId="{C25926D1-761E-4B3C-BC70-FBF23BA0503D}" srcOrd="0" destOrd="0" presId="urn:microsoft.com/office/officeart/2005/8/layout/list1"/>
    <dgm:cxn modelId="{845876BA-F40C-4935-A9A5-F8DE5719B013}" type="presOf" srcId="{FA6E9A17-CFAF-4C4B-A86D-D6E7BFE54519}" destId="{07DEB072-348F-46FD-8A6A-DD9ED5B05850}" srcOrd="0" destOrd="1" presId="urn:microsoft.com/office/officeart/2005/8/layout/list1"/>
    <dgm:cxn modelId="{6A099284-1075-4EED-A862-46CC81A382E2}" type="presOf" srcId="{2ACB3127-92C3-450D-A041-F9F0E5C4AF80}" destId="{07DEB072-348F-46FD-8A6A-DD9ED5B05850}" srcOrd="0" destOrd="2" presId="urn:microsoft.com/office/officeart/2005/8/layout/list1"/>
    <dgm:cxn modelId="{3CD1A23E-770E-4F2D-8B29-B8810C184F3C}" type="presOf" srcId="{76D46602-22E5-4CF7-A485-D663383DA896}" destId="{9DA51010-958F-415F-8090-CCC896F69D5D}" srcOrd="1" destOrd="0" presId="urn:microsoft.com/office/officeart/2005/8/layout/list1"/>
    <dgm:cxn modelId="{33EE15D3-77D3-4214-B186-12775A0367BD}" type="presOf" srcId="{BFBF8818-A5BB-45E4-8433-1AE03C6E4C9A}" destId="{1DB7007C-4014-46AF-8EF1-3E492D1E5258}" srcOrd="0" destOrd="0" presId="urn:microsoft.com/office/officeart/2005/8/layout/list1"/>
    <dgm:cxn modelId="{76DDFCCE-4039-4DE1-9C38-9E0A837BAD7E}" type="presOf" srcId="{7BEC7904-1C39-40AF-B3EF-DAA089A1F223}" destId="{F858B7D2-108A-4418-A201-AD91A0DE0869}" srcOrd="0" destOrd="0" presId="urn:microsoft.com/office/officeart/2005/8/layout/list1"/>
    <dgm:cxn modelId="{12EE9065-C921-4512-8DE3-7209784B7221}" srcId="{76D46602-22E5-4CF7-A485-D663383DA896}" destId="{2ACB3127-92C3-450D-A041-F9F0E5C4AF80}" srcOrd="2" destOrd="0" parTransId="{83738B9E-FC3E-44D7-BF99-4400995442FC}" sibTransId="{82BBA7BA-C2C3-458D-B000-B0F57BF86513}"/>
    <dgm:cxn modelId="{C14530B1-697F-4674-88FD-BF1E85FD538A}" srcId="{BFBF8818-A5BB-45E4-8433-1AE03C6E4C9A}" destId="{5B9F7302-3D04-4E98-AE53-8A7A90F233CA}" srcOrd="2" destOrd="0" parTransId="{1DF02DC8-4D79-4F29-AABB-F2268D423589}" sibTransId="{77E53919-977B-4E3D-A472-10762D58A77A}"/>
    <dgm:cxn modelId="{17D3C7CA-5B1D-4316-94D2-333B6642E671}" type="presOf" srcId="{5B9F7302-3D04-4E98-AE53-8A7A90F233CA}" destId="{F858B7D2-108A-4418-A201-AD91A0DE0869}" srcOrd="0" destOrd="2" presId="urn:microsoft.com/office/officeart/2005/8/layout/list1"/>
    <dgm:cxn modelId="{63785827-EF45-42BF-BABE-81C0F84FE49F}" type="presOf" srcId="{73468170-090C-47CF-A1EF-78F7ED2CF9B0}" destId="{07DEB072-348F-46FD-8A6A-DD9ED5B05850}" srcOrd="0" destOrd="0" presId="urn:microsoft.com/office/officeart/2005/8/layout/list1"/>
    <dgm:cxn modelId="{2D96B5FF-B4EB-44F0-AD90-89E10EB83537}" type="presOf" srcId="{76D46602-22E5-4CF7-A485-D663383DA896}" destId="{8FBF6F0F-718A-4D09-ADA8-A37DB9B02DE8}" srcOrd="0" destOrd="0" presId="urn:microsoft.com/office/officeart/2005/8/layout/list1"/>
    <dgm:cxn modelId="{7BA71FCE-EB81-4795-A48B-0DD75972DD25}" srcId="{76D46602-22E5-4CF7-A485-D663383DA896}" destId="{337787B6-66EF-4ABA-BEB5-2E90CBD16E84}" srcOrd="4" destOrd="0" parTransId="{9569E990-52E0-448E-958A-AC1BAAD2C722}" sibTransId="{7F390998-888B-45E7-9EAE-113370B151CF}"/>
    <dgm:cxn modelId="{B6990FD5-F982-4985-BFCB-F37C7E69CACE}" srcId="{BFBF8818-A5BB-45E4-8433-1AE03C6E4C9A}" destId="{9B55F27F-BC0E-4E4F-BDEA-64593D0F99AC}" srcOrd="1" destOrd="0" parTransId="{4CB1BB13-B21F-4937-9402-E38831B7F111}" sibTransId="{7ACFC37C-B2B5-487D-BCE1-23C164AAFC9E}"/>
    <dgm:cxn modelId="{7B36927F-49A2-49BA-8AF5-E75F8BAC3BAA}" type="presOf" srcId="{9B55F27F-BC0E-4E4F-BDEA-64593D0F99AC}" destId="{F858B7D2-108A-4418-A201-AD91A0DE0869}" srcOrd="0" destOrd="1" presId="urn:microsoft.com/office/officeart/2005/8/layout/list1"/>
    <dgm:cxn modelId="{61EB8B80-D89B-42A6-A1B3-54A08F83E018}" type="presParOf" srcId="{C25926D1-761E-4B3C-BC70-FBF23BA0503D}" destId="{9C7CE66A-8943-40FE-902A-3866B75B628D}" srcOrd="0" destOrd="0" presId="urn:microsoft.com/office/officeart/2005/8/layout/list1"/>
    <dgm:cxn modelId="{68E5EBA9-5541-4114-AA4B-2E9AC7DEFB56}" type="presParOf" srcId="{9C7CE66A-8943-40FE-902A-3866B75B628D}" destId="{8FBF6F0F-718A-4D09-ADA8-A37DB9B02DE8}" srcOrd="0" destOrd="0" presId="urn:microsoft.com/office/officeart/2005/8/layout/list1"/>
    <dgm:cxn modelId="{698A5B66-62D0-4122-BB0C-2198A27DF8E2}" type="presParOf" srcId="{9C7CE66A-8943-40FE-902A-3866B75B628D}" destId="{9DA51010-958F-415F-8090-CCC896F69D5D}" srcOrd="1" destOrd="0" presId="urn:microsoft.com/office/officeart/2005/8/layout/list1"/>
    <dgm:cxn modelId="{81412DC5-47DA-4163-9A66-5BD426133423}" type="presParOf" srcId="{C25926D1-761E-4B3C-BC70-FBF23BA0503D}" destId="{A29D32E9-B187-436A-9208-AB2B8D9A9E9F}" srcOrd="1" destOrd="0" presId="urn:microsoft.com/office/officeart/2005/8/layout/list1"/>
    <dgm:cxn modelId="{5D8083DC-A508-4E2A-8EF9-AFA4E263BB9D}" type="presParOf" srcId="{C25926D1-761E-4B3C-BC70-FBF23BA0503D}" destId="{07DEB072-348F-46FD-8A6A-DD9ED5B05850}" srcOrd="2" destOrd="0" presId="urn:microsoft.com/office/officeart/2005/8/layout/list1"/>
    <dgm:cxn modelId="{EA8398F6-EA1C-476A-AF2F-45B547189CD4}" type="presParOf" srcId="{C25926D1-761E-4B3C-BC70-FBF23BA0503D}" destId="{1C2ADC42-978C-4E0A-86EB-7F3517D24F97}" srcOrd="3" destOrd="0" presId="urn:microsoft.com/office/officeart/2005/8/layout/list1"/>
    <dgm:cxn modelId="{C6334D8B-3192-453F-BA67-81188B9A01C9}" type="presParOf" srcId="{C25926D1-761E-4B3C-BC70-FBF23BA0503D}" destId="{021E97FA-6201-456B-B101-2A39DFC5E41E}" srcOrd="4" destOrd="0" presId="urn:microsoft.com/office/officeart/2005/8/layout/list1"/>
    <dgm:cxn modelId="{D1A1A7A0-835C-4A71-86E1-25A913CBF1E4}" type="presParOf" srcId="{021E97FA-6201-456B-B101-2A39DFC5E41E}" destId="{1DB7007C-4014-46AF-8EF1-3E492D1E5258}" srcOrd="0" destOrd="0" presId="urn:microsoft.com/office/officeart/2005/8/layout/list1"/>
    <dgm:cxn modelId="{DE5735E0-4730-492C-928D-81088739325F}" type="presParOf" srcId="{021E97FA-6201-456B-B101-2A39DFC5E41E}" destId="{A2C5C474-4C82-42F7-AEC8-32DE646FEF12}" srcOrd="1" destOrd="0" presId="urn:microsoft.com/office/officeart/2005/8/layout/list1"/>
    <dgm:cxn modelId="{C438CFBC-19E1-411B-A0A3-B9FCC8624657}" type="presParOf" srcId="{C25926D1-761E-4B3C-BC70-FBF23BA0503D}" destId="{102F7A8C-E5A2-47DE-A645-29A11DAFF062}" srcOrd="5" destOrd="0" presId="urn:microsoft.com/office/officeart/2005/8/layout/list1"/>
    <dgm:cxn modelId="{7DFE3664-121A-45A5-BF70-45DB6AC2FC2B}" type="presParOf" srcId="{C25926D1-761E-4B3C-BC70-FBF23BA0503D}" destId="{F858B7D2-108A-4418-A201-AD91A0DE0869}"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84416-B1EA-4BC6-B6AE-02B9FB0976D5}" type="doc">
      <dgm:prSet loTypeId="urn:microsoft.com/office/officeart/2005/8/layout/pList2" loCatId="picture" qsTypeId="urn:microsoft.com/office/officeart/2005/8/quickstyle/simple1" qsCatId="simple" csTypeId="urn:microsoft.com/office/officeart/2005/8/colors/accent1_4" csCatId="accent1" phldr="1"/>
      <dgm:spPr/>
      <dgm:t>
        <a:bodyPr/>
        <a:lstStyle/>
        <a:p>
          <a:endParaRPr lang="es-ES"/>
        </a:p>
      </dgm:t>
    </dgm:pt>
    <dgm:pt modelId="{37E4FAF8-F068-4310-BC67-EE14D4B31D84}">
      <dgm:prSet phldrT="[Texto]" custT="1"/>
      <dgm:spPr/>
      <dgm:t>
        <a:bodyPr/>
        <a:lstStyle/>
        <a:p>
          <a:r>
            <a:rPr lang="es-ES" sz="1600" dirty="0" smtClean="0"/>
            <a:t>Estructura</a:t>
          </a:r>
          <a:endParaRPr lang="es-ES" sz="1600" dirty="0"/>
        </a:p>
      </dgm:t>
    </dgm:pt>
    <dgm:pt modelId="{227DC9CC-D5F9-4363-8AEE-C1719E66206C}" type="parTrans" cxnId="{A330DE1E-CFB3-479A-809B-A51553C1C778}">
      <dgm:prSet/>
      <dgm:spPr/>
      <dgm:t>
        <a:bodyPr/>
        <a:lstStyle/>
        <a:p>
          <a:endParaRPr lang="es-ES" sz="2400"/>
        </a:p>
      </dgm:t>
    </dgm:pt>
    <dgm:pt modelId="{3927784B-EF72-47A7-A161-6A29D54C777A}" type="sibTrans" cxnId="{A330DE1E-CFB3-479A-809B-A51553C1C778}">
      <dgm:prSet/>
      <dgm:spPr/>
      <dgm:t>
        <a:bodyPr/>
        <a:lstStyle/>
        <a:p>
          <a:endParaRPr lang="es-ES" sz="2400"/>
        </a:p>
      </dgm:t>
    </dgm:pt>
    <dgm:pt modelId="{52F772FD-E143-4DE7-BFF0-932091ED40A2}">
      <dgm:prSet phldrT="[Texto]" custT="1"/>
      <dgm:spPr/>
      <dgm:t>
        <a:bodyPr/>
        <a:lstStyle/>
        <a:p>
          <a:r>
            <a:rPr lang="es-ES" sz="1600" dirty="0" smtClean="0"/>
            <a:t>Forma</a:t>
          </a:r>
          <a:endParaRPr lang="es-ES" sz="1600" dirty="0"/>
        </a:p>
      </dgm:t>
    </dgm:pt>
    <dgm:pt modelId="{DB3FA49A-CE43-4E5E-83D7-481D159D0EF3}" type="parTrans" cxnId="{3DDE156C-5E23-40FB-A40E-4EE834ED98FB}">
      <dgm:prSet/>
      <dgm:spPr/>
      <dgm:t>
        <a:bodyPr/>
        <a:lstStyle/>
        <a:p>
          <a:endParaRPr lang="es-ES" sz="2400"/>
        </a:p>
      </dgm:t>
    </dgm:pt>
    <dgm:pt modelId="{0BCE3EE2-2D36-4FFF-B35F-D96B819782CB}" type="sibTrans" cxnId="{3DDE156C-5E23-40FB-A40E-4EE834ED98FB}">
      <dgm:prSet/>
      <dgm:spPr/>
      <dgm:t>
        <a:bodyPr/>
        <a:lstStyle/>
        <a:p>
          <a:endParaRPr lang="es-ES" sz="2400"/>
        </a:p>
      </dgm:t>
    </dgm:pt>
    <dgm:pt modelId="{CFD85DD1-8717-49E7-B7A7-14223A6EE1E0}" type="pres">
      <dgm:prSet presAssocID="{BDF84416-B1EA-4BC6-B6AE-02B9FB0976D5}" presName="Name0" presStyleCnt="0">
        <dgm:presLayoutVars>
          <dgm:dir/>
          <dgm:resizeHandles val="exact"/>
        </dgm:presLayoutVars>
      </dgm:prSet>
      <dgm:spPr/>
      <dgm:t>
        <a:bodyPr/>
        <a:lstStyle/>
        <a:p>
          <a:endParaRPr lang="es-EC"/>
        </a:p>
      </dgm:t>
    </dgm:pt>
    <dgm:pt modelId="{C9C0B34E-D381-4C18-8792-1BB46CD64231}" type="pres">
      <dgm:prSet presAssocID="{BDF84416-B1EA-4BC6-B6AE-02B9FB0976D5}" presName="bkgdShp" presStyleLbl="alignAccFollowNode1" presStyleIdx="0" presStyleCnt="1" custScaleY="170752" custLinFactNeighborY="11505"/>
      <dgm:spPr/>
    </dgm:pt>
    <dgm:pt modelId="{0E5B2683-D824-4771-9EBC-FC6DDE7C2E12}" type="pres">
      <dgm:prSet presAssocID="{BDF84416-B1EA-4BC6-B6AE-02B9FB0976D5}" presName="linComp" presStyleCnt="0"/>
      <dgm:spPr/>
    </dgm:pt>
    <dgm:pt modelId="{81D453A4-94C7-4282-9A6E-B8ED38E99675}" type="pres">
      <dgm:prSet presAssocID="{37E4FAF8-F068-4310-BC67-EE14D4B31D84}" presName="compNode" presStyleCnt="0"/>
      <dgm:spPr/>
    </dgm:pt>
    <dgm:pt modelId="{2D65304C-4971-48BD-848A-93A69586A1B6}" type="pres">
      <dgm:prSet presAssocID="{37E4FAF8-F068-4310-BC67-EE14D4B31D84}" presName="node" presStyleLbl="node1" presStyleIdx="0" presStyleCnt="2" custScaleY="33438" custLinFactNeighborX="1924" custLinFactNeighborY="-58823">
        <dgm:presLayoutVars>
          <dgm:bulletEnabled val="1"/>
        </dgm:presLayoutVars>
      </dgm:prSet>
      <dgm:spPr/>
      <dgm:t>
        <a:bodyPr/>
        <a:lstStyle/>
        <a:p>
          <a:endParaRPr lang="es-EC"/>
        </a:p>
      </dgm:t>
    </dgm:pt>
    <dgm:pt modelId="{CB39186D-879A-4167-A7D2-EBB87C04C53A}" type="pres">
      <dgm:prSet presAssocID="{37E4FAF8-F068-4310-BC67-EE14D4B31D84}" presName="invisiNode" presStyleLbl="node1" presStyleIdx="0" presStyleCnt="2"/>
      <dgm:spPr/>
    </dgm:pt>
    <dgm:pt modelId="{D446386D-6077-4A0E-8EC9-8BFC4474EBB7}" type="pres">
      <dgm:prSet presAssocID="{37E4FAF8-F068-4310-BC67-EE14D4B31D84}" presName="imagNode" presStyleLbl="fgImgPlace1" presStyleIdx="0" presStyleCnt="2" custScaleX="119007" custScaleY="155020" custLinFactNeighborX="-403" custLinFactNeighborY="-55099"/>
      <dgm:spPr>
        <a:blipFill rotWithShape="1">
          <a:blip xmlns:r="http://schemas.openxmlformats.org/officeDocument/2006/relationships" r:embed="rId1"/>
          <a:stretch>
            <a:fillRect/>
          </a:stretch>
        </a:blipFill>
      </dgm:spPr>
      <dgm:t>
        <a:bodyPr/>
        <a:lstStyle/>
        <a:p>
          <a:endParaRPr lang="es-EC"/>
        </a:p>
      </dgm:t>
    </dgm:pt>
    <dgm:pt modelId="{6F3BCD09-1DCB-42D5-8D27-455D333D2710}" type="pres">
      <dgm:prSet presAssocID="{3927784B-EF72-47A7-A161-6A29D54C777A}" presName="sibTrans" presStyleLbl="sibTrans2D1" presStyleIdx="0" presStyleCnt="0"/>
      <dgm:spPr/>
      <dgm:t>
        <a:bodyPr/>
        <a:lstStyle/>
        <a:p>
          <a:endParaRPr lang="es-EC"/>
        </a:p>
      </dgm:t>
    </dgm:pt>
    <dgm:pt modelId="{E5E58B23-761A-464D-88F1-66012E66AC60}" type="pres">
      <dgm:prSet presAssocID="{52F772FD-E143-4DE7-BFF0-932091ED40A2}" presName="compNode" presStyleCnt="0"/>
      <dgm:spPr/>
    </dgm:pt>
    <dgm:pt modelId="{AE842EB0-EA99-4277-9159-CBCEC4FDD683}" type="pres">
      <dgm:prSet presAssocID="{52F772FD-E143-4DE7-BFF0-932091ED40A2}" presName="node" presStyleLbl="node1" presStyleIdx="1" presStyleCnt="2" custScaleY="33438" custLinFactNeighborX="-735" custLinFactNeighborY="-59993">
        <dgm:presLayoutVars>
          <dgm:bulletEnabled val="1"/>
        </dgm:presLayoutVars>
      </dgm:prSet>
      <dgm:spPr/>
      <dgm:t>
        <a:bodyPr/>
        <a:lstStyle/>
        <a:p>
          <a:endParaRPr lang="es-EC"/>
        </a:p>
      </dgm:t>
    </dgm:pt>
    <dgm:pt modelId="{F0E06217-C6C0-4476-B8B1-CC5D0426C966}" type="pres">
      <dgm:prSet presAssocID="{52F772FD-E143-4DE7-BFF0-932091ED40A2}" presName="invisiNode" presStyleLbl="node1" presStyleIdx="1" presStyleCnt="2"/>
      <dgm:spPr/>
    </dgm:pt>
    <dgm:pt modelId="{153D6C20-7EB1-4346-9D7F-564AECB2B227}" type="pres">
      <dgm:prSet presAssocID="{52F772FD-E143-4DE7-BFF0-932091ED40A2}" presName="imagNode" presStyleLbl="fgImgPlace1" presStyleIdx="1" presStyleCnt="2" custScaleX="98849" custScaleY="154347" custLinFactNeighborX="-403" custLinFactNeighborY="-55099"/>
      <dgm:spPr>
        <a:blipFill rotWithShape="1">
          <a:blip xmlns:r="http://schemas.openxmlformats.org/officeDocument/2006/relationships" r:embed="rId2"/>
          <a:stretch>
            <a:fillRect/>
          </a:stretch>
        </a:blipFill>
      </dgm:spPr>
      <dgm:t>
        <a:bodyPr/>
        <a:lstStyle/>
        <a:p>
          <a:endParaRPr lang="es-EC"/>
        </a:p>
      </dgm:t>
    </dgm:pt>
  </dgm:ptLst>
  <dgm:cxnLst>
    <dgm:cxn modelId="{EB06B509-22F6-4A72-9296-726A17018A35}" type="presOf" srcId="{52F772FD-E143-4DE7-BFF0-932091ED40A2}" destId="{AE842EB0-EA99-4277-9159-CBCEC4FDD683}" srcOrd="0" destOrd="0" presId="urn:microsoft.com/office/officeart/2005/8/layout/pList2"/>
    <dgm:cxn modelId="{22B1DE2F-EB23-45E5-9C54-0061131260BE}" type="presOf" srcId="{BDF84416-B1EA-4BC6-B6AE-02B9FB0976D5}" destId="{CFD85DD1-8717-49E7-B7A7-14223A6EE1E0}" srcOrd="0" destOrd="0" presId="urn:microsoft.com/office/officeart/2005/8/layout/pList2"/>
    <dgm:cxn modelId="{A330DE1E-CFB3-479A-809B-A51553C1C778}" srcId="{BDF84416-B1EA-4BC6-B6AE-02B9FB0976D5}" destId="{37E4FAF8-F068-4310-BC67-EE14D4B31D84}" srcOrd="0" destOrd="0" parTransId="{227DC9CC-D5F9-4363-8AEE-C1719E66206C}" sibTransId="{3927784B-EF72-47A7-A161-6A29D54C777A}"/>
    <dgm:cxn modelId="{3DDE156C-5E23-40FB-A40E-4EE834ED98FB}" srcId="{BDF84416-B1EA-4BC6-B6AE-02B9FB0976D5}" destId="{52F772FD-E143-4DE7-BFF0-932091ED40A2}" srcOrd="1" destOrd="0" parTransId="{DB3FA49A-CE43-4E5E-83D7-481D159D0EF3}" sibTransId="{0BCE3EE2-2D36-4FFF-B35F-D96B819782CB}"/>
    <dgm:cxn modelId="{2C6978FA-0CD3-407A-B19B-9EA07EB1C939}" type="presOf" srcId="{37E4FAF8-F068-4310-BC67-EE14D4B31D84}" destId="{2D65304C-4971-48BD-848A-93A69586A1B6}" srcOrd="0" destOrd="0" presId="urn:microsoft.com/office/officeart/2005/8/layout/pList2"/>
    <dgm:cxn modelId="{A79EA03A-5191-4E5F-A483-88085EB0287E}" type="presOf" srcId="{3927784B-EF72-47A7-A161-6A29D54C777A}" destId="{6F3BCD09-1DCB-42D5-8D27-455D333D2710}" srcOrd="0" destOrd="0" presId="urn:microsoft.com/office/officeart/2005/8/layout/pList2"/>
    <dgm:cxn modelId="{84084E89-9432-43C4-8060-CD0027C16F58}" type="presParOf" srcId="{CFD85DD1-8717-49E7-B7A7-14223A6EE1E0}" destId="{C9C0B34E-D381-4C18-8792-1BB46CD64231}" srcOrd="0" destOrd="0" presId="urn:microsoft.com/office/officeart/2005/8/layout/pList2"/>
    <dgm:cxn modelId="{C59A3BF9-FF94-4FC7-89F3-CA6E80B37052}" type="presParOf" srcId="{CFD85DD1-8717-49E7-B7A7-14223A6EE1E0}" destId="{0E5B2683-D824-4771-9EBC-FC6DDE7C2E12}" srcOrd="1" destOrd="0" presId="urn:microsoft.com/office/officeart/2005/8/layout/pList2"/>
    <dgm:cxn modelId="{397AAA15-0D89-4404-BBD5-FC6893A1815C}" type="presParOf" srcId="{0E5B2683-D824-4771-9EBC-FC6DDE7C2E12}" destId="{81D453A4-94C7-4282-9A6E-B8ED38E99675}" srcOrd="0" destOrd="0" presId="urn:microsoft.com/office/officeart/2005/8/layout/pList2"/>
    <dgm:cxn modelId="{1406399B-4482-4EAF-9AFD-E9E493525F07}" type="presParOf" srcId="{81D453A4-94C7-4282-9A6E-B8ED38E99675}" destId="{2D65304C-4971-48BD-848A-93A69586A1B6}" srcOrd="0" destOrd="0" presId="urn:microsoft.com/office/officeart/2005/8/layout/pList2"/>
    <dgm:cxn modelId="{81AEE394-B908-427E-BE3A-8441E1E73849}" type="presParOf" srcId="{81D453A4-94C7-4282-9A6E-B8ED38E99675}" destId="{CB39186D-879A-4167-A7D2-EBB87C04C53A}" srcOrd="1" destOrd="0" presId="urn:microsoft.com/office/officeart/2005/8/layout/pList2"/>
    <dgm:cxn modelId="{A35E8CE4-D612-41C8-BB01-3789B1042ECB}" type="presParOf" srcId="{81D453A4-94C7-4282-9A6E-B8ED38E99675}" destId="{D446386D-6077-4A0E-8EC9-8BFC4474EBB7}" srcOrd="2" destOrd="0" presId="urn:microsoft.com/office/officeart/2005/8/layout/pList2"/>
    <dgm:cxn modelId="{73ABEA36-38DE-4822-A1E6-D61712AC02C1}" type="presParOf" srcId="{0E5B2683-D824-4771-9EBC-FC6DDE7C2E12}" destId="{6F3BCD09-1DCB-42D5-8D27-455D333D2710}" srcOrd="1" destOrd="0" presId="urn:microsoft.com/office/officeart/2005/8/layout/pList2"/>
    <dgm:cxn modelId="{5DB236BA-42FD-4AF0-8DB4-5493EEC9022B}" type="presParOf" srcId="{0E5B2683-D824-4771-9EBC-FC6DDE7C2E12}" destId="{E5E58B23-761A-464D-88F1-66012E66AC60}" srcOrd="2" destOrd="0" presId="urn:microsoft.com/office/officeart/2005/8/layout/pList2"/>
    <dgm:cxn modelId="{3E18CD4C-D79D-4929-909B-53BFC42E3DB0}" type="presParOf" srcId="{E5E58B23-761A-464D-88F1-66012E66AC60}" destId="{AE842EB0-EA99-4277-9159-CBCEC4FDD683}" srcOrd="0" destOrd="0" presId="urn:microsoft.com/office/officeart/2005/8/layout/pList2"/>
    <dgm:cxn modelId="{97676823-5B72-4B10-B005-7A31A2829D45}" type="presParOf" srcId="{E5E58B23-761A-464D-88F1-66012E66AC60}" destId="{F0E06217-C6C0-4476-B8B1-CC5D0426C966}" srcOrd="1" destOrd="0" presId="urn:microsoft.com/office/officeart/2005/8/layout/pList2"/>
    <dgm:cxn modelId="{B7D79381-7FCC-4D5C-B5E8-ABE8B88F6D37}" type="presParOf" srcId="{E5E58B23-761A-464D-88F1-66012E66AC60}" destId="{153D6C20-7EB1-4346-9D7F-564AECB2B227}"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B4D005-DF80-4240-9B40-1F3EC73CB44A}"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10672A4A-25A9-412F-83FE-9DBFA1EA6BDE}">
      <dgm:prSet phldrT="[Texto]"/>
      <dgm:spPr/>
      <dgm:t>
        <a:bodyPr/>
        <a:lstStyle/>
        <a:p>
          <a:r>
            <a:rPr lang="es-EC" dirty="0" smtClean="0"/>
            <a:t>Las antenas tipo </a:t>
          </a:r>
          <a:r>
            <a:rPr lang="es-EC" i="1" dirty="0" err="1" smtClean="0"/>
            <a:t>patch</a:t>
          </a:r>
          <a:r>
            <a:rPr lang="es-EC" i="1" dirty="0" smtClean="0"/>
            <a:t> </a:t>
          </a:r>
          <a:r>
            <a:rPr lang="es-EC" dirty="0" smtClean="0"/>
            <a:t>o parche llamadas así por su geometría, ya que tienen forma de cuadrado o rectángulo por lo general.</a:t>
          </a:r>
          <a:endParaRPr lang="es-ES" dirty="0"/>
        </a:p>
      </dgm:t>
    </dgm:pt>
    <dgm:pt modelId="{27BDB949-173E-470B-AD91-C84385C1A5D0}" type="parTrans" cxnId="{7D422AE7-F71E-4F39-A707-EC1EB3554035}">
      <dgm:prSet/>
      <dgm:spPr/>
      <dgm:t>
        <a:bodyPr/>
        <a:lstStyle/>
        <a:p>
          <a:endParaRPr lang="es-ES"/>
        </a:p>
      </dgm:t>
    </dgm:pt>
    <dgm:pt modelId="{4661130D-3F98-46A4-8431-40B057A78087}" type="sibTrans" cxnId="{7D422AE7-F71E-4F39-A707-EC1EB3554035}">
      <dgm:prSet/>
      <dgm:spPr/>
      <dgm:t>
        <a:bodyPr/>
        <a:lstStyle/>
        <a:p>
          <a:endParaRPr lang="es-ES"/>
        </a:p>
      </dgm:t>
    </dgm:pt>
    <dgm:pt modelId="{605F4A68-95B0-4172-A3CB-3130756FCC99}">
      <dgm:prSet phldrT="[Texto]"/>
      <dgm:spPr/>
      <dgm:t>
        <a:bodyPr/>
        <a:lstStyle/>
        <a:p>
          <a:r>
            <a:rPr lang="es-ES" dirty="0"/>
            <a:t>Software de Simulación y Diseño</a:t>
          </a:r>
        </a:p>
      </dgm:t>
    </dgm:pt>
    <dgm:pt modelId="{D32D4F52-9223-4C6B-AA1E-1C8C76F063EB}" type="parTrans" cxnId="{7352A688-223D-4FC3-98EF-73FA60797FE5}">
      <dgm:prSet/>
      <dgm:spPr/>
      <dgm:t>
        <a:bodyPr/>
        <a:lstStyle/>
        <a:p>
          <a:endParaRPr lang="es-ES"/>
        </a:p>
      </dgm:t>
    </dgm:pt>
    <dgm:pt modelId="{19693B16-60F4-4EA5-95C1-8F44FC3C596D}" type="sibTrans" cxnId="{7352A688-223D-4FC3-98EF-73FA60797FE5}">
      <dgm:prSet/>
      <dgm:spPr/>
      <dgm:t>
        <a:bodyPr/>
        <a:lstStyle/>
        <a:p>
          <a:endParaRPr lang="es-ES"/>
        </a:p>
      </dgm:t>
    </dgm:pt>
    <dgm:pt modelId="{873D7E0C-96BA-47F3-BEEA-7217F7930806}">
      <dgm:prSet phldrT="[Texto]"/>
      <dgm:spPr/>
      <dgm:t>
        <a:bodyPr/>
        <a:lstStyle/>
        <a:p>
          <a:r>
            <a:rPr lang="es-ES" dirty="0"/>
            <a:t>Algoritmos y herramientas graficas.</a:t>
          </a:r>
        </a:p>
      </dgm:t>
    </dgm:pt>
    <dgm:pt modelId="{1AC70E96-A8C0-4365-8F9A-81EA29B80CC3}" type="parTrans" cxnId="{C4F2C35D-1194-426F-8FFE-2E5D9C778C87}">
      <dgm:prSet/>
      <dgm:spPr/>
      <dgm:t>
        <a:bodyPr/>
        <a:lstStyle/>
        <a:p>
          <a:endParaRPr lang="es-ES"/>
        </a:p>
      </dgm:t>
    </dgm:pt>
    <dgm:pt modelId="{671511DE-EF9E-4DEF-A232-55E1F094F5AA}" type="sibTrans" cxnId="{C4F2C35D-1194-426F-8FFE-2E5D9C778C87}">
      <dgm:prSet/>
      <dgm:spPr/>
      <dgm:t>
        <a:bodyPr/>
        <a:lstStyle/>
        <a:p>
          <a:endParaRPr lang="es-ES"/>
        </a:p>
      </dgm:t>
    </dgm:pt>
    <dgm:pt modelId="{F175D133-63D6-42A3-A6E2-7F8B7C71E817}">
      <dgm:prSet phldrT="[Texto]"/>
      <dgm:spPr/>
      <dgm:t>
        <a:bodyPr/>
        <a:lstStyle/>
        <a:p>
          <a:r>
            <a:rPr lang="es-ES" dirty="0"/>
            <a:t>Diseño 3D </a:t>
          </a:r>
        </a:p>
      </dgm:t>
    </dgm:pt>
    <dgm:pt modelId="{7F2CA052-2D72-4924-8E7D-50DE60A87F29}" type="parTrans" cxnId="{84C756BC-7FD9-400C-9E35-06F5C12F5D60}">
      <dgm:prSet/>
      <dgm:spPr/>
      <dgm:t>
        <a:bodyPr/>
        <a:lstStyle/>
        <a:p>
          <a:endParaRPr lang="es-ES"/>
        </a:p>
      </dgm:t>
    </dgm:pt>
    <dgm:pt modelId="{EED97CC8-9209-445D-83B9-88A0EEA07113}" type="sibTrans" cxnId="{84C756BC-7FD9-400C-9E35-06F5C12F5D60}">
      <dgm:prSet/>
      <dgm:spPr/>
      <dgm:t>
        <a:bodyPr/>
        <a:lstStyle/>
        <a:p>
          <a:endParaRPr lang="es-ES"/>
        </a:p>
      </dgm:t>
    </dgm:pt>
    <dgm:pt modelId="{9ED3A4B3-F60F-493F-A572-783BF17E8DDD}" type="pres">
      <dgm:prSet presAssocID="{97B4D005-DF80-4240-9B40-1F3EC73CB44A}" presName="Name0" presStyleCnt="0">
        <dgm:presLayoutVars>
          <dgm:chMax val="7"/>
          <dgm:chPref val="7"/>
          <dgm:dir/>
        </dgm:presLayoutVars>
      </dgm:prSet>
      <dgm:spPr/>
      <dgm:t>
        <a:bodyPr/>
        <a:lstStyle/>
        <a:p>
          <a:endParaRPr lang="es-EC"/>
        </a:p>
      </dgm:t>
    </dgm:pt>
    <dgm:pt modelId="{627F2B7A-3883-4C96-9CD8-6E2022298A14}" type="pres">
      <dgm:prSet presAssocID="{97B4D005-DF80-4240-9B40-1F3EC73CB44A}" presName="Name1" presStyleCnt="0"/>
      <dgm:spPr/>
    </dgm:pt>
    <dgm:pt modelId="{2A51E729-7FEC-4AF5-A4E4-6AB0220FEA19}" type="pres">
      <dgm:prSet presAssocID="{97B4D005-DF80-4240-9B40-1F3EC73CB44A}" presName="cycle" presStyleCnt="0"/>
      <dgm:spPr/>
    </dgm:pt>
    <dgm:pt modelId="{81D954DF-DDE8-40BB-95D0-035620C0159C}" type="pres">
      <dgm:prSet presAssocID="{97B4D005-DF80-4240-9B40-1F3EC73CB44A}" presName="srcNode" presStyleLbl="node1" presStyleIdx="0" presStyleCnt="2"/>
      <dgm:spPr/>
    </dgm:pt>
    <dgm:pt modelId="{B882C027-4109-4DFB-97C3-758FBED7074A}" type="pres">
      <dgm:prSet presAssocID="{97B4D005-DF80-4240-9B40-1F3EC73CB44A}" presName="conn" presStyleLbl="parChTrans1D2" presStyleIdx="0" presStyleCnt="1"/>
      <dgm:spPr/>
      <dgm:t>
        <a:bodyPr/>
        <a:lstStyle/>
        <a:p>
          <a:endParaRPr lang="es-EC"/>
        </a:p>
      </dgm:t>
    </dgm:pt>
    <dgm:pt modelId="{C2531784-F8EF-44FA-AF42-457FB91605E3}" type="pres">
      <dgm:prSet presAssocID="{97B4D005-DF80-4240-9B40-1F3EC73CB44A}" presName="extraNode" presStyleLbl="node1" presStyleIdx="0" presStyleCnt="2"/>
      <dgm:spPr/>
    </dgm:pt>
    <dgm:pt modelId="{03CDD2A5-A00F-4675-B567-517C1EDF2F15}" type="pres">
      <dgm:prSet presAssocID="{97B4D005-DF80-4240-9B40-1F3EC73CB44A}" presName="dstNode" presStyleLbl="node1" presStyleIdx="0" presStyleCnt="2"/>
      <dgm:spPr/>
    </dgm:pt>
    <dgm:pt modelId="{1269CA0E-856E-4D19-BEB1-B1AC10DCFD83}" type="pres">
      <dgm:prSet presAssocID="{10672A4A-25A9-412F-83FE-9DBFA1EA6BDE}" presName="text_1" presStyleLbl="node1" presStyleIdx="0" presStyleCnt="2">
        <dgm:presLayoutVars>
          <dgm:bulletEnabled val="1"/>
        </dgm:presLayoutVars>
      </dgm:prSet>
      <dgm:spPr/>
      <dgm:t>
        <a:bodyPr/>
        <a:lstStyle/>
        <a:p>
          <a:endParaRPr lang="es-EC"/>
        </a:p>
      </dgm:t>
    </dgm:pt>
    <dgm:pt modelId="{BD416BF2-FD6F-4D3A-8788-C6923AF06D14}" type="pres">
      <dgm:prSet presAssocID="{10672A4A-25A9-412F-83FE-9DBFA1EA6BDE}" presName="accent_1" presStyleCnt="0"/>
      <dgm:spPr/>
    </dgm:pt>
    <dgm:pt modelId="{CA56E088-3F65-4865-BAAA-E944B4C71780}" type="pres">
      <dgm:prSet presAssocID="{10672A4A-25A9-412F-83FE-9DBFA1EA6BDE}"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EC"/>
        </a:p>
      </dgm:t>
    </dgm:pt>
    <dgm:pt modelId="{56B02F0E-1392-4EDD-8E07-E532152BCC80}" type="pres">
      <dgm:prSet presAssocID="{605F4A68-95B0-4172-A3CB-3130756FCC99}" presName="text_2" presStyleLbl="node1" presStyleIdx="1" presStyleCnt="2">
        <dgm:presLayoutVars>
          <dgm:bulletEnabled val="1"/>
        </dgm:presLayoutVars>
      </dgm:prSet>
      <dgm:spPr/>
      <dgm:t>
        <a:bodyPr/>
        <a:lstStyle/>
        <a:p>
          <a:endParaRPr lang="es-EC"/>
        </a:p>
      </dgm:t>
    </dgm:pt>
    <dgm:pt modelId="{7E611725-6DA5-4DF6-AD81-162046B82E04}" type="pres">
      <dgm:prSet presAssocID="{605F4A68-95B0-4172-A3CB-3130756FCC99}" presName="accent_2" presStyleCnt="0"/>
      <dgm:spPr/>
    </dgm:pt>
    <dgm:pt modelId="{162AC70D-D239-420D-8E83-10EE8E92B39C}" type="pres">
      <dgm:prSet presAssocID="{605F4A68-95B0-4172-A3CB-3130756FCC99}"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s-EC"/>
        </a:p>
      </dgm:t>
    </dgm:pt>
  </dgm:ptLst>
  <dgm:cxnLst>
    <dgm:cxn modelId="{7F63CBD1-C3B8-4B89-B595-8853DEF1E7DC}" type="presOf" srcId="{F175D133-63D6-42A3-A6E2-7F8B7C71E817}" destId="{56B02F0E-1392-4EDD-8E07-E532152BCC80}" srcOrd="0" destOrd="2" presId="urn:microsoft.com/office/officeart/2008/layout/VerticalCurvedList"/>
    <dgm:cxn modelId="{C4F2C35D-1194-426F-8FFE-2E5D9C778C87}" srcId="{605F4A68-95B0-4172-A3CB-3130756FCC99}" destId="{873D7E0C-96BA-47F3-BEEA-7217F7930806}" srcOrd="0" destOrd="0" parTransId="{1AC70E96-A8C0-4365-8F9A-81EA29B80CC3}" sibTransId="{671511DE-EF9E-4DEF-A232-55E1F094F5AA}"/>
    <dgm:cxn modelId="{0BAEE779-D2D7-4C09-90BC-93E52579E374}" type="presOf" srcId="{10672A4A-25A9-412F-83FE-9DBFA1EA6BDE}" destId="{1269CA0E-856E-4D19-BEB1-B1AC10DCFD83}" srcOrd="0" destOrd="0" presId="urn:microsoft.com/office/officeart/2008/layout/VerticalCurvedList"/>
    <dgm:cxn modelId="{7D422AE7-F71E-4F39-A707-EC1EB3554035}" srcId="{97B4D005-DF80-4240-9B40-1F3EC73CB44A}" destId="{10672A4A-25A9-412F-83FE-9DBFA1EA6BDE}" srcOrd="0" destOrd="0" parTransId="{27BDB949-173E-470B-AD91-C84385C1A5D0}" sibTransId="{4661130D-3F98-46A4-8431-40B057A78087}"/>
    <dgm:cxn modelId="{12B3F466-7F09-4E13-A5D9-B63C1D609FF8}" type="presOf" srcId="{97B4D005-DF80-4240-9B40-1F3EC73CB44A}" destId="{9ED3A4B3-F60F-493F-A572-783BF17E8DDD}" srcOrd="0" destOrd="0" presId="urn:microsoft.com/office/officeart/2008/layout/VerticalCurvedList"/>
    <dgm:cxn modelId="{84C756BC-7FD9-400C-9E35-06F5C12F5D60}" srcId="{605F4A68-95B0-4172-A3CB-3130756FCC99}" destId="{F175D133-63D6-42A3-A6E2-7F8B7C71E817}" srcOrd="1" destOrd="0" parTransId="{7F2CA052-2D72-4924-8E7D-50DE60A87F29}" sibTransId="{EED97CC8-9209-445D-83B9-88A0EEA07113}"/>
    <dgm:cxn modelId="{9058BFD1-94D1-4420-8E4A-C7C22F3B5E41}" type="presOf" srcId="{873D7E0C-96BA-47F3-BEEA-7217F7930806}" destId="{56B02F0E-1392-4EDD-8E07-E532152BCC80}" srcOrd="0" destOrd="1" presId="urn:microsoft.com/office/officeart/2008/layout/VerticalCurvedList"/>
    <dgm:cxn modelId="{7352A688-223D-4FC3-98EF-73FA60797FE5}" srcId="{97B4D005-DF80-4240-9B40-1F3EC73CB44A}" destId="{605F4A68-95B0-4172-A3CB-3130756FCC99}" srcOrd="1" destOrd="0" parTransId="{D32D4F52-9223-4C6B-AA1E-1C8C76F063EB}" sibTransId="{19693B16-60F4-4EA5-95C1-8F44FC3C596D}"/>
    <dgm:cxn modelId="{0D54701A-6080-4FB7-A0EE-059822A578E3}" type="presOf" srcId="{4661130D-3F98-46A4-8431-40B057A78087}" destId="{B882C027-4109-4DFB-97C3-758FBED7074A}" srcOrd="0" destOrd="0" presId="urn:microsoft.com/office/officeart/2008/layout/VerticalCurvedList"/>
    <dgm:cxn modelId="{5583E5B6-F2C7-4575-BCBF-91EDCA65DA3F}" type="presOf" srcId="{605F4A68-95B0-4172-A3CB-3130756FCC99}" destId="{56B02F0E-1392-4EDD-8E07-E532152BCC80}" srcOrd="0" destOrd="0" presId="urn:microsoft.com/office/officeart/2008/layout/VerticalCurvedList"/>
    <dgm:cxn modelId="{ED6035BA-B54F-440C-81AD-DB095B62611B}" type="presParOf" srcId="{9ED3A4B3-F60F-493F-A572-783BF17E8DDD}" destId="{627F2B7A-3883-4C96-9CD8-6E2022298A14}" srcOrd="0" destOrd="0" presId="urn:microsoft.com/office/officeart/2008/layout/VerticalCurvedList"/>
    <dgm:cxn modelId="{5E6E0D56-D62E-4393-A5F2-585AEC62F66A}" type="presParOf" srcId="{627F2B7A-3883-4C96-9CD8-6E2022298A14}" destId="{2A51E729-7FEC-4AF5-A4E4-6AB0220FEA19}" srcOrd="0" destOrd="0" presId="urn:microsoft.com/office/officeart/2008/layout/VerticalCurvedList"/>
    <dgm:cxn modelId="{BCB05285-578D-438E-BFDF-F8F82F35FC75}" type="presParOf" srcId="{2A51E729-7FEC-4AF5-A4E4-6AB0220FEA19}" destId="{81D954DF-DDE8-40BB-95D0-035620C0159C}" srcOrd="0" destOrd="0" presId="urn:microsoft.com/office/officeart/2008/layout/VerticalCurvedList"/>
    <dgm:cxn modelId="{CA2AE47A-A2B4-4C0E-BE4C-69C0B87BA698}" type="presParOf" srcId="{2A51E729-7FEC-4AF5-A4E4-6AB0220FEA19}" destId="{B882C027-4109-4DFB-97C3-758FBED7074A}" srcOrd="1" destOrd="0" presId="urn:microsoft.com/office/officeart/2008/layout/VerticalCurvedList"/>
    <dgm:cxn modelId="{29032802-9F55-4E4B-AA2E-1E2DEA2AE22B}" type="presParOf" srcId="{2A51E729-7FEC-4AF5-A4E4-6AB0220FEA19}" destId="{C2531784-F8EF-44FA-AF42-457FB91605E3}" srcOrd="2" destOrd="0" presId="urn:microsoft.com/office/officeart/2008/layout/VerticalCurvedList"/>
    <dgm:cxn modelId="{762F5E29-A4B4-41D0-85B8-673EB4138B63}" type="presParOf" srcId="{2A51E729-7FEC-4AF5-A4E4-6AB0220FEA19}" destId="{03CDD2A5-A00F-4675-B567-517C1EDF2F15}" srcOrd="3" destOrd="0" presId="urn:microsoft.com/office/officeart/2008/layout/VerticalCurvedList"/>
    <dgm:cxn modelId="{60CDDE85-7A19-414A-83D5-8B1C0CD26F8E}" type="presParOf" srcId="{627F2B7A-3883-4C96-9CD8-6E2022298A14}" destId="{1269CA0E-856E-4D19-BEB1-B1AC10DCFD83}" srcOrd="1" destOrd="0" presId="urn:microsoft.com/office/officeart/2008/layout/VerticalCurvedList"/>
    <dgm:cxn modelId="{9DCF53AD-BB6E-4588-89AC-8F7CF9EA212B}" type="presParOf" srcId="{627F2B7A-3883-4C96-9CD8-6E2022298A14}" destId="{BD416BF2-FD6F-4D3A-8788-C6923AF06D14}" srcOrd="2" destOrd="0" presId="urn:microsoft.com/office/officeart/2008/layout/VerticalCurvedList"/>
    <dgm:cxn modelId="{6C8A5C0E-A3B4-4338-8EEF-E0847CF6C1F2}" type="presParOf" srcId="{BD416BF2-FD6F-4D3A-8788-C6923AF06D14}" destId="{CA56E088-3F65-4865-BAAA-E944B4C71780}" srcOrd="0" destOrd="0" presId="urn:microsoft.com/office/officeart/2008/layout/VerticalCurvedList"/>
    <dgm:cxn modelId="{D68D3C55-35B5-49E2-83D1-83F56BC6773C}" type="presParOf" srcId="{627F2B7A-3883-4C96-9CD8-6E2022298A14}" destId="{56B02F0E-1392-4EDD-8E07-E532152BCC80}" srcOrd="3" destOrd="0" presId="urn:microsoft.com/office/officeart/2008/layout/VerticalCurvedList"/>
    <dgm:cxn modelId="{35863D41-FDCE-45E7-BD56-107BC8546120}" type="presParOf" srcId="{627F2B7A-3883-4C96-9CD8-6E2022298A14}" destId="{7E611725-6DA5-4DF6-AD81-162046B82E04}" srcOrd="4" destOrd="0" presId="urn:microsoft.com/office/officeart/2008/layout/VerticalCurvedList"/>
    <dgm:cxn modelId="{5942B37A-86EB-40F2-9A18-16D607B7F4CD}" type="presParOf" srcId="{7E611725-6DA5-4DF6-AD81-162046B82E04}" destId="{162AC70D-D239-420D-8E83-10EE8E92B39C}"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E742D-7E0D-4F9E-8615-6090AE1A49B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929491A3-1930-47FF-93C9-47A236FDED0F}">
      <dgm:prSet phldrT="[Texto]" custT="1"/>
      <dgm:spPr/>
      <dgm:t>
        <a:bodyPr/>
        <a:lstStyle/>
        <a:p>
          <a:r>
            <a:rPr lang="es-EC" sz="2400" dirty="0" smtClean="0"/>
            <a:t>Analizar investigaciones y trabajos relacionados sobre el diseño y construcción antenas tipo parche con tecnología microcinta que operen en diferentes frecuencias.</a:t>
          </a:r>
          <a:endParaRPr lang="es-EC" sz="2400" b="0" dirty="0"/>
        </a:p>
      </dgm:t>
    </dgm:pt>
    <dgm:pt modelId="{28B32471-7D4D-4BD2-BD86-EFB41166E6AB}" type="parTrans" cxnId="{5B5CB453-5DBC-4CF2-9CED-53939EC89447}">
      <dgm:prSet/>
      <dgm:spPr/>
      <dgm:t>
        <a:bodyPr/>
        <a:lstStyle/>
        <a:p>
          <a:endParaRPr lang="es-EC" b="0">
            <a:solidFill>
              <a:schemeClr val="tx2"/>
            </a:solidFill>
          </a:endParaRPr>
        </a:p>
      </dgm:t>
    </dgm:pt>
    <dgm:pt modelId="{E32089CC-F864-4F42-9A27-A4BEB2E60B33}" type="sibTrans" cxnId="{5B5CB453-5DBC-4CF2-9CED-53939EC89447}">
      <dgm:prSet/>
      <dgm:spPr/>
      <dgm:t>
        <a:bodyPr/>
        <a:lstStyle/>
        <a:p>
          <a:endParaRPr lang="es-EC" b="0">
            <a:solidFill>
              <a:schemeClr val="tx2"/>
            </a:solidFill>
          </a:endParaRPr>
        </a:p>
      </dgm:t>
    </dgm:pt>
    <dgm:pt modelId="{7AE37EFD-21E7-4C2C-B07B-DAC5DEBEC67B}">
      <dgm:prSet phldrT="[Texto]" custT="1"/>
      <dgm:spPr/>
      <dgm:t>
        <a:bodyPr/>
        <a:lstStyle/>
        <a:p>
          <a:r>
            <a:rPr lang="es-EC" sz="2400" dirty="0" smtClean="0"/>
            <a:t>Determinar los materiales idóneos para la construcción del prototipo de antenas tipo parche con tecnología microcinta que trabajen en la banda X. </a:t>
          </a:r>
          <a:endParaRPr lang="es-EC" sz="2400" b="0" dirty="0"/>
        </a:p>
      </dgm:t>
    </dgm:pt>
    <dgm:pt modelId="{C7596FC4-B768-4065-99BD-000F6B1DC142}" type="parTrans" cxnId="{DD44300A-3039-4912-894B-39A58F2E334D}">
      <dgm:prSet/>
      <dgm:spPr/>
      <dgm:t>
        <a:bodyPr/>
        <a:lstStyle/>
        <a:p>
          <a:endParaRPr lang="es-EC" b="0">
            <a:solidFill>
              <a:schemeClr val="tx2"/>
            </a:solidFill>
          </a:endParaRPr>
        </a:p>
      </dgm:t>
    </dgm:pt>
    <dgm:pt modelId="{D9DBB53A-5BD4-4863-BA82-FD2D1BB874A0}" type="sibTrans" cxnId="{DD44300A-3039-4912-894B-39A58F2E334D}">
      <dgm:prSet/>
      <dgm:spPr/>
      <dgm:t>
        <a:bodyPr/>
        <a:lstStyle/>
        <a:p>
          <a:endParaRPr lang="es-EC" b="0">
            <a:solidFill>
              <a:schemeClr val="tx2"/>
            </a:solidFill>
          </a:endParaRPr>
        </a:p>
      </dgm:t>
    </dgm:pt>
    <dgm:pt modelId="{4B1A5F4B-726A-49E8-B1CE-AEF575B62F10}">
      <dgm:prSet phldrT="[Texto]" custT="1"/>
      <dgm:spPr/>
      <dgm:t>
        <a:bodyPr/>
        <a:lstStyle/>
        <a:p>
          <a:r>
            <a:rPr lang="es-EC" sz="2400" dirty="0" smtClean="0"/>
            <a:t>Analizar los resultados obtenidos en las mediciones y comparar las ventajas y desventajas entre las antenas AMITEC y las antenas implementadas en este proyecto de investigación. </a:t>
          </a:r>
          <a:endParaRPr lang="es-EC" sz="2400" b="0" dirty="0"/>
        </a:p>
      </dgm:t>
    </dgm:pt>
    <dgm:pt modelId="{9031FAAD-4928-4DF1-A5AD-62EBC2AE20DE}" type="parTrans" cxnId="{84BD5B60-8758-45A8-BF21-438833EF936E}">
      <dgm:prSet/>
      <dgm:spPr/>
      <dgm:t>
        <a:bodyPr/>
        <a:lstStyle/>
        <a:p>
          <a:endParaRPr lang="es-EC" b="0">
            <a:solidFill>
              <a:schemeClr val="tx2"/>
            </a:solidFill>
          </a:endParaRPr>
        </a:p>
      </dgm:t>
    </dgm:pt>
    <dgm:pt modelId="{A39EB6D8-F742-4C2D-A6D8-C1F646D35700}" type="sibTrans" cxnId="{84BD5B60-8758-45A8-BF21-438833EF936E}">
      <dgm:prSet/>
      <dgm:spPr/>
      <dgm:t>
        <a:bodyPr/>
        <a:lstStyle/>
        <a:p>
          <a:endParaRPr lang="es-EC" b="0">
            <a:solidFill>
              <a:schemeClr val="tx2"/>
            </a:solidFill>
          </a:endParaRPr>
        </a:p>
      </dgm:t>
    </dgm:pt>
    <dgm:pt modelId="{84FC626F-09E7-4E05-91A5-CD446ACF8594}">
      <dgm:prSet custT="1"/>
      <dgm:spPr/>
      <dgm:t>
        <a:bodyPr/>
        <a:lstStyle/>
        <a:p>
          <a:r>
            <a:rPr lang="es-EC" sz="2400" dirty="0" smtClean="0"/>
            <a:t>Diseñar y construir prototipos de antenas tipo parche con tecnología microcinta y analizar los parámetros y comportamiento de las antenas mediante el uso del simulador </a:t>
          </a:r>
          <a:r>
            <a:rPr lang="es-EC" sz="2400" i="1" dirty="0" err="1" smtClean="0"/>
            <a:t>Advanced</a:t>
          </a:r>
          <a:r>
            <a:rPr lang="es-EC" sz="2400" i="1" dirty="0" smtClean="0"/>
            <a:t> </a:t>
          </a:r>
          <a:r>
            <a:rPr lang="es-EC" sz="2400" i="1" dirty="0" err="1" smtClean="0"/>
            <a:t>Design</a:t>
          </a:r>
          <a:r>
            <a:rPr lang="es-EC" sz="2400" i="1" dirty="0" smtClean="0"/>
            <a:t> </a:t>
          </a:r>
          <a:r>
            <a:rPr lang="es-EC" sz="2400" i="1" dirty="0" err="1" smtClean="0"/>
            <a:t>System</a:t>
          </a:r>
          <a:r>
            <a:rPr lang="es-EC" sz="2400" i="1" dirty="0" smtClean="0"/>
            <a:t> </a:t>
          </a:r>
          <a:r>
            <a:rPr lang="es-EC" sz="2400" dirty="0" smtClean="0"/>
            <a:t>(ADS).</a:t>
          </a:r>
          <a:endParaRPr lang="es-EC" sz="2400" b="0" dirty="0"/>
        </a:p>
      </dgm:t>
    </dgm:pt>
    <dgm:pt modelId="{5C1884F8-EC8E-4023-B20B-2ED904BB4044}" type="parTrans" cxnId="{A1F74CC4-0C73-425D-8354-B9F524B1B698}">
      <dgm:prSet/>
      <dgm:spPr/>
      <dgm:t>
        <a:bodyPr/>
        <a:lstStyle/>
        <a:p>
          <a:endParaRPr lang="es-EC" b="0">
            <a:solidFill>
              <a:schemeClr val="tx2"/>
            </a:solidFill>
          </a:endParaRPr>
        </a:p>
      </dgm:t>
    </dgm:pt>
    <dgm:pt modelId="{5FAD8874-E4E1-4508-80DA-28459B4A1DDE}" type="sibTrans" cxnId="{A1F74CC4-0C73-425D-8354-B9F524B1B698}">
      <dgm:prSet/>
      <dgm:spPr/>
      <dgm:t>
        <a:bodyPr/>
        <a:lstStyle/>
        <a:p>
          <a:endParaRPr lang="es-EC" b="0">
            <a:solidFill>
              <a:schemeClr val="tx2"/>
            </a:solidFill>
          </a:endParaRPr>
        </a:p>
      </dgm:t>
    </dgm:pt>
    <dgm:pt modelId="{CD0EC33C-BC83-430E-A0DF-2A0857FB4418}" type="pres">
      <dgm:prSet presAssocID="{2CAE742D-7E0D-4F9E-8615-6090AE1A49B8}" presName="Name0" presStyleCnt="0">
        <dgm:presLayoutVars>
          <dgm:chMax val="7"/>
          <dgm:chPref val="7"/>
          <dgm:dir/>
        </dgm:presLayoutVars>
      </dgm:prSet>
      <dgm:spPr/>
      <dgm:t>
        <a:bodyPr/>
        <a:lstStyle/>
        <a:p>
          <a:endParaRPr lang="es-EC"/>
        </a:p>
      </dgm:t>
    </dgm:pt>
    <dgm:pt modelId="{CE87DBCC-7A1B-4470-836C-88161B600196}" type="pres">
      <dgm:prSet presAssocID="{2CAE742D-7E0D-4F9E-8615-6090AE1A49B8}" presName="Name1" presStyleCnt="0"/>
      <dgm:spPr/>
    </dgm:pt>
    <dgm:pt modelId="{369F5B90-A234-4E62-A007-AA4E995B4E8F}" type="pres">
      <dgm:prSet presAssocID="{2CAE742D-7E0D-4F9E-8615-6090AE1A49B8}" presName="cycle" presStyleCnt="0"/>
      <dgm:spPr/>
    </dgm:pt>
    <dgm:pt modelId="{ED77F1BB-7999-4390-8449-BA76FF0EDCC0}" type="pres">
      <dgm:prSet presAssocID="{2CAE742D-7E0D-4F9E-8615-6090AE1A49B8}" presName="srcNode" presStyleLbl="node1" presStyleIdx="0" presStyleCnt="4"/>
      <dgm:spPr/>
    </dgm:pt>
    <dgm:pt modelId="{7A1A8EC8-94A3-4D17-BCA6-2A4DB09A57FC}" type="pres">
      <dgm:prSet presAssocID="{2CAE742D-7E0D-4F9E-8615-6090AE1A49B8}" presName="conn" presStyleLbl="parChTrans1D2" presStyleIdx="0" presStyleCnt="1"/>
      <dgm:spPr/>
      <dgm:t>
        <a:bodyPr/>
        <a:lstStyle/>
        <a:p>
          <a:endParaRPr lang="es-EC"/>
        </a:p>
      </dgm:t>
    </dgm:pt>
    <dgm:pt modelId="{3DD17C16-D97A-4B0C-BBE6-DF8C81ABF69E}" type="pres">
      <dgm:prSet presAssocID="{2CAE742D-7E0D-4F9E-8615-6090AE1A49B8}" presName="extraNode" presStyleLbl="node1" presStyleIdx="0" presStyleCnt="4"/>
      <dgm:spPr/>
    </dgm:pt>
    <dgm:pt modelId="{43604682-E444-472A-AE3C-C05CD8F15BAC}" type="pres">
      <dgm:prSet presAssocID="{2CAE742D-7E0D-4F9E-8615-6090AE1A49B8}" presName="dstNode" presStyleLbl="node1" presStyleIdx="0" presStyleCnt="4"/>
      <dgm:spPr/>
    </dgm:pt>
    <dgm:pt modelId="{509C155D-0CF4-440F-9BD9-84A3F9AF7667}" type="pres">
      <dgm:prSet presAssocID="{929491A3-1930-47FF-93C9-47A236FDED0F}" presName="text_1" presStyleLbl="node1" presStyleIdx="0" presStyleCnt="4" custScaleY="126564" custLinFactNeighborY="-14575">
        <dgm:presLayoutVars>
          <dgm:bulletEnabled val="1"/>
        </dgm:presLayoutVars>
      </dgm:prSet>
      <dgm:spPr/>
      <dgm:t>
        <a:bodyPr/>
        <a:lstStyle/>
        <a:p>
          <a:endParaRPr lang="es-EC"/>
        </a:p>
      </dgm:t>
    </dgm:pt>
    <dgm:pt modelId="{753A4EAA-B0D8-4E55-A938-E2C3741A9BE8}" type="pres">
      <dgm:prSet presAssocID="{929491A3-1930-47FF-93C9-47A236FDED0F}" presName="accent_1" presStyleCnt="0"/>
      <dgm:spPr/>
    </dgm:pt>
    <dgm:pt modelId="{3689CB26-9905-4D10-8ACC-B653C2FF3717}" type="pres">
      <dgm:prSet presAssocID="{929491A3-1930-47FF-93C9-47A236FDED0F}" presName="accentRepeatNode" presStyleLbl="solidFgAcc1" presStyleIdx="0" presStyleCnt="4" custLinFactNeighborY="-11659"/>
      <dgm:spPr/>
    </dgm:pt>
    <dgm:pt modelId="{BA0C2470-B9A6-4D71-88F1-FD7116A2BE86}" type="pres">
      <dgm:prSet presAssocID="{7AE37EFD-21E7-4C2C-B07B-DAC5DEBEC67B}" presName="text_2" presStyleLbl="node1" presStyleIdx="1" presStyleCnt="4" custScaleY="126564" custLinFactNeighborY="-12094">
        <dgm:presLayoutVars>
          <dgm:bulletEnabled val="1"/>
        </dgm:presLayoutVars>
      </dgm:prSet>
      <dgm:spPr/>
      <dgm:t>
        <a:bodyPr/>
        <a:lstStyle/>
        <a:p>
          <a:endParaRPr lang="es-EC"/>
        </a:p>
      </dgm:t>
    </dgm:pt>
    <dgm:pt modelId="{6B654AC3-599C-4EEE-BE03-6BF372938668}" type="pres">
      <dgm:prSet presAssocID="{7AE37EFD-21E7-4C2C-B07B-DAC5DEBEC67B}" presName="accent_2" presStyleCnt="0"/>
      <dgm:spPr/>
    </dgm:pt>
    <dgm:pt modelId="{93402E0F-5C49-48ED-A678-576BBA130AE2}" type="pres">
      <dgm:prSet presAssocID="{7AE37EFD-21E7-4C2C-B07B-DAC5DEBEC67B}" presName="accentRepeatNode" presStyleLbl="solidFgAcc1" presStyleIdx="1" presStyleCnt="4" custLinFactNeighborY="-9674"/>
      <dgm:spPr/>
    </dgm:pt>
    <dgm:pt modelId="{53885FD5-F10A-4E45-966F-295DB17E775F}" type="pres">
      <dgm:prSet presAssocID="{84FC626F-09E7-4E05-91A5-CD446ACF8594}" presName="text_3" presStyleLbl="node1" presStyleIdx="2" presStyleCnt="4" custScaleY="190693" custLinFactNeighborX="458" custLinFactNeighborY="4512">
        <dgm:presLayoutVars>
          <dgm:bulletEnabled val="1"/>
        </dgm:presLayoutVars>
      </dgm:prSet>
      <dgm:spPr/>
      <dgm:t>
        <a:bodyPr/>
        <a:lstStyle/>
        <a:p>
          <a:endParaRPr lang="es-EC"/>
        </a:p>
      </dgm:t>
    </dgm:pt>
    <dgm:pt modelId="{7B290222-0605-4B7C-8D0F-9DD6B4A7BD6C}" type="pres">
      <dgm:prSet presAssocID="{84FC626F-09E7-4E05-91A5-CD446ACF8594}" presName="accent_3" presStyleCnt="0"/>
      <dgm:spPr/>
    </dgm:pt>
    <dgm:pt modelId="{9540B8F5-6486-45C9-B3B7-BA752A12604D}" type="pres">
      <dgm:prSet presAssocID="{84FC626F-09E7-4E05-91A5-CD446ACF8594}" presName="accentRepeatNode" presStyleLbl="solidFgAcc1" presStyleIdx="2" presStyleCnt="4" custLinFactNeighborX="1226" custLinFactNeighborY="6478"/>
      <dgm:spPr/>
    </dgm:pt>
    <dgm:pt modelId="{2CFCDFBE-8EC8-4067-93ED-CBE3E10961A4}" type="pres">
      <dgm:prSet presAssocID="{4B1A5F4B-726A-49E8-B1CE-AEF575B62F10}" presName="text_4" presStyleLbl="node1" presStyleIdx="3" presStyleCnt="4" custScaleY="126564" custLinFactNeighborY="16759">
        <dgm:presLayoutVars>
          <dgm:bulletEnabled val="1"/>
        </dgm:presLayoutVars>
      </dgm:prSet>
      <dgm:spPr/>
      <dgm:t>
        <a:bodyPr/>
        <a:lstStyle/>
        <a:p>
          <a:endParaRPr lang="es-EC"/>
        </a:p>
      </dgm:t>
    </dgm:pt>
    <dgm:pt modelId="{D734BEAD-5A4E-4019-8779-C6449F1BE2C4}" type="pres">
      <dgm:prSet presAssocID="{4B1A5F4B-726A-49E8-B1CE-AEF575B62F10}" presName="accent_4" presStyleCnt="0"/>
      <dgm:spPr/>
    </dgm:pt>
    <dgm:pt modelId="{65A083A1-9B3A-4148-AD12-5589C0AEBAF0}" type="pres">
      <dgm:prSet presAssocID="{4B1A5F4B-726A-49E8-B1CE-AEF575B62F10}" presName="accentRepeatNode" presStyleLbl="solidFgAcc1" presStyleIdx="3" presStyleCnt="4" custLinFactNeighborY="13406"/>
      <dgm:spPr/>
    </dgm:pt>
  </dgm:ptLst>
  <dgm:cxnLst>
    <dgm:cxn modelId="{84BD5B60-8758-45A8-BF21-438833EF936E}" srcId="{2CAE742D-7E0D-4F9E-8615-6090AE1A49B8}" destId="{4B1A5F4B-726A-49E8-B1CE-AEF575B62F10}" srcOrd="3" destOrd="0" parTransId="{9031FAAD-4928-4DF1-A5AD-62EBC2AE20DE}" sibTransId="{A39EB6D8-F742-4C2D-A6D8-C1F646D35700}"/>
    <dgm:cxn modelId="{A1F74CC4-0C73-425D-8354-B9F524B1B698}" srcId="{2CAE742D-7E0D-4F9E-8615-6090AE1A49B8}" destId="{84FC626F-09E7-4E05-91A5-CD446ACF8594}" srcOrd="2" destOrd="0" parTransId="{5C1884F8-EC8E-4023-B20B-2ED904BB4044}" sibTransId="{5FAD8874-E4E1-4508-80DA-28459B4A1DDE}"/>
    <dgm:cxn modelId="{4A6B5FE5-9980-4757-80B4-A4AE720CD0CF}" type="presOf" srcId="{4B1A5F4B-726A-49E8-B1CE-AEF575B62F10}" destId="{2CFCDFBE-8EC8-4067-93ED-CBE3E10961A4}" srcOrd="0" destOrd="0" presId="urn:microsoft.com/office/officeart/2008/layout/VerticalCurvedList"/>
    <dgm:cxn modelId="{5B5CB453-5DBC-4CF2-9CED-53939EC89447}" srcId="{2CAE742D-7E0D-4F9E-8615-6090AE1A49B8}" destId="{929491A3-1930-47FF-93C9-47A236FDED0F}" srcOrd="0" destOrd="0" parTransId="{28B32471-7D4D-4BD2-BD86-EFB41166E6AB}" sibTransId="{E32089CC-F864-4F42-9A27-A4BEB2E60B33}"/>
    <dgm:cxn modelId="{DD44300A-3039-4912-894B-39A58F2E334D}" srcId="{2CAE742D-7E0D-4F9E-8615-6090AE1A49B8}" destId="{7AE37EFD-21E7-4C2C-B07B-DAC5DEBEC67B}" srcOrd="1" destOrd="0" parTransId="{C7596FC4-B768-4065-99BD-000F6B1DC142}" sibTransId="{D9DBB53A-5BD4-4863-BA82-FD2D1BB874A0}"/>
    <dgm:cxn modelId="{9104D19D-B755-479F-B234-60C213F02497}" type="presOf" srcId="{929491A3-1930-47FF-93C9-47A236FDED0F}" destId="{509C155D-0CF4-440F-9BD9-84A3F9AF7667}" srcOrd="0" destOrd="0" presId="urn:microsoft.com/office/officeart/2008/layout/VerticalCurvedList"/>
    <dgm:cxn modelId="{752053AD-0923-4428-8C93-868B77E007FF}" type="presOf" srcId="{2CAE742D-7E0D-4F9E-8615-6090AE1A49B8}" destId="{CD0EC33C-BC83-430E-A0DF-2A0857FB4418}" srcOrd="0" destOrd="0" presId="urn:microsoft.com/office/officeart/2008/layout/VerticalCurvedList"/>
    <dgm:cxn modelId="{7A00542D-CF6B-4AC9-9DFE-79BA56EB8D21}" type="presOf" srcId="{84FC626F-09E7-4E05-91A5-CD446ACF8594}" destId="{53885FD5-F10A-4E45-966F-295DB17E775F}" srcOrd="0" destOrd="0" presId="urn:microsoft.com/office/officeart/2008/layout/VerticalCurvedList"/>
    <dgm:cxn modelId="{FB397B46-C958-4FFD-B040-579431FFC47B}" type="presOf" srcId="{E32089CC-F864-4F42-9A27-A4BEB2E60B33}" destId="{7A1A8EC8-94A3-4D17-BCA6-2A4DB09A57FC}" srcOrd="0" destOrd="0" presId="urn:microsoft.com/office/officeart/2008/layout/VerticalCurvedList"/>
    <dgm:cxn modelId="{C3561C18-B5A3-4583-BA57-177E839D804A}" type="presOf" srcId="{7AE37EFD-21E7-4C2C-B07B-DAC5DEBEC67B}" destId="{BA0C2470-B9A6-4D71-88F1-FD7116A2BE86}" srcOrd="0" destOrd="0" presId="urn:microsoft.com/office/officeart/2008/layout/VerticalCurvedList"/>
    <dgm:cxn modelId="{061DC33D-52F4-4791-9428-A018D6D3C110}" type="presParOf" srcId="{CD0EC33C-BC83-430E-A0DF-2A0857FB4418}" destId="{CE87DBCC-7A1B-4470-836C-88161B600196}" srcOrd="0" destOrd="0" presId="urn:microsoft.com/office/officeart/2008/layout/VerticalCurvedList"/>
    <dgm:cxn modelId="{3BC24AA2-480D-464B-8019-F7EFD9D7AD9B}" type="presParOf" srcId="{CE87DBCC-7A1B-4470-836C-88161B600196}" destId="{369F5B90-A234-4E62-A007-AA4E995B4E8F}" srcOrd="0" destOrd="0" presId="urn:microsoft.com/office/officeart/2008/layout/VerticalCurvedList"/>
    <dgm:cxn modelId="{2D4E6E6D-B06D-469A-85B6-497C994B00AD}" type="presParOf" srcId="{369F5B90-A234-4E62-A007-AA4E995B4E8F}" destId="{ED77F1BB-7999-4390-8449-BA76FF0EDCC0}" srcOrd="0" destOrd="0" presId="urn:microsoft.com/office/officeart/2008/layout/VerticalCurvedList"/>
    <dgm:cxn modelId="{CA3461DA-B88D-4121-A1A4-F626005211A8}" type="presParOf" srcId="{369F5B90-A234-4E62-A007-AA4E995B4E8F}" destId="{7A1A8EC8-94A3-4D17-BCA6-2A4DB09A57FC}" srcOrd="1" destOrd="0" presId="urn:microsoft.com/office/officeart/2008/layout/VerticalCurvedList"/>
    <dgm:cxn modelId="{6EA0868E-2795-41E6-8311-37C84D6F3036}" type="presParOf" srcId="{369F5B90-A234-4E62-A007-AA4E995B4E8F}" destId="{3DD17C16-D97A-4B0C-BBE6-DF8C81ABF69E}" srcOrd="2" destOrd="0" presId="urn:microsoft.com/office/officeart/2008/layout/VerticalCurvedList"/>
    <dgm:cxn modelId="{3403DE43-0B26-49AB-8123-4C33922CA878}" type="presParOf" srcId="{369F5B90-A234-4E62-A007-AA4E995B4E8F}" destId="{43604682-E444-472A-AE3C-C05CD8F15BAC}" srcOrd="3" destOrd="0" presId="urn:microsoft.com/office/officeart/2008/layout/VerticalCurvedList"/>
    <dgm:cxn modelId="{515378CA-734D-4F1C-A489-FEFFC3843FE9}" type="presParOf" srcId="{CE87DBCC-7A1B-4470-836C-88161B600196}" destId="{509C155D-0CF4-440F-9BD9-84A3F9AF7667}" srcOrd="1" destOrd="0" presId="urn:microsoft.com/office/officeart/2008/layout/VerticalCurvedList"/>
    <dgm:cxn modelId="{0A985652-732A-4C48-9DBE-531C0DBF67F3}" type="presParOf" srcId="{CE87DBCC-7A1B-4470-836C-88161B600196}" destId="{753A4EAA-B0D8-4E55-A938-E2C3741A9BE8}" srcOrd="2" destOrd="0" presId="urn:microsoft.com/office/officeart/2008/layout/VerticalCurvedList"/>
    <dgm:cxn modelId="{909CF562-6CD7-4C95-9057-70D3B404CFAB}" type="presParOf" srcId="{753A4EAA-B0D8-4E55-A938-E2C3741A9BE8}" destId="{3689CB26-9905-4D10-8ACC-B653C2FF3717}" srcOrd="0" destOrd="0" presId="urn:microsoft.com/office/officeart/2008/layout/VerticalCurvedList"/>
    <dgm:cxn modelId="{B1C107D5-8335-4607-9D74-D767CD8F075C}" type="presParOf" srcId="{CE87DBCC-7A1B-4470-836C-88161B600196}" destId="{BA0C2470-B9A6-4D71-88F1-FD7116A2BE86}" srcOrd="3" destOrd="0" presId="urn:microsoft.com/office/officeart/2008/layout/VerticalCurvedList"/>
    <dgm:cxn modelId="{6BE7575A-5101-40D4-86FB-803E219101D5}" type="presParOf" srcId="{CE87DBCC-7A1B-4470-836C-88161B600196}" destId="{6B654AC3-599C-4EEE-BE03-6BF372938668}" srcOrd="4" destOrd="0" presId="urn:microsoft.com/office/officeart/2008/layout/VerticalCurvedList"/>
    <dgm:cxn modelId="{525296D2-8CFA-4C00-A5F5-A61BD24F9438}" type="presParOf" srcId="{6B654AC3-599C-4EEE-BE03-6BF372938668}" destId="{93402E0F-5C49-48ED-A678-576BBA130AE2}" srcOrd="0" destOrd="0" presId="urn:microsoft.com/office/officeart/2008/layout/VerticalCurvedList"/>
    <dgm:cxn modelId="{8A6DE66E-2CC9-40DC-B390-E799105FDFAD}" type="presParOf" srcId="{CE87DBCC-7A1B-4470-836C-88161B600196}" destId="{53885FD5-F10A-4E45-966F-295DB17E775F}" srcOrd="5" destOrd="0" presId="urn:microsoft.com/office/officeart/2008/layout/VerticalCurvedList"/>
    <dgm:cxn modelId="{FE74E0C3-33D3-4F3E-85E4-4DB5D3B88322}" type="presParOf" srcId="{CE87DBCC-7A1B-4470-836C-88161B600196}" destId="{7B290222-0605-4B7C-8D0F-9DD6B4A7BD6C}" srcOrd="6" destOrd="0" presId="urn:microsoft.com/office/officeart/2008/layout/VerticalCurvedList"/>
    <dgm:cxn modelId="{35713CD4-9E04-4085-8EAC-0488FF0DF104}" type="presParOf" srcId="{7B290222-0605-4B7C-8D0F-9DD6B4A7BD6C}" destId="{9540B8F5-6486-45C9-B3B7-BA752A12604D}" srcOrd="0" destOrd="0" presId="urn:microsoft.com/office/officeart/2008/layout/VerticalCurvedList"/>
    <dgm:cxn modelId="{28AAF6D0-4849-4AB2-8B12-50B52015FB81}" type="presParOf" srcId="{CE87DBCC-7A1B-4470-836C-88161B600196}" destId="{2CFCDFBE-8EC8-4067-93ED-CBE3E10961A4}" srcOrd="7" destOrd="0" presId="urn:microsoft.com/office/officeart/2008/layout/VerticalCurvedList"/>
    <dgm:cxn modelId="{23430055-A91B-4BED-BB74-4179F7D78B73}" type="presParOf" srcId="{CE87DBCC-7A1B-4470-836C-88161B600196}" destId="{D734BEAD-5A4E-4019-8779-C6449F1BE2C4}" srcOrd="8" destOrd="0" presId="urn:microsoft.com/office/officeart/2008/layout/VerticalCurvedList"/>
    <dgm:cxn modelId="{4F17E82A-AA63-4659-9C14-1A6D73F9CFFB}" type="presParOf" srcId="{D734BEAD-5A4E-4019-8779-C6449F1BE2C4}" destId="{65A083A1-9B3A-4148-AD12-5589C0AEBAF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65A223-344F-4670-864A-BAD2698AD509}"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ES"/>
        </a:p>
      </dgm:t>
    </dgm:pt>
    <dgm:pt modelId="{E3189744-25CA-4541-9172-A7078A87F355}">
      <dgm:prSet phldrT="[Texto]" custT="1"/>
      <dgm:spPr/>
      <dgm:t>
        <a:bodyPr/>
        <a:lstStyle/>
        <a:p>
          <a:r>
            <a:rPr lang="es-ES" sz="1800" dirty="0" smtClean="0"/>
            <a:t>Consideraciones </a:t>
          </a:r>
          <a:r>
            <a:rPr lang="es-ES" sz="1800" dirty="0"/>
            <a:t>de Diseño</a:t>
          </a:r>
        </a:p>
      </dgm:t>
    </dgm:pt>
    <dgm:pt modelId="{E54E7F01-691D-4EF1-A972-C23CBF8C3B2B}" type="parTrans" cxnId="{084D78C0-65C7-455B-956D-F3C70E1996DB}">
      <dgm:prSet/>
      <dgm:spPr/>
      <dgm:t>
        <a:bodyPr/>
        <a:lstStyle/>
        <a:p>
          <a:endParaRPr lang="es-ES" sz="2800"/>
        </a:p>
      </dgm:t>
    </dgm:pt>
    <dgm:pt modelId="{C0B162B7-BA91-4749-885B-41A1683E4603}" type="sibTrans" cxnId="{084D78C0-65C7-455B-956D-F3C70E1996DB}">
      <dgm:prSet/>
      <dgm:spPr/>
      <dgm:t>
        <a:bodyPr/>
        <a:lstStyle/>
        <a:p>
          <a:endParaRPr lang="es-ES" sz="2800"/>
        </a:p>
      </dgm:t>
    </dgm:pt>
    <dgm:pt modelId="{05E7278D-7933-42BF-B293-BB5B0B5D31B1}">
      <dgm:prSet phldrT="[Texto]" custT="1"/>
      <dgm:spPr/>
      <dgm:t>
        <a:bodyPr/>
        <a:lstStyle/>
        <a:p>
          <a:r>
            <a:rPr lang="es-ES" sz="1800" dirty="0" smtClean="0"/>
            <a:t>Diseño de un solo elemento</a:t>
          </a:r>
          <a:endParaRPr lang="es-ES" sz="1800" dirty="0"/>
        </a:p>
      </dgm:t>
    </dgm:pt>
    <dgm:pt modelId="{6A28FCD6-64D3-4422-B4C7-2DD3F863414D}" type="parTrans" cxnId="{AEF907C7-BA97-4C91-97A5-223973D22B70}">
      <dgm:prSet/>
      <dgm:spPr/>
      <dgm:t>
        <a:bodyPr/>
        <a:lstStyle/>
        <a:p>
          <a:endParaRPr lang="es-ES" sz="2800"/>
        </a:p>
      </dgm:t>
    </dgm:pt>
    <dgm:pt modelId="{A185DC95-0CEA-40FA-B970-2EECAD78C58C}" type="sibTrans" cxnId="{AEF907C7-BA97-4C91-97A5-223973D22B70}">
      <dgm:prSet/>
      <dgm:spPr/>
      <dgm:t>
        <a:bodyPr/>
        <a:lstStyle/>
        <a:p>
          <a:endParaRPr lang="es-ES" sz="2800"/>
        </a:p>
      </dgm:t>
    </dgm:pt>
    <dgm:pt modelId="{A3537652-0DDB-4E5B-B84B-0A6CB21C9ACC}">
      <dgm:prSet phldrT="[Texto]" custT="1"/>
      <dgm:spPr/>
      <dgm:t>
        <a:bodyPr/>
        <a:lstStyle/>
        <a:p>
          <a:r>
            <a:rPr lang="es-ES" sz="1800" dirty="0" smtClean="0"/>
            <a:t>Simulación de la antena de un solo elemento</a:t>
          </a:r>
          <a:endParaRPr lang="es-ES" sz="1800" dirty="0"/>
        </a:p>
      </dgm:t>
    </dgm:pt>
    <dgm:pt modelId="{D08A4B70-2888-4DBE-9A5F-3648A1A4C79A}" type="parTrans" cxnId="{C1F563BD-B2C4-42DB-A682-E3C9A3EDEDDC}">
      <dgm:prSet/>
      <dgm:spPr/>
      <dgm:t>
        <a:bodyPr/>
        <a:lstStyle/>
        <a:p>
          <a:endParaRPr lang="es-ES" sz="2800"/>
        </a:p>
      </dgm:t>
    </dgm:pt>
    <dgm:pt modelId="{E3480404-F591-4C1F-B3C7-C6EA23C55F49}" type="sibTrans" cxnId="{C1F563BD-B2C4-42DB-A682-E3C9A3EDEDDC}">
      <dgm:prSet/>
      <dgm:spPr/>
      <dgm:t>
        <a:bodyPr/>
        <a:lstStyle/>
        <a:p>
          <a:endParaRPr lang="es-ES" sz="2800"/>
        </a:p>
      </dgm:t>
    </dgm:pt>
    <dgm:pt modelId="{906974B0-24CE-436A-9E79-8A6EC9B7C862}">
      <dgm:prSet phldrT="[Texto]" custT="1"/>
      <dgm:spPr/>
      <dgm:t>
        <a:bodyPr/>
        <a:lstStyle/>
        <a:p>
          <a:r>
            <a:rPr lang="es-ES" sz="1800" dirty="0" smtClean="0"/>
            <a:t>Simulación del Arreglo</a:t>
          </a:r>
          <a:endParaRPr lang="es-ES" sz="1800" dirty="0"/>
        </a:p>
      </dgm:t>
    </dgm:pt>
    <dgm:pt modelId="{660D6AD2-9B50-4B4E-83E5-C788EC7C0C27}" type="parTrans" cxnId="{5FC37AE6-EF51-41E5-B565-F9532BAF3660}">
      <dgm:prSet/>
      <dgm:spPr/>
      <dgm:t>
        <a:bodyPr/>
        <a:lstStyle/>
        <a:p>
          <a:endParaRPr lang="es-ES" sz="2800"/>
        </a:p>
      </dgm:t>
    </dgm:pt>
    <dgm:pt modelId="{59E6001D-3DC9-4CC3-B24E-B0CCA3D4E605}" type="sibTrans" cxnId="{5FC37AE6-EF51-41E5-B565-F9532BAF3660}">
      <dgm:prSet/>
      <dgm:spPr/>
      <dgm:t>
        <a:bodyPr/>
        <a:lstStyle/>
        <a:p>
          <a:endParaRPr lang="es-ES" sz="2800"/>
        </a:p>
      </dgm:t>
    </dgm:pt>
    <dgm:pt modelId="{B42723E4-E9AA-4F60-B6C4-7869B1382E25}">
      <dgm:prSet phldrT="[Texto]" custT="1"/>
      <dgm:spPr/>
      <dgm:t>
        <a:bodyPr/>
        <a:lstStyle/>
        <a:p>
          <a:r>
            <a:rPr lang="es-ES" sz="1800" dirty="0" smtClean="0"/>
            <a:t>Construcción de las antenas</a:t>
          </a:r>
          <a:endParaRPr lang="es-ES" sz="1800" dirty="0"/>
        </a:p>
      </dgm:t>
    </dgm:pt>
    <dgm:pt modelId="{B55E2A61-57FA-4DB4-8C58-BEF8B4D51A68}" type="parTrans" cxnId="{E044AC4B-AA81-4C5F-B03D-144A3A3E86A1}">
      <dgm:prSet/>
      <dgm:spPr/>
      <dgm:t>
        <a:bodyPr/>
        <a:lstStyle/>
        <a:p>
          <a:endParaRPr lang="es-ES" sz="2800"/>
        </a:p>
      </dgm:t>
    </dgm:pt>
    <dgm:pt modelId="{072A417D-9612-4077-9AF4-5344C1E117C1}" type="sibTrans" cxnId="{E044AC4B-AA81-4C5F-B03D-144A3A3E86A1}">
      <dgm:prSet/>
      <dgm:spPr/>
      <dgm:t>
        <a:bodyPr/>
        <a:lstStyle/>
        <a:p>
          <a:endParaRPr lang="es-ES" sz="2800"/>
        </a:p>
      </dgm:t>
    </dgm:pt>
    <dgm:pt modelId="{6A990C59-0D37-47FB-9035-873C7BA424DA}">
      <dgm:prSet phldrT="[Texto]" custT="1"/>
      <dgm:spPr/>
      <dgm:t>
        <a:bodyPr/>
        <a:lstStyle/>
        <a:p>
          <a:r>
            <a:rPr lang="es-ES" sz="1800" dirty="0" smtClean="0"/>
            <a:t>Medición de las antenas construidas</a:t>
          </a:r>
          <a:endParaRPr lang="es-ES" sz="1800" dirty="0"/>
        </a:p>
      </dgm:t>
    </dgm:pt>
    <dgm:pt modelId="{A15A22D7-C353-444A-A538-C51246ABD3E7}" type="parTrans" cxnId="{7961BD7C-5FD6-4B8F-A688-AF491648CDFC}">
      <dgm:prSet/>
      <dgm:spPr/>
      <dgm:t>
        <a:bodyPr/>
        <a:lstStyle/>
        <a:p>
          <a:endParaRPr lang="es-EC"/>
        </a:p>
      </dgm:t>
    </dgm:pt>
    <dgm:pt modelId="{FA942FA2-E83B-435B-860D-5B870A9A402F}" type="sibTrans" cxnId="{7961BD7C-5FD6-4B8F-A688-AF491648CDFC}">
      <dgm:prSet/>
      <dgm:spPr/>
      <dgm:t>
        <a:bodyPr/>
        <a:lstStyle/>
        <a:p>
          <a:endParaRPr lang="es-EC"/>
        </a:p>
      </dgm:t>
    </dgm:pt>
    <dgm:pt modelId="{423B3C01-9868-4A11-87EF-965EB810E415}">
      <dgm:prSet phldrT="[Texto]" custT="1"/>
      <dgm:spPr/>
      <dgm:t>
        <a:bodyPr/>
        <a:lstStyle/>
        <a:p>
          <a:r>
            <a:rPr lang="es-ES" sz="1800" dirty="0" smtClean="0"/>
            <a:t>Diseño del arreglo de antenas</a:t>
          </a:r>
          <a:endParaRPr lang="es-ES" sz="1800" dirty="0"/>
        </a:p>
      </dgm:t>
    </dgm:pt>
    <dgm:pt modelId="{4DF1FFB3-02FB-4C13-9B8A-DFCFF4C340EB}" type="parTrans" cxnId="{318DBC85-85CD-4B4F-805C-7691DE0076FF}">
      <dgm:prSet/>
      <dgm:spPr/>
      <dgm:t>
        <a:bodyPr/>
        <a:lstStyle/>
        <a:p>
          <a:endParaRPr lang="es-EC"/>
        </a:p>
      </dgm:t>
    </dgm:pt>
    <dgm:pt modelId="{587DDEC6-6FD4-4D69-9EDE-78C50EF16978}" type="sibTrans" cxnId="{318DBC85-85CD-4B4F-805C-7691DE0076FF}">
      <dgm:prSet/>
      <dgm:spPr/>
      <dgm:t>
        <a:bodyPr/>
        <a:lstStyle/>
        <a:p>
          <a:endParaRPr lang="es-EC"/>
        </a:p>
      </dgm:t>
    </dgm:pt>
    <dgm:pt modelId="{F4F91C41-1E39-4EC8-A6FD-79796992DEFA}">
      <dgm:prSet phldrT="[Texto]"/>
      <dgm:spPr/>
      <dgm:t>
        <a:bodyPr/>
        <a:lstStyle/>
        <a:p>
          <a:r>
            <a:rPr lang="es-ES" dirty="0" smtClean="0"/>
            <a:t>Medicación de las antenas AMITEC</a:t>
          </a:r>
          <a:endParaRPr lang="es-ES" dirty="0"/>
        </a:p>
      </dgm:t>
    </dgm:pt>
    <dgm:pt modelId="{81338304-7170-4427-93C6-19B9AF3548B1}" type="parTrans" cxnId="{30C169D0-F1D5-410F-8270-A82135F34E0A}">
      <dgm:prSet/>
      <dgm:spPr/>
      <dgm:t>
        <a:bodyPr/>
        <a:lstStyle/>
        <a:p>
          <a:endParaRPr lang="es-EC"/>
        </a:p>
      </dgm:t>
    </dgm:pt>
    <dgm:pt modelId="{46FDACF8-1250-4BD5-A1B4-F0D08789778C}" type="sibTrans" cxnId="{30C169D0-F1D5-410F-8270-A82135F34E0A}">
      <dgm:prSet/>
      <dgm:spPr/>
      <dgm:t>
        <a:bodyPr/>
        <a:lstStyle/>
        <a:p>
          <a:endParaRPr lang="es-EC"/>
        </a:p>
      </dgm:t>
    </dgm:pt>
    <dgm:pt modelId="{928C7353-35FA-4911-B03B-8F4AAD9CC856}">
      <dgm:prSet phldrT="[Texto]" custT="1"/>
      <dgm:spPr/>
      <dgm:t>
        <a:bodyPr/>
        <a:lstStyle/>
        <a:p>
          <a:r>
            <a:rPr lang="es-ES" sz="1800" dirty="0" smtClean="0"/>
            <a:t>Análisis de Resultados</a:t>
          </a:r>
          <a:endParaRPr lang="es-ES" sz="1800" dirty="0"/>
        </a:p>
      </dgm:t>
    </dgm:pt>
    <dgm:pt modelId="{1ADD1022-707C-433E-9321-1505EF9E510A}" type="parTrans" cxnId="{161B79AC-8B11-492F-B6C0-1A3D63CF5064}">
      <dgm:prSet/>
      <dgm:spPr/>
      <dgm:t>
        <a:bodyPr/>
        <a:lstStyle/>
        <a:p>
          <a:endParaRPr lang="es-EC"/>
        </a:p>
      </dgm:t>
    </dgm:pt>
    <dgm:pt modelId="{F74DA3A2-2219-4CBC-9BE1-FCDCE2F9A0A1}" type="sibTrans" cxnId="{161B79AC-8B11-492F-B6C0-1A3D63CF5064}">
      <dgm:prSet/>
      <dgm:spPr/>
      <dgm:t>
        <a:bodyPr/>
        <a:lstStyle/>
        <a:p>
          <a:endParaRPr lang="es-EC"/>
        </a:p>
      </dgm:t>
    </dgm:pt>
    <dgm:pt modelId="{1CF80CC7-3CB8-4DB2-8A00-C29828FE6FCA}">
      <dgm:prSet phldrT="[Texto]" custT="1"/>
      <dgm:spPr/>
      <dgm:t>
        <a:bodyPr/>
        <a:lstStyle/>
        <a:p>
          <a:r>
            <a:rPr lang="es-ES" sz="1800" dirty="0" smtClean="0"/>
            <a:t>Análisis Comparativo</a:t>
          </a:r>
          <a:endParaRPr lang="es-ES" sz="1800" dirty="0"/>
        </a:p>
      </dgm:t>
    </dgm:pt>
    <dgm:pt modelId="{35CC72B4-2AC5-4B05-8F05-356437F6A8AD}" type="parTrans" cxnId="{60D720BC-53FE-4436-B603-B147CBD80CBD}">
      <dgm:prSet/>
      <dgm:spPr/>
      <dgm:t>
        <a:bodyPr/>
        <a:lstStyle/>
        <a:p>
          <a:endParaRPr lang="es-EC"/>
        </a:p>
      </dgm:t>
    </dgm:pt>
    <dgm:pt modelId="{CF8983B1-2EBB-418D-8D1F-FBA6121213F8}" type="sibTrans" cxnId="{60D720BC-53FE-4436-B603-B147CBD80CBD}">
      <dgm:prSet/>
      <dgm:spPr/>
      <dgm:t>
        <a:bodyPr/>
        <a:lstStyle/>
        <a:p>
          <a:endParaRPr lang="es-EC"/>
        </a:p>
      </dgm:t>
    </dgm:pt>
    <dgm:pt modelId="{321D1617-6F51-4175-8E7C-6987D98BD198}" type="pres">
      <dgm:prSet presAssocID="{9665A223-344F-4670-864A-BAD2698AD509}" presName="diagram" presStyleCnt="0">
        <dgm:presLayoutVars>
          <dgm:dir/>
          <dgm:resizeHandles val="exact"/>
        </dgm:presLayoutVars>
      </dgm:prSet>
      <dgm:spPr/>
      <dgm:t>
        <a:bodyPr/>
        <a:lstStyle/>
        <a:p>
          <a:endParaRPr lang="es-EC"/>
        </a:p>
      </dgm:t>
    </dgm:pt>
    <dgm:pt modelId="{7F03A22D-F97F-4152-B887-1963C620F668}" type="pres">
      <dgm:prSet presAssocID="{E3189744-25CA-4541-9172-A7078A87F355}" presName="node" presStyleLbl="node1" presStyleIdx="0" presStyleCnt="10">
        <dgm:presLayoutVars>
          <dgm:bulletEnabled val="1"/>
        </dgm:presLayoutVars>
      </dgm:prSet>
      <dgm:spPr/>
      <dgm:t>
        <a:bodyPr/>
        <a:lstStyle/>
        <a:p>
          <a:endParaRPr lang="es-EC"/>
        </a:p>
      </dgm:t>
    </dgm:pt>
    <dgm:pt modelId="{1CF9B509-752B-4DB8-BE3E-EAC2D45F8CD2}" type="pres">
      <dgm:prSet presAssocID="{C0B162B7-BA91-4749-885B-41A1683E4603}" presName="sibTrans" presStyleLbl="sibTrans2D1" presStyleIdx="0" presStyleCnt="9"/>
      <dgm:spPr/>
      <dgm:t>
        <a:bodyPr/>
        <a:lstStyle/>
        <a:p>
          <a:endParaRPr lang="es-EC"/>
        </a:p>
      </dgm:t>
    </dgm:pt>
    <dgm:pt modelId="{D4293215-5499-4033-A644-5CB616D771F6}" type="pres">
      <dgm:prSet presAssocID="{C0B162B7-BA91-4749-885B-41A1683E4603}" presName="connectorText" presStyleLbl="sibTrans2D1" presStyleIdx="0" presStyleCnt="9"/>
      <dgm:spPr/>
      <dgm:t>
        <a:bodyPr/>
        <a:lstStyle/>
        <a:p>
          <a:endParaRPr lang="es-EC"/>
        </a:p>
      </dgm:t>
    </dgm:pt>
    <dgm:pt modelId="{EB4A1D10-50B6-43BE-8F30-C58627CBDA6A}" type="pres">
      <dgm:prSet presAssocID="{05E7278D-7933-42BF-B293-BB5B0B5D31B1}" presName="node" presStyleLbl="node1" presStyleIdx="1" presStyleCnt="10">
        <dgm:presLayoutVars>
          <dgm:bulletEnabled val="1"/>
        </dgm:presLayoutVars>
      </dgm:prSet>
      <dgm:spPr/>
      <dgm:t>
        <a:bodyPr/>
        <a:lstStyle/>
        <a:p>
          <a:endParaRPr lang="es-EC"/>
        </a:p>
      </dgm:t>
    </dgm:pt>
    <dgm:pt modelId="{DEC440B5-A526-42A4-A414-251B79A624A0}" type="pres">
      <dgm:prSet presAssocID="{A185DC95-0CEA-40FA-B970-2EECAD78C58C}" presName="sibTrans" presStyleLbl="sibTrans2D1" presStyleIdx="1" presStyleCnt="9"/>
      <dgm:spPr/>
      <dgm:t>
        <a:bodyPr/>
        <a:lstStyle/>
        <a:p>
          <a:endParaRPr lang="es-EC"/>
        </a:p>
      </dgm:t>
    </dgm:pt>
    <dgm:pt modelId="{3A0ADF60-40B7-4BFE-9C08-65B8BB23CCB8}" type="pres">
      <dgm:prSet presAssocID="{A185DC95-0CEA-40FA-B970-2EECAD78C58C}" presName="connectorText" presStyleLbl="sibTrans2D1" presStyleIdx="1" presStyleCnt="9"/>
      <dgm:spPr/>
      <dgm:t>
        <a:bodyPr/>
        <a:lstStyle/>
        <a:p>
          <a:endParaRPr lang="es-EC"/>
        </a:p>
      </dgm:t>
    </dgm:pt>
    <dgm:pt modelId="{93FBC30A-55ED-4E83-A08C-9C4C90D3956B}" type="pres">
      <dgm:prSet presAssocID="{A3537652-0DDB-4E5B-B84B-0A6CB21C9ACC}" presName="node" presStyleLbl="node1" presStyleIdx="2" presStyleCnt="10">
        <dgm:presLayoutVars>
          <dgm:bulletEnabled val="1"/>
        </dgm:presLayoutVars>
      </dgm:prSet>
      <dgm:spPr/>
      <dgm:t>
        <a:bodyPr/>
        <a:lstStyle/>
        <a:p>
          <a:endParaRPr lang="es-EC"/>
        </a:p>
      </dgm:t>
    </dgm:pt>
    <dgm:pt modelId="{1FE1E1D5-DFCA-4DC8-A004-EDFD888205AC}" type="pres">
      <dgm:prSet presAssocID="{E3480404-F591-4C1F-B3C7-C6EA23C55F49}" presName="sibTrans" presStyleLbl="sibTrans2D1" presStyleIdx="2" presStyleCnt="9"/>
      <dgm:spPr/>
      <dgm:t>
        <a:bodyPr/>
        <a:lstStyle/>
        <a:p>
          <a:endParaRPr lang="es-EC"/>
        </a:p>
      </dgm:t>
    </dgm:pt>
    <dgm:pt modelId="{48372E59-38C1-4EBD-BC5F-50ACF580E99D}" type="pres">
      <dgm:prSet presAssocID="{E3480404-F591-4C1F-B3C7-C6EA23C55F49}" presName="connectorText" presStyleLbl="sibTrans2D1" presStyleIdx="2" presStyleCnt="9"/>
      <dgm:spPr/>
      <dgm:t>
        <a:bodyPr/>
        <a:lstStyle/>
        <a:p>
          <a:endParaRPr lang="es-EC"/>
        </a:p>
      </dgm:t>
    </dgm:pt>
    <dgm:pt modelId="{CD17AC61-A223-4E10-A480-F0228CFEA101}" type="pres">
      <dgm:prSet presAssocID="{423B3C01-9868-4A11-87EF-965EB810E415}" presName="node" presStyleLbl="node1" presStyleIdx="3" presStyleCnt="10">
        <dgm:presLayoutVars>
          <dgm:bulletEnabled val="1"/>
        </dgm:presLayoutVars>
      </dgm:prSet>
      <dgm:spPr/>
      <dgm:t>
        <a:bodyPr/>
        <a:lstStyle/>
        <a:p>
          <a:endParaRPr lang="es-EC"/>
        </a:p>
      </dgm:t>
    </dgm:pt>
    <dgm:pt modelId="{8FCCAFDD-35D0-4D81-BEBE-2B7F1ACEFB77}" type="pres">
      <dgm:prSet presAssocID="{587DDEC6-6FD4-4D69-9EDE-78C50EF16978}" presName="sibTrans" presStyleLbl="sibTrans2D1" presStyleIdx="3" presStyleCnt="9"/>
      <dgm:spPr/>
      <dgm:t>
        <a:bodyPr/>
        <a:lstStyle/>
        <a:p>
          <a:endParaRPr lang="es-EC"/>
        </a:p>
      </dgm:t>
    </dgm:pt>
    <dgm:pt modelId="{8230F075-A7C5-4CAC-8D5A-0E4F7C2A24D1}" type="pres">
      <dgm:prSet presAssocID="{587DDEC6-6FD4-4D69-9EDE-78C50EF16978}" presName="connectorText" presStyleLbl="sibTrans2D1" presStyleIdx="3" presStyleCnt="9"/>
      <dgm:spPr/>
      <dgm:t>
        <a:bodyPr/>
        <a:lstStyle/>
        <a:p>
          <a:endParaRPr lang="es-EC"/>
        </a:p>
      </dgm:t>
    </dgm:pt>
    <dgm:pt modelId="{183BC98C-BB56-40E8-AC94-C8400CAD1162}" type="pres">
      <dgm:prSet presAssocID="{906974B0-24CE-436A-9E79-8A6EC9B7C862}" presName="node" presStyleLbl="node1" presStyleIdx="4" presStyleCnt="10">
        <dgm:presLayoutVars>
          <dgm:bulletEnabled val="1"/>
        </dgm:presLayoutVars>
      </dgm:prSet>
      <dgm:spPr/>
      <dgm:t>
        <a:bodyPr/>
        <a:lstStyle/>
        <a:p>
          <a:endParaRPr lang="es-EC"/>
        </a:p>
      </dgm:t>
    </dgm:pt>
    <dgm:pt modelId="{0A418D2D-E56B-46B8-BD00-DB31381749EB}" type="pres">
      <dgm:prSet presAssocID="{59E6001D-3DC9-4CC3-B24E-B0CCA3D4E605}" presName="sibTrans" presStyleLbl="sibTrans2D1" presStyleIdx="4" presStyleCnt="9"/>
      <dgm:spPr/>
      <dgm:t>
        <a:bodyPr/>
        <a:lstStyle/>
        <a:p>
          <a:endParaRPr lang="es-EC"/>
        </a:p>
      </dgm:t>
    </dgm:pt>
    <dgm:pt modelId="{4C3768A4-C263-457B-9244-5FEC93F0C436}" type="pres">
      <dgm:prSet presAssocID="{59E6001D-3DC9-4CC3-B24E-B0CCA3D4E605}" presName="connectorText" presStyleLbl="sibTrans2D1" presStyleIdx="4" presStyleCnt="9"/>
      <dgm:spPr/>
      <dgm:t>
        <a:bodyPr/>
        <a:lstStyle/>
        <a:p>
          <a:endParaRPr lang="es-EC"/>
        </a:p>
      </dgm:t>
    </dgm:pt>
    <dgm:pt modelId="{69F35EA3-81B6-4B2F-8EF5-18EE54D5E04A}" type="pres">
      <dgm:prSet presAssocID="{B42723E4-E9AA-4F60-B6C4-7869B1382E25}" presName="node" presStyleLbl="node1" presStyleIdx="5" presStyleCnt="10">
        <dgm:presLayoutVars>
          <dgm:bulletEnabled val="1"/>
        </dgm:presLayoutVars>
      </dgm:prSet>
      <dgm:spPr/>
      <dgm:t>
        <a:bodyPr/>
        <a:lstStyle/>
        <a:p>
          <a:endParaRPr lang="es-EC"/>
        </a:p>
      </dgm:t>
    </dgm:pt>
    <dgm:pt modelId="{5975F302-4D6C-4081-B72C-CD1C15941F00}" type="pres">
      <dgm:prSet presAssocID="{072A417D-9612-4077-9AF4-5344C1E117C1}" presName="sibTrans" presStyleLbl="sibTrans2D1" presStyleIdx="5" presStyleCnt="9"/>
      <dgm:spPr/>
      <dgm:t>
        <a:bodyPr/>
        <a:lstStyle/>
        <a:p>
          <a:endParaRPr lang="es-EC"/>
        </a:p>
      </dgm:t>
    </dgm:pt>
    <dgm:pt modelId="{8326C863-A472-416F-8E4C-A942C737A22F}" type="pres">
      <dgm:prSet presAssocID="{072A417D-9612-4077-9AF4-5344C1E117C1}" presName="connectorText" presStyleLbl="sibTrans2D1" presStyleIdx="5" presStyleCnt="9"/>
      <dgm:spPr/>
      <dgm:t>
        <a:bodyPr/>
        <a:lstStyle/>
        <a:p>
          <a:endParaRPr lang="es-EC"/>
        </a:p>
      </dgm:t>
    </dgm:pt>
    <dgm:pt modelId="{6477C5A5-FEC6-4263-8CD5-26CF2A3C5236}" type="pres">
      <dgm:prSet presAssocID="{6A990C59-0D37-47FB-9035-873C7BA424DA}" presName="node" presStyleLbl="node1" presStyleIdx="6" presStyleCnt="10">
        <dgm:presLayoutVars>
          <dgm:bulletEnabled val="1"/>
        </dgm:presLayoutVars>
      </dgm:prSet>
      <dgm:spPr/>
      <dgm:t>
        <a:bodyPr/>
        <a:lstStyle/>
        <a:p>
          <a:endParaRPr lang="es-EC"/>
        </a:p>
      </dgm:t>
    </dgm:pt>
    <dgm:pt modelId="{1A88C3CE-4B55-4407-8C92-B6DBE6B390AD}" type="pres">
      <dgm:prSet presAssocID="{FA942FA2-E83B-435B-860D-5B870A9A402F}" presName="sibTrans" presStyleLbl="sibTrans2D1" presStyleIdx="6" presStyleCnt="9"/>
      <dgm:spPr/>
      <dgm:t>
        <a:bodyPr/>
        <a:lstStyle/>
        <a:p>
          <a:endParaRPr lang="es-EC"/>
        </a:p>
      </dgm:t>
    </dgm:pt>
    <dgm:pt modelId="{A27B2081-7B17-461E-AA2B-42F19E9569FC}" type="pres">
      <dgm:prSet presAssocID="{FA942FA2-E83B-435B-860D-5B870A9A402F}" presName="connectorText" presStyleLbl="sibTrans2D1" presStyleIdx="6" presStyleCnt="9"/>
      <dgm:spPr/>
      <dgm:t>
        <a:bodyPr/>
        <a:lstStyle/>
        <a:p>
          <a:endParaRPr lang="es-EC"/>
        </a:p>
      </dgm:t>
    </dgm:pt>
    <dgm:pt modelId="{61AC3562-0BAF-4C36-9D1C-9B8A8A0E3CE0}" type="pres">
      <dgm:prSet presAssocID="{F4F91C41-1E39-4EC8-A6FD-79796992DEFA}" presName="node" presStyleLbl="node1" presStyleIdx="7" presStyleCnt="10">
        <dgm:presLayoutVars>
          <dgm:bulletEnabled val="1"/>
        </dgm:presLayoutVars>
      </dgm:prSet>
      <dgm:spPr/>
      <dgm:t>
        <a:bodyPr/>
        <a:lstStyle/>
        <a:p>
          <a:endParaRPr lang="es-EC"/>
        </a:p>
      </dgm:t>
    </dgm:pt>
    <dgm:pt modelId="{13882311-BC58-4800-BC4D-74F9295DA610}" type="pres">
      <dgm:prSet presAssocID="{46FDACF8-1250-4BD5-A1B4-F0D08789778C}" presName="sibTrans" presStyleLbl="sibTrans2D1" presStyleIdx="7" presStyleCnt="9"/>
      <dgm:spPr/>
      <dgm:t>
        <a:bodyPr/>
        <a:lstStyle/>
        <a:p>
          <a:endParaRPr lang="es-EC"/>
        </a:p>
      </dgm:t>
    </dgm:pt>
    <dgm:pt modelId="{5C11AD51-9030-4F6D-841A-0D5BF42DD023}" type="pres">
      <dgm:prSet presAssocID="{46FDACF8-1250-4BD5-A1B4-F0D08789778C}" presName="connectorText" presStyleLbl="sibTrans2D1" presStyleIdx="7" presStyleCnt="9"/>
      <dgm:spPr/>
      <dgm:t>
        <a:bodyPr/>
        <a:lstStyle/>
        <a:p>
          <a:endParaRPr lang="es-EC"/>
        </a:p>
      </dgm:t>
    </dgm:pt>
    <dgm:pt modelId="{E22D9B7E-8D87-4F2D-AB57-3629D26DB262}" type="pres">
      <dgm:prSet presAssocID="{928C7353-35FA-4911-B03B-8F4AAD9CC856}" presName="node" presStyleLbl="node1" presStyleIdx="8" presStyleCnt="10">
        <dgm:presLayoutVars>
          <dgm:bulletEnabled val="1"/>
        </dgm:presLayoutVars>
      </dgm:prSet>
      <dgm:spPr/>
      <dgm:t>
        <a:bodyPr/>
        <a:lstStyle/>
        <a:p>
          <a:endParaRPr lang="es-EC"/>
        </a:p>
      </dgm:t>
    </dgm:pt>
    <dgm:pt modelId="{EF22DFD9-3E08-45C6-A8C0-3ED3565CDF9C}" type="pres">
      <dgm:prSet presAssocID="{F74DA3A2-2219-4CBC-9BE1-FCDCE2F9A0A1}" presName="sibTrans" presStyleLbl="sibTrans2D1" presStyleIdx="8" presStyleCnt="9"/>
      <dgm:spPr/>
      <dgm:t>
        <a:bodyPr/>
        <a:lstStyle/>
        <a:p>
          <a:endParaRPr lang="es-EC"/>
        </a:p>
      </dgm:t>
    </dgm:pt>
    <dgm:pt modelId="{8CBBD7C6-A7E6-4191-8C4E-199A48495F5A}" type="pres">
      <dgm:prSet presAssocID="{F74DA3A2-2219-4CBC-9BE1-FCDCE2F9A0A1}" presName="connectorText" presStyleLbl="sibTrans2D1" presStyleIdx="8" presStyleCnt="9"/>
      <dgm:spPr/>
      <dgm:t>
        <a:bodyPr/>
        <a:lstStyle/>
        <a:p>
          <a:endParaRPr lang="es-EC"/>
        </a:p>
      </dgm:t>
    </dgm:pt>
    <dgm:pt modelId="{AA339550-EBC5-469A-8534-7936407C7ACF}" type="pres">
      <dgm:prSet presAssocID="{1CF80CC7-3CB8-4DB2-8A00-C29828FE6FCA}" presName="node" presStyleLbl="node1" presStyleIdx="9" presStyleCnt="10">
        <dgm:presLayoutVars>
          <dgm:bulletEnabled val="1"/>
        </dgm:presLayoutVars>
      </dgm:prSet>
      <dgm:spPr/>
      <dgm:t>
        <a:bodyPr/>
        <a:lstStyle/>
        <a:p>
          <a:endParaRPr lang="es-EC"/>
        </a:p>
      </dgm:t>
    </dgm:pt>
  </dgm:ptLst>
  <dgm:cxnLst>
    <dgm:cxn modelId="{ACF57F6D-E0DD-4E87-8BCD-316368226E94}" type="presOf" srcId="{C0B162B7-BA91-4749-885B-41A1683E4603}" destId="{1CF9B509-752B-4DB8-BE3E-EAC2D45F8CD2}" srcOrd="0" destOrd="0" presId="urn:microsoft.com/office/officeart/2005/8/layout/process5"/>
    <dgm:cxn modelId="{86D76377-D6DD-44DC-A07C-B74933180FF9}" type="presOf" srcId="{E3480404-F591-4C1F-B3C7-C6EA23C55F49}" destId="{1FE1E1D5-DFCA-4DC8-A004-EDFD888205AC}" srcOrd="0" destOrd="0" presId="urn:microsoft.com/office/officeart/2005/8/layout/process5"/>
    <dgm:cxn modelId="{6F26EADD-821F-4CB1-9636-D2C023D616D0}" type="presOf" srcId="{F4F91C41-1E39-4EC8-A6FD-79796992DEFA}" destId="{61AC3562-0BAF-4C36-9D1C-9B8A8A0E3CE0}" srcOrd="0" destOrd="0" presId="urn:microsoft.com/office/officeart/2005/8/layout/process5"/>
    <dgm:cxn modelId="{902F1851-DDD7-4DA3-9395-1142BB84AA7A}" type="presOf" srcId="{F74DA3A2-2219-4CBC-9BE1-FCDCE2F9A0A1}" destId="{8CBBD7C6-A7E6-4191-8C4E-199A48495F5A}" srcOrd="1" destOrd="0" presId="urn:microsoft.com/office/officeart/2005/8/layout/process5"/>
    <dgm:cxn modelId="{1C551E21-9462-4935-94CC-040847AFF72C}" type="presOf" srcId="{FA942FA2-E83B-435B-860D-5B870A9A402F}" destId="{1A88C3CE-4B55-4407-8C92-B6DBE6B390AD}" srcOrd="0" destOrd="0" presId="urn:microsoft.com/office/officeart/2005/8/layout/process5"/>
    <dgm:cxn modelId="{6F880296-B74D-4E72-BE57-A53EE24B5711}" type="presOf" srcId="{B42723E4-E9AA-4F60-B6C4-7869B1382E25}" destId="{69F35EA3-81B6-4B2F-8EF5-18EE54D5E04A}" srcOrd="0" destOrd="0" presId="urn:microsoft.com/office/officeart/2005/8/layout/process5"/>
    <dgm:cxn modelId="{AEF907C7-BA97-4C91-97A5-223973D22B70}" srcId="{9665A223-344F-4670-864A-BAD2698AD509}" destId="{05E7278D-7933-42BF-B293-BB5B0B5D31B1}" srcOrd="1" destOrd="0" parTransId="{6A28FCD6-64D3-4422-B4C7-2DD3F863414D}" sibTransId="{A185DC95-0CEA-40FA-B970-2EECAD78C58C}"/>
    <dgm:cxn modelId="{0841F1D1-A490-40DC-B205-536E89493510}" type="presOf" srcId="{6A990C59-0D37-47FB-9035-873C7BA424DA}" destId="{6477C5A5-FEC6-4263-8CD5-26CF2A3C5236}" srcOrd="0" destOrd="0" presId="urn:microsoft.com/office/officeart/2005/8/layout/process5"/>
    <dgm:cxn modelId="{F047A937-268F-4769-83A9-7E859E983D35}" type="presOf" srcId="{906974B0-24CE-436A-9E79-8A6EC9B7C862}" destId="{183BC98C-BB56-40E8-AC94-C8400CAD1162}" srcOrd="0" destOrd="0" presId="urn:microsoft.com/office/officeart/2005/8/layout/process5"/>
    <dgm:cxn modelId="{C771A4DA-FA8E-499A-AA4C-C43B827EB92B}" type="presOf" srcId="{E3480404-F591-4C1F-B3C7-C6EA23C55F49}" destId="{48372E59-38C1-4EBD-BC5F-50ACF580E99D}" srcOrd="1" destOrd="0" presId="urn:microsoft.com/office/officeart/2005/8/layout/process5"/>
    <dgm:cxn modelId="{30C169D0-F1D5-410F-8270-A82135F34E0A}" srcId="{9665A223-344F-4670-864A-BAD2698AD509}" destId="{F4F91C41-1E39-4EC8-A6FD-79796992DEFA}" srcOrd="7" destOrd="0" parTransId="{81338304-7170-4427-93C6-19B9AF3548B1}" sibTransId="{46FDACF8-1250-4BD5-A1B4-F0D08789778C}"/>
    <dgm:cxn modelId="{AD49D334-3878-45ED-9922-3FA4634F5731}" type="presOf" srcId="{E3189744-25CA-4541-9172-A7078A87F355}" destId="{7F03A22D-F97F-4152-B887-1963C620F668}" srcOrd="0" destOrd="0" presId="urn:microsoft.com/office/officeart/2005/8/layout/process5"/>
    <dgm:cxn modelId="{E044AC4B-AA81-4C5F-B03D-144A3A3E86A1}" srcId="{9665A223-344F-4670-864A-BAD2698AD509}" destId="{B42723E4-E9AA-4F60-B6C4-7869B1382E25}" srcOrd="5" destOrd="0" parTransId="{B55E2A61-57FA-4DB4-8C58-BEF8B4D51A68}" sibTransId="{072A417D-9612-4077-9AF4-5344C1E117C1}"/>
    <dgm:cxn modelId="{B0674C84-81CA-4637-AB45-9B145A511154}" type="presOf" srcId="{05E7278D-7933-42BF-B293-BB5B0B5D31B1}" destId="{EB4A1D10-50B6-43BE-8F30-C58627CBDA6A}" srcOrd="0" destOrd="0" presId="urn:microsoft.com/office/officeart/2005/8/layout/process5"/>
    <dgm:cxn modelId="{CAA5EEA2-1875-4561-83DC-6ED17B122893}" type="presOf" srcId="{A185DC95-0CEA-40FA-B970-2EECAD78C58C}" destId="{DEC440B5-A526-42A4-A414-251B79A624A0}" srcOrd="0" destOrd="0" presId="urn:microsoft.com/office/officeart/2005/8/layout/process5"/>
    <dgm:cxn modelId="{5FC37AE6-EF51-41E5-B565-F9532BAF3660}" srcId="{9665A223-344F-4670-864A-BAD2698AD509}" destId="{906974B0-24CE-436A-9E79-8A6EC9B7C862}" srcOrd="4" destOrd="0" parTransId="{660D6AD2-9B50-4B4E-83E5-C788EC7C0C27}" sibTransId="{59E6001D-3DC9-4CC3-B24E-B0CCA3D4E605}"/>
    <dgm:cxn modelId="{318DBC85-85CD-4B4F-805C-7691DE0076FF}" srcId="{9665A223-344F-4670-864A-BAD2698AD509}" destId="{423B3C01-9868-4A11-87EF-965EB810E415}" srcOrd="3" destOrd="0" parTransId="{4DF1FFB3-02FB-4C13-9B8A-DFCFF4C340EB}" sibTransId="{587DDEC6-6FD4-4D69-9EDE-78C50EF16978}"/>
    <dgm:cxn modelId="{60D720BC-53FE-4436-B603-B147CBD80CBD}" srcId="{9665A223-344F-4670-864A-BAD2698AD509}" destId="{1CF80CC7-3CB8-4DB2-8A00-C29828FE6FCA}" srcOrd="9" destOrd="0" parTransId="{35CC72B4-2AC5-4B05-8F05-356437F6A8AD}" sibTransId="{CF8983B1-2EBB-418D-8D1F-FBA6121213F8}"/>
    <dgm:cxn modelId="{B6CE5779-64ED-422E-B21A-251B15A6604C}" type="presOf" srcId="{F74DA3A2-2219-4CBC-9BE1-FCDCE2F9A0A1}" destId="{EF22DFD9-3E08-45C6-A8C0-3ED3565CDF9C}" srcOrd="0" destOrd="0" presId="urn:microsoft.com/office/officeart/2005/8/layout/process5"/>
    <dgm:cxn modelId="{C1F563BD-B2C4-42DB-A682-E3C9A3EDEDDC}" srcId="{9665A223-344F-4670-864A-BAD2698AD509}" destId="{A3537652-0DDB-4E5B-B84B-0A6CB21C9ACC}" srcOrd="2" destOrd="0" parTransId="{D08A4B70-2888-4DBE-9A5F-3648A1A4C79A}" sibTransId="{E3480404-F591-4C1F-B3C7-C6EA23C55F49}"/>
    <dgm:cxn modelId="{4E7C9DEC-413C-40E1-AC9B-DFFFB145E772}" type="presOf" srcId="{46FDACF8-1250-4BD5-A1B4-F0D08789778C}" destId="{5C11AD51-9030-4F6D-841A-0D5BF42DD023}" srcOrd="1" destOrd="0" presId="urn:microsoft.com/office/officeart/2005/8/layout/process5"/>
    <dgm:cxn modelId="{3E3EB30E-4A30-4AF7-9BA7-965C67DD761C}" type="presOf" srcId="{072A417D-9612-4077-9AF4-5344C1E117C1}" destId="{8326C863-A472-416F-8E4C-A942C737A22F}" srcOrd="1" destOrd="0" presId="urn:microsoft.com/office/officeart/2005/8/layout/process5"/>
    <dgm:cxn modelId="{900CFA12-93B0-49D2-809C-05D7CB9DA240}" type="presOf" srcId="{FA942FA2-E83B-435B-860D-5B870A9A402F}" destId="{A27B2081-7B17-461E-AA2B-42F19E9569FC}" srcOrd="1" destOrd="0" presId="urn:microsoft.com/office/officeart/2005/8/layout/process5"/>
    <dgm:cxn modelId="{60A28C3C-7698-4B0B-B410-C8575A2C7B65}" type="presOf" srcId="{9665A223-344F-4670-864A-BAD2698AD509}" destId="{321D1617-6F51-4175-8E7C-6987D98BD198}" srcOrd="0" destOrd="0" presId="urn:microsoft.com/office/officeart/2005/8/layout/process5"/>
    <dgm:cxn modelId="{084D78C0-65C7-455B-956D-F3C70E1996DB}" srcId="{9665A223-344F-4670-864A-BAD2698AD509}" destId="{E3189744-25CA-4541-9172-A7078A87F355}" srcOrd="0" destOrd="0" parTransId="{E54E7F01-691D-4EF1-A972-C23CBF8C3B2B}" sibTransId="{C0B162B7-BA91-4749-885B-41A1683E4603}"/>
    <dgm:cxn modelId="{161B79AC-8B11-492F-B6C0-1A3D63CF5064}" srcId="{9665A223-344F-4670-864A-BAD2698AD509}" destId="{928C7353-35FA-4911-B03B-8F4AAD9CC856}" srcOrd="8" destOrd="0" parTransId="{1ADD1022-707C-433E-9321-1505EF9E510A}" sibTransId="{F74DA3A2-2219-4CBC-9BE1-FCDCE2F9A0A1}"/>
    <dgm:cxn modelId="{1DFE5A2D-FFCF-446C-928F-A818B9094C28}" type="presOf" srcId="{423B3C01-9868-4A11-87EF-965EB810E415}" destId="{CD17AC61-A223-4E10-A480-F0228CFEA101}" srcOrd="0" destOrd="0" presId="urn:microsoft.com/office/officeart/2005/8/layout/process5"/>
    <dgm:cxn modelId="{23F4F5A4-7701-4E9E-B949-F50B15AFF277}" type="presOf" srcId="{A3537652-0DDB-4E5B-B84B-0A6CB21C9ACC}" destId="{93FBC30A-55ED-4E83-A08C-9C4C90D3956B}" srcOrd="0" destOrd="0" presId="urn:microsoft.com/office/officeart/2005/8/layout/process5"/>
    <dgm:cxn modelId="{FC4936E4-639B-4F4C-86BD-331FCC103769}" type="presOf" srcId="{59E6001D-3DC9-4CC3-B24E-B0CCA3D4E605}" destId="{0A418D2D-E56B-46B8-BD00-DB31381749EB}" srcOrd="0" destOrd="0" presId="urn:microsoft.com/office/officeart/2005/8/layout/process5"/>
    <dgm:cxn modelId="{7961BD7C-5FD6-4B8F-A688-AF491648CDFC}" srcId="{9665A223-344F-4670-864A-BAD2698AD509}" destId="{6A990C59-0D37-47FB-9035-873C7BA424DA}" srcOrd="6" destOrd="0" parTransId="{A15A22D7-C353-444A-A538-C51246ABD3E7}" sibTransId="{FA942FA2-E83B-435B-860D-5B870A9A402F}"/>
    <dgm:cxn modelId="{8617702D-CDAB-45C3-BB29-FE8255A9AAAA}" type="presOf" srcId="{587DDEC6-6FD4-4D69-9EDE-78C50EF16978}" destId="{8230F075-A7C5-4CAC-8D5A-0E4F7C2A24D1}" srcOrd="1" destOrd="0" presId="urn:microsoft.com/office/officeart/2005/8/layout/process5"/>
    <dgm:cxn modelId="{9A175D86-FF60-4B8B-B1E7-F32C5C05A299}" type="presOf" srcId="{1CF80CC7-3CB8-4DB2-8A00-C29828FE6FCA}" destId="{AA339550-EBC5-469A-8534-7936407C7ACF}" srcOrd="0" destOrd="0" presId="urn:microsoft.com/office/officeart/2005/8/layout/process5"/>
    <dgm:cxn modelId="{C81289A8-DDC5-477B-80C3-51BDD1F6F481}" type="presOf" srcId="{46FDACF8-1250-4BD5-A1B4-F0D08789778C}" destId="{13882311-BC58-4800-BC4D-74F9295DA610}" srcOrd="0" destOrd="0" presId="urn:microsoft.com/office/officeart/2005/8/layout/process5"/>
    <dgm:cxn modelId="{5F916457-E913-421D-B8DD-4A72A12DA87C}" type="presOf" srcId="{928C7353-35FA-4911-B03B-8F4AAD9CC856}" destId="{E22D9B7E-8D87-4F2D-AB57-3629D26DB262}" srcOrd="0" destOrd="0" presId="urn:microsoft.com/office/officeart/2005/8/layout/process5"/>
    <dgm:cxn modelId="{D77480FA-E029-4C7D-84BF-41772043859F}" type="presOf" srcId="{59E6001D-3DC9-4CC3-B24E-B0CCA3D4E605}" destId="{4C3768A4-C263-457B-9244-5FEC93F0C436}" srcOrd="1" destOrd="0" presId="urn:microsoft.com/office/officeart/2005/8/layout/process5"/>
    <dgm:cxn modelId="{983E2D39-0B8C-4CAB-89D1-7274F735C811}" type="presOf" srcId="{587DDEC6-6FD4-4D69-9EDE-78C50EF16978}" destId="{8FCCAFDD-35D0-4D81-BEBE-2B7F1ACEFB77}" srcOrd="0" destOrd="0" presId="urn:microsoft.com/office/officeart/2005/8/layout/process5"/>
    <dgm:cxn modelId="{62EF3749-E2F1-474C-B471-DF757645E901}" type="presOf" srcId="{A185DC95-0CEA-40FA-B970-2EECAD78C58C}" destId="{3A0ADF60-40B7-4BFE-9C08-65B8BB23CCB8}" srcOrd="1" destOrd="0" presId="urn:microsoft.com/office/officeart/2005/8/layout/process5"/>
    <dgm:cxn modelId="{348050EC-74D5-429A-A80B-D228E4DC1E43}" type="presOf" srcId="{072A417D-9612-4077-9AF4-5344C1E117C1}" destId="{5975F302-4D6C-4081-B72C-CD1C15941F00}" srcOrd="0" destOrd="0" presId="urn:microsoft.com/office/officeart/2005/8/layout/process5"/>
    <dgm:cxn modelId="{36CC7A9D-ADB2-4749-BF26-F76FC8736E00}" type="presOf" srcId="{C0B162B7-BA91-4749-885B-41A1683E4603}" destId="{D4293215-5499-4033-A644-5CB616D771F6}" srcOrd="1" destOrd="0" presId="urn:microsoft.com/office/officeart/2005/8/layout/process5"/>
    <dgm:cxn modelId="{33B39FF4-54D8-4BA2-9236-1BC7BBF335AB}" type="presParOf" srcId="{321D1617-6F51-4175-8E7C-6987D98BD198}" destId="{7F03A22D-F97F-4152-B887-1963C620F668}" srcOrd="0" destOrd="0" presId="urn:microsoft.com/office/officeart/2005/8/layout/process5"/>
    <dgm:cxn modelId="{0C35F6D7-8BF5-45F3-9905-C4744B544B42}" type="presParOf" srcId="{321D1617-6F51-4175-8E7C-6987D98BD198}" destId="{1CF9B509-752B-4DB8-BE3E-EAC2D45F8CD2}" srcOrd="1" destOrd="0" presId="urn:microsoft.com/office/officeart/2005/8/layout/process5"/>
    <dgm:cxn modelId="{95934669-7F01-4842-8D4F-8D96129B46AC}" type="presParOf" srcId="{1CF9B509-752B-4DB8-BE3E-EAC2D45F8CD2}" destId="{D4293215-5499-4033-A644-5CB616D771F6}" srcOrd="0" destOrd="0" presId="urn:microsoft.com/office/officeart/2005/8/layout/process5"/>
    <dgm:cxn modelId="{C3F755F5-4002-4D6D-B1A6-20B50111BD77}" type="presParOf" srcId="{321D1617-6F51-4175-8E7C-6987D98BD198}" destId="{EB4A1D10-50B6-43BE-8F30-C58627CBDA6A}" srcOrd="2" destOrd="0" presId="urn:microsoft.com/office/officeart/2005/8/layout/process5"/>
    <dgm:cxn modelId="{D115C8AF-970B-4F0D-9C0B-562646FD5435}" type="presParOf" srcId="{321D1617-6F51-4175-8E7C-6987D98BD198}" destId="{DEC440B5-A526-42A4-A414-251B79A624A0}" srcOrd="3" destOrd="0" presId="urn:microsoft.com/office/officeart/2005/8/layout/process5"/>
    <dgm:cxn modelId="{DDF5AE94-B2E4-4040-A74E-1AB99DAA6231}" type="presParOf" srcId="{DEC440B5-A526-42A4-A414-251B79A624A0}" destId="{3A0ADF60-40B7-4BFE-9C08-65B8BB23CCB8}" srcOrd="0" destOrd="0" presId="urn:microsoft.com/office/officeart/2005/8/layout/process5"/>
    <dgm:cxn modelId="{82A0B3BA-46C9-4B3E-AF4D-F13917A15CDE}" type="presParOf" srcId="{321D1617-6F51-4175-8E7C-6987D98BD198}" destId="{93FBC30A-55ED-4E83-A08C-9C4C90D3956B}" srcOrd="4" destOrd="0" presId="urn:microsoft.com/office/officeart/2005/8/layout/process5"/>
    <dgm:cxn modelId="{B9DC2DDD-562A-431D-B446-4E5BAB354E15}" type="presParOf" srcId="{321D1617-6F51-4175-8E7C-6987D98BD198}" destId="{1FE1E1D5-DFCA-4DC8-A004-EDFD888205AC}" srcOrd="5" destOrd="0" presId="urn:microsoft.com/office/officeart/2005/8/layout/process5"/>
    <dgm:cxn modelId="{6BEE2003-25DE-4D85-8A32-48336998C60C}" type="presParOf" srcId="{1FE1E1D5-DFCA-4DC8-A004-EDFD888205AC}" destId="{48372E59-38C1-4EBD-BC5F-50ACF580E99D}" srcOrd="0" destOrd="0" presId="urn:microsoft.com/office/officeart/2005/8/layout/process5"/>
    <dgm:cxn modelId="{8C340032-DE5E-40F9-89BD-29F317CEBD9B}" type="presParOf" srcId="{321D1617-6F51-4175-8E7C-6987D98BD198}" destId="{CD17AC61-A223-4E10-A480-F0228CFEA101}" srcOrd="6" destOrd="0" presId="urn:microsoft.com/office/officeart/2005/8/layout/process5"/>
    <dgm:cxn modelId="{AC70931C-08B4-4656-BF3C-825BEE912207}" type="presParOf" srcId="{321D1617-6F51-4175-8E7C-6987D98BD198}" destId="{8FCCAFDD-35D0-4D81-BEBE-2B7F1ACEFB77}" srcOrd="7" destOrd="0" presId="urn:microsoft.com/office/officeart/2005/8/layout/process5"/>
    <dgm:cxn modelId="{11B5CEEC-8C8A-41BF-B8A3-0DF06E865A51}" type="presParOf" srcId="{8FCCAFDD-35D0-4D81-BEBE-2B7F1ACEFB77}" destId="{8230F075-A7C5-4CAC-8D5A-0E4F7C2A24D1}" srcOrd="0" destOrd="0" presId="urn:microsoft.com/office/officeart/2005/8/layout/process5"/>
    <dgm:cxn modelId="{DB120F63-9F96-4E2D-8388-B176FC7D89A6}" type="presParOf" srcId="{321D1617-6F51-4175-8E7C-6987D98BD198}" destId="{183BC98C-BB56-40E8-AC94-C8400CAD1162}" srcOrd="8" destOrd="0" presId="urn:microsoft.com/office/officeart/2005/8/layout/process5"/>
    <dgm:cxn modelId="{638E6B59-CA84-4F49-B322-CDA60CCD42F4}" type="presParOf" srcId="{321D1617-6F51-4175-8E7C-6987D98BD198}" destId="{0A418D2D-E56B-46B8-BD00-DB31381749EB}" srcOrd="9" destOrd="0" presId="urn:microsoft.com/office/officeart/2005/8/layout/process5"/>
    <dgm:cxn modelId="{84760C38-F134-4417-88DE-E4338AB722B6}" type="presParOf" srcId="{0A418D2D-E56B-46B8-BD00-DB31381749EB}" destId="{4C3768A4-C263-457B-9244-5FEC93F0C436}" srcOrd="0" destOrd="0" presId="urn:microsoft.com/office/officeart/2005/8/layout/process5"/>
    <dgm:cxn modelId="{E0AF8C4D-1361-4E35-8100-9D81E8DC713C}" type="presParOf" srcId="{321D1617-6F51-4175-8E7C-6987D98BD198}" destId="{69F35EA3-81B6-4B2F-8EF5-18EE54D5E04A}" srcOrd="10" destOrd="0" presId="urn:microsoft.com/office/officeart/2005/8/layout/process5"/>
    <dgm:cxn modelId="{83EEC012-C27F-4303-AE51-3CC0414E654E}" type="presParOf" srcId="{321D1617-6F51-4175-8E7C-6987D98BD198}" destId="{5975F302-4D6C-4081-B72C-CD1C15941F00}" srcOrd="11" destOrd="0" presId="urn:microsoft.com/office/officeart/2005/8/layout/process5"/>
    <dgm:cxn modelId="{DBEAE016-3C9C-4F38-A80C-5AD7BFED45D1}" type="presParOf" srcId="{5975F302-4D6C-4081-B72C-CD1C15941F00}" destId="{8326C863-A472-416F-8E4C-A942C737A22F}" srcOrd="0" destOrd="0" presId="urn:microsoft.com/office/officeart/2005/8/layout/process5"/>
    <dgm:cxn modelId="{75B61398-B9F2-4375-9B8A-2614DC5C2B67}" type="presParOf" srcId="{321D1617-6F51-4175-8E7C-6987D98BD198}" destId="{6477C5A5-FEC6-4263-8CD5-26CF2A3C5236}" srcOrd="12" destOrd="0" presId="urn:microsoft.com/office/officeart/2005/8/layout/process5"/>
    <dgm:cxn modelId="{A8445408-77F8-44DE-8891-92D75B7F4585}" type="presParOf" srcId="{321D1617-6F51-4175-8E7C-6987D98BD198}" destId="{1A88C3CE-4B55-4407-8C92-B6DBE6B390AD}" srcOrd="13" destOrd="0" presId="urn:microsoft.com/office/officeart/2005/8/layout/process5"/>
    <dgm:cxn modelId="{3AE416F1-2688-49BD-A798-D6222510B6F3}" type="presParOf" srcId="{1A88C3CE-4B55-4407-8C92-B6DBE6B390AD}" destId="{A27B2081-7B17-461E-AA2B-42F19E9569FC}" srcOrd="0" destOrd="0" presId="urn:microsoft.com/office/officeart/2005/8/layout/process5"/>
    <dgm:cxn modelId="{4FCF99C8-0A68-4CD2-82FC-E976C729C574}" type="presParOf" srcId="{321D1617-6F51-4175-8E7C-6987D98BD198}" destId="{61AC3562-0BAF-4C36-9D1C-9B8A8A0E3CE0}" srcOrd="14" destOrd="0" presId="urn:microsoft.com/office/officeart/2005/8/layout/process5"/>
    <dgm:cxn modelId="{D2654E25-D13E-418F-AE58-9AFB297C8755}" type="presParOf" srcId="{321D1617-6F51-4175-8E7C-6987D98BD198}" destId="{13882311-BC58-4800-BC4D-74F9295DA610}" srcOrd="15" destOrd="0" presId="urn:microsoft.com/office/officeart/2005/8/layout/process5"/>
    <dgm:cxn modelId="{E8CBD319-28E5-42D7-951A-E6046B8958D6}" type="presParOf" srcId="{13882311-BC58-4800-BC4D-74F9295DA610}" destId="{5C11AD51-9030-4F6D-841A-0D5BF42DD023}" srcOrd="0" destOrd="0" presId="urn:microsoft.com/office/officeart/2005/8/layout/process5"/>
    <dgm:cxn modelId="{8B611738-F9E7-4C19-9AEC-D2673CC183AD}" type="presParOf" srcId="{321D1617-6F51-4175-8E7C-6987D98BD198}" destId="{E22D9B7E-8D87-4F2D-AB57-3629D26DB262}" srcOrd="16" destOrd="0" presId="urn:microsoft.com/office/officeart/2005/8/layout/process5"/>
    <dgm:cxn modelId="{05B672C3-1826-441F-AD0C-72798888299D}" type="presParOf" srcId="{321D1617-6F51-4175-8E7C-6987D98BD198}" destId="{EF22DFD9-3E08-45C6-A8C0-3ED3565CDF9C}" srcOrd="17" destOrd="0" presId="urn:microsoft.com/office/officeart/2005/8/layout/process5"/>
    <dgm:cxn modelId="{7E79D8BD-29F3-4977-B8EE-C7647B67CAA1}" type="presParOf" srcId="{EF22DFD9-3E08-45C6-A8C0-3ED3565CDF9C}" destId="{8CBBD7C6-A7E6-4191-8C4E-199A48495F5A}" srcOrd="0" destOrd="0" presId="urn:microsoft.com/office/officeart/2005/8/layout/process5"/>
    <dgm:cxn modelId="{C517BFEE-0604-4D92-82E3-24544FD71313}" type="presParOf" srcId="{321D1617-6F51-4175-8E7C-6987D98BD198}" destId="{AA339550-EBC5-469A-8534-7936407C7ACF}" srcOrd="1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656E1-3328-4C80-937E-FFD5A1FE9977}">
      <dsp:nvSpPr>
        <dsp:cNvPr id="0" name=""/>
        <dsp:cNvSpPr/>
      </dsp:nvSpPr>
      <dsp:spPr>
        <a:xfrm>
          <a:off x="-6005218" y="-919505"/>
          <a:ext cx="7153580" cy="7153580"/>
        </a:xfrm>
        <a:prstGeom prst="blockArc">
          <a:avLst>
            <a:gd name="adj1" fmla="val 18900000"/>
            <a:gd name="adj2" fmla="val 2700000"/>
            <a:gd name="adj3" fmla="val 30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3573E-2728-49EB-96A8-61B512A0E98A}">
      <dsp:nvSpPr>
        <dsp:cNvPr id="0" name=""/>
        <dsp:cNvSpPr/>
      </dsp:nvSpPr>
      <dsp:spPr>
        <a:xfrm>
          <a:off x="372817" y="241600"/>
          <a:ext cx="6829041" cy="48298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ANTECEDENTES </a:t>
          </a:r>
        </a:p>
      </dsp:txBody>
      <dsp:txXfrm>
        <a:off x="372817" y="241600"/>
        <a:ext cx="6829041" cy="482988"/>
      </dsp:txXfrm>
    </dsp:sp>
    <dsp:sp modelId="{360C8C1B-C2E7-4E9F-98C2-3B6DFB75F141}">
      <dsp:nvSpPr>
        <dsp:cNvPr id="0" name=""/>
        <dsp:cNvSpPr/>
      </dsp:nvSpPr>
      <dsp:spPr>
        <a:xfrm>
          <a:off x="70949" y="181226"/>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7518C8-8A64-48C1-BC87-E6628DC60B97}">
      <dsp:nvSpPr>
        <dsp:cNvPr id="0" name=""/>
        <dsp:cNvSpPr/>
      </dsp:nvSpPr>
      <dsp:spPr>
        <a:xfrm>
          <a:off x="810206" y="966507"/>
          <a:ext cx="6391652" cy="48298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INTRODUCCIÓN</a:t>
          </a:r>
        </a:p>
      </dsp:txBody>
      <dsp:txXfrm>
        <a:off x="810206" y="966507"/>
        <a:ext cx="6391652" cy="482988"/>
      </dsp:txXfrm>
    </dsp:sp>
    <dsp:sp modelId="{D9A3DD82-8DA2-4CAB-92D9-CB465F2BBFFD}">
      <dsp:nvSpPr>
        <dsp:cNvPr id="0" name=""/>
        <dsp:cNvSpPr/>
      </dsp:nvSpPr>
      <dsp:spPr>
        <a:xfrm>
          <a:off x="508338" y="906134"/>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428243F-74E2-4527-ACF3-B852693D8822}">
      <dsp:nvSpPr>
        <dsp:cNvPr id="0" name=""/>
        <dsp:cNvSpPr/>
      </dsp:nvSpPr>
      <dsp:spPr>
        <a:xfrm>
          <a:off x="1049893" y="1690883"/>
          <a:ext cx="6151965" cy="48298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OBJETIVOS</a:t>
          </a:r>
        </a:p>
      </dsp:txBody>
      <dsp:txXfrm>
        <a:off x="1049893" y="1690883"/>
        <a:ext cx="6151965" cy="482988"/>
      </dsp:txXfrm>
    </dsp:sp>
    <dsp:sp modelId="{B8BCBD71-841C-45AF-802D-4934E1F6F72C}">
      <dsp:nvSpPr>
        <dsp:cNvPr id="0" name=""/>
        <dsp:cNvSpPr/>
      </dsp:nvSpPr>
      <dsp:spPr>
        <a:xfrm>
          <a:off x="748025" y="1630509"/>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02AE1DD-898D-47A3-B1BE-4370A357B37C}">
      <dsp:nvSpPr>
        <dsp:cNvPr id="0" name=""/>
        <dsp:cNvSpPr/>
      </dsp:nvSpPr>
      <dsp:spPr>
        <a:xfrm>
          <a:off x="1126422" y="2415790"/>
          <a:ext cx="6075435" cy="4829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MARCO TEÓRICO</a:t>
          </a:r>
        </a:p>
      </dsp:txBody>
      <dsp:txXfrm>
        <a:off x="1126422" y="2415790"/>
        <a:ext cx="6075435" cy="482988"/>
      </dsp:txXfrm>
    </dsp:sp>
    <dsp:sp modelId="{CE6498D5-8B8A-4927-8EF0-9A365B18FF44}">
      <dsp:nvSpPr>
        <dsp:cNvPr id="0" name=""/>
        <dsp:cNvSpPr/>
      </dsp:nvSpPr>
      <dsp:spPr>
        <a:xfrm>
          <a:off x="824555" y="2355416"/>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0B6C26D-86E7-4082-8B85-E7A1D0C25226}">
      <dsp:nvSpPr>
        <dsp:cNvPr id="0" name=""/>
        <dsp:cNvSpPr/>
      </dsp:nvSpPr>
      <dsp:spPr>
        <a:xfrm>
          <a:off x="1049893" y="3140697"/>
          <a:ext cx="6151965" cy="48298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METODOLOGÍA Y DESARROLLO</a:t>
          </a:r>
        </a:p>
      </dsp:txBody>
      <dsp:txXfrm>
        <a:off x="1049893" y="3140697"/>
        <a:ext cx="6151965" cy="482988"/>
      </dsp:txXfrm>
    </dsp:sp>
    <dsp:sp modelId="{2CEAD3A3-7552-4527-A4B3-0F1C36E613A7}">
      <dsp:nvSpPr>
        <dsp:cNvPr id="0" name=""/>
        <dsp:cNvSpPr/>
      </dsp:nvSpPr>
      <dsp:spPr>
        <a:xfrm>
          <a:off x="748025" y="3080324"/>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608C771-645B-4FA7-9D13-A767B0A17FDE}">
      <dsp:nvSpPr>
        <dsp:cNvPr id="0" name=""/>
        <dsp:cNvSpPr/>
      </dsp:nvSpPr>
      <dsp:spPr>
        <a:xfrm>
          <a:off x="810206" y="3865073"/>
          <a:ext cx="6391652" cy="48298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RESULTADOS</a:t>
          </a:r>
        </a:p>
      </dsp:txBody>
      <dsp:txXfrm>
        <a:off x="810206" y="3865073"/>
        <a:ext cx="6391652" cy="482988"/>
      </dsp:txXfrm>
    </dsp:sp>
    <dsp:sp modelId="{B80414D8-4045-494B-90B1-0A7A470A1DCA}">
      <dsp:nvSpPr>
        <dsp:cNvPr id="0" name=""/>
        <dsp:cNvSpPr/>
      </dsp:nvSpPr>
      <dsp:spPr>
        <a:xfrm>
          <a:off x="508338" y="3804699"/>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2F81C41-83F8-4189-A0AA-3F2EEB173BBA}">
      <dsp:nvSpPr>
        <dsp:cNvPr id="0" name=""/>
        <dsp:cNvSpPr/>
      </dsp:nvSpPr>
      <dsp:spPr>
        <a:xfrm>
          <a:off x="372817" y="4589980"/>
          <a:ext cx="6829041" cy="48298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50800" rIns="50800" bIns="50800" numCol="1" spcCol="1270" anchor="ctr" anchorCtr="0">
          <a:noAutofit/>
        </a:bodyPr>
        <a:lstStyle/>
        <a:p>
          <a:pPr lvl="0" algn="l" defTabSz="889000">
            <a:lnSpc>
              <a:spcPct val="90000"/>
            </a:lnSpc>
            <a:spcBef>
              <a:spcPct val="0"/>
            </a:spcBef>
            <a:spcAft>
              <a:spcPct val="35000"/>
            </a:spcAft>
          </a:pPr>
          <a:r>
            <a:rPr lang="es-EC" sz="2000" b="0" kern="1200" dirty="0"/>
            <a:t>CONCLUSIONES Y RECOMENDACIONES</a:t>
          </a:r>
        </a:p>
      </dsp:txBody>
      <dsp:txXfrm>
        <a:off x="372817" y="4589980"/>
        <a:ext cx="6829041" cy="482988"/>
      </dsp:txXfrm>
    </dsp:sp>
    <dsp:sp modelId="{1354E48A-60A7-4D91-9E67-46E77B5EF56D}">
      <dsp:nvSpPr>
        <dsp:cNvPr id="0" name=""/>
        <dsp:cNvSpPr/>
      </dsp:nvSpPr>
      <dsp:spPr>
        <a:xfrm>
          <a:off x="70949" y="4529607"/>
          <a:ext cx="603735" cy="6037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EB072-348F-46FD-8A6A-DD9ED5B05850}">
      <dsp:nvSpPr>
        <dsp:cNvPr id="0" name=""/>
        <dsp:cNvSpPr/>
      </dsp:nvSpPr>
      <dsp:spPr>
        <a:xfrm>
          <a:off x="0" y="67450"/>
          <a:ext cx="7998647" cy="257285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784" tIns="151628" rIns="62078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En la actualidad a la hora de utilizar sistemas inalámbricos se presentan varias soluciones tecnológicas. En un sistema inalámbrico las antenas son elementos primordiales para la operatividad de dichos sistemas.</a:t>
          </a:r>
          <a:endParaRPr lang="es-ES" sz="1400" kern="1200" dirty="0"/>
        </a:p>
        <a:p>
          <a:pPr marL="114300" lvl="1" indent="-114300" algn="l" defTabSz="622300">
            <a:lnSpc>
              <a:spcPct val="90000"/>
            </a:lnSpc>
            <a:spcBef>
              <a:spcPct val="0"/>
            </a:spcBef>
            <a:spcAft>
              <a:spcPct val="15000"/>
            </a:spcAft>
            <a:buChar char="••"/>
          </a:pPr>
          <a:r>
            <a:rPr lang="es-EC" sz="1400" kern="1200" dirty="0" smtClean="0"/>
            <a:t>Las soluciones de microondas que trabajan en las frecuencias de operación de la banda “X” son poco conocidas y por lo tanto poco estudiadas.</a:t>
          </a:r>
          <a:endParaRPr lang="es-ES" sz="1400" kern="1200" dirty="0"/>
        </a:p>
        <a:p>
          <a:pPr marL="114300" lvl="1" indent="-114300" algn="l" defTabSz="622300">
            <a:lnSpc>
              <a:spcPct val="90000"/>
            </a:lnSpc>
            <a:spcBef>
              <a:spcPct val="0"/>
            </a:spcBef>
            <a:spcAft>
              <a:spcPct val="15000"/>
            </a:spcAft>
            <a:buChar char="••"/>
          </a:pPr>
          <a:r>
            <a:rPr lang="es-EC" sz="1400" kern="1200" dirty="0" smtClean="0"/>
            <a:t>La mayor limitación que representa trabajar en esta banda de frecuencia es su elevado costo a nivel de </a:t>
          </a:r>
          <a:r>
            <a:rPr lang="es-EC" sz="1400" i="1" kern="1200" dirty="0" smtClean="0"/>
            <a:t>software</a:t>
          </a:r>
          <a:r>
            <a:rPr lang="es-EC" sz="1400" kern="1200" dirty="0" smtClean="0"/>
            <a:t> para realizar las simulaciones de los sistemas que se quiere implementar.</a:t>
          </a:r>
          <a:endParaRPr lang="es-ES" sz="1400" kern="1200" dirty="0"/>
        </a:p>
        <a:p>
          <a:pPr marL="114300" lvl="1" indent="-114300" algn="l" defTabSz="622300">
            <a:lnSpc>
              <a:spcPct val="90000"/>
            </a:lnSpc>
            <a:spcBef>
              <a:spcPct val="0"/>
            </a:spcBef>
            <a:spcAft>
              <a:spcPct val="15000"/>
            </a:spcAft>
            <a:buChar char="••"/>
          </a:pPr>
          <a:r>
            <a:rPr lang="es-EC" sz="1400" kern="1200" dirty="0" smtClean="0"/>
            <a:t>La producción de antenas puede llegar a ser muy costosa, la tecnología </a:t>
          </a:r>
          <a:r>
            <a:rPr lang="es-EC" sz="1400" i="1" kern="1200" dirty="0" err="1" smtClean="0"/>
            <a:t>microstrip</a:t>
          </a:r>
          <a:r>
            <a:rPr lang="es-EC" sz="1400" i="1" kern="1200" dirty="0" smtClean="0"/>
            <a:t> </a:t>
          </a:r>
          <a:r>
            <a:rPr lang="es-EC" sz="1400" kern="1200" dirty="0" smtClean="0"/>
            <a:t>o microcinta es una tecnología de bajo costo y fácil producción, las antenas tipo </a:t>
          </a:r>
          <a:r>
            <a:rPr lang="es-EC" sz="1400" i="1" kern="1200" dirty="0" err="1" smtClean="0"/>
            <a:t>patch</a:t>
          </a:r>
          <a:r>
            <a:rPr lang="es-EC" sz="1400" i="1" kern="1200" dirty="0" smtClean="0"/>
            <a:t> </a:t>
          </a:r>
          <a:r>
            <a:rPr lang="es-EC" sz="1400" kern="1200" dirty="0" smtClean="0"/>
            <a:t>o parche están basadas en dicha tecnología y resultan ser la mejor opción para los problemas de costo y producción</a:t>
          </a: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0" y="67450"/>
        <a:ext cx="7998647" cy="2572856"/>
      </dsp:txXfrm>
    </dsp:sp>
    <dsp:sp modelId="{9DA51010-958F-415F-8090-CCC896F69D5D}">
      <dsp:nvSpPr>
        <dsp:cNvPr id="0" name=""/>
        <dsp:cNvSpPr/>
      </dsp:nvSpPr>
      <dsp:spPr>
        <a:xfrm>
          <a:off x="399932" y="1930"/>
          <a:ext cx="5599052" cy="13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31" tIns="0" rIns="211631" bIns="0" numCol="1" spcCol="1270" anchor="ctr" anchorCtr="0">
          <a:noAutofit/>
        </a:bodyPr>
        <a:lstStyle/>
        <a:p>
          <a:pPr lvl="0" algn="l" defTabSz="622300">
            <a:lnSpc>
              <a:spcPct val="90000"/>
            </a:lnSpc>
            <a:spcBef>
              <a:spcPct val="0"/>
            </a:spcBef>
            <a:spcAft>
              <a:spcPct val="35000"/>
            </a:spcAft>
          </a:pPr>
          <a:r>
            <a:rPr lang="es-EC" sz="1400" kern="1200" dirty="0" smtClean="0"/>
            <a:t>Soluciones Tecnológicas</a:t>
          </a:r>
          <a:endParaRPr lang="es-ES" sz="1400" kern="1200" dirty="0"/>
        </a:p>
      </dsp:txBody>
      <dsp:txXfrm>
        <a:off x="406329" y="8327"/>
        <a:ext cx="5586258" cy="118245"/>
      </dsp:txXfrm>
    </dsp:sp>
    <dsp:sp modelId="{F858B7D2-108A-4418-A201-AD91A0DE0869}">
      <dsp:nvSpPr>
        <dsp:cNvPr id="0" name=""/>
        <dsp:cNvSpPr/>
      </dsp:nvSpPr>
      <dsp:spPr>
        <a:xfrm>
          <a:off x="0" y="2729797"/>
          <a:ext cx="7998647" cy="11186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784" tIns="151628" rIns="62078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Se han realizado estudios e investigaciones con este sistema pero solo se estudian equipos y elementos que operan en frecuencias de hasta 2GHz, debido a que la mayoría de equipos del laboratorio operan máximo hasta esa frecuencia</a:t>
          </a: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0" y="2729797"/>
        <a:ext cx="7998647" cy="1118633"/>
      </dsp:txXfrm>
    </dsp:sp>
    <dsp:sp modelId="{A2C5C474-4C82-42F7-AEC8-32DE646FEF12}">
      <dsp:nvSpPr>
        <dsp:cNvPr id="0" name=""/>
        <dsp:cNvSpPr/>
      </dsp:nvSpPr>
      <dsp:spPr>
        <a:xfrm>
          <a:off x="399932" y="2664277"/>
          <a:ext cx="5599052" cy="13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31" tIns="0" rIns="211631" bIns="0" numCol="1" spcCol="1270" anchor="ctr" anchorCtr="0">
          <a:noAutofit/>
        </a:bodyPr>
        <a:lstStyle/>
        <a:p>
          <a:pPr lvl="0" algn="l" defTabSz="622300">
            <a:lnSpc>
              <a:spcPct val="90000"/>
            </a:lnSpc>
            <a:spcBef>
              <a:spcPct val="0"/>
            </a:spcBef>
            <a:spcAft>
              <a:spcPct val="35000"/>
            </a:spcAft>
          </a:pPr>
          <a:r>
            <a:rPr lang="es-EC" sz="1400" kern="1200" dirty="0" err="1" smtClean="0"/>
            <a:t>Microwave</a:t>
          </a:r>
          <a:r>
            <a:rPr lang="es-EC" sz="1400" kern="1200" dirty="0" smtClean="0"/>
            <a:t> </a:t>
          </a:r>
          <a:r>
            <a:rPr lang="es-EC" sz="1400" kern="1200" dirty="0" err="1" smtClean="0"/>
            <a:t>Antenna</a:t>
          </a:r>
          <a:r>
            <a:rPr lang="es-EC" sz="1400" kern="1200" dirty="0" smtClean="0"/>
            <a:t> MAT-20</a:t>
          </a:r>
          <a:endParaRPr lang="es-ES" sz="1400" kern="1200" dirty="0"/>
        </a:p>
      </dsp:txBody>
      <dsp:txXfrm>
        <a:off x="406329" y="2670674"/>
        <a:ext cx="5586258" cy="118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B34E-D381-4C18-8792-1BB46CD64231}">
      <dsp:nvSpPr>
        <dsp:cNvPr id="0" name=""/>
        <dsp:cNvSpPr/>
      </dsp:nvSpPr>
      <dsp:spPr>
        <a:xfrm>
          <a:off x="0" y="37098"/>
          <a:ext cx="6912768" cy="2783178"/>
        </a:xfrm>
        <a:prstGeom prst="roundRect">
          <a:avLst>
            <a:gd name="adj" fmla="val 10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6386D-6077-4A0E-8EC9-8BFC4474EBB7}">
      <dsp:nvSpPr>
        <dsp:cNvPr id="0" name=""/>
        <dsp:cNvSpPr/>
      </dsp:nvSpPr>
      <dsp:spPr>
        <a:xfrm>
          <a:off x="197026" y="43342"/>
          <a:ext cx="3375669" cy="1852952"/>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65304C-4971-48BD-848A-93A69586A1B6}">
      <dsp:nvSpPr>
        <dsp:cNvPr id="0" name=""/>
        <dsp:cNvSpPr/>
      </dsp:nvSpPr>
      <dsp:spPr>
        <a:xfrm rot="10800000">
          <a:off x="532602" y="1934555"/>
          <a:ext cx="2836530" cy="666140"/>
        </a:xfrm>
        <a:prstGeom prst="round2SameRect">
          <a:avLst>
            <a:gd name="adj1" fmla="val 105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kern="1200" dirty="0" smtClean="0"/>
            <a:t>Estructura</a:t>
          </a:r>
          <a:endParaRPr lang="es-ES" sz="1600" kern="1200" dirty="0"/>
        </a:p>
      </dsp:txBody>
      <dsp:txXfrm rot="10800000">
        <a:off x="553088" y="1934555"/>
        <a:ext cx="2795558" cy="645654"/>
      </dsp:txXfrm>
    </dsp:sp>
    <dsp:sp modelId="{153D6C20-7EB1-4346-9D7F-564AECB2B227}">
      <dsp:nvSpPr>
        <dsp:cNvPr id="0" name=""/>
        <dsp:cNvSpPr/>
      </dsp:nvSpPr>
      <dsp:spPr>
        <a:xfrm>
          <a:off x="3872673" y="45354"/>
          <a:ext cx="2803881" cy="184490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42EB0-EA99-4277-9159-CBCEC4FDD683}">
      <dsp:nvSpPr>
        <dsp:cNvPr id="0" name=""/>
        <dsp:cNvSpPr/>
      </dsp:nvSpPr>
      <dsp:spPr>
        <a:xfrm rot="10800000">
          <a:off x="3846931" y="1909235"/>
          <a:ext cx="2836530" cy="666140"/>
        </a:xfrm>
        <a:prstGeom prst="round2SameRect">
          <a:avLst>
            <a:gd name="adj1" fmla="val 10500"/>
            <a:gd name="adj2" fmla="val 0"/>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kern="1200" dirty="0" smtClean="0"/>
            <a:t>Forma</a:t>
          </a:r>
          <a:endParaRPr lang="es-ES" sz="1600" kern="1200" dirty="0"/>
        </a:p>
      </dsp:txBody>
      <dsp:txXfrm rot="10800000">
        <a:off x="3867417" y="1909235"/>
        <a:ext cx="2795558" cy="64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C027-4109-4DFB-97C3-758FBED7074A}">
      <dsp:nvSpPr>
        <dsp:cNvPr id="0" name=""/>
        <dsp:cNvSpPr/>
      </dsp:nvSpPr>
      <dsp:spPr>
        <a:xfrm>
          <a:off x="-6241480" y="-846003"/>
          <a:ext cx="7488335" cy="7488335"/>
        </a:xfrm>
        <a:prstGeom prst="blockArc">
          <a:avLst>
            <a:gd name="adj1" fmla="val 18900000"/>
            <a:gd name="adj2" fmla="val 2700000"/>
            <a:gd name="adj3" fmla="val 288"/>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9CA0E-856E-4D19-BEB1-B1AC10DCFD83}">
      <dsp:nvSpPr>
        <dsp:cNvPr id="0" name=""/>
        <dsp:cNvSpPr/>
      </dsp:nvSpPr>
      <dsp:spPr>
        <a:xfrm>
          <a:off x="1022736" y="911164"/>
          <a:ext cx="3398829" cy="158942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1603"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Las antenas tipo </a:t>
          </a:r>
          <a:r>
            <a:rPr lang="es-EC" sz="1700" i="1" kern="1200" dirty="0" err="1" smtClean="0"/>
            <a:t>patch</a:t>
          </a:r>
          <a:r>
            <a:rPr lang="es-EC" sz="1700" i="1" kern="1200" dirty="0" smtClean="0"/>
            <a:t> </a:t>
          </a:r>
          <a:r>
            <a:rPr lang="es-EC" sz="1700" kern="1200" dirty="0" smtClean="0"/>
            <a:t>o parche llamadas así por su geometría, ya que tienen forma de cuadrado o rectángulo por lo general.</a:t>
          </a:r>
          <a:endParaRPr lang="es-ES" sz="1700" kern="1200" dirty="0"/>
        </a:p>
      </dsp:txBody>
      <dsp:txXfrm>
        <a:off x="1022736" y="911164"/>
        <a:ext cx="3398829" cy="1589421"/>
      </dsp:txXfrm>
    </dsp:sp>
    <dsp:sp modelId="{CA56E088-3F65-4865-BAAA-E944B4C71780}">
      <dsp:nvSpPr>
        <dsp:cNvPr id="0" name=""/>
        <dsp:cNvSpPr/>
      </dsp:nvSpPr>
      <dsp:spPr>
        <a:xfrm>
          <a:off x="29348" y="712487"/>
          <a:ext cx="1986776" cy="1986776"/>
        </a:xfrm>
        <a:prstGeom prst="ellipse">
          <a:avLst/>
        </a:prstGeom>
        <a:blipFill rotWithShape="0">
          <a:blip xmlns:r="http://schemas.openxmlformats.org/officeDocument/2006/relationships" r:embed="rId1"/>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B02F0E-1392-4EDD-8E07-E532152BCC80}">
      <dsp:nvSpPr>
        <dsp:cNvPr id="0" name=""/>
        <dsp:cNvSpPr/>
      </dsp:nvSpPr>
      <dsp:spPr>
        <a:xfrm>
          <a:off x="1022736" y="3295741"/>
          <a:ext cx="3398829" cy="158942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1603" tIns="43180" rIns="43180" bIns="43180" numCol="1" spcCol="1270" anchor="t" anchorCtr="0">
          <a:noAutofit/>
        </a:bodyPr>
        <a:lstStyle/>
        <a:p>
          <a:pPr lvl="0" algn="l" defTabSz="755650">
            <a:lnSpc>
              <a:spcPct val="90000"/>
            </a:lnSpc>
            <a:spcBef>
              <a:spcPct val="0"/>
            </a:spcBef>
            <a:spcAft>
              <a:spcPct val="35000"/>
            </a:spcAft>
          </a:pPr>
          <a:r>
            <a:rPr lang="es-ES" sz="1700" kern="1200" dirty="0"/>
            <a:t>Software de Simulación y Diseño</a:t>
          </a:r>
        </a:p>
        <a:p>
          <a:pPr marL="114300" lvl="1" indent="-114300" algn="l" defTabSz="577850">
            <a:lnSpc>
              <a:spcPct val="90000"/>
            </a:lnSpc>
            <a:spcBef>
              <a:spcPct val="0"/>
            </a:spcBef>
            <a:spcAft>
              <a:spcPct val="15000"/>
            </a:spcAft>
            <a:buChar char="••"/>
          </a:pPr>
          <a:r>
            <a:rPr lang="es-ES" sz="1300" kern="1200" dirty="0"/>
            <a:t>Algoritmos y herramientas graficas.</a:t>
          </a:r>
        </a:p>
        <a:p>
          <a:pPr marL="114300" lvl="1" indent="-114300" algn="l" defTabSz="577850">
            <a:lnSpc>
              <a:spcPct val="90000"/>
            </a:lnSpc>
            <a:spcBef>
              <a:spcPct val="0"/>
            </a:spcBef>
            <a:spcAft>
              <a:spcPct val="15000"/>
            </a:spcAft>
            <a:buChar char="••"/>
          </a:pPr>
          <a:r>
            <a:rPr lang="es-ES" sz="1300" kern="1200" dirty="0"/>
            <a:t>Diseño 3D </a:t>
          </a:r>
        </a:p>
      </dsp:txBody>
      <dsp:txXfrm>
        <a:off x="1022736" y="3295741"/>
        <a:ext cx="3398829" cy="1589421"/>
      </dsp:txXfrm>
    </dsp:sp>
    <dsp:sp modelId="{162AC70D-D239-420D-8E83-10EE8E92B39C}">
      <dsp:nvSpPr>
        <dsp:cNvPr id="0" name=""/>
        <dsp:cNvSpPr/>
      </dsp:nvSpPr>
      <dsp:spPr>
        <a:xfrm>
          <a:off x="29348" y="3097064"/>
          <a:ext cx="1986776" cy="1986776"/>
        </a:xfrm>
        <a:prstGeom prst="ellipse">
          <a:avLst/>
        </a:prstGeom>
        <a:blipFill rotWithShape="0">
          <a:blip xmlns:r="http://schemas.openxmlformats.org/officeDocument/2006/relationships" r:embed="rId2"/>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A8EC8-94A3-4D17-BCA6-2A4DB09A57FC}">
      <dsp:nvSpPr>
        <dsp:cNvPr id="0" name=""/>
        <dsp:cNvSpPr/>
      </dsp:nvSpPr>
      <dsp:spPr>
        <a:xfrm>
          <a:off x="-6113335" y="-935336"/>
          <a:ext cx="7277278" cy="7277278"/>
        </a:xfrm>
        <a:prstGeom prst="blockArc">
          <a:avLst>
            <a:gd name="adj1" fmla="val 18900000"/>
            <a:gd name="adj2" fmla="val 2700000"/>
            <a:gd name="adj3" fmla="val 297"/>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C155D-0CF4-440F-9BD9-84A3F9AF7667}">
      <dsp:nvSpPr>
        <dsp:cNvPr id="0" name=""/>
        <dsp:cNvSpPr/>
      </dsp:nvSpPr>
      <dsp:spPr>
        <a:xfrm>
          <a:off x="609166" y="183958"/>
          <a:ext cx="8659454" cy="105269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20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Analizar investigaciones y trabajos relacionados sobre el diseño y construcción antenas tipo parche con tecnología microcinta que operen en diferentes frecuencias.</a:t>
          </a:r>
          <a:endParaRPr lang="es-EC" sz="2400" b="0" kern="1200" dirty="0"/>
        </a:p>
      </dsp:txBody>
      <dsp:txXfrm>
        <a:off x="609166" y="183958"/>
        <a:ext cx="8659454" cy="1052698"/>
      </dsp:txXfrm>
    </dsp:sp>
    <dsp:sp modelId="{3689CB26-9905-4D10-8ACC-B653C2FF3717}">
      <dsp:nvSpPr>
        <dsp:cNvPr id="0" name=""/>
        <dsp:cNvSpPr/>
      </dsp:nvSpPr>
      <dsp:spPr>
        <a:xfrm>
          <a:off x="89320" y="190473"/>
          <a:ext cx="1039690" cy="103969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C2470-B9A6-4D71-88F1-FD7116A2BE86}">
      <dsp:nvSpPr>
        <dsp:cNvPr id="0" name=""/>
        <dsp:cNvSpPr/>
      </dsp:nvSpPr>
      <dsp:spPr>
        <a:xfrm>
          <a:off x="1086028" y="1452439"/>
          <a:ext cx="8182591" cy="105269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20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Determinar los materiales idóneos para la construcción del prototipo de antenas tipo parche con tecnología microcinta que trabajen en la banda X. </a:t>
          </a:r>
          <a:endParaRPr lang="es-EC" sz="2400" b="0" kern="1200" dirty="0"/>
        </a:p>
      </dsp:txBody>
      <dsp:txXfrm>
        <a:off x="1086028" y="1452439"/>
        <a:ext cx="8182591" cy="1052698"/>
      </dsp:txXfrm>
    </dsp:sp>
    <dsp:sp modelId="{93402E0F-5C49-48ED-A678-576BBA130AE2}">
      <dsp:nvSpPr>
        <dsp:cNvPr id="0" name=""/>
        <dsp:cNvSpPr/>
      </dsp:nvSpPr>
      <dsp:spPr>
        <a:xfrm>
          <a:off x="566183" y="1458955"/>
          <a:ext cx="1039690" cy="103969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85FD5-F10A-4E45-966F-295DB17E775F}">
      <dsp:nvSpPr>
        <dsp:cNvPr id="0" name=""/>
        <dsp:cNvSpPr/>
      </dsp:nvSpPr>
      <dsp:spPr>
        <a:xfrm>
          <a:off x="1123504" y="2571707"/>
          <a:ext cx="8182591" cy="15860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20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Diseñar y construir prototipos de antenas tipo parche con tecnología microcinta y analizar los parámetros y comportamiento de las antenas mediante el uso del simulador </a:t>
          </a:r>
          <a:r>
            <a:rPr lang="es-EC" sz="2400" i="1" kern="1200" dirty="0" err="1" smtClean="0"/>
            <a:t>Advanced</a:t>
          </a:r>
          <a:r>
            <a:rPr lang="es-EC" sz="2400" i="1" kern="1200" dirty="0" smtClean="0"/>
            <a:t> </a:t>
          </a:r>
          <a:r>
            <a:rPr lang="es-EC" sz="2400" i="1" kern="1200" dirty="0" err="1" smtClean="0"/>
            <a:t>Design</a:t>
          </a:r>
          <a:r>
            <a:rPr lang="es-EC" sz="2400" i="1" kern="1200" dirty="0" smtClean="0"/>
            <a:t> </a:t>
          </a:r>
          <a:r>
            <a:rPr lang="es-EC" sz="2400" i="1" kern="1200" dirty="0" err="1" smtClean="0"/>
            <a:t>System</a:t>
          </a:r>
          <a:r>
            <a:rPr lang="es-EC" sz="2400" i="1" kern="1200" dirty="0" smtClean="0"/>
            <a:t> </a:t>
          </a:r>
          <a:r>
            <a:rPr lang="es-EC" sz="2400" kern="1200" dirty="0" smtClean="0"/>
            <a:t>(ADS).</a:t>
          </a:r>
          <a:endParaRPr lang="es-EC" sz="2400" b="0" kern="1200" dirty="0"/>
        </a:p>
      </dsp:txBody>
      <dsp:txXfrm>
        <a:off x="1123504" y="2571707"/>
        <a:ext cx="8182591" cy="1586093"/>
      </dsp:txXfrm>
    </dsp:sp>
    <dsp:sp modelId="{9540B8F5-6486-45C9-B3B7-BA752A12604D}">
      <dsp:nvSpPr>
        <dsp:cNvPr id="0" name=""/>
        <dsp:cNvSpPr/>
      </dsp:nvSpPr>
      <dsp:spPr>
        <a:xfrm>
          <a:off x="578930" y="2874731"/>
          <a:ext cx="1039690" cy="103969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CDFBE-8EC8-4067-93ED-CBE3E10961A4}">
      <dsp:nvSpPr>
        <dsp:cNvPr id="0" name=""/>
        <dsp:cNvSpPr/>
      </dsp:nvSpPr>
      <dsp:spPr>
        <a:xfrm>
          <a:off x="609166" y="4188113"/>
          <a:ext cx="8659454" cy="105269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20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Analizar los resultados obtenidos en las mediciones y comparar las ventajas y desventajas entre las antenas AMITEC y las antenas implementadas en este proyecto de investigación. </a:t>
          </a:r>
          <a:endParaRPr lang="es-EC" sz="2400" b="0" kern="1200" dirty="0"/>
        </a:p>
      </dsp:txBody>
      <dsp:txXfrm>
        <a:off x="609166" y="4188113"/>
        <a:ext cx="8659454" cy="1052698"/>
      </dsp:txXfrm>
    </dsp:sp>
    <dsp:sp modelId="{65A083A1-9B3A-4148-AD12-5589C0AEBAF0}">
      <dsp:nvSpPr>
        <dsp:cNvPr id="0" name=""/>
        <dsp:cNvSpPr/>
      </dsp:nvSpPr>
      <dsp:spPr>
        <a:xfrm>
          <a:off x="89320" y="4194605"/>
          <a:ext cx="1039690" cy="103969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3A22D-F97F-4152-B887-1963C620F668}">
      <dsp:nvSpPr>
        <dsp:cNvPr id="0" name=""/>
        <dsp:cNvSpPr/>
      </dsp:nvSpPr>
      <dsp:spPr>
        <a:xfrm>
          <a:off x="228560" y="2781"/>
          <a:ext cx="2168174" cy="130090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Consideraciones </a:t>
          </a:r>
          <a:r>
            <a:rPr lang="es-ES" sz="1800" kern="1200" dirty="0"/>
            <a:t>de Diseño</a:t>
          </a:r>
        </a:p>
      </dsp:txBody>
      <dsp:txXfrm>
        <a:off x="266662" y="40883"/>
        <a:ext cx="2091970" cy="1224700"/>
      </dsp:txXfrm>
    </dsp:sp>
    <dsp:sp modelId="{1CF9B509-752B-4DB8-BE3E-EAC2D45F8CD2}">
      <dsp:nvSpPr>
        <dsp:cNvPr id="0" name=""/>
        <dsp:cNvSpPr/>
      </dsp:nvSpPr>
      <dsp:spPr>
        <a:xfrm>
          <a:off x="2587534" y="384380"/>
          <a:ext cx="459653" cy="53770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587534" y="491921"/>
        <a:ext cx="321757" cy="322625"/>
      </dsp:txXfrm>
    </dsp:sp>
    <dsp:sp modelId="{EB4A1D10-50B6-43BE-8F30-C58627CBDA6A}">
      <dsp:nvSpPr>
        <dsp:cNvPr id="0" name=""/>
        <dsp:cNvSpPr/>
      </dsp:nvSpPr>
      <dsp:spPr>
        <a:xfrm>
          <a:off x="3264005" y="2781"/>
          <a:ext cx="2168174" cy="130090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Diseño de un solo elemento</a:t>
          </a:r>
          <a:endParaRPr lang="es-ES" sz="1800" kern="1200" dirty="0"/>
        </a:p>
      </dsp:txBody>
      <dsp:txXfrm>
        <a:off x="3302107" y="40883"/>
        <a:ext cx="2091970" cy="1224700"/>
      </dsp:txXfrm>
    </dsp:sp>
    <dsp:sp modelId="{DEC440B5-A526-42A4-A414-251B79A624A0}">
      <dsp:nvSpPr>
        <dsp:cNvPr id="0" name=""/>
        <dsp:cNvSpPr/>
      </dsp:nvSpPr>
      <dsp:spPr>
        <a:xfrm>
          <a:off x="5622979" y="384380"/>
          <a:ext cx="459653" cy="53770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5622979" y="491921"/>
        <a:ext cx="321757" cy="322625"/>
      </dsp:txXfrm>
    </dsp:sp>
    <dsp:sp modelId="{93FBC30A-55ED-4E83-A08C-9C4C90D3956B}">
      <dsp:nvSpPr>
        <dsp:cNvPr id="0" name=""/>
        <dsp:cNvSpPr/>
      </dsp:nvSpPr>
      <dsp:spPr>
        <a:xfrm>
          <a:off x="6299449" y="2781"/>
          <a:ext cx="2168174" cy="130090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Simulación de la antena de un solo elemento</a:t>
          </a:r>
          <a:endParaRPr lang="es-ES" sz="1800" kern="1200" dirty="0"/>
        </a:p>
      </dsp:txBody>
      <dsp:txXfrm>
        <a:off x="6337551" y="40883"/>
        <a:ext cx="2091970" cy="1224700"/>
      </dsp:txXfrm>
    </dsp:sp>
    <dsp:sp modelId="{1FE1E1D5-DFCA-4DC8-A004-EDFD888205AC}">
      <dsp:nvSpPr>
        <dsp:cNvPr id="0" name=""/>
        <dsp:cNvSpPr/>
      </dsp:nvSpPr>
      <dsp:spPr>
        <a:xfrm>
          <a:off x="8658424" y="384380"/>
          <a:ext cx="459653" cy="53770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8658424" y="491921"/>
        <a:ext cx="321757" cy="322625"/>
      </dsp:txXfrm>
    </dsp:sp>
    <dsp:sp modelId="{CD17AC61-A223-4E10-A480-F0228CFEA101}">
      <dsp:nvSpPr>
        <dsp:cNvPr id="0" name=""/>
        <dsp:cNvSpPr/>
      </dsp:nvSpPr>
      <dsp:spPr>
        <a:xfrm>
          <a:off x="9334894" y="2781"/>
          <a:ext cx="2168174" cy="13009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Diseño del arreglo de antenas</a:t>
          </a:r>
          <a:endParaRPr lang="es-ES" sz="1800" kern="1200" dirty="0"/>
        </a:p>
      </dsp:txBody>
      <dsp:txXfrm>
        <a:off x="9372996" y="40883"/>
        <a:ext cx="2091970" cy="1224700"/>
      </dsp:txXfrm>
    </dsp:sp>
    <dsp:sp modelId="{8FCCAFDD-35D0-4D81-BEBE-2B7F1ACEFB77}">
      <dsp:nvSpPr>
        <dsp:cNvPr id="0" name=""/>
        <dsp:cNvSpPr/>
      </dsp:nvSpPr>
      <dsp:spPr>
        <a:xfrm rot="5400000">
          <a:off x="10189155" y="1455458"/>
          <a:ext cx="459653" cy="53770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5400000">
        <a:off x="10257669" y="1494485"/>
        <a:ext cx="322625" cy="321757"/>
      </dsp:txXfrm>
    </dsp:sp>
    <dsp:sp modelId="{183BC98C-BB56-40E8-AC94-C8400CAD1162}">
      <dsp:nvSpPr>
        <dsp:cNvPr id="0" name=""/>
        <dsp:cNvSpPr/>
      </dsp:nvSpPr>
      <dsp:spPr>
        <a:xfrm>
          <a:off x="9334894" y="2170956"/>
          <a:ext cx="2168174" cy="13009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Simulación del Arreglo</a:t>
          </a:r>
          <a:endParaRPr lang="es-ES" sz="1800" kern="1200" dirty="0"/>
        </a:p>
      </dsp:txBody>
      <dsp:txXfrm>
        <a:off x="9372996" y="2209058"/>
        <a:ext cx="2091970" cy="1224700"/>
      </dsp:txXfrm>
    </dsp:sp>
    <dsp:sp modelId="{0A418D2D-E56B-46B8-BD00-DB31381749EB}">
      <dsp:nvSpPr>
        <dsp:cNvPr id="0" name=""/>
        <dsp:cNvSpPr/>
      </dsp:nvSpPr>
      <dsp:spPr>
        <a:xfrm rot="10800000">
          <a:off x="8684442" y="2552554"/>
          <a:ext cx="459653" cy="537707"/>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8822338" y="2660095"/>
        <a:ext cx="321757" cy="322625"/>
      </dsp:txXfrm>
    </dsp:sp>
    <dsp:sp modelId="{69F35EA3-81B6-4B2F-8EF5-18EE54D5E04A}">
      <dsp:nvSpPr>
        <dsp:cNvPr id="0" name=""/>
        <dsp:cNvSpPr/>
      </dsp:nvSpPr>
      <dsp:spPr>
        <a:xfrm>
          <a:off x="6299449" y="2170956"/>
          <a:ext cx="2168174" cy="130090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Construcción de las antenas</a:t>
          </a:r>
          <a:endParaRPr lang="es-ES" sz="1800" kern="1200" dirty="0"/>
        </a:p>
      </dsp:txBody>
      <dsp:txXfrm>
        <a:off x="6337551" y="2209058"/>
        <a:ext cx="2091970" cy="1224700"/>
      </dsp:txXfrm>
    </dsp:sp>
    <dsp:sp modelId="{5975F302-4D6C-4081-B72C-CD1C15941F00}">
      <dsp:nvSpPr>
        <dsp:cNvPr id="0" name=""/>
        <dsp:cNvSpPr/>
      </dsp:nvSpPr>
      <dsp:spPr>
        <a:xfrm rot="10800000">
          <a:off x="5648997" y="2552554"/>
          <a:ext cx="459653" cy="53770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5786893" y="2660095"/>
        <a:ext cx="321757" cy="322625"/>
      </dsp:txXfrm>
    </dsp:sp>
    <dsp:sp modelId="{6477C5A5-FEC6-4263-8CD5-26CF2A3C5236}">
      <dsp:nvSpPr>
        <dsp:cNvPr id="0" name=""/>
        <dsp:cNvSpPr/>
      </dsp:nvSpPr>
      <dsp:spPr>
        <a:xfrm>
          <a:off x="3264005" y="2170956"/>
          <a:ext cx="2168174" cy="130090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Medición de las antenas construidas</a:t>
          </a:r>
          <a:endParaRPr lang="es-ES" sz="1800" kern="1200" dirty="0"/>
        </a:p>
      </dsp:txBody>
      <dsp:txXfrm>
        <a:off x="3302107" y="2209058"/>
        <a:ext cx="2091970" cy="1224700"/>
      </dsp:txXfrm>
    </dsp:sp>
    <dsp:sp modelId="{1A88C3CE-4B55-4407-8C92-B6DBE6B390AD}">
      <dsp:nvSpPr>
        <dsp:cNvPr id="0" name=""/>
        <dsp:cNvSpPr/>
      </dsp:nvSpPr>
      <dsp:spPr>
        <a:xfrm rot="10800000">
          <a:off x="2613552" y="2552554"/>
          <a:ext cx="459653" cy="53770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10800000">
        <a:off x="2751448" y="2660095"/>
        <a:ext cx="321757" cy="322625"/>
      </dsp:txXfrm>
    </dsp:sp>
    <dsp:sp modelId="{61AC3562-0BAF-4C36-9D1C-9B8A8A0E3CE0}">
      <dsp:nvSpPr>
        <dsp:cNvPr id="0" name=""/>
        <dsp:cNvSpPr/>
      </dsp:nvSpPr>
      <dsp:spPr>
        <a:xfrm>
          <a:off x="228560" y="2170956"/>
          <a:ext cx="2168174" cy="130090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Medicación de las antenas AMITEC</a:t>
          </a:r>
          <a:endParaRPr lang="es-ES" sz="2400" kern="1200" dirty="0"/>
        </a:p>
      </dsp:txBody>
      <dsp:txXfrm>
        <a:off x="266662" y="2209058"/>
        <a:ext cx="2091970" cy="1224700"/>
      </dsp:txXfrm>
    </dsp:sp>
    <dsp:sp modelId="{13882311-BC58-4800-BC4D-74F9295DA610}">
      <dsp:nvSpPr>
        <dsp:cNvPr id="0" name=""/>
        <dsp:cNvSpPr/>
      </dsp:nvSpPr>
      <dsp:spPr>
        <a:xfrm rot="5400000">
          <a:off x="1082821" y="3623633"/>
          <a:ext cx="459653" cy="53770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5400000">
        <a:off x="1151335" y="3662660"/>
        <a:ext cx="322625" cy="321757"/>
      </dsp:txXfrm>
    </dsp:sp>
    <dsp:sp modelId="{E22D9B7E-8D87-4F2D-AB57-3629D26DB262}">
      <dsp:nvSpPr>
        <dsp:cNvPr id="0" name=""/>
        <dsp:cNvSpPr/>
      </dsp:nvSpPr>
      <dsp:spPr>
        <a:xfrm>
          <a:off x="228560" y="4339130"/>
          <a:ext cx="2168174" cy="13009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Análisis de Resultados</a:t>
          </a:r>
          <a:endParaRPr lang="es-ES" sz="1800" kern="1200" dirty="0"/>
        </a:p>
      </dsp:txBody>
      <dsp:txXfrm>
        <a:off x="266662" y="4377232"/>
        <a:ext cx="2091970" cy="1224700"/>
      </dsp:txXfrm>
    </dsp:sp>
    <dsp:sp modelId="{EF22DFD9-3E08-45C6-A8C0-3ED3565CDF9C}">
      <dsp:nvSpPr>
        <dsp:cNvPr id="0" name=""/>
        <dsp:cNvSpPr/>
      </dsp:nvSpPr>
      <dsp:spPr>
        <a:xfrm>
          <a:off x="2587534" y="4720729"/>
          <a:ext cx="459653" cy="53770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2587534" y="4828270"/>
        <a:ext cx="321757" cy="322625"/>
      </dsp:txXfrm>
    </dsp:sp>
    <dsp:sp modelId="{AA339550-EBC5-469A-8534-7936407C7ACF}">
      <dsp:nvSpPr>
        <dsp:cNvPr id="0" name=""/>
        <dsp:cNvSpPr/>
      </dsp:nvSpPr>
      <dsp:spPr>
        <a:xfrm>
          <a:off x="3264005" y="4339130"/>
          <a:ext cx="2168174" cy="13009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Análisis Comparativo</a:t>
          </a:r>
          <a:endParaRPr lang="es-ES" sz="1800" kern="1200" dirty="0"/>
        </a:p>
      </dsp:txBody>
      <dsp:txXfrm>
        <a:off x="3302107" y="4377232"/>
        <a:ext cx="2091970" cy="12247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4CF2-FC8A-6F4E-9306-4364FE5879B0}" type="datetimeFigureOut">
              <a:rPr lang="es-ES_tradnl" smtClean="0"/>
              <a:t>13/03/2018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3</a:t>
            </a:fld>
            <a:endParaRPr lang="es-ES_tradnl"/>
          </a:p>
        </p:txBody>
      </p:sp>
    </p:spTree>
    <p:extLst>
      <p:ext uri="{BB962C8B-B14F-4D97-AF65-F5344CB8AC3E}">
        <p14:creationId xmlns:p14="http://schemas.microsoft.com/office/powerpoint/2010/main" val="40228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r>
              <a:rPr lang="es-EC" dirty="0"/>
              <a:t>Se realizará una comparativa de resultados individuales de las partes que conforman el divisor como son: el truncamiento, los codos y biselados, ya que a partir de los cálculos y diseños iniciales se procede a realizar una optimización de variables paramétricas, para un mejor desempeño de los prototipos finales. </a:t>
            </a: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16</a:t>
            </a:fld>
            <a:endParaRPr lang="es-ES_tradnl"/>
          </a:p>
        </p:txBody>
      </p:sp>
    </p:spTree>
    <p:extLst>
      <p:ext uri="{BB962C8B-B14F-4D97-AF65-F5344CB8AC3E}">
        <p14:creationId xmlns:p14="http://schemas.microsoft.com/office/powerpoint/2010/main" val="136260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software electromagnético </a:t>
            </a:r>
            <a:r>
              <a:rPr lang="es-EC" sz="1200" i="1" kern="1200" dirty="0">
                <a:solidFill>
                  <a:schemeClr val="tx1"/>
                </a:solidFill>
                <a:effectLst/>
                <a:latin typeface="+mn-lt"/>
                <a:ea typeface="+mn-ea"/>
                <a:cs typeface="+mn-cs"/>
              </a:rPr>
              <a:t>CST Studio Suite</a:t>
            </a:r>
            <a:r>
              <a:rPr lang="es-EC" sz="1200" kern="1200" dirty="0">
                <a:solidFill>
                  <a:schemeClr val="tx1"/>
                </a:solidFill>
                <a:effectLst/>
                <a:latin typeface="+mn-lt"/>
                <a:ea typeface="+mn-ea"/>
                <a:cs typeface="+mn-cs"/>
              </a:rPr>
              <a:t>, tiene la herramienta de exportar el proyecto por </a:t>
            </a:r>
            <a:r>
              <a:rPr lang="es-EC" sz="1200" b="1" kern="1200" dirty="0">
                <a:solidFill>
                  <a:schemeClr val="tx1"/>
                </a:solidFill>
                <a:effectLst/>
                <a:latin typeface="+mn-lt"/>
                <a:ea typeface="+mn-ea"/>
                <a:cs typeface="+mn-cs"/>
              </a:rPr>
              <a:t>CAPAS</a:t>
            </a:r>
            <a:r>
              <a:rPr lang="es-EC" sz="1200" kern="1200" dirty="0">
                <a:solidFill>
                  <a:schemeClr val="tx1"/>
                </a:solidFill>
                <a:effectLst/>
                <a:latin typeface="+mn-lt"/>
                <a:ea typeface="+mn-ea"/>
                <a:cs typeface="+mn-cs"/>
              </a:rPr>
              <a:t>, estas son definidas por: sustrato, metal, y vías metalizadas, de esta forma se exporta el proyecto al programa AutoCAD el cual es un software de diseño asistido por computadora, en el que se establece parámetros de </a:t>
            </a:r>
            <a:r>
              <a:rPr lang="es-EC" sz="1200" b="1" kern="1200" dirty="0">
                <a:solidFill>
                  <a:schemeClr val="tx1"/>
                </a:solidFill>
                <a:effectLst/>
                <a:latin typeface="+mn-lt"/>
                <a:ea typeface="+mn-ea"/>
                <a:cs typeface="+mn-cs"/>
              </a:rPr>
              <a:t>MEDIDAS, POSICIÓN Y CAPAS </a:t>
            </a:r>
            <a:r>
              <a:rPr lang="es-EC" sz="1200" kern="1200" dirty="0">
                <a:solidFill>
                  <a:schemeClr val="tx1"/>
                </a:solidFill>
                <a:effectLst/>
                <a:latin typeface="+mn-lt"/>
                <a:ea typeface="+mn-ea"/>
                <a:cs typeface="+mn-cs"/>
              </a:rPr>
              <a:t>para posteriormente exportar al programa ADS el que es un software de automatización de diseño electrónico para RF, en el que se genera un archivo </a:t>
            </a:r>
            <a:r>
              <a:rPr lang="es-EC" sz="1200" b="1" kern="1200" dirty="0">
                <a:solidFill>
                  <a:schemeClr val="tx1"/>
                </a:solidFill>
                <a:effectLst/>
                <a:latin typeface="+mn-lt"/>
                <a:ea typeface="+mn-ea"/>
                <a:cs typeface="+mn-cs"/>
              </a:rPr>
              <a:t>GERBER</a:t>
            </a:r>
            <a:r>
              <a:rPr lang="es-EC" sz="1200" kern="1200" dirty="0">
                <a:solidFill>
                  <a:schemeClr val="tx1"/>
                </a:solidFill>
                <a:effectLst/>
                <a:latin typeface="+mn-lt"/>
                <a:ea typeface="+mn-ea"/>
                <a:cs typeface="+mn-cs"/>
              </a:rPr>
              <a:t> que es un formato de archivo que contiene la información necesaria para la fabricación de la placa de circuito impreso o PCB, compatible con los archivos que </a:t>
            </a:r>
            <a:r>
              <a:rPr lang="es-EC" sz="1200" b="1" kern="1200" dirty="0">
                <a:solidFill>
                  <a:schemeClr val="tx1"/>
                </a:solidFill>
                <a:effectLst/>
                <a:latin typeface="+mn-lt"/>
                <a:ea typeface="+mn-ea"/>
                <a:cs typeface="+mn-cs"/>
              </a:rPr>
              <a:t>SE CARGAN A LA PROTOTIPADORA </a:t>
            </a:r>
            <a:r>
              <a:rPr lang="es-EC" sz="1200" kern="1200" dirty="0">
                <a:solidFill>
                  <a:schemeClr val="tx1"/>
                </a:solidFill>
                <a:effectLst/>
                <a:latin typeface="+mn-lt"/>
                <a:ea typeface="+mn-ea"/>
                <a:cs typeface="+mn-cs"/>
              </a:rPr>
              <a:t>para realizar el diseño.</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17</a:t>
            </a:fld>
            <a:endParaRPr lang="es-ES_tradnl"/>
          </a:p>
        </p:txBody>
      </p:sp>
    </p:spTree>
    <p:extLst>
      <p:ext uri="{BB962C8B-B14F-4D97-AF65-F5344CB8AC3E}">
        <p14:creationId xmlns:p14="http://schemas.microsoft.com/office/powerpoint/2010/main" val="406599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siendo 15.14GHz su frecuencia central y con frecuencias secundarias de 12.43GHz, 13.39GHz, 16.37GHz, 16.88GHz, y 17.88GHz</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ancho de banda en la frecuencia diseñada es de 380MHz, lo que representa el 2.533% de toda la banda.</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20</a:t>
            </a:fld>
            <a:endParaRPr lang="es-ES_tradnl"/>
          </a:p>
        </p:txBody>
      </p:sp>
    </p:spTree>
    <p:extLst>
      <p:ext uri="{BB962C8B-B14F-4D97-AF65-F5344CB8AC3E}">
        <p14:creationId xmlns:p14="http://schemas.microsoft.com/office/powerpoint/2010/main" val="289843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siendo 15.14GHz su frecuencia central y con frecuencias secundarias de 12.43GHz, 13.39GHz, 16.37GHz, 16.88GHz, y 17.88GHz</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ancho de banda en la frecuencia diseñada es de 380MHz, lo que representa el 2.533% de toda la banda.</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23</a:t>
            </a:fld>
            <a:endParaRPr lang="es-ES_tradnl"/>
          </a:p>
        </p:txBody>
      </p:sp>
    </p:spTree>
    <p:extLst>
      <p:ext uri="{BB962C8B-B14F-4D97-AF65-F5344CB8AC3E}">
        <p14:creationId xmlns:p14="http://schemas.microsoft.com/office/powerpoint/2010/main" val="423315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siendo 15.14GHz su frecuencia central y con frecuencias secundarias de 12.43GHz, 13.39GHz, 16.37GHz, 16.88GHz, y 17.88GHz</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ancho de banda en la frecuencia diseñada es de 380MHz, lo que representa el 2.533% de toda la banda.</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26</a:t>
            </a:fld>
            <a:endParaRPr lang="es-ES_tradnl"/>
          </a:p>
        </p:txBody>
      </p:sp>
    </p:spTree>
    <p:extLst>
      <p:ext uri="{BB962C8B-B14F-4D97-AF65-F5344CB8AC3E}">
        <p14:creationId xmlns:p14="http://schemas.microsoft.com/office/powerpoint/2010/main" val="317816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Para la representación de los elementos existentes en un </a:t>
            </a:r>
            <a:r>
              <a:rPr lang="es-EC" sz="1200" kern="1200" dirty="0" smtClean="0">
                <a:solidFill>
                  <a:schemeClr val="tx1"/>
                </a:solidFill>
                <a:effectLst/>
                <a:latin typeface="+mn-lt"/>
                <a:ea typeface="+mn-ea"/>
                <a:cs typeface="+mn-cs"/>
              </a:rPr>
              <a:t>acoplador, </a:t>
            </a:r>
            <a:r>
              <a:rPr lang="es-EC" sz="1200" kern="1200" dirty="0">
                <a:solidFill>
                  <a:schemeClr val="tx1"/>
                </a:solidFill>
                <a:effectLst/>
                <a:latin typeface="+mn-lt"/>
                <a:ea typeface="+mn-ea"/>
                <a:cs typeface="+mn-cs"/>
              </a:rPr>
              <a:t>se utiliza la matriz de </a:t>
            </a:r>
            <a:r>
              <a:rPr lang="es-EC" sz="1200" i="1" kern="1200" dirty="0">
                <a:solidFill>
                  <a:schemeClr val="tx1"/>
                </a:solidFill>
                <a:effectLst/>
                <a:latin typeface="+mn-lt"/>
                <a:ea typeface="+mn-ea"/>
                <a:cs typeface="+mn-cs"/>
              </a:rPr>
              <a:t>Scattering</a:t>
            </a:r>
            <a:r>
              <a:rPr lang="es-EC" sz="1200" kern="1200" dirty="0">
                <a:solidFill>
                  <a:schemeClr val="tx1"/>
                </a:solidFill>
                <a:effectLst/>
                <a:latin typeface="+mn-lt"/>
                <a:ea typeface="+mn-ea"/>
                <a:cs typeface="+mn-cs"/>
              </a:rPr>
              <a:t>, los valores característicos de esta matriz dependen directamente de las propiedades del </a:t>
            </a:r>
            <a:r>
              <a:rPr lang="es-EC" sz="1200" kern="1200" dirty="0" smtClean="0">
                <a:solidFill>
                  <a:schemeClr val="tx1"/>
                </a:solidFill>
                <a:effectLst/>
                <a:latin typeface="+mn-lt"/>
                <a:ea typeface="+mn-ea"/>
                <a:cs typeface="+mn-cs"/>
              </a:rPr>
              <a:t>acoplador, </a:t>
            </a:r>
            <a:r>
              <a:rPr lang="es-EC" sz="1200" kern="1200" dirty="0">
                <a:solidFill>
                  <a:schemeClr val="tx1"/>
                </a:solidFill>
                <a:effectLst/>
                <a:latin typeface="+mn-lt"/>
                <a:ea typeface="+mn-ea"/>
                <a:cs typeface="+mn-cs"/>
              </a:rPr>
              <a:t>en el caso de un </a:t>
            </a:r>
            <a:r>
              <a:rPr lang="es-EC" sz="1200" kern="1200" dirty="0" smtClean="0">
                <a:solidFill>
                  <a:schemeClr val="tx1"/>
                </a:solidFill>
                <a:effectLst/>
                <a:latin typeface="+mn-lt"/>
                <a:ea typeface="+mn-ea"/>
                <a:cs typeface="+mn-cs"/>
              </a:rPr>
              <a:t>acoplador hibrido, </a:t>
            </a:r>
            <a:r>
              <a:rPr lang="es-EC" sz="1200" kern="1200" dirty="0">
                <a:solidFill>
                  <a:schemeClr val="tx1"/>
                </a:solidFill>
                <a:effectLst/>
                <a:latin typeface="+mn-lt"/>
                <a:ea typeface="+mn-ea"/>
                <a:cs typeface="+mn-cs"/>
              </a:rPr>
              <a:t>tiene </a:t>
            </a:r>
            <a:r>
              <a:rPr lang="es-EC" sz="1200" kern="1200" dirty="0" smtClean="0">
                <a:solidFill>
                  <a:schemeClr val="tx1"/>
                </a:solidFill>
                <a:effectLst/>
                <a:latin typeface="+mn-lt"/>
                <a:ea typeface="+mn-ea"/>
                <a:cs typeface="+mn-cs"/>
              </a:rPr>
              <a:t>2 entrada </a:t>
            </a:r>
            <a:r>
              <a:rPr lang="es-EC" sz="1200" kern="1200" dirty="0">
                <a:solidFill>
                  <a:schemeClr val="tx1"/>
                </a:solidFill>
                <a:effectLst/>
                <a:latin typeface="+mn-lt"/>
                <a:ea typeface="+mn-ea"/>
                <a:cs typeface="+mn-cs"/>
              </a:rPr>
              <a:t>y dos salidas, la matriz </a:t>
            </a:r>
            <a:r>
              <a:rPr lang="es-EC" sz="1200" i="1" kern="1200" dirty="0">
                <a:solidFill>
                  <a:schemeClr val="tx1"/>
                </a:solidFill>
                <a:effectLst/>
                <a:latin typeface="+mn-lt"/>
                <a:ea typeface="+mn-ea"/>
                <a:cs typeface="+mn-cs"/>
              </a:rPr>
              <a:t>Scattering</a:t>
            </a:r>
            <a:r>
              <a:rPr lang="es-EC" sz="1200" kern="1200" dirty="0">
                <a:solidFill>
                  <a:schemeClr val="tx1"/>
                </a:solidFill>
                <a:effectLst/>
                <a:latin typeface="+mn-lt"/>
                <a:ea typeface="+mn-ea"/>
                <a:cs typeface="+mn-cs"/>
              </a:rPr>
              <a:t> tiene la siguiente representación</a:t>
            </a:r>
            <a:endParaRPr lang="en-US" sz="1200" kern="1200" dirty="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28</a:t>
            </a:fld>
            <a:endParaRPr lang="es-ES_tradnl"/>
          </a:p>
        </p:txBody>
      </p:sp>
    </p:spTree>
    <p:extLst>
      <p:ext uri="{BB962C8B-B14F-4D97-AF65-F5344CB8AC3E}">
        <p14:creationId xmlns:p14="http://schemas.microsoft.com/office/powerpoint/2010/main" val="234600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Esto se logró mediante un diseño con estructura en cascada de los divisores,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Y estén a una distancia razonable para posteriormente soldar los conectores SMA.</a:t>
            </a:r>
            <a:endParaRPr lang="en-US" dirty="0"/>
          </a:p>
          <a:p>
            <a:pPr marL="0" indent="0">
              <a:buNone/>
            </a:pPr>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30</a:t>
            </a:fld>
            <a:endParaRPr lang="es-ES_tradnl"/>
          </a:p>
        </p:txBody>
      </p:sp>
    </p:spTree>
    <p:extLst>
      <p:ext uri="{BB962C8B-B14F-4D97-AF65-F5344CB8AC3E}">
        <p14:creationId xmlns:p14="http://schemas.microsoft.com/office/powerpoint/2010/main" val="43236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cual es una medida característica de los conductores que indica la profundidad a la cual una onda mantiene sus características esenciales. Esta medida está directamente relacionada con la frecuencia, la permeabilidad y la conductividad del material, es decir el área efectiva por la que circula la onda.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efecto que produce el</a:t>
            </a:r>
            <a:r>
              <a:rPr lang="es-EC" sz="1200" i="1" kern="1200" dirty="0">
                <a:solidFill>
                  <a:schemeClr val="tx1"/>
                </a:solidFill>
                <a:effectLst/>
                <a:latin typeface="+mn-lt"/>
                <a:ea typeface="+mn-ea"/>
                <a:cs typeface="+mn-cs"/>
              </a:rPr>
              <a:t> skin depth</a:t>
            </a:r>
            <a:r>
              <a:rPr lang="es-EC" sz="1200" kern="1200" dirty="0">
                <a:solidFill>
                  <a:schemeClr val="tx1"/>
                </a:solidFill>
                <a:effectLst/>
                <a:latin typeface="+mn-lt"/>
                <a:ea typeface="+mn-ea"/>
                <a:cs typeface="+mn-cs"/>
              </a:rPr>
              <a:t>, es que las ondas milimétricas y de microonda, se escapan por las paredes de las vías metalizadas, causando pérdidas en los parámetros de salida y cambios en la fase del dispositivo. Este efecto es apreciable en conductores de gran tamaño y con presencia de discontinuidades, como es el caso del divisor de 8 puertos, y a la vez, el efecto de perdidas aumenta de manera proporcional con la banda de trabajo.</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31</a:t>
            </a:fld>
            <a:endParaRPr lang="es-ES_tradnl"/>
          </a:p>
        </p:txBody>
      </p:sp>
    </p:spTree>
    <p:extLst>
      <p:ext uri="{BB962C8B-B14F-4D97-AF65-F5344CB8AC3E}">
        <p14:creationId xmlns:p14="http://schemas.microsoft.com/office/powerpoint/2010/main" val="353640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4</a:t>
            </a:fld>
            <a:endParaRPr lang="es-ES_tradnl"/>
          </a:p>
        </p:txBody>
      </p:sp>
    </p:spTree>
    <p:extLst>
      <p:ext uri="{BB962C8B-B14F-4D97-AF65-F5344CB8AC3E}">
        <p14:creationId xmlns:p14="http://schemas.microsoft.com/office/powerpoint/2010/main" val="415762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tecnología SIW idealmente tiene el mismo funcionamiento que una guía de onda rectangular tradicional, por lo que se puede aplicar los mismos procedimientos de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adicionalmente, considerando los parámetros intrínsecos de la tecnología SIW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 inicia el diseño tomando en cuenta las siguientes recomendaciones en dichos parámetros:</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9</a:t>
            </a:fld>
            <a:endParaRPr lang="es-ES_tradnl" dirty="0"/>
          </a:p>
        </p:txBody>
      </p:sp>
    </p:spTree>
    <p:extLst>
      <p:ext uri="{BB962C8B-B14F-4D97-AF65-F5344CB8AC3E}">
        <p14:creationId xmlns:p14="http://schemas.microsoft.com/office/powerpoint/2010/main" val="369648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endParaRPr lang="en-US" dirty="0"/>
              </a:p>
            </p:txBody>
          </p:sp>
        </mc:Choice>
        <mc:Fallback xmlns="">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Por medio de la resolución de las ecuaciones de Maxwell, en la guía de onda da lugar a varias soluciones las cuales se clasifican en función de los componentes vectoriales de campo eléctrico y magnético. Así, se clasifican en:</a:t>
                </a:r>
                <a:endParaRPr lang="en-US" sz="1200" kern="1200" dirty="0">
                  <a:solidFill>
                    <a:schemeClr val="tx1"/>
                  </a:solidFill>
                  <a:effectLst/>
                  <a:latin typeface="+mn-lt"/>
                  <a:ea typeface="+mn-ea"/>
                  <a:cs typeface="+mn-cs"/>
                </a:endParaRPr>
              </a:p>
              <a:p>
                <a:pPr lvl="1"/>
                <a:r>
                  <a:rPr lang="es-EC" sz="1200" kern="1200" dirty="0">
                    <a:solidFill>
                      <a:schemeClr val="tx1"/>
                    </a:solidFill>
                    <a:effectLst/>
                    <a:latin typeface="+mn-lt"/>
                    <a:ea typeface="+mn-ea"/>
                    <a:cs typeface="+mn-cs"/>
                  </a:rPr>
                  <a:t>Modo Transversal Eléctrico (TE). El campo eléctrico es perpendicular a la dirección de propagación Z. Estas soluciones no tienen ninguna componente longitudinal eléctrica, </a:t>
                </a:r>
                <a:r>
                  <a:rPr lang="es-EC" sz="1200" i="0" kern="1200">
                    <a:solidFill>
                      <a:schemeClr val="tx1"/>
                    </a:solidFill>
                    <a:effectLst/>
                    <a:latin typeface="+mn-lt"/>
                    <a:ea typeface="+mn-ea"/>
                    <a:cs typeface="+mn-cs"/>
                  </a:rPr>
                  <a:t>E</a:t>
                </a:r>
                <a:r>
                  <a:rPr lang="en-US" sz="1200" i="0" kern="1200">
                    <a:solidFill>
                      <a:schemeClr val="tx1"/>
                    </a:solidFill>
                    <a:effectLst/>
                    <a:latin typeface="+mn-lt"/>
                    <a:ea typeface="+mn-ea"/>
                    <a:cs typeface="+mn-cs"/>
                  </a:rPr>
                  <a:t>_</a:t>
                </a:r>
                <a:r>
                  <a:rPr lang="es-EC" sz="1200" i="0" kern="1200">
                    <a:solidFill>
                      <a:schemeClr val="tx1"/>
                    </a:solidFill>
                    <a:effectLst/>
                    <a:latin typeface="+mn-lt"/>
                    <a:ea typeface="+mn-ea"/>
                    <a:cs typeface="+mn-cs"/>
                  </a:rPr>
                  <a:t>z</a:t>
                </a:r>
                <a:r>
                  <a:rPr lang="es-EC" sz="1200" kern="1200" dirty="0">
                    <a:solidFill>
                      <a:schemeClr val="tx1"/>
                    </a:solidFill>
                    <a:effectLst/>
                    <a:latin typeface="+mn-lt"/>
                    <a:ea typeface="+mn-ea"/>
                    <a:cs typeface="+mn-cs"/>
                  </a:rPr>
                  <a:t> = 0.</a:t>
                </a:r>
                <a:endParaRPr lang="en-US" sz="1200" kern="1200" dirty="0">
                  <a:solidFill>
                    <a:schemeClr val="tx1"/>
                  </a:solidFill>
                  <a:effectLst/>
                  <a:latin typeface="+mn-lt"/>
                  <a:ea typeface="+mn-ea"/>
                  <a:cs typeface="+mn-cs"/>
                </a:endParaRPr>
              </a:p>
              <a:p>
                <a:pPr lvl="1"/>
                <a:r>
                  <a:rPr lang="es-EC" sz="1200" kern="1200" dirty="0">
                    <a:solidFill>
                      <a:schemeClr val="tx1"/>
                    </a:solidFill>
                    <a:effectLst/>
                    <a:latin typeface="+mn-lt"/>
                    <a:ea typeface="+mn-ea"/>
                    <a:cs typeface="+mn-cs"/>
                  </a:rPr>
                  <a:t>Modo Transversal Magnético (TM). El campo magnético es perpendicular a la dirección de propagación Z.</a:t>
                </a:r>
                <a:endParaRPr lang="en-US" sz="1200" kern="1200" dirty="0">
                  <a:solidFill>
                    <a:schemeClr val="tx1"/>
                  </a:solidFill>
                  <a:effectLst/>
                  <a:latin typeface="+mn-lt"/>
                  <a:ea typeface="+mn-ea"/>
                  <a:cs typeface="+mn-cs"/>
                </a:endParaRPr>
              </a:p>
              <a:p>
                <a:pPr lvl="1"/>
                <a:r>
                  <a:rPr lang="es-EC" sz="1200" kern="1200" dirty="0">
                    <a:solidFill>
                      <a:schemeClr val="tx1"/>
                    </a:solidFill>
                    <a:effectLst/>
                    <a:latin typeface="+mn-lt"/>
                    <a:ea typeface="+mn-ea"/>
                    <a:cs typeface="+mn-cs"/>
                  </a:rPr>
                  <a:t>Modo Transversal Electromagnético (</a:t>
                </a:r>
                <a:r>
                  <a:rPr lang="es-EC" sz="1200" kern="1200" dirty="0" err="1">
                    <a:solidFill>
                      <a:schemeClr val="tx1"/>
                    </a:solidFill>
                    <a:effectLst/>
                    <a:latin typeface="+mn-lt"/>
                    <a:ea typeface="+mn-ea"/>
                    <a:cs typeface="+mn-cs"/>
                  </a:rPr>
                  <a:t>TEM</a:t>
                </a:r>
                <a:r>
                  <a:rPr lang="es-EC" sz="1200" kern="1200" dirty="0">
                    <a:solidFill>
                      <a:schemeClr val="tx1"/>
                    </a:solidFill>
                    <a:effectLst/>
                    <a:latin typeface="+mn-lt"/>
                    <a:ea typeface="+mn-ea"/>
                    <a:cs typeface="+mn-cs"/>
                  </a:rPr>
                  <a:t>). Las componentes del campo eléctrico como del magnético en la dirección de propagación son nulos. Este modo no existe en la guía de onda, ya que se genera cuando hay dos conductores.</a:t>
                </a:r>
                <a:endParaRPr lang="en-US" sz="1200" kern="1200" dirty="0">
                  <a:solidFill>
                    <a:schemeClr val="tx1"/>
                  </a:solidFill>
                  <a:effectLst/>
                  <a:latin typeface="+mn-lt"/>
                  <a:ea typeface="+mn-ea"/>
                  <a:cs typeface="+mn-cs"/>
                </a:endParaRPr>
              </a:p>
              <a:p>
                <a:endParaRPr lang="en-US" dirty="0"/>
              </a:p>
            </p:txBody>
          </p:sp>
        </mc:Fallback>
      </mc:AlternateContent>
      <p:sp>
        <p:nvSpPr>
          <p:cNvPr id="4" name="Marcador de número de diapositiva 3"/>
          <p:cNvSpPr>
            <a:spLocks noGrp="1"/>
          </p:cNvSpPr>
          <p:nvPr>
            <p:ph type="sldNum" sz="quarter" idx="10"/>
          </p:nvPr>
        </p:nvSpPr>
        <p:spPr/>
        <p:txBody>
          <a:bodyPr/>
          <a:lstStyle/>
          <a:p>
            <a:fld id="{5E0451EA-B135-BE40-A0D0-3183126A3EB7}" type="slidenum">
              <a:rPr lang="es-ES_tradnl" smtClean="0"/>
              <a:t>10</a:t>
            </a:fld>
            <a:endParaRPr lang="es-ES_tradnl"/>
          </a:p>
        </p:txBody>
      </p:sp>
    </p:spTree>
    <p:extLst>
      <p:ext uri="{BB962C8B-B14F-4D97-AF65-F5344CB8AC3E}">
        <p14:creationId xmlns:p14="http://schemas.microsoft.com/office/powerpoint/2010/main" val="379554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 continuación, se muestra el proceso de diseño de los divisores de potencia tipo T truncada, la que se realizará paso a paso</a:t>
            </a:r>
          </a:p>
          <a:p>
            <a:endParaRPr lang="es-EC" dirty="0"/>
          </a:p>
          <a:p>
            <a:r>
              <a:rPr lang="es-EC" dirty="0"/>
              <a:t>Empezando con una guía de onda tradicional, hasta llegar al diseño final </a:t>
            </a:r>
            <a:r>
              <a:rPr lang="es-EC" dirty="0" smtClean="0"/>
              <a:t>Matriz de Butler</a:t>
            </a:r>
            <a:r>
              <a:rPr lang="es-EC" baseline="0" dirty="0" smtClean="0"/>
              <a:t> </a:t>
            </a:r>
            <a:r>
              <a:rPr lang="es-EC" dirty="0" smtClean="0"/>
              <a:t>puertos </a:t>
            </a:r>
            <a:r>
              <a:rPr lang="es-EC" dirty="0"/>
              <a:t>en banda X y Ku respectivamente, todas los diseños y simulaciones se van a realizar en el software CST.</a:t>
            </a:r>
          </a:p>
          <a:p>
            <a:endParaRPr lang="es-EC" dirty="0"/>
          </a:p>
          <a:p>
            <a:r>
              <a:rPr lang="es-EC" dirty="0"/>
              <a:t>Una vez terminado el diseño del divisor en guía de onda SIW, se realizar la parte de adaptación de impedancias, o más conocida como transición a microstrip, diseños que se compararan entre sí para verificar su funcionamiento y realizar un posterior análisis de los resultados.</a:t>
            </a: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11</a:t>
            </a:fld>
            <a:endParaRPr lang="es-ES_tradnl"/>
          </a:p>
        </p:txBody>
      </p:sp>
    </p:spTree>
    <p:extLst>
      <p:ext uri="{BB962C8B-B14F-4D97-AF65-F5344CB8AC3E}">
        <p14:creationId xmlns:p14="http://schemas.microsoft.com/office/powerpoint/2010/main" val="388716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diámetro de los orificios debe tener un diámetro mínimo, para simular una pared de conductor y así obtener, el mejor funcionamiento del dispositivo, además de ser sencillo el proceso de implementación. Debido a los materiales disponibles en el mercado nacional, se escogió un valor de 0.6mm, el cual es una distancia acorde al parámetro de diseño y disponible en el mercado nacional.</a:t>
                </a:r>
                <a:endParaRPr lang="en-US" sz="1200" kern="1200" dirty="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la distancia entre los orificios </a:t>
                </a:r>
                <a:r>
                  <a:rPr lang="es-EC" sz="1200" i="0" kern="1200">
                    <a:solidFill>
                      <a:schemeClr val="tx1"/>
                    </a:solidFill>
                    <a:effectLst/>
                    <a:latin typeface="+mn-lt"/>
                    <a:ea typeface="+mn-ea"/>
                    <a:cs typeface="+mn-cs"/>
                  </a:rPr>
                  <a:t>(b)</a:t>
                </a:r>
                <a:r>
                  <a:rPr lang="es-EC" sz="1200" kern="1200" dirty="0">
                    <a:solidFill>
                      <a:schemeClr val="tx1"/>
                    </a:solidFill>
                    <a:effectLst/>
                    <a:latin typeface="+mn-lt"/>
                    <a:ea typeface="+mn-ea"/>
                    <a:cs typeface="+mn-cs"/>
                  </a:rPr>
                  <a:t>, debe repetirse periódicamente, es decir, debe existir la misma distancia entre un orifico metalizado y otro. Esta medida es de gran importancia debido a que la agrupación de los orificios se comporta y simula como las paredes laterales de una guía de onda tradicional</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ancho efectivo en la guía de onda SIW (Wsiw) se relaciona directamente con la frecuencia central de trabajo, y el tipo de propagación de la onda</a:t>
                </a:r>
              </a:p>
            </p:txBody>
          </p:sp>
        </mc:Fallback>
      </mc:AlternateContent>
      <p:sp>
        <p:nvSpPr>
          <p:cNvPr id="4" name="Marcador de número de diapositiva 3"/>
          <p:cNvSpPr>
            <a:spLocks noGrp="1"/>
          </p:cNvSpPr>
          <p:nvPr>
            <p:ph type="sldNum" sz="quarter" idx="10"/>
          </p:nvPr>
        </p:nvSpPr>
        <p:spPr/>
        <p:txBody>
          <a:bodyPr/>
          <a:lstStyle/>
          <a:p>
            <a:fld id="{5E0451EA-B135-BE40-A0D0-3183126A3EB7}" type="slidenum">
              <a:rPr lang="es-ES_tradnl" smtClean="0"/>
              <a:t>12</a:t>
            </a:fld>
            <a:endParaRPr lang="es-ES_tradnl"/>
          </a:p>
        </p:txBody>
      </p:sp>
    </p:spTree>
    <p:extLst>
      <p:ext uri="{BB962C8B-B14F-4D97-AF65-F5344CB8AC3E}">
        <p14:creationId xmlns:p14="http://schemas.microsoft.com/office/powerpoint/2010/main" val="300591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diámetro de los orificios debe tener un diámetro mínimo, para simular una pared de conductor y así obtener, el mejor funcionamiento del dispositivo, además de ser sencillo el proceso de implementación. Debido a los materiales disponibles en el mercado nacional, se escogió un valor de 0.6mm, el cual es una distancia acorde al parámetro de diseño y disponible en el mercado nacional.</a:t>
                </a:r>
                <a:endParaRPr lang="en-US" sz="1200" kern="1200" dirty="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la distancia entre los orificios </a:t>
                </a:r>
                <a:r>
                  <a:rPr lang="es-EC" sz="1200" i="0" kern="1200">
                    <a:solidFill>
                      <a:schemeClr val="tx1"/>
                    </a:solidFill>
                    <a:effectLst/>
                    <a:latin typeface="+mn-lt"/>
                    <a:ea typeface="+mn-ea"/>
                    <a:cs typeface="+mn-cs"/>
                  </a:rPr>
                  <a:t>(b)</a:t>
                </a:r>
                <a:r>
                  <a:rPr lang="es-EC" sz="1200" kern="1200" dirty="0">
                    <a:solidFill>
                      <a:schemeClr val="tx1"/>
                    </a:solidFill>
                    <a:effectLst/>
                    <a:latin typeface="+mn-lt"/>
                    <a:ea typeface="+mn-ea"/>
                    <a:cs typeface="+mn-cs"/>
                  </a:rPr>
                  <a:t>, debe repetirse periódicamente, es decir, debe existir la misma distancia entre un orifico metalizado y otro. Esta medida es de gran importancia debido a que la agrupación de los orificios se comporta y simula como las paredes laterales de una guía de onda tradicional</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ancho efectivo en la guía de onda SIW (Wsiw) se relaciona directamente con la frecuencia central de trabajo, y el tipo de propagación de la onda</a:t>
                </a:r>
              </a:p>
            </p:txBody>
          </p:sp>
        </mc:Fallback>
      </mc:AlternateContent>
      <p:sp>
        <p:nvSpPr>
          <p:cNvPr id="4" name="Marcador de número de diapositiva 3"/>
          <p:cNvSpPr>
            <a:spLocks noGrp="1"/>
          </p:cNvSpPr>
          <p:nvPr>
            <p:ph type="sldNum" sz="quarter" idx="10"/>
          </p:nvPr>
        </p:nvSpPr>
        <p:spPr/>
        <p:txBody>
          <a:bodyPr/>
          <a:lstStyle/>
          <a:p>
            <a:fld id="{5E0451EA-B135-BE40-A0D0-3183126A3EB7}" type="slidenum">
              <a:rPr lang="es-ES_tradnl" smtClean="0"/>
              <a:t>13</a:t>
            </a:fld>
            <a:endParaRPr lang="es-ES_tradnl"/>
          </a:p>
        </p:txBody>
      </p:sp>
    </p:spTree>
    <p:extLst>
      <p:ext uri="{BB962C8B-B14F-4D97-AF65-F5344CB8AC3E}">
        <p14:creationId xmlns:p14="http://schemas.microsoft.com/office/powerpoint/2010/main" val="167725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14</a:t>
            </a:fld>
            <a:endParaRPr lang="es-ES_tradnl"/>
          </a:p>
        </p:txBody>
      </p:sp>
    </p:spTree>
    <p:extLst>
      <p:ext uri="{BB962C8B-B14F-4D97-AF65-F5344CB8AC3E}">
        <p14:creationId xmlns:p14="http://schemas.microsoft.com/office/powerpoint/2010/main" val="285201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r>
              <a:rPr lang="es-EC" dirty="0"/>
              <a:t>Se realizará una comparativa de resultados individuales de las partes que conforman el divisor como son: el truncamiento, los codos y biselados, ya que a partir de los cálculos y diseños iniciales se procede a realizar una optimización de variables paramétricas, para un mejor desempeño de los prototipos finales. </a:t>
            </a:r>
          </a:p>
          <a:p>
            <a:endParaRPr lang="en-US" dirty="0"/>
          </a:p>
        </p:txBody>
      </p:sp>
      <p:sp>
        <p:nvSpPr>
          <p:cNvPr id="4" name="Marcador de número de diapositiva 3"/>
          <p:cNvSpPr>
            <a:spLocks noGrp="1"/>
          </p:cNvSpPr>
          <p:nvPr>
            <p:ph type="sldNum" sz="quarter" idx="10"/>
          </p:nvPr>
        </p:nvSpPr>
        <p:spPr/>
        <p:txBody>
          <a:bodyPr/>
          <a:lstStyle/>
          <a:p>
            <a:fld id="{5E0451EA-B135-BE40-A0D0-3183126A3EB7}" type="slidenum">
              <a:rPr lang="es-ES_tradnl" smtClean="0"/>
              <a:t>15</a:t>
            </a:fld>
            <a:endParaRPr lang="es-ES_tradnl"/>
          </a:p>
        </p:txBody>
      </p:sp>
    </p:spTree>
    <p:extLst>
      <p:ext uri="{BB962C8B-B14F-4D97-AF65-F5344CB8AC3E}">
        <p14:creationId xmlns:p14="http://schemas.microsoft.com/office/powerpoint/2010/main" val="223923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13/3/2018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13/3/2018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13/3/2018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13/3/2018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01764" y="3288612"/>
            <a:ext cx="11448457" cy="1470025"/>
          </a:xfrm>
        </p:spPr>
        <p:txBody>
          <a:bodyPr>
            <a:noAutofit/>
          </a:bodyPr>
          <a:lstStyle/>
          <a:p>
            <a:pPr algn="ctr"/>
            <a:r>
              <a:rPr lang="es-EC" sz="1800" b="1" dirty="0">
                <a:latin typeface="Arial" panose="020B0604020202020204" pitchFamily="34" charset="0"/>
                <a:cs typeface="Arial" panose="020B0604020202020204" pitchFamily="34" charset="0"/>
              </a:rPr>
              <a:t>TEMA: </a:t>
            </a:r>
            <a:r>
              <a:rPr lang="es-EC" sz="1800" b="1" dirty="0">
                <a:latin typeface="Times New Roman" panose="02020603050405020304" pitchFamily="18" charset="0"/>
                <a:ea typeface="Calibri" panose="020F0502020204030204" pitchFamily="34" charset="0"/>
              </a:rPr>
              <a:t>ANÁLISIS COMPARATIVO DE ANTENAS TIPO PATCH CON TECNOLOGÍA MICROSTRIP EN LA BANDA X.</a:t>
            </a:r>
            <a:r>
              <a:rPr lang="es-EC" sz="1600" dirty="0">
                <a:solidFill>
                  <a:srgbClr val="9BBB63"/>
                </a:solidFill>
                <a:latin typeface="Arial" panose="020B0604020202020204" pitchFamily="34" charset="0"/>
                <a:cs typeface="Arial" panose="020B0604020202020204" pitchFamily="34" charset="0"/>
              </a:rPr>
              <a:t/>
            </a:r>
            <a:br>
              <a:rPr lang="es-EC" sz="1600" dirty="0">
                <a:solidFill>
                  <a:srgbClr val="9BBB63"/>
                </a:solidFill>
                <a:latin typeface="Arial" panose="020B0604020202020204" pitchFamily="34" charset="0"/>
                <a:cs typeface="Arial" panose="020B0604020202020204" pitchFamily="34" charset="0"/>
              </a:rPr>
            </a:br>
            <a:endParaRPr lang="es-EC" sz="1600" dirty="0">
              <a:solidFill>
                <a:srgbClr val="9BBB63"/>
              </a:solidFill>
              <a:latin typeface="Arial" panose="020B0604020202020204" pitchFamily="34" charset="0"/>
              <a:cs typeface="Arial" panose="020B0604020202020204" pitchFamily="34" charset="0"/>
            </a:endParaRPr>
          </a:p>
        </p:txBody>
      </p:sp>
      <p:pic>
        <p:nvPicPr>
          <p:cNvPr id="6" name="5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875297" y="1382380"/>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ELÉCTRICA Y ELECTRÓNICA</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INGENIERO EN ELECTRÓNICA Y TELECOMUNICACIONES</a:t>
            </a:r>
          </a:p>
        </p:txBody>
      </p:sp>
      <p:sp>
        <p:nvSpPr>
          <p:cNvPr id="7" name="6 Rectángulo"/>
          <p:cNvSpPr/>
          <p:nvPr/>
        </p:nvSpPr>
        <p:spPr>
          <a:xfrm>
            <a:off x="3348067" y="4793771"/>
            <a:ext cx="6354729"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ELABORADO POR:</a:t>
            </a:r>
            <a:r>
              <a:rPr lang="es-EC" sz="1600" dirty="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PAZMIÑO RODRÍGUEZ, GUILLERMO DANIEL</a:t>
            </a:r>
            <a:endParaRPr lang="es-EC" sz="1600" dirty="0">
              <a:latin typeface="Arial" panose="020B0604020202020204" pitchFamily="34" charset="0"/>
              <a:cs typeface="Arial" panose="020B0604020202020204" pitchFamily="34" charset="0"/>
            </a:endParaRPr>
          </a:p>
        </p:txBody>
      </p:sp>
      <p:sp>
        <p:nvSpPr>
          <p:cNvPr id="8" name="7 Rectángulo"/>
          <p:cNvSpPr/>
          <p:nvPr/>
        </p:nvSpPr>
        <p:spPr>
          <a:xfrm>
            <a:off x="2882988" y="5894067"/>
            <a:ext cx="9309012"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                Ing. </a:t>
            </a:r>
            <a:r>
              <a:rPr lang="es-EC" sz="1200" b="1" dirty="0" smtClean="0">
                <a:latin typeface="Arial" panose="020B0604020202020204" pitchFamily="34" charset="0"/>
                <a:cs typeface="Arial" panose="020B0604020202020204" pitchFamily="34" charset="0"/>
              </a:rPr>
              <a:t>Darío Duque Ms.</a:t>
            </a:r>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Dr. </a:t>
            </a:r>
            <a:r>
              <a:rPr lang="es-EC" sz="1200" b="1" dirty="0" err="1" smtClean="0">
                <a:latin typeface="Arial" panose="020B0604020202020204" pitchFamily="34" charset="0"/>
                <a:cs typeface="Arial" panose="020B0604020202020204" pitchFamily="34" charset="0"/>
              </a:rPr>
              <a:t>Nikolai</a:t>
            </a:r>
            <a:r>
              <a:rPr lang="es-EC" sz="1200" b="1" dirty="0" smtClean="0">
                <a:latin typeface="Arial" panose="020B0604020202020204" pitchFamily="34" charset="0"/>
                <a:cs typeface="Arial" panose="020B0604020202020204" pitchFamily="34" charset="0"/>
              </a:rPr>
              <a:t> Espinosa PhD.</a:t>
            </a:r>
            <a:endParaRPr lang="es-EC"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TUTOR DEL PROYECTO	                                                   </a:t>
            </a:r>
            <a:r>
              <a:rPr lang="es-EC" sz="1200" b="1" dirty="0" smtClean="0">
                <a:latin typeface="Arial" panose="020B0604020202020204" pitchFamily="34" charset="0"/>
                <a:cs typeface="Arial" panose="020B0604020202020204" pitchFamily="34" charset="0"/>
              </a:rPr>
              <a:t>  DOCENTE </a:t>
            </a:r>
            <a:r>
              <a:rPr lang="es-EC" sz="1200" b="1" dirty="0">
                <a:latin typeface="Arial" panose="020B0604020202020204" pitchFamily="34" charset="0"/>
                <a:cs typeface="Arial" panose="020B0604020202020204" pitchFamily="34" charset="0"/>
              </a:rPr>
              <a:t>DESIGNADO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p:cNvSpPr/>
          <p:nvPr/>
        </p:nvSpPr>
        <p:spPr>
          <a:xfrm>
            <a:off x="3838355" y="483907"/>
            <a:ext cx="4016743" cy="6821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t>Metodologías de diseño de Antenas tipo Parche.</a:t>
            </a:r>
            <a:endParaRPr lang="es-EC"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6" name="Rectángulo 5"/>
          <p:cNvSpPr/>
          <p:nvPr/>
        </p:nvSpPr>
        <p:spPr>
          <a:xfrm>
            <a:off x="1221206" y="5736855"/>
            <a:ext cx="3195170" cy="369332"/>
          </a:xfrm>
          <a:prstGeom prst="rect">
            <a:avLst/>
          </a:prstGeom>
        </p:spPr>
        <p:txBody>
          <a:bodyPr wrap="none">
            <a:spAutoFit/>
          </a:bodyPr>
          <a:lstStyle/>
          <a:p>
            <a:r>
              <a:rPr lang="es-ES_tradnl" dirty="0">
                <a:solidFill>
                  <a:schemeClr val="bg2">
                    <a:lumMod val="50000"/>
                  </a:schemeClr>
                </a:solidFill>
                <a:ea typeface="Arial" charset="0"/>
                <a:cs typeface="Arial" charset="0"/>
              </a:rPr>
              <a:t>Figura 3. Modos de Propagación</a:t>
            </a:r>
          </a:p>
        </p:txBody>
      </p:sp>
      <p:sp>
        <p:nvSpPr>
          <p:cNvPr id="2" name="Rectángulo 1"/>
          <p:cNvSpPr/>
          <p:nvPr/>
        </p:nvSpPr>
        <p:spPr>
          <a:xfrm>
            <a:off x="716250" y="1421174"/>
            <a:ext cx="3465564"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Modelo de Línea de Transmisión.</a:t>
            </a:r>
            <a:endParaRPr lang="es-EC" dirty="0"/>
          </a:p>
        </p:txBody>
      </p:sp>
      <p:pic>
        <p:nvPicPr>
          <p:cNvPr id="13" name="Imagen 12"/>
          <p:cNvPicPr/>
          <p:nvPr/>
        </p:nvPicPr>
        <p:blipFill rotWithShape="1">
          <a:blip r:embed="rId4"/>
          <a:srcRect l="51595" t="38110" r="9922" b="25720"/>
          <a:stretch/>
        </p:blipFill>
        <p:spPr bwMode="auto">
          <a:xfrm>
            <a:off x="559143" y="1908462"/>
            <a:ext cx="4519295" cy="238823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5"/>
          <a:srcRect l="14866" t="37332" r="63048" b="40885"/>
          <a:stretch/>
        </p:blipFill>
        <p:spPr bwMode="auto">
          <a:xfrm>
            <a:off x="6293152" y="2055511"/>
            <a:ext cx="3658923" cy="2094135"/>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6943444" y="1354774"/>
            <a:ext cx="2358338" cy="369332"/>
          </a:xfrm>
          <a:prstGeom prst="rect">
            <a:avLst/>
          </a:prstGeom>
        </p:spPr>
        <p:txBody>
          <a:bodyPr wrap="none">
            <a:spAutoFit/>
          </a:bodyPr>
          <a:lstStyle/>
          <a:p>
            <a:r>
              <a:rPr lang="es-EC" b="1" dirty="0">
                <a:latin typeface="Times New Roman" panose="02020603050405020304" pitchFamily="18" charset="0"/>
                <a:ea typeface="Times New Roman" panose="02020603050405020304" pitchFamily="18" charset="0"/>
              </a:rPr>
              <a:t>Modelo de Cavidades.</a:t>
            </a:r>
            <a:endParaRPr lang="es-EC" dirty="0"/>
          </a:p>
        </p:txBody>
      </p:sp>
    </p:spTree>
    <p:extLst>
      <p:ext uri="{BB962C8B-B14F-4D97-AF65-F5344CB8AC3E}">
        <p14:creationId xmlns:p14="http://schemas.microsoft.com/office/powerpoint/2010/main" val="91032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4" name="AutoShape 2" descr="Resultado de imagen para matl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tl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7" descr="Resultado de imagen para exce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11 Rectángulo">
            <a:extLst>
              <a:ext uri="{FF2B5EF4-FFF2-40B4-BE49-F238E27FC236}">
                <a16:creationId xmlns:a16="http://schemas.microsoft.com/office/drawing/2014/main" xmlns="" id="{9664F5E2-28DB-4464-91CF-31C82CC32890}"/>
              </a:ext>
            </a:extLst>
          </p:cNvPr>
          <p:cNvSpPr/>
          <p:nvPr/>
        </p:nvSpPr>
        <p:spPr>
          <a:xfrm>
            <a:off x="0" y="0"/>
            <a:ext cx="5457371"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METODOLOGÍA Y DESARROLLO</a:t>
            </a:r>
          </a:p>
        </p:txBody>
      </p:sp>
      <p:graphicFrame>
        <p:nvGraphicFramePr>
          <p:cNvPr id="23" name="Diagrama 22">
            <a:extLst>
              <a:ext uri="{FF2B5EF4-FFF2-40B4-BE49-F238E27FC236}">
                <a16:creationId xmlns:a16="http://schemas.microsoft.com/office/drawing/2014/main" xmlns="" id="{645F3605-5298-4A69-A1A2-D015FCBFEBAD}"/>
              </a:ext>
            </a:extLst>
          </p:cNvPr>
          <p:cNvGraphicFramePr/>
          <p:nvPr>
            <p:extLst/>
          </p:nvPr>
        </p:nvGraphicFramePr>
        <p:xfrm>
          <a:off x="155575" y="792480"/>
          <a:ext cx="11731630" cy="5642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746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20" name="CuadroTexto 19"/>
          <p:cNvSpPr txBox="1"/>
          <p:nvPr/>
        </p:nvSpPr>
        <p:spPr>
          <a:xfrm>
            <a:off x="148857" y="1131738"/>
            <a:ext cx="11738348" cy="1200329"/>
          </a:xfrm>
          <a:prstGeom prst="rect">
            <a:avLst/>
          </a:prstGeom>
          <a:noFill/>
        </p:spPr>
        <p:txBody>
          <a:bodyPr wrap="square" rtlCol="0">
            <a:spAutoFit/>
          </a:bodyPr>
          <a:lstStyle/>
          <a:p>
            <a:pPr algn="just"/>
            <a:r>
              <a:rPr lang="es-ES" sz="2400"/>
              <a:t> </a:t>
            </a:r>
            <a:endParaRPr lang="es-ES" sz="2400" b="1"/>
          </a:p>
          <a:p>
            <a:pPr algn="just"/>
            <a:endParaRPr lang="es-EC" sz="2400"/>
          </a:p>
          <a:p>
            <a:pPr algn="just"/>
            <a:endParaRPr lang="es-ES" sz="2400" dirty="0"/>
          </a:p>
        </p:txBody>
      </p:sp>
      <p:pic>
        <p:nvPicPr>
          <p:cNvPr id="12" name="Imagen 11"/>
          <p:cNvPicPr/>
          <p:nvPr/>
        </p:nvPicPr>
        <p:blipFill rotWithShape="1">
          <a:blip r:embed="rId4"/>
          <a:srcRect l="54875" t="39277" r="4232" b="28438"/>
          <a:stretch/>
        </p:blipFill>
        <p:spPr bwMode="auto">
          <a:xfrm>
            <a:off x="454728" y="193483"/>
            <a:ext cx="4091991" cy="197484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ctángulo 1"/>
              <p:cNvSpPr/>
              <p:nvPr/>
            </p:nvSpPr>
            <p:spPr>
              <a:xfrm>
                <a:off x="1425000" y="2812974"/>
                <a:ext cx="2041585" cy="9112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𝑊</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𝑐</m:t>
                          </m:r>
                        </m:num>
                        <m:den>
                          <m:r>
                            <a:rPr lang="es-EC" i="0">
                              <a:latin typeface="Cambria Math" panose="02040503050406030204" pitchFamily="18" charset="0"/>
                            </a:rPr>
                            <m:t>2</m:t>
                          </m:r>
                          <m:r>
                            <a:rPr lang="es-EC" i="1">
                              <a:latin typeface="Cambria Math" panose="02040503050406030204" pitchFamily="18" charset="0"/>
                            </a:rPr>
                            <m:t>𝑓</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d>
                                    <m:dPr>
                                      <m:ctrlPr>
                                        <a:rPr lang="es-EC" i="1">
                                          <a:latin typeface="Cambria Math" panose="02040503050406030204" pitchFamily="18" charset="0"/>
                                        </a:rPr>
                                      </m:ctrlPr>
                                    </m:dPr>
                                    <m:e>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m:rPr>
                                              <m:sty m:val="p"/>
                                            </m:rPr>
                                            <a:rPr lang="es-EC" i="0">
                                              <a:latin typeface="Cambria Math" panose="02040503050406030204" pitchFamily="18" charset="0"/>
                                            </a:rPr>
                                            <m:t>r</m:t>
                                          </m:r>
                                        </m:sub>
                                      </m:sSub>
                                      <m:r>
                                        <a:rPr lang="es-EC" i="0">
                                          <a:latin typeface="Cambria Math" panose="02040503050406030204" pitchFamily="18" charset="0"/>
                                        </a:rPr>
                                        <m:t>+1</m:t>
                                      </m:r>
                                    </m:e>
                                  </m:d>
                                </m:num>
                                <m:den>
                                  <m:r>
                                    <a:rPr lang="es-EC" i="0">
                                      <a:latin typeface="Cambria Math" panose="02040503050406030204" pitchFamily="18" charset="0"/>
                                    </a:rPr>
                                    <m:t>2</m:t>
                                  </m:r>
                                </m:den>
                              </m:f>
                            </m:e>
                          </m:rad>
                        </m:den>
                      </m:f>
                      <m:r>
                        <a:rPr lang="es-EC" i="0">
                          <a:latin typeface="Cambria Math" panose="02040503050406030204" pitchFamily="18" charset="0"/>
                        </a:rPr>
                        <m:t> </m:t>
                      </m:r>
                    </m:oMath>
                  </m:oMathPara>
                </a14:m>
                <a:endParaRPr lang="es-EC" dirty="0"/>
              </a:p>
            </p:txBody>
          </p:sp>
        </mc:Choice>
        <mc:Fallback>
          <p:sp>
            <p:nvSpPr>
              <p:cNvPr id="2" name="Rectángulo 1"/>
              <p:cNvSpPr>
                <a:spLocks noRot="1" noChangeAspect="1" noMove="1" noResize="1" noEditPoints="1" noAdjustHandles="1" noChangeArrowheads="1" noChangeShapeType="1" noTextEdit="1"/>
              </p:cNvSpPr>
              <p:nvPr/>
            </p:nvSpPr>
            <p:spPr>
              <a:xfrm>
                <a:off x="1425000" y="2812974"/>
                <a:ext cx="2041585" cy="91121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344864" y="3924247"/>
                <a:ext cx="4201855" cy="9840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smtClean="0">
                              <a:latin typeface="Cambria Math" panose="02040503050406030204" pitchFamily="18" charset="0"/>
                            </a:rPr>
                          </m:ctrlPr>
                        </m:sSubPr>
                        <m:e>
                          <m:r>
                            <m:rPr>
                              <m:sty m:val="p"/>
                            </m:rPr>
                            <a:rPr lang="es-EC">
                              <a:latin typeface="Cambria Math" panose="02040503050406030204" pitchFamily="18" charset="0"/>
                            </a:rPr>
                            <m:t>ε</m:t>
                          </m:r>
                        </m:e>
                        <m:sub>
                          <m:r>
                            <a:rPr lang="es-EC" i="1">
                              <a:latin typeface="Cambria Math" panose="02040503050406030204" pitchFamily="18" charset="0"/>
                            </a:rPr>
                            <m:t>𝑒𝑓𝑓</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m:rPr>
                                  <m:sty m:val="p"/>
                                </m:rPr>
                                <a:rPr lang="es-EC" i="0">
                                  <a:latin typeface="Cambria Math" panose="02040503050406030204" pitchFamily="18" charset="0"/>
                                </a:rPr>
                                <m:t>r</m:t>
                              </m:r>
                            </m:sub>
                          </m:sSub>
                          <m:r>
                            <a:rPr lang="es-EC" i="0">
                              <a:latin typeface="Cambria Math" panose="02040503050406030204" pitchFamily="18" charset="0"/>
                            </a:rPr>
                            <m:t>+1</m:t>
                          </m:r>
                        </m:num>
                        <m:den>
                          <m:r>
                            <a:rPr lang="es-EC" i="0">
                              <a:latin typeface="Cambria Math" panose="02040503050406030204" pitchFamily="18" charset="0"/>
                            </a:rPr>
                            <m:t>2</m:t>
                          </m:r>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m:rPr>
                                  <m:sty m:val="p"/>
                                </m:rPr>
                                <a:rPr lang="es-EC" i="0">
                                  <a:latin typeface="Cambria Math" panose="02040503050406030204" pitchFamily="18" charset="0"/>
                                </a:rPr>
                                <m:t>r</m:t>
                              </m:r>
                            </m:sub>
                          </m:sSub>
                          <m:r>
                            <a:rPr lang="es-EC" i="0">
                              <a:latin typeface="Cambria Math" panose="02040503050406030204" pitchFamily="18" charset="0"/>
                            </a:rPr>
                            <m:t>−1</m:t>
                          </m:r>
                        </m:num>
                        <m:den>
                          <m:r>
                            <a:rPr lang="es-EC" i="0">
                              <a:latin typeface="Cambria Math" panose="02040503050406030204" pitchFamily="18" charset="0"/>
                            </a:rPr>
                            <m:t>2</m:t>
                          </m:r>
                        </m:den>
                      </m:f>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m:t>
                              </m:r>
                            </m:num>
                            <m:den>
                              <m:rad>
                                <m:radPr>
                                  <m:degHide m:val="on"/>
                                  <m:ctrlPr>
                                    <a:rPr lang="es-EC" i="1">
                                      <a:latin typeface="Cambria Math" panose="02040503050406030204" pitchFamily="18" charset="0"/>
                                    </a:rPr>
                                  </m:ctrlPr>
                                </m:radPr>
                                <m:deg/>
                                <m:e>
                                  <m:r>
                                    <a:rPr lang="es-EC" i="0">
                                      <a:latin typeface="Cambria Math" panose="02040503050406030204" pitchFamily="18" charset="0"/>
                                    </a:rPr>
                                    <m:t>1+12</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h</m:t>
                                          </m:r>
                                        </m:num>
                                        <m:den>
                                          <m:r>
                                            <a:rPr lang="es-EC" i="1">
                                              <a:latin typeface="Cambria Math" panose="02040503050406030204" pitchFamily="18" charset="0"/>
                                            </a:rPr>
                                            <m:t>𝑊</m:t>
                                          </m:r>
                                        </m:den>
                                      </m:f>
                                    </m:e>
                                  </m:d>
                                </m:e>
                              </m:rad>
                              <m:r>
                                <a:rPr lang="es-EC" i="0">
                                  <a:latin typeface="Cambria Math" panose="02040503050406030204" pitchFamily="18" charset="0"/>
                                </a:rPr>
                                <m:t> </m:t>
                              </m:r>
                            </m:den>
                          </m:f>
                        </m:e>
                      </m:d>
                      <m:r>
                        <a:rPr lang="es-EC" i="0">
                          <a:latin typeface="Cambria Math" panose="02040503050406030204" pitchFamily="18" charset="0"/>
                        </a:rPr>
                        <m:t> </m:t>
                      </m:r>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344864" y="3924247"/>
                <a:ext cx="4201855" cy="98405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344864" y="5026171"/>
                <a:ext cx="4119076" cy="102675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𝛥</m:t>
                      </m:r>
                      <m:r>
                        <a:rPr lang="es-EC" i="1">
                          <a:latin typeface="Cambria Math" panose="02040503050406030204" pitchFamily="18" charset="0"/>
                        </a:rPr>
                        <m:t>𝐿</m:t>
                      </m:r>
                      <m:r>
                        <a:rPr lang="es-EC" i="0">
                          <a:latin typeface="Cambria Math" panose="02040503050406030204" pitchFamily="18" charset="0"/>
                        </a:rPr>
                        <m:t>=0,412</m:t>
                      </m:r>
                      <m:r>
                        <a:rPr lang="es-EC" i="1">
                          <a:latin typeface="Cambria Math" panose="02040503050406030204" pitchFamily="18" charset="0"/>
                        </a:rPr>
                        <m:t>h</m:t>
                      </m:r>
                      <m:f>
                        <m:fPr>
                          <m:ctrlPr>
                            <a:rPr lang="es-EC" i="1">
                              <a:latin typeface="Cambria Math" panose="02040503050406030204" pitchFamily="18" charset="0"/>
                            </a:rPr>
                          </m:ctrlPr>
                        </m:fPr>
                        <m:num>
                          <m:d>
                            <m:dPr>
                              <m:ctrlPr>
                                <a:rPr lang="es-EC" i="1">
                                  <a:latin typeface="Cambria Math" panose="02040503050406030204" pitchFamily="18" charset="0"/>
                                </a:rPr>
                              </m:ctrlPr>
                            </m:dPr>
                            <m:e>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a:rPr lang="es-EC" i="1">
                                      <a:latin typeface="Cambria Math" panose="02040503050406030204" pitchFamily="18" charset="0"/>
                                    </a:rPr>
                                    <m:t>𝑒𝑓𝑓</m:t>
                                  </m:r>
                                </m:sub>
                              </m:sSub>
                              <m:r>
                                <a:rPr lang="es-EC" i="0">
                                  <a:latin typeface="Cambria Math" panose="02040503050406030204" pitchFamily="18" charset="0"/>
                                </a:rPr>
                                <m:t>+0,3</m:t>
                              </m:r>
                            </m:e>
                          </m:d>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𝑊</m:t>
                                  </m:r>
                                </m:num>
                                <m:den>
                                  <m:r>
                                    <a:rPr lang="es-EC" i="1">
                                      <a:latin typeface="Cambria Math" panose="02040503050406030204" pitchFamily="18" charset="0"/>
                                    </a:rPr>
                                    <m:t>h</m:t>
                                  </m:r>
                                </m:den>
                              </m:f>
                              <m:r>
                                <a:rPr lang="es-EC" i="0">
                                  <a:latin typeface="Cambria Math" panose="02040503050406030204" pitchFamily="18" charset="0"/>
                                </a:rPr>
                                <m:t>+0,264</m:t>
                              </m:r>
                            </m:e>
                          </m:d>
                        </m:num>
                        <m:den>
                          <m:d>
                            <m:dPr>
                              <m:ctrlPr>
                                <a:rPr lang="es-EC" i="1">
                                  <a:latin typeface="Cambria Math" panose="02040503050406030204" pitchFamily="18" charset="0"/>
                                </a:rPr>
                              </m:ctrlPr>
                            </m:dPr>
                            <m:e>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a:rPr lang="es-EC" i="1">
                                      <a:latin typeface="Cambria Math" panose="02040503050406030204" pitchFamily="18" charset="0"/>
                                    </a:rPr>
                                    <m:t>𝑒𝑓𝑓</m:t>
                                  </m:r>
                                </m:sub>
                              </m:sSub>
                              <m:r>
                                <a:rPr lang="es-EC" i="0">
                                  <a:latin typeface="Cambria Math" panose="02040503050406030204" pitchFamily="18" charset="0"/>
                                </a:rPr>
                                <m:t>−0,258</m:t>
                              </m:r>
                            </m:e>
                          </m:d>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𝑊</m:t>
                                  </m:r>
                                </m:num>
                                <m:den>
                                  <m:r>
                                    <a:rPr lang="es-EC" i="1">
                                      <a:latin typeface="Cambria Math" panose="02040503050406030204" pitchFamily="18" charset="0"/>
                                    </a:rPr>
                                    <m:t>h</m:t>
                                  </m:r>
                                </m:den>
                              </m:f>
                              <m:r>
                                <a:rPr lang="es-EC" i="0">
                                  <a:latin typeface="Cambria Math" panose="02040503050406030204" pitchFamily="18" charset="0"/>
                                </a:rPr>
                                <m:t>+0,8</m:t>
                              </m:r>
                            </m:e>
                          </m:d>
                        </m:den>
                      </m:f>
                      <m:r>
                        <a:rPr lang="es-EC" i="0">
                          <a:latin typeface="Cambria Math" panose="02040503050406030204" pitchFamily="18" charset="0"/>
                        </a:rPr>
                        <m:t> </m:t>
                      </m:r>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344864" y="5026171"/>
                <a:ext cx="4119076" cy="1026756"/>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3906890" y="535509"/>
                <a:ext cx="6096000" cy="1646605"/>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𝑓</m:t>
                      </m:r>
                      <m:r>
                        <a:rPr lang="es-EC">
                          <a:effectLst/>
                          <a:latin typeface="Cambria Math" panose="02040503050406030204" pitchFamily="18" charset="0"/>
                          <a:ea typeface="Calibri" panose="020F0502020204030204" pitchFamily="34" charset="0"/>
                          <a:cs typeface="Times New Roman" panose="02020603050405020304" pitchFamily="18" charset="0"/>
                        </a:rPr>
                        <m:t>→</m:t>
                      </m:r>
                      <m:r>
                        <a:rPr lang="es-EC" i="1">
                          <a:effectLst/>
                          <a:latin typeface="Cambria Math" panose="02040503050406030204" pitchFamily="18" charset="0"/>
                          <a:ea typeface="Calibri" panose="020F0502020204030204" pitchFamily="34" charset="0"/>
                          <a:cs typeface="Times New Roman" panose="02020603050405020304" pitchFamily="18" charset="0"/>
                        </a:rPr>
                        <m:t>𝑓𝑟𝑒𝑐𝑢𝑒𝑛𝑐𝑖𝑎</m:t>
                      </m:r>
                      <m:r>
                        <a:rPr lang="es-EC">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𝑑𝑒</m:t>
                      </m:r>
                      <m:r>
                        <a:rPr lang="es-EC">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𝑜𝑝𝑒𝑟𝑎𝑐𝑖𝑜𝑛</m:t>
                      </m:r>
                      <m:r>
                        <a:rPr lang="es-EC">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ε</m:t>
                          </m:r>
                        </m:e>
                        <m:sub>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r</m:t>
                          </m:r>
                        </m:sub>
                      </m:sSub>
                      <m:r>
                        <a:rPr lang="es-EC">
                          <a:effectLst/>
                          <a:latin typeface="Cambria Math" panose="02040503050406030204" pitchFamily="18" charset="0"/>
                          <a:ea typeface="Calibri" panose="020F0502020204030204" pitchFamily="34" charset="0"/>
                          <a:cs typeface="Times New Roman" panose="02020603050405020304" pitchFamily="18" charset="0"/>
                        </a:rPr>
                        <m:t>→</m:t>
                      </m:r>
                      <m:r>
                        <a:rPr lang="es-EC" i="1">
                          <a:effectLst/>
                          <a:latin typeface="Cambria Math" panose="02040503050406030204" pitchFamily="18" charset="0"/>
                          <a:ea typeface="Calibri" panose="020F0502020204030204" pitchFamily="34" charset="0"/>
                          <a:cs typeface="Times New Roman" panose="02020603050405020304" pitchFamily="18" charset="0"/>
                        </a:rPr>
                        <m:t>𝑐𝑜𝑛𝑠𝑡𝑎𝑛𝑡𝑒</m:t>
                      </m:r>
                      <m:r>
                        <a:rPr lang="es-EC">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𝑑𝑖𝑒𝑙</m:t>
                      </m:r>
                      <m:r>
                        <a:rPr lang="es-EC">
                          <a:effectLst/>
                          <a:latin typeface="Cambria Math" panose="02040503050406030204" pitchFamily="18" charset="0"/>
                          <a:ea typeface="Calibri" panose="020F0502020204030204" pitchFamily="34" charset="0"/>
                          <a:cs typeface="Times New Roman" panose="02020603050405020304" pitchFamily="18" charset="0"/>
                        </a:rPr>
                        <m:t>é</m:t>
                      </m:r>
                      <m:r>
                        <a:rPr lang="es-EC" i="1">
                          <a:effectLst/>
                          <a:latin typeface="Cambria Math" panose="02040503050406030204" pitchFamily="18" charset="0"/>
                          <a:ea typeface="Calibri" panose="020F0502020204030204" pitchFamily="34" charset="0"/>
                          <a:cs typeface="Times New Roman" panose="02020603050405020304" pitchFamily="18" charset="0"/>
                        </a:rPr>
                        <m:t>𝑐𝑡𝑟𝑖𝑐𝑎</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h</m:t>
                      </m:r>
                      <m:r>
                        <a:rPr lang="es-EC">
                          <a:effectLst/>
                          <a:latin typeface="Cambria Math" panose="02040503050406030204" pitchFamily="18" charset="0"/>
                          <a:ea typeface="Calibri" panose="020F0502020204030204" pitchFamily="34" charset="0"/>
                          <a:cs typeface="Times New Roman" panose="02020603050405020304" pitchFamily="18" charset="0"/>
                        </a:rPr>
                        <m:t>→</m:t>
                      </m:r>
                      <m:r>
                        <a:rPr lang="es-EC" i="1">
                          <a:effectLst/>
                          <a:latin typeface="Cambria Math" panose="02040503050406030204" pitchFamily="18" charset="0"/>
                          <a:ea typeface="Calibri" panose="020F0502020204030204" pitchFamily="34" charset="0"/>
                          <a:cs typeface="Times New Roman" panose="02020603050405020304" pitchFamily="18" charset="0"/>
                        </a:rPr>
                        <m:t>𝑔𝑟𝑜𝑠𝑜𝑟</m:t>
                      </m:r>
                      <m:r>
                        <a:rPr lang="es-EC">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𝑑𝑒𝑙</m:t>
                      </m:r>
                      <m:r>
                        <a:rPr lang="es-EC">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𝑠𝑢𝑠𝑡𝑟𝑎𝑡𝑜</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3906890" y="535509"/>
                <a:ext cx="6096000" cy="1646605"/>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5081172" y="3072788"/>
                <a:ext cx="1873718" cy="39158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𝐿</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𝑒𝑓𝑓</m:t>
                          </m:r>
                        </m:sub>
                      </m:sSub>
                      <m:r>
                        <a:rPr lang="es-EC" i="0">
                          <a:latin typeface="Cambria Math" panose="02040503050406030204" pitchFamily="18" charset="0"/>
                        </a:rPr>
                        <m:t>−2 </m:t>
                      </m:r>
                      <m:r>
                        <a:rPr lang="es-EC" i="1">
                          <a:latin typeface="Cambria Math" panose="02040503050406030204" pitchFamily="18" charset="0"/>
                        </a:rPr>
                        <m:t>𝛥</m:t>
                      </m:r>
                      <m:r>
                        <a:rPr lang="es-EC" i="1">
                          <a:latin typeface="Cambria Math" panose="02040503050406030204" pitchFamily="18" charset="0"/>
                        </a:rPr>
                        <m:t>𝐿</m:t>
                      </m:r>
                      <m:r>
                        <a:rPr lang="es-EC" i="0">
                          <a:latin typeface="Cambria Math" panose="02040503050406030204" pitchFamily="18" charset="0"/>
                        </a:rPr>
                        <m:t> </m:t>
                      </m:r>
                    </m:oMath>
                  </m:oMathPara>
                </a14:m>
                <a:endParaRPr lang="es-EC" dirty="0"/>
              </a:p>
            </p:txBody>
          </p:sp>
        </mc:Choice>
        <mc:Fallback>
          <p:sp>
            <p:nvSpPr>
              <p:cNvPr id="11" name="Rectángulo 10"/>
              <p:cNvSpPr>
                <a:spLocks noRot="1" noChangeAspect="1" noMove="1" noResize="1" noEditPoints="1" noAdjustHandles="1" noChangeArrowheads="1" noChangeShapeType="1" noTextEdit="1"/>
              </p:cNvSpPr>
              <p:nvPr/>
            </p:nvSpPr>
            <p:spPr>
              <a:xfrm>
                <a:off x="5081172" y="3072788"/>
                <a:ext cx="1873718" cy="391582"/>
              </a:xfrm>
              <a:prstGeom prst="rect">
                <a:avLst/>
              </a:prstGeom>
              <a:blipFill rotWithShape="0">
                <a:blip r:embed="rId9"/>
                <a:stretch>
                  <a:fillRect b="-1093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5090790" y="3924247"/>
                <a:ext cx="1864100" cy="6829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𝑒𝑓𝑓</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𝑐</m:t>
                          </m:r>
                        </m:num>
                        <m:den>
                          <m:r>
                            <a:rPr lang="es-EC" i="0">
                              <a:latin typeface="Cambria Math" panose="02040503050406030204" pitchFamily="18" charset="0"/>
                            </a:rPr>
                            <m:t>2</m:t>
                          </m:r>
                          <m:r>
                            <a:rPr lang="es-EC" i="1">
                              <a:latin typeface="Cambria Math" panose="02040503050406030204" pitchFamily="18" charset="0"/>
                            </a:rPr>
                            <m:t>𝑓</m:t>
                          </m:r>
                          <m:rad>
                            <m:radPr>
                              <m:degHide m:val="on"/>
                              <m:ctrlPr>
                                <a:rPr lang="es-EC" i="1">
                                  <a:latin typeface="Cambria Math" panose="02040503050406030204" pitchFamily="18" charset="0"/>
                                </a:rPr>
                              </m:ctrlPr>
                            </m:radPr>
                            <m:deg/>
                            <m:e>
                              <m:sSub>
                                <m:sSubPr>
                                  <m:ctrlPr>
                                    <a:rPr lang="es-EC" i="1">
                                      <a:latin typeface="Cambria Math" panose="02040503050406030204" pitchFamily="18" charset="0"/>
                                    </a:rPr>
                                  </m:ctrlPr>
                                </m:sSubPr>
                                <m:e>
                                  <m:r>
                                    <m:rPr>
                                      <m:sty m:val="p"/>
                                    </m:rPr>
                                    <a:rPr lang="es-EC" i="0">
                                      <a:latin typeface="Cambria Math" panose="02040503050406030204" pitchFamily="18" charset="0"/>
                                    </a:rPr>
                                    <m:t>ε</m:t>
                                  </m:r>
                                </m:e>
                                <m:sub>
                                  <m:r>
                                    <a:rPr lang="es-EC" i="1">
                                      <a:latin typeface="Cambria Math" panose="02040503050406030204" pitchFamily="18" charset="0"/>
                                    </a:rPr>
                                    <m:t>𝑒𝑓𝑓</m:t>
                                  </m:r>
                                </m:sub>
                              </m:sSub>
                            </m:e>
                          </m:rad>
                        </m:den>
                      </m:f>
                      <m:r>
                        <a:rPr lang="es-EC" i="0">
                          <a:latin typeface="Cambria Math" panose="02040503050406030204" pitchFamily="18" charset="0"/>
                        </a:rPr>
                        <m:t> </m:t>
                      </m:r>
                    </m:oMath>
                  </m:oMathPara>
                </a14:m>
                <a:endParaRPr lang="es-EC" dirty="0"/>
              </a:p>
            </p:txBody>
          </p:sp>
        </mc:Choice>
        <mc:Fallback>
          <p:sp>
            <p:nvSpPr>
              <p:cNvPr id="13" name="Rectángulo 12"/>
              <p:cNvSpPr>
                <a:spLocks noRot="1" noChangeAspect="1" noMove="1" noResize="1" noEditPoints="1" noAdjustHandles="1" noChangeArrowheads="1" noChangeShapeType="1" noTextEdit="1"/>
              </p:cNvSpPr>
              <p:nvPr/>
            </p:nvSpPr>
            <p:spPr>
              <a:xfrm>
                <a:off x="5090790" y="3924247"/>
                <a:ext cx="1864100" cy="682944"/>
              </a:xfrm>
              <a:prstGeom prst="rect">
                <a:avLst/>
              </a:prstGeom>
              <a:blipFill rotWithShape="0">
                <a:blip r:embed="rId10"/>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7631168" y="2854805"/>
                <a:ext cx="4256037" cy="6183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𝐵</m:t>
                          </m:r>
                        </m:e>
                        <m:sub>
                          <m:r>
                            <a:rPr lang="es-EC" i="0">
                              <a:latin typeface="Cambria Math" panose="02040503050406030204" pitchFamily="18" charset="0"/>
                            </a:rPr>
                            <m:t>1</m:t>
                          </m:r>
                        </m:sub>
                      </m:sSub>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𝑊</m:t>
                          </m:r>
                        </m:num>
                        <m:den>
                          <m:r>
                            <a:rPr lang="es-EC" i="0">
                              <a:latin typeface="Cambria Math" panose="02040503050406030204" pitchFamily="18" charset="0"/>
                            </a:rPr>
                            <m:t>120 </m:t>
                          </m:r>
                          <m:r>
                            <a:rPr lang="es-EC" i="1">
                              <a:latin typeface="Cambria Math" panose="02040503050406030204" pitchFamily="18" charset="0"/>
                            </a:rPr>
                            <m:t>𝜆</m:t>
                          </m:r>
                        </m:den>
                      </m:f>
                      <m:d>
                        <m:dPr>
                          <m:begChr m:val="["/>
                          <m:endChr m:val="]"/>
                          <m:ctrlPr>
                            <a:rPr lang="es-EC" i="1">
                              <a:latin typeface="Cambria Math" panose="02040503050406030204" pitchFamily="18" charset="0"/>
                            </a:rPr>
                          </m:ctrlPr>
                        </m:dPr>
                        <m:e>
                          <m:d>
                            <m:dPr>
                              <m:begChr m:val=""/>
                              <m:ctrlPr>
                                <a:rPr lang="es-EC" i="1">
                                  <a:latin typeface="Cambria Math" panose="02040503050406030204" pitchFamily="18" charset="0"/>
                                </a:rPr>
                              </m:ctrlPr>
                            </m:dPr>
                            <m:e>
                              <m:r>
                                <a:rPr lang="es-EC" i="0">
                                  <a:latin typeface="Cambria Math" panose="02040503050406030204" pitchFamily="18" charset="0"/>
                                </a:rPr>
                                <m:t>1−0,636</m:t>
                              </m:r>
                              <m:func>
                                <m:funcPr>
                                  <m:ctrlPr>
                                    <a:rPr lang="es-EC" i="1">
                                      <a:latin typeface="Cambria Math" panose="02040503050406030204" pitchFamily="18" charset="0"/>
                                    </a:rPr>
                                  </m:ctrlPr>
                                </m:funcPr>
                                <m:fName>
                                  <m:r>
                                    <m:rPr>
                                      <m:sty m:val="p"/>
                                    </m:rPr>
                                    <a:rPr lang="es-EC" i="0">
                                      <a:latin typeface="Cambria Math" panose="02040503050406030204" pitchFamily="18" charset="0"/>
                                    </a:rPr>
                                    <m:t>ln</m:t>
                                  </m:r>
                                </m:fName>
                                <m:e>
                                  <m:sSub>
                                    <m:sSubPr>
                                      <m:ctrlPr>
                                        <a:rPr lang="es-EC" i="1">
                                          <a:latin typeface="Cambria Math" panose="02040503050406030204" pitchFamily="18" charset="0"/>
                                        </a:rPr>
                                      </m:ctrlPr>
                                    </m:sSubPr>
                                    <m:e>
                                      <m:d>
                                        <m:dPr>
                                          <m:endChr m:val=""/>
                                          <m:ctrlPr>
                                            <a:rPr lang="es-EC" i="1">
                                              <a:latin typeface="Cambria Math" panose="02040503050406030204" pitchFamily="18" charset="0"/>
                                            </a:rPr>
                                          </m:ctrlPr>
                                        </m:dPr>
                                        <m:e>
                                          <m:r>
                                            <a:rPr lang="es-EC" i="1">
                                              <a:latin typeface="Cambria Math" panose="02040503050406030204" pitchFamily="18" charset="0"/>
                                            </a:rPr>
                                            <m:t>𝑘</m:t>
                                          </m:r>
                                        </m:e>
                                      </m:d>
                                    </m:e>
                                    <m:sub>
                                      <m:r>
                                        <a:rPr lang="es-EC" i="0">
                                          <a:latin typeface="Cambria Math" panose="02040503050406030204" pitchFamily="18" charset="0"/>
                                        </a:rPr>
                                        <m:t>0</m:t>
                                      </m:r>
                                    </m:sub>
                                  </m:sSub>
                                  <m:r>
                                    <a:rPr lang="es-EC" i="1">
                                      <a:latin typeface="Cambria Math" panose="02040503050406030204" pitchFamily="18" charset="0"/>
                                    </a:rPr>
                                    <m:t>h</m:t>
                                  </m:r>
                                </m:e>
                              </m:func>
                            </m:e>
                          </m:d>
                        </m:e>
                      </m:d>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h</m:t>
                          </m:r>
                        </m:num>
                        <m:den>
                          <m:r>
                            <a:rPr lang="es-EC" i="1">
                              <a:latin typeface="Cambria Math" panose="02040503050406030204" pitchFamily="18" charset="0"/>
                            </a:rPr>
                            <m:t>𝜆</m:t>
                          </m:r>
                        </m:den>
                      </m:f>
                      <m:r>
                        <a:rPr lang="es-EC" i="0">
                          <a:latin typeface="Cambria Math" panose="02040503050406030204" pitchFamily="18" charset="0"/>
                        </a:rPr>
                        <m:t>&lt;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10</m:t>
                          </m:r>
                        </m:den>
                      </m:f>
                      <m:r>
                        <a:rPr lang="es-EC" i="0">
                          <a:latin typeface="Cambria Math" panose="02040503050406030204" pitchFamily="18" charset="0"/>
                        </a:rPr>
                        <m:t> </m:t>
                      </m:r>
                    </m:oMath>
                  </m:oMathPara>
                </a14:m>
                <a:endParaRPr lang="es-EC" dirty="0"/>
              </a:p>
            </p:txBody>
          </p:sp>
        </mc:Choice>
        <mc:Fallback>
          <p:sp>
            <p:nvSpPr>
              <p:cNvPr id="14" name="Rectángulo 13"/>
              <p:cNvSpPr>
                <a:spLocks noRot="1" noChangeAspect="1" noMove="1" noResize="1" noEditPoints="1" noAdjustHandles="1" noChangeArrowheads="1" noChangeShapeType="1" noTextEdit="1"/>
              </p:cNvSpPr>
              <p:nvPr/>
            </p:nvSpPr>
            <p:spPr>
              <a:xfrm>
                <a:off x="7631168" y="2854805"/>
                <a:ext cx="4256037" cy="618311"/>
              </a:xfrm>
              <a:prstGeom prst="rect">
                <a:avLst/>
              </a:prstGeom>
              <a:blipFill rotWithShape="0">
                <a:blip r:embed="rId11"/>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7631168" y="3685508"/>
                <a:ext cx="3848233" cy="6257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𝐺</m:t>
                          </m:r>
                        </m:e>
                        <m:sub>
                          <m:r>
                            <a:rPr lang="es-EC" i="0">
                              <a:latin typeface="Cambria Math" panose="02040503050406030204" pitchFamily="18" charset="0"/>
                            </a:rPr>
                            <m:t>1</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𝑊</m:t>
                          </m:r>
                        </m:num>
                        <m:den>
                          <m:r>
                            <a:rPr lang="es-EC" i="0">
                              <a:latin typeface="Cambria Math" panose="02040503050406030204" pitchFamily="18" charset="0"/>
                            </a:rPr>
                            <m:t>120 </m:t>
                          </m:r>
                          <m:r>
                            <a:rPr lang="es-EC" i="1">
                              <a:latin typeface="Cambria Math" panose="02040503050406030204" pitchFamily="18" charset="0"/>
                            </a:rPr>
                            <m:t>𝜆</m:t>
                          </m:r>
                        </m:den>
                      </m:f>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24</m:t>
                              </m:r>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𝑘</m:t>
                                      </m:r>
                                    </m:e>
                                    <m:sub>
                                      <m:r>
                                        <a:rPr lang="es-EC" i="0">
                                          <a:latin typeface="Cambria Math" panose="02040503050406030204" pitchFamily="18" charset="0"/>
                                        </a:rPr>
                                        <m:t>0</m:t>
                                      </m:r>
                                    </m:sub>
                                  </m:sSub>
                                  <m:r>
                                    <a:rPr lang="es-EC" i="1">
                                      <a:latin typeface="Cambria Math" panose="02040503050406030204" pitchFamily="18" charset="0"/>
                                    </a:rPr>
                                    <m:t>h</m:t>
                                  </m:r>
                                </m:e>
                              </m:d>
                            </m:e>
                            <m:sup>
                              <m:r>
                                <a:rPr lang="es-EC" i="0">
                                  <a:latin typeface="Cambria Math" panose="02040503050406030204" pitchFamily="18" charset="0"/>
                                </a:rPr>
                                <m:t>2</m:t>
                              </m:r>
                            </m:sup>
                          </m:sSup>
                        </m:e>
                      </m:d>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h</m:t>
                          </m:r>
                        </m:num>
                        <m:den>
                          <m:r>
                            <a:rPr lang="es-EC" i="1">
                              <a:latin typeface="Cambria Math" panose="02040503050406030204" pitchFamily="18" charset="0"/>
                            </a:rPr>
                            <m:t>𝜆</m:t>
                          </m:r>
                        </m:den>
                      </m:f>
                      <m:r>
                        <a:rPr lang="es-EC" i="0">
                          <a:latin typeface="Cambria Math" panose="02040503050406030204" pitchFamily="18" charset="0"/>
                        </a:rPr>
                        <m:t>&lt;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10</m:t>
                          </m:r>
                        </m:den>
                      </m:f>
                      <m:r>
                        <a:rPr lang="es-EC" i="0">
                          <a:latin typeface="Cambria Math" panose="02040503050406030204" pitchFamily="18" charset="0"/>
                        </a:rPr>
                        <m:t> </m:t>
                      </m:r>
                    </m:oMath>
                  </m:oMathPara>
                </a14:m>
                <a:endParaRPr lang="es-EC" dirty="0"/>
              </a:p>
            </p:txBody>
          </p:sp>
        </mc:Choice>
        <mc:Fallback>
          <p:sp>
            <p:nvSpPr>
              <p:cNvPr id="16" name="Rectángulo 15"/>
              <p:cNvSpPr>
                <a:spLocks noRot="1" noChangeAspect="1" noMove="1" noResize="1" noEditPoints="1" noAdjustHandles="1" noChangeArrowheads="1" noChangeShapeType="1" noTextEdit="1"/>
              </p:cNvSpPr>
              <p:nvPr/>
            </p:nvSpPr>
            <p:spPr>
              <a:xfrm>
                <a:off x="7631168" y="3685508"/>
                <a:ext cx="3848233" cy="625749"/>
              </a:xfrm>
              <a:prstGeom prst="rect">
                <a:avLst/>
              </a:prstGeom>
              <a:blipFill rotWithShape="0">
                <a:blip r:embed="rId1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7" name="Rectángulo 16"/>
              <p:cNvSpPr/>
              <p:nvPr/>
            </p:nvSpPr>
            <p:spPr>
              <a:xfrm>
                <a:off x="6711186" y="4306154"/>
                <a:ext cx="6096000" cy="1048429"/>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𝑘</m:t>
                          </m:r>
                        </m:e>
                        <m:sub>
                          <m:r>
                            <a:rPr lang="es-EC"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2</m:t>
                          </m:r>
                          <m:r>
                            <a:rPr lang="es-EC"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𝜆</m:t>
                          </m:r>
                        </m:den>
                      </m:f>
                      <m:r>
                        <a:rPr lang="es-EC"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𝜆</m:t>
                      </m:r>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𝑐</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𝑓</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Rectángulo 16"/>
              <p:cNvSpPr>
                <a:spLocks noRot="1" noChangeAspect="1" noMove="1" noResize="1" noEditPoints="1" noAdjustHandles="1" noChangeArrowheads="1" noChangeShapeType="1" noTextEdit="1"/>
              </p:cNvSpPr>
              <p:nvPr/>
            </p:nvSpPr>
            <p:spPr>
              <a:xfrm>
                <a:off x="6711186" y="4306154"/>
                <a:ext cx="6096000" cy="1048429"/>
              </a:xfrm>
              <a:prstGeom prst="rect">
                <a:avLst/>
              </a:prstGeom>
              <a:blipFill rotWithShape="0">
                <a:blip r:embed="rId1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9477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73851293"/>
              </p:ext>
            </p:extLst>
          </p:nvPr>
        </p:nvGraphicFramePr>
        <p:xfrm>
          <a:off x="866274" y="2158642"/>
          <a:ext cx="10651956" cy="1068959"/>
        </p:xfrm>
        <a:graphic>
          <a:graphicData uri="http://schemas.openxmlformats.org/drawingml/2006/table">
            <a:tbl>
              <a:tblPr firstRow="1" firstCol="1" bandRow="1">
                <a:tableStyleId>{5C22544A-7EE6-4342-B048-85BDC9FD1C3A}</a:tableStyleId>
              </a:tblPr>
              <a:tblGrid>
                <a:gridCol w="1219198"/>
                <a:gridCol w="1572126"/>
                <a:gridCol w="1251284"/>
                <a:gridCol w="1860885"/>
                <a:gridCol w="1684421"/>
                <a:gridCol w="1732547"/>
                <a:gridCol w="1331495"/>
              </a:tblGrid>
              <a:tr h="386080">
                <a:tc>
                  <a:txBody>
                    <a:bodyPr/>
                    <a:lstStyle/>
                    <a:p>
                      <a:pPr lvl="0" indent="450215" algn="l">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dirty="0">
                          <a:effectLst/>
                        </a:rPr>
                        <a:t>Constante dieléctrica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dirty="0">
                          <a:effectLst/>
                        </a:rPr>
                        <a:t>h(mm)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Tangente de perdidas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dirty="0">
                          <a:effectLst/>
                        </a:rPr>
                        <a:t>Reducción de Tamaño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Ancho de Banda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Eficiencia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6080">
                <a:tc>
                  <a:txBody>
                    <a:bodyPr/>
                    <a:lstStyle/>
                    <a:p>
                      <a:pPr lvl="0" indent="450215" algn="l">
                        <a:lnSpc>
                          <a:spcPct val="150000"/>
                        </a:lnSpc>
                        <a:spcAft>
                          <a:spcPts val="0"/>
                        </a:spcAft>
                      </a:pPr>
                      <a:r>
                        <a:rPr lang="es-EC" sz="1200" dirty="0">
                          <a:effectLst/>
                        </a:rPr>
                        <a:t>Fibra de Vidrio   FR-4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dirty="0">
                          <a:effectLst/>
                        </a:rPr>
                        <a:t>0.018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a:effectLst/>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indent="450215" algn="l">
                        <a:lnSpc>
                          <a:spcPct val="150000"/>
                        </a:lnSpc>
                        <a:spcAft>
                          <a:spcPts val="0"/>
                        </a:spcAft>
                      </a:pPr>
                      <a:r>
                        <a:rPr lang="es-EC" sz="1200" dirty="0">
                          <a:effectLst/>
                        </a:rPr>
                        <a:t>Alta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685233441"/>
              </p:ext>
            </p:extLst>
          </p:nvPr>
        </p:nvGraphicFramePr>
        <p:xfrm>
          <a:off x="3086785" y="269170"/>
          <a:ext cx="6210935" cy="1560957"/>
        </p:xfrm>
        <a:graphic>
          <a:graphicData uri="http://schemas.openxmlformats.org/drawingml/2006/table">
            <a:tbl>
              <a:tblPr firstRow="1" firstCol="1" bandRow="1">
                <a:tableStyleId>{5C22544A-7EE6-4342-B048-85BDC9FD1C3A}</a:tableStyleId>
              </a:tblPr>
              <a:tblGrid>
                <a:gridCol w="2763520"/>
                <a:gridCol w="3447415"/>
              </a:tblGrid>
              <a:tr h="0">
                <a:tc>
                  <a:txBody>
                    <a:bodyPr/>
                    <a:lstStyle/>
                    <a:p>
                      <a:pPr indent="450215" algn="ctr">
                        <a:lnSpc>
                          <a:spcPct val="150000"/>
                        </a:lnSpc>
                        <a:spcAft>
                          <a:spcPts val="0"/>
                        </a:spcAft>
                      </a:pPr>
                      <a:r>
                        <a:rPr lang="es-EC" sz="1200" dirty="0">
                          <a:effectLst/>
                        </a:rPr>
                        <a:t>Propósito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Efecto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dirty="0">
                          <a:effectLst/>
                        </a:rPr>
                        <a:t>Disminución del espesor de sustrato.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Symbol" panose="05050102010706020507" pitchFamily="18" charset="2"/>
                        <a:buChar char=""/>
                      </a:pPr>
                      <a:r>
                        <a:rPr lang="es-EC" sz="1200">
                          <a:effectLst/>
                        </a:rPr>
                        <a:t>Aumenta la frecuencia de resonancia.</a:t>
                      </a:r>
                      <a:endParaRPr lang="es-EC" sz="1100">
                        <a:effectLst/>
                      </a:endParaRPr>
                    </a:p>
                    <a:p>
                      <a:pPr marL="342900" lvl="0" indent="-342900" algn="just">
                        <a:lnSpc>
                          <a:spcPct val="150000"/>
                        </a:lnSpc>
                        <a:spcAft>
                          <a:spcPts val="0"/>
                        </a:spcAft>
                        <a:buFont typeface="Symbol" panose="05050102010706020507" pitchFamily="18" charset="2"/>
                        <a:buChar char=""/>
                      </a:pPr>
                      <a:r>
                        <a:rPr lang="es-EC" sz="1200">
                          <a:effectLst/>
                        </a:rPr>
                        <a:t>Disminuye el ancho de banda.</a:t>
                      </a:r>
                      <a:endParaRPr lang="es-EC" sz="1100">
                        <a:effectLst/>
                      </a:endParaRPr>
                    </a:p>
                    <a:p>
                      <a:pPr marL="342900" lvl="0" indent="-342900" algn="just">
                        <a:lnSpc>
                          <a:spcPct val="150000"/>
                        </a:lnSpc>
                        <a:spcAft>
                          <a:spcPts val="0"/>
                        </a:spcAft>
                        <a:buFont typeface="Symbol" panose="05050102010706020507" pitchFamily="18" charset="2"/>
                        <a:buChar char=""/>
                      </a:pPr>
                      <a:r>
                        <a:rPr lang="es-EC" sz="1200">
                          <a:effectLst/>
                        </a:rPr>
                        <a:t>Disminuye las dimensiones del parche.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Aumentar el ancho de banda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Symbol" panose="05050102010706020507" pitchFamily="18" charset="2"/>
                        <a:buChar char=""/>
                      </a:pPr>
                      <a:r>
                        <a:rPr lang="es-EC" sz="1200" dirty="0">
                          <a:effectLst/>
                        </a:rPr>
                        <a:t>Se debe aumentar el espesor del sustrato.</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C" sz="1200" dirty="0">
                          <a:effectLst/>
                        </a:rPr>
                        <a:t>Disminuyen las dimensiones del plano de masa.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AlternateContent xmlns:mc="http://schemas.openxmlformats.org/markup-compatibility/2006">
        <mc:Choice xmlns:a14="http://schemas.microsoft.com/office/drawing/2010/main" Requires="a14">
          <p:graphicFrame>
            <p:nvGraphicFramePr>
              <p:cNvPr id="16" name="Tabla 15"/>
              <p:cNvGraphicFramePr>
                <a:graphicFrameLocks noGrp="1"/>
              </p:cNvGraphicFramePr>
              <p:nvPr>
                <p:extLst>
                  <p:ext uri="{D42A27DB-BD31-4B8C-83A1-F6EECF244321}">
                    <p14:modId xmlns:p14="http://schemas.microsoft.com/office/powerpoint/2010/main" val="2512072134"/>
                  </p:ext>
                </p:extLst>
              </p:nvPr>
            </p:nvGraphicFramePr>
            <p:xfrm>
              <a:off x="4101514" y="3550885"/>
              <a:ext cx="4181475" cy="820738"/>
            </p:xfrm>
            <a:graphic>
              <a:graphicData uri="http://schemas.openxmlformats.org/drawingml/2006/table">
                <a:tbl>
                  <a:tblPr firstRow="1" firstCol="1" bandRow="1">
                    <a:tableStyleId>{5C22544A-7EE6-4342-B048-85BDC9FD1C3A}</a:tableStyleId>
                  </a:tblPr>
                  <a:tblGrid>
                    <a:gridCol w="836295"/>
                    <a:gridCol w="836295"/>
                    <a:gridCol w="836295"/>
                    <a:gridCol w="836295"/>
                    <a:gridCol w="836295"/>
                  </a:tblGrid>
                  <a:tr h="0">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rPr>
                                  <m:t>𝑾</m:t>
                                </m:r>
                                <m:r>
                                  <a:rPr lang="es-EC" sz="1200">
                                    <a:effectLst/>
                                  </a:rPr>
                                  <m:t>(</m:t>
                                </m:r>
                                <m:r>
                                  <a:rPr lang="es-EC" sz="1200">
                                    <a:effectLst/>
                                  </a:rPr>
                                  <m:t>𝒎𝒎</m:t>
                                </m:r>
                                <m:r>
                                  <a:rPr lang="es-EC" sz="1200">
                                    <a:effectLst/>
                                  </a:rPr>
                                  <m:t>)</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rPr>
                                  <m:t>𝑳</m:t>
                                </m:r>
                                <m:r>
                                  <a:rPr lang="es-EC" sz="1200">
                                    <a:effectLst/>
                                  </a:rPr>
                                  <m:t>(</m:t>
                                </m:r>
                                <m:r>
                                  <a:rPr lang="es-EC" sz="1200">
                                    <a:effectLst/>
                                  </a:rPr>
                                  <m:t>𝒎𝒎</m:t>
                                </m:r>
                                <m:r>
                                  <a:rPr lang="es-EC" sz="1200">
                                    <a:effectLst/>
                                  </a:rPr>
                                  <m:t>)</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𝛆</m:t>
                                    </m:r>
                                  </m:e>
                                  <m:sub>
                                    <m:r>
                                      <a:rPr lang="es-EC" sz="1200">
                                        <a:effectLst/>
                                      </a:rPr>
                                      <m:t>𝒆𝒇𝒇</m:t>
                                    </m:r>
                                  </m:sub>
                                </m:sSub>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rPr>
                                  <m:t>𝜟</m:t>
                                </m:r>
                                <m:r>
                                  <a:rPr lang="es-EC" sz="1200">
                                    <a:effectLst/>
                                  </a:rPr>
                                  <m:t>𝑳</m:t>
                                </m:r>
                                <m:r>
                                  <a:rPr lang="es-EC" sz="1200">
                                    <a:effectLst/>
                                  </a:rPr>
                                  <m:t>(</m:t>
                                </m:r>
                                <m:r>
                                  <a:rPr lang="es-EC" sz="1200">
                                    <a:effectLst/>
                                  </a:rPr>
                                  <m:t>𝒎𝒎</m:t>
                                </m:r>
                                <m:r>
                                  <a:rPr lang="es-EC" sz="1200">
                                    <a:effectLst/>
                                  </a:rPr>
                                  <m:t>)</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𝑳</m:t>
                                    </m:r>
                                  </m:e>
                                  <m:sub>
                                    <m:r>
                                      <a:rPr lang="es-EC" sz="1200">
                                        <a:effectLst/>
                                      </a:rPr>
                                      <m:t>𝒆𝒇𝒇</m:t>
                                    </m:r>
                                  </m:sub>
                                </m:sSub>
                                <m:r>
                                  <a:rPr lang="es-EC" sz="1200">
                                    <a:effectLst/>
                                  </a:rPr>
                                  <m:t>(</m:t>
                                </m:r>
                                <m:r>
                                  <a:rPr lang="es-EC" sz="1200">
                                    <a:effectLst/>
                                  </a:rPr>
                                  <m:t>𝒎𝒎</m:t>
                                </m:r>
                                <m:r>
                                  <a:rPr lang="es-EC" sz="1200">
                                    <a:effectLst/>
                                  </a:rPr>
                                  <m:t>)</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8,67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6,14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7,46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16" name="Tabla 15"/>
              <p:cNvGraphicFramePr>
                <a:graphicFrameLocks noGrp="1"/>
              </p:cNvGraphicFramePr>
              <p:nvPr>
                <p:extLst>
                  <p:ext uri="{D42A27DB-BD31-4B8C-83A1-F6EECF244321}">
                    <p14:modId xmlns:p14="http://schemas.microsoft.com/office/powerpoint/2010/main" val="2512072134"/>
                  </p:ext>
                </p:extLst>
              </p:nvPr>
            </p:nvGraphicFramePr>
            <p:xfrm>
              <a:off x="4101514" y="3550885"/>
              <a:ext cx="4181475" cy="820738"/>
            </p:xfrm>
            <a:graphic>
              <a:graphicData uri="http://schemas.openxmlformats.org/drawingml/2006/table">
                <a:tbl>
                  <a:tblPr firstRow="1" firstCol="1" bandRow="1">
                    <a:tableStyleId>{5C22544A-7EE6-4342-B048-85BDC9FD1C3A}</a:tableStyleId>
                  </a:tblPr>
                  <a:tblGrid>
                    <a:gridCol w="836295"/>
                    <a:gridCol w="836295"/>
                    <a:gridCol w="836295"/>
                    <a:gridCol w="836295"/>
                    <a:gridCol w="836295"/>
                  </a:tblGrid>
                  <a:tr h="300419">
                    <a:tc>
                      <a:txBody>
                        <a:bodyPr/>
                        <a:lstStyle/>
                        <a:p>
                          <a:endParaRPr lang="es-EC"/>
                        </a:p>
                      </a:txBody>
                      <a:tcPr marL="68580" marR="68580" marT="0" marB="0">
                        <a:blipFill rotWithShape="0">
                          <a:blip r:embed="rId4"/>
                          <a:stretch>
                            <a:fillRect l="-730" t="-2000" r="-404380" b="-202000"/>
                          </a:stretch>
                        </a:blipFill>
                      </a:tcPr>
                    </a:tc>
                    <a:tc>
                      <a:txBody>
                        <a:bodyPr/>
                        <a:lstStyle/>
                        <a:p>
                          <a:endParaRPr lang="es-EC"/>
                        </a:p>
                      </a:txBody>
                      <a:tcPr marL="68580" marR="68580" marT="0" marB="0">
                        <a:blipFill rotWithShape="0">
                          <a:blip r:embed="rId4"/>
                          <a:stretch>
                            <a:fillRect l="-100000" t="-2000" r="-301449" b="-202000"/>
                          </a:stretch>
                        </a:blipFill>
                      </a:tcPr>
                    </a:tc>
                    <a:tc>
                      <a:txBody>
                        <a:bodyPr/>
                        <a:lstStyle/>
                        <a:p>
                          <a:endParaRPr lang="es-EC"/>
                        </a:p>
                      </a:txBody>
                      <a:tcPr marL="68580" marR="68580" marT="0" marB="0">
                        <a:blipFill rotWithShape="0">
                          <a:blip r:embed="rId4"/>
                          <a:stretch>
                            <a:fillRect l="-201460" t="-2000" r="-203650" b="-202000"/>
                          </a:stretch>
                        </a:blipFill>
                      </a:tcPr>
                    </a:tc>
                    <a:tc>
                      <a:txBody>
                        <a:bodyPr/>
                        <a:lstStyle/>
                        <a:p>
                          <a:endParaRPr lang="es-EC"/>
                        </a:p>
                      </a:txBody>
                      <a:tcPr marL="68580" marR="68580" marT="0" marB="0">
                        <a:blipFill rotWithShape="0">
                          <a:blip r:embed="rId4"/>
                          <a:stretch>
                            <a:fillRect l="-299275" t="-2000" r="-102174" b="-202000"/>
                          </a:stretch>
                        </a:blipFill>
                      </a:tcPr>
                    </a:tc>
                    <a:tc>
                      <a:txBody>
                        <a:bodyPr/>
                        <a:lstStyle/>
                        <a:p>
                          <a:endParaRPr lang="es-EC"/>
                        </a:p>
                      </a:txBody>
                      <a:tcPr marL="68580" marR="68580" marT="0" marB="0">
                        <a:blipFill rotWithShape="0">
                          <a:blip r:embed="rId4"/>
                          <a:stretch>
                            <a:fillRect l="-402190" t="-2000" r="-2920" b="-202000"/>
                          </a:stretch>
                        </a:blipFill>
                      </a:tcPr>
                    </a:tc>
                  </a:tr>
                  <a:tr h="520319">
                    <a:tc>
                      <a:txBody>
                        <a:bodyPr/>
                        <a:lstStyle/>
                        <a:p>
                          <a:pPr indent="450215" algn="ctr">
                            <a:lnSpc>
                              <a:spcPct val="150000"/>
                            </a:lnSpc>
                            <a:spcAft>
                              <a:spcPts val="0"/>
                            </a:spcAft>
                          </a:pPr>
                          <a:r>
                            <a:rPr lang="es-EC" sz="1200">
                              <a:effectLst/>
                            </a:rPr>
                            <a:t>8,67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6,14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7,46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360861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4" name="AutoShape 2" descr="Resultado de imagen para matl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tl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7" descr="Resultado de imagen para exce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11 Rectángulo">
            <a:extLst>
              <a:ext uri="{FF2B5EF4-FFF2-40B4-BE49-F238E27FC236}">
                <a16:creationId xmlns:a16="http://schemas.microsoft.com/office/drawing/2014/main" xmlns="" id="{9664F5E2-28DB-4464-91CF-31C82CC32890}"/>
              </a:ext>
            </a:extLst>
          </p:cNvPr>
          <p:cNvSpPr/>
          <p:nvPr/>
        </p:nvSpPr>
        <p:spPr>
          <a:xfrm>
            <a:off x="0" y="0"/>
            <a:ext cx="6357257"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Antena de un solo elemento</a:t>
            </a:r>
            <a:endParaRPr lang="es-EC" sz="2800" b="1" dirty="0"/>
          </a:p>
        </p:txBody>
      </p:sp>
      <p:pic>
        <p:nvPicPr>
          <p:cNvPr id="15" name="Imagen 14"/>
          <p:cNvPicPr/>
          <p:nvPr/>
        </p:nvPicPr>
        <p:blipFill rotWithShape="1">
          <a:blip r:embed="rId4"/>
          <a:srcRect l="29754" t="25417" r="35788" b="17470"/>
          <a:stretch/>
        </p:blipFill>
        <p:spPr bwMode="auto">
          <a:xfrm>
            <a:off x="487883" y="831153"/>
            <a:ext cx="2674620" cy="2492375"/>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5"/>
          <a:srcRect l="37779" t="18802" r="37551" b="23039"/>
          <a:stretch/>
        </p:blipFill>
        <p:spPr bwMode="auto">
          <a:xfrm>
            <a:off x="8705732" y="312737"/>
            <a:ext cx="2865755" cy="3798570"/>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6"/>
          <a:srcRect l="17813" t="40390" r="22470" b="21997"/>
          <a:stretch/>
        </p:blipFill>
        <p:spPr bwMode="auto">
          <a:xfrm>
            <a:off x="3749400" y="1303910"/>
            <a:ext cx="4369435" cy="154686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7"/>
          <a:srcRect l="4501" t="28551" r="20897" b="9106"/>
          <a:stretch/>
        </p:blipFill>
        <p:spPr bwMode="auto">
          <a:xfrm>
            <a:off x="649443" y="4051667"/>
            <a:ext cx="4299585" cy="2019935"/>
          </a:xfrm>
          <a:prstGeom prst="rect">
            <a:avLst/>
          </a:prstGeom>
          <a:ln>
            <a:noFill/>
          </a:ln>
          <a:extLst>
            <a:ext uri="{53640926-AAD7-44D8-BBD7-CCE9431645EC}">
              <a14:shadowObscured xmlns:a14="http://schemas.microsoft.com/office/drawing/2010/main"/>
            </a:ext>
          </a:extLst>
        </p:spPr>
      </p:pic>
      <p:pic>
        <p:nvPicPr>
          <p:cNvPr id="22" name="Imagen 21"/>
          <p:cNvPicPr/>
          <p:nvPr/>
        </p:nvPicPr>
        <p:blipFill rotWithShape="1">
          <a:blip r:embed="rId8"/>
          <a:srcRect l="18204" t="20891" r="49298" b="11902"/>
          <a:stretch/>
        </p:blipFill>
        <p:spPr bwMode="auto">
          <a:xfrm>
            <a:off x="5780265" y="3636377"/>
            <a:ext cx="2094230" cy="2435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363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4" name="AutoShape 2" descr="Resultado de imagen para matl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tl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7" descr="Resultado de imagen para exce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11 Rectángulo">
            <a:extLst>
              <a:ext uri="{FF2B5EF4-FFF2-40B4-BE49-F238E27FC236}">
                <a16:creationId xmlns:a16="http://schemas.microsoft.com/office/drawing/2014/main" xmlns="" id="{9664F5E2-28DB-4464-91CF-31C82CC32890}"/>
              </a:ext>
            </a:extLst>
          </p:cNvPr>
          <p:cNvSpPr/>
          <p:nvPr/>
        </p:nvSpPr>
        <p:spPr>
          <a:xfrm>
            <a:off x="0" y="0"/>
            <a:ext cx="6357257"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Diseño del Arreglo</a:t>
            </a:r>
            <a:endParaRPr lang="es-EC" sz="2800" b="1" dirty="0"/>
          </a:p>
        </p:txBody>
      </p:sp>
      <p:pic>
        <p:nvPicPr>
          <p:cNvPr id="15" name="Imagen 14"/>
          <p:cNvPicPr/>
          <p:nvPr/>
        </p:nvPicPr>
        <p:blipFill rotWithShape="1">
          <a:blip r:embed="rId4"/>
          <a:srcRect l="62052" t="55709" r="10924" b="12592"/>
          <a:stretch/>
        </p:blipFill>
        <p:spPr bwMode="auto">
          <a:xfrm>
            <a:off x="307975" y="1152708"/>
            <a:ext cx="3352800" cy="2210435"/>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5"/>
          <a:srcRect l="30389" t="32277" r="35497" b="24936"/>
          <a:stretch/>
        </p:blipFill>
        <p:spPr bwMode="auto">
          <a:xfrm>
            <a:off x="612775" y="3875771"/>
            <a:ext cx="3111500" cy="21939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ctángulo 1"/>
              <p:cNvSpPr/>
              <p:nvPr/>
            </p:nvSpPr>
            <p:spPr>
              <a:xfrm>
                <a:off x="4911390" y="2222453"/>
                <a:ext cx="6096000" cy="2976712"/>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𝑑𝐸</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𝑆𝑒𝑝𝑎𝑟𝑎𝑐𝑖</m:t>
                      </m:r>
                      <m:r>
                        <a:rPr lang="es-EC" i="1">
                          <a:latin typeface="Cambria Math" panose="02040503050406030204" pitchFamily="18" charset="0"/>
                          <a:ea typeface="Calibri" panose="020F0502020204030204" pitchFamily="34" charset="0"/>
                          <a:cs typeface="Times New Roman" panose="02020603050405020304" pitchFamily="18" charset="0"/>
                        </a:rPr>
                        <m:t>ó</m:t>
                      </m:r>
                      <m:r>
                        <a:rPr lang="es-EC" i="1">
                          <a:latin typeface="Cambria Math" panose="02040503050406030204" pitchFamily="18" charset="0"/>
                          <a:ea typeface="Calibri" panose="020F0502020204030204" pitchFamily="34" charset="0"/>
                          <a:cs typeface="Times New Roman" panose="02020603050405020304" pitchFamily="18" charset="0"/>
                        </a:rPr>
                        <m:t>𝑛</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𝑑𝑒</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𝑝𝑢𝑛𝑡𝑎</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𝑎</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𝑝𝑢𝑛𝑡𝑎</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𝑒𝑛</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𝑒𝑙</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𝑝𝑙𝑎𝑛𝑜</m:t>
                      </m:r>
                      <m:r>
                        <a:rPr lang="es-EC" i="1">
                          <a:latin typeface="Cambria Math" panose="02040503050406030204" pitchFamily="18" charset="0"/>
                          <a:ea typeface="Calibri" panose="020F0502020204030204" pitchFamily="34" charset="0"/>
                          <a:cs typeface="Times New Roman" panose="02020603050405020304" pitchFamily="18" charset="0"/>
                        </a:rPr>
                        <m:t> </m:t>
                      </m:r>
                      <m:r>
                        <a:rPr lang="es-EC" i="1">
                          <a:latin typeface="Cambria Math" panose="02040503050406030204" pitchFamily="18" charset="0"/>
                          <a:ea typeface="Calibri" panose="020F0502020204030204" pitchFamily="34" charset="0"/>
                          <a:cs typeface="Times New Roman" panose="02020603050405020304" pitchFamily="18" charset="0"/>
                        </a:rPr>
                        <m:t>𝑒𝑙</m:t>
                      </m:r>
                      <m:r>
                        <a:rPr lang="es-EC" i="1">
                          <a:latin typeface="Cambria Math" panose="02040503050406030204" pitchFamily="18" charset="0"/>
                          <a:ea typeface="Calibri" panose="020F0502020204030204" pitchFamily="34" charset="0"/>
                          <a:cs typeface="Times New Roman" panose="02020603050405020304" pitchFamily="18" charset="0"/>
                        </a:rPr>
                        <m:t>é</m:t>
                      </m:r>
                      <m:r>
                        <a:rPr lang="es-EC" i="1">
                          <a:latin typeface="Cambria Math" panose="02040503050406030204" pitchFamily="18" charset="0"/>
                          <a:ea typeface="Calibri" panose="020F0502020204030204" pitchFamily="34" charset="0"/>
                          <a:cs typeface="Times New Roman" panose="02020603050405020304" pitchFamily="18" charset="0"/>
                        </a:rPr>
                        <m:t>𝑐𝑡𝑟𝑖𝑐𝑜</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𝑑𝐸</m:t>
                      </m:r>
                      <m:r>
                        <a:rPr lang="es-EC" i="1">
                          <a:effectLst/>
                          <a:latin typeface="Cambria Math" panose="02040503050406030204" pitchFamily="18" charset="0"/>
                          <a:ea typeface="Calibri" panose="020F0502020204030204" pitchFamily="34" charset="0"/>
                          <a:cs typeface="Times New Roman" panose="02020603050405020304" pitchFamily="18" charset="0"/>
                        </a:rPr>
                        <m:t>&lt;0.1</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𝜆</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𝑑𝐻</m:t>
                      </m:r>
                      <m:r>
                        <a:rPr lang="es-EC" i="1">
                          <a:effectLst/>
                          <a:latin typeface="Cambria Math" panose="02040503050406030204" pitchFamily="18" charset="0"/>
                          <a:ea typeface="Calibri" panose="020F0502020204030204" pitchFamily="34" charset="0"/>
                          <a:cs typeface="Times New Roman" panose="02020603050405020304" pitchFamily="18" charset="0"/>
                        </a:rPr>
                        <m:t>→</m:t>
                      </m:r>
                      <m:r>
                        <a:rPr lang="es-EC" i="1">
                          <a:effectLst/>
                          <a:latin typeface="Cambria Math" panose="02040503050406030204" pitchFamily="18" charset="0"/>
                          <a:ea typeface="Calibri" panose="020F0502020204030204" pitchFamily="34" charset="0"/>
                          <a:cs typeface="Times New Roman" panose="02020603050405020304" pitchFamily="18" charset="0"/>
                        </a:rPr>
                        <m:t>𝑆𝑒𝑝𝑎𝑟𝑎𝑐𝑖</m:t>
                      </m:r>
                      <m:r>
                        <a:rPr lang="es-EC" i="1">
                          <a:effectLst/>
                          <a:latin typeface="Cambria Math" panose="02040503050406030204" pitchFamily="18" charset="0"/>
                          <a:ea typeface="Calibri" panose="020F0502020204030204" pitchFamily="34" charset="0"/>
                          <a:cs typeface="Times New Roman" panose="02020603050405020304" pitchFamily="18" charset="0"/>
                        </a:rPr>
                        <m:t>ó</m:t>
                      </m:r>
                      <m:r>
                        <a:rPr lang="es-EC" i="1">
                          <a:effectLst/>
                          <a:latin typeface="Cambria Math" panose="02040503050406030204" pitchFamily="18" charset="0"/>
                          <a:ea typeface="Calibri" panose="020F0502020204030204" pitchFamily="34" charset="0"/>
                          <a:cs typeface="Times New Roman" panose="02020603050405020304" pitchFamily="18" charset="0"/>
                        </a:rPr>
                        <m:t>𝑛</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𝑑𝑒</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𝑝𝑢𝑛𝑡𝑎</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𝑎</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𝑝𝑢𝑛𝑡𝑎</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𝑒𝑛</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𝑒𝑙</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𝑝𝑙𝑎𝑛𝑜</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𝑚𝑎𝑔𝑛</m:t>
                      </m:r>
                      <m:r>
                        <a:rPr lang="es-EC" i="1">
                          <a:effectLst/>
                          <a:latin typeface="Cambria Math" panose="02040503050406030204" pitchFamily="18" charset="0"/>
                          <a:ea typeface="Calibri" panose="020F0502020204030204" pitchFamily="34" charset="0"/>
                          <a:cs typeface="Times New Roman" panose="02020603050405020304" pitchFamily="18" charset="0"/>
                        </a:rPr>
                        <m:t>é</m:t>
                      </m:r>
                      <m:r>
                        <a:rPr lang="es-EC" i="1">
                          <a:effectLst/>
                          <a:latin typeface="Cambria Math" panose="02040503050406030204" pitchFamily="18" charset="0"/>
                          <a:ea typeface="Calibri" panose="020F0502020204030204" pitchFamily="34" charset="0"/>
                          <a:cs typeface="Times New Roman" panose="02020603050405020304" pitchFamily="18" charset="0"/>
                        </a:rPr>
                        <m:t>𝑡𝑖𝑐𝑜</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𝑑𝐻</m:t>
                      </m:r>
                      <m:r>
                        <a:rPr lang="es-EC" i="1">
                          <a:effectLst/>
                          <a:latin typeface="Cambria Math" panose="02040503050406030204" pitchFamily="18" charset="0"/>
                          <a:ea typeface="Calibri" panose="020F0502020204030204" pitchFamily="34" charset="0"/>
                          <a:cs typeface="Times New Roman" panose="02020603050405020304" pitchFamily="18" charset="0"/>
                        </a:rPr>
                        <m:t>&gt;0.1</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𝜆</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4911390" y="2222453"/>
                <a:ext cx="6096000" cy="2976712"/>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28307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4" name="AutoShape 2" descr="Resultado de imagen para matl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tl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7" descr="Resultado de imagen para exce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11 Rectángulo">
            <a:extLst>
              <a:ext uri="{FF2B5EF4-FFF2-40B4-BE49-F238E27FC236}">
                <a16:creationId xmlns:a16="http://schemas.microsoft.com/office/drawing/2014/main" xmlns="" id="{9664F5E2-28DB-4464-91CF-31C82CC32890}"/>
              </a:ext>
            </a:extLst>
          </p:cNvPr>
          <p:cNvSpPr/>
          <p:nvPr/>
        </p:nvSpPr>
        <p:spPr>
          <a:xfrm>
            <a:off x="0" y="0"/>
            <a:ext cx="6357257"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Arreglo de Antenas</a:t>
            </a:r>
            <a:endParaRPr lang="es-EC" sz="2800" b="1" dirty="0"/>
          </a:p>
        </p:txBody>
      </p:sp>
      <p:pic>
        <p:nvPicPr>
          <p:cNvPr id="14" name="Imagen 13"/>
          <p:cNvPicPr/>
          <p:nvPr/>
        </p:nvPicPr>
        <p:blipFill rotWithShape="1">
          <a:blip r:embed="rId4"/>
          <a:srcRect l="22902" t="25069" r="39118" b="12249"/>
          <a:stretch/>
        </p:blipFill>
        <p:spPr bwMode="auto">
          <a:xfrm>
            <a:off x="148857" y="957397"/>
            <a:ext cx="2879090" cy="2671445"/>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5"/>
          <a:srcRect l="36017" t="19150" r="18177" b="30014"/>
          <a:stretch/>
        </p:blipFill>
        <p:spPr bwMode="auto">
          <a:xfrm>
            <a:off x="144116" y="3942758"/>
            <a:ext cx="3783965" cy="236093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6"/>
          <a:srcRect l="14094" t="25069" r="19932" b="23045"/>
          <a:stretch/>
        </p:blipFill>
        <p:spPr bwMode="auto">
          <a:xfrm>
            <a:off x="7204559" y="465138"/>
            <a:ext cx="4520565" cy="1998345"/>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7"/>
          <a:srcRect l="26817" t="27158" r="44792" b="12589"/>
          <a:stretch/>
        </p:blipFill>
        <p:spPr bwMode="auto">
          <a:xfrm>
            <a:off x="8615587" y="2407389"/>
            <a:ext cx="1807210" cy="2156460"/>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8"/>
          <a:srcRect l="7047" t="20543" r="17197" b="31406"/>
          <a:stretch/>
        </p:blipFill>
        <p:spPr bwMode="auto">
          <a:xfrm>
            <a:off x="6941034" y="4646768"/>
            <a:ext cx="4784090" cy="170561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9"/>
          <a:srcRect l="37975" t="17758" r="37358" b="23044"/>
          <a:stretch/>
        </p:blipFill>
        <p:spPr bwMode="auto">
          <a:xfrm>
            <a:off x="4197834" y="1136351"/>
            <a:ext cx="2743200" cy="3700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298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latin typeface="Arial" panose="020B0604020202020204" pitchFamily="34" charset="0"/>
                <a:cs typeface="Arial" panose="020B0604020202020204" pitchFamily="34" charset="0"/>
              </a:rPr>
              <a:t>IMPLEMENTACIÓN</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14" name="Imagen 13" descr="C:\Users\Memo\Desktop\Fotos Tesis\IMG_20180119_152446_HDR.jpg"/>
          <p:cNvPicPr/>
          <p:nvPr/>
        </p:nvPicPr>
        <p:blipFill rotWithShape="1">
          <a:blip r:embed="rId4" cstate="print">
            <a:extLst>
              <a:ext uri="{28A0092B-C50C-407E-A947-70E740481C1C}">
                <a14:useLocalDpi xmlns:a14="http://schemas.microsoft.com/office/drawing/2010/main" val="0"/>
              </a:ext>
            </a:extLst>
          </a:blip>
          <a:srcRect l="26456" t="6996" r="38775" b="30319"/>
          <a:stretch/>
        </p:blipFill>
        <p:spPr bwMode="auto">
          <a:xfrm>
            <a:off x="2693686" y="2033721"/>
            <a:ext cx="1991995" cy="2694305"/>
          </a:xfrm>
          <a:prstGeom prst="rect">
            <a:avLst/>
          </a:prstGeom>
          <a:noFill/>
          <a:ln>
            <a:noFill/>
          </a:ln>
          <a:extLst>
            <a:ext uri="{53640926-AAD7-44D8-BBD7-CCE9431645EC}">
              <a14:shadowObscured xmlns:a14="http://schemas.microsoft.com/office/drawing/2010/main"/>
            </a:ext>
          </a:extLst>
        </p:spPr>
      </p:pic>
      <p:pic>
        <p:nvPicPr>
          <p:cNvPr id="17" name="Imagen 16" descr="C:\Users\Memo\Desktop\Fotos Tesis\IMG_20180119_152436_HDR.jpg"/>
          <p:cNvPicPr/>
          <p:nvPr/>
        </p:nvPicPr>
        <p:blipFill rotWithShape="1">
          <a:blip r:embed="rId5" cstate="print">
            <a:extLst>
              <a:ext uri="{28A0092B-C50C-407E-A947-70E740481C1C}">
                <a14:useLocalDpi xmlns:a14="http://schemas.microsoft.com/office/drawing/2010/main" val="0"/>
              </a:ext>
            </a:extLst>
          </a:blip>
          <a:srcRect l="22301" t="7289" r="25874" b="22446"/>
          <a:stretch/>
        </p:blipFill>
        <p:spPr bwMode="auto">
          <a:xfrm>
            <a:off x="6780496" y="1972443"/>
            <a:ext cx="2769870" cy="2816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910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046" y="447498"/>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MAT-20</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13046" y="1241559"/>
            <a:ext cx="3384550" cy="1840230"/>
          </a:xfrm>
          <a:prstGeom prst="rect">
            <a:avLst/>
          </a:prstGeom>
          <a:noFill/>
          <a:ln w="12700">
            <a:solidFill>
              <a:schemeClr val="tx1"/>
            </a:solidFill>
          </a:ln>
        </p:spPr>
      </p:pic>
      <p:pic>
        <p:nvPicPr>
          <p:cNvPr id="10" name="Imagen 9"/>
          <p:cNvPicPr/>
          <p:nvPr/>
        </p:nvPicPr>
        <p:blipFill>
          <a:blip r:embed="rId4"/>
          <a:stretch>
            <a:fillRect/>
          </a:stretch>
        </p:blipFill>
        <p:spPr>
          <a:xfrm>
            <a:off x="613046" y="3162335"/>
            <a:ext cx="3787775" cy="2807970"/>
          </a:xfrm>
          <a:prstGeom prst="rect">
            <a:avLst/>
          </a:prstGeom>
        </p:spPr>
      </p:pic>
      <p:pic>
        <p:nvPicPr>
          <p:cNvPr id="11" name="Imagen 10"/>
          <p:cNvPicPr/>
          <p:nvPr/>
        </p:nvPicPr>
        <p:blipFill>
          <a:blip r:embed="rId5"/>
          <a:stretch>
            <a:fillRect/>
          </a:stretch>
        </p:blipFill>
        <p:spPr>
          <a:xfrm>
            <a:off x="7041786" y="1320639"/>
            <a:ext cx="1593850" cy="1504950"/>
          </a:xfrm>
          <a:prstGeom prst="rect">
            <a:avLst/>
          </a:prstGeom>
        </p:spPr>
      </p:pic>
      <p:pic>
        <p:nvPicPr>
          <p:cNvPr id="12" name="Imagen 11"/>
          <p:cNvPicPr/>
          <p:nvPr/>
        </p:nvPicPr>
        <p:blipFill>
          <a:blip r:embed="rId6"/>
          <a:stretch>
            <a:fillRect/>
          </a:stretch>
        </p:blipFill>
        <p:spPr>
          <a:xfrm>
            <a:off x="4596732" y="1326720"/>
            <a:ext cx="1651000" cy="1474470"/>
          </a:xfrm>
          <a:prstGeom prst="rect">
            <a:avLst/>
          </a:prstGeom>
        </p:spPr>
      </p:pic>
      <p:pic>
        <p:nvPicPr>
          <p:cNvPr id="13" name="Imagen 12"/>
          <p:cNvPicPr/>
          <p:nvPr/>
        </p:nvPicPr>
        <p:blipFill>
          <a:blip r:embed="rId7"/>
          <a:stretch>
            <a:fillRect/>
          </a:stretch>
        </p:blipFill>
        <p:spPr>
          <a:xfrm rot="5400000">
            <a:off x="8211416" y="2551197"/>
            <a:ext cx="4204335" cy="2087880"/>
          </a:xfrm>
          <a:prstGeom prst="rect">
            <a:avLst/>
          </a:prstGeom>
          <a:ln w="12700">
            <a:solidFill>
              <a:schemeClr val="tx1"/>
            </a:solidFill>
          </a:ln>
        </p:spPr>
      </p:pic>
      <p:pic>
        <p:nvPicPr>
          <p:cNvPr id="14" name="Imagen 13" descr="C:\Users\Memo\Desktop\Memo Medidas\Fotos 3\IMG_20180207_11542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6756" y="3023700"/>
            <a:ext cx="3738880" cy="2804160"/>
          </a:xfrm>
          <a:prstGeom prst="rect">
            <a:avLst/>
          </a:prstGeom>
          <a:noFill/>
          <a:ln>
            <a:noFill/>
          </a:ln>
        </p:spPr>
      </p:pic>
    </p:spTree>
    <p:extLst>
      <p:ext uri="{BB962C8B-B14F-4D97-AF65-F5344CB8AC3E}">
        <p14:creationId xmlns:p14="http://schemas.microsoft.com/office/powerpoint/2010/main" val="59291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Frecuencia Intermedia</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pic>
        <p:nvPicPr>
          <p:cNvPr id="10" name="Imagen 9" descr="C:\Users\Memo\Desktop\Memo Medidas\Fotos 2\IMG_20180131_1034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42" y="1329085"/>
            <a:ext cx="3784600" cy="2838450"/>
          </a:xfrm>
          <a:prstGeom prst="rect">
            <a:avLst/>
          </a:prstGeom>
          <a:noFill/>
          <a:ln>
            <a:noFill/>
          </a:ln>
        </p:spPr>
      </p:pic>
      <p:pic>
        <p:nvPicPr>
          <p:cNvPr id="11" name="Imagen 10" descr="C:\Users\Memo\Desktop\Memo Medidas\Fotos 2\IMG_20180131_1109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102076" y="1113436"/>
            <a:ext cx="2703195" cy="3604260"/>
          </a:xfrm>
          <a:prstGeom prst="rect">
            <a:avLst/>
          </a:prstGeom>
          <a:noFill/>
          <a:ln>
            <a:noFill/>
          </a:ln>
        </p:spPr>
      </p:pic>
      <p:pic>
        <p:nvPicPr>
          <p:cNvPr id="12" name="Imagen 11" descr="C:\Users\Memo\Desktop\Memo Medidas\Fotos 2\IMG_20180131_1153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009" y="1512328"/>
            <a:ext cx="3602990" cy="2701925"/>
          </a:xfrm>
          <a:prstGeom prst="rect">
            <a:avLst/>
          </a:prstGeom>
          <a:noFill/>
          <a:ln>
            <a:noFill/>
          </a:ln>
        </p:spPr>
      </p:pic>
      <p:pic>
        <p:nvPicPr>
          <p:cNvPr id="13" name="Imagen 12" descr="C:\Users\Memo\Desktop\Memo Medidas\Fotos 2\IMG_20180131_11535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757" y="3934416"/>
            <a:ext cx="3507105" cy="2630170"/>
          </a:xfrm>
          <a:prstGeom prst="rect">
            <a:avLst/>
          </a:prstGeom>
          <a:noFill/>
          <a:ln>
            <a:noFill/>
          </a:ln>
        </p:spPr>
      </p:pic>
      <p:pic>
        <p:nvPicPr>
          <p:cNvPr id="14" name="Imagen 13"/>
          <p:cNvPicPr/>
          <p:nvPr/>
        </p:nvPicPr>
        <p:blipFill>
          <a:blip r:embed="rId7"/>
          <a:stretch>
            <a:fillRect/>
          </a:stretch>
        </p:blipFill>
        <p:spPr>
          <a:xfrm>
            <a:off x="5927494" y="4616402"/>
            <a:ext cx="4685030" cy="1692275"/>
          </a:xfrm>
          <a:prstGeom prst="rect">
            <a:avLst/>
          </a:prstGeom>
        </p:spPr>
      </p:pic>
    </p:spTree>
    <p:extLst>
      <p:ext uri="{BB962C8B-B14F-4D97-AF65-F5344CB8AC3E}">
        <p14:creationId xmlns:p14="http://schemas.microsoft.com/office/powerpoint/2010/main" val="176083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sp>
        <p:nvSpPr>
          <p:cNvPr id="12" name="4 Rectángulo redondeado">
            <a:extLst>
              <a:ext uri="{FF2B5EF4-FFF2-40B4-BE49-F238E27FC236}">
                <a16:creationId xmlns:a16="http://schemas.microsoft.com/office/drawing/2014/main" xmlns="" id="{FFABF347-F2FE-4A55-A4FF-8CE1F14735E9}"/>
              </a:ext>
            </a:extLst>
          </p:cNvPr>
          <p:cNvSpPr/>
          <p:nvPr/>
        </p:nvSpPr>
        <p:spPr>
          <a:xfrm>
            <a:off x="2743622" y="227591"/>
            <a:ext cx="6192688" cy="576064"/>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800" b="1" dirty="0">
                <a:cs typeface="Arial" panose="020B0604020202020204" pitchFamily="34" charset="0"/>
              </a:rPr>
              <a:t>TABLA DE CONTENIDOS</a:t>
            </a:r>
          </a:p>
        </p:txBody>
      </p:sp>
      <p:graphicFrame>
        <p:nvGraphicFramePr>
          <p:cNvPr id="13" name="3 Diagrama">
            <a:extLst>
              <a:ext uri="{FF2B5EF4-FFF2-40B4-BE49-F238E27FC236}">
                <a16:creationId xmlns:a16="http://schemas.microsoft.com/office/drawing/2014/main" xmlns="" id="{DD1DC682-D33B-4A3A-ADD6-86A5855E3F67}"/>
              </a:ext>
            </a:extLst>
          </p:cNvPr>
          <p:cNvGraphicFramePr/>
          <p:nvPr>
            <p:extLst>
              <p:ext uri="{D42A27DB-BD31-4B8C-83A1-F6EECF244321}">
                <p14:modId xmlns:p14="http://schemas.microsoft.com/office/powerpoint/2010/main" val="2717997653"/>
              </p:ext>
            </p:extLst>
          </p:nvPr>
        </p:nvGraphicFramePr>
        <p:xfrm>
          <a:off x="2207568" y="994155"/>
          <a:ext cx="7272808" cy="5314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40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Diagrama de Radiación</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13" name="Imagen 12" descr="C:\Users\Memo\Desktop\Memo Medidas\Fotos 3\IMG_20180207_1154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343" y="1313193"/>
            <a:ext cx="1787525" cy="2383790"/>
          </a:xfrm>
          <a:prstGeom prst="rect">
            <a:avLst/>
          </a:prstGeom>
          <a:noFill/>
          <a:ln>
            <a:noFill/>
          </a:ln>
        </p:spPr>
      </p:pic>
      <p:pic>
        <p:nvPicPr>
          <p:cNvPr id="14" name="Imagen 13" descr="C:\Users\Memo\Desktop\Memo Medidas\Fotos 3\IMG_20180207_1154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539" y="1195083"/>
            <a:ext cx="1964690" cy="2620010"/>
          </a:xfrm>
          <a:prstGeom prst="rect">
            <a:avLst/>
          </a:prstGeom>
          <a:noFill/>
          <a:ln>
            <a:noFill/>
          </a:ln>
        </p:spPr>
      </p:pic>
      <p:pic>
        <p:nvPicPr>
          <p:cNvPr id="17" name="Imagen 16"/>
          <p:cNvPicPr/>
          <p:nvPr/>
        </p:nvPicPr>
        <p:blipFill rotWithShape="1">
          <a:blip r:embed="rId6"/>
          <a:srcRect r="38751" b="44224"/>
          <a:stretch/>
        </p:blipFill>
        <p:spPr bwMode="auto">
          <a:xfrm>
            <a:off x="7112101" y="729751"/>
            <a:ext cx="4448810" cy="32410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3" name="Rectángulo 2"/>
              <p:cNvSpPr/>
              <p:nvPr/>
            </p:nvSpPr>
            <p:spPr>
              <a:xfrm>
                <a:off x="6676703" y="4131599"/>
                <a:ext cx="6096000" cy="2532616"/>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𝐷</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41253</m:t>
                          </m:r>
                        </m:num>
                        <m:den>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m:t>
                              </m:r>
                            </m:e>
                            <m:sub>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sub>
                          </m:sSub>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Donde: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=Á</m:t>
                      </m:r>
                      <m:r>
                        <a:rPr lang="es-EC" i="1">
                          <a:effectLst/>
                          <a:latin typeface="Cambria Math" panose="02040503050406030204" pitchFamily="18" charset="0"/>
                          <a:ea typeface="Calibri" panose="020F0502020204030204" pitchFamily="34" charset="0"/>
                          <a:cs typeface="Times New Roman" panose="02020603050405020304" pitchFamily="18" charset="0"/>
                        </a:rPr>
                        <m:t>𝑛𝑔𝑢𝑙𝑜</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𝑒𝑛</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𝑒𝑙</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𝑝𝑙𝑎𝑛𝑜</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𝐸</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𝑎</m:t>
                      </m:r>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m:t>
                          </m:r>
                        </m:e>
                        <m:sub>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=Á</m:t>
                      </m:r>
                      <m:r>
                        <a:rPr lang="es-EC" i="1">
                          <a:effectLst/>
                          <a:latin typeface="Cambria Math" panose="02040503050406030204" pitchFamily="18" charset="0"/>
                          <a:ea typeface="Calibri" panose="020F0502020204030204" pitchFamily="34" charset="0"/>
                          <a:cs typeface="Times New Roman" panose="02020603050405020304" pitchFamily="18" charset="0"/>
                        </a:rPr>
                        <m:t>𝑛𝑔𝑢𝑙𝑜</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𝑒𝑛</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𝑒𝑙</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𝑝𝑙𝑎𝑛𝑜</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𝐻</m:t>
                      </m:r>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𝑎</m:t>
                      </m:r>
                      <m:r>
                        <a:rPr lang="es-EC" i="1">
                          <a:effectLst/>
                          <a:latin typeface="Cambria Math" panose="02040503050406030204" pitchFamily="18" charset="0"/>
                          <a:ea typeface="Calibri" panose="020F0502020204030204" pitchFamily="34" charset="0"/>
                          <a:cs typeface="Times New Roman" panose="02020603050405020304" pitchFamily="18" charset="0"/>
                        </a:rPr>
                        <m:t>−3</m:t>
                      </m:r>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6676703" y="4131599"/>
                <a:ext cx="6096000" cy="2532616"/>
              </a:xfrm>
              <a:prstGeom prst="rect">
                <a:avLst/>
              </a:prstGeom>
              <a:blipFill rotWithShape="0">
                <a:blip r:embed="rId7"/>
                <a:stretch>
                  <a:fillRect/>
                </a:stretch>
              </a:blipFill>
            </p:spPr>
            <p:txBody>
              <a:bodyPr/>
              <a:lstStyle/>
              <a:p>
                <a:r>
                  <a:rPr lang="es-EC">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3760781404"/>
              </p:ext>
            </p:extLst>
          </p:nvPr>
        </p:nvGraphicFramePr>
        <p:xfrm>
          <a:off x="510323" y="3973777"/>
          <a:ext cx="5757545" cy="2601595"/>
        </p:xfrm>
        <a:graphic>
          <a:graphicData uri="http://schemas.openxmlformats.org/drawingml/2006/table">
            <a:tbl>
              <a:tblPr firstRow="1" firstCol="1" bandRow="1">
                <a:tableStyleId>{5C22544A-7EE6-4342-B048-85BDC9FD1C3A}</a:tableStyleId>
              </a:tblPr>
              <a:tblGrid>
                <a:gridCol w="2517140"/>
                <a:gridCol w="1349375"/>
                <a:gridCol w="1891030"/>
              </a:tblGrid>
              <a:tr h="0">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Directividad (dBi)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Directividad (adimensional)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9.18 dBi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8.27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15.6 dBi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36.38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5.9  dBi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14.56 dBi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28.59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8857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t>C</a:t>
            </a:r>
            <a:r>
              <a:rPr lang="es-EC" sz="2800" b="1" dirty="0" smtClean="0"/>
              <a:t>álculo </a:t>
            </a:r>
            <a:r>
              <a:rPr lang="es-EC" sz="2800" b="1" dirty="0"/>
              <a:t>del VSWR.</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pic>
        <p:nvPicPr>
          <p:cNvPr id="10" name="Imagen 9" descr="C:\Users\Memo\Desktop\Memo Medidas\Fotos Tesis\IMG_20180112_1200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281" y="1138866"/>
            <a:ext cx="3111500" cy="2333625"/>
          </a:xfrm>
          <a:prstGeom prst="rect">
            <a:avLst/>
          </a:prstGeom>
          <a:noFill/>
          <a:ln>
            <a:noFill/>
          </a:ln>
        </p:spPr>
      </p:pic>
      <mc:AlternateContent xmlns:mc="http://schemas.openxmlformats.org/markup-compatibility/2006">
        <mc:Choice xmlns:a14="http://schemas.microsoft.com/office/drawing/2010/main" Requires="a14">
          <p:sp>
            <p:nvSpPr>
              <p:cNvPr id="3" name="Rectángulo 2"/>
              <p:cNvSpPr/>
              <p:nvPr/>
            </p:nvSpPr>
            <p:spPr>
              <a:xfrm>
                <a:off x="3256547" y="3877137"/>
                <a:ext cx="6096000" cy="2090124"/>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𝑉𝑅𝑊𝑅</m:t>
                      </m:r>
                      <m:r>
                        <a:rPr lang="es-EC" i="1">
                          <a:latin typeface="Cambria Math" panose="02040503050406030204" pitchFamily="18" charset="0"/>
                          <a:ea typeface="Calibri" panose="020F0502020204030204" pitchFamily="34" charset="0"/>
                          <a:cs typeface="Times New Roman" panose="02020603050405020304" pitchFamily="18" charset="0"/>
                        </a:rPr>
                        <m:t>= </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1+</m:t>
                          </m:r>
                          <m:r>
                            <a:rPr lang="es-EC">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Γ</m:t>
                          </m:r>
                          <m:r>
                            <a:rPr lang="es-EC">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1−</m:t>
                          </m:r>
                          <m:r>
                            <a:rPr lang="es-EC">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Γ</m:t>
                          </m:r>
                          <m:r>
                            <a:rPr lang="es-EC">
                              <a:effectLst/>
                              <a:latin typeface="Cambria Math" panose="02040503050406030204" pitchFamily="18" charset="0"/>
                              <a:ea typeface="Times New Roman" panose="02020603050405020304" pitchFamily="18" charset="0"/>
                              <a:cs typeface="Times New Roman" panose="02020603050405020304" pitchFamily="18" charset="0"/>
                            </a:rPr>
                            <m:t>|</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𝐸𝑐𝑢𝑎𝑐𝑖</m:t>
                      </m:r>
                      <m:r>
                        <a:rPr lang="es-EC" i="1">
                          <a:effectLst/>
                          <a:latin typeface="Cambria Math" panose="02040503050406030204" pitchFamily="18" charset="0"/>
                          <a:ea typeface="Times New Roman" panose="02020603050405020304" pitchFamily="18" charset="0"/>
                          <a:cs typeface="Times New Roman" panose="02020603050405020304" pitchFamily="18" charset="0"/>
                        </a:rPr>
                        <m:t>ó</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effectLst/>
                          <a:latin typeface="Cambria Math" panose="02040503050406030204" pitchFamily="18" charset="0"/>
                          <a:ea typeface="Times New Roman" panose="02020603050405020304" pitchFamily="18" charset="0"/>
                          <a:cs typeface="Times New Roman" panose="02020603050405020304" pitchFamily="18" charset="0"/>
                        </a:rPr>
                        <m:t> 8)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𝑅𝐿</m:t>
                      </m:r>
                      <m:r>
                        <a:rPr lang="es-EC" i="1">
                          <a:effectLst/>
                          <a:latin typeface="Cambria Math" panose="02040503050406030204" pitchFamily="18" charset="0"/>
                          <a:ea typeface="Calibri" panose="020F0502020204030204" pitchFamily="34" charset="0"/>
                          <a:cs typeface="Times New Roman" panose="02020603050405020304" pitchFamily="18" charset="0"/>
                        </a:rPr>
                        <m:t>= −20</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log</m:t>
                          </m:r>
                        </m:fName>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𝛤</m:t>
                              </m:r>
                            </m:e>
                          </m:d>
                        </m:e>
                      </m:func>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𝐸𝑐𝑢𝑎𝑐𝑖</m:t>
                      </m:r>
                      <m:r>
                        <a:rPr lang="es-EC" i="1">
                          <a:effectLst/>
                          <a:latin typeface="Cambria Math" panose="02040503050406030204" pitchFamily="18" charset="0"/>
                          <a:ea typeface="Times New Roman" panose="02020603050405020304" pitchFamily="18" charset="0"/>
                          <a:cs typeface="Times New Roman" panose="02020603050405020304" pitchFamily="18" charset="0"/>
                        </a:rPr>
                        <m:t>ó</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effectLst/>
                          <a:latin typeface="Cambria Math" panose="02040503050406030204" pitchFamily="18" charset="0"/>
                          <a:ea typeface="Times New Roman" panose="02020603050405020304" pitchFamily="18" charset="0"/>
                          <a:cs typeface="Times New Roman" panose="02020603050405020304" pitchFamily="18" charset="0"/>
                        </a:rPr>
                        <m:t> 9)</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𝑅𝐿</m:t>
                      </m:r>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effectLst/>
                              <a:latin typeface="Cambria Math" panose="02040503050406030204" pitchFamily="18" charset="0"/>
                              <a:ea typeface="Calibri" panose="020F0502020204030204" pitchFamily="34" charset="0"/>
                              <a:cs typeface="Times New Roman" panose="02020603050405020304" pitchFamily="18" charset="0"/>
                            </a:rPr>
                            <m:t>𝑑𝐵</m:t>
                          </m:r>
                        </m:e>
                      </m:d>
                      <m:r>
                        <a:rPr lang="es-EC"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𝑃</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effectLst/>
                              <a:latin typeface="Cambria Math" panose="02040503050406030204" pitchFamily="18" charset="0"/>
                              <a:ea typeface="Calibri" panose="020F0502020204030204" pitchFamily="34" charset="0"/>
                              <a:cs typeface="Times New Roman" panose="02020603050405020304" pitchFamily="18" charset="0"/>
                            </a:rPr>
                            <m:t>𝑑𝐵𝑚</m:t>
                          </m:r>
                        </m:e>
                      </m:d>
                      <m:r>
                        <a:rPr lang="es-EC"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𝑃</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𝑟</m:t>
                          </m:r>
                        </m:sub>
                      </m:sSub>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effectLst/>
                              <a:latin typeface="Cambria Math" panose="02040503050406030204" pitchFamily="18" charset="0"/>
                              <a:ea typeface="Calibri" panose="020F0502020204030204" pitchFamily="34" charset="0"/>
                              <a:cs typeface="Times New Roman" panose="02020603050405020304" pitchFamily="18" charset="0"/>
                            </a:rPr>
                            <m:t>𝑑𝐵𝑚</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11</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𝐸𝑐𝑢𝑎𝑐𝑖</m:t>
                      </m:r>
                      <m:r>
                        <a:rPr lang="es-EC" i="1">
                          <a:effectLst/>
                          <a:latin typeface="Cambria Math" panose="02040503050406030204" pitchFamily="18" charset="0"/>
                          <a:ea typeface="Times New Roman" panose="02020603050405020304" pitchFamily="18" charset="0"/>
                          <a:cs typeface="Times New Roman" panose="02020603050405020304" pitchFamily="18" charset="0"/>
                        </a:rPr>
                        <m:t>ó</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effectLst/>
                          <a:latin typeface="Cambria Math" panose="02040503050406030204" pitchFamily="18" charset="0"/>
                          <a:ea typeface="Times New Roman" panose="02020603050405020304" pitchFamily="18" charset="0"/>
                          <a:cs typeface="Times New Roman" panose="02020603050405020304" pitchFamily="18" charset="0"/>
                        </a:rPr>
                        <m:t> 10)</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3256547" y="3877137"/>
                <a:ext cx="6096000" cy="2090124"/>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5289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t>Medición de potencia Incidente.</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pic>
        <p:nvPicPr>
          <p:cNvPr id="10" name="Imagen 9"/>
          <p:cNvPicPr/>
          <p:nvPr/>
        </p:nvPicPr>
        <p:blipFill rotWithShape="1">
          <a:blip r:embed="rId3"/>
          <a:srcRect l="36110" t="29270" r="23659" b="17469"/>
          <a:stretch/>
        </p:blipFill>
        <p:spPr bwMode="auto">
          <a:xfrm>
            <a:off x="700371" y="1138866"/>
            <a:ext cx="3957320" cy="2945765"/>
          </a:xfrm>
          <a:prstGeom prst="rect">
            <a:avLst/>
          </a:prstGeom>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1484367553"/>
              </p:ext>
            </p:extLst>
          </p:nvPr>
        </p:nvGraphicFramePr>
        <p:xfrm>
          <a:off x="7175567" y="1138866"/>
          <a:ext cx="3583940" cy="1996313"/>
        </p:xfrm>
        <a:graphic>
          <a:graphicData uri="http://schemas.openxmlformats.org/drawingml/2006/table">
            <a:tbl>
              <a:tblPr firstRow="1" firstCol="1" bandRow="1">
                <a:tableStyleId>{5C22544A-7EE6-4342-B048-85BDC9FD1C3A}</a:tableStyleId>
              </a:tblPr>
              <a:tblGrid>
                <a:gridCol w="663575"/>
                <a:gridCol w="2920365"/>
              </a:tblGrid>
              <a:tr h="0">
                <a:tc>
                  <a:txBody>
                    <a:bodyPr/>
                    <a:lstStyle/>
                    <a:p>
                      <a:pPr indent="450215"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DRO Receptor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DRO Transmisor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Adaptador de guía de onda a coaxial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Acoplador direccional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Soportes de guía de onda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Adaptador de guía de onda a circuito abierto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Antena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55553481"/>
              </p:ext>
            </p:extLst>
          </p:nvPr>
        </p:nvGraphicFramePr>
        <p:xfrm>
          <a:off x="6987289" y="3703457"/>
          <a:ext cx="3960495" cy="2052955"/>
        </p:xfrm>
        <a:graphic>
          <a:graphicData uri="http://schemas.openxmlformats.org/drawingml/2006/table">
            <a:tbl>
              <a:tblPr firstRow="1" firstCol="1" bandRow="1">
                <a:tableStyleId>{5C22544A-7EE6-4342-B048-85BDC9FD1C3A}</a:tableStyleId>
              </a:tblPr>
              <a:tblGrid>
                <a:gridCol w="2609850"/>
                <a:gridCol w="1350645"/>
              </a:tblGrid>
              <a:tr h="0">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Incidente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-27.5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-28.4 </a:t>
                      </a:r>
                      <a:r>
                        <a:rPr lang="es-EC" sz="1200" dirty="0" err="1">
                          <a:effectLst/>
                        </a:rPr>
                        <a:t>dBm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73234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t>Medición de potencia Reflejada.</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13" name="Imagen 12"/>
          <p:cNvPicPr/>
          <p:nvPr/>
        </p:nvPicPr>
        <p:blipFill rotWithShape="1">
          <a:blip r:embed="rId4"/>
          <a:srcRect l="36796" t="28863" r="21832" b="17064"/>
          <a:stretch/>
        </p:blipFill>
        <p:spPr bwMode="auto">
          <a:xfrm>
            <a:off x="999290" y="1629543"/>
            <a:ext cx="3937000" cy="2893060"/>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1374649334"/>
              </p:ext>
            </p:extLst>
          </p:nvPr>
        </p:nvGraphicFramePr>
        <p:xfrm>
          <a:off x="7311870" y="1079760"/>
          <a:ext cx="3724275" cy="1996313"/>
        </p:xfrm>
        <a:graphic>
          <a:graphicData uri="http://schemas.openxmlformats.org/drawingml/2006/table">
            <a:tbl>
              <a:tblPr firstRow="1" firstCol="1" bandRow="1">
                <a:tableStyleId>{5C22544A-7EE6-4342-B048-85BDC9FD1C3A}</a:tableStyleId>
              </a:tblPr>
              <a:tblGrid>
                <a:gridCol w="663575"/>
                <a:gridCol w="3060700"/>
              </a:tblGrid>
              <a:tr h="0">
                <a:tc>
                  <a:txBody>
                    <a:bodyPr/>
                    <a:lstStyle/>
                    <a:p>
                      <a:pPr indent="450215"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DRO Receptor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DRO Transmisor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Adaptador Guia de Onda a Coaxial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Acoplador Direccional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Soporte de Guia de Onda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Adaptador de Guia de Onda a Circuito Abierto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Antena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78608459"/>
              </p:ext>
            </p:extLst>
          </p:nvPr>
        </p:nvGraphicFramePr>
        <p:xfrm>
          <a:off x="7075650" y="3268218"/>
          <a:ext cx="3960495" cy="2052955"/>
        </p:xfrm>
        <a:graphic>
          <a:graphicData uri="http://schemas.openxmlformats.org/drawingml/2006/table">
            <a:tbl>
              <a:tblPr firstRow="1" firstCol="1" bandRow="1">
                <a:tableStyleId>{5C22544A-7EE6-4342-B048-85BDC9FD1C3A}</a:tableStyleId>
              </a:tblPr>
              <a:tblGrid>
                <a:gridCol w="2609850"/>
                <a:gridCol w="1350645"/>
              </a:tblGrid>
              <a:tr h="0">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Reflejada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-38.6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-61.0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-39.7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-45.0 </a:t>
                      </a:r>
                      <a:r>
                        <a:rPr lang="es-EC" sz="1200" dirty="0" err="1">
                          <a:effectLst/>
                        </a:rPr>
                        <a:t>dBm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6145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mc:AlternateContent xmlns:mc="http://schemas.openxmlformats.org/markup-compatibility/2006">
        <mc:Choice xmlns:a14="http://schemas.microsoft.com/office/drawing/2010/main" Requires="a14">
          <p:graphicFrame>
            <p:nvGraphicFramePr>
              <p:cNvPr id="3" name="Tabla 2"/>
              <p:cNvGraphicFramePr>
                <a:graphicFrameLocks noGrp="1"/>
              </p:cNvGraphicFramePr>
              <p:nvPr/>
            </p:nvGraphicFramePr>
            <p:xfrm>
              <a:off x="3334385" y="1943894"/>
              <a:ext cx="5523230" cy="3424555"/>
            </p:xfrm>
            <a:graphic>
              <a:graphicData uri="http://schemas.openxmlformats.org/drawingml/2006/table">
                <a:tbl>
                  <a:tblPr firstRow="1" firstCol="1" bandRow="1">
                    <a:tableStyleId>{5C22544A-7EE6-4342-B048-85BDC9FD1C3A}</a:tableStyleId>
                  </a:tblPr>
                  <a:tblGrid>
                    <a:gridCol w="1617980"/>
                    <a:gridCol w="899795"/>
                    <a:gridCol w="900430"/>
                    <a:gridCol w="723900"/>
                    <a:gridCol w="723900"/>
                    <a:gridCol w="657225"/>
                  </a:tblGrid>
                  <a:tr h="0">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Incidente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Reflejada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rPr>
                                  <m:t>𝑅𝐿</m:t>
                                </m:r>
                                <m:d>
                                  <m:dPr>
                                    <m:ctrlPr>
                                      <a:rPr lang="es-EC" sz="1200">
                                        <a:effectLst/>
                                      </a:rPr>
                                    </m:ctrlPr>
                                  </m:dPr>
                                  <m:e>
                                    <m:r>
                                      <a:rPr lang="es-EC" sz="1200">
                                        <a:effectLst/>
                                      </a:rPr>
                                      <m:t>𝑑𝐵</m:t>
                                    </m:r>
                                  </m:e>
                                </m:d>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sz="1200">
                                    <a:effectLst/>
                                  </a:rPr>
                                  <m:t>Γ</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rPr>
                                  <m:t>𝑉𝑆𝑊𝑅</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-38.6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10.5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0.298538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1.85119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-27.5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-61.0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33.5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0.021135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1.04318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-39.7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11.6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0.263027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1.7138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-28.4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-45.0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16.6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0.147991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1.34717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3" name="Tabla 2"/>
              <p:cNvGraphicFramePr>
                <a:graphicFrameLocks noGrp="1"/>
              </p:cNvGraphicFramePr>
              <p:nvPr/>
            </p:nvGraphicFramePr>
            <p:xfrm>
              <a:off x="3334385" y="1943894"/>
              <a:ext cx="5523230" cy="3424555"/>
            </p:xfrm>
            <a:graphic>
              <a:graphicData uri="http://schemas.openxmlformats.org/drawingml/2006/table">
                <a:tbl>
                  <a:tblPr firstRow="1" firstCol="1" bandRow="1">
                    <a:tableStyleId>{5C22544A-7EE6-4342-B048-85BDC9FD1C3A}</a:tableStyleId>
                  </a:tblPr>
                  <a:tblGrid>
                    <a:gridCol w="1617980"/>
                    <a:gridCol w="899795"/>
                    <a:gridCol w="900430"/>
                    <a:gridCol w="723900"/>
                    <a:gridCol w="723900"/>
                    <a:gridCol w="657225"/>
                  </a:tblGrid>
                  <a:tr h="794639">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Incidente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Reflejada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473109" t="-763" r="-194118" b="-341985"/>
                          </a:stretch>
                        </a:blipFill>
                      </a:tcPr>
                    </a:tc>
                    <a:tc>
                      <a:txBody>
                        <a:bodyPr/>
                        <a:lstStyle/>
                        <a:p>
                          <a:endParaRPr lang="es-EC"/>
                        </a:p>
                      </a:txBody>
                      <a:tcPr marL="68580" marR="68580" marT="0" marB="0">
                        <a:blipFill rotWithShape="0">
                          <a:blip r:embed="rId3"/>
                          <a:stretch>
                            <a:fillRect l="-573109" t="-763" r="-94118" b="-341985"/>
                          </a:stretch>
                        </a:blipFill>
                      </a:tcPr>
                    </a:tc>
                    <a:tc>
                      <a:txBody>
                        <a:bodyPr/>
                        <a:lstStyle/>
                        <a:p>
                          <a:endParaRPr lang="es-EC"/>
                        </a:p>
                      </a:txBody>
                      <a:tcPr marL="68580" marR="68580" marT="0" marB="0">
                        <a:blipFill rotWithShape="0">
                          <a:blip r:embed="rId3"/>
                          <a:stretch>
                            <a:fillRect l="-741667" t="-763" r="-3704" b="-341985"/>
                          </a:stretch>
                        </a:blipFill>
                      </a:tcPr>
                    </a:tc>
                  </a:tr>
                  <a:tr h="520319">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-38.6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10.5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0.298538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1.85119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19">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-27.5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-61.0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33.5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0.021135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1.04318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4639">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-39.7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11.6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0.263027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1.7138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4639">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-28.4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-45.0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16.6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0.147991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1.34717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4" name="Título 3"/>
          <p:cNvSpPr>
            <a:spLocks noGrp="1"/>
          </p:cNvSpPr>
          <p:nvPr>
            <p:ph type="title"/>
          </p:nvPr>
        </p:nvSpPr>
        <p:spPr/>
        <p:txBody>
          <a:bodyPr/>
          <a:lstStyle/>
          <a:p>
            <a:endParaRPr lang="es-EC"/>
          </a:p>
        </p:txBody>
      </p:sp>
    </p:spTree>
    <p:extLst>
      <p:ext uri="{BB962C8B-B14F-4D97-AF65-F5344CB8AC3E}">
        <p14:creationId xmlns:p14="http://schemas.microsoft.com/office/powerpoint/2010/main" val="2336064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Calculo de la ganancia</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mc:AlternateContent xmlns:mc="http://schemas.openxmlformats.org/markup-compatibility/2006">
        <mc:Choice xmlns:a14="http://schemas.microsoft.com/office/drawing/2010/main" Requires="a14">
          <p:sp>
            <p:nvSpPr>
              <p:cNvPr id="5" name="Rectángulo 4"/>
              <p:cNvSpPr/>
              <p:nvPr/>
            </p:nvSpPr>
            <p:spPr>
              <a:xfrm>
                <a:off x="520545" y="1409336"/>
                <a:ext cx="6096000" cy="4643066"/>
              </a:xfrm>
              <a:prstGeom prst="rect">
                <a:avLst/>
              </a:prstGeom>
            </p:spPr>
            <p:txBody>
              <a:bodyPr>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𝐿𝑏</m:t>
                      </m:r>
                      <m:r>
                        <a:rPr lang="es-EC" i="1">
                          <a:effectLst/>
                          <a:latin typeface="Cambria Math" panose="02040503050406030204" pitchFamily="18" charset="0"/>
                          <a:ea typeface="Times New Roman" panose="02020603050405020304" pitchFamily="18" charset="0"/>
                          <a:cs typeface="Times New Roman" panose="02020603050405020304" pitchFamily="18" charset="0"/>
                        </a:rPr>
                        <m:t>=32.4+20</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log</m:t>
                          </m:r>
                        </m:fName>
                        <m:e>
                          <m:r>
                            <a:rPr lang="es-EC" i="1">
                              <a:effectLst/>
                              <a:latin typeface="Cambria Math" panose="02040503050406030204" pitchFamily="18" charset="0"/>
                              <a:ea typeface="Times New Roman" panose="02020603050405020304" pitchFamily="18" charset="0"/>
                              <a:cs typeface="Times New Roman" panose="02020603050405020304" pitchFamily="18" charset="0"/>
                            </a:rPr>
                            <m:t>𝑑</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𝐾𝑚</m:t>
                          </m:r>
                        </m:e>
                      </m:func>
                      <m:r>
                        <a:rPr lang="es-EC" i="1">
                          <a:effectLst/>
                          <a:latin typeface="Cambria Math" panose="02040503050406030204" pitchFamily="18" charset="0"/>
                          <a:ea typeface="Times New Roman" panose="02020603050405020304" pitchFamily="18" charset="0"/>
                          <a:cs typeface="Times New Roman" panose="02020603050405020304" pitchFamily="18" charset="0"/>
                        </a:rPr>
                        <m:t>+20</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log</m:t>
                          </m:r>
                        </m:fName>
                        <m:e>
                          <m:r>
                            <a:rPr lang="es-EC"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𝑀𝐻𝑧</m:t>
                          </m:r>
                        </m:e>
                      </m:func>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𝐿𝑏</m:t>
                      </m:r>
                      <m:r>
                        <a:rPr lang="es-EC" i="1">
                          <a:effectLst/>
                          <a:latin typeface="Cambria Math" panose="02040503050406030204" pitchFamily="18" charset="0"/>
                          <a:ea typeface="Times New Roman" panose="02020603050405020304" pitchFamily="18" charset="0"/>
                          <a:cs typeface="Times New Roman" panose="02020603050405020304" pitchFamily="18" charset="0"/>
                        </a:rPr>
                        <m:t>=32.4+20</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log</m:t>
                          </m:r>
                        </m:fName>
                        <m:e>
                          <m:r>
                            <a:rPr lang="es-EC" i="1">
                              <a:effectLst/>
                              <a:latin typeface="Cambria Math" panose="02040503050406030204" pitchFamily="18" charset="0"/>
                              <a:ea typeface="Times New Roman" panose="02020603050405020304" pitchFamily="18" charset="0"/>
                              <a:cs typeface="Times New Roman" panose="02020603050405020304" pitchFamily="18" charset="0"/>
                            </a:rPr>
                            <m:t>(0.001</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𝐾𝑚</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e>
                      </m:func>
                      <m:r>
                        <a:rPr lang="es-EC" i="1">
                          <a:effectLst/>
                          <a:latin typeface="Cambria Math" panose="02040503050406030204" pitchFamily="18" charset="0"/>
                          <a:ea typeface="Times New Roman" panose="02020603050405020304" pitchFamily="18" charset="0"/>
                          <a:cs typeface="Times New Roman" panose="02020603050405020304" pitchFamily="18" charset="0"/>
                        </a:rPr>
                        <m:t>+20</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log</m:t>
                          </m:r>
                        </m:fName>
                        <m:e>
                          <m:r>
                            <a:rPr lang="es-EC" i="1">
                              <a:effectLst/>
                              <a:latin typeface="Cambria Math" panose="02040503050406030204" pitchFamily="18" charset="0"/>
                              <a:ea typeface="Times New Roman" panose="02020603050405020304" pitchFamily="18" charset="0"/>
                              <a:cs typeface="Times New Roman" panose="02020603050405020304" pitchFamily="18" charset="0"/>
                            </a:rPr>
                            <m:t>(10.5∗</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𝑀𝐻𝑧</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e>
                      </m:func>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𝐿𝑏</m:t>
                      </m:r>
                      <m:r>
                        <a:rPr lang="es-EC" i="1">
                          <a:effectLst/>
                          <a:latin typeface="Cambria Math" panose="02040503050406030204" pitchFamily="18" charset="0"/>
                          <a:ea typeface="Times New Roman" panose="02020603050405020304" pitchFamily="18" charset="0"/>
                          <a:cs typeface="Times New Roman" panose="02020603050405020304" pitchFamily="18" charset="0"/>
                        </a:rPr>
                        <m:t>=32.4−60+75.4238=52.8238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𝑑𝐵𝑚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𝐿𝑏</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𝑐𝑎𝑏𝑙𝑒𝑠</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𝑐𝑜𝑛𝑒𝑐𝑡𝑜𝑟𝑒𝑠</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i="1">
                          <a:effectLst/>
                          <a:latin typeface="Cambria Math" panose="02040503050406030204" pitchFamily="18" charset="0"/>
                          <a:ea typeface="Times New Roman" panose="02020603050405020304" pitchFamily="18" charset="0"/>
                          <a:cs typeface="Times New Roman" panose="02020603050405020304" pitchFamily="18" charset="0"/>
                        </a:rPr>
                        <m:t>=52.82+2+2+3=59.82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𝑑𝐵</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𝑇𝑋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=4.4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𝑑𝐵𝑚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𝑇𝑋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𝑇𝑋</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+59.82+4.4−19.41</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𝑅𝑋</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+46.82</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𝑑𝐵𝑚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20545" y="1409336"/>
                <a:ext cx="6096000" cy="4643066"/>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3002490217"/>
              </p:ext>
            </p:extLst>
          </p:nvPr>
        </p:nvGraphicFramePr>
        <p:xfrm>
          <a:off x="6911980" y="1739030"/>
          <a:ext cx="4975225" cy="3698875"/>
        </p:xfrm>
        <a:graphic>
          <a:graphicData uri="http://schemas.openxmlformats.org/drawingml/2006/table">
            <a:tbl>
              <a:tblPr firstRow="1" firstCol="1" bandRow="1">
                <a:tableStyleId>{5C22544A-7EE6-4342-B048-85BDC9FD1C3A}</a:tableStyleId>
              </a:tblPr>
              <a:tblGrid>
                <a:gridCol w="1687195"/>
                <a:gridCol w="1644015"/>
                <a:gridCol w="1644015"/>
              </a:tblGrid>
              <a:tr h="0">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Medida por el controlador de motor a pasos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Potencia medida por el analizador de espectros GW Instek GSP-830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-25.3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-42.8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-19.0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-36.9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-24.4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-42.1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-16.4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-37.2 </a:t>
                      </a:r>
                      <a:r>
                        <a:rPr lang="es-EC" sz="1200" dirty="0" err="1">
                          <a:effectLst/>
                        </a:rPr>
                        <a:t>dBm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4756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t>Cálculo de eficiencia.</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graphicFrame>
        <p:nvGraphicFramePr>
          <p:cNvPr id="3" name="Tabla 2"/>
          <p:cNvGraphicFramePr>
            <a:graphicFrameLocks noGrp="1"/>
          </p:cNvGraphicFramePr>
          <p:nvPr/>
        </p:nvGraphicFramePr>
        <p:xfrm>
          <a:off x="3275374" y="1806734"/>
          <a:ext cx="5641251" cy="4351338"/>
        </p:xfrm>
        <a:graphic>
          <a:graphicData uri="http://schemas.openxmlformats.org/drawingml/2006/table">
            <a:tbl>
              <a:tblPr firstRow="1" firstCol="1" bandRow="1">
                <a:tableStyleId>{5C22544A-7EE6-4342-B048-85BDC9FD1C3A}</a:tableStyleId>
              </a:tblPr>
              <a:tblGrid>
                <a:gridCol w="1468702"/>
                <a:gridCol w="1488847"/>
                <a:gridCol w="1488847"/>
                <a:gridCol w="1194855"/>
              </a:tblGrid>
              <a:tr h="1087834">
                <a:tc>
                  <a:txBody>
                    <a:bodyPr/>
                    <a:lstStyle/>
                    <a:p>
                      <a:pPr indent="450215" algn="ctr">
                        <a:lnSpc>
                          <a:spcPct val="150000"/>
                        </a:lnSpc>
                        <a:spcAft>
                          <a:spcPts val="0"/>
                        </a:spcAft>
                      </a:pPr>
                      <a:r>
                        <a:rPr lang="es-EC" sz="1200">
                          <a:effectLst/>
                        </a:rPr>
                        <a:t>Antena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Ganancia Medida</a:t>
                      </a:r>
                      <a:endParaRPr lang="es-EC" sz="1100">
                        <a:effectLst/>
                      </a:endParaRPr>
                    </a:p>
                    <a:p>
                      <a:pPr indent="450215" algn="ctr">
                        <a:lnSpc>
                          <a:spcPct val="150000"/>
                        </a:lnSpc>
                        <a:spcAft>
                          <a:spcPts val="0"/>
                        </a:spcAft>
                      </a:pPr>
                      <a:r>
                        <a:rPr lang="es-EC" sz="1200">
                          <a:effectLst/>
                        </a:rPr>
                        <a:t>(adimensional)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Directividad Medida</a:t>
                      </a:r>
                      <a:endParaRPr lang="es-EC" sz="1100">
                        <a:effectLst/>
                      </a:endParaRPr>
                    </a:p>
                    <a:p>
                      <a:pPr indent="450215" algn="ctr">
                        <a:lnSpc>
                          <a:spcPct val="150000"/>
                        </a:lnSpc>
                        <a:spcAft>
                          <a:spcPts val="0"/>
                        </a:spcAft>
                      </a:pPr>
                      <a:r>
                        <a:rPr lang="es-EC" sz="1200">
                          <a:effectLst/>
                        </a:rPr>
                        <a:t>(adimensional)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Eficiencia Calculada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r>
              <a:tr h="815876">
                <a:tc>
                  <a:txBody>
                    <a:bodyPr/>
                    <a:lstStyle/>
                    <a:p>
                      <a:pPr indent="450215" algn="ctr">
                        <a:lnSpc>
                          <a:spcPct val="150000"/>
                        </a:lnSpc>
                        <a:spcAft>
                          <a:spcPts val="0"/>
                        </a:spcAft>
                      </a:pPr>
                      <a:r>
                        <a:rPr lang="es-EC" sz="1200">
                          <a:effectLst/>
                        </a:rPr>
                        <a:t>Antena implementada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2.52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3.89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64.78%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r>
              <a:tr h="815876">
                <a:tc>
                  <a:txBody>
                    <a:bodyPr/>
                    <a:lstStyle/>
                    <a:p>
                      <a:pPr indent="450215" algn="ctr">
                        <a:lnSpc>
                          <a:spcPct val="150000"/>
                        </a:lnSpc>
                        <a:spcAft>
                          <a:spcPts val="0"/>
                        </a:spcAft>
                      </a:pPr>
                      <a:r>
                        <a:rPr lang="es-EC" sz="1200">
                          <a:effectLst/>
                        </a:rPr>
                        <a:t>Antena implementada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9.81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28.59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31.12%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r>
              <a:tr h="815876">
                <a:tc>
                  <a:txBody>
                    <a:bodyPr/>
                    <a:lstStyle/>
                    <a:p>
                      <a:pPr indent="450215" algn="ctr">
                        <a:lnSpc>
                          <a:spcPct val="150000"/>
                        </a:lnSpc>
                        <a:spcAft>
                          <a:spcPts val="0"/>
                        </a:spcAft>
                      </a:pPr>
                      <a:r>
                        <a:rPr lang="es-EC" sz="1200">
                          <a:effectLst/>
                        </a:rPr>
                        <a:t>Antena AMITEC de 1 elemento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2.96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8.27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57.07%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r>
              <a:tr h="815876">
                <a:tc>
                  <a:txBody>
                    <a:bodyPr/>
                    <a:lstStyle/>
                    <a:p>
                      <a:pPr indent="450215" algn="ctr">
                        <a:lnSpc>
                          <a:spcPct val="150000"/>
                        </a:lnSpc>
                        <a:spcAft>
                          <a:spcPts val="0"/>
                        </a:spcAft>
                      </a:pPr>
                      <a:r>
                        <a:rPr lang="es-EC" sz="1200">
                          <a:effectLst/>
                        </a:rPr>
                        <a:t>Antena AMITEC de 4 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9.16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a:effectLst/>
                        </a:rPr>
                        <a:t>36.38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indent="450215" algn="ctr">
                        <a:lnSpc>
                          <a:spcPct val="150000"/>
                        </a:lnSpc>
                        <a:spcAft>
                          <a:spcPts val="0"/>
                        </a:spcAft>
                      </a:pPr>
                      <a:r>
                        <a:rPr lang="es-EC" sz="1200" dirty="0">
                          <a:effectLst/>
                        </a:rPr>
                        <a:t>25.18%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r>
            </a:tbl>
          </a:graphicData>
        </a:graphic>
      </p:graphicFrame>
    </p:spTree>
    <p:extLst>
      <p:ext uri="{BB962C8B-B14F-4D97-AF65-F5344CB8AC3E}">
        <p14:creationId xmlns:p14="http://schemas.microsoft.com/office/powerpoint/2010/main" val="3273452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ANALISIS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3" name="Rectángulo 2"/>
          <p:cNvSpPr/>
          <p:nvPr/>
        </p:nvSpPr>
        <p:spPr>
          <a:xfrm>
            <a:off x="2005263" y="969279"/>
            <a:ext cx="8892170" cy="4349909"/>
          </a:xfrm>
          <a:prstGeom prst="rect">
            <a:avLst/>
          </a:prstGeom>
        </p:spPr>
        <p:txBody>
          <a:bodyPr wrap="square">
            <a:spAutoFit/>
          </a:bodyPr>
          <a:lstStyle/>
          <a:p>
            <a:pPr indent="450215"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análisis del diagrama de radiación tanto en las antenas implementadas como en las antenas AMITEC no muestra tantas diferencias notables en sus gráficas. Son muy parecidas tanto en las antenas de un solo elemento, como en los arreglos de 4 elementos e igualmente cuando se encuentran en plano eléctrico como magnético.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siguiente parámetro que se debe tomar en cuenta es el material del sustrato como lo indica la figura 68 las antenas de la empresa AMITEC según su página web utilizaron como dieléctrico el sustrato de cerámica que es un material con mejores resultados que la fibra de vidrio FR-4 y por lo tanto sus parámetros como la </a:t>
            </a:r>
            <a:r>
              <a:rPr lang="es-EC" dirty="0" err="1">
                <a:latin typeface="Times New Roman" panose="02020603050405020304" pitchFamily="18" charset="0"/>
                <a:ea typeface="Calibri" panose="020F0502020204030204" pitchFamily="34" charset="0"/>
                <a:cs typeface="Times New Roman" panose="02020603050405020304" pitchFamily="18" charset="0"/>
              </a:rPr>
              <a:t>directividad</a:t>
            </a:r>
            <a:r>
              <a:rPr lang="es-EC" dirty="0">
                <a:latin typeface="Times New Roman" panose="02020603050405020304" pitchFamily="18" charset="0"/>
                <a:ea typeface="Calibri" panose="020F0502020204030204" pitchFamily="34" charset="0"/>
                <a:cs typeface="Times New Roman" panose="02020603050405020304" pitchFamily="18" charset="0"/>
              </a:rPr>
              <a:t> y ganancia tienen ventaja a las antenas implementadas en este trabajo de investigación, aunque cabe acotar que el sustrato de cerámica no se lo puede adquirir en el mercado local.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745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9" name="Imagen 8"/>
          <p:cNvPicPr/>
          <p:nvPr/>
        </p:nvPicPr>
        <p:blipFill rotWithShape="1">
          <a:blip r:embed="rId4"/>
          <a:srcRect l="67141" t="35167" r="16608" b="34881"/>
          <a:stretch/>
        </p:blipFill>
        <p:spPr bwMode="auto">
          <a:xfrm>
            <a:off x="5231220" y="293621"/>
            <a:ext cx="1685925" cy="1746885"/>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502182" y="2415283"/>
            <a:ext cx="9144000" cy="3416320"/>
          </a:xfrm>
          <a:prstGeom prst="rect">
            <a:avLst/>
          </a:prstGeom>
        </p:spPr>
        <p:txBody>
          <a:bodyPr wrap="square">
            <a:spAutoFit/>
          </a:bodyPr>
          <a:lstStyle/>
          <a:p>
            <a:pPr indent="450215"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Los dos grupos de antenas cuentan con un conector SMA que es un conector adecuado por las siguientes razones, es un conector muy preciso el cual se lo utiliza en equipos con microondas por estabilidad y robustez, tiene una impedancia de 50 ohmios y opera hasta un máximo de 24GHz. Por los valores medidos en los parámetros de radiación, se afirma que las antenas AMITEC tienen menos perdidas que las antenas implementadas en el trabajo de investigación, ya que su conector SMA cuenta con una protección de aluminio que evita que ondas de fuga salgan por el plano tierra y generen perdidas y estas ondas se radien hacia el elemento radiante como lo indica la siguiente figura.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842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11" name="Imagen 10"/>
          <p:cNvPicPr/>
          <p:nvPr/>
        </p:nvPicPr>
        <p:blipFill rotWithShape="1">
          <a:blip r:embed="rId3"/>
          <a:srcRect l="77426" t="39404" r="15626" b="42313"/>
          <a:stretch/>
        </p:blipFill>
        <p:spPr bwMode="auto">
          <a:xfrm rot="16200000">
            <a:off x="5394977" y="194778"/>
            <a:ext cx="1466215" cy="216916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992878" y="2365166"/>
            <a:ext cx="10894327" cy="2985433"/>
          </a:xfrm>
          <a:prstGeom prst="rect">
            <a:avLst/>
          </a:prstGeom>
        </p:spPr>
        <p:txBody>
          <a:bodyPr wrap="square">
            <a:spAutoFit/>
          </a:bodyPr>
          <a:lstStyle/>
          <a:p>
            <a:pPr indent="450215" algn="just">
              <a:lnSpc>
                <a:spcPct val="150000"/>
              </a:lnSpc>
              <a:spcAft>
                <a:spcPts val="80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Para realizar el cálculo de la ganancia se utilizó el trabajo de investigación “Caracterización de un sistema de microonda en la banda “X”, mediante software de simulación y un radioenlace punto-punto en ambiente de laboratorio” realizado por la Ing. Ana Espinoza en el cual se realiza el estudio de las antenas tipo bocina del sistema de microondas MAT-20 y por lo tanto se utiliza como antena de referencia la antena tipo bocina piramidal y para realizar el cálculo de las ganancias de las antenas parche </a:t>
            </a:r>
            <a:r>
              <a:rPr lang="es-EC" sz="800" dirty="0" err="1">
                <a:latin typeface="Times New Roman" panose="02020603050405020304" pitchFamily="18" charset="0"/>
                <a:ea typeface="Calibri" panose="020F0502020204030204" pitchFamily="34" charset="0"/>
                <a:cs typeface="Times New Roman" panose="02020603050405020304" pitchFamily="18" charset="0"/>
              </a:rPr>
              <a:t>microstrip</a:t>
            </a:r>
            <a:r>
              <a:rPr lang="es-EC" sz="800" dirty="0">
                <a:latin typeface="Times New Roman" panose="02020603050405020304" pitchFamily="18" charset="0"/>
                <a:ea typeface="Calibri" panose="020F0502020204030204" pitchFamily="34" charset="0"/>
                <a:cs typeface="Times New Roman" panose="02020603050405020304" pitchFamily="18" charset="0"/>
              </a:rPr>
              <a:t> se utiliza los valores obtenidos en el trabajo de investigación anteriormente mencionado.</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Las antenas AMITEC cuentan con una alimentación por línea de microcinta con inserciones por lo que se procedió a la implementación de las antenas de este trabajo de investigación con el mismo tipo de alimentación pero sin inserciones. Las inserciones en la teoría de la tecnología </a:t>
            </a:r>
            <a:r>
              <a:rPr lang="es-EC" sz="800" i="1" dirty="0" err="1">
                <a:latin typeface="Times New Roman" panose="02020603050405020304" pitchFamily="18" charset="0"/>
                <a:ea typeface="Calibri" panose="020F0502020204030204" pitchFamily="34" charset="0"/>
                <a:cs typeface="Times New Roman" panose="02020603050405020304" pitchFamily="18" charset="0"/>
              </a:rPr>
              <a:t>microstrip</a:t>
            </a:r>
            <a:r>
              <a:rPr lang="es-EC" sz="800" i="1" dirty="0">
                <a:latin typeface="Times New Roman" panose="02020603050405020304" pitchFamily="18" charset="0"/>
                <a:ea typeface="Calibri" panose="020F0502020204030204" pitchFamily="34" charset="0"/>
                <a:cs typeface="Times New Roman" panose="02020603050405020304" pitchFamily="18" charset="0"/>
              </a:rPr>
              <a:t> </a:t>
            </a:r>
            <a:r>
              <a:rPr lang="es-EC" sz="800" dirty="0">
                <a:latin typeface="Times New Roman" panose="02020603050405020304" pitchFamily="18" charset="0"/>
                <a:ea typeface="Calibri" panose="020F0502020204030204" pitchFamily="34" charset="0"/>
                <a:cs typeface="Times New Roman" panose="02020603050405020304" pitchFamily="18" charset="0"/>
              </a:rPr>
              <a:t>fundamentan que ayudan al acoplamiento de la antena. El acoplamiento de una antena es un término que está relacionado con el VSWR que se hizo la medición de una manera indirecta por medio del acoplador direccional que es un elemento del sistema MAT-20 este componente se lo utilizó porque el laboratorio no cuenta con un analizador de antenas que trabaje en el rango de frecuencia de la banda “X”. Al realizar las mediciones del VSWR se observó que en las antenas de un solo elemento presenta mejor acoplamiento la antena implementada en el trabajo de investigación con un VSWR de 1.71 en cambio la antena AMITEC de un solo elemento presento un VSWR de 1.85. En donde sí influyeron las inserciones fueron en los arreglos de antenas ya que el arreglo implementado entrego un VSWR de 1.34 mientras que el arreglo AMITEC presento el VSWR de 1.04 que es un valor muy cercano a 1 lo cual nos indica que es una antena con un acoplamiento casi perfecto.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En términos generales las antenas implementadas en este trabajo de investigación dieron muy buenos resultados en los parámetros de radiación que fueron medidos, entregaron valores aceptables. Lo que cabe recalcar es que las antenas que fueron adquiridas a la empresa AMITEC son antenas que tienen una ingeniería que respalda una empresa y por lo tanto debieron tener un costo elevado, en cambio las 2 antenas implementadas en el trabajo tuvieron el costo de $7 que debe ser un valor muy inferior al costo de las antenas AMITEC.</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Se podrían obtener mejores resultados si en el país se pudiera conseguir materiales de mejor calidad como el dieléctrico, al tener una variedad de sustratos en el mercado se podría realizar la prueba de que sustrato entrega mejores resultados, pero en el Ecuador solo se puede conseguir la fibra de vidrio FR-4 para estas aplicaciones. Igualmente en la parte de conectores se hubiera esperado conseguir conectores SMA con emplazamiento o panel para que tenga una mejor adaptación entre el conector y la antena, lástima que en el país solo se encuentra el conector SMA en su versión más simple.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92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sp>
        <p:nvSpPr>
          <p:cNvPr id="28" name="5 Rectángulo">
            <a:extLst>
              <a:ext uri="{FF2B5EF4-FFF2-40B4-BE49-F238E27FC236}">
                <a16:creationId xmlns:a16="http://schemas.microsoft.com/office/drawing/2014/main" xmlns="" id="{B70FBB62-A946-41CC-8C10-BC000BE35A49}"/>
              </a:ext>
            </a:extLst>
          </p:cNvPr>
          <p:cNvSpPr/>
          <p:nvPr/>
        </p:nvSpPr>
        <p:spPr>
          <a:xfrm>
            <a:off x="1" y="0"/>
            <a:ext cx="2960914"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cs typeface="Arial" panose="020B0604020202020204" pitchFamily="34" charset="0"/>
              </a:rPr>
              <a:t>Antecedentes</a:t>
            </a:r>
          </a:p>
        </p:txBody>
      </p:sp>
      <p:graphicFrame>
        <p:nvGraphicFramePr>
          <p:cNvPr id="8" name="Diagrama 7"/>
          <p:cNvGraphicFramePr/>
          <p:nvPr>
            <p:extLst>
              <p:ext uri="{D42A27DB-BD31-4B8C-83A1-F6EECF244321}">
                <p14:modId xmlns:p14="http://schemas.microsoft.com/office/powerpoint/2010/main" val="1288130097"/>
              </p:ext>
            </p:extLst>
          </p:nvPr>
        </p:nvGraphicFramePr>
        <p:xfrm>
          <a:off x="1290496" y="1026439"/>
          <a:ext cx="7998647" cy="3850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529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a:latin typeface="Arial" panose="020B0604020202020204" pitchFamily="34" charset="0"/>
                <a:cs typeface="Arial" panose="020B0604020202020204" pitchFamily="34" charset="0"/>
              </a:rPr>
              <a:t>CONCLUSIONES Y RECOMENDACIONES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4" name="Rectángulo 3">
            <a:extLst>
              <a:ext uri="{FF2B5EF4-FFF2-40B4-BE49-F238E27FC236}">
                <a16:creationId xmlns:a16="http://schemas.microsoft.com/office/drawing/2014/main" xmlns="" id="{880C5081-A5E8-4504-9DA9-E0C9A540EFEB}"/>
              </a:ext>
            </a:extLst>
          </p:cNvPr>
          <p:cNvSpPr/>
          <p:nvPr/>
        </p:nvSpPr>
        <p:spPr>
          <a:xfrm>
            <a:off x="148857" y="1205702"/>
            <a:ext cx="11281143" cy="4273286"/>
          </a:xfrm>
          <a:prstGeom prst="rect">
            <a:avLst/>
          </a:prstGeom>
        </p:spPr>
        <p:txBody>
          <a:bodyPr wrap="square">
            <a:spAutoFit/>
          </a:bodyPr>
          <a:lstStyle/>
          <a:p>
            <a:pPr lvl="0"/>
            <a:r>
              <a:rPr lang="es-EC" sz="2000" dirty="0"/>
              <a:t>Las antenas AMITEC estudiadas en el presente trabajo de investigación, cumplen con las características de radiación como la </a:t>
            </a:r>
            <a:r>
              <a:rPr lang="es-EC" sz="2000" dirty="0" err="1"/>
              <a:t>directividad</a:t>
            </a:r>
            <a:r>
              <a:rPr lang="es-EC" sz="2000" dirty="0"/>
              <a:t>, ganancia, VSWR y operan en la frecuencia de 10.5 GHz especificados en sus hojas técnicas.</a:t>
            </a:r>
          </a:p>
          <a:p>
            <a:pPr lvl="0"/>
            <a:r>
              <a:rPr lang="es-EC" sz="2000" dirty="0"/>
              <a:t>Las antenas implementadas en el presente trabajo de investigación fueron diseñadas en el software ADS </a:t>
            </a:r>
            <a:r>
              <a:rPr lang="es-EC" sz="2000" i="1" dirty="0" err="1"/>
              <a:t>Advanced</a:t>
            </a:r>
            <a:r>
              <a:rPr lang="es-EC" sz="2000" i="1" dirty="0"/>
              <a:t> </a:t>
            </a:r>
            <a:r>
              <a:rPr lang="es-EC" sz="2000" i="1" dirty="0" err="1"/>
              <a:t>Design</a:t>
            </a:r>
            <a:r>
              <a:rPr lang="es-EC" sz="2000" i="1" dirty="0"/>
              <a:t> </a:t>
            </a:r>
            <a:r>
              <a:rPr lang="es-EC" sz="2000" i="1" dirty="0" err="1"/>
              <a:t>System</a:t>
            </a:r>
            <a:r>
              <a:rPr lang="es-EC" sz="2000" i="1" dirty="0"/>
              <a:t> </a:t>
            </a:r>
            <a:r>
              <a:rPr lang="es-EC" sz="2000" dirty="0"/>
              <a:t>que fue una herramienta de simulación por computadora indispensable que se seleccionó por algunos factores como: la optimización en los recursos computacionales, la rapidez en la entrega de resultados y la precisión de los mismos. </a:t>
            </a:r>
          </a:p>
          <a:p>
            <a:pPr lvl="0"/>
            <a:r>
              <a:rPr lang="es-EC" sz="2000" dirty="0"/>
              <a:t>Para alimentar a la antena tipo bocina piramidal, por medio del equipo DRO Transmisor se debe utilizar un acoplador de guía de onda a coaxial, estos acopladores deben ser conectados de manera que no exista imprecisiones en su acoplamiento ya que por una imperfección en el acoplamiento del adaptador con el equipo DRO Transmisor se pueden generar resonancias parasitas las cuales influyen a la frecuencia de resonancia u operación.</a:t>
            </a:r>
          </a:p>
          <a:p>
            <a:pPr marL="342900" marR="0" lvl="0" indent="-342900" algn="just">
              <a:lnSpc>
                <a:spcPct val="150000"/>
              </a:lnSpc>
              <a:spcBef>
                <a:spcPts val="0"/>
              </a:spcBef>
              <a:spcAft>
                <a:spcPts val="800"/>
              </a:spcAft>
              <a:buFont typeface="Symbol" panose="05050102010706020507" pitchFamily="18" charset="2"/>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686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3" name="Rectángulo 2">
            <a:extLst>
              <a:ext uri="{FF2B5EF4-FFF2-40B4-BE49-F238E27FC236}">
                <a16:creationId xmlns:mc="http://schemas.openxmlformats.org/markup-compatibility/2006" xmlns:a14="http://schemas.microsoft.com/office/drawing/2010/main" xmlns:a16="http://schemas.microsoft.com/office/drawing/2014/main" xmlns="" id="{38E8F28C-B0A6-4149-9E72-8DC55D3277AB}"/>
              </a:ext>
            </a:extLst>
          </p:cNvPr>
          <p:cNvSpPr/>
          <p:nvPr/>
        </p:nvSpPr>
        <p:spPr>
          <a:xfrm>
            <a:off x="588868" y="912350"/>
            <a:ext cx="10643012" cy="3884205"/>
          </a:xfrm>
          <a:prstGeom prst="rect">
            <a:avLst/>
          </a:prstGeom>
        </p:spPr>
        <p:txBody>
          <a:bodyPr wrap="square">
            <a:spAutoFit/>
          </a:bodyPr>
          <a:lstStyle/>
          <a:p>
            <a:pPr lvl="0"/>
            <a:r>
              <a:rPr lang="es-EC" sz="2000" dirty="0"/>
              <a:t>La frecuencia intermedia que utiliza el equipo DRO Receptor no es lineal y depende de la potencia de recepción, esto se lo comprobó experimentalmente ya que cuando se utilizó la antena de un solo elemento, la potencia de recepción fue -43.1 </a:t>
            </a:r>
            <a:r>
              <a:rPr lang="es-EC" sz="2000" dirty="0" err="1"/>
              <a:t>dBm</a:t>
            </a:r>
            <a:r>
              <a:rPr lang="es-EC" sz="2000" dirty="0"/>
              <a:t> y la frecuencia intermedia fue 11.706 </a:t>
            </a:r>
            <a:r>
              <a:rPr lang="es-EC" sz="2000" dirty="0" err="1"/>
              <a:t>Mhz</a:t>
            </a:r>
            <a:r>
              <a:rPr lang="es-EC" sz="2000" dirty="0"/>
              <a:t>; en cambio  cuando se realizaron los mismos cálculos con la antena de 4 elementos la potencia de recepción era -35.2dBm y una frecuencia intermedia de 11.892Mhz.  </a:t>
            </a:r>
          </a:p>
          <a:p>
            <a:pPr lvl="0"/>
            <a:r>
              <a:rPr lang="es-EC" sz="2000" dirty="0"/>
              <a:t>Para realizar el trazo de los diagramas de radiación de las antenas, solo las antenas de la estación de recepción deben realizar el desplazamiento sobre su propio eje mientras que la estación de transmisión se debe mantener fija.</a:t>
            </a:r>
          </a:p>
          <a:p>
            <a:pPr lvl="0"/>
            <a:r>
              <a:rPr lang="es-EC" sz="2000" dirty="0"/>
              <a:t>La fibra de vidrio FR-4 utilizado no es el sustrato más óptimo en la fabricación de antenas tipo parche, por lo cual para mejorar los parámetros de radiación de las antenas, se debe utilizar un sustrato de mejor calidad, pero esto a su vez resultaría un mayor costo.</a:t>
            </a:r>
          </a:p>
          <a:p>
            <a:pPr marL="342900" indent="-342900" algn="just">
              <a:lnSpc>
                <a:spcPct val="150000"/>
              </a:lnSpc>
              <a:spcAft>
                <a:spcPts val="800"/>
              </a:spcAft>
              <a:buFont typeface="Symbol" panose="05050102010706020507" pitchFamily="18" charset="2"/>
              <a:buChar char=""/>
            </a:pP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59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a:extLst>
              <a:ext uri="{FF2B5EF4-FFF2-40B4-BE49-F238E27FC236}">
                <a16:creationId xmlns:a16="http://schemas.microsoft.com/office/drawing/2014/main" xmlns="" id="{38E8F28C-B0A6-4149-9E72-8DC55D3277AB}"/>
              </a:ext>
            </a:extLst>
          </p:cNvPr>
          <p:cNvSpPr/>
          <p:nvPr/>
        </p:nvSpPr>
        <p:spPr>
          <a:xfrm>
            <a:off x="148856" y="424671"/>
            <a:ext cx="11738349" cy="3898503"/>
          </a:xfrm>
          <a:prstGeom prst="rect">
            <a:avLst/>
          </a:prstGeom>
        </p:spPr>
        <p:txBody>
          <a:bodyPr wrap="square">
            <a:spAutoFit/>
          </a:bodyPr>
          <a:lstStyle/>
          <a:p>
            <a:pPr algn="just">
              <a:lnSpc>
                <a:spcPct val="150000"/>
              </a:lnSpc>
              <a:spcAft>
                <a:spcPts val="800"/>
              </a:spcAft>
            </a:pPr>
            <a:r>
              <a:rPr lang="es-EC" b="1" dirty="0"/>
              <a:t>Recomendaciones</a:t>
            </a:r>
          </a:p>
          <a:p>
            <a:pPr algn="just">
              <a:lnSpc>
                <a:spcPct val="150000"/>
              </a:lnSpc>
              <a:spcAft>
                <a:spcPts val="800"/>
              </a:spcAft>
            </a:pPr>
            <a:endParaRPr lang="en-US" b="1" dirty="0"/>
          </a:p>
          <a:p>
            <a:pPr lvl="0"/>
            <a:r>
              <a:rPr lang="es-EC" dirty="0"/>
              <a:t>Se recomienda que para la implementación de antenas parche </a:t>
            </a:r>
            <a:r>
              <a:rPr lang="es-EC" dirty="0" err="1"/>
              <a:t>microstrip</a:t>
            </a:r>
            <a:r>
              <a:rPr lang="es-EC" dirty="0"/>
              <a:t> no se utilice el método del traspaso mediante calor desde un papel transfer al sustrato, ya que este método no es confiable porque se necesitan de líneas muy delgadas.</a:t>
            </a:r>
          </a:p>
          <a:p>
            <a:pPr lvl="0"/>
            <a:r>
              <a:rPr lang="es-EC" dirty="0"/>
              <a:t>Se recomienda utilizar los elementos propios del sistema MAT-20 como cables y conectores  ya que es un sistema de alta frecuencia y por lo cual sus equipos fueron diseñados especialmente para trabajar en alta frecuencia.</a:t>
            </a:r>
          </a:p>
          <a:p>
            <a:pPr lvl="0"/>
            <a:r>
              <a:rPr lang="es-EC" dirty="0"/>
              <a:t>Como se realiza mediciones en alta frecuencia, se recomienda realizar la calibración de todos los equipos antes de encender el DRO Transmisor, para evitar que nuestro cuerpo reciba radiaciones.</a:t>
            </a:r>
          </a:p>
          <a:p>
            <a:pPr lvl="0"/>
            <a:r>
              <a:rPr lang="es-EC" dirty="0"/>
              <a:t>Para verificar que el patrón de radiación este correcto, se recomienda realizar algunos ensayos del patrón de radiación de la misma antena hasta que el patrón de radiación se vuelva muy parecido en todos los ensayos. </a:t>
            </a:r>
          </a:p>
          <a:p>
            <a:pPr lvl="0"/>
            <a:r>
              <a:rPr lang="es-EC" dirty="0"/>
              <a:t>Se recomienda utilizar los equipos con mucho cuidado ya que la mala manipulación de los mismos podría causar daño mecánico de los equipos.</a:t>
            </a:r>
          </a:p>
        </p:txBody>
      </p:sp>
    </p:spTree>
    <p:extLst>
      <p:ext uri="{BB962C8B-B14F-4D97-AF65-F5344CB8AC3E}">
        <p14:creationId xmlns:p14="http://schemas.microsoft.com/office/powerpoint/2010/main" val="585824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633927" y="1381796"/>
            <a:ext cx="10251582" cy="1569660"/>
          </a:xfrm>
          <a:prstGeom prst="rect">
            <a:avLst/>
          </a:prstGeom>
          <a:noFill/>
        </p:spPr>
        <p:txBody>
          <a:bodyPr wrap="square" lIns="91440" tIns="45720" rIns="91440" bIns="45720">
            <a:spAutoFit/>
          </a:bodyPr>
          <a:lstStyle/>
          <a:p>
            <a:pPr algn="ctr"/>
            <a:r>
              <a:rPr lang="es-ES" sz="9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121055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graphicFrame>
        <p:nvGraphicFramePr>
          <p:cNvPr id="8" name="Diagrama 7">
            <a:extLst>
              <a:ext uri="{FF2B5EF4-FFF2-40B4-BE49-F238E27FC236}">
                <a16:creationId xmlns:a16="http://schemas.microsoft.com/office/drawing/2014/main" xmlns="" id="{01971DFF-38C7-432B-97BC-5750F9ECA9B9}"/>
              </a:ext>
            </a:extLst>
          </p:cNvPr>
          <p:cNvGraphicFramePr/>
          <p:nvPr>
            <p:extLst>
              <p:ext uri="{D42A27DB-BD31-4B8C-83A1-F6EECF244321}">
                <p14:modId xmlns:p14="http://schemas.microsoft.com/office/powerpoint/2010/main" val="382676582"/>
              </p:ext>
            </p:extLst>
          </p:nvPr>
        </p:nvGraphicFramePr>
        <p:xfrm>
          <a:off x="5093695" y="1225652"/>
          <a:ext cx="6912768" cy="3622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a 1">
            <a:extLst>
              <a:ext uri="{FF2B5EF4-FFF2-40B4-BE49-F238E27FC236}">
                <a16:creationId xmlns:a16="http://schemas.microsoft.com/office/drawing/2014/main" xmlns="" id="{D6B4021D-43D6-466D-A9EF-3A19A5426EB8}"/>
              </a:ext>
            </a:extLst>
          </p:cNvPr>
          <p:cNvGraphicFramePr/>
          <p:nvPr>
            <p:extLst>
              <p:ext uri="{D42A27DB-BD31-4B8C-83A1-F6EECF244321}">
                <p14:modId xmlns:p14="http://schemas.microsoft.com/office/powerpoint/2010/main" val="355622265"/>
              </p:ext>
            </p:extLst>
          </p:nvPr>
        </p:nvGraphicFramePr>
        <p:xfrm>
          <a:off x="397962" y="914498"/>
          <a:ext cx="4450914" cy="5796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5 Rectángulo">
            <a:extLst>
              <a:ext uri="{FF2B5EF4-FFF2-40B4-BE49-F238E27FC236}">
                <a16:creationId xmlns:a16="http://schemas.microsoft.com/office/drawing/2014/main" xmlns="" id="{B70FBB62-A946-41CC-8C10-BC000BE35A49}"/>
              </a:ext>
            </a:extLst>
          </p:cNvPr>
          <p:cNvSpPr/>
          <p:nvPr/>
        </p:nvSpPr>
        <p:spPr>
          <a:xfrm>
            <a:off x="0" y="0"/>
            <a:ext cx="4064000"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Introducción</a:t>
            </a:r>
            <a:endParaRPr lang="es-EC" sz="2800" b="1" dirty="0">
              <a:cs typeface="Arial" panose="020B0604020202020204" pitchFamily="34" charset="0"/>
            </a:endParaRPr>
          </a:p>
        </p:txBody>
      </p:sp>
      <p:sp>
        <p:nvSpPr>
          <p:cNvPr id="3" name="CuadroTexto 2"/>
          <p:cNvSpPr txBox="1"/>
          <p:nvPr/>
        </p:nvSpPr>
        <p:spPr>
          <a:xfrm>
            <a:off x="7145079" y="640080"/>
            <a:ext cx="2896963" cy="384721"/>
          </a:xfrm>
          <a:prstGeom prst="rect">
            <a:avLst/>
          </a:prstGeom>
          <a:noFill/>
        </p:spPr>
        <p:txBody>
          <a:bodyPr wrap="square" rtlCol="0">
            <a:spAutoFit/>
          </a:bodyPr>
          <a:lstStyle/>
          <a:p>
            <a:r>
              <a:rPr lang="es-EC" sz="1900" b="1" dirty="0" smtClean="0"/>
              <a:t>Antenas </a:t>
            </a:r>
            <a:r>
              <a:rPr lang="es-EC" sz="1900" b="1" dirty="0" err="1" smtClean="0"/>
              <a:t>Patch</a:t>
            </a:r>
            <a:r>
              <a:rPr lang="es-EC" sz="1900" b="1" dirty="0" smtClean="0"/>
              <a:t> </a:t>
            </a:r>
            <a:r>
              <a:rPr lang="es-EC" sz="1900" b="1" dirty="0" err="1" smtClean="0"/>
              <a:t>Microstrip</a:t>
            </a:r>
            <a:endParaRPr lang="es-EC" sz="1900" b="1" dirty="0"/>
          </a:p>
        </p:txBody>
      </p:sp>
    </p:spTree>
    <p:extLst>
      <p:ext uri="{BB962C8B-B14F-4D97-AF65-F5344CB8AC3E}">
        <p14:creationId xmlns:p14="http://schemas.microsoft.com/office/powerpoint/2010/main" val="71029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sp>
        <p:nvSpPr>
          <p:cNvPr id="11" name="1 Rectángulo redondeado">
            <a:extLst>
              <a:ext uri="{FF2B5EF4-FFF2-40B4-BE49-F238E27FC236}">
                <a16:creationId xmlns:a16="http://schemas.microsoft.com/office/drawing/2014/main" xmlns:a14="http://schemas.microsoft.com/office/drawing/2010/main" xmlns:mc="http://schemas.openxmlformats.org/markup-compatibility/2006" xmlns="" id="{A4CDB1D8-42F8-49C4-90CB-5AFCD718FAEF}"/>
              </a:ext>
            </a:extLst>
          </p:cNvPr>
          <p:cNvSpPr/>
          <p:nvPr/>
        </p:nvSpPr>
        <p:spPr>
          <a:xfrm>
            <a:off x="1128957" y="1725233"/>
            <a:ext cx="9727926" cy="3816424"/>
          </a:xfrm>
          <a:prstGeom prst="roundRect">
            <a:avLst/>
          </a:prstGeom>
          <a:ln/>
        </p:spPr>
        <p:style>
          <a:lnRef idx="1">
            <a:schemeClr val="dk1"/>
          </a:lnRef>
          <a:fillRef idx="1003">
            <a:schemeClr val="lt1"/>
          </a:fillRef>
          <a:effectRef idx="1">
            <a:schemeClr val="dk1"/>
          </a:effectRef>
          <a:fontRef idx="minor">
            <a:schemeClr val="dk1"/>
          </a:fontRef>
        </p:style>
        <p:txBody>
          <a:bodyPr rtlCol="0" anchor="ctr"/>
          <a:lstStyle/>
          <a:p>
            <a:r>
              <a:rPr lang="es-EC" sz="3200" dirty="0"/>
              <a:t>Realizar un análisis comparativo de antenas tipo parche con tecnología microcinta que trabajan en la banda X. </a:t>
            </a:r>
          </a:p>
        </p:txBody>
      </p:sp>
      <p:sp>
        <p:nvSpPr>
          <p:cNvPr id="8" name="5 Rectángulo">
            <a:extLst>
              <a:ext uri="{FF2B5EF4-FFF2-40B4-BE49-F238E27FC236}">
                <a16:creationId xmlns:a16="http://schemas.microsoft.com/office/drawing/2014/main" xmlns="" id="{B70FBB62-A946-41CC-8C10-BC000BE35A49}"/>
              </a:ext>
            </a:extLst>
          </p:cNvPr>
          <p:cNvSpPr/>
          <p:nvPr/>
        </p:nvSpPr>
        <p:spPr>
          <a:xfrm>
            <a:off x="0" y="0"/>
            <a:ext cx="7750629"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OBJETIVO </a:t>
            </a:r>
            <a:r>
              <a:rPr lang="es-EC" sz="2800" b="1" dirty="0" smtClean="0"/>
              <a:t>GENERAL</a:t>
            </a:r>
            <a:endParaRPr lang="es-EC" sz="2800" b="1" dirty="0"/>
          </a:p>
        </p:txBody>
      </p:sp>
    </p:spTree>
    <p:extLst>
      <p:ext uri="{BB962C8B-B14F-4D97-AF65-F5344CB8AC3E}">
        <p14:creationId xmlns:p14="http://schemas.microsoft.com/office/powerpoint/2010/main" val="2472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sp>
        <p:nvSpPr>
          <p:cNvPr id="10" name="11 Rectángulo">
            <a:extLst>
              <a:ext uri="{FF2B5EF4-FFF2-40B4-BE49-F238E27FC236}">
                <a16:creationId xmlns:a16="http://schemas.microsoft.com/office/drawing/2014/main" xmlns="" id="{9A0D88D2-D458-4518-BB5E-60E15CEB28DC}"/>
              </a:ext>
            </a:extLst>
          </p:cNvPr>
          <p:cNvSpPr/>
          <p:nvPr/>
        </p:nvSpPr>
        <p:spPr>
          <a:xfrm>
            <a:off x="0" y="0"/>
            <a:ext cx="8859128" cy="640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OBJETIVOS ESPECÍFICOS</a:t>
            </a:r>
          </a:p>
        </p:txBody>
      </p:sp>
      <p:graphicFrame>
        <p:nvGraphicFramePr>
          <p:cNvPr id="14" name="2 Diagrama">
            <a:extLst>
              <a:ext uri="{FF2B5EF4-FFF2-40B4-BE49-F238E27FC236}">
                <a16:creationId xmlns:a16="http://schemas.microsoft.com/office/drawing/2014/main" xmlns="" id="{D3297A49-85AA-4569-A58D-5C58168B6525}"/>
              </a:ext>
            </a:extLst>
          </p:cNvPr>
          <p:cNvGraphicFramePr/>
          <p:nvPr>
            <p:extLst>
              <p:ext uri="{D42A27DB-BD31-4B8C-83A1-F6EECF244321}">
                <p14:modId xmlns:p14="http://schemas.microsoft.com/office/powerpoint/2010/main" val="3563820365"/>
              </p:ext>
            </p:extLst>
          </p:nvPr>
        </p:nvGraphicFramePr>
        <p:xfrm>
          <a:off x="999460" y="686690"/>
          <a:ext cx="9345012" cy="540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834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191166" y="6003305"/>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a:p>
            <a:pPr marL="0" indent="0">
              <a:buFont typeface="Arial" panose="020B0604020202020204" pitchFamily="34" charset="0"/>
              <a:buNone/>
            </a:pPr>
            <a:endParaRPr lang="es-EC" sz="2400" dirty="0">
              <a:cs typeface="Arial" panose="020B0604020202020204" pitchFamily="34" charset="0"/>
            </a:endParaRPr>
          </a:p>
        </p:txBody>
      </p:sp>
      <p:sp>
        <p:nvSpPr>
          <p:cNvPr id="10" name="11 Rectángulo">
            <a:extLst>
              <a:ext uri="{FF2B5EF4-FFF2-40B4-BE49-F238E27FC236}">
                <a16:creationId xmlns:a16="http://schemas.microsoft.com/office/drawing/2014/main" xmlns="" id="{9A0D88D2-D458-4518-BB5E-60E15CEB28DC}"/>
              </a:ext>
            </a:extLst>
          </p:cNvPr>
          <p:cNvSpPr/>
          <p:nvPr/>
        </p:nvSpPr>
        <p:spPr>
          <a:xfrm>
            <a:off x="0" y="0"/>
            <a:ext cx="9587345" cy="64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t>MARCO TEÓRICO</a:t>
            </a:r>
          </a:p>
        </p:txBody>
      </p:sp>
      <p:sp>
        <p:nvSpPr>
          <p:cNvPr id="8" name="Rectángulo 7">
            <a:extLst>
              <a:ext uri="{FF2B5EF4-FFF2-40B4-BE49-F238E27FC236}">
                <a16:creationId xmlns:a16="http://schemas.microsoft.com/office/drawing/2014/main" xmlns="" id="{3886BDE2-DE07-4F69-9C71-03EFA7478780}"/>
              </a:ext>
            </a:extLst>
          </p:cNvPr>
          <p:cNvSpPr/>
          <p:nvPr/>
        </p:nvSpPr>
        <p:spPr>
          <a:xfrm>
            <a:off x="452777" y="880919"/>
            <a:ext cx="10929096" cy="4524315"/>
          </a:xfrm>
          <a:prstGeom prst="rect">
            <a:avLst/>
          </a:prstGeom>
        </p:spPr>
        <p:txBody>
          <a:bodyPr wrap="square">
            <a:spAutoFit/>
          </a:bodyPr>
          <a:lstStyle/>
          <a:p>
            <a:pPr algn="just"/>
            <a:r>
              <a:rPr lang="es-EC" sz="2400" dirty="0"/>
              <a:t>Estas antenas son de gran utilidad por sus aplicaciones en las que el tamaño  reducido es necesario como por ejemplo en satélites, aviones, dispositivos móviles, etc. Las frecuencias de operación de estas antenas pueden llegar al rango de microondas y poder trabajar con longitudes de ondas </a:t>
            </a:r>
            <a:r>
              <a:rPr lang="es-EC" sz="2400" dirty="0" smtClean="0"/>
              <a:t>milimétricas</a:t>
            </a:r>
          </a:p>
          <a:p>
            <a:pPr algn="just"/>
            <a:r>
              <a:rPr lang="es-EC" sz="2400" dirty="0"/>
              <a:t>Entre las principales ventajas de las antenas tipo parche basadas en tecnología microcinta es la miniaturización de los dispositivos en los cuales se van a </a:t>
            </a:r>
            <a:r>
              <a:rPr lang="es-EC" sz="2400" dirty="0" smtClean="0"/>
              <a:t>implementar, </a:t>
            </a:r>
            <a:r>
              <a:rPr lang="es-EC" sz="2400" dirty="0"/>
              <a:t>su fácil fabricación en grandes cantidades, su costo reducido, su facilidad al integrarse con circuitos integrados de microondas y su facilidad de adaptación a diferentes características como la impedancia, la polarización y la frecuencia de </a:t>
            </a:r>
            <a:r>
              <a:rPr lang="es-EC" sz="2400" dirty="0" smtClean="0"/>
              <a:t>operación.</a:t>
            </a:r>
          </a:p>
          <a:p>
            <a:pPr algn="just"/>
            <a:r>
              <a:rPr lang="es-EC" sz="2400" dirty="0"/>
              <a:t>Estas antenas presentan algunas desventajas importantes entre ellas están su baja potencia de radiación, ser antenas de ancho de banda </a:t>
            </a:r>
            <a:r>
              <a:rPr lang="es-EC" sz="2400" dirty="0" smtClean="0"/>
              <a:t>angosta, </a:t>
            </a:r>
            <a:r>
              <a:rPr lang="es-EC" sz="2400" dirty="0"/>
              <a:t>además que pueden ser afectadas por el factor térmico si se trabaja en sustratos flexibles</a:t>
            </a:r>
            <a:r>
              <a:rPr lang="es-EC" sz="2400" dirty="0" smtClean="0"/>
              <a:t>.</a:t>
            </a:r>
            <a:endParaRPr lang="es-EC" sz="2400" dirty="0"/>
          </a:p>
        </p:txBody>
      </p:sp>
    </p:spTree>
    <p:extLst>
      <p:ext uri="{BB962C8B-B14F-4D97-AF65-F5344CB8AC3E}">
        <p14:creationId xmlns:p14="http://schemas.microsoft.com/office/powerpoint/2010/main" val="283911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p:cNvSpPr/>
          <p:nvPr/>
        </p:nvSpPr>
        <p:spPr>
          <a:xfrm>
            <a:off x="2890200" y="277886"/>
            <a:ext cx="6411600" cy="6821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3380598" y="394256"/>
            <a:ext cx="5430803" cy="1200329"/>
          </a:xfrm>
          <a:prstGeom prst="rect">
            <a:avLst/>
          </a:prstGeom>
        </p:spPr>
        <p:txBody>
          <a:bodyPr wrap="square">
            <a:spAutoFit/>
          </a:bodyPr>
          <a:lstStyle/>
          <a:p>
            <a:pPr algn="ctr"/>
            <a:r>
              <a:rPr lang="es-ES" sz="2400" b="1" dirty="0" smtClean="0"/>
              <a:t>Influencia del Sustrato</a:t>
            </a:r>
            <a:endParaRPr lang="es-ES" sz="2400" b="1" dirty="0"/>
          </a:p>
          <a:p>
            <a:endParaRPr lang="es-ES" sz="2400" dirty="0"/>
          </a:p>
          <a:p>
            <a:endParaRPr lang="es-ES" sz="2400" b="1" dirty="0"/>
          </a:p>
        </p:txBody>
      </p:sp>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4108962185"/>
                  </p:ext>
                </p:extLst>
              </p:nvPr>
            </p:nvGraphicFramePr>
            <p:xfrm>
              <a:off x="3290384" y="1267690"/>
              <a:ext cx="5760085" cy="2544445"/>
            </p:xfrm>
            <a:graphic>
              <a:graphicData uri="http://schemas.openxmlformats.org/drawingml/2006/table">
                <a:tbl>
                  <a:tblPr firstRow="1" firstCol="1" bandRow="1">
                    <a:tableStyleId>{5C22544A-7EE6-4342-B048-85BDC9FD1C3A}</a:tableStyleId>
                  </a:tblPr>
                  <a:tblGrid>
                    <a:gridCol w="2700020"/>
                    <a:gridCol w="1529715"/>
                    <a:gridCol w="1530350"/>
                  </a:tblGrid>
                  <a:tr h="0">
                    <a:tc>
                      <a:txBody>
                        <a:bodyPr/>
                        <a:lstStyle/>
                        <a:p>
                          <a:pPr indent="450215" algn="ctr">
                            <a:lnSpc>
                              <a:spcPct val="150000"/>
                            </a:lnSpc>
                            <a:spcAft>
                              <a:spcPts val="0"/>
                            </a:spcAft>
                          </a:pPr>
                          <a:r>
                            <a:rPr lang="es-EC" sz="1200" dirty="0">
                              <a:effectLst/>
                            </a:rPr>
                            <a:t>Sustrato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Constante Dieléctrica (</a:t>
                          </a:r>
                          <a14:m>
                            <m:oMath xmlns:m="http://schemas.openxmlformats.org/officeDocument/2006/math">
                              <m:sSub>
                                <m:sSubPr>
                                  <m:ctrlPr>
                                    <a:rPr lang="es-EC" sz="1200">
                                      <a:effectLst/>
                                    </a:rPr>
                                  </m:ctrlPr>
                                </m:sSubPr>
                                <m:e>
                                  <m:r>
                                    <a:rPr lang="es-EC" sz="1200">
                                      <a:effectLst/>
                                    </a:rPr>
                                    <m:t>𝛆</m:t>
                                  </m:r>
                                </m:e>
                                <m:sub>
                                  <m:r>
                                    <a:rPr lang="es-EC" sz="1200">
                                      <a:effectLst/>
                                    </a:rPr>
                                    <m:t>𝐫</m:t>
                                  </m:r>
                                </m:sub>
                              </m:sSub>
                              <m:r>
                                <a:rPr lang="es-EC" sz="1200">
                                  <a:effectLst/>
                                </a:rPr>
                                <m:t>)</m:t>
                              </m:r>
                            </m:oMath>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Pérdidas: </a:t>
                          </a:r>
                          <a14:m>
                            <m:oMath xmlns:m="http://schemas.openxmlformats.org/officeDocument/2006/math">
                              <m:r>
                                <a:rPr lang="es-EC" sz="1200">
                                  <a:effectLst/>
                                </a:rPr>
                                <m:t>𝒕𝒂𝒏</m:t>
                              </m:r>
                              <m:r>
                                <a:rPr lang="es-EC" sz="1200">
                                  <a:effectLst/>
                                </a:rPr>
                                <m:t> (</m:t>
                              </m:r>
                              <m:r>
                                <a:rPr lang="es-EC" sz="1200">
                                  <a:effectLst/>
                                </a:rPr>
                                <m:t>𝜹</m:t>
                              </m:r>
                              <m:r>
                                <a:rPr lang="es-EC" sz="1200">
                                  <a:effectLst/>
                                </a:rPr>
                                <m:t>)</m:t>
                              </m:r>
                            </m:oMath>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Epoxy fibra de vidrio FR-4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RohacellFoam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Honeycomb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&lt;0.0001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Kapton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RT Duroid 5880 (teflón + glassfiber)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450215" algn="ctr">
                            <a:lnSpc>
                              <a:spcPct val="150000"/>
                            </a:lnSpc>
                            <a:spcAft>
                              <a:spcPts val="0"/>
                            </a:spcAft>
                          </a:pPr>
                          <a:r>
                            <a:rPr lang="es-EC" sz="1200">
                              <a:effectLst/>
                            </a:rPr>
                            <a:t>Oxidos de Titanato de bario Ceramicdielectrics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&gt;80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0.0001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4108962185"/>
                  </p:ext>
                </p:extLst>
              </p:nvPr>
            </p:nvGraphicFramePr>
            <p:xfrm>
              <a:off x="3290384" y="1267690"/>
              <a:ext cx="5760085" cy="2544445"/>
            </p:xfrm>
            <a:graphic>
              <a:graphicData uri="http://schemas.openxmlformats.org/drawingml/2006/table">
                <a:tbl>
                  <a:tblPr firstRow="1" firstCol="1" bandRow="1">
                    <a:tableStyleId>{5C22544A-7EE6-4342-B048-85BDC9FD1C3A}</a:tableStyleId>
                  </a:tblPr>
                  <a:tblGrid>
                    <a:gridCol w="2700020"/>
                    <a:gridCol w="1529715"/>
                    <a:gridCol w="1530350"/>
                  </a:tblGrid>
                  <a:tr h="519811">
                    <a:tc>
                      <a:txBody>
                        <a:bodyPr/>
                        <a:lstStyle/>
                        <a:p>
                          <a:pPr indent="450215" algn="ctr">
                            <a:lnSpc>
                              <a:spcPct val="150000"/>
                            </a:lnSpc>
                            <a:spcAft>
                              <a:spcPts val="0"/>
                            </a:spcAft>
                          </a:pPr>
                          <a:r>
                            <a:rPr lang="es-EC" sz="1200" dirty="0">
                              <a:effectLst/>
                            </a:rPr>
                            <a:t>Sustrato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176190" t="-1163" r="-101190" b="-404651"/>
                          </a:stretch>
                        </a:blipFill>
                      </a:tcPr>
                    </a:tc>
                    <a:tc>
                      <a:txBody>
                        <a:bodyPr/>
                        <a:lstStyle/>
                        <a:p>
                          <a:endParaRPr lang="es-EC"/>
                        </a:p>
                      </a:txBody>
                      <a:tcPr marL="68580" marR="68580" marT="0" marB="0">
                        <a:blipFill rotWithShape="0">
                          <a:blip r:embed="rId3"/>
                          <a:stretch>
                            <a:fillRect l="-277291" t="-1163" r="-1594" b="-404651"/>
                          </a:stretch>
                        </a:blipFill>
                      </a:tcPr>
                    </a:tc>
                  </a:tr>
                  <a:tr h="245999">
                    <a:tc>
                      <a:txBody>
                        <a:bodyPr/>
                        <a:lstStyle/>
                        <a:p>
                          <a:pPr indent="450215" algn="ctr">
                            <a:lnSpc>
                              <a:spcPct val="150000"/>
                            </a:lnSpc>
                            <a:spcAft>
                              <a:spcPts val="0"/>
                            </a:spcAft>
                          </a:pPr>
                          <a:r>
                            <a:rPr lang="es-EC" sz="1200">
                              <a:effectLst/>
                            </a:rPr>
                            <a:t>Epoxy fibra de vidrio FR-4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999">
                    <a:tc>
                      <a:txBody>
                        <a:bodyPr/>
                        <a:lstStyle/>
                        <a:p>
                          <a:pPr indent="450215" algn="ctr">
                            <a:lnSpc>
                              <a:spcPct val="150000"/>
                            </a:lnSpc>
                            <a:spcAft>
                              <a:spcPts val="0"/>
                            </a:spcAft>
                          </a:pPr>
                          <a:r>
                            <a:rPr lang="es-EC" sz="1200">
                              <a:effectLst/>
                            </a:rPr>
                            <a:t>RohacellFoam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999">
                    <a:tc>
                      <a:txBody>
                        <a:bodyPr/>
                        <a:lstStyle/>
                        <a:p>
                          <a:pPr indent="450215" algn="ctr">
                            <a:lnSpc>
                              <a:spcPct val="150000"/>
                            </a:lnSpc>
                            <a:spcAft>
                              <a:spcPts val="0"/>
                            </a:spcAft>
                          </a:pPr>
                          <a:r>
                            <a:rPr lang="es-EC" sz="1200">
                              <a:effectLst/>
                            </a:rPr>
                            <a:t>Honeycomb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&lt;0.0001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999">
                    <a:tc>
                      <a:txBody>
                        <a:bodyPr/>
                        <a:lstStyle/>
                        <a:p>
                          <a:pPr indent="450215" algn="ctr">
                            <a:lnSpc>
                              <a:spcPct val="150000"/>
                            </a:lnSpc>
                            <a:spcAft>
                              <a:spcPts val="0"/>
                            </a:spcAft>
                          </a:pPr>
                          <a:r>
                            <a:rPr lang="es-EC" sz="1200">
                              <a:effectLst/>
                            </a:rPr>
                            <a:t>Kapton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19">
                    <a:tc>
                      <a:txBody>
                        <a:bodyPr/>
                        <a:lstStyle/>
                        <a:p>
                          <a:pPr indent="450215" algn="ctr">
                            <a:lnSpc>
                              <a:spcPct val="150000"/>
                            </a:lnSpc>
                            <a:spcAft>
                              <a:spcPts val="0"/>
                            </a:spcAft>
                          </a:pPr>
                          <a:r>
                            <a:rPr lang="es-EC" sz="1200">
                              <a:effectLst/>
                            </a:rPr>
                            <a:t>RT Duroid 5880 (teflón + glassfiber)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0.0009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19">
                    <a:tc>
                      <a:txBody>
                        <a:bodyPr/>
                        <a:lstStyle/>
                        <a:p>
                          <a:pPr indent="450215" algn="ctr">
                            <a:lnSpc>
                              <a:spcPct val="150000"/>
                            </a:lnSpc>
                            <a:spcAft>
                              <a:spcPts val="0"/>
                            </a:spcAft>
                          </a:pPr>
                          <a:r>
                            <a:rPr lang="es-EC" sz="1200">
                              <a:effectLst/>
                            </a:rPr>
                            <a:t>Oxidos de Titanato de bario Ceramicdielectrics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a:effectLst/>
                            </a:rPr>
                            <a:t>&gt;80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200" dirty="0">
                              <a:effectLst/>
                            </a:rPr>
                            <a:t>0.0001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3074737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2164485" y="312402"/>
            <a:ext cx="7863029" cy="6821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20" name="CuadroTexto 19"/>
          <p:cNvSpPr txBox="1"/>
          <p:nvPr/>
        </p:nvSpPr>
        <p:spPr>
          <a:xfrm>
            <a:off x="786808" y="1336536"/>
            <a:ext cx="3498117" cy="461665"/>
          </a:xfrm>
          <a:prstGeom prst="rect">
            <a:avLst/>
          </a:prstGeom>
          <a:noFill/>
        </p:spPr>
        <p:txBody>
          <a:bodyPr wrap="square" rtlCol="0">
            <a:spAutoFit/>
          </a:bodyPr>
          <a:lstStyle/>
          <a:p>
            <a:r>
              <a:rPr lang="es-EC" sz="2400" b="1" i="1" dirty="0" smtClean="0"/>
              <a:t>Alimentación </a:t>
            </a:r>
            <a:r>
              <a:rPr lang="es-EC" sz="2400" b="1" i="1" dirty="0"/>
              <a:t>Directa.</a:t>
            </a:r>
          </a:p>
        </p:txBody>
      </p:sp>
      <p:sp>
        <p:nvSpPr>
          <p:cNvPr id="3" name="Rectángulo 2"/>
          <p:cNvSpPr/>
          <p:nvPr/>
        </p:nvSpPr>
        <p:spPr>
          <a:xfrm>
            <a:off x="2363966" y="376540"/>
            <a:ext cx="7058900" cy="461665"/>
          </a:xfrm>
          <a:prstGeom prst="rect">
            <a:avLst/>
          </a:prstGeom>
        </p:spPr>
        <p:txBody>
          <a:bodyPr wrap="square">
            <a:spAutoFit/>
          </a:bodyPr>
          <a:lstStyle/>
          <a:p>
            <a:pPr algn="ctr"/>
            <a:r>
              <a:rPr lang="es-EC" sz="2400" b="1" dirty="0"/>
              <a:t>Métodos de Alimentación.</a:t>
            </a:r>
            <a:endParaRPr lang="es-ES" sz="2400" b="1" dirty="0"/>
          </a:p>
        </p:txBody>
      </p:sp>
      <p:sp>
        <p:nvSpPr>
          <p:cNvPr id="10" name="Rectángulo 9">
            <a:extLst>
              <a:ext uri="{FF2B5EF4-FFF2-40B4-BE49-F238E27FC236}">
                <a16:creationId xmlns:a16="http://schemas.microsoft.com/office/drawing/2014/main" xmlns="" id="{44E6873D-C7AB-49DD-9EBE-04C66CD1F0F3}"/>
              </a:ext>
            </a:extLst>
          </p:cNvPr>
          <p:cNvSpPr/>
          <p:nvPr/>
        </p:nvSpPr>
        <p:spPr>
          <a:xfrm>
            <a:off x="304795" y="4726857"/>
            <a:ext cx="11582410" cy="1158138"/>
          </a:xfrm>
          <a:prstGeom prst="rect">
            <a:avLst/>
          </a:prstGeom>
        </p:spPr>
        <p:txBody>
          <a:bodyPr wrap="square">
            <a:spAutoFit/>
          </a:bodyPr>
          <a:lstStyle/>
          <a:p>
            <a:pPr indent="449580" algn="just">
              <a:lnSpc>
                <a:spcPct val="150000"/>
              </a:lnSpc>
              <a:spcAft>
                <a:spcPts val="800"/>
              </a:spcAft>
            </a:pPr>
            <a:r>
              <a:rPr lang="es-EC" sz="2200" dirty="0"/>
              <a:t>N</a:t>
            </a:r>
            <a:r>
              <a:rPr lang="es-EC" sz="2200" dirty="0" smtClean="0"/>
              <a:t>o </a:t>
            </a:r>
            <a:r>
              <a:rPr lang="es-EC" sz="2200" dirty="0"/>
              <a:t>son aplicables en todos los diseños de </a:t>
            </a:r>
            <a:r>
              <a:rPr lang="es-EC" sz="2200" dirty="0" smtClean="0"/>
              <a:t>SIW.</a:t>
            </a:r>
          </a:p>
          <a:p>
            <a:pPr indent="449580" algn="just">
              <a:lnSpc>
                <a:spcPct val="150000"/>
              </a:lnSpc>
              <a:spcAft>
                <a:spcPts val="800"/>
              </a:spcAft>
            </a:pPr>
            <a:r>
              <a:rPr lang="es-EC" sz="2200" dirty="0" smtClean="0"/>
              <a:t>Las </a:t>
            </a:r>
            <a:r>
              <a:rPr lang="es-EC" sz="2200" dirty="0"/>
              <a:t>consideraciones funcionan como parámetros para asegurar que disminuyan las </a:t>
            </a:r>
            <a:r>
              <a:rPr lang="es-EC" sz="2200" dirty="0" smtClean="0"/>
              <a:t>perdidas</a:t>
            </a:r>
            <a:r>
              <a:rPr lang="es-EC" sz="2200" dirty="0"/>
              <a:t>. </a:t>
            </a:r>
            <a:endParaRPr lang="en-US" sz="2200" dirty="0"/>
          </a:p>
        </p:txBody>
      </p:sp>
      <p:pic>
        <p:nvPicPr>
          <p:cNvPr id="14" name="Imagen 13"/>
          <p:cNvPicPr/>
          <p:nvPr/>
        </p:nvPicPr>
        <p:blipFill rotWithShape="1">
          <a:blip r:embed="rId4"/>
          <a:srcRect l="19991" t="33687" r="11445" b="25140"/>
          <a:stretch/>
        </p:blipFill>
        <p:spPr bwMode="auto">
          <a:xfrm>
            <a:off x="356096" y="1841327"/>
            <a:ext cx="3724275" cy="1257300"/>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5"/>
          <a:srcRect l="61216" t="37722" r="10353" b="36215"/>
          <a:stretch/>
        </p:blipFill>
        <p:spPr bwMode="auto">
          <a:xfrm>
            <a:off x="647561" y="3028187"/>
            <a:ext cx="3432810" cy="1769110"/>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3993856" y="1404461"/>
            <a:ext cx="3183564"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Alimentación por Proximidad.</a:t>
            </a:r>
            <a:endParaRPr lang="es-EC" dirty="0"/>
          </a:p>
        </p:txBody>
      </p:sp>
      <p:pic>
        <p:nvPicPr>
          <p:cNvPr id="16" name="Imagen 15"/>
          <p:cNvPicPr/>
          <p:nvPr/>
        </p:nvPicPr>
        <p:blipFill rotWithShape="1">
          <a:blip r:embed="rId6"/>
          <a:srcRect l="55312" t="31499" r="2924" b="38552"/>
          <a:stretch/>
        </p:blipFill>
        <p:spPr bwMode="auto">
          <a:xfrm>
            <a:off x="3877170" y="2120843"/>
            <a:ext cx="3416935" cy="1377315"/>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7986062" y="1388507"/>
            <a:ext cx="2873607"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Alimentación por Apertura</a:t>
            </a:r>
            <a:endParaRPr lang="es-EC" dirty="0"/>
          </a:p>
        </p:txBody>
      </p:sp>
      <p:pic>
        <p:nvPicPr>
          <p:cNvPr id="17" name="Imagen 16"/>
          <p:cNvPicPr/>
          <p:nvPr/>
        </p:nvPicPr>
        <p:blipFill rotWithShape="1">
          <a:blip r:embed="rId7"/>
          <a:srcRect l="57717" t="48610" r="2264" b="19883"/>
          <a:stretch/>
        </p:blipFill>
        <p:spPr bwMode="auto">
          <a:xfrm>
            <a:off x="7695030" y="2035499"/>
            <a:ext cx="3455670" cy="152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74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2115297</TotalTime>
  <Words>3314</Words>
  <Application>Microsoft Office PowerPoint</Application>
  <PresentationFormat>Panorámica</PresentationFormat>
  <Paragraphs>373</Paragraphs>
  <Slides>33</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Cambria Math</vt:lpstr>
      <vt:lpstr>Symbol</vt:lpstr>
      <vt:lpstr>Times New Roman</vt:lpstr>
      <vt:lpstr>Tema de Office</vt:lpstr>
      <vt:lpstr>TEMA: ANÁLISIS COMPARATIVO DE ANTENAS TIPO PATCH CON TECNOLOGÍA MICROSTRIP EN LA BANDA 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vt:lpstr>
      <vt:lpstr>MAT-20</vt:lpstr>
      <vt:lpstr>Frecuencia Intermedia</vt:lpstr>
      <vt:lpstr>Diagrama de Radiación</vt:lpstr>
      <vt:lpstr>Cálculo del VSWR.</vt:lpstr>
      <vt:lpstr>Medición de potencia Incidente.</vt:lpstr>
      <vt:lpstr>Medición de potencia Reflejada.</vt:lpstr>
      <vt:lpstr>Presentación de PowerPoint</vt:lpstr>
      <vt:lpstr>Calculo de la ganancia</vt:lpstr>
      <vt:lpstr>Cálculo de eficiencia.</vt:lpstr>
      <vt:lpstr>ANALISIS DE RESULTADOS</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Edwin Llugsha</dc:creator>
  <cp:lastModifiedBy>Memo</cp:lastModifiedBy>
  <cp:revision>521</cp:revision>
  <dcterms:created xsi:type="dcterms:W3CDTF">2016-12-07T14:22:52Z</dcterms:created>
  <dcterms:modified xsi:type="dcterms:W3CDTF">2018-03-14T05:19:16Z</dcterms:modified>
</cp:coreProperties>
</file>