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533" r:id="rId3"/>
    <p:sldId id="620" r:id="rId4"/>
    <p:sldId id="621" r:id="rId5"/>
    <p:sldId id="622" r:id="rId6"/>
    <p:sldId id="535" r:id="rId7"/>
    <p:sldId id="623" r:id="rId8"/>
    <p:sldId id="685" r:id="rId9"/>
    <p:sldId id="627" r:id="rId10"/>
    <p:sldId id="536" r:id="rId11"/>
    <p:sldId id="537" r:id="rId12"/>
    <p:sldId id="629" r:id="rId13"/>
    <p:sldId id="631" r:id="rId14"/>
    <p:sldId id="632" r:id="rId15"/>
    <p:sldId id="636" r:id="rId16"/>
    <p:sldId id="634" r:id="rId17"/>
    <p:sldId id="635" r:id="rId18"/>
    <p:sldId id="637" r:id="rId19"/>
    <p:sldId id="628" r:id="rId20"/>
    <p:sldId id="641" r:id="rId21"/>
    <p:sldId id="638" r:id="rId22"/>
    <p:sldId id="639" r:id="rId23"/>
    <p:sldId id="640" r:id="rId24"/>
    <p:sldId id="642" r:id="rId25"/>
    <p:sldId id="643" r:id="rId26"/>
    <p:sldId id="644" r:id="rId27"/>
    <p:sldId id="645" r:id="rId28"/>
    <p:sldId id="646" r:id="rId29"/>
    <p:sldId id="647" r:id="rId30"/>
    <p:sldId id="648" r:id="rId31"/>
    <p:sldId id="652" r:id="rId32"/>
    <p:sldId id="653" r:id="rId33"/>
    <p:sldId id="649" r:id="rId34"/>
    <p:sldId id="650" r:id="rId35"/>
    <p:sldId id="651" r:id="rId36"/>
    <p:sldId id="655" r:id="rId37"/>
    <p:sldId id="657" r:id="rId38"/>
    <p:sldId id="658" r:id="rId39"/>
    <p:sldId id="667" r:id="rId40"/>
    <p:sldId id="668" r:id="rId41"/>
    <p:sldId id="659" r:id="rId42"/>
    <p:sldId id="661" r:id="rId43"/>
    <p:sldId id="660" r:id="rId44"/>
    <p:sldId id="662" r:id="rId45"/>
    <p:sldId id="663" r:id="rId46"/>
    <p:sldId id="664" r:id="rId47"/>
    <p:sldId id="665" r:id="rId48"/>
    <p:sldId id="678" r:id="rId49"/>
    <p:sldId id="511" r:id="rId50"/>
    <p:sldId id="512" r:id="rId51"/>
    <p:sldId id="626" r:id="rId5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guide id="3" pos="386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83FC"/>
    <a:srgbClr val="B0E668"/>
    <a:srgbClr val="EE8640"/>
    <a:srgbClr val="ED7D31"/>
    <a:srgbClr val="E2E2E2"/>
    <a:srgbClr val="D9D0E2"/>
    <a:srgbClr val="DED6E6"/>
    <a:srgbClr val="5E8BE4"/>
    <a:srgbClr val="2D7BFA"/>
    <a:srgbClr val="4F9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56" autoAdjust="0"/>
    <p:restoredTop sz="77858" autoAdjust="0"/>
  </p:normalViewPr>
  <p:slideViewPr>
    <p:cSldViewPr snapToGrid="0">
      <p:cViewPr varScale="1">
        <p:scale>
          <a:sx n="57" d="100"/>
          <a:sy n="57" d="100"/>
        </p:scale>
        <p:origin x="1278" y="72"/>
      </p:cViewPr>
      <p:guideLst>
        <p:guide orient="horz" pos="2183"/>
        <p:guide pos="3840"/>
        <p:guide pos="3863"/>
      </p:guideLst>
    </p:cSldViewPr>
  </p:slideViewPr>
  <p:outlineViewPr>
    <p:cViewPr>
      <p:scale>
        <a:sx n="33" d="100"/>
        <a:sy n="33" d="100"/>
      </p:scale>
      <p:origin x="0" y="-2454"/>
    </p:cViewPr>
    <p:sldLst>
      <p:sld r:id="rId1" collapse="1"/>
    </p:sldLst>
  </p:outlineViewPr>
  <p:notesTextViewPr>
    <p:cViewPr>
      <p:scale>
        <a:sx n="100" d="100"/>
        <a:sy n="100" d="100"/>
      </p:scale>
      <p:origin x="0" y="0"/>
    </p:cViewPr>
  </p:notesTextViewPr>
  <p:sorterViewPr>
    <p:cViewPr>
      <p:scale>
        <a:sx n="100" d="100"/>
        <a:sy n="100" d="100"/>
      </p:scale>
      <p:origin x="0" y="-9366"/>
    </p:cViewPr>
  </p:sorterViewPr>
  <p:notesViewPr>
    <p:cSldViewPr snapToGrid="0">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ell\Desktop\VILLA\Documents\ESPE\TESIS\ARCHIVOS%20TESIS%20VILLAFUERTE%20VIZCAINO\TESIS%20PARTE%20VILLA\TAGUCHI%20Y%20RSM\RELACI&#211;N%20CORRIENTE%20TIEMP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scatterChart>
        <c:scatterStyle val="lineMarker"/>
        <c:varyColors val="0"/>
        <c:ser>
          <c:idx val="0"/>
          <c:order val="0"/>
          <c:tx>
            <c:v>Relación Intensidad de Corriente vs Tiempo de electrodeposición</c:v>
          </c:tx>
          <c:spPr>
            <a:ln w="22225" cap="rnd">
              <a:solidFill>
                <a:schemeClr val="accent2"/>
              </a:solidFill>
              <a:round/>
            </a:ln>
            <a:effectLst/>
          </c:spPr>
          <c:marker>
            <c:symbol val="diamond"/>
            <c:size val="6"/>
            <c:spPr>
              <a:solidFill>
                <a:schemeClr val="accent2"/>
              </a:solidFill>
              <a:ln w="9525">
                <a:solidFill>
                  <a:schemeClr val="accent2"/>
                </a:solidFill>
                <a:round/>
              </a:ln>
              <a:effectLst/>
            </c:spPr>
          </c:marker>
          <c:xVal>
            <c:numRef>
              <c:f>Hoja1!$B$2:$B$4</c:f>
              <c:numCache>
                <c:formatCode>General</c:formatCode>
                <c:ptCount val="3"/>
                <c:pt idx="0">
                  <c:v>1.03</c:v>
                </c:pt>
                <c:pt idx="1">
                  <c:v>0.77</c:v>
                </c:pt>
                <c:pt idx="2">
                  <c:v>0.62</c:v>
                </c:pt>
              </c:numCache>
            </c:numRef>
          </c:xVal>
          <c:yVal>
            <c:numRef>
              <c:f>Hoja1!$A$2:$A$4</c:f>
              <c:numCache>
                <c:formatCode>General</c:formatCode>
                <c:ptCount val="3"/>
                <c:pt idx="0">
                  <c:v>3.45</c:v>
                </c:pt>
                <c:pt idx="1">
                  <c:v>4.5999999999999996</c:v>
                </c:pt>
                <c:pt idx="2">
                  <c:v>5.75</c:v>
                </c:pt>
              </c:numCache>
            </c:numRef>
          </c:yVal>
          <c:smooth val="0"/>
          <c:extLst>
            <c:ext xmlns:c16="http://schemas.microsoft.com/office/drawing/2014/chart" uri="{C3380CC4-5D6E-409C-BE32-E72D297353CC}">
              <c16:uniqueId val="{00000000-D513-4BE7-B0CF-351F15CE7601}"/>
            </c:ext>
          </c:extLst>
        </c:ser>
        <c:dLbls>
          <c:showLegendKey val="0"/>
          <c:showVal val="0"/>
          <c:showCatName val="0"/>
          <c:showSerName val="0"/>
          <c:showPercent val="0"/>
          <c:showBubbleSize val="0"/>
        </c:dLbls>
        <c:axId val="168986768"/>
        <c:axId val="168987160"/>
      </c:scatterChart>
      <c:valAx>
        <c:axId val="168986768"/>
        <c:scaling>
          <c:orientation val="minMax"/>
          <c:max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s-ES"/>
                  <a:t>Tiempo de electrodeposición [hrs]</a:t>
                </a:r>
              </a:p>
            </c:rich>
          </c:tx>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168987160"/>
        <c:crosses val="autoZero"/>
        <c:crossBetween val="midCat"/>
      </c:valAx>
      <c:valAx>
        <c:axId val="168987160"/>
        <c:scaling>
          <c:orientation val="minMax"/>
          <c:max val="6"/>
          <c:min val="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s-ES"/>
                  <a:t>Intensidad de corriente [A]</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1689867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41">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188D48-851E-476B-B7A7-D008EC90D810}"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s-ES"/>
        </a:p>
      </dgm:t>
    </dgm:pt>
    <dgm:pt modelId="{A272007D-8CD1-43C2-A4DE-FAB4CEB08DEC}">
      <dgm:prSet phldrT="[Texto]" custT="1"/>
      <dgm:spPr>
        <a:solidFill>
          <a:schemeClr val="accent6">
            <a:lumMod val="20000"/>
            <a:lumOff val="80000"/>
          </a:schemeClr>
        </a:solidFill>
      </dgm:spPr>
      <dgm:t>
        <a:bodyPr/>
        <a:lstStyle/>
        <a:p>
          <a:r>
            <a:rPr lang="es-ES" sz="2000" dirty="0" smtClean="0">
              <a:solidFill>
                <a:schemeClr val="tx1"/>
              </a:solidFill>
            </a:rPr>
            <a:t>Ubicación geográfica del Ecuador</a:t>
          </a:r>
          <a:endParaRPr lang="es-ES" sz="2000" dirty="0">
            <a:solidFill>
              <a:schemeClr val="tx1"/>
            </a:solidFill>
          </a:endParaRPr>
        </a:p>
      </dgm:t>
    </dgm:pt>
    <dgm:pt modelId="{A21F66FB-9D1D-42B5-8468-5C467FF98518}" type="parTrans" cxnId="{F84FC376-FC51-4F4E-905A-182DDA6D9801}">
      <dgm:prSet/>
      <dgm:spPr/>
      <dgm:t>
        <a:bodyPr/>
        <a:lstStyle/>
        <a:p>
          <a:endParaRPr lang="es-ES"/>
        </a:p>
      </dgm:t>
    </dgm:pt>
    <dgm:pt modelId="{1869299F-341A-43DA-8688-37054A3E6E68}" type="sibTrans" cxnId="{F84FC376-FC51-4F4E-905A-182DDA6D9801}">
      <dgm:prSet/>
      <dgm:spPr/>
      <dgm:t>
        <a:bodyPr/>
        <a:lstStyle/>
        <a:p>
          <a:endParaRPr lang="es-ES"/>
        </a:p>
      </dgm:t>
    </dgm:pt>
    <dgm:pt modelId="{B1260484-2084-43DE-9984-D1960437970B}">
      <dgm:prSet phldrT="[Texto]"/>
      <dgm:spPr>
        <a:solidFill>
          <a:schemeClr val="accent6">
            <a:lumMod val="40000"/>
            <a:lumOff val="60000"/>
          </a:schemeClr>
        </a:solidFill>
      </dgm:spPr>
      <dgm:t>
        <a:bodyPr/>
        <a:lstStyle/>
        <a:p>
          <a:r>
            <a:rPr lang="es-ES" b="1" dirty="0" smtClean="0">
              <a:solidFill>
                <a:schemeClr val="tx1"/>
              </a:solidFill>
            </a:rPr>
            <a:t>Inconvenientes de corrosión en piezas metálicas</a:t>
          </a:r>
          <a:endParaRPr lang="es-ES" b="1" dirty="0">
            <a:solidFill>
              <a:schemeClr val="tx1"/>
            </a:solidFill>
          </a:endParaRPr>
        </a:p>
      </dgm:t>
    </dgm:pt>
    <dgm:pt modelId="{19A292BD-776D-4178-830B-58CECC4ABA2D}" type="parTrans" cxnId="{74BF9F62-C200-48A6-9609-952EE0D2D460}">
      <dgm:prSet>
        <dgm:style>
          <a:lnRef idx="2">
            <a:schemeClr val="accent6"/>
          </a:lnRef>
          <a:fillRef idx="1">
            <a:schemeClr val="lt1"/>
          </a:fillRef>
          <a:effectRef idx="0">
            <a:schemeClr val="accent6"/>
          </a:effectRef>
          <a:fontRef idx="minor">
            <a:schemeClr val="dk1"/>
          </a:fontRef>
        </dgm:style>
      </dgm:prSet>
      <dgm:spPr/>
      <dgm:t>
        <a:bodyPr/>
        <a:lstStyle/>
        <a:p>
          <a:endParaRPr lang="es-ES"/>
        </a:p>
      </dgm:t>
    </dgm:pt>
    <dgm:pt modelId="{628744A5-2AF9-4FA6-9AF1-DB9C58CFC999}" type="sibTrans" cxnId="{74BF9F62-C200-48A6-9609-952EE0D2D460}">
      <dgm:prSet/>
      <dgm:spPr/>
      <dgm:t>
        <a:bodyPr/>
        <a:lstStyle/>
        <a:p>
          <a:endParaRPr lang="es-ES"/>
        </a:p>
      </dgm:t>
    </dgm:pt>
    <dgm:pt modelId="{5299588F-221C-43B2-97DD-AA4FB0BDE9A6}">
      <dgm:prSet phldrT="[Texto]"/>
      <dgm:spPr>
        <a:solidFill>
          <a:schemeClr val="accent6">
            <a:lumMod val="40000"/>
            <a:lumOff val="60000"/>
          </a:schemeClr>
        </a:solidFill>
      </dgm:spPr>
      <dgm:t>
        <a:bodyPr/>
        <a:lstStyle/>
        <a:p>
          <a:r>
            <a:rPr lang="es-ES" b="1" dirty="0" smtClean="0">
              <a:solidFill>
                <a:schemeClr val="tx1"/>
              </a:solidFill>
            </a:rPr>
            <a:t>Se acorta la vida útil de las piezas metálicas</a:t>
          </a:r>
          <a:endParaRPr lang="es-ES" b="1" dirty="0">
            <a:solidFill>
              <a:schemeClr val="tx1"/>
            </a:solidFill>
          </a:endParaRPr>
        </a:p>
      </dgm:t>
    </dgm:pt>
    <dgm:pt modelId="{13F9E3A6-DF0D-46DD-85C3-D0EE561EBAAD}" type="parTrans" cxnId="{23B6337C-9FE2-4894-B56A-E04FF2C8C639}">
      <dgm:prSet>
        <dgm:style>
          <a:lnRef idx="2">
            <a:schemeClr val="accent6"/>
          </a:lnRef>
          <a:fillRef idx="1">
            <a:schemeClr val="lt1"/>
          </a:fillRef>
          <a:effectRef idx="0">
            <a:schemeClr val="accent6"/>
          </a:effectRef>
          <a:fontRef idx="minor">
            <a:schemeClr val="dk1"/>
          </a:fontRef>
        </dgm:style>
      </dgm:prSet>
      <dgm:spPr/>
      <dgm:t>
        <a:bodyPr/>
        <a:lstStyle/>
        <a:p>
          <a:endParaRPr lang="es-ES"/>
        </a:p>
      </dgm:t>
    </dgm:pt>
    <dgm:pt modelId="{F13FB87F-5707-4EAE-AFB7-15CEDE453F8D}" type="sibTrans" cxnId="{23B6337C-9FE2-4894-B56A-E04FF2C8C639}">
      <dgm:prSet/>
      <dgm:spPr/>
      <dgm:t>
        <a:bodyPr/>
        <a:lstStyle/>
        <a:p>
          <a:endParaRPr lang="es-ES"/>
        </a:p>
      </dgm:t>
    </dgm:pt>
    <dgm:pt modelId="{6797486B-4053-4F94-8A60-55B9A89E85F1}" type="pres">
      <dgm:prSet presAssocID="{F1188D48-851E-476B-B7A7-D008EC90D810}" presName="cycle" presStyleCnt="0">
        <dgm:presLayoutVars>
          <dgm:chMax val="1"/>
          <dgm:dir/>
          <dgm:animLvl val="ctr"/>
          <dgm:resizeHandles val="exact"/>
        </dgm:presLayoutVars>
      </dgm:prSet>
      <dgm:spPr/>
      <dgm:t>
        <a:bodyPr/>
        <a:lstStyle/>
        <a:p>
          <a:endParaRPr lang="es-ES"/>
        </a:p>
      </dgm:t>
    </dgm:pt>
    <dgm:pt modelId="{A7F468EC-ECA3-4A58-8911-79741E6251F9}" type="pres">
      <dgm:prSet presAssocID="{A272007D-8CD1-43C2-A4DE-FAB4CEB08DEC}" presName="centerShape" presStyleLbl="node0" presStyleIdx="0" presStyleCnt="1" custScaleX="71058" custScaleY="40015" custLinFactNeighborX="-17598" custLinFactNeighborY="-12236"/>
      <dgm:spPr/>
      <dgm:t>
        <a:bodyPr/>
        <a:lstStyle/>
        <a:p>
          <a:endParaRPr lang="es-ES"/>
        </a:p>
      </dgm:t>
    </dgm:pt>
    <dgm:pt modelId="{0297D41E-BA6F-4D28-AD48-2DDEED715139}" type="pres">
      <dgm:prSet presAssocID="{19A292BD-776D-4178-830B-58CECC4ABA2D}" presName="parTrans" presStyleLbl="bgSibTrans2D1" presStyleIdx="0" presStyleCnt="2" custScaleY="64368"/>
      <dgm:spPr/>
      <dgm:t>
        <a:bodyPr/>
        <a:lstStyle/>
        <a:p>
          <a:endParaRPr lang="es-ES"/>
        </a:p>
      </dgm:t>
    </dgm:pt>
    <dgm:pt modelId="{828F5B78-3BD8-4A87-90CB-613899440FAC}" type="pres">
      <dgm:prSet presAssocID="{B1260484-2084-43DE-9984-D1960437970B}" presName="node" presStyleLbl="node1" presStyleIdx="0" presStyleCnt="2" custScaleX="86516" custScaleY="57525" custRadScaleRad="110190" custRadScaleInc="6375">
        <dgm:presLayoutVars>
          <dgm:bulletEnabled val="1"/>
        </dgm:presLayoutVars>
      </dgm:prSet>
      <dgm:spPr/>
      <dgm:t>
        <a:bodyPr/>
        <a:lstStyle/>
        <a:p>
          <a:endParaRPr lang="es-ES"/>
        </a:p>
      </dgm:t>
    </dgm:pt>
    <dgm:pt modelId="{8BA58709-9D8A-4146-BE3A-72ACCE612DDF}" type="pres">
      <dgm:prSet presAssocID="{13F9E3A6-DF0D-46DD-85C3-D0EE561EBAAD}" presName="parTrans" presStyleLbl="bgSibTrans2D1" presStyleIdx="1" presStyleCnt="2" custScaleX="87552" custScaleY="65878" custLinFactNeighborX="-9877" custLinFactNeighborY="8303"/>
      <dgm:spPr/>
      <dgm:t>
        <a:bodyPr/>
        <a:lstStyle/>
        <a:p>
          <a:endParaRPr lang="es-ES"/>
        </a:p>
      </dgm:t>
    </dgm:pt>
    <dgm:pt modelId="{B7611D34-0EDF-4468-92CD-BC156A878FDF}" type="pres">
      <dgm:prSet presAssocID="{5299588F-221C-43B2-97DD-AA4FB0BDE9A6}" presName="node" presStyleLbl="node1" presStyleIdx="1" presStyleCnt="2" custScaleX="79476" custScaleY="51963" custRadScaleRad="77544" custRadScaleInc="-40438">
        <dgm:presLayoutVars>
          <dgm:bulletEnabled val="1"/>
        </dgm:presLayoutVars>
      </dgm:prSet>
      <dgm:spPr/>
      <dgm:t>
        <a:bodyPr/>
        <a:lstStyle/>
        <a:p>
          <a:endParaRPr lang="es-ES"/>
        </a:p>
      </dgm:t>
    </dgm:pt>
  </dgm:ptLst>
  <dgm:cxnLst>
    <dgm:cxn modelId="{74BF9F62-C200-48A6-9609-952EE0D2D460}" srcId="{A272007D-8CD1-43C2-A4DE-FAB4CEB08DEC}" destId="{B1260484-2084-43DE-9984-D1960437970B}" srcOrd="0" destOrd="0" parTransId="{19A292BD-776D-4178-830B-58CECC4ABA2D}" sibTransId="{628744A5-2AF9-4FA6-9AF1-DB9C58CFC999}"/>
    <dgm:cxn modelId="{5D7D4C10-A331-4272-A1B5-791862E4B6F4}" type="presOf" srcId="{B1260484-2084-43DE-9984-D1960437970B}" destId="{828F5B78-3BD8-4A87-90CB-613899440FAC}" srcOrd="0" destOrd="0" presId="urn:microsoft.com/office/officeart/2005/8/layout/radial4"/>
    <dgm:cxn modelId="{F5FAB68A-98B2-40DD-84BB-716AC6A0D903}" type="presOf" srcId="{5299588F-221C-43B2-97DD-AA4FB0BDE9A6}" destId="{B7611D34-0EDF-4468-92CD-BC156A878FDF}" srcOrd="0" destOrd="0" presId="urn:microsoft.com/office/officeart/2005/8/layout/radial4"/>
    <dgm:cxn modelId="{7EE1AFB0-3982-4D83-BAE5-3752BA32A9DF}" type="presOf" srcId="{13F9E3A6-DF0D-46DD-85C3-D0EE561EBAAD}" destId="{8BA58709-9D8A-4146-BE3A-72ACCE612DDF}" srcOrd="0" destOrd="0" presId="urn:microsoft.com/office/officeart/2005/8/layout/radial4"/>
    <dgm:cxn modelId="{3B0306F1-5883-4168-9306-6BB9C7218021}" type="presOf" srcId="{19A292BD-776D-4178-830B-58CECC4ABA2D}" destId="{0297D41E-BA6F-4D28-AD48-2DDEED715139}" srcOrd="0" destOrd="0" presId="urn:microsoft.com/office/officeart/2005/8/layout/radial4"/>
    <dgm:cxn modelId="{4701F5E4-AD82-4E0C-ACCC-F089684B57D8}" type="presOf" srcId="{A272007D-8CD1-43C2-A4DE-FAB4CEB08DEC}" destId="{A7F468EC-ECA3-4A58-8911-79741E6251F9}" srcOrd="0" destOrd="0" presId="urn:microsoft.com/office/officeart/2005/8/layout/radial4"/>
    <dgm:cxn modelId="{976CFCC5-D182-45AF-A8DD-667D9D9912CE}" type="presOf" srcId="{F1188D48-851E-476B-B7A7-D008EC90D810}" destId="{6797486B-4053-4F94-8A60-55B9A89E85F1}" srcOrd="0" destOrd="0" presId="urn:microsoft.com/office/officeart/2005/8/layout/radial4"/>
    <dgm:cxn modelId="{F84FC376-FC51-4F4E-905A-182DDA6D9801}" srcId="{F1188D48-851E-476B-B7A7-D008EC90D810}" destId="{A272007D-8CD1-43C2-A4DE-FAB4CEB08DEC}" srcOrd="0" destOrd="0" parTransId="{A21F66FB-9D1D-42B5-8468-5C467FF98518}" sibTransId="{1869299F-341A-43DA-8688-37054A3E6E68}"/>
    <dgm:cxn modelId="{23B6337C-9FE2-4894-B56A-E04FF2C8C639}" srcId="{A272007D-8CD1-43C2-A4DE-FAB4CEB08DEC}" destId="{5299588F-221C-43B2-97DD-AA4FB0BDE9A6}" srcOrd="1" destOrd="0" parTransId="{13F9E3A6-DF0D-46DD-85C3-D0EE561EBAAD}" sibTransId="{F13FB87F-5707-4EAE-AFB7-15CEDE453F8D}"/>
    <dgm:cxn modelId="{0BAE089A-3287-46EC-B083-131BC9D32075}" type="presParOf" srcId="{6797486B-4053-4F94-8A60-55B9A89E85F1}" destId="{A7F468EC-ECA3-4A58-8911-79741E6251F9}" srcOrd="0" destOrd="0" presId="urn:microsoft.com/office/officeart/2005/8/layout/radial4"/>
    <dgm:cxn modelId="{505DF149-178D-4861-804F-064E4CF4F4BF}" type="presParOf" srcId="{6797486B-4053-4F94-8A60-55B9A89E85F1}" destId="{0297D41E-BA6F-4D28-AD48-2DDEED715139}" srcOrd="1" destOrd="0" presId="urn:microsoft.com/office/officeart/2005/8/layout/radial4"/>
    <dgm:cxn modelId="{5C12DC71-D1D8-484D-8DA2-B9D0525D7510}" type="presParOf" srcId="{6797486B-4053-4F94-8A60-55B9A89E85F1}" destId="{828F5B78-3BD8-4A87-90CB-613899440FAC}" srcOrd="2" destOrd="0" presId="urn:microsoft.com/office/officeart/2005/8/layout/radial4"/>
    <dgm:cxn modelId="{91BCF436-08BF-49A4-BD67-4C4482870C5C}" type="presParOf" srcId="{6797486B-4053-4F94-8A60-55B9A89E85F1}" destId="{8BA58709-9D8A-4146-BE3A-72ACCE612DDF}" srcOrd="3" destOrd="0" presId="urn:microsoft.com/office/officeart/2005/8/layout/radial4"/>
    <dgm:cxn modelId="{5EAE6CC3-6500-4690-A0AD-A76A158C7888}" type="presParOf" srcId="{6797486B-4053-4F94-8A60-55B9A89E85F1}" destId="{B7611D34-0EDF-4468-92CD-BC156A878FDF}" srcOrd="4"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34161CA-6247-430A-BF20-5EB02870DFD9}"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s-EC"/>
        </a:p>
      </dgm:t>
    </dgm:pt>
    <dgm:pt modelId="{BD0E473A-74CE-46CA-837E-AC3539F3A9C5}">
      <dgm:prSet phldrT="[Texto]" custT="1"/>
      <dgm:spPr>
        <a:solidFill>
          <a:schemeClr val="accent4">
            <a:lumMod val="40000"/>
            <a:lumOff val="60000"/>
          </a:schemeClr>
        </a:solidFill>
      </dgm:spPr>
      <dgm:t>
        <a:bodyPr/>
        <a:lstStyle/>
        <a:p>
          <a:r>
            <a:rPr lang="es-EC" sz="2000" b="1" dirty="0" smtClean="0">
              <a:solidFill>
                <a:schemeClr val="tx1"/>
              </a:solidFill>
              <a:latin typeface="Cambria" pitchFamily="18" charset="0"/>
            </a:rPr>
            <a:t>TRATAMIENTO MECÁNICO</a:t>
          </a:r>
          <a:endParaRPr lang="es-EC" sz="2000" b="1" dirty="0">
            <a:solidFill>
              <a:schemeClr val="tx1"/>
            </a:solidFill>
            <a:latin typeface="Cambria" pitchFamily="18" charset="0"/>
          </a:endParaRPr>
        </a:p>
      </dgm:t>
    </dgm:pt>
    <dgm:pt modelId="{5A2E899F-9646-46A8-9364-A5A2A9F3AF08}" type="parTrans" cxnId="{BF1D19C8-09C1-444F-AF25-01E0AEAE7B3C}">
      <dgm:prSet/>
      <dgm:spPr/>
      <dgm:t>
        <a:bodyPr/>
        <a:lstStyle/>
        <a:p>
          <a:endParaRPr lang="es-EC"/>
        </a:p>
      </dgm:t>
    </dgm:pt>
    <dgm:pt modelId="{F97946C2-9F69-4494-8AD8-C2112A0A51E8}" type="sibTrans" cxnId="{BF1D19C8-09C1-444F-AF25-01E0AEAE7B3C}">
      <dgm:prSet custT="1"/>
      <dgm:spPr>
        <a:solidFill>
          <a:schemeClr val="accent1">
            <a:lumMod val="40000"/>
            <a:lumOff val="60000"/>
          </a:schemeClr>
        </a:solidFill>
      </dgm:spPr>
      <dgm:t>
        <a:bodyPr/>
        <a:lstStyle/>
        <a:p>
          <a:r>
            <a:rPr lang="es-EC" sz="2000" b="1" dirty="0" smtClean="0">
              <a:solidFill>
                <a:schemeClr val="tx1"/>
              </a:solidFill>
              <a:latin typeface="Cambria" pitchFamily="18" charset="0"/>
            </a:rPr>
            <a:t>PRE</a:t>
          </a:r>
        </a:p>
        <a:p>
          <a:r>
            <a:rPr lang="es-EC" sz="2000" b="1" dirty="0" smtClean="0">
              <a:solidFill>
                <a:schemeClr val="tx1"/>
              </a:solidFill>
              <a:latin typeface="Cambria" pitchFamily="18" charset="0"/>
            </a:rPr>
            <a:t>TRATAMIENTOS</a:t>
          </a:r>
          <a:endParaRPr lang="es-EC" sz="2000" b="1" dirty="0">
            <a:solidFill>
              <a:schemeClr val="tx1"/>
            </a:solidFill>
            <a:latin typeface="Cambria" pitchFamily="18" charset="0"/>
          </a:endParaRPr>
        </a:p>
      </dgm:t>
    </dgm:pt>
    <dgm:pt modelId="{AE1EC449-8998-4B64-8531-B8BC5DD0FEE0}">
      <dgm:prSet phldrT="[Texto]" custT="1"/>
      <dgm:spPr/>
      <dgm:t>
        <a:bodyPr/>
        <a:lstStyle/>
        <a:p>
          <a:pPr algn="just"/>
          <a:endParaRPr lang="es-EC" sz="1400" b="1" dirty="0">
            <a:latin typeface="Cambria" pitchFamily="18" charset="0"/>
          </a:endParaRPr>
        </a:p>
      </dgm:t>
    </dgm:pt>
    <dgm:pt modelId="{AEBF0198-69DD-4019-9C37-5BF955FDB0F2}" type="parTrans" cxnId="{751EEB97-48AD-4363-8718-357DCAD016C3}">
      <dgm:prSet/>
      <dgm:spPr/>
      <dgm:t>
        <a:bodyPr/>
        <a:lstStyle/>
        <a:p>
          <a:endParaRPr lang="es-EC"/>
        </a:p>
      </dgm:t>
    </dgm:pt>
    <dgm:pt modelId="{C8DCE15C-023A-449D-AC6A-2AD600F82C73}" type="sibTrans" cxnId="{751EEB97-48AD-4363-8718-357DCAD016C3}">
      <dgm:prSet/>
      <dgm:spPr/>
      <dgm:t>
        <a:bodyPr/>
        <a:lstStyle/>
        <a:p>
          <a:endParaRPr lang="es-EC"/>
        </a:p>
      </dgm:t>
    </dgm:pt>
    <dgm:pt modelId="{1CABC82F-A51D-401D-B34F-79FD7D3D583A}">
      <dgm:prSet phldrT="[Texto]" custT="1"/>
      <dgm:spPr>
        <a:solidFill>
          <a:schemeClr val="accent4">
            <a:lumMod val="40000"/>
            <a:lumOff val="60000"/>
          </a:schemeClr>
        </a:solidFill>
      </dgm:spPr>
      <dgm:t>
        <a:bodyPr/>
        <a:lstStyle/>
        <a:p>
          <a:r>
            <a:rPr lang="es-EC" sz="2000" b="1" dirty="0" smtClean="0">
              <a:solidFill>
                <a:schemeClr val="tx1"/>
              </a:solidFill>
              <a:latin typeface="Cambria" pitchFamily="18" charset="0"/>
            </a:rPr>
            <a:t>TRATAMIENTO QUÍMICO</a:t>
          </a:r>
          <a:endParaRPr lang="es-EC" sz="2000" b="1" dirty="0">
            <a:solidFill>
              <a:schemeClr val="tx1"/>
            </a:solidFill>
            <a:latin typeface="Cambria" pitchFamily="18" charset="0"/>
          </a:endParaRPr>
        </a:p>
      </dgm:t>
    </dgm:pt>
    <dgm:pt modelId="{886C744C-2FBF-4CC7-9146-18452D9A4968}" type="parTrans" cxnId="{D766BA62-1971-4600-8A81-823BB89FA6F6}">
      <dgm:prSet/>
      <dgm:spPr/>
      <dgm:t>
        <a:bodyPr/>
        <a:lstStyle/>
        <a:p>
          <a:endParaRPr lang="es-EC"/>
        </a:p>
      </dgm:t>
    </dgm:pt>
    <dgm:pt modelId="{8ADA2C24-EBBB-42DB-AA34-1BDA03735565}" type="sibTrans" cxnId="{D766BA62-1971-4600-8A81-823BB89FA6F6}">
      <dgm:prSet custT="1"/>
      <dgm:spPr>
        <a:noFill/>
      </dgm:spPr>
      <dgm:t>
        <a:bodyPr/>
        <a:lstStyle/>
        <a:p>
          <a:endParaRPr lang="es-EC" sz="900" b="1" dirty="0">
            <a:solidFill>
              <a:schemeClr val="tx1"/>
            </a:solidFill>
            <a:latin typeface="Cambria" pitchFamily="18" charset="0"/>
          </a:endParaRPr>
        </a:p>
      </dgm:t>
    </dgm:pt>
    <dgm:pt modelId="{599207A7-FDC1-4F4C-BE83-0BD183DB266F}">
      <dgm:prSet phldrT="[Texto]" custT="1"/>
      <dgm:spPr/>
      <dgm:t>
        <a:bodyPr/>
        <a:lstStyle/>
        <a:p>
          <a:pPr algn="l"/>
          <a:endParaRPr lang="es-EC" sz="1400" b="1" dirty="0">
            <a:latin typeface="Cambria" pitchFamily="18" charset="0"/>
          </a:endParaRPr>
        </a:p>
      </dgm:t>
    </dgm:pt>
    <dgm:pt modelId="{53A5E673-BFAA-4120-BCE7-87ADBE99E028}" type="parTrans" cxnId="{F0290637-228E-414C-9740-5C7CC7D04461}">
      <dgm:prSet/>
      <dgm:spPr/>
      <dgm:t>
        <a:bodyPr/>
        <a:lstStyle/>
        <a:p>
          <a:endParaRPr lang="es-EC"/>
        </a:p>
      </dgm:t>
    </dgm:pt>
    <dgm:pt modelId="{3BE73222-947C-44E7-9C30-D35C1163B2B5}" type="sibTrans" cxnId="{F0290637-228E-414C-9740-5C7CC7D04461}">
      <dgm:prSet/>
      <dgm:spPr/>
      <dgm:t>
        <a:bodyPr/>
        <a:lstStyle/>
        <a:p>
          <a:endParaRPr lang="es-EC"/>
        </a:p>
      </dgm:t>
    </dgm:pt>
    <dgm:pt modelId="{AD3A3228-3EB9-4652-8069-54CFEDF3524D}">
      <dgm:prSet phldrT="[Texto]" custT="1"/>
      <dgm:spPr>
        <a:solidFill>
          <a:schemeClr val="accent6">
            <a:lumMod val="60000"/>
            <a:lumOff val="40000"/>
          </a:schemeClr>
        </a:solidFill>
      </dgm:spPr>
      <dgm:t>
        <a:bodyPr/>
        <a:lstStyle/>
        <a:p>
          <a:r>
            <a:rPr lang="es-EC" sz="2000" b="1" dirty="0" smtClean="0">
              <a:solidFill>
                <a:schemeClr val="tx1"/>
              </a:solidFill>
              <a:latin typeface="Cambria" pitchFamily="18" charset="0"/>
            </a:rPr>
            <a:t>PASIVADO</a:t>
          </a:r>
          <a:endParaRPr lang="es-EC" sz="2000" b="1" dirty="0">
            <a:solidFill>
              <a:schemeClr val="tx1"/>
            </a:solidFill>
            <a:latin typeface="Cambria" pitchFamily="18" charset="0"/>
          </a:endParaRPr>
        </a:p>
      </dgm:t>
    </dgm:pt>
    <dgm:pt modelId="{A918B2F2-A794-4783-9B4E-A121E9A31C42}" type="parTrans" cxnId="{25AE5EA2-F43B-427C-A5B2-3855ADC8E82F}">
      <dgm:prSet/>
      <dgm:spPr/>
      <dgm:t>
        <a:bodyPr/>
        <a:lstStyle/>
        <a:p>
          <a:endParaRPr lang="es-EC"/>
        </a:p>
      </dgm:t>
    </dgm:pt>
    <dgm:pt modelId="{ACEB3125-64C0-435E-A2EB-64B65753F42A}" type="sibTrans" cxnId="{25AE5EA2-F43B-427C-A5B2-3855ADC8E82F}">
      <dgm:prSet custT="1"/>
      <dgm:spPr>
        <a:solidFill>
          <a:schemeClr val="accent1">
            <a:lumMod val="60000"/>
            <a:lumOff val="40000"/>
          </a:schemeClr>
        </a:solidFill>
      </dgm:spPr>
      <dgm:t>
        <a:bodyPr/>
        <a:lstStyle/>
        <a:p>
          <a:r>
            <a:rPr lang="es-EC" sz="2000" b="1" dirty="0" smtClean="0">
              <a:solidFill>
                <a:schemeClr val="tx1"/>
              </a:solidFill>
              <a:latin typeface="Cambria" pitchFamily="18" charset="0"/>
            </a:rPr>
            <a:t>POST TRATAMIENTOS</a:t>
          </a:r>
          <a:endParaRPr lang="es-EC" sz="2000" b="1" dirty="0">
            <a:solidFill>
              <a:schemeClr val="tx1"/>
            </a:solidFill>
            <a:latin typeface="Cambria" pitchFamily="18" charset="0"/>
          </a:endParaRPr>
        </a:p>
      </dgm:t>
    </dgm:pt>
    <dgm:pt modelId="{EDAE4695-E05E-43E8-B70D-B166425CA71A}">
      <dgm:prSet phldrT="[Texto]" custT="1"/>
      <dgm:spPr/>
      <dgm:t>
        <a:bodyPr/>
        <a:lstStyle/>
        <a:p>
          <a:pPr algn="just"/>
          <a:endParaRPr lang="es-EC" sz="1400" b="1" dirty="0">
            <a:latin typeface="Cambria" pitchFamily="18" charset="0"/>
          </a:endParaRPr>
        </a:p>
      </dgm:t>
    </dgm:pt>
    <dgm:pt modelId="{FECA6AB2-D891-47EA-B2E7-990846C3472E}" type="parTrans" cxnId="{6E8669EB-FCC3-4095-A6D3-2D823FD1FA79}">
      <dgm:prSet/>
      <dgm:spPr/>
      <dgm:t>
        <a:bodyPr/>
        <a:lstStyle/>
        <a:p>
          <a:endParaRPr lang="es-EC"/>
        </a:p>
      </dgm:t>
    </dgm:pt>
    <dgm:pt modelId="{A2CEBE5C-3362-4268-9382-B1FA9043B30D}" type="sibTrans" cxnId="{6E8669EB-FCC3-4095-A6D3-2D823FD1FA79}">
      <dgm:prSet/>
      <dgm:spPr/>
      <dgm:t>
        <a:bodyPr/>
        <a:lstStyle/>
        <a:p>
          <a:endParaRPr lang="es-EC"/>
        </a:p>
      </dgm:t>
    </dgm:pt>
    <dgm:pt modelId="{A479730F-8B57-4B72-BEAC-462A2E594727}" type="pres">
      <dgm:prSet presAssocID="{534161CA-6247-430A-BF20-5EB02870DFD9}" presName="Name0" presStyleCnt="0">
        <dgm:presLayoutVars>
          <dgm:chMax/>
          <dgm:chPref/>
          <dgm:dir/>
          <dgm:animLvl val="lvl"/>
        </dgm:presLayoutVars>
      </dgm:prSet>
      <dgm:spPr/>
      <dgm:t>
        <a:bodyPr/>
        <a:lstStyle/>
        <a:p>
          <a:endParaRPr lang="es-EC"/>
        </a:p>
      </dgm:t>
    </dgm:pt>
    <dgm:pt modelId="{F610588D-9366-40B9-B3D6-71C5600D9946}" type="pres">
      <dgm:prSet presAssocID="{BD0E473A-74CE-46CA-837E-AC3539F3A9C5}" presName="composite" presStyleCnt="0"/>
      <dgm:spPr/>
    </dgm:pt>
    <dgm:pt modelId="{CDDF16FE-B054-4ADD-866B-090B00C9A87F}" type="pres">
      <dgm:prSet presAssocID="{BD0E473A-74CE-46CA-837E-AC3539F3A9C5}" presName="Parent1" presStyleLbl="node1" presStyleIdx="0" presStyleCnt="6" custScaleX="210375" custLinFactX="80632" custLinFactNeighborX="100000" custLinFactNeighborY="32460">
        <dgm:presLayoutVars>
          <dgm:chMax val="1"/>
          <dgm:chPref val="1"/>
          <dgm:bulletEnabled val="1"/>
        </dgm:presLayoutVars>
      </dgm:prSet>
      <dgm:spPr/>
      <dgm:t>
        <a:bodyPr/>
        <a:lstStyle/>
        <a:p>
          <a:endParaRPr lang="es-EC"/>
        </a:p>
      </dgm:t>
    </dgm:pt>
    <dgm:pt modelId="{8C339DF7-9A7B-4701-90BF-A88266B014C1}" type="pres">
      <dgm:prSet presAssocID="{BD0E473A-74CE-46CA-837E-AC3539F3A9C5}" presName="Childtext1" presStyleLbl="revTx" presStyleIdx="0" presStyleCnt="3" custScaleX="173524" custScaleY="189592" custLinFactNeighborX="62261" custLinFactNeighborY="-273">
        <dgm:presLayoutVars>
          <dgm:chMax val="0"/>
          <dgm:chPref val="0"/>
          <dgm:bulletEnabled val="1"/>
        </dgm:presLayoutVars>
      </dgm:prSet>
      <dgm:spPr/>
      <dgm:t>
        <a:bodyPr/>
        <a:lstStyle/>
        <a:p>
          <a:endParaRPr lang="es-EC"/>
        </a:p>
      </dgm:t>
    </dgm:pt>
    <dgm:pt modelId="{199CDD5C-9F2A-4376-BC9E-F577B2390BF9}" type="pres">
      <dgm:prSet presAssocID="{BD0E473A-74CE-46CA-837E-AC3539F3A9C5}" presName="BalanceSpacing" presStyleCnt="0"/>
      <dgm:spPr/>
    </dgm:pt>
    <dgm:pt modelId="{87C13787-06D1-4B45-8143-939FD80C7D03}" type="pres">
      <dgm:prSet presAssocID="{BD0E473A-74CE-46CA-837E-AC3539F3A9C5}" presName="BalanceSpacing1" presStyleCnt="0"/>
      <dgm:spPr/>
    </dgm:pt>
    <dgm:pt modelId="{8BFCDC39-00E5-4712-A1E0-E323A6F9BC2E}" type="pres">
      <dgm:prSet presAssocID="{F97946C2-9F69-4494-8AD8-C2112A0A51E8}" presName="Accent1Text" presStyleLbl="node1" presStyleIdx="1" presStyleCnt="6" custScaleX="201572" custScaleY="83661" custLinFactX="5735" custLinFactNeighborX="100000" custLinFactNeighborY="-46346"/>
      <dgm:spPr/>
      <dgm:t>
        <a:bodyPr/>
        <a:lstStyle/>
        <a:p>
          <a:endParaRPr lang="es-EC"/>
        </a:p>
      </dgm:t>
    </dgm:pt>
    <dgm:pt modelId="{8298E9B4-35E6-406C-9043-B8432162F685}" type="pres">
      <dgm:prSet presAssocID="{F97946C2-9F69-4494-8AD8-C2112A0A51E8}" presName="spaceBetweenRectangles" presStyleCnt="0"/>
      <dgm:spPr/>
    </dgm:pt>
    <dgm:pt modelId="{50A59835-5540-4B51-9A17-5C2065017554}" type="pres">
      <dgm:prSet presAssocID="{1CABC82F-A51D-401D-B34F-79FD7D3D583A}" presName="composite" presStyleCnt="0"/>
      <dgm:spPr/>
    </dgm:pt>
    <dgm:pt modelId="{A0908859-E819-4C9A-8CAF-6E05B3F440F1}" type="pres">
      <dgm:prSet presAssocID="{1CABC82F-A51D-401D-B34F-79FD7D3D583A}" presName="Parent1" presStyleLbl="node1" presStyleIdx="2" presStyleCnt="6" custScaleX="228337" custLinFactX="-39506" custLinFactNeighborX="-100000" custLinFactNeighborY="-9298">
        <dgm:presLayoutVars>
          <dgm:chMax val="1"/>
          <dgm:chPref val="1"/>
          <dgm:bulletEnabled val="1"/>
        </dgm:presLayoutVars>
      </dgm:prSet>
      <dgm:spPr/>
      <dgm:t>
        <a:bodyPr/>
        <a:lstStyle/>
        <a:p>
          <a:endParaRPr lang="es-EC"/>
        </a:p>
      </dgm:t>
    </dgm:pt>
    <dgm:pt modelId="{8BB4D658-7E2C-412B-A4C5-A9AFE3D1F3BE}" type="pres">
      <dgm:prSet presAssocID="{1CABC82F-A51D-401D-B34F-79FD7D3D583A}" presName="Childtext1" presStyleLbl="revTx" presStyleIdx="1" presStyleCnt="3" custScaleX="144563" custScaleY="127042" custLinFactNeighborX="-18826" custLinFactNeighborY="-15116">
        <dgm:presLayoutVars>
          <dgm:chMax val="0"/>
          <dgm:chPref val="0"/>
          <dgm:bulletEnabled val="1"/>
        </dgm:presLayoutVars>
      </dgm:prSet>
      <dgm:spPr/>
      <dgm:t>
        <a:bodyPr/>
        <a:lstStyle/>
        <a:p>
          <a:endParaRPr lang="es-EC"/>
        </a:p>
      </dgm:t>
    </dgm:pt>
    <dgm:pt modelId="{1D20F61D-A083-4D05-8E83-F19BF3764918}" type="pres">
      <dgm:prSet presAssocID="{1CABC82F-A51D-401D-B34F-79FD7D3D583A}" presName="BalanceSpacing" presStyleCnt="0"/>
      <dgm:spPr/>
    </dgm:pt>
    <dgm:pt modelId="{5AC64715-DB31-4A04-B58A-D9E0528384F5}" type="pres">
      <dgm:prSet presAssocID="{1CABC82F-A51D-401D-B34F-79FD7D3D583A}" presName="BalanceSpacing1" presStyleCnt="0"/>
      <dgm:spPr/>
    </dgm:pt>
    <dgm:pt modelId="{CB8F0203-CE58-4E0E-9D99-8C73E99DD945}" type="pres">
      <dgm:prSet presAssocID="{8ADA2C24-EBBB-42DB-AA34-1BDA03735565}" presName="Accent1Text" presStyleLbl="node1" presStyleIdx="3" presStyleCnt="6" custLinFactNeighborX="99561" custLinFactNeighborY="2472"/>
      <dgm:spPr/>
      <dgm:t>
        <a:bodyPr/>
        <a:lstStyle/>
        <a:p>
          <a:endParaRPr lang="es-EC"/>
        </a:p>
      </dgm:t>
    </dgm:pt>
    <dgm:pt modelId="{940BDA82-DCFA-4EEE-9A19-4E5B5D92CC82}" type="pres">
      <dgm:prSet presAssocID="{8ADA2C24-EBBB-42DB-AA34-1BDA03735565}" presName="spaceBetweenRectangles" presStyleCnt="0"/>
      <dgm:spPr/>
    </dgm:pt>
    <dgm:pt modelId="{8383440E-DB30-45E4-8D17-E62804EA9300}" type="pres">
      <dgm:prSet presAssocID="{AD3A3228-3EB9-4652-8069-54CFEDF3524D}" presName="composite" presStyleCnt="0"/>
      <dgm:spPr/>
    </dgm:pt>
    <dgm:pt modelId="{653B8B87-E2B4-49C7-8A9F-452E30BD348B}" type="pres">
      <dgm:prSet presAssocID="{AD3A3228-3EB9-4652-8069-54CFEDF3524D}" presName="Parent1" presStyleLbl="node1" presStyleIdx="4" presStyleCnt="6" custScaleX="159337" custScaleY="66325" custLinFactX="50877" custLinFactNeighborX="100000" custLinFactNeighborY="18896">
        <dgm:presLayoutVars>
          <dgm:chMax val="1"/>
          <dgm:chPref val="1"/>
          <dgm:bulletEnabled val="1"/>
        </dgm:presLayoutVars>
      </dgm:prSet>
      <dgm:spPr/>
      <dgm:t>
        <a:bodyPr/>
        <a:lstStyle/>
        <a:p>
          <a:endParaRPr lang="es-EC"/>
        </a:p>
      </dgm:t>
    </dgm:pt>
    <dgm:pt modelId="{4AAFED86-72BF-4B8B-BC23-EA0AB6CCAA70}" type="pres">
      <dgm:prSet presAssocID="{AD3A3228-3EB9-4652-8069-54CFEDF3524D}" presName="Childtext1" presStyleLbl="revTx" presStyleIdx="2" presStyleCnt="3" custScaleX="146604" custScaleY="136867" custLinFactX="2992" custLinFactNeighborX="100000" custLinFactNeighborY="12564">
        <dgm:presLayoutVars>
          <dgm:chMax val="0"/>
          <dgm:chPref val="0"/>
          <dgm:bulletEnabled val="1"/>
        </dgm:presLayoutVars>
      </dgm:prSet>
      <dgm:spPr/>
      <dgm:t>
        <a:bodyPr/>
        <a:lstStyle/>
        <a:p>
          <a:endParaRPr lang="es-EC"/>
        </a:p>
      </dgm:t>
    </dgm:pt>
    <dgm:pt modelId="{A4911F8C-E740-4EB7-A278-3168D7788687}" type="pres">
      <dgm:prSet presAssocID="{AD3A3228-3EB9-4652-8069-54CFEDF3524D}" presName="BalanceSpacing" presStyleCnt="0"/>
      <dgm:spPr/>
    </dgm:pt>
    <dgm:pt modelId="{967989E0-E101-49E0-9655-7EEE81FC667E}" type="pres">
      <dgm:prSet presAssocID="{AD3A3228-3EB9-4652-8069-54CFEDF3524D}" presName="BalanceSpacing1" presStyleCnt="0"/>
      <dgm:spPr/>
    </dgm:pt>
    <dgm:pt modelId="{4BECBEFA-D119-499B-9059-E2F6E7D2956C}" type="pres">
      <dgm:prSet presAssocID="{ACEB3125-64C0-435E-A2EB-64B65753F42A}" presName="Accent1Text" presStyleLbl="node1" presStyleIdx="5" presStyleCnt="6" custScaleX="201278" custLinFactX="8238" custLinFactNeighborX="100000" custLinFactNeighborY="-15150"/>
      <dgm:spPr/>
      <dgm:t>
        <a:bodyPr/>
        <a:lstStyle/>
        <a:p>
          <a:endParaRPr lang="es-EC"/>
        </a:p>
      </dgm:t>
    </dgm:pt>
  </dgm:ptLst>
  <dgm:cxnLst>
    <dgm:cxn modelId="{35EC51CA-C6EB-4568-8632-FD099F736D76}" type="presOf" srcId="{ACEB3125-64C0-435E-A2EB-64B65753F42A}" destId="{4BECBEFA-D119-499B-9059-E2F6E7D2956C}" srcOrd="0" destOrd="0" presId="urn:microsoft.com/office/officeart/2008/layout/AlternatingHexagons"/>
    <dgm:cxn modelId="{D766BA62-1971-4600-8A81-823BB89FA6F6}" srcId="{534161CA-6247-430A-BF20-5EB02870DFD9}" destId="{1CABC82F-A51D-401D-B34F-79FD7D3D583A}" srcOrd="1" destOrd="0" parTransId="{886C744C-2FBF-4CC7-9146-18452D9A4968}" sibTransId="{8ADA2C24-EBBB-42DB-AA34-1BDA03735565}"/>
    <dgm:cxn modelId="{F0290637-228E-414C-9740-5C7CC7D04461}" srcId="{1CABC82F-A51D-401D-B34F-79FD7D3D583A}" destId="{599207A7-FDC1-4F4C-BE83-0BD183DB266F}" srcOrd="0" destOrd="0" parTransId="{53A5E673-BFAA-4120-BCE7-87ADBE99E028}" sibTransId="{3BE73222-947C-44E7-9C30-D35C1163B2B5}"/>
    <dgm:cxn modelId="{2FA42265-14B2-495B-ACCD-C26E62509A46}" type="presOf" srcId="{F97946C2-9F69-4494-8AD8-C2112A0A51E8}" destId="{8BFCDC39-00E5-4712-A1E0-E323A6F9BC2E}" srcOrd="0" destOrd="0" presId="urn:microsoft.com/office/officeart/2008/layout/AlternatingHexagons"/>
    <dgm:cxn modelId="{685BD8E2-1265-4B8B-9E53-313D1B165E52}" type="presOf" srcId="{8ADA2C24-EBBB-42DB-AA34-1BDA03735565}" destId="{CB8F0203-CE58-4E0E-9D99-8C73E99DD945}" srcOrd="0" destOrd="0" presId="urn:microsoft.com/office/officeart/2008/layout/AlternatingHexagons"/>
    <dgm:cxn modelId="{FCFB7C1F-F2DC-423F-A8B5-6A7174CA3391}" type="presOf" srcId="{534161CA-6247-430A-BF20-5EB02870DFD9}" destId="{A479730F-8B57-4B72-BEAC-462A2E594727}" srcOrd="0" destOrd="0" presId="urn:microsoft.com/office/officeart/2008/layout/AlternatingHexagons"/>
    <dgm:cxn modelId="{9DD9724C-F73B-426F-AA70-46A5212B9651}" type="presOf" srcId="{599207A7-FDC1-4F4C-BE83-0BD183DB266F}" destId="{8BB4D658-7E2C-412B-A4C5-A9AFE3D1F3BE}" srcOrd="0" destOrd="0" presId="urn:microsoft.com/office/officeart/2008/layout/AlternatingHexagons"/>
    <dgm:cxn modelId="{6E8669EB-FCC3-4095-A6D3-2D823FD1FA79}" srcId="{AD3A3228-3EB9-4652-8069-54CFEDF3524D}" destId="{EDAE4695-E05E-43E8-B70D-B166425CA71A}" srcOrd="0" destOrd="0" parTransId="{FECA6AB2-D891-47EA-B2E7-990846C3472E}" sibTransId="{A2CEBE5C-3362-4268-9382-B1FA9043B30D}"/>
    <dgm:cxn modelId="{ACD182E0-DC33-467B-83E1-6D323D2AB316}" type="presOf" srcId="{AE1EC449-8998-4B64-8531-B8BC5DD0FEE0}" destId="{8C339DF7-9A7B-4701-90BF-A88266B014C1}" srcOrd="0" destOrd="0" presId="urn:microsoft.com/office/officeart/2008/layout/AlternatingHexagons"/>
    <dgm:cxn modelId="{751EEB97-48AD-4363-8718-357DCAD016C3}" srcId="{BD0E473A-74CE-46CA-837E-AC3539F3A9C5}" destId="{AE1EC449-8998-4B64-8531-B8BC5DD0FEE0}" srcOrd="0" destOrd="0" parTransId="{AEBF0198-69DD-4019-9C37-5BF955FDB0F2}" sibTransId="{C8DCE15C-023A-449D-AC6A-2AD600F82C73}"/>
    <dgm:cxn modelId="{86277FA5-1485-4B68-976A-1AA1AEBA83A9}" type="presOf" srcId="{AD3A3228-3EB9-4652-8069-54CFEDF3524D}" destId="{653B8B87-E2B4-49C7-8A9F-452E30BD348B}" srcOrd="0" destOrd="0" presId="urn:microsoft.com/office/officeart/2008/layout/AlternatingHexagons"/>
    <dgm:cxn modelId="{B4F0E76E-C2DD-4B43-8963-D143932E0237}" type="presOf" srcId="{BD0E473A-74CE-46CA-837E-AC3539F3A9C5}" destId="{CDDF16FE-B054-4ADD-866B-090B00C9A87F}" srcOrd="0" destOrd="0" presId="urn:microsoft.com/office/officeart/2008/layout/AlternatingHexagons"/>
    <dgm:cxn modelId="{BF1D19C8-09C1-444F-AF25-01E0AEAE7B3C}" srcId="{534161CA-6247-430A-BF20-5EB02870DFD9}" destId="{BD0E473A-74CE-46CA-837E-AC3539F3A9C5}" srcOrd="0" destOrd="0" parTransId="{5A2E899F-9646-46A8-9364-A5A2A9F3AF08}" sibTransId="{F97946C2-9F69-4494-8AD8-C2112A0A51E8}"/>
    <dgm:cxn modelId="{25AE5EA2-F43B-427C-A5B2-3855ADC8E82F}" srcId="{534161CA-6247-430A-BF20-5EB02870DFD9}" destId="{AD3A3228-3EB9-4652-8069-54CFEDF3524D}" srcOrd="2" destOrd="0" parTransId="{A918B2F2-A794-4783-9B4E-A121E9A31C42}" sibTransId="{ACEB3125-64C0-435E-A2EB-64B65753F42A}"/>
    <dgm:cxn modelId="{E41B8424-E2DE-404F-ACEA-2B3005598538}" type="presOf" srcId="{1CABC82F-A51D-401D-B34F-79FD7D3D583A}" destId="{A0908859-E819-4C9A-8CAF-6E05B3F440F1}" srcOrd="0" destOrd="0" presId="urn:microsoft.com/office/officeart/2008/layout/AlternatingHexagons"/>
    <dgm:cxn modelId="{4C9AA641-F6F5-40AB-A7F9-67D943CB5EA4}" type="presOf" srcId="{EDAE4695-E05E-43E8-B70D-B166425CA71A}" destId="{4AAFED86-72BF-4B8B-BC23-EA0AB6CCAA70}" srcOrd="0" destOrd="0" presId="urn:microsoft.com/office/officeart/2008/layout/AlternatingHexagons"/>
    <dgm:cxn modelId="{34767481-6493-4947-A686-0F7DADF33767}" type="presParOf" srcId="{A479730F-8B57-4B72-BEAC-462A2E594727}" destId="{F610588D-9366-40B9-B3D6-71C5600D9946}" srcOrd="0" destOrd="0" presId="urn:microsoft.com/office/officeart/2008/layout/AlternatingHexagons"/>
    <dgm:cxn modelId="{5C7451C4-2295-4CD1-8DB9-90E2D9A23EBA}" type="presParOf" srcId="{F610588D-9366-40B9-B3D6-71C5600D9946}" destId="{CDDF16FE-B054-4ADD-866B-090B00C9A87F}" srcOrd="0" destOrd="0" presId="urn:microsoft.com/office/officeart/2008/layout/AlternatingHexagons"/>
    <dgm:cxn modelId="{57A56669-1A13-448D-8F06-480A4F82384A}" type="presParOf" srcId="{F610588D-9366-40B9-B3D6-71C5600D9946}" destId="{8C339DF7-9A7B-4701-90BF-A88266B014C1}" srcOrd="1" destOrd="0" presId="urn:microsoft.com/office/officeart/2008/layout/AlternatingHexagons"/>
    <dgm:cxn modelId="{DB48C7A3-9752-4EA1-BEEE-F7992BC3772E}" type="presParOf" srcId="{F610588D-9366-40B9-B3D6-71C5600D9946}" destId="{199CDD5C-9F2A-4376-BC9E-F577B2390BF9}" srcOrd="2" destOrd="0" presId="urn:microsoft.com/office/officeart/2008/layout/AlternatingHexagons"/>
    <dgm:cxn modelId="{E6EEC571-9CE3-44DA-A30E-B55ECC8AD79C}" type="presParOf" srcId="{F610588D-9366-40B9-B3D6-71C5600D9946}" destId="{87C13787-06D1-4B45-8143-939FD80C7D03}" srcOrd="3" destOrd="0" presId="urn:microsoft.com/office/officeart/2008/layout/AlternatingHexagons"/>
    <dgm:cxn modelId="{A03B9DEF-44D4-466A-AEBD-E2EEF51C9291}" type="presParOf" srcId="{F610588D-9366-40B9-B3D6-71C5600D9946}" destId="{8BFCDC39-00E5-4712-A1E0-E323A6F9BC2E}" srcOrd="4" destOrd="0" presId="urn:microsoft.com/office/officeart/2008/layout/AlternatingHexagons"/>
    <dgm:cxn modelId="{A6D45523-FEB1-4AB5-9C70-80D98E900607}" type="presParOf" srcId="{A479730F-8B57-4B72-BEAC-462A2E594727}" destId="{8298E9B4-35E6-406C-9043-B8432162F685}" srcOrd="1" destOrd="0" presId="urn:microsoft.com/office/officeart/2008/layout/AlternatingHexagons"/>
    <dgm:cxn modelId="{702AC8A7-A91E-4F8B-B59D-C862452BEC97}" type="presParOf" srcId="{A479730F-8B57-4B72-BEAC-462A2E594727}" destId="{50A59835-5540-4B51-9A17-5C2065017554}" srcOrd="2" destOrd="0" presId="urn:microsoft.com/office/officeart/2008/layout/AlternatingHexagons"/>
    <dgm:cxn modelId="{D6806132-1C87-4B93-9EB8-FBB9B6588C02}" type="presParOf" srcId="{50A59835-5540-4B51-9A17-5C2065017554}" destId="{A0908859-E819-4C9A-8CAF-6E05B3F440F1}" srcOrd="0" destOrd="0" presId="urn:microsoft.com/office/officeart/2008/layout/AlternatingHexagons"/>
    <dgm:cxn modelId="{AE8D8089-86D8-44F2-B5FB-CC26988EC6E5}" type="presParOf" srcId="{50A59835-5540-4B51-9A17-5C2065017554}" destId="{8BB4D658-7E2C-412B-A4C5-A9AFE3D1F3BE}" srcOrd="1" destOrd="0" presId="urn:microsoft.com/office/officeart/2008/layout/AlternatingHexagons"/>
    <dgm:cxn modelId="{C1A71709-3C28-4218-B628-B398BB699F09}" type="presParOf" srcId="{50A59835-5540-4B51-9A17-5C2065017554}" destId="{1D20F61D-A083-4D05-8E83-F19BF3764918}" srcOrd="2" destOrd="0" presId="urn:microsoft.com/office/officeart/2008/layout/AlternatingHexagons"/>
    <dgm:cxn modelId="{D5C13627-D615-4A0D-8C68-FF281D45ED2D}" type="presParOf" srcId="{50A59835-5540-4B51-9A17-5C2065017554}" destId="{5AC64715-DB31-4A04-B58A-D9E0528384F5}" srcOrd="3" destOrd="0" presId="urn:microsoft.com/office/officeart/2008/layout/AlternatingHexagons"/>
    <dgm:cxn modelId="{F845EC29-01B6-41AA-AA3F-6BA30B9CF567}" type="presParOf" srcId="{50A59835-5540-4B51-9A17-5C2065017554}" destId="{CB8F0203-CE58-4E0E-9D99-8C73E99DD945}" srcOrd="4" destOrd="0" presId="urn:microsoft.com/office/officeart/2008/layout/AlternatingHexagons"/>
    <dgm:cxn modelId="{CC9869EF-39D2-4669-BBA3-4C74A8354FEA}" type="presParOf" srcId="{A479730F-8B57-4B72-BEAC-462A2E594727}" destId="{940BDA82-DCFA-4EEE-9A19-4E5B5D92CC82}" srcOrd="3" destOrd="0" presId="urn:microsoft.com/office/officeart/2008/layout/AlternatingHexagons"/>
    <dgm:cxn modelId="{BE5E5659-05C7-4F2B-AE72-A5962863B679}" type="presParOf" srcId="{A479730F-8B57-4B72-BEAC-462A2E594727}" destId="{8383440E-DB30-45E4-8D17-E62804EA9300}" srcOrd="4" destOrd="0" presId="urn:microsoft.com/office/officeart/2008/layout/AlternatingHexagons"/>
    <dgm:cxn modelId="{7E37ACA6-8979-4A88-81E5-90F01FFAC6A8}" type="presParOf" srcId="{8383440E-DB30-45E4-8D17-E62804EA9300}" destId="{653B8B87-E2B4-49C7-8A9F-452E30BD348B}" srcOrd="0" destOrd="0" presId="urn:microsoft.com/office/officeart/2008/layout/AlternatingHexagons"/>
    <dgm:cxn modelId="{F51687AC-174A-4DA5-B5A6-696C39857654}" type="presParOf" srcId="{8383440E-DB30-45E4-8D17-E62804EA9300}" destId="{4AAFED86-72BF-4B8B-BC23-EA0AB6CCAA70}" srcOrd="1" destOrd="0" presId="urn:microsoft.com/office/officeart/2008/layout/AlternatingHexagons"/>
    <dgm:cxn modelId="{5996A583-3390-4C22-A2CD-59791646B00D}" type="presParOf" srcId="{8383440E-DB30-45E4-8D17-E62804EA9300}" destId="{A4911F8C-E740-4EB7-A278-3168D7788687}" srcOrd="2" destOrd="0" presId="urn:microsoft.com/office/officeart/2008/layout/AlternatingHexagons"/>
    <dgm:cxn modelId="{F3C8D9AD-F17C-4EF2-8A7E-3BD2D4E01E0D}" type="presParOf" srcId="{8383440E-DB30-45E4-8D17-E62804EA9300}" destId="{967989E0-E101-49E0-9655-7EEE81FC667E}" srcOrd="3" destOrd="0" presId="urn:microsoft.com/office/officeart/2008/layout/AlternatingHexagons"/>
    <dgm:cxn modelId="{8C5183E9-8A80-4076-B6F4-3F2D4A2E7B5E}" type="presParOf" srcId="{8383440E-DB30-45E4-8D17-E62804EA9300}" destId="{4BECBEFA-D119-499B-9059-E2F6E7D2956C}" srcOrd="4" destOrd="0" presId="urn:microsoft.com/office/officeart/2008/layout/AlternatingHexagon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8ABE756-36F8-49E2-AE6D-42F24F6D026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DF140907-C491-4F13-B8DD-D8B5FBE273B1}">
      <dgm:prSet phldrT="[Texto]" custT="1"/>
      <dgm:spPr>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es-ES" sz="1800" b="1" dirty="0" smtClean="0">
              <a:solidFill>
                <a:schemeClr val="tx1"/>
              </a:solidFill>
            </a:rPr>
            <a:t>DISYUNTORES SECUNDARIOS</a:t>
          </a:r>
          <a:endParaRPr lang="es-ES" sz="1800" b="1" dirty="0">
            <a:solidFill>
              <a:schemeClr val="tx1"/>
            </a:solidFill>
          </a:endParaRPr>
        </a:p>
      </dgm:t>
    </dgm:pt>
    <dgm:pt modelId="{2E1E2C95-E4CB-433C-AF28-7E2E686F6F8D}" type="parTrans" cxnId="{7BDDBDE6-1DBA-4F54-A33B-5D4CFA4F5D45}">
      <dgm:prSet/>
      <dgm:spPr/>
      <dgm:t>
        <a:bodyPr/>
        <a:lstStyle/>
        <a:p>
          <a:endParaRPr lang="es-ES"/>
        </a:p>
      </dgm:t>
    </dgm:pt>
    <dgm:pt modelId="{1F80FB90-0ADD-434A-92A0-6FE4DD00A649}" type="sibTrans" cxnId="{7BDDBDE6-1DBA-4F54-A33B-5D4CFA4F5D45}">
      <dgm:prSet/>
      <dgm:spPr/>
      <dgm:t>
        <a:bodyPr/>
        <a:lstStyle/>
        <a:p>
          <a:endParaRPr lang="es-ES"/>
        </a:p>
      </dgm:t>
    </dgm:pt>
    <dgm:pt modelId="{E63D4DE3-D919-4DE0-888C-72D1BB2CDEF6}">
      <dgm:prSet phldrT="[Texto]" custT="1"/>
      <dgm:spPr/>
      <dgm:t>
        <a:bodyPr/>
        <a:lstStyle/>
        <a:p>
          <a:r>
            <a:rPr lang="es-ES" sz="2000" dirty="0" smtClean="0"/>
            <a:t>Disyuntor de 16[A], protección de niquelina y rectificador.</a:t>
          </a:r>
          <a:endParaRPr lang="es-ES" sz="2000" dirty="0"/>
        </a:p>
      </dgm:t>
    </dgm:pt>
    <dgm:pt modelId="{E46B45CB-36C2-436B-9D09-BB8F596D40FB}" type="parTrans" cxnId="{C2BBDE14-3E06-4397-A13F-B8771503BEDD}">
      <dgm:prSet/>
      <dgm:spPr/>
      <dgm:t>
        <a:bodyPr/>
        <a:lstStyle/>
        <a:p>
          <a:endParaRPr lang="es-ES"/>
        </a:p>
      </dgm:t>
    </dgm:pt>
    <dgm:pt modelId="{CD3054DD-7404-4E18-9438-1D8A971EC49F}" type="sibTrans" cxnId="{C2BBDE14-3E06-4397-A13F-B8771503BEDD}">
      <dgm:prSet/>
      <dgm:spPr/>
      <dgm:t>
        <a:bodyPr/>
        <a:lstStyle/>
        <a:p>
          <a:endParaRPr lang="es-ES"/>
        </a:p>
      </dgm:t>
    </dgm:pt>
    <dgm:pt modelId="{6D9D8A0A-4E36-4017-8B0A-0ABAFA467D25}">
      <dgm:prSet phldrT="[Texto]" custT="1"/>
      <dgm:spPr/>
      <dgm:t>
        <a:bodyPr/>
        <a:lstStyle/>
        <a:p>
          <a:r>
            <a:rPr lang="es-ES" sz="2000" dirty="0" smtClean="0"/>
            <a:t>Disyuntor de 6[A], protección de elementos de control</a:t>
          </a:r>
          <a:endParaRPr lang="es-ES" sz="2000" dirty="0"/>
        </a:p>
      </dgm:t>
    </dgm:pt>
    <dgm:pt modelId="{144DC0F3-DC79-4EF3-BE33-8F6B18037979}" type="parTrans" cxnId="{ED27FE73-98D9-4E8C-A36B-367E535ED48F}">
      <dgm:prSet/>
      <dgm:spPr/>
      <dgm:t>
        <a:bodyPr/>
        <a:lstStyle/>
        <a:p>
          <a:endParaRPr lang="es-ES"/>
        </a:p>
      </dgm:t>
    </dgm:pt>
    <dgm:pt modelId="{D096856D-A8F3-49C3-BD81-1A8B5A318AEA}" type="sibTrans" cxnId="{ED27FE73-98D9-4E8C-A36B-367E535ED48F}">
      <dgm:prSet/>
      <dgm:spPr/>
      <dgm:t>
        <a:bodyPr/>
        <a:lstStyle/>
        <a:p>
          <a:endParaRPr lang="es-ES"/>
        </a:p>
      </dgm:t>
    </dgm:pt>
    <dgm:pt modelId="{F02B3E25-E37D-4E1C-AB11-9CF3C64FF00A}">
      <dgm:prSet phldrT="[Texto]" custT="1"/>
      <dgm:spPr/>
      <dgm:t>
        <a:bodyPr/>
        <a:lstStyle/>
        <a:p>
          <a:endParaRPr lang="es-ES" sz="1800" dirty="0"/>
        </a:p>
      </dgm:t>
    </dgm:pt>
    <dgm:pt modelId="{94EE54F7-9651-494C-B2A5-CD15284AC047}" type="parTrans" cxnId="{5571932C-A822-4BDD-BB12-81B49D3F434E}">
      <dgm:prSet/>
      <dgm:spPr/>
      <dgm:t>
        <a:bodyPr/>
        <a:lstStyle/>
        <a:p>
          <a:endParaRPr lang="es-ES"/>
        </a:p>
      </dgm:t>
    </dgm:pt>
    <dgm:pt modelId="{3D75FDC3-CE64-4E84-A38B-AE17383B8E39}" type="sibTrans" cxnId="{5571932C-A822-4BDD-BB12-81B49D3F434E}">
      <dgm:prSet/>
      <dgm:spPr/>
      <dgm:t>
        <a:bodyPr/>
        <a:lstStyle/>
        <a:p>
          <a:endParaRPr lang="es-ES"/>
        </a:p>
      </dgm:t>
    </dgm:pt>
    <dgm:pt modelId="{5EFCE875-A150-4115-BD07-91F363B1D9EF}" type="pres">
      <dgm:prSet presAssocID="{98ABE756-36F8-49E2-AE6D-42F24F6D0266}" presName="linear" presStyleCnt="0">
        <dgm:presLayoutVars>
          <dgm:animLvl val="lvl"/>
          <dgm:resizeHandles val="exact"/>
        </dgm:presLayoutVars>
      </dgm:prSet>
      <dgm:spPr/>
      <dgm:t>
        <a:bodyPr/>
        <a:lstStyle/>
        <a:p>
          <a:endParaRPr lang="es-ES"/>
        </a:p>
      </dgm:t>
    </dgm:pt>
    <dgm:pt modelId="{76D5AF62-A5D0-43BB-B114-08B5CA86CFBB}" type="pres">
      <dgm:prSet presAssocID="{DF140907-C491-4F13-B8DD-D8B5FBE273B1}" presName="parentText" presStyleLbl="node1" presStyleIdx="0" presStyleCnt="1" custScaleX="57054" custScaleY="64302" custLinFactNeighborX="-3311" custLinFactNeighborY="-37263">
        <dgm:presLayoutVars>
          <dgm:chMax val="0"/>
          <dgm:bulletEnabled val="1"/>
        </dgm:presLayoutVars>
      </dgm:prSet>
      <dgm:spPr/>
      <dgm:t>
        <a:bodyPr/>
        <a:lstStyle/>
        <a:p>
          <a:endParaRPr lang="es-ES"/>
        </a:p>
      </dgm:t>
    </dgm:pt>
    <dgm:pt modelId="{62122243-491A-4677-B307-2E98A9C70F98}" type="pres">
      <dgm:prSet presAssocID="{DF140907-C491-4F13-B8DD-D8B5FBE273B1}" presName="childText" presStyleLbl="revTx" presStyleIdx="0" presStyleCnt="1" custLinFactNeighborX="1633" custLinFactNeighborY="-9980">
        <dgm:presLayoutVars>
          <dgm:bulletEnabled val="1"/>
        </dgm:presLayoutVars>
      </dgm:prSet>
      <dgm:spPr/>
      <dgm:t>
        <a:bodyPr/>
        <a:lstStyle/>
        <a:p>
          <a:endParaRPr lang="es-ES"/>
        </a:p>
      </dgm:t>
    </dgm:pt>
  </dgm:ptLst>
  <dgm:cxnLst>
    <dgm:cxn modelId="{92B89D17-3590-4688-A77B-6FCFEC1E75E0}" type="presOf" srcId="{DF140907-C491-4F13-B8DD-D8B5FBE273B1}" destId="{76D5AF62-A5D0-43BB-B114-08B5CA86CFBB}" srcOrd="0" destOrd="0" presId="urn:microsoft.com/office/officeart/2005/8/layout/vList2"/>
    <dgm:cxn modelId="{5571932C-A822-4BDD-BB12-81B49D3F434E}" srcId="{DF140907-C491-4F13-B8DD-D8B5FBE273B1}" destId="{F02B3E25-E37D-4E1C-AB11-9CF3C64FF00A}" srcOrd="1" destOrd="0" parTransId="{94EE54F7-9651-494C-B2A5-CD15284AC047}" sibTransId="{3D75FDC3-CE64-4E84-A38B-AE17383B8E39}"/>
    <dgm:cxn modelId="{ED27FE73-98D9-4E8C-A36B-367E535ED48F}" srcId="{DF140907-C491-4F13-B8DD-D8B5FBE273B1}" destId="{6D9D8A0A-4E36-4017-8B0A-0ABAFA467D25}" srcOrd="2" destOrd="0" parTransId="{144DC0F3-DC79-4EF3-BE33-8F6B18037979}" sibTransId="{D096856D-A8F3-49C3-BD81-1A8B5A318AEA}"/>
    <dgm:cxn modelId="{3868EE02-7D51-488A-92F0-817150D03BA6}" type="presOf" srcId="{6D9D8A0A-4E36-4017-8B0A-0ABAFA467D25}" destId="{62122243-491A-4677-B307-2E98A9C70F98}" srcOrd="0" destOrd="2" presId="urn:microsoft.com/office/officeart/2005/8/layout/vList2"/>
    <dgm:cxn modelId="{1DA78818-ECB3-429E-86C4-72E3DC0A71CC}" type="presOf" srcId="{E63D4DE3-D919-4DE0-888C-72D1BB2CDEF6}" destId="{62122243-491A-4677-B307-2E98A9C70F98}" srcOrd="0" destOrd="0" presId="urn:microsoft.com/office/officeart/2005/8/layout/vList2"/>
    <dgm:cxn modelId="{C2BBDE14-3E06-4397-A13F-B8771503BEDD}" srcId="{DF140907-C491-4F13-B8DD-D8B5FBE273B1}" destId="{E63D4DE3-D919-4DE0-888C-72D1BB2CDEF6}" srcOrd="0" destOrd="0" parTransId="{E46B45CB-36C2-436B-9D09-BB8F596D40FB}" sibTransId="{CD3054DD-7404-4E18-9438-1D8A971EC49F}"/>
    <dgm:cxn modelId="{7BDDBDE6-1DBA-4F54-A33B-5D4CFA4F5D45}" srcId="{98ABE756-36F8-49E2-AE6D-42F24F6D0266}" destId="{DF140907-C491-4F13-B8DD-D8B5FBE273B1}" srcOrd="0" destOrd="0" parTransId="{2E1E2C95-E4CB-433C-AF28-7E2E686F6F8D}" sibTransId="{1F80FB90-0ADD-434A-92A0-6FE4DD00A649}"/>
    <dgm:cxn modelId="{E907C96B-5AD0-4E08-AD9C-1BE732E5BB8E}" type="presOf" srcId="{98ABE756-36F8-49E2-AE6D-42F24F6D0266}" destId="{5EFCE875-A150-4115-BD07-91F363B1D9EF}" srcOrd="0" destOrd="0" presId="urn:microsoft.com/office/officeart/2005/8/layout/vList2"/>
    <dgm:cxn modelId="{53AC352B-12A9-4384-9815-3C45FFAF06FE}" type="presOf" srcId="{F02B3E25-E37D-4E1C-AB11-9CF3C64FF00A}" destId="{62122243-491A-4677-B307-2E98A9C70F98}" srcOrd="0" destOrd="1" presId="urn:microsoft.com/office/officeart/2005/8/layout/vList2"/>
    <dgm:cxn modelId="{3337CFEF-7826-4491-B416-C32A8AA6AD85}" type="presParOf" srcId="{5EFCE875-A150-4115-BD07-91F363B1D9EF}" destId="{76D5AF62-A5D0-43BB-B114-08B5CA86CFBB}" srcOrd="0" destOrd="0" presId="urn:microsoft.com/office/officeart/2005/8/layout/vList2"/>
    <dgm:cxn modelId="{13052C1F-8037-4D85-97D6-6F489D5F0E9C}" type="presParOf" srcId="{5EFCE875-A150-4115-BD07-91F363B1D9EF}" destId="{62122243-491A-4677-B307-2E98A9C70F98}"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F78B01-A983-45CD-887D-13D06DC2CC3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FB64DF5A-A0F3-4301-B58D-1ABD40E81FF8}">
      <dgm:prSet phldrT="[Texto]"/>
      <dgm:spPr>
        <a:solidFill>
          <a:schemeClr val="accent2">
            <a:lumMod val="40000"/>
            <a:lumOff val="60000"/>
          </a:schemeClr>
        </a:solidFill>
      </dgm:spPr>
      <dgm:t>
        <a:bodyPr/>
        <a:lstStyle/>
        <a:p>
          <a:r>
            <a:rPr lang="es-ES" b="1" dirty="0" smtClean="0">
              <a:solidFill>
                <a:schemeClr val="tx1"/>
              </a:solidFill>
            </a:rPr>
            <a:t>Beneficios en los procesos industriales.</a:t>
          </a:r>
          <a:endParaRPr lang="es-ES" b="1" dirty="0">
            <a:solidFill>
              <a:schemeClr val="tx1"/>
            </a:solidFill>
          </a:endParaRPr>
        </a:p>
      </dgm:t>
    </dgm:pt>
    <dgm:pt modelId="{FE3E22F6-48EA-400E-859F-1262C3CE1E93}" type="parTrans" cxnId="{9AC3C5CB-CBDA-465B-9DCC-C3CC3FC781D9}">
      <dgm:prSet/>
      <dgm:spPr/>
      <dgm:t>
        <a:bodyPr/>
        <a:lstStyle/>
        <a:p>
          <a:endParaRPr lang="es-ES"/>
        </a:p>
      </dgm:t>
    </dgm:pt>
    <dgm:pt modelId="{1F9FA4B0-03AB-4BF3-B3FB-F6BC19646D16}" type="sibTrans" cxnId="{9AC3C5CB-CBDA-465B-9DCC-C3CC3FC781D9}">
      <dgm:prSet/>
      <dgm:spPr/>
      <dgm:t>
        <a:bodyPr/>
        <a:lstStyle/>
        <a:p>
          <a:endParaRPr lang="es-ES"/>
        </a:p>
      </dgm:t>
    </dgm:pt>
    <dgm:pt modelId="{BA522CE4-7A58-4BBF-9CFD-55709E8A9531}">
      <dgm:prSet phldrT="[Texto]"/>
      <dgm:spPr/>
      <dgm:t>
        <a:bodyPr/>
        <a:lstStyle/>
        <a:p>
          <a:r>
            <a:rPr lang="es-ES" dirty="0" smtClean="0"/>
            <a:t>Buen acabado superficial</a:t>
          </a:r>
          <a:endParaRPr lang="es-ES" dirty="0"/>
        </a:p>
      </dgm:t>
    </dgm:pt>
    <dgm:pt modelId="{1AA1BDFD-D959-4C3C-9338-87B6B0279318}" type="parTrans" cxnId="{FDB1E83F-D80A-4A24-91BC-6E026ACAF64F}">
      <dgm:prSet/>
      <dgm:spPr/>
      <dgm:t>
        <a:bodyPr/>
        <a:lstStyle/>
        <a:p>
          <a:endParaRPr lang="es-ES"/>
        </a:p>
      </dgm:t>
    </dgm:pt>
    <dgm:pt modelId="{23589F41-F721-4E99-8FAF-EC28132DF1E7}" type="sibTrans" cxnId="{FDB1E83F-D80A-4A24-91BC-6E026ACAF64F}">
      <dgm:prSet/>
      <dgm:spPr/>
      <dgm:t>
        <a:bodyPr/>
        <a:lstStyle/>
        <a:p>
          <a:endParaRPr lang="es-ES"/>
        </a:p>
      </dgm:t>
    </dgm:pt>
    <dgm:pt modelId="{84BA1358-287D-463B-81FC-49A31EB281BC}">
      <dgm:prSet phldrT="[Texto]"/>
      <dgm:spPr>
        <a:solidFill>
          <a:schemeClr val="accent2">
            <a:lumMod val="40000"/>
            <a:lumOff val="60000"/>
          </a:schemeClr>
        </a:solidFill>
      </dgm:spPr>
      <dgm:t>
        <a:bodyPr/>
        <a:lstStyle/>
        <a:p>
          <a:r>
            <a:rPr lang="es-ES" b="1" dirty="0" smtClean="0">
              <a:solidFill>
                <a:schemeClr val="tx1"/>
              </a:solidFill>
            </a:rPr>
            <a:t>Bajo costo de implementación </a:t>
          </a:r>
          <a:endParaRPr lang="es-ES" b="1" dirty="0">
            <a:solidFill>
              <a:schemeClr val="tx1"/>
            </a:solidFill>
          </a:endParaRPr>
        </a:p>
      </dgm:t>
    </dgm:pt>
    <dgm:pt modelId="{C0785F62-1E43-4A34-952F-2480878D8B02}" type="parTrans" cxnId="{E3C870DB-FF9E-44E9-AA0A-5042D24AF762}">
      <dgm:prSet/>
      <dgm:spPr/>
      <dgm:t>
        <a:bodyPr/>
        <a:lstStyle/>
        <a:p>
          <a:endParaRPr lang="es-ES"/>
        </a:p>
      </dgm:t>
    </dgm:pt>
    <dgm:pt modelId="{591C199D-4567-408E-B509-474EB6714E64}" type="sibTrans" cxnId="{E3C870DB-FF9E-44E9-AA0A-5042D24AF762}">
      <dgm:prSet/>
      <dgm:spPr/>
      <dgm:t>
        <a:bodyPr/>
        <a:lstStyle/>
        <a:p>
          <a:endParaRPr lang="es-ES"/>
        </a:p>
      </dgm:t>
    </dgm:pt>
    <dgm:pt modelId="{4C917770-A526-4B09-BBF8-9DF1D170FE3D}">
      <dgm:prSet phldrT="[Texto]"/>
      <dgm:spPr/>
      <dgm:t>
        <a:bodyPr/>
        <a:lstStyle/>
        <a:p>
          <a:r>
            <a:rPr lang="es-ES" dirty="0" smtClean="0"/>
            <a:t>Protección del medio oxidante</a:t>
          </a:r>
          <a:endParaRPr lang="es-ES" dirty="0"/>
        </a:p>
      </dgm:t>
    </dgm:pt>
    <dgm:pt modelId="{2370095F-DC9D-468A-A905-DC46A4EE6977}" type="parTrans" cxnId="{E6F6E0D5-0BD1-46A2-A433-27DC2179D74B}">
      <dgm:prSet/>
      <dgm:spPr/>
      <dgm:t>
        <a:bodyPr/>
        <a:lstStyle/>
        <a:p>
          <a:endParaRPr lang="es-ES"/>
        </a:p>
      </dgm:t>
    </dgm:pt>
    <dgm:pt modelId="{9D1872DD-E97F-47AB-A749-97E9BB506278}" type="sibTrans" cxnId="{E6F6E0D5-0BD1-46A2-A433-27DC2179D74B}">
      <dgm:prSet/>
      <dgm:spPr/>
      <dgm:t>
        <a:bodyPr/>
        <a:lstStyle/>
        <a:p>
          <a:endParaRPr lang="es-ES"/>
        </a:p>
      </dgm:t>
    </dgm:pt>
    <dgm:pt modelId="{1BD278AE-DDCC-4596-921C-EFF1D30B6745}">
      <dgm:prSet phldrT="[Texto]"/>
      <dgm:spPr/>
      <dgm:t>
        <a:bodyPr/>
        <a:lstStyle/>
        <a:p>
          <a:r>
            <a:rPr lang="es-ES" dirty="0" smtClean="0"/>
            <a:t>Optimizar recursos para llevar a cabo el proceso</a:t>
          </a:r>
          <a:endParaRPr lang="es-ES" dirty="0"/>
        </a:p>
      </dgm:t>
    </dgm:pt>
    <dgm:pt modelId="{946A38F0-53AC-4F51-BFF3-C00FC0C4449C}" type="parTrans" cxnId="{8BD1BBCC-340F-413F-8D3E-0F194438BB72}">
      <dgm:prSet/>
      <dgm:spPr/>
      <dgm:t>
        <a:bodyPr/>
        <a:lstStyle/>
        <a:p>
          <a:endParaRPr lang="es-ES"/>
        </a:p>
      </dgm:t>
    </dgm:pt>
    <dgm:pt modelId="{607D1187-A74A-4D89-8D6E-B380539C8C2E}" type="sibTrans" cxnId="{8BD1BBCC-340F-413F-8D3E-0F194438BB72}">
      <dgm:prSet/>
      <dgm:spPr/>
      <dgm:t>
        <a:bodyPr/>
        <a:lstStyle/>
        <a:p>
          <a:endParaRPr lang="es-ES"/>
        </a:p>
      </dgm:t>
    </dgm:pt>
    <dgm:pt modelId="{8AD5A2E0-124A-45EE-B4B1-CD9ACC8BB797}">
      <dgm:prSet phldrT="[Texto]"/>
      <dgm:spPr/>
      <dgm:t>
        <a:bodyPr/>
        <a:lstStyle/>
        <a:p>
          <a:r>
            <a:rPr lang="es-ES" dirty="0" smtClean="0"/>
            <a:t>Prolongar la vida útil</a:t>
          </a:r>
          <a:endParaRPr lang="es-ES" dirty="0"/>
        </a:p>
      </dgm:t>
    </dgm:pt>
    <dgm:pt modelId="{3260DD36-2073-4743-BFB6-6C289278A1D8}" type="sibTrans" cxnId="{9D1CD783-57F0-458B-9B40-AF95A72EB343}">
      <dgm:prSet/>
      <dgm:spPr/>
      <dgm:t>
        <a:bodyPr/>
        <a:lstStyle/>
        <a:p>
          <a:endParaRPr lang="es-ES"/>
        </a:p>
      </dgm:t>
    </dgm:pt>
    <dgm:pt modelId="{93FCEAB7-263F-4B99-9D0F-CE6744BF832C}" type="parTrans" cxnId="{9D1CD783-57F0-458B-9B40-AF95A72EB343}">
      <dgm:prSet/>
      <dgm:spPr/>
      <dgm:t>
        <a:bodyPr/>
        <a:lstStyle/>
        <a:p>
          <a:endParaRPr lang="es-ES"/>
        </a:p>
      </dgm:t>
    </dgm:pt>
    <dgm:pt modelId="{BAD848D6-23BE-4CAA-9E1D-283010B88191}">
      <dgm:prSet phldrT="[Texto]"/>
      <dgm:spPr/>
      <dgm:t>
        <a:bodyPr/>
        <a:lstStyle/>
        <a:p>
          <a:r>
            <a:rPr lang="es-ES" dirty="0" smtClean="0"/>
            <a:t>Distribución uniforme del zinc durante el galvanizado</a:t>
          </a:r>
          <a:endParaRPr lang="es-ES" dirty="0"/>
        </a:p>
      </dgm:t>
    </dgm:pt>
    <dgm:pt modelId="{5DD316F7-6971-474F-A525-E714D0F84146}" type="parTrans" cxnId="{923B93D8-9204-458F-B0AC-E853947BAB96}">
      <dgm:prSet/>
      <dgm:spPr/>
      <dgm:t>
        <a:bodyPr/>
        <a:lstStyle/>
        <a:p>
          <a:endParaRPr lang="es-ES"/>
        </a:p>
      </dgm:t>
    </dgm:pt>
    <dgm:pt modelId="{97EFE931-91B1-4B51-8B62-A68AD3547E53}" type="sibTrans" cxnId="{923B93D8-9204-458F-B0AC-E853947BAB96}">
      <dgm:prSet/>
      <dgm:spPr/>
      <dgm:t>
        <a:bodyPr/>
        <a:lstStyle/>
        <a:p>
          <a:endParaRPr lang="es-ES"/>
        </a:p>
      </dgm:t>
    </dgm:pt>
    <dgm:pt modelId="{36015FF0-7962-447E-B510-3AF1825DCDD9}" type="pres">
      <dgm:prSet presAssocID="{69F78B01-A983-45CD-887D-13D06DC2CC3D}" presName="linear" presStyleCnt="0">
        <dgm:presLayoutVars>
          <dgm:animLvl val="lvl"/>
          <dgm:resizeHandles val="exact"/>
        </dgm:presLayoutVars>
      </dgm:prSet>
      <dgm:spPr/>
      <dgm:t>
        <a:bodyPr/>
        <a:lstStyle/>
        <a:p>
          <a:endParaRPr lang="es-ES"/>
        </a:p>
      </dgm:t>
    </dgm:pt>
    <dgm:pt modelId="{392F1209-6156-4093-8F98-AC8785E8F727}" type="pres">
      <dgm:prSet presAssocID="{FB64DF5A-A0F3-4301-B58D-1ABD40E81FF8}" presName="parentText" presStyleLbl="node1" presStyleIdx="0" presStyleCnt="2" custScaleY="44698">
        <dgm:presLayoutVars>
          <dgm:chMax val="0"/>
          <dgm:bulletEnabled val="1"/>
        </dgm:presLayoutVars>
      </dgm:prSet>
      <dgm:spPr/>
      <dgm:t>
        <a:bodyPr/>
        <a:lstStyle/>
        <a:p>
          <a:endParaRPr lang="es-ES"/>
        </a:p>
      </dgm:t>
    </dgm:pt>
    <dgm:pt modelId="{F3F48FE8-09D5-49AB-9107-5BAAF9737090}" type="pres">
      <dgm:prSet presAssocID="{FB64DF5A-A0F3-4301-B58D-1ABD40E81FF8}" presName="childText" presStyleLbl="revTx" presStyleIdx="0" presStyleCnt="2">
        <dgm:presLayoutVars>
          <dgm:bulletEnabled val="1"/>
        </dgm:presLayoutVars>
      </dgm:prSet>
      <dgm:spPr/>
      <dgm:t>
        <a:bodyPr/>
        <a:lstStyle/>
        <a:p>
          <a:endParaRPr lang="es-ES"/>
        </a:p>
      </dgm:t>
    </dgm:pt>
    <dgm:pt modelId="{B9FF424C-9021-4A9A-BE45-20719F314E37}" type="pres">
      <dgm:prSet presAssocID="{84BA1358-287D-463B-81FC-49A31EB281BC}" presName="parentText" presStyleLbl="node1" presStyleIdx="1" presStyleCnt="2" custScaleY="50530">
        <dgm:presLayoutVars>
          <dgm:chMax val="0"/>
          <dgm:bulletEnabled val="1"/>
        </dgm:presLayoutVars>
      </dgm:prSet>
      <dgm:spPr/>
      <dgm:t>
        <a:bodyPr/>
        <a:lstStyle/>
        <a:p>
          <a:endParaRPr lang="es-ES"/>
        </a:p>
      </dgm:t>
    </dgm:pt>
    <dgm:pt modelId="{CD20269C-4C4C-4537-98F0-DAFA54909DFC}" type="pres">
      <dgm:prSet presAssocID="{84BA1358-287D-463B-81FC-49A31EB281BC}" presName="childText" presStyleLbl="revTx" presStyleIdx="1" presStyleCnt="2">
        <dgm:presLayoutVars>
          <dgm:bulletEnabled val="1"/>
        </dgm:presLayoutVars>
      </dgm:prSet>
      <dgm:spPr/>
      <dgm:t>
        <a:bodyPr/>
        <a:lstStyle/>
        <a:p>
          <a:endParaRPr lang="es-ES"/>
        </a:p>
      </dgm:t>
    </dgm:pt>
  </dgm:ptLst>
  <dgm:cxnLst>
    <dgm:cxn modelId="{9AC3C5CB-CBDA-465B-9DCC-C3CC3FC781D9}" srcId="{69F78B01-A983-45CD-887D-13D06DC2CC3D}" destId="{FB64DF5A-A0F3-4301-B58D-1ABD40E81FF8}" srcOrd="0" destOrd="0" parTransId="{FE3E22F6-48EA-400E-859F-1262C3CE1E93}" sibTransId="{1F9FA4B0-03AB-4BF3-B3FB-F6BC19646D16}"/>
    <dgm:cxn modelId="{FDB1E83F-D80A-4A24-91BC-6E026ACAF64F}" srcId="{FB64DF5A-A0F3-4301-B58D-1ABD40E81FF8}" destId="{BA522CE4-7A58-4BBF-9CFD-55709E8A9531}" srcOrd="0" destOrd="0" parTransId="{1AA1BDFD-D959-4C3C-9338-87B6B0279318}" sibTransId="{23589F41-F721-4E99-8FAF-EC28132DF1E7}"/>
    <dgm:cxn modelId="{726BBCDF-4B96-4F24-8323-E69706ABF8DA}" type="presOf" srcId="{BA522CE4-7A58-4BBF-9CFD-55709E8A9531}" destId="{F3F48FE8-09D5-49AB-9107-5BAAF9737090}" srcOrd="0" destOrd="0" presId="urn:microsoft.com/office/officeart/2005/8/layout/vList2"/>
    <dgm:cxn modelId="{F12BCDF0-63F1-42F7-83B7-C39E438689BD}" type="presOf" srcId="{8AD5A2E0-124A-45EE-B4B1-CD9ACC8BB797}" destId="{F3F48FE8-09D5-49AB-9107-5BAAF9737090}" srcOrd="0" destOrd="2" presId="urn:microsoft.com/office/officeart/2005/8/layout/vList2"/>
    <dgm:cxn modelId="{EB396565-0211-4CD9-8DC7-0EA6957A1713}" type="presOf" srcId="{BAD848D6-23BE-4CAA-9E1D-283010B88191}" destId="{CD20269C-4C4C-4537-98F0-DAFA54909DFC}" srcOrd="0" destOrd="1" presId="urn:microsoft.com/office/officeart/2005/8/layout/vList2"/>
    <dgm:cxn modelId="{E3C870DB-FF9E-44E9-AA0A-5042D24AF762}" srcId="{69F78B01-A983-45CD-887D-13D06DC2CC3D}" destId="{84BA1358-287D-463B-81FC-49A31EB281BC}" srcOrd="1" destOrd="0" parTransId="{C0785F62-1E43-4A34-952F-2480878D8B02}" sibTransId="{591C199D-4567-408E-B509-474EB6714E64}"/>
    <dgm:cxn modelId="{35D7F442-079A-495F-ADE7-26623AFAC63D}" type="presOf" srcId="{84BA1358-287D-463B-81FC-49A31EB281BC}" destId="{B9FF424C-9021-4A9A-BE45-20719F314E37}" srcOrd="0" destOrd="0" presId="urn:microsoft.com/office/officeart/2005/8/layout/vList2"/>
    <dgm:cxn modelId="{9D1CD783-57F0-458B-9B40-AF95A72EB343}" srcId="{FB64DF5A-A0F3-4301-B58D-1ABD40E81FF8}" destId="{8AD5A2E0-124A-45EE-B4B1-CD9ACC8BB797}" srcOrd="2" destOrd="0" parTransId="{93FCEAB7-263F-4B99-9D0F-CE6744BF832C}" sibTransId="{3260DD36-2073-4743-BFB6-6C289278A1D8}"/>
    <dgm:cxn modelId="{923B93D8-9204-458F-B0AC-E853947BAB96}" srcId="{84BA1358-287D-463B-81FC-49A31EB281BC}" destId="{BAD848D6-23BE-4CAA-9E1D-283010B88191}" srcOrd="1" destOrd="0" parTransId="{5DD316F7-6971-474F-A525-E714D0F84146}" sibTransId="{97EFE931-91B1-4B51-8B62-A68AD3547E53}"/>
    <dgm:cxn modelId="{B86D6189-745C-43FA-8A3C-B411A3F1B3B6}" type="presOf" srcId="{69F78B01-A983-45CD-887D-13D06DC2CC3D}" destId="{36015FF0-7962-447E-B510-3AF1825DCDD9}" srcOrd="0" destOrd="0" presId="urn:microsoft.com/office/officeart/2005/8/layout/vList2"/>
    <dgm:cxn modelId="{E6F6E0D5-0BD1-46A2-A433-27DC2179D74B}" srcId="{FB64DF5A-A0F3-4301-B58D-1ABD40E81FF8}" destId="{4C917770-A526-4B09-BBF8-9DF1D170FE3D}" srcOrd="1" destOrd="0" parTransId="{2370095F-DC9D-468A-A905-DC46A4EE6977}" sibTransId="{9D1872DD-E97F-47AB-A749-97E9BB506278}"/>
    <dgm:cxn modelId="{8BD1BBCC-340F-413F-8D3E-0F194438BB72}" srcId="{84BA1358-287D-463B-81FC-49A31EB281BC}" destId="{1BD278AE-DDCC-4596-921C-EFF1D30B6745}" srcOrd="0" destOrd="0" parTransId="{946A38F0-53AC-4F51-BFF3-C00FC0C4449C}" sibTransId="{607D1187-A74A-4D89-8D6E-B380539C8C2E}"/>
    <dgm:cxn modelId="{3BB296DD-721C-4E83-8101-351D27D59D6C}" type="presOf" srcId="{4C917770-A526-4B09-BBF8-9DF1D170FE3D}" destId="{F3F48FE8-09D5-49AB-9107-5BAAF9737090}" srcOrd="0" destOrd="1" presId="urn:microsoft.com/office/officeart/2005/8/layout/vList2"/>
    <dgm:cxn modelId="{281B498C-5BF9-4B5C-80D6-E295625EDB6D}" type="presOf" srcId="{FB64DF5A-A0F3-4301-B58D-1ABD40E81FF8}" destId="{392F1209-6156-4093-8F98-AC8785E8F727}" srcOrd="0" destOrd="0" presId="urn:microsoft.com/office/officeart/2005/8/layout/vList2"/>
    <dgm:cxn modelId="{1C36771D-2562-4778-9723-8D8E046E0635}" type="presOf" srcId="{1BD278AE-DDCC-4596-921C-EFF1D30B6745}" destId="{CD20269C-4C4C-4537-98F0-DAFA54909DFC}" srcOrd="0" destOrd="0" presId="urn:microsoft.com/office/officeart/2005/8/layout/vList2"/>
    <dgm:cxn modelId="{ABECFFCB-B87D-4523-9C42-E3F46B7C4BBA}" type="presParOf" srcId="{36015FF0-7962-447E-B510-3AF1825DCDD9}" destId="{392F1209-6156-4093-8F98-AC8785E8F727}" srcOrd="0" destOrd="0" presId="urn:microsoft.com/office/officeart/2005/8/layout/vList2"/>
    <dgm:cxn modelId="{0EEC2A08-F642-4D1B-91DD-B87096403646}" type="presParOf" srcId="{36015FF0-7962-447E-B510-3AF1825DCDD9}" destId="{F3F48FE8-09D5-49AB-9107-5BAAF9737090}" srcOrd="1" destOrd="0" presId="urn:microsoft.com/office/officeart/2005/8/layout/vList2"/>
    <dgm:cxn modelId="{6A22AC94-762A-4907-BFB5-DC06FB7B547E}" type="presParOf" srcId="{36015FF0-7962-447E-B510-3AF1825DCDD9}" destId="{B9FF424C-9021-4A9A-BE45-20719F314E37}" srcOrd="2" destOrd="0" presId="urn:microsoft.com/office/officeart/2005/8/layout/vList2"/>
    <dgm:cxn modelId="{677957B1-9363-4B3D-9F9C-84AF85D9E38C}" type="presParOf" srcId="{36015FF0-7962-447E-B510-3AF1825DCDD9}" destId="{CD20269C-4C4C-4537-98F0-DAFA54909DF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C43C18-AA29-4A8B-8480-CFCA9A95549E}" type="doc">
      <dgm:prSet loTypeId="urn:microsoft.com/office/officeart/2005/8/layout/hProcess9" loCatId="process" qsTypeId="urn:microsoft.com/office/officeart/2005/8/quickstyle/simple1" qsCatId="simple" csTypeId="urn:microsoft.com/office/officeart/2005/8/colors/colorful3" csCatId="colorful" phldr="1"/>
      <dgm:spPr/>
    </dgm:pt>
    <dgm:pt modelId="{809F2FC9-9950-4ABD-AFFF-C2BEDF0AA623}">
      <dgm:prSet phldrT="[Texto]" custT="1"/>
      <dgm:spPr>
        <a:solidFill>
          <a:schemeClr val="accent4">
            <a:lumMod val="40000"/>
            <a:lumOff val="60000"/>
          </a:schemeClr>
        </a:solidFill>
      </dgm:spPr>
      <dgm:t>
        <a:bodyPr/>
        <a:lstStyle/>
        <a:p>
          <a:pPr algn="l"/>
          <a:r>
            <a:rPr lang="es-EC" sz="2400" b="1" dirty="0" smtClean="0">
              <a:solidFill>
                <a:schemeClr val="tx1"/>
              </a:solidFill>
              <a:latin typeface="+mn-lt"/>
            </a:rPr>
            <a:t>-</a:t>
          </a:r>
          <a:r>
            <a:rPr lang="es-EC" sz="3200" b="1" dirty="0" smtClean="0">
              <a:solidFill>
                <a:schemeClr val="tx1"/>
              </a:solidFill>
              <a:latin typeface="+mn-lt"/>
            </a:rPr>
            <a:t>Diseño e implementación de un sistema de agitación neumática.</a:t>
          </a:r>
        </a:p>
        <a:p>
          <a:pPr algn="l"/>
          <a:r>
            <a:rPr lang="es-EC" sz="3200" b="1" dirty="0" smtClean="0">
              <a:solidFill>
                <a:schemeClr val="tx1"/>
              </a:solidFill>
              <a:latin typeface="+mn-lt"/>
            </a:rPr>
            <a:t>-Optimización de parámetros influyentes. </a:t>
          </a:r>
        </a:p>
        <a:p>
          <a:pPr algn="ctr"/>
          <a:r>
            <a:rPr lang="es-EC" sz="1600" b="1" dirty="0" smtClean="0">
              <a:solidFill>
                <a:schemeClr val="tx1"/>
              </a:solidFill>
              <a:latin typeface="+mn-lt"/>
            </a:rPr>
            <a:t> </a:t>
          </a:r>
          <a:endParaRPr lang="es-EC" sz="1600" b="1" dirty="0">
            <a:solidFill>
              <a:schemeClr val="tx1"/>
            </a:solidFill>
            <a:latin typeface="+mn-lt"/>
          </a:endParaRPr>
        </a:p>
      </dgm:t>
    </dgm:pt>
    <dgm:pt modelId="{95F787C1-3FD5-4C34-ADC1-E4970DA55E34}" type="parTrans" cxnId="{B37B4384-65A7-4B00-ADA4-9B0B08E4674C}">
      <dgm:prSet/>
      <dgm:spPr/>
      <dgm:t>
        <a:bodyPr/>
        <a:lstStyle/>
        <a:p>
          <a:endParaRPr lang="es-EC"/>
        </a:p>
      </dgm:t>
    </dgm:pt>
    <dgm:pt modelId="{20701A9B-0ED9-4754-BB33-15FE1F45D202}" type="sibTrans" cxnId="{B37B4384-65A7-4B00-ADA4-9B0B08E4674C}">
      <dgm:prSet/>
      <dgm:spPr/>
      <dgm:t>
        <a:bodyPr/>
        <a:lstStyle/>
        <a:p>
          <a:endParaRPr lang="es-EC"/>
        </a:p>
      </dgm:t>
    </dgm:pt>
    <dgm:pt modelId="{A4ABB967-D172-4F36-8874-0B2009DFCFD8}" type="pres">
      <dgm:prSet presAssocID="{6DC43C18-AA29-4A8B-8480-CFCA9A95549E}" presName="CompostProcess" presStyleCnt="0">
        <dgm:presLayoutVars>
          <dgm:dir/>
          <dgm:resizeHandles val="exact"/>
        </dgm:presLayoutVars>
      </dgm:prSet>
      <dgm:spPr/>
    </dgm:pt>
    <dgm:pt modelId="{B9BBAC45-6172-4C08-B630-3673BA494E19}" type="pres">
      <dgm:prSet presAssocID="{6DC43C18-AA29-4A8B-8480-CFCA9A95549E}" presName="arrow" presStyleLbl="bgShp" presStyleIdx="0" presStyleCnt="1" custScaleX="116161" custLinFactNeighborX="-2200" custLinFactNeighborY="2120"/>
      <dgm:spPr/>
      <dgm:t>
        <a:bodyPr/>
        <a:lstStyle/>
        <a:p>
          <a:endParaRPr lang="es-ES"/>
        </a:p>
      </dgm:t>
    </dgm:pt>
    <dgm:pt modelId="{43DC0A93-D049-4CA4-9141-FDC7E75062FD}" type="pres">
      <dgm:prSet presAssocID="{6DC43C18-AA29-4A8B-8480-CFCA9A95549E}" presName="linearProcess" presStyleCnt="0"/>
      <dgm:spPr/>
    </dgm:pt>
    <dgm:pt modelId="{A6239F20-0B08-4F0E-864E-990F37AFDCB8}" type="pres">
      <dgm:prSet presAssocID="{809F2FC9-9950-4ABD-AFFF-C2BEDF0AA623}" presName="textNode" presStyleLbl="node1" presStyleIdx="0" presStyleCnt="1" custScaleX="278386" custScaleY="107143">
        <dgm:presLayoutVars>
          <dgm:bulletEnabled val="1"/>
        </dgm:presLayoutVars>
      </dgm:prSet>
      <dgm:spPr/>
      <dgm:t>
        <a:bodyPr/>
        <a:lstStyle/>
        <a:p>
          <a:endParaRPr lang="es-EC"/>
        </a:p>
      </dgm:t>
    </dgm:pt>
  </dgm:ptLst>
  <dgm:cxnLst>
    <dgm:cxn modelId="{5973EB27-C1E7-4984-B589-A5AED88B9914}" type="presOf" srcId="{6DC43C18-AA29-4A8B-8480-CFCA9A95549E}" destId="{A4ABB967-D172-4F36-8874-0B2009DFCFD8}" srcOrd="0" destOrd="0" presId="urn:microsoft.com/office/officeart/2005/8/layout/hProcess9"/>
    <dgm:cxn modelId="{B90CC316-E4F7-4182-90C6-24486CF97D35}" type="presOf" srcId="{809F2FC9-9950-4ABD-AFFF-C2BEDF0AA623}" destId="{A6239F20-0B08-4F0E-864E-990F37AFDCB8}" srcOrd="0" destOrd="0" presId="urn:microsoft.com/office/officeart/2005/8/layout/hProcess9"/>
    <dgm:cxn modelId="{B37B4384-65A7-4B00-ADA4-9B0B08E4674C}" srcId="{6DC43C18-AA29-4A8B-8480-CFCA9A95549E}" destId="{809F2FC9-9950-4ABD-AFFF-C2BEDF0AA623}" srcOrd="0" destOrd="0" parTransId="{95F787C1-3FD5-4C34-ADC1-E4970DA55E34}" sibTransId="{20701A9B-0ED9-4754-BB33-15FE1F45D202}"/>
    <dgm:cxn modelId="{0CDB9CEB-43EE-4BEB-AEC9-17DB20F09D99}" type="presParOf" srcId="{A4ABB967-D172-4F36-8874-0B2009DFCFD8}" destId="{B9BBAC45-6172-4C08-B630-3673BA494E19}" srcOrd="0" destOrd="0" presId="urn:microsoft.com/office/officeart/2005/8/layout/hProcess9"/>
    <dgm:cxn modelId="{7487A250-20FF-45B2-88F9-BA50D91865E1}" type="presParOf" srcId="{A4ABB967-D172-4F36-8874-0B2009DFCFD8}" destId="{43DC0A93-D049-4CA4-9141-FDC7E75062FD}" srcOrd="1" destOrd="0" presId="urn:microsoft.com/office/officeart/2005/8/layout/hProcess9"/>
    <dgm:cxn modelId="{7F43F904-967A-4843-9CDE-5EA6F38A05D0}" type="presParOf" srcId="{43DC0A93-D049-4CA4-9141-FDC7E75062FD}" destId="{A6239F20-0B08-4F0E-864E-990F37AFDCB8}"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4441A4-A303-4AFE-9662-5A93EC02463C}" type="doc">
      <dgm:prSet loTypeId="urn:microsoft.com/office/officeart/2005/8/layout/chevron2" loCatId="process" qsTypeId="urn:microsoft.com/office/officeart/2005/8/quickstyle/simple1" qsCatId="simple" csTypeId="urn:microsoft.com/office/officeart/2005/8/colors/accent1_2" csCatId="accent1" phldr="1"/>
      <dgm:spPr/>
    </dgm:pt>
    <dgm:pt modelId="{67222E4C-FD37-402C-93AA-CD8DFD7C7B0B}">
      <dgm:prSet phldrT="[Texto]" custT="1"/>
      <dgm:spPr/>
      <dgm:t>
        <a:bodyPr/>
        <a:lstStyle/>
        <a:p>
          <a:r>
            <a:rPr lang="es-ES" sz="2800" dirty="0" smtClean="0"/>
            <a:t>Diseñar y construir un sistema de agitación neumática con el fin de que los químicos de la solución no sedimenten y se distribuyan de manera uniforme.</a:t>
          </a:r>
          <a:endParaRPr lang="es-ES" sz="2800" dirty="0"/>
        </a:p>
      </dgm:t>
    </dgm:pt>
    <dgm:pt modelId="{36702627-8F4B-41FD-A215-CC6D8F4CE45A}" type="parTrans" cxnId="{425A8815-5D10-47FD-9AEF-FDD03276E612}">
      <dgm:prSet/>
      <dgm:spPr/>
      <dgm:t>
        <a:bodyPr/>
        <a:lstStyle/>
        <a:p>
          <a:endParaRPr lang="es-ES"/>
        </a:p>
      </dgm:t>
    </dgm:pt>
    <dgm:pt modelId="{D3A849BD-7AE2-4C9B-9417-C0F09219D8B4}" type="sibTrans" cxnId="{425A8815-5D10-47FD-9AEF-FDD03276E612}">
      <dgm:prSet/>
      <dgm:spPr/>
      <dgm:t>
        <a:bodyPr/>
        <a:lstStyle/>
        <a:p>
          <a:endParaRPr lang="es-ES"/>
        </a:p>
      </dgm:t>
    </dgm:pt>
    <dgm:pt modelId="{0B2A8BEE-5CE2-4BF1-93E7-311E4278F34F}">
      <dgm:prSet phldrT="[Texto]" custT="1"/>
      <dgm:spPr/>
      <dgm:t>
        <a:bodyPr/>
        <a:lstStyle/>
        <a:p>
          <a:r>
            <a:rPr lang="es-ES" sz="2800" dirty="0" smtClean="0"/>
            <a:t> </a:t>
          </a:r>
          <a:endParaRPr lang="es-ES" sz="2800" dirty="0"/>
        </a:p>
      </dgm:t>
    </dgm:pt>
    <dgm:pt modelId="{3BB25F57-B4C2-43A8-A90E-314197CEFBAA}" type="parTrans" cxnId="{33A83660-A9DC-4900-94ED-27F1794DC4AE}">
      <dgm:prSet/>
      <dgm:spPr/>
      <dgm:t>
        <a:bodyPr/>
        <a:lstStyle/>
        <a:p>
          <a:endParaRPr lang="es-ES"/>
        </a:p>
      </dgm:t>
    </dgm:pt>
    <dgm:pt modelId="{EB9ACA2A-641E-435B-98D4-346410036EA5}" type="sibTrans" cxnId="{33A83660-A9DC-4900-94ED-27F1794DC4AE}">
      <dgm:prSet/>
      <dgm:spPr/>
      <dgm:t>
        <a:bodyPr/>
        <a:lstStyle/>
        <a:p>
          <a:endParaRPr lang="es-ES"/>
        </a:p>
      </dgm:t>
    </dgm:pt>
    <dgm:pt modelId="{08CF1836-559E-4DCE-83F1-3DC10669D8C5}">
      <dgm:prSet phldrT="[Texto]" custT="1"/>
      <dgm:spPr/>
      <dgm:t>
        <a:bodyPr/>
        <a:lstStyle/>
        <a:p>
          <a:r>
            <a:rPr lang="es-ES" sz="2800" dirty="0" smtClean="0"/>
            <a:t>Realizar un estudio comparativo de los resultados obtenidos de la optimización de parámetros entre la metodología Taguchi y RSM.</a:t>
          </a:r>
          <a:endParaRPr lang="es-ES" sz="2800" dirty="0"/>
        </a:p>
      </dgm:t>
    </dgm:pt>
    <dgm:pt modelId="{23BDFA7F-8E92-4F3C-9549-AEBDFE6148DA}" type="parTrans" cxnId="{273D9BE3-5CFF-421F-9C20-A8FC33369A8D}">
      <dgm:prSet/>
      <dgm:spPr/>
      <dgm:t>
        <a:bodyPr/>
        <a:lstStyle/>
        <a:p>
          <a:endParaRPr lang="es-EC"/>
        </a:p>
      </dgm:t>
    </dgm:pt>
    <dgm:pt modelId="{397B29AA-AF1A-4188-A513-11B8CF309405}" type="sibTrans" cxnId="{273D9BE3-5CFF-421F-9C20-A8FC33369A8D}">
      <dgm:prSet/>
      <dgm:spPr/>
      <dgm:t>
        <a:bodyPr/>
        <a:lstStyle/>
        <a:p>
          <a:endParaRPr lang="es-EC"/>
        </a:p>
      </dgm:t>
    </dgm:pt>
    <dgm:pt modelId="{17E17A05-0038-4BAE-92D6-C647BBFCF859}">
      <dgm:prSet phldrT="[Texto]" custT="1"/>
      <dgm:spPr/>
      <dgm:t>
        <a:bodyPr/>
        <a:lstStyle/>
        <a:p>
          <a:r>
            <a:rPr lang="es-ES" sz="2800" dirty="0" smtClean="0"/>
            <a:t>Realizar la lectura permanente del pH de la solución para mantenerla entre los rangos establecidos mediante el uso de un sensor de pH</a:t>
          </a:r>
          <a:endParaRPr lang="es-ES" sz="2800" dirty="0"/>
        </a:p>
      </dgm:t>
    </dgm:pt>
    <dgm:pt modelId="{E4D4B8E4-9DC5-4061-A5B1-E19DD1E0B76A}" type="parTrans" cxnId="{8009F2AE-849A-48BC-9318-15753057BA9C}">
      <dgm:prSet/>
      <dgm:spPr/>
      <dgm:t>
        <a:bodyPr/>
        <a:lstStyle/>
        <a:p>
          <a:endParaRPr lang="es-EC"/>
        </a:p>
      </dgm:t>
    </dgm:pt>
    <dgm:pt modelId="{1168CAD7-F13D-467D-B439-9C478A47D210}" type="sibTrans" cxnId="{8009F2AE-849A-48BC-9318-15753057BA9C}">
      <dgm:prSet/>
      <dgm:spPr/>
      <dgm:t>
        <a:bodyPr/>
        <a:lstStyle/>
        <a:p>
          <a:endParaRPr lang="es-EC"/>
        </a:p>
      </dgm:t>
    </dgm:pt>
    <dgm:pt modelId="{63576CB9-BAD4-4811-87FC-949D42934939}">
      <dgm:prSet phldrT="[Texto]"/>
      <dgm:spPr/>
      <dgm:t>
        <a:bodyPr/>
        <a:lstStyle/>
        <a:p>
          <a:endParaRPr lang="es-ES" dirty="0"/>
        </a:p>
      </dgm:t>
    </dgm:pt>
    <dgm:pt modelId="{330A7ADC-922E-4D85-8D4C-6C0305E26B4D}" type="parTrans" cxnId="{79D93387-7E65-4C8B-AC1A-876653323246}">
      <dgm:prSet/>
      <dgm:spPr/>
      <dgm:t>
        <a:bodyPr/>
        <a:lstStyle/>
        <a:p>
          <a:endParaRPr lang="es-ES"/>
        </a:p>
      </dgm:t>
    </dgm:pt>
    <dgm:pt modelId="{FB9B3C5A-0294-4BF3-9F2D-B64366CAE37C}" type="sibTrans" cxnId="{79D93387-7E65-4C8B-AC1A-876653323246}">
      <dgm:prSet/>
      <dgm:spPr/>
      <dgm:t>
        <a:bodyPr/>
        <a:lstStyle/>
        <a:p>
          <a:endParaRPr lang="es-ES"/>
        </a:p>
      </dgm:t>
    </dgm:pt>
    <dgm:pt modelId="{6606DFAB-8721-406A-87D2-88DA2A03E7BC}">
      <dgm:prSet phldrT="[Texto]" custT="1"/>
      <dgm:spPr/>
      <dgm:t>
        <a:bodyPr/>
        <a:lstStyle/>
        <a:p>
          <a:endParaRPr lang="es-ES" sz="2800" dirty="0"/>
        </a:p>
      </dgm:t>
    </dgm:pt>
    <dgm:pt modelId="{00B63081-5DAD-4B82-ADD1-81337A5D19DC}" type="parTrans" cxnId="{C509F58B-AC15-422C-B27B-7F164BE5D795}">
      <dgm:prSet/>
      <dgm:spPr/>
      <dgm:t>
        <a:bodyPr/>
        <a:lstStyle/>
        <a:p>
          <a:endParaRPr lang="es-ES"/>
        </a:p>
      </dgm:t>
    </dgm:pt>
    <dgm:pt modelId="{8633F870-F206-421D-883A-998D127512D4}" type="sibTrans" cxnId="{C509F58B-AC15-422C-B27B-7F164BE5D795}">
      <dgm:prSet/>
      <dgm:spPr/>
      <dgm:t>
        <a:bodyPr/>
        <a:lstStyle/>
        <a:p>
          <a:endParaRPr lang="es-ES"/>
        </a:p>
      </dgm:t>
    </dgm:pt>
    <dgm:pt modelId="{B4576AB3-3CBC-4734-BE31-504C7BAD23FB}" type="pres">
      <dgm:prSet presAssocID="{934441A4-A303-4AFE-9662-5A93EC02463C}" presName="linearFlow" presStyleCnt="0">
        <dgm:presLayoutVars>
          <dgm:dir/>
          <dgm:animLvl val="lvl"/>
          <dgm:resizeHandles val="exact"/>
        </dgm:presLayoutVars>
      </dgm:prSet>
      <dgm:spPr/>
    </dgm:pt>
    <dgm:pt modelId="{49BF811D-097B-466F-8516-C8858F16D683}" type="pres">
      <dgm:prSet presAssocID="{63576CB9-BAD4-4811-87FC-949D42934939}" presName="composite" presStyleCnt="0"/>
      <dgm:spPr/>
    </dgm:pt>
    <dgm:pt modelId="{B654EDBF-027D-4CFB-80BD-290072DB1B3A}" type="pres">
      <dgm:prSet presAssocID="{63576CB9-BAD4-4811-87FC-949D42934939}" presName="parentText" presStyleLbl="alignNode1" presStyleIdx="0" presStyleCnt="3">
        <dgm:presLayoutVars>
          <dgm:chMax val="1"/>
          <dgm:bulletEnabled val="1"/>
        </dgm:presLayoutVars>
      </dgm:prSet>
      <dgm:spPr/>
      <dgm:t>
        <a:bodyPr/>
        <a:lstStyle/>
        <a:p>
          <a:endParaRPr lang="es-ES"/>
        </a:p>
      </dgm:t>
    </dgm:pt>
    <dgm:pt modelId="{2851FB9D-EB3C-4589-AFFE-6D405A6232EE}" type="pres">
      <dgm:prSet presAssocID="{63576CB9-BAD4-4811-87FC-949D42934939}" presName="descendantText" presStyleLbl="alignAcc1" presStyleIdx="0" presStyleCnt="3">
        <dgm:presLayoutVars>
          <dgm:bulletEnabled val="1"/>
        </dgm:presLayoutVars>
      </dgm:prSet>
      <dgm:spPr/>
      <dgm:t>
        <a:bodyPr/>
        <a:lstStyle/>
        <a:p>
          <a:endParaRPr lang="es-ES"/>
        </a:p>
      </dgm:t>
    </dgm:pt>
    <dgm:pt modelId="{A3289645-5D1C-4957-9602-0D4437EF021B}" type="pres">
      <dgm:prSet presAssocID="{FB9B3C5A-0294-4BF3-9F2D-B64366CAE37C}" presName="sp" presStyleCnt="0"/>
      <dgm:spPr/>
    </dgm:pt>
    <dgm:pt modelId="{623A7062-B57D-47DE-AC89-EE9AFDB2DC0D}" type="pres">
      <dgm:prSet presAssocID="{0B2A8BEE-5CE2-4BF1-93E7-311E4278F34F}" presName="composite" presStyleCnt="0"/>
      <dgm:spPr/>
    </dgm:pt>
    <dgm:pt modelId="{2E4F4AD7-AC7C-4955-9335-64E6EE9B3222}" type="pres">
      <dgm:prSet presAssocID="{0B2A8BEE-5CE2-4BF1-93E7-311E4278F34F}" presName="parentText" presStyleLbl="alignNode1" presStyleIdx="1" presStyleCnt="3">
        <dgm:presLayoutVars>
          <dgm:chMax val="1"/>
          <dgm:bulletEnabled val="1"/>
        </dgm:presLayoutVars>
      </dgm:prSet>
      <dgm:spPr/>
      <dgm:t>
        <a:bodyPr/>
        <a:lstStyle/>
        <a:p>
          <a:endParaRPr lang="es-ES"/>
        </a:p>
      </dgm:t>
    </dgm:pt>
    <dgm:pt modelId="{A59352AB-8C43-41D9-A19C-00D163CD2767}" type="pres">
      <dgm:prSet presAssocID="{0B2A8BEE-5CE2-4BF1-93E7-311E4278F34F}" presName="descendantText" presStyleLbl="alignAcc1" presStyleIdx="1" presStyleCnt="3">
        <dgm:presLayoutVars>
          <dgm:bulletEnabled val="1"/>
        </dgm:presLayoutVars>
      </dgm:prSet>
      <dgm:spPr/>
      <dgm:t>
        <a:bodyPr/>
        <a:lstStyle/>
        <a:p>
          <a:endParaRPr lang="es-ES"/>
        </a:p>
      </dgm:t>
    </dgm:pt>
    <dgm:pt modelId="{AFFEB0BD-5110-4787-A7A2-7ED9D23FD8CB}" type="pres">
      <dgm:prSet presAssocID="{EB9ACA2A-641E-435B-98D4-346410036EA5}" presName="sp" presStyleCnt="0"/>
      <dgm:spPr/>
    </dgm:pt>
    <dgm:pt modelId="{9598F972-3FAD-4C97-A6E4-63E89EE51608}" type="pres">
      <dgm:prSet presAssocID="{6606DFAB-8721-406A-87D2-88DA2A03E7BC}" presName="composite" presStyleCnt="0"/>
      <dgm:spPr/>
    </dgm:pt>
    <dgm:pt modelId="{10F117B3-F47A-4061-9F91-A5C1CEE10D7E}" type="pres">
      <dgm:prSet presAssocID="{6606DFAB-8721-406A-87D2-88DA2A03E7BC}" presName="parentText" presStyleLbl="alignNode1" presStyleIdx="2" presStyleCnt="3">
        <dgm:presLayoutVars>
          <dgm:chMax val="1"/>
          <dgm:bulletEnabled val="1"/>
        </dgm:presLayoutVars>
      </dgm:prSet>
      <dgm:spPr/>
      <dgm:t>
        <a:bodyPr/>
        <a:lstStyle/>
        <a:p>
          <a:endParaRPr lang="es-ES"/>
        </a:p>
      </dgm:t>
    </dgm:pt>
    <dgm:pt modelId="{0C7E735E-36AD-497E-AD63-BA110DC5E868}" type="pres">
      <dgm:prSet presAssocID="{6606DFAB-8721-406A-87D2-88DA2A03E7BC}" presName="descendantText" presStyleLbl="alignAcc1" presStyleIdx="2" presStyleCnt="3">
        <dgm:presLayoutVars>
          <dgm:bulletEnabled val="1"/>
        </dgm:presLayoutVars>
      </dgm:prSet>
      <dgm:spPr/>
      <dgm:t>
        <a:bodyPr/>
        <a:lstStyle/>
        <a:p>
          <a:endParaRPr lang="es-ES"/>
        </a:p>
      </dgm:t>
    </dgm:pt>
  </dgm:ptLst>
  <dgm:cxnLst>
    <dgm:cxn modelId="{C509F58B-AC15-422C-B27B-7F164BE5D795}" srcId="{934441A4-A303-4AFE-9662-5A93EC02463C}" destId="{6606DFAB-8721-406A-87D2-88DA2A03E7BC}" srcOrd="2" destOrd="0" parTransId="{00B63081-5DAD-4B82-ADD1-81337A5D19DC}" sibTransId="{8633F870-F206-421D-883A-998D127512D4}"/>
    <dgm:cxn modelId="{3BAAD3AC-3C25-4C9C-B568-178DB389E3F4}" type="presOf" srcId="{17E17A05-0038-4BAE-92D6-C647BBFCF859}" destId="{A59352AB-8C43-41D9-A19C-00D163CD2767}" srcOrd="0" destOrd="0" presId="urn:microsoft.com/office/officeart/2005/8/layout/chevron2"/>
    <dgm:cxn modelId="{C75AB608-B32D-4103-BC34-0BE31BCDBD36}" type="presOf" srcId="{63576CB9-BAD4-4811-87FC-949D42934939}" destId="{B654EDBF-027D-4CFB-80BD-290072DB1B3A}" srcOrd="0" destOrd="0" presId="urn:microsoft.com/office/officeart/2005/8/layout/chevron2"/>
    <dgm:cxn modelId="{4EA7E8AB-6503-4541-A1D2-E29708402A18}" type="presOf" srcId="{08CF1836-559E-4DCE-83F1-3DC10669D8C5}" destId="{0C7E735E-36AD-497E-AD63-BA110DC5E868}" srcOrd="0" destOrd="0" presId="urn:microsoft.com/office/officeart/2005/8/layout/chevron2"/>
    <dgm:cxn modelId="{95960103-4ADA-445D-B29F-5E2998DFD754}" type="presOf" srcId="{934441A4-A303-4AFE-9662-5A93EC02463C}" destId="{B4576AB3-3CBC-4734-BE31-504C7BAD23FB}" srcOrd="0" destOrd="0" presId="urn:microsoft.com/office/officeart/2005/8/layout/chevron2"/>
    <dgm:cxn modelId="{425A8815-5D10-47FD-9AEF-FDD03276E612}" srcId="{63576CB9-BAD4-4811-87FC-949D42934939}" destId="{67222E4C-FD37-402C-93AA-CD8DFD7C7B0B}" srcOrd="0" destOrd="0" parTransId="{36702627-8F4B-41FD-A215-CC6D8F4CE45A}" sibTransId="{D3A849BD-7AE2-4C9B-9417-C0F09219D8B4}"/>
    <dgm:cxn modelId="{79D93387-7E65-4C8B-AC1A-876653323246}" srcId="{934441A4-A303-4AFE-9662-5A93EC02463C}" destId="{63576CB9-BAD4-4811-87FC-949D42934939}" srcOrd="0" destOrd="0" parTransId="{330A7ADC-922E-4D85-8D4C-6C0305E26B4D}" sibTransId="{FB9B3C5A-0294-4BF3-9F2D-B64366CAE37C}"/>
    <dgm:cxn modelId="{273D9BE3-5CFF-421F-9C20-A8FC33369A8D}" srcId="{6606DFAB-8721-406A-87D2-88DA2A03E7BC}" destId="{08CF1836-559E-4DCE-83F1-3DC10669D8C5}" srcOrd="0" destOrd="0" parTransId="{23BDFA7F-8E92-4F3C-9549-AEBDFE6148DA}" sibTransId="{397B29AA-AF1A-4188-A513-11B8CF309405}"/>
    <dgm:cxn modelId="{43DB4756-97D2-4B69-9EA1-DBC9E0C319EE}" type="presOf" srcId="{0B2A8BEE-5CE2-4BF1-93E7-311E4278F34F}" destId="{2E4F4AD7-AC7C-4955-9335-64E6EE9B3222}" srcOrd="0" destOrd="0" presId="urn:microsoft.com/office/officeart/2005/8/layout/chevron2"/>
    <dgm:cxn modelId="{B11AB395-649D-4C29-982B-479649FCD523}" type="presOf" srcId="{67222E4C-FD37-402C-93AA-CD8DFD7C7B0B}" destId="{2851FB9D-EB3C-4589-AFFE-6D405A6232EE}" srcOrd="0" destOrd="0" presId="urn:microsoft.com/office/officeart/2005/8/layout/chevron2"/>
    <dgm:cxn modelId="{8009F2AE-849A-48BC-9318-15753057BA9C}" srcId="{0B2A8BEE-5CE2-4BF1-93E7-311E4278F34F}" destId="{17E17A05-0038-4BAE-92D6-C647BBFCF859}" srcOrd="0" destOrd="0" parTransId="{E4D4B8E4-9DC5-4061-A5B1-E19DD1E0B76A}" sibTransId="{1168CAD7-F13D-467D-B439-9C478A47D210}"/>
    <dgm:cxn modelId="{33A83660-A9DC-4900-94ED-27F1794DC4AE}" srcId="{934441A4-A303-4AFE-9662-5A93EC02463C}" destId="{0B2A8BEE-5CE2-4BF1-93E7-311E4278F34F}" srcOrd="1" destOrd="0" parTransId="{3BB25F57-B4C2-43A8-A90E-314197CEFBAA}" sibTransId="{EB9ACA2A-641E-435B-98D4-346410036EA5}"/>
    <dgm:cxn modelId="{4D2D0998-8841-4F3A-996F-B32626CCBBA9}" type="presOf" srcId="{6606DFAB-8721-406A-87D2-88DA2A03E7BC}" destId="{10F117B3-F47A-4061-9F91-A5C1CEE10D7E}" srcOrd="0" destOrd="0" presId="urn:microsoft.com/office/officeart/2005/8/layout/chevron2"/>
    <dgm:cxn modelId="{F06DBB0F-EE2B-42C1-ACFE-FD0590A02C97}" type="presParOf" srcId="{B4576AB3-3CBC-4734-BE31-504C7BAD23FB}" destId="{49BF811D-097B-466F-8516-C8858F16D683}" srcOrd="0" destOrd="0" presId="urn:microsoft.com/office/officeart/2005/8/layout/chevron2"/>
    <dgm:cxn modelId="{9877671C-A3E4-4CE2-AFFA-B79A82C4519D}" type="presParOf" srcId="{49BF811D-097B-466F-8516-C8858F16D683}" destId="{B654EDBF-027D-4CFB-80BD-290072DB1B3A}" srcOrd="0" destOrd="0" presId="urn:microsoft.com/office/officeart/2005/8/layout/chevron2"/>
    <dgm:cxn modelId="{733A1255-FA40-4924-85C6-0BC08DB070A5}" type="presParOf" srcId="{49BF811D-097B-466F-8516-C8858F16D683}" destId="{2851FB9D-EB3C-4589-AFFE-6D405A6232EE}" srcOrd="1" destOrd="0" presId="urn:microsoft.com/office/officeart/2005/8/layout/chevron2"/>
    <dgm:cxn modelId="{FC497566-AE40-4693-AABA-AB40C61F02F2}" type="presParOf" srcId="{B4576AB3-3CBC-4734-BE31-504C7BAD23FB}" destId="{A3289645-5D1C-4957-9602-0D4437EF021B}" srcOrd="1" destOrd="0" presId="urn:microsoft.com/office/officeart/2005/8/layout/chevron2"/>
    <dgm:cxn modelId="{92C576AF-4039-41B5-980E-5E924345C942}" type="presParOf" srcId="{B4576AB3-3CBC-4734-BE31-504C7BAD23FB}" destId="{623A7062-B57D-47DE-AC89-EE9AFDB2DC0D}" srcOrd="2" destOrd="0" presId="urn:microsoft.com/office/officeart/2005/8/layout/chevron2"/>
    <dgm:cxn modelId="{CF750258-6A04-422A-85E8-5A2106855171}" type="presParOf" srcId="{623A7062-B57D-47DE-AC89-EE9AFDB2DC0D}" destId="{2E4F4AD7-AC7C-4955-9335-64E6EE9B3222}" srcOrd="0" destOrd="0" presId="urn:microsoft.com/office/officeart/2005/8/layout/chevron2"/>
    <dgm:cxn modelId="{4BFE294B-E955-4A24-AC66-0AC1CBE48F69}" type="presParOf" srcId="{623A7062-B57D-47DE-AC89-EE9AFDB2DC0D}" destId="{A59352AB-8C43-41D9-A19C-00D163CD2767}" srcOrd="1" destOrd="0" presId="urn:microsoft.com/office/officeart/2005/8/layout/chevron2"/>
    <dgm:cxn modelId="{0AA324EC-024A-4D5D-8F85-A5381E7BD514}" type="presParOf" srcId="{B4576AB3-3CBC-4734-BE31-504C7BAD23FB}" destId="{AFFEB0BD-5110-4787-A7A2-7ED9D23FD8CB}" srcOrd="3" destOrd="0" presId="urn:microsoft.com/office/officeart/2005/8/layout/chevron2"/>
    <dgm:cxn modelId="{F6D9C144-33E4-4713-85A4-571BCBD2D4B6}" type="presParOf" srcId="{B4576AB3-3CBC-4734-BE31-504C7BAD23FB}" destId="{9598F972-3FAD-4C97-A6E4-63E89EE51608}" srcOrd="4" destOrd="0" presId="urn:microsoft.com/office/officeart/2005/8/layout/chevron2"/>
    <dgm:cxn modelId="{47D6FEFE-F1C1-4B2A-9901-E271B7D050DC}" type="presParOf" srcId="{9598F972-3FAD-4C97-A6E4-63E89EE51608}" destId="{10F117B3-F47A-4061-9F91-A5C1CEE10D7E}" srcOrd="0" destOrd="0" presId="urn:microsoft.com/office/officeart/2005/8/layout/chevron2"/>
    <dgm:cxn modelId="{571F98F2-400C-4255-8281-1046E11EF3AB}" type="presParOf" srcId="{9598F972-3FAD-4C97-A6E4-63E89EE51608}" destId="{0C7E735E-36AD-497E-AD63-BA110DC5E86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36877D-0FD2-4E09-AE7C-823875BCE87E}"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982760D5-67F4-48B5-AA6E-DACFA5A63C6B}">
      <dgm:prSet phldrT="[Texto]"/>
      <dgm:spPr>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smtClean="0">
              <a:solidFill>
                <a:schemeClr val="tx1"/>
              </a:solidFill>
            </a:rPr>
            <a:t>Sistema neumático</a:t>
          </a:r>
          <a:endParaRPr lang="es-ES" dirty="0">
            <a:solidFill>
              <a:schemeClr val="tx1"/>
            </a:solidFill>
          </a:endParaRPr>
        </a:p>
      </dgm:t>
    </dgm:pt>
    <dgm:pt modelId="{CDD48508-CB6D-4151-8246-371A1C4897BA}" type="parTrans" cxnId="{C70E31D0-554E-42BE-AD3A-9BD6EBB25B07}">
      <dgm:prSet/>
      <dgm:spPr/>
      <dgm:t>
        <a:bodyPr/>
        <a:lstStyle/>
        <a:p>
          <a:endParaRPr lang="es-ES"/>
        </a:p>
      </dgm:t>
    </dgm:pt>
    <dgm:pt modelId="{BA7B67AA-8FDB-4F41-A947-A46DE280909F}" type="sibTrans" cxnId="{C70E31D0-554E-42BE-AD3A-9BD6EBB25B07}">
      <dgm:prSet/>
      <dgm:spPr/>
      <dgm:t>
        <a:bodyPr/>
        <a:lstStyle/>
        <a:p>
          <a:endParaRPr lang="es-ES"/>
        </a:p>
      </dgm:t>
    </dgm:pt>
    <dgm:pt modelId="{5E49BBA5-C98D-481C-A753-229EDD9AA772}">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S" sz="1800" dirty="0" smtClean="0"/>
            <a:t>Permite transmitir señales por medio de aire u otro gas.</a:t>
          </a:r>
          <a:endParaRPr lang="es-ES" sz="1800" dirty="0"/>
        </a:p>
      </dgm:t>
    </dgm:pt>
    <dgm:pt modelId="{604F3068-005A-4391-81F3-153AD25CEA2C}" type="parTrans" cxnId="{E9F598A6-6D3B-4655-B407-5C1C6DD43C15}">
      <dgm:prSet/>
      <dgm:spPr/>
      <dgm:t>
        <a:bodyPr/>
        <a:lstStyle/>
        <a:p>
          <a:endParaRPr lang="es-ES"/>
        </a:p>
      </dgm:t>
    </dgm:pt>
    <dgm:pt modelId="{B6B8B220-7EF1-4CD0-BACE-857F10C0A46D}" type="sibTrans" cxnId="{E9F598A6-6D3B-4655-B407-5C1C6DD43C15}">
      <dgm:prSet/>
      <dgm:spPr/>
      <dgm:t>
        <a:bodyPr/>
        <a:lstStyle/>
        <a:p>
          <a:endParaRPr lang="es-ES"/>
        </a:p>
      </dgm:t>
    </dgm:pt>
    <dgm:pt modelId="{A48693C5-14C4-4E29-A300-1C00E82F1434}">
      <dgm:prSet phldrT="[Texto]" custT="1">
        <dgm:style>
          <a:lnRef idx="2">
            <a:schemeClr val="accent2"/>
          </a:lnRef>
          <a:fillRef idx="1">
            <a:schemeClr val="lt1"/>
          </a:fillRef>
          <a:effectRef idx="0">
            <a:schemeClr val="accent2"/>
          </a:effectRef>
          <a:fontRef idx="minor">
            <a:schemeClr val="dk1"/>
          </a:fontRef>
        </dgm:style>
      </dgm:prSet>
      <dgm:spPr/>
      <dgm:t>
        <a:bodyPr/>
        <a:lstStyle/>
        <a:p>
          <a:endParaRPr lang="es-ES" sz="1800" dirty="0"/>
        </a:p>
      </dgm:t>
    </dgm:pt>
    <dgm:pt modelId="{7F475529-6CA6-4E9F-ABA0-5E210C753FF2}" type="parTrans" cxnId="{7794DA0B-3F3D-48D3-8DF0-C17A4E725C0E}">
      <dgm:prSet/>
      <dgm:spPr/>
      <dgm:t>
        <a:bodyPr/>
        <a:lstStyle/>
        <a:p>
          <a:endParaRPr lang="es-ES"/>
        </a:p>
      </dgm:t>
    </dgm:pt>
    <dgm:pt modelId="{4F428458-C9C2-4824-83BA-9835F6684BC0}" type="sibTrans" cxnId="{7794DA0B-3F3D-48D3-8DF0-C17A4E725C0E}">
      <dgm:prSet/>
      <dgm:spPr/>
      <dgm:t>
        <a:bodyPr/>
        <a:lstStyle/>
        <a:p>
          <a:endParaRPr lang="es-ES"/>
        </a:p>
      </dgm:t>
    </dgm:pt>
    <dgm:pt modelId="{6DF0A8D0-F9BB-4EFF-9FC1-78C75EF5DC42}" type="pres">
      <dgm:prSet presAssocID="{C436877D-0FD2-4E09-AE7C-823875BCE87E}" presName="Name0" presStyleCnt="0">
        <dgm:presLayoutVars>
          <dgm:dir/>
          <dgm:animLvl val="lvl"/>
          <dgm:resizeHandles val="exact"/>
        </dgm:presLayoutVars>
      </dgm:prSet>
      <dgm:spPr/>
      <dgm:t>
        <a:bodyPr/>
        <a:lstStyle/>
        <a:p>
          <a:endParaRPr lang="es-ES"/>
        </a:p>
      </dgm:t>
    </dgm:pt>
    <dgm:pt modelId="{16C26619-BAB5-4248-B46C-0153F36C145F}" type="pres">
      <dgm:prSet presAssocID="{C436877D-0FD2-4E09-AE7C-823875BCE87E}" presName="tSp" presStyleCnt="0"/>
      <dgm:spPr/>
    </dgm:pt>
    <dgm:pt modelId="{BF4AAB1D-2D71-4205-A88F-95CC56452F05}" type="pres">
      <dgm:prSet presAssocID="{C436877D-0FD2-4E09-AE7C-823875BCE87E}" presName="bSp" presStyleCnt="0"/>
      <dgm:spPr/>
    </dgm:pt>
    <dgm:pt modelId="{40B81C9E-61BC-4A24-9FB4-2417E4CE9786}" type="pres">
      <dgm:prSet presAssocID="{C436877D-0FD2-4E09-AE7C-823875BCE87E}" presName="process" presStyleCnt="0"/>
      <dgm:spPr/>
    </dgm:pt>
    <dgm:pt modelId="{8DB2144D-3B76-4655-B21C-BFD206323763}" type="pres">
      <dgm:prSet presAssocID="{982760D5-67F4-48B5-AA6E-DACFA5A63C6B}" presName="composite1" presStyleCnt="0"/>
      <dgm:spPr/>
    </dgm:pt>
    <dgm:pt modelId="{21A0741B-B117-4A8E-A426-E3254A0B1F4C}" type="pres">
      <dgm:prSet presAssocID="{982760D5-67F4-48B5-AA6E-DACFA5A63C6B}" presName="dummyNode1" presStyleLbl="node1" presStyleIdx="0" presStyleCnt="1"/>
      <dgm:spPr/>
    </dgm:pt>
    <dgm:pt modelId="{FD6EA16C-AD2A-449B-A968-1317EFBD3117}" type="pres">
      <dgm:prSet presAssocID="{982760D5-67F4-48B5-AA6E-DACFA5A63C6B}" presName="childNode1" presStyleLbl="bgAcc1" presStyleIdx="0" presStyleCnt="1" custScaleX="121679" custScaleY="57430" custLinFactNeighborX="5625" custLinFactNeighborY="-2514">
        <dgm:presLayoutVars>
          <dgm:bulletEnabled val="1"/>
        </dgm:presLayoutVars>
      </dgm:prSet>
      <dgm:spPr/>
      <dgm:t>
        <a:bodyPr/>
        <a:lstStyle/>
        <a:p>
          <a:endParaRPr lang="es-ES"/>
        </a:p>
      </dgm:t>
    </dgm:pt>
    <dgm:pt modelId="{DDF171BC-5B0C-4468-8522-73E9EEB98000}" type="pres">
      <dgm:prSet presAssocID="{982760D5-67F4-48B5-AA6E-DACFA5A63C6B}" presName="childNode1tx" presStyleLbl="bgAcc1" presStyleIdx="0" presStyleCnt="1">
        <dgm:presLayoutVars>
          <dgm:bulletEnabled val="1"/>
        </dgm:presLayoutVars>
      </dgm:prSet>
      <dgm:spPr/>
      <dgm:t>
        <a:bodyPr/>
        <a:lstStyle/>
        <a:p>
          <a:endParaRPr lang="es-ES"/>
        </a:p>
      </dgm:t>
    </dgm:pt>
    <dgm:pt modelId="{6975EE7D-0E16-46A1-9151-D001F6708972}" type="pres">
      <dgm:prSet presAssocID="{982760D5-67F4-48B5-AA6E-DACFA5A63C6B}" presName="parentNode1" presStyleLbl="node1" presStyleIdx="0" presStyleCnt="1" custLinFactY="-100000" custLinFactNeighborX="-81174" custLinFactNeighborY="-167258">
        <dgm:presLayoutVars>
          <dgm:chMax val="1"/>
          <dgm:bulletEnabled val="1"/>
        </dgm:presLayoutVars>
      </dgm:prSet>
      <dgm:spPr/>
      <dgm:t>
        <a:bodyPr/>
        <a:lstStyle/>
        <a:p>
          <a:endParaRPr lang="es-ES"/>
        </a:p>
      </dgm:t>
    </dgm:pt>
    <dgm:pt modelId="{3EF009C2-8571-41F9-AB3B-6EC4A6F07D72}" type="pres">
      <dgm:prSet presAssocID="{982760D5-67F4-48B5-AA6E-DACFA5A63C6B}" presName="connSite1" presStyleCnt="0"/>
      <dgm:spPr/>
    </dgm:pt>
  </dgm:ptLst>
  <dgm:cxnLst>
    <dgm:cxn modelId="{BD56FC7E-FAA5-4ADA-8465-D200C6EF201C}" type="presOf" srcId="{A48693C5-14C4-4E29-A300-1C00E82F1434}" destId="{DDF171BC-5B0C-4468-8522-73E9EEB98000}" srcOrd="1" destOrd="1" presId="urn:microsoft.com/office/officeart/2005/8/layout/hProcess4"/>
    <dgm:cxn modelId="{E9F598A6-6D3B-4655-B407-5C1C6DD43C15}" srcId="{982760D5-67F4-48B5-AA6E-DACFA5A63C6B}" destId="{5E49BBA5-C98D-481C-A753-229EDD9AA772}" srcOrd="0" destOrd="0" parTransId="{604F3068-005A-4391-81F3-153AD25CEA2C}" sibTransId="{B6B8B220-7EF1-4CD0-BACE-857F10C0A46D}"/>
    <dgm:cxn modelId="{D2A5B76E-254A-4C8C-B2B4-FA02B4E9F7F8}" type="presOf" srcId="{5E49BBA5-C98D-481C-A753-229EDD9AA772}" destId="{FD6EA16C-AD2A-449B-A968-1317EFBD3117}" srcOrd="0" destOrd="0" presId="urn:microsoft.com/office/officeart/2005/8/layout/hProcess4"/>
    <dgm:cxn modelId="{B7BDCB0A-B518-4000-BCA8-7335250567FC}" type="presOf" srcId="{5E49BBA5-C98D-481C-A753-229EDD9AA772}" destId="{DDF171BC-5B0C-4468-8522-73E9EEB98000}" srcOrd="1" destOrd="0" presId="urn:microsoft.com/office/officeart/2005/8/layout/hProcess4"/>
    <dgm:cxn modelId="{3F65AC51-78BC-4264-B13A-8615087DDE54}" type="presOf" srcId="{A48693C5-14C4-4E29-A300-1C00E82F1434}" destId="{FD6EA16C-AD2A-449B-A968-1317EFBD3117}" srcOrd="0" destOrd="1" presId="urn:microsoft.com/office/officeart/2005/8/layout/hProcess4"/>
    <dgm:cxn modelId="{FF0EE4C1-A926-4198-A196-47F4BA39F75A}" type="presOf" srcId="{C436877D-0FD2-4E09-AE7C-823875BCE87E}" destId="{6DF0A8D0-F9BB-4EFF-9FC1-78C75EF5DC42}" srcOrd="0" destOrd="0" presId="urn:microsoft.com/office/officeart/2005/8/layout/hProcess4"/>
    <dgm:cxn modelId="{7794DA0B-3F3D-48D3-8DF0-C17A4E725C0E}" srcId="{982760D5-67F4-48B5-AA6E-DACFA5A63C6B}" destId="{A48693C5-14C4-4E29-A300-1C00E82F1434}" srcOrd="1" destOrd="0" parTransId="{7F475529-6CA6-4E9F-ABA0-5E210C753FF2}" sibTransId="{4F428458-C9C2-4824-83BA-9835F6684BC0}"/>
    <dgm:cxn modelId="{FCE6AA33-5DE7-4F9D-A795-CCD1BF67DB0A}" type="presOf" srcId="{982760D5-67F4-48B5-AA6E-DACFA5A63C6B}" destId="{6975EE7D-0E16-46A1-9151-D001F6708972}" srcOrd="0" destOrd="0" presId="urn:microsoft.com/office/officeart/2005/8/layout/hProcess4"/>
    <dgm:cxn modelId="{C70E31D0-554E-42BE-AD3A-9BD6EBB25B07}" srcId="{C436877D-0FD2-4E09-AE7C-823875BCE87E}" destId="{982760D5-67F4-48B5-AA6E-DACFA5A63C6B}" srcOrd="0" destOrd="0" parTransId="{CDD48508-CB6D-4151-8246-371A1C4897BA}" sibTransId="{BA7B67AA-8FDB-4F41-A947-A46DE280909F}"/>
    <dgm:cxn modelId="{FC527E50-F771-4AAD-B9A1-8E2DB0DF6289}" type="presParOf" srcId="{6DF0A8D0-F9BB-4EFF-9FC1-78C75EF5DC42}" destId="{16C26619-BAB5-4248-B46C-0153F36C145F}" srcOrd="0" destOrd="0" presId="urn:microsoft.com/office/officeart/2005/8/layout/hProcess4"/>
    <dgm:cxn modelId="{2A6E710E-21D5-44EC-B34C-EFBE1A1C979F}" type="presParOf" srcId="{6DF0A8D0-F9BB-4EFF-9FC1-78C75EF5DC42}" destId="{BF4AAB1D-2D71-4205-A88F-95CC56452F05}" srcOrd="1" destOrd="0" presId="urn:microsoft.com/office/officeart/2005/8/layout/hProcess4"/>
    <dgm:cxn modelId="{25B0E709-16B5-4E43-8E42-87C3E065926A}" type="presParOf" srcId="{6DF0A8D0-F9BB-4EFF-9FC1-78C75EF5DC42}" destId="{40B81C9E-61BC-4A24-9FB4-2417E4CE9786}" srcOrd="2" destOrd="0" presId="urn:microsoft.com/office/officeart/2005/8/layout/hProcess4"/>
    <dgm:cxn modelId="{68DAA9AB-342D-409F-B06D-FE4535AFEBE5}" type="presParOf" srcId="{40B81C9E-61BC-4A24-9FB4-2417E4CE9786}" destId="{8DB2144D-3B76-4655-B21C-BFD206323763}" srcOrd="0" destOrd="0" presId="urn:microsoft.com/office/officeart/2005/8/layout/hProcess4"/>
    <dgm:cxn modelId="{C9762F2D-86BE-4288-B5C7-8E8FF6028BA7}" type="presParOf" srcId="{8DB2144D-3B76-4655-B21C-BFD206323763}" destId="{21A0741B-B117-4A8E-A426-E3254A0B1F4C}" srcOrd="0" destOrd="0" presId="urn:microsoft.com/office/officeart/2005/8/layout/hProcess4"/>
    <dgm:cxn modelId="{44EA3851-E1C0-4E0B-8D55-178FEF3F359F}" type="presParOf" srcId="{8DB2144D-3B76-4655-B21C-BFD206323763}" destId="{FD6EA16C-AD2A-449B-A968-1317EFBD3117}" srcOrd="1" destOrd="0" presId="urn:microsoft.com/office/officeart/2005/8/layout/hProcess4"/>
    <dgm:cxn modelId="{8D7B1D0C-D669-4A6D-9218-D50CF087B19F}" type="presParOf" srcId="{8DB2144D-3B76-4655-B21C-BFD206323763}" destId="{DDF171BC-5B0C-4468-8522-73E9EEB98000}" srcOrd="2" destOrd="0" presId="urn:microsoft.com/office/officeart/2005/8/layout/hProcess4"/>
    <dgm:cxn modelId="{8AA947F4-43BD-4E50-95DA-5C394F5E0EB3}" type="presParOf" srcId="{8DB2144D-3B76-4655-B21C-BFD206323763}" destId="{6975EE7D-0E16-46A1-9151-D001F6708972}" srcOrd="3" destOrd="0" presId="urn:microsoft.com/office/officeart/2005/8/layout/hProcess4"/>
    <dgm:cxn modelId="{D8E44FE4-3359-460F-B8DB-7663C2127575}" type="presParOf" srcId="{8DB2144D-3B76-4655-B21C-BFD206323763}" destId="{3EF009C2-8571-41F9-AB3B-6EC4A6F07D72}"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61D213-6A2C-4797-867A-ED6A7A17B104}" type="doc">
      <dgm:prSet loTypeId="urn:microsoft.com/office/officeart/2009/layout/CircleArrowProcess" loCatId="process" qsTypeId="urn:microsoft.com/office/officeart/2005/8/quickstyle/simple1" qsCatId="simple" csTypeId="urn:microsoft.com/office/officeart/2005/8/colors/accent1_2" csCatId="accent1" phldr="1"/>
      <dgm:spPr/>
    </dgm:pt>
    <dgm:pt modelId="{6F318552-BA69-42D8-9D6F-73AF36633115}">
      <dgm:prSet phldrT="[Texto]"/>
      <dgm:spPr/>
      <dgm:t>
        <a:bodyPr/>
        <a:lstStyle/>
        <a:p>
          <a:r>
            <a:rPr lang="es-ES" b="1" dirty="0" smtClean="0"/>
            <a:t>Compresor de aire</a:t>
          </a:r>
          <a:endParaRPr lang="es-ES" b="1" dirty="0"/>
        </a:p>
      </dgm:t>
    </dgm:pt>
    <dgm:pt modelId="{AFE0E549-76A3-414B-9C00-611108624941}" type="parTrans" cxnId="{CE8317E5-3E40-446A-BFC3-97EA8C9ECA09}">
      <dgm:prSet/>
      <dgm:spPr/>
      <dgm:t>
        <a:bodyPr/>
        <a:lstStyle/>
        <a:p>
          <a:endParaRPr lang="es-ES"/>
        </a:p>
      </dgm:t>
    </dgm:pt>
    <dgm:pt modelId="{41D25F71-0EE2-47B2-99DC-C7AF3F62C71B}" type="sibTrans" cxnId="{CE8317E5-3E40-446A-BFC3-97EA8C9ECA09}">
      <dgm:prSet/>
      <dgm:spPr/>
      <dgm:t>
        <a:bodyPr/>
        <a:lstStyle/>
        <a:p>
          <a:endParaRPr lang="es-ES"/>
        </a:p>
      </dgm:t>
    </dgm:pt>
    <dgm:pt modelId="{F36402C8-68BD-48E8-AFED-935B034FA36D}">
      <dgm:prSet phldrT="[Texto]"/>
      <dgm:spPr/>
      <dgm:t>
        <a:bodyPr/>
        <a:lstStyle/>
        <a:p>
          <a:r>
            <a:rPr lang="es-ES" b="1" dirty="0" smtClean="0"/>
            <a:t>Regulador y filtro</a:t>
          </a:r>
          <a:endParaRPr lang="es-ES" b="1" dirty="0"/>
        </a:p>
      </dgm:t>
    </dgm:pt>
    <dgm:pt modelId="{CAA056CE-C536-413E-9103-BB97BBE774E5}" type="parTrans" cxnId="{BC9BA558-372D-4608-968E-78EA302717D5}">
      <dgm:prSet/>
      <dgm:spPr/>
      <dgm:t>
        <a:bodyPr/>
        <a:lstStyle/>
        <a:p>
          <a:endParaRPr lang="es-ES"/>
        </a:p>
      </dgm:t>
    </dgm:pt>
    <dgm:pt modelId="{8A54F909-D457-4E97-9120-28F744334BEE}" type="sibTrans" cxnId="{BC9BA558-372D-4608-968E-78EA302717D5}">
      <dgm:prSet/>
      <dgm:spPr/>
      <dgm:t>
        <a:bodyPr/>
        <a:lstStyle/>
        <a:p>
          <a:endParaRPr lang="es-ES"/>
        </a:p>
      </dgm:t>
    </dgm:pt>
    <dgm:pt modelId="{DFB3361D-214D-494E-9BDF-D26D4118C3B8}">
      <dgm:prSet phldrT="[Texto]"/>
      <dgm:spPr/>
      <dgm:t>
        <a:bodyPr/>
        <a:lstStyle/>
        <a:p>
          <a:r>
            <a:rPr lang="es-ES" b="1" dirty="0" smtClean="0"/>
            <a:t>Válvulas</a:t>
          </a:r>
          <a:endParaRPr lang="es-ES" b="1" dirty="0"/>
        </a:p>
      </dgm:t>
    </dgm:pt>
    <dgm:pt modelId="{0A16D4A8-1DBA-4046-ADE7-4BA009FC9BB8}" type="parTrans" cxnId="{85350A04-5755-42EF-9488-3D9510048E86}">
      <dgm:prSet/>
      <dgm:spPr/>
      <dgm:t>
        <a:bodyPr/>
        <a:lstStyle/>
        <a:p>
          <a:endParaRPr lang="es-ES"/>
        </a:p>
      </dgm:t>
    </dgm:pt>
    <dgm:pt modelId="{60EB0DD6-F5D4-4C84-8920-54CDE3DA8E4A}" type="sibTrans" cxnId="{85350A04-5755-42EF-9488-3D9510048E86}">
      <dgm:prSet/>
      <dgm:spPr/>
      <dgm:t>
        <a:bodyPr/>
        <a:lstStyle/>
        <a:p>
          <a:endParaRPr lang="es-ES"/>
        </a:p>
      </dgm:t>
    </dgm:pt>
    <dgm:pt modelId="{3B512097-43D4-4829-BA94-A2132BD49105}">
      <dgm:prSet phldrT="[Texto]"/>
      <dgm:spPr/>
      <dgm:t>
        <a:bodyPr/>
        <a:lstStyle/>
        <a:p>
          <a:r>
            <a:rPr lang="es-ES" b="1" dirty="0" smtClean="0"/>
            <a:t>Conducto de aire</a:t>
          </a:r>
          <a:endParaRPr lang="es-ES" b="1" dirty="0"/>
        </a:p>
      </dgm:t>
    </dgm:pt>
    <dgm:pt modelId="{15778CF4-A17C-485E-9419-D513BFCDBB67}" type="parTrans" cxnId="{E259DF96-5F19-4635-866A-71E052D24D2F}">
      <dgm:prSet/>
      <dgm:spPr/>
      <dgm:t>
        <a:bodyPr/>
        <a:lstStyle/>
        <a:p>
          <a:endParaRPr lang="es-ES"/>
        </a:p>
      </dgm:t>
    </dgm:pt>
    <dgm:pt modelId="{70FC4E43-2CAE-4426-85AF-239F557D3AD6}" type="sibTrans" cxnId="{E259DF96-5F19-4635-866A-71E052D24D2F}">
      <dgm:prSet/>
      <dgm:spPr/>
      <dgm:t>
        <a:bodyPr/>
        <a:lstStyle/>
        <a:p>
          <a:endParaRPr lang="es-ES"/>
        </a:p>
      </dgm:t>
    </dgm:pt>
    <dgm:pt modelId="{B8608485-7D03-4BEB-B8C1-B0628F1F8E29}" type="pres">
      <dgm:prSet presAssocID="{5061D213-6A2C-4797-867A-ED6A7A17B104}" presName="Name0" presStyleCnt="0">
        <dgm:presLayoutVars>
          <dgm:chMax val="7"/>
          <dgm:chPref val="7"/>
          <dgm:dir/>
          <dgm:animLvl val="lvl"/>
        </dgm:presLayoutVars>
      </dgm:prSet>
      <dgm:spPr/>
    </dgm:pt>
    <dgm:pt modelId="{CAB00E22-88BF-4169-93D1-01774AD600ED}" type="pres">
      <dgm:prSet presAssocID="{6F318552-BA69-42D8-9D6F-73AF36633115}" presName="Accent1" presStyleCnt="0"/>
      <dgm:spPr/>
    </dgm:pt>
    <dgm:pt modelId="{204601B6-F21E-4D2A-8D5A-81F43A55D490}" type="pres">
      <dgm:prSet presAssocID="{6F318552-BA69-42D8-9D6F-73AF36633115}" presName="Accent" presStyleLbl="node1" presStyleIdx="0" presStyleCnt="4"/>
      <dgm:spPr/>
    </dgm:pt>
    <dgm:pt modelId="{17936EDA-FABA-4B52-AFF6-9D72F59743D5}" type="pres">
      <dgm:prSet presAssocID="{6F318552-BA69-42D8-9D6F-73AF36633115}" presName="Parent1" presStyleLbl="revTx" presStyleIdx="0" presStyleCnt="4">
        <dgm:presLayoutVars>
          <dgm:chMax val="1"/>
          <dgm:chPref val="1"/>
          <dgm:bulletEnabled val="1"/>
        </dgm:presLayoutVars>
      </dgm:prSet>
      <dgm:spPr/>
      <dgm:t>
        <a:bodyPr/>
        <a:lstStyle/>
        <a:p>
          <a:endParaRPr lang="es-ES"/>
        </a:p>
      </dgm:t>
    </dgm:pt>
    <dgm:pt modelId="{DC9511DE-72F0-474C-AA77-A48175B921F5}" type="pres">
      <dgm:prSet presAssocID="{F36402C8-68BD-48E8-AFED-935B034FA36D}" presName="Accent2" presStyleCnt="0"/>
      <dgm:spPr/>
    </dgm:pt>
    <dgm:pt modelId="{829DE1F1-822E-4F44-A835-01317FCFB78D}" type="pres">
      <dgm:prSet presAssocID="{F36402C8-68BD-48E8-AFED-935B034FA36D}" presName="Accent" presStyleLbl="node1" presStyleIdx="1" presStyleCnt="4"/>
      <dgm:spPr/>
    </dgm:pt>
    <dgm:pt modelId="{5BBACBEF-6504-4D54-A6CA-6878C825EE5C}" type="pres">
      <dgm:prSet presAssocID="{F36402C8-68BD-48E8-AFED-935B034FA36D}" presName="Parent2" presStyleLbl="revTx" presStyleIdx="1" presStyleCnt="4">
        <dgm:presLayoutVars>
          <dgm:chMax val="1"/>
          <dgm:chPref val="1"/>
          <dgm:bulletEnabled val="1"/>
        </dgm:presLayoutVars>
      </dgm:prSet>
      <dgm:spPr/>
      <dgm:t>
        <a:bodyPr/>
        <a:lstStyle/>
        <a:p>
          <a:endParaRPr lang="es-ES"/>
        </a:p>
      </dgm:t>
    </dgm:pt>
    <dgm:pt modelId="{241C1D99-392B-4F2A-AADF-CD405BAF9CDF}" type="pres">
      <dgm:prSet presAssocID="{DFB3361D-214D-494E-9BDF-D26D4118C3B8}" presName="Accent3" presStyleCnt="0"/>
      <dgm:spPr/>
    </dgm:pt>
    <dgm:pt modelId="{CDD90706-ECD3-4639-9A89-055B333AE710}" type="pres">
      <dgm:prSet presAssocID="{DFB3361D-214D-494E-9BDF-D26D4118C3B8}" presName="Accent" presStyleLbl="node1" presStyleIdx="2" presStyleCnt="4"/>
      <dgm:spPr/>
    </dgm:pt>
    <dgm:pt modelId="{A2587BD6-FCB2-4532-B698-2C8B45AB39C8}" type="pres">
      <dgm:prSet presAssocID="{DFB3361D-214D-494E-9BDF-D26D4118C3B8}" presName="Parent3" presStyleLbl="revTx" presStyleIdx="2" presStyleCnt="4">
        <dgm:presLayoutVars>
          <dgm:chMax val="1"/>
          <dgm:chPref val="1"/>
          <dgm:bulletEnabled val="1"/>
        </dgm:presLayoutVars>
      </dgm:prSet>
      <dgm:spPr/>
      <dgm:t>
        <a:bodyPr/>
        <a:lstStyle/>
        <a:p>
          <a:endParaRPr lang="es-ES"/>
        </a:p>
      </dgm:t>
    </dgm:pt>
    <dgm:pt modelId="{6C60B534-72D2-4525-98EB-77229772A891}" type="pres">
      <dgm:prSet presAssocID="{3B512097-43D4-4829-BA94-A2132BD49105}" presName="Accent4" presStyleCnt="0"/>
      <dgm:spPr/>
    </dgm:pt>
    <dgm:pt modelId="{164B22DF-F252-4A32-933E-B2B422AA2D62}" type="pres">
      <dgm:prSet presAssocID="{3B512097-43D4-4829-BA94-A2132BD49105}" presName="Accent" presStyleLbl="node1" presStyleIdx="3" presStyleCnt="4"/>
      <dgm:spPr/>
    </dgm:pt>
    <dgm:pt modelId="{5BABA250-D9DD-46F6-AABB-3EAD8F524246}" type="pres">
      <dgm:prSet presAssocID="{3B512097-43D4-4829-BA94-A2132BD49105}" presName="Parent4" presStyleLbl="revTx" presStyleIdx="3" presStyleCnt="4">
        <dgm:presLayoutVars>
          <dgm:chMax val="1"/>
          <dgm:chPref val="1"/>
          <dgm:bulletEnabled val="1"/>
        </dgm:presLayoutVars>
      </dgm:prSet>
      <dgm:spPr/>
      <dgm:t>
        <a:bodyPr/>
        <a:lstStyle/>
        <a:p>
          <a:endParaRPr lang="es-ES"/>
        </a:p>
      </dgm:t>
    </dgm:pt>
  </dgm:ptLst>
  <dgm:cxnLst>
    <dgm:cxn modelId="{85350A04-5755-42EF-9488-3D9510048E86}" srcId="{5061D213-6A2C-4797-867A-ED6A7A17B104}" destId="{DFB3361D-214D-494E-9BDF-D26D4118C3B8}" srcOrd="2" destOrd="0" parTransId="{0A16D4A8-1DBA-4046-ADE7-4BA009FC9BB8}" sibTransId="{60EB0DD6-F5D4-4C84-8920-54CDE3DA8E4A}"/>
    <dgm:cxn modelId="{9DBEA88F-C47D-43B4-87C3-77A34C6F133D}" type="presOf" srcId="{6F318552-BA69-42D8-9D6F-73AF36633115}" destId="{17936EDA-FABA-4B52-AFF6-9D72F59743D5}" srcOrd="0" destOrd="0" presId="urn:microsoft.com/office/officeart/2009/layout/CircleArrowProcess"/>
    <dgm:cxn modelId="{64519D4B-6184-4BCD-99C4-6E397D496CA7}" type="presOf" srcId="{5061D213-6A2C-4797-867A-ED6A7A17B104}" destId="{B8608485-7D03-4BEB-B8C1-B0628F1F8E29}" srcOrd="0" destOrd="0" presId="urn:microsoft.com/office/officeart/2009/layout/CircleArrowProcess"/>
    <dgm:cxn modelId="{CE8317E5-3E40-446A-BFC3-97EA8C9ECA09}" srcId="{5061D213-6A2C-4797-867A-ED6A7A17B104}" destId="{6F318552-BA69-42D8-9D6F-73AF36633115}" srcOrd="0" destOrd="0" parTransId="{AFE0E549-76A3-414B-9C00-611108624941}" sibTransId="{41D25F71-0EE2-47B2-99DC-C7AF3F62C71B}"/>
    <dgm:cxn modelId="{E259DF96-5F19-4635-866A-71E052D24D2F}" srcId="{5061D213-6A2C-4797-867A-ED6A7A17B104}" destId="{3B512097-43D4-4829-BA94-A2132BD49105}" srcOrd="3" destOrd="0" parTransId="{15778CF4-A17C-485E-9419-D513BFCDBB67}" sibTransId="{70FC4E43-2CAE-4426-85AF-239F557D3AD6}"/>
    <dgm:cxn modelId="{F00630F2-260F-495B-9281-5E2BB7B9848C}" type="presOf" srcId="{F36402C8-68BD-48E8-AFED-935B034FA36D}" destId="{5BBACBEF-6504-4D54-A6CA-6878C825EE5C}" srcOrd="0" destOrd="0" presId="urn:microsoft.com/office/officeart/2009/layout/CircleArrowProcess"/>
    <dgm:cxn modelId="{541427A2-56CC-499A-BB6D-9BC2528577AF}" type="presOf" srcId="{3B512097-43D4-4829-BA94-A2132BD49105}" destId="{5BABA250-D9DD-46F6-AABB-3EAD8F524246}" srcOrd="0" destOrd="0" presId="urn:microsoft.com/office/officeart/2009/layout/CircleArrowProcess"/>
    <dgm:cxn modelId="{BC9BA558-372D-4608-968E-78EA302717D5}" srcId="{5061D213-6A2C-4797-867A-ED6A7A17B104}" destId="{F36402C8-68BD-48E8-AFED-935B034FA36D}" srcOrd="1" destOrd="0" parTransId="{CAA056CE-C536-413E-9103-BB97BBE774E5}" sibTransId="{8A54F909-D457-4E97-9120-28F744334BEE}"/>
    <dgm:cxn modelId="{644166DD-DE99-4495-8E4D-3DDCBDE4CFFB}" type="presOf" srcId="{DFB3361D-214D-494E-9BDF-D26D4118C3B8}" destId="{A2587BD6-FCB2-4532-B698-2C8B45AB39C8}" srcOrd="0" destOrd="0" presId="urn:microsoft.com/office/officeart/2009/layout/CircleArrowProcess"/>
    <dgm:cxn modelId="{87898312-6320-42F3-A324-D9DCA921498D}" type="presParOf" srcId="{B8608485-7D03-4BEB-B8C1-B0628F1F8E29}" destId="{CAB00E22-88BF-4169-93D1-01774AD600ED}" srcOrd="0" destOrd="0" presId="urn:microsoft.com/office/officeart/2009/layout/CircleArrowProcess"/>
    <dgm:cxn modelId="{8F3A1EE6-328C-4E6D-A7B8-648273683B80}" type="presParOf" srcId="{CAB00E22-88BF-4169-93D1-01774AD600ED}" destId="{204601B6-F21E-4D2A-8D5A-81F43A55D490}" srcOrd="0" destOrd="0" presId="urn:microsoft.com/office/officeart/2009/layout/CircleArrowProcess"/>
    <dgm:cxn modelId="{FEBD02BC-B84D-44E8-80EB-2986BD07F4E4}" type="presParOf" srcId="{B8608485-7D03-4BEB-B8C1-B0628F1F8E29}" destId="{17936EDA-FABA-4B52-AFF6-9D72F59743D5}" srcOrd="1" destOrd="0" presId="urn:microsoft.com/office/officeart/2009/layout/CircleArrowProcess"/>
    <dgm:cxn modelId="{474C3A01-EE7D-4C2D-B2AE-A9C43CB0C913}" type="presParOf" srcId="{B8608485-7D03-4BEB-B8C1-B0628F1F8E29}" destId="{DC9511DE-72F0-474C-AA77-A48175B921F5}" srcOrd="2" destOrd="0" presId="urn:microsoft.com/office/officeart/2009/layout/CircleArrowProcess"/>
    <dgm:cxn modelId="{A425AAF2-F854-4306-B732-550556D2656A}" type="presParOf" srcId="{DC9511DE-72F0-474C-AA77-A48175B921F5}" destId="{829DE1F1-822E-4F44-A835-01317FCFB78D}" srcOrd="0" destOrd="0" presId="urn:microsoft.com/office/officeart/2009/layout/CircleArrowProcess"/>
    <dgm:cxn modelId="{FE825D92-0B42-44FB-96F5-95496B84C2CF}" type="presParOf" srcId="{B8608485-7D03-4BEB-B8C1-B0628F1F8E29}" destId="{5BBACBEF-6504-4D54-A6CA-6878C825EE5C}" srcOrd="3" destOrd="0" presId="urn:microsoft.com/office/officeart/2009/layout/CircleArrowProcess"/>
    <dgm:cxn modelId="{EDDDE477-AF42-409E-BB45-3DC7E421EB0E}" type="presParOf" srcId="{B8608485-7D03-4BEB-B8C1-B0628F1F8E29}" destId="{241C1D99-392B-4F2A-AADF-CD405BAF9CDF}" srcOrd="4" destOrd="0" presId="urn:microsoft.com/office/officeart/2009/layout/CircleArrowProcess"/>
    <dgm:cxn modelId="{7C012640-2C34-4359-9820-5FC578FE06E3}" type="presParOf" srcId="{241C1D99-392B-4F2A-AADF-CD405BAF9CDF}" destId="{CDD90706-ECD3-4639-9A89-055B333AE710}" srcOrd="0" destOrd="0" presId="urn:microsoft.com/office/officeart/2009/layout/CircleArrowProcess"/>
    <dgm:cxn modelId="{A1719130-05D3-4738-AC3A-C3D99526F129}" type="presParOf" srcId="{B8608485-7D03-4BEB-B8C1-B0628F1F8E29}" destId="{A2587BD6-FCB2-4532-B698-2C8B45AB39C8}" srcOrd="5" destOrd="0" presId="urn:microsoft.com/office/officeart/2009/layout/CircleArrowProcess"/>
    <dgm:cxn modelId="{E9122A23-BBC9-4995-AC8B-2DB1A1EE1A7F}" type="presParOf" srcId="{B8608485-7D03-4BEB-B8C1-B0628F1F8E29}" destId="{6C60B534-72D2-4525-98EB-77229772A891}" srcOrd="6" destOrd="0" presId="urn:microsoft.com/office/officeart/2009/layout/CircleArrowProcess"/>
    <dgm:cxn modelId="{B0C6A13D-6505-4067-98FC-DA4334AFE49D}" type="presParOf" srcId="{6C60B534-72D2-4525-98EB-77229772A891}" destId="{164B22DF-F252-4A32-933E-B2B422AA2D62}" srcOrd="0" destOrd="0" presId="urn:microsoft.com/office/officeart/2009/layout/CircleArrowProcess"/>
    <dgm:cxn modelId="{5D99F888-E60D-4E94-9B2B-8EFAE60359CA}" type="presParOf" srcId="{B8608485-7D03-4BEB-B8C1-B0628F1F8E29}" destId="{5BABA250-D9DD-46F6-AABB-3EAD8F524246}" srcOrd="7" destOrd="0" presId="urn:microsoft.com/office/officeart/2009/layout/CircleArrowProcess"/>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219F10-B35D-4F1D-8A9C-6B1560E166E3}" type="doc">
      <dgm:prSet loTypeId="urn:microsoft.com/office/officeart/2005/8/layout/process1" loCatId="process" qsTypeId="urn:microsoft.com/office/officeart/2005/8/quickstyle/simple1" qsCatId="simple" csTypeId="urn:microsoft.com/office/officeart/2005/8/colors/accent1_2" csCatId="accent1" phldr="1"/>
      <dgm:spPr/>
    </dgm:pt>
    <dgm:pt modelId="{3514C932-F866-4108-9B65-6173F84348EF}">
      <dgm:prSet phldrT="[Texto]"/>
      <dgm:spPr>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smtClean="0">
              <a:solidFill>
                <a:schemeClr val="tx1"/>
              </a:solidFill>
            </a:rPr>
            <a:t>Filtro regulador de presión</a:t>
          </a:r>
          <a:endParaRPr lang="es-ES" dirty="0">
            <a:solidFill>
              <a:schemeClr val="tx1"/>
            </a:solidFill>
          </a:endParaRPr>
        </a:p>
      </dgm:t>
    </dgm:pt>
    <dgm:pt modelId="{6C92B3AC-F279-4E85-981B-48B37A73C48A}" type="parTrans" cxnId="{1A8FFF97-12DF-4D76-A3F4-919D803183E8}">
      <dgm:prSet/>
      <dgm:spPr/>
      <dgm:t>
        <a:bodyPr/>
        <a:lstStyle/>
        <a:p>
          <a:endParaRPr lang="es-ES"/>
        </a:p>
      </dgm:t>
    </dgm:pt>
    <dgm:pt modelId="{00DA0EE2-C19A-4D9F-BB88-4C016E100BE8}" type="sibTrans" cxnId="{1A8FFF97-12DF-4D76-A3F4-919D803183E8}">
      <dgm:prSet/>
      <dgm:spPr/>
      <dgm:t>
        <a:bodyPr/>
        <a:lstStyle/>
        <a:p>
          <a:endParaRPr lang="es-ES"/>
        </a:p>
      </dgm:t>
    </dgm:pt>
    <dgm:pt modelId="{F1E571FF-4FCF-49E1-89C9-A06032032035}">
      <dgm:prSet phldrT="[Texto]"/>
      <dgm:spPr>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smtClean="0">
              <a:solidFill>
                <a:schemeClr val="tx1"/>
              </a:solidFill>
            </a:rPr>
            <a:t>Filtro coalescente</a:t>
          </a:r>
          <a:endParaRPr lang="es-ES" dirty="0">
            <a:solidFill>
              <a:schemeClr val="tx1"/>
            </a:solidFill>
          </a:endParaRPr>
        </a:p>
      </dgm:t>
    </dgm:pt>
    <dgm:pt modelId="{7B4F62E1-7235-4F7C-94EE-D948F31721AD}" type="parTrans" cxnId="{786D6176-0361-4262-9EC5-EC9FC1597A2A}">
      <dgm:prSet/>
      <dgm:spPr/>
      <dgm:t>
        <a:bodyPr/>
        <a:lstStyle/>
        <a:p>
          <a:endParaRPr lang="es-ES"/>
        </a:p>
      </dgm:t>
    </dgm:pt>
    <dgm:pt modelId="{A5E0D69C-C1EB-4462-A851-32352FD227C3}" type="sibTrans" cxnId="{786D6176-0361-4262-9EC5-EC9FC1597A2A}">
      <dgm:prSet/>
      <dgm:spPr/>
      <dgm:t>
        <a:bodyPr/>
        <a:lstStyle/>
        <a:p>
          <a:endParaRPr lang="es-ES"/>
        </a:p>
      </dgm:t>
    </dgm:pt>
    <dgm:pt modelId="{E3D39FEC-4756-47F0-9110-5E22F64E2636}">
      <dgm:prSet phldrT="[Texto]"/>
      <dgm:spPr>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smtClean="0">
              <a:solidFill>
                <a:schemeClr val="tx1"/>
              </a:solidFill>
            </a:rPr>
            <a:t>Unidad de mantenimiento</a:t>
          </a:r>
          <a:endParaRPr lang="es-ES" dirty="0">
            <a:solidFill>
              <a:schemeClr val="tx1"/>
            </a:solidFill>
          </a:endParaRPr>
        </a:p>
      </dgm:t>
    </dgm:pt>
    <dgm:pt modelId="{428958AF-70CD-436F-95D8-56D86D89DA27}" type="parTrans" cxnId="{39EFAEA9-9ADF-4858-A2F1-4B4EE706A184}">
      <dgm:prSet/>
      <dgm:spPr/>
      <dgm:t>
        <a:bodyPr/>
        <a:lstStyle/>
        <a:p>
          <a:endParaRPr lang="es-ES"/>
        </a:p>
      </dgm:t>
    </dgm:pt>
    <dgm:pt modelId="{C030B53F-62AA-4944-8980-D66ABBFB307F}" type="sibTrans" cxnId="{39EFAEA9-9ADF-4858-A2F1-4B4EE706A184}">
      <dgm:prSet/>
      <dgm:spPr/>
      <dgm:t>
        <a:bodyPr/>
        <a:lstStyle/>
        <a:p>
          <a:endParaRPr lang="es-ES"/>
        </a:p>
      </dgm:t>
    </dgm:pt>
    <dgm:pt modelId="{7B862FDA-A9C8-4AAD-ADF3-1E7932348F9A}" type="pres">
      <dgm:prSet presAssocID="{50219F10-B35D-4F1D-8A9C-6B1560E166E3}" presName="Name0" presStyleCnt="0">
        <dgm:presLayoutVars>
          <dgm:dir/>
          <dgm:resizeHandles val="exact"/>
        </dgm:presLayoutVars>
      </dgm:prSet>
      <dgm:spPr/>
    </dgm:pt>
    <dgm:pt modelId="{C189BE1A-13CC-4133-8102-0750C349D810}" type="pres">
      <dgm:prSet presAssocID="{3514C932-F866-4108-9B65-6173F84348EF}" presName="node" presStyleLbl="node1" presStyleIdx="0" presStyleCnt="3">
        <dgm:presLayoutVars>
          <dgm:bulletEnabled val="1"/>
        </dgm:presLayoutVars>
      </dgm:prSet>
      <dgm:spPr/>
      <dgm:t>
        <a:bodyPr/>
        <a:lstStyle/>
        <a:p>
          <a:endParaRPr lang="es-ES"/>
        </a:p>
      </dgm:t>
    </dgm:pt>
    <dgm:pt modelId="{BEED4AAF-27FA-429F-9888-515B7369084F}" type="pres">
      <dgm:prSet presAssocID="{00DA0EE2-C19A-4D9F-BB88-4C016E100BE8}" presName="sibTrans" presStyleLbl="sibTrans2D1" presStyleIdx="0" presStyleCnt="2"/>
      <dgm:spPr/>
      <dgm:t>
        <a:bodyPr/>
        <a:lstStyle/>
        <a:p>
          <a:endParaRPr lang="es-ES"/>
        </a:p>
      </dgm:t>
    </dgm:pt>
    <dgm:pt modelId="{704CE15A-2F55-4DFE-8357-6E465BE485E3}" type="pres">
      <dgm:prSet presAssocID="{00DA0EE2-C19A-4D9F-BB88-4C016E100BE8}" presName="connectorText" presStyleLbl="sibTrans2D1" presStyleIdx="0" presStyleCnt="2"/>
      <dgm:spPr/>
      <dgm:t>
        <a:bodyPr/>
        <a:lstStyle/>
        <a:p>
          <a:endParaRPr lang="es-ES"/>
        </a:p>
      </dgm:t>
    </dgm:pt>
    <dgm:pt modelId="{F47300DA-8017-4A94-A40C-05DE0148C471}" type="pres">
      <dgm:prSet presAssocID="{F1E571FF-4FCF-49E1-89C9-A06032032035}" presName="node" presStyleLbl="node1" presStyleIdx="1" presStyleCnt="3">
        <dgm:presLayoutVars>
          <dgm:bulletEnabled val="1"/>
        </dgm:presLayoutVars>
      </dgm:prSet>
      <dgm:spPr/>
      <dgm:t>
        <a:bodyPr/>
        <a:lstStyle/>
        <a:p>
          <a:endParaRPr lang="es-ES"/>
        </a:p>
      </dgm:t>
    </dgm:pt>
    <dgm:pt modelId="{8234A754-4EC2-44EA-A804-444A3F6E06CA}" type="pres">
      <dgm:prSet presAssocID="{A5E0D69C-C1EB-4462-A851-32352FD227C3}" presName="sibTrans" presStyleLbl="sibTrans2D1" presStyleIdx="1" presStyleCnt="2"/>
      <dgm:spPr/>
      <dgm:t>
        <a:bodyPr/>
        <a:lstStyle/>
        <a:p>
          <a:endParaRPr lang="es-ES"/>
        </a:p>
      </dgm:t>
    </dgm:pt>
    <dgm:pt modelId="{2E4B06FE-F1CB-433F-A374-31FA04AE8B91}" type="pres">
      <dgm:prSet presAssocID="{A5E0D69C-C1EB-4462-A851-32352FD227C3}" presName="connectorText" presStyleLbl="sibTrans2D1" presStyleIdx="1" presStyleCnt="2"/>
      <dgm:spPr/>
      <dgm:t>
        <a:bodyPr/>
        <a:lstStyle/>
        <a:p>
          <a:endParaRPr lang="es-ES"/>
        </a:p>
      </dgm:t>
    </dgm:pt>
    <dgm:pt modelId="{2DED79D6-3FA6-411A-B221-C62232BFEBBF}" type="pres">
      <dgm:prSet presAssocID="{E3D39FEC-4756-47F0-9110-5E22F64E2636}" presName="node" presStyleLbl="node1" presStyleIdx="2" presStyleCnt="3">
        <dgm:presLayoutVars>
          <dgm:bulletEnabled val="1"/>
        </dgm:presLayoutVars>
      </dgm:prSet>
      <dgm:spPr/>
      <dgm:t>
        <a:bodyPr/>
        <a:lstStyle/>
        <a:p>
          <a:endParaRPr lang="es-ES"/>
        </a:p>
      </dgm:t>
    </dgm:pt>
  </dgm:ptLst>
  <dgm:cxnLst>
    <dgm:cxn modelId="{19C709EF-4BA1-45FD-9590-192BFE15D7AE}" type="presOf" srcId="{F1E571FF-4FCF-49E1-89C9-A06032032035}" destId="{F47300DA-8017-4A94-A40C-05DE0148C471}" srcOrd="0" destOrd="0" presId="urn:microsoft.com/office/officeart/2005/8/layout/process1"/>
    <dgm:cxn modelId="{786D6176-0361-4262-9EC5-EC9FC1597A2A}" srcId="{50219F10-B35D-4F1D-8A9C-6B1560E166E3}" destId="{F1E571FF-4FCF-49E1-89C9-A06032032035}" srcOrd="1" destOrd="0" parTransId="{7B4F62E1-7235-4F7C-94EE-D948F31721AD}" sibTransId="{A5E0D69C-C1EB-4462-A851-32352FD227C3}"/>
    <dgm:cxn modelId="{1A8FFF97-12DF-4D76-A3F4-919D803183E8}" srcId="{50219F10-B35D-4F1D-8A9C-6B1560E166E3}" destId="{3514C932-F866-4108-9B65-6173F84348EF}" srcOrd="0" destOrd="0" parTransId="{6C92B3AC-F279-4E85-981B-48B37A73C48A}" sibTransId="{00DA0EE2-C19A-4D9F-BB88-4C016E100BE8}"/>
    <dgm:cxn modelId="{30B0C930-FC92-4C3E-B2A7-CA0FC87719C1}" type="presOf" srcId="{A5E0D69C-C1EB-4462-A851-32352FD227C3}" destId="{2E4B06FE-F1CB-433F-A374-31FA04AE8B91}" srcOrd="1" destOrd="0" presId="urn:microsoft.com/office/officeart/2005/8/layout/process1"/>
    <dgm:cxn modelId="{39EFAEA9-9ADF-4858-A2F1-4B4EE706A184}" srcId="{50219F10-B35D-4F1D-8A9C-6B1560E166E3}" destId="{E3D39FEC-4756-47F0-9110-5E22F64E2636}" srcOrd="2" destOrd="0" parTransId="{428958AF-70CD-436F-95D8-56D86D89DA27}" sibTransId="{C030B53F-62AA-4944-8980-D66ABBFB307F}"/>
    <dgm:cxn modelId="{B99EA931-D872-493D-BDF8-32AF47224B0B}" type="presOf" srcId="{E3D39FEC-4756-47F0-9110-5E22F64E2636}" destId="{2DED79D6-3FA6-411A-B221-C62232BFEBBF}" srcOrd="0" destOrd="0" presId="urn:microsoft.com/office/officeart/2005/8/layout/process1"/>
    <dgm:cxn modelId="{63BF89C9-FFCE-4DF7-A644-31C6C7602FED}" type="presOf" srcId="{00DA0EE2-C19A-4D9F-BB88-4C016E100BE8}" destId="{704CE15A-2F55-4DFE-8357-6E465BE485E3}" srcOrd="1" destOrd="0" presId="urn:microsoft.com/office/officeart/2005/8/layout/process1"/>
    <dgm:cxn modelId="{DFA6383C-FCAD-4D95-B09A-2A9AE217DC69}" type="presOf" srcId="{A5E0D69C-C1EB-4462-A851-32352FD227C3}" destId="{8234A754-4EC2-44EA-A804-444A3F6E06CA}" srcOrd="0" destOrd="0" presId="urn:microsoft.com/office/officeart/2005/8/layout/process1"/>
    <dgm:cxn modelId="{FB415A45-F8B1-4CCE-A06F-7566544D25E4}" type="presOf" srcId="{00DA0EE2-C19A-4D9F-BB88-4C016E100BE8}" destId="{BEED4AAF-27FA-429F-9888-515B7369084F}" srcOrd="0" destOrd="0" presId="urn:microsoft.com/office/officeart/2005/8/layout/process1"/>
    <dgm:cxn modelId="{21348461-C8FD-4C4F-91C5-B54418E212F0}" type="presOf" srcId="{50219F10-B35D-4F1D-8A9C-6B1560E166E3}" destId="{7B862FDA-A9C8-4AAD-ADF3-1E7932348F9A}" srcOrd="0" destOrd="0" presId="urn:microsoft.com/office/officeart/2005/8/layout/process1"/>
    <dgm:cxn modelId="{2793E053-8460-46AC-B280-620D2D3EAEF6}" type="presOf" srcId="{3514C932-F866-4108-9B65-6173F84348EF}" destId="{C189BE1A-13CC-4133-8102-0750C349D810}" srcOrd="0" destOrd="0" presId="urn:microsoft.com/office/officeart/2005/8/layout/process1"/>
    <dgm:cxn modelId="{E2FD016E-47D7-4BAE-9FAC-BB2F9B8E48F0}" type="presParOf" srcId="{7B862FDA-A9C8-4AAD-ADF3-1E7932348F9A}" destId="{C189BE1A-13CC-4133-8102-0750C349D810}" srcOrd="0" destOrd="0" presId="urn:microsoft.com/office/officeart/2005/8/layout/process1"/>
    <dgm:cxn modelId="{E66E40E3-0CC6-408B-9127-598AE5D894E7}" type="presParOf" srcId="{7B862FDA-A9C8-4AAD-ADF3-1E7932348F9A}" destId="{BEED4AAF-27FA-429F-9888-515B7369084F}" srcOrd="1" destOrd="0" presId="urn:microsoft.com/office/officeart/2005/8/layout/process1"/>
    <dgm:cxn modelId="{A7C44D1B-0DFF-4E27-A1D0-2950880819A1}" type="presParOf" srcId="{BEED4AAF-27FA-429F-9888-515B7369084F}" destId="{704CE15A-2F55-4DFE-8357-6E465BE485E3}" srcOrd="0" destOrd="0" presId="urn:microsoft.com/office/officeart/2005/8/layout/process1"/>
    <dgm:cxn modelId="{B053DF27-1A89-4184-8E7A-6D48230B914A}" type="presParOf" srcId="{7B862FDA-A9C8-4AAD-ADF3-1E7932348F9A}" destId="{F47300DA-8017-4A94-A40C-05DE0148C471}" srcOrd="2" destOrd="0" presId="urn:microsoft.com/office/officeart/2005/8/layout/process1"/>
    <dgm:cxn modelId="{9E724D53-4936-4251-AF7F-925EFAA2B88A}" type="presParOf" srcId="{7B862FDA-A9C8-4AAD-ADF3-1E7932348F9A}" destId="{8234A754-4EC2-44EA-A804-444A3F6E06CA}" srcOrd="3" destOrd="0" presId="urn:microsoft.com/office/officeart/2005/8/layout/process1"/>
    <dgm:cxn modelId="{AD06A925-B485-4399-994C-833C5CDC5017}" type="presParOf" srcId="{8234A754-4EC2-44EA-A804-444A3F6E06CA}" destId="{2E4B06FE-F1CB-433F-A374-31FA04AE8B91}" srcOrd="0" destOrd="0" presId="urn:microsoft.com/office/officeart/2005/8/layout/process1"/>
    <dgm:cxn modelId="{591705CE-2C59-4D89-AEC6-44E7B68AE579}" type="presParOf" srcId="{7B862FDA-A9C8-4AAD-ADF3-1E7932348F9A}" destId="{2DED79D6-3FA6-411A-B221-C62232BFEBBF}"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0024B1-B624-47AF-B2B1-A3D1F270E5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475C6934-ADB3-4FDC-BB23-59D0CED4F61F}">
      <dgm:prSet phldrT="[Texto]"/>
      <dgm:spPr>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smtClean="0">
              <a:solidFill>
                <a:schemeClr val="tx1"/>
              </a:solidFill>
            </a:rPr>
            <a:t>Método de agitación Air-</a:t>
          </a:r>
          <a:r>
            <a:rPr lang="es-ES" dirty="0" err="1" smtClean="0">
              <a:solidFill>
                <a:schemeClr val="tx1"/>
              </a:solidFill>
            </a:rPr>
            <a:t>Lift</a:t>
          </a:r>
          <a:endParaRPr lang="es-ES" dirty="0">
            <a:solidFill>
              <a:schemeClr val="tx1"/>
            </a:solidFill>
          </a:endParaRPr>
        </a:p>
      </dgm:t>
    </dgm:pt>
    <dgm:pt modelId="{1DF38824-4779-46A6-824B-C2B67CD275BF}" type="parTrans" cxnId="{8ABF393B-6B13-4B04-BD43-91419CE02512}">
      <dgm:prSet/>
      <dgm:spPr/>
      <dgm:t>
        <a:bodyPr/>
        <a:lstStyle/>
        <a:p>
          <a:endParaRPr lang="es-ES"/>
        </a:p>
      </dgm:t>
    </dgm:pt>
    <dgm:pt modelId="{8EF193E5-F4F4-4A84-AB7F-C02271496C10}" type="sibTrans" cxnId="{8ABF393B-6B13-4B04-BD43-91419CE02512}">
      <dgm:prSet/>
      <dgm:spPr/>
      <dgm:t>
        <a:bodyPr/>
        <a:lstStyle/>
        <a:p>
          <a:endParaRPr lang="es-ES"/>
        </a:p>
      </dgm:t>
    </dgm:pt>
    <dgm:pt modelId="{8497350A-0BA3-403F-84C8-7110FDB46DB9}">
      <dgm:prSet phldrT="[Texto]"/>
      <dgm:spPr/>
      <dgm:t>
        <a:bodyPr/>
        <a:lstStyle/>
        <a:p>
          <a:r>
            <a:rPr lang="es-ES" dirty="0" smtClean="0"/>
            <a:t>Sistema de tuberías.</a:t>
          </a:r>
          <a:endParaRPr lang="es-ES" dirty="0"/>
        </a:p>
      </dgm:t>
    </dgm:pt>
    <dgm:pt modelId="{99105BE9-16DF-43CA-80CB-CFF4ACC28768}" type="parTrans" cxnId="{2D8CDA77-7D17-42AC-8A61-8286213AFC80}">
      <dgm:prSet/>
      <dgm:spPr/>
      <dgm:t>
        <a:bodyPr/>
        <a:lstStyle/>
        <a:p>
          <a:endParaRPr lang="es-ES"/>
        </a:p>
      </dgm:t>
    </dgm:pt>
    <dgm:pt modelId="{5C9DFBF1-7E14-4871-83FC-79A69C806AC6}" type="sibTrans" cxnId="{2D8CDA77-7D17-42AC-8A61-8286213AFC80}">
      <dgm:prSet/>
      <dgm:spPr/>
      <dgm:t>
        <a:bodyPr/>
        <a:lstStyle/>
        <a:p>
          <a:endParaRPr lang="es-ES"/>
        </a:p>
      </dgm:t>
    </dgm:pt>
    <dgm:pt modelId="{ED6EFD6A-586A-4589-B966-91B8BB3A776F}">
      <dgm:prSet phldrT="[Texto]"/>
      <dgm:spPr/>
      <dgm:t>
        <a:bodyPr/>
        <a:lstStyle/>
        <a:p>
          <a:r>
            <a:rPr lang="es-ES" dirty="0" smtClean="0"/>
            <a:t>Costo reducido en energía, mantenimiento e instalación.</a:t>
          </a:r>
          <a:endParaRPr lang="es-ES" dirty="0"/>
        </a:p>
      </dgm:t>
    </dgm:pt>
    <dgm:pt modelId="{1A88CF00-A4B2-4B70-AA0D-5E94EAD30FA5}" type="parTrans" cxnId="{096A0167-0939-4709-9A04-A813716C5679}">
      <dgm:prSet/>
      <dgm:spPr/>
      <dgm:t>
        <a:bodyPr/>
        <a:lstStyle/>
        <a:p>
          <a:endParaRPr lang="es-ES"/>
        </a:p>
      </dgm:t>
    </dgm:pt>
    <dgm:pt modelId="{A2D1E029-677C-4F7B-B9C6-4B0857F29E72}" type="sibTrans" cxnId="{096A0167-0939-4709-9A04-A813716C5679}">
      <dgm:prSet/>
      <dgm:spPr/>
      <dgm:t>
        <a:bodyPr/>
        <a:lstStyle/>
        <a:p>
          <a:endParaRPr lang="es-ES"/>
        </a:p>
      </dgm:t>
    </dgm:pt>
    <dgm:pt modelId="{57E03965-9DCF-43FC-8D88-591591FB3F50}">
      <dgm:prSet phldrT="[Texto]"/>
      <dgm:spPr/>
      <dgm:t>
        <a:bodyPr/>
        <a:lstStyle/>
        <a:p>
          <a:r>
            <a:rPr lang="es-ES" dirty="0" smtClean="0"/>
            <a:t>Ascenso de burbujas.</a:t>
          </a:r>
          <a:endParaRPr lang="es-ES" dirty="0"/>
        </a:p>
      </dgm:t>
    </dgm:pt>
    <dgm:pt modelId="{04F30F25-01B2-4A3E-A958-C312730B6F56}" type="parTrans" cxnId="{D4E1CE09-3C4D-428D-BCF2-0171701E8AD6}">
      <dgm:prSet/>
      <dgm:spPr/>
      <dgm:t>
        <a:bodyPr/>
        <a:lstStyle/>
        <a:p>
          <a:endParaRPr lang="es-ES"/>
        </a:p>
      </dgm:t>
    </dgm:pt>
    <dgm:pt modelId="{E7D93D13-950E-49F8-BB56-A4E0F3443699}" type="sibTrans" cxnId="{D4E1CE09-3C4D-428D-BCF2-0171701E8AD6}">
      <dgm:prSet/>
      <dgm:spPr/>
      <dgm:t>
        <a:bodyPr/>
        <a:lstStyle/>
        <a:p>
          <a:endParaRPr lang="es-ES"/>
        </a:p>
      </dgm:t>
    </dgm:pt>
    <dgm:pt modelId="{B25ED3D7-7051-4F80-AB4C-729E790FA76E}">
      <dgm:prSet phldrT="[Texto]"/>
      <dgm:spPr/>
      <dgm:t>
        <a:bodyPr/>
        <a:lstStyle/>
        <a:p>
          <a:r>
            <a:rPr lang="es-ES" dirty="0" smtClean="0"/>
            <a:t>Usado en industria química, alimenticia, entre otras. </a:t>
          </a:r>
          <a:endParaRPr lang="es-ES" dirty="0"/>
        </a:p>
      </dgm:t>
    </dgm:pt>
    <dgm:pt modelId="{5E2E6527-7EE5-4385-AFA9-987B1B0D3276}" type="parTrans" cxnId="{C3532D96-4ED4-43CF-AF6A-E878A880EE99}">
      <dgm:prSet/>
      <dgm:spPr/>
    </dgm:pt>
    <dgm:pt modelId="{A6883678-7AC9-4DC0-A43A-689B3DC55036}" type="sibTrans" cxnId="{C3532D96-4ED4-43CF-AF6A-E878A880EE99}">
      <dgm:prSet/>
      <dgm:spPr/>
    </dgm:pt>
    <dgm:pt modelId="{06B887B9-8D80-4A7A-910F-C2CB11249328}" type="pres">
      <dgm:prSet presAssocID="{930024B1-B624-47AF-B2B1-A3D1F270E531}" presName="linear" presStyleCnt="0">
        <dgm:presLayoutVars>
          <dgm:animLvl val="lvl"/>
          <dgm:resizeHandles val="exact"/>
        </dgm:presLayoutVars>
      </dgm:prSet>
      <dgm:spPr/>
      <dgm:t>
        <a:bodyPr/>
        <a:lstStyle/>
        <a:p>
          <a:endParaRPr lang="es-ES"/>
        </a:p>
      </dgm:t>
    </dgm:pt>
    <dgm:pt modelId="{ACAEA1BC-9FB1-4E3D-9CB0-862DE945D18B}" type="pres">
      <dgm:prSet presAssocID="{475C6934-ADB3-4FDC-BB23-59D0CED4F61F}" presName="parentText" presStyleLbl="node1" presStyleIdx="0" presStyleCnt="1">
        <dgm:presLayoutVars>
          <dgm:chMax val="0"/>
          <dgm:bulletEnabled val="1"/>
        </dgm:presLayoutVars>
      </dgm:prSet>
      <dgm:spPr/>
      <dgm:t>
        <a:bodyPr/>
        <a:lstStyle/>
        <a:p>
          <a:endParaRPr lang="es-ES"/>
        </a:p>
      </dgm:t>
    </dgm:pt>
    <dgm:pt modelId="{69F3119D-C6C4-4BE9-B8A7-FEA063B57254}" type="pres">
      <dgm:prSet presAssocID="{475C6934-ADB3-4FDC-BB23-59D0CED4F61F}" presName="childText" presStyleLbl="revTx" presStyleIdx="0" presStyleCnt="1">
        <dgm:presLayoutVars>
          <dgm:bulletEnabled val="1"/>
        </dgm:presLayoutVars>
      </dgm:prSet>
      <dgm:spPr/>
      <dgm:t>
        <a:bodyPr/>
        <a:lstStyle/>
        <a:p>
          <a:endParaRPr lang="es-ES"/>
        </a:p>
      </dgm:t>
    </dgm:pt>
  </dgm:ptLst>
  <dgm:cxnLst>
    <dgm:cxn modelId="{8ABF393B-6B13-4B04-BD43-91419CE02512}" srcId="{930024B1-B624-47AF-B2B1-A3D1F270E531}" destId="{475C6934-ADB3-4FDC-BB23-59D0CED4F61F}" srcOrd="0" destOrd="0" parTransId="{1DF38824-4779-46A6-824B-C2B67CD275BF}" sibTransId="{8EF193E5-F4F4-4A84-AB7F-C02271496C10}"/>
    <dgm:cxn modelId="{C65A753D-098B-4194-9BD5-28C5726276D9}" type="presOf" srcId="{930024B1-B624-47AF-B2B1-A3D1F270E531}" destId="{06B887B9-8D80-4A7A-910F-C2CB11249328}" srcOrd="0" destOrd="0" presId="urn:microsoft.com/office/officeart/2005/8/layout/vList2"/>
    <dgm:cxn modelId="{44DB7617-A0EC-4F18-8055-5543D2A80405}" type="presOf" srcId="{ED6EFD6A-586A-4589-B966-91B8BB3A776F}" destId="{69F3119D-C6C4-4BE9-B8A7-FEA063B57254}" srcOrd="0" destOrd="2" presId="urn:microsoft.com/office/officeart/2005/8/layout/vList2"/>
    <dgm:cxn modelId="{2D8CDA77-7D17-42AC-8A61-8286213AFC80}" srcId="{475C6934-ADB3-4FDC-BB23-59D0CED4F61F}" destId="{8497350A-0BA3-403F-84C8-7110FDB46DB9}" srcOrd="0" destOrd="0" parTransId="{99105BE9-16DF-43CA-80CB-CFF4ACC28768}" sibTransId="{5C9DFBF1-7E14-4871-83FC-79A69C806AC6}"/>
    <dgm:cxn modelId="{C3532D96-4ED4-43CF-AF6A-E878A880EE99}" srcId="{475C6934-ADB3-4FDC-BB23-59D0CED4F61F}" destId="{B25ED3D7-7051-4F80-AB4C-729E790FA76E}" srcOrd="3" destOrd="0" parTransId="{5E2E6527-7EE5-4385-AFA9-987B1B0D3276}" sibTransId="{A6883678-7AC9-4DC0-A43A-689B3DC55036}"/>
    <dgm:cxn modelId="{D3AEAB49-61D9-47A1-8A1E-735F01D5C197}" type="presOf" srcId="{57E03965-9DCF-43FC-8D88-591591FB3F50}" destId="{69F3119D-C6C4-4BE9-B8A7-FEA063B57254}" srcOrd="0" destOrd="1" presId="urn:microsoft.com/office/officeart/2005/8/layout/vList2"/>
    <dgm:cxn modelId="{6E717238-2FC0-4A98-888F-A9844660F82B}" type="presOf" srcId="{B25ED3D7-7051-4F80-AB4C-729E790FA76E}" destId="{69F3119D-C6C4-4BE9-B8A7-FEA063B57254}" srcOrd="0" destOrd="3" presId="urn:microsoft.com/office/officeart/2005/8/layout/vList2"/>
    <dgm:cxn modelId="{B053D238-6F0F-4F1D-98D1-8D84CF571E98}" type="presOf" srcId="{8497350A-0BA3-403F-84C8-7110FDB46DB9}" destId="{69F3119D-C6C4-4BE9-B8A7-FEA063B57254}" srcOrd="0" destOrd="0" presId="urn:microsoft.com/office/officeart/2005/8/layout/vList2"/>
    <dgm:cxn modelId="{C0524E7A-AAC5-46FC-9F95-C9E5E99F3315}" type="presOf" srcId="{475C6934-ADB3-4FDC-BB23-59D0CED4F61F}" destId="{ACAEA1BC-9FB1-4E3D-9CB0-862DE945D18B}" srcOrd="0" destOrd="0" presId="urn:microsoft.com/office/officeart/2005/8/layout/vList2"/>
    <dgm:cxn modelId="{D4E1CE09-3C4D-428D-BCF2-0171701E8AD6}" srcId="{475C6934-ADB3-4FDC-BB23-59D0CED4F61F}" destId="{57E03965-9DCF-43FC-8D88-591591FB3F50}" srcOrd="1" destOrd="0" parTransId="{04F30F25-01B2-4A3E-A958-C312730B6F56}" sibTransId="{E7D93D13-950E-49F8-BB56-A4E0F3443699}"/>
    <dgm:cxn modelId="{096A0167-0939-4709-9A04-A813716C5679}" srcId="{475C6934-ADB3-4FDC-BB23-59D0CED4F61F}" destId="{ED6EFD6A-586A-4589-B966-91B8BB3A776F}" srcOrd="2" destOrd="0" parTransId="{1A88CF00-A4B2-4B70-AA0D-5E94EAD30FA5}" sibTransId="{A2D1E029-677C-4F7B-B9C6-4B0857F29E72}"/>
    <dgm:cxn modelId="{F3917C12-B0F0-450B-B775-8AEDD346030C}" type="presParOf" srcId="{06B887B9-8D80-4A7A-910F-C2CB11249328}" destId="{ACAEA1BC-9FB1-4E3D-9CB0-862DE945D18B}" srcOrd="0" destOrd="0" presId="urn:microsoft.com/office/officeart/2005/8/layout/vList2"/>
    <dgm:cxn modelId="{40A683F5-0ACC-4C4C-ABEC-CF1191BD5A3C}" type="presParOf" srcId="{06B887B9-8D80-4A7A-910F-C2CB11249328}" destId="{69F3119D-C6C4-4BE9-B8A7-FEA063B57254}"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F77788D-E46F-4552-8634-B5DFC08A336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s-ES"/>
        </a:p>
      </dgm:t>
    </dgm:pt>
    <dgm:pt modelId="{A5F2ACD0-B779-4A60-96A7-8944508DD243}">
      <dgm:prSet phldrT="[Texto]" custT="1"/>
      <dgm:spPr/>
      <dgm:t>
        <a:bodyPr/>
        <a:lstStyle/>
        <a:p>
          <a:r>
            <a:rPr lang="es-ES" sz="2000" b="1" dirty="0" smtClean="0">
              <a:solidFill>
                <a:schemeClr val="tx1"/>
              </a:solidFill>
            </a:rPr>
            <a:t>Tipos de baños de Zinc</a:t>
          </a:r>
          <a:endParaRPr lang="es-ES" sz="2000" b="1" dirty="0">
            <a:solidFill>
              <a:schemeClr val="tx1"/>
            </a:solidFill>
          </a:endParaRPr>
        </a:p>
      </dgm:t>
    </dgm:pt>
    <dgm:pt modelId="{783D4951-1A94-4CC5-8F6C-C062A2FB85F3}" type="parTrans" cxnId="{98370044-A72B-446C-A565-766A89491F95}">
      <dgm:prSet/>
      <dgm:spPr/>
      <dgm:t>
        <a:bodyPr/>
        <a:lstStyle/>
        <a:p>
          <a:endParaRPr lang="es-ES"/>
        </a:p>
      </dgm:t>
    </dgm:pt>
    <dgm:pt modelId="{B0CC1D08-C20D-4BF2-AC44-43FDED73FF02}" type="sibTrans" cxnId="{98370044-A72B-446C-A565-766A89491F95}">
      <dgm:prSet/>
      <dgm:spPr/>
      <dgm:t>
        <a:bodyPr/>
        <a:lstStyle/>
        <a:p>
          <a:endParaRPr lang="es-ES"/>
        </a:p>
      </dgm:t>
    </dgm:pt>
    <dgm:pt modelId="{F3DE0D3B-AA60-42FA-A49D-5C1C68FC707E}">
      <dgm:prSet phldrT="[Texto]" custT="1"/>
      <dgm:spPr/>
      <dgm:t>
        <a:bodyPr/>
        <a:lstStyle/>
        <a:p>
          <a:r>
            <a:rPr lang="es-ES" sz="2000" dirty="0" smtClean="0"/>
            <a:t>Baño de zinc ácido</a:t>
          </a:r>
          <a:endParaRPr lang="es-ES" sz="2000" dirty="0"/>
        </a:p>
      </dgm:t>
    </dgm:pt>
    <dgm:pt modelId="{D8F80132-C91B-479F-9600-FF7C117A4304}" type="parTrans" cxnId="{2C0389AE-C7DE-4918-8C81-D5ECDC3A7038}">
      <dgm:prSet/>
      <dgm:spPr/>
      <dgm:t>
        <a:bodyPr/>
        <a:lstStyle/>
        <a:p>
          <a:endParaRPr lang="es-ES"/>
        </a:p>
      </dgm:t>
    </dgm:pt>
    <dgm:pt modelId="{157F7E9A-8D9E-48FD-B7A3-B13E4CE223A5}" type="sibTrans" cxnId="{2C0389AE-C7DE-4918-8C81-D5ECDC3A7038}">
      <dgm:prSet/>
      <dgm:spPr/>
      <dgm:t>
        <a:bodyPr/>
        <a:lstStyle/>
        <a:p>
          <a:endParaRPr lang="es-ES"/>
        </a:p>
      </dgm:t>
    </dgm:pt>
    <dgm:pt modelId="{B998B15D-E3FD-4975-A04A-8206E4C314BB}">
      <dgm:prSet phldrT="[Texto]" custT="1"/>
      <dgm:spPr/>
      <dgm:t>
        <a:bodyPr/>
        <a:lstStyle/>
        <a:p>
          <a:r>
            <a:rPr lang="es-ES" sz="2000" dirty="0" smtClean="0"/>
            <a:t>Baño de zinc ácido al bórico</a:t>
          </a:r>
          <a:endParaRPr lang="es-ES" sz="2000" dirty="0"/>
        </a:p>
      </dgm:t>
    </dgm:pt>
    <dgm:pt modelId="{2AFAC07C-D025-45F4-AC11-7162E64CD1A2}" type="parTrans" cxnId="{FB0A147D-1158-455D-A936-F30581532D4A}">
      <dgm:prSet/>
      <dgm:spPr/>
      <dgm:t>
        <a:bodyPr/>
        <a:lstStyle/>
        <a:p>
          <a:endParaRPr lang="es-ES"/>
        </a:p>
      </dgm:t>
    </dgm:pt>
    <dgm:pt modelId="{727AE0C4-B391-408C-9197-655FCAB23B02}" type="sibTrans" cxnId="{FB0A147D-1158-455D-A936-F30581532D4A}">
      <dgm:prSet/>
      <dgm:spPr/>
      <dgm:t>
        <a:bodyPr/>
        <a:lstStyle/>
        <a:p>
          <a:endParaRPr lang="es-ES"/>
        </a:p>
      </dgm:t>
    </dgm:pt>
    <dgm:pt modelId="{B6ED4A4A-55B1-4DBE-97FD-18E04D1DBBB2}">
      <dgm:prSet phldrT="[Texto]" custT="1"/>
      <dgm:spPr/>
      <dgm:t>
        <a:bodyPr/>
        <a:lstStyle/>
        <a:p>
          <a:r>
            <a:rPr lang="es-ES" sz="2000" dirty="0" smtClean="0"/>
            <a:t>Baño de zinc ácido al amonio</a:t>
          </a:r>
          <a:endParaRPr lang="es-ES" sz="2000" dirty="0"/>
        </a:p>
      </dgm:t>
    </dgm:pt>
    <dgm:pt modelId="{366303E3-7129-4E12-85A4-48218DF90BD7}" type="parTrans" cxnId="{DAF4F262-D03E-4972-9F94-2788B5E9CA01}">
      <dgm:prSet/>
      <dgm:spPr/>
      <dgm:t>
        <a:bodyPr/>
        <a:lstStyle/>
        <a:p>
          <a:endParaRPr lang="es-ES"/>
        </a:p>
      </dgm:t>
    </dgm:pt>
    <dgm:pt modelId="{FCBB5231-1C4B-46A5-8AC0-987FA07148D6}" type="sibTrans" cxnId="{DAF4F262-D03E-4972-9F94-2788B5E9CA01}">
      <dgm:prSet/>
      <dgm:spPr/>
      <dgm:t>
        <a:bodyPr/>
        <a:lstStyle/>
        <a:p>
          <a:endParaRPr lang="es-ES"/>
        </a:p>
      </dgm:t>
    </dgm:pt>
    <dgm:pt modelId="{4C915E7B-67A4-41A5-A8BB-C8C0B1490489}">
      <dgm:prSet phldrT="[Texto]" custT="1"/>
      <dgm:spPr/>
      <dgm:t>
        <a:bodyPr/>
        <a:lstStyle/>
        <a:p>
          <a:r>
            <a:rPr lang="es-ES" sz="2000" dirty="0" smtClean="0"/>
            <a:t>Baños de zinc alcalino</a:t>
          </a:r>
          <a:endParaRPr lang="es-ES" sz="2000" dirty="0"/>
        </a:p>
      </dgm:t>
    </dgm:pt>
    <dgm:pt modelId="{1D8B41C4-4A18-4470-923C-EAEB32190026}" type="parTrans" cxnId="{F1793569-B8E3-413B-9826-B82FB4ECB1CF}">
      <dgm:prSet/>
      <dgm:spPr/>
      <dgm:t>
        <a:bodyPr/>
        <a:lstStyle/>
        <a:p>
          <a:endParaRPr lang="es-ES"/>
        </a:p>
      </dgm:t>
    </dgm:pt>
    <dgm:pt modelId="{726C72CD-708B-4110-BED1-6FF82525D798}" type="sibTrans" cxnId="{F1793569-B8E3-413B-9826-B82FB4ECB1CF}">
      <dgm:prSet/>
      <dgm:spPr/>
      <dgm:t>
        <a:bodyPr/>
        <a:lstStyle/>
        <a:p>
          <a:endParaRPr lang="es-ES"/>
        </a:p>
      </dgm:t>
    </dgm:pt>
    <dgm:pt modelId="{A5F38470-F9D2-4133-AB7F-7D15666115B8}">
      <dgm:prSet phldrT="[Texto]" custT="1"/>
      <dgm:spPr/>
      <dgm:t>
        <a:bodyPr/>
        <a:lstStyle/>
        <a:p>
          <a:r>
            <a:rPr lang="es-ES" sz="2000" dirty="0" smtClean="0"/>
            <a:t>Baño de zinc alcalino cianurado</a:t>
          </a:r>
          <a:endParaRPr lang="es-ES" sz="2000" dirty="0"/>
        </a:p>
      </dgm:t>
    </dgm:pt>
    <dgm:pt modelId="{37A103DB-B239-408F-BCB5-9BFF9A1A7B14}" type="parTrans" cxnId="{A42867FE-A91D-4073-A758-08C5F311849B}">
      <dgm:prSet/>
      <dgm:spPr/>
      <dgm:t>
        <a:bodyPr/>
        <a:lstStyle/>
        <a:p>
          <a:endParaRPr lang="es-ES"/>
        </a:p>
      </dgm:t>
    </dgm:pt>
    <dgm:pt modelId="{F0780A01-B294-4CF6-BA84-098259C7E203}" type="sibTrans" cxnId="{A42867FE-A91D-4073-A758-08C5F311849B}">
      <dgm:prSet/>
      <dgm:spPr/>
      <dgm:t>
        <a:bodyPr/>
        <a:lstStyle/>
        <a:p>
          <a:endParaRPr lang="es-ES"/>
        </a:p>
      </dgm:t>
    </dgm:pt>
    <dgm:pt modelId="{57631E1E-2543-4936-8EFF-ADBC05B8916F}">
      <dgm:prSet phldrT="[Texto]" custT="1"/>
      <dgm:spPr/>
      <dgm:t>
        <a:bodyPr/>
        <a:lstStyle/>
        <a:p>
          <a:r>
            <a:rPr lang="es-ES" sz="2000" dirty="0" smtClean="0"/>
            <a:t>Zincado al bajo cianuro</a:t>
          </a:r>
          <a:endParaRPr lang="es-ES" sz="2000" dirty="0"/>
        </a:p>
      </dgm:t>
    </dgm:pt>
    <dgm:pt modelId="{65659152-23DB-4DB6-BF14-B9336756C6A5}" type="parTrans" cxnId="{52D8DB21-EEE7-4F78-9F12-C2F4CF83B564}">
      <dgm:prSet/>
      <dgm:spPr/>
      <dgm:t>
        <a:bodyPr/>
        <a:lstStyle/>
        <a:p>
          <a:endParaRPr lang="es-ES"/>
        </a:p>
      </dgm:t>
    </dgm:pt>
    <dgm:pt modelId="{C64172FB-E0B7-4BC3-A55F-6574BA7B58F0}" type="sibTrans" cxnId="{52D8DB21-EEE7-4F78-9F12-C2F4CF83B564}">
      <dgm:prSet/>
      <dgm:spPr/>
      <dgm:t>
        <a:bodyPr/>
        <a:lstStyle/>
        <a:p>
          <a:endParaRPr lang="es-ES"/>
        </a:p>
      </dgm:t>
    </dgm:pt>
    <dgm:pt modelId="{A0E9729F-0157-4681-A71B-AF164FEEA8B6}">
      <dgm:prSet phldrT="[Texto]" custT="1"/>
      <dgm:spPr/>
      <dgm:t>
        <a:bodyPr/>
        <a:lstStyle/>
        <a:p>
          <a:r>
            <a:rPr lang="es-ES" sz="2000" dirty="0" smtClean="0"/>
            <a:t>Zincado al medio cianuro</a:t>
          </a:r>
          <a:endParaRPr lang="es-ES" sz="2000" dirty="0"/>
        </a:p>
      </dgm:t>
    </dgm:pt>
    <dgm:pt modelId="{770616D4-8BEF-47AD-9351-E8264554EF29}" type="parTrans" cxnId="{198AF11B-40D7-4463-BEFA-01773B2B82EF}">
      <dgm:prSet/>
      <dgm:spPr/>
      <dgm:t>
        <a:bodyPr/>
        <a:lstStyle/>
        <a:p>
          <a:endParaRPr lang="es-ES"/>
        </a:p>
      </dgm:t>
    </dgm:pt>
    <dgm:pt modelId="{756E7303-DC96-4211-9C07-1B353294C8E4}" type="sibTrans" cxnId="{198AF11B-40D7-4463-BEFA-01773B2B82EF}">
      <dgm:prSet/>
      <dgm:spPr/>
      <dgm:t>
        <a:bodyPr/>
        <a:lstStyle/>
        <a:p>
          <a:endParaRPr lang="es-ES"/>
        </a:p>
      </dgm:t>
    </dgm:pt>
    <dgm:pt modelId="{F3540B80-0BB0-46B1-85BA-A7B8BCBE7CE9}">
      <dgm:prSet phldrT="[Texto]" custT="1"/>
      <dgm:spPr/>
      <dgm:t>
        <a:bodyPr/>
        <a:lstStyle/>
        <a:p>
          <a:r>
            <a:rPr lang="es-ES" sz="2000" dirty="0" smtClean="0"/>
            <a:t>Baño de zinc alcalino sin cianuro</a:t>
          </a:r>
          <a:endParaRPr lang="es-ES" sz="2000" dirty="0"/>
        </a:p>
      </dgm:t>
    </dgm:pt>
    <dgm:pt modelId="{C286ECA0-76E5-4B35-8801-A2EF4C693041}" type="parTrans" cxnId="{33C3C921-4FDF-44DC-A6CB-E3081D9EC1D4}">
      <dgm:prSet/>
      <dgm:spPr/>
      <dgm:t>
        <a:bodyPr/>
        <a:lstStyle/>
        <a:p>
          <a:endParaRPr lang="en-US"/>
        </a:p>
      </dgm:t>
    </dgm:pt>
    <dgm:pt modelId="{EFFE4B7F-2B32-4EE4-932B-08F43D1E93F7}" type="sibTrans" cxnId="{33C3C921-4FDF-44DC-A6CB-E3081D9EC1D4}">
      <dgm:prSet/>
      <dgm:spPr/>
      <dgm:t>
        <a:bodyPr/>
        <a:lstStyle/>
        <a:p>
          <a:endParaRPr lang="en-US"/>
        </a:p>
      </dgm:t>
    </dgm:pt>
    <dgm:pt modelId="{9C9A863D-0A56-4CBA-9E4A-D8EBA06A5631}" type="pres">
      <dgm:prSet presAssocID="{3F77788D-E46F-4552-8634-B5DFC08A3362}" presName="hierChild1" presStyleCnt="0">
        <dgm:presLayoutVars>
          <dgm:chPref val="1"/>
          <dgm:dir/>
          <dgm:animOne val="branch"/>
          <dgm:animLvl val="lvl"/>
          <dgm:resizeHandles/>
        </dgm:presLayoutVars>
      </dgm:prSet>
      <dgm:spPr/>
      <dgm:t>
        <a:bodyPr/>
        <a:lstStyle/>
        <a:p>
          <a:endParaRPr lang="es-ES"/>
        </a:p>
      </dgm:t>
    </dgm:pt>
    <dgm:pt modelId="{413D3F70-8993-42B6-BF5C-70CA3D4B63C4}" type="pres">
      <dgm:prSet presAssocID="{A5F2ACD0-B779-4A60-96A7-8944508DD243}" presName="hierRoot1" presStyleCnt="0"/>
      <dgm:spPr/>
    </dgm:pt>
    <dgm:pt modelId="{3A6D67B3-CEAB-4691-BD0E-8682F69D7D75}" type="pres">
      <dgm:prSet presAssocID="{A5F2ACD0-B779-4A60-96A7-8944508DD243}" presName="composite" presStyleCnt="0"/>
      <dgm:spPr/>
    </dgm:pt>
    <dgm:pt modelId="{C8598DA0-40C4-476B-B3CB-26044A05079B}" type="pres">
      <dgm:prSet presAssocID="{A5F2ACD0-B779-4A60-96A7-8944508DD243}" presName="background" presStyleLbl="node0" presStyleIdx="0" presStyleCnt="1"/>
      <dgm:spPr/>
    </dgm:pt>
    <dgm:pt modelId="{D2245E59-547C-4E71-80CC-1CF9170C7D5C}" type="pres">
      <dgm:prSet presAssocID="{A5F2ACD0-B779-4A60-96A7-8944508DD243}" presName="text" presStyleLbl="fgAcc0" presStyleIdx="0" presStyleCnt="1" custScaleX="149275">
        <dgm:presLayoutVars>
          <dgm:chPref val="3"/>
        </dgm:presLayoutVars>
      </dgm:prSet>
      <dgm:spPr/>
      <dgm:t>
        <a:bodyPr/>
        <a:lstStyle/>
        <a:p>
          <a:endParaRPr lang="es-ES"/>
        </a:p>
      </dgm:t>
    </dgm:pt>
    <dgm:pt modelId="{B4DB4061-E0F2-40C6-8867-80E28BE7B43A}" type="pres">
      <dgm:prSet presAssocID="{A5F2ACD0-B779-4A60-96A7-8944508DD243}" presName="hierChild2" presStyleCnt="0"/>
      <dgm:spPr/>
    </dgm:pt>
    <dgm:pt modelId="{003FD863-4657-47A2-BDF3-8F03BB285F2C}" type="pres">
      <dgm:prSet presAssocID="{D8F80132-C91B-479F-9600-FF7C117A4304}" presName="Name10" presStyleLbl="parChTrans1D2" presStyleIdx="0" presStyleCnt="2"/>
      <dgm:spPr/>
      <dgm:t>
        <a:bodyPr/>
        <a:lstStyle/>
        <a:p>
          <a:endParaRPr lang="es-ES"/>
        </a:p>
      </dgm:t>
    </dgm:pt>
    <dgm:pt modelId="{51946851-390C-4F05-9AEC-80FB97C94D09}" type="pres">
      <dgm:prSet presAssocID="{F3DE0D3B-AA60-42FA-A49D-5C1C68FC707E}" presName="hierRoot2" presStyleCnt="0"/>
      <dgm:spPr/>
    </dgm:pt>
    <dgm:pt modelId="{C44EDB2D-44A4-47D8-86A3-A5B46D1BE4C0}" type="pres">
      <dgm:prSet presAssocID="{F3DE0D3B-AA60-42FA-A49D-5C1C68FC707E}" presName="composite2" presStyleCnt="0"/>
      <dgm:spPr/>
    </dgm:pt>
    <dgm:pt modelId="{5FEFFF86-AE71-498C-B02C-760758EF4903}" type="pres">
      <dgm:prSet presAssocID="{F3DE0D3B-AA60-42FA-A49D-5C1C68FC707E}" presName="background2" presStyleLbl="node2" presStyleIdx="0" presStyleCnt="2"/>
      <dgm:spPr>
        <a:solidFill>
          <a:schemeClr val="accent6">
            <a:lumMod val="40000"/>
            <a:lumOff val="60000"/>
          </a:schemeClr>
        </a:solidFill>
      </dgm:spPr>
    </dgm:pt>
    <dgm:pt modelId="{BD7CF742-D926-4A78-ADC1-36A7B3914606}" type="pres">
      <dgm:prSet presAssocID="{F3DE0D3B-AA60-42FA-A49D-5C1C68FC707E}" presName="text2" presStyleLbl="fgAcc2" presStyleIdx="0" presStyleCnt="2">
        <dgm:presLayoutVars>
          <dgm:chPref val="3"/>
        </dgm:presLayoutVars>
      </dgm:prSet>
      <dgm:spPr/>
      <dgm:t>
        <a:bodyPr/>
        <a:lstStyle/>
        <a:p>
          <a:endParaRPr lang="es-ES"/>
        </a:p>
      </dgm:t>
    </dgm:pt>
    <dgm:pt modelId="{52C5DB10-ADF0-40A3-9227-F572497F5034}" type="pres">
      <dgm:prSet presAssocID="{F3DE0D3B-AA60-42FA-A49D-5C1C68FC707E}" presName="hierChild3" presStyleCnt="0"/>
      <dgm:spPr/>
    </dgm:pt>
    <dgm:pt modelId="{4B253C62-104A-4FCB-957A-4BA36444F6C8}" type="pres">
      <dgm:prSet presAssocID="{2AFAC07C-D025-45F4-AC11-7162E64CD1A2}" presName="Name17" presStyleLbl="parChTrans1D3" presStyleIdx="0" presStyleCnt="4"/>
      <dgm:spPr/>
      <dgm:t>
        <a:bodyPr/>
        <a:lstStyle/>
        <a:p>
          <a:endParaRPr lang="es-ES"/>
        </a:p>
      </dgm:t>
    </dgm:pt>
    <dgm:pt modelId="{BF1A5E09-7F40-4297-B061-97077054108D}" type="pres">
      <dgm:prSet presAssocID="{B998B15D-E3FD-4975-A04A-8206E4C314BB}" presName="hierRoot3" presStyleCnt="0"/>
      <dgm:spPr/>
    </dgm:pt>
    <dgm:pt modelId="{05D2C1E1-D110-424B-99B5-6EAEA9CD16A9}" type="pres">
      <dgm:prSet presAssocID="{B998B15D-E3FD-4975-A04A-8206E4C314BB}" presName="composite3" presStyleCnt="0"/>
      <dgm:spPr/>
    </dgm:pt>
    <dgm:pt modelId="{71CC0BD3-B686-415E-9E97-79F0C47AE160}" type="pres">
      <dgm:prSet presAssocID="{B998B15D-E3FD-4975-A04A-8206E4C314BB}" presName="background3" presStyleLbl="node3" presStyleIdx="0" presStyleCnt="4"/>
      <dgm:spPr>
        <a:solidFill>
          <a:schemeClr val="accent4">
            <a:lumMod val="40000"/>
            <a:lumOff val="60000"/>
          </a:schemeClr>
        </a:solidFill>
      </dgm:spPr>
    </dgm:pt>
    <dgm:pt modelId="{4F33A3A0-8C00-4D21-886B-905D627EDD0E}" type="pres">
      <dgm:prSet presAssocID="{B998B15D-E3FD-4975-A04A-8206E4C314BB}" presName="text3" presStyleLbl="fgAcc3" presStyleIdx="0" presStyleCnt="4" custScaleX="130995">
        <dgm:presLayoutVars>
          <dgm:chPref val="3"/>
        </dgm:presLayoutVars>
      </dgm:prSet>
      <dgm:spPr/>
      <dgm:t>
        <a:bodyPr/>
        <a:lstStyle/>
        <a:p>
          <a:endParaRPr lang="es-ES"/>
        </a:p>
      </dgm:t>
    </dgm:pt>
    <dgm:pt modelId="{5BF9FC10-1D62-4138-B3D9-603028BFBF46}" type="pres">
      <dgm:prSet presAssocID="{B998B15D-E3FD-4975-A04A-8206E4C314BB}" presName="hierChild4" presStyleCnt="0"/>
      <dgm:spPr/>
    </dgm:pt>
    <dgm:pt modelId="{B9C0F880-D555-4D10-8EE1-AA0DF4FB1A71}" type="pres">
      <dgm:prSet presAssocID="{366303E3-7129-4E12-85A4-48218DF90BD7}" presName="Name17" presStyleLbl="parChTrans1D3" presStyleIdx="1" presStyleCnt="4"/>
      <dgm:spPr/>
      <dgm:t>
        <a:bodyPr/>
        <a:lstStyle/>
        <a:p>
          <a:endParaRPr lang="es-ES"/>
        </a:p>
      </dgm:t>
    </dgm:pt>
    <dgm:pt modelId="{B394AB19-4962-473A-8208-980E45DCEDCB}" type="pres">
      <dgm:prSet presAssocID="{B6ED4A4A-55B1-4DBE-97FD-18E04D1DBBB2}" presName="hierRoot3" presStyleCnt="0"/>
      <dgm:spPr/>
    </dgm:pt>
    <dgm:pt modelId="{9E1CE8CA-E979-4D46-A986-9F9CAA1ED003}" type="pres">
      <dgm:prSet presAssocID="{B6ED4A4A-55B1-4DBE-97FD-18E04D1DBBB2}" presName="composite3" presStyleCnt="0"/>
      <dgm:spPr/>
    </dgm:pt>
    <dgm:pt modelId="{4D9E8A70-343A-4495-979F-71ABC6124FEC}" type="pres">
      <dgm:prSet presAssocID="{B6ED4A4A-55B1-4DBE-97FD-18E04D1DBBB2}" presName="background3" presStyleLbl="node3" presStyleIdx="1" presStyleCnt="4"/>
      <dgm:spPr>
        <a:solidFill>
          <a:schemeClr val="accent4">
            <a:lumMod val="40000"/>
            <a:lumOff val="60000"/>
          </a:schemeClr>
        </a:solidFill>
      </dgm:spPr>
    </dgm:pt>
    <dgm:pt modelId="{6ED414AC-6183-4902-A50C-CEFD407AD509}" type="pres">
      <dgm:prSet presAssocID="{B6ED4A4A-55B1-4DBE-97FD-18E04D1DBBB2}" presName="text3" presStyleLbl="fgAcc3" presStyleIdx="1" presStyleCnt="4" custScaleX="128792">
        <dgm:presLayoutVars>
          <dgm:chPref val="3"/>
        </dgm:presLayoutVars>
      </dgm:prSet>
      <dgm:spPr/>
      <dgm:t>
        <a:bodyPr/>
        <a:lstStyle/>
        <a:p>
          <a:endParaRPr lang="es-ES"/>
        </a:p>
      </dgm:t>
    </dgm:pt>
    <dgm:pt modelId="{DEE9B377-663B-409A-B01E-F4B212313891}" type="pres">
      <dgm:prSet presAssocID="{B6ED4A4A-55B1-4DBE-97FD-18E04D1DBBB2}" presName="hierChild4" presStyleCnt="0"/>
      <dgm:spPr/>
    </dgm:pt>
    <dgm:pt modelId="{27AC1119-F36B-4F9C-A825-5B9CEE099D2B}" type="pres">
      <dgm:prSet presAssocID="{1D8B41C4-4A18-4470-923C-EAEB32190026}" presName="Name10" presStyleLbl="parChTrans1D2" presStyleIdx="1" presStyleCnt="2"/>
      <dgm:spPr/>
      <dgm:t>
        <a:bodyPr/>
        <a:lstStyle/>
        <a:p>
          <a:endParaRPr lang="es-ES"/>
        </a:p>
      </dgm:t>
    </dgm:pt>
    <dgm:pt modelId="{39DE04D0-3E9E-4E53-B658-93B74AE11F4C}" type="pres">
      <dgm:prSet presAssocID="{4C915E7B-67A4-41A5-A8BB-C8C0B1490489}" presName="hierRoot2" presStyleCnt="0"/>
      <dgm:spPr/>
    </dgm:pt>
    <dgm:pt modelId="{C38E816B-8174-4E24-A4A8-C42907810A49}" type="pres">
      <dgm:prSet presAssocID="{4C915E7B-67A4-41A5-A8BB-C8C0B1490489}" presName="composite2" presStyleCnt="0"/>
      <dgm:spPr/>
    </dgm:pt>
    <dgm:pt modelId="{96B6CAD5-7746-467A-AD4C-DB7500B16045}" type="pres">
      <dgm:prSet presAssocID="{4C915E7B-67A4-41A5-A8BB-C8C0B1490489}" presName="background2" presStyleLbl="node2" presStyleIdx="1" presStyleCnt="2"/>
      <dgm:spPr>
        <a:solidFill>
          <a:schemeClr val="accent6">
            <a:lumMod val="40000"/>
            <a:lumOff val="60000"/>
          </a:schemeClr>
        </a:solidFill>
      </dgm:spPr>
    </dgm:pt>
    <dgm:pt modelId="{E3359DB0-6FC2-4D57-B1A0-888B7F38FA74}" type="pres">
      <dgm:prSet presAssocID="{4C915E7B-67A4-41A5-A8BB-C8C0B1490489}" presName="text2" presStyleLbl="fgAcc2" presStyleIdx="1" presStyleCnt="2">
        <dgm:presLayoutVars>
          <dgm:chPref val="3"/>
        </dgm:presLayoutVars>
      </dgm:prSet>
      <dgm:spPr/>
      <dgm:t>
        <a:bodyPr/>
        <a:lstStyle/>
        <a:p>
          <a:endParaRPr lang="es-ES"/>
        </a:p>
      </dgm:t>
    </dgm:pt>
    <dgm:pt modelId="{A2AD9C8E-0871-44AD-8A89-50E723A5F84A}" type="pres">
      <dgm:prSet presAssocID="{4C915E7B-67A4-41A5-A8BB-C8C0B1490489}" presName="hierChild3" presStyleCnt="0"/>
      <dgm:spPr/>
    </dgm:pt>
    <dgm:pt modelId="{C13935F2-E50A-4AAB-9986-39BB85891906}" type="pres">
      <dgm:prSet presAssocID="{C286ECA0-76E5-4B35-8801-A2EF4C693041}" presName="Name17" presStyleLbl="parChTrans1D3" presStyleIdx="2" presStyleCnt="4"/>
      <dgm:spPr/>
      <dgm:t>
        <a:bodyPr/>
        <a:lstStyle/>
        <a:p>
          <a:endParaRPr lang="en-US"/>
        </a:p>
      </dgm:t>
    </dgm:pt>
    <dgm:pt modelId="{E59B1D79-1B65-4DC2-B5C5-2D1798448B28}" type="pres">
      <dgm:prSet presAssocID="{F3540B80-0BB0-46B1-85BA-A7B8BCBE7CE9}" presName="hierRoot3" presStyleCnt="0"/>
      <dgm:spPr/>
    </dgm:pt>
    <dgm:pt modelId="{48978FD4-E127-456C-A295-EEC5BD43D839}" type="pres">
      <dgm:prSet presAssocID="{F3540B80-0BB0-46B1-85BA-A7B8BCBE7CE9}" presName="composite3" presStyleCnt="0"/>
      <dgm:spPr/>
    </dgm:pt>
    <dgm:pt modelId="{6A93DE6F-C28E-4CFC-9AD4-EFA2D136292A}" type="pres">
      <dgm:prSet presAssocID="{F3540B80-0BB0-46B1-85BA-A7B8BCBE7CE9}" presName="background3" presStyleLbl="node3" presStyleIdx="2" presStyleCnt="4"/>
      <dgm:spPr/>
    </dgm:pt>
    <dgm:pt modelId="{C4898609-C9C1-4690-95DA-D22E9F36CA4D}" type="pres">
      <dgm:prSet presAssocID="{F3540B80-0BB0-46B1-85BA-A7B8BCBE7CE9}" presName="text3" presStyleLbl="fgAcc3" presStyleIdx="2" presStyleCnt="4" custScaleX="168029">
        <dgm:presLayoutVars>
          <dgm:chPref val="3"/>
        </dgm:presLayoutVars>
      </dgm:prSet>
      <dgm:spPr/>
      <dgm:t>
        <a:bodyPr/>
        <a:lstStyle/>
        <a:p>
          <a:endParaRPr lang="en-US"/>
        </a:p>
      </dgm:t>
    </dgm:pt>
    <dgm:pt modelId="{1FF2FFAB-C584-4049-B04C-B90331DBE5ED}" type="pres">
      <dgm:prSet presAssocID="{F3540B80-0BB0-46B1-85BA-A7B8BCBE7CE9}" presName="hierChild4" presStyleCnt="0"/>
      <dgm:spPr/>
    </dgm:pt>
    <dgm:pt modelId="{BDCB223C-EE66-46B5-ABF0-148136BAA22C}" type="pres">
      <dgm:prSet presAssocID="{37A103DB-B239-408F-BCB5-9BFF9A1A7B14}" presName="Name17" presStyleLbl="parChTrans1D3" presStyleIdx="3" presStyleCnt="4"/>
      <dgm:spPr/>
      <dgm:t>
        <a:bodyPr/>
        <a:lstStyle/>
        <a:p>
          <a:endParaRPr lang="es-ES"/>
        </a:p>
      </dgm:t>
    </dgm:pt>
    <dgm:pt modelId="{F579685A-A703-472F-9C3A-FC9DD5DBC30A}" type="pres">
      <dgm:prSet presAssocID="{A5F38470-F9D2-4133-AB7F-7D15666115B8}" presName="hierRoot3" presStyleCnt="0"/>
      <dgm:spPr/>
    </dgm:pt>
    <dgm:pt modelId="{DD17C72E-F781-49CB-BF15-095F31493657}" type="pres">
      <dgm:prSet presAssocID="{A5F38470-F9D2-4133-AB7F-7D15666115B8}" presName="composite3" presStyleCnt="0"/>
      <dgm:spPr/>
    </dgm:pt>
    <dgm:pt modelId="{2E182192-6A58-4A74-9CCD-177422FD7949}" type="pres">
      <dgm:prSet presAssocID="{A5F38470-F9D2-4133-AB7F-7D15666115B8}" presName="background3" presStyleLbl="node3" presStyleIdx="3" presStyleCnt="4"/>
      <dgm:spPr>
        <a:solidFill>
          <a:schemeClr val="accent2">
            <a:lumMod val="60000"/>
            <a:lumOff val="40000"/>
          </a:schemeClr>
        </a:solidFill>
      </dgm:spPr>
    </dgm:pt>
    <dgm:pt modelId="{97F4CFC9-7CE1-48B8-B38A-E4D6716A31FA}" type="pres">
      <dgm:prSet presAssocID="{A5F38470-F9D2-4133-AB7F-7D15666115B8}" presName="text3" presStyleLbl="fgAcc3" presStyleIdx="3" presStyleCnt="4" custScaleX="197038" custLinFactNeighborX="44228">
        <dgm:presLayoutVars>
          <dgm:chPref val="3"/>
        </dgm:presLayoutVars>
      </dgm:prSet>
      <dgm:spPr/>
      <dgm:t>
        <a:bodyPr/>
        <a:lstStyle/>
        <a:p>
          <a:endParaRPr lang="es-ES"/>
        </a:p>
      </dgm:t>
    </dgm:pt>
    <dgm:pt modelId="{1B910333-437A-4242-B9CD-674B4CD27321}" type="pres">
      <dgm:prSet presAssocID="{A5F38470-F9D2-4133-AB7F-7D15666115B8}" presName="hierChild4" presStyleCnt="0"/>
      <dgm:spPr/>
    </dgm:pt>
    <dgm:pt modelId="{EBFA9828-7F50-49D8-9126-50FF972C2AC5}" type="pres">
      <dgm:prSet presAssocID="{65659152-23DB-4DB6-BF14-B9336756C6A5}" presName="Name23" presStyleLbl="parChTrans1D4" presStyleIdx="0" presStyleCnt="2"/>
      <dgm:spPr/>
      <dgm:t>
        <a:bodyPr/>
        <a:lstStyle/>
        <a:p>
          <a:endParaRPr lang="es-ES"/>
        </a:p>
      </dgm:t>
    </dgm:pt>
    <dgm:pt modelId="{41808583-6B41-4C17-BC27-75500A9E05DF}" type="pres">
      <dgm:prSet presAssocID="{57631E1E-2543-4936-8EFF-ADBC05B8916F}" presName="hierRoot4" presStyleCnt="0"/>
      <dgm:spPr/>
    </dgm:pt>
    <dgm:pt modelId="{CB23FDD0-E36E-4902-AE7B-53B6EB9626F2}" type="pres">
      <dgm:prSet presAssocID="{57631E1E-2543-4936-8EFF-ADBC05B8916F}" presName="composite4" presStyleCnt="0"/>
      <dgm:spPr/>
    </dgm:pt>
    <dgm:pt modelId="{1AA2ADC2-532A-4255-9DFD-8402BEDA2A33}" type="pres">
      <dgm:prSet presAssocID="{57631E1E-2543-4936-8EFF-ADBC05B8916F}" presName="background4" presStyleLbl="node4" presStyleIdx="0" presStyleCnt="2"/>
      <dgm:spPr>
        <a:solidFill>
          <a:srgbClr val="ED7D31"/>
        </a:solidFill>
      </dgm:spPr>
    </dgm:pt>
    <dgm:pt modelId="{C401BC9B-3CE5-4392-8E9B-8B49B9C3A51C}" type="pres">
      <dgm:prSet presAssocID="{57631E1E-2543-4936-8EFF-ADBC05B8916F}" presName="text4" presStyleLbl="fgAcc4" presStyleIdx="0" presStyleCnt="2" custLinFactNeighborX="-2538">
        <dgm:presLayoutVars>
          <dgm:chPref val="3"/>
        </dgm:presLayoutVars>
      </dgm:prSet>
      <dgm:spPr/>
      <dgm:t>
        <a:bodyPr/>
        <a:lstStyle/>
        <a:p>
          <a:endParaRPr lang="es-ES"/>
        </a:p>
      </dgm:t>
    </dgm:pt>
    <dgm:pt modelId="{FBF6A0E6-B9CA-470C-BBDB-94E65E106FE2}" type="pres">
      <dgm:prSet presAssocID="{57631E1E-2543-4936-8EFF-ADBC05B8916F}" presName="hierChild5" presStyleCnt="0"/>
      <dgm:spPr/>
    </dgm:pt>
    <dgm:pt modelId="{2270F961-1BE8-4F98-BCA5-8E00626E7E1A}" type="pres">
      <dgm:prSet presAssocID="{770616D4-8BEF-47AD-9351-E8264554EF29}" presName="Name23" presStyleLbl="parChTrans1D4" presStyleIdx="1" presStyleCnt="2"/>
      <dgm:spPr/>
      <dgm:t>
        <a:bodyPr/>
        <a:lstStyle/>
        <a:p>
          <a:endParaRPr lang="es-ES"/>
        </a:p>
      </dgm:t>
    </dgm:pt>
    <dgm:pt modelId="{F098EDE3-1BEF-4C52-85FC-32E825F9D013}" type="pres">
      <dgm:prSet presAssocID="{A0E9729F-0157-4681-A71B-AF164FEEA8B6}" presName="hierRoot4" presStyleCnt="0"/>
      <dgm:spPr/>
    </dgm:pt>
    <dgm:pt modelId="{C5320BC0-D7D6-4F00-80C8-DE4FCA487B86}" type="pres">
      <dgm:prSet presAssocID="{A0E9729F-0157-4681-A71B-AF164FEEA8B6}" presName="composite4" presStyleCnt="0"/>
      <dgm:spPr/>
    </dgm:pt>
    <dgm:pt modelId="{EA0FEE9B-0E8E-4C72-A95F-E917C63F486F}" type="pres">
      <dgm:prSet presAssocID="{A0E9729F-0157-4681-A71B-AF164FEEA8B6}" presName="background4" presStyleLbl="node4" presStyleIdx="1" presStyleCnt="2"/>
      <dgm:spPr>
        <a:solidFill>
          <a:srgbClr val="EE8640"/>
        </a:solidFill>
      </dgm:spPr>
    </dgm:pt>
    <dgm:pt modelId="{641A3506-B686-465A-88AA-3306BF5BAEA0}" type="pres">
      <dgm:prSet presAssocID="{A0E9729F-0157-4681-A71B-AF164FEEA8B6}" presName="text4" presStyleLbl="fgAcc4" presStyleIdx="1" presStyleCnt="2" custScaleX="121708" custLinFactNeighborX="1737">
        <dgm:presLayoutVars>
          <dgm:chPref val="3"/>
        </dgm:presLayoutVars>
      </dgm:prSet>
      <dgm:spPr/>
      <dgm:t>
        <a:bodyPr/>
        <a:lstStyle/>
        <a:p>
          <a:endParaRPr lang="es-ES"/>
        </a:p>
      </dgm:t>
    </dgm:pt>
    <dgm:pt modelId="{FC5A3C9E-4669-4A9E-8136-7764EE52CC89}" type="pres">
      <dgm:prSet presAssocID="{A0E9729F-0157-4681-A71B-AF164FEEA8B6}" presName="hierChild5" presStyleCnt="0"/>
      <dgm:spPr/>
    </dgm:pt>
  </dgm:ptLst>
  <dgm:cxnLst>
    <dgm:cxn modelId="{C77CFFC9-0BB7-4B53-9DED-EEBB705BF6D1}" type="presOf" srcId="{1D8B41C4-4A18-4470-923C-EAEB32190026}" destId="{27AC1119-F36B-4F9C-A825-5B9CEE099D2B}" srcOrd="0" destOrd="0" presId="urn:microsoft.com/office/officeart/2005/8/layout/hierarchy1"/>
    <dgm:cxn modelId="{2FA7E979-2616-432A-8676-01C15B6DB6E7}" type="presOf" srcId="{57631E1E-2543-4936-8EFF-ADBC05B8916F}" destId="{C401BC9B-3CE5-4392-8E9B-8B49B9C3A51C}" srcOrd="0" destOrd="0" presId="urn:microsoft.com/office/officeart/2005/8/layout/hierarchy1"/>
    <dgm:cxn modelId="{FB0A147D-1158-455D-A936-F30581532D4A}" srcId="{F3DE0D3B-AA60-42FA-A49D-5C1C68FC707E}" destId="{B998B15D-E3FD-4975-A04A-8206E4C314BB}" srcOrd="0" destOrd="0" parTransId="{2AFAC07C-D025-45F4-AC11-7162E64CD1A2}" sibTransId="{727AE0C4-B391-408C-9197-655FCAB23B02}"/>
    <dgm:cxn modelId="{DAF4F262-D03E-4972-9F94-2788B5E9CA01}" srcId="{F3DE0D3B-AA60-42FA-A49D-5C1C68FC707E}" destId="{B6ED4A4A-55B1-4DBE-97FD-18E04D1DBBB2}" srcOrd="1" destOrd="0" parTransId="{366303E3-7129-4E12-85A4-48218DF90BD7}" sibTransId="{FCBB5231-1C4B-46A5-8AC0-987FA07148D6}"/>
    <dgm:cxn modelId="{7C13AA1A-A3AD-4D37-B358-CFE9978FC281}" type="presOf" srcId="{4C915E7B-67A4-41A5-A8BB-C8C0B1490489}" destId="{E3359DB0-6FC2-4D57-B1A0-888B7F38FA74}" srcOrd="0" destOrd="0" presId="urn:microsoft.com/office/officeart/2005/8/layout/hierarchy1"/>
    <dgm:cxn modelId="{198AF11B-40D7-4463-BEFA-01773B2B82EF}" srcId="{A5F38470-F9D2-4133-AB7F-7D15666115B8}" destId="{A0E9729F-0157-4681-A71B-AF164FEEA8B6}" srcOrd="1" destOrd="0" parTransId="{770616D4-8BEF-47AD-9351-E8264554EF29}" sibTransId="{756E7303-DC96-4211-9C07-1B353294C8E4}"/>
    <dgm:cxn modelId="{47236028-6D68-40E3-989F-CE52B260E0A9}" type="presOf" srcId="{A5F38470-F9D2-4133-AB7F-7D15666115B8}" destId="{97F4CFC9-7CE1-48B8-B38A-E4D6716A31FA}" srcOrd="0" destOrd="0" presId="urn:microsoft.com/office/officeart/2005/8/layout/hierarchy1"/>
    <dgm:cxn modelId="{2CDC0CA8-43B5-415E-A396-757C46342EF3}" type="presOf" srcId="{A0E9729F-0157-4681-A71B-AF164FEEA8B6}" destId="{641A3506-B686-465A-88AA-3306BF5BAEA0}" srcOrd="0" destOrd="0" presId="urn:microsoft.com/office/officeart/2005/8/layout/hierarchy1"/>
    <dgm:cxn modelId="{9E1DED97-13D3-426E-95FB-451BEF7B9ED6}" type="presOf" srcId="{F3540B80-0BB0-46B1-85BA-A7B8BCBE7CE9}" destId="{C4898609-C9C1-4690-95DA-D22E9F36CA4D}" srcOrd="0" destOrd="0" presId="urn:microsoft.com/office/officeart/2005/8/layout/hierarchy1"/>
    <dgm:cxn modelId="{79CB3CA7-0D08-455B-A090-32F7D23019F6}" type="presOf" srcId="{3F77788D-E46F-4552-8634-B5DFC08A3362}" destId="{9C9A863D-0A56-4CBA-9E4A-D8EBA06A5631}" srcOrd="0" destOrd="0" presId="urn:microsoft.com/office/officeart/2005/8/layout/hierarchy1"/>
    <dgm:cxn modelId="{01E37634-AF00-42D8-874D-C1A0FE2C420A}" type="presOf" srcId="{2AFAC07C-D025-45F4-AC11-7162E64CD1A2}" destId="{4B253C62-104A-4FCB-957A-4BA36444F6C8}" srcOrd="0" destOrd="0" presId="urn:microsoft.com/office/officeart/2005/8/layout/hierarchy1"/>
    <dgm:cxn modelId="{22BABA83-E8BA-414C-B7D9-64F1002E8C3B}" type="presOf" srcId="{D8F80132-C91B-479F-9600-FF7C117A4304}" destId="{003FD863-4657-47A2-BDF3-8F03BB285F2C}" srcOrd="0" destOrd="0" presId="urn:microsoft.com/office/officeart/2005/8/layout/hierarchy1"/>
    <dgm:cxn modelId="{ED04D0A8-9A37-4E5E-B1F3-6C6B2810B2CF}" type="presOf" srcId="{37A103DB-B239-408F-BCB5-9BFF9A1A7B14}" destId="{BDCB223C-EE66-46B5-ABF0-148136BAA22C}" srcOrd="0" destOrd="0" presId="urn:microsoft.com/office/officeart/2005/8/layout/hierarchy1"/>
    <dgm:cxn modelId="{7173EBDB-0AAF-49A7-B2F5-2EE64ED4C699}" type="presOf" srcId="{65659152-23DB-4DB6-BF14-B9336756C6A5}" destId="{EBFA9828-7F50-49D8-9126-50FF972C2AC5}" srcOrd="0" destOrd="0" presId="urn:microsoft.com/office/officeart/2005/8/layout/hierarchy1"/>
    <dgm:cxn modelId="{A42867FE-A91D-4073-A758-08C5F311849B}" srcId="{4C915E7B-67A4-41A5-A8BB-C8C0B1490489}" destId="{A5F38470-F9D2-4133-AB7F-7D15666115B8}" srcOrd="1" destOrd="0" parTransId="{37A103DB-B239-408F-BCB5-9BFF9A1A7B14}" sibTransId="{F0780A01-B294-4CF6-BA84-098259C7E203}"/>
    <dgm:cxn modelId="{F1793569-B8E3-413B-9826-B82FB4ECB1CF}" srcId="{A5F2ACD0-B779-4A60-96A7-8944508DD243}" destId="{4C915E7B-67A4-41A5-A8BB-C8C0B1490489}" srcOrd="1" destOrd="0" parTransId="{1D8B41C4-4A18-4470-923C-EAEB32190026}" sibTransId="{726C72CD-708B-4110-BED1-6FF82525D798}"/>
    <dgm:cxn modelId="{23F1CACB-DDF9-4287-B4A7-B7C658A5CD13}" type="presOf" srcId="{F3DE0D3B-AA60-42FA-A49D-5C1C68FC707E}" destId="{BD7CF742-D926-4A78-ADC1-36A7B3914606}" srcOrd="0" destOrd="0" presId="urn:microsoft.com/office/officeart/2005/8/layout/hierarchy1"/>
    <dgm:cxn modelId="{B648EE9D-286D-49E7-9AEF-8B720573E349}" type="presOf" srcId="{C286ECA0-76E5-4B35-8801-A2EF4C693041}" destId="{C13935F2-E50A-4AAB-9986-39BB85891906}" srcOrd="0" destOrd="0" presId="urn:microsoft.com/office/officeart/2005/8/layout/hierarchy1"/>
    <dgm:cxn modelId="{5A2D2DEE-D91F-4B87-BA43-8F48164D81E6}" type="presOf" srcId="{B998B15D-E3FD-4975-A04A-8206E4C314BB}" destId="{4F33A3A0-8C00-4D21-886B-905D627EDD0E}" srcOrd="0" destOrd="0" presId="urn:microsoft.com/office/officeart/2005/8/layout/hierarchy1"/>
    <dgm:cxn modelId="{ED155122-5075-47CD-B25E-F398308860DC}" type="presOf" srcId="{B6ED4A4A-55B1-4DBE-97FD-18E04D1DBBB2}" destId="{6ED414AC-6183-4902-A50C-CEFD407AD509}" srcOrd="0" destOrd="0" presId="urn:microsoft.com/office/officeart/2005/8/layout/hierarchy1"/>
    <dgm:cxn modelId="{98370044-A72B-446C-A565-766A89491F95}" srcId="{3F77788D-E46F-4552-8634-B5DFC08A3362}" destId="{A5F2ACD0-B779-4A60-96A7-8944508DD243}" srcOrd="0" destOrd="0" parTransId="{783D4951-1A94-4CC5-8F6C-C062A2FB85F3}" sibTransId="{B0CC1D08-C20D-4BF2-AC44-43FDED73FF02}"/>
    <dgm:cxn modelId="{B0D3F9F3-FE03-43E0-88A8-92F0E04BD7B2}" type="presOf" srcId="{366303E3-7129-4E12-85A4-48218DF90BD7}" destId="{B9C0F880-D555-4D10-8EE1-AA0DF4FB1A71}" srcOrd="0" destOrd="0" presId="urn:microsoft.com/office/officeart/2005/8/layout/hierarchy1"/>
    <dgm:cxn modelId="{33C3C921-4FDF-44DC-A6CB-E3081D9EC1D4}" srcId="{4C915E7B-67A4-41A5-A8BB-C8C0B1490489}" destId="{F3540B80-0BB0-46B1-85BA-A7B8BCBE7CE9}" srcOrd="0" destOrd="0" parTransId="{C286ECA0-76E5-4B35-8801-A2EF4C693041}" sibTransId="{EFFE4B7F-2B32-4EE4-932B-08F43D1E93F7}"/>
    <dgm:cxn modelId="{345585DB-9318-4221-A682-264E9766614F}" type="presOf" srcId="{A5F2ACD0-B779-4A60-96A7-8944508DD243}" destId="{D2245E59-547C-4E71-80CC-1CF9170C7D5C}" srcOrd="0" destOrd="0" presId="urn:microsoft.com/office/officeart/2005/8/layout/hierarchy1"/>
    <dgm:cxn modelId="{2C0389AE-C7DE-4918-8C81-D5ECDC3A7038}" srcId="{A5F2ACD0-B779-4A60-96A7-8944508DD243}" destId="{F3DE0D3B-AA60-42FA-A49D-5C1C68FC707E}" srcOrd="0" destOrd="0" parTransId="{D8F80132-C91B-479F-9600-FF7C117A4304}" sibTransId="{157F7E9A-8D9E-48FD-B7A3-B13E4CE223A5}"/>
    <dgm:cxn modelId="{52D8DB21-EEE7-4F78-9F12-C2F4CF83B564}" srcId="{A5F38470-F9D2-4133-AB7F-7D15666115B8}" destId="{57631E1E-2543-4936-8EFF-ADBC05B8916F}" srcOrd="0" destOrd="0" parTransId="{65659152-23DB-4DB6-BF14-B9336756C6A5}" sibTransId="{C64172FB-E0B7-4BC3-A55F-6574BA7B58F0}"/>
    <dgm:cxn modelId="{F0BD2BA5-AA32-4B69-8B1C-08B545C78BBF}" type="presOf" srcId="{770616D4-8BEF-47AD-9351-E8264554EF29}" destId="{2270F961-1BE8-4F98-BCA5-8E00626E7E1A}" srcOrd="0" destOrd="0" presId="urn:microsoft.com/office/officeart/2005/8/layout/hierarchy1"/>
    <dgm:cxn modelId="{D43D5E76-6B14-404E-9B48-C7959C195662}" type="presParOf" srcId="{9C9A863D-0A56-4CBA-9E4A-D8EBA06A5631}" destId="{413D3F70-8993-42B6-BF5C-70CA3D4B63C4}" srcOrd="0" destOrd="0" presId="urn:microsoft.com/office/officeart/2005/8/layout/hierarchy1"/>
    <dgm:cxn modelId="{B7C3AC56-3D41-406F-932E-F880B18A1AE1}" type="presParOf" srcId="{413D3F70-8993-42B6-BF5C-70CA3D4B63C4}" destId="{3A6D67B3-CEAB-4691-BD0E-8682F69D7D75}" srcOrd="0" destOrd="0" presId="urn:microsoft.com/office/officeart/2005/8/layout/hierarchy1"/>
    <dgm:cxn modelId="{2A9B7980-B1DC-4AB6-9EBD-5411918891DC}" type="presParOf" srcId="{3A6D67B3-CEAB-4691-BD0E-8682F69D7D75}" destId="{C8598DA0-40C4-476B-B3CB-26044A05079B}" srcOrd="0" destOrd="0" presId="urn:microsoft.com/office/officeart/2005/8/layout/hierarchy1"/>
    <dgm:cxn modelId="{BABFBE61-D219-4C6E-820D-8016881C402C}" type="presParOf" srcId="{3A6D67B3-CEAB-4691-BD0E-8682F69D7D75}" destId="{D2245E59-547C-4E71-80CC-1CF9170C7D5C}" srcOrd="1" destOrd="0" presId="urn:microsoft.com/office/officeart/2005/8/layout/hierarchy1"/>
    <dgm:cxn modelId="{0E9D2EB2-7E73-439C-8305-3750CDB59334}" type="presParOf" srcId="{413D3F70-8993-42B6-BF5C-70CA3D4B63C4}" destId="{B4DB4061-E0F2-40C6-8867-80E28BE7B43A}" srcOrd="1" destOrd="0" presId="urn:microsoft.com/office/officeart/2005/8/layout/hierarchy1"/>
    <dgm:cxn modelId="{3C8EBBB2-A520-44A6-B79E-A64785D0ACB1}" type="presParOf" srcId="{B4DB4061-E0F2-40C6-8867-80E28BE7B43A}" destId="{003FD863-4657-47A2-BDF3-8F03BB285F2C}" srcOrd="0" destOrd="0" presId="urn:microsoft.com/office/officeart/2005/8/layout/hierarchy1"/>
    <dgm:cxn modelId="{DE68B106-05A3-4C4F-BCB8-5F1BF1AE4C53}" type="presParOf" srcId="{B4DB4061-E0F2-40C6-8867-80E28BE7B43A}" destId="{51946851-390C-4F05-9AEC-80FB97C94D09}" srcOrd="1" destOrd="0" presId="urn:microsoft.com/office/officeart/2005/8/layout/hierarchy1"/>
    <dgm:cxn modelId="{ACF31BCE-1D84-4B62-857E-CE7EC7777910}" type="presParOf" srcId="{51946851-390C-4F05-9AEC-80FB97C94D09}" destId="{C44EDB2D-44A4-47D8-86A3-A5B46D1BE4C0}" srcOrd="0" destOrd="0" presId="urn:microsoft.com/office/officeart/2005/8/layout/hierarchy1"/>
    <dgm:cxn modelId="{2FF4B8DC-6612-4BFB-A963-F4BEC83B53C0}" type="presParOf" srcId="{C44EDB2D-44A4-47D8-86A3-A5B46D1BE4C0}" destId="{5FEFFF86-AE71-498C-B02C-760758EF4903}" srcOrd="0" destOrd="0" presId="urn:microsoft.com/office/officeart/2005/8/layout/hierarchy1"/>
    <dgm:cxn modelId="{E16B3FD2-2FE6-41FE-9BA1-13674CB5B25E}" type="presParOf" srcId="{C44EDB2D-44A4-47D8-86A3-A5B46D1BE4C0}" destId="{BD7CF742-D926-4A78-ADC1-36A7B3914606}" srcOrd="1" destOrd="0" presId="urn:microsoft.com/office/officeart/2005/8/layout/hierarchy1"/>
    <dgm:cxn modelId="{D22D013A-3112-4F7F-96E2-8F829160A885}" type="presParOf" srcId="{51946851-390C-4F05-9AEC-80FB97C94D09}" destId="{52C5DB10-ADF0-40A3-9227-F572497F5034}" srcOrd="1" destOrd="0" presId="urn:microsoft.com/office/officeart/2005/8/layout/hierarchy1"/>
    <dgm:cxn modelId="{CE9B6369-C8D5-4D93-A7D0-7EC87F44FF3E}" type="presParOf" srcId="{52C5DB10-ADF0-40A3-9227-F572497F5034}" destId="{4B253C62-104A-4FCB-957A-4BA36444F6C8}" srcOrd="0" destOrd="0" presId="urn:microsoft.com/office/officeart/2005/8/layout/hierarchy1"/>
    <dgm:cxn modelId="{184F2C70-6A4E-47D2-A350-E1BF56108FE5}" type="presParOf" srcId="{52C5DB10-ADF0-40A3-9227-F572497F5034}" destId="{BF1A5E09-7F40-4297-B061-97077054108D}" srcOrd="1" destOrd="0" presId="urn:microsoft.com/office/officeart/2005/8/layout/hierarchy1"/>
    <dgm:cxn modelId="{217699F2-A593-4058-85DC-1E0AA94E91B7}" type="presParOf" srcId="{BF1A5E09-7F40-4297-B061-97077054108D}" destId="{05D2C1E1-D110-424B-99B5-6EAEA9CD16A9}" srcOrd="0" destOrd="0" presId="urn:microsoft.com/office/officeart/2005/8/layout/hierarchy1"/>
    <dgm:cxn modelId="{922BCDA7-0E39-457F-8544-A70807B7D618}" type="presParOf" srcId="{05D2C1E1-D110-424B-99B5-6EAEA9CD16A9}" destId="{71CC0BD3-B686-415E-9E97-79F0C47AE160}" srcOrd="0" destOrd="0" presId="urn:microsoft.com/office/officeart/2005/8/layout/hierarchy1"/>
    <dgm:cxn modelId="{143990A0-7C47-48AC-AAC5-67E90686795A}" type="presParOf" srcId="{05D2C1E1-D110-424B-99B5-6EAEA9CD16A9}" destId="{4F33A3A0-8C00-4D21-886B-905D627EDD0E}" srcOrd="1" destOrd="0" presId="urn:microsoft.com/office/officeart/2005/8/layout/hierarchy1"/>
    <dgm:cxn modelId="{F351120A-0C00-42F2-B77F-BD5739EC3C08}" type="presParOf" srcId="{BF1A5E09-7F40-4297-B061-97077054108D}" destId="{5BF9FC10-1D62-4138-B3D9-603028BFBF46}" srcOrd="1" destOrd="0" presId="urn:microsoft.com/office/officeart/2005/8/layout/hierarchy1"/>
    <dgm:cxn modelId="{07129879-D242-4773-ADEE-1EF040898AB3}" type="presParOf" srcId="{52C5DB10-ADF0-40A3-9227-F572497F5034}" destId="{B9C0F880-D555-4D10-8EE1-AA0DF4FB1A71}" srcOrd="2" destOrd="0" presId="urn:microsoft.com/office/officeart/2005/8/layout/hierarchy1"/>
    <dgm:cxn modelId="{868B8B29-9E41-4EB4-B0B8-C7B5A05AB464}" type="presParOf" srcId="{52C5DB10-ADF0-40A3-9227-F572497F5034}" destId="{B394AB19-4962-473A-8208-980E45DCEDCB}" srcOrd="3" destOrd="0" presId="urn:microsoft.com/office/officeart/2005/8/layout/hierarchy1"/>
    <dgm:cxn modelId="{F72DC374-9379-40DD-9318-980514021A69}" type="presParOf" srcId="{B394AB19-4962-473A-8208-980E45DCEDCB}" destId="{9E1CE8CA-E979-4D46-A986-9F9CAA1ED003}" srcOrd="0" destOrd="0" presId="urn:microsoft.com/office/officeart/2005/8/layout/hierarchy1"/>
    <dgm:cxn modelId="{84C95355-0404-44C9-A0C4-95B50680F9BB}" type="presParOf" srcId="{9E1CE8CA-E979-4D46-A986-9F9CAA1ED003}" destId="{4D9E8A70-343A-4495-979F-71ABC6124FEC}" srcOrd="0" destOrd="0" presId="urn:microsoft.com/office/officeart/2005/8/layout/hierarchy1"/>
    <dgm:cxn modelId="{4810BA2A-1D18-4D6D-A8A2-F1F7A5830784}" type="presParOf" srcId="{9E1CE8CA-E979-4D46-A986-9F9CAA1ED003}" destId="{6ED414AC-6183-4902-A50C-CEFD407AD509}" srcOrd="1" destOrd="0" presId="urn:microsoft.com/office/officeart/2005/8/layout/hierarchy1"/>
    <dgm:cxn modelId="{0FA77BBE-FC5D-4E47-9E52-3C434223BDC5}" type="presParOf" srcId="{B394AB19-4962-473A-8208-980E45DCEDCB}" destId="{DEE9B377-663B-409A-B01E-F4B212313891}" srcOrd="1" destOrd="0" presId="urn:microsoft.com/office/officeart/2005/8/layout/hierarchy1"/>
    <dgm:cxn modelId="{F92F10FD-111F-41C1-89F5-A9B3FBD4719A}" type="presParOf" srcId="{B4DB4061-E0F2-40C6-8867-80E28BE7B43A}" destId="{27AC1119-F36B-4F9C-A825-5B9CEE099D2B}" srcOrd="2" destOrd="0" presId="urn:microsoft.com/office/officeart/2005/8/layout/hierarchy1"/>
    <dgm:cxn modelId="{C06437E6-3DE4-4A8D-B22D-244F565CF0F2}" type="presParOf" srcId="{B4DB4061-E0F2-40C6-8867-80E28BE7B43A}" destId="{39DE04D0-3E9E-4E53-B658-93B74AE11F4C}" srcOrd="3" destOrd="0" presId="urn:microsoft.com/office/officeart/2005/8/layout/hierarchy1"/>
    <dgm:cxn modelId="{2BE87352-7042-4C45-BC46-37971421BD53}" type="presParOf" srcId="{39DE04D0-3E9E-4E53-B658-93B74AE11F4C}" destId="{C38E816B-8174-4E24-A4A8-C42907810A49}" srcOrd="0" destOrd="0" presId="urn:microsoft.com/office/officeart/2005/8/layout/hierarchy1"/>
    <dgm:cxn modelId="{C98B2F5A-73D1-484C-9A57-2CE43210597A}" type="presParOf" srcId="{C38E816B-8174-4E24-A4A8-C42907810A49}" destId="{96B6CAD5-7746-467A-AD4C-DB7500B16045}" srcOrd="0" destOrd="0" presId="urn:microsoft.com/office/officeart/2005/8/layout/hierarchy1"/>
    <dgm:cxn modelId="{2BBF68EF-A64C-4F8A-81AE-C45D708111C9}" type="presParOf" srcId="{C38E816B-8174-4E24-A4A8-C42907810A49}" destId="{E3359DB0-6FC2-4D57-B1A0-888B7F38FA74}" srcOrd="1" destOrd="0" presId="urn:microsoft.com/office/officeart/2005/8/layout/hierarchy1"/>
    <dgm:cxn modelId="{4A8963D9-CB3B-46CB-A18E-B25F3A877BE6}" type="presParOf" srcId="{39DE04D0-3E9E-4E53-B658-93B74AE11F4C}" destId="{A2AD9C8E-0871-44AD-8A89-50E723A5F84A}" srcOrd="1" destOrd="0" presId="urn:microsoft.com/office/officeart/2005/8/layout/hierarchy1"/>
    <dgm:cxn modelId="{726E21C2-771A-4EF2-B534-C61E18B21758}" type="presParOf" srcId="{A2AD9C8E-0871-44AD-8A89-50E723A5F84A}" destId="{C13935F2-E50A-4AAB-9986-39BB85891906}" srcOrd="0" destOrd="0" presId="urn:microsoft.com/office/officeart/2005/8/layout/hierarchy1"/>
    <dgm:cxn modelId="{87C428D6-1E14-4294-B35C-8EB88E79DA4B}" type="presParOf" srcId="{A2AD9C8E-0871-44AD-8A89-50E723A5F84A}" destId="{E59B1D79-1B65-4DC2-B5C5-2D1798448B28}" srcOrd="1" destOrd="0" presId="urn:microsoft.com/office/officeart/2005/8/layout/hierarchy1"/>
    <dgm:cxn modelId="{E4358743-7CFE-441C-8E6B-10ADA15F4E26}" type="presParOf" srcId="{E59B1D79-1B65-4DC2-B5C5-2D1798448B28}" destId="{48978FD4-E127-456C-A295-EEC5BD43D839}" srcOrd="0" destOrd="0" presId="urn:microsoft.com/office/officeart/2005/8/layout/hierarchy1"/>
    <dgm:cxn modelId="{2FABF32F-CCFA-4971-9295-2E8DCFA11940}" type="presParOf" srcId="{48978FD4-E127-456C-A295-EEC5BD43D839}" destId="{6A93DE6F-C28E-4CFC-9AD4-EFA2D136292A}" srcOrd="0" destOrd="0" presId="urn:microsoft.com/office/officeart/2005/8/layout/hierarchy1"/>
    <dgm:cxn modelId="{B070292F-7D82-411E-9625-FE5489C51F2C}" type="presParOf" srcId="{48978FD4-E127-456C-A295-EEC5BD43D839}" destId="{C4898609-C9C1-4690-95DA-D22E9F36CA4D}" srcOrd="1" destOrd="0" presId="urn:microsoft.com/office/officeart/2005/8/layout/hierarchy1"/>
    <dgm:cxn modelId="{7DD65BD5-9359-41BA-B632-AAC961D281B8}" type="presParOf" srcId="{E59B1D79-1B65-4DC2-B5C5-2D1798448B28}" destId="{1FF2FFAB-C584-4049-B04C-B90331DBE5ED}" srcOrd="1" destOrd="0" presId="urn:microsoft.com/office/officeart/2005/8/layout/hierarchy1"/>
    <dgm:cxn modelId="{7823D769-1179-473F-91E3-C2388E2450D1}" type="presParOf" srcId="{A2AD9C8E-0871-44AD-8A89-50E723A5F84A}" destId="{BDCB223C-EE66-46B5-ABF0-148136BAA22C}" srcOrd="2" destOrd="0" presId="urn:microsoft.com/office/officeart/2005/8/layout/hierarchy1"/>
    <dgm:cxn modelId="{329C7475-9DA9-469A-9689-B16B1A60E880}" type="presParOf" srcId="{A2AD9C8E-0871-44AD-8A89-50E723A5F84A}" destId="{F579685A-A703-472F-9C3A-FC9DD5DBC30A}" srcOrd="3" destOrd="0" presId="urn:microsoft.com/office/officeart/2005/8/layout/hierarchy1"/>
    <dgm:cxn modelId="{0F2C1185-251D-4E1B-AAB1-0D3FC27BAA5C}" type="presParOf" srcId="{F579685A-A703-472F-9C3A-FC9DD5DBC30A}" destId="{DD17C72E-F781-49CB-BF15-095F31493657}" srcOrd="0" destOrd="0" presId="urn:microsoft.com/office/officeart/2005/8/layout/hierarchy1"/>
    <dgm:cxn modelId="{55384AF9-CB32-46FB-94EA-CF460AB80F37}" type="presParOf" srcId="{DD17C72E-F781-49CB-BF15-095F31493657}" destId="{2E182192-6A58-4A74-9CCD-177422FD7949}" srcOrd="0" destOrd="0" presId="urn:microsoft.com/office/officeart/2005/8/layout/hierarchy1"/>
    <dgm:cxn modelId="{2502D7A0-5735-4023-AA66-909E07E3E9D2}" type="presParOf" srcId="{DD17C72E-F781-49CB-BF15-095F31493657}" destId="{97F4CFC9-7CE1-48B8-B38A-E4D6716A31FA}" srcOrd="1" destOrd="0" presId="urn:microsoft.com/office/officeart/2005/8/layout/hierarchy1"/>
    <dgm:cxn modelId="{248E5631-C95B-4515-B664-F8A3D27B68AF}" type="presParOf" srcId="{F579685A-A703-472F-9C3A-FC9DD5DBC30A}" destId="{1B910333-437A-4242-B9CD-674B4CD27321}" srcOrd="1" destOrd="0" presId="urn:microsoft.com/office/officeart/2005/8/layout/hierarchy1"/>
    <dgm:cxn modelId="{50A19A95-27D7-4F68-9799-F8C79FAFB369}" type="presParOf" srcId="{1B910333-437A-4242-B9CD-674B4CD27321}" destId="{EBFA9828-7F50-49D8-9126-50FF972C2AC5}" srcOrd="0" destOrd="0" presId="urn:microsoft.com/office/officeart/2005/8/layout/hierarchy1"/>
    <dgm:cxn modelId="{1293150C-A87C-4723-8DD5-73DD2D1BAC42}" type="presParOf" srcId="{1B910333-437A-4242-B9CD-674B4CD27321}" destId="{41808583-6B41-4C17-BC27-75500A9E05DF}" srcOrd="1" destOrd="0" presId="urn:microsoft.com/office/officeart/2005/8/layout/hierarchy1"/>
    <dgm:cxn modelId="{5A97E5D6-7867-4630-A9A0-DD50E66F97A3}" type="presParOf" srcId="{41808583-6B41-4C17-BC27-75500A9E05DF}" destId="{CB23FDD0-E36E-4902-AE7B-53B6EB9626F2}" srcOrd="0" destOrd="0" presId="urn:microsoft.com/office/officeart/2005/8/layout/hierarchy1"/>
    <dgm:cxn modelId="{C90AD528-DF65-4E8B-BBDB-213733AB1630}" type="presParOf" srcId="{CB23FDD0-E36E-4902-AE7B-53B6EB9626F2}" destId="{1AA2ADC2-532A-4255-9DFD-8402BEDA2A33}" srcOrd="0" destOrd="0" presId="urn:microsoft.com/office/officeart/2005/8/layout/hierarchy1"/>
    <dgm:cxn modelId="{5D11D3D7-D24B-4458-9C3E-390C6D33570D}" type="presParOf" srcId="{CB23FDD0-E36E-4902-AE7B-53B6EB9626F2}" destId="{C401BC9B-3CE5-4392-8E9B-8B49B9C3A51C}" srcOrd="1" destOrd="0" presId="urn:microsoft.com/office/officeart/2005/8/layout/hierarchy1"/>
    <dgm:cxn modelId="{E5E9A7A7-9B05-4639-833F-F94ADC0CF591}" type="presParOf" srcId="{41808583-6B41-4C17-BC27-75500A9E05DF}" destId="{FBF6A0E6-B9CA-470C-BBDB-94E65E106FE2}" srcOrd="1" destOrd="0" presId="urn:microsoft.com/office/officeart/2005/8/layout/hierarchy1"/>
    <dgm:cxn modelId="{25F6E710-D134-489A-9358-93C858705DF3}" type="presParOf" srcId="{1B910333-437A-4242-B9CD-674B4CD27321}" destId="{2270F961-1BE8-4F98-BCA5-8E00626E7E1A}" srcOrd="2" destOrd="0" presId="urn:microsoft.com/office/officeart/2005/8/layout/hierarchy1"/>
    <dgm:cxn modelId="{3E9E2780-BCF0-43BE-8857-6ED06194F6A2}" type="presParOf" srcId="{1B910333-437A-4242-B9CD-674B4CD27321}" destId="{F098EDE3-1BEF-4C52-85FC-32E825F9D013}" srcOrd="3" destOrd="0" presId="urn:microsoft.com/office/officeart/2005/8/layout/hierarchy1"/>
    <dgm:cxn modelId="{55F82322-684D-4681-B86A-92A1C64F7E69}" type="presParOf" srcId="{F098EDE3-1BEF-4C52-85FC-32E825F9D013}" destId="{C5320BC0-D7D6-4F00-80C8-DE4FCA487B86}" srcOrd="0" destOrd="0" presId="urn:microsoft.com/office/officeart/2005/8/layout/hierarchy1"/>
    <dgm:cxn modelId="{5904FB28-ECE0-4512-9720-792554331EFC}" type="presParOf" srcId="{C5320BC0-D7D6-4F00-80C8-DE4FCA487B86}" destId="{EA0FEE9B-0E8E-4C72-A95F-E917C63F486F}" srcOrd="0" destOrd="0" presId="urn:microsoft.com/office/officeart/2005/8/layout/hierarchy1"/>
    <dgm:cxn modelId="{0E736295-CCA2-4DC4-AC1E-B4A802C884FA}" type="presParOf" srcId="{C5320BC0-D7D6-4F00-80C8-DE4FCA487B86}" destId="{641A3506-B686-465A-88AA-3306BF5BAEA0}" srcOrd="1" destOrd="0" presId="urn:microsoft.com/office/officeart/2005/8/layout/hierarchy1"/>
    <dgm:cxn modelId="{5C7A5892-FE15-48E0-BF86-DD2AE2A42541}" type="presParOf" srcId="{F098EDE3-1BEF-4C52-85FC-32E825F9D013}" destId="{FC5A3C9E-4669-4A9E-8136-7764EE52CC8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F468EC-ECA3-4A58-8911-79741E6251F9}">
      <dsp:nvSpPr>
        <dsp:cNvPr id="0" name=""/>
        <dsp:cNvSpPr/>
      </dsp:nvSpPr>
      <dsp:spPr>
        <a:xfrm>
          <a:off x="2380766" y="2314442"/>
          <a:ext cx="2199141" cy="1238406"/>
        </a:xfrm>
        <a:prstGeom prst="ellipse">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tx1"/>
              </a:solidFill>
            </a:rPr>
            <a:t>Ubicación geográfica del Ecuador</a:t>
          </a:r>
          <a:endParaRPr lang="es-ES" sz="2000" kern="1200" dirty="0">
            <a:solidFill>
              <a:schemeClr val="tx1"/>
            </a:solidFill>
          </a:endParaRPr>
        </a:p>
      </dsp:txBody>
      <dsp:txXfrm>
        <a:off x="2702823" y="2495802"/>
        <a:ext cx="1555027" cy="875686"/>
      </dsp:txXfrm>
    </dsp:sp>
    <dsp:sp modelId="{0297D41E-BA6F-4D28-AD48-2DDEED715139}">
      <dsp:nvSpPr>
        <dsp:cNvPr id="0" name=""/>
        <dsp:cNvSpPr/>
      </dsp:nvSpPr>
      <dsp:spPr>
        <a:xfrm rot="13469176">
          <a:off x="1177383" y="1347882"/>
          <a:ext cx="1955013" cy="567747"/>
        </a:xfrm>
        <a:prstGeom prst="leftArrow">
          <a:avLst>
            <a:gd name="adj1" fmla="val 60000"/>
            <a:gd name="adj2" fmla="val 5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828F5B78-3BD8-4A87-90CB-613899440FAC}">
      <dsp:nvSpPr>
        <dsp:cNvPr id="0" name=""/>
        <dsp:cNvSpPr/>
      </dsp:nvSpPr>
      <dsp:spPr>
        <a:xfrm>
          <a:off x="185684" y="270259"/>
          <a:ext cx="2543667" cy="1353039"/>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s-ES" sz="2500" b="1" kern="1200" dirty="0" smtClean="0">
              <a:solidFill>
                <a:schemeClr val="tx1"/>
              </a:solidFill>
            </a:rPr>
            <a:t>Inconvenientes de corrosión en piezas metálicas</a:t>
          </a:r>
          <a:endParaRPr lang="es-ES" sz="2500" b="1" kern="1200" dirty="0">
            <a:solidFill>
              <a:schemeClr val="tx1"/>
            </a:solidFill>
          </a:endParaRPr>
        </a:p>
      </dsp:txBody>
      <dsp:txXfrm>
        <a:off x="225313" y="309888"/>
        <a:ext cx="2464409" cy="1273781"/>
      </dsp:txXfrm>
    </dsp:sp>
    <dsp:sp modelId="{8BA58709-9D8A-4146-BE3A-72ACCE612DDF}">
      <dsp:nvSpPr>
        <dsp:cNvPr id="0" name=""/>
        <dsp:cNvSpPr/>
      </dsp:nvSpPr>
      <dsp:spPr>
        <a:xfrm rot="19243322">
          <a:off x="3863364" y="1392351"/>
          <a:ext cx="2016681" cy="581066"/>
        </a:xfrm>
        <a:prstGeom prst="leftArrow">
          <a:avLst>
            <a:gd name="adj1" fmla="val 60000"/>
            <a:gd name="adj2" fmla="val 5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sp>
    <dsp:sp modelId="{B7611D34-0EDF-4468-92CD-BC156A878FDF}">
      <dsp:nvSpPr>
        <dsp:cNvPr id="0" name=""/>
        <dsp:cNvSpPr/>
      </dsp:nvSpPr>
      <dsp:spPr>
        <a:xfrm>
          <a:off x="4822388" y="269416"/>
          <a:ext cx="2336683" cy="1222216"/>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lvl="0" algn="ctr" defTabSz="1111250">
            <a:lnSpc>
              <a:spcPct val="90000"/>
            </a:lnSpc>
            <a:spcBef>
              <a:spcPct val="0"/>
            </a:spcBef>
            <a:spcAft>
              <a:spcPct val="35000"/>
            </a:spcAft>
          </a:pPr>
          <a:r>
            <a:rPr lang="es-ES" sz="2500" b="1" kern="1200" dirty="0" smtClean="0">
              <a:solidFill>
                <a:schemeClr val="tx1"/>
              </a:solidFill>
            </a:rPr>
            <a:t>Se acorta la vida útil de las piezas metálicas</a:t>
          </a:r>
          <a:endParaRPr lang="es-ES" sz="2500" b="1" kern="1200" dirty="0">
            <a:solidFill>
              <a:schemeClr val="tx1"/>
            </a:solidFill>
          </a:endParaRPr>
        </a:p>
      </dsp:txBody>
      <dsp:txXfrm>
        <a:off x="4858185" y="305213"/>
        <a:ext cx="2265089" cy="115062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F16FE-B054-4ADD-866B-090B00C9A87F}">
      <dsp:nvSpPr>
        <dsp:cNvPr id="0" name=""/>
        <dsp:cNvSpPr/>
      </dsp:nvSpPr>
      <dsp:spPr>
        <a:xfrm rot="5400000">
          <a:off x="6598981" y="-36530"/>
          <a:ext cx="1744053" cy="3192075"/>
        </a:xfrm>
        <a:prstGeom prst="hexagon">
          <a:avLst>
            <a:gd name="adj" fmla="val 25000"/>
            <a:gd name="vf" fmla="val 11547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latin typeface="Cambria" pitchFamily="18" charset="0"/>
            </a:rPr>
            <a:t>TRATAMIENTO MECÁNICO</a:t>
          </a:r>
          <a:endParaRPr lang="es-EC" sz="2000" b="1" kern="1200" dirty="0">
            <a:solidFill>
              <a:schemeClr val="tx1"/>
            </a:solidFill>
            <a:latin typeface="Cambria" pitchFamily="18" charset="0"/>
          </a:endParaRPr>
        </a:p>
      </dsp:txBody>
      <dsp:txXfrm rot="-5400000">
        <a:off x="6406982" y="978157"/>
        <a:ext cx="2128050" cy="1162702"/>
      </dsp:txXfrm>
    </dsp:sp>
    <dsp:sp modelId="{8C339DF7-9A7B-4701-90BF-A88266B014C1}">
      <dsp:nvSpPr>
        <dsp:cNvPr id="0" name=""/>
        <dsp:cNvSpPr/>
      </dsp:nvSpPr>
      <dsp:spPr>
        <a:xfrm>
          <a:off x="6022122" y="0"/>
          <a:ext cx="3377408" cy="1983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endParaRPr lang="es-EC" sz="1400" b="1" kern="1200" dirty="0">
            <a:latin typeface="Cambria" pitchFamily="18" charset="0"/>
          </a:endParaRPr>
        </a:p>
      </dsp:txBody>
      <dsp:txXfrm>
        <a:off x="6022122" y="0"/>
        <a:ext cx="3377408" cy="1983951"/>
      </dsp:txXfrm>
    </dsp:sp>
    <dsp:sp modelId="{8BFCDC39-00E5-4712-A1E0-E323A6F9BC2E}">
      <dsp:nvSpPr>
        <dsp:cNvPr id="0" name=""/>
        <dsp:cNvSpPr/>
      </dsp:nvSpPr>
      <dsp:spPr>
        <a:xfrm rot="5400000">
          <a:off x="3966316" y="-799706"/>
          <a:ext cx="1459092" cy="3058505"/>
        </a:xfrm>
        <a:prstGeom prst="hexagon">
          <a:avLst>
            <a:gd name="adj" fmla="val 25000"/>
            <a:gd name="vf" fmla="val 11547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latin typeface="Cambria" pitchFamily="18" charset="0"/>
            </a:rPr>
            <a:t>PRE</a:t>
          </a:r>
        </a:p>
        <a:p>
          <a:pPr lvl="0" algn="ctr" defTabSz="889000">
            <a:lnSpc>
              <a:spcPct val="90000"/>
            </a:lnSpc>
            <a:spcBef>
              <a:spcPct val="0"/>
            </a:spcBef>
            <a:spcAft>
              <a:spcPct val="35000"/>
            </a:spcAft>
          </a:pPr>
          <a:r>
            <a:rPr lang="es-EC" sz="2000" b="1" kern="1200" dirty="0" smtClean="0">
              <a:solidFill>
                <a:schemeClr val="tx1"/>
              </a:solidFill>
              <a:latin typeface="Cambria" pitchFamily="18" charset="0"/>
            </a:rPr>
            <a:t>TRATAMIENTOS</a:t>
          </a:r>
          <a:endParaRPr lang="es-EC" sz="2000" b="1" kern="1200" dirty="0">
            <a:solidFill>
              <a:schemeClr val="tx1"/>
            </a:solidFill>
            <a:latin typeface="Cambria" pitchFamily="18" charset="0"/>
          </a:endParaRPr>
        </a:p>
      </dsp:txBody>
      <dsp:txXfrm rot="-5400000">
        <a:off x="3676361" y="243182"/>
        <a:ext cx="2039003" cy="972728"/>
      </dsp:txXfrm>
    </dsp:sp>
    <dsp:sp modelId="{A0908859-E819-4C9A-8CAF-6E05B3F440F1}">
      <dsp:nvSpPr>
        <dsp:cNvPr id="0" name=""/>
        <dsp:cNvSpPr/>
      </dsp:nvSpPr>
      <dsp:spPr>
        <a:xfrm rot="5400000">
          <a:off x="1486552" y="699218"/>
          <a:ext cx="1744053" cy="3464618"/>
        </a:xfrm>
        <a:prstGeom prst="hexagon">
          <a:avLst>
            <a:gd name="adj" fmla="val 25000"/>
            <a:gd name="vf" fmla="val 11547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latin typeface="Cambria" pitchFamily="18" charset="0"/>
            </a:rPr>
            <a:t>TRATAMIENTO QUÍMICO</a:t>
          </a:r>
          <a:endParaRPr lang="es-EC" sz="2000" b="1" kern="1200" dirty="0">
            <a:solidFill>
              <a:schemeClr val="tx1"/>
            </a:solidFill>
            <a:latin typeface="Cambria" pitchFamily="18" charset="0"/>
          </a:endParaRPr>
        </a:p>
      </dsp:txBody>
      <dsp:txXfrm rot="-5400000">
        <a:off x="1203706" y="1850177"/>
        <a:ext cx="2309746" cy="1162702"/>
      </dsp:txXfrm>
    </dsp:sp>
    <dsp:sp modelId="{8BB4D658-7E2C-412B-A4C5-A9AFE3D1F3BE}">
      <dsp:nvSpPr>
        <dsp:cNvPr id="0" name=""/>
        <dsp:cNvSpPr/>
      </dsp:nvSpPr>
      <dsp:spPr>
        <a:xfrm>
          <a:off x="996021" y="1770806"/>
          <a:ext cx="2722956" cy="13294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endParaRPr lang="es-EC" sz="1400" b="1" kern="1200" dirty="0">
            <a:latin typeface="Cambria" pitchFamily="18" charset="0"/>
          </a:endParaRPr>
        </a:p>
      </dsp:txBody>
      <dsp:txXfrm>
        <a:off x="996021" y="1770806"/>
        <a:ext cx="2722956" cy="1329408"/>
      </dsp:txXfrm>
    </dsp:sp>
    <dsp:sp modelId="{CB8F0203-CE58-4E0E-9D99-8C73E99DD945}">
      <dsp:nvSpPr>
        <dsp:cNvPr id="0" name=""/>
        <dsp:cNvSpPr/>
      </dsp:nvSpPr>
      <dsp:spPr>
        <a:xfrm rot="5400000">
          <a:off x="6752692" y="1878139"/>
          <a:ext cx="1744053" cy="1517326"/>
        </a:xfrm>
        <a:prstGeom prst="hexagon">
          <a:avLst>
            <a:gd name="adj" fmla="val 25000"/>
            <a:gd name="vf" fmla="val 11547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s-EC" sz="900" b="1" kern="1200" dirty="0">
            <a:solidFill>
              <a:schemeClr val="tx1"/>
            </a:solidFill>
            <a:latin typeface="Cambria" pitchFamily="18" charset="0"/>
          </a:endParaRPr>
        </a:p>
      </dsp:txBody>
      <dsp:txXfrm rot="-5400000">
        <a:off x="7102505" y="2036558"/>
        <a:ext cx="1044426" cy="1200489"/>
      </dsp:txXfrm>
    </dsp:sp>
    <dsp:sp modelId="{653B8B87-E2B4-49C7-8A9F-452E30BD348B}">
      <dsp:nvSpPr>
        <dsp:cNvPr id="0" name=""/>
        <dsp:cNvSpPr/>
      </dsp:nvSpPr>
      <dsp:spPr>
        <a:xfrm rot="5400000">
          <a:off x="6572146" y="3160277"/>
          <a:ext cx="1156743" cy="2417662"/>
        </a:xfrm>
        <a:prstGeom prst="hexagon">
          <a:avLst>
            <a:gd name="adj" fmla="val 25000"/>
            <a:gd name="vf" fmla="val 11547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latin typeface="Cambria" pitchFamily="18" charset="0"/>
            </a:rPr>
            <a:t>PASIVADO</a:t>
          </a:r>
          <a:endParaRPr lang="es-EC" sz="2000" b="1" kern="1200" dirty="0">
            <a:solidFill>
              <a:schemeClr val="tx1"/>
            </a:solidFill>
            <a:latin typeface="Cambria" pitchFamily="18" charset="0"/>
          </a:endParaRPr>
        </a:p>
      </dsp:txBody>
      <dsp:txXfrm rot="-5400000">
        <a:off x="6344631" y="3983528"/>
        <a:ext cx="1611774" cy="771162"/>
      </dsp:txXfrm>
    </dsp:sp>
    <dsp:sp modelId="{4AAFED86-72BF-4B8B-BC23-EA0AB6CCAA70}">
      <dsp:nvSpPr>
        <dsp:cNvPr id="0" name=""/>
        <dsp:cNvSpPr/>
      </dsp:nvSpPr>
      <dsp:spPr>
        <a:xfrm>
          <a:off x="6546083" y="3489405"/>
          <a:ext cx="2853447" cy="1432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endParaRPr lang="es-EC" sz="1400" b="1" kern="1200" dirty="0">
            <a:latin typeface="Cambria" pitchFamily="18" charset="0"/>
          </a:endParaRPr>
        </a:p>
      </dsp:txBody>
      <dsp:txXfrm>
        <a:off x="6546083" y="3489405"/>
        <a:ext cx="2853447" cy="1432220"/>
      </dsp:txXfrm>
    </dsp:sp>
    <dsp:sp modelId="{4BECBEFA-D119-499B-9059-E2F6E7D2956C}">
      <dsp:nvSpPr>
        <dsp:cNvPr id="0" name=""/>
        <dsp:cNvSpPr/>
      </dsp:nvSpPr>
      <dsp:spPr>
        <a:xfrm rot="5400000">
          <a:off x="3992805" y="2282795"/>
          <a:ext cx="1744053" cy="3054044"/>
        </a:xfrm>
        <a:prstGeom prst="hexagon">
          <a:avLst>
            <a:gd name="adj" fmla="val 25000"/>
            <a:gd name="vf" fmla="val 11547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s-EC" sz="2000" b="1" kern="1200" dirty="0" smtClean="0">
              <a:solidFill>
                <a:schemeClr val="tx1"/>
              </a:solidFill>
              <a:latin typeface="Cambria" pitchFamily="18" charset="0"/>
            </a:rPr>
            <a:t>POST TRATAMIENTOS</a:t>
          </a:r>
          <a:endParaRPr lang="es-EC" sz="2000" b="1" kern="1200" dirty="0">
            <a:solidFill>
              <a:schemeClr val="tx1"/>
            </a:solidFill>
            <a:latin typeface="Cambria" pitchFamily="18" charset="0"/>
          </a:endParaRPr>
        </a:p>
      </dsp:txBody>
      <dsp:txXfrm rot="-5400000">
        <a:off x="3846817" y="3228467"/>
        <a:ext cx="2036030" cy="11627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5AF62-A5D0-43BB-B114-08B5CA86CFBB}">
      <dsp:nvSpPr>
        <dsp:cNvPr id="0" name=""/>
        <dsp:cNvSpPr/>
      </dsp:nvSpPr>
      <dsp:spPr>
        <a:xfrm>
          <a:off x="860420" y="0"/>
          <a:ext cx="2702919" cy="782426"/>
        </a:xfrm>
        <a:prstGeom prst="roundRect">
          <a:avLst/>
        </a:prstGeom>
        <a:solidFill>
          <a:schemeClr val="accent6">
            <a:lumMod val="40000"/>
            <a:lumOff val="6000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solidFill>
                <a:schemeClr val="tx1"/>
              </a:solidFill>
            </a:rPr>
            <a:t>DISYUNTORES SECUNDARIOS</a:t>
          </a:r>
          <a:endParaRPr lang="es-ES" sz="1800" b="1" kern="1200" dirty="0">
            <a:solidFill>
              <a:schemeClr val="tx1"/>
            </a:solidFill>
          </a:endParaRPr>
        </a:p>
      </dsp:txBody>
      <dsp:txXfrm>
        <a:off x="898615" y="38195"/>
        <a:ext cx="2626529" cy="706036"/>
      </dsp:txXfrm>
    </dsp:sp>
    <dsp:sp modelId="{62122243-491A-4677-B307-2E98A9C70F98}">
      <dsp:nvSpPr>
        <dsp:cNvPr id="0" name=""/>
        <dsp:cNvSpPr/>
      </dsp:nvSpPr>
      <dsp:spPr>
        <a:xfrm>
          <a:off x="0" y="789189"/>
          <a:ext cx="4737476" cy="15473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415"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s-ES" sz="2000" kern="1200" dirty="0" smtClean="0"/>
            <a:t>Disyuntor de 16[A], protección de niquelina y rectificador.</a:t>
          </a:r>
          <a:endParaRPr lang="es-ES" sz="2000" kern="1200" dirty="0"/>
        </a:p>
        <a:p>
          <a:pPr marL="171450" lvl="1" indent="-171450" algn="l" defTabSz="800100">
            <a:lnSpc>
              <a:spcPct val="90000"/>
            </a:lnSpc>
            <a:spcBef>
              <a:spcPct val="0"/>
            </a:spcBef>
            <a:spcAft>
              <a:spcPct val="20000"/>
            </a:spcAft>
            <a:buChar char="••"/>
          </a:pPr>
          <a:endParaRPr lang="es-ES" sz="1800" kern="1200" dirty="0"/>
        </a:p>
        <a:p>
          <a:pPr marL="228600" lvl="1" indent="-228600" algn="l" defTabSz="889000">
            <a:lnSpc>
              <a:spcPct val="90000"/>
            </a:lnSpc>
            <a:spcBef>
              <a:spcPct val="0"/>
            </a:spcBef>
            <a:spcAft>
              <a:spcPct val="20000"/>
            </a:spcAft>
            <a:buChar char="••"/>
          </a:pPr>
          <a:r>
            <a:rPr lang="es-ES" sz="2000" kern="1200" dirty="0" smtClean="0"/>
            <a:t>Disyuntor de 6[A], protección de elementos de control</a:t>
          </a:r>
          <a:endParaRPr lang="es-ES" sz="2000" kern="1200" dirty="0"/>
        </a:p>
      </dsp:txBody>
      <dsp:txXfrm>
        <a:off x="0" y="789189"/>
        <a:ext cx="4737476" cy="15473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2F1209-6156-4093-8F98-AC8785E8F727}">
      <dsp:nvSpPr>
        <dsp:cNvPr id="0" name=""/>
        <dsp:cNvSpPr/>
      </dsp:nvSpPr>
      <dsp:spPr>
        <a:xfrm>
          <a:off x="0" y="2749"/>
          <a:ext cx="6478758" cy="657891"/>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S" sz="2700" b="1" kern="1200" dirty="0" smtClean="0">
              <a:solidFill>
                <a:schemeClr val="tx1"/>
              </a:solidFill>
            </a:rPr>
            <a:t>Beneficios en los procesos industriales.</a:t>
          </a:r>
          <a:endParaRPr lang="es-ES" sz="2700" b="1" kern="1200" dirty="0">
            <a:solidFill>
              <a:schemeClr val="tx1"/>
            </a:solidFill>
          </a:endParaRPr>
        </a:p>
      </dsp:txBody>
      <dsp:txXfrm>
        <a:off x="32116" y="34865"/>
        <a:ext cx="6414526" cy="593659"/>
      </dsp:txXfrm>
    </dsp:sp>
    <dsp:sp modelId="{F3F48FE8-09D5-49AB-9107-5BAAF9737090}">
      <dsp:nvSpPr>
        <dsp:cNvPr id="0" name=""/>
        <dsp:cNvSpPr/>
      </dsp:nvSpPr>
      <dsp:spPr>
        <a:xfrm>
          <a:off x="0" y="660641"/>
          <a:ext cx="6478758" cy="1493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01"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s-ES" sz="2100" kern="1200" dirty="0" smtClean="0"/>
            <a:t>Buen acabado superficial</a:t>
          </a:r>
          <a:endParaRPr lang="es-ES" sz="2100" kern="1200" dirty="0"/>
        </a:p>
        <a:p>
          <a:pPr marL="228600" lvl="1" indent="-228600" algn="l" defTabSz="933450">
            <a:lnSpc>
              <a:spcPct val="90000"/>
            </a:lnSpc>
            <a:spcBef>
              <a:spcPct val="0"/>
            </a:spcBef>
            <a:spcAft>
              <a:spcPct val="20000"/>
            </a:spcAft>
            <a:buChar char="••"/>
          </a:pPr>
          <a:r>
            <a:rPr lang="es-ES" sz="2100" kern="1200" dirty="0" smtClean="0"/>
            <a:t>Protección del medio oxidante</a:t>
          </a:r>
          <a:endParaRPr lang="es-ES" sz="2100" kern="1200" dirty="0"/>
        </a:p>
        <a:p>
          <a:pPr marL="228600" lvl="1" indent="-228600" algn="l" defTabSz="933450">
            <a:lnSpc>
              <a:spcPct val="90000"/>
            </a:lnSpc>
            <a:spcBef>
              <a:spcPct val="0"/>
            </a:spcBef>
            <a:spcAft>
              <a:spcPct val="20000"/>
            </a:spcAft>
            <a:buChar char="••"/>
          </a:pPr>
          <a:r>
            <a:rPr lang="es-ES" sz="2100" kern="1200" dirty="0" smtClean="0"/>
            <a:t>Prolongar la vida útil</a:t>
          </a:r>
          <a:endParaRPr lang="es-ES" sz="2100" kern="1200" dirty="0"/>
        </a:p>
      </dsp:txBody>
      <dsp:txXfrm>
        <a:off x="0" y="660641"/>
        <a:ext cx="6478758" cy="1493505"/>
      </dsp:txXfrm>
    </dsp:sp>
    <dsp:sp modelId="{B9FF424C-9021-4A9A-BE45-20719F314E37}">
      <dsp:nvSpPr>
        <dsp:cNvPr id="0" name=""/>
        <dsp:cNvSpPr/>
      </dsp:nvSpPr>
      <dsp:spPr>
        <a:xfrm>
          <a:off x="0" y="2154146"/>
          <a:ext cx="6478758" cy="743730"/>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s-ES" sz="2700" b="1" kern="1200" dirty="0" smtClean="0">
              <a:solidFill>
                <a:schemeClr val="tx1"/>
              </a:solidFill>
            </a:rPr>
            <a:t>Bajo costo de implementación </a:t>
          </a:r>
          <a:endParaRPr lang="es-ES" sz="2700" b="1" kern="1200" dirty="0">
            <a:solidFill>
              <a:schemeClr val="tx1"/>
            </a:solidFill>
          </a:endParaRPr>
        </a:p>
      </dsp:txBody>
      <dsp:txXfrm>
        <a:off x="36306" y="2190452"/>
        <a:ext cx="6406146" cy="671118"/>
      </dsp:txXfrm>
    </dsp:sp>
    <dsp:sp modelId="{CD20269C-4C4C-4537-98F0-DAFA54909DFC}">
      <dsp:nvSpPr>
        <dsp:cNvPr id="0" name=""/>
        <dsp:cNvSpPr/>
      </dsp:nvSpPr>
      <dsp:spPr>
        <a:xfrm>
          <a:off x="0" y="2897877"/>
          <a:ext cx="6478758" cy="183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01"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s-ES" sz="2100" kern="1200" dirty="0" smtClean="0"/>
            <a:t>Optimizar recursos para llevar a cabo el proceso</a:t>
          </a:r>
          <a:endParaRPr lang="es-ES" sz="2100" kern="1200" dirty="0"/>
        </a:p>
        <a:p>
          <a:pPr marL="228600" lvl="1" indent="-228600" algn="l" defTabSz="933450">
            <a:lnSpc>
              <a:spcPct val="90000"/>
            </a:lnSpc>
            <a:spcBef>
              <a:spcPct val="0"/>
            </a:spcBef>
            <a:spcAft>
              <a:spcPct val="20000"/>
            </a:spcAft>
            <a:buChar char="••"/>
          </a:pPr>
          <a:r>
            <a:rPr lang="es-ES" sz="2100" kern="1200" dirty="0" smtClean="0"/>
            <a:t>Distribución uniforme del zinc durante el galvanizado</a:t>
          </a:r>
          <a:endParaRPr lang="es-ES" sz="2100" kern="1200" dirty="0"/>
        </a:p>
      </dsp:txBody>
      <dsp:txXfrm>
        <a:off x="0" y="2897877"/>
        <a:ext cx="6478758" cy="18381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BAC45-6172-4C08-B630-3673BA494E19}">
      <dsp:nvSpPr>
        <dsp:cNvPr id="0" name=""/>
        <dsp:cNvSpPr/>
      </dsp:nvSpPr>
      <dsp:spPr>
        <a:xfrm>
          <a:off x="0" y="0"/>
          <a:ext cx="8305183" cy="5588357"/>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39F20-0B08-4F0E-864E-990F37AFDCB8}">
      <dsp:nvSpPr>
        <dsp:cNvPr id="0" name=""/>
        <dsp:cNvSpPr/>
      </dsp:nvSpPr>
      <dsp:spPr>
        <a:xfrm>
          <a:off x="73" y="1596671"/>
          <a:ext cx="8411285" cy="2395013"/>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C" sz="2400" b="1" kern="1200" dirty="0" smtClean="0">
              <a:solidFill>
                <a:schemeClr val="tx1"/>
              </a:solidFill>
              <a:latin typeface="+mn-lt"/>
            </a:rPr>
            <a:t>-</a:t>
          </a:r>
          <a:r>
            <a:rPr lang="es-EC" sz="3200" b="1" kern="1200" dirty="0" smtClean="0">
              <a:solidFill>
                <a:schemeClr val="tx1"/>
              </a:solidFill>
              <a:latin typeface="+mn-lt"/>
            </a:rPr>
            <a:t>Diseño e implementación de un sistema de agitación neumática.</a:t>
          </a:r>
        </a:p>
        <a:p>
          <a:pPr lvl="0" algn="l" defTabSz="1066800">
            <a:lnSpc>
              <a:spcPct val="90000"/>
            </a:lnSpc>
            <a:spcBef>
              <a:spcPct val="0"/>
            </a:spcBef>
            <a:spcAft>
              <a:spcPct val="35000"/>
            </a:spcAft>
          </a:pPr>
          <a:r>
            <a:rPr lang="es-EC" sz="3200" b="1" kern="1200" dirty="0" smtClean="0">
              <a:solidFill>
                <a:schemeClr val="tx1"/>
              </a:solidFill>
              <a:latin typeface="+mn-lt"/>
            </a:rPr>
            <a:t>-Optimización de parámetros influyentes. </a:t>
          </a:r>
        </a:p>
        <a:p>
          <a:pPr lvl="0" algn="ctr" defTabSz="1066800">
            <a:lnSpc>
              <a:spcPct val="90000"/>
            </a:lnSpc>
            <a:spcBef>
              <a:spcPct val="0"/>
            </a:spcBef>
            <a:spcAft>
              <a:spcPct val="35000"/>
            </a:spcAft>
          </a:pPr>
          <a:r>
            <a:rPr lang="es-EC" sz="1600" b="1" kern="1200" dirty="0" smtClean="0">
              <a:solidFill>
                <a:schemeClr val="tx1"/>
              </a:solidFill>
              <a:latin typeface="+mn-lt"/>
            </a:rPr>
            <a:t> </a:t>
          </a:r>
          <a:endParaRPr lang="es-EC" sz="1600" b="1" kern="1200" dirty="0">
            <a:solidFill>
              <a:schemeClr val="tx1"/>
            </a:solidFill>
            <a:latin typeface="+mn-lt"/>
          </a:endParaRPr>
        </a:p>
      </dsp:txBody>
      <dsp:txXfrm>
        <a:off x="116988" y="1713586"/>
        <a:ext cx="8177455" cy="21611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4EDBF-027D-4CFB-80BD-290072DB1B3A}">
      <dsp:nvSpPr>
        <dsp:cNvPr id="0" name=""/>
        <dsp:cNvSpPr/>
      </dsp:nvSpPr>
      <dsp:spPr>
        <a:xfrm rot="5400000">
          <a:off x="-261682" y="266752"/>
          <a:ext cx="1744547" cy="12211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endParaRPr lang="es-ES" sz="3400" kern="1200" dirty="0"/>
        </a:p>
      </dsp:txBody>
      <dsp:txXfrm rot="-5400000">
        <a:off x="1" y="615662"/>
        <a:ext cx="1221183" cy="523364"/>
      </dsp:txXfrm>
    </dsp:sp>
    <dsp:sp modelId="{2851FB9D-EB3C-4589-AFFE-6D405A6232EE}">
      <dsp:nvSpPr>
        <dsp:cNvPr id="0" name=""/>
        <dsp:cNvSpPr/>
      </dsp:nvSpPr>
      <dsp:spPr>
        <a:xfrm rot="5400000">
          <a:off x="5190427" y="-3964174"/>
          <a:ext cx="1133955" cy="907244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s-ES" sz="2800" kern="1200" dirty="0" smtClean="0"/>
            <a:t>Diseñar y construir un sistema de agitación neumática con el fin de que los químicos de la solución no sedimenten y se distribuyan de manera uniforme.</a:t>
          </a:r>
          <a:endParaRPr lang="es-ES" sz="2800" kern="1200" dirty="0"/>
        </a:p>
      </dsp:txBody>
      <dsp:txXfrm rot="-5400000">
        <a:off x="1221184" y="60424"/>
        <a:ext cx="9017088" cy="1023245"/>
      </dsp:txXfrm>
    </dsp:sp>
    <dsp:sp modelId="{2E4F4AD7-AC7C-4955-9335-64E6EE9B3222}">
      <dsp:nvSpPr>
        <dsp:cNvPr id="0" name=""/>
        <dsp:cNvSpPr/>
      </dsp:nvSpPr>
      <dsp:spPr>
        <a:xfrm rot="5400000">
          <a:off x="-261682" y="1818977"/>
          <a:ext cx="1744547" cy="12211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s-ES" sz="2800" kern="1200" dirty="0" smtClean="0"/>
            <a:t> </a:t>
          </a:r>
          <a:endParaRPr lang="es-ES" sz="2800" kern="1200" dirty="0"/>
        </a:p>
      </dsp:txBody>
      <dsp:txXfrm rot="-5400000">
        <a:off x="1" y="2167887"/>
        <a:ext cx="1221183" cy="523364"/>
      </dsp:txXfrm>
    </dsp:sp>
    <dsp:sp modelId="{A59352AB-8C43-41D9-A19C-00D163CD2767}">
      <dsp:nvSpPr>
        <dsp:cNvPr id="0" name=""/>
        <dsp:cNvSpPr/>
      </dsp:nvSpPr>
      <dsp:spPr>
        <a:xfrm rot="5400000">
          <a:off x="5190427" y="-2411948"/>
          <a:ext cx="1133955" cy="907244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s-ES" sz="2800" kern="1200" dirty="0" smtClean="0"/>
            <a:t>Realizar la lectura permanente del pH de la solución para mantenerla entre los rangos establecidos mediante el uso de un sensor de pH</a:t>
          </a:r>
          <a:endParaRPr lang="es-ES" sz="2800" kern="1200" dirty="0"/>
        </a:p>
      </dsp:txBody>
      <dsp:txXfrm rot="-5400000">
        <a:off x="1221184" y="1612650"/>
        <a:ext cx="9017088" cy="1023245"/>
      </dsp:txXfrm>
    </dsp:sp>
    <dsp:sp modelId="{10F117B3-F47A-4061-9F91-A5C1CEE10D7E}">
      <dsp:nvSpPr>
        <dsp:cNvPr id="0" name=""/>
        <dsp:cNvSpPr/>
      </dsp:nvSpPr>
      <dsp:spPr>
        <a:xfrm rot="5400000">
          <a:off x="-261682" y="3371202"/>
          <a:ext cx="1744547" cy="122118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endParaRPr lang="es-ES" sz="2800" kern="1200" dirty="0"/>
        </a:p>
      </dsp:txBody>
      <dsp:txXfrm rot="-5400000">
        <a:off x="1" y="3720112"/>
        <a:ext cx="1221183" cy="523364"/>
      </dsp:txXfrm>
    </dsp:sp>
    <dsp:sp modelId="{0C7E735E-36AD-497E-AD63-BA110DC5E868}">
      <dsp:nvSpPr>
        <dsp:cNvPr id="0" name=""/>
        <dsp:cNvSpPr/>
      </dsp:nvSpPr>
      <dsp:spPr>
        <a:xfrm rot="5400000">
          <a:off x="5190427" y="-859723"/>
          <a:ext cx="1133955" cy="907244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s-ES" sz="2800" kern="1200" dirty="0" smtClean="0"/>
            <a:t>Realizar un estudio comparativo de los resultados obtenidos de la optimización de parámetros entre la metodología Taguchi y RSM.</a:t>
          </a:r>
          <a:endParaRPr lang="es-ES" sz="2800" kern="1200" dirty="0"/>
        </a:p>
      </dsp:txBody>
      <dsp:txXfrm rot="-5400000">
        <a:off x="1221184" y="3164875"/>
        <a:ext cx="9017088" cy="10232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EA16C-AD2A-449B-A968-1317EFBD3117}">
      <dsp:nvSpPr>
        <dsp:cNvPr id="0" name=""/>
        <dsp:cNvSpPr/>
      </dsp:nvSpPr>
      <dsp:spPr>
        <a:xfrm>
          <a:off x="1603883" y="1287359"/>
          <a:ext cx="2682043" cy="1044077"/>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s-ES" sz="1800" kern="1200" dirty="0" smtClean="0"/>
            <a:t>Permite transmitir señales por medio de aire u otro gas.</a:t>
          </a:r>
          <a:endParaRPr lang="es-ES" sz="1800" kern="1200" dirty="0"/>
        </a:p>
        <a:p>
          <a:pPr marL="171450" lvl="1" indent="-171450" algn="l" defTabSz="800100">
            <a:lnSpc>
              <a:spcPct val="90000"/>
            </a:lnSpc>
            <a:spcBef>
              <a:spcPct val="0"/>
            </a:spcBef>
            <a:spcAft>
              <a:spcPct val="15000"/>
            </a:spcAft>
            <a:buChar char="••"/>
          </a:pPr>
          <a:endParaRPr lang="es-ES" sz="1800" kern="1200" dirty="0"/>
        </a:p>
      </dsp:txBody>
      <dsp:txXfrm>
        <a:off x="1627910" y="1311386"/>
        <a:ext cx="2633989" cy="772292"/>
      </dsp:txXfrm>
    </dsp:sp>
    <dsp:sp modelId="{6975EE7D-0E16-46A1-9151-D001F6708972}">
      <dsp:nvSpPr>
        <dsp:cNvPr id="0" name=""/>
        <dsp:cNvSpPr/>
      </dsp:nvSpPr>
      <dsp:spPr>
        <a:xfrm>
          <a:off x="618212" y="292209"/>
          <a:ext cx="1959285" cy="779143"/>
        </a:xfrm>
        <a:prstGeom prst="roundRect">
          <a:avLst>
            <a:gd name="adj" fmla="val 10000"/>
          </a:avLst>
        </a:prstGeom>
        <a:solidFill>
          <a:schemeClr val="accent2">
            <a:lumMod val="40000"/>
            <a:lumOff val="6000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S" sz="2400" kern="1200" dirty="0" smtClean="0">
              <a:solidFill>
                <a:schemeClr val="tx1"/>
              </a:solidFill>
            </a:rPr>
            <a:t>Sistema neumático</a:t>
          </a:r>
          <a:endParaRPr lang="es-ES" sz="2400" kern="1200" dirty="0">
            <a:solidFill>
              <a:schemeClr val="tx1"/>
            </a:solidFill>
          </a:endParaRPr>
        </a:p>
      </dsp:txBody>
      <dsp:txXfrm>
        <a:off x="641032" y="315029"/>
        <a:ext cx="1913645" cy="7335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01B6-F21E-4D2A-8D5A-81F43A55D490}">
      <dsp:nvSpPr>
        <dsp:cNvPr id="0" name=""/>
        <dsp:cNvSpPr/>
      </dsp:nvSpPr>
      <dsp:spPr>
        <a:xfrm>
          <a:off x="4691622" y="0"/>
          <a:ext cx="2132992" cy="2133209"/>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936EDA-FABA-4B52-AFF6-9D72F59743D5}">
      <dsp:nvSpPr>
        <dsp:cNvPr id="0" name=""/>
        <dsp:cNvSpPr/>
      </dsp:nvSpPr>
      <dsp:spPr>
        <a:xfrm>
          <a:off x="5162553" y="772164"/>
          <a:ext cx="1190330" cy="595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t>Compresor de aire</a:t>
          </a:r>
          <a:endParaRPr lang="es-ES" sz="2000" b="1" kern="1200" dirty="0"/>
        </a:p>
      </dsp:txBody>
      <dsp:txXfrm>
        <a:off x="5162553" y="772164"/>
        <a:ext cx="1190330" cy="595103"/>
      </dsp:txXfrm>
    </dsp:sp>
    <dsp:sp modelId="{829DE1F1-822E-4F44-A835-01317FCFB78D}">
      <dsp:nvSpPr>
        <dsp:cNvPr id="0" name=""/>
        <dsp:cNvSpPr/>
      </dsp:nvSpPr>
      <dsp:spPr>
        <a:xfrm>
          <a:off x="4099058" y="1225845"/>
          <a:ext cx="2132992" cy="2133209"/>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BACBEF-6504-4D54-A6CA-6878C825EE5C}">
      <dsp:nvSpPr>
        <dsp:cNvPr id="0" name=""/>
        <dsp:cNvSpPr/>
      </dsp:nvSpPr>
      <dsp:spPr>
        <a:xfrm>
          <a:off x="4567588" y="2000272"/>
          <a:ext cx="1190330" cy="595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t>Regulador y filtro</a:t>
          </a:r>
          <a:endParaRPr lang="es-ES" sz="2000" b="1" kern="1200" dirty="0"/>
        </a:p>
      </dsp:txBody>
      <dsp:txXfrm>
        <a:off x="4567588" y="2000272"/>
        <a:ext cx="1190330" cy="595103"/>
      </dsp:txXfrm>
    </dsp:sp>
    <dsp:sp modelId="{CDD90706-ECD3-4639-9A89-055B333AE710}">
      <dsp:nvSpPr>
        <dsp:cNvPr id="0" name=""/>
        <dsp:cNvSpPr/>
      </dsp:nvSpPr>
      <dsp:spPr>
        <a:xfrm>
          <a:off x="4691622" y="2456217"/>
          <a:ext cx="2132992" cy="2133209"/>
        </a:xfrm>
        <a:prstGeom prst="circularArrow">
          <a:avLst>
            <a:gd name="adj1" fmla="val 10980"/>
            <a:gd name="adj2" fmla="val 1142322"/>
            <a:gd name="adj3" fmla="val 4500000"/>
            <a:gd name="adj4" fmla="val 135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587BD6-FCB2-4532-B698-2C8B45AB39C8}">
      <dsp:nvSpPr>
        <dsp:cNvPr id="0" name=""/>
        <dsp:cNvSpPr/>
      </dsp:nvSpPr>
      <dsp:spPr>
        <a:xfrm>
          <a:off x="5162553" y="3228381"/>
          <a:ext cx="1190330" cy="595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t>Válvulas</a:t>
          </a:r>
          <a:endParaRPr lang="es-ES" sz="2000" b="1" kern="1200" dirty="0"/>
        </a:p>
      </dsp:txBody>
      <dsp:txXfrm>
        <a:off x="5162553" y="3228381"/>
        <a:ext cx="1190330" cy="595103"/>
      </dsp:txXfrm>
    </dsp:sp>
    <dsp:sp modelId="{164B22DF-F252-4A32-933E-B2B422AA2D62}">
      <dsp:nvSpPr>
        <dsp:cNvPr id="0" name=""/>
        <dsp:cNvSpPr/>
      </dsp:nvSpPr>
      <dsp:spPr>
        <a:xfrm>
          <a:off x="4251100" y="3823485"/>
          <a:ext cx="1832508" cy="1833394"/>
        </a:xfrm>
        <a:prstGeom prst="blockArc">
          <a:avLst>
            <a:gd name="adj1" fmla="val 0"/>
            <a:gd name="adj2" fmla="val 189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ABA250-D9DD-46F6-AABB-3EAD8F524246}">
      <dsp:nvSpPr>
        <dsp:cNvPr id="0" name=""/>
        <dsp:cNvSpPr/>
      </dsp:nvSpPr>
      <dsp:spPr>
        <a:xfrm>
          <a:off x="4567588" y="4456490"/>
          <a:ext cx="1190330" cy="595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t>Conducto de aire</a:t>
          </a:r>
          <a:endParaRPr lang="es-ES" sz="2000" b="1" kern="1200" dirty="0"/>
        </a:p>
      </dsp:txBody>
      <dsp:txXfrm>
        <a:off x="4567588" y="4456490"/>
        <a:ext cx="1190330" cy="5951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89BE1A-13CC-4133-8102-0750C349D810}">
      <dsp:nvSpPr>
        <dsp:cNvPr id="0" name=""/>
        <dsp:cNvSpPr/>
      </dsp:nvSpPr>
      <dsp:spPr>
        <a:xfrm>
          <a:off x="9598" y="0"/>
          <a:ext cx="2869016" cy="1269363"/>
        </a:xfrm>
        <a:prstGeom prst="roundRect">
          <a:avLst>
            <a:gd name="adj" fmla="val 10000"/>
          </a:avLst>
        </a:prstGeom>
        <a:solidFill>
          <a:schemeClr val="accent1">
            <a:lumMod val="40000"/>
            <a:lumOff val="6000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S" sz="3100" kern="1200" dirty="0" smtClean="0">
              <a:solidFill>
                <a:schemeClr val="tx1"/>
              </a:solidFill>
            </a:rPr>
            <a:t>Filtro regulador de presión</a:t>
          </a:r>
          <a:endParaRPr lang="es-ES" sz="3100" kern="1200" dirty="0">
            <a:solidFill>
              <a:schemeClr val="tx1"/>
            </a:solidFill>
          </a:endParaRPr>
        </a:p>
      </dsp:txBody>
      <dsp:txXfrm>
        <a:off x="46776" y="37178"/>
        <a:ext cx="2794660" cy="1195007"/>
      </dsp:txXfrm>
    </dsp:sp>
    <dsp:sp modelId="{BEED4AAF-27FA-429F-9888-515B7369084F}">
      <dsp:nvSpPr>
        <dsp:cNvPr id="0" name=""/>
        <dsp:cNvSpPr/>
      </dsp:nvSpPr>
      <dsp:spPr>
        <a:xfrm>
          <a:off x="3165516" y="278923"/>
          <a:ext cx="608231" cy="7115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S" sz="2500" kern="1200"/>
        </a:p>
      </dsp:txBody>
      <dsp:txXfrm>
        <a:off x="3165516" y="421226"/>
        <a:ext cx="425762" cy="426910"/>
      </dsp:txXfrm>
    </dsp:sp>
    <dsp:sp modelId="{F47300DA-8017-4A94-A40C-05DE0148C471}">
      <dsp:nvSpPr>
        <dsp:cNvPr id="0" name=""/>
        <dsp:cNvSpPr/>
      </dsp:nvSpPr>
      <dsp:spPr>
        <a:xfrm>
          <a:off x="4026221" y="0"/>
          <a:ext cx="2869016" cy="1269363"/>
        </a:xfrm>
        <a:prstGeom prst="roundRect">
          <a:avLst>
            <a:gd name="adj" fmla="val 10000"/>
          </a:avLst>
        </a:prstGeom>
        <a:solidFill>
          <a:schemeClr val="accent2">
            <a:lumMod val="20000"/>
            <a:lumOff val="8000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S" sz="3100" kern="1200" dirty="0" smtClean="0">
              <a:solidFill>
                <a:schemeClr val="tx1"/>
              </a:solidFill>
            </a:rPr>
            <a:t>Filtro coalescente</a:t>
          </a:r>
          <a:endParaRPr lang="es-ES" sz="3100" kern="1200" dirty="0">
            <a:solidFill>
              <a:schemeClr val="tx1"/>
            </a:solidFill>
          </a:endParaRPr>
        </a:p>
      </dsp:txBody>
      <dsp:txXfrm>
        <a:off x="4063399" y="37178"/>
        <a:ext cx="2794660" cy="1195007"/>
      </dsp:txXfrm>
    </dsp:sp>
    <dsp:sp modelId="{8234A754-4EC2-44EA-A804-444A3F6E06CA}">
      <dsp:nvSpPr>
        <dsp:cNvPr id="0" name=""/>
        <dsp:cNvSpPr/>
      </dsp:nvSpPr>
      <dsp:spPr>
        <a:xfrm>
          <a:off x="7182139" y="278923"/>
          <a:ext cx="608231" cy="7115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endParaRPr lang="es-ES" sz="2500" kern="1200"/>
        </a:p>
      </dsp:txBody>
      <dsp:txXfrm>
        <a:off x="7182139" y="421226"/>
        <a:ext cx="425762" cy="426910"/>
      </dsp:txXfrm>
    </dsp:sp>
    <dsp:sp modelId="{2DED79D6-3FA6-411A-B221-C62232BFEBBF}">
      <dsp:nvSpPr>
        <dsp:cNvPr id="0" name=""/>
        <dsp:cNvSpPr/>
      </dsp:nvSpPr>
      <dsp:spPr>
        <a:xfrm>
          <a:off x="8042844" y="0"/>
          <a:ext cx="2869016" cy="1269363"/>
        </a:xfrm>
        <a:prstGeom prst="roundRect">
          <a:avLst>
            <a:gd name="adj" fmla="val 10000"/>
          </a:avLst>
        </a:prstGeom>
        <a:solidFill>
          <a:schemeClr val="accent4">
            <a:lumMod val="20000"/>
            <a:lumOff val="8000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S" sz="3100" kern="1200" dirty="0" smtClean="0">
              <a:solidFill>
                <a:schemeClr val="tx1"/>
              </a:solidFill>
            </a:rPr>
            <a:t>Unidad de mantenimiento</a:t>
          </a:r>
          <a:endParaRPr lang="es-ES" sz="3100" kern="1200" dirty="0">
            <a:solidFill>
              <a:schemeClr val="tx1"/>
            </a:solidFill>
          </a:endParaRPr>
        </a:p>
      </dsp:txBody>
      <dsp:txXfrm>
        <a:off x="8080022" y="37178"/>
        <a:ext cx="2794660" cy="11950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EA1BC-9FB1-4E3D-9CB0-862DE945D18B}">
      <dsp:nvSpPr>
        <dsp:cNvPr id="0" name=""/>
        <dsp:cNvSpPr/>
      </dsp:nvSpPr>
      <dsp:spPr>
        <a:xfrm>
          <a:off x="0" y="124057"/>
          <a:ext cx="6631553" cy="1007370"/>
        </a:xfrm>
        <a:prstGeom prst="roundRect">
          <a:avLst/>
        </a:prstGeom>
        <a:solidFill>
          <a:schemeClr val="accent1">
            <a:lumMod val="40000"/>
            <a:lumOff val="6000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es-ES" sz="4200" kern="1200" dirty="0" smtClean="0">
              <a:solidFill>
                <a:schemeClr val="tx1"/>
              </a:solidFill>
            </a:rPr>
            <a:t>Método de agitación Air-</a:t>
          </a:r>
          <a:r>
            <a:rPr lang="es-ES" sz="4200" kern="1200" dirty="0" err="1" smtClean="0">
              <a:solidFill>
                <a:schemeClr val="tx1"/>
              </a:solidFill>
            </a:rPr>
            <a:t>Lift</a:t>
          </a:r>
          <a:endParaRPr lang="es-ES" sz="4200" kern="1200" dirty="0">
            <a:solidFill>
              <a:schemeClr val="tx1"/>
            </a:solidFill>
          </a:endParaRPr>
        </a:p>
      </dsp:txBody>
      <dsp:txXfrm>
        <a:off x="49176" y="173233"/>
        <a:ext cx="6533201" cy="909018"/>
      </dsp:txXfrm>
    </dsp:sp>
    <dsp:sp modelId="{69F3119D-C6C4-4BE9-B8A7-FEA063B57254}">
      <dsp:nvSpPr>
        <dsp:cNvPr id="0" name=""/>
        <dsp:cNvSpPr/>
      </dsp:nvSpPr>
      <dsp:spPr>
        <a:xfrm>
          <a:off x="0" y="1131427"/>
          <a:ext cx="6631553" cy="3216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552" tIns="53340" rIns="298704" bIns="53340" numCol="1" spcCol="1270" anchor="t" anchorCtr="0">
          <a:noAutofit/>
        </a:bodyPr>
        <a:lstStyle/>
        <a:p>
          <a:pPr marL="285750" lvl="1" indent="-285750" algn="l" defTabSz="1466850">
            <a:lnSpc>
              <a:spcPct val="90000"/>
            </a:lnSpc>
            <a:spcBef>
              <a:spcPct val="0"/>
            </a:spcBef>
            <a:spcAft>
              <a:spcPct val="20000"/>
            </a:spcAft>
            <a:buChar char="••"/>
          </a:pPr>
          <a:r>
            <a:rPr lang="es-ES" sz="3300" kern="1200" dirty="0" smtClean="0"/>
            <a:t>Sistema de tuberías.</a:t>
          </a:r>
          <a:endParaRPr lang="es-ES" sz="3300" kern="1200" dirty="0"/>
        </a:p>
        <a:p>
          <a:pPr marL="285750" lvl="1" indent="-285750" algn="l" defTabSz="1466850">
            <a:lnSpc>
              <a:spcPct val="90000"/>
            </a:lnSpc>
            <a:spcBef>
              <a:spcPct val="0"/>
            </a:spcBef>
            <a:spcAft>
              <a:spcPct val="20000"/>
            </a:spcAft>
            <a:buChar char="••"/>
          </a:pPr>
          <a:r>
            <a:rPr lang="es-ES" sz="3300" kern="1200" dirty="0" smtClean="0"/>
            <a:t>Ascenso de burbujas.</a:t>
          </a:r>
          <a:endParaRPr lang="es-ES" sz="3300" kern="1200" dirty="0"/>
        </a:p>
        <a:p>
          <a:pPr marL="285750" lvl="1" indent="-285750" algn="l" defTabSz="1466850">
            <a:lnSpc>
              <a:spcPct val="90000"/>
            </a:lnSpc>
            <a:spcBef>
              <a:spcPct val="0"/>
            </a:spcBef>
            <a:spcAft>
              <a:spcPct val="20000"/>
            </a:spcAft>
            <a:buChar char="••"/>
          </a:pPr>
          <a:r>
            <a:rPr lang="es-ES" sz="3300" kern="1200" dirty="0" smtClean="0"/>
            <a:t>Costo reducido en energía, mantenimiento e instalación.</a:t>
          </a:r>
          <a:endParaRPr lang="es-ES" sz="3300" kern="1200" dirty="0"/>
        </a:p>
        <a:p>
          <a:pPr marL="285750" lvl="1" indent="-285750" algn="l" defTabSz="1466850">
            <a:lnSpc>
              <a:spcPct val="90000"/>
            </a:lnSpc>
            <a:spcBef>
              <a:spcPct val="0"/>
            </a:spcBef>
            <a:spcAft>
              <a:spcPct val="20000"/>
            </a:spcAft>
            <a:buChar char="••"/>
          </a:pPr>
          <a:r>
            <a:rPr lang="es-ES" sz="3300" kern="1200" dirty="0" smtClean="0"/>
            <a:t>Usado en industria química, alimenticia, entre otras. </a:t>
          </a:r>
          <a:endParaRPr lang="es-ES" sz="3300" kern="1200" dirty="0"/>
        </a:p>
      </dsp:txBody>
      <dsp:txXfrm>
        <a:off x="0" y="1131427"/>
        <a:ext cx="6631553" cy="32167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0F961-1BE8-4F98-BCA5-8E00626E7E1A}">
      <dsp:nvSpPr>
        <dsp:cNvPr id="0" name=""/>
        <dsp:cNvSpPr/>
      </dsp:nvSpPr>
      <dsp:spPr>
        <a:xfrm>
          <a:off x="8239238" y="3666495"/>
          <a:ext cx="502654" cy="388128"/>
        </a:xfrm>
        <a:custGeom>
          <a:avLst/>
          <a:gdLst/>
          <a:ahLst/>
          <a:cxnLst/>
          <a:rect l="0" t="0" r="0" b="0"/>
          <a:pathLst>
            <a:path>
              <a:moveTo>
                <a:pt x="0" y="0"/>
              </a:moveTo>
              <a:lnTo>
                <a:pt x="0" y="264498"/>
              </a:lnTo>
              <a:lnTo>
                <a:pt x="502654" y="264498"/>
              </a:lnTo>
              <a:lnTo>
                <a:pt x="502654" y="3881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FA9828-7F50-49D8-9126-50FF972C2AC5}">
      <dsp:nvSpPr>
        <dsp:cNvPr id="0" name=""/>
        <dsp:cNvSpPr/>
      </dsp:nvSpPr>
      <dsp:spPr>
        <a:xfrm>
          <a:off x="6925817" y="3666495"/>
          <a:ext cx="1313421" cy="388128"/>
        </a:xfrm>
        <a:custGeom>
          <a:avLst/>
          <a:gdLst/>
          <a:ahLst/>
          <a:cxnLst/>
          <a:rect l="0" t="0" r="0" b="0"/>
          <a:pathLst>
            <a:path>
              <a:moveTo>
                <a:pt x="1313421" y="0"/>
              </a:moveTo>
              <a:lnTo>
                <a:pt x="1313421" y="264498"/>
              </a:lnTo>
              <a:lnTo>
                <a:pt x="0" y="264498"/>
              </a:lnTo>
              <a:lnTo>
                <a:pt x="0" y="3881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B223C-EE66-46B5-ABF0-148136BAA22C}">
      <dsp:nvSpPr>
        <dsp:cNvPr id="0" name=""/>
        <dsp:cNvSpPr/>
      </dsp:nvSpPr>
      <dsp:spPr>
        <a:xfrm>
          <a:off x="6650602" y="2430934"/>
          <a:ext cx="1588636" cy="388128"/>
        </a:xfrm>
        <a:custGeom>
          <a:avLst/>
          <a:gdLst/>
          <a:ahLst/>
          <a:cxnLst/>
          <a:rect l="0" t="0" r="0" b="0"/>
          <a:pathLst>
            <a:path>
              <a:moveTo>
                <a:pt x="0" y="0"/>
              </a:moveTo>
              <a:lnTo>
                <a:pt x="0" y="264498"/>
              </a:lnTo>
              <a:lnTo>
                <a:pt x="1588636" y="264498"/>
              </a:lnTo>
              <a:lnTo>
                <a:pt x="1588636" y="3881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3935F2-E50A-4AAB-9986-39BB85891906}">
      <dsp:nvSpPr>
        <dsp:cNvPr id="0" name=""/>
        <dsp:cNvSpPr/>
      </dsp:nvSpPr>
      <dsp:spPr>
        <a:xfrm>
          <a:off x="5187545" y="2430934"/>
          <a:ext cx="1463057" cy="388128"/>
        </a:xfrm>
        <a:custGeom>
          <a:avLst/>
          <a:gdLst/>
          <a:ahLst/>
          <a:cxnLst/>
          <a:rect l="0" t="0" r="0" b="0"/>
          <a:pathLst>
            <a:path>
              <a:moveTo>
                <a:pt x="1463057" y="0"/>
              </a:moveTo>
              <a:lnTo>
                <a:pt x="1463057" y="264498"/>
              </a:lnTo>
              <a:lnTo>
                <a:pt x="0" y="264498"/>
              </a:lnTo>
              <a:lnTo>
                <a:pt x="0" y="3881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AC1119-F36B-4F9C-A825-5B9CEE099D2B}">
      <dsp:nvSpPr>
        <dsp:cNvPr id="0" name=""/>
        <dsp:cNvSpPr/>
      </dsp:nvSpPr>
      <dsp:spPr>
        <a:xfrm>
          <a:off x="4269307" y="1195373"/>
          <a:ext cx="2381295" cy="388128"/>
        </a:xfrm>
        <a:custGeom>
          <a:avLst/>
          <a:gdLst/>
          <a:ahLst/>
          <a:cxnLst/>
          <a:rect l="0" t="0" r="0" b="0"/>
          <a:pathLst>
            <a:path>
              <a:moveTo>
                <a:pt x="0" y="0"/>
              </a:moveTo>
              <a:lnTo>
                <a:pt x="0" y="264498"/>
              </a:lnTo>
              <a:lnTo>
                <a:pt x="2381295" y="264498"/>
              </a:lnTo>
              <a:lnTo>
                <a:pt x="2381295" y="3881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C0F880-D555-4D10-8EE1-AA0DF4FB1A71}">
      <dsp:nvSpPr>
        <dsp:cNvPr id="0" name=""/>
        <dsp:cNvSpPr/>
      </dsp:nvSpPr>
      <dsp:spPr>
        <a:xfrm>
          <a:off x="1888012" y="2430934"/>
          <a:ext cx="1022372" cy="388128"/>
        </a:xfrm>
        <a:custGeom>
          <a:avLst/>
          <a:gdLst/>
          <a:ahLst/>
          <a:cxnLst/>
          <a:rect l="0" t="0" r="0" b="0"/>
          <a:pathLst>
            <a:path>
              <a:moveTo>
                <a:pt x="0" y="0"/>
              </a:moveTo>
              <a:lnTo>
                <a:pt x="0" y="264498"/>
              </a:lnTo>
              <a:lnTo>
                <a:pt x="1022372" y="264498"/>
              </a:lnTo>
              <a:lnTo>
                <a:pt x="1022372" y="3881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253C62-104A-4FCB-957A-4BA36444F6C8}">
      <dsp:nvSpPr>
        <dsp:cNvPr id="0" name=""/>
        <dsp:cNvSpPr/>
      </dsp:nvSpPr>
      <dsp:spPr>
        <a:xfrm>
          <a:off x="880340" y="2430934"/>
          <a:ext cx="1007672" cy="388128"/>
        </a:xfrm>
        <a:custGeom>
          <a:avLst/>
          <a:gdLst/>
          <a:ahLst/>
          <a:cxnLst/>
          <a:rect l="0" t="0" r="0" b="0"/>
          <a:pathLst>
            <a:path>
              <a:moveTo>
                <a:pt x="1007672" y="0"/>
              </a:moveTo>
              <a:lnTo>
                <a:pt x="1007672" y="264498"/>
              </a:lnTo>
              <a:lnTo>
                <a:pt x="0" y="264498"/>
              </a:lnTo>
              <a:lnTo>
                <a:pt x="0" y="3881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3FD863-4657-47A2-BDF3-8F03BB285F2C}">
      <dsp:nvSpPr>
        <dsp:cNvPr id="0" name=""/>
        <dsp:cNvSpPr/>
      </dsp:nvSpPr>
      <dsp:spPr>
        <a:xfrm>
          <a:off x="1888012" y="1195373"/>
          <a:ext cx="2381295" cy="388128"/>
        </a:xfrm>
        <a:custGeom>
          <a:avLst/>
          <a:gdLst/>
          <a:ahLst/>
          <a:cxnLst/>
          <a:rect l="0" t="0" r="0" b="0"/>
          <a:pathLst>
            <a:path>
              <a:moveTo>
                <a:pt x="2381295" y="0"/>
              </a:moveTo>
              <a:lnTo>
                <a:pt x="2381295" y="264498"/>
              </a:lnTo>
              <a:lnTo>
                <a:pt x="0" y="264498"/>
              </a:lnTo>
              <a:lnTo>
                <a:pt x="0" y="3881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598DA0-40C4-476B-B3CB-26044A05079B}">
      <dsp:nvSpPr>
        <dsp:cNvPr id="0" name=""/>
        <dsp:cNvSpPr/>
      </dsp:nvSpPr>
      <dsp:spPr>
        <a:xfrm>
          <a:off x="3273240" y="347940"/>
          <a:ext cx="1992133" cy="847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245E59-547C-4E71-80CC-1CF9170C7D5C}">
      <dsp:nvSpPr>
        <dsp:cNvPr id="0" name=""/>
        <dsp:cNvSpPr/>
      </dsp:nvSpPr>
      <dsp:spPr>
        <a:xfrm>
          <a:off x="3421522" y="488808"/>
          <a:ext cx="1992133" cy="8474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solidFill>
                <a:schemeClr val="tx1"/>
              </a:solidFill>
            </a:rPr>
            <a:t>Tipos de baños de Zinc</a:t>
          </a:r>
          <a:endParaRPr lang="es-ES" sz="2000" b="1" kern="1200" dirty="0">
            <a:solidFill>
              <a:schemeClr val="tx1"/>
            </a:solidFill>
          </a:endParaRPr>
        </a:p>
      </dsp:txBody>
      <dsp:txXfrm>
        <a:off x="3446342" y="513628"/>
        <a:ext cx="1942493" cy="797792"/>
      </dsp:txXfrm>
    </dsp:sp>
    <dsp:sp modelId="{5FEFFF86-AE71-498C-B02C-760758EF4903}">
      <dsp:nvSpPr>
        <dsp:cNvPr id="0" name=""/>
        <dsp:cNvSpPr/>
      </dsp:nvSpPr>
      <dsp:spPr>
        <a:xfrm>
          <a:off x="1220742" y="1583501"/>
          <a:ext cx="1334539" cy="847432"/>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7CF742-D926-4A78-ADC1-36A7B3914606}">
      <dsp:nvSpPr>
        <dsp:cNvPr id="0" name=""/>
        <dsp:cNvSpPr/>
      </dsp:nvSpPr>
      <dsp:spPr>
        <a:xfrm>
          <a:off x="1369024" y="1724369"/>
          <a:ext cx="1334539" cy="8474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Baño de zinc ácido</a:t>
          </a:r>
          <a:endParaRPr lang="es-ES" sz="2000" kern="1200" dirty="0"/>
        </a:p>
      </dsp:txBody>
      <dsp:txXfrm>
        <a:off x="1393844" y="1749189"/>
        <a:ext cx="1284899" cy="797792"/>
      </dsp:txXfrm>
    </dsp:sp>
    <dsp:sp modelId="{71CC0BD3-B686-415E-9E97-79F0C47AE160}">
      <dsp:nvSpPr>
        <dsp:cNvPr id="0" name=""/>
        <dsp:cNvSpPr/>
      </dsp:nvSpPr>
      <dsp:spPr>
        <a:xfrm>
          <a:off x="6250" y="2819062"/>
          <a:ext cx="1748179" cy="847432"/>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33A3A0-8C00-4D21-886B-905D627EDD0E}">
      <dsp:nvSpPr>
        <dsp:cNvPr id="0" name=""/>
        <dsp:cNvSpPr/>
      </dsp:nvSpPr>
      <dsp:spPr>
        <a:xfrm>
          <a:off x="154532" y="2959930"/>
          <a:ext cx="1748179" cy="8474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Baño de zinc ácido al bórico</a:t>
          </a:r>
          <a:endParaRPr lang="es-ES" sz="2000" kern="1200" dirty="0"/>
        </a:p>
      </dsp:txBody>
      <dsp:txXfrm>
        <a:off x="179352" y="2984750"/>
        <a:ext cx="1698539" cy="797792"/>
      </dsp:txXfrm>
    </dsp:sp>
    <dsp:sp modelId="{4D9E8A70-343A-4495-979F-71ABC6124FEC}">
      <dsp:nvSpPr>
        <dsp:cNvPr id="0" name=""/>
        <dsp:cNvSpPr/>
      </dsp:nvSpPr>
      <dsp:spPr>
        <a:xfrm>
          <a:off x="2050994" y="2819062"/>
          <a:ext cx="1718780" cy="847432"/>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D414AC-6183-4902-A50C-CEFD407AD509}">
      <dsp:nvSpPr>
        <dsp:cNvPr id="0" name=""/>
        <dsp:cNvSpPr/>
      </dsp:nvSpPr>
      <dsp:spPr>
        <a:xfrm>
          <a:off x="2199276" y="2959930"/>
          <a:ext cx="1718780" cy="8474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Baño de zinc ácido al amonio</a:t>
          </a:r>
          <a:endParaRPr lang="es-ES" sz="2000" kern="1200" dirty="0"/>
        </a:p>
      </dsp:txBody>
      <dsp:txXfrm>
        <a:off x="2224096" y="2984750"/>
        <a:ext cx="1669140" cy="797792"/>
      </dsp:txXfrm>
    </dsp:sp>
    <dsp:sp modelId="{96B6CAD5-7746-467A-AD4C-DB7500B16045}">
      <dsp:nvSpPr>
        <dsp:cNvPr id="0" name=""/>
        <dsp:cNvSpPr/>
      </dsp:nvSpPr>
      <dsp:spPr>
        <a:xfrm>
          <a:off x="5983332" y="1583501"/>
          <a:ext cx="1334539" cy="847432"/>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359DB0-6FC2-4D57-B1A0-888B7F38FA74}">
      <dsp:nvSpPr>
        <dsp:cNvPr id="0" name=""/>
        <dsp:cNvSpPr/>
      </dsp:nvSpPr>
      <dsp:spPr>
        <a:xfrm>
          <a:off x="6131614" y="1724369"/>
          <a:ext cx="1334539" cy="8474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Baños de zinc alcalino</a:t>
          </a:r>
          <a:endParaRPr lang="es-ES" sz="2000" kern="1200" dirty="0"/>
        </a:p>
      </dsp:txBody>
      <dsp:txXfrm>
        <a:off x="6156434" y="1749189"/>
        <a:ext cx="1284899" cy="797792"/>
      </dsp:txXfrm>
    </dsp:sp>
    <dsp:sp modelId="{6A93DE6F-C28E-4CFC-9AD4-EFA2D136292A}">
      <dsp:nvSpPr>
        <dsp:cNvPr id="0" name=""/>
        <dsp:cNvSpPr/>
      </dsp:nvSpPr>
      <dsp:spPr>
        <a:xfrm>
          <a:off x="4066338" y="2819062"/>
          <a:ext cx="2242413" cy="8474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898609-C9C1-4690-95DA-D22E9F36CA4D}">
      <dsp:nvSpPr>
        <dsp:cNvPr id="0" name=""/>
        <dsp:cNvSpPr/>
      </dsp:nvSpPr>
      <dsp:spPr>
        <a:xfrm>
          <a:off x="4214620" y="2959930"/>
          <a:ext cx="2242413" cy="8474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Baño de zinc alcalino sin cianuro</a:t>
          </a:r>
          <a:endParaRPr lang="es-ES" sz="2000" kern="1200" dirty="0"/>
        </a:p>
      </dsp:txBody>
      <dsp:txXfrm>
        <a:off x="4239440" y="2984750"/>
        <a:ext cx="2192773" cy="797792"/>
      </dsp:txXfrm>
    </dsp:sp>
    <dsp:sp modelId="{2E182192-6A58-4A74-9CCD-177422FD7949}">
      <dsp:nvSpPr>
        <dsp:cNvPr id="0" name=""/>
        <dsp:cNvSpPr/>
      </dsp:nvSpPr>
      <dsp:spPr>
        <a:xfrm>
          <a:off x="6924464" y="2819062"/>
          <a:ext cx="2629549" cy="847432"/>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F4CFC9-7CE1-48B8-B38A-E4D6716A31FA}">
      <dsp:nvSpPr>
        <dsp:cNvPr id="0" name=""/>
        <dsp:cNvSpPr/>
      </dsp:nvSpPr>
      <dsp:spPr>
        <a:xfrm>
          <a:off x="7072746" y="2959930"/>
          <a:ext cx="2629549" cy="8474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Baño de zinc alcalino cianurado</a:t>
          </a:r>
          <a:endParaRPr lang="es-ES" sz="2000" kern="1200" dirty="0"/>
        </a:p>
      </dsp:txBody>
      <dsp:txXfrm>
        <a:off x="7097566" y="2984750"/>
        <a:ext cx="2579909" cy="797792"/>
      </dsp:txXfrm>
    </dsp:sp>
    <dsp:sp modelId="{1AA2ADC2-532A-4255-9DFD-8402BEDA2A33}">
      <dsp:nvSpPr>
        <dsp:cNvPr id="0" name=""/>
        <dsp:cNvSpPr/>
      </dsp:nvSpPr>
      <dsp:spPr>
        <a:xfrm>
          <a:off x="6258548" y="4054623"/>
          <a:ext cx="1334539" cy="847432"/>
        </a:xfrm>
        <a:prstGeom prst="roundRect">
          <a:avLst>
            <a:gd name="adj" fmla="val 10000"/>
          </a:avLst>
        </a:prstGeom>
        <a:solidFill>
          <a:srgbClr val="ED7D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01BC9B-3CE5-4392-8E9B-8B49B9C3A51C}">
      <dsp:nvSpPr>
        <dsp:cNvPr id="0" name=""/>
        <dsp:cNvSpPr/>
      </dsp:nvSpPr>
      <dsp:spPr>
        <a:xfrm>
          <a:off x="6406830" y="4195491"/>
          <a:ext cx="1334539" cy="8474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Zincado al bajo cianuro</a:t>
          </a:r>
          <a:endParaRPr lang="es-ES" sz="2000" kern="1200" dirty="0"/>
        </a:p>
      </dsp:txBody>
      <dsp:txXfrm>
        <a:off x="6431650" y="4220311"/>
        <a:ext cx="1284899" cy="797792"/>
      </dsp:txXfrm>
    </dsp:sp>
    <dsp:sp modelId="{EA0FEE9B-0E8E-4C72-A95F-E917C63F486F}">
      <dsp:nvSpPr>
        <dsp:cNvPr id="0" name=""/>
        <dsp:cNvSpPr/>
      </dsp:nvSpPr>
      <dsp:spPr>
        <a:xfrm>
          <a:off x="7929772" y="4054623"/>
          <a:ext cx="1624241" cy="847432"/>
        </a:xfrm>
        <a:prstGeom prst="roundRect">
          <a:avLst>
            <a:gd name="adj" fmla="val 10000"/>
          </a:avLst>
        </a:prstGeom>
        <a:solidFill>
          <a:srgbClr val="EE86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1A3506-B686-465A-88AA-3306BF5BAEA0}">
      <dsp:nvSpPr>
        <dsp:cNvPr id="0" name=""/>
        <dsp:cNvSpPr/>
      </dsp:nvSpPr>
      <dsp:spPr>
        <a:xfrm>
          <a:off x="8078054" y="4195491"/>
          <a:ext cx="1624241" cy="8474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Zincado al medio cianuro</a:t>
          </a:r>
          <a:endParaRPr lang="es-ES" sz="2000" kern="1200" dirty="0"/>
        </a:p>
      </dsp:txBody>
      <dsp:txXfrm>
        <a:off x="8102874" y="4220311"/>
        <a:ext cx="1574601" cy="797792"/>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7CD4C6-EF93-4F6C-BD95-4606257C1EE5}" type="datetimeFigureOut">
              <a:rPr lang="en-US" smtClean="0"/>
              <a:t>3/13/2018</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A14A5-CB5E-4D17-A717-298259406D97}" type="slidenum">
              <a:rPr lang="en-US" smtClean="0"/>
              <a:t>‹#›</a:t>
            </a:fld>
            <a:endParaRPr lang="en-US"/>
          </a:p>
        </p:txBody>
      </p:sp>
    </p:spTree>
    <p:extLst>
      <p:ext uri="{BB962C8B-B14F-4D97-AF65-F5344CB8AC3E}">
        <p14:creationId xmlns:p14="http://schemas.microsoft.com/office/powerpoint/2010/main" val="3194434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Buenos</a:t>
            </a:r>
            <a:r>
              <a:rPr lang="es-EC" baseline="0" dirty="0" smtClean="0"/>
              <a:t> días señores miembro del jurado </a:t>
            </a:r>
            <a:r>
              <a:rPr lang="es-EC" baseline="0" dirty="0" err="1" smtClean="0"/>
              <a:t>Ing</a:t>
            </a:r>
            <a:r>
              <a:rPr lang="es-EC" baseline="0" dirty="0" smtClean="0"/>
              <a:t> Byron Guerrero, </a:t>
            </a:r>
            <a:r>
              <a:rPr lang="es-EC" baseline="0" dirty="0" err="1" smtClean="0"/>
              <a:t>Ing</a:t>
            </a:r>
            <a:r>
              <a:rPr lang="es-EC" baseline="0" dirty="0" smtClean="0"/>
              <a:t> Alexander Ibarra, Abogada </a:t>
            </a:r>
            <a:r>
              <a:rPr lang="es-EC" baseline="0" dirty="0" err="1" smtClean="0"/>
              <a:t>Maria</a:t>
            </a:r>
            <a:r>
              <a:rPr lang="es-EC" baseline="0" dirty="0" smtClean="0"/>
              <a:t> Fernanda Jaramillo, Familiares, amigos, publico presente. A continuación presentaremos el trabajo de titulación: </a:t>
            </a:r>
            <a:r>
              <a:rPr lang="es-EC" sz="1200" b="1" dirty="0" smtClean="0">
                <a:latin typeface="Arial" panose="020B0604020202020204" pitchFamily="34" charset="0"/>
                <a:cs typeface="Arial" panose="020B0604020202020204" pitchFamily="34" charset="0"/>
              </a:rPr>
              <a:t>DISEÑO E IMPLEMENTACIÓN DE UN SISTEMA DE AGITACIÓN NEUMÁTICA A UN PROCESO DE GALVANIZADO ELECTROLÍTICO Y OPTIMIZACIÓN DE PARÁMETROS DEL PROCESO. </a:t>
            </a:r>
            <a:endParaRPr lang="es-EC" sz="1200" dirty="0" smtClean="0">
              <a:effectLst/>
              <a:latin typeface="Arial" panose="020B0604020202020204" pitchFamily="34" charset="0"/>
              <a:ea typeface="Cambria" panose="02040503050406030204" pitchFamily="18" charset="0"/>
              <a:cs typeface="Arial" panose="020B0604020202020204" pitchFamily="34" charset="0"/>
            </a:endParaRPr>
          </a:p>
          <a:p>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a:t>
            </a:fld>
            <a:endParaRPr lang="en-US"/>
          </a:p>
        </p:txBody>
      </p:sp>
    </p:spTree>
    <p:extLst>
      <p:ext uri="{BB962C8B-B14F-4D97-AF65-F5344CB8AC3E}">
        <p14:creationId xmlns:p14="http://schemas.microsoft.com/office/powerpoint/2010/main" val="1141350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smtClean="0">
                <a:solidFill>
                  <a:schemeClr val="tx1"/>
                </a:solidFill>
                <a:effectLst/>
                <a:latin typeface="+mn-lt"/>
                <a:ea typeface="+mn-ea"/>
                <a:cs typeface="+mn-cs"/>
              </a:rPr>
              <a:t>Filtro regulador de presión</a:t>
            </a:r>
            <a:r>
              <a:rPr lang="es-ES" sz="1200" kern="1200" dirty="0" smtClean="0">
                <a:solidFill>
                  <a:schemeClr val="tx1"/>
                </a:solidFill>
                <a:effectLst/>
                <a:latin typeface="+mn-lt"/>
                <a:ea typeface="+mn-ea"/>
                <a:cs typeface="+mn-cs"/>
              </a:rPr>
              <a:t>:</a:t>
            </a:r>
            <a:r>
              <a:rPr lang="es-ES" sz="1200" kern="1200" baseline="0" dirty="0" smtClean="0">
                <a:solidFill>
                  <a:schemeClr val="tx1"/>
                </a:solidFill>
                <a:effectLst/>
                <a:latin typeface="+mn-lt"/>
                <a:ea typeface="+mn-ea"/>
                <a:cs typeface="+mn-cs"/>
              </a:rPr>
              <a:t> E</a:t>
            </a:r>
            <a:r>
              <a:rPr lang="es-ES" sz="1200" kern="1200" dirty="0" smtClean="0">
                <a:solidFill>
                  <a:schemeClr val="tx1"/>
                </a:solidFill>
                <a:effectLst/>
                <a:latin typeface="+mn-lt"/>
                <a:ea typeface="+mn-ea"/>
                <a:cs typeface="+mn-cs"/>
              </a:rPr>
              <a:t>s el encargado de reducir o incrementar la presión en la red, dependiendo de los requerimientos de trabajo de la máquina o equipo, también permite disminuir las oscilaciones de presión que pueden surgir durante el proceso. La cantidad</a:t>
            </a:r>
            <a:r>
              <a:rPr lang="es-ES" sz="1200" kern="1200" baseline="0" dirty="0" smtClean="0">
                <a:solidFill>
                  <a:schemeClr val="tx1"/>
                </a:solidFill>
                <a:effectLst/>
                <a:latin typeface="+mn-lt"/>
                <a:ea typeface="+mn-ea"/>
                <a:cs typeface="+mn-cs"/>
              </a:rPr>
              <a:t> de presión se la puede divisar en el </a:t>
            </a:r>
            <a:r>
              <a:rPr lang="es-ES" sz="1200" kern="1200" baseline="0" dirty="0" err="1" smtClean="0">
                <a:solidFill>
                  <a:schemeClr val="tx1"/>
                </a:solidFill>
                <a:effectLst/>
                <a:latin typeface="+mn-lt"/>
                <a:ea typeface="+mn-ea"/>
                <a:cs typeface="+mn-cs"/>
              </a:rPr>
              <a:t>manometro</a:t>
            </a:r>
            <a:r>
              <a:rPr lang="es-ES" sz="1200" kern="1200" baseline="0" dirty="0" smtClean="0">
                <a:solidFill>
                  <a:schemeClr val="tx1"/>
                </a:solidFill>
                <a:effectLst/>
                <a:latin typeface="+mn-lt"/>
                <a:ea typeface="+mn-ea"/>
                <a:cs typeface="+mn-cs"/>
              </a:rPr>
              <a:t> ubicado sobre dicho filtro. </a:t>
            </a:r>
          </a:p>
          <a:p>
            <a:endParaRPr lang="es-ES" sz="1200" kern="1200" baseline="0" dirty="0" smtClean="0">
              <a:solidFill>
                <a:schemeClr val="tx1"/>
              </a:solidFill>
              <a:effectLst/>
              <a:latin typeface="+mn-lt"/>
              <a:ea typeface="+mn-ea"/>
              <a:cs typeface="+mn-cs"/>
            </a:endParaRPr>
          </a:p>
          <a:p>
            <a:r>
              <a:rPr lang="es-ES" sz="1200" b="1" kern="1200" baseline="0" dirty="0" smtClean="0">
                <a:solidFill>
                  <a:schemeClr val="tx1"/>
                </a:solidFill>
                <a:effectLst/>
                <a:latin typeface="+mn-lt"/>
                <a:ea typeface="+mn-ea"/>
                <a:cs typeface="+mn-cs"/>
              </a:rPr>
              <a:t>Filtro coalescente: </a:t>
            </a:r>
            <a:r>
              <a:rPr lang="es-ES" sz="1200" kern="1200" dirty="0" smtClean="0">
                <a:solidFill>
                  <a:schemeClr val="tx1"/>
                </a:solidFill>
                <a:effectLst/>
                <a:latin typeface="+mn-lt"/>
                <a:ea typeface="+mn-ea"/>
                <a:cs typeface="+mn-cs"/>
              </a:rPr>
              <a:t>Este elemento ayuda a la eliminación de la humedad del aire, pues a los puntos de consumo debe llegar seco. Lo cual, ayuda a reducir el desgaste de las máquinas y evitar el bajo rendimiento de la instalación. La porosidad</a:t>
            </a:r>
            <a:r>
              <a:rPr lang="es-ES" sz="1200" kern="1200" baseline="0" dirty="0" smtClean="0">
                <a:solidFill>
                  <a:schemeClr val="tx1"/>
                </a:solidFill>
                <a:effectLst/>
                <a:latin typeface="+mn-lt"/>
                <a:ea typeface="+mn-ea"/>
                <a:cs typeface="+mn-cs"/>
              </a:rPr>
              <a:t> del elemento filtrante utilizado en el proyecto es de 0,01 micras. </a:t>
            </a:r>
          </a:p>
          <a:p>
            <a:endParaRPr lang="es-ES" sz="1200" b="1" kern="1200" baseline="0" dirty="0" smtClean="0">
              <a:solidFill>
                <a:schemeClr val="tx1"/>
              </a:solidFill>
              <a:effectLst/>
              <a:latin typeface="+mn-lt"/>
              <a:ea typeface="+mn-ea"/>
              <a:cs typeface="+mn-cs"/>
            </a:endParaRPr>
          </a:p>
          <a:p>
            <a:r>
              <a:rPr lang="es-ES" sz="1200" b="1" kern="1200" baseline="0" dirty="0" smtClean="0">
                <a:solidFill>
                  <a:schemeClr val="tx1"/>
                </a:solidFill>
                <a:effectLst/>
                <a:latin typeface="+mn-lt"/>
                <a:ea typeface="+mn-ea"/>
                <a:cs typeface="+mn-cs"/>
              </a:rPr>
              <a:t>Unidad de mantenimiento: </a:t>
            </a:r>
            <a:r>
              <a:rPr lang="es-ES" sz="1200" b="0" kern="1200" baseline="0" dirty="0" smtClean="0">
                <a:solidFill>
                  <a:schemeClr val="tx1"/>
                </a:solidFill>
                <a:effectLst/>
                <a:latin typeface="+mn-lt"/>
                <a:ea typeface="+mn-ea"/>
                <a:cs typeface="+mn-cs"/>
              </a:rPr>
              <a:t>Esta formada por los filtro antes mencionados y se la coloca a la entrada de aire del equipo</a:t>
            </a:r>
            <a:r>
              <a:rPr lang="es-ES" sz="1200" kern="1200" dirty="0" smtClean="0">
                <a:solidFill>
                  <a:schemeClr val="tx1"/>
                </a:solidFill>
                <a:effectLst/>
                <a:latin typeface="+mn-lt"/>
                <a:ea typeface="+mn-ea"/>
                <a:cs typeface="+mn-cs"/>
              </a:rPr>
              <a:t>. </a:t>
            </a:r>
            <a:endParaRPr lang="es-ES" sz="1200" b="1" kern="1200" baseline="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11</a:t>
            </a:fld>
            <a:endParaRPr lang="en-US"/>
          </a:p>
        </p:txBody>
      </p:sp>
    </p:spTree>
    <p:extLst>
      <p:ext uri="{BB962C8B-B14F-4D97-AF65-F5344CB8AC3E}">
        <p14:creationId xmlns:p14="http://schemas.microsoft.com/office/powerpoint/2010/main" val="1554045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El aire a presión es introducido por la base de la cuba, mediante un sistema de tuberías, y el ascenso</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de las burbujas de aire constituye la</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agitación de la solución existente. </a:t>
            </a:r>
          </a:p>
          <a:p>
            <a:r>
              <a:rPr lang="es-ES" sz="1200" kern="1200" dirty="0" smtClean="0">
                <a:solidFill>
                  <a:schemeClr val="tx1"/>
                </a:solidFill>
                <a:effectLst/>
                <a:latin typeface="+mn-lt"/>
                <a:ea typeface="+mn-ea"/>
                <a:cs typeface="+mn-cs"/>
              </a:rPr>
              <a:t>Debido a que éste método tiene un costo inferior de energía, mantenimiento e instalación, es preferido en algunos procesos. Entre las aplicaciones industriales más comunes para este método, es en la producción de cerveza, vinagre, ácido nítrico, entre otros.</a:t>
            </a:r>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12</a:t>
            </a:fld>
            <a:endParaRPr lang="en-US"/>
          </a:p>
        </p:txBody>
      </p:sp>
    </p:spTree>
    <p:extLst>
      <p:ext uri="{BB962C8B-B14F-4D97-AF65-F5344CB8AC3E}">
        <p14:creationId xmlns:p14="http://schemas.microsoft.com/office/powerpoint/2010/main" val="1431021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S" b="1" dirty="0" smtClean="0"/>
                  <a:t>Aire comprimido</a:t>
                </a:r>
              </a:p>
              <a:p>
                <a:r>
                  <a:rPr lang="es-ES" sz="1200" kern="1200" dirty="0" smtClean="0">
                    <a:solidFill>
                      <a:schemeClr val="tx1"/>
                    </a:solidFill>
                    <a:effectLst/>
                    <a:latin typeface="+mn-lt"/>
                    <a:ea typeface="+mn-ea"/>
                    <a:cs typeface="+mn-cs"/>
                  </a:rPr>
                  <a:t>Es necesario tener en cuenta ciertas características físicas del aire comprimido para proceder a algunos cálculos y razonamientos de conceptos indispensables, esenciales para su ejecución como fuente de energía neumática.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unidad de presión según el Sistema Internacional (SI), es el </a:t>
                </a:r>
                <a14:m>
                  <m:oMath xmlns:m="http://schemas.openxmlformats.org/officeDocument/2006/math">
                    <m:r>
                      <a:rPr lang="es-ES" sz="1200" i="1" kern="1200">
                        <a:solidFill>
                          <a:schemeClr val="tx1"/>
                        </a:solidFill>
                        <a:effectLst/>
                        <a:latin typeface="Cambria Math" panose="02040503050406030204" pitchFamily="18" charset="0"/>
                        <a:ea typeface="+mn-ea"/>
                        <a:cs typeface="+mn-cs"/>
                      </a:rPr>
                      <m:t>𝑁</m:t>
                    </m:r>
                    <m:r>
                      <a:rPr lang="es-ES" sz="1200" i="1" kern="1200">
                        <a:solidFill>
                          <a:schemeClr val="tx1"/>
                        </a:solidFill>
                        <a:effectLst/>
                        <a:latin typeface="Cambria Math" panose="02040503050406030204" pitchFamily="18" charset="0"/>
                        <a:ea typeface="+mn-ea"/>
                        <a:cs typeface="+mn-cs"/>
                      </a:rPr>
                      <m:t>/</m:t>
                    </m:r>
                    <m:sSup>
                      <m:sSupPr>
                        <m:ctrlPr>
                          <a:rPr lang="es-ES" sz="1200" i="1" kern="1200">
                            <a:solidFill>
                              <a:schemeClr val="tx1"/>
                            </a:solidFill>
                            <a:effectLst/>
                            <a:latin typeface="Cambria Math" panose="02040503050406030204" pitchFamily="18" charset="0"/>
                            <a:ea typeface="+mn-ea"/>
                            <a:cs typeface="+mn-cs"/>
                          </a:rPr>
                        </m:ctrlPr>
                      </m:sSupPr>
                      <m:e>
                        <m:r>
                          <a:rPr lang="es-ES" sz="1200" i="1" kern="1200">
                            <a:solidFill>
                              <a:schemeClr val="tx1"/>
                            </a:solidFill>
                            <a:effectLst/>
                            <a:latin typeface="Cambria Math" panose="02040503050406030204" pitchFamily="18" charset="0"/>
                            <a:ea typeface="+mn-ea"/>
                            <a:cs typeface="+mn-cs"/>
                          </a:rPr>
                          <m:t>𝑚</m:t>
                        </m:r>
                      </m:e>
                      <m:sup>
                        <m:r>
                          <a:rPr lang="es-ES" sz="1200" i="1" kern="1200">
                            <a:solidFill>
                              <a:schemeClr val="tx1"/>
                            </a:solidFill>
                            <a:effectLst/>
                            <a:latin typeface="Cambria Math" panose="02040503050406030204" pitchFamily="18" charset="0"/>
                            <a:ea typeface="+mn-ea"/>
                            <a:cs typeface="+mn-cs"/>
                          </a:rPr>
                          <m:t>2</m:t>
                        </m:r>
                      </m:sup>
                    </m:sSup>
                  </m:oMath>
                </a14:m>
                <a:r>
                  <a:rPr lang="es-ES" sz="1200" kern="1200" dirty="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el</a:t>
                </a:r>
                <a:r>
                  <a:rPr lang="es-ES" sz="1200" kern="1200" baseline="0" dirty="0" smtClean="0">
                    <a:solidFill>
                      <a:schemeClr val="tx1"/>
                    </a:solidFill>
                    <a:effectLst/>
                    <a:latin typeface="+mn-lt"/>
                    <a:ea typeface="+mn-ea"/>
                    <a:cs typeface="+mn-cs"/>
                  </a:rPr>
                  <a:t> Pascal pero debido el cual tiene un tamaño demasiado pequeño,</a:t>
                </a:r>
                <a:r>
                  <a:rPr lang="es-ES" sz="1200" kern="1200" dirty="0" smtClean="0">
                    <a:solidFill>
                      <a:schemeClr val="tx1"/>
                    </a:solidFill>
                    <a:effectLst/>
                    <a:latin typeface="+mn-lt"/>
                    <a:ea typeface="+mn-ea"/>
                    <a:cs typeface="+mn-cs"/>
                  </a:rPr>
                  <a:t> se</a:t>
                </a:r>
                <a:r>
                  <a:rPr lang="es-ES" sz="1200" kern="1200" baseline="0" dirty="0" smtClean="0">
                    <a:solidFill>
                      <a:schemeClr val="tx1"/>
                    </a:solidFill>
                    <a:effectLst/>
                    <a:latin typeface="+mn-lt"/>
                    <a:ea typeface="+mn-ea"/>
                    <a:cs typeface="+mn-cs"/>
                  </a:rPr>
                  <a:t> emplear{a como unidad de presión el bar</a:t>
                </a:r>
                <a:r>
                  <a:rPr lang="es-ES" sz="1200" kern="1200" dirty="0" smtClean="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 la Tabla se pueden observar los valores de la densidad del aire respecto a su temperatura. Para</a:t>
                </a:r>
                <a:r>
                  <a:rPr lang="es-ES" sz="1200" kern="1200" baseline="0" dirty="0" smtClean="0">
                    <a:solidFill>
                      <a:schemeClr val="tx1"/>
                    </a:solidFill>
                    <a:effectLst/>
                    <a:latin typeface="+mn-lt"/>
                    <a:ea typeface="+mn-ea"/>
                    <a:cs typeface="+mn-cs"/>
                  </a:rPr>
                  <a:t> los cálculos empleados se utilizo una densidad del aire de 1,20 kg/m3 acorde a la temperatura ambiente 20ºC y verificada con el uso de un </a:t>
                </a:r>
                <a:r>
                  <a:rPr lang="es-ES" sz="1200" kern="1200" baseline="0" dirty="0" err="1" smtClean="0">
                    <a:solidFill>
                      <a:schemeClr val="tx1"/>
                    </a:solidFill>
                    <a:effectLst/>
                    <a:latin typeface="+mn-lt"/>
                    <a:ea typeface="+mn-ea"/>
                    <a:cs typeface="+mn-cs"/>
                  </a:rPr>
                  <a:t>anemòmetro</a:t>
                </a:r>
                <a:r>
                  <a:rPr lang="es-ES" sz="1200" kern="1200" baseline="0" dirty="0" smtClean="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r>
                  <a:rPr lang="es-ES" dirty="0" smtClean="0"/>
                  <a:t>Aire comprimido</a:t>
                </a:r>
              </a:p>
              <a:p>
                <a:r>
                  <a:rPr lang="es-ES" sz="1200" kern="1200" dirty="0" smtClean="0">
                    <a:solidFill>
                      <a:schemeClr val="tx1"/>
                    </a:solidFill>
                    <a:effectLst/>
                    <a:latin typeface="+mn-lt"/>
                    <a:ea typeface="+mn-ea"/>
                    <a:cs typeface="+mn-cs"/>
                  </a:rPr>
                  <a:t>Es necesario tener en cuenta ciertas características físicas del aire comprimido para proceder a algunos cálculos y razonamientos de conceptos indispensables, esenciales para su ejecución como fuente de energía neumática.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unidad de presión según el Sistema Internacional (SI), es el </a:t>
                </a:r>
                <a:r>
                  <a:rPr lang="es-ES" sz="1200" i="0" kern="1200">
                    <a:solidFill>
                      <a:schemeClr val="tx1"/>
                    </a:solidFill>
                    <a:effectLst/>
                    <a:latin typeface="+mn-lt"/>
                    <a:ea typeface="+mn-ea"/>
                    <a:cs typeface="+mn-cs"/>
                  </a:rPr>
                  <a:t>𝑁/𝑚^2</a:t>
                </a:r>
                <a:r>
                  <a:rPr lang="es-ES" sz="1200" kern="1200" dirty="0">
                    <a:solidFill>
                      <a:schemeClr val="tx1"/>
                    </a:solidFill>
                    <a:effectLst/>
                    <a:latin typeface="+mn-lt"/>
                    <a:ea typeface="+mn-ea"/>
                    <a:cs typeface="+mn-cs"/>
                  </a:rPr>
                  <a:t>, el cual es conocido como Pascal, una de las mayores desventajas que presenta esta unidad es su tamaño el cual resulta demasiado pequeño para la gran mayoría de aplicaciones, razón por la cual en la práctica la unidad más utilizada es el bar.</a:t>
                </a:r>
              </a:p>
              <a:p>
                <a:r>
                  <a:rPr lang="es-ES" sz="1200" kern="1200" dirty="0" smtClean="0">
                    <a:solidFill>
                      <a:schemeClr val="tx1"/>
                    </a:solidFill>
                    <a:effectLst/>
                    <a:latin typeface="+mn-lt"/>
                    <a:ea typeface="+mn-ea"/>
                    <a:cs typeface="+mn-cs"/>
                  </a:rPr>
                  <a:t>Cuando la presión del aire es superior a 4 bares está considerada como aire comprimido. En la Tabla se pueden observar los valores de la densidad del aire respecto a su temperatura. </a:t>
                </a:r>
              </a:p>
              <a:p>
                <a:r>
                  <a:rPr lang="es-ES" sz="1200" kern="1200" dirty="0" smtClean="0">
                    <a:solidFill>
                      <a:schemeClr val="tx1"/>
                    </a:solidFill>
                    <a:effectLst/>
                    <a:latin typeface="+mn-lt"/>
                    <a:ea typeface="+mn-ea"/>
                    <a:cs typeface="+mn-cs"/>
                  </a:rPr>
                  <a:t>La presión es la fuerza aplicada por una unidad de superficie, conocida como el cociente entre la fuerza y la superficie que reciba su acción</a:t>
                </a:r>
                <a:endParaRPr lang="es-ES" dirty="0"/>
              </a:p>
            </p:txBody>
          </p:sp>
        </mc:Fallback>
      </mc:AlternateContent>
      <p:sp>
        <p:nvSpPr>
          <p:cNvPr id="4" name="Marcador de número de diapositiva 3"/>
          <p:cNvSpPr>
            <a:spLocks noGrp="1"/>
          </p:cNvSpPr>
          <p:nvPr>
            <p:ph type="sldNum" sz="quarter" idx="10"/>
          </p:nvPr>
        </p:nvSpPr>
        <p:spPr/>
        <p:txBody>
          <a:bodyPr/>
          <a:lstStyle/>
          <a:p>
            <a:fld id="{62EA14A5-CB5E-4D17-A717-298259406D97}" type="slidenum">
              <a:rPr lang="en-US" smtClean="0"/>
              <a:t>13</a:t>
            </a:fld>
            <a:endParaRPr lang="en-US"/>
          </a:p>
        </p:txBody>
      </p:sp>
    </p:spTree>
    <p:extLst>
      <p:ext uri="{BB962C8B-B14F-4D97-AF65-F5344CB8AC3E}">
        <p14:creationId xmlns:p14="http://schemas.microsoft.com/office/powerpoint/2010/main" val="270945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14</a:t>
            </a:fld>
            <a:endParaRPr lang="en-US"/>
          </a:p>
        </p:txBody>
      </p:sp>
    </p:spTree>
    <p:extLst>
      <p:ext uri="{BB962C8B-B14F-4D97-AF65-F5344CB8AC3E}">
        <p14:creationId xmlns:p14="http://schemas.microsoft.com/office/powerpoint/2010/main" val="937126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En cuanto a las aplicaciones funcionales y decorativas del acero, se encuentra la electrodeposición del zinc. Cuando se selecciona un proceso de zincado es importante tomar en cuenta cuáles son las ventajas y desventajas particulares de ese proceso. Las formulaciones más utilizadas para este proceso se dividen en las siguientes categorías: </a:t>
            </a:r>
          </a:p>
          <a:p>
            <a:r>
              <a:rPr lang="es-ES" sz="1200" kern="1200" dirty="0" smtClean="0">
                <a:solidFill>
                  <a:schemeClr val="tx1"/>
                </a:solidFill>
                <a:effectLst/>
                <a:latin typeface="+mn-lt"/>
                <a:ea typeface="+mn-ea"/>
                <a:cs typeface="+mn-cs"/>
              </a:rPr>
              <a:t>Se aplicó una matriz de decisión basada en los tipos de baños de zinc existentes, adaptando los requerimientos específicos del proyecto de investigación y acorde con los elementos que pueden ser adquiridos, con lo cual se empleó el baño de zinc</a:t>
            </a:r>
            <a:r>
              <a:rPr lang="es-ES" sz="1200" kern="1200" baseline="0" dirty="0" smtClean="0">
                <a:solidFill>
                  <a:schemeClr val="tx1"/>
                </a:solidFill>
                <a:effectLst/>
                <a:latin typeface="+mn-lt"/>
                <a:ea typeface="+mn-ea"/>
                <a:cs typeface="+mn-cs"/>
              </a:rPr>
              <a:t> ácido al bórico. </a:t>
            </a:r>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15</a:t>
            </a:fld>
            <a:endParaRPr lang="en-US"/>
          </a:p>
        </p:txBody>
      </p:sp>
    </p:spTree>
    <p:extLst>
      <p:ext uri="{BB962C8B-B14F-4D97-AF65-F5344CB8AC3E}">
        <p14:creationId xmlns:p14="http://schemas.microsoft.com/office/powerpoint/2010/main" val="3720970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100" b="1" kern="1200" dirty="0" smtClean="0">
                <a:solidFill>
                  <a:schemeClr val="tx1"/>
                </a:solidFill>
                <a:effectLst/>
                <a:latin typeface="+mn-lt"/>
                <a:ea typeface="+mn-ea"/>
                <a:cs typeface="+mn-cs"/>
              </a:rPr>
              <a:t>PRE TRATAMIENTO Y POST TRATAMIENTO PARA</a:t>
            </a:r>
            <a:r>
              <a:rPr lang="es-ES" sz="1100" b="1" kern="1200" baseline="0" dirty="0" smtClean="0">
                <a:solidFill>
                  <a:schemeClr val="tx1"/>
                </a:solidFill>
                <a:effectLst/>
                <a:latin typeface="+mn-lt"/>
                <a:ea typeface="+mn-ea"/>
                <a:cs typeface="+mn-cs"/>
              </a:rPr>
              <a:t> GALVANIZADO DE ZINC ACIDO</a:t>
            </a:r>
          </a:p>
          <a:p>
            <a:r>
              <a:rPr lang="es-ES" sz="1100" kern="1200" dirty="0" smtClean="0">
                <a:solidFill>
                  <a:schemeClr val="tx1"/>
                </a:solidFill>
                <a:effectLst/>
                <a:latin typeface="+mn-lt"/>
                <a:ea typeface="+mn-ea"/>
                <a:cs typeface="+mn-cs"/>
              </a:rPr>
              <a:t>Se empleó probetas de acero ASTM A36, o acero negro como se lo conoce en el mercado</a:t>
            </a:r>
            <a:r>
              <a:rPr lang="es-ES" sz="1100" kern="1200" baseline="0" dirty="0" smtClean="0">
                <a:solidFill>
                  <a:schemeClr val="tx1"/>
                </a:solidFill>
                <a:effectLst/>
                <a:latin typeface="+mn-lt"/>
                <a:ea typeface="+mn-ea"/>
                <a:cs typeface="+mn-cs"/>
              </a:rPr>
              <a:t> y </a:t>
            </a:r>
            <a:r>
              <a:rPr lang="es-ES" sz="1100" kern="1200" dirty="0" smtClean="0">
                <a:solidFill>
                  <a:schemeClr val="tx1"/>
                </a:solidFill>
                <a:effectLst/>
                <a:latin typeface="+mn-lt"/>
                <a:ea typeface="+mn-ea"/>
                <a:cs typeface="+mn-cs"/>
              </a:rPr>
              <a:t>deben pasar por procesos mecánicos</a:t>
            </a:r>
            <a:r>
              <a:rPr lang="es-ES" sz="1100" kern="1200" baseline="0" dirty="0" smtClean="0">
                <a:solidFill>
                  <a:schemeClr val="tx1"/>
                </a:solidFill>
                <a:effectLst/>
                <a:latin typeface="+mn-lt"/>
                <a:ea typeface="+mn-ea"/>
                <a:cs typeface="+mn-cs"/>
              </a:rPr>
              <a:t> y </a:t>
            </a:r>
            <a:r>
              <a:rPr lang="es-ES" sz="1100" kern="1200" dirty="0" smtClean="0">
                <a:solidFill>
                  <a:schemeClr val="tx1"/>
                </a:solidFill>
                <a:effectLst/>
                <a:latin typeface="+mn-lt"/>
                <a:ea typeface="+mn-ea"/>
                <a:cs typeface="+mn-cs"/>
              </a:rPr>
              <a:t>químicos antes de ser galvanizadas. Luego de ser cortadas con las dimensiones requeridas,</a:t>
            </a:r>
            <a:r>
              <a:rPr lang="es-ES" sz="1100" kern="1200" baseline="0" dirty="0" smtClean="0">
                <a:solidFill>
                  <a:schemeClr val="tx1"/>
                </a:solidFill>
                <a:effectLst/>
                <a:latin typeface="+mn-lt"/>
                <a:ea typeface="+mn-ea"/>
                <a:cs typeface="+mn-cs"/>
              </a:rPr>
              <a:t> </a:t>
            </a:r>
            <a:r>
              <a:rPr lang="es-ES" sz="1100" kern="1200" dirty="0" smtClean="0">
                <a:solidFill>
                  <a:schemeClr val="tx1"/>
                </a:solidFill>
                <a:effectLst/>
                <a:latin typeface="+mn-lt"/>
                <a:ea typeface="+mn-ea"/>
                <a:cs typeface="+mn-cs"/>
              </a:rPr>
              <a:t>deben ser rectificadas. Para posteriormente pasar a un tratamiento químico de ácido clorhídrico con ácido sulfúrico durante un tiempo de 10 a 15 minutos y enjuagar dos veces la probeta antes de proceder</a:t>
            </a:r>
            <a:r>
              <a:rPr lang="es-ES" sz="1100" kern="1200" baseline="0" dirty="0" smtClean="0">
                <a:solidFill>
                  <a:schemeClr val="tx1"/>
                </a:solidFill>
                <a:effectLst/>
                <a:latin typeface="+mn-lt"/>
                <a:ea typeface="+mn-ea"/>
                <a:cs typeface="+mn-cs"/>
              </a:rPr>
              <a:t> al </a:t>
            </a:r>
            <a:r>
              <a:rPr lang="es-ES" sz="1100" kern="1200" baseline="0" dirty="0" err="1" smtClean="0">
                <a:solidFill>
                  <a:schemeClr val="tx1"/>
                </a:solidFill>
                <a:effectLst/>
                <a:latin typeface="+mn-lt"/>
                <a:ea typeface="+mn-ea"/>
                <a:cs typeface="+mn-cs"/>
              </a:rPr>
              <a:t>galvanziado</a:t>
            </a:r>
            <a:r>
              <a:rPr lang="es-ES" sz="1100" kern="1200" baseline="0" dirty="0" smtClean="0">
                <a:solidFill>
                  <a:schemeClr val="tx1"/>
                </a:solidFill>
                <a:effectLst/>
                <a:latin typeface="+mn-lt"/>
                <a:ea typeface="+mn-ea"/>
                <a:cs typeface="+mn-cs"/>
              </a:rPr>
              <a:t>.</a:t>
            </a:r>
          </a:p>
          <a:p>
            <a:r>
              <a:rPr lang="es-ES" sz="1100" kern="1200" baseline="0" dirty="0" smtClean="0">
                <a:solidFill>
                  <a:schemeClr val="tx1"/>
                </a:solidFill>
                <a:effectLst/>
                <a:latin typeface="+mn-lt"/>
                <a:ea typeface="+mn-ea"/>
                <a:cs typeface="+mn-cs"/>
              </a:rPr>
              <a:t>POST TRATAMIENTO </a:t>
            </a:r>
          </a:p>
          <a:p>
            <a:r>
              <a:rPr lang="es-ES" sz="1100" kern="1200" baseline="0" dirty="0" smtClean="0">
                <a:solidFill>
                  <a:schemeClr val="tx1"/>
                </a:solidFill>
                <a:effectLst/>
                <a:latin typeface="+mn-lt"/>
                <a:ea typeface="+mn-ea"/>
                <a:cs typeface="+mn-cs"/>
              </a:rPr>
              <a:t>Se lo conoce como </a:t>
            </a:r>
            <a:r>
              <a:rPr lang="es-ES" sz="1100" kern="1200" baseline="0" dirty="0" err="1" smtClean="0">
                <a:solidFill>
                  <a:schemeClr val="tx1"/>
                </a:solidFill>
                <a:effectLst/>
                <a:latin typeface="+mn-lt"/>
                <a:ea typeface="+mn-ea"/>
                <a:cs typeface="+mn-cs"/>
              </a:rPr>
              <a:t>tropicalizado</a:t>
            </a:r>
            <a:r>
              <a:rPr lang="es-ES" sz="1100" kern="1200" baseline="0" dirty="0" smtClean="0">
                <a:solidFill>
                  <a:schemeClr val="tx1"/>
                </a:solidFill>
                <a:effectLst/>
                <a:latin typeface="+mn-lt"/>
                <a:ea typeface="+mn-ea"/>
                <a:cs typeface="+mn-cs"/>
              </a:rPr>
              <a:t> y significa colocar una ligera capa de cromo para brindar mayor resistencia ante diferentes condiciones de servicio.</a:t>
            </a:r>
          </a:p>
          <a:p>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16</a:t>
            </a:fld>
            <a:endParaRPr lang="en-US"/>
          </a:p>
        </p:txBody>
      </p:sp>
    </p:spTree>
    <p:extLst>
      <p:ext uri="{BB962C8B-B14F-4D97-AF65-F5344CB8AC3E}">
        <p14:creationId xmlns:p14="http://schemas.microsoft.com/office/powerpoint/2010/main" val="3698560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LAS LEYES DE MICHAEL</a:t>
            </a:r>
            <a:r>
              <a:rPr lang="es-ES" sz="1200" kern="1200" baseline="0" dirty="0" smtClean="0">
                <a:solidFill>
                  <a:schemeClr val="tx1"/>
                </a:solidFill>
                <a:effectLst/>
                <a:latin typeface="+mn-lt"/>
                <a:ea typeface="+mn-ea"/>
                <a:cs typeface="+mn-cs"/>
              </a:rPr>
              <a:t> FARADAY</a:t>
            </a: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Al interpretar la primera ley, se puede deducir que cuando</a:t>
            </a:r>
            <a:r>
              <a:rPr lang="es-ES" sz="1200" kern="1200" baseline="0" dirty="0" smtClean="0">
                <a:solidFill>
                  <a:schemeClr val="tx1"/>
                </a:solidFill>
                <a:effectLst/>
                <a:latin typeface="+mn-lt"/>
                <a:ea typeface="+mn-ea"/>
                <a:cs typeface="+mn-cs"/>
              </a:rPr>
              <a:t> una</a:t>
            </a:r>
            <a:r>
              <a:rPr lang="es-ES" sz="1200" kern="1200" dirty="0" smtClean="0">
                <a:solidFill>
                  <a:schemeClr val="tx1"/>
                </a:solidFill>
                <a:effectLst/>
                <a:latin typeface="+mn-lt"/>
                <a:ea typeface="+mn-ea"/>
                <a:cs typeface="+mn-cs"/>
              </a:rPr>
              <a:t> corriente con un valor elevado circula a través del electrolito durante un mayor tiempo, se depositará una mayor cantidad de sustancia que una corriente de menor valor durante un menos</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 tiempo, por lo</a:t>
            </a:r>
            <a:r>
              <a:rPr lang="es-ES" sz="1200" kern="1200" baseline="0" dirty="0" smtClean="0">
                <a:solidFill>
                  <a:schemeClr val="tx1"/>
                </a:solidFill>
                <a:effectLst/>
                <a:latin typeface="+mn-lt"/>
                <a:ea typeface="+mn-ea"/>
                <a:cs typeface="+mn-cs"/>
              </a:rPr>
              <a:t> tanto el peso de la sustancia es proporcional a la intensidad de corriente aplicada. </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De acuerdo con la segunda ley, existe una relación matemática que permite deducir</a:t>
            </a:r>
            <a:r>
              <a:rPr lang="es-ES" sz="1200" kern="1200" baseline="0" dirty="0" smtClean="0">
                <a:solidFill>
                  <a:schemeClr val="tx1"/>
                </a:solidFill>
                <a:effectLst/>
                <a:latin typeface="+mn-lt"/>
                <a:ea typeface="+mn-ea"/>
                <a:cs typeface="+mn-cs"/>
              </a:rPr>
              <a:t> El equivalente electroquímico empleado para la determinación del tiempo de electrodeposición y el espesor del metal depositado. De las leyes expuestas la cantidad de masa depositada queda definida por la ecuación mostrada.   </a:t>
            </a:r>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17</a:t>
            </a:fld>
            <a:endParaRPr lang="en-US"/>
          </a:p>
        </p:txBody>
      </p:sp>
    </p:spTree>
    <p:extLst>
      <p:ext uri="{BB962C8B-B14F-4D97-AF65-F5344CB8AC3E}">
        <p14:creationId xmlns:p14="http://schemas.microsoft.com/office/powerpoint/2010/main" val="1395438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S" sz="1200" b="1" kern="1200" dirty="0" smtClean="0">
                    <a:solidFill>
                      <a:schemeClr val="tx1"/>
                    </a:solidFill>
                    <a:effectLst/>
                    <a:latin typeface="+mn-lt"/>
                    <a:ea typeface="+mn-ea"/>
                    <a:cs typeface="+mn-cs"/>
                  </a:rPr>
                  <a:t>Intensidad de corriente</a:t>
                </a:r>
              </a:p>
              <a:p>
                <a:r>
                  <a:rPr lang="es-ES" sz="1200" kern="1200" dirty="0" smtClean="0">
                    <a:solidFill>
                      <a:schemeClr val="tx1"/>
                    </a:solidFill>
                    <a:effectLst/>
                    <a:latin typeface="+mn-lt"/>
                    <a:ea typeface="+mn-ea"/>
                    <a:cs typeface="+mn-cs"/>
                  </a:rPr>
                  <a:t>La intensidad de corriente se encuentra en función de la superficie catódica y de la densidad de corriente, que corresponde</a:t>
                </a:r>
                <a:r>
                  <a:rPr lang="es-ES" sz="1200" kern="1200" baseline="0" dirty="0" smtClean="0">
                    <a:solidFill>
                      <a:schemeClr val="tx1"/>
                    </a:solidFill>
                    <a:effectLst/>
                    <a:latin typeface="+mn-lt"/>
                    <a:ea typeface="+mn-ea"/>
                    <a:cs typeface="+mn-cs"/>
                  </a:rPr>
                  <a:t> la cual depende del tipo de baño que se emplea en este caso Zinc acido. </a:t>
                </a:r>
                <a:r>
                  <a:rPr lang="es-ES" sz="1200" dirty="0" smtClean="0">
                    <a:solidFill>
                      <a:srgbClr val="000000"/>
                    </a:solidFill>
                    <a:effectLst/>
                    <a:latin typeface="Arial" panose="020B0604020202020204" pitchFamily="34" charset="0"/>
                    <a:ea typeface="Arial" panose="020B0604020202020204" pitchFamily="34" charset="0"/>
                  </a:rPr>
                  <a:t>Donde: </a:t>
                </a:r>
              </a:p>
              <a:p>
                <a:pPr algn="just">
                  <a:lnSpc>
                    <a:spcPct val="150000"/>
                  </a:lnSpc>
                  <a:spcAft>
                    <a:spcPts val="0"/>
                  </a:spcAft>
                </a:pPr>
                <a14:m>
                  <m:oMath xmlns:m="http://schemas.openxmlformats.org/officeDocument/2006/math">
                    <m:r>
                      <a:rPr lang="es-ES" sz="1200" i="1">
                        <a:solidFill>
                          <a:srgbClr val="000000"/>
                        </a:solidFill>
                        <a:effectLst/>
                        <a:latin typeface="Cambria Math" panose="02040503050406030204" pitchFamily="18" charset="0"/>
                        <a:ea typeface="Arial" panose="020B0604020202020204" pitchFamily="34" charset="0"/>
                      </a:rPr>
                      <m:t>𝐼</m:t>
                    </m:r>
                    <m:r>
                      <a:rPr lang="es-ES" sz="1200" i="1">
                        <a:solidFill>
                          <a:srgbClr val="000000"/>
                        </a:solidFill>
                        <a:effectLst/>
                        <a:latin typeface="Cambria Math" panose="02040503050406030204" pitchFamily="18" charset="0"/>
                        <a:ea typeface="Arial" panose="020B0604020202020204" pitchFamily="34" charset="0"/>
                      </a:rPr>
                      <m:t>=</m:t>
                    </m:r>
                    <m:r>
                      <m:rPr>
                        <m:sty m:val="p"/>
                      </m:rPr>
                      <a:rPr lang="es-ES" sz="1200">
                        <a:solidFill>
                          <a:srgbClr val="000000"/>
                        </a:solidFill>
                        <a:effectLst/>
                        <a:latin typeface="Cambria Math" panose="02040503050406030204" pitchFamily="18" charset="0"/>
                        <a:ea typeface="Arial" panose="020B0604020202020204" pitchFamily="34" charset="0"/>
                      </a:rPr>
                      <m:t>flujo</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de</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corriente</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A</m:t>
                    </m:r>
                    <m:r>
                      <a:rPr lang="es-ES" sz="1200">
                        <a:solidFill>
                          <a:srgbClr val="000000"/>
                        </a:solidFill>
                        <a:effectLst/>
                        <a:latin typeface="Cambria Math" panose="02040503050406030204" pitchFamily="18" charset="0"/>
                        <a:ea typeface="Arial" panose="020B0604020202020204" pitchFamily="34" charset="0"/>
                      </a:rPr>
                      <m:t>)</m:t>
                    </m:r>
                  </m:oMath>
                </a14:m>
                <a:r>
                  <a:rPr lang="es-ES" sz="1200" dirty="0">
                    <a:solidFill>
                      <a:srgbClr val="000000"/>
                    </a:solidFill>
                    <a:effectLst/>
                    <a:latin typeface="Arial" panose="020B0604020202020204" pitchFamily="34" charset="0"/>
                    <a:ea typeface="Arial" panose="020B0604020202020204" pitchFamily="34" charset="0"/>
                  </a:rPr>
                  <a:t> </a:t>
                </a:r>
                <a:endParaRPr lang="es-ES" sz="1200" dirty="0" smtClean="0">
                  <a:solidFill>
                    <a:srgbClr val="000000"/>
                  </a:solidFill>
                  <a:latin typeface="Arial" panose="020B0604020202020204" pitchFamily="34" charset="0"/>
                  <a:ea typeface="Arial" panose="020B0604020202020204" pitchFamily="34" charset="0"/>
                </a:endParaRPr>
              </a:p>
              <a:p>
                <a:pPr algn="just">
                  <a:lnSpc>
                    <a:spcPct val="150000"/>
                  </a:lnSpc>
                  <a:spcAft>
                    <a:spcPts val="0"/>
                  </a:spcAft>
                </a:pPr>
                <a14:m>
                  <m:oMath xmlns:m="http://schemas.openxmlformats.org/officeDocument/2006/math">
                    <m:sSub>
                      <m:sSubPr>
                        <m:ctrlPr>
                          <a:rPr lang="es-ES" sz="1200" i="1" smtClean="0">
                            <a:solidFill>
                              <a:srgbClr val="000000"/>
                            </a:solidFill>
                            <a:effectLst/>
                            <a:latin typeface="Cambria Math" panose="02040503050406030204" pitchFamily="18" charset="0"/>
                            <a:ea typeface="Arial" panose="020B0604020202020204" pitchFamily="34" charset="0"/>
                          </a:rPr>
                        </m:ctrlPr>
                      </m:sSubPr>
                      <m:e>
                        <m:r>
                          <a:rPr lang="es-ES" sz="1200" i="1">
                            <a:solidFill>
                              <a:srgbClr val="000000"/>
                            </a:solidFill>
                            <a:effectLst/>
                            <a:latin typeface="Cambria Math" panose="02040503050406030204" pitchFamily="18" charset="0"/>
                            <a:ea typeface="Arial" panose="020B0604020202020204" pitchFamily="34" charset="0"/>
                          </a:rPr>
                          <m:t>𝐴</m:t>
                        </m:r>
                      </m:e>
                      <m:sub>
                        <m:r>
                          <a:rPr lang="es-ES" sz="1200" i="1">
                            <a:solidFill>
                              <a:srgbClr val="000000"/>
                            </a:solidFill>
                            <a:effectLst/>
                            <a:latin typeface="Cambria Math" panose="02040503050406030204" pitchFamily="18" charset="0"/>
                            <a:ea typeface="Arial" panose="020B0604020202020204" pitchFamily="34" charset="0"/>
                          </a:rPr>
                          <m:t>𝑐</m:t>
                        </m:r>
                      </m:sub>
                    </m:sSub>
                    <m:r>
                      <a:rPr lang="es-ES" sz="1200" i="1">
                        <a:solidFill>
                          <a:srgbClr val="000000"/>
                        </a:solidFill>
                        <a:effectLst/>
                        <a:latin typeface="Cambria Math" panose="02040503050406030204" pitchFamily="18" charset="0"/>
                        <a:ea typeface="Arial" panose="020B0604020202020204" pitchFamily="34" charset="0"/>
                      </a:rPr>
                      <m:t>=</m:t>
                    </m:r>
                    <m:r>
                      <m:rPr>
                        <m:sty m:val="p"/>
                      </m:rPr>
                      <a:rPr lang="es-ES" sz="1200">
                        <a:solidFill>
                          <a:srgbClr val="000000"/>
                        </a:solidFill>
                        <a:effectLst/>
                        <a:latin typeface="Cambria Math" panose="02040503050406030204" pitchFamily="18" charset="0"/>
                        <a:ea typeface="Arial" panose="020B0604020202020204" pitchFamily="34" charset="0"/>
                      </a:rPr>
                      <m:t>Superficie</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cat</m:t>
                    </m:r>
                    <m:r>
                      <a:rPr lang="es-ES" sz="1200">
                        <a:solidFill>
                          <a:srgbClr val="000000"/>
                        </a:solidFill>
                        <a:effectLst/>
                        <a:latin typeface="Cambria Math" panose="02040503050406030204" pitchFamily="18" charset="0"/>
                        <a:ea typeface="Arial" panose="020B0604020202020204" pitchFamily="34" charset="0"/>
                      </a:rPr>
                      <m:t>ó</m:t>
                    </m:r>
                    <m:r>
                      <m:rPr>
                        <m:sty m:val="p"/>
                      </m:rPr>
                      <a:rPr lang="es-ES" sz="1200">
                        <a:solidFill>
                          <a:srgbClr val="000000"/>
                        </a:solidFill>
                        <a:effectLst/>
                        <a:latin typeface="Cambria Math" panose="02040503050406030204" pitchFamily="18" charset="0"/>
                        <a:ea typeface="Arial" panose="020B0604020202020204" pitchFamily="34" charset="0"/>
                      </a:rPr>
                      <m:t>dica</m:t>
                    </m:r>
                    <m:r>
                      <a:rPr lang="es-ES" sz="1200">
                        <a:solidFill>
                          <a:srgbClr val="000000"/>
                        </a:solidFill>
                        <a:effectLst/>
                        <a:latin typeface="Cambria Math" panose="02040503050406030204" pitchFamily="18" charset="0"/>
                        <a:ea typeface="Arial" panose="020B0604020202020204" pitchFamily="34" charset="0"/>
                      </a:rPr>
                      <m:t> </m:t>
                    </m:r>
                    <m:r>
                      <a:rPr lang="es-ES" sz="1200" i="1">
                        <a:solidFill>
                          <a:srgbClr val="000000"/>
                        </a:solidFill>
                        <a:effectLst/>
                        <a:latin typeface="Cambria Math" panose="02040503050406030204" pitchFamily="18" charset="0"/>
                        <a:ea typeface="Arial" panose="020B0604020202020204" pitchFamily="34" charset="0"/>
                      </a:rPr>
                      <m:t>(</m:t>
                    </m:r>
                    <m:r>
                      <a:rPr lang="es-ES" sz="1200" i="1">
                        <a:solidFill>
                          <a:srgbClr val="000000"/>
                        </a:solidFill>
                        <a:effectLst/>
                        <a:latin typeface="Cambria Math" panose="02040503050406030204" pitchFamily="18" charset="0"/>
                        <a:ea typeface="Arial" panose="020B0604020202020204" pitchFamily="34" charset="0"/>
                      </a:rPr>
                      <m:t>𝑑</m:t>
                    </m:r>
                    <m:sSup>
                      <m:sSupPr>
                        <m:ctrlPr>
                          <a:rPr lang="es-ES" sz="1200" i="1">
                            <a:solidFill>
                              <a:srgbClr val="000000"/>
                            </a:solidFill>
                            <a:effectLst/>
                            <a:latin typeface="Cambria Math" panose="02040503050406030204" pitchFamily="18" charset="0"/>
                            <a:ea typeface="Arial" panose="020B0604020202020204" pitchFamily="34" charset="0"/>
                          </a:rPr>
                        </m:ctrlPr>
                      </m:sSupPr>
                      <m:e>
                        <m:r>
                          <a:rPr lang="es-ES" sz="1200" i="1">
                            <a:solidFill>
                              <a:srgbClr val="000000"/>
                            </a:solidFill>
                            <a:effectLst/>
                            <a:latin typeface="Cambria Math" panose="02040503050406030204" pitchFamily="18" charset="0"/>
                            <a:ea typeface="Arial" panose="020B0604020202020204" pitchFamily="34" charset="0"/>
                          </a:rPr>
                          <m:t>𝑚</m:t>
                        </m:r>
                      </m:e>
                      <m:sup>
                        <m:r>
                          <a:rPr lang="es-ES" sz="1200" i="1">
                            <a:solidFill>
                              <a:srgbClr val="000000"/>
                            </a:solidFill>
                            <a:effectLst/>
                            <a:latin typeface="Cambria Math" panose="02040503050406030204" pitchFamily="18" charset="0"/>
                            <a:ea typeface="Arial" panose="020B0604020202020204" pitchFamily="34" charset="0"/>
                          </a:rPr>
                          <m:t>2</m:t>
                        </m:r>
                      </m:sup>
                    </m:sSup>
                    <m:r>
                      <a:rPr lang="es-ES" sz="1200" i="1">
                        <a:solidFill>
                          <a:srgbClr val="000000"/>
                        </a:solidFill>
                        <a:effectLst/>
                        <a:latin typeface="Cambria Math" panose="02040503050406030204" pitchFamily="18" charset="0"/>
                        <a:ea typeface="Arial" panose="020B0604020202020204" pitchFamily="34" charset="0"/>
                      </a:rPr>
                      <m:t>)</m:t>
                    </m:r>
                  </m:oMath>
                </a14:m>
                <a:r>
                  <a:rPr lang="es-ES" sz="1200" dirty="0">
                    <a:solidFill>
                      <a:srgbClr val="000000"/>
                    </a:solidFill>
                    <a:effectLst/>
                    <a:latin typeface="Arial" panose="020B0604020202020204" pitchFamily="34" charset="0"/>
                    <a:ea typeface="Arial" panose="020B0604020202020204" pitchFamily="34" charset="0"/>
                  </a:rPr>
                  <a:t> </a:t>
                </a:r>
                <a:r>
                  <a:rPr lang="es-ES" sz="1200" dirty="0">
                    <a:solidFill>
                      <a:srgbClr val="000000"/>
                    </a:solidFill>
                    <a:latin typeface="Arial" panose="020B0604020202020204" pitchFamily="34" charset="0"/>
                    <a:ea typeface="Arial" panose="020B0604020202020204" pitchFamily="34" charset="0"/>
                  </a:rPr>
                  <a:t> </a:t>
                </a:r>
                <a:r>
                  <a:rPr lang="es-ES" sz="1200" dirty="0" smtClean="0">
                    <a:solidFill>
                      <a:srgbClr val="000000"/>
                    </a:solidFill>
                    <a:latin typeface="Arial" panose="020B0604020202020204" pitchFamily="34" charset="0"/>
                    <a:ea typeface="Arial" panose="020B0604020202020204" pitchFamily="34" charset="0"/>
                  </a:rPr>
                  <a:t>       </a:t>
                </a:r>
              </a:p>
              <a:p>
                <a:pPr algn="just">
                  <a:lnSpc>
                    <a:spcPct val="150000"/>
                  </a:lnSpc>
                  <a:spcAft>
                    <a:spcPts val="0"/>
                  </a:spcAft>
                </a:pPr>
                <a14:m>
                  <m:oMathPara xmlns:m="http://schemas.openxmlformats.org/officeDocument/2006/math">
                    <m:oMathParaPr>
                      <m:jc m:val="left"/>
                    </m:oMathParaPr>
                    <m:oMath xmlns:m="http://schemas.openxmlformats.org/officeDocument/2006/math">
                      <m:sSub>
                        <m:sSubPr>
                          <m:ctrlPr>
                            <a:rPr lang="es-ES" sz="1200" i="1">
                              <a:solidFill>
                                <a:srgbClr val="000000"/>
                              </a:solidFill>
                              <a:effectLst/>
                              <a:latin typeface="Cambria Math" panose="02040503050406030204" pitchFamily="18" charset="0"/>
                              <a:ea typeface="Arial" panose="020B0604020202020204" pitchFamily="34" charset="0"/>
                            </a:rPr>
                          </m:ctrlPr>
                        </m:sSubPr>
                        <m:e>
                          <m:r>
                            <a:rPr lang="es-ES" sz="1200" i="1">
                              <a:solidFill>
                                <a:srgbClr val="000000"/>
                              </a:solidFill>
                              <a:effectLst/>
                              <a:latin typeface="Cambria Math" panose="02040503050406030204" pitchFamily="18" charset="0"/>
                              <a:ea typeface="Arial" panose="020B0604020202020204" pitchFamily="34" charset="0"/>
                            </a:rPr>
                            <m:t>𝜌</m:t>
                          </m:r>
                        </m:e>
                        <m:sub>
                          <m:r>
                            <a:rPr lang="es-ES" sz="1200" i="1">
                              <a:solidFill>
                                <a:srgbClr val="000000"/>
                              </a:solidFill>
                              <a:effectLst/>
                              <a:latin typeface="Cambria Math" panose="02040503050406030204" pitchFamily="18" charset="0"/>
                              <a:ea typeface="Arial" panose="020B0604020202020204" pitchFamily="34" charset="0"/>
                            </a:rPr>
                            <m:t>𝐼</m:t>
                          </m:r>
                        </m:sub>
                      </m:sSub>
                      <m:r>
                        <a:rPr lang="es-ES" sz="1200" i="1">
                          <a:solidFill>
                            <a:srgbClr val="000000"/>
                          </a:solidFill>
                          <a:effectLst/>
                          <a:latin typeface="Cambria Math" panose="02040503050406030204" pitchFamily="18" charset="0"/>
                          <a:ea typeface="Arial" panose="020B0604020202020204" pitchFamily="34" charset="0"/>
                        </a:rPr>
                        <m:t>=</m:t>
                      </m:r>
                      <m:r>
                        <m:rPr>
                          <m:sty m:val="p"/>
                        </m:rPr>
                        <a:rPr lang="es-ES" sz="1200">
                          <a:solidFill>
                            <a:srgbClr val="000000"/>
                          </a:solidFill>
                          <a:effectLst/>
                          <a:latin typeface="Cambria Math" panose="02040503050406030204" pitchFamily="18" charset="0"/>
                          <a:ea typeface="Arial" panose="020B0604020202020204" pitchFamily="34" charset="0"/>
                        </a:rPr>
                        <m:t>Densidad</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de</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corriente</m:t>
                      </m:r>
                      <m:r>
                        <a:rPr lang="es-ES" sz="1200">
                          <a:solidFill>
                            <a:srgbClr val="000000"/>
                          </a:solidFill>
                          <a:effectLst/>
                          <a:latin typeface="Cambria Math" panose="02040503050406030204" pitchFamily="18" charset="0"/>
                          <a:ea typeface="Arial" panose="020B0604020202020204" pitchFamily="34" charset="0"/>
                        </a:rPr>
                        <m:t> </m:t>
                      </m:r>
                      <m:r>
                        <a:rPr lang="es-ES" sz="1200" i="1">
                          <a:solidFill>
                            <a:srgbClr val="000000"/>
                          </a:solidFill>
                          <a:effectLst/>
                          <a:latin typeface="Cambria Math" panose="02040503050406030204" pitchFamily="18" charset="0"/>
                          <a:ea typeface="Arial" panose="020B0604020202020204" pitchFamily="34" charset="0"/>
                        </a:rPr>
                        <m:t>(</m:t>
                      </m:r>
                      <m:f>
                        <m:fPr>
                          <m:type m:val="skw"/>
                          <m:ctrlPr>
                            <a:rPr lang="es-ES" sz="1200" i="1">
                              <a:solidFill>
                                <a:srgbClr val="000000"/>
                              </a:solidFill>
                              <a:effectLst/>
                              <a:latin typeface="Cambria Math" panose="02040503050406030204" pitchFamily="18" charset="0"/>
                              <a:ea typeface="Arial" panose="020B0604020202020204" pitchFamily="34" charset="0"/>
                            </a:rPr>
                          </m:ctrlPr>
                        </m:fPr>
                        <m:num>
                          <m:r>
                            <a:rPr lang="es-ES" sz="1200" i="1">
                              <a:solidFill>
                                <a:srgbClr val="000000"/>
                              </a:solidFill>
                              <a:effectLst/>
                              <a:latin typeface="Cambria Math" panose="02040503050406030204" pitchFamily="18" charset="0"/>
                              <a:ea typeface="Arial" panose="020B0604020202020204" pitchFamily="34" charset="0"/>
                            </a:rPr>
                            <m:t>𝐴</m:t>
                          </m:r>
                        </m:num>
                        <m:den>
                          <m:r>
                            <a:rPr lang="es-ES" sz="1200" i="1">
                              <a:solidFill>
                                <a:srgbClr val="000000"/>
                              </a:solidFill>
                              <a:effectLst/>
                              <a:latin typeface="Cambria Math" panose="02040503050406030204" pitchFamily="18" charset="0"/>
                              <a:ea typeface="Arial" panose="020B0604020202020204" pitchFamily="34" charset="0"/>
                            </a:rPr>
                            <m:t>𝑑</m:t>
                          </m:r>
                          <m:sSup>
                            <m:sSupPr>
                              <m:ctrlPr>
                                <a:rPr lang="es-ES" sz="1200" i="1">
                                  <a:solidFill>
                                    <a:srgbClr val="000000"/>
                                  </a:solidFill>
                                  <a:effectLst/>
                                  <a:latin typeface="Cambria Math" panose="02040503050406030204" pitchFamily="18" charset="0"/>
                                  <a:ea typeface="Arial" panose="020B0604020202020204" pitchFamily="34" charset="0"/>
                                </a:rPr>
                              </m:ctrlPr>
                            </m:sSupPr>
                            <m:e>
                              <m:r>
                                <a:rPr lang="es-ES" sz="1200" i="1">
                                  <a:solidFill>
                                    <a:srgbClr val="000000"/>
                                  </a:solidFill>
                                  <a:effectLst/>
                                  <a:latin typeface="Cambria Math" panose="02040503050406030204" pitchFamily="18" charset="0"/>
                                  <a:ea typeface="Arial" panose="020B0604020202020204" pitchFamily="34" charset="0"/>
                                </a:rPr>
                                <m:t>𝑚</m:t>
                              </m:r>
                            </m:e>
                            <m:sup>
                              <m:r>
                                <a:rPr lang="es-ES" sz="1200" i="1">
                                  <a:solidFill>
                                    <a:srgbClr val="000000"/>
                                  </a:solidFill>
                                  <a:effectLst/>
                                  <a:latin typeface="Cambria Math" panose="02040503050406030204" pitchFamily="18" charset="0"/>
                                  <a:ea typeface="Arial" panose="020B0604020202020204" pitchFamily="34" charset="0"/>
                                </a:rPr>
                                <m:t>2</m:t>
                              </m:r>
                            </m:sup>
                          </m:sSup>
                        </m:den>
                      </m:f>
                      <m:r>
                        <a:rPr lang="es-ES" sz="1200" i="1">
                          <a:solidFill>
                            <a:srgbClr val="000000"/>
                          </a:solidFill>
                          <a:effectLst/>
                          <a:latin typeface="Cambria Math" panose="02040503050406030204" pitchFamily="18" charset="0"/>
                          <a:ea typeface="Arial" panose="020B0604020202020204" pitchFamily="34" charset="0"/>
                        </a:rPr>
                        <m:t>) </m:t>
                      </m:r>
                    </m:oMath>
                  </m:oMathPara>
                </a14:m>
                <a:endParaRPr lang="es-ES" sz="1200" dirty="0" smtClean="0">
                  <a:solidFill>
                    <a:srgbClr val="000000"/>
                  </a:solidFill>
                  <a:effectLst/>
                  <a:latin typeface="Arial" panose="020B0604020202020204" pitchFamily="34" charset="0"/>
                  <a:ea typeface="Arial" panose="020B0604020202020204" pitchFamily="34" charset="0"/>
                </a:endParaRPr>
              </a:p>
              <a:p>
                <a:pPr algn="just">
                  <a:lnSpc>
                    <a:spcPct val="150000"/>
                  </a:lnSpc>
                  <a:spcAft>
                    <a:spcPts val="0"/>
                  </a:spcAft>
                </a:pPr>
                <a:endParaRPr lang="es-ES" sz="1200" dirty="0">
                  <a:solidFill>
                    <a:srgbClr val="000000"/>
                  </a:solidFill>
                  <a:effectLst/>
                  <a:latin typeface="Arial" panose="020B0604020202020204" pitchFamily="34" charset="0"/>
                  <a:ea typeface="Arial" panose="020B0604020202020204" pitchFamily="34" charset="0"/>
                </a:endParaRPr>
              </a:p>
              <a:p>
                <a:r>
                  <a:rPr lang="es-ES" sz="1200" b="1" kern="1200" dirty="0" smtClean="0">
                    <a:solidFill>
                      <a:schemeClr val="tx1"/>
                    </a:solidFill>
                    <a:effectLst/>
                    <a:latin typeface="+mn-lt"/>
                    <a:ea typeface="+mn-ea"/>
                    <a:cs typeface="+mn-cs"/>
                  </a:rPr>
                  <a:t>Espesor del metal depositado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Se</a:t>
                </a:r>
                <a:r>
                  <a:rPr lang="es-ES" sz="1200" kern="1200" baseline="0" dirty="0" smtClean="0">
                    <a:solidFill>
                      <a:schemeClr val="tx1"/>
                    </a:solidFill>
                    <a:effectLst/>
                    <a:latin typeface="+mn-lt"/>
                    <a:ea typeface="+mn-ea"/>
                    <a:cs typeface="+mn-cs"/>
                  </a:rPr>
                  <a:t> encuentra en función del c Equivalente </a:t>
                </a:r>
                <a:r>
                  <a:rPr lang="es-ES" sz="1200" kern="1200" baseline="0" dirty="0" err="1" smtClean="0">
                    <a:solidFill>
                      <a:schemeClr val="tx1"/>
                    </a:solidFill>
                    <a:effectLst/>
                    <a:latin typeface="+mn-lt"/>
                    <a:ea typeface="+mn-ea"/>
                    <a:cs typeface="+mn-cs"/>
                  </a:rPr>
                  <a:t>quimico</a:t>
                </a:r>
                <a:r>
                  <a:rPr lang="es-ES" sz="1200" kern="1200" baseline="0" dirty="0" smtClean="0">
                    <a:solidFill>
                      <a:schemeClr val="tx1"/>
                    </a:solidFill>
                    <a:effectLst/>
                    <a:latin typeface="+mn-lt"/>
                    <a:ea typeface="+mn-ea"/>
                    <a:cs typeface="+mn-cs"/>
                  </a:rPr>
                  <a:t> la densidad de corriente la eficiencia catódica global y la densidad del metal depositado. </a:t>
                </a:r>
                <a:r>
                  <a:rPr lang="es-ES" sz="1200" kern="1200" dirty="0" smtClean="0">
                    <a:solidFill>
                      <a:schemeClr val="tx1"/>
                    </a:solidFill>
                    <a:effectLst/>
                    <a:latin typeface="+mn-lt"/>
                    <a:ea typeface="+mn-ea"/>
                    <a:cs typeface="+mn-cs"/>
                  </a:rPr>
                  <a:t>.</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Los espesores de electrodeposición permitidos según la norma ASTM B633, detallado en la Tabla</a:t>
                </a:r>
              </a:p>
              <a:p>
                <a:r>
                  <a:rPr lang="es-ES" sz="1200" kern="1200" dirty="0" smtClean="0">
                    <a:solidFill>
                      <a:schemeClr val="tx1"/>
                    </a:solidFill>
                    <a:effectLst/>
                    <a:latin typeface="+mn-lt"/>
                    <a:ea typeface="+mn-ea"/>
                    <a:cs typeface="+mn-cs"/>
                  </a:rPr>
                  <a:t> </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Tiempo de </a:t>
                </a:r>
                <a:r>
                  <a:rPr lang="es-ES" sz="1200" kern="1200" dirty="0" err="1" smtClean="0">
                    <a:solidFill>
                      <a:schemeClr val="tx1"/>
                    </a:solidFill>
                    <a:effectLst/>
                    <a:latin typeface="+mn-lt"/>
                    <a:ea typeface="+mn-ea"/>
                    <a:cs typeface="+mn-cs"/>
                  </a:rPr>
                  <a:t>electrodeposicón</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Es necesario conocer el tiempo de electrodeposición para poder efectuar un correcto depósito del recubrimiento de zinc en las probetas, para lo cual se utiliza la</a:t>
                </a:r>
                <a:r>
                  <a:rPr lang="es-ES" sz="1200" kern="1200" baseline="0" dirty="0" smtClean="0">
                    <a:solidFill>
                      <a:schemeClr val="tx1"/>
                    </a:solidFill>
                    <a:effectLst/>
                    <a:latin typeface="+mn-lt"/>
                    <a:ea typeface="+mn-ea"/>
                    <a:cs typeface="+mn-cs"/>
                  </a:rPr>
                  <a:t> presente ecuación</a:t>
                </a:r>
                <a:endParaRPr lang="es-ES" sz="1200" kern="1200" dirty="0" smtClean="0">
                  <a:solidFill>
                    <a:schemeClr val="tx1"/>
                  </a:solidFill>
                  <a:effectLst/>
                  <a:latin typeface="+mn-lt"/>
                  <a:ea typeface="+mn-ea"/>
                  <a:cs typeface="+mn-cs"/>
                </a:endParaRPr>
              </a:p>
              <a:p>
                <a:pPr>
                  <a:lnSpc>
                    <a:spcPct val="150000"/>
                  </a:lnSpc>
                  <a:spcAft>
                    <a:spcPts val="0"/>
                  </a:spcAft>
                </a:pPr>
                <a:r>
                  <a:rPr lang="es-ES" sz="1200" dirty="0" smtClean="0">
                    <a:solidFill>
                      <a:srgbClr val="000000"/>
                    </a:solidFill>
                    <a:effectLst/>
                    <a:latin typeface="Arial" panose="020B0604020202020204" pitchFamily="34" charset="0"/>
                    <a:ea typeface="Arial" panose="020B0604020202020204" pitchFamily="34" charset="0"/>
                  </a:rPr>
                  <a:t>Donde: </a:t>
                </a:r>
              </a:p>
              <a:p>
                <a:pPr>
                  <a:lnSpc>
                    <a:spcPct val="150000"/>
                  </a:lnSpc>
                  <a:spcAft>
                    <a:spcPts val="0"/>
                  </a:spcAft>
                </a:pPr>
                <a14:m>
                  <m:oMathPara xmlns:m="http://schemas.openxmlformats.org/officeDocument/2006/math">
                    <m:oMathParaPr>
                      <m:jc m:val="left"/>
                    </m:oMathParaPr>
                    <m:oMath xmlns:m="http://schemas.openxmlformats.org/officeDocument/2006/math">
                      <m:r>
                        <a:rPr lang="es-ES" sz="1200" i="1">
                          <a:solidFill>
                            <a:srgbClr val="000000"/>
                          </a:solidFill>
                          <a:effectLst/>
                          <a:latin typeface="Cambria Math" panose="02040503050406030204" pitchFamily="18" charset="0"/>
                          <a:ea typeface="Arial" panose="020B0604020202020204" pitchFamily="34" charset="0"/>
                        </a:rPr>
                        <m:t>𝑡</m:t>
                      </m:r>
                      <m:r>
                        <a:rPr lang="es-ES" sz="1200" i="1">
                          <a:solidFill>
                            <a:srgbClr val="000000"/>
                          </a:solidFill>
                          <a:effectLst/>
                          <a:latin typeface="Cambria Math" panose="02040503050406030204" pitchFamily="18" charset="0"/>
                          <a:ea typeface="Arial" panose="020B0604020202020204" pitchFamily="34" charset="0"/>
                        </a:rPr>
                        <m:t>=</m:t>
                      </m:r>
                      <m:r>
                        <m:rPr>
                          <m:sty m:val="p"/>
                        </m:rPr>
                        <a:rPr lang="es-ES" sz="1200">
                          <a:solidFill>
                            <a:srgbClr val="000000"/>
                          </a:solidFill>
                          <a:effectLst/>
                          <a:latin typeface="Cambria Math" panose="02040503050406030204" pitchFamily="18" charset="0"/>
                          <a:ea typeface="Arial" panose="020B0604020202020204" pitchFamily="34" charset="0"/>
                        </a:rPr>
                        <m:t>tiempo</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de</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electr</m:t>
                      </m:r>
                      <m:r>
                        <a:rPr lang="es-ES" sz="1200">
                          <a:solidFill>
                            <a:srgbClr val="000000"/>
                          </a:solidFill>
                          <a:effectLst/>
                          <a:latin typeface="Cambria Math" panose="02040503050406030204" pitchFamily="18" charset="0"/>
                          <a:ea typeface="Arial" panose="020B0604020202020204" pitchFamily="34" charset="0"/>
                        </a:rPr>
                        <m:t>ó</m:t>
                      </m:r>
                      <m:r>
                        <m:rPr>
                          <m:sty m:val="p"/>
                        </m:rPr>
                        <a:rPr lang="es-ES" sz="1200">
                          <a:solidFill>
                            <a:srgbClr val="000000"/>
                          </a:solidFill>
                          <a:effectLst/>
                          <a:latin typeface="Cambria Math" panose="02040503050406030204" pitchFamily="18" charset="0"/>
                          <a:ea typeface="Arial" panose="020B0604020202020204" pitchFamily="34" charset="0"/>
                        </a:rPr>
                        <m:t>lisis</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en</m:t>
                      </m:r>
                      <m:r>
                        <a:rPr lang="es-ES" sz="1200">
                          <a:solidFill>
                            <a:srgbClr val="000000"/>
                          </a:solidFill>
                          <a:effectLst/>
                          <a:latin typeface="Cambria Math" panose="02040503050406030204" pitchFamily="18" charset="0"/>
                          <a:ea typeface="Arial" panose="020B0604020202020204" pitchFamily="34" charset="0"/>
                        </a:rPr>
                        <m:t> </m:t>
                      </m:r>
                      <m:d>
                        <m:dPr>
                          <m:ctrlPr>
                            <a:rPr lang="es-ES" sz="1200" i="1">
                              <a:solidFill>
                                <a:srgbClr val="000000"/>
                              </a:solidFill>
                              <a:effectLst/>
                              <a:latin typeface="Cambria Math" panose="02040503050406030204" pitchFamily="18" charset="0"/>
                              <a:ea typeface="Arial" panose="020B0604020202020204" pitchFamily="34" charset="0"/>
                            </a:rPr>
                          </m:ctrlPr>
                        </m:dPr>
                        <m:e>
                          <m:r>
                            <m:rPr>
                              <m:sty m:val="p"/>
                            </m:rPr>
                            <a:rPr lang="es-ES" sz="1200">
                              <a:solidFill>
                                <a:srgbClr val="000000"/>
                              </a:solidFill>
                              <a:effectLst/>
                              <a:latin typeface="Cambria Math" panose="02040503050406030204" pitchFamily="18" charset="0"/>
                              <a:ea typeface="Arial" panose="020B0604020202020204" pitchFamily="34" charset="0"/>
                            </a:rPr>
                            <m:t>hr</m:t>
                          </m:r>
                        </m:e>
                      </m:d>
                    </m:oMath>
                  </m:oMathPara>
                </a14:m>
                <a:endParaRPr lang="es-ES" sz="1200" dirty="0" smtClean="0">
                  <a:solidFill>
                    <a:srgbClr val="000000"/>
                  </a:solidFill>
                  <a:effectLst/>
                  <a:latin typeface="Cambria Math" panose="02040503050406030204" pitchFamily="18" charset="0"/>
                  <a:ea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r>
                        <a:rPr lang="es-ES" sz="1200" i="1">
                          <a:solidFill>
                            <a:srgbClr val="000000"/>
                          </a:solidFill>
                          <a:effectLst/>
                          <a:latin typeface="Cambria Math" panose="02040503050406030204" pitchFamily="18" charset="0"/>
                          <a:ea typeface="Arial" panose="020B0604020202020204" pitchFamily="34" charset="0"/>
                        </a:rPr>
                        <m:t>𝑠</m:t>
                      </m:r>
                      <m:r>
                        <a:rPr lang="es-ES" sz="1200" i="1">
                          <a:solidFill>
                            <a:srgbClr val="000000"/>
                          </a:solidFill>
                          <a:effectLst/>
                          <a:latin typeface="Cambria Math" panose="02040503050406030204" pitchFamily="18" charset="0"/>
                          <a:ea typeface="Arial" panose="020B0604020202020204" pitchFamily="34" charset="0"/>
                        </a:rPr>
                        <m:t>=</m:t>
                      </m:r>
                      <m:r>
                        <m:rPr>
                          <m:sty m:val="p"/>
                        </m:rPr>
                        <a:rPr lang="es-ES" sz="1200">
                          <a:solidFill>
                            <a:srgbClr val="000000"/>
                          </a:solidFill>
                          <a:effectLst/>
                          <a:latin typeface="Cambria Math" panose="02040503050406030204" pitchFamily="18" charset="0"/>
                          <a:ea typeface="Arial" panose="020B0604020202020204" pitchFamily="34" charset="0"/>
                        </a:rPr>
                        <m:t>espesor</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del</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recubrimiento</m:t>
                      </m:r>
                      <m:r>
                        <a:rPr lang="es-ES" sz="1200">
                          <a:solidFill>
                            <a:srgbClr val="000000"/>
                          </a:solidFill>
                          <a:effectLst/>
                          <a:latin typeface="Cambria Math" panose="02040503050406030204" pitchFamily="18" charset="0"/>
                          <a:ea typeface="Arial" panose="020B0604020202020204" pitchFamily="34" charset="0"/>
                        </a:rPr>
                        <m:t> </m:t>
                      </m:r>
                      <m:d>
                        <m:dPr>
                          <m:ctrlPr>
                            <a:rPr lang="es-ES" sz="1200" i="1">
                              <a:solidFill>
                                <a:srgbClr val="000000"/>
                              </a:solidFill>
                              <a:effectLst/>
                              <a:latin typeface="Cambria Math" panose="02040503050406030204" pitchFamily="18" charset="0"/>
                              <a:ea typeface="Arial" panose="020B0604020202020204" pitchFamily="34" charset="0"/>
                            </a:rPr>
                          </m:ctrlPr>
                        </m:dPr>
                        <m:e>
                          <m:r>
                            <m:rPr>
                              <m:sty m:val="p"/>
                            </m:rPr>
                            <a:rPr lang="es-ES" sz="1200">
                              <a:solidFill>
                                <a:srgbClr val="000000"/>
                              </a:solidFill>
                              <a:effectLst/>
                              <a:latin typeface="Cambria Math" panose="02040503050406030204" pitchFamily="18" charset="0"/>
                              <a:ea typeface="Arial" panose="020B0604020202020204" pitchFamily="34" charset="0"/>
                            </a:rPr>
                            <m:t>mm</m:t>
                          </m:r>
                        </m:e>
                      </m:d>
                    </m:oMath>
                  </m:oMathPara>
                </a14:m>
                <a:endParaRPr lang="es-ES" sz="1200" dirty="0" smtClean="0">
                  <a:solidFill>
                    <a:srgbClr val="000000"/>
                  </a:solidFill>
                  <a:effectLst/>
                  <a:latin typeface="Cambria Math" panose="02040503050406030204" pitchFamily="18" charset="0"/>
                  <a:ea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sSub>
                        <m:sSubPr>
                          <m:ctrlPr>
                            <a:rPr lang="es-ES" sz="1200" i="1">
                              <a:solidFill>
                                <a:srgbClr val="000000"/>
                              </a:solidFill>
                              <a:effectLst/>
                              <a:latin typeface="Cambria Math" panose="02040503050406030204" pitchFamily="18" charset="0"/>
                              <a:ea typeface="Arial" panose="020B0604020202020204" pitchFamily="34" charset="0"/>
                            </a:rPr>
                          </m:ctrlPr>
                        </m:sSubPr>
                        <m:e>
                          <m:r>
                            <a:rPr lang="es-ES" sz="1200" i="1">
                              <a:solidFill>
                                <a:srgbClr val="000000"/>
                              </a:solidFill>
                              <a:effectLst/>
                              <a:latin typeface="Cambria Math" panose="02040503050406030204" pitchFamily="18" charset="0"/>
                              <a:ea typeface="Arial" panose="020B0604020202020204" pitchFamily="34" charset="0"/>
                            </a:rPr>
                            <m:t>𝜌</m:t>
                          </m:r>
                        </m:e>
                        <m:sub>
                          <m:r>
                            <a:rPr lang="es-ES" sz="1200" i="1">
                              <a:solidFill>
                                <a:srgbClr val="000000"/>
                              </a:solidFill>
                              <a:effectLst/>
                              <a:latin typeface="Cambria Math" panose="02040503050406030204" pitchFamily="18" charset="0"/>
                              <a:ea typeface="Arial" panose="020B0604020202020204" pitchFamily="34" charset="0"/>
                            </a:rPr>
                            <m:t>𝑧𝑛</m:t>
                          </m:r>
                        </m:sub>
                      </m:sSub>
                      <m:r>
                        <a:rPr lang="es-ES" sz="1200" i="1">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Densidad</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del</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metal</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depositado</m:t>
                      </m:r>
                      <m:r>
                        <a:rPr lang="es-ES" sz="1200">
                          <a:solidFill>
                            <a:srgbClr val="000000"/>
                          </a:solidFill>
                          <a:effectLst/>
                          <a:latin typeface="Cambria Math" panose="02040503050406030204" pitchFamily="18" charset="0"/>
                          <a:ea typeface="Arial" panose="020B0604020202020204" pitchFamily="34" charset="0"/>
                        </a:rPr>
                        <m:t> </m:t>
                      </m:r>
                      <m:d>
                        <m:dPr>
                          <m:ctrlPr>
                            <a:rPr lang="es-ES" sz="1200" i="1">
                              <a:solidFill>
                                <a:srgbClr val="000000"/>
                              </a:solidFill>
                              <a:effectLst/>
                              <a:latin typeface="Cambria Math" panose="02040503050406030204" pitchFamily="18" charset="0"/>
                              <a:ea typeface="Arial" panose="020B0604020202020204" pitchFamily="34" charset="0"/>
                            </a:rPr>
                          </m:ctrlPr>
                        </m:dPr>
                        <m:e>
                          <m:f>
                            <m:fPr>
                              <m:type m:val="skw"/>
                              <m:ctrlPr>
                                <a:rPr lang="es-ES" sz="1200" i="1">
                                  <a:solidFill>
                                    <a:srgbClr val="000000"/>
                                  </a:solidFill>
                                  <a:effectLst/>
                                  <a:latin typeface="Cambria Math" panose="02040503050406030204" pitchFamily="18" charset="0"/>
                                  <a:ea typeface="Arial" panose="020B0604020202020204" pitchFamily="34" charset="0"/>
                                </a:rPr>
                              </m:ctrlPr>
                            </m:fPr>
                            <m:num>
                              <m:r>
                                <a:rPr lang="es-ES" sz="1200" i="1">
                                  <a:solidFill>
                                    <a:srgbClr val="000000"/>
                                  </a:solidFill>
                                  <a:effectLst/>
                                  <a:latin typeface="Cambria Math" panose="02040503050406030204" pitchFamily="18" charset="0"/>
                                  <a:ea typeface="Arial" panose="020B0604020202020204" pitchFamily="34" charset="0"/>
                                </a:rPr>
                                <m:t>𝑔𝑟</m:t>
                              </m:r>
                            </m:num>
                            <m:den>
                              <m:sSup>
                                <m:sSupPr>
                                  <m:ctrlPr>
                                    <a:rPr lang="es-ES" sz="1200" i="1">
                                      <a:solidFill>
                                        <a:srgbClr val="000000"/>
                                      </a:solidFill>
                                      <a:effectLst/>
                                      <a:latin typeface="Cambria Math" panose="02040503050406030204" pitchFamily="18" charset="0"/>
                                      <a:ea typeface="Arial" panose="020B0604020202020204" pitchFamily="34" charset="0"/>
                                    </a:rPr>
                                  </m:ctrlPr>
                                </m:sSupPr>
                                <m:e>
                                  <m:r>
                                    <a:rPr lang="es-ES" sz="1200" i="1">
                                      <a:solidFill>
                                        <a:srgbClr val="000000"/>
                                      </a:solidFill>
                                      <a:effectLst/>
                                      <a:latin typeface="Cambria Math" panose="02040503050406030204" pitchFamily="18" charset="0"/>
                                      <a:ea typeface="Arial" panose="020B0604020202020204" pitchFamily="34" charset="0"/>
                                    </a:rPr>
                                    <m:t>𝑐𝑚</m:t>
                                  </m:r>
                                </m:e>
                                <m:sup>
                                  <m:r>
                                    <a:rPr lang="es-ES" sz="1200" i="1">
                                      <a:solidFill>
                                        <a:srgbClr val="000000"/>
                                      </a:solidFill>
                                      <a:effectLst/>
                                      <a:latin typeface="Cambria Math" panose="02040503050406030204" pitchFamily="18" charset="0"/>
                                      <a:ea typeface="Arial" panose="020B0604020202020204" pitchFamily="34" charset="0"/>
                                    </a:rPr>
                                    <m:t>3</m:t>
                                  </m:r>
                                </m:sup>
                              </m:sSup>
                            </m:den>
                          </m:f>
                        </m:e>
                      </m:d>
                    </m:oMath>
                  </m:oMathPara>
                </a14:m>
                <a:endParaRPr lang="es-ES" sz="1200" dirty="0">
                  <a:solidFill>
                    <a:srgbClr val="000000"/>
                  </a:solidFill>
                  <a:effectLst/>
                  <a:latin typeface="Arial" panose="020B0604020202020204" pitchFamily="34" charset="0"/>
                  <a:ea typeface="Arial" panose="020B0604020202020204" pitchFamily="34" charset="0"/>
                </a:endParaRPr>
              </a:p>
              <a:p>
                <a:pPr algn="ctr">
                  <a:lnSpc>
                    <a:spcPct val="150000"/>
                  </a:lnSpc>
                  <a:spcAft>
                    <a:spcPts val="0"/>
                  </a:spcAft>
                </a:pPr>
                <a14:m>
                  <m:oMathPara xmlns:m="http://schemas.openxmlformats.org/officeDocument/2006/math">
                    <m:oMathParaPr>
                      <m:jc m:val="left"/>
                    </m:oMathParaPr>
                    <m:oMath xmlns:m="http://schemas.openxmlformats.org/officeDocument/2006/math">
                      <m:sSub>
                        <m:sSubPr>
                          <m:ctrlPr>
                            <a:rPr lang="es-ES" sz="1200" i="1">
                              <a:solidFill>
                                <a:srgbClr val="000000"/>
                              </a:solidFill>
                              <a:effectLst/>
                              <a:latin typeface="Cambria Math" panose="02040503050406030204" pitchFamily="18" charset="0"/>
                              <a:ea typeface="Arial" panose="020B0604020202020204" pitchFamily="34" charset="0"/>
                            </a:rPr>
                          </m:ctrlPr>
                        </m:sSubPr>
                        <m:e>
                          <m:r>
                            <a:rPr lang="es-ES" sz="1200" i="1">
                              <a:solidFill>
                                <a:srgbClr val="000000"/>
                              </a:solidFill>
                              <a:effectLst/>
                              <a:latin typeface="Cambria Math" panose="02040503050406030204" pitchFamily="18" charset="0"/>
                              <a:ea typeface="Arial" panose="020B0604020202020204" pitchFamily="34" charset="0"/>
                            </a:rPr>
                            <m:t>𝐸</m:t>
                          </m:r>
                        </m:e>
                        <m:sub>
                          <m:r>
                            <a:rPr lang="es-ES" sz="1200" i="1">
                              <a:solidFill>
                                <a:srgbClr val="000000"/>
                              </a:solidFill>
                              <a:effectLst/>
                              <a:latin typeface="Cambria Math" panose="02040503050406030204" pitchFamily="18" charset="0"/>
                              <a:ea typeface="Arial" panose="020B0604020202020204" pitchFamily="34" charset="0"/>
                            </a:rPr>
                            <m:t>𝑞</m:t>
                          </m:r>
                          <m:r>
                            <a:rPr lang="es-ES" sz="1200" i="1">
                              <a:solidFill>
                                <a:srgbClr val="000000"/>
                              </a:solidFill>
                              <a:effectLst/>
                              <a:latin typeface="Cambria Math" panose="02040503050406030204" pitchFamily="18" charset="0"/>
                              <a:ea typeface="Arial" panose="020B0604020202020204" pitchFamily="34" charset="0"/>
                            </a:rPr>
                            <m:t>−</m:t>
                          </m:r>
                          <m:r>
                            <a:rPr lang="es-ES" sz="1200" i="1">
                              <a:solidFill>
                                <a:srgbClr val="000000"/>
                              </a:solidFill>
                              <a:effectLst/>
                              <a:latin typeface="Cambria Math" panose="02040503050406030204" pitchFamily="18" charset="0"/>
                              <a:ea typeface="Arial" panose="020B0604020202020204" pitchFamily="34" charset="0"/>
                            </a:rPr>
                            <m:t>𝑞</m:t>
                          </m:r>
                        </m:sub>
                      </m:sSub>
                      <m:r>
                        <a:rPr lang="es-ES" sz="1200" i="1">
                          <a:solidFill>
                            <a:srgbClr val="000000"/>
                          </a:solidFill>
                          <a:effectLst/>
                          <a:latin typeface="Cambria Math" panose="02040503050406030204" pitchFamily="18" charset="0"/>
                          <a:ea typeface="Arial" panose="020B0604020202020204" pitchFamily="34" charset="0"/>
                        </a:rPr>
                        <m:t>=</m:t>
                      </m:r>
                      <m:r>
                        <m:rPr>
                          <m:sty m:val="p"/>
                        </m:rPr>
                        <a:rPr lang="es-ES" sz="1200">
                          <a:solidFill>
                            <a:srgbClr val="000000"/>
                          </a:solidFill>
                          <a:effectLst/>
                          <a:latin typeface="Cambria Math" panose="02040503050406030204" pitchFamily="18" charset="0"/>
                          <a:ea typeface="Arial" panose="020B0604020202020204" pitchFamily="34" charset="0"/>
                        </a:rPr>
                        <m:t>Equivalente</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b="0" i="0" smtClean="0">
                          <a:solidFill>
                            <a:srgbClr val="000000"/>
                          </a:solidFill>
                          <a:effectLst/>
                          <a:latin typeface="Cambria Math" panose="02040503050406030204" pitchFamily="18" charset="0"/>
                          <a:ea typeface="Arial" panose="020B0604020202020204" pitchFamily="34" charset="0"/>
                        </a:rPr>
                        <m:t>QUIMICO</m:t>
                      </m:r>
                      <m:r>
                        <a:rPr lang="es-ES" sz="1200">
                          <a:solidFill>
                            <a:srgbClr val="000000"/>
                          </a:solidFill>
                          <a:effectLst/>
                          <a:latin typeface="Cambria Math" panose="02040503050406030204" pitchFamily="18" charset="0"/>
                          <a:ea typeface="Arial" panose="020B0604020202020204" pitchFamily="34" charset="0"/>
                        </a:rPr>
                        <m:t> </m:t>
                      </m:r>
                      <m:d>
                        <m:dPr>
                          <m:ctrlPr>
                            <a:rPr lang="es-ES" sz="1200" i="1">
                              <a:solidFill>
                                <a:srgbClr val="000000"/>
                              </a:solidFill>
                              <a:effectLst/>
                              <a:latin typeface="Cambria Math" panose="02040503050406030204" pitchFamily="18" charset="0"/>
                              <a:ea typeface="Arial" panose="020B0604020202020204" pitchFamily="34" charset="0"/>
                            </a:rPr>
                          </m:ctrlPr>
                        </m:dPr>
                        <m:e>
                          <m:f>
                            <m:fPr>
                              <m:type m:val="skw"/>
                              <m:ctrlPr>
                                <a:rPr lang="es-ES" sz="1200" i="1">
                                  <a:solidFill>
                                    <a:srgbClr val="000000"/>
                                  </a:solidFill>
                                  <a:effectLst/>
                                  <a:latin typeface="Cambria Math" panose="02040503050406030204" pitchFamily="18" charset="0"/>
                                  <a:ea typeface="Arial" panose="020B0604020202020204" pitchFamily="34" charset="0"/>
                                </a:rPr>
                              </m:ctrlPr>
                            </m:fPr>
                            <m:num>
                              <m:r>
                                <a:rPr lang="es-ES" sz="1200" i="1">
                                  <a:solidFill>
                                    <a:srgbClr val="000000"/>
                                  </a:solidFill>
                                  <a:effectLst/>
                                  <a:latin typeface="Cambria Math" panose="02040503050406030204" pitchFamily="18" charset="0"/>
                                  <a:ea typeface="Arial" panose="020B0604020202020204" pitchFamily="34" charset="0"/>
                                </a:rPr>
                                <m:t>𝑔𝑟</m:t>
                              </m:r>
                            </m:num>
                            <m:den>
                              <m:r>
                                <a:rPr lang="es-ES" sz="1200" i="1">
                                  <a:solidFill>
                                    <a:srgbClr val="000000"/>
                                  </a:solidFill>
                                  <a:effectLst/>
                                  <a:latin typeface="Cambria Math" panose="02040503050406030204" pitchFamily="18" charset="0"/>
                                  <a:ea typeface="Arial" panose="020B0604020202020204" pitchFamily="34" charset="0"/>
                                </a:rPr>
                                <m:t>𝐴</m:t>
                              </m:r>
                              <m:r>
                                <a:rPr lang="es-ES" sz="1200" i="1">
                                  <a:solidFill>
                                    <a:srgbClr val="000000"/>
                                  </a:solidFill>
                                  <a:effectLst/>
                                  <a:latin typeface="Cambria Math" panose="02040503050406030204" pitchFamily="18" charset="0"/>
                                  <a:ea typeface="Arial" panose="020B0604020202020204" pitchFamily="34" charset="0"/>
                                </a:rPr>
                                <m:t>∗</m:t>
                              </m:r>
                              <m:r>
                                <a:rPr lang="es-ES" sz="1200" i="1">
                                  <a:solidFill>
                                    <a:srgbClr val="000000"/>
                                  </a:solidFill>
                                  <a:effectLst/>
                                  <a:latin typeface="Cambria Math" panose="02040503050406030204" pitchFamily="18" charset="0"/>
                                  <a:ea typeface="Arial" panose="020B0604020202020204" pitchFamily="34" charset="0"/>
                                </a:rPr>
                                <m:t>h𝑟</m:t>
                              </m:r>
                            </m:den>
                          </m:f>
                        </m:e>
                      </m:d>
                    </m:oMath>
                  </m:oMathPara>
                </a14:m>
                <a:endParaRPr lang="es-ES" sz="1200" i="1" dirty="0" smtClean="0">
                  <a:solidFill>
                    <a:srgbClr val="000000"/>
                  </a:solidFill>
                  <a:effectLst/>
                  <a:latin typeface="Cambria Math" panose="02040503050406030204" pitchFamily="18" charset="0"/>
                  <a:ea typeface="Arial" panose="020B0604020202020204" pitchFamily="34" charset="0"/>
                </a:endParaRPr>
              </a:p>
              <a:p>
                <a:pPr algn="ctr">
                  <a:lnSpc>
                    <a:spcPct val="150000"/>
                  </a:lnSpc>
                  <a:spcAft>
                    <a:spcPts val="0"/>
                  </a:spcAft>
                </a:pPr>
                <a14:m>
                  <m:oMathPara xmlns:m="http://schemas.openxmlformats.org/officeDocument/2006/math">
                    <m:oMathParaPr>
                      <m:jc m:val="left"/>
                    </m:oMathParaPr>
                    <m:oMath xmlns:m="http://schemas.openxmlformats.org/officeDocument/2006/math">
                      <m:sSub>
                        <m:sSubPr>
                          <m:ctrlPr>
                            <a:rPr lang="es-ES" sz="1200" i="1">
                              <a:solidFill>
                                <a:srgbClr val="000000"/>
                              </a:solidFill>
                              <a:effectLst/>
                              <a:latin typeface="Cambria Math" panose="02040503050406030204" pitchFamily="18" charset="0"/>
                              <a:ea typeface="Arial" panose="020B0604020202020204" pitchFamily="34" charset="0"/>
                            </a:rPr>
                          </m:ctrlPr>
                        </m:sSubPr>
                        <m:e>
                          <m:r>
                            <a:rPr lang="es-ES" sz="1200" i="1">
                              <a:solidFill>
                                <a:srgbClr val="000000"/>
                              </a:solidFill>
                              <a:effectLst/>
                              <a:latin typeface="Cambria Math" panose="02040503050406030204" pitchFamily="18" charset="0"/>
                              <a:ea typeface="Arial" panose="020B0604020202020204" pitchFamily="34" charset="0"/>
                            </a:rPr>
                            <m:t>𝜌</m:t>
                          </m:r>
                        </m:e>
                        <m:sub>
                          <m:r>
                            <a:rPr lang="es-ES" sz="1200" i="1">
                              <a:solidFill>
                                <a:srgbClr val="000000"/>
                              </a:solidFill>
                              <a:effectLst/>
                              <a:latin typeface="Cambria Math" panose="02040503050406030204" pitchFamily="18" charset="0"/>
                              <a:ea typeface="Arial" panose="020B0604020202020204" pitchFamily="34" charset="0"/>
                            </a:rPr>
                            <m:t>𝐼</m:t>
                          </m:r>
                        </m:sub>
                      </m:sSub>
                      <m:r>
                        <a:rPr lang="es-ES" sz="1200" i="1">
                          <a:solidFill>
                            <a:srgbClr val="000000"/>
                          </a:solidFill>
                          <a:effectLst/>
                          <a:latin typeface="Cambria Math" panose="02040503050406030204" pitchFamily="18" charset="0"/>
                          <a:ea typeface="Arial" panose="020B0604020202020204" pitchFamily="34" charset="0"/>
                        </a:rPr>
                        <m:t>=</m:t>
                      </m:r>
                      <m:r>
                        <m:rPr>
                          <m:sty m:val="p"/>
                        </m:rPr>
                        <a:rPr lang="es-ES" sz="1200">
                          <a:solidFill>
                            <a:srgbClr val="000000"/>
                          </a:solidFill>
                          <a:effectLst/>
                          <a:latin typeface="Cambria Math" panose="02040503050406030204" pitchFamily="18" charset="0"/>
                          <a:ea typeface="Arial" panose="020B0604020202020204" pitchFamily="34" charset="0"/>
                        </a:rPr>
                        <m:t>Densidad</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de</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corriente</m:t>
                      </m:r>
                      <m:r>
                        <a:rPr lang="es-ES" sz="1200">
                          <a:solidFill>
                            <a:srgbClr val="000000"/>
                          </a:solidFill>
                          <a:effectLst/>
                          <a:latin typeface="Cambria Math" panose="02040503050406030204" pitchFamily="18" charset="0"/>
                          <a:ea typeface="Arial" panose="020B0604020202020204" pitchFamily="34" charset="0"/>
                        </a:rPr>
                        <m:t> </m:t>
                      </m:r>
                      <m:d>
                        <m:dPr>
                          <m:ctrlPr>
                            <a:rPr lang="es-ES" sz="1200" i="1">
                              <a:solidFill>
                                <a:srgbClr val="000000"/>
                              </a:solidFill>
                              <a:effectLst/>
                              <a:latin typeface="Cambria Math" panose="02040503050406030204" pitchFamily="18" charset="0"/>
                              <a:ea typeface="Arial" panose="020B0604020202020204" pitchFamily="34" charset="0"/>
                            </a:rPr>
                          </m:ctrlPr>
                        </m:dPr>
                        <m:e>
                          <m:f>
                            <m:fPr>
                              <m:type m:val="skw"/>
                              <m:ctrlPr>
                                <a:rPr lang="es-ES" sz="1200" i="1">
                                  <a:solidFill>
                                    <a:srgbClr val="000000"/>
                                  </a:solidFill>
                                  <a:effectLst/>
                                  <a:latin typeface="Cambria Math" panose="02040503050406030204" pitchFamily="18" charset="0"/>
                                  <a:ea typeface="Arial" panose="020B0604020202020204" pitchFamily="34" charset="0"/>
                                </a:rPr>
                              </m:ctrlPr>
                            </m:fPr>
                            <m:num>
                              <m:r>
                                <a:rPr lang="es-ES" sz="1200" i="1">
                                  <a:solidFill>
                                    <a:srgbClr val="000000"/>
                                  </a:solidFill>
                                  <a:effectLst/>
                                  <a:latin typeface="Cambria Math" panose="02040503050406030204" pitchFamily="18" charset="0"/>
                                  <a:ea typeface="Arial" panose="020B0604020202020204" pitchFamily="34" charset="0"/>
                                </a:rPr>
                                <m:t>𝐴</m:t>
                              </m:r>
                            </m:num>
                            <m:den>
                              <m:sSup>
                                <m:sSupPr>
                                  <m:ctrlPr>
                                    <a:rPr lang="es-ES" sz="1200" i="1">
                                      <a:solidFill>
                                        <a:srgbClr val="000000"/>
                                      </a:solidFill>
                                      <a:effectLst/>
                                      <a:latin typeface="Cambria Math" panose="02040503050406030204" pitchFamily="18" charset="0"/>
                                      <a:ea typeface="Arial" panose="020B0604020202020204" pitchFamily="34" charset="0"/>
                                    </a:rPr>
                                  </m:ctrlPr>
                                </m:sSupPr>
                                <m:e>
                                  <m:r>
                                    <a:rPr lang="es-ES" sz="1200" i="1">
                                      <a:solidFill>
                                        <a:srgbClr val="000000"/>
                                      </a:solidFill>
                                      <a:effectLst/>
                                      <a:latin typeface="Cambria Math" panose="02040503050406030204" pitchFamily="18" charset="0"/>
                                      <a:ea typeface="Arial" panose="020B0604020202020204" pitchFamily="34" charset="0"/>
                                    </a:rPr>
                                    <m:t>𝑑𝑚</m:t>
                                  </m:r>
                                </m:e>
                                <m:sup>
                                  <m:r>
                                    <a:rPr lang="es-ES" sz="1200" i="1">
                                      <a:solidFill>
                                        <a:srgbClr val="000000"/>
                                      </a:solidFill>
                                      <a:effectLst/>
                                      <a:latin typeface="Cambria Math" panose="02040503050406030204" pitchFamily="18" charset="0"/>
                                      <a:ea typeface="Arial" panose="020B0604020202020204" pitchFamily="34" charset="0"/>
                                    </a:rPr>
                                    <m:t>2</m:t>
                                  </m:r>
                                </m:sup>
                              </m:sSup>
                            </m:den>
                          </m:f>
                        </m:e>
                      </m:d>
                    </m:oMath>
                  </m:oMathPara>
                </a14:m>
                <a:endParaRPr lang="es-ES" sz="1200" i="1" dirty="0" smtClean="0">
                  <a:solidFill>
                    <a:srgbClr val="000000"/>
                  </a:solidFill>
                  <a:effectLst/>
                  <a:latin typeface="Cambria Math" panose="02040503050406030204" pitchFamily="18" charset="0"/>
                  <a:ea typeface="Arial" panose="020B0604020202020204" pitchFamily="34" charset="0"/>
                </a:endParaRPr>
              </a:p>
              <a:p>
                <a:pPr algn="ctr">
                  <a:lnSpc>
                    <a:spcPct val="150000"/>
                  </a:lnSpc>
                  <a:spcAft>
                    <a:spcPts val="0"/>
                  </a:spcAft>
                </a:pPr>
                <a14:m>
                  <m:oMathPara xmlns:m="http://schemas.openxmlformats.org/officeDocument/2006/math">
                    <m:oMathParaPr>
                      <m:jc m:val="left"/>
                    </m:oMathParaPr>
                    <m:oMath xmlns:m="http://schemas.openxmlformats.org/officeDocument/2006/math">
                      <m:sSub>
                        <m:sSubPr>
                          <m:ctrlPr>
                            <a:rPr lang="es-ES" sz="1200" i="1">
                              <a:solidFill>
                                <a:srgbClr val="000000"/>
                              </a:solidFill>
                              <a:effectLst/>
                              <a:latin typeface="Cambria Math" panose="02040503050406030204" pitchFamily="18" charset="0"/>
                              <a:ea typeface="Arial" panose="020B0604020202020204" pitchFamily="34" charset="0"/>
                            </a:rPr>
                          </m:ctrlPr>
                        </m:sSubPr>
                        <m:e>
                          <m:r>
                            <a:rPr lang="es-ES" sz="1200" i="1">
                              <a:solidFill>
                                <a:srgbClr val="000000"/>
                              </a:solidFill>
                              <a:effectLst/>
                              <a:latin typeface="Cambria Math" panose="02040503050406030204" pitchFamily="18" charset="0"/>
                              <a:ea typeface="Arial" panose="020B0604020202020204" pitchFamily="34" charset="0"/>
                            </a:rPr>
                            <m:t>𝜂</m:t>
                          </m:r>
                        </m:e>
                        <m:sub>
                          <m:r>
                            <a:rPr lang="es-ES" sz="1200" i="1">
                              <a:solidFill>
                                <a:srgbClr val="000000"/>
                              </a:solidFill>
                              <a:effectLst/>
                              <a:latin typeface="Cambria Math" panose="02040503050406030204" pitchFamily="18" charset="0"/>
                              <a:ea typeface="Arial" panose="020B0604020202020204" pitchFamily="34" charset="0"/>
                            </a:rPr>
                            <m:t>𝑔</m:t>
                          </m:r>
                        </m:sub>
                      </m:sSub>
                      <m:r>
                        <a:rPr lang="es-ES" sz="1200" i="1">
                          <a:solidFill>
                            <a:srgbClr val="000000"/>
                          </a:solidFill>
                          <a:effectLst/>
                          <a:latin typeface="Cambria Math" panose="02040503050406030204" pitchFamily="18" charset="0"/>
                          <a:ea typeface="Arial" panose="020B0604020202020204" pitchFamily="34" charset="0"/>
                        </a:rPr>
                        <m:t>=</m:t>
                      </m:r>
                      <m:r>
                        <m:rPr>
                          <m:sty m:val="p"/>
                        </m:rPr>
                        <a:rPr lang="es-ES" sz="1200">
                          <a:solidFill>
                            <a:srgbClr val="000000"/>
                          </a:solidFill>
                          <a:effectLst/>
                          <a:latin typeface="Cambria Math" panose="02040503050406030204" pitchFamily="18" charset="0"/>
                          <a:ea typeface="Arial" panose="020B0604020202020204" pitchFamily="34" charset="0"/>
                        </a:rPr>
                        <m:t>Eficiencia</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cat</m:t>
                      </m:r>
                      <m:r>
                        <a:rPr lang="es-ES" sz="1200">
                          <a:solidFill>
                            <a:srgbClr val="000000"/>
                          </a:solidFill>
                          <a:effectLst/>
                          <a:latin typeface="Cambria Math" panose="02040503050406030204" pitchFamily="18" charset="0"/>
                          <a:ea typeface="Arial" panose="020B0604020202020204" pitchFamily="34" charset="0"/>
                        </a:rPr>
                        <m:t>ó</m:t>
                      </m:r>
                      <m:r>
                        <m:rPr>
                          <m:sty m:val="p"/>
                        </m:rPr>
                        <a:rPr lang="es-ES" sz="1200">
                          <a:solidFill>
                            <a:srgbClr val="000000"/>
                          </a:solidFill>
                          <a:effectLst/>
                          <a:latin typeface="Cambria Math" panose="02040503050406030204" pitchFamily="18" charset="0"/>
                          <a:ea typeface="Arial" panose="020B0604020202020204" pitchFamily="34" charset="0"/>
                        </a:rPr>
                        <m:t>dica</m:t>
                      </m:r>
                      <m:r>
                        <a:rPr lang="es-ES" sz="1200">
                          <a:solidFill>
                            <a:srgbClr val="000000"/>
                          </a:solidFill>
                          <a:effectLst/>
                          <a:latin typeface="Cambria Math" panose="02040503050406030204" pitchFamily="18" charset="0"/>
                          <a:ea typeface="Arial" panose="020B0604020202020204" pitchFamily="34" charset="0"/>
                        </a:rPr>
                        <m:t> </m:t>
                      </m:r>
                      <m:r>
                        <m:rPr>
                          <m:sty m:val="p"/>
                        </m:rPr>
                        <a:rPr lang="es-ES" sz="1200">
                          <a:solidFill>
                            <a:srgbClr val="000000"/>
                          </a:solidFill>
                          <a:effectLst/>
                          <a:latin typeface="Cambria Math" panose="02040503050406030204" pitchFamily="18" charset="0"/>
                          <a:ea typeface="Arial" panose="020B0604020202020204" pitchFamily="34" charset="0"/>
                        </a:rPr>
                        <m:t>global</m:t>
                      </m:r>
                    </m:oMath>
                  </m:oMathPara>
                </a14:m>
                <a:endParaRPr lang="es-ES" sz="1200" dirty="0">
                  <a:solidFill>
                    <a:srgbClr val="000000"/>
                  </a:solidFill>
                  <a:effectLst/>
                  <a:latin typeface="Arial" panose="020B0604020202020204" pitchFamily="34" charset="0"/>
                  <a:ea typeface="Arial" panose="020B0604020202020204" pitchFamily="34" charset="0"/>
                </a:endParaRPr>
              </a:p>
              <a:p>
                <a:endParaRPr lang="es-ES" sz="1200" kern="1200" dirty="0" smtClean="0">
                  <a:solidFill>
                    <a:schemeClr val="tx1"/>
                  </a:solidFill>
                  <a:effectLst/>
                  <a:latin typeface="+mn-lt"/>
                  <a:ea typeface="+mn-ea"/>
                  <a:cs typeface="+mn-cs"/>
                </a:endParaRPr>
              </a:p>
              <a:p>
                <a:endParaRPr lang="es-ES" dirty="0"/>
              </a:p>
            </p:txBody>
          </p:sp>
        </mc:Choice>
        <mc:Fallback xmlns="">
          <p:sp>
            <p:nvSpPr>
              <p:cNvPr id="3" name="Marcador de notas 2"/>
              <p:cNvSpPr>
                <a:spLocks noGrp="1"/>
              </p:cNvSpPr>
              <p:nvPr>
                <p:ph type="body" idx="1"/>
              </p:nvPr>
            </p:nvSpPr>
            <p:spPr/>
            <p:txBody>
              <a:bodyPr/>
              <a:lstStyle/>
              <a:p>
                <a:r>
                  <a:rPr lang="es-ES" sz="1200" b="1" kern="1200" dirty="0" smtClean="0">
                    <a:solidFill>
                      <a:schemeClr val="tx1"/>
                    </a:solidFill>
                    <a:effectLst/>
                    <a:latin typeface="+mn-lt"/>
                    <a:ea typeface="+mn-ea"/>
                    <a:cs typeface="+mn-cs"/>
                  </a:rPr>
                  <a:t>Intensidad de corriente</a:t>
                </a:r>
              </a:p>
              <a:p>
                <a:r>
                  <a:rPr lang="es-ES" sz="1200" kern="1200" dirty="0" smtClean="0">
                    <a:solidFill>
                      <a:schemeClr val="tx1"/>
                    </a:solidFill>
                    <a:effectLst/>
                    <a:latin typeface="+mn-lt"/>
                    <a:ea typeface="+mn-ea"/>
                    <a:cs typeface="+mn-cs"/>
                  </a:rPr>
                  <a:t>La intensidad de corriente se encuentra en función de la superficie catódica y de la densidad de corriente, que corresponde según el tipo de baño que se va a realizar. </a:t>
                </a:r>
                <a:endParaRPr lang="es-ES" sz="1200" kern="1200" dirty="0" smtClean="0">
                  <a:solidFill>
                    <a:schemeClr val="tx1"/>
                  </a:solidFill>
                  <a:effectLst/>
                  <a:latin typeface="+mn-lt"/>
                  <a:ea typeface="+mn-ea"/>
                  <a:cs typeface="+mn-cs"/>
                </a:endParaRPr>
              </a:p>
              <a:p>
                <a:pPr algn="just">
                  <a:lnSpc>
                    <a:spcPct val="150000"/>
                  </a:lnSpc>
                  <a:spcAft>
                    <a:spcPts val="0"/>
                  </a:spcAft>
                </a:pPr>
                <a:r>
                  <a:rPr lang="es-ES" sz="1200" dirty="0" smtClean="0">
                    <a:solidFill>
                      <a:srgbClr val="000000"/>
                    </a:solidFill>
                    <a:effectLst/>
                    <a:latin typeface="Arial" panose="020B0604020202020204" pitchFamily="34" charset="0"/>
                    <a:ea typeface="Arial" panose="020B0604020202020204" pitchFamily="34" charset="0"/>
                  </a:rPr>
                  <a:t>Donde: </a:t>
                </a:r>
              </a:p>
              <a:p>
                <a:pPr algn="just">
                  <a:lnSpc>
                    <a:spcPct val="150000"/>
                  </a:lnSpc>
                  <a:spcAft>
                    <a:spcPts val="0"/>
                  </a:spcAft>
                </a:pPr>
                <a:r>
                  <a:rPr lang="es-ES" sz="1200" i="0">
                    <a:solidFill>
                      <a:srgbClr val="000000"/>
                    </a:solidFill>
                    <a:effectLst/>
                    <a:latin typeface="Cambria Math" panose="02040503050406030204" pitchFamily="18" charset="0"/>
                    <a:ea typeface="Arial" panose="020B0604020202020204" pitchFamily="34" charset="0"/>
                  </a:rPr>
                  <a:t>𝐼=flujo de corriente (A)</a:t>
                </a:r>
                <a:r>
                  <a:rPr lang="es-ES" sz="1200" dirty="0">
                    <a:solidFill>
                      <a:srgbClr val="000000"/>
                    </a:solidFill>
                    <a:effectLst/>
                    <a:latin typeface="Arial" panose="020B0604020202020204" pitchFamily="34" charset="0"/>
                    <a:ea typeface="Arial" panose="020B0604020202020204" pitchFamily="34" charset="0"/>
                  </a:rPr>
                  <a:t> </a:t>
                </a:r>
                <a:endParaRPr lang="es-ES" sz="1200" dirty="0" smtClean="0">
                  <a:solidFill>
                    <a:srgbClr val="000000"/>
                  </a:solidFill>
                  <a:latin typeface="Arial" panose="020B0604020202020204" pitchFamily="34" charset="0"/>
                  <a:ea typeface="Arial" panose="020B0604020202020204" pitchFamily="34" charset="0"/>
                </a:endParaRPr>
              </a:p>
              <a:p>
                <a:pPr algn="just">
                  <a:lnSpc>
                    <a:spcPct val="150000"/>
                  </a:lnSpc>
                  <a:spcAft>
                    <a:spcPts val="0"/>
                  </a:spcAft>
                </a:pPr>
                <a:r>
                  <a:rPr lang="es-ES" sz="1200" i="0">
                    <a:solidFill>
                      <a:srgbClr val="000000"/>
                    </a:solidFill>
                    <a:effectLst/>
                    <a:latin typeface="Cambria Math" panose="02040503050406030204" pitchFamily="18" charset="0"/>
                    <a:ea typeface="Arial" panose="020B0604020202020204" pitchFamily="34" charset="0"/>
                  </a:rPr>
                  <a:t>𝐴</a:t>
                </a:r>
                <a:r>
                  <a:rPr lang="es-ES" sz="1200" i="0" smtClean="0">
                    <a:solidFill>
                      <a:srgbClr val="000000"/>
                    </a:solidFill>
                    <a:effectLst/>
                    <a:latin typeface="Cambria Math" panose="02040503050406030204" pitchFamily="18" charset="0"/>
                    <a:ea typeface="Arial" panose="020B0604020202020204" pitchFamily="34" charset="0"/>
                  </a:rPr>
                  <a:t>_</a:t>
                </a:r>
                <a:r>
                  <a:rPr lang="es-ES" sz="1200" i="0">
                    <a:solidFill>
                      <a:srgbClr val="000000"/>
                    </a:solidFill>
                    <a:effectLst/>
                    <a:latin typeface="Cambria Math" panose="02040503050406030204" pitchFamily="18" charset="0"/>
                    <a:ea typeface="Arial" panose="020B0604020202020204" pitchFamily="34" charset="0"/>
                  </a:rPr>
                  <a:t>𝑐=Superficie catódica (𝑑𝑚^2)</a:t>
                </a:r>
                <a:r>
                  <a:rPr lang="es-ES" sz="1200" dirty="0">
                    <a:solidFill>
                      <a:srgbClr val="000000"/>
                    </a:solidFill>
                    <a:effectLst/>
                    <a:latin typeface="Arial" panose="020B0604020202020204" pitchFamily="34" charset="0"/>
                    <a:ea typeface="Arial" panose="020B0604020202020204" pitchFamily="34" charset="0"/>
                  </a:rPr>
                  <a:t> </a:t>
                </a:r>
                <a:r>
                  <a:rPr lang="es-ES" sz="1200" dirty="0">
                    <a:solidFill>
                      <a:srgbClr val="000000"/>
                    </a:solidFill>
                    <a:latin typeface="Arial" panose="020B0604020202020204" pitchFamily="34" charset="0"/>
                    <a:ea typeface="Arial" panose="020B0604020202020204" pitchFamily="34" charset="0"/>
                  </a:rPr>
                  <a:t> </a:t>
                </a:r>
                <a:r>
                  <a:rPr lang="es-ES" sz="1200" dirty="0" smtClean="0">
                    <a:solidFill>
                      <a:srgbClr val="000000"/>
                    </a:solidFill>
                    <a:latin typeface="Arial" panose="020B0604020202020204" pitchFamily="34" charset="0"/>
                    <a:ea typeface="Arial" panose="020B0604020202020204" pitchFamily="34" charset="0"/>
                  </a:rPr>
                  <a:t>       </a:t>
                </a:r>
              </a:p>
              <a:p>
                <a:pPr algn="just">
                  <a:lnSpc>
                    <a:spcPct val="150000"/>
                  </a:lnSpc>
                  <a:spcAft>
                    <a:spcPts val="0"/>
                  </a:spcAft>
                </a:pPr>
                <a:r>
                  <a:rPr lang="es-ES" sz="1200" i="0">
                    <a:solidFill>
                      <a:srgbClr val="000000"/>
                    </a:solidFill>
                    <a:effectLst/>
                    <a:latin typeface="Cambria Math" panose="02040503050406030204" pitchFamily="18" charset="0"/>
                    <a:ea typeface="Arial" panose="020B0604020202020204" pitchFamily="34" charset="0"/>
                  </a:rPr>
                  <a:t>𝜌_𝐼=Densidad de corriente (𝐴⁄(𝑑𝑚^2 )) </a:t>
                </a:r>
                <a:endParaRPr lang="es-ES" sz="1200" dirty="0">
                  <a:solidFill>
                    <a:srgbClr val="000000"/>
                  </a:solidFill>
                  <a:effectLst/>
                  <a:latin typeface="Arial" panose="020B0604020202020204" pitchFamily="34" charset="0"/>
                  <a:ea typeface="Arial" panose="020B0604020202020204" pitchFamily="34" charset="0"/>
                </a:endParaRP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Tiempo de </a:t>
                </a:r>
                <a:r>
                  <a:rPr lang="es-ES" sz="1200" kern="1200" dirty="0" err="1" smtClean="0">
                    <a:solidFill>
                      <a:schemeClr val="tx1"/>
                    </a:solidFill>
                    <a:effectLst/>
                    <a:latin typeface="+mn-lt"/>
                    <a:ea typeface="+mn-ea"/>
                    <a:cs typeface="+mn-cs"/>
                  </a:rPr>
                  <a:t>electrodeposicón</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Es necesario conocer el tiempo de electrodeposición para poder efectuar un correcto depósito del recubrimiento de zinc en las probetas, para lo cual se utiliza la Ec.12</a:t>
                </a:r>
              </a:p>
              <a:p>
                <a:pPr>
                  <a:lnSpc>
                    <a:spcPct val="150000"/>
                  </a:lnSpc>
                  <a:spcAft>
                    <a:spcPts val="0"/>
                  </a:spcAft>
                </a:pPr>
                <a:r>
                  <a:rPr lang="es-ES" sz="1200" dirty="0" smtClean="0">
                    <a:solidFill>
                      <a:srgbClr val="000000"/>
                    </a:solidFill>
                    <a:effectLst/>
                    <a:latin typeface="Arial" panose="020B0604020202020204" pitchFamily="34" charset="0"/>
                    <a:ea typeface="Arial" panose="020B0604020202020204" pitchFamily="34" charset="0"/>
                  </a:rPr>
                  <a:t>Donde: </a:t>
                </a:r>
                <a:endParaRPr lang="es-ES" sz="1200" dirty="0" smtClean="0">
                  <a:solidFill>
                    <a:srgbClr val="000000"/>
                  </a:solidFill>
                  <a:effectLst/>
                  <a:latin typeface="Arial" panose="020B0604020202020204" pitchFamily="34" charset="0"/>
                  <a:ea typeface="Arial" panose="020B0604020202020204" pitchFamily="34" charset="0"/>
                </a:endParaRPr>
              </a:p>
              <a:p>
                <a:pPr>
                  <a:lnSpc>
                    <a:spcPct val="150000"/>
                  </a:lnSpc>
                  <a:spcAft>
                    <a:spcPts val="0"/>
                  </a:spcAft>
                </a:pPr>
                <a:r>
                  <a:rPr lang="es-ES" sz="1200" i="0">
                    <a:solidFill>
                      <a:srgbClr val="000000"/>
                    </a:solidFill>
                    <a:effectLst/>
                    <a:latin typeface="Cambria Math" panose="02040503050406030204" pitchFamily="18" charset="0"/>
                    <a:ea typeface="Arial" panose="020B0604020202020204" pitchFamily="34" charset="0"/>
                  </a:rPr>
                  <a:t>𝑡=tiempo de electrólisis en </a:t>
                </a:r>
                <a:r>
                  <a:rPr lang="es-ES" sz="1200" i="0">
                    <a:solidFill>
                      <a:srgbClr val="000000"/>
                    </a:solidFill>
                    <a:effectLst/>
                    <a:latin typeface="Cambria Math" panose="02040503050406030204" pitchFamily="18" charset="0"/>
                  </a:rPr>
                  <a:t>(</a:t>
                </a:r>
                <a:r>
                  <a:rPr lang="es-ES" sz="1200" i="0">
                    <a:solidFill>
                      <a:srgbClr val="000000"/>
                    </a:solidFill>
                    <a:effectLst/>
                    <a:latin typeface="Cambria Math" panose="02040503050406030204" pitchFamily="18" charset="0"/>
                    <a:ea typeface="Arial" panose="020B0604020202020204" pitchFamily="34" charset="0"/>
                  </a:rPr>
                  <a:t>hr)</a:t>
                </a:r>
                <a:endParaRPr lang="es-ES" sz="1200" dirty="0" smtClean="0">
                  <a:solidFill>
                    <a:srgbClr val="000000"/>
                  </a:solidFill>
                  <a:effectLst/>
                  <a:latin typeface="Cambria Math" panose="02040503050406030204" pitchFamily="18" charset="0"/>
                  <a:ea typeface="Arial" panose="020B0604020202020204" pitchFamily="34" charset="0"/>
                </a:endParaRPr>
              </a:p>
              <a:p>
                <a:pPr>
                  <a:lnSpc>
                    <a:spcPct val="150000"/>
                  </a:lnSpc>
                  <a:spcAft>
                    <a:spcPts val="0"/>
                  </a:spcAft>
                </a:pPr>
                <a:r>
                  <a:rPr lang="es-ES" sz="1200" i="0">
                    <a:solidFill>
                      <a:srgbClr val="000000"/>
                    </a:solidFill>
                    <a:effectLst/>
                    <a:latin typeface="Cambria Math" panose="02040503050406030204" pitchFamily="18" charset="0"/>
                    <a:ea typeface="Arial" panose="020B0604020202020204" pitchFamily="34" charset="0"/>
                  </a:rPr>
                  <a:t>𝑠=espesor del recubrimiento </a:t>
                </a:r>
                <a:r>
                  <a:rPr lang="es-ES" sz="1200" i="0">
                    <a:solidFill>
                      <a:srgbClr val="000000"/>
                    </a:solidFill>
                    <a:effectLst/>
                    <a:latin typeface="Cambria Math" panose="02040503050406030204" pitchFamily="18" charset="0"/>
                  </a:rPr>
                  <a:t>(</a:t>
                </a:r>
                <a:r>
                  <a:rPr lang="es-ES" sz="1200" i="0">
                    <a:solidFill>
                      <a:srgbClr val="000000"/>
                    </a:solidFill>
                    <a:effectLst/>
                    <a:latin typeface="Cambria Math" panose="02040503050406030204" pitchFamily="18" charset="0"/>
                    <a:ea typeface="Arial" panose="020B0604020202020204" pitchFamily="34" charset="0"/>
                  </a:rPr>
                  <a:t>mm)</a:t>
                </a:r>
                <a:endParaRPr lang="es-ES" sz="1200" dirty="0" smtClean="0">
                  <a:solidFill>
                    <a:srgbClr val="000000"/>
                  </a:solidFill>
                  <a:effectLst/>
                  <a:latin typeface="Cambria Math" panose="02040503050406030204" pitchFamily="18" charset="0"/>
                  <a:ea typeface="Arial" panose="020B0604020202020204" pitchFamily="34" charset="0"/>
                </a:endParaRPr>
              </a:p>
              <a:p>
                <a:pPr>
                  <a:lnSpc>
                    <a:spcPct val="150000"/>
                  </a:lnSpc>
                  <a:spcAft>
                    <a:spcPts val="0"/>
                  </a:spcAft>
                </a:pPr>
                <a:r>
                  <a:rPr lang="es-ES" sz="1200" i="0">
                    <a:solidFill>
                      <a:srgbClr val="000000"/>
                    </a:solidFill>
                    <a:effectLst/>
                    <a:latin typeface="Cambria Math" panose="02040503050406030204" pitchFamily="18" charset="0"/>
                    <a:ea typeface="Arial" panose="020B0604020202020204" pitchFamily="34" charset="0"/>
                  </a:rPr>
                  <a:t>𝜌_𝑧𝑛= Densidad del metal depositado </a:t>
                </a:r>
                <a:r>
                  <a:rPr lang="es-ES" sz="1200" i="0">
                    <a:solidFill>
                      <a:srgbClr val="000000"/>
                    </a:solidFill>
                    <a:effectLst/>
                    <a:latin typeface="Cambria Math" panose="02040503050406030204" pitchFamily="18" charset="0"/>
                  </a:rPr>
                  <a:t>(</a:t>
                </a:r>
                <a:r>
                  <a:rPr lang="es-ES" sz="1200" i="0">
                    <a:solidFill>
                      <a:srgbClr val="000000"/>
                    </a:solidFill>
                    <a:effectLst/>
                    <a:latin typeface="Cambria Math" panose="02040503050406030204" pitchFamily="18" charset="0"/>
                    <a:ea typeface="Arial" panose="020B0604020202020204" pitchFamily="34" charset="0"/>
                  </a:rPr>
                  <a:t>𝑔𝑟⁄〖𝑐𝑚〗^3 )</a:t>
                </a:r>
                <a:endParaRPr lang="es-ES" sz="1200" dirty="0">
                  <a:solidFill>
                    <a:srgbClr val="000000"/>
                  </a:solidFill>
                  <a:effectLst/>
                  <a:latin typeface="Arial" panose="020B0604020202020204" pitchFamily="34" charset="0"/>
                  <a:ea typeface="Arial" panose="020B0604020202020204" pitchFamily="34" charset="0"/>
                </a:endParaRPr>
              </a:p>
              <a:p>
                <a:pPr algn="ctr">
                  <a:lnSpc>
                    <a:spcPct val="150000"/>
                  </a:lnSpc>
                  <a:spcAft>
                    <a:spcPts val="0"/>
                  </a:spcAft>
                </a:pPr>
                <a:r>
                  <a:rPr lang="es-ES" sz="1200" i="0">
                    <a:solidFill>
                      <a:srgbClr val="000000"/>
                    </a:solidFill>
                    <a:effectLst/>
                    <a:latin typeface="Cambria Math" panose="02040503050406030204" pitchFamily="18" charset="0"/>
                    <a:ea typeface="Arial" panose="020B0604020202020204" pitchFamily="34" charset="0"/>
                  </a:rPr>
                  <a:t>𝐸_(𝑞−𝑞)=Equivalente electroquímico </a:t>
                </a:r>
                <a:r>
                  <a:rPr lang="es-ES" sz="1200" i="0">
                    <a:solidFill>
                      <a:srgbClr val="000000"/>
                    </a:solidFill>
                    <a:effectLst/>
                    <a:latin typeface="Cambria Math" panose="02040503050406030204" pitchFamily="18" charset="0"/>
                  </a:rPr>
                  <a:t>(</a:t>
                </a:r>
                <a:r>
                  <a:rPr lang="es-ES" sz="1200" i="0">
                    <a:solidFill>
                      <a:srgbClr val="000000"/>
                    </a:solidFill>
                    <a:effectLst/>
                    <a:latin typeface="Cambria Math" panose="02040503050406030204" pitchFamily="18" charset="0"/>
                    <a:ea typeface="Arial" panose="020B0604020202020204" pitchFamily="34" charset="0"/>
                  </a:rPr>
                  <a:t>𝑔𝑟⁄(𝐴∗ℎ𝑟))</a:t>
                </a:r>
                <a:endParaRPr lang="es-ES" sz="1200" i="1" dirty="0" smtClean="0">
                  <a:solidFill>
                    <a:srgbClr val="000000"/>
                  </a:solidFill>
                  <a:effectLst/>
                  <a:latin typeface="Cambria Math" panose="02040503050406030204" pitchFamily="18" charset="0"/>
                  <a:ea typeface="Arial" panose="020B0604020202020204" pitchFamily="34" charset="0"/>
                </a:endParaRPr>
              </a:p>
              <a:p>
                <a:pPr algn="ctr">
                  <a:lnSpc>
                    <a:spcPct val="150000"/>
                  </a:lnSpc>
                  <a:spcAft>
                    <a:spcPts val="0"/>
                  </a:spcAft>
                </a:pPr>
                <a:r>
                  <a:rPr lang="es-ES" sz="1200" i="0">
                    <a:solidFill>
                      <a:srgbClr val="000000"/>
                    </a:solidFill>
                    <a:effectLst/>
                    <a:latin typeface="Cambria Math" panose="02040503050406030204" pitchFamily="18" charset="0"/>
                    <a:ea typeface="Arial" panose="020B0604020202020204" pitchFamily="34" charset="0"/>
                  </a:rPr>
                  <a:t>𝜌_𝐼=Densidad de corriente </a:t>
                </a:r>
                <a:r>
                  <a:rPr lang="es-ES" sz="1200" i="0">
                    <a:solidFill>
                      <a:srgbClr val="000000"/>
                    </a:solidFill>
                    <a:effectLst/>
                    <a:latin typeface="Cambria Math" panose="02040503050406030204" pitchFamily="18" charset="0"/>
                  </a:rPr>
                  <a:t>(</a:t>
                </a:r>
                <a:r>
                  <a:rPr lang="es-ES" sz="1200" i="0">
                    <a:solidFill>
                      <a:srgbClr val="000000"/>
                    </a:solidFill>
                    <a:effectLst/>
                    <a:latin typeface="Cambria Math" panose="02040503050406030204" pitchFamily="18" charset="0"/>
                    <a:ea typeface="Arial" panose="020B0604020202020204" pitchFamily="34" charset="0"/>
                  </a:rPr>
                  <a:t>𝐴⁄〖𝑑𝑚〗^2 )</a:t>
                </a:r>
                <a:endParaRPr lang="es-ES" sz="1200" i="1" dirty="0" smtClean="0">
                  <a:solidFill>
                    <a:srgbClr val="000000"/>
                  </a:solidFill>
                  <a:effectLst/>
                  <a:latin typeface="Cambria Math" panose="02040503050406030204" pitchFamily="18" charset="0"/>
                  <a:ea typeface="Arial" panose="020B0604020202020204" pitchFamily="34" charset="0"/>
                </a:endParaRPr>
              </a:p>
              <a:p>
                <a:pPr algn="ctr">
                  <a:lnSpc>
                    <a:spcPct val="150000"/>
                  </a:lnSpc>
                  <a:spcAft>
                    <a:spcPts val="0"/>
                  </a:spcAft>
                </a:pPr>
                <a:r>
                  <a:rPr lang="es-ES" sz="1200" i="0">
                    <a:solidFill>
                      <a:srgbClr val="000000"/>
                    </a:solidFill>
                    <a:effectLst/>
                    <a:latin typeface="Cambria Math" panose="02040503050406030204" pitchFamily="18" charset="0"/>
                    <a:ea typeface="Arial" panose="020B0604020202020204" pitchFamily="34" charset="0"/>
                  </a:rPr>
                  <a:t>𝜂_𝑔=Eficiencia catódica global</a:t>
                </a:r>
                <a:endParaRPr lang="es-ES" sz="1200" dirty="0">
                  <a:solidFill>
                    <a:srgbClr val="000000"/>
                  </a:solidFill>
                  <a:effectLst/>
                  <a:latin typeface="Arial" panose="020B0604020202020204" pitchFamily="34" charset="0"/>
                  <a:ea typeface="Arial" panose="020B0604020202020204" pitchFamily="34" charset="0"/>
                </a:endParaRPr>
              </a:p>
              <a:p>
                <a:endParaRPr lang="es-ES" sz="120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Espesor del metal depositado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Realizando un despeje de la Ecuación</a:t>
                </a:r>
                <a:r>
                  <a:rPr lang="es-ES" sz="1200" kern="1200" baseline="0" dirty="0" smtClean="0">
                    <a:solidFill>
                      <a:schemeClr val="tx1"/>
                    </a:solidFill>
                    <a:effectLst/>
                    <a:latin typeface="+mn-lt"/>
                    <a:ea typeface="+mn-ea"/>
                    <a:cs typeface="+mn-cs"/>
                  </a:rPr>
                  <a:t> del tiempo de electrodeposición</a:t>
                </a:r>
                <a:r>
                  <a:rPr lang="es-ES" sz="1200" kern="1200" dirty="0" smtClean="0">
                    <a:solidFill>
                      <a:schemeClr val="tx1"/>
                    </a:solidFill>
                    <a:effectLst/>
                    <a:latin typeface="+mn-lt"/>
                    <a:ea typeface="+mn-ea"/>
                    <a:cs typeface="+mn-cs"/>
                  </a:rPr>
                  <a:t>, podemos obtener los parámetros necesarios para determinar el espesor específico de zinc durante el proceso de galvanización.</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Los espesores de electrodeposición se encuentran dados según la norma ASTM B633, detallado en la Tabla</a:t>
                </a:r>
              </a:p>
              <a:p>
                <a:r>
                  <a:rPr lang="es-ES" sz="1200" kern="1200" dirty="0" smtClean="0">
                    <a:solidFill>
                      <a:schemeClr val="tx1"/>
                    </a:solidFill>
                    <a:effectLst/>
                    <a:latin typeface="+mn-lt"/>
                    <a:ea typeface="+mn-ea"/>
                    <a:cs typeface="+mn-cs"/>
                  </a:rPr>
                  <a:t> </a:t>
                </a:r>
              </a:p>
              <a:p>
                <a:endParaRPr lang="es-ES" dirty="0"/>
              </a:p>
            </p:txBody>
          </p:sp>
        </mc:Fallback>
      </mc:AlternateContent>
      <p:sp>
        <p:nvSpPr>
          <p:cNvPr id="4" name="Marcador de número de diapositiva 3"/>
          <p:cNvSpPr>
            <a:spLocks noGrp="1"/>
          </p:cNvSpPr>
          <p:nvPr>
            <p:ph type="sldNum" sz="quarter" idx="10"/>
          </p:nvPr>
        </p:nvSpPr>
        <p:spPr/>
        <p:txBody>
          <a:bodyPr/>
          <a:lstStyle/>
          <a:p>
            <a:fld id="{62EA14A5-CB5E-4D17-A717-298259406D97}" type="slidenum">
              <a:rPr lang="en-US" smtClean="0"/>
              <a:t>18</a:t>
            </a:fld>
            <a:endParaRPr lang="en-US"/>
          </a:p>
        </p:txBody>
      </p:sp>
    </p:spTree>
    <p:extLst>
      <p:ext uri="{BB962C8B-B14F-4D97-AF65-F5344CB8AC3E}">
        <p14:creationId xmlns:p14="http://schemas.microsoft.com/office/powerpoint/2010/main" val="2980738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En los procesos</a:t>
            </a:r>
            <a:r>
              <a:rPr lang="es-ES" sz="1200" kern="1200" baseline="0" dirty="0" smtClean="0">
                <a:solidFill>
                  <a:schemeClr val="tx1"/>
                </a:solidFill>
                <a:effectLst/>
                <a:latin typeface="+mn-lt"/>
                <a:ea typeface="+mn-ea"/>
                <a:cs typeface="+mn-cs"/>
              </a:rPr>
              <a:t> industriales el meta mas empleado es el acero por los beneficios de calidad y economía que este brinda. </a:t>
            </a:r>
            <a:r>
              <a:rPr lang="es-ES" sz="1200" kern="1200" dirty="0" smtClean="0">
                <a:solidFill>
                  <a:schemeClr val="tx1"/>
                </a:solidFill>
                <a:effectLst/>
                <a:latin typeface="+mn-lt"/>
                <a:ea typeface="+mn-ea"/>
                <a:cs typeface="+mn-cs"/>
              </a:rPr>
              <a:t>Sin embargo, una de las principales desventajas, es que los aceros comunes no son muy resistentes a la corrosión</a:t>
            </a:r>
            <a:r>
              <a:rPr lang="es-ES" sz="1200" kern="1200" baseline="0" dirty="0" smtClean="0">
                <a:solidFill>
                  <a:schemeClr val="tx1"/>
                </a:solidFill>
                <a:effectLst/>
                <a:latin typeface="+mn-lt"/>
                <a:ea typeface="+mn-ea"/>
                <a:cs typeface="+mn-cs"/>
              </a:rPr>
              <a:t>, razón por la cual se realiza el galvanizado, en este caso utilizando una celda electrolítica </a:t>
            </a:r>
            <a:r>
              <a:rPr lang="es-EC" sz="1200" kern="1200" baseline="0" dirty="0" smtClean="0">
                <a:solidFill>
                  <a:schemeClr val="tx1"/>
                </a:solidFill>
                <a:effectLst/>
                <a:latin typeface="Cambria" pitchFamily="18" charset="0"/>
                <a:ea typeface="ＭＳ Ｐゴシック" pitchFamily="34" charset="-128"/>
                <a:cs typeface="+mn-cs"/>
              </a:rPr>
              <a:t>f</a:t>
            </a:r>
            <a:r>
              <a:rPr lang="es-EC" altLang="es-EC" dirty="0" smtClean="0">
                <a:solidFill>
                  <a:schemeClr val="tx1"/>
                </a:solidFill>
                <a:latin typeface="Cambria" pitchFamily="18" charset="0"/>
                <a:ea typeface="ＭＳ Ｐゴシック" pitchFamily="34" charset="-128"/>
              </a:rPr>
              <a:t>ormada por un recipiente que contiene electrolito, dos electrodos (ánodo y cátodo) que permiten el paso de corriente generada por una fuente de energía de corriente constante.</a:t>
            </a:r>
          </a:p>
          <a:p>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19</a:t>
            </a:fld>
            <a:endParaRPr lang="en-US"/>
          </a:p>
        </p:txBody>
      </p:sp>
    </p:spTree>
    <p:extLst>
      <p:ext uri="{BB962C8B-B14F-4D97-AF65-F5344CB8AC3E}">
        <p14:creationId xmlns:p14="http://schemas.microsoft.com/office/powerpoint/2010/main" val="3443669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smtClean="0"/>
              <a:t>AREA</a:t>
            </a:r>
            <a:r>
              <a:rPr lang="es-ES" b="1" baseline="0" dirty="0" smtClean="0"/>
              <a:t> CATÓDICA: </a:t>
            </a:r>
            <a:r>
              <a:rPr lang="es-ES" b="0" baseline="0" dirty="0" smtClean="0"/>
              <a:t>Para</a:t>
            </a:r>
            <a:r>
              <a:rPr lang="es-ES" b="1" baseline="0" dirty="0" smtClean="0"/>
              <a:t> </a:t>
            </a:r>
            <a:r>
              <a:rPr lang="es-ES" baseline="0" dirty="0" smtClean="0"/>
              <a:t>efectos de realizar una comparación de los resultados obtenidos con cada una de las metodologías se conservo la misma área catódica del trabajo de titulación previo, el cual</a:t>
            </a:r>
            <a:r>
              <a:rPr lang="es-ES" sz="1200" kern="1200" baseline="0" dirty="0" smtClean="0">
                <a:solidFill>
                  <a:schemeClr val="tx1"/>
                </a:solidFill>
                <a:effectLst/>
                <a:latin typeface="+mn-lt"/>
                <a:ea typeface="+mn-ea"/>
                <a:cs typeface="+mn-cs"/>
              </a:rPr>
              <a:t> de</a:t>
            </a:r>
            <a:r>
              <a:rPr lang="es-ES" sz="1200" kern="1200" dirty="0" smtClean="0">
                <a:solidFill>
                  <a:schemeClr val="tx1"/>
                </a:solidFill>
                <a:effectLst/>
                <a:latin typeface="+mn-lt"/>
                <a:ea typeface="+mn-ea"/>
                <a:cs typeface="+mn-cs"/>
              </a:rPr>
              <a:t> acuerdo a la norma ASTM B633, en cuanto a ensayos de recubrimientos las dimensiones de las probetas que se van a galvanizar son: </a:t>
            </a:r>
          </a:p>
          <a:p>
            <a:r>
              <a:rPr lang="es-ES" b="1" dirty="0" smtClean="0"/>
              <a:t>Equivalente</a:t>
            </a:r>
            <a:r>
              <a:rPr lang="es-ES" b="1" baseline="0" dirty="0" smtClean="0"/>
              <a:t> electroquímico: </a:t>
            </a:r>
            <a:r>
              <a:rPr lang="es-ES" baseline="0" dirty="0" smtClean="0"/>
              <a:t>Se lo obtiene primero determinando el cociente entre el peso </a:t>
            </a:r>
            <a:r>
              <a:rPr lang="es-ES" baseline="0" dirty="0" err="1" smtClean="0"/>
              <a:t>atomico</a:t>
            </a:r>
            <a:r>
              <a:rPr lang="es-ES" baseline="0" dirty="0" smtClean="0"/>
              <a:t> del zinc y la valencia del mismo. Con el resultado obtenido lo dividimos para la constante de Faraday y obtenemos el equivalente electroquímico en este caso de 1,22 gr/</a:t>
            </a:r>
            <a:r>
              <a:rPr lang="es-ES" baseline="0" dirty="0" err="1" smtClean="0"/>
              <a:t>Ahr</a:t>
            </a:r>
            <a:endParaRPr lang="es-ES" baseline="0" dirty="0" smtClean="0"/>
          </a:p>
          <a:p>
            <a:r>
              <a:rPr lang="es-ES" b="1" baseline="0" dirty="0" smtClean="0"/>
              <a:t>Tiempo de electrodeposición: </a:t>
            </a:r>
            <a:r>
              <a:rPr lang="es-ES" b="0" baseline="0" dirty="0" smtClean="0"/>
              <a:t>Para que el tiempo de electrodeposición sea el adecuado y no se produzca una saturación de la solución, se encuentra inversamente relacionado con la densidad de corriente, la cual al ser multiplicada por el área catódica nos arroga la intensidad de corriente necesaria que se debe utilizar en el galvanizado. </a:t>
            </a:r>
            <a:endParaRPr lang="es-ES" b="1"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20</a:t>
            </a:fld>
            <a:endParaRPr lang="en-US"/>
          </a:p>
        </p:txBody>
      </p:sp>
    </p:spTree>
    <p:extLst>
      <p:ext uri="{BB962C8B-B14F-4D97-AF65-F5344CB8AC3E}">
        <p14:creationId xmlns:p14="http://schemas.microsoft.com/office/powerpoint/2010/main" val="186813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2</a:t>
            </a:fld>
            <a:endParaRPr lang="en-US"/>
          </a:p>
        </p:txBody>
      </p:sp>
    </p:spTree>
    <p:extLst>
      <p:ext uri="{BB962C8B-B14F-4D97-AF65-F5344CB8AC3E}">
        <p14:creationId xmlns:p14="http://schemas.microsoft.com/office/powerpoint/2010/main" val="229528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21</a:t>
            </a:fld>
            <a:endParaRPr lang="en-US"/>
          </a:p>
        </p:txBody>
      </p:sp>
    </p:spTree>
    <p:extLst>
      <p:ext uri="{BB962C8B-B14F-4D97-AF65-F5344CB8AC3E}">
        <p14:creationId xmlns:p14="http://schemas.microsoft.com/office/powerpoint/2010/main" val="3955478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Selección del tipo de tubería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Material: </a:t>
                </a:r>
                <a:r>
                  <a:rPr lang="es-ES" sz="1200" kern="1200" dirty="0" smtClean="0">
                    <a:solidFill>
                      <a:schemeClr val="tx1"/>
                    </a:solidFill>
                    <a:effectLst/>
                    <a:latin typeface="+mn-lt"/>
                    <a:ea typeface="+mn-ea"/>
                    <a:cs typeface="+mn-cs"/>
                  </a:rPr>
                  <a:t>Para seleccionar el material se aplicó una matriz de decisión,</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como resultado de esta matriz se seleccionó el PVC como material más adecuado.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PVC es la denominación por la que se lo conoce al </a:t>
                </a:r>
                <a:r>
                  <a:rPr lang="es-ES" sz="1200" kern="1200" dirty="0" err="1" smtClean="0">
                    <a:solidFill>
                      <a:schemeClr val="tx1"/>
                    </a:solidFill>
                    <a:effectLst/>
                    <a:latin typeface="+mn-lt"/>
                    <a:ea typeface="+mn-ea"/>
                    <a:cs typeface="+mn-cs"/>
                  </a:rPr>
                  <a:t>policloruro</a:t>
                </a:r>
                <a:r>
                  <a:rPr lang="es-ES" sz="1200" kern="1200" dirty="0" smtClean="0">
                    <a:solidFill>
                      <a:schemeClr val="tx1"/>
                    </a:solidFill>
                    <a:effectLst/>
                    <a:latin typeface="+mn-lt"/>
                    <a:ea typeface="+mn-ea"/>
                    <a:cs typeface="+mn-cs"/>
                  </a:rPr>
                  <a:t> de vinilo. Debido a sus materiales presenta una alta resistencia</a:t>
                </a:r>
                <a:r>
                  <a:rPr lang="es-ES" sz="1200" kern="1200" baseline="0" dirty="0" smtClean="0">
                    <a:solidFill>
                      <a:schemeClr val="tx1"/>
                    </a:solidFill>
                    <a:effectLst/>
                    <a:latin typeface="+mn-lt"/>
                    <a:ea typeface="+mn-ea"/>
                    <a:cs typeface="+mn-cs"/>
                  </a:rPr>
                  <a:t> al impacto, ácidos y presiones.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baseline="0" dirty="0" smtClean="0">
                    <a:solidFill>
                      <a:schemeClr val="tx1"/>
                    </a:solidFill>
                    <a:effectLst/>
                    <a:latin typeface="+mn-lt"/>
                    <a:ea typeface="+mn-ea"/>
                    <a:cs typeface="+mn-cs"/>
                  </a:rPr>
                  <a:t>DIAMETRO: </a:t>
                </a:r>
                <a:r>
                  <a:rPr lang="es-ES" sz="1200" kern="1200" dirty="0" smtClean="0">
                    <a:solidFill>
                      <a:schemeClr val="tx1"/>
                    </a:solidFill>
                    <a:effectLst/>
                    <a:latin typeface="+mn-lt"/>
                    <a:ea typeface="+mn-ea"/>
                    <a:cs typeface="+mn-cs"/>
                  </a:rPr>
                  <a:t>Tomando en cuenta al volumen de la cuba dentro de la cual se implementa la tubería y la altura de trabajo respecto a la ubicación de la resistencia (niquelina), se optó por adquirir tuberías de media pulgada pues se ajustan correctamente al espacio de trabajo.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ESPESOR: </a:t>
                </a:r>
                <a:r>
                  <a:rPr lang="es-ES" sz="1200" kern="1200" dirty="0" smtClean="0">
                    <a:solidFill>
                      <a:schemeClr val="tx1"/>
                    </a:solidFill>
                    <a:effectLst/>
                    <a:latin typeface="+mn-lt"/>
                    <a:ea typeface="+mn-ea"/>
                    <a:cs typeface="+mn-cs"/>
                  </a:rPr>
                  <a:t>El espesor del tubo de acuerdo a lo</a:t>
                </a:r>
                <a:r>
                  <a:rPr lang="es-ES" sz="1200" kern="1200" baseline="0" dirty="0" smtClean="0">
                    <a:solidFill>
                      <a:schemeClr val="tx1"/>
                    </a:solidFill>
                    <a:effectLst/>
                    <a:latin typeface="+mn-lt"/>
                    <a:ea typeface="+mn-ea"/>
                    <a:cs typeface="+mn-cs"/>
                  </a:rPr>
                  <a:t> indicado por </a:t>
                </a:r>
                <a:r>
                  <a:rPr lang="es-ES" sz="1200" kern="1200" baseline="0" dirty="0" err="1" smtClean="0">
                    <a:solidFill>
                      <a:schemeClr val="tx1"/>
                    </a:solidFill>
                    <a:effectLst/>
                    <a:latin typeface="+mn-lt"/>
                    <a:ea typeface="+mn-ea"/>
                    <a:cs typeface="+mn-cs"/>
                  </a:rPr>
                  <a:t>plastigama</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es de</a:t>
                </a:r>
                <a:r>
                  <a:rPr lang="es-ES" sz="1200" kern="1200" baseline="0" dirty="0" smtClean="0">
                    <a:solidFill>
                      <a:schemeClr val="tx1"/>
                    </a:solidFill>
                    <a:effectLst/>
                    <a:latin typeface="+mn-lt"/>
                    <a:ea typeface="+mn-ea"/>
                    <a:cs typeface="+mn-cs"/>
                  </a:rPr>
                  <a:t> 3,4mm</a:t>
                </a:r>
              </a:p>
              <a:p>
                <a:r>
                  <a:rPr lang="es-ES" sz="1200" b="1" kern="1200" baseline="0" dirty="0" smtClean="0">
                    <a:solidFill>
                      <a:schemeClr val="tx1"/>
                    </a:solidFill>
                    <a:effectLst/>
                    <a:latin typeface="+mn-lt"/>
                    <a:ea typeface="+mn-ea"/>
                    <a:cs typeface="+mn-cs"/>
                  </a:rPr>
                  <a:t>FORMA Y LONGITUD DE LA TUBERIA: </a:t>
                </a:r>
                <a:r>
                  <a:rPr lang="es-ES" sz="1200" kern="1200" dirty="0" smtClean="0">
                    <a:solidFill>
                      <a:schemeClr val="tx1"/>
                    </a:solidFill>
                    <a:effectLst/>
                    <a:latin typeface="+mn-lt"/>
                    <a:ea typeface="+mn-ea"/>
                    <a:cs typeface="+mn-cs"/>
                  </a:rPr>
                  <a:t>Se determinó</a:t>
                </a:r>
                <a:r>
                  <a:rPr lang="es-ES" sz="1200" kern="1200" baseline="0" dirty="0" smtClean="0">
                    <a:solidFill>
                      <a:schemeClr val="tx1"/>
                    </a:solidFill>
                    <a:effectLst/>
                    <a:latin typeface="+mn-lt"/>
                    <a:ea typeface="+mn-ea"/>
                    <a:cs typeface="+mn-cs"/>
                  </a:rPr>
                  <a:t> la dimensiones de la tubería, a partir del volumen de la cuba existente</a:t>
                </a:r>
                <a:r>
                  <a:rPr lang="es-ES" sz="1200" kern="1200" dirty="0" smtClean="0">
                    <a:solidFill>
                      <a:schemeClr val="tx1"/>
                    </a:solidFill>
                    <a:effectLst/>
                    <a:latin typeface="+mn-lt"/>
                    <a:ea typeface="+mn-ea"/>
                    <a:cs typeface="+mn-cs"/>
                  </a:rPr>
                  <a:t>, y mediante el valor de la longitud se puede determinar la caída de presión en los orificios más lejanos. Mediante una matriz de decisión,</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se determinó la forma de la </a:t>
                </a:r>
                <a:r>
                  <a:rPr lang="es-ES" sz="1200" kern="1200" dirty="0" err="1" smtClean="0">
                    <a:solidFill>
                      <a:schemeClr val="tx1"/>
                    </a:solidFill>
                    <a:effectLst/>
                    <a:latin typeface="+mn-lt"/>
                    <a:ea typeface="+mn-ea"/>
                    <a:cs typeface="+mn-cs"/>
                  </a:rPr>
                  <a:t>tuberia</a:t>
                </a:r>
                <a:r>
                  <a:rPr lang="es-ES" sz="1200" kern="1200" dirty="0" smtClean="0">
                    <a:solidFill>
                      <a:schemeClr val="tx1"/>
                    </a:solidFill>
                    <a:effectLst/>
                    <a:latin typeface="+mn-lt"/>
                    <a:ea typeface="+mn-ea"/>
                    <a:cs typeface="+mn-cs"/>
                  </a:rPr>
                  <a:t> más eficiente para realizar la agitación neumática con la menor pérdida de presión posible y una agitación equitativa en la solución, es</a:t>
                </a:r>
                <a:r>
                  <a:rPr lang="es-ES" sz="1200" kern="1200" baseline="0" dirty="0" smtClean="0">
                    <a:solidFill>
                      <a:schemeClr val="tx1"/>
                    </a:solidFill>
                    <a:effectLst/>
                    <a:latin typeface="+mn-lt"/>
                    <a:ea typeface="+mn-ea"/>
                    <a:cs typeface="+mn-cs"/>
                  </a:rPr>
                  <a:t> la </a:t>
                </a:r>
                <a:r>
                  <a:rPr lang="es-ES" sz="1200" kern="1200" dirty="0" smtClean="0">
                    <a:solidFill>
                      <a:schemeClr val="tx1"/>
                    </a:solidFill>
                    <a:effectLst/>
                    <a:latin typeface="+mn-lt"/>
                    <a:ea typeface="+mn-ea"/>
                    <a:cs typeface="+mn-cs"/>
                  </a:rPr>
                  <a:t>de un solo ramal, en forma de “L” con una extensión de manguera hasta la toma de aire. </a:t>
                </a:r>
                <a14:m>
                  <m:oMath xmlns:m="http://schemas.openxmlformats.org/officeDocument/2006/math">
                    <m:sSub>
                      <m:sSubPr>
                        <m:ctrlPr>
                          <a:rPr lang="es-ES" sz="1200" i="1" kern="1200">
                            <a:solidFill>
                              <a:schemeClr val="tx1"/>
                            </a:solidFill>
                            <a:effectLst/>
                            <a:latin typeface="Cambria Math" panose="02040503050406030204" pitchFamily="18" charset="0"/>
                            <a:ea typeface="+mn-ea"/>
                            <a:cs typeface="+mn-cs"/>
                          </a:rPr>
                        </m:ctrlPr>
                      </m:sSubPr>
                      <m:e>
                        <m:r>
                          <a:rPr lang="es-ES" sz="1200" i="1" kern="1200">
                            <a:solidFill>
                              <a:schemeClr val="tx1"/>
                            </a:solidFill>
                            <a:effectLst/>
                            <a:latin typeface="Cambria Math" panose="02040503050406030204" pitchFamily="18" charset="0"/>
                            <a:ea typeface="+mn-ea"/>
                            <a:cs typeface="+mn-cs"/>
                          </a:rPr>
                          <m:t>𝐿</m:t>
                        </m:r>
                      </m:e>
                      <m:sub>
                        <m:r>
                          <a:rPr lang="es-ES" sz="1200" i="1" kern="1200">
                            <a:solidFill>
                              <a:schemeClr val="tx1"/>
                            </a:solidFill>
                            <a:effectLst/>
                            <a:latin typeface="Cambria Math" panose="02040503050406030204" pitchFamily="18" charset="0"/>
                            <a:ea typeface="+mn-ea"/>
                            <a:cs typeface="+mn-cs"/>
                          </a:rPr>
                          <m:t>𝑡𝑢𝑏𝑒𝑟</m:t>
                        </m:r>
                        <m:r>
                          <a:rPr lang="es-ES" sz="1200" i="1" kern="1200">
                            <a:solidFill>
                              <a:schemeClr val="tx1"/>
                            </a:solidFill>
                            <a:effectLst/>
                            <a:latin typeface="Cambria Math" panose="02040503050406030204" pitchFamily="18" charset="0"/>
                            <a:ea typeface="+mn-ea"/>
                            <a:cs typeface="+mn-cs"/>
                          </a:rPr>
                          <m:t>í</m:t>
                        </m:r>
                        <m:r>
                          <a:rPr lang="es-ES" sz="1200" i="1" kern="1200">
                            <a:solidFill>
                              <a:schemeClr val="tx1"/>
                            </a:solidFill>
                            <a:effectLst/>
                            <a:latin typeface="Cambria Math" panose="02040503050406030204" pitchFamily="18" charset="0"/>
                            <a:ea typeface="+mn-ea"/>
                            <a:cs typeface="+mn-cs"/>
                          </a:rPr>
                          <m:t>𝑎</m:t>
                        </m:r>
                      </m:sub>
                    </m:sSub>
                    <m:r>
                      <a:rPr lang="es-ES" sz="1200" i="1" kern="1200">
                        <a:solidFill>
                          <a:schemeClr val="tx1"/>
                        </a:solidFill>
                        <a:effectLst/>
                        <a:latin typeface="Cambria Math" panose="02040503050406030204" pitchFamily="18" charset="0"/>
                        <a:ea typeface="+mn-ea"/>
                        <a:cs typeface="+mn-cs"/>
                      </a:rPr>
                      <m:t>=841,8 [</m:t>
                    </m:r>
                    <m:r>
                      <a:rPr lang="es-ES" sz="1200" i="1" kern="1200">
                        <a:solidFill>
                          <a:schemeClr val="tx1"/>
                        </a:solidFill>
                        <a:effectLst/>
                        <a:latin typeface="Cambria Math" panose="02040503050406030204" pitchFamily="18" charset="0"/>
                        <a:ea typeface="+mn-ea"/>
                        <a:cs typeface="+mn-cs"/>
                      </a:rPr>
                      <m:t>𝑚𝑚</m:t>
                    </m:r>
                    <m:r>
                      <a:rPr lang="es-ES" sz="1200" i="1" kern="1200">
                        <a:solidFill>
                          <a:schemeClr val="tx1"/>
                        </a:solidFill>
                        <a:effectLst/>
                        <a:latin typeface="Cambria Math" panose="02040503050406030204" pitchFamily="18" charset="0"/>
                        <a:ea typeface="+mn-ea"/>
                        <a:cs typeface="+mn-cs"/>
                      </a:rPr>
                      <m:t>]</m:t>
                    </m:r>
                  </m:oMath>
                </a14:m>
                <a:endParaRPr lang="es-ES"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sSub>
                        <m:sSubPr>
                          <m:ctrlPr>
                            <a:rPr lang="es-ES" sz="1200" i="1" kern="1200">
                              <a:solidFill>
                                <a:schemeClr val="tx1"/>
                              </a:solidFill>
                              <a:effectLst/>
                              <a:latin typeface="Cambria Math" panose="02040503050406030204" pitchFamily="18" charset="0"/>
                              <a:ea typeface="+mn-ea"/>
                              <a:cs typeface="+mn-cs"/>
                            </a:rPr>
                          </m:ctrlPr>
                        </m:sSubPr>
                        <m:e>
                          <m:r>
                            <a:rPr lang="es-ES" sz="1200" i="1" kern="1200">
                              <a:solidFill>
                                <a:schemeClr val="tx1"/>
                              </a:solidFill>
                              <a:effectLst/>
                              <a:latin typeface="Cambria Math" panose="02040503050406030204" pitchFamily="18" charset="0"/>
                              <a:ea typeface="+mn-ea"/>
                              <a:cs typeface="+mn-cs"/>
                            </a:rPr>
                            <m:t>𝐿</m:t>
                          </m:r>
                        </m:e>
                        <m:sub>
                          <m:r>
                            <a:rPr lang="es-ES" sz="1200" i="1" kern="1200">
                              <a:solidFill>
                                <a:schemeClr val="tx1"/>
                              </a:solidFill>
                              <a:effectLst/>
                              <a:latin typeface="Cambria Math" panose="02040503050406030204" pitchFamily="18" charset="0"/>
                              <a:ea typeface="+mn-ea"/>
                              <a:cs typeface="+mn-cs"/>
                            </a:rPr>
                            <m:t>𝑚𝑎𝑛𝑔𝑢𝑒𝑟𝑎</m:t>
                          </m:r>
                        </m:sub>
                      </m:sSub>
                      <m:r>
                        <a:rPr lang="es-ES" sz="1200" i="1" kern="1200">
                          <a:solidFill>
                            <a:schemeClr val="tx1"/>
                          </a:solidFill>
                          <a:effectLst/>
                          <a:latin typeface="Cambria Math" panose="02040503050406030204" pitchFamily="18" charset="0"/>
                          <a:ea typeface="+mn-ea"/>
                          <a:cs typeface="+mn-cs"/>
                        </a:rPr>
                        <m:t>=1220 [</m:t>
                      </m:r>
                      <m:r>
                        <a:rPr lang="es-ES" sz="1200" i="1" kern="1200">
                          <a:solidFill>
                            <a:schemeClr val="tx1"/>
                          </a:solidFill>
                          <a:effectLst/>
                          <a:latin typeface="Cambria Math" panose="02040503050406030204" pitchFamily="18" charset="0"/>
                          <a:ea typeface="+mn-ea"/>
                          <a:cs typeface="+mn-cs"/>
                        </a:rPr>
                        <m:t>𝑚𝑚</m:t>
                      </m:r>
                      <m:r>
                        <a:rPr lang="es-ES" sz="1200" i="1" kern="1200">
                          <a:solidFill>
                            <a:schemeClr val="tx1"/>
                          </a:solidFill>
                          <a:effectLst/>
                          <a:latin typeface="Cambria Math" panose="02040503050406030204" pitchFamily="18" charset="0"/>
                          <a:ea typeface="+mn-ea"/>
                          <a:cs typeface="+mn-cs"/>
                        </a:rPr>
                        <m:t>]</m:t>
                      </m:r>
                    </m:oMath>
                  </m:oMathPara>
                </a14:m>
                <a:endParaRPr lang="es-ES"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sSub>
                        <m:sSubPr>
                          <m:ctrlPr>
                            <a:rPr lang="es-ES" sz="1200" i="1" kern="1200">
                              <a:solidFill>
                                <a:schemeClr val="tx1"/>
                              </a:solidFill>
                              <a:effectLst/>
                              <a:latin typeface="Cambria Math" panose="02040503050406030204" pitchFamily="18" charset="0"/>
                              <a:ea typeface="+mn-ea"/>
                              <a:cs typeface="+mn-cs"/>
                            </a:rPr>
                          </m:ctrlPr>
                        </m:sSubPr>
                        <m:e>
                          <m:r>
                            <a:rPr lang="es-ES" sz="1200" i="1" kern="1200">
                              <a:solidFill>
                                <a:schemeClr val="tx1"/>
                              </a:solidFill>
                              <a:effectLst/>
                              <a:latin typeface="Cambria Math" panose="02040503050406030204" pitchFamily="18" charset="0"/>
                              <a:ea typeface="+mn-ea"/>
                              <a:cs typeface="+mn-cs"/>
                            </a:rPr>
                            <m:t>𝐿</m:t>
                          </m:r>
                        </m:e>
                        <m:sub>
                          <m:r>
                            <a:rPr lang="es-ES" sz="1200" i="1" kern="1200">
                              <a:solidFill>
                                <a:schemeClr val="tx1"/>
                              </a:solidFill>
                              <a:effectLst/>
                              <a:latin typeface="Cambria Math" panose="02040503050406030204" pitchFamily="18" charset="0"/>
                              <a:ea typeface="+mn-ea"/>
                              <a:cs typeface="+mn-cs"/>
                            </a:rPr>
                            <m:t>𝑡𝑜𝑡𝑎𝑙</m:t>
                          </m:r>
                        </m:sub>
                      </m:sSub>
                      <m:r>
                        <a:rPr lang="es-ES" sz="1200" i="1" kern="1200">
                          <a:solidFill>
                            <a:schemeClr val="tx1"/>
                          </a:solidFill>
                          <a:effectLst/>
                          <a:latin typeface="Cambria Math" panose="02040503050406030204" pitchFamily="18" charset="0"/>
                          <a:ea typeface="+mn-ea"/>
                          <a:cs typeface="+mn-cs"/>
                        </a:rPr>
                        <m:t>=</m:t>
                      </m:r>
                      <m:sSub>
                        <m:sSubPr>
                          <m:ctrlPr>
                            <a:rPr lang="es-ES" sz="1200" i="1" kern="1200">
                              <a:solidFill>
                                <a:schemeClr val="tx1"/>
                              </a:solidFill>
                              <a:effectLst/>
                              <a:latin typeface="Cambria Math" panose="02040503050406030204" pitchFamily="18" charset="0"/>
                              <a:ea typeface="+mn-ea"/>
                              <a:cs typeface="+mn-cs"/>
                            </a:rPr>
                          </m:ctrlPr>
                        </m:sSubPr>
                        <m:e>
                          <m:r>
                            <a:rPr lang="es-ES" sz="1200" i="1" kern="1200">
                              <a:solidFill>
                                <a:schemeClr val="tx1"/>
                              </a:solidFill>
                              <a:effectLst/>
                              <a:latin typeface="Cambria Math" panose="02040503050406030204" pitchFamily="18" charset="0"/>
                              <a:ea typeface="+mn-ea"/>
                              <a:cs typeface="+mn-cs"/>
                            </a:rPr>
                            <m:t>𝐿</m:t>
                          </m:r>
                        </m:e>
                        <m:sub>
                          <m:r>
                            <a:rPr lang="es-ES" sz="1200" i="1" kern="1200">
                              <a:solidFill>
                                <a:schemeClr val="tx1"/>
                              </a:solidFill>
                              <a:effectLst/>
                              <a:latin typeface="Cambria Math" panose="02040503050406030204" pitchFamily="18" charset="0"/>
                              <a:ea typeface="+mn-ea"/>
                              <a:cs typeface="+mn-cs"/>
                            </a:rPr>
                            <m:t>𝑚𝑎𝑛𝑔𝑢𝑒𝑟𝑎</m:t>
                          </m:r>
                        </m:sub>
                      </m:sSub>
                      <m:r>
                        <a:rPr lang="es-ES" sz="1200" i="1" kern="1200">
                          <a:solidFill>
                            <a:schemeClr val="tx1"/>
                          </a:solidFill>
                          <a:effectLst/>
                          <a:latin typeface="Cambria Math" panose="02040503050406030204" pitchFamily="18" charset="0"/>
                          <a:ea typeface="+mn-ea"/>
                          <a:cs typeface="+mn-cs"/>
                        </a:rPr>
                        <m:t>+</m:t>
                      </m:r>
                      <m:sSub>
                        <m:sSubPr>
                          <m:ctrlPr>
                            <a:rPr lang="es-ES" sz="1200" i="1" kern="1200">
                              <a:solidFill>
                                <a:schemeClr val="tx1"/>
                              </a:solidFill>
                              <a:effectLst/>
                              <a:latin typeface="Cambria Math" panose="02040503050406030204" pitchFamily="18" charset="0"/>
                              <a:ea typeface="+mn-ea"/>
                              <a:cs typeface="+mn-cs"/>
                            </a:rPr>
                          </m:ctrlPr>
                        </m:sSubPr>
                        <m:e>
                          <m:r>
                            <a:rPr lang="es-ES" sz="1200" i="1" kern="1200">
                              <a:solidFill>
                                <a:schemeClr val="tx1"/>
                              </a:solidFill>
                              <a:effectLst/>
                              <a:latin typeface="Cambria Math" panose="02040503050406030204" pitchFamily="18" charset="0"/>
                              <a:ea typeface="+mn-ea"/>
                              <a:cs typeface="+mn-cs"/>
                            </a:rPr>
                            <m:t>𝐿</m:t>
                          </m:r>
                        </m:e>
                        <m:sub>
                          <m:r>
                            <a:rPr lang="es-ES" sz="1200" i="1" kern="1200">
                              <a:solidFill>
                                <a:schemeClr val="tx1"/>
                              </a:solidFill>
                              <a:effectLst/>
                              <a:latin typeface="Cambria Math" panose="02040503050406030204" pitchFamily="18" charset="0"/>
                              <a:ea typeface="+mn-ea"/>
                              <a:cs typeface="+mn-cs"/>
                            </a:rPr>
                            <m:t>𝑡𝑢𝑏𝑒𝑟</m:t>
                          </m:r>
                          <m:r>
                            <a:rPr lang="es-ES" sz="1200" i="1" kern="1200">
                              <a:solidFill>
                                <a:schemeClr val="tx1"/>
                              </a:solidFill>
                              <a:effectLst/>
                              <a:latin typeface="Cambria Math" panose="02040503050406030204" pitchFamily="18" charset="0"/>
                              <a:ea typeface="+mn-ea"/>
                              <a:cs typeface="+mn-cs"/>
                            </a:rPr>
                            <m:t>í</m:t>
                          </m:r>
                          <m:r>
                            <a:rPr lang="es-ES" sz="1200" i="1" kern="1200">
                              <a:solidFill>
                                <a:schemeClr val="tx1"/>
                              </a:solidFill>
                              <a:effectLst/>
                              <a:latin typeface="Cambria Math" panose="02040503050406030204" pitchFamily="18" charset="0"/>
                              <a:ea typeface="+mn-ea"/>
                              <a:cs typeface="+mn-cs"/>
                            </a:rPr>
                            <m:t>𝑎</m:t>
                          </m:r>
                        </m:sub>
                      </m:sSub>
                      <m:r>
                        <a:rPr lang="es-ES" sz="1200" i="1" kern="1200">
                          <a:solidFill>
                            <a:schemeClr val="tx1"/>
                          </a:solidFill>
                          <a:effectLst/>
                          <a:latin typeface="Cambria Math" panose="02040503050406030204" pitchFamily="18" charset="0"/>
                          <a:ea typeface="+mn-ea"/>
                          <a:cs typeface="+mn-cs"/>
                        </a:rPr>
                        <m:t>=2061,8[</m:t>
                      </m:r>
                      <m:r>
                        <a:rPr lang="es-ES" sz="1200" i="1" kern="1200">
                          <a:solidFill>
                            <a:schemeClr val="tx1"/>
                          </a:solidFill>
                          <a:effectLst/>
                          <a:latin typeface="Cambria Math" panose="02040503050406030204" pitchFamily="18" charset="0"/>
                          <a:ea typeface="+mn-ea"/>
                          <a:cs typeface="+mn-cs"/>
                        </a:rPr>
                        <m:t>𝑚𝑚</m:t>
                      </m:r>
                      <m:r>
                        <a:rPr lang="es-ES" sz="1200" i="1" kern="1200">
                          <a:solidFill>
                            <a:schemeClr val="tx1"/>
                          </a:solidFill>
                          <a:effectLst/>
                          <a:latin typeface="Cambria Math" panose="02040503050406030204" pitchFamily="18" charset="0"/>
                          <a:ea typeface="+mn-ea"/>
                          <a:cs typeface="+mn-cs"/>
                        </a:rPr>
                        <m:t>]</m:t>
                      </m:r>
                    </m:oMath>
                  </m:oMathPara>
                </a14:m>
                <a:endParaRPr lang="es-ES"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Selección del tipo de tubería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Material: </a:t>
                </a:r>
                <a:r>
                  <a:rPr lang="es-ES" sz="1200" kern="1200" dirty="0" smtClean="0">
                    <a:solidFill>
                      <a:schemeClr val="tx1"/>
                    </a:solidFill>
                    <a:effectLst/>
                    <a:latin typeface="+mn-lt"/>
                    <a:ea typeface="+mn-ea"/>
                    <a:cs typeface="+mn-cs"/>
                  </a:rPr>
                  <a:t>Para seleccionar el material se aplicó una matriz de decisión,</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como resultado de esta matriz se seleccionó el PVC como material más adecuado.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PVC es la denominación por la que se lo conoce al </a:t>
                </a:r>
                <a:r>
                  <a:rPr lang="es-ES" sz="1200" kern="1200" dirty="0" err="1" smtClean="0">
                    <a:solidFill>
                      <a:schemeClr val="tx1"/>
                    </a:solidFill>
                    <a:effectLst/>
                    <a:latin typeface="+mn-lt"/>
                    <a:ea typeface="+mn-ea"/>
                    <a:cs typeface="+mn-cs"/>
                  </a:rPr>
                  <a:t>policloruro</a:t>
                </a:r>
                <a:r>
                  <a:rPr lang="es-ES" sz="1200" kern="1200" dirty="0" smtClean="0">
                    <a:solidFill>
                      <a:schemeClr val="tx1"/>
                    </a:solidFill>
                    <a:effectLst/>
                    <a:latin typeface="+mn-lt"/>
                    <a:ea typeface="+mn-ea"/>
                    <a:cs typeface="+mn-cs"/>
                  </a:rPr>
                  <a:t> de vinilo. Debido a sus materiales presenta una alta resistencia</a:t>
                </a:r>
                <a:r>
                  <a:rPr lang="es-ES" sz="1200" kern="1200" baseline="0" dirty="0" smtClean="0">
                    <a:solidFill>
                      <a:schemeClr val="tx1"/>
                    </a:solidFill>
                    <a:effectLst/>
                    <a:latin typeface="+mn-lt"/>
                    <a:ea typeface="+mn-ea"/>
                    <a:cs typeface="+mn-cs"/>
                  </a:rPr>
                  <a:t> al impacto, ácidos y presiones.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baseline="0" dirty="0" smtClean="0">
                    <a:solidFill>
                      <a:schemeClr val="tx1"/>
                    </a:solidFill>
                    <a:effectLst/>
                    <a:latin typeface="+mn-lt"/>
                    <a:ea typeface="+mn-ea"/>
                    <a:cs typeface="+mn-cs"/>
                  </a:rPr>
                  <a:t>DIAMETRO: </a:t>
                </a:r>
                <a:r>
                  <a:rPr lang="es-ES" sz="1200" kern="1200" dirty="0" smtClean="0">
                    <a:solidFill>
                      <a:schemeClr val="tx1"/>
                    </a:solidFill>
                    <a:effectLst/>
                    <a:latin typeface="+mn-lt"/>
                    <a:ea typeface="+mn-ea"/>
                    <a:cs typeface="+mn-cs"/>
                  </a:rPr>
                  <a:t>Tomando en cuenta al volumen de la cuba dentro de la cual se implementa la tubería y la altura de trabajo respecto a la ubicación de la resistencia (niquelina), se optó por adquirir tuberías de media pulgada pues se ajustan correctamente al espacio de trabajo.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ESPESOR: </a:t>
                </a:r>
                <a:r>
                  <a:rPr lang="es-ES" sz="1200" kern="1200" dirty="0" smtClean="0">
                    <a:solidFill>
                      <a:schemeClr val="tx1"/>
                    </a:solidFill>
                    <a:effectLst/>
                    <a:latin typeface="+mn-lt"/>
                    <a:ea typeface="+mn-ea"/>
                    <a:cs typeface="+mn-cs"/>
                  </a:rPr>
                  <a:t>El espesor del tubo de acuerdo a lo</a:t>
                </a:r>
                <a:r>
                  <a:rPr lang="es-ES" sz="1200" kern="1200" baseline="0" dirty="0" smtClean="0">
                    <a:solidFill>
                      <a:schemeClr val="tx1"/>
                    </a:solidFill>
                    <a:effectLst/>
                    <a:latin typeface="+mn-lt"/>
                    <a:ea typeface="+mn-ea"/>
                    <a:cs typeface="+mn-cs"/>
                  </a:rPr>
                  <a:t> indicado por </a:t>
                </a:r>
                <a:r>
                  <a:rPr lang="es-ES" sz="1200" kern="1200" baseline="0" dirty="0" err="1" smtClean="0">
                    <a:solidFill>
                      <a:schemeClr val="tx1"/>
                    </a:solidFill>
                    <a:effectLst/>
                    <a:latin typeface="+mn-lt"/>
                    <a:ea typeface="+mn-ea"/>
                    <a:cs typeface="+mn-cs"/>
                  </a:rPr>
                  <a:t>plastigama</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es de</a:t>
                </a:r>
                <a:r>
                  <a:rPr lang="es-ES" sz="1200" kern="1200" baseline="0" dirty="0" smtClean="0">
                    <a:solidFill>
                      <a:schemeClr val="tx1"/>
                    </a:solidFill>
                    <a:effectLst/>
                    <a:latin typeface="+mn-lt"/>
                    <a:ea typeface="+mn-ea"/>
                    <a:cs typeface="+mn-cs"/>
                  </a:rPr>
                  <a:t> 3,4mm</a:t>
                </a:r>
              </a:p>
              <a:p>
                <a:r>
                  <a:rPr lang="es-ES" sz="1200" b="1" kern="1200" baseline="0" dirty="0" smtClean="0">
                    <a:solidFill>
                      <a:schemeClr val="tx1"/>
                    </a:solidFill>
                    <a:effectLst/>
                    <a:latin typeface="+mn-lt"/>
                    <a:ea typeface="+mn-ea"/>
                    <a:cs typeface="+mn-cs"/>
                  </a:rPr>
                  <a:t>FORMA Y LONGITUD DE LA TUBERIA: </a:t>
                </a:r>
                <a:r>
                  <a:rPr lang="es-ES" sz="1200" kern="1200" dirty="0" smtClean="0">
                    <a:solidFill>
                      <a:schemeClr val="tx1"/>
                    </a:solidFill>
                    <a:effectLst/>
                    <a:latin typeface="+mn-lt"/>
                    <a:ea typeface="+mn-ea"/>
                    <a:cs typeface="+mn-cs"/>
                  </a:rPr>
                  <a:t>A partir  del volumen de trabajo existente, podemos determinar la longitud de la tubería que se utilizará, y mediante el valor de la longitud se puede determinar la caída de presión en los orificios más lejanos. mediante una matriz de decisión,</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se determinó la forma más eficiente para realizar la agitación neumática con la menor pérdida de presión posible y una agitación equitativa en la solución, tomando en cuenta esos factores se optó, por un sistema de un solo ramal, en forma de “L” con una extensión de manguera hasta la toma de aire. </a:t>
                </a:r>
                <a:r>
                  <a:rPr lang="es-ES" sz="1200" i="0" kern="1200">
                    <a:solidFill>
                      <a:schemeClr val="tx1"/>
                    </a:solidFill>
                    <a:effectLst/>
                    <a:latin typeface="+mn-lt"/>
                    <a:ea typeface="+mn-ea"/>
                    <a:cs typeface="+mn-cs"/>
                  </a:rPr>
                  <a:t>𝐿_𝑡𝑢𝑏𝑒𝑟í𝑎=841,8 [𝑚𝑚]</a:t>
                </a:r>
                <a:endParaRPr lang="es-ES" sz="1200" kern="1200" dirty="0">
                  <a:solidFill>
                    <a:schemeClr val="tx1"/>
                  </a:solidFill>
                  <a:effectLst/>
                  <a:latin typeface="+mn-lt"/>
                  <a:ea typeface="+mn-ea"/>
                  <a:cs typeface="+mn-cs"/>
                </a:endParaRPr>
              </a:p>
              <a:p>
                <a:r>
                  <a:rPr lang="es-ES" sz="1200" i="0" kern="1200">
                    <a:solidFill>
                      <a:schemeClr val="tx1"/>
                    </a:solidFill>
                    <a:effectLst/>
                    <a:latin typeface="+mn-lt"/>
                    <a:ea typeface="+mn-ea"/>
                    <a:cs typeface="+mn-cs"/>
                  </a:rPr>
                  <a:t>𝐿_𝑚𝑎𝑛𝑔𝑢𝑒𝑟𝑎=1220 [𝑚𝑚]</a:t>
                </a:r>
                <a:endParaRPr lang="es-ES" sz="1200" kern="1200" dirty="0">
                  <a:solidFill>
                    <a:schemeClr val="tx1"/>
                  </a:solidFill>
                  <a:effectLst/>
                  <a:latin typeface="+mn-lt"/>
                  <a:ea typeface="+mn-ea"/>
                  <a:cs typeface="+mn-cs"/>
                </a:endParaRPr>
              </a:p>
              <a:p>
                <a:r>
                  <a:rPr lang="es-ES" sz="1200" i="0" kern="1200">
                    <a:solidFill>
                      <a:schemeClr val="tx1"/>
                    </a:solidFill>
                    <a:effectLst/>
                    <a:latin typeface="+mn-lt"/>
                    <a:ea typeface="+mn-ea"/>
                    <a:cs typeface="+mn-cs"/>
                  </a:rPr>
                  <a:t>𝐿_𝑡𝑜𝑡𝑎𝑙=𝐿_𝑚𝑎𝑛𝑔𝑢𝑒𝑟𝑎+𝐿_𝑡𝑢𝑏𝑒𝑟í𝑎=2061,8[𝑚𝑚]</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kern="1200" dirty="0" smtClean="0">
                  <a:solidFill>
                    <a:schemeClr val="tx1"/>
                  </a:solidFill>
                  <a:effectLst/>
                  <a:latin typeface="+mn-lt"/>
                  <a:ea typeface="+mn-ea"/>
                  <a:cs typeface="+mn-cs"/>
                </a:endParaRPr>
              </a:p>
              <a:p>
                <a:endParaRPr lang="es-ES" dirty="0"/>
              </a:p>
            </p:txBody>
          </p:sp>
        </mc:Fallback>
      </mc:AlternateContent>
      <p:sp>
        <p:nvSpPr>
          <p:cNvPr id="4" name="Marcador de número de diapositiva 3"/>
          <p:cNvSpPr>
            <a:spLocks noGrp="1"/>
          </p:cNvSpPr>
          <p:nvPr>
            <p:ph type="sldNum" sz="quarter" idx="10"/>
          </p:nvPr>
        </p:nvSpPr>
        <p:spPr/>
        <p:txBody>
          <a:bodyPr/>
          <a:lstStyle/>
          <a:p>
            <a:fld id="{62EA14A5-CB5E-4D17-A717-298259406D97}" type="slidenum">
              <a:rPr lang="en-US" smtClean="0"/>
              <a:t>22</a:t>
            </a:fld>
            <a:endParaRPr lang="en-US"/>
          </a:p>
        </p:txBody>
      </p:sp>
    </p:spTree>
    <p:extLst>
      <p:ext uri="{BB962C8B-B14F-4D97-AF65-F5344CB8AC3E}">
        <p14:creationId xmlns:p14="http://schemas.microsoft.com/office/powerpoint/2010/main" val="1593883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Densidad y viscosidad dinámica de la solución:</a:t>
            </a:r>
            <a:r>
              <a:rPr lang="es-E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De acuerdo al análisis de viscosidad realizado en el laboratorio de reología de la Universidad de las Fuerzas Armadas-ESPE,</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para una solución de Zinc ácido a una temperatura de 16ºC, se tiene: 0,003 kg/ms.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densidad de la solución en grados Baumé (</a:t>
            </a:r>
            <a:r>
              <a:rPr lang="es-ES" sz="1200" kern="1200" dirty="0" err="1" smtClean="0">
                <a:solidFill>
                  <a:schemeClr val="tx1"/>
                </a:solidFill>
                <a:effectLst/>
                <a:latin typeface="+mn-lt"/>
                <a:ea typeface="+mn-ea"/>
                <a:cs typeface="+mn-cs"/>
              </a:rPr>
              <a:t>ºBé</a:t>
            </a:r>
            <a:r>
              <a:rPr lang="es-ES" sz="1200" kern="1200" dirty="0" smtClean="0">
                <a:solidFill>
                  <a:schemeClr val="tx1"/>
                </a:solidFill>
                <a:effectLst/>
                <a:latin typeface="+mn-lt"/>
                <a:ea typeface="+mn-ea"/>
                <a:cs typeface="+mn-cs"/>
              </a:rPr>
              <a:t>) de acuerdo a (GALVANO) es de 24 a 25, de manera que tomamos el valor promedio</a:t>
            </a:r>
            <a:r>
              <a:rPr lang="es-ES" sz="1200" kern="1200" baseline="0" dirty="0" smtClean="0">
                <a:solidFill>
                  <a:schemeClr val="tx1"/>
                </a:solidFill>
                <a:effectLst/>
                <a:latin typeface="+mn-lt"/>
                <a:ea typeface="+mn-ea"/>
                <a:cs typeface="+mn-cs"/>
              </a:rPr>
              <a:t> 24,5 grados </a:t>
            </a:r>
            <a:r>
              <a:rPr lang="es-ES" sz="1200" kern="1200" baseline="0" dirty="0" err="1" smtClean="0">
                <a:solidFill>
                  <a:schemeClr val="tx1"/>
                </a:solidFill>
                <a:effectLst/>
                <a:latin typeface="+mn-lt"/>
                <a:ea typeface="+mn-ea"/>
                <a:cs typeface="+mn-cs"/>
              </a:rPr>
              <a:t>baume</a:t>
            </a:r>
            <a:r>
              <a:rPr lang="es-ES" sz="1200" kern="1200" baseline="0" dirty="0" smtClean="0">
                <a:solidFill>
                  <a:schemeClr val="tx1"/>
                </a:solidFill>
                <a:effectLst/>
                <a:latin typeface="+mn-lt"/>
                <a:ea typeface="+mn-ea"/>
                <a:cs typeface="+mn-cs"/>
              </a:rPr>
              <a:t>.</a:t>
            </a:r>
            <a:r>
              <a:rPr lang="es-E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Para obtener la gravedad específica o densidad relativa de una sustancia a partir de sus grados Baumé se aplica la expresión mostrada en la siguiente ecuación</a:t>
            </a:r>
            <a:r>
              <a:rPr lang="es-ES" sz="1200" kern="1200" baseline="0" dirty="0" smtClean="0">
                <a:solidFill>
                  <a:schemeClr val="tx1"/>
                </a:solidFill>
                <a:effectLst/>
                <a:latin typeface="+mn-lt"/>
                <a:ea typeface="+mn-ea"/>
                <a:cs typeface="+mn-cs"/>
              </a:rPr>
              <a:t> dándonos un valor adimensional de 1,203.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baseline="0" dirty="0" smtClean="0">
                <a:solidFill>
                  <a:schemeClr val="tx1"/>
                </a:solidFill>
                <a:effectLst/>
                <a:latin typeface="+mn-lt"/>
                <a:ea typeface="+mn-ea"/>
                <a:cs typeface="+mn-cs"/>
              </a:rPr>
              <a:t>La densidad relativa al multiplicar por la densidad del agua 1000 kg/m3 obtenemos el valor de la densidad del zinc acido.</a:t>
            </a:r>
            <a:r>
              <a:rPr lang="es-E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VELOCIDAD DEL AIRE :</a:t>
            </a:r>
            <a:r>
              <a:rPr lang="es-ES" sz="1200" kern="1200" dirty="0" smtClean="0">
                <a:solidFill>
                  <a:schemeClr val="tx1"/>
                </a:solidFill>
                <a:effectLst/>
                <a:latin typeface="+mn-lt"/>
                <a:ea typeface="+mn-ea"/>
                <a:cs typeface="+mn-cs"/>
              </a:rPr>
              <a:t>Para instalaciones de aire comprimido, se recomienda según la Tabla que la velocidad se encuentre entre 9-30 (m/s), de lo contrario puede producirse deterioro, vibraciones en la tubería. Se tomará un promedio para determinar la velocidad máxima del aire comprimido, la misma velocidad del aire comprimido adopta el fluido por lo cual: la</a:t>
            </a:r>
            <a:r>
              <a:rPr lang="es-ES" sz="1200" kern="1200" baseline="0" dirty="0" smtClean="0">
                <a:solidFill>
                  <a:schemeClr val="tx1"/>
                </a:solidFill>
                <a:effectLst/>
                <a:latin typeface="+mn-lt"/>
                <a:ea typeface="+mn-ea"/>
                <a:cs typeface="+mn-cs"/>
              </a:rPr>
              <a:t> velocidad </a:t>
            </a:r>
            <a:r>
              <a:rPr lang="es-ES" sz="1200" kern="1200" baseline="0" dirty="0" err="1" smtClean="0">
                <a:solidFill>
                  <a:schemeClr val="tx1"/>
                </a:solidFill>
                <a:effectLst/>
                <a:latin typeface="+mn-lt"/>
                <a:ea typeface="+mn-ea"/>
                <a:cs typeface="+mn-cs"/>
              </a:rPr>
              <a:t>maxima</a:t>
            </a:r>
            <a:r>
              <a:rPr lang="es-ES" sz="1200" kern="1200" baseline="0" dirty="0" smtClean="0">
                <a:solidFill>
                  <a:schemeClr val="tx1"/>
                </a:solidFill>
                <a:effectLst/>
                <a:latin typeface="+mn-lt"/>
                <a:ea typeface="+mn-ea"/>
                <a:cs typeface="+mn-cs"/>
              </a:rPr>
              <a:t> será de 19,5 m/s</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baseline="0" dirty="0" smtClean="0">
                <a:solidFill>
                  <a:schemeClr val="tx1"/>
                </a:solidFill>
                <a:effectLst/>
                <a:latin typeface="+mn-lt"/>
                <a:ea typeface="+mn-ea"/>
                <a:cs typeface="+mn-cs"/>
              </a:rPr>
              <a:t>NUMERO DE REYLNOLDS: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Número que permite caracterizar la naturaleza del flujo, si se trata de un flujo laminar o turbulento. Es un número adimensional que matemáticamente está definido como,</a:t>
            </a:r>
            <a:r>
              <a:rPr lang="es-ES" sz="1200" kern="1200" baseline="0" dirty="0" smtClean="0">
                <a:solidFill>
                  <a:schemeClr val="tx1"/>
                </a:solidFill>
                <a:effectLst/>
                <a:latin typeface="+mn-lt"/>
                <a:ea typeface="+mn-ea"/>
                <a:cs typeface="+mn-cs"/>
              </a:rPr>
              <a:t> el producto entre la densidad del zinc acido, el diámetro interno de la tubería y la velocidad del fluido, dividido para viscosidad dinámica de la solución. Con lo cual se obtiene un numero de Reynolds de 97743,75 encontrándonos en un régimen turbulento. </a:t>
            </a:r>
            <a:r>
              <a:rPr lang="es-E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23</a:t>
            </a:fld>
            <a:endParaRPr lang="en-US"/>
          </a:p>
        </p:txBody>
      </p:sp>
    </p:spTree>
    <p:extLst>
      <p:ext uri="{BB962C8B-B14F-4D97-AF65-F5344CB8AC3E}">
        <p14:creationId xmlns:p14="http://schemas.microsoft.com/office/powerpoint/2010/main" val="519135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De la Ecuación,</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se despeja la velocidad en función del diámetro de la tubería, lo cual permite determinar la velocidad promedio que proviene desde el compresor</a:t>
                </a:r>
                <a:r>
                  <a:rPr lang="es-ES" sz="1200" kern="1200" baseline="0" dirty="0" smtClean="0">
                    <a:solidFill>
                      <a:schemeClr val="tx1"/>
                    </a:solidFill>
                    <a:effectLst/>
                    <a:latin typeface="+mn-lt"/>
                    <a:ea typeface="+mn-ea"/>
                    <a:cs typeface="+mn-cs"/>
                  </a:rPr>
                  <a:t> que</a:t>
                </a:r>
                <a:r>
                  <a:rPr lang="es-ES" sz="1200" kern="1200" dirty="0" smtClean="0">
                    <a:solidFill>
                      <a:schemeClr val="tx1"/>
                    </a:solidFill>
                    <a:effectLst/>
                    <a:latin typeface="+mn-lt"/>
                    <a:ea typeface="+mn-ea"/>
                    <a:cs typeface="+mn-cs"/>
                  </a:rPr>
                  <a:t> según el catálogo acorde</a:t>
                </a:r>
                <a:r>
                  <a:rPr lang="es-ES" sz="1200" kern="1200" baseline="0" dirty="0" smtClean="0">
                    <a:solidFill>
                      <a:schemeClr val="tx1"/>
                    </a:solidFill>
                    <a:effectLst/>
                    <a:latin typeface="+mn-lt"/>
                    <a:ea typeface="+mn-ea"/>
                    <a:cs typeface="+mn-cs"/>
                  </a:rPr>
                  <a:t> con la marca del compresor disponible, </a:t>
                </a:r>
                <a:r>
                  <a:rPr lang="es-ES" sz="1200" kern="1200" dirty="0" smtClean="0">
                    <a:solidFill>
                      <a:schemeClr val="tx1"/>
                    </a:solidFill>
                    <a:effectLst/>
                    <a:latin typeface="+mn-lt"/>
                    <a:ea typeface="+mn-ea"/>
                    <a:cs typeface="+mn-cs"/>
                  </a:rPr>
                  <a:t>se tiene una caudal de: 19,7 CFM (PIES CUBICOS</a:t>
                </a:r>
                <a:r>
                  <a:rPr lang="es-ES" sz="1200" kern="1200" baseline="0" dirty="0" smtClean="0">
                    <a:solidFill>
                      <a:schemeClr val="tx1"/>
                    </a:solidFill>
                    <a:effectLst/>
                    <a:latin typeface="+mn-lt"/>
                    <a:ea typeface="+mn-ea"/>
                    <a:cs typeface="+mn-cs"/>
                  </a:rPr>
                  <a:t> MINUTO)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Con lo cual se obtiene una velocidad promedio de salida del compresor de: 31,78 m/s</a:t>
                </a:r>
                <a:r>
                  <a:rPr lang="es-ES" sz="1200" kern="1200" baseline="0" dirty="0" smtClean="0">
                    <a:solidFill>
                      <a:schemeClr val="tx1"/>
                    </a:solidFill>
                    <a:effectLst/>
                    <a:latin typeface="+mn-lt"/>
                    <a:ea typeface="+mn-ea"/>
                    <a:cs typeface="+mn-cs"/>
                  </a:rPr>
                  <a:t> que mediante la válvula de bola es reducida a 3,8 m/s, valor con el cual se verá mas adelante que es el adecuado para tener una velocidad de salida del aire dentro del rango especificado por la tabla explicada anteriormente.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El factor de fricción: </a:t>
                </a:r>
                <a:r>
                  <a:rPr lang="es-ES" sz="1200" kern="1200" dirty="0" smtClean="0">
                    <a:solidFill>
                      <a:schemeClr val="tx1"/>
                    </a:solidFill>
                    <a:effectLst/>
                    <a:latin typeface="+mn-lt"/>
                    <a:ea typeface="+mn-ea"/>
                    <a:cs typeface="+mn-cs"/>
                  </a:rPr>
                  <a:t>en flujos</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turbulentos, el factor</a:t>
                </a:r>
                <a:r>
                  <a:rPr lang="es-ES" sz="1200" kern="1200" baseline="0" dirty="0" smtClean="0">
                    <a:solidFill>
                      <a:schemeClr val="tx1"/>
                    </a:solidFill>
                    <a:effectLst/>
                    <a:latin typeface="+mn-lt"/>
                    <a:ea typeface="+mn-ea"/>
                    <a:cs typeface="+mn-cs"/>
                  </a:rPr>
                  <a:t> de fricción</a:t>
                </a:r>
                <a:r>
                  <a:rPr lang="es-ES" sz="1200" kern="1200" dirty="0" smtClean="0">
                    <a:solidFill>
                      <a:schemeClr val="tx1"/>
                    </a:solidFill>
                    <a:effectLst/>
                    <a:latin typeface="+mn-lt"/>
                    <a:ea typeface="+mn-ea"/>
                    <a:cs typeface="+mn-cs"/>
                  </a:rPr>
                  <a:t> depende del Número de Reynolds y de la rugosidad relativa ( </a:t>
                </a:r>
                <a14:m>
                  <m:oMath xmlns:m="http://schemas.openxmlformats.org/officeDocument/2006/math">
                    <m:f>
                      <m:fPr>
                        <m:type m:val="skw"/>
                        <m:ctrlPr>
                          <a:rPr lang="es-ES" sz="1200" i="1" kern="1200">
                            <a:solidFill>
                              <a:schemeClr val="tx1"/>
                            </a:solidFill>
                            <a:effectLst/>
                            <a:latin typeface="Cambria Math" panose="02040503050406030204" pitchFamily="18" charset="0"/>
                            <a:ea typeface="+mn-ea"/>
                            <a:cs typeface="+mn-cs"/>
                          </a:rPr>
                        </m:ctrlPr>
                      </m:fPr>
                      <m:num>
                        <m:r>
                          <a:rPr lang="es-ES" sz="1200" i="1" kern="1200">
                            <a:solidFill>
                              <a:schemeClr val="tx1"/>
                            </a:solidFill>
                            <a:effectLst/>
                            <a:latin typeface="Cambria Math" panose="02040503050406030204" pitchFamily="18" charset="0"/>
                            <a:ea typeface="+mn-ea"/>
                            <a:cs typeface="+mn-cs"/>
                          </a:rPr>
                          <m:t>𝜀</m:t>
                        </m:r>
                      </m:num>
                      <m:den>
                        <m:r>
                          <a:rPr lang="es-ES" sz="1200" i="1" kern="1200">
                            <a:solidFill>
                              <a:schemeClr val="tx1"/>
                            </a:solidFill>
                            <a:effectLst/>
                            <a:latin typeface="Cambria Math" panose="02040503050406030204" pitchFamily="18" charset="0"/>
                            <a:ea typeface="+mn-ea"/>
                            <a:cs typeface="+mn-cs"/>
                          </a:rPr>
                          <m:t>𝐷</m:t>
                        </m:r>
                      </m:den>
                    </m:f>
                  </m:oMath>
                </a14:m>
                <a:r>
                  <a:rPr lang="es-ES" sz="1200" kern="1200" dirty="0">
                    <a:solidFill>
                      <a:schemeClr val="tx1"/>
                    </a:solidFill>
                    <a:effectLst/>
                    <a:latin typeface="+mn-lt"/>
                    <a:ea typeface="+mn-ea"/>
                    <a:cs typeface="+mn-cs"/>
                  </a:rPr>
                  <a:t>), que es la relación entre la rugosidad del tubo y el diámetro del mismo, el factor de fricción de Darcy es un número adimensional. La rugosidad dentro de un tubo de PVC es  </a:t>
                </a:r>
                <a14:m>
                  <m:oMath xmlns:m="http://schemas.openxmlformats.org/officeDocument/2006/math">
                    <m:r>
                      <a:rPr lang="es-ES" sz="1200" i="1" kern="1200">
                        <a:solidFill>
                          <a:schemeClr val="tx1"/>
                        </a:solidFill>
                        <a:effectLst/>
                        <a:latin typeface="Cambria Math" panose="02040503050406030204" pitchFamily="18" charset="0"/>
                        <a:ea typeface="+mn-ea"/>
                        <a:cs typeface="+mn-cs"/>
                      </a:rPr>
                      <m:t>𝜀</m:t>
                    </m:r>
                    <m:r>
                      <a:rPr lang="es-ES" sz="1200" kern="1200">
                        <a:solidFill>
                          <a:schemeClr val="tx1"/>
                        </a:solidFill>
                        <a:effectLst/>
                        <a:latin typeface="Cambria Math" panose="02040503050406030204" pitchFamily="18" charset="0"/>
                        <a:ea typeface="+mn-ea"/>
                        <a:cs typeface="+mn-cs"/>
                      </a:rPr>
                      <m:t>=0,0015 [</m:t>
                    </m:r>
                    <m:r>
                      <a:rPr lang="es-ES" sz="1200" i="1" kern="1200">
                        <a:solidFill>
                          <a:schemeClr val="tx1"/>
                        </a:solidFill>
                        <a:effectLst/>
                        <a:latin typeface="Cambria Math" panose="02040503050406030204" pitchFamily="18" charset="0"/>
                        <a:ea typeface="+mn-ea"/>
                        <a:cs typeface="+mn-cs"/>
                      </a:rPr>
                      <m:t>𝑚𝑚</m:t>
                    </m:r>
                    <m:r>
                      <a:rPr lang="es-ES" sz="1200" kern="1200">
                        <a:solidFill>
                          <a:schemeClr val="tx1"/>
                        </a:solidFill>
                        <a:effectLst/>
                        <a:latin typeface="Cambria Math" panose="02040503050406030204" pitchFamily="18" charset="0"/>
                        <a:ea typeface="+mn-ea"/>
                        <a:cs typeface="+mn-cs"/>
                      </a:rPr>
                      <m:t>]</m:t>
                    </m:r>
                  </m:oMath>
                </a14:m>
                <a:r>
                  <a:rPr lang="es-ES" sz="1200" kern="1200" dirty="0">
                    <a:solidFill>
                      <a:schemeClr val="tx1"/>
                    </a:solidFill>
                    <a:effectLst/>
                    <a:latin typeface="+mn-lt"/>
                    <a:ea typeface="+mn-ea"/>
                    <a:cs typeface="+mn-cs"/>
                  </a:rPr>
                  <a:t> de acuerdo a la </a:t>
                </a:r>
                <a:r>
                  <a:rPr lang="es-ES" sz="1200" kern="1200" dirty="0" smtClean="0">
                    <a:solidFill>
                      <a:schemeClr val="tx1"/>
                    </a:solidFill>
                    <a:effectLst/>
                    <a:latin typeface="+mn-lt"/>
                    <a:ea typeface="+mn-ea"/>
                    <a:cs typeface="+mn-cs"/>
                  </a:rPr>
                  <a:t>Tabla.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Para</a:t>
                </a:r>
                <a:r>
                  <a:rPr lang="es-ES" sz="1200" kern="1200" baseline="0" dirty="0" smtClean="0">
                    <a:solidFill>
                      <a:schemeClr val="tx1"/>
                    </a:solidFill>
                    <a:effectLst/>
                    <a:latin typeface="+mn-lt"/>
                    <a:ea typeface="+mn-ea"/>
                    <a:cs typeface="+mn-cs"/>
                  </a:rPr>
                  <a:t> poder determinar el factor de </a:t>
                </a:r>
                <a:r>
                  <a:rPr lang="es-ES" sz="1200" kern="1200" baseline="0" dirty="0" err="1" smtClean="0">
                    <a:solidFill>
                      <a:schemeClr val="tx1"/>
                    </a:solidFill>
                    <a:effectLst/>
                    <a:latin typeface="+mn-lt"/>
                    <a:ea typeface="+mn-ea"/>
                    <a:cs typeface="+mn-cs"/>
                  </a:rPr>
                  <a:t>friccion</a:t>
                </a:r>
                <a:r>
                  <a:rPr lang="es-ES" sz="1200" kern="1200" baseline="0" dirty="0" smtClean="0">
                    <a:solidFill>
                      <a:schemeClr val="tx1"/>
                    </a:solidFill>
                    <a:effectLst/>
                    <a:latin typeface="+mn-lt"/>
                    <a:ea typeface="+mn-ea"/>
                    <a:cs typeface="+mn-cs"/>
                  </a:rPr>
                  <a:t> de Darcy-</a:t>
                </a:r>
                <a:r>
                  <a:rPr lang="es-ES" sz="1200" kern="1200" baseline="0" dirty="0" err="1" smtClean="0">
                    <a:solidFill>
                      <a:schemeClr val="tx1"/>
                    </a:solidFill>
                    <a:effectLst/>
                    <a:latin typeface="+mn-lt"/>
                    <a:ea typeface="+mn-ea"/>
                    <a:cs typeface="+mn-cs"/>
                  </a:rPr>
                  <a:t>Weisbach</a:t>
                </a:r>
                <a:r>
                  <a:rPr lang="es-ES" sz="1200" kern="1200" baseline="0" dirty="0" smtClean="0">
                    <a:solidFill>
                      <a:schemeClr val="tx1"/>
                    </a:solidFill>
                    <a:effectLst/>
                    <a:latin typeface="+mn-lt"/>
                    <a:ea typeface="+mn-ea"/>
                    <a:cs typeface="+mn-cs"/>
                  </a:rPr>
                  <a:t>, se tiene</a:t>
                </a:r>
                <a:r>
                  <a:rPr lang="es-ES" sz="1200" kern="1200" dirty="0" smtClean="0">
                    <a:solidFill>
                      <a:schemeClr val="tx1"/>
                    </a:solidFill>
                    <a:effectLst/>
                    <a:latin typeface="+mn-lt"/>
                    <a:ea typeface="+mn-ea"/>
                    <a:cs typeface="+mn-cs"/>
                  </a:rPr>
                  <a:t> una relación explicita aproximada que</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fue </a:t>
                </a:r>
                <a:r>
                  <a:rPr lang="es-ES" sz="1200" kern="1200" dirty="0">
                    <a:solidFill>
                      <a:schemeClr val="tx1"/>
                    </a:solidFill>
                    <a:effectLst/>
                    <a:latin typeface="+mn-lt"/>
                    <a:ea typeface="+mn-ea"/>
                    <a:cs typeface="+mn-cs"/>
                  </a:rPr>
                  <a:t>dada por S. E. </a:t>
                </a:r>
                <a:r>
                  <a:rPr lang="es-ES" sz="1200" kern="1200" dirty="0" err="1">
                    <a:solidFill>
                      <a:schemeClr val="tx1"/>
                    </a:solidFill>
                    <a:effectLst/>
                    <a:latin typeface="+mn-lt"/>
                    <a:ea typeface="+mn-ea"/>
                    <a:cs typeface="+mn-cs"/>
                  </a:rPr>
                  <a:t>Haaland</a:t>
                </a:r>
                <a:r>
                  <a:rPr lang="es-ES" sz="1200" kern="1200" dirty="0">
                    <a:solidFill>
                      <a:schemeClr val="tx1"/>
                    </a:solidFill>
                    <a:effectLst/>
                    <a:latin typeface="+mn-lt"/>
                    <a:ea typeface="+mn-ea"/>
                    <a:cs typeface="+mn-cs"/>
                  </a:rPr>
                  <a:t> en 1983, definida </a:t>
                </a:r>
                <a:r>
                  <a:rPr lang="es-ES" sz="1200" kern="1200" dirty="0" smtClean="0">
                    <a:solidFill>
                      <a:schemeClr val="tx1"/>
                    </a:solidFill>
                    <a:effectLst/>
                    <a:latin typeface="+mn-lt"/>
                    <a:ea typeface="+mn-ea"/>
                    <a:cs typeface="+mn-cs"/>
                  </a:rPr>
                  <a:t>por</a:t>
                </a:r>
                <a:r>
                  <a:rPr lang="es-ES" sz="1200" kern="1200" baseline="0" dirty="0" smtClean="0">
                    <a:solidFill>
                      <a:schemeClr val="tx1"/>
                    </a:solidFill>
                    <a:effectLst/>
                    <a:latin typeface="+mn-lt"/>
                    <a:ea typeface="+mn-ea"/>
                    <a:cs typeface="+mn-cs"/>
                  </a:rPr>
                  <a:t> la siguiente ecuación.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Resolviendo la Ecuación se tiene</a:t>
                </a:r>
                <a:r>
                  <a:rPr lang="es-ES" sz="1200" kern="1200" baseline="0" dirty="0" smtClean="0">
                    <a:solidFill>
                      <a:schemeClr val="tx1"/>
                    </a:solidFill>
                    <a:effectLst/>
                    <a:latin typeface="+mn-lt"/>
                    <a:ea typeface="+mn-ea"/>
                    <a:cs typeface="+mn-cs"/>
                  </a:rPr>
                  <a:t> un valor de f=0,0184</a:t>
                </a:r>
                <a:endParaRPr lang="es-ES" dirty="0"/>
              </a:p>
            </p:txBody>
          </p:sp>
        </mc:Choice>
        <mc:Fallback xmlns="">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De la Ecuación,</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se despeja la velocidad en función del diámetro de la tubería, lo cual permite determinar la velocidad promedio que proviene desde el compresor</a:t>
                </a:r>
                <a:r>
                  <a:rPr lang="es-ES" sz="1200" kern="1200" baseline="0" dirty="0" smtClean="0">
                    <a:solidFill>
                      <a:schemeClr val="tx1"/>
                    </a:solidFill>
                    <a:effectLst/>
                    <a:latin typeface="+mn-lt"/>
                    <a:ea typeface="+mn-ea"/>
                    <a:cs typeface="+mn-cs"/>
                  </a:rPr>
                  <a:t> que</a:t>
                </a:r>
                <a:r>
                  <a:rPr lang="es-ES" sz="1200" kern="1200" dirty="0" smtClean="0">
                    <a:solidFill>
                      <a:schemeClr val="tx1"/>
                    </a:solidFill>
                    <a:effectLst/>
                    <a:latin typeface="+mn-lt"/>
                    <a:ea typeface="+mn-ea"/>
                    <a:cs typeface="+mn-cs"/>
                  </a:rPr>
                  <a:t> según el catálogo acorde</a:t>
                </a:r>
                <a:r>
                  <a:rPr lang="es-ES" sz="1200" kern="1200" baseline="0" dirty="0" smtClean="0">
                    <a:solidFill>
                      <a:schemeClr val="tx1"/>
                    </a:solidFill>
                    <a:effectLst/>
                    <a:latin typeface="+mn-lt"/>
                    <a:ea typeface="+mn-ea"/>
                    <a:cs typeface="+mn-cs"/>
                  </a:rPr>
                  <a:t> con la marca del compresor disponible, </a:t>
                </a:r>
                <a:r>
                  <a:rPr lang="es-ES" sz="1200" kern="1200" dirty="0" smtClean="0">
                    <a:solidFill>
                      <a:schemeClr val="tx1"/>
                    </a:solidFill>
                    <a:effectLst/>
                    <a:latin typeface="+mn-lt"/>
                    <a:ea typeface="+mn-ea"/>
                    <a:cs typeface="+mn-cs"/>
                  </a:rPr>
                  <a:t>se tiene una caudal de: 19,7 CFM (PIES CUBICOS</a:t>
                </a:r>
                <a:r>
                  <a:rPr lang="es-ES" sz="1200" kern="1200" baseline="0" dirty="0" smtClean="0">
                    <a:solidFill>
                      <a:schemeClr val="tx1"/>
                    </a:solidFill>
                    <a:effectLst/>
                    <a:latin typeface="+mn-lt"/>
                    <a:ea typeface="+mn-ea"/>
                    <a:cs typeface="+mn-cs"/>
                  </a:rPr>
                  <a:t> MINUTO)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Con lo cual se obtiene una velocidad promedio de salida del compresor de: 31,78 m/s</a:t>
                </a:r>
                <a:r>
                  <a:rPr lang="es-ES" sz="1200" kern="1200" baseline="0" dirty="0" smtClean="0">
                    <a:solidFill>
                      <a:schemeClr val="tx1"/>
                    </a:solidFill>
                    <a:effectLst/>
                    <a:latin typeface="+mn-lt"/>
                    <a:ea typeface="+mn-ea"/>
                    <a:cs typeface="+mn-cs"/>
                  </a:rPr>
                  <a:t> , </a:t>
                </a:r>
                <a:r>
                  <a:rPr lang="es-ES" sz="1200" kern="1200" dirty="0" smtClean="0">
                    <a:solidFill>
                      <a:schemeClr val="tx1"/>
                    </a:solidFill>
                    <a:effectLst/>
                    <a:latin typeface="+mn-lt"/>
                    <a:ea typeface="+mn-ea"/>
                    <a:cs typeface="+mn-cs"/>
                  </a:rPr>
                  <a:t>Debido a esto se requiere de una válvula de bola ubicada luego de la unidad de mantenimiento, que permita regular el caudal de flujo volumétrico del compresor a un máximo de</a:t>
                </a:r>
                <a:r>
                  <a:rPr lang="es-ES" sz="1200" kern="1200" baseline="0" dirty="0" smtClean="0">
                    <a:solidFill>
                      <a:schemeClr val="tx1"/>
                    </a:solidFill>
                    <a:effectLst/>
                    <a:latin typeface="+mn-lt"/>
                    <a:ea typeface="+mn-ea"/>
                    <a:cs typeface="+mn-cs"/>
                  </a:rPr>
                  <a:t> </a:t>
                </a:r>
                <a:r>
                  <a:rPr lang="es-ES" sz="1200" i="0" kern="1200" smtClean="0">
                    <a:solidFill>
                      <a:schemeClr val="tx1"/>
                    </a:solidFill>
                    <a:effectLst/>
                    <a:latin typeface="+mn-lt"/>
                    <a:ea typeface="+mn-ea"/>
                    <a:cs typeface="+mn-cs"/>
                  </a:rPr>
                  <a:t>𝑄=1 </a:t>
                </a:r>
                <a:r>
                  <a:rPr lang="es-ES" sz="1200" i="0" kern="1200">
                    <a:solidFill>
                      <a:schemeClr val="tx1"/>
                    </a:solidFill>
                    <a:effectLst/>
                    <a:latin typeface="+mn-lt"/>
                    <a:ea typeface="+mn-ea"/>
                    <a:cs typeface="+mn-cs"/>
                  </a:rPr>
                  <a:t> 〖𝑓𝑡〗^3⁄𝑚𝑖𝑛</a:t>
                </a:r>
                <a:r>
                  <a:rPr lang="es-ES" sz="1200" kern="1200" dirty="0" smtClean="0">
                    <a:solidFill>
                      <a:schemeClr val="tx1"/>
                    </a:solidFill>
                    <a:effectLst/>
                    <a:latin typeface="+mn-lt"/>
                    <a:ea typeface="+mn-ea"/>
                    <a:cs typeface="+mn-cs"/>
                  </a:rPr>
                  <a:t>, de</a:t>
                </a:r>
                <a:r>
                  <a:rPr lang="es-ES" sz="1200" kern="1200" baseline="0" dirty="0" smtClean="0">
                    <a:solidFill>
                      <a:schemeClr val="tx1"/>
                    </a:solidFill>
                    <a:effectLst/>
                    <a:latin typeface="+mn-lt"/>
                    <a:ea typeface="+mn-ea"/>
                    <a:cs typeface="+mn-cs"/>
                  </a:rPr>
                  <a:t> tal manera que la velocidad que se maneje a la entrada del sistema sea alrededor de los 3,8m/s.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factor de fricción en el flujo de tubos turbulentos, depende del Número de Reynolds y de la rugosidad relativa ( </a:t>
                </a:r>
                <a:r>
                  <a:rPr lang="es-ES" sz="1200" i="0" kern="1200">
                    <a:solidFill>
                      <a:schemeClr val="tx1"/>
                    </a:solidFill>
                    <a:effectLst/>
                    <a:latin typeface="+mn-lt"/>
                    <a:ea typeface="+mn-ea"/>
                    <a:cs typeface="+mn-cs"/>
                  </a:rPr>
                  <a:t>𝜀⁄𝐷</a:t>
                </a:r>
                <a:r>
                  <a:rPr lang="es-ES" sz="1200" kern="1200" dirty="0">
                    <a:solidFill>
                      <a:schemeClr val="tx1"/>
                    </a:solidFill>
                    <a:effectLst/>
                    <a:latin typeface="+mn-lt"/>
                    <a:ea typeface="+mn-ea"/>
                    <a:cs typeface="+mn-cs"/>
                  </a:rPr>
                  <a:t>), que es la relación entre la rugosidad del tubo y el diámetro del mismo, el factor de fricción de Darcy es un número adimensional. La rugosidad dentro de un tubo de PVC es  </a:t>
                </a:r>
                <a:r>
                  <a:rPr lang="es-ES" sz="1200" i="0" kern="1200">
                    <a:solidFill>
                      <a:schemeClr val="tx1"/>
                    </a:solidFill>
                    <a:effectLst/>
                    <a:latin typeface="+mn-lt"/>
                    <a:ea typeface="+mn-ea"/>
                    <a:cs typeface="+mn-cs"/>
                  </a:rPr>
                  <a:t>𝜀=0,0015 [𝑚𝑚]</a:t>
                </a:r>
                <a:r>
                  <a:rPr lang="es-ES" sz="1200" kern="1200" dirty="0">
                    <a:solidFill>
                      <a:schemeClr val="tx1"/>
                    </a:solidFill>
                    <a:effectLst/>
                    <a:latin typeface="+mn-lt"/>
                    <a:ea typeface="+mn-ea"/>
                    <a:cs typeface="+mn-cs"/>
                  </a:rPr>
                  <a:t> de acuerdo a la </a:t>
                </a:r>
                <a:r>
                  <a:rPr lang="es-ES" sz="1200" kern="1200" dirty="0" smtClean="0">
                    <a:solidFill>
                      <a:schemeClr val="tx1"/>
                    </a:solidFill>
                    <a:effectLst/>
                    <a:latin typeface="+mn-lt"/>
                    <a:ea typeface="+mn-ea"/>
                    <a:cs typeface="+mn-cs"/>
                  </a:rPr>
                  <a:t>Tabla.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Para</a:t>
                </a:r>
                <a:r>
                  <a:rPr lang="es-ES" sz="1200" kern="1200" baseline="0" dirty="0" smtClean="0">
                    <a:solidFill>
                      <a:schemeClr val="tx1"/>
                    </a:solidFill>
                    <a:effectLst/>
                    <a:latin typeface="+mn-lt"/>
                    <a:ea typeface="+mn-ea"/>
                    <a:cs typeface="+mn-cs"/>
                  </a:rPr>
                  <a:t> poder determinar el factor de </a:t>
                </a:r>
                <a:r>
                  <a:rPr lang="es-ES" sz="1200" kern="1200" baseline="0" dirty="0" err="1" smtClean="0">
                    <a:solidFill>
                      <a:schemeClr val="tx1"/>
                    </a:solidFill>
                    <a:effectLst/>
                    <a:latin typeface="+mn-lt"/>
                    <a:ea typeface="+mn-ea"/>
                    <a:cs typeface="+mn-cs"/>
                  </a:rPr>
                  <a:t>friccion</a:t>
                </a:r>
                <a:r>
                  <a:rPr lang="es-ES" sz="1200" kern="1200" baseline="0" dirty="0" smtClean="0">
                    <a:solidFill>
                      <a:schemeClr val="tx1"/>
                    </a:solidFill>
                    <a:effectLst/>
                    <a:latin typeface="+mn-lt"/>
                    <a:ea typeface="+mn-ea"/>
                    <a:cs typeface="+mn-cs"/>
                  </a:rPr>
                  <a:t> de Darcy-</a:t>
                </a:r>
                <a:r>
                  <a:rPr lang="es-ES" sz="1200" kern="1200" baseline="0" dirty="0" err="1" smtClean="0">
                    <a:solidFill>
                      <a:schemeClr val="tx1"/>
                    </a:solidFill>
                    <a:effectLst/>
                    <a:latin typeface="+mn-lt"/>
                    <a:ea typeface="+mn-ea"/>
                    <a:cs typeface="+mn-cs"/>
                  </a:rPr>
                  <a:t>Weisbach</a:t>
                </a:r>
                <a:r>
                  <a:rPr lang="es-ES" sz="1200" kern="1200" baseline="0" dirty="0" smtClean="0">
                    <a:solidFill>
                      <a:schemeClr val="tx1"/>
                    </a:solidFill>
                    <a:effectLst/>
                    <a:latin typeface="+mn-lt"/>
                    <a:ea typeface="+mn-ea"/>
                    <a:cs typeface="+mn-cs"/>
                  </a:rPr>
                  <a:t>, se tiene</a:t>
                </a:r>
                <a:r>
                  <a:rPr lang="es-ES" sz="1200" kern="1200" dirty="0" smtClean="0">
                    <a:solidFill>
                      <a:schemeClr val="tx1"/>
                    </a:solidFill>
                    <a:effectLst/>
                    <a:latin typeface="+mn-lt"/>
                    <a:ea typeface="+mn-ea"/>
                    <a:cs typeface="+mn-cs"/>
                  </a:rPr>
                  <a:t> una relación explicita aproximada que</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fue </a:t>
                </a:r>
                <a:r>
                  <a:rPr lang="es-ES" sz="1200" kern="1200" dirty="0">
                    <a:solidFill>
                      <a:schemeClr val="tx1"/>
                    </a:solidFill>
                    <a:effectLst/>
                    <a:latin typeface="+mn-lt"/>
                    <a:ea typeface="+mn-ea"/>
                    <a:cs typeface="+mn-cs"/>
                  </a:rPr>
                  <a:t>dada por S. E. </a:t>
                </a:r>
                <a:r>
                  <a:rPr lang="es-ES" sz="1200" kern="1200" dirty="0" err="1">
                    <a:solidFill>
                      <a:schemeClr val="tx1"/>
                    </a:solidFill>
                    <a:effectLst/>
                    <a:latin typeface="+mn-lt"/>
                    <a:ea typeface="+mn-ea"/>
                    <a:cs typeface="+mn-cs"/>
                  </a:rPr>
                  <a:t>Haaland</a:t>
                </a:r>
                <a:r>
                  <a:rPr lang="es-ES" sz="1200" kern="1200" dirty="0">
                    <a:solidFill>
                      <a:schemeClr val="tx1"/>
                    </a:solidFill>
                    <a:effectLst/>
                    <a:latin typeface="+mn-lt"/>
                    <a:ea typeface="+mn-ea"/>
                    <a:cs typeface="+mn-cs"/>
                  </a:rPr>
                  <a:t> en 1983, definida </a:t>
                </a:r>
                <a:r>
                  <a:rPr lang="es-ES" sz="1200" kern="1200" dirty="0" smtClean="0">
                    <a:solidFill>
                      <a:schemeClr val="tx1"/>
                    </a:solidFill>
                    <a:effectLst/>
                    <a:latin typeface="+mn-lt"/>
                    <a:ea typeface="+mn-ea"/>
                    <a:cs typeface="+mn-cs"/>
                  </a:rPr>
                  <a:t>por</a:t>
                </a:r>
                <a:r>
                  <a:rPr lang="es-ES" sz="1200" kern="1200" baseline="0" dirty="0" smtClean="0">
                    <a:solidFill>
                      <a:schemeClr val="tx1"/>
                    </a:solidFill>
                    <a:effectLst/>
                    <a:latin typeface="+mn-lt"/>
                    <a:ea typeface="+mn-ea"/>
                    <a:cs typeface="+mn-cs"/>
                  </a:rPr>
                  <a:t> la siguiente ecuación.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Resolviendo la Ecuación se tiene</a:t>
                </a:r>
                <a:r>
                  <a:rPr lang="es-ES" sz="1200" kern="1200" baseline="0" dirty="0" smtClean="0">
                    <a:solidFill>
                      <a:schemeClr val="tx1"/>
                    </a:solidFill>
                    <a:effectLst/>
                    <a:latin typeface="+mn-lt"/>
                    <a:ea typeface="+mn-ea"/>
                    <a:cs typeface="+mn-cs"/>
                  </a:rPr>
                  <a:t> un valor de f=0,0184</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a:p>
            </p:txBody>
          </p:sp>
        </mc:Fallback>
      </mc:AlternateContent>
      <p:sp>
        <p:nvSpPr>
          <p:cNvPr id="4" name="Marcador de número de diapositiva 3"/>
          <p:cNvSpPr>
            <a:spLocks noGrp="1"/>
          </p:cNvSpPr>
          <p:nvPr>
            <p:ph type="sldNum" sz="quarter" idx="10"/>
          </p:nvPr>
        </p:nvSpPr>
        <p:spPr/>
        <p:txBody>
          <a:bodyPr/>
          <a:lstStyle/>
          <a:p>
            <a:fld id="{62EA14A5-CB5E-4D17-A717-298259406D97}" type="slidenum">
              <a:rPr lang="en-US" smtClean="0"/>
              <a:t>24</a:t>
            </a:fld>
            <a:endParaRPr lang="en-US"/>
          </a:p>
        </p:txBody>
      </p:sp>
    </p:spTree>
    <p:extLst>
      <p:ext uri="{BB962C8B-B14F-4D97-AF65-F5344CB8AC3E}">
        <p14:creationId xmlns:p14="http://schemas.microsoft.com/office/powerpoint/2010/main" val="930194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ecuación matemática mostrada permite determinar la pérdida presión en un tramo determinado de la tubería, definida como ecuación de </a:t>
                </a:r>
                <a:r>
                  <a:rPr lang="es-ES" sz="1200" kern="1200" dirty="0" err="1" smtClean="0">
                    <a:solidFill>
                      <a:schemeClr val="tx1"/>
                    </a:solidFill>
                    <a:effectLst/>
                    <a:latin typeface="+mn-lt"/>
                    <a:ea typeface="+mn-ea"/>
                    <a:cs typeface="+mn-cs"/>
                  </a:rPr>
                  <a:t>Darcy-Weisbach</a:t>
                </a:r>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Donde: </a:t>
                </a:r>
                <a14:m>
                  <m:oMath xmlns:m="http://schemas.openxmlformats.org/officeDocument/2006/math">
                    <m:sSub>
                      <m:sSubPr>
                        <m:ctrlPr>
                          <a:rPr lang="es-ES" sz="1200" i="1" kern="1200">
                            <a:solidFill>
                              <a:schemeClr val="tx1"/>
                            </a:solidFill>
                            <a:effectLst/>
                            <a:latin typeface="Cambria Math" panose="02040503050406030204" pitchFamily="18" charset="0"/>
                            <a:ea typeface="+mn-ea"/>
                            <a:cs typeface="+mn-cs"/>
                          </a:rPr>
                        </m:ctrlPr>
                      </m:sSubPr>
                      <m:e>
                        <m:r>
                          <a:rPr lang="es-ES" sz="1200" i="1" kern="1200">
                            <a:solidFill>
                              <a:schemeClr val="tx1"/>
                            </a:solidFill>
                            <a:effectLst/>
                            <a:latin typeface="Cambria Math" panose="02040503050406030204" pitchFamily="18" charset="0"/>
                            <a:ea typeface="+mn-ea"/>
                            <a:cs typeface="+mn-cs"/>
                          </a:rPr>
                          <m:t>∆</m:t>
                        </m:r>
                      </m:e>
                      <m:sub>
                        <m:r>
                          <a:rPr lang="es-ES" sz="1200" i="1" kern="1200">
                            <a:solidFill>
                              <a:schemeClr val="tx1"/>
                            </a:solidFill>
                            <a:effectLst/>
                            <a:latin typeface="Cambria Math" panose="02040503050406030204" pitchFamily="18" charset="0"/>
                            <a:ea typeface="+mn-ea"/>
                            <a:cs typeface="+mn-cs"/>
                          </a:rPr>
                          <m:t>𝑝</m:t>
                        </m:r>
                        <m:r>
                          <a:rPr lang="es-ES" sz="1200" i="1" kern="1200">
                            <a:solidFill>
                              <a:schemeClr val="tx1"/>
                            </a:solidFill>
                            <a:effectLst/>
                            <a:latin typeface="Cambria Math" panose="02040503050406030204" pitchFamily="18" charset="0"/>
                            <a:ea typeface="+mn-ea"/>
                            <a:cs typeface="+mn-cs"/>
                          </a:rPr>
                          <m:t>1</m:t>
                        </m:r>
                      </m:sub>
                    </m:sSub>
                    <m:r>
                      <a:rPr lang="es-ES" sz="1200" i="1" kern="1200">
                        <a:solidFill>
                          <a:schemeClr val="tx1"/>
                        </a:solidFill>
                        <a:effectLst/>
                        <a:latin typeface="Cambria Math" panose="02040503050406030204" pitchFamily="18" charset="0"/>
                        <a:ea typeface="+mn-ea"/>
                        <a:cs typeface="+mn-cs"/>
                      </a:rPr>
                      <m:t>=</m:t>
                    </m:r>
                    <m:r>
                      <m:rPr>
                        <m:sty m:val="p"/>
                      </m:rPr>
                      <a:rPr lang="es-ES" sz="1200" kern="1200">
                        <a:solidFill>
                          <a:schemeClr val="tx1"/>
                        </a:solidFill>
                        <a:effectLst/>
                        <a:latin typeface="Cambria Math" panose="02040503050406030204" pitchFamily="18" charset="0"/>
                        <a:ea typeface="+mn-ea"/>
                        <a:cs typeface="+mn-cs"/>
                      </a:rPr>
                      <m:t>Ca</m:t>
                    </m:r>
                    <m:r>
                      <a:rPr lang="es-ES" sz="1200" kern="1200">
                        <a:solidFill>
                          <a:schemeClr val="tx1"/>
                        </a:solidFill>
                        <a:effectLst/>
                        <a:latin typeface="Cambria Math" panose="02040503050406030204" pitchFamily="18" charset="0"/>
                        <a:ea typeface="+mn-ea"/>
                        <a:cs typeface="+mn-cs"/>
                      </a:rPr>
                      <m:t>í</m:t>
                    </m:r>
                    <m:r>
                      <m:rPr>
                        <m:sty m:val="p"/>
                      </m:rPr>
                      <a:rPr lang="es-ES" sz="1200" kern="1200">
                        <a:solidFill>
                          <a:schemeClr val="tx1"/>
                        </a:solidFill>
                        <a:effectLst/>
                        <a:latin typeface="Cambria Math" panose="02040503050406030204" pitchFamily="18" charset="0"/>
                        <a:ea typeface="+mn-ea"/>
                        <a:cs typeface="+mn-cs"/>
                      </a:rPr>
                      <m:t>da</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de</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presi</m:t>
                    </m:r>
                    <m:r>
                      <a:rPr lang="es-ES" sz="1200" kern="1200">
                        <a:solidFill>
                          <a:schemeClr val="tx1"/>
                        </a:solidFill>
                        <a:effectLst/>
                        <a:latin typeface="Cambria Math" panose="02040503050406030204" pitchFamily="18" charset="0"/>
                        <a:ea typeface="+mn-ea"/>
                        <a:cs typeface="+mn-cs"/>
                      </a:rPr>
                      <m:t>ó</m:t>
                    </m:r>
                    <m:r>
                      <m:rPr>
                        <m:sty m:val="p"/>
                      </m:rPr>
                      <a:rPr lang="es-ES" sz="1200" kern="1200">
                        <a:solidFill>
                          <a:schemeClr val="tx1"/>
                        </a:solidFill>
                        <a:effectLst/>
                        <a:latin typeface="Cambria Math" panose="02040503050406030204" pitchFamily="18" charset="0"/>
                        <a:ea typeface="+mn-ea"/>
                        <a:cs typeface="+mn-cs"/>
                      </a:rPr>
                      <m:t>n</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media</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seg</m:t>
                    </m:r>
                    <m:r>
                      <a:rPr lang="es-ES" sz="1200" kern="1200">
                        <a:solidFill>
                          <a:schemeClr val="tx1"/>
                        </a:solidFill>
                        <a:effectLst/>
                        <a:latin typeface="Cambria Math" panose="02040503050406030204" pitchFamily="18" charset="0"/>
                        <a:ea typeface="+mn-ea"/>
                        <a:cs typeface="+mn-cs"/>
                      </a:rPr>
                      <m:t>ú</m:t>
                    </m:r>
                    <m:r>
                      <m:rPr>
                        <m:sty m:val="p"/>
                      </m:rPr>
                      <a:rPr lang="es-ES" sz="1200" kern="1200">
                        <a:solidFill>
                          <a:schemeClr val="tx1"/>
                        </a:solidFill>
                        <a:effectLst/>
                        <a:latin typeface="Cambria Math" panose="02040503050406030204" pitchFamily="18" charset="0"/>
                        <a:ea typeface="+mn-ea"/>
                        <a:cs typeface="+mn-cs"/>
                      </a:rPr>
                      <m:t>n</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la</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altura</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manom</m:t>
                    </m:r>
                    <m:r>
                      <a:rPr lang="es-ES" sz="1200" kern="1200">
                        <a:solidFill>
                          <a:schemeClr val="tx1"/>
                        </a:solidFill>
                        <a:effectLst/>
                        <a:latin typeface="Cambria Math" panose="02040503050406030204" pitchFamily="18" charset="0"/>
                        <a:ea typeface="+mn-ea"/>
                        <a:cs typeface="+mn-cs"/>
                      </a:rPr>
                      <m:t>é</m:t>
                    </m:r>
                    <m:r>
                      <m:rPr>
                        <m:sty m:val="p"/>
                      </m:rPr>
                      <a:rPr lang="es-ES" sz="1200" kern="1200">
                        <a:solidFill>
                          <a:schemeClr val="tx1"/>
                        </a:solidFill>
                        <a:effectLst/>
                        <a:latin typeface="Cambria Math" panose="02040503050406030204" pitchFamily="18" charset="0"/>
                        <a:ea typeface="+mn-ea"/>
                        <a:cs typeface="+mn-cs"/>
                      </a:rPr>
                      <m:t>trica</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Pa</m:t>
                    </m:r>
                    <m:r>
                      <a:rPr lang="es-ES" sz="1200" kern="1200">
                        <a:solidFill>
                          <a:schemeClr val="tx1"/>
                        </a:solidFill>
                        <a:effectLst/>
                        <a:latin typeface="Cambria Math" panose="02040503050406030204" pitchFamily="18" charset="0"/>
                        <a:ea typeface="+mn-ea"/>
                        <a:cs typeface="+mn-cs"/>
                      </a:rPr>
                      <m:t>)</m:t>
                    </m:r>
                  </m:oMath>
                </a14:m>
                <a:r>
                  <a:rPr lang="es-ES" sz="1200" kern="1200" dirty="0">
                    <a:solidFill>
                      <a:schemeClr val="tx1"/>
                    </a:solidFill>
                    <a:effectLst/>
                    <a:latin typeface="+mn-lt"/>
                    <a:ea typeface="+mn-ea"/>
                    <a:cs typeface="+mn-cs"/>
                  </a:rPr>
                  <a:t> </a:t>
                </a:r>
              </a:p>
              <a:p>
                <a14:m>
                  <m:oMath xmlns:m="http://schemas.openxmlformats.org/officeDocument/2006/math">
                    <m:r>
                      <a:rPr lang="es-ES" sz="1200" i="1" kern="1200">
                        <a:solidFill>
                          <a:schemeClr val="tx1"/>
                        </a:solidFill>
                        <a:effectLst/>
                        <a:latin typeface="Cambria Math" panose="02040503050406030204" pitchFamily="18" charset="0"/>
                        <a:ea typeface="+mn-ea"/>
                        <a:cs typeface="+mn-cs"/>
                      </a:rPr>
                      <m:t>𝐿</m:t>
                    </m:r>
                    <m:r>
                      <a:rPr lang="es-ES" sz="1200" i="1" kern="1200">
                        <a:solidFill>
                          <a:schemeClr val="tx1"/>
                        </a:solidFill>
                        <a:effectLst/>
                        <a:latin typeface="Cambria Math" panose="02040503050406030204" pitchFamily="18" charset="0"/>
                        <a:ea typeface="+mn-ea"/>
                        <a:cs typeface="+mn-cs"/>
                      </a:rPr>
                      <m:t>=</m:t>
                    </m:r>
                    <m:r>
                      <m:rPr>
                        <m:sty m:val="p"/>
                      </m:rPr>
                      <a:rPr lang="es-ES" sz="1200" kern="1200">
                        <a:solidFill>
                          <a:schemeClr val="tx1"/>
                        </a:solidFill>
                        <a:effectLst/>
                        <a:latin typeface="Cambria Math" panose="02040503050406030204" pitchFamily="18" charset="0"/>
                        <a:ea typeface="+mn-ea"/>
                        <a:cs typeface="+mn-cs"/>
                      </a:rPr>
                      <m:t>Longitud</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del</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di</m:t>
                    </m:r>
                    <m:r>
                      <a:rPr lang="es-ES" sz="1200" kern="1200">
                        <a:solidFill>
                          <a:schemeClr val="tx1"/>
                        </a:solidFill>
                        <a:effectLst/>
                        <a:latin typeface="Cambria Math" panose="02040503050406030204" pitchFamily="18" charset="0"/>
                        <a:ea typeface="+mn-ea"/>
                        <a:cs typeface="+mn-cs"/>
                      </a:rPr>
                      <m:t>á</m:t>
                    </m:r>
                    <m:r>
                      <m:rPr>
                        <m:sty m:val="p"/>
                      </m:rPr>
                      <a:rPr lang="es-ES" sz="1200" kern="1200">
                        <a:solidFill>
                          <a:schemeClr val="tx1"/>
                        </a:solidFill>
                        <a:effectLst/>
                        <a:latin typeface="Cambria Math" panose="02040503050406030204" pitchFamily="18" charset="0"/>
                        <a:ea typeface="+mn-ea"/>
                        <a:cs typeface="+mn-cs"/>
                      </a:rPr>
                      <m:t>metro</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de</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la</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tuber</m:t>
                    </m:r>
                    <m:r>
                      <a:rPr lang="es-ES" sz="1200" kern="1200">
                        <a:solidFill>
                          <a:schemeClr val="tx1"/>
                        </a:solidFill>
                        <a:effectLst/>
                        <a:latin typeface="Cambria Math" panose="02040503050406030204" pitchFamily="18" charset="0"/>
                        <a:ea typeface="+mn-ea"/>
                        <a:cs typeface="+mn-cs"/>
                      </a:rPr>
                      <m:t>í</m:t>
                    </m:r>
                    <m:r>
                      <m:rPr>
                        <m:sty m:val="p"/>
                      </m:rPr>
                      <a:rPr lang="es-ES" sz="1200" kern="1200">
                        <a:solidFill>
                          <a:schemeClr val="tx1"/>
                        </a:solidFill>
                        <a:effectLst/>
                        <a:latin typeface="Cambria Math" panose="02040503050406030204" pitchFamily="18" charset="0"/>
                        <a:ea typeface="+mn-ea"/>
                        <a:cs typeface="+mn-cs"/>
                      </a:rPr>
                      <m:t>a</m:t>
                    </m:r>
                  </m:oMath>
                </a14:m>
                <a:r>
                  <a:rPr lang="es-ES" sz="1200" kern="1200" dirty="0">
                    <a:solidFill>
                      <a:schemeClr val="tx1"/>
                    </a:solidFill>
                    <a:effectLst/>
                    <a:latin typeface="+mn-lt"/>
                    <a:ea typeface="+mn-ea"/>
                    <a:cs typeface="+mn-cs"/>
                  </a:rPr>
                  <a:t> </a:t>
                </a:r>
              </a:p>
              <a:p>
                <a14:m>
                  <m:oMath xmlns:m="http://schemas.openxmlformats.org/officeDocument/2006/math">
                    <m:r>
                      <a:rPr lang="es-ES" sz="1200" i="1" kern="1200">
                        <a:solidFill>
                          <a:schemeClr val="tx1"/>
                        </a:solidFill>
                        <a:effectLst/>
                        <a:latin typeface="Cambria Math" panose="02040503050406030204" pitchFamily="18" charset="0"/>
                        <a:ea typeface="+mn-ea"/>
                        <a:cs typeface="+mn-cs"/>
                      </a:rPr>
                      <m:t>𝜌</m:t>
                    </m:r>
                    <m:r>
                      <a:rPr lang="es-ES" sz="1200" i="1" kern="1200">
                        <a:solidFill>
                          <a:schemeClr val="tx1"/>
                        </a:solidFill>
                        <a:effectLst/>
                        <a:latin typeface="Cambria Math" panose="02040503050406030204" pitchFamily="18" charset="0"/>
                        <a:ea typeface="+mn-ea"/>
                        <a:cs typeface="+mn-cs"/>
                      </a:rPr>
                      <m:t>=</m:t>
                    </m:r>
                    <m:r>
                      <m:rPr>
                        <m:sty m:val="p"/>
                      </m:rPr>
                      <a:rPr lang="es-ES" sz="1200" kern="1200">
                        <a:solidFill>
                          <a:schemeClr val="tx1"/>
                        </a:solidFill>
                        <a:effectLst/>
                        <a:latin typeface="Cambria Math" panose="02040503050406030204" pitchFamily="18" charset="0"/>
                        <a:ea typeface="+mn-ea"/>
                        <a:cs typeface="+mn-cs"/>
                      </a:rPr>
                      <m:t>Densidad</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del</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aire</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comprimido</m:t>
                    </m:r>
                    <m:r>
                      <a:rPr lang="es-ES" sz="1200" kern="1200">
                        <a:solidFill>
                          <a:schemeClr val="tx1"/>
                        </a:solidFill>
                        <a:effectLst/>
                        <a:latin typeface="Cambria Math" panose="02040503050406030204" pitchFamily="18" charset="0"/>
                        <a:ea typeface="+mn-ea"/>
                        <a:cs typeface="+mn-cs"/>
                      </a:rPr>
                      <m:t> </m:t>
                    </m:r>
                    <m:d>
                      <m:dPr>
                        <m:begChr m:val="["/>
                        <m:endChr m:val="]"/>
                        <m:ctrlPr>
                          <a:rPr lang="es-ES" sz="1200" i="1" kern="1200">
                            <a:solidFill>
                              <a:schemeClr val="tx1"/>
                            </a:solidFill>
                            <a:effectLst/>
                            <a:latin typeface="Cambria Math" panose="02040503050406030204" pitchFamily="18" charset="0"/>
                            <a:ea typeface="+mn-ea"/>
                            <a:cs typeface="+mn-cs"/>
                          </a:rPr>
                        </m:ctrlPr>
                      </m:dPr>
                      <m:e>
                        <m:f>
                          <m:fPr>
                            <m:ctrlPr>
                              <a:rPr lang="es-ES" sz="1200" i="1" kern="1200">
                                <a:solidFill>
                                  <a:schemeClr val="tx1"/>
                                </a:solidFill>
                                <a:effectLst/>
                                <a:latin typeface="Cambria Math" panose="02040503050406030204" pitchFamily="18" charset="0"/>
                                <a:ea typeface="+mn-ea"/>
                                <a:cs typeface="+mn-cs"/>
                              </a:rPr>
                            </m:ctrlPr>
                          </m:fPr>
                          <m:num>
                            <m:r>
                              <a:rPr lang="es-ES" sz="1200" i="1" kern="1200">
                                <a:solidFill>
                                  <a:schemeClr val="tx1"/>
                                </a:solidFill>
                                <a:effectLst/>
                                <a:latin typeface="Cambria Math" panose="02040503050406030204" pitchFamily="18" charset="0"/>
                                <a:ea typeface="+mn-ea"/>
                                <a:cs typeface="+mn-cs"/>
                              </a:rPr>
                              <m:t>𝑘𝑔</m:t>
                            </m:r>
                          </m:num>
                          <m:den>
                            <m:sSup>
                              <m:sSupPr>
                                <m:ctrlPr>
                                  <a:rPr lang="es-ES" sz="1200" i="1" kern="1200">
                                    <a:solidFill>
                                      <a:schemeClr val="tx1"/>
                                    </a:solidFill>
                                    <a:effectLst/>
                                    <a:latin typeface="Cambria Math" panose="02040503050406030204" pitchFamily="18" charset="0"/>
                                    <a:ea typeface="+mn-ea"/>
                                    <a:cs typeface="+mn-cs"/>
                                  </a:rPr>
                                </m:ctrlPr>
                              </m:sSupPr>
                              <m:e>
                                <m:r>
                                  <a:rPr lang="es-ES" sz="1200" i="1" kern="1200">
                                    <a:solidFill>
                                      <a:schemeClr val="tx1"/>
                                    </a:solidFill>
                                    <a:effectLst/>
                                    <a:latin typeface="Cambria Math" panose="02040503050406030204" pitchFamily="18" charset="0"/>
                                    <a:ea typeface="+mn-ea"/>
                                    <a:cs typeface="+mn-cs"/>
                                  </a:rPr>
                                  <m:t>𝑚</m:t>
                                </m:r>
                              </m:e>
                              <m:sup>
                                <m:r>
                                  <a:rPr lang="es-ES" sz="1200" i="1" kern="1200">
                                    <a:solidFill>
                                      <a:schemeClr val="tx1"/>
                                    </a:solidFill>
                                    <a:effectLst/>
                                    <a:latin typeface="Cambria Math" panose="02040503050406030204" pitchFamily="18" charset="0"/>
                                    <a:ea typeface="+mn-ea"/>
                                    <a:cs typeface="+mn-cs"/>
                                  </a:rPr>
                                  <m:t>3</m:t>
                                </m:r>
                              </m:sup>
                            </m:sSup>
                          </m:den>
                        </m:f>
                      </m:e>
                    </m:d>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a</m:t>
                    </m:r>
                    <m:r>
                      <a:rPr lang="es-ES" sz="1200" kern="1200">
                        <a:solidFill>
                          <a:schemeClr val="tx1"/>
                        </a:solidFill>
                        <a:effectLst/>
                        <a:latin typeface="Cambria Math" panose="02040503050406030204" pitchFamily="18" charset="0"/>
                        <a:ea typeface="+mn-ea"/>
                        <a:cs typeface="+mn-cs"/>
                      </a:rPr>
                      <m:t> 20°</m:t>
                    </m:r>
                    <m:r>
                      <m:rPr>
                        <m:sty m:val="p"/>
                      </m:rPr>
                      <a:rPr lang="es-ES" sz="1200" kern="1200">
                        <a:solidFill>
                          <a:schemeClr val="tx1"/>
                        </a:solidFill>
                        <a:effectLst/>
                        <a:latin typeface="Cambria Math" panose="02040503050406030204" pitchFamily="18" charset="0"/>
                        <a:ea typeface="+mn-ea"/>
                        <a:cs typeface="+mn-cs"/>
                      </a:rPr>
                      <m:t>C</m:t>
                    </m:r>
                    <m:r>
                      <a:rPr lang="es-ES" sz="1200" kern="1200">
                        <a:solidFill>
                          <a:schemeClr val="tx1"/>
                        </a:solidFill>
                        <a:effectLst/>
                        <a:latin typeface="Cambria Math" panose="02040503050406030204" pitchFamily="18" charset="0"/>
                        <a:ea typeface="+mn-ea"/>
                        <a:cs typeface="+mn-cs"/>
                      </a:rPr>
                      <m:t>)</m:t>
                    </m:r>
                  </m:oMath>
                </a14:m>
                <a:r>
                  <a:rPr lang="es-ES" sz="1200" kern="1200" dirty="0">
                    <a:solidFill>
                      <a:schemeClr val="tx1"/>
                    </a:solidFill>
                    <a:effectLst/>
                    <a:latin typeface="+mn-lt"/>
                    <a:ea typeface="+mn-ea"/>
                    <a:cs typeface="+mn-cs"/>
                  </a:rPr>
                  <a:t>, ver Tabla 3</a:t>
                </a:r>
              </a:p>
              <a:p>
                <a14:m>
                  <m:oMath xmlns:m="http://schemas.openxmlformats.org/officeDocument/2006/math">
                    <m:r>
                      <a:rPr lang="es-ES" sz="1200" i="1" kern="1200">
                        <a:solidFill>
                          <a:schemeClr val="tx1"/>
                        </a:solidFill>
                        <a:effectLst/>
                        <a:latin typeface="Cambria Math" panose="02040503050406030204" pitchFamily="18" charset="0"/>
                        <a:ea typeface="+mn-ea"/>
                        <a:cs typeface="+mn-cs"/>
                      </a:rPr>
                      <m:t>𝐷</m:t>
                    </m:r>
                    <m:r>
                      <a:rPr lang="es-ES" sz="1200" i="1" kern="1200">
                        <a:solidFill>
                          <a:schemeClr val="tx1"/>
                        </a:solidFill>
                        <a:effectLst/>
                        <a:latin typeface="Cambria Math" panose="02040503050406030204" pitchFamily="18" charset="0"/>
                        <a:ea typeface="+mn-ea"/>
                        <a:cs typeface="+mn-cs"/>
                      </a:rPr>
                      <m:t>=</m:t>
                    </m:r>
                    <m:r>
                      <m:rPr>
                        <m:sty m:val="p"/>
                      </m:rPr>
                      <a:rPr lang="es-ES" sz="1200" kern="1200">
                        <a:solidFill>
                          <a:schemeClr val="tx1"/>
                        </a:solidFill>
                        <a:effectLst/>
                        <a:latin typeface="Cambria Math" panose="02040503050406030204" pitchFamily="18" charset="0"/>
                        <a:ea typeface="+mn-ea"/>
                        <a:cs typeface="+mn-cs"/>
                      </a:rPr>
                      <m:t>Di</m:t>
                    </m:r>
                    <m:r>
                      <a:rPr lang="es-ES" sz="1200" kern="1200">
                        <a:solidFill>
                          <a:schemeClr val="tx1"/>
                        </a:solidFill>
                        <a:effectLst/>
                        <a:latin typeface="Cambria Math" panose="02040503050406030204" pitchFamily="18" charset="0"/>
                        <a:ea typeface="+mn-ea"/>
                        <a:cs typeface="+mn-cs"/>
                      </a:rPr>
                      <m:t>á</m:t>
                    </m:r>
                    <m:r>
                      <m:rPr>
                        <m:sty m:val="p"/>
                      </m:rPr>
                      <a:rPr lang="es-ES" sz="1200" kern="1200">
                        <a:solidFill>
                          <a:schemeClr val="tx1"/>
                        </a:solidFill>
                        <a:effectLst/>
                        <a:latin typeface="Cambria Math" panose="02040503050406030204" pitchFamily="18" charset="0"/>
                        <a:ea typeface="+mn-ea"/>
                        <a:cs typeface="+mn-cs"/>
                      </a:rPr>
                      <m:t>metro</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exterior</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de</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la</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tuber</m:t>
                    </m:r>
                    <m:r>
                      <a:rPr lang="es-ES" sz="1200" kern="1200">
                        <a:solidFill>
                          <a:schemeClr val="tx1"/>
                        </a:solidFill>
                        <a:effectLst/>
                        <a:latin typeface="Cambria Math" panose="02040503050406030204" pitchFamily="18" charset="0"/>
                        <a:ea typeface="+mn-ea"/>
                        <a:cs typeface="+mn-cs"/>
                      </a:rPr>
                      <m:t>í</m:t>
                    </m:r>
                    <m:r>
                      <m:rPr>
                        <m:sty m:val="p"/>
                      </m:rPr>
                      <a:rPr lang="es-ES" sz="1200" kern="1200">
                        <a:solidFill>
                          <a:schemeClr val="tx1"/>
                        </a:solidFill>
                        <a:effectLst/>
                        <a:latin typeface="Cambria Math" panose="02040503050406030204" pitchFamily="18" charset="0"/>
                        <a:ea typeface="+mn-ea"/>
                        <a:cs typeface="+mn-cs"/>
                      </a:rPr>
                      <m:t>a</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m</m:t>
                    </m:r>
                    <m:r>
                      <a:rPr lang="es-ES" sz="1200" kern="1200">
                        <a:solidFill>
                          <a:schemeClr val="tx1"/>
                        </a:solidFill>
                        <a:effectLst/>
                        <a:latin typeface="Cambria Math" panose="02040503050406030204" pitchFamily="18" charset="0"/>
                        <a:ea typeface="+mn-ea"/>
                        <a:cs typeface="+mn-cs"/>
                      </a:rPr>
                      <m:t>)</m:t>
                    </m:r>
                  </m:oMath>
                </a14:m>
                <a:r>
                  <a:rPr lang="es-ES" sz="1200" kern="1200" dirty="0">
                    <a:solidFill>
                      <a:schemeClr val="tx1"/>
                    </a:solidFill>
                    <a:effectLst/>
                    <a:latin typeface="+mn-lt"/>
                    <a:ea typeface="+mn-ea"/>
                    <a:cs typeface="+mn-cs"/>
                  </a:rPr>
                  <a:t> </a:t>
                </a:r>
              </a:p>
              <a:p>
                <a14:m>
                  <m:oMath xmlns:m="http://schemas.openxmlformats.org/officeDocument/2006/math">
                    <m:sSub>
                      <m:sSubPr>
                        <m:ctrlPr>
                          <a:rPr lang="es-ES" sz="1200" i="1" kern="1200">
                            <a:solidFill>
                              <a:schemeClr val="tx1"/>
                            </a:solidFill>
                            <a:effectLst/>
                            <a:latin typeface="Cambria Math" panose="02040503050406030204" pitchFamily="18" charset="0"/>
                            <a:ea typeface="+mn-ea"/>
                            <a:cs typeface="+mn-cs"/>
                          </a:rPr>
                        </m:ctrlPr>
                      </m:sSubPr>
                      <m:e>
                        <m:r>
                          <a:rPr lang="es-ES" sz="1200" i="1" kern="1200">
                            <a:solidFill>
                              <a:schemeClr val="tx1"/>
                            </a:solidFill>
                            <a:effectLst/>
                            <a:latin typeface="Cambria Math" panose="02040503050406030204" pitchFamily="18" charset="0"/>
                            <a:ea typeface="+mn-ea"/>
                            <a:cs typeface="+mn-cs"/>
                          </a:rPr>
                          <m:t>𝑉</m:t>
                        </m:r>
                      </m:e>
                      <m:sub>
                        <m:r>
                          <a:rPr lang="es-ES" sz="1200" i="1" kern="1200">
                            <a:solidFill>
                              <a:schemeClr val="tx1"/>
                            </a:solidFill>
                            <a:effectLst/>
                            <a:latin typeface="Cambria Math" panose="02040503050406030204" pitchFamily="18" charset="0"/>
                            <a:ea typeface="+mn-ea"/>
                            <a:cs typeface="+mn-cs"/>
                          </a:rPr>
                          <m:t>𝑎𝑣𝑔</m:t>
                        </m:r>
                      </m:sub>
                    </m:sSub>
                    <m:r>
                      <a:rPr lang="es-ES" sz="1200" i="1" kern="1200">
                        <a:solidFill>
                          <a:schemeClr val="tx1"/>
                        </a:solidFill>
                        <a:effectLst/>
                        <a:latin typeface="Cambria Math" panose="02040503050406030204" pitchFamily="18" charset="0"/>
                        <a:ea typeface="+mn-ea"/>
                        <a:cs typeface="+mn-cs"/>
                      </a:rPr>
                      <m:t>=</m:t>
                    </m:r>
                    <m:r>
                      <m:rPr>
                        <m:sty m:val="p"/>
                      </m:rPr>
                      <a:rPr lang="es-ES" sz="1200" kern="1200">
                        <a:solidFill>
                          <a:schemeClr val="tx1"/>
                        </a:solidFill>
                        <a:effectLst/>
                        <a:latin typeface="Cambria Math" panose="02040503050406030204" pitchFamily="18" charset="0"/>
                        <a:ea typeface="+mn-ea"/>
                        <a:cs typeface="+mn-cs"/>
                      </a:rPr>
                      <m:t>Velocidad</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promedio</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del</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en</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el</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interior</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de</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la</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tuber</m:t>
                    </m:r>
                    <m:r>
                      <a:rPr lang="es-ES" sz="1200" kern="1200">
                        <a:solidFill>
                          <a:schemeClr val="tx1"/>
                        </a:solidFill>
                        <a:effectLst/>
                        <a:latin typeface="Cambria Math" panose="02040503050406030204" pitchFamily="18" charset="0"/>
                        <a:ea typeface="+mn-ea"/>
                        <a:cs typeface="+mn-cs"/>
                      </a:rPr>
                      <m:t>í</m:t>
                    </m:r>
                    <m:r>
                      <m:rPr>
                        <m:sty m:val="p"/>
                      </m:rPr>
                      <a:rPr lang="es-ES" sz="1200" kern="1200">
                        <a:solidFill>
                          <a:schemeClr val="tx1"/>
                        </a:solidFill>
                        <a:effectLst/>
                        <a:latin typeface="Cambria Math" panose="02040503050406030204" pitchFamily="18" charset="0"/>
                        <a:ea typeface="+mn-ea"/>
                        <a:cs typeface="+mn-cs"/>
                      </a:rPr>
                      <m:t>a</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m</m:t>
                    </m:r>
                    <m:r>
                      <a:rPr lang="es-ES" sz="1200" kern="1200">
                        <a:solidFill>
                          <a:schemeClr val="tx1"/>
                        </a:solidFill>
                        <a:effectLst/>
                        <a:latin typeface="Cambria Math" panose="02040503050406030204" pitchFamily="18" charset="0"/>
                        <a:ea typeface="+mn-ea"/>
                        <a:cs typeface="+mn-cs"/>
                      </a:rPr>
                      <m:t>/</m:t>
                    </m:r>
                    <m:r>
                      <m:rPr>
                        <m:sty m:val="p"/>
                      </m:rPr>
                      <a:rPr lang="es-ES" sz="1200" kern="1200">
                        <a:solidFill>
                          <a:schemeClr val="tx1"/>
                        </a:solidFill>
                        <a:effectLst/>
                        <a:latin typeface="Cambria Math" panose="02040503050406030204" pitchFamily="18" charset="0"/>
                        <a:ea typeface="+mn-ea"/>
                        <a:cs typeface="+mn-cs"/>
                      </a:rPr>
                      <m:t>s</m:t>
                    </m:r>
                    <m:r>
                      <a:rPr lang="es-ES" sz="1200" kern="1200">
                        <a:solidFill>
                          <a:schemeClr val="tx1"/>
                        </a:solidFill>
                        <a:effectLst/>
                        <a:latin typeface="Cambria Math" panose="02040503050406030204" pitchFamily="18" charset="0"/>
                        <a:ea typeface="+mn-ea"/>
                        <a:cs typeface="+mn-cs"/>
                      </a:rPr>
                      <m:t>)</m:t>
                    </m:r>
                  </m:oMath>
                </a14:m>
                <a:r>
                  <a:rPr lang="es-ES" sz="1200" kern="1200" dirty="0">
                    <a:solidFill>
                      <a:schemeClr val="tx1"/>
                    </a:solidFill>
                    <a:effectLst/>
                    <a:latin typeface="+mn-lt"/>
                    <a:ea typeface="+mn-ea"/>
                    <a:cs typeface="+mn-cs"/>
                  </a:rPr>
                  <a:t> </a:t>
                </a:r>
              </a:p>
              <a:p>
                <a14:m>
                  <m:oMath xmlns:m="http://schemas.openxmlformats.org/officeDocument/2006/math">
                    <m:r>
                      <a:rPr lang="es-ES" sz="1200" i="1" kern="1200">
                        <a:solidFill>
                          <a:schemeClr val="tx1"/>
                        </a:solidFill>
                        <a:effectLst/>
                        <a:latin typeface="Cambria Math" panose="02040503050406030204" pitchFamily="18" charset="0"/>
                        <a:ea typeface="+mn-ea"/>
                        <a:cs typeface="+mn-cs"/>
                      </a:rPr>
                      <m:t>𝑓</m:t>
                    </m:r>
                    <m:r>
                      <a:rPr lang="es-ES" sz="1200" i="1" kern="1200">
                        <a:solidFill>
                          <a:schemeClr val="tx1"/>
                        </a:solidFill>
                        <a:effectLst/>
                        <a:latin typeface="Cambria Math" panose="02040503050406030204" pitchFamily="18" charset="0"/>
                        <a:ea typeface="+mn-ea"/>
                        <a:cs typeface="+mn-cs"/>
                      </a:rPr>
                      <m:t>=</m:t>
                    </m:r>
                    <m:r>
                      <m:rPr>
                        <m:sty m:val="p"/>
                      </m:rPr>
                      <a:rPr lang="es-ES" sz="1200" kern="1200">
                        <a:solidFill>
                          <a:schemeClr val="tx1"/>
                        </a:solidFill>
                        <a:effectLst/>
                        <a:latin typeface="Cambria Math" panose="02040503050406030204" pitchFamily="18" charset="0"/>
                        <a:ea typeface="+mn-ea"/>
                        <a:cs typeface="+mn-cs"/>
                      </a:rPr>
                      <m:t>Factor</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de</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fricci</m:t>
                    </m:r>
                    <m:r>
                      <a:rPr lang="es-ES" sz="1200" kern="1200">
                        <a:solidFill>
                          <a:schemeClr val="tx1"/>
                        </a:solidFill>
                        <a:effectLst/>
                        <a:latin typeface="Cambria Math" panose="02040503050406030204" pitchFamily="18" charset="0"/>
                        <a:ea typeface="+mn-ea"/>
                        <a:cs typeface="+mn-cs"/>
                      </a:rPr>
                      <m:t>ó</m:t>
                    </m:r>
                    <m:r>
                      <m:rPr>
                        <m:sty m:val="p"/>
                      </m:rPr>
                      <a:rPr lang="es-ES" sz="1200" kern="1200">
                        <a:solidFill>
                          <a:schemeClr val="tx1"/>
                        </a:solidFill>
                        <a:effectLst/>
                        <a:latin typeface="Cambria Math" panose="02040503050406030204" pitchFamily="18" charset="0"/>
                        <a:ea typeface="+mn-ea"/>
                        <a:cs typeface="+mn-cs"/>
                      </a:rPr>
                      <m:t>n</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de</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Darcy</m:t>
                    </m:r>
                    <m:r>
                      <a:rPr lang="es-ES" sz="1200" i="1" kern="1200">
                        <a:solidFill>
                          <a:schemeClr val="tx1"/>
                        </a:solidFill>
                        <a:effectLst/>
                        <a:latin typeface="Cambria Math" panose="02040503050406030204" pitchFamily="18" charset="0"/>
                        <a:ea typeface="+mn-ea"/>
                        <a:cs typeface="+mn-cs"/>
                      </a:rPr>
                      <m:t>−</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Weisbach</m:t>
                    </m:r>
                  </m:oMath>
                </a14:m>
                <a:r>
                  <a:rPr lang="es-ES" sz="1200" kern="1200" dirty="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 dirty="0" smtClean="0"/>
                  <a:t>Obteniendo un valor de 0,125 </a:t>
                </a:r>
                <a:r>
                  <a:rPr lang="es-ES" dirty="0" err="1" smtClean="0"/>
                  <a:t>kpa</a:t>
                </a: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Debido a que existe una presión ejercida por el fluido, se debe vencer esta presión para que se pueda ejecutar la agitación al momento de romper la tensión superficial existente, para lo cual se emplea la ecuación de presión en fluido estático, definida como:  </a:t>
                </a:r>
                <a14:m>
                  <m:oMath xmlns:m="http://schemas.openxmlformats.org/officeDocument/2006/math">
                    <m:sSub>
                      <m:sSubPr>
                        <m:ctrlPr>
                          <a:rPr lang="es-ES" sz="1200" i="1" smtClean="0">
                            <a:solidFill>
                              <a:srgbClr val="000000"/>
                            </a:solidFill>
                            <a:effectLst/>
                            <a:latin typeface="Cambria Math" panose="02040503050406030204" pitchFamily="18" charset="0"/>
                            <a:ea typeface="Arial" panose="020B0604020202020204" pitchFamily="34" charset="0"/>
                          </a:rPr>
                        </m:ctrlPr>
                      </m:sSubPr>
                      <m:e>
                        <m:r>
                          <a:rPr lang="es-ES" sz="1200" i="1">
                            <a:solidFill>
                              <a:srgbClr val="000000"/>
                            </a:solidFill>
                            <a:effectLst/>
                            <a:latin typeface="Cambria Math" panose="02040503050406030204" pitchFamily="18" charset="0"/>
                            <a:ea typeface="Arial" panose="020B0604020202020204" pitchFamily="34" charset="0"/>
                          </a:rPr>
                          <m:t>∆</m:t>
                        </m:r>
                      </m:e>
                      <m:sub>
                        <m:r>
                          <a:rPr lang="es-ES" sz="1200" i="1">
                            <a:solidFill>
                              <a:srgbClr val="000000"/>
                            </a:solidFill>
                            <a:effectLst/>
                            <a:latin typeface="Cambria Math" panose="02040503050406030204" pitchFamily="18" charset="0"/>
                            <a:ea typeface="Arial" panose="020B0604020202020204" pitchFamily="34" charset="0"/>
                          </a:rPr>
                          <m:t>𝑝</m:t>
                        </m:r>
                        <m:r>
                          <a:rPr lang="es-ES" sz="1200" i="1">
                            <a:solidFill>
                              <a:srgbClr val="000000"/>
                            </a:solidFill>
                            <a:effectLst/>
                            <a:latin typeface="Cambria Math" panose="02040503050406030204" pitchFamily="18" charset="0"/>
                            <a:ea typeface="Arial" panose="020B0604020202020204" pitchFamily="34" charset="0"/>
                          </a:rPr>
                          <m:t>2</m:t>
                        </m:r>
                      </m:sub>
                    </m:sSub>
                    <m:r>
                      <a:rPr lang="es-ES" sz="1200" i="1">
                        <a:solidFill>
                          <a:srgbClr val="000000"/>
                        </a:solidFill>
                        <a:effectLst/>
                        <a:latin typeface="Cambria Math" panose="02040503050406030204" pitchFamily="18" charset="0"/>
                        <a:ea typeface="Arial" panose="020B0604020202020204" pitchFamily="34" charset="0"/>
                      </a:rPr>
                      <m:t>=</m:t>
                    </m:r>
                    <m:r>
                      <a:rPr lang="es-ES" sz="1200" i="1">
                        <a:solidFill>
                          <a:srgbClr val="000000"/>
                        </a:solidFill>
                        <a:effectLst/>
                        <a:latin typeface="Cambria Math" panose="02040503050406030204" pitchFamily="18" charset="0"/>
                        <a:ea typeface="Arial" panose="020B0604020202020204" pitchFamily="34" charset="0"/>
                      </a:rPr>
                      <m:t>𝜌</m:t>
                    </m:r>
                    <m:r>
                      <a:rPr lang="es-ES" sz="1200" i="1">
                        <a:solidFill>
                          <a:srgbClr val="000000"/>
                        </a:solidFill>
                        <a:effectLst/>
                        <a:latin typeface="Cambria Math" panose="02040503050406030204" pitchFamily="18" charset="0"/>
                        <a:ea typeface="Arial" panose="020B0604020202020204" pitchFamily="34" charset="0"/>
                      </a:rPr>
                      <m:t>𝑔h</m:t>
                    </m:r>
                  </m:oMath>
                </a14:m>
                <a:endParaRPr lang="es-ES" sz="12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Por lo tanto, la presión del fluido estático (</a:t>
                </a:r>
                <a14:m>
                  <m:oMath xmlns:m="http://schemas.openxmlformats.org/officeDocument/2006/math">
                    <m:sSub>
                      <m:sSubPr>
                        <m:ctrlPr>
                          <a:rPr lang="es-ES" sz="1200" i="1" kern="1200">
                            <a:solidFill>
                              <a:schemeClr val="tx1"/>
                            </a:solidFill>
                            <a:effectLst/>
                            <a:latin typeface="Cambria Math" panose="02040503050406030204" pitchFamily="18" charset="0"/>
                            <a:ea typeface="+mn-ea"/>
                            <a:cs typeface="+mn-cs"/>
                          </a:rPr>
                        </m:ctrlPr>
                      </m:sSubPr>
                      <m:e>
                        <m:r>
                          <a:rPr lang="es-ES" sz="1200" i="1" kern="1200">
                            <a:solidFill>
                              <a:schemeClr val="tx1"/>
                            </a:solidFill>
                            <a:effectLst/>
                            <a:latin typeface="Cambria Math" panose="02040503050406030204" pitchFamily="18" charset="0"/>
                            <a:ea typeface="+mn-ea"/>
                            <a:cs typeface="+mn-cs"/>
                          </a:rPr>
                          <m:t>∆</m:t>
                        </m:r>
                      </m:e>
                      <m:sub>
                        <m:r>
                          <a:rPr lang="es-ES" sz="1200" i="1" kern="1200">
                            <a:solidFill>
                              <a:schemeClr val="tx1"/>
                            </a:solidFill>
                            <a:effectLst/>
                            <a:latin typeface="Cambria Math" panose="02040503050406030204" pitchFamily="18" charset="0"/>
                            <a:ea typeface="+mn-ea"/>
                            <a:cs typeface="+mn-cs"/>
                          </a:rPr>
                          <m:t>𝑝</m:t>
                        </m:r>
                        <m:r>
                          <a:rPr lang="es-ES" sz="1200" i="1" kern="1200">
                            <a:solidFill>
                              <a:schemeClr val="tx1"/>
                            </a:solidFill>
                            <a:effectLst/>
                            <a:latin typeface="Cambria Math" panose="02040503050406030204" pitchFamily="18" charset="0"/>
                            <a:ea typeface="+mn-ea"/>
                            <a:cs typeface="+mn-cs"/>
                          </a:rPr>
                          <m:t>2</m:t>
                        </m:r>
                      </m:sub>
                    </m:sSub>
                    <m:r>
                      <a:rPr lang="es-ES" sz="1200" i="1" kern="1200">
                        <a:solidFill>
                          <a:schemeClr val="tx1"/>
                        </a:solidFill>
                        <a:effectLst/>
                        <a:latin typeface="Cambria Math" panose="02040503050406030204" pitchFamily="18" charset="0"/>
                        <a:ea typeface="+mn-ea"/>
                        <a:cs typeface="+mn-cs"/>
                      </a:rPr>
                      <m:t>)</m:t>
                    </m:r>
                  </m:oMath>
                </a14:m>
                <a:r>
                  <a:rPr lang="es-ES" sz="1200" kern="1200" dirty="0">
                    <a:solidFill>
                      <a:schemeClr val="tx1"/>
                    </a:solidFill>
                    <a:effectLst/>
                    <a:latin typeface="+mn-lt"/>
                    <a:ea typeface="+mn-ea"/>
                    <a:cs typeface="+mn-cs"/>
                  </a:rPr>
                  <a:t> queda definida por: </a:t>
                </a:r>
                <a14:m>
                  <m:oMath xmlns:m="http://schemas.openxmlformats.org/officeDocument/2006/math">
                    <m:sSub>
                      <m:sSubPr>
                        <m:ctrlPr>
                          <a:rPr lang="es-ES" i="1" smtClean="0">
                            <a:latin typeface="Cambria Math" panose="02040503050406030204" pitchFamily="18" charset="0"/>
                          </a:rPr>
                        </m:ctrlPr>
                      </m:sSubPr>
                      <m:e>
                        <m:r>
                          <a:rPr lang="es-ES">
                            <a:latin typeface="Cambria Math" panose="02040503050406030204" pitchFamily="18" charset="0"/>
                          </a:rPr>
                          <m:t>∆</m:t>
                        </m:r>
                      </m:e>
                      <m:sub>
                        <m:r>
                          <a:rPr lang="es-ES" i="1">
                            <a:latin typeface="Cambria Math" panose="02040503050406030204" pitchFamily="18" charset="0"/>
                          </a:rPr>
                          <m:t>𝑝</m:t>
                        </m:r>
                        <m:r>
                          <a:rPr lang="es-ES" i="0">
                            <a:latin typeface="Cambria Math" panose="02040503050406030204" pitchFamily="18" charset="0"/>
                          </a:rPr>
                          <m:t>2</m:t>
                        </m:r>
                      </m:sub>
                    </m:sSub>
                    <m:r>
                      <a:rPr lang="es-ES" i="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𝜌</m:t>
                        </m:r>
                      </m:e>
                      <m:sub>
                        <m:r>
                          <a:rPr lang="es-ES" i="1">
                            <a:latin typeface="Cambria Math" panose="02040503050406030204" pitchFamily="18" charset="0"/>
                          </a:rPr>
                          <m:t>𝑍</m:t>
                        </m:r>
                        <m:r>
                          <a:rPr lang="es-ES" i="0">
                            <a:latin typeface="Cambria Math" panose="02040503050406030204" pitchFamily="18" charset="0"/>
                          </a:rPr>
                          <m:t>á</m:t>
                        </m:r>
                        <m:r>
                          <a:rPr lang="es-ES" i="1">
                            <a:latin typeface="Cambria Math" panose="02040503050406030204" pitchFamily="18" charset="0"/>
                          </a:rPr>
                          <m:t>𝑐𝑖𝑑𝑜</m:t>
                        </m:r>
                      </m:sub>
                    </m:sSub>
                    <m:r>
                      <a:rPr lang="es-ES" i="1">
                        <a:latin typeface="Cambria Math" panose="02040503050406030204" pitchFamily="18" charset="0"/>
                      </a:rPr>
                      <m:t>𝑔</m:t>
                    </m:r>
                    <m:sSub>
                      <m:sSubPr>
                        <m:ctrlPr>
                          <a:rPr lang="es-ES" i="1">
                            <a:latin typeface="Cambria Math" panose="02040503050406030204" pitchFamily="18" charset="0"/>
                          </a:rPr>
                        </m:ctrlPr>
                      </m:sSubPr>
                      <m:e>
                        <m:r>
                          <a:rPr lang="es-ES" i="1">
                            <a:latin typeface="Cambria Math" panose="02040503050406030204" pitchFamily="18" charset="0"/>
                          </a:rPr>
                          <m:t>h</m:t>
                        </m:r>
                      </m:e>
                      <m:sub>
                        <m:r>
                          <a:rPr lang="es-ES" i="1">
                            <a:latin typeface="Cambria Math" panose="02040503050406030204" pitchFamily="18" charset="0"/>
                          </a:rPr>
                          <m:t>𝑝𝑟𝑒𝑠𝑖</m:t>
                        </m:r>
                        <m:r>
                          <a:rPr lang="es-ES" i="0">
                            <a:latin typeface="Cambria Math" panose="02040503050406030204" pitchFamily="18" charset="0"/>
                          </a:rPr>
                          <m:t>ó</m:t>
                        </m:r>
                        <m:r>
                          <a:rPr lang="es-ES" i="1">
                            <a:latin typeface="Cambria Math" panose="02040503050406030204" pitchFamily="18" charset="0"/>
                          </a:rPr>
                          <m:t>𝑛</m:t>
                        </m:r>
                      </m:sub>
                    </m:sSub>
                  </m:oMath>
                </a14:m>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Para poder determinar la presión necesaria que realice la agitación de la solución se requiere conocer la suma total de las caídas de presión </a:t>
                </a:r>
                <a14:m>
                  <m:oMath xmlns:m="http://schemas.openxmlformats.org/officeDocument/2006/math">
                    <m:sSub>
                      <m:sSubPr>
                        <m:ctrlPr>
                          <a:rPr lang="es-ES" sz="1200" i="1" kern="1200">
                            <a:solidFill>
                              <a:schemeClr val="tx1"/>
                            </a:solidFill>
                            <a:effectLst/>
                            <a:latin typeface="Cambria Math" panose="02040503050406030204" pitchFamily="18" charset="0"/>
                            <a:ea typeface="+mn-ea"/>
                            <a:cs typeface="+mn-cs"/>
                          </a:rPr>
                        </m:ctrlPr>
                      </m:sSubPr>
                      <m:e>
                        <m:r>
                          <a:rPr lang="es-ES" sz="1200" kern="1200">
                            <a:solidFill>
                              <a:schemeClr val="tx1"/>
                            </a:solidFill>
                            <a:effectLst/>
                            <a:latin typeface="Cambria Math" panose="02040503050406030204" pitchFamily="18" charset="0"/>
                            <a:ea typeface="+mn-ea"/>
                            <a:cs typeface="+mn-cs"/>
                          </a:rPr>
                          <m:t>∆</m:t>
                        </m:r>
                      </m:e>
                      <m:sub>
                        <m:r>
                          <a:rPr lang="es-ES" sz="1200" i="1" kern="1200">
                            <a:solidFill>
                              <a:schemeClr val="tx1"/>
                            </a:solidFill>
                            <a:effectLst/>
                            <a:latin typeface="Cambria Math" panose="02040503050406030204" pitchFamily="18" charset="0"/>
                            <a:ea typeface="+mn-ea"/>
                            <a:cs typeface="+mn-cs"/>
                          </a:rPr>
                          <m:t>𝑝</m:t>
                        </m:r>
                        <m:r>
                          <a:rPr lang="es-ES" sz="1200" kern="1200">
                            <a:solidFill>
                              <a:schemeClr val="tx1"/>
                            </a:solidFill>
                            <a:effectLst/>
                            <a:latin typeface="Cambria Math" panose="02040503050406030204" pitchFamily="18" charset="0"/>
                            <a:ea typeface="+mn-ea"/>
                            <a:cs typeface="+mn-cs"/>
                          </a:rPr>
                          <m:t>1</m:t>
                        </m:r>
                      </m:sub>
                    </m:sSub>
                    <m:r>
                      <a:rPr lang="es-ES" sz="1200" kern="1200">
                        <a:solidFill>
                          <a:schemeClr val="tx1"/>
                        </a:solidFill>
                        <a:effectLst/>
                        <a:latin typeface="Cambria Math" panose="02040503050406030204" pitchFamily="18" charset="0"/>
                        <a:ea typeface="+mn-ea"/>
                        <a:cs typeface="+mn-cs"/>
                      </a:rPr>
                      <m:t>,</m:t>
                    </m:r>
                    <m:sSub>
                      <m:sSubPr>
                        <m:ctrlPr>
                          <a:rPr lang="es-ES" sz="1200" i="1" kern="1200">
                            <a:solidFill>
                              <a:schemeClr val="tx1"/>
                            </a:solidFill>
                            <a:effectLst/>
                            <a:latin typeface="Cambria Math" panose="02040503050406030204" pitchFamily="18" charset="0"/>
                            <a:ea typeface="+mn-ea"/>
                            <a:cs typeface="+mn-cs"/>
                          </a:rPr>
                        </m:ctrlPr>
                      </m:sSubPr>
                      <m:e>
                        <m:r>
                          <a:rPr lang="es-ES" sz="1200" kern="1200">
                            <a:solidFill>
                              <a:schemeClr val="tx1"/>
                            </a:solidFill>
                            <a:effectLst/>
                            <a:latin typeface="Cambria Math" panose="02040503050406030204" pitchFamily="18" charset="0"/>
                            <a:ea typeface="+mn-ea"/>
                            <a:cs typeface="+mn-cs"/>
                          </a:rPr>
                          <m:t>∆</m:t>
                        </m:r>
                      </m:e>
                      <m:sub>
                        <m:r>
                          <a:rPr lang="es-ES" sz="1200" i="1" kern="1200">
                            <a:solidFill>
                              <a:schemeClr val="tx1"/>
                            </a:solidFill>
                            <a:effectLst/>
                            <a:latin typeface="Cambria Math" panose="02040503050406030204" pitchFamily="18" charset="0"/>
                            <a:ea typeface="+mn-ea"/>
                            <a:cs typeface="+mn-cs"/>
                          </a:rPr>
                          <m:t>𝑝</m:t>
                        </m:r>
                        <m:r>
                          <a:rPr lang="es-ES" sz="1200" kern="1200">
                            <a:solidFill>
                              <a:schemeClr val="tx1"/>
                            </a:solidFill>
                            <a:effectLst/>
                            <a:latin typeface="Cambria Math" panose="02040503050406030204" pitchFamily="18" charset="0"/>
                            <a:ea typeface="+mn-ea"/>
                            <a:cs typeface="+mn-cs"/>
                          </a:rPr>
                          <m:t>2</m:t>
                        </m:r>
                      </m:sub>
                    </m:sSub>
                  </m:oMath>
                </a14:m>
                <a:r>
                  <a:rPr lang="es-ES" sz="1200" kern="1200" dirty="0">
                    <a:solidFill>
                      <a:schemeClr val="tx1"/>
                    </a:solidFill>
                    <a:effectLst/>
                    <a:latin typeface="+mn-lt"/>
                    <a:ea typeface="+mn-ea"/>
                    <a:cs typeface="+mn-cs"/>
                  </a:rPr>
                  <a:t> por lo </a:t>
                </a:r>
                <a:r>
                  <a:rPr lang="es-ES" sz="1200" kern="1200" dirty="0" smtClean="0">
                    <a:solidFill>
                      <a:schemeClr val="tx1"/>
                    </a:solidFill>
                    <a:effectLst/>
                    <a:latin typeface="+mn-lt"/>
                    <a:ea typeface="+mn-ea"/>
                    <a:cs typeface="+mn-cs"/>
                  </a:rPr>
                  <a:t>tanto</a:t>
                </a:r>
                <a:r>
                  <a:rPr lang="es-ES" sz="1200" kern="1200" baseline="0" dirty="0" smtClean="0">
                    <a:solidFill>
                      <a:schemeClr val="tx1"/>
                    </a:solidFill>
                    <a:effectLst/>
                    <a:latin typeface="+mn-lt"/>
                    <a:ea typeface="+mn-ea"/>
                    <a:cs typeface="+mn-cs"/>
                  </a:rPr>
                  <a:t> se obtiene una presión de entrada </a:t>
                </a:r>
                <a:r>
                  <a:rPr lang="es-ES" sz="1200" kern="1200" baseline="0" dirty="0" err="1" smtClean="0">
                    <a:solidFill>
                      <a:schemeClr val="tx1"/>
                    </a:solidFill>
                    <a:effectLst/>
                    <a:latin typeface="+mn-lt"/>
                    <a:ea typeface="+mn-ea"/>
                    <a:cs typeface="+mn-cs"/>
                  </a:rPr>
                  <a:t>minima</a:t>
                </a:r>
                <a:r>
                  <a:rPr lang="es-ES" sz="1200" kern="1200" baseline="0" dirty="0" smtClean="0">
                    <a:solidFill>
                      <a:schemeClr val="tx1"/>
                    </a:solidFill>
                    <a:effectLst/>
                    <a:latin typeface="+mn-lt"/>
                    <a:ea typeface="+mn-ea"/>
                    <a:cs typeface="+mn-cs"/>
                  </a:rPr>
                  <a:t> de 0,018 bar.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Para la práctica debido</a:t>
                </a:r>
                <a:r>
                  <a:rPr lang="es-ES" sz="1200" kern="1200" baseline="0" dirty="0" smtClean="0">
                    <a:solidFill>
                      <a:schemeClr val="tx1"/>
                    </a:solidFill>
                    <a:effectLst/>
                    <a:latin typeface="+mn-lt"/>
                    <a:ea typeface="+mn-ea"/>
                    <a:cs typeface="+mn-cs"/>
                  </a:rPr>
                  <a:t> a la </a:t>
                </a:r>
                <a:r>
                  <a:rPr lang="es-ES" sz="1200" kern="1200" baseline="0" dirty="0" err="1" smtClean="0">
                    <a:solidFill>
                      <a:schemeClr val="tx1"/>
                    </a:solidFill>
                    <a:effectLst/>
                    <a:latin typeface="+mn-lt"/>
                    <a:ea typeface="+mn-ea"/>
                    <a:cs typeface="+mn-cs"/>
                  </a:rPr>
                  <a:t>resoluciob</a:t>
                </a:r>
                <a:r>
                  <a:rPr lang="es-ES" sz="1200" kern="1200" baseline="0" dirty="0" smtClean="0">
                    <a:solidFill>
                      <a:schemeClr val="tx1"/>
                    </a:solidFill>
                    <a:effectLst/>
                    <a:latin typeface="+mn-lt"/>
                    <a:ea typeface="+mn-ea"/>
                    <a:cs typeface="+mn-cs"/>
                  </a:rPr>
                  <a:t> del </a:t>
                </a:r>
                <a:r>
                  <a:rPr lang="es-ES" sz="1200" kern="1200" baseline="0" dirty="0" err="1" smtClean="0">
                    <a:solidFill>
                      <a:schemeClr val="tx1"/>
                    </a:solidFill>
                    <a:effectLst/>
                    <a:latin typeface="+mn-lt"/>
                    <a:ea typeface="+mn-ea"/>
                    <a:cs typeface="+mn-cs"/>
                  </a:rPr>
                  <a:t>anometro</a:t>
                </a:r>
                <a:r>
                  <a:rPr lang="es-ES" sz="1200" kern="1200" baseline="0" dirty="0" smtClean="0">
                    <a:solidFill>
                      <a:schemeClr val="tx1"/>
                    </a:solidFill>
                    <a:effectLst/>
                    <a:latin typeface="+mn-lt"/>
                    <a:ea typeface="+mn-ea"/>
                    <a:cs typeface="+mn-cs"/>
                  </a:rPr>
                  <a:t> utilizado y la velocidad de entrada requerida se utilizara una presión de 0,5 bar.</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Existe una ecuación matemática que permite determinar la pérdida presión en un tramo determinado de la tubería, definida como ecuación de Darcy-</a:t>
                </a:r>
                <a:r>
                  <a:rPr lang="es-ES" sz="1200" kern="1200" dirty="0" err="1" smtClean="0">
                    <a:solidFill>
                      <a:schemeClr val="tx1"/>
                    </a:solidFill>
                    <a:effectLst/>
                    <a:latin typeface="+mn-lt"/>
                    <a:ea typeface="+mn-ea"/>
                    <a:cs typeface="+mn-cs"/>
                  </a:rPr>
                  <a:t>Weisbach</a:t>
                </a:r>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Donde: </a:t>
                </a:r>
                <a:r>
                  <a:rPr lang="es-ES" sz="1200" i="0" kern="1200">
                    <a:solidFill>
                      <a:schemeClr val="tx1"/>
                    </a:solidFill>
                    <a:effectLst/>
                    <a:latin typeface="+mn-lt"/>
                    <a:ea typeface="+mn-ea"/>
                    <a:cs typeface="+mn-cs"/>
                  </a:rPr>
                  <a:t>∆_𝑝1=Caída de presión media según la altura manométrica (Pa)</a:t>
                </a:r>
                <a:r>
                  <a:rPr lang="es-ES" sz="1200" kern="1200" dirty="0">
                    <a:solidFill>
                      <a:schemeClr val="tx1"/>
                    </a:solidFill>
                    <a:effectLst/>
                    <a:latin typeface="+mn-lt"/>
                    <a:ea typeface="+mn-ea"/>
                    <a:cs typeface="+mn-cs"/>
                  </a:rPr>
                  <a:t> </a:t>
                </a:r>
              </a:p>
              <a:p>
                <a:r>
                  <a:rPr lang="es-ES" sz="1200" i="0" kern="1200">
                    <a:solidFill>
                      <a:schemeClr val="tx1"/>
                    </a:solidFill>
                    <a:effectLst/>
                    <a:latin typeface="+mn-lt"/>
                    <a:ea typeface="+mn-ea"/>
                    <a:cs typeface="+mn-cs"/>
                  </a:rPr>
                  <a:t>𝐿=Longitud del diámetro de la tubería</a:t>
                </a:r>
                <a:r>
                  <a:rPr lang="es-ES" sz="1200" kern="1200" dirty="0">
                    <a:solidFill>
                      <a:schemeClr val="tx1"/>
                    </a:solidFill>
                    <a:effectLst/>
                    <a:latin typeface="+mn-lt"/>
                    <a:ea typeface="+mn-ea"/>
                    <a:cs typeface="+mn-cs"/>
                  </a:rPr>
                  <a:t> </a:t>
                </a:r>
              </a:p>
              <a:p>
                <a:r>
                  <a:rPr lang="es-ES" sz="1200" i="0" kern="1200">
                    <a:solidFill>
                      <a:schemeClr val="tx1"/>
                    </a:solidFill>
                    <a:effectLst/>
                    <a:latin typeface="+mn-lt"/>
                    <a:ea typeface="+mn-ea"/>
                    <a:cs typeface="+mn-cs"/>
                  </a:rPr>
                  <a:t>𝜌=Densidad del aire comprimido [𝑘𝑔/𝑚^3 ]  (a 20°C)</a:t>
                </a:r>
                <a:r>
                  <a:rPr lang="es-ES" sz="1200" kern="1200" dirty="0">
                    <a:solidFill>
                      <a:schemeClr val="tx1"/>
                    </a:solidFill>
                    <a:effectLst/>
                    <a:latin typeface="+mn-lt"/>
                    <a:ea typeface="+mn-ea"/>
                    <a:cs typeface="+mn-cs"/>
                  </a:rPr>
                  <a:t>, ver Tabla 3</a:t>
                </a:r>
              </a:p>
              <a:p>
                <a:r>
                  <a:rPr lang="es-ES" sz="1200" i="0" kern="1200">
                    <a:solidFill>
                      <a:schemeClr val="tx1"/>
                    </a:solidFill>
                    <a:effectLst/>
                    <a:latin typeface="+mn-lt"/>
                    <a:ea typeface="+mn-ea"/>
                    <a:cs typeface="+mn-cs"/>
                  </a:rPr>
                  <a:t>𝐷=Diámetro exterior de la tubería (m)</a:t>
                </a:r>
                <a:r>
                  <a:rPr lang="es-ES" sz="1200" kern="1200" dirty="0">
                    <a:solidFill>
                      <a:schemeClr val="tx1"/>
                    </a:solidFill>
                    <a:effectLst/>
                    <a:latin typeface="+mn-lt"/>
                    <a:ea typeface="+mn-ea"/>
                    <a:cs typeface="+mn-cs"/>
                  </a:rPr>
                  <a:t> </a:t>
                </a:r>
              </a:p>
              <a:p>
                <a:r>
                  <a:rPr lang="es-ES" sz="1200" i="0" kern="1200">
                    <a:solidFill>
                      <a:schemeClr val="tx1"/>
                    </a:solidFill>
                    <a:effectLst/>
                    <a:latin typeface="+mn-lt"/>
                    <a:ea typeface="+mn-ea"/>
                    <a:cs typeface="+mn-cs"/>
                  </a:rPr>
                  <a:t>𝑉_𝑎𝑣𝑔=Velocidad promedio del en el interior de la tubería (m/s)</a:t>
                </a:r>
                <a:r>
                  <a:rPr lang="es-ES" sz="1200" kern="1200" dirty="0">
                    <a:solidFill>
                      <a:schemeClr val="tx1"/>
                    </a:solidFill>
                    <a:effectLst/>
                    <a:latin typeface="+mn-lt"/>
                    <a:ea typeface="+mn-ea"/>
                    <a:cs typeface="+mn-cs"/>
                  </a:rPr>
                  <a:t> </a:t>
                </a:r>
              </a:p>
              <a:p>
                <a:r>
                  <a:rPr lang="es-ES" sz="1200" i="0" kern="1200">
                    <a:solidFill>
                      <a:schemeClr val="tx1"/>
                    </a:solidFill>
                    <a:effectLst/>
                    <a:latin typeface="+mn-lt"/>
                    <a:ea typeface="+mn-ea"/>
                    <a:cs typeface="+mn-cs"/>
                  </a:rPr>
                  <a:t>𝑓=Factor de fricción de Darcy− Weisbach</a:t>
                </a:r>
                <a:r>
                  <a:rPr lang="es-ES" sz="1200" kern="1200" dirty="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r>
                  <a:rPr lang="es-ES" dirty="0" smtClean="0"/>
                  <a:t>Obteniendo un valor de 0,00125 bar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Debido a que existe una presión ejercida por el fluido, se debe vencer esta presión para que se pueda ejecutar la agitación al momento de romper la tensión superficial existente, para lo cual se emplea la ecuación de presión en fluido estático, definida como:  </a:t>
                </a:r>
                <a:r>
                  <a:rPr lang="es-ES" sz="1200" i="0">
                    <a:solidFill>
                      <a:srgbClr val="000000"/>
                    </a:solidFill>
                    <a:effectLst/>
                    <a:latin typeface="Cambria Math" panose="02040503050406030204" pitchFamily="18" charset="0"/>
                    <a:ea typeface="Arial" panose="020B0604020202020204" pitchFamily="34" charset="0"/>
                  </a:rPr>
                  <a:t>∆</a:t>
                </a:r>
                <a:r>
                  <a:rPr lang="es-ES" sz="1200" i="0" smtClean="0">
                    <a:solidFill>
                      <a:srgbClr val="000000"/>
                    </a:solidFill>
                    <a:effectLst/>
                    <a:latin typeface="Cambria Math" panose="02040503050406030204" pitchFamily="18" charset="0"/>
                    <a:ea typeface="Arial" panose="020B0604020202020204" pitchFamily="34" charset="0"/>
                  </a:rPr>
                  <a:t>_</a:t>
                </a:r>
                <a:r>
                  <a:rPr lang="es-ES" sz="1200" i="0">
                    <a:solidFill>
                      <a:srgbClr val="000000"/>
                    </a:solidFill>
                    <a:effectLst/>
                    <a:latin typeface="Cambria Math" panose="02040503050406030204" pitchFamily="18" charset="0"/>
                    <a:ea typeface="Arial" panose="020B0604020202020204" pitchFamily="34" charset="0"/>
                  </a:rPr>
                  <a:t>𝑝2=𝜌𝑔ℎ</a:t>
                </a:r>
                <a:endParaRPr lang="es-ES" sz="1200" dirty="0">
                  <a:solidFill>
                    <a:srgbClr val="000000"/>
                  </a:solidFill>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Por lo tanto, la presión del fluido estático (</a:t>
                </a:r>
                <a:r>
                  <a:rPr lang="es-ES" sz="1200" i="0" kern="1200">
                    <a:solidFill>
                      <a:schemeClr val="tx1"/>
                    </a:solidFill>
                    <a:effectLst/>
                    <a:latin typeface="+mn-lt"/>
                    <a:ea typeface="+mn-ea"/>
                    <a:cs typeface="+mn-cs"/>
                  </a:rPr>
                  <a:t>∆_𝑝2)</a:t>
                </a:r>
                <a:r>
                  <a:rPr lang="es-ES" sz="1200" kern="1200" dirty="0">
                    <a:solidFill>
                      <a:schemeClr val="tx1"/>
                    </a:solidFill>
                    <a:effectLst/>
                    <a:latin typeface="+mn-lt"/>
                    <a:ea typeface="+mn-ea"/>
                    <a:cs typeface="+mn-cs"/>
                  </a:rPr>
                  <a:t> queda definida por: </a:t>
                </a:r>
                <a:r>
                  <a:rPr lang="es-ES" i="0">
                    <a:latin typeface="Cambria Math" panose="02040503050406030204" pitchFamily="18" charset="0"/>
                  </a:rPr>
                  <a:t>∆</a:t>
                </a:r>
                <a:r>
                  <a:rPr lang="es-ES" i="0" smtClean="0">
                    <a:latin typeface="Cambria Math" panose="02040503050406030204" pitchFamily="18" charset="0"/>
                  </a:rPr>
                  <a:t>_</a:t>
                </a:r>
                <a:r>
                  <a:rPr lang="es-ES" i="0">
                    <a:latin typeface="Cambria Math" panose="02040503050406030204" pitchFamily="18" charset="0"/>
                  </a:rPr>
                  <a:t>𝑝2=𝜌_𝑍á𝑐𝑖𝑑𝑜 𝑔ℎ_𝑝𝑟𝑒𝑠𝑖ó𝑛</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Para poder determinar la presión necesaria que realice la agitación de la solución se requiere conocer la suma total de las caídas de presión </a:t>
                </a:r>
                <a:r>
                  <a:rPr lang="es-ES" sz="1200" i="0" kern="1200">
                    <a:solidFill>
                      <a:schemeClr val="tx1"/>
                    </a:solidFill>
                    <a:effectLst/>
                    <a:latin typeface="+mn-lt"/>
                    <a:ea typeface="+mn-ea"/>
                    <a:cs typeface="+mn-cs"/>
                  </a:rPr>
                  <a:t>∆_𝑝1,∆_𝑝2</a:t>
                </a:r>
                <a:r>
                  <a:rPr lang="es-ES" sz="1200" kern="1200" dirty="0">
                    <a:solidFill>
                      <a:schemeClr val="tx1"/>
                    </a:solidFill>
                    <a:effectLst/>
                    <a:latin typeface="+mn-lt"/>
                    <a:ea typeface="+mn-ea"/>
                    <a:cs typeface="+mn-cs"/>
                  </a:rPr>
                  <a:t> por lo </a:t>
                </a:r>
                <a:r>
                  <a:rPr lang="es-ES" sz="1200" kern="1200" dirty="0" smtClean="0">
                    <a:solidFill>
                      <a:schemeClr val="tx1"/>
                    </a:solidFill>
                    <a:effectLst/>
                    <a:latin typeface="+mn-lt"/>
                    <a:ea typeface="+mn-ea"/>
                    <a:cs typeface="+mn-cs"/>
                  </a:rPr>
                  <a:t>tanto</a:t>
                </a:r>
                <a:r>
                  <a:rPr lang="es-ES" sz="1200" kern="1200" baseline="0" dirty="0" smtClean="0">
                    <a:solidFill>
                      <a:schemeClr val="tx1"/>
                    </a:solidFill>
                    <a:effectLst/>
                    <a:latin typeface="+mn-lt"/>
                    <a:ea typeface="+mn-ea"/>
                    <a:cs typeface="+mn-cs"/>
                  </a:rPr>
                  <a:t> se obtiene una presión de entrada </a:t>
                </a:r>
                <a:r>
                  <a:rPr lang="es-ES" sz="1200" kern="1200" baseline="0" dirty="0" err="1" smtClean="0">
                    <a:solidFill>
                      <a:schemeClr val="tx1"/>
                    </a:solidFill>
                    <a:effectLst/>
                    <a:latin typeface="+mn-lt"/>
                    <a:ea typeface="+mn-ea"/>
                    <a:cs typeface="+mn-cs"/>
                  </a:rPr>
                  <a:t>minima</a:t>
                </a:r>
                <a:r>
                  <a:rPr lang="es-ES" sz="1200" kern="1200" baseline="0" dirty="0" smtClean="0">
                    <a:solidFill>
                      <a:schemeClr val="tx1"/>
                    </a:solidFill>
                    <a:effectLst/>
                    <a:latin typeface="+mn-lt"/>
                    <a:ea typeface="+mn-ea"/>
                    <a:cs typeface="+mn-cs"/>
                  </a:rPr>
                  <a:t> de 0,018 bar.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Para la práctica se usará una presión de entrada de </a:t>
                </a:r>
                <a:r>
                  <a:rPr lang="es-ES" sz="1200" i="0" kern="1200">
                    <a:solidFill>
                      <a:schemeClr val="tx1"/>
                    </a:solidFill>
                    <a:effectLst/>
                    <a:latin typeface="+mn-lt"/>
                    <a:ea typeface="+mn-ea"/>
                    <a:cs typeface="+mn-cs"/>
                  </a:rPr>
                  <a:t>0,5 [𝑏𝑎𝑟]</a:t>
                </a:r>
                <a:r>
                  <a:rPr lang="es-ES" sz="1200" kern="1200" dirty="0">
                    <a:solidFill>
                      <a:schemeClr val="tx1"/>
                    </a:solidFill>
                    <a:effectLst/>
                    <a:latin typeface="+mn-lt"/>
                    <a:ea typeface="+mn-ea"/>
                    <a:cs typeface="+mn-cs"/>
                  </a:rPr>
                  <a:t>, en función de que se cumpla con la velocidad de aire requerida a la entrada del sistema.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a:p>
            </p:txBody>
          </p:sp>
        </mc:Fallback>
      </mc:AlternateContent>
      <p:sp>
        <p:nvSpPr>
          <p:cNvPr id="4" name="Marcador de número de diapositiva 3"/>
          <p:cNvSpPr>
            <a:spLocks noGrp="1"/>
          </p:cNvSpPr>
          <p:nvPr>
            <p:ph type="sldNum" sz="quarter" idx="10"/>
          </p:nvPr>
        </p:nvSpPr>
        <p:spPr/>
        <p:txBody>
          <a:bodyPr/>
          <a:lstStyle/>
          <a:p>
            <a:fld id="{62EA14A5-CB5E-4D17-A717-298259406D97}" type="slidenum">
              <a:rPr lang="en-US" smtClean="0"/>
              <a:t>25</a:t>
            </a:fld>
            <a:endParaRPr lang="en-US"/>
          </a:p>
        </p:txBody>
      </p:sp>
    </p:spTree>
    <p:extLst>
      <p:ext uri="{BB962C8B-B14F-4D97-AF65-F5344CB8AC3E}">
        <p14:creationId xmlns:p14="http://schemas.microsoft.com/office/powerpoint/2010/main" val="4272139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Para poder determinar las velocidades de entrada y salida de salida, y observar el comportamiento del fluido dentro del ramal de tubería se realizo un análisis</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CFD mediante el software ANSYS, determinando mediante</a:t>
                </a:r>
                <a:r>
                  <a:rPr lang="es-ES" sz="1200" kern="1200" baseline="0" dirty="0" smtClean="0">
                    <a:solidFill>
                      <a:schemeClr val="tx1"/>
                    </a:solidFill>
                    <a:effectLst/>
                    <a:latin typeface="+mn-lt"/>
                    <a:ea typeface="+mn-ea"/>
                    <a:cs typeface="+mn-cs"/>
                  </a:rPr>
                  <a:t> pruebas de </a:t>
                </a:r>
                <a:r>
                  <a:rPr lang="es-ES" sz="1200" kern="1200" baseline="0" dirty="0" err="1" smtClean="0">
                    <a:solidFill>
                      <a:schemeClr val="tx1"/>
                    </a:solidFill>
                    <a:effectLst/>
                    <a:latin typeface="+mn-lt"/>
                    <a:ea typeface="+mn-ea"/>
                    <a:cs typeface="+mn-cs"/>
                  </a:rPr>
                  <a:t>simulaciñon</a:t>
                </a:r>
                <a:r>
                  <a:rPr lang="es-ES" sz="1200" kern="1200" baseline="0" dirty="0" smtClean="0">
                    <a:solidFill>
                      <a:schemeClr val="tx1"/>
                    </a:solidFill>
                    <a:effectLst/>
                    <a:latin typeface="+mn-lt"/>
                    <a:ea typeface="+mn-ea"/>
                    <a:cs typeface="+mn-cs"/>
                  </a:rPr>
                  <a:t> y físicas que para una agitación adecuada respecto al volumen de la cuba se requiere de 7 orificios pasantes de 2mm de diámetro a una distancia de 50mm entre ellos. </a:t>
                </a:r>
                <a:r>
                  <a:rPr lang="es-ES" sz="1200" kern="1200" dirty="0" smtClean="0">
                    <a:solidFill>
                      <a:schemeClr val="tx1"/>
                    </a:solidFill>
                    <a:effectLst/>
                    <a:latin typeface="+mn-lt"/>
                    <a:ea typeface="+mn-ea"/>
                    <a:cs typeface="+mn-cs"/>
                  </a:rPr>
                  <a:t>Como se puede observar, el comportamiento del aire es constante a lo largo</a:t>
                </a:r>
                <a:r>
                  <a:rPr lang="es-ES" sz="1200" kern="1200" baseline="0" dirty="0" smtClean="0">
                    <a:solidFill>
                      <a:schemeClr val="tx1"/>
                    </a:solidFill>
                    <a:effectLst/>
                    <a:latin typeface="+mn-lt"/>
                    <a:ea typeface="+mn-ea"/>
                    <a:cs typeface="+mn-cs"/>
                  </a:rPr>
                  <a:t> de la tubería</a:t>
                </a:r>
                <a:r>
                  <a:rPr lang="es-ES" sz="1200" kern="1200" dirty="0" smtClean="0">
                    <a:solidFill>
                      <a:schemeClr val="tx1"/>
                    </a:solidFill>
                    <a:effectLst/>
                    <a:latin typeface="+mn-lt"/>
                    <a:ea typeface="+mn-ea"/>
                    <a:cs typeface="+mn-cs"/>
                  </a:rPr>
                  <a:t>, de manera que las pérdidas por caída de presión son</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minimas</a:t>
                </a:r>
                <a:r>
                  <a:rPr lang="es-E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Velocidad del aire dentro de la tubería</a:t>
                </a:r>
                <a:r>
                  <a:rPr lang="es-E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velocidad de entrada al sistema es baja,</a:t>
                </a:r>
                <a:r>
                  <a:rPr lang="es-ES" sz="1200" kern="1200" baseline="0" dirty="0" smtClean="0">
                    <a:solidFill>
                      <a:schemeClr val="tx1"/>
                    </a:solidFill>
                    <a:effectLst/>
                    <a:latin typeface="+mn-lt"/>
                    <a:ea typeface="+mn-ea"/>
                    <a:cs typeface="+mn-cs"/>
                  </a:rPr>
                  <a:t> pero </a:t>
                </a:r>
                <a:r>
                  <a:rPr lang="es-ES" sz="1200" kern="1200" dirty="0" smtClean="0">
                    <a:solidFill>
                      <a:schemeClr val="tx1"/>
                    </a:solidFill>
                    <a:effectLst/>
                    <a:latin typeface="+mn-lt"/>
                    <a:ea typeface="+mn-ea"/>
                    <a:cs typeface="+mn-cs"/>
                  </a:rPr>
                  <a:t>debido al diámetro de los orificios de salida (2mm) la velocidad de salida aumenta</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y se encuentra dentro del rango óptimo para aire comprimido. </a:t>
                </a:r>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Para poder determinar las velocidades de salida, y observar el comportamiento del fluido dentro del ramal de tubería se utilizó el software ANSYS 18.2 </a:t>
                </a:r>
                <a:r>
                  <a:rPr lang="es-ES" sz="1200" kern="1200" dirty="0" err="1" smtClean="0">
                    <a:solidFill>
                      <a:schemeClr val="tx1"/>
                    </a:solidFill>
                    <a:effectLst/>
                    <a:latin typeface="+mn-lt"/>
                    <a:ea typeface="+mn-ea"/>
                    <a:cs typeface="+mn-cs"/>
                  </a:rPr>
                  <a:t>Academic</a:t>
                </a:r>
                <a:r>
                  <a:rPr lang="es-ES" sz="1200" kern="1200" dirty="0" smtClean="0">
                    <a:solidFill>
                      <a:schemeClr val="tx1"/>
                    </a:solidFill>
                    <a:effectLst/>
                    <a:latin typeface="+mn-lt"/>
                    <a:ea typeface="+mn-ea"/>
                    <a:cs typeface="+mn-cs"/>
                  </a:rPr>
                  <a:t>, debido a que el software necesita de condiciones de borde se introduce el flujo másico a la entrada del sistema.</a:t>
                </a:r>
                <a:r>
                  <a:rPr lang="es-ES" sz="1200" kern="1200" baseline="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Donde: </a:t>
                </a:r>
                <a:r>
                  <a:rPr lang="es-ES" sz="1200" i="0" kern="1200">
                    <a:solidFill>
                      <a:schemeClr val="tx1"/>
                    </a:solidFill>
                    <a:effectLst/>
                    <a:latin typeface="+mn-lt"/>
                    <a:ea typeface="+mn-ea"/>
                    <a:cs typeface="+mn-cs"/>
                  </a:rPr>
                  <a:t>𝜌=Densidad del fluido (aire comprimido)</a:t>
                </a:r>
                <a:r>
                  <a:rPr lang="es-ES" sz="1200" kern="1200" dirty="0">
                    <a:solidFill>
                      <a:schemeClr val="tx1"/>
                    </a:solidFill>
                    <a:effectLst/>
                    <a:latin typeface="+mn-lt"/>
                    <a:ea typeface="+mn-ea"/>
                    <a:cs typeface="+mn-cs"/>
                  </a:rPr>
                  <a:t> </a:t>
                </a:r>
                <a:r>
                  <a:rPr lang="es-ES" sz="1200" i="0" kern="1200">
                    <a:solidFill>
                      <a:schemeClr val="tx1"/>
                    </a:solidFill>
                    <a:effectLst/>
                    <a:latin typeface="+mn-lt"/>
                    <a:ea typeface="+mn-ea"/>
                    <a:cs typeface="+mn-cs"/>
                  </a:rPr>
                  <a:t>𝑚 ̇=Flujo másico</a:t>
                </a:r>
                <a:endParaRPr lang="es-ES" sz="1200" kern="1200" dirty="0">
                  <a:solidFill>
                    <a:schemeClr val="tx1"/>
                  </a:solidFill>
                  <a:effectLst/>
                  <a:latin typeface="+mn-lt"/>
                  <a:ea typeface="+mn-ea"/>
                  <a:cs typeface="+mn-cs"/>
                </a:endParaRPr>
              </a:p>
              <a:p>
                <a:r>
                  <a:rPr lang="es-ES" sz="1200" i="0" kern="1200">
                    <a:solidFill>
                      <a:schemeClr val="tx1"/>
                    </a:solidFill>
                    <a:effectLst/>
                    <a:latin typeface="+mn-lt"/>
                    <a:ea typeface="+mn-ea"/>
                    <a:cs typeface="+mn-cs"/>
                  </a:rPr>
                  <a:t>𝑉 ̇=Flujo volumétrico</a:t>
                </a:r>
                <a:r>
                  <a:rPr lang="es-ES" sz="1200" kern="1200" dirty="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De acuerdo a la Tabla de la densidad del aire comprimido a 20ºC es de</a:t>
                </a:r>
                <a:r>
                  <a:rPr lang="es-ES" sz="1200" i="0" kern="1200">
                    <a:solidFill>
                      <a:schemeClr val="tx1"/>
                    </a:solidFill>
                    <a:effectLst/>
                    <a:latin typeface="+mn-lt"/>
                    <a:ea typeface="+mn-ea"/>
                    <a:cs typeface="+mn-cs"/>
                  </a:rPr>
                  <a:t> 1,204 𝑘𝑔⁄𝑚^3 </a:t>
                </a:r>
                <a:r>
                  <a:rPr lang="es-ES" sz="1200" kern="1200" dirty="0">
                    <a:solidFill>
                      <a:schemeClr val="tx1"/>
                    </a:solidFill>
                    <a:effectLst/>
                    <a:latin typeface="+mn-lt"/>
                    <a:ea typeface="+mn-ea"/>
                    <a:cs typeface="+mn-cs"/>
                  </a:rPr>
                  <a:t>, y el flujo volumétrico que entra al sistema es de </a:t>
                </a:r>
                <a:r>
                  <a:rPr lang="es-ES" sz="1200" i="0" kern="1200">
                    <a:solidFill>
                      <a:schemeClr val="tx1"/>
                    </a:solidFill>
                    <a:effectLst/>
                    <a:latin typeface="+mn-lt"/>
                    <a:ea typeface="+mn-ea"/>
                    <a:cs typeface="+mn-cs"/>
                  </a:rPr>
                  <a:t>1 [𝐶𝐹𝑀].</a:t>
                </a:r>
                <a:r>
                  <a:rPr lang="es-ES" sz="1200" kern="1200" dirty="0">
                    <a:solidFill>
                      <a:schemeClr val="tx1"/>
                    </a:solidFill>
                    <a:effectLst/>
                    <a:latin typeface="+mn-lt"/>
                    <a:ea typeface="+mn-ea"/>
                    <a:cs typeface="+mn-cs"/>
                  </a:rPr>
                  <a:t> </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Por consiguiente de la Ecuación, se tiene</a:t>
                </a:r>
                <a:r>
                  <a:rPr lang="es-ES" sz="1200" kern="1200" baseline="0" dirty="0" smtClean="0">
                    <a:solidFill>
                      <a:schemeClr val="tx1"/>
                    </a:solidFill>
                    <a:effectLst/>
                    <a:latin typeface="+mn-lt"/>
                    <a:ea typeface="+mn-ea"/>
                    <a:cs typeface="+mn-cs"/>
                  </a:rPr>
                  <a:t> un flujo </a:t>
                </a:r>
                <a:r>
                  <a:rPr lang="es-ES" sz="1200" kern="1200" baseline="0" dirty="0" err="1" smtClean="0">
                    <a:solidFill>
                      <a:schemeClr val="tx1"/>
                    </a:solidFill>
                    <a:effectLst/>
                    <a:latin typeface="+mn-lt"/>
                    <a:ea typeface="+mn-ea"/>
                    <a:cs typeface="+mn-cs"/>
                  </a:rPr>
                  <a:t>masico</a:t>
                </a:r>
                <a:r>
                  <a:rPr lang="es-ES" sz="1200" kern="1200" baseline="0" dirty="0" smtClean="0">
                    <a:solidFill>
                      <a:schemeClr val="tx1"/>
                    </a:solidFill>
                    <a:effectLst/>
                    <a:latin typeface="+mn-lt"/>
                    <a:ea typeface="+mn-ea"/>
                    <a:cs typeface="+mn-cs"/>
                  </a:rPr>
                  <a:t> de 0,001252 lb/s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Con las condiciones de borde establecidas se obtuvo el siguiente resultado,</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Como se puede observar, el comportamiento del aire es constante a lo largo del ramal horizontal con orificios, de manera que las pérdidas por caída de presión son despreciables.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Velocidad del aire dentro de la tubería</a:t>
                </a:r>
                <a:r>
                  <a:rPr lang="es-ES"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velocidad de entrada al sistema es baja, debido al diámetro de los orificios (2mm) en el ramal horizontal, la velocidad de salida aumenta</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y se encuentra dentro del rango óptimo para aire comprimido. La velocidad promedio de salida del aire es de: </a:t>
                </a:r>
                <a:r>
                  <a:rPr lang="es-ES" sz="1200" i="0" kern="1200">
                    <a:solidFill>
                      <a:schemeClr val="tx1"/>
                    </a:solidFill>
                    <a:effectLst/>
                    <a:latin typeface="+mn-lt"/>
                    <a:ea typeface="+mn-ea"/>
                    <a:cs typeface="+mn-cs"/>
                  </a:rPr>
                  <a:t>10,419</a:t>
                </a:r>
                <a:r>
                  <a:rPr lang="es-ES" sz="1200" i="0" kern="1200">
                    <a:solidFill>
                      <a:schemeClr val="tx1"/>
                    </a:solidFill>
                    <a:effectLst/>
                    <a:latin typeface="Cambria Math" panose="02040503050406030204" pitchFamily="18" charset="0"/>
                    <a:ea typeface="+mn-ea"/>
                    <a:cs typeface="+mn-cs"/>
                  </a:rPr>
                  <a:t>[</a:t>
                </a:r>
                <a:r>
                  <a:rPr lang="es-ES" sz="1200" i="0" kern="1200">
                    <a:solidFill>
                      <a:schemeClr val="tx1"/>
                    </a:solidFill>
                    <a:effectLst/>
                    <a:latin typeface="+mn-lt"/>
                    <a:ea typeface="+mn-ea"/>
                    <a:cs typeface="+mn-cs"/>
                  </a:rPr>
                  <a:t>𝑚⁄𝑠</a:t>
                </a:r>
                <a:r>
                  <a:rPr lang="es-ES" sz="1200" i="0" kern="1200">
                    <a:solidFill>
                      <a:schemeClr val="tx1"/>
                    </a:solidFill>
                    <a:effectLst/>
                    <a:latin typeface="Cambria Math" panose="02040503050406030204" pitchFamily="18" charset="0"/>
                    <a:ea typeface="+mn-ea"/>
                    <a:cs typeface="+mn-cs"/>
                  </a:rPr>
                  <a:t>]</a:t>
                </a:r>
                <a:r>
                  <a:rPr lang="es-ES" sz="1200" b="0" i="0" kern="1200" smtClean="0">
                    <a:solidFill>
                      <a:schemeClr val="tx1"/>
                    </a:solidFill>
                    <a:effectLst/>
                    <a:latin typeface="Cambria Math" panose="02040503050406030204" pitchFamily="18" charset="0"/>
                    <a:ea typeface="+mn-ea"/>
                    <a:cs typeface="+mn-cs"/>
                  </a:rPr>
                  <a:t>. </a:t>
                </a:r>
                <a:r>
                  <a:rPr lang="es-ES" sz="1200" kern="1200" dirty="0" smtClean="0">
                    <a:solidFill>
                      <a:schemeClr val="tx1"/>
                    </a:solidFill>
                    <a:effectLst/>
                    <a:latin typeface="+mn-lt"/>
                    <a:ea typeface="+mn-ea"/>
                    <a:cs typeface="+mn-cs"/>
                  </a:rPr>
                  <a:t>Como se observa en la siguiente tabla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a:p>
            </p:txBody>
          </p:sp>
        </mc:Fallback>
      </mc:AlternateContent>
      <p:sp>
        <p:nvSpPr>
          <p:cNvPr id="4" name="Marcador de número de diapositiva 3"/>
          <p:cNvSpPr>
            <a:spLocks noGrp="1"/>
          </p:cNvSpPr>
          <p:nvPr>
            <p:ph type="sldNum" sz="quarter" idx="10"/>
          </p:nvPr>
        </p:nvSpPr>
        <p:spPr/>
        <p:txBody>
          <a:bodyPr/>
          <a:lstStyle/>
          <a:p>
            <a:fld id="{62EA14A5-CB5E-4D17-A717-298259406D97}" type="slidenum">
              <a:rPr lang="en-US" smtClean="0"/>
              <a:t>26</a:t>
            </a:fld>
            <a:endParaRPr lang="en-US"/>
          </a:p>
        </p:txBody>
      </p:sp>
    </p:spTree>
    <p:extLst>
      <p:ext uri="{BB962C8B-B14F-4D97-AF65-F5344CB8AC3E}">
        <p14:creationId xmlns:p14="http://schemas.microsoft.com/office/powerpoint/2010/main" val="21479483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Como se puede ver con</a:t>
            </a:r>
            <a:r>
              <a:rPr lang="es-ES" baseline="0" dirty="0" smtClean="0"/>
              <a:t> una velocidad baja de entrada al sistema , se tiene una velocidad de salida promedio de 10,4 m/s. Además de acuerdo a los resultados obtenidos la variación de la velocidad de salida en todos los orificios a los largo del ramal es mínima, significando una agitación uniforme</a:t>
            </a:r>
          </a:p>
        </p:txBody>
      </p:sp>
      <p:sp>
        <p:nvSpPr>
          <p:cNvPr id="4" name="Marcador de número de diapositiva 3"/>
          <p:cNvSpPr>
            <a:spLocks noGrp="1"/>
          </p:cNvSpPr>
          <p:nvPr>
            <p:ph type="sldNum" sz="quarter" idx="10"/>
          </p:nvPr>
        </p:nvSpPr>
        <p:spPr/>
        <p:txBody>
          <a:bodyPr/>
          <a:lstStyle/>
          <a:p>
            <a:fld id="{62EA14A5-CB5E-4D17-A717-298259406D97}" type="slidenum">
              <a:rPr lang="en-US" smtClean="0"/>
              <a:t>27</a:t>
            </a:fld>
            <a:endParaRPr lang="en-US"/>
          </a:p>
        </p:txBody>
      </p:sp>
    </p:spTree>
    <p:extLst>
      <p:ext uri="{BB962C8B-B14F-4D97-AF65-F5344CB8AC3E}">
        <p14:creationId xmlns:p14="http://schemas.microsoft.com/office/powerpoint/2010/main" val="3257829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LUCES PILOTO: Son indicadores luminosos y</a:t>
            </a:r>
            <a:r>
              <a:rPr lang="es-ES" sz="1200" kern="1200" baseline="0" dirty="0" smtClean="0">
                <a:solidFill>
                  <a:schemeClr val="tx1"/>
                </a:solidFill>
                <a:effectLst/>
                <a:latin typeface="+mn-lt"/>
                <a:ea typeface="+mn-ea"/>
                <a:cs typeface="+mn-cs"/>
              </a:rPr>
              <a:t> nos sirven </a:t>
            </a:r>
            <a:r>
              <a:rPr lang="es-ES" sz="1200" kern="1200" dirty="0" smtClean="0">
                <a:solidFill>
                  <a:schemeClr val="tx1"/>
                </a:solidFill>
                <a:effectLst/>
                <a:latin typeface="+mn-lt"/>
                <a:ea typeface="+mn-ea"/>
                <a:cs typeface="+mn-cs"/>
              </a:rPr>
              <a:t>para mostrar el estado de nuestros parámetros de interés.</a:t>
            </a:r>
            <a:endParaRPr lang="es-E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Modulo</a:t>
            </a:r>
            <a:r>
              <a:rPr lang="es-ES" baseline="0" dirty="0" smtClean="0"/>
              <a:t> Relé: </a:t>
            </a:r>
            <a:r>
              <a:rPr lang="es-ES" sz="1200" kern="1200" dirty="0" smtClean="0">
                <a:solidFill>
                  <a:schemeClr val="tx1"/>
                </a:solidFill>
                <a:effectLst/>
                <a:latin typeface="+mn-lt"/>
                <a:ea typeface="+mn-ea"/>
                <a:cs typeface="+mn-cs"/>
              </a:rPr>
              <a:t>Se usa para separar la etapa de control con la etapa de potencia, estos módulos relé permiten una activación de hasta 220V AC y 10A, a partir de una señal de 5V DC. </a:t>
            </a:r>
          </a:p>
          <a:p>
            <a:r>
              <a:rPr lang="es-ES" dirty="0" err="1" smtClean="0"/>
              <a:t>Electrovalvula</a:t>
            </a:r>
            <a:r>
              <a:rPr lang="es-ES" dirty="0" smtClean="0"/>
              <a:t>: </a:t>
            </a:r>
            <a:r>
              <a:rPr lang="es-ES" sz="1200" kern="1200" dirty="0" smtClean="0">
                <a:solidFill>
                  <a:schemeClr val="tx1"/>
                </a:solidFill>
                <a:effectLst/>
                <a:latin typeface="+mn-lt"/>
                <a:ea typeface="+mn-ea"/>
                <a:cs typeface="+mn-cs"/>
              </a:rPr>
              <a:t>Las electroválvulas permiten controlar el flujo (ON-OFF) de un fluido. Para este caso, se usará una electroválvula monoestable normalmente cerrada, </a:t>
            </a:r>
          </a:p>
          <a:p>
            <a:r>
              <a:rPr lang="es-ES" sz="1200" kern="1200" dirty="0" smtClean="0">
                <a:solidFill>
                  <a:schemeClr val="tx1"/>
                </a:solidFill>
                <a:effectLst/>
                <a:latin typeface="+mn-lt"/>
                <a:ea typeface="+mn-ea"/>
                <a:cs typeface="+mn-cs"/>
              </a:rPr>
              <a:t>RECTIFICADOR DE CORRIENTE: El equipo cuenta con un rectificador de corriente, el cual es el encargado de suministrar la corriente necesaria para el proceso de galvanizado electrolítico. La función del rectificador de corriente es transformar de corriente alterna a continua. El dispositivo cuenta con un regulador de voltaje e intensidad de corriente que se desea suministrar.</a:t>
            </a:r>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28</a:t>
            </a:fld>
            <a:endParaRPr lang="en-US"/>
          </a:p>
        </p:txBody>
      </p:sp>
    </p:spTree>
    <p:extLst>
      <p:ext uri="{BB962C8B-B14F-4D97-AF65-F5344CB8AC3E}">
        <p14:creationId xmlns:p14="http://schemas.microsoft.com/office/powerpoint/2010/main" val="2084069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Controlador</a:t>
            </a:r>
            <a:r>
              <a:rPr lang="es-ES" sz="1200" kern="1200" baseline="0" dirty="0" smtClean="0">
                <a:solidFill>
                  <a:schemeClr val="tx1"/>
                </a:solidFill>
                <a:effectLst/>
                <a:latin typeface="+mn-lt"/>
                <a:ea typeface="+mn-ea"/>
                <a:cs typeface="+mn-cs"/>
              </a:rPr>
              <a:t> de temperatura: Este control de temperatura ya disponía la maquina con anterioridad, es el encargado de mantener la </a:t>
            </a:r>
            <a:r>
              <a:rPr lang="es-ES" sz="1200" kern="1200" baseline="0" dirty="0" err="1" smtClean="0">
                <a:solidFill>
                  <a:schemeClr val="tx1"/>
                </a:solidFill>
                <a:effectLst/>
                <a:latin typeface="+mn-lt"/>
                <a:ea typeface="+mn-ea"/>
                <a:cs typeface="+mn-cs"/>
              </a:rPr>
              <a:t>solucion</a:t>
            </a:r>
            <a:r>
              <a:rPr lang="es-ES" sz="1200" kern="1200" baseline="0" dirty="0" smtClean="0">
                <a:solidFill>
                  <a:schemeClr val="tx1"/>
                </a:solidFill>
                <a:effectLst/>
                <a:latin typeface="+mn-lt"/>
                <a:ea typeface="+mn-ea"/>
                <a:cs typeface="+mn-cs"/>
              </a:rPr>
              <a:t> acida en la temperatura requerida.</a:t>
            </a: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CONTACTOR:</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El contactor es un elemento de potencia, que permite mediante una activación proveniente de la etapa de control activar o desactivar las cargas correspondientes al circuito de potencia.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SELECTOR DE TRES POSICIONES:</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Es un elemento de maniobra que permite cerrar el circuito, en esta ocasión es un selector de tres posiciones que permita en posición 1 (izquierda) preparar la solución para el galvanizado, posición 0 (centro) apagar el equipo, posición 2 (derecha) proceso de galvanizado.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2EA14A5-CB5E-4D17-A717-298259406D97}" type="slidenum">
              <a:rPr lang="en-US" smtClean="0"/>
              <a:t>29</a:t>
            </a:fld>
            <a:endParaRPr lang="en-US"/>
          </a:p>
        </p:txBody>
      </p:sp>
    </p:spTree>
    <p:extLst>
      <p:ext uri="{BB962C8B-B14F-4D97-AF65-F5344CB8AC3E}">
        <p14:creationId xmlns:p14="http://schemas.microsoft.com/office/powerpoint/2010/main" val="12041960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Para proteger los elementos eléctricos y electrónicos, se usa disyuntores para cada etapa que consume una cantidad de corriente determinada. En caso de los contactores se empleará relés térmicos para la protección de las cargas (niquelina). </a:t>
                </a:r>
              </a:p>
              <a:p>
                <a:r>
                  <a:rPr lang="es-ES" dirty="0" smtClean="0"/>
                  <a:t>DISYUNTOR</a:t>
                </a:r>
                <a:r>
                  <a:rPr lang="es-ES" baseline="0" dirty="0" smtClean="0"/>
                  <a:t> PRINCIPAL: </a:t>
                </a:r>
                <a:r>
                  <a:rPr lang="es-ES" sz="1200" kern="1200" dirty="0" smtClean="0">
                    <a:solidFill>
                      <a:schemeClr val="tx1"/>
                    </a:solidFill>
                    <a:effectLst/>
                    <a:latin typeface="+mn-lt"/>
                    <a:ea typeface="+mn-ea"/>
                    <a:cs typeface="+mn-cs"/>
                  </a:rPr>
                  <a:t>Es importante el correcto dimensionamiento del disyuntor principal, ya que este es el encargado de la protección de toda la parte eléctrica de la maquina en caso de una sobrecarga. Para</a:t>
                </a:r>
                <a:r>
                  <a:rPr lang="es-ES" sz="1200" kern="1200" baseline="0" dirty="0" smtClean="0">
                    <a:solidFill>
                      <a:schemeClr val="tx1"/>
                    </a:solidFill>
                    <a:effectLst/>
                    <a:latin typeface="+mn-lt"/>
                    <a:ea typeface="+mn-ea"/>
                    <a:cs typeface="+mn-cs"/>
                  </a:rPr>
                  <a:t> lo cual se realiza el calculo del consumo de los elementos eléctricos y electrónicos de la máquina. Aplicando la formula para cada elemento: </a:t>
                </a:r>
              </a:p>
              <a:p>
                <a:r>
                  <a:rPr lang="es-ES" sz="1200" kern="1200" dirty="0" smtClean="0">
                    <a:solidFill>
                      <a:schemeClr val="tx1"/>
                    </a:solidFill>
                    <a:effectLst/>
                    <a:latin typeface="+mn-lt"/>
                    <a:ea typeface="+mn-ea"/>
                    <a:cs typeface="+mn-cs"/>
                  </a:rPr>
                  <a:t>Donde: </a:t>
                </a:r>
                <a14:m>
                  <m:oMath xmlns:m="http://schemas.openxmlformats.org/officeDocument/2006/math">
                    <m:sSub>
                      <m:sSubPr>
                        <m:ctrlPr>
                          <a:rPr lang="es-ES" sz="1200" i="1" kern="1200">
                            <a:solidFill>
                              <a:schemeClr val="tx1"/>
                            </a:solidFill>
                            <a:effectLst/>
                            <a:latin typeface="Cambria Math" panose="02040503050406030204" pitchFamily="18" charset="0"/>
                            <a:ea typeface="+mn-ea"/>
                            <a:cs typeface="+mn-cs"/>
                          </a:rPr>
                        </m:ctrlPr>
                      </m:sSubPr>
                      <m:e>
                        <m:r>
                          <a:rPr lang="es-ES" sz="1200" i="1" kern="1200">
                            <a:solidFill>
                              <a:schemeClr val="tx1"/>
                            </a:solidFill>
                            <a:effectLst/>
                            <a:latin typeface="Cambria Math" panose="02040503050406030204" pitchFamily="18" charset="0"/>
                            <a:ea typeface="+mn-ea"/>
                            <a:cs typeface="+mn-cs"/>
                          </a:rPr>
                          <m:t>𝑃</m:t>
                        </m:r>
                      </m:e>
                      <m:sub>
                        <m:r>
                          <a:rPr lang="es-ES" sz="1200" i="1" kern="1200">
                            <a:solidFill>
                              <a:schemeClr val="tx1"/>
                            </a:solidFill>
                            <a:effectLst/>
                            <a:latin typeface="Cambria Math" panose="02040503050406030204" pitchFamily="18" charset="0"/>
                            <a:ea typeface="+mn-ea"/>
                            <a:cs typeface="+mn-cs"/>
                          </a:rPr>
                          <m:t>𝑐</m:t>
                        </m:r>
                      </m:sub>
                    </m:sSub>
                    <m:r>
                      <a:rPr lang="es-ES" sz="1200" i="1" kern="1200">
                        <a:solidFill>
                          <a:schemeClr val="tx1"/>
                        </a:solidFill>
                        <a:effectLst/>
                        <a:latin typeface="Cambria Math" panose="02040503050406030204" pitchFamily="18" charset="0"/>
                        <a:ea typeface="+mn-ea"/>
                        <a:cs typeface="+mn-cs"/>
                      </a:rPr>
                      <m:t>=</m:t>
                    </m:r>
                    <m:r>
                      <m:rPr>
                        <m:sty m:val="p"/>
                      </m:rPr>
                      <a:rPr lang="es-ES" sz="1200" kern="1200">
                        <a:solidFill>
                          <a:schemeClr val="tx1"/>
                        </a:solidFill>
                        <a:effectLst/>
                        <a:latin typeface="Cambria Math" panose="02040503050406030204" pitchFamily="18" charset="0"/>
                        <a:ea typeface="+mn-ea"/>
                        <a:cs typeface="+mn-cs"/>
                      </a:rPr>
                      <m:t>Valor</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de</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potencia</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consumida</m:t>
                    </m:r>
                  </m:oMath>
                </a14:m>
                <a:endParaRPr lang="es-ES"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r>
                        <a:rPr lang="es-ES" sz="1200" i="1" kern="1200">
                          <a:solidFill>
                            <a:schemeClr val="tx1"/>
                          </a:solidFill>
                          <a:effectLst/>
                          <a:latin typeface="Cambria Math" panose="02040503050406030204" pitchFamily="18" charset="0"/>
                          <a:ea typeface="+mn-ea"/>
                          <a:cs typeface="+mn-cs"/>
                        </a:rPr>
                        <m:t>𝐼</m:t>
                      </m:r>
                      <m:r>
                        <a:rPr lang="es-ES" sz="1200" i="1" kern="1200">
                          <a:solidFill>
                            <a:schemeClr val="tx1"/>
                          </a:solidFill>
                          <a:effectLst/>
                          <a:latin typeface="Cambria Math" panose="02040503050406030204" pitchFamily="18" charset="0"/>
                          <a:ea typeface="+mn-ea"/>
                          <a:cs typeface="+mn-cs"/>
                        </a:rPr>
                        <m:t>=</m:t>
                      </m:r>
                      <m:r>
                        <m:rPr>
                          <m:sty m:val="p"/>
                        </m:rPr>
                        <a:rPr lang="es-ES" sz="1200" kern="1200">
                          <a:solidFill>
                            <a:schemeClr val="tx1"/>
                          </a:solidFill>
                          <a:effectLst/>
                          <a:latin typeface="Cambria Math" panose="02040503050406030204" pitchFamily="18" charset="0"/>
                          <a:ea typeface="+mn-ea"/>
                          <a:cs typeface="+mn-cs"/>
                        </a:rPr>
                        <m:t>Corriente</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en</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los</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ramales</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de</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alimentaci</m:t>
                      </m:r>
                      <m:r>
                        <a:rPr lang="es-ES" sz="1200" kern="1200">
                          <a:solidFill>
                            <a:schemeClr val="tx1"/>
                          </a:solidFill>
                          <a:effectLst/>
                          <a:latin typeface="Cambria Math" panose="02040503050406030204" pitchFamily="18" charset="0"/>
                          <a:ea typeface="+mn-ea"/>
                          <a:cs typeface="+mn-cs"/>
                        </a:rPr>
                        <m:t>ó</m:t>
                      </m:r>
                      <m:r>
                        <m:rPr>
                          <m:sty m:val="p"/>
                        </m:rPr>
                        <a:rPr lang="es-ES" sz="1200" kern="1200">
                          <a:solidFill>
                            <a:schemeClr val="tx1"/>
                          </a:solidFill>
                          <a:effectLst/>
                          <a:latin typeface="Cambria Math" panose="02040503050406030204" pitchFamily="18" charset="0"/>
                          <a:ea typeface="+mn-ea"/>
                          <a:cs typeface="+mn-cs"/>
                        </a:rPr>
                        <m:t>n</m:t>
                      </m:r>
                    </m:oMath>
                  </m:oMathPara>
                </a14:m>
                <a:endParaRPr lang="es-ES"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r>
                        <a:rPr lang="es-ES" sz="1200" i="1" kern="1200">
                          <a:solidFill>
                            <a:schemeClr val="tx1"/>
                          </a:solidFill>
                          <a:effectLst/>
                          <a:latin typeface="Cambria Math" panose="02040503050406030204" pitchFamily="18" charset="0"/>
                          <a:ea typeface="+mn-ea"/>
                          <a:cs typeface="+mn-cs"/>
                        </a:rPr>
                        <m:t>𝑉</m:t>
                      </m:r>
                      <m:r>
                        <a:rPr lang="es-ES" sz="1200" i="1" kern="1200">
                          <a:solidFill>
                            <a:schemeClr val="tx1"/>
                          </a:solidFill>
                          <a:effectLst/>
                          <a:latin typeface="Cambria Math" panose="02040503050406030204" pitchFamily="18" charset="0"/>
                          <a:ea typeface="+mn-ea"/>
                          <a:cs typeface="+mn-cs"/>
                        </a:rPr>
                        <m:t>=</m:t>
                      </m:r>
                      <m:r>
                        <m:rPr>
                          <m:sty m:val="p"/>
                        </m:rPr>
                        <a:rPr lang="es-ES" sz="1200" kern="1200">
                          <a:solidFill>
                            <a:schemeClr val="tx1"/>
                          </a:solidFill>
                          <a:effectLst/>
                          <a:latin typeface="Cambria Math" panose="02040503050406030204" pitchFamily="18" charset="0"/>
                          <a:ea typeface="+mn-ea"/>
                          <a:cs typeface="+mn-cs"/>
                        </a:rPr>
                        <m:t>Voltaje</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nominal</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de</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alimentaci</m:t>
                      </m:r>
                      <m:r>
                        <a:rPr lang="es-ES" sz="1200" kern="1200">
                          <a:solidFill>
                            <a:schemeClr val="tx1"/>
                          </a:solidFill>
                          <a:effectLst/>
                          <a:latin typeface="Cambria Math" panose="02040503050406030204" pitchFamily="18" charset="0"/>
                          <a:ea typeface="+mn-ea"/>
                          <a:cs typeface="+mn-cs"/>
                        </a:rPr>
                        <m:t>ó</m:t>
                      </m:r>
                      <m:r>
                        <m:rPr>
                          <m:sty m:val="p"/>
                        </m:rPr>
                        <a:rPr lang="es-ES" sz="1200" kern="1200">
                          <a:solidFill>
                            <a:schemeClr val="tx1"/>
                          </a:solidFill>
                          <a:effectLst/>
                          <a:latin typeface="Cambria Math" panose="02040503050406030204" pitchFamily="18" charset="0"/>
                          <a:ea typeface="+mn-ea"/>
                          <a:cs typeface="+mn-cs"/>
                        </a:rPr>
                        <m:t>n</m:t>
                      </m:r>
                    </m:oMath>
                  </m:oMathPara>
                </a14:m>
                <a:endParaRPr lang="es-ES" sz="1200" kern="1200" dirty="0">
                  <a:solidFill>
                    <a:schemeClr val="tx1"/>
                  </a:solidFill>
                  <a:effectLst/>
                  <a:latin typeface="+mn-lt"/>
                  <a:ea typeface="+mn-ea"/>
                  <a:cs typeface="+mn-cs"/>
                </a:endParaRPr>
              </a:p>
              <a:p>
                <a:pPr/>
                <a14:m>
                  <m:oMathPara xmlns:m="http://schemas.openxmlformats.org/officeDocument/2006/math">
                    <m:oMathParaPr>
                      <m:jc m:val="centerGroup"/>
                    </m:oMathParaPr>
                    <m:oMath xmlns:m="http://schemas.openxmlformats.org/officeDocument/2006/math">
                      <m:r>
                        <a:rPr lang="es-ES" sz="1200" i="1" kern="1200">
                          <a:solidFill>
                            <a:schemeClr val="tx1"/>
                          </a:solidFill>
                          <a:effectLst/>
                          <a:latin typeface="Cambria Math" panose="02040503050406030204" pitchFamily="18" charset="0"/>
                          <a:ea typeface="+mn-ea"/>
                          <a:cs typeface="+mn-cs"/>
                        </a:rPr>
                        <m:t>𝐶𝑜𝑠</m:t>
                      </m:r>
                      <m:r>
                        <a:rPr lang="es-ES" sz="1200" i="1" kern="1200">
                          <a:solidFill>
                            <a:schemeClr val="tx1"/>
                          </a:solidFill>
                          <a:effectLst/>
                          <a:latin typeface="Cambria Math" panose="02040503050406030204" pitchFamily="18" charset="0"/>
                          <a:ea typeface="+mn-ea"/>
                          <a:cs typeface="+mn-cs"/>
                        </a:rPr>
                        <m:t>𝜑</m:t>
                      </m:r>
                      <m:r>
                        <a:rPr lang="es-ES" sz="1200" i="1" kern="1200">
                          <a:solidFill>
                            <a:schemeClr val="tx1"/>
                          </a:solidFill>
                          <a:effectLst/>
                          <a:latin typeface="Cambria Math" panose="02040503050406030204" pitchFamily="18" charset="0"/>
                          <a:ea typeface="+mn-ea"/>
                          <a:cs typeface="+mn-cs"/>
                        </a:rPr>
                        <m:t>=</m:t>
                      </m:r>
                      <m:r>
                        <m:rPr>
                          <m:sty m:val="p"/>
                        </m:rPr>
                        <a:rPr lang="es-ES" sz="1200" kern="1200">
                          <a:solidFill>
                            <a:schemeClr val="tx1"/>
                          </a:solidFill>
                          <a:effectLst/>
                          <a:latin typeface="Cambria Math" panose="02040503050406030204" pitchFamily="18" charset="0"/>
                          <a:ea typeface="+mn-ea"/>
                          <a:cs typeface="+mn-cs"/>
                        </a:rPr>
                        <m:t>valor</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estimado</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del</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factor</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de</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potencia</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de</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la</m:t>
                      </m:r>
                      <m:r>
                        <a:rPr lang="es-ES" sz="1200" kern="1200">
                          <a:solidFill>
                            <a:schemeClr val="tx1"/>
                          </a:solidFill>
                          <a:effectLst/>
                          <a:latin typeface="Cambria Math" panose="02040503050406030204" pitchFamily="18" charset="0"/>
                          <a:ea typeface="+mn-ea"/>
                          <a:cs typeface="+mn-cs"/>
                        </a:rPr>
                        <m:t> </m:t>
                      </m:r>
                      <m:r>
                        <m:rPr>
                          <m:sty m:val="p"/>
                        </m:rPr>
                        <a:rPr lang="es-ES" sz="1200" kern="1200">
                          <a:solidFill>
                            <a:schemeClr val="tx1"/>
                          </a:solidFill>
                          <a:effectLst/>
                          <a:latin typeface="Cambria Math" panose="02040503050406030204" pitchFamily="18" charset="0"/>
                          <a:ea typeface="+mn-ea"/>
                          <a:cs typeface="+mn-cs"/>
                        </a:rPr>
                        <m:t>carga</m:t>
                      </m:r>
                    </m:oMath>
                  </m:oMathPara>
                </a14:m>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base al análisis realizado, se instaló un disyuntor de 32[A] que es el valor comercial superior más próximo al calculado. </a:t>
                </a:r>
              </a:p>
              <a:p>
                <a:r>
                  <a:rPr lang="es-ES" sz="1200" kern="1200" dirty="0" smtClean="0">
                    <a:solidFill>
                      <a:schemeClr val="tx1"/>
                    </a:solidFill>
                    <a:effectLst/>
                    <a:latin typeface="+mn-lt"/>
                    <a:ea typeface="+mn-ea"/>
                    <a:cs typeface="+mn-cs"/>
                  </a:rPr>
                  <a:t>Para que exista una protección en los elementos más susceptibles, se colocó dos disyuntores de 16[A], pues es el valor comercial más próximo al consumo de la Niquelina y el rectificador; además estos disyuntores ya se encontraban con anterioridad en la máquina.</a:t>
                </a:r>
              </a:p>
              <a:p>
                <a:r>
                  <a:rPr lang="es-ES" sz="1200" kern="1200" dirty="0" smtClean="0">
                    <a:solidFill>
                      <a:schemeClr val="tx1"/>
                    </a:solidFill>
                    <a:effectLst/>
                    <a:latin typeface="+mn-lt"/>
                    <a:ea typeface="+mn-ea"/>
                    <a:cs typeface="+mn-cs"/>
                  </a:rPr>
                  <a:t>Para la protección del circuito y los elementos de control se instaló un disyuntor de 6[A].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Para proteger los elementos eléctricos y electrónicos, es fundamental el uso de disyuntores para cada etapa que consume una cantidad de corriente determinada. En caso de los contactores se empleará relés térmicos para la protección de las cargas (niquelina). </a:t>
                </a:r>
              </a:p>
              <a:p>
                <a:r>
                  <a:rPr lang="es-ES" dirty="0" smtClean="0"/>
                  <a:t>DISYUNTOR</a:t>
                </a:r>
                <a:r>
                  <a:rPr lang="es-ES" baseline="0" dirty="0" smtClean="0"/>
                  <a:t> PRINCIPAL: </a:t>
                </a:r>
                <a:r>
                  <a:rPr lang="es-ES" sz="1200" kern="1200" dirty="0" smtClean="0">
                    <a:solidFill>
                      <a:schemeClr val="tx1"/>
                    </a:solidFill>
                    <a:effectLst/>
                    <a:latin typeface="+mn-lt"/>
                    <a:ea typeface="+mn-ea"/>
                    <a:cs typeface="+mn-cs"/>
                  </a:rPr>
                  <a:t>Es importante el correcto dimensionamiento del disyuntor principal, ya que este es el encargado de la protección de toda la parte eléctrica de la maquina en caso de una sobrecarga. Para</a:t>
                </a:r>
                <a:r>
                  <a:rPr lang="es-ES" sz="1200" kern="1200" baseline="0" dirty="0" smtClean="0">
                    <a:solidFill>
                      <a:schemeClr val="tx1"/>
                    </a:solidFill>
                    <a:effectLst/>
                    <a:latin typeface="+mn-lt"/>
                    <a:ea typeface="+mn-ea"/>
                    <a:cs typeface="+mn-cs"/>
                  </a:rPr>
                  <a:t> lo cual se realiza el calculo del consumo de los elementos eléctricos y electrónicos de la máquina. Aplicando la formula para cada elemento: </a:t>
                </a:r>
              </a:p>
              <a:p>
                <a:r>
                  <a:rPr lang="es-ES" sz="1200" kern="1200" dirty="0" smtClean="0">
                    <a:solidFill>
                      <a:schemeClr val="tx1"/>
                    </a:solidFill>
                    <a:effectLst/>
                    <a:latin typeface="+mn-lt"/>
                    <a:ea typeface="+mn-ea"/>
                    <a:cs typeface="+mn-cs"/>
                  </a:rPr>
                  <a:t>Donde: </a:t>
                </a:r>
                <a:r>
                  <a:rPr lang="es-ES" sz="1200" i="0" kern="1200">
                    <a:solidFill>
                      <a:schemeClr val="tx1"/>
                    </a:solidFill>
                    <a:effectLst/>
                    <a:latin typeface="+mn-lt"/>
                    <a:ea typeface="+mn-ea"/>
                    <a:cs typeface="+mn-cs"/>
                  </a:rPr>
                  <a:t>𝑃_𝑐=Valor de potencia consumida</a:t>
                </a:r>
                <a:endParaRPr lang="es-ES" sz="1200" kern="1200" dirty="0">
                  <a:solidFill>
                    <a:schemeClr val="tx1"/>
                  </a:solidFill>
                  <a:effectLst/>
                  <a:latin typeface="+mn-lt"/>
                  <a:ea typeface="+mn-ea"/>
                  <a:cs typeface="+mn-cs"/>
                </a:endParaRPr>
              </a:p>
              <a:p>
                <a:r>
                  <a:rPr lang="es-ES" sz="1200" i="0" kern="1200">
                    <a:solidFill>
                      <a:schemeClr val="tx1"/>
                    </a:solidFill>
                    <a:effectLst/>
                    <a:latin typeface="+mn-lt"/>
                    <a:ea typeface="+mn-ea"/>
                    <a:cs typeface="+mn-cs"/>
                  </a:rPr>
                  <a:t>𝐼=Corriente en los ramales de alimentación</a:t>
                </a:r>
                <a:endParaRPr lang="es-ES" sz="1200" kern="1200" dirty="0">
                  <a:solidFill>
                    <a:schemeClr val="tx1"/>
                  </a:solidFill>
                  <a:effectLst/>
                  <a:latin typeface="+mn-lt"/>
                  <a:ea typeface="+mn-ea"/>
                  <a:cs typeface="+mn-cs"/>
                </a:endParaRPr>
              </a:p>
              <a:p>
                <a:r>
                  <a:rPr lang="es-ES" sz="1200" i="0" kern="1200">
                    <a:solidFill>
                      <a:schemeClr val="tx1"/>
                    </a:solidFill>
                    <a:effectLst/>
                    <a:latin typeface="+mn-lt"/>
                    <a:ea typeface="+mn-ea"/>
                    <a:cs typeface="+mn-cs"/>
                  </a:rPr>
                  <a:t>𝑉=Voltaje nominal de alimentación</a:t>
                </a:r>
                <a:endParaRPr lang="es-ES" sz="1200" kern="1200" dirty="0">
                  <a:solidFill>
                    <a:schemeClr val="tx1"/>
                  </a:solidFill>
                  <a:effectLst/>
                  <a:latin typeface="+mn-lt"/>
                  <a:ea typeface="+mn-ea"/>
                  <a:cs typeface="+mn-cs"/>
                </a:endParaRPr>
              </a:p>
              <a:p>
                <a:r>
                  <a:rPr lang="es-ES" sz="1200" i="0" kern="1200">
                    <a:solidFill>
                      <a:schemeClr val="tx1"/>
                    </a:solidFill>
                    <a:effectLst/>
                    <a:latin typeface="+mn-lt"/>
                    <a:ea typeface="+mn-ea"/>
                    <a:cs typeface="+mn-cs"/>
                  </a:rPr>
                  <a:t>𝐶𝑜𝑠𝜑=valor estimado del factor de potencia de la carga</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base al análisis realizado, se instaló un disyuntor de 32[A] que es el valor comercial superior más próximo al calculado. </a:t>
                </a:r>
              </a:p>
              <a:p>
                <a:r>
                  <a:rPr lang="es-ES" sz="1200" kern="1200" dirty="0" smtClean="0">
                    <a:solidFill>
                      <a:schemeClr val="tx1"/>
                    </a:solidFill>
                    <a:effectLst/>
                    <a:latin typeface="+mn-lt"/>
                    <a:ea typeface="+mn-ea"/>
                    <a:cs typeface="+mn-cs"/>
                  </a:rPr>
                  <a:t>Para que exista una protección en los elementos más susceptibles, se colocó dos disyuntores de 16[A], pues es el valor comercial más próximo al consumo de la Niquelina y el rectificador; además estos disyuntores ya se encontraban con anterioridad en la máquina.</a:t>
                </a:r>
              </a:p>
              <a:p>
                <a:r>
                  <a:rPr lang="es-ES" sz="1200" kern="1200" dirty="0" smtClean="0">
                    <a:solidFill>
                      <a:schemeClr val="tx1"/>
                    </a:solidFill>
                    <a:effectLst/>
                    <a:latin typeface="+mn-lt"/>
                    <a:ea typeface="+mn-ea"/>
                    <a:cs typeface="+mn-cs"/>
                  </a:rPr>
                  <a:t>Para la protección del circuito y los elementos de control se instaló un disyuntor de 6[A].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a:p>
            </p:txBody>
          </p:sp>
        </mc:Fallback>
      </mc:AlternateContent>
      <p:sp>
        <p:nvSpPr>
          <p:cNvPr id="4" name="Marcador de número de diapositiva 3"/>
          <p:cNvSpPr>
            <a:spLocks noGrp="1"/>
          </p:cNvSpPr>
          <p:nvPr>
            <p:ph type="sldNum" sz="quarter" idx="10"/>
          </p:nvPr>
        </p:nvSpPr>
        <p:spPr/>
        <p:txBody>
          <a:bodyPr/>
          <a:lstStyle/>
          <a:p>
            <a:fld id="{62EA14A5-CB5E-4D17-A717-298259406D97}" type="slidenum">
              <a:rPr lang="en-US" smtClean="0"/>
              <a:t>30</a:t>
            </a:fld>
            <a:endParaRPr lang="en-US"/>
          </a:p>
        </p:txBody>
      </p:sp>
    </p:spTree>
    <p:extLst>
      <p:ext uri="{BB962C8B-B14F-4D97-AF65-F5344CB8AC3E}">
        <p14:creationId xmlns:p14="http://schemas.microsoft.com/office/powerpoint/2010/main" val="2614905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En nuestro </a:t>
            </a:r>
            <a:r>
              <a:rPr lang="es-EC" dirty="0" err="1" smtClean="0"/>
              <a:t>pais</a:t>
            </a:r>
            <a:r>
              <a:rPr lang="es-EC" dirty="0" smtClean="0"/>
              <a:t>, debido a su ubicación geográfica,</a:t>
            </a:r>
          </a:p>
          <a:p>
            <a:r>
              <a:rPr lang="es-EC" dirty="0" smtClean="0"/>
              <a:t>contamos con medio ambientes de baja, media y alta corrosividad.</a:t>
            </a:r>
          </a:p>
          <a:p>
            <a:r>
              <a:rPr lang="es-EC" dirty="0" smtClean="0"/>
              <a:t>El principal inconveniente de la corrosión es que acorta la vida útil de las piezas metálicas</a:t>
            </a:r>
            <a:endParaRPr lang="es-EC" dirty="0"/>
          </a:p>
        </p:txBody>
      </p:sp>
      <p:sp>
        <p:nvSpPr>
          <p:cNvPr id="4" name="3 Marcador de número de diapositiva"/>
          <p:cNvSpPr>
            <a:spLocks noGrp="1"/>
          </p:cNvSpPr>
          <p:nvPr>
            <p:ph type="sldNum" sz="quarter" idx="10"/>
          </p:nvPr>
        </p:nvSpPr>
        <p:spPr/>
        <p:txBody>
          <a:bodyPr/>
          <a:lstStyle/>
          <a:p>
            <a:fld id="{62EA14A5-CB5E-4D17-A717-298259406D97}" type="slidenum">
              <a:rPr lang="en-US" smtClean="0"/>
              <a:t>3</a:t>
            </a:fld>
            <a:endParaRPr lang="en-US"/>
          </a:p>
        </p:txBody>
      </p:sp>
    </p:spTree>
    <p:extLst>
      <p:ext uri="{BB962C8B-B14F-4D97-AF65-F5344CB8AC3E}">
        <p14:creationId xmlns:p14="http://schemas.microsoft.com/office/powerpoint/2010/main" val="2773351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pH-metro:</a:t>
            </a:r>
            <a:r>
              <a:rPr lang="es-ES" baseline="0" dirty="0" smtClean="0"/>
              <a:t> </a:t>
            </a:r>
            <a:r>
              <a:rPr lang="es-ES" sz="1200" kern="1200" dirty="0" smtClean="0">
                <a:solidFill>
                  <a:schemeClr val="tx1"/>
                </a:solidFill>
                <a:effectLst/>
                <a:latin typeface="+mn-lt"/>
                <a:ea typeface="+mn-ea"/>
                <a:cs typeface="+mn-cs"/>
              </a:rPr>
              <a:t>Dentro del proceso es de suma importancia controlar el pH de la solución ácida, el que debe estar en un rango de 4.5 a 5.5, para lo cual se empleará un pH-metro de línea el cual emite de forma constante los valores de pH. De esta manera se puede controlar en tiempo real la acides de la solución durante el proceso de galvanizado. </a:t>
            </a:r>
          </a:p>
          <a:p>
            <a:endParaRPr lang="es-E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TERMOCUPLA</a:t>
            </a:r>
            <a:r>
              <a:rPr lang="es-ES" baseline="0" dirty="0" smtClean="0"/>
              <a:t> TIPO J: Es uno de los</a:t>
            </a:r>
            <a:r>
              <a:rPr lang="es-ES" sz="1200" kern="1200" dirty="0" smtClean="0">
                <a:solidFill>
                  <a:schemeClr val="tx1"/>
                </a:solidFill>
                <a:effectLst/>
                <a:latin typeface="+mn-lt"/>
                <a:ea typeface="+mn-ea"/>
                <a:cs typeface="+mn-cs"/>
              </a:rPr>
              <a:t> sensores de temperatura más usado en la industria.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ANEMÓMETRO:</a:t>
            </a:r>
            <a:r>
              <a:rPr lang="es-ES" baseline="0" dirty="0" smtClean="0"/>
              <a:t> </a:t>
            </a:r>
            <a:r>
              <a:rPr lang="es-ES" sz="1200" kern="1200" dirty="0" smtClean="0">
                <a:solidFill>
                  <a:schemeClr val="tx1"/>
                </a:solidFill>
                <a:effectLst/>
                <a:latin typeface="+mn-lt"/>
                <a:ea typeface="+mn-ea"/>
                <a:cs typeface="+mn-cs"/>
              </a:rPr>
              <a:t>Este dispositivo permite medir la velocidad, temperatura y caudal del aire.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SENSOR</a:t>
            </a:r>
            <a:r>
              <a:rPr lang="es-ES" baseline="0" dirty="0" smtClean="0"/>
              <a:t> DE NIVEL: </a:t>
            </a:r>
            <a:r>
              <a:rPr lang="es-ES" sz="1200" kern="1200" dirty="0" smtClean="0">
                <a:solidFill>
                  <a:schemeClr val="tx1"/>
                </a:solidFill>
                <a:effectLst/>
                <a:latin typeface="+mn-lt"/>
                <a:ea typeface="+mn-ea"/>
                <a:cs typeface="+mn-cs"/>
              </a:rPr>
              <a:t>El sensor de nivel que se usará es un sensor tipo flotador, el cual es normalmente abierto y su activación se realiza a 5[V]. </a:t>
            </a:r>
          </a:p>
          <a:p>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31</a:t>
            </a:fld>
            <a:endParaRPr lang="en-US"/>
          </a:p>
        </p:txBody>
      </p:sp>
    </p:spTree>
    <p:extLst>
      <p:ext uri="{BB962C8B-B14F-4D97-AF65-F5344CB8AC3E}">
        <p14:creationId xmlns:p14="http://schemas.microsoft.com/office/powerpoint/2010/main" val="3237490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MICROCONTROLADOR:</a:t>
            </a:r>
            <a:r>
              <a:rPr lang="es-ES" baseline="0" dirty="0" smtClean="0"/>
              <a:t> </a:t>
            </a:r>
            <a:r>
              <a:rPr lang="es-ES" sz="1200" kern="1200" dirty="0" smtClean="0">
                <a:solidFill>
                  <a:schemeClr val="tx1"/>
                </a:solidFill>
                <a:effectLst/>
                <a:latin typeface="+mn-lt"/>
                <a:ea typeface="+mn-ea"/>
                <a:cs typeface="+mn-cs"/>
              </a:rPr>
              <a:t>Se utiliza el microcontrolador ATmega2560 para realizar la programación lógica del proceso, así como también la adquisición de datos en tiempo real que se requieran.</a:t>
            </a:r>
          </a:p>
          <a:p>
            <a:r>
              <a:rPr lang="es-ES" sz="1200" kern="1200" dirty="0" smtClean="0">
                <a:solidFill>
                  <a:schemeClr val="tx1"/>
                </a:solidFill>
                <a:effectLst/>
                <a:latin typeface="+mn-lt"/>
                <a:ea typeface="+mn-ea"/>
                <a:cs typeface="+mn-cs"/>
              </a:rPr>
              <a:t>CONTROLADOR</a:t>
            </a:r>
            <a:r>
              <a:rPr lang="es-ES" sz="1200" kern="1200" baseline="0" dirty="0" smtClean="0">
                <a:solidFill>
                  <a:schemeClr val="tx1"/>
                </a:solidFill>
                <a:effectLst/>
                <a:latin typeface="+mn-lt"/>
                <a:ea typeface="+mn-ea"/>
                <a:cs typeface="+mn-cs"/>
              </a:rPr>
              <a:t> I2C: </a:t>
            </a:r>
            <a:r>
              <a:rPr lang="es-ES" sz="1200" kern="1200" dirty="0" smtClean="0">
                <a:solidFill>
                  <a:schemeClr val="tx1"/>
                </a:solidFill>
                <a:effectLst/>
                <a:latin typeface="+mn-lt"/>
                <a:ea typeface="+mn-ea"/>
                <a:cs typeface="+mn-cs"/>
              </a:rPr>
              <a:t>El controlador por bus I2C y puerto serie facilita el manejo de la pantalla LCD 20x4, pues requiere de una alimentación de 5 voltios y dos pines de conexión de datos. De la misma manera, se tiene varias opciones de formato de texto además de la capacidad de introducir caracteres personalizados para utilizarse cuando se requiera. Tiene un buffer de 64 bytes con sistema FIFO (</a:t>
            </a:r>
            <a:r>
              <a:rPr lang="es-ES" sz="1200" kern="1200" dirty="0" err="1" smtClean="0">
                <a:solidFill>
                  <a:schemeClr val="tx1"/>
                </a:solidFill>
                <a:effectLst/>
                <a:latin typeface="+mn-lt"/>
                <a:ea typeface="+mn-ea"/>
                <a:cs typeface="+mn-cs"/>
              </a:rPr>
              <a:t>First</a:t>
            </a:r>
            <a:r>
              <a:rPr lang="es-ES" sz="1200" kern="1200" dirty="0" smtClean="0">
                <a:solidFill>
                  <a:schemeClr val="tx1"/>
                </a:solidFill>
                <a:effectLst/>
                <a:latin typeface="+mn-lt"/>
                <a:ea typeface="+mn-ea"/>
                <a:cs typeface="+mn-cs"/>
              </a:rPr>
              <a:t> in </a:t>
            </a:r>
            <a:r>
              <a:rPr lang="es-ES" sz="1200" kern="1200" dirty="0" err="1" smtClean="0">
                <a:solidFill>
                  <a:schemeClr val="tx1"/>
                </a:solidFill>
                <a:effectLst/>
                <a:latin typeface="+mn-lt"/>
                <a:ea typeface="+mn-ea"/>
                <a:cs typeface="+mn-cs"/>
              </a:rPr>
              <a:t>First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Out</a:t>
            </a:r>
            <a:r>
              <a:rPr lang="es-ES" sz="1200" kern="1200" dirty="0" smtClean="0">
                <a:solidFill>
                  <a:schemeClr val="tx1"/>
                </a:solidFill>
                <a:effectLst/>
                <a:latin typeface="+mn-lt"/>
                <a:ea typeface="+mn-ea"/>
                <a:cs typeface="+mn-cs"/>
              </a:rPr>
              <a:t>, primero en entrar, primero en salir), que garantiza un mínimo retardo en la escritura del display.</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Se seleccionó una lcd de tamaño 20x4 debido a los mensajes que deben ser desplegados a lo largo del galvanizado electrolítico. En la pantalla se mostrará los mensajes de funcionamiento y/o anomalía de cualquiera de los componentes que llevan a cabo el proceso.</a:t>
            </a:r>
          </a:p>
          <a:p>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32</a:t>
            </a:fld>
            <a:endParaRPr lang="en-US"/>
          </a:p>
        </p:txBody>
      </p:sp>
    </p:spTree>
    <p:extLst>
      <p:ext uri="{BB962C8B-B14F-4D97-AF65-F5344CB8AC3E}">
        <p14:creationId xmlns:p14="http://schemas.microsoft.com/office/powerpoint/2010/main" val="826414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kern="1200" dirty="0" smtClean="0">
                <a:solidFill>
                  <a:schemeClr val="tx1"/>
                </a:solidFill>
                <a:effectLst/>
                <a:latin typeface="+mn-lt"/>
                <a:ea typeface="+mn-ea"/>
                <a:cs typeface="+mn-cs"/>
              </a:rPr>
              <a:t>. Instalación de válvula que permite el paso del aire comprimido</a:t>
            </a:r>
          </a:p>
          <a:p>
            <a:r>
              <a:rPr lang="es-ES" sz="1200" kern="1200" dirty="0" smtClean="0">
                <a:solidFill>
                  <a:schemeClr val="tx1"/>
                </a:solidFill>
                <a:effectLst/>
                <a:latin typeface="+mn-lt"/>
                <a:ea typeface="+mn-ea"/>
                <a:cs typeface="+mn-cs"/>
              </a:rPr>
              <a:t> Esta válvula de bola permite el paso del aire que proviene desde el compresor hacia la unidad de mantenimiento. </a:t>
            </a:r>
          </a:p>
          <a:p>
            <a:r>
              <a:rPr lang="es-ES" sz="1200" b="1" kern="1200" dirty="0" smtClean="0">
                <a:solidFill>
                  <a:schemeClr val="tx1"/>
                </a:solidFill>
                <a:effectLst/>
                <a:latin typeface="+mn-lt"/>
                <a:ea typeface="+mn-ea"/>
                <a:cs typeface="+mn-cs"/>
              </a:rPr>
              <a:t>Ubicación de la unidad de mantenimiento</a:t>
            </a:r>
          </a:p>
          <a:p>
            <a:r>
              <a:rPr lang="es-ES" sz="1200" kern="1200" dirty="0" smtClean="0">
                <a:solidFill>
                  <a:schemeClr val="tx1"/>
                </a:solidFill>
                <a:effectLst/>
                <a:latin typeface="+mn-lt"/>
                <a:ea typeface="+mn-ea"/>
                <a:cs typeface="+mn-cs"/>
              </a:rPr>
              <a:t>Debido a que el compresor, no presenta las condiciones ideales en cuanto a pureza del aire suministrado, es necesario colocar una unidad de mantenimiento,</a:t>
            </a:r>
            <a:r>
              <a:rPr lang="es-ES" sz="1200" kern="1200" baseline="0" dirty="0" smtClean="0">
                <a:solidFill>
                  <a:schemeClr val="tx1"/>
                </a:solidFill>
                <a:effectLst/>
                <a:latin typeface="+mn-lt"/>
                <a:ea typeface="+mn-ea"/>
                <a:cs typeface="+mn-cs"/>
              </a:rPr>
              <a:t> con el filtro coalescente previamente explicado. </a:t>
            </a:r>
          </a:p>
          <a:p>
            <a:r>
              <a:rPr lang="es-ES" sz="1200" b="1" kern="1200" dirty="0" smtClean="0">
                <a:solidFill>
                  <a:schemeClr val="tx1"/>
                </a:solidFill>
                <a:effectLst/>
                <a:latin typeface="+mn-lt"/>
                <a:ea typeface="+mn-ea"/>
                <a:cs typeface="+mn-cs"/>
              </a:rPr>
              <a:t>Instalación de la Válvula de bola para medición de presión y caudal.</a:t>
            </a:r>
          </a:p>
          <a:p>
            <a:r>
              <a:rPr lang="es-ES" sz="1200" kern="1200" dirty="0" smtClean="0">
                <a:solidFill>
                  <a:schemeClr val="tx1"/>
                </a:solidFill>
                <a:effectLst/>
                <a:latin typeface="+mn-lt"/>
                <a:ea typeface="+mn-ea"/>
                <a:cs typeface="+mn-cs"/>
              </a:rPr>
              <a:t>Para poder realizar el </a:t>
            </a:r>
            <a:r>
              <a:rPr lang="es-ES" sz="1200" kern="1200" dirty="0" err="1" smtClean="0">
                <a:solidFill>
                  <a:schemeClr val="tx1"/>
                </a:solidFill>
                <a:effectLst/>
                <a:latin typeface="+mn-lt"/>
                <a:ea typeface="+mn-ea"/>
                <a:cs typeface="+mn-cs"/>
              </a:rPr>
              <a:t>seteo</a:t>
            </a:r>
            <a:r>
              <a:rPr lang="es-ES" sz="1200" kern="1200" dirty="0" smtClean="0">
                <a:solidFill>
                  <a:schemeClr val="tx1"/>
                </a:solidFill>
                <a:effectLst/>
                <a:latin typeface="+mn-lt"/>
                <a:ea typeface="+mn-ea"/>
                <a:cs typeface="+mn-cs"/>
              </a:rPr>
              <a:t> de la presión de entrada se debe tener la válvula de bola en la posición cerrada, y se regula la entrada de presión en la unidad de manteniendo, la cual tiene incorporado un manómetro.</a:t>
            </a:r>
          </a:p>
          <a:p>
            <a:r>
              <a:rPr lang="es-ES" sz="1200" kern="1200" dirty="0" smtClean="0">
                <a:solidFill>
                  <a:schemeClr val="tx1"/>
                </a:solidFill>
                <a:effectLst/>
                <a:latin typeface="+mn-lt"/>
                <a:ea typeface="+mn-ea"/>
                <a:cs typeface="+mn-cs"/>
              </a:rPr>
              <a:t>Una vez que se tenga la presión deseada, se debe medir la velocidad del aire sacando el tapón que se encuentra en un acople en “T” entre esta válvula (la cual se abre de a poco) y la válvula de paso al sistema de agitación (la cual se encuentra completamente cerrada), la regulación se realiza con ayuda del anemómetro.</a:t>
            </a:r>
          </a:p>
          <a:p>
            <a:r>
              <a:rPr lang="es-ES" sz="1200" b="1" kern="1200" dirty="0" smtClean="0">
                <a:solidFill>
                  <a:schemeClr val="tx1"/>
                </a:solidFill>
                <a:effectLst/>
                <a:latin typeface="+mn-lt"/>
                <a:ea typeface="+mn-ea"/>
                <a:cs typeface="+mn-cs"/>
              </a:rPr>
              <a:t>Instalación de la electroválvula de una sola vía</a:t>
            </a:r>
          </a:p>
          <a:p>
            <a:r>
              <a:rPr lang="es-ES" sz="1200" kern="1200" dirty="0" smtClean="0">
                <a:solidFill>
                  <a:schemeClr val="tx1"/>
                </a:solidFill>
                <a:effectLst/>
                <a:latin typeface="+mn-lt"/>
                <a:ea typeface="+mn-ea"/>
                <a:cs typeface="+mn-cs"/>
              </a:rPr>
              <a:t>Para poder llevar a cabo la agitación neumática-automática de la solución, se instaló una electroválvula de una sola vía con activación a 110 Voltios.  La electroválvula, se encuentra ubicada de tal manera que permite el paso del aire comprimido, luego de haber </a:t>
            </a:r>
            <a:r>
              <a:rPr lang="es-ES" sz="1200" kern="1200" dirty="0" err="1" smtClean="0">
                <a:solidFill>
                  <a:schemeClr val="tx1"/>
                </a:solidFill>
                <a:effectLst/>
                <a:latin typeface="+mn-lt"/>
                <a:ea typeface="+mn-ea"/>
                <a:cs typeface="+mn-cs"/>
              </a:rPr>
              <a:t>seteado</a:t>
            </a:r>
            <a:r>
              <a:rPr lang="es-ES" sz="1200" kern="1200" dirty="0" smtClean="0">
                <a:solidFill>
                  <a:schemeClr val="tx1"/>
                </a:solidFill>
                <a:effectLst/>
                <a:latin typeface="+mn-lt"/>
                <a:ea typeface="+mn-ea"/>
                <a:cs typeface="+mn-cs"/>
              </a:rPr>
              <a:t> la presión deseada. </a:t>
            </a:r>
          </a:p>
        </p:txBody>
      </p:sp>
      <p:sp>
        <p:nvSpPr>
          <p:cNvPr id="4" name="Marcador de número de diapositiva 3"/>
          <p:cNvSpPr>
            <a:spLocks noGrp="1"/>
          </p:cNvSpPr>
          <p:nvPr>
            <p:ph type="sldNum" sz="quarter" idx="10"/>
          </p:nvPr>
        </p:nvSpPr>
        <p:spPr/>
        <p:txBody>
          <a:bodyPr/>
          <a:lstStyle/>
          <a:p>
            <a:fld id="{62EA14A5-CB5E-4D17-A717-298259406D97}" type="slidenum">
              <a:rPr lang="en-US" smtClean="0"/>
              <a:t>33</a:t>
            </a:fld>
            <a:endParaRPr lang="en-US"/>
          </a:p>
        </p:txBody>
      </p:sp>
    </p:spTree>
    <p:extLst>
      <p:ext uri="{BB962C8B-B14F-4D97-AF65-F5344CB8AC3E}">
        <p14:creationId xmlns:p14="http://schemas.microsoft.com/office/powerpoint/2010/main" val="3457315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Como se puede</a:t>
            </a:r>
            <a:r>
              <a:rPr lang="es-ES" baseline="0" dirty="0" smtClean="0"/>
              <a:t> observar, el ramal se encuentra en la mitad de la cuba para poder realizar la agitación del electrolito. De manera que le electrodeposición sea uniforme en las probetas. Además de lograr que los químicos no </a:t>
            </a:r>
            <a:r>
              <a:rPr lang="es-ES" baseline="0" dirty="0" err="1" smtClean="0"/>
              <a:t>sedeimentan</a:t>
            </a:r>
            <a:r>
              <a:rPr lang="es-ES" baseline="0" dirty="0" smtClean="0"/>
              <a:t> y que las </a:t>
            </a:r>
            <a:r>
              <a:rPr lang="es-ES" baseline="0" dirty="0" err="1" smtClean="0"/>
              <a:t>impuerzas</a:t>
            </a:r>
            <a:r>
              <a:rPr lang="es-ES" baseline="0" dirty="0" smtClean="0"/>
              <a:t> se acumulen en los costados de la cuba, con el fin de que las mismas no se adhieran a las probetas que están siendo galvanizadas. </a:t>
            </a:r>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34</a:t>
            </a:fld>
            <a:endParaRPr lang="en-US"/>
          </a:p>
        </p:txBody>
      </p:sp>
    </p:spTree>
    <p:extLst>
      <p:ext uri="{BB962C8B-B14F-4D97-AF65-F5344CB8AC3E}">
        <p14:creationId xmlns:p14="http://schemas.microsoft.com/office/powerpoint/2010/main" val="2215825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Como</a:t>
            </a:r>
            <a:r>
              <a:rPr lang="es-ES" baseline="0" dirty="0" smtClean="0"/>
              <a:t> podemos observar en el gabinete de control se encuentran distribuidos de la siguiente manera los elementos de control, indicadores luminosos, pantallas indicadoras y selector: (SE VA INDICANDO CADA UNO DE ELLOS) </a:t>
            </a:r>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35</a:t>
            </a:fld>
            <a:endParaRPr lang="en-US"/>
          </a:p>
        </p:txBody>
      </p:sp>
    </p:spTree>
    <p:extLst>
      <p:ext uri="{BB962C8B-B14F-4D97-AF65-F5344CB8AC3E}">
        <p14:creationId xmlns:p14="http://schemas.microsoft.com/office/powerpoint/2010/main" val="3579450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la cuba de galvanizado electrolítico, se ubicaron tres sensores: Sensor de nivel (Flotador), sensor de temperatura (Termocupla tipo J), sensor de pH (sonda de pH) como se ve en la Figura para poder tener controlado dichos parámetros durante el proceso. Los sensores se encuentran a una altura determinada, acorde con el nivel del electrolito, que permitan una lectura clara durante todo el galvanizado.</a:t>
            </a:r>
          </a:p>
          <a:p>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36</a:t>
            </a:fld>
            <a:endParaRPr lang="en-US"/>
          </a:p>
        </p:txBody>
      </p:sp>
    </p:spTree>
    <p:extLst>
      <p:ext uri="{BB962C8B-B14F-4D97-AF65-F5344CB8AC3E}">
        <p14:creationId xmlns:p14="http://schemas.microsoft.com/office/powerpoint/2010/main" val="2691070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De acuerdo a los cálculos de la velocidad de salida del aire en el sistema, la caída de presión calculada para la longitud de la tubería utilizada y las simulaciones en el software ANSYS FLUENT </a:t>
            </a:r>
            <a:r>
              <a:rPr lang="es-ES" sz="1200" kern="1200" dirty="0" err="1" smtClean="0">
                <a:solidFill>
                  <a:schemeClr val="tx1"/>
                </a:solidFill>
                <a:effectLst/>
                <a:latin typeface="+mn-lt"/>
                <a:ea typeface="+mn-ea"/>
                <a:cs typeface="+mn-cs"/>
              </a:rPr>
              <a:t>Academic</a:t>
            </a:r>
            <a:r>
              <a:rPr lang="es-ES" sz="1200" kern="1200" dirty="0" smtClean="0">
                <a:solidFill>
                  <a:schemeClr val="tx1"/>
                </a:solidFill>
                <a:effectLst/>
                <a:latin typeface="+mn-lt"/>
                <a:ea typeface="+mn-ea"/>
                <a:cs typeface="+mn-cs"/>
              </a:rPr>
              <a:t> para determinar el número y diámetro de los orificios a lo largo de la tubería. Se tiene una agitación mediante burbujeo, aceptable de la solución.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Los indicadores luminosos funcionan correctamente y se activan de acuerdo a los parámetros de interés que se desee verificar en el proceso. Durante el galvanizado electrolítico se cuenta con una pantalla LCD la cual despliega mensajes que informan sobre los pasos que se debe seguir para realizar el galvanizado, al igual que advertencias y/o alarmas en el transcurso del baño de zinc ácido. El panel de control cuenta con un botón que permite arrancar el proceso en caso de que la temperatura y el pH de la solución sean los correctos. El equipo cuenta con un Paro de Emergencia, al momento de activar el Paro de emergencia se desactiva todos los componentes del equipo, y se prende el indicador luminoso de paro de emergencia.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Al integrar y poner en funcionamiento ambos subsistemas se obtuvo los resultados esperados, esto es, un equipo automático listo para poder realizar un galvanizado electrolítico con Zinc ácido con agitación neumática; teniendo un control del nivel, temperatura y pH acorde a los rangos establecidos para el baño.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38</a:t>
            </a:fld>
            <a:endParaRPr lang="en-US"/>
          </a:p>
        </p:txBody>
      </p:sp>
    </p:spTree>
    <p:extLst>
      <p:ext uri="{BB962C8B-B14F-4D97-AF65-F5344CB8AC3E}">
        <p14:creationId xmlns:p14="http://schemas.microsoft.com/office/powerpoint/2010/main" val="3895198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a:t>
            </a:r>
            <a:r>
              <a:rPr lang="es-ES" baseline="0" dirty="0" smtClean="0"/>
              <a:t> producto final se puede apreciar en las imágenes, por protección del operador fue colocado una tapa de acrílico. </a:t>
            </a:r>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39</a:t>
            </a:fld>
            <a:endParaRPr lang="en-US"/>
          </a:p>
        </p:txBody>
      </p:sp>
    </p:spTree>
    <p:extLst>
      <p:ext uri="{BB962C8B-B14F-4D97-AF65-F5344CB8AC3E}">
        <p14:creationId xmlns:p14="http://schemas.microsoft.com/office/powerpoint/2010/main" val="124945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S" dirty="0" smtClean="0"/>
                  <a:t>Se aplicará la</a:t>
                </a:r>
                <a:r>
                  <a:rPr lang="es-ES" baseline="0" dirty="0" smtClean="0"/>
                  <a:t> metodología de la superficie de respuestas para poder realizar la optimización de parámetros para lo cual se tomará en cuenta los siguientes factores a tres niveles cada uno (leer cada factor y sus niveles). Para poder obtener el número de ensayos y la combinación de factores posibles </a:t>
                </a:r>
                <a:r>
                  <a:rPr lang="es-ES" sz="1200" kern="1200" baseline="0" dirty="0" smtClean="0">
                    <a:solidFill>
                      <a:schemeClr val="tx1"/>
                    </a:solidFill>
                    <a:effectLst/>
                    <a:latin typeface="+mn-lt"/>
                    <a:ea typeface="+mn-ea"/>
                    <a:cs typeface="+mn-cs"/>
                  </a:rPr>
                  <a:t>s</a:t>
                </a:r>
                <a:r>
                  <a:rPr lang="es-ES" sz="1200" kern="1200" dirty="0" smtClean="0">
                    <a:solidFill>
                      <a:schemeClr val="tx1"/>
                    </a:solidFill>
                    <a:effectLst/>
                    <a:latin typeface="+mn-lt"/>
                    <a:ea typeface="+mn-ea"/>
                    <a:cs typeface="+mn-cs"/>
                  </a:rPr>
                  <a:t>e escogió una matriz ortogonal </a:t>
                </a:r>
                <a14:m>
                  <m:oMath xmlns:m="http://schemas.openxmlformats.org/officeDocument/2006/math">
                    <m:sSub>
                      <m:sSubPr>
                        <m:ctrlPr>
                          <a:rPr lang="es-ES" sz="1200" b="1" i="1" kern="1200">
                            <a:solidFill>
                              <a:schemeClr val="tx1"/>
                            </a:solidFill>
                            <a:effectLst/>
                            <a:latin typeface="Cambria Math" panose="02040503050406030204" pitchFamily="18" charset="0"/>
                            <a:ea typeface="+mn-ea"/>
                            <a:cs typeface="+mn-cs"/>
                          </a:rPr>
                        </m:ctrlPr>
                      </m:sSubPr>
                      <m:e>
                        <m:r>
                          <a:rPr lang="es-ES" sz="1200" b="1" i="1" kern="1200">
                            <a:solidFill>
                              <a:schemeClr val="tx1"/>
                            </a:solidFill>
                            <a:effectLst/>
                            <a:latin typeface="Cambria Math" panose="02040503050406030204" pitchFamily="18" charset="0"/>
                            <a:ea typeface="+mn-ea"/>
                            <a:cs typeface="+mn-cs"/>
                          </a:rPr>
                          <m:t>𝑳</m:t>
                        </m:r>
                      </m:e>
                      <m:sub>
                        <m:r>
                          <a:rPr lang="es-ES" sz="1200" b="1" i="1" kern="1200">
                            <a:solidFill>
                              <a:schemeClr val="tx1"/>
                            </a:solidFill>
                            <a:effectLst/>
                            <a:latin typeface="Cambria Math" panose="02040503050406030204" pitchFamily="18" charset="0"/>
                            <a:ea typeface="+mn-ea"/>
                            <a:cs typeface="+mn-cs"/>
                          </a:rPr>
                          <m:t>𝟗</m:t>
                        </m:r>
                      </m:sub>
                    </m:sSub>
                  </m:oMath>
                </a14:m>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tomando en cuenta varios factores: </a:t>
                </a:r>
              </a:p>
              <a:p>
                <a:pPr lvl="0"/>
                <a:r>
                  <a:rPr lang="es-ES" sz="1200" kern="1200" dirty="0" smtClean="0">
                    <a:solidFill>
                      <a:schemeClr val="tx1"/>
                    </a:solidFill>
                    <a:effectLst/>
                    <a:latin typeface="+mn-lt"/>
                    <a:ea typeface="+mn-ea"/>
                    <a:cs typeface="+mn-cs"/>
                  </a:rPr>
                  <a:t>-Se </a:t>
                </a:r>
                <a:r>
                  <a:rPr lang="es-ES" sz="1200" kern="1200" dirty="0">
                    <a:solidFill>
                      <a:schemeClr val="tx1"/>
                    </a:solidFill>
                    <a:effectLst/>
                    <a:latin typeface="+mn-lt"/>
                    <a:ea typeface="+mn-ea"/>
                    <a:cs typeface="+mn-cs"/>
                  </a:rPr>
                  <a:t>tiene tres factores en el proceso </a:t>
                </a:r>
              </a:p>
              <a:p>
                <a:pPr lvl="0"/>
                <a:r>
                  <a:rPr lang="es-ES" sz="1200" kern="1200" dirty="0" smtClean="0">
                    <a:solidFill>
                      <a:schemeClr val="tx1"/>
                    </a:solidFill>
                    <a:effectLst/>
                    <a:latin typeface="+mn-lt"/>
                    <a:ea typeface="+mn-ea"/>
                    <a:cs typeface="+mn-cs"/>
                  </a:rPr>
                  <a:t>-Es </a:t>
                </a:r>
                <a:r>
                  <a:rPr lang="es-ES" sz="1200" kern="1200" dirty="0">
                    <a:solidFill>
                      <a:schemeClr val="tx1"/>
                    </a:solidFill>
                    <a:effectLst/>
                    <a:latin typeface="+mn-lt"/>
                    <a:ea typeface="+mn-ea"/>
                    <a:cs typeface="+mn-cs"/>
                  </a:rPr>
                  <a:t>obligatorio el uso de tres niveles debido a que se emplea la metodología de superficie de respuestas </a:t>
                </a:r>
              </a:p>
              <a:p>
                <a:pPr lvl="0"/>
                <a:r>
                  <a:rPr lang="es-ES" sz="1200" kern="1200" dirty="0" smtClean="0">
                    <a:solidFill>
                      <a:schemeClr val="tx1"/>
                    </a:solidFill>
                    <a:effectLst/>
                    <a:latin typeface="+mn-lt"/>
                    <a:ea typeface="+mn-ea"/>
                    <a:cs typeface="+mn-cs"/>
                  </a:rPr>
                  <a:t>-Los </a:t>
                </a:r>
                <a:r>
                  <a:rPr lang="es-ES" sz="1200" kern="1200" dirty="0">
                    <a:solidFill>
                      <a:schemeClr val="tx1"/>
                    </a:solidFill>
                    <a:effectLst/>
                    <a:latin typeface="+mn-lt"/>
                    <a:ea typeface="+mn-ea"/>
                    <a:cs typeface="+mn-cs"/>
                  </a:rPr>
                  <a:t>costos de los químicos empleados para la preparación de la solución</a:t>
                </a:r>
              </a:p>
              <a:p>
                <a:endParaRPr lang="es-ES" dirty="0"/>
              </a:p>
            </p:txBody>
          </p:sp>
        </mc:Choice>
        <mc:Fallback xmlns="">
          <p:sp>
            <p:nvSpPr>
              <p:cNvPr id="3" name="Marcador de notas 2"/>
              <p:cNvSpPr>
                <a:spLocks noGrp="1"/>
              </p:cNvSpPr>
              <p:nvPr>
                <p:ph type="body" idx="1"/>
              </p:nvPr>
            </p:nvSpPr>
            <p:spPr/>
            <p:txBody>
              <a:bodyPr/>
              <a:lstStyle/>
              <a:p>
                <a:r>
                  <a:rPr lang="es-ES" dirty="0" smtClean="0"/>
                  <a:t>Se aplicará la</a:t>
                </a:r>
                <a:r>
                  <a:rPr lang="es-ES" baseline="0" dirty="0" smtClean="0"/>
                  <a:t> metodología de la superficie de respuestas para poder realizar la optimización de parámetros para lo cual, los siguientes factores a tres niveles cada uno (leer cada factor y sus niveles). Para poder obtener el número de ensayos que se debe realizar acorde con los factores y el numero de niveles disponible </a:t>
                </a:r>
                <a:r>
                  <a:rPr lang="es-ES" sz="1200" kern="1200" baseline="0" dirty="0" err="1" smtClean="0">
                    <a:solidFill>
                      <a:schemeClr val="tx1"/>
                    </a:solidFill>
                    <a:effectLst/>
                    <a:latin typeface="+mn-lt"/>
                    <a:ea typeface="+mn-ea"/>
                    <a:cs typeface="+mn-cs"/>
                  </a:rPr>
                  <a:t>e</a:t>
                </a:r>
                <a:r>
                  <a:rPr lang="es-ES" sz="1200" kern="1200" dirty="0" err="1" smtClean="0">
                    <a:solidFill>
                      <a:schemeClr val="tx1"/>
                    </a:solidFill>
                    <a:effectLst/>
                    <a:latin typeface="+mn-lt"/>
                    <a:ea typeface="+mn-ea"/>
                    <a:cs typeface="+mn-cs"/>
                  </a:rPr>
                  <a:t>e</a:t>
                </a:r>
                <a:r>
                  <a:rPr lang="es-ES" sz="1200" kern="1200" dirty="0" smtClean="0">
                    <a:solidFill>
                      <a:schemeClr val="tx1"/>
                    </a:solidFill>
                    <a:effectLst/>
                    <a:latin typeface="+mn-lt"/>
                    <a:ea typeface="+mn-ea"/>
                    <a:cs typeface="+mn-cs"/>
                  </a:rPr>
                  <a:t> escogió una matriz ortogonal </a:t>
                </a:r>
                <a:r>
                  <a:rPr lang="es-ES" sz="1200" b="1" i="0" kern="1200">
                    <a:solidFill>
                      <a:schemeClr val="tx1"/>
                    </a:solidFill>
                    <a:effectLst/>
                    <a:latin typeface="+mn-lt"/>
                    <a:ea typeface="+mn-ea"/>
                    <a:cs typeface="+mn-cs"/>
                  </a:rPr>
                  <a:t>𝑳_𝟗</a:t>
                </a:r>
                <a:r>
                  <a:rPr lang="es-ES" sz="1200" b="1"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tomando en cuenta varios factores: </a:t>
                </a:r>
              </a:p>
              <a:p>
                <a:pPr lvl="0"/>
                <a:r>
                  <a:rPr lang="es-ES" sz="1200" kern="1200" dirty="0">
                    <a:solidFill>
                      <a:schemeClr val="tx1"/>
                    </a:solidFill>
                    <a:effectLst/>
                    <a:latin typeface="+mn-lt"/>
                    <a:ea typeface="+mn-ea"/>
                    <a:cs typeface="+mn-cs"/>
                  </a:rPr>
                  <a:t>Se tiene tres factores en el proceso </a:t>
                </a:r>
              </a:p>
              <a:p>
                <a:pPr lvl="0"/>
                <a:r>
                  <a:rPr lang="es-ES" sz="1200" kern="1200" dirty="0">
                    <a:solidFill>
                      <a:schemeClr val="tx1"/>
                    </a:solidFill>
                    <a:effectLst/>
                    <a:latin typeface="+mn-lt"/>
                    <a:ea typeface="+mn-ea"/>
                    <a:cs typeface="+mn-cs"/>
                  </a:rPr>
                  <a:t>Es obligatorio el uso de tres niveles debido a que se emplea la metodología de superficie de respuestas </a:t>
                </a:r>
              </a:p>
              <a:p>
                <a:pPr lvl="0"/>
                <a:r>
                  <a:rPr lang="es-ES" sz="1200" kern="1200" dirty="0">
                    <a:solidFill>
                      <a:schemeClr val="tx1"/>
                    </a:solidFill>
                    <a:effectLst/>
                    <a:latin typeface="+mn-lt"/>
                    <a:ea typeface="+mn-ea"/>
                    <a:cs typeface="+mn-cs"/>
                  </a:rPr>
                  <a:t>Los costos de los químicos empleados para la preparación de la solución</a:t>
                </a:r>
              </a:p>
              <a:p>
                <a:endParaRPr lang="es-ES" dirty="0"/>
              </a:p>
            </p:txBody>
          </p:sp>
        </mc:Fallback>
      </mc:AlternateContent>
      <p:sp>
        <p:nvSpPr>
          <p:cNvPr id="4" name="Marcador de número de diapositiva 3"/>
          <p:cNvSpPr>
            <a:spLocks noGrp="1"/>
          </p:cNvSpPr>
          <p:nvPr>
            <p:ph type="sldNum" sz="quarter" idx="10"/>
          </p:nvPr>
        </p:nvSpPr>
        <p:spPr/>
        <p:txBody>
          <a:bodyPr/>
          <a:lstStyle/>
          <a:p>
            <a:fld id="{62EA14A5-CB5E-4D17-A717-298259406D97}" type="slidenum">
              <a:rPr lang="en-US" smtClean="0"/>
              <a:t>41</a:t>
            </a:fld>
            <a:endParaRPr lang="en-US"/>
          </a:p>
        </p:txBody>
      </p:sp>
    </p:spTree>
    <p:extLst>
      <p:ext uri="{BB962C8B-B14F-4D97-AF65-F5344CB8AC3E}">
        <p14:creationId xmlns:p14="http://schemas.microsoft.com/office/powerpoint/2010/main" val="26851611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De acuerdo a las leyes de Faraday explicadas, la relación entre los factores intensidad de corriente y tiempo de electrodeposición son inversas</a:t>
            </a:r>
            <a:r>
              <a:rPr lang="es-ES" sz="1200" kern="1200" baseline="0" dirty="0" smtClean="0">
                <a:solidFill>
                  <a:schemeClr val="tx1"/>
                </a:solidFill>
                <a:effectLst/>
                <a:latin typeface="+mn-lt"/>
                <a:ea typeface="+mn-ea"/>
                <a:cs typeface="+mn-cs"/>
              </a:rPr>
              <a:t> como se observa en el gráfico, teniendo</a:t>
            </a:r>
            <a:r>
              <a:rPr lang="es-ES" sz="1200" kern="1200" dirty="0" smtClean="0">
                <a:solidFill>
                  <a:schemeClr val="tx1"/>
                </a:solidFill>
                <a:effectLst/>
                <a:latin typeface="+mn-lt"/>
                <a:ea typeface="+mn-ea"/>
                <a:cs typeface="+mn-cs"/>
              </a:rPr>
              <a:t> un coeficiente de Pearson menor a 0, como se observa en la Tabla, si no se cumple la relación entre dichos factores la cantidad de material depositado puede</a:t>
            </a:r>
            <a:r>
              <a:rPr lang="es-ES" sz="1200" kern="1200" baseline="0" dirty="0" smtClean="0">
                <a:solidFill>
                  <a:schemeClr val="tx1"/>
                </a:solidFill>
                <a:effectLst/>
                <a:latin typeface="+mn-lt"/>
                <a:ea typeface="+mn-ea"/>
                <a:cs typeface="+mn-cs"/>
              </a:rPr>
              <a:t> no ser la esperada</a:t>
            </a:r>
            <a:r>
              <a:rPr lang="es-ES" sz="1200" kern="1200" dirty="0" smtClean="0">
                <a:solidFill>
                  <a:schemeClr val="tx1"/>
                </a:solidFill>
                <a:effectLst/>
                <a:latin typeface="+mn-lt"/>
                <a:ea typeface="+mn-ea"/>
                <a:cs typeface="+mn-cs"/>
              </a:rPr>
              <a:t> o a su vez saturar la solución electrolítica y no obtener buenos acabados de galvanización. </a:t>
            </a:r>
          </a:p>
          <a:p>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42</a:t>
            </a:fld>
            <a:endParaRPr lang="en-US"/>
          </a:p>
        </p:txBody>
      </p:sp>
    </p:spTree>
    <p:extLst>
      <p:ext uri="{BB962C8B-B14F-4D97-AF65-F5344CB8AC3E}">
        <p14:creationId xmlns:p14="http://schemas.microsoft.com/office/powerpoint/2010/main" val="3761011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El galvanizado por electrolisis presenta varios beneficios, entre los cuales se pueden nombrar:</a:t>
            </a:r>
          </a:p>
          <a:p>
            <a:r>
              <a:rPr lang="es-EC" sz="1200" kern="1200" dirty="0" smtClean="0">
                <a:solidFill>
                  <a:schemeClr val="tx1"/>
                </a:solidFill>
                <a:effectLst/>
                <a:latin typeface="+mn-lt"/>
                <a:ea typeface="+mn-ea"/>
                <a:cs typeface="+mn-cs"/>
              </a:rPr>
              <a:t>un buen acabado superficial de la pieza, protege la pieza metálica en medios oxidantes prolongando de esta manera la vida útil de las mismas.</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Se propuso implementar un sistema de agitación por aire,</a:t>
            </a:r>
            <a:r>
              <a:rPr lang="es-ES" sz="1200" kern="1200" baseline="0" dirty="0" smtClean="0">
                <a:solidFill>
                  <a:schemeClr val="tx1"/>
                </a:solidFill>
                <a:effectLst/>
                <a:latin typeface="+mn-lt"/>
                <a:ea typeface="+mn-ea"/>
                <a:cs typeface="+mn-cs"/>
              </a:rPr>
              <a:t> para evitar </a:t>
            </a:r>
            <a:r>
              <a:rPr lang="es-ES" sz="1200" kern="1200" dirty="0" smtClean="0">
                <a:solidFill>
                  <a:schemeClr val="tx1"/>
                </a:solidFill>
                <a:effectLst/>
                <a:latin typeface="+mn-lt"/>
                <a:ea typeface="+mn-ea"/>
                <a:cs typeface="+mn-cs"/>
              </a:rPr>
              <a:t>que los químicos sedimenten</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dentro de la cuba, permitiendo que la sustancia se adhiera de forma uniforme al metal base y obteniendo así un acabado superficial más homogéneo. </a:t>
            </a:r>
            <a:endParaRPr lang="es-EC"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4</a:t>
            </a:fld>
            <a:endParaRPr lang="en-US"/>
          </a:p>
        </p:txBody>
      </p:sp>
    </p:spTree>
    <p:extLst>
      <p:ext uri="{BB962C8B-B14F-4D97-AF65-F5344CB8AC3E}">
        <p14:creationId xmlns:p14="http://schemas.microsoft.com/office/powerpoint/2010/main" val="329408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Tabla muestra los resultados de los 9 ensayos realizados,</a:t>
            </a:r>
            <a:r>
              <a:rPr lang="es-ES" sz="1200" kern="1200" baseline="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De los resultados obtenidos, se puede observar que en la combinación de factores del ensayo señalada</a:t>
            </a:r>
            <a:r>
              <a:rPr lang="es-ES" sz="1200" kern="1200" baseline="0" dirty="0" smtClean="0">
                <a:solidFill>
                  <a:schemeClr val="tx1"/>
                </a:solidFill>
                <a:effectLst/>
                <a:latin typeface="+mn-lt"/>
                <a:ea typeface="+mn-ea"/>
                <a:cs typeface="+mn-cs"/>
              </a:rPr>
              <a:t> en la gráfica</a:t>
            </a:r>
            <a:r>
              <a:rPr lang="es-ES" sz="1200" kern="1200" dirty="0" smtClean="0">
                <a:solidFill>
                  <a:schemeClr val="tx1"/>
                </a:solidFill>
                <a:effectLst/>
                <a:latin typeface="+mn-lt"/>
                <a:ea typeface="+mn-ea"/>
                <a:cs typeface="+mn-cs"/>
              </a:rPr>
              <a:t>, se obtuvo una masa de aporte cercano al valor teórico, además presenta un revestimiento por sobre las 25 micras tal como indica la norma ASTM B633 como un requisito de cumplimiento para una condición severa.</a:t>
            </a:r>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43</a:t>
            </a:fld>
            <a:endParaRPr lang="en-US"/>
          </a:p>
        </p:txBody>
      </p:sp>
    </p:spTree>
    <p:extLst>
      <p:ext uri="{BB962C8B-B14F-4D97-AF65-F5344CB8AC3E}">
        <p14:creationId xmlns:p14="http://schemas.microsoft.com/office/powerpoint/2010/main" val="3067361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Para poder obtener el modelo que mejor se ajuste a la respuesta, lo que se pretende es obtener un Coeficiente de determinación (R cuadrado) lo más próximo al 100% para que exista un mayor ajuste del modelo a la variable que estamos</a:t>
            </a:r>
            <a:r>
              <a:rPr lang="es-ES" sz="1200" kern="1200" baseline="0" dirty="0" smtClean="0">
                <a:solidFill>
                  <a:schemeClr val="tx1"/>
                </a:solidFill>
                <a:effectLst/>
                <a:latin typeface="+mn-lt"/>
                <a:ea typeface="+mn-ea"/>
                <a:cs typeface="+mn-cs"/>
              </a:rPr>
              <a:t> intentando explicar</a:t>
            </a:r>
            <a:r>
              <a:rPr lang="es-ES" sz="1200" kern="1200" dirty="0" smtClean="0">
                <a:solidFill>
                  <a:schemeClr val="tx1"/>
                </a:solidFill>
                <a:effectLst/>
                <a:latin typeface="+mn-lt"/>
                <a:ea typeface="+mn-ea"/>
                <a:cs typeface="+mn-cs"/>
              </a:rPr>
              <a:t>, por el contrario, si el valor tiende al 0% el modelo se encuentra menos ajustado, es decir es menos fiable. </a:t>
            </a:r>
          </a:p>
          <a:p>
            <a:r>
              <a:rPr lang="es-E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Para este análisis, se empleó una combinación cuadrática completa de todos los factores independientes. Es importante señalar que, para poder diseñar un modelo, hay que regirse en el Valor P, el cual es un indicativo de cuan ajustado está el modelo lineal con las variables independientes por separado, el modelo cuadrático y la interacción entre factores, mientras el Valor P tiende a cero el factor se encuentra ajustado.  </a:t>
            </a:r>
          </a:p>
          <a:p>
            <a:r>
              <a:rPr lang="es-ES" sz="1200" kern="1200" dirty="0" smtClean="0">
                <a:solidFill>
                  <a:schemeClr val="tx1"/>
                </a:solidFill>
                <a:effectLst/>
                <a:latin typeface="+mn-lt"/>
                <a:ea typeface="+mn-ea"/>
                <a:cs typeface="+mn-cs"/>
              </a:rPr>
              <a:t>Al escoger un modelo cuadrático con las interacciones de factores correctas, se obtuvo un ajuste aceptable, brindando una alta confianza en el modelo seleccionado. </a:t>
            </a:r>
          </a:p>
          <a:p>
            <a:endParaRPr lang="es-ES" sz="1200" kern="1200" dirty="0" smtClean="0">
              <a:solidFill>
                <a:schemeClr val="tx1"/>
              </a:solidFill>
              <a:effectLst/>
              <a:latin typeface="+mn-lt"/>
              <a:ea typeface="+mn-ea"/>
              <a:cs typeface="+mn-cs"/>
            </a:endParaRPr>
          </a:p>
          <a:p>
            <a:endParaRPr lang="es-ES" sz="1200" kern="1200" dirty="0" smtClean="0">
              <a:solidFill>
                <a:schemeClr val="tx1"/>
              </a:solidFill>
              <a:effectLst/>
              <a:latin typeface="+mn-lt"/>
              <a:ea typeface="+mn-ea"/>
              <a:cs typeface="+mn-cs"/>
            </a:endParaRPr>
          </a:p>
          <a:p>
            <a:r>
              <a:rPr lang="es-ES" sz="1200" b="0" i="0" kern="1200" dirty="0" smtClean="0">
                <a:solidFill>
                  <a:schemeClr val="tx1"/>
                </a:solidFill>
                <a:effectLst/>
                <a:latin typeface="+mn-lt"/>
                <a:ea typeface="+mn-ea"/>
                <a:cs typeface="+mn-cs"/>
              </a:rPr>
              <a:t>SC </a:t>
            </a:r>
            <a:r>
              <a:rPr lang="es-ES" sz="1200" b="0" i="0" kern="1200" dirty="0" err="1" smtClean="0">
                <a:solidFill>
                  <a:schemeClr val="tx1"/>
                </a:solidFill>
                <a:effectLst/>
                <a:latin typeface="+mn-lt"/>
                <a:ea typeface="+mn-ea"/>
                <a:cs typeface="+mn-cs"/>
              </a:rPr>
              <a:t>Ajust</a:t>
            </a:r>
            <a:r>
              <a:rPr lang="es-ES" sz="1200" b="0" i="0" kern="1200" dirty="0" smtClean="0">
                <a:solidFill>
                  <a:schemeClr val="tx1"/>
                </a:solidFill>
                <a:effectLst/>
                <a:latin typeface="+mn-lt"/>
                <a:ea typeface="+mn-ea"/>
                <a:cs typeface="+mn-cs"/>
              </a:rPr>
              <a:t>.</a:t>
            </a:r>
          </a:p>
          <a:p>
            <a:r>
              <a:rPr lang="es-ES" sz="1200" b="0" i="0" kern="1200" dirty="0" smtClean="0">
                <a:solidFill>
                  <a:schemeClr val="tx1"/>
                </a:solidFill>
                <a:effectLst/>
                <a:latin typeface="+mn-lt"/>
                <a:ea typeface="+mn-ea"/>
                <a:cs typeface="+mn-cs"/>
              </a:rPr>
              <a:t>La suma de las distancias elevadas al cuadrado. La SC de regresión es la porción de la variación explicada por el modelo. La SC del error es la porción no explicada por el modelo y se atribuye al error. La SC total es la variación total en los datos.</a:t>
            </a:r>
          </a:p>
          <a:p>
            <a:r>
              <a:rPr lang="es-ES" sz="1200" b="0" i="0" kern="1200" dirty="0" smtClean="0">
                <a:solidFill>
                  <a:schemeClr val="tx1"/>
                </a:solidFill>
                <a:effectLst/>
                <a:latin typeface="+mn-lt"/>
                <a:ea typeface="+mn-ea"/>
                <a:cs typeface="+mn-cs"/>
              </a:rPr>
              <a:t>CM ajustado – Error</a:t>
            </a:r>
          </a:p>
          <a:p>
            <a:r>
              <a:rPr lang="es-ES" sz="1200" b="0" i="0" kern="1200" dirty="0" smtClean="0">
                <a:solidFill>
                  <a:schemeClr val="tx1"/>
                </a:solidFill>
                <a:effectLst/>
                <a:latin typeface="+mn-lt"/>
                <a:ea typeface="+mn-ea"/>
                <a:cs typeface="+mn-cs"/>
              </a:rPr>
              <a:t>El cuadrado medio del error (también abreviado como CM error o MSE y conocido como s</a:t>
            </a:r>
            <a:r>
              <a:rPr lang="es-ES" sz="1200" b="0" i="0" kern="1200" baseline="30000" dirty="0" smtClean="0">
                <a:solidFill>
                  <a:schemeClr val="tx1"/>
                </a:solidFill>
                <a:effectLst/>
                <a:latin typeface="+mn-lt"/>
                <a:ea typeface="+mn-ea"/>
                <a:cs typeface="+mn-cs"/>
              </a:rPr>
              <a:t>2</a:t>
            </a:r>
            <a:r>
              <a:rPr lang="es-ES" sz="1200" b="0" i="0" kern="1200" dirty="0" smtClean="0">
                <a:solidFill>
                  <a:schemeClr val="tx1"/>
                </a:solidFill>
                <a:effectLst/>
                <a:latin typeface="+mn-lt"/>
                <a:ea typeface="+mn-ea"/>
                <a:cs typeface="+mn-cs"/>
              </a:rPr>
              <a:t>) es la varianza alrededor de la línea de regresión ajustada. La fórmula es:</a:t>
            </a:r>
          </a:p>
          <a:p>
            <a:endParaRPr lang="es-E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44</a:t>
            </a:fld>
            <a:endParaRPr lang="en-US"/>
          </a:p>
        </p:txBody>
      </p:sp>
    </p:spTree>
    <p:extLst>
      <p:ext uri="{BB962C8B-B14F-4D97-AF65-F5344CB8AC3E}">
        <p14:creationId xmlns:p14="http://schemas.microsoft.com/office/powerpoint/2010/main" val="10692773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ecuación de regresión del revestimiento obtenida</a:t>
                </a:r>
                <a:r>
                  <a:rPr lang="es-ES" sz="1200" kern="1200" baseline="0" dirty="0" smtClean="0">
                    <a:solidFill>
                      <a:schemeClr val="tx1"/>
                    </a:solidFill>
                    <a:effectLst/>
                    <a:latin typeface="+mn-lt"/>
                    <a:ea typeface="+mn-ea"/>
                    <a:cs typeface="+mn-cs"/>
                  </a:rPr>
                  <a:t> mediante la aplicación del software </a:t>
                </a:r>
                <a:r>
                  <a:rPr lang="es-ES" sz="1200" kern="1200" baseline="0" dirty="0" err="1" smtClean="0">
                    <a:solidFill>
                      <a:schemeClr val="tx1"/>
                    </a:solidFill>
                    <a:effectLst/>
                    <a:latin typeface="+mn-lt"/>
                    <a:ea typeface="+mn-ea"/>
                    <a:cs typeface="+mn-cs"/>
                  </a:rPr>
                  <a:t>estadísitco</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minitab</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queda diseñada de la siguiente manera: (LEER LA ECUACION)</a:t>
                </a:r>
              </a:p>
              <a:p>
                <a:r>
                  <a:rPr lang="es-ES" sz="1200" kern="1200" dirty="0" smtClean="0">
                    <a:solidFill>
                      <a:schemeClr val="tx1"/>
                    </a:solidFill>
                    <a:effectLst/>
                    <a:latin typeface="+mn-lt"/>
                    <a:ea typeface="+mn-ea"/>
                    <a:cs typeface="+mn-cs"/>
                  </a:rPr>
                  <a:t>Con</a:t>
                </a:r>
                <a:r>
                  <a:rPr lang="es-ES" sz="1200" kern="1200" baseline="0" dirty="0" smtClean="0">
                    <a:solidFill>
                      <a:schemeClr val="tx1"/>
                    </a:solidFill>
                    <a:effectLst/>
                    <a:latin typeface="+mn-lt"/>
                    <a:ea typeface="+mn-ea"/>
                    <a:cs typeface="+mn-cs"/>
                  </a:rPr>
                  <a:t> lo cual se obtienen las siguientes gráficas: </a:t>
                </a:r>
              </a:p>
              <a:p>
                <a:r>
                  <a:rPr lang="es-ES" sz="1200" kern="1200" baseline="0" dirty="0" smtClean="0">
                    <a:solidFill>
                      <a:schemeClr val="tx1"/>
                    </a:solidFill>
                    <a:effectLst/>
                    <a:latin typeface="+mn-lt"/>
                    <a:ea typeface="+mn-ea"/>
                    <a:cs typeface="+mn-cs"/>
                  </a:rPr>
                  <a:t>GRAFICA DE CONTORNOS DEL </a:t>
                </a:r>
                <a:r>
                  <a:rPr lang="es-ES" sz="1200" kern="1200" baseline="0" dirty="0" err="1" smtClean="0">
                    <a:solidFill>
                      <a:schemeClr val="tx1"/>
                    </a:solidFill>
                    <a:effectLst/>
                    <a:latin typeface="+mn-lt"/>
                    <a:ea typeface="+mn-ea"/>
                    <a:cs typeface="+mn-cs"/>
                  </a:rPr>
                  <a:t>PROCESO:</a:t>
                </a:r>
                <a:r>
                  <a:rPr lang="es-ES" sz="1200" kern="1200" dirty="0" err="1" smtClean="0">
                    <a:solidFill>
                      <a:schemeClr val="tx1"/>
                    </a:solidFill>
                    <a:effectLst/>
                    <a:latin typeface="+mn-lt"/>
                    <a:ea typeface="+mn-ea"/>
                    <a:cs typeface="+mn-cs"/>
                  </a:rPr>
                  <a:t>cuando</a:t>
                </a:r>
                <a:r>
                  <a:rPr lang="es-ES" sz="1200" kern="1200" dirty="0" smtClean="0">
                    <a:solidFill>
                      <a:schemeClr val="tx1"/>
                    </a:solidFill>
                    <a:effectLst/>
                    <a:latin typeface="+mn-lt"/>
                    <a:ea typeface="+mn-ea"/>
                    <a:cs typeface="+mn-cs"/>
                  </a:rPr>
                  <a:t> la temperatura se encuentra en un rango de 26ºC en adelante revelan un revestimiento superior a 25μm, lo recomendado por la norma B633, dentro de todo el rango de velocidad de agitación por aire. Cuando la temperatura es inferior a los 26ºC se requiere de velocidades superiores para tener un revestimiento adecuado. </a:t>
                </a:r>
              </a:p>
              <a:p>
                <a:r>
                  <a:rPr lang="es-ES" sz="1200" kern="1200" dirty="0" smtClean="0">
                    <a:solidFill>
                      <a:schemeClr val="tx1"/>
                    </a:solidFill>
                    <a:effectLst/>
                    <a:latin typeface="+mn-lt"/>
                    <a:ea typeface="+mn-ea"/>
                    <a:cs typeface="+mn-cs"/>
                  </a:rPr>
                  <a:t>Las regiones más oscuras nos revelan que se tendrá un revestimiento, superior a las 35μm, lo cual podría causar problemas durante el proceso de galvanizado.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GRAFICA DE SUPERFICIE DE RESPUESTAS: </a:t>
                </a:r>
                <a:r>
                  <a:rPr lang="es-ES" sz="1200" kern="1200" dirty="0" smtClean="0">
                    <a:solidFill>
                      <a:schemeClr val="tx1"/>
                    </a:solidFill>
                    <a:effectLst/>
                    <a:latin typeface="+mn-lt"/>
                    <a:ea typeface="+mn-ea"/>
                    <a:cs typeface="+mn-cs"/>
                  </a:rPr>
                  <a:t>como se puede observar a medida que aumenta la temperatura de la misma forma aumenta el revestimiento, hasta cierto punto que por más que se incremente la temperatura del electrolito el revestimiento se mantiene y ya depende de la velocidad de agitación para conservar un revestimiento adecuado. Debido a que la velocidad y la temperatura son factores con interacción, cuando ambos factores se encuentran con valores bajos no existe una electrodeposición adecuada y por ende el revestimiento es bajo. Por el contrario, cuando solamente uno de los factores tiene una valor elevado el revestimiento se encuentra por sobre las </a:t>
                </a:r>
                <a14:m>
                  <m:oMath xmlns:m="http://schemas.openxmlformats.org/officeDocument/2006/math">
                    <m:r>
                      <a:rPr lang="es-ES" sz="1200" i="1" kern="1200">
                        <a:solidFill>
                          <a:schemeClr val="tx1"/>
                        </a:solidFill>
                        <a:effectLst/>
                        <a:latin typeface="Cambria Math" panose="02040503050406030204" pitchFamily="18" charset="0"/>
                        <a:ea typeface="+mn-ea"/>
                        <a:cs typeface="+mn-cs"/>
                      </a:rPr>
                      <m:t>30</m:t>
                    </m:r>
                    <m:r>
                      <a:rPr lang="es-ES" sz="1200" i="1" kern="1200">
                        <a:solidFill>
                          <a:schemeClr val="tx1"/>
                        </a:solidFill>
                        <a:effectLst/>
                        <a:latin typeface="Cambria Math" panose="02040503050406030204" pitchFamily="18" charset="0"/>
                        <a:ea typeface="+mn-ea"/>
                        <a:cs typeface="+mn-cs"/>
                      </a:rPr>
                      <m:t>𝜇</m:t>
                    </m:r>
                    <m:r>
                      <a:rPr lang="es-ES" sz="1200" i="1" kern="1200">
                        <a:solidFill>
                          <a:schemeClr val="tx1"/>
                        </a:solidFill>
                        <a:effectLst/>
                        <a:latin typeface="Cambria Math" panose="02040503050406030204" pitchFamily="18" charset="0"/>
                        <a:ea typeface="+mn-ea"/>
                        <a:cs typeface="+mn-cs"/>
                      </a:rPr>
                      <m:t>𝑚</m:t>
                    </m:r>
                  </m:oMath>
                </a14:m>
                <a:r>
                  <a:rPr lang="es-ES" sz="1200" kern="1200" dirty="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Como se puede observar, a medida que aumenta la temperatura por sobre los </a:t>
                </a:r>
                <a14:m>
                  <m:oMath xmlns:m="http://schemas.openxmlformats.org/officeDocument/2006/math">
                    <m:r>
                      <a:rPr lang="es-ES" sz="1200" i="1" kern="1200">
                        <a:solidFill>
                          <a:schemeClr val="tx1"/>
                        </a:solidFill>
                        <a:effectLst/>
                        <a:latin typeface="Cambria Math" panose="02040503050406030204" pitchFamily="18" charset="0"/>
                        <a:ea typeface="+mn-ea"/>
                        <a:cs typeface="+mn-cs"/>
                      </a:rPr>
                      <m:t>26℃</m:t>
                    </m:r>
                  </m:oMath>
                </a14:m>
                <a:r>
                  <a:rPr lang="es-ES" sz="1200" kern="1200" dirty="0">
                    <a:solidFill>
                      <a:schemeClr val="tx1"/>
                    </a:solidFill>
                    <a:effectLst/>
                    <a:latin typeface="+mn-lt"/>
                    <a:ea typeface="+mn-ea"/>
                    <a:cs typeface="+mn-cs"/>
                  </a:rPr>
                  <a:t> y la velocidad tiene un valor adecuado por sobre los </a:t>
                </a:r>
                <a14:m>
                  <m:oMath xmlns:m="http://schemas.openxmlformats.org/officeDocument/2006/math">
                    <m:r>
                      <a:rPr lang="es-ES" sz="1200" i="1" kern="1200">
                        <a:solidFill>
                          <a:schemeClr val="tx1"/>
                        </a:solidFill>
                        <a:effectLst/>
                        <a:latin typeface="Cambria Math" panose="02040503050406030204" pitchFamily="18" charset="0"/>
                        <a:ea typeface="+mn-ea"/>
                        <a:cs typeface="+mn-cs"/>
                      </a:rPr>
                      <m:t>3 </m:t>
                    </m:r>
                    <m:f>
                      <m:fPr>
                        <m:type m:val="skw"/>
                        <m:ctrlPr>
                          <a:rPr lang="es-ES" sz="1200" i="1" kern="1200">
                            <a:solidFill>
                              <a:schemeClr val="tx1"/>
                            </a:solidFill>
                            <a:effectLst/>
                            <a:latin typeface="Cambria Math" panose="02040503050406030204" pitchFamily="18" charset="0"/>
                            <a:ea typeface="+mn-ea"/>
                            <a:cs typeface="+mn-cs"/>
                          </a:rPr>
                        </m:ctrlPr>
                      </m:fPr>
                      <m:num>
                        <m:r>
                          <a:rPr lang="es-ES" sz="1200" i="1" kern="1200">
                            <a:solidFill>
                              <a:schemeClr val="tx1"/>
                            </a:solidFill>
                            <a:effectLst/>
                            <a:latin typeface="Cambria Math" panose="02040503050406030204" pitchFamily="18" charset="0"/>
                            <a:ea typeface="+mn-ea"/>
                            <a:cs typeface="+mn-cs"/>
                          </a:rPr>
                          <m:t>𝑚</m:t>
                        </m:r>
                      </m:num>
                      <m:den>
                        <m:r>
                          <a:rPr lang="es-ES" sz="1200" i="1" kern="1200">
                            <a:solidFill>
                              <a:schemeClr val="tx1"/>
                            </a:solidFill>
                            <a:effectLst/>
                            <a:latin typeface="Cambria Math" panose="02040503050406030204" pitchFamily="18" charset="0"/>
                            <a:ea typeface="+mn-ea"/>
                            <a:cs typeface="+mn-cs"/>
                          </a:rPr>
                          <m:t>𝑠</m:t>
                        </m:r>
                      </m:den>
                    </m:f>
                  </m:oMath>
                </a14:m>
                <a:r>
                  <a:rPr lang="es-ES" sz="1200" kern="1200" dirty="0">
                    <a:solidFill>
                      <a:schemeClr val="tx1"/>
                    </a:solidFill>
                    <a:effectLst/>
                    <a:latin typeface="+mn-lt"/>
                    <a:ea typeface="+mn-ea"/>
                    <a:cs typeface="+mn-cs"/>
                  </a:rPr>
                  <a:t>, nos encontramos en una respuesta de revestimiento estable y con un valor aceptable por sobre las</a:t>
                </a:r>
                <a14:m>
                  <m:oMath xmlns:m="http://schemas.openxmlformats.org/officeDocument/2006/math">
                    <m:r>
                      <a:rPr lang="es-ES" sz="1200" i="1" kern="1200">
                        <a:solidFill>
                          <a:schemeClr val="tx1"/>
                        </a:solidFill>
                        <a:effectLst/>
                        <a:latin typeface="Cambria Math" panose="02040503050406030204" pitchFamily="18" charset="0"/>
                        <a:ea typeface="+mn-ea"/>
                        <a:cs typeface="+mn-cs"/>
                      </a:rPr>
                      <m:t> 25</m:t>
                    </m:r>
                    <m:r>
                      <a:rPr lang="es-ES" sz="1200" i="1" kern="1200">
                        <a:solidFill>
                          <a:schemeClr val="tx1"/>
                        </a:solidFill>
                        <a:effectLst/>
                        <a:latin typeface="Cambria Math" panose="02040503050406030204" pitchFamily="18" charset="0"/>
                        <a:ea typeface="+mn-ea"/>
                        <a:cs typeface="+mn-cs"/>
                      </a:rPr>
                      <m:t>𝜇</m:t>
                    </m:r>
                    <m:r>
                      <a:rPr lang="es-ES" sz="1200" i="1" kern="1200">
                        <a:solidFill>
                          <a:schemeClr val="tx1"/>
                        </a:solidFill>
                        <a:effectLst/>
                        <a:latin typeface="Cambria Math" panose="02040503050406030204" pitchFamily="18" charset="0"/>
                        <a:ea typeface="+mn-ea"/>
                        <a:cs typeface="+mn-cs"/>
                      </a:rPr>
                      <m:t>𝑚</m:t>
                    </m:r>
                  </m:oMath>
                </a14:m>
                <a:r>
                  <a:rPr lang="es-ES" sz="1200" kern="1200" dirty="0">
                    <a:solidFill>
                      <a:schemeClr val="tx1"/>
                    </a:solidFill>
                    <a:effectLst/>
                    <a:latin typeface="+mn-lt"/>
                    <a:ea typeface="+mn-ea"/>
                    <a:cs typeface="+mn-cs"/>
                  </a:rPr>
                  <a:t> y que si aumentamos la temperatura ese </a:t>
                </a:r>
                <a:r>
                  <a:rPr lang="es-ES" sz="1200" kern="1200" dirty="0" err="1">
                    <a:solidFill>
                      <a:schemeClr val="tx1"/>
                    </a:solidFill>
                    <a:effectLst/>
                    <a:latin typeface="+mn-lt"/>
                    <a:ea typeface="+mn-ea"/>
                    <a:cs typeface="+mn-cs"/>
                  </a:rPr>
                  <a:t>velor</a:t>
                </a:r>
                <a:r>
                  <a:rPr lang="es-ES" sz="1200" kern="1200" dirty="0">
                    <a:solidFill>
                      <a:schemeClr val="tx1"/>
                    </a:solidFill>
                    <a:effectLst/>
                    <a:latin typeface="+mn-lt"/>
                    <a:ea typeface="+mn-ea"/>
                    <a:cs typeface="+mn-cs"/>
                  </a:rPr>
                  <a:t> de respuesta de revestimiento empezará a descender. </a:t>
                </a:r>
              </a:p>
              <a:p>
                <a:endParaRPr lang="es-ES" dirty="0"/>
              </a:p>
            </p:txBody>
          </p:sp>
        </mc:Choice>
        <mc:Fallback xmlns="">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La ecuación de regresión del revestimiento obtenida</a:t>
                </a:r>
                <a:r>
                  <a:rPr lang="es-ES" sz="1200" kern="1200" baseline="0" dirty="0" smtClean="0">
                    <a:solidFill>
                      <a:schemeClr val="tx1"/>
                    </a:solidFill>
                    <a:effectLst/>
                    <a:latin typeface="+mn-lt"/>
                    <a:ea typeface="+mn-ea"/>
                    <a:cs typeface="+mn-cs"/>
                  </a:rPr>
                  <a:t> mediante la aplicación del software </a:t>
                </a:r>
                <a:r>
                  <a:rPr lang="es-ES" sz="1200" kern="1200" baseline="0" dirty="0" err="1" smtClean="0">
                    <a:solidFill>
                      <a:schemeClr val="tx1"/>
                    </a:solidFill>
                    <a:effectLst/>
                    <a:latin typeface="+mn-lt"/>
                    <a:ea typeface="+mn-ea"/>
                    <a:cs typeface="+mn-cs"/>
                  </a:rPr>
                  <a:t>estadísitco</a:t>
                </a:r>
                <a:r>
                  <a:rPr lang="es-ES" sz="1200" kern="1200" baseline="0" dirty="0" smtClean="0">
                    <a:solidFill>
                      <a:schemeClr val="tx1"/>
                    </a:solidFill>
                    <a:effectLst/>
                    <a:latin typeface="+mn-lt"/>
                    <a:ea typeface="+mn-ea"/>
                    <a:cs typeface="+mn-cs"/>
                  </a:rPr>
                  <a:t> </a:t>
                </a:r>
                <a:r>
                  <a:rPr lang="es-ES" sz="1200" kern="1200" baseline="0" dirty="0" err="1" smtClean="0">
                    <a:solidFill>
                      <a:schemeClr val="tx1"/>
                    </a:solidFill>
                    <a:effectLst/>
                    <a:latin typeface="+mn-lt"/>
                    <a:ea typeface="+mn-ea"/>
                    <a:cs typeface="+mn-cs"/>
                  </a:rPr>
                  <a:t>minitab</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queda diseñada de la siguiente manera: (LEER LA ECUACION)</a:t>
                </a:r>
              </a:p>
              <a:p>
                <a:r>
                  <a:rPr lang="es-ES" sz="1200" kern="1200" dirty="0" smtClean="0">
                    <a:solidFill>
                      <a:schemeClr val="tx1"/>
                    </a:solidFill>
                    <a:effectLst/>
                    <a:latin typeface="+mn-lt"/>
                    <a:ea typeface="+mn-ea"/>
                    <a:cs typeface="+mn-cs"/>
                  </a:rPr>
                  <a:t>Con</a:t>
                </a:r>
                <a:r>
                  <a:rPr lang="es-ES" sz="1200" kern="1200" baseline="0" dirty="0" smtClean="0">
                    <a:solidFill>
                      <a:schemeClr val="tx1"/>
                    </a:solidFill>
                    <a:effectLst/>
                    <a:latin typeface="+mn-lt"/>
                    <a:ea typeface="+mn-ea"/>
                    <a:cs typeface="+mn-cs"/>
                  </a:rPr>
                  <a:t> lo cual se obtienen las siguientes gráficas: </a:t>
                </a:r>
              </a:p>
              <a:p>
                <a:r>
                  <a:rPr lang="es-ES" sz="1200" kern="1200" baseline="0" dirty="0" smtClean="0">
                    <a:solidFill>
                      <a:schemeClr val="tx1"/>
                    </a:solidFill>
                    <a:effectLst/>
                    <a:latin typeface="+mn-lt"/>
                    <a:ea typeface="+mn-ea"/>
                    <a:cs typeface="+mn-cs"/>
                  </a:rPr>
                  <a:t>GRAFICA DE CONTORNOS DEL </a:t>
                </a:r>
                <a:r>
                  <a:rPr lang="es-ES" sz="1200" kern="1200" baseline="0" dirty="0" err="1" smtClean="0">
                    <a:solidFill>
                      <a:schemeClr val="tx1"/>
                    </a:solidFill>
                    <a:effectLst/>
                    <a:latin typeface="+mn-lt"/>
                    <a:ea typeface="+mn-ea"/>
                    <a:cs typeface="+mn-cs"/>
                  </a:rPr>
                  <a:t>PROCESO:</a:t>
                </a:r>
                <a:r>
                  <a:rPr lang="es-ES" sz="1200" kern="1200" dirty="0" err="1" smtClean="0">
                    <a:solidFill>
                      <a:schemeClr val="tx1"/>
                    </a:solidFill>
                    <a:effectLst/>
                    <a:latin typeface="+mn-lt"/>
                    <a:ea typeface="+mn-ea"/>
                    <a:cs typeface="+mn-cs"/>
                  </a:rPr>
                  <a:t>cuando</a:t>
                </a:r>
                <a:r>
                  <a:rPr lang="es-ES" sz="1200" kern="1200" dirty="0" smtClean="0">
                    <a:solidFill>
                      <a:schemeClr val="tx1"/>
                    </a:solidFill>
                    <a:effectLst/>
                    <a:latin typeface="+mn-lt"/>
                    <a:ea typeface="+mn-ea"/>
                    <a:cs typeface="+mn-cs"/>
                  </a:rPr>
                  <a:t> la temperatura se encuentra en un rango de 26ºC en adelante revelan un revestimiento superior a 25μm, lo recomendado por la norma B633, dentro de todo el rango de velocidad de agitación por aire. Cuando la temperatura es inferior a los 26ºC se requiere de velocidades superiores para tener un revestimiento adecuado. </a:t>
                </a:r>
              </a:p>
              <a:p>
                <a:r>
                  <a:rPr lang="es-ES" sz="1200" kern="1200" dirty="0" smtClean="0">
                    <a:solidFill>
                      <a:schemeClr val="tx1"/>
                    </a:solidFill>
                    <a:effectLst/>
                    <a:latin typeface="+mn-lt"/>
                    <a:ea typeface="+mn-ea"/>
                    <a:cs typeface="+mn-cs"/>
                  </a:rPr>
                  <a:t>Las regiones más oscuras nos revelan que se tendrá un revestimiento, superior a las 35μm, lo cual podría causar problemas durante el proceso de galvanizado.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GRAFICA DE SUPERFICIE DE RESPUESTAS: </a:t>
                </a:r>
                <a:r>
                  <a:rPr lang="es-ES" sz="1200" kern="1200" dirty="0" smtClean="0">
                    <a:solidFill>
                      <a:schemeClr val="tx1"/>
                    </a:solidFill>
                    <a:effectLst/>
                    <a:latin typeface="+mn-lt"/>
                    <a:ea typeface="+mn-ea"/>
                    <a:cs typeface="+mn-cs"/>
                  </a:rPr>
                  <a:t>como se puede observar a medida que aumenta la temperatura de la misma forma aumenta el revestimiento, hasta cierto punto que por más que se incremente la temperatura del electrolito el revestimiento se mantiene y ya depende de la velocidad de agitación para conservar un revestimiento adecuado. Debido a que la velocidad y la temperatura son factores con interacción, cuando ambos factores se encuentran con valores bajos no existe una electrodeposición adecuada y por ende el revestimiento es bajo. Por el contrario, cuando solamente uno de los factores tiene una valor elevado el revestimiento se encuentra por sobre las </a:t>
                </a:r>
                <a:r>
                  <a:rPr lang="es-ES" sz="1200" i="0" kern="1200">
                    <a:solidFill>
                      <a:schemeClr val="tx1"/>
                    </a:solidFill>
                    <a:effectLst/>
                    <a:latin typeface="+mn-lt"/>
                    <a:ea typeface="+mn-ea"/>
                    <a:cs typeface="+mn-cs"/>
                  </a:rPr>
                  <a:t>30𝜇𝑚</a:t>
                </a:r>
                <a:r>
                  <a:rPr lang="es-ES" sz="1200" kern="1200" dirty="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Como se puede observar, a medida que aumenta la temperatura por sobre los </a:t>
                </a:r>
                <a:r>
                  <a:rPr lang="es-ES" sz="1200" i="0" kern="1200">
                    <a:solidFill>
                      <a:schemeClr val="tx1"/>
                    </a:solidFill>
                    <a:effectLst/>
                    <a:latin typeface="+mn-lt"/>
                    <a:ea typeface="+mn-ea"/>
                    <a:cs typeface="+mn-cs"/>
                  </a:rPr>
                  <a:t>26℃</a:t>
                </a:r>
                <a:r>
                  <a:rPr lang="es-ES" sz="1200" kern="1200" dirty="0">
                    <a:solidFill>
                      <a:schemeClr val="tx1"/>
                    </a:solidFill>
                    <a:effectLst/>
                    <a:latin typeface="+mn-lt"/>
                    <a:ea typeface="+mn-ea"/>
                    <a:cs typeface="+mn-cs"/>
                  </a:rPr>
                  <a:t> y la velocidad tiene un valor adecuado por sobre los </a:t>
                </a:r>
                <a:r>
                  <a:rPr lang="es-ES" sz="1200" i="0" kern="1200">
                    <a:solidFill>
                      <a:schemeClr val="tx1"/>
                    </a:solidFill>
                    <a:effectLst/>
                    <a:latin typeface="+mn-lt"/>
                    <a:ea typeface="+mn-ea"/>
                    <a:cs typeface="+mn-cs"/>
                  </a:rPr>
                  <a:t>3  𝑚⁄𝑠</a:t>
                </a:r>
                <a:r>
                  <a:rPr lang="es-ES" sz="1200" kern="1200" dirty="0">
                    <a:solidFill>
                      <a:schemeClr val="tx1"/>
                    </a:solidFill>
                    <a:effectLst/>
                    <a:latin typeface="+mn-lt"/>
                    <a:ea typeface="+mn-ea"/>
                    <a:cs typeface="+mn-cs"/>
                  </a:rPr>
                  <a:t>, nos encontramos en una respuesta de revestimiento estable y con un valor aceptable por sobre las</a:t>
                </a:r>
                <a:r>
                  <a:rPr lang="es-ES" sz="1200" i="0" kern="1200">
                    <a:solidFill>
                      <a:schemeClr val="tx1"/>
                    </a:solidFill>
                    <a:effectLst/>
                    <a:latin typeface="+mn-lt"/>
                    <a:ea typeface="+mn-ea"/>
                    <a:cs typeface="+mn-cs"/>
                  </a:rPr>
                  <a:t> 25𝜇𝑚</a:t>
                </a:r>
                <a:r>
                  <a:rPr lang="es-ES" sz="1200" kern="1200" dirty="0">
                    <a:solidFill>
                      <a:schemeClr val="tx1"/>
                    </a:solidFill>
                    <a:effectLst/>
                    <a:latin typeface="+mn-lt"/>
                    <a:ea typeface="+mn-ea"/>
                    <a:cs typeface="+mn-cs"/>
                  </a:rPr>
                  <a:t> y que si aumentamos la temperatura ese </a:t>
                </a:r>
                <a:r>
                  <a:rPr lang="es-ES" sz="1200" kern="1200" dirty="0" err="1">
                    <a:solidFill>
                      <a:schemeClr val="tx1"/>
                    </a:solidFill>
                    <a:effectLst/>
                    <a:latin typeface="+mn-lt"/>
                    <a:ea typeface="+mn-ea"/>
                    <a:cs typeface="+mn-cs"/>
                  </a:rPr>
                  <a:t>velor</a:t>
                </a:r>
                <a:r>
                  <a:rPr lang="es-ES" sz="1200" kern="1200" dirty="0">
                    <a:solidFill>
                      <a:schemeClr val="tx1"/>
                    </a:solidFill>
                    <a:effectLst/>
                    <a:latin typeface="+mn-lt"/>
                    <a:ea typeface="+mn-ea"/>
                    <a:cs typeface="+mn-cs"/>
                  </a:rPr>
                  <a:t> de respuesta de revestimiento empezará a descender. </a:t>
                </a:r>
              </a:p>
              <a:p>
                <a:endParaRPr lang="es-ES" dirty="0"/>
              </a:p>
            </p:txBody>
          </p:sp>
        </mc:Fallback>
      </mc:AlternateContent>
      <p:sp>
        <p:nvSpPr>
          <p:cNvPr id="4" name="Marcador de número de diapositiva 3"/>
          <p:cNvSpPr>
            <a:spLocks noGrp="1"/>
          </p:cNvSpPr>
          <p:nvPr>
            <p:ph type="sldNum" sz="quarter" idx="10"/>
          </p:nvPr>
        </p:nvSpPr>
        <p:spPr/>
        <p:txBody>
          <a:bodyPr/>
          <a:lstStyle/>
          <a:p>
            <a:fld id="{62EA14A5-CB5E-4D17-A717-298259406D97}" type="slidenum">
              <a:rPr lang="en-US" smtClean="0"/>
              <a:t>45</a:t>
            </a:fld>
            <a:endParaRPr lang="en-US"/>
          </a:p>
        </p:txBody>
      </p:sp>
    </p:spTree>
    <p:extLst>
      <p:ext uri="{BB962C8B-B14F-4D97-AF65-F5344CB8AC3E}">
        <p14:creationId xmlns:p14="http://schemas.microsoft.com/office/powerpoint/2010/main" val="3748581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Para realizar el análisis de resultados, se debe tomar en cuenta dos factores importantes los cuales se describen en la siguiente tabla:</a:t>
                </a:r>
              </a:p>
              <a:p>
                <a:r>
                  <a:rPr lang="es-ES" sz="1200" kern="1200" dirty="0" smtClean="0">
                    <a:solidFill>
                      <a:schemeClr val="tx1"/>
                    </a:solidFill>
                    <a:effectLst/>
                    <a:latin typeface="+mn-lt"/>
                    <a:ea typeface="+mn-ea"/>
                    <a:cs typeface="+mn-cs"/>
                  </a:rPr>
                  <a:t>En el trabajo de titulación de previo,</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se empleó zinc sin cianuro y una agitación mecánica, que luego de realizar la optimización de parámetros mediante la metodología Taguchi, se obtuvieron los siguientes resultados: </a:t>
                </a:r>
              </a:p>
              <a:p>
                <a:r>
                  <a:rPr lang="es-ES" sz="1200" kern="1200" dirty="0" smtClean="0">
                    <a:solidFill>
                      <a:schemeClr val="tx1"/>
                    </a:solidFill>
                    <a:effectLst/>
                    <a:latin typeface="+mn-lt"/>
                    <a:ea typeface="+mn-ea"/>
                    <a:cs typeface="+mn-cs"/>
                  </a:rPr>
                  <a:t>En el cual se observa un valor de revestimiento de </a:t>
                </a:r>
                <a14:m>
                  <m:oMath xmlns:m="http://schemas.openxmlformats.org/officeDocument/2006/math">
                    <m:r>
                      <a:rPr lang="es-ES" sz="1200" kern="1200">
                        <a:solidFill>
                          <a:schemeClr val="tx1"/>
                        </a:solidFill>
                        <a:effectLst/>
                        <a:latin typeface="Cambria Math" panose="02040503050406030204" pitchFamily="18" charset="0"/>
                        <a:ea typeface="+mn-ea"/>
                        <a:cs typeface="+mn-cs"/>
                      </a:rPr>
                      <m:t>29,3 </m:t>
                    </m:r>
                    <m:d>
                      <m:dPr>
                        <m:begChr m:val="["/>
                        <m:endChr m:val="]"/>
                        <m:ctrlPr>
                          <a:rPr lang="es-ES" sz="1200" i="1" kern="1200">
                            <a:solidFill>
                              <a:schemeClr val="tx1"/>
                            </a:solidFill>
                            <a:effectLst/>
                            <a:latin typeface="Cambria Math" panose="02040503050406030204" pitchFamily="18" charset="0"/>
                            <a:ea typeface="+mn-ea"/>
                            <a:cs typeface="+mn-cs"/>
                          </a:rPr>
                        </m:ctrlPr>
                      </m:dPr>
                      <m:e>
                        <m:r>
                          <a:rPr lang="es-ES" sz="1200" i="1" kern="1200">
                            <a:solidFill>
                              <a:schemeClr val="tx1"/>
                            </a:solidFill>
                            <a:effectLst/>
                            <a:latin typeface="Cambria Math" panose="02040503050406030204" pitchFamily="18" charset="0"/>
                            <a:ea typeface="+mn-ea"/>
                            <a:cs typeface="+mn-cs"/>
                          </a:rPr>
                          <m:t>𝜇</m:t>
                        </m:r>
                        <m:r>
                          <a:rPr lang="es-ES" sz="1200" i="1" kern="1200">
                            <a:solidFill>
                              <a:schemeClr val="tx1"/>
                            </a:solidFill>
                            <a:effectLst/>
                            <a:latin typeface="Cambria Math" panose="02040503050406030204" pitchFamily="18" charset="0"/>
                            <a:ea typeface="+mn-ea"/>
                            <a:cs typeface="+mn-cs"/>
                          </a:rPr>
                          <m:t>𝑚</m:t>
                        </m:r>
                      </m:e>
                    </m:d>
                  </m:oMath>
                </a14:m>
                <a:r>
                  <a:rPr lang="es-ES" sz="1200" kern="1200" dirty="0">
                    <a:solidFill>
                      <a:schemeClr val="tx1"/>
                    </a:solidFill>
                    <a:effectLst/>
                    <a:latin typeface="+mn-lt"/>
                    <a:ea typeface="+mn-ea"/>
                    <a:cs typeface="+mn-cs"/>
                  </a:rPr>
                  <a:t>, valor que se encuentra por sobre las </a:t>
                </a:r>
                <a14:m>
                  <m:oMath xmlns:m="http://schemas.openxmlformats.org/officeDocument/2006/math">
                    <m:r>
                      <a:rPr lang="es-ES" sz="1200" kern="1200">
                        <a:solidFill>
                          <a:schemeClr val="tx1"/>
                        </a:solidFill>
                        <a:effectLst/>
                        <a:latin typeface="Cambria Math" panose="02040503050406030204" pitchFamily="18" charset="0"/>
                        <a:ea typeface="+mn-ea"/>
                        <a:cs typeface="+mn-cs"/>
                      </a:rPr>
                      <m:t>25 </m:t>
                    </m:r>
                    <m:d>
                      <m:dPr>
                        <m:begChr m:val="["/>
                        <m:endChr m:val="]"/>
                        <m:ctrlPr>
                          <a:rPr lang="es-ES" sz="1200" i="1" kern="1200">
                            <a:solidFill>
                              <a:schemeClr val="tx1"/>
                            </a:solidFill>
                            <a:effectLst/>
                            <a:latin typeface="Cambria Math" panose="02040503050406030204" pitchFamily="18" charset="0"/>
                            <a:ea typeface="+mn-ea"/>
                            <a:cs typeface="+mn-cs"/>
                          </a:rPr>
                        </m:ctrlPr>
                      </m:dPr>
                      <m:e>
                        <m:r>
                          <a:rPr lang="es-ES" sz="1200" i="1" kern="1200">
                            <a:solidFill>
                              <a:schemeClr val="tx1"/>
                            </a:solidFill>
                            <a:effectLst/>
                            <a:latin typeface="Cambria Math" panose="02040503050406030204" pitchFamily="18" charset="0"/>
                            <a:ea typeface="+mn-ea"/>
                            <a:cs typeface="+mn-cs"/>
                          </a:rPr>
                          <m:t>𝜇</m:t>
                        </m:r>
                        <m:r>
                          <a:rPr lang="es-ES" sz="1200" i="1" kern="1200">
                            <a:solidFill>
                              <a:schemeClr val="tx1"/>
                            </a:solidFill>
                            <a:effectLst/>
                            <a:latin typeface="Cambria Math" panose="02040503050406030204" pitchFamily="18" charset="0"/>
                            <a:ea typeface="+mn-ea"/>
                            <a:cs typeface="+mn-cs"/>
                          </a:rPr>
                          <m:t>𝑚</m:t>
                        </m:r>
                      </m:e>
                    </m:d>
                  </m:oMath>
                </a14:m>
                <a:r>
                  <a:rPr lang="es-ES" sz="1200" kern="1200" dirty="0">
                    <a:solidFill>
                      <a:schemeClr val="tx1"/>
                    </a:solidFill>
                    <a:effectLst/>
                    <a:latin typeface="+mn-lt"/>
                    <a:ea typeface="+mn-ea"/>
                    <a:cs typeface="+mn-cs"/>
                  </a:rPr>
                  <a:t> como se establece en la norma B633, pero que a nivel de optimizar recursos y minimización costos no es un revestimiento lo suficientemente eficiente</a:t>
                </a:r>
                <a:r>
                  <a:rPr lang="es-ES" sz="1200" kern="1200" dirty="0" smtClean="0">
                    <a:solidFill>
                      <a:schemeClr val="tx1"/>
                    </a:solidFill>
                    <a:effectLst/>
                    <a:latin typeface="+mn-lt"/>
                    <a:ea typeface="+mn-ea"/>
                    <a:cs typeface="+mn-cs"/>
                  </a:rPr>
                  <a:t>. Teniendo un error de</a:t>
                </a:r>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 </a:t>
                </a:r>
              </a:p>
              <a:p>
                <a:pPr/>
                <a14:m>
                  <m:oMathPara xmlns:m="http://schemas.openxmlformats.org/officeDocument/2006/math">
                    <m:oMathParaPr>
                      <m:jc m:val="centerGroup"/>
                    </m:oMathParaPr>
                    <m:oMath xmlns:m="http://schemas.openxmlformats.org/officeDocument/2006/math">
                      <m:r>
                        <a:rPr lang="es-ES" sz="1200" i="1" kern="1200">
                          <a:solidFill>
                            <a:schemeClr val="tx1"/>
                          </a:solidFill>
                          <a:effectLst/>
                          <a:latin typeface="Cambria Math" panose="02040503050406030204" pitchFamily="18" charset="0"/>
                          <a:ea typeface="+mn-ea"/>
                          <a:cs typeface="+mn-cs"/>
                        </a:rPr>
                        <m:t>𝑒</m:t>
                      </m:r>
                      <m:r>
                        <a:rPr lang="es-ES" sz="1200" i="1" kern="1200">
                          <a:solidFill>
                            <a:schemeClr val="tx1"/>
                          </a:solidFill>
                          <a:effectLst/>
                          <a:latin typeface="Cambria Math" panose="02040503050406030204" pitchFamily="18" charset="0"/>
                          <a:ea typeface="+mn-ea"/>
                          <a:cs typeface="+mn-cs"/>
                        </a:rPr>
                        <m:t>%=</m:t>
                      </m:r>
                      <m:f>
                        <m:fPr>
                          <m:ctrlPr>
                            <a:rPr lang="es-ES" sz="1200" i="1" kern="1200">
                              <a:solidFill>
                                <a:schemeClr val="tx1"/>
                              </a:solidFill>
                              <a:effectLst/>
                              <a:latin typeface="Cambria Math" panose="02040503050406030204" pitchFamily="18" charset="0"/>
                              <a:ea typeface="+mn-ea"/>
                              <a:cs typeface="+mn-cs"/>
                            </a:rPr>
                          </m:ctrlPr>
                        </m:fPr>
                        <m:num>
                          <m:r>
                            <a:rPr lang="es-ES" sz="1200" i="1" kern="1200">
                              <a:solidFill>
                                <a:schemeClr val="tx1"/>
                              </a:solidFill>
                              <a:effectLst/>
                              <a:latin typeface="Cambria Math" panose="02040503050406030204" pitchFamily="18" charset="0"/>
                              <a:ea typeface="+mn-ea"/>
                              <a:cs typeface="+mn-cs"/>
                            </a:rPr>
                            <m:t>29,3−25</m:t>
                          </m:r>
                        </m:num>
                        <m:den>
                          <m:r>
                            <a:rPr lang="es-ES" sz="1200" i="1" kern="1200">
                              <a:solidFill>
                                <a:schemeClr val="tx1"/>
                              </a:solidFill>
                              <a:effectLst/>
                              <a:latin typeface="Cambria Math" panose="02040503050406030204" pitchFamily="18" charset="0"/>
                              <a:ea typeface="+mn-ea"/>
                              <a:cs typeface="+mn-cs"/>
                            </a:rPr>
                            <m:t>29,3</m:t>
                          </m:r>
                        </m:den>
                      </m:f>
                      <m:r>
                        <a:rPr lang="es-ES" sz="1200" i="1" kern="1200">
                          <a:solidFill>
                            <a:schemeClr val="tx1"/>
                          </a:solidFill>
                          <a:effectLst/>
                          <a:latin typeface="Cambria Math" panose="02040503050406030204" pitchFamily="18" charset="0"/>
                          <a:ea typeface="+mn-ea"/>
                          <a:cs typeface="+mn-cs"/>
                        </a:rPr>
                        <m:t>∗100=14,67%</m:t>
                      </m:r>
                    </m:oMath>
                  </m:oMathPara>
                </a14:m>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p>
              <a:p>
                <a:endParaRPr lang="es-ES"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En el presenta trabajo de titulación, empleando zinc ácido y una agitación neumática, se obtuvo los siguientes resultados, mostrados.</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Teniendo un revestimiento de </a:t>
                </a:r>
                <a14:m>
                  <m:oMath xmlns:m="http://schemas.openxmlformats.org/officeDocument/2006/math">
                    <m:r>
                      <a:rPr lang="es-ES" sz="1200" kern="1200">
                        <a:solidFill>
                          <a:schemeClr val="tx1"/>
                        </a:solidFill>
                        <a:effectLst/>
                        <a:latin typeface="Cambria Math" panose="02040503050406030204" pitchFamily="18" charset="0"/>
                        <a:ea typeface="+mn-ea"/>
                        <a:cs typeface="+mn-cs"/>
                      </a:rPr>
                      <m:t>25,93 </m:t>
                    </m:r>
                    <m:d>
                      <m:dPr>
                        <m:begChr m:val="["/>
                        <m:endChr m:val="]"/>
                        <m:ctrlPr>
                          <a:rPr lang="es-ES" sz="1200" i="1" kern="1200">
                            <a:solidFill>
                              <a:schemeClr val="tx1"/>
                            </a:solidFill>
                            <a:effectLst/>
                            <a:latin typeface="Cambria Math" panose="02040503050406030204" pitchFamily="18" charset="0"/>
                            <a:ea typeface="+mn-ea"/>
                            <a:cs typeface="+mn-cs"/>
                          </a:rPr>
                        </m:ctrlPr>
                      </m:dPr>
                      <m:e>
                        <m:r>
                          <a:rPr lang="es-ES" sz="1200" i="1" kern="1200">
                            <a:solidFill>
                              <a:schemeClr val="tx1"/>
                            </a:solidFill>
                            <a:effectLst/>
                            <a:latin typeface="Cambria Math" panose="02040503050406030204" pitchFamily="18" charset="0"/>
                            <a:ea typeface="+mn-ea"/>
                            <a:cs typeface="+mn-cs"/>
                          </a:rPr>
                          <m:t>𝜇</m:t>
                        </m:r>
                        <m:r>
                          <a:rPr lang="es-ES" sz="1200" i="1" kern="1200">
                            <a:solidFill>
                              <a:schemeClr val="tx1"/>
                            </a:solidFill>
                            <a:effectLst/>
                            <a:latin typeface="Cambria Math" panose="02040503050406030204" pitchFamily="18" charset="0"/>
                            <a:ea typeface="+mn-ea"/>
                            <a:cs typeface="+mn-cs"/>
                          </a:rPr>
                          <m:t>𝑚</m:t>
                        </m:r>
                      </m:e>
                    </m:d>
                  </m:oMath>
                </a14:m>
                <a:r>
                  <a:rPr lang="es-ES" sz="1200" kern="1200" dirty="0">
                    <a:solidFill>
                      <a:schemeClr val="tx1"/>
                    </a:solidFill>
                    <a:effectLst/>
                    <a:latin typeface="+mn-lt"/>
                    <a:ea typeface="+mn-ea"/>
                    <a:cs typeface="+mn-cs"/>
                  </a:rPr>
                  <a:t>, cumpliendo con el estándar especificado de electrodeposición además de lograr optimizar la mayor cantidad de </a:t>
                </a:r>
                <a:r>
                  <a:rPr lang="es-ES" sz="1200" kern="1200" dirty="0" err="1" smtClean="0">
                    <a:solidFill>
                      <a:schemeClr val="tx1"/>
                    </a:solidFill>
                    <a:effectLst/>
                    <a:latin typeface="+mn-lt"/>
                    <a:ea typeface="+mn-ea"/>
                    <a:cs typeface="+mn-cs"/>
                  </a:rPr>
                  <a:t>recursos.Teniendo</a:t>
                </a:r>
                <a:r>
                  <a:rPr lang="es-ES" sz="1200" kern="1200" dirty="0" smtClean="0">
                    <a:solidFill>
                      <a:schemeClr val="tx1"/>
                    </a:solidFill>
                    <a:effectLst/>
                    <a:latin typeface="+mn-lt"/>
                    <a:ea typeface="+mn-ea"/>
                    <a:cs typeface="+mn-cs"/>
                  </a:rPr>
                  <a:t> un error de:</a:t>
                </a:r>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 </a:t>
                </a:r>
              </a:p>
              <a:p>
                <a:pPr/>
                <a14:m>
                  <m:oMathPara xmlns:m="http://schemas.openxmlformats.org/officeDocument/2006/math">
                    <m:oMathParaPr>
                      <m:jc m:val="centerGroup"/>
                    </m:oMathParaPr>
                    <m:oMath xmlns:m="http://schemas.openxmlformats.org/officeDocument/2006/math">
                      <m:r>
                        <a:rPr lang="es-ES" sz="1200" i="1" kern="1200">
                          <a:solidFill>
                            <a:schemeClr val="tx1"/>
                          </a:solidFill>
                          <a:effectLst/>
                          <a:latin typeface="Cambria Math" panose="02040503050406030204" pitchFamily="18" charset="0"/>
                          <a:ea typeface="+mn-ea"/>
                          <a:cs typeface="+mn-cs"/>
                        </a:rPr>
                        <m:t>𝑒</m:t>
                      </m:r>
                      <m:r>
                        <a:rPr lang="es-ES" sz="1200" i="1" kern="1200">
                          <a:solidFill>
                            <a:schemeClr val="tx1"/>
                          </a:solidFill>
                          <a:effectLst/>
                          <a:latin typeface="Cambria Math" panose="02040503050406030204" pitchFamily="18" charset="0"/>
                          <a:ea typeface="+mn-ea"/>
                          <a:cs typeface="+mn-cs"/>
                        </a:rPr>
                        <m:t>%=</m:t>
                      </m:r>
                      <m:f>
                        <m:fPr>
                          <m:ctrlPr>
                            <a:rPr lang="es-ES" sz="1200" i="1" kern="1200">
                              <a:solidFill>
                                <a:schemeClr val="tx1"/>
                              </a:solidFill>
                              <a:effectLst/>
                              <a:latin typeface="Cambria Math" panose="02040503050406030204" pitchFamily="18" charset="0"/>
                              <a:ea typeface="+mn-ea"/>
                              <a:cs typeface="+mn-cs"/>
                            </a:rPr>
                          </m:ctrlPr>
                        </m:fPr>
                        <m:num>
                          <m:r>
                            <a:rPr lang="es-ES" sz="1200" i="1" kern="1200">
                              <a:solidFill>
                                <a:schemeClr val="tx1"/>
                              </a:solidFill>
                              <a:effectLst/>
                              <a:latin typeface="Cambria Math" panose="02040503050406030204" pitchFamily="18" charset="0"/>
                              <a:ea typeface="+mn-ea"/>
                              <a:cs typeface="+mn-cs"/>
                            </a:rPr>
                            <m:t>25,93−25</m:t>
                          </m:r>
                        </m:num>
                        <m:den>
                          <m:r>
                            <a:rPr lang="es-ES" sz="1200" i="1" kern="1200">
                              <a:solidFill>
                                <a:schemeClr val="tx1"/>
                              </a:solidFill>
                              <a:effectLst/>
                              <a:latin typeface="Cambria Math" panose="02040503050406030204" pitchFamily="18" charset="0"/>
                              <a:ea typeface="+mn-ea"/>
                              <a:cs typeface="+mn-cs"/>
                            </a:rPr>
                            <m:t>25,93</m:t>
                          </m:r>
                        </m:den>
                      </m:f>
                      <m:r>
                        <a:rPr lang="es-ES" sz="1200" i="1" kern="1200">
                          <a:solidFill>
                            <a:schemeClr val="tx1"/>
                          </a:solidFill>
                          <a:effectLst/>
                          <a:latin typeface="Cambria Math" panose="02040503050406030204" pitchFamily="18" charset="0"/>
                          <a:ea typeface="+mn-ea"/>
                          <a:cs typeface="+mn-cs"/>
                        </a:rPr>
                        <m:t>∗100=3,6%</m:t>
                      </m:r>
                    </m:oMath>
                  </m:oMathPara>
                </a14:m>
                <a:endParaRPr lang="es-ES" sz="1200" kern="1200" dirty="0">
                  <a:solidFill>
                    <a:schemeClr val="tx1"/>
                  </a:solidFill>
                  <a:effectLst/>
                  <a:latin typeface="+mn-lt"/>
                  <a:ea typeface="+mn-ea"/>
                  <a:cs typeface="+mn-cs"/>
                </a:endParaRPr>
              </a:p>
              <a:p>
                <a:endParaRPr lang="es-ES" dirty="0"/>
              </a:p>
            </p:txBody>
          </p:sp>
        </mc:Choice>
        <mc:Fallback xmlns="">
          <p:sp>
            <p:nvSpPr>
              <p:cNvPr id="3" name="Marcador de notas 2"/>
              <p:cNvSpPr>
                <a:spLocks noGrp="1"/>
              </p:cNvSpPr>
              <p:nvPr>
                <p:ph type="body" idx="1"/>
              </p:nvPr>
            </p:nvSpPr>
            <p:spPr/>
            <p:txBody>
              <a:bodyPr/>
              <a:lstStyle/>
              <a:p>
                <a:r>
                  <a:rPr lang="es-ES" sz="1200" kern="1200" dirty="0" smtClean="0">
                    <a:solidFill>
                      <a:schemeClr val="tx1"/>
                    </a:solidFill>
                    <a:effectLst/>
                    <a:latin typeface="+mn-lt"/>
                    <a:ea typeface="+mn-ea"/>
                    <a:cs typeface="+mn-cs"/>
                  </a:rPr>
                  <a:t>Para realizar el análisis de resultados, se debe tomar en cuenta dos factores importantes los cuales se describen en la siguiente tabla:</a:t>
                </a:r>
              </a:p>
              <a:p>
                <a:r>
                  <a:rPr lang="es-ES" sz="1200" kern="1200" dirty="0" smtClean="0">
                    <a:solidFill>
                      <a:schemeClr val="tx1"/>
                    </a:solidFill>
                    <a:effectLst/>
                    <a:latin typeface="+mn-lt"/>
                    <a:ea typeface="+mn-ea"/>
                    <a:cs typeface="+mn-cs"/>
                  </a:rPr>
                  <a:t>En el trabajo de titulación de previo,</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se empleó zinc sin cianuro y una agitación mecánica, que luego de realizar la optimización de parámetros mediante la metodología Taguchi, se obtuvieron los siguientes resultados: </a:t>
                </a:r>
              </a:p>
              <a:p>
                <a:r>
                  <a:rPr lang="es-ES" sz="1200" kern="1200" dirty="0" smtClean="0">
                    <a:solidFill>
                      <a:schemeClr val="tx1"/>
                    </a:solidFill>
                    <a:effectLst/>
                    <a:latin typeface="+mn-lt"/>
                    <a:ea typeface="+mn-ea"/>
                    <a:cs typeface="+mn-cs"/>
                  </a:rPr>
                  <a:t>En el cual se observa un valor de revestimiento de </a:t>
                </a:r>
                <a:r>
                  <a:rPr lang="es-ES" sz="1200" i="0" kern="1200">
                    <a:solidFill>
                      <a:schemeClr val="tx1"/>
                    </a:solidFill>
                    <a:effectLst/>
                    <a:latin typeface="+mn-lt"/>
                    <a:ea typeface="+mn-ea"/>
                    <a:cs typeface="+mn-cs"/>
                  </a:rPr>
                  <a:t>29,3 [𝜇𝑚]</a:t>
                </a:r>
                <a:r>
                  <a:rPr lang="es-ES" sz="1200" kern="1200" dirty="0">
                    <a:solidFill>
                      <a:schemeClr val="tx1"/>
                    </a:solidFill>
                    <a:effectLst/>
                    <a:latin typeface="+mn-lt"/>
                    <a:ea typeface="+mn-ea"/>
                    <a:cs typeface="+mn-cs"/>
                  </a:rPr>
                  <a:t>, valor que se encuentra por sobre las </a:t>
                </a:r>
                <a:r>
                  <a:rPr lang="es-ES" sz="1200" i="0" kern="1200">
                    <a:solidFill>
                      <a:schemeClr val="tx1"/>
                    </a:solidFill>
                    <a:effectLst/>
                    <a:latin typeface="+mn-lt"/>
                    <a:ea typeface="+mn-ea"/>
                    <a:cs typeface="+mn-cs"/>
                  </a:rPr>
                  <a:t>25 [𝜇𝑚]</a:t>
                </a:r>
                <a:r>
                  <a:rPr lang="es-ES" sz="1200" kern="1200" dirty="0">
                    <a:solidFill>
                      <a:schemeClr val="tx1"/>
                    </a:solidFill>
                    <a:effectLst/>
                    <a:latin typeface="+mn-lt"/>
                    <a:ea typeface="+mn-ea"/>
                    <a:cs typeface="+mn-cs"/>
                  </a:rPr>
                  <a:t> como se establece en la norma B633, pero que a nivel de optimizar recursos y minimización costos no es un revestimiento lo suficientemente eficiente</a:t>
                </a:r>
                <a:r>
                  <a:rPr lang="es-ES" sz="1200" kern="1200" dirty="0" smtClean="0">
                    <a:solidFill>
                      <a:schemeClr val="tx1"/>
                    </a:solidFill>
                    <a:effectLst/>
                    <a:latin typeface="+mn-lt"/>
                    <a:ea typeface="+mn-ea"/>
                    <a:cs typeface="+mn-cs"/>
                  </a:rPr>
                  <a:t>.</a:t>
                </a:r>
              </a:p>
              <a:p>
                <a:r>
                  <a:rPr lang="es-ES" sz="1200" kern="1200" dirty="0" smtClean="0">
                    <a:solidFill>
                      <a:schemeClr val="tx1"/>
                    </a:solidFill>
                    <a:effectLst/>
                    <a:latin typeface="+mn-lt"/>
                    <a:ea typeface="+mn-ea"/>
                    <a:cs typeface="+mn-cs"/>
                  </a:rPr>
                  <a:t>En el presenta trabajo de titulación, empleando zinc ácido y una agitación neumática, se obtuvo los siguientes resultados, mostrados.</a:t>
                </a:r>
                <a:r>
                  <a:rPr lang="es-ES" sz="1200" kern="1200" baseline="0" dirty="0" smtClean="0">
                    <a:solidFill>
                      <a:schemeClr val="tx1"/>
                    </a:solidFill>
                    <a:effectLst/>
                    <a:latin typeface="+mn-lt"/>
                    <a:ea typeface="+mn-ea"/>
                    <a:cs typeface="+mn-cs"/>
                  </a:rPr>
                  <a:t> </a:t>
                </a:r>
                <a:r>
                  <a:rPr lang="es-ES" sz="1200" kern="1200" dirty="0" smtClean="0">
                    <a:solidFill>
                      <a:schemeClr val="tx1"/>
                    </a:solidFill>
                    <a:effectLst/>
                    <a:latin typeface="+mn-lt"/>
                    <a:ea typeface="+mn-ea"/>
                    <a:cs typeface="+mn-cs"/>
                  </a:rPr>
                  <a:t>Teniendo un revestimiento de </a:t>
                </a:r>
                <a:r>
                  <a:rPr lang="es-ES" sz="1200" i="0" kern="1200">
                    <a:solidFill>
                      <a:schemeClr val="tx1"/>
                    </a:solidFill>
                    <a:effectLst/>
                    <a:latin typeface="+mn-lt"/>
                    <a:ea typeface="+mn-ea"/>
                    <a:cs typeface="+mn-cs"/>
                  </a:rPr>
                  <a:t>25,93 [𝜇𝑚]</a:t>
                </a:r>
                <a:r>
                  <a:rPr lang="es-ES" sz="1200" kern="1200" dirty="0">
                    <a:solidFill>
                      <a:schemeClr val="tx1"/>
                    </a:solidFill>
                    <a:effectLst/>
                    <a:latin typeface="+mn-lt"/>
                    <a:ea typeface="+mn-ea"/>
                    <a:cs typeface="+mn-cs"/>
                  </a:rPr>
                  <a:t>, cumpliendo con el estándar especificado de electrodeposición además de lograr optimizar la mayor cantidad de recursos.</a:t>
                </a:r>
                <a:endParaRPr lang="es-ES" dirty="0"/>
              </a:p>
            </p:txBody>
          </p:sp>
        </mc:Fallback>
      </mc:AlternateContent>
      <p:sp>
        <p:nvSpPr>
          <p:cNvPr id="4" name="Marcador de número de diapositiva 3"/>
          <p:cNvSpPr>
            <a:spLocks noGrp="1"/>
          </p:cNvSpPr>
          <p:nvPr>
            <p:ph type="sldNum" sz="quarter" idx="10"/>
          </p:nvPr>
        </p:nvSpPr>
        <p:spPr/>
        <p:txBody>
          <a:bodyPr/>
          <a:lstStyle/>
          <a:p>
            <a:fld id="{62EA14A5-CB5E-4D17-A717-298259406D97}" type="slidenum">
              <a:rPr lang="en-US" smtClean="0"/>
              <a:t>47</a:t>
            </a:fld>
            <a:endParaRPr lang="en-US"/>
          </a:p>
        </p:txBody>
      </p:sp>
    </p:spTree>
    <p:extLst>
      <p:ext uri="{BB962C8B-B14F-4D97-AF65-F5344CB8AC3E}">
        <p14:creationId xmlns:p14="http://schemas.microsoft.com/office/powerpoint/2010/main" val="2096441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Como</a:t>
            </a:r>
            <a:r>
              <a:rPr lang="es-ES" baseline="0" dirty="0" smtClean="0"/>
              <a:t> podemos ver la preparación de la solución previamente explicada el agua se calienta a una </a:t>
            </a:r>
            <a:r>
              <a:rPr lang="es-ES" baseline="0" dirty="0" err="1" smtClean="0"/>
              <a:t>tempertura</a:t>
            </a:r>
            <a:r>
              <a:rPr lang="es-ES" baseline="0" dirty="0" smtClean="0"/>
              <a:t> por sobre los 60ºC, antes de empezar el proceso de galvanizado se verifica los parámetros en el gabinete de control y se procede a realizar el trabajo </a:t>
            </a:r>
            <a:endParaRPr lang="es-ES" dirty="0"/>
          </a:p>
        </p:txBody>
      </p:sp>
      <p:sp>
        <p:nvSpPr>
          <p:cNvPr id="4" name="Marcador de número de diapositiva 3"/>
          <p:cNvSpPr>
            <a:spLocks noGrp="1"/>
          </p:cNvSpPr>
          <p:nvPr>
            <p:ph type="sldNum" sz="quarter" idx="10"/>
          </p:nvPr>
        </p:nvSpPr>
        <p:spPr/>
        <p:txBody>
          <a:bodyPr/>
          <a:lstStyle/>
          <a:p>
            <a:fld id="{62EA14A5-CB5E-4D17-A717-298259406D97}" type="slidenum">
              <a:rPr lang="en-US" smtClean="0"/>
              <a:t>48</a:t>
            </a:fld>
            <a:endParaRPr lang="en-US"/>
          </a:p>
        </p:txBody>
      </p:sp>
    </p:spTree>
    <p:extLst>
      <p:ext uri="{BB962C8B-B14F-4D97-AF65-F5344CB8AC3E}">
        <p14:creationId xmlns:p14="http://schemas.microsoft.com/office/powerpoint/2010/main" val="30123795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lvl="0"/>
                <a:r>
                  <a:rPr lang="es-EC" sz="1200" kern="1200" dirty="0" smtClean="0">
                    <a:solidFill>
                      <a:schemeClr val="tx1"/>
                    </a:solidFill>
                    <a:effectLst/>
                    <a:latin typeface="+mn-lt"/>
                    <a:ea typeface="+mn-ea"/>
                    <a:cs typeface="+mn-cs"/>
                  </a:rPr>
                  <a:t>Se diseñó y construyó una celda de trabajo para el robot SCARA, el cual dispone de un controlador central que coordina las operaciones de cada uno de los elementos que conforman el sistema. La celda de trabajo es capaz de realizar la detección y posterior clasificación de piezas de acuerdo a su forma o color utilizando un sistema de visión artificial para el reconocimiento de las piezas y aplicando el algoritmo del Filtro de Kalman para la predicción de su posición, de manera que el robot tome el objeto mientras la banda transportadora se encuentra en movimiento. Adicionalmente la celda cuenta con una HMI de supervisión del proceso. </a:t>
                </a:r>
              </a:p>
              <a:p>
                <a:r>
                  <a:rPr lang="es-EC" sz="1200" kern="1200" dirty="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Se reparó el robot SCARA,  partiendo de la comprobación del funcionamiento de cada uno de sus sensores y actuadores, se realizó el cableado respectivo y se eliminó elementos innecesarios de la estructura. Adicionalmente, se corrigió el </a:t>
                </a:r>
                <a:r>
                  <a:rPr lang="es-EC" sz="1200" kern="1200" dirty="0" err="1">
                    <a:solidFill>
                      <a:schemeClr val="tx1"/>
                    </a:solidFill>
                    <a:effectLst/>
                    <a:latin typeface="+mn-lt"/>
                    <a:ea typeface="+mn-ea"/>
                    <a:cs typeface="+mn-cs"/>
                  </a:rPr>
                  <a:t>desalineamiento</a:t>
                </a:r>
                <a:r>
                  <a:rPr lang="es-EC" sz="1200" kern="1200" dirty="0">
                    <a:solidFill>
                      <a:schemeClr val="tx1"/>
                    </a:solidFill>
                    <a:effectLst/>
                    <a:latin typeface="+mn-lt"/>
                    <a:ea typeface="+mn-ea"/>
                    <a:cs typeface="+mn-cs"/>
                  </a:rPr>
                  <a:t> de sus eslabones mediante la reparación de sus elementos de sujeción y se colocó bocines en los ejes de las articulaciones que presentaban desgaste. </a:t>
                </a:r>
              </a:p>
              <a:p>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Se diseñó y construyó una banda transportadora de 120</a:t>
                </a:r>
                <a14:m>
                  <m:oMath xmlns:m="http://schemas.openxmlformats.org/officeDocument/2006/math">
                    <m:r>
                      <a:rPr lang="es-EC" sz="1200" i="1" kern="1200">
                        <a:solidFill>
                          <a:schemeClr val="tx1"/>
                        </a:solidFill>
                        <a:effectLst/>
                        <a:latin typeface="Cambria Math"/>
                        <a:ea typeface="+mn-ea"/>
                        <a:cs typeface="+mn-cs"/>
                      </a:rPr>
                      <m:t>×</m:t>
                    </m:r>
                  </m:oMath>
                </a14:m>
                <a:r>
                  <a:rPr lang="es-EC" sz="1200" kern="1200" dirty="0">
                    <a:solidFill>
                      <a:schemeClr val="tx1"/>
                    </a:solidFill>
                    <a:effectLst/>
                    <a:latin typeface="+mn-lt"/>
                    <a:ea typeface="+mn-ea"/>
                    <a:cs typeface="+mn-cs"/>
                  </a:rPr>
                  <a:t>48cm, cuyo movimiento es producido por un motor DC de 24W con un torque nominal de </a:t>
                </a:r>
                <a:r>
                  <a:rPr lang="es-EC" sz="1200" kern="1200" dirty="0" smtClean="0">
                    <a:solidFill>
                      <a:schemeClr val="tx1"/>
                    </a:solidFill>
                    <a:effectLst/>
                    <a:latin typeface="+mn-lt"/>
                    <a:ea typeface="+mn-ea"/>
                    <a:cs typeface="+mn-cs"/>
                  </a:rPr>
                  <a:t>8Nm. </a:t>
                </a:r>
                <a:r>
                  <a:rPr lang="es-EC" sz="1200" kern="1200" dirty="0">
                    <a:solidFill>
                      <a:schemeClr val="tx1"/>
                    </a:solidFill>
                    <a:effectLst/>
                    <a:latin typeface="+mn-lt"/>
                    <a:ea typeface="+mn-ea"/>
                    <a:cs typeface="+mn-cs"/>
                  </a:rPr>
                  <a:t>La banda transportadora es capaz de soportar una carga continua de 0.424 ton/h a una velocidad máxima de 0.15 m/s. Para su aplicación en el sistema actual, la banda trabaja a 0.06 m/s debido a las limitaciones físicas del robot SCARA. </a:t>
                </a:r>
                <a:r>
                  <a:rPr lang="es-EC" sz="1200" kern="1200" dirty="0" smtClean="0">
                    <a:solidFill>
                      <a:schemeClr val="tx1"/>
                    </a:solidFill>
                    <a:effectLst/>
                    <a:latin typeface="+mn-lt"/>
                    <a:ea typeface="+mn-ea"/>
                    <a:cs typeface="+mn-cs"/>
                  </a:rPr>
                  <a:t>Es importante considerar que existe un error de posicionamiento del robot debido al juego mecánico de las cajas de reducción presentes en los actuadores del mismo.</a:t>
                </a:r>
                <a:endParaRPr lang="es-EC" dirty="0" smtClean="0"/>
              </a:p>
              <a:p>
                <a:pPr lvl="0"/>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El desarrollo del sistema de visión artificial se realizó en Python. Para el adecuado funcionamiento del sistema se implementó un ambiente controlado de iluminación. El algoritmo permite al sistema reconocer objetos por forma: triángulo, cuadrado y pentágono y por color: amarillo, verde y azul, la selección del tipo de clasificación se lo realiza desde la HMI de control permitiendo visualizar en tiempo real la detección de los objetos.</a:t>
                </a:r>
              </a:p>
              <a:p>
                <a:r>
                  <a:rPr lang="es-EC" sz="1200" kern="1200" dirty="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La implementación del filtro del Kalman en el sistema permite concluir que </a:t>
                </a:r>
                <a:r>
                  <a:rPr lang="es-EC" sz="1200" kern="1200" dirty="0" smtClean="0">
                    <a:solidFill>
                      <a:schemeClr val="tx1"/>
                    </a:solidFill>
                    <a:effectLst/>
                    <a:latin typeface="+mn-lt"/>
                    <a:ea typeface="+mn-ea"/>
                    <a:cs typeface="+mn-cs"/>
                  </a:rPr>
                  <a:t>su aplicación </a:t>
                </a:r>
                <a:r>
                  <a:rPr lang="es-EC" sz="1200" kern="1200" dirty="0">
                    <a:solidFill>
                      <a:schemeClr val="tx1"/>
                    </a:solidFill>
                    <a:effectLst/>
                    <a:latin typeface="+mn-lt"/>
                    <a:ea typeface="+mn-ea"/>
                    <a:cs typeface="+mn-cs"/>
                  </a:rPr>
                  <a:t>consigue disminuir en un 2.35% el error comparado con utilizar un tipo de predicción básica como  las ecuaciones de movimiento rectilíneo uniforme. Adicionalmente se demostró que la implementación del Filtro de Kalman en un proceso de producción considerando las condiciones del prototipo fabricado permite disminuir en un 40.53% los tiempos de manejo de la pieza y aumentar en 50.34% el volumen de producción</a:t>
                </a:r>
                <a:r>
                  <a:rPr lang="es-EC" sz="1200" kern="1200" dirty="0" smtClean="0">
                    <a:solidFill>
                      <a:schemeClr val="tx1"/>
                    </a:solidFill>
                    <a:effectLst/>
                    <a:latin typeface="+mn-lt"/>
                    <a:ea typeface="+mn-ea"/>
                    <a:cs typeface="+mn-cs"/>
                  </a:rPr>
                  <a:t>.</a:t>
                </a:r>
                <a:endParaRPr lang="es-EC" sz="1200" kern="1200" dirty="0">
                  <a:solidFill>
                    <a:schemeClr val="tx1"/>
                  </a:solidFill>
                  <a:effectLst/>
                  <a:latin typeface="+mn-lt"/>
                  <a:ea typeface="+mn-ea"/>
                  <a:cs typeface="+mn-cs"/>
                </a:endParaRPr>
              </a:p>
            </p:txBody>
          </p:sp>
        </mc:Choice>
        <mc:Fallback xmlns="">
          <p:sp>
            <p:nvSpPr>
              <p:cNvPr id="3" name="Marcador de notas 2"/>
              <p:cNvSpPr>
                <a:spLocks noGrp="1"/>
              </p:cNvSpPr>
              <p:nvPr>
                <p:ph type="body" idx="1"/>
              </p:nvPr>
            </p:nvSpPr>
            <p:spPr/>
            <p:txBody>
              <a:bodyPr/>
              <a:lstStyle/>
              <a:p>
                <a:pPr lvl="0"/>
                <a:r>
                  <a:rPr lang="es-EC" sz="1200" kern="1200" dirty="0" smtClean="0">
                    <a:solidFill>
                      <a:schemeClr val="tx1"/>
                    </a:solidFill>
                    <a:effectLst/>
                    <a:latin typeface="+mn-lt"/>
                    <a:ea typeface="+mn-ea"/>
                    <a:cs typeface="+mn-cs"/>
                  </a:rPr>
                  <a:t>Se diseñó y construyó una celda de trabajo para el robot SCARA, el cual dispone de un controlador central que coordina las operaciones de cada uno de los elementos que conforman el sistema. La celda de trabajo es capaz de realizar la detección y posterior clasificación de piezas de acuerdo a su forma o color utilizando un sistema de visión artificial para el reconocimiento de las piezas y aplicando el algoritmo del Filtro de Kalman para la predicción de su posición, de manera que el robot tome el objeto mientras la banda transportadora se encuentra en movimiento. Adicionalmente la celda cuenta con una HMI de supervisión del proceso y en el espacio de trabajo del operario se dispone de un pulsador de emergencia para que el operario pueda ubicarse a cierta distancia de la celda de manera que se garantice su seguridad. Finalmente el desarrollo de los algoritmos para el funcionamiento de la celda fue realizado con herramientas de software libre como Python y </a:t>
                </a:r>
                <a:r>
                  <a:rPr lang="es-EC" sz="1200" kern="1200" dirty="0" err="1" smtClean="0">
                    <a:solidFill>
                      <a:schemeClr val="tx1"/>
                    </a:solidFill>
                    <a:effectLst/>
                    <a:latin typeface="+mn-lt"/>
                    <a:ea typeface="+mn-ea"/>
                    <a:cs typeface="+mn-cs"/>
                  </a:rPr>
                  <a:t>OpenCV</a:t>
                </a:r>
                <a:r>
                  <a:rPr lang="es-EC" sz="1200" kern="1200" dirty="0" smtClean="0">
                    <a:solidFill>
                      <a:schemeClr val="tx1"/>
                    </a:solidFill>
                    <a:effectLst/>
                    <a:latin typeface="+mn-lt"/>
                    <a:ea typeface="+mn-ea"/>
                    <a:cs typeface="+mn-cs"/>
                  </a:rPr>
                  <a:t>. </a:t>
                </a:r>
              </a:p>
              <a:p>
                <a:r>
                  <a:rPr lang="es-EC" sz="1200" kern="1200" dirty="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Se reparó el robot SCARA,  partiendo de la comprobación del funcionamiento de cada uno de sus sensores y actuadores, se realizó el cableado respectivo y se eliminó elementos innecesarios de la estructura. Adicionalmente, se corrigió el </a:t>
                </a:r>
                <a:r>
                  <a:rPr lang="es-EC" sz="1200" kern="1200" dirty="0" err="1">
                    <a:solidFill>
                      <a:schemeClr val="tx1"/>
                    </a:solidFill>
                    <a:effectLst/>
                    <a:latin typeface="+mn-lt"/>
                    <a:ea typeface="+mn-ea"/>
                    <a:cs typeface="+mn-cs"/>
                  </a:rPr>
                  <a:t>desalineamiento</a:t>
                </a:r>
                <a:r>
                  <a:rPr lang="es-EC" sz="1200" kern="1200" dirty="0">
                    <a:solidFill>
                      <a:schemeClr val="tx1"/>
                    </a:solidFill>
                    <a:effectLst/>
                    <a:latin typeface="+mn-lt"/>
                    <a:ea typeface="+mn-ea"/>
                    <a:cs typeface="+mn-cs"/>
                  </a:rPr>
                  <a:t> de sus eslabones mediante la reparación de sus elementos de sujeción y se colocó bocines en los ejes de las articulaciones que presentaban desgaste. </a:t>
                </a:r>
              </a:p>
              <a:p>
                <a:r>
                  <a:rPr lang="es-EC" sz="1200" kern="1200" dirty="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Se diseñó y construyó una banda transportadora de 120</a:t>
                </a:r>
                <a:r>
                  <a:rPr lang="es-EC" sz="1200" i="0" kern="1200">
                    <a:solidFill>
                      <a:schemeClr val="tx1"/>
                    </a:solidFill>
                    <a:effectLst/>
                    <a:latin typeface="+mn-lt"/>
                    <a:ea typeface="+mn-ea"/>
                    <a:cs typeface="+mn-cs"/>
                  </a:rPr>
                  <a:t>×</a:t>
                </a:r>
                <a:r>
                  <a:rPr lang="es-EC" sz="1200" kern="1200" dirty="0">
                    <a:solidFill>
                      <a:schemeClr val="tx1"/>
                    </a:solidFill>
                    <a:effectLst/>
                    <a:latin typeface="+mn-lt"/>
                    <a:ea typeface="+mn-ea"/>
                    <a:cs typeface="+mn-cs"/>
                  </a:rPr>
                  <a:t>48cm, cuyo movimiento es producido por un motor DC de 24W con un torque nominal de 8Nm , protegido por un fusible de 3A con la finalidad de evitar una sobrecargas que puedan afectar al driver del motor. La banda transportadora es capaz de soportar una carga continua de 0.424 ton/h a una velocidad máxima de 0.15 m/s. Para su aplicación en el sistema actual, la banda trabaja a 0.06 m/s debido a las limitaciones físicas del robot SCARA. Es activada mediante un control ON/OFF desde la HMI de control del sistema de la celda de trabajo.</a:t>
                </a:r>
              </a:p>
              <a:p>
                <a:r>
                  <a:rPr lang="es-EC" sz="1200" kern="1200" dirty="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El desarrollo del sistema de visión artificial se realizó en Python. Para el adecuado funcionamiento del sistema se implementó un ambiente controlado de iluminación. El algoritmo permite al sistema reconocer objetos por forma: triángulo, cuadrado y pentágono y por color: amarillo, verde y azul, la selección del tipo de clasificación se lo realiza desde la HMI de control permitiendo visualizar en tiempo real la detección de los objetos.</a:t>
                </a:r>
              </a:p>
              <a:p>
                <a:r>
                  <a:rPr lang="es-EC" sz="1200" kern="1200" dirty="0">
                    <a:solidFill>
                      <a:schemeClr val="tx1"/>
                    </a:solidFill>
                    <a:effectLst/>
                    <a:latin typeface="+mn-lt"/>
                    <a:ea typeface="+mn-ea"/>
                    <a:cs typeface="+mn-cs"/>
                  </a:rPr>
                  <a:t> </a:t>
                </a:r>
              </a:p>
              <a:p>
                <a:pPr lvl="0"/>
                <a:r>
                  <a:rPr lang="es-EC" sz="1200" kern="1200" dirty="0">
                    <a:solidFill>
                      <a:schemeClr val="tx1"/>
                    </a:solidFill>
                    <a:effectLst/>
                    <a:latin typeface="+mn-lt"/>
                    <a:ea typeface="+mn-ea"/>
                    <a:cs typeface="+mn-cs"/>
                  </a:rPr>
                  <a:t>La implementación del filtro del Kalman en el sistema permite concluir que la aplicación del mismo consigue disminuir en un 2.35% el error comparado con utilizar un tipo de predicción básica como  las ecuaciones de movimiento rectilíneo uniforme. Adicionalmente se demostró que la implementación del Filtro de Kalman en un proceso de producción considerando las condiciones del prototipo fabricado permite disminuir en un 40.53% los tiempos de manejo de la pieza y aumentar en 50.34% el volumen de producción.</a:t>
                </a:r>
              </a:p>
              <a:p>
                <a:r>
                  <a:rPr lang="es-EC" sz="1200" kern="1200" dirty="0">
                    <a:solidFill>
                      <a:schemeClr val="tx1"/>
                    </a:solidFill>
                    <a:effectLst/>
                    <a:latin typeface="+mn-lt"/>
                    <a:ea typeface="+mn-ea"/>
                    <a:cs typeface="+mn-cs"/>
                  </a:rPr>
                  <a:t> </a:t>
                </a:r>
              </a:p>
              <a:p>
                <a:r>
                  <a:rPr lang="es-EC" sz="1200" kern="1200" dirty="0">
                    <a:solidFill>
                      <a:schemeClr val="tx1"/>
                    </a:solidFill>
                    <a:effectLst/>
                    <a:latin typeface="+mn-lt"/>
                    <a:ea typeface="+mn-ea"/>
                    <a:cs typeface="+mn-cs"/>
                  </a:rPr>
                  <a:t>Se concluye que la implementación del sistema de visión artificial permite reconocer las piezas que se encuentran sobre la banda transportadora de acuerdo a su forma o color. Los resultados del filtro de Kalman poseen un error promedio de 1.46% en la clasificación de acuerdo a forma y de 2.05% de acuerdo a color, resultados que son admisibles para el adecuado funcionamiento de la celda de trabajo. Es importante considerar que existe un error de posicionamiento del robot debido al juego mecánico de las cajas de reducción presentes en los actuadores del mismo.</a:t>
                </a:r>
                <a:endParaRPr lang="es-EC" dirty="0"/>
              </a:p>
            </p:txBody>
          </p:sp>
        </mc:Fallback>
      </mc:AlternateContent>
      <p:sp>
        <p:nvSpPr>
          <p:cNvPr id="4" name="Marcador de número de diapositiva 3"/>
          <p:cNvSpPr>
            <a:spLocks noGrp="1"/>
          </p:cNvSpPr>
          <p:nvPr>
            <p:ph type="sldNum" sz="quarter" idx="10"/>
          </p:nvPr>
        </p:nvSpPr>
        <p:spPr/>
        <p:txBody>
          <a:bodyPr/>
          <a:lstStyle/>
          <a:p>
            <a:fld id="{62EA14A5-CB5E-4D17-A717-298259406D97}" type="slidenum">
              <a:rPr lang="en-US" smtClean="0"/>
              <a:t>49</a:t>
            </a:fld>
            <a:endParaRPr lang="en-US"/>
          </a:p>
        </p:txBody>
      </p:sp>
    </p:spTree>
    <p:extLst>
      <p:ext uri="{BB962C8B-B14F-4D97-AF65-F5344CB8AC3E}">
        <p14:creationId xmlns:p14="http://schemas.microsoft.com/office/powerpoint/2010/main" val="5236871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62EA14A5-CB5E-4D17-A717-298259406D97}" type="slidenum">
              <a:rPr lang="en-US" smtClean="0"/>
              <a:t>50</a:t>
            </a:fld>
            <a:endParaRPr lang="en-US"/>
          </a:p>
        </p:txBody>
      </p:sp>
    </p:spTree>
    <p:extLst>
      <p:ext uri="{BB962C8B-B14F-4D97-AF65-F5344CB8AC3E}">
        <p14:creationId xmlns:p14="http://schemas.microsoft.com/office/powerpoint/2010/main" val="2433143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51</a:t>
            </a:fld>
            <a:endParaRPr lang="en-US"/>
          </a:p>
        </p:txBody>
      </p:sp>
    </p:spTree>
    <p:extLst>
      <p:ext uri="{BB962C8B-B14F-4D97-AF65-F5344CB8AC3E}">
        <p14:creationId xmlns:p14="http://schemas.microsoft.com/office/powerpoint/2010/main" val="3734145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alcance de nuestro proyecto es el diseño e implementación de</a:t>
            </a:r>
            <a:r>
              <a:rPr lang="es-EC" sz="1200" kern="1200" baseline="0" dirty="0" smtClean="0">
                <a:solidFill>
                  <a:schemeClr val="tx1"/>
                </a:solidFill>
                <a:effectLst/>
                <a:latin typeface="+mn-lt"/>
                <a:ea typeface="+mn-ea"/>
                <a:cs typeface="+mn-cs"/>
              </a:rPr>
              <a:t> un</a:t>
            </a:r>
            <a:r>
              <a:rPr lang="es-EC" sz="1200" kern="1200" dirty="0" smtClean="0">
                <a:solidFill>
                  <a:schemeClr val="tx1"/>
                </a:solidFill>
                <a:effectLst/>
                <a:latin typeface="+mn-lt"/>
                <a:ea typeface="+mn-ea"/>
                <a:cs typeface="+mn-cs"/>
              </a:rPr>
              <a:t> sistema de agitación neumática, y la </a:t>
            </a:r>
            <a:r>
              <a:rPr lang="es-EC" sz="1200" kern="1200" dirty="0" err="1" smtClean="0">
                <a:solidFill>
                  <a:schemeClr val="tx1"/>
                </a:solidFill>
                <a:effectLst/>
                <a:latin typeface="+mn-lt"/>
                <a:ea typeface="+mn-ea"/>
                <a:cs typeface="+mn-cs"/>
              </a:rPr>
              <a:t>optimizacion</a:t>
            </a:r>
            <a:r>
              <a:rPr lang="es-EC" sz="1200" kern="1200" dirty="0" smtClean="0">
                <a:solidFill>
                  <a:schemeClr val="tx1"/>
                </a:solidFill>
                <a:effectLst/>
                <a:latin typeface="+mn-lt"/>
                <a:ea typeface="+mn-ea"/>
                <a:cs typeface="+mn-cs"/>
              </a:rPr>
              <a:t> de los </a:t>
            </a:r>
            <a:r>
              <a:rPr lang="es-EC" sz="1200" kern="1200" dirty="0" err="1" smtClean="0">
                <a:solidFill>
                  <a:schemeClr val="tx1"/>
                </a:solidFill>
                <a:effectLst/>
                <a:latin typeface="+mn-lt"/>
                <a:ea typeface="+mn-ea"/>
                <a:cs typeface="+mn-cs"/>
              </a:rPr>
              <a:t>parametros</a:t>
            </a:r>
            <a:r>
              <a:rPr lang="es-EC" sz="1200" kern="1200" dirty="0" smtClean="0">
                <a:solidFill>
                  <a:schemeClr val="tx1"/>
                </a:solidFill>
                <a:effectLst/>
                <a:latin typeface="+mn-lt"/>
                <a:ea typeface="+mn-ea"/>
                <a:cs typeface="+mn-cs"/>
              </a:rPr>
              <a:t> mas influyentes del proceso que nos permita cumplir con los requerimientos de electrodeposición de la norma ASTM B633.</a:t>
            </a:r>
          </a:p>
        </p:txBody>
      </p:sp>
      <p:sp>
        <p:nvSpPr>
          <p:cNvPr id="4" name="Marcador de número de diapositiva 3"/>
          <p:cNvSpPr>
            <a:spLocks noGrp="1"/>
          </p:cNvSpPr>
          <p:nvPr>
            <p:ph type="sldNum" sz="quarter" idx="10"/>
          </p:nvPr>
        </p:nvSpPr>
        <p:spPr/>
        <p:txBody>
          <a:bodyPr/>
          <a:lstStyle/>
          <a:p>
            <a:fld id="{62EA14A5-CB5E-4D17-A717-298259406D97}" type="slidenum">
              <a:rPr lang="en-US" smtClean="0"/>
              <a:t>5</a:t>
            </a:fld>
            <a:endParaRPr lang="en-US"/>
          </a:p>
        </p:txBody>
      </p:sp>
    </p:spTree>
    <p:extLst>
      <p:ext uri="{BB962C8B-B14F-4D97-AF65-F5344CB8AC3E}">
        <p14:creationId xmlns:p14="http://schemas.microsoft.com/office/powerpoint/2010/main" val="916503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DESCRIPCIÓN</a:t>
            </a:r>
            <a:r>
              <a:rPr lang="es-EC" baseline="0" dirty="0" smtClean="0"/>
              <a:t> DEL PROBLEMA !! </a:t>
            </a:r>
            <a:r>
              <a:rPr lang="es-EC" baseline="0" dirty="0" smtClean="0">
                <a:sym typeface="Wingdings" panose="05000000000000000000" pitchFamily="2" charset="2"/>
              </a:rPr>
              <a:t>  </a:t>
            </a:r>
            <a:endParaRPr lang="es-EC" dirty="0" smtClean="0"/>
          </a:p>
          <a:p>
            <a:endParaRPr lang="es-EC" dirty="0"/>
          </a:p>
        </p:txBody>
      </p:sp>
      <p:sp>
        <p:nvSpPr>
          <p:cNvPr id="4" name="3 Marcador de número de diapositiva"/>
          <p:cNvSpPr>
            <a:spLocks noGrp="1"/>
          </p:cNvSpPr>
          <p:nvPr>
            <p:ph type="sldNum" sz="quarter" idx="10"/>
          </p:nvPr>
        </p:nvSpPr>
        <p:spPr/>
        <p:txBody>
          <a:bodyPr/>
          <a:lstStyle/>
          <a:p>
            <a:fld id="{62EA14A5-CB5E-4D17-A717-298259406D97}" type="slidenum">
              <a:rPr lang="en-US" smtClean="0"/>
              <a:t>6</a:t>
            </a:fld>
            <a:endParaRPr lang="en-US"/>
          </a:p>
        </p:txBody>
      </p:sp>
    </p:spTree>
    <p:extLst>
      <p:ext uri="{BB962C8B-B14F-4D97-AF65-F5344CB8AC3E}">
        <p14:creationId xmlns:p14="http://schemas.microsoft.com/office/powerpoint/2010/main" val="3510907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C" dirty="0"/>
          </a:p>
        </p:txBody>
      </p:sp>
      <p:sp>
        <p:nvSpPr>
          <p:cNvPr id="4" name="Slide Number Placeholder 3"/>
          <p:cNvSpPr>
            <a:spLocks noGrp="1"/>
          </p:cNvSpPr>
          <p:nvPr>
            <p:ph type="sldNum" sz="quarter" idx="10"/>
          </p:nvPr>
        </p:nvSpPr>
        <p:spPr/>
        <p:txBody>
          <a:bodyPr/>
          <a:lstStyle/>
          <a:p>
            <a:fld id="{62EA14A5-CB5E-4D17-A717-298259406D97}" type="slidenum">
              <a:rPr lang="en-US" smtClean="0"/>
              <a:t>8</a:t>
            </a:fld>
            <a:endParaRPr lang="en-US"/>
          </a:p>
        </p:txBody>
      </p:sp>
    </p:spTree>
    <p:extLst>
      <p:ext uri="{BB962C8B-B14F-4D97-AF65-F5344CB8AC3E}">
        <p14:creationId xmlns:p14="http://schemas.microsoft.com/office/powerpoint/2010/main" val="2052686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62EA14A5-CB5E-4D17-A717-298259406D97}" type="slidenum">
              <a:rPr lang="en-US" smtClean="0"/>
              <a:t>9</a:t>
            </a:fld>
            <a:endParaRPr lang="en-US"/>
          </a:p>
        </p:txBody>
      </p:sp>
    </p:spTree>
    <p:extLst>
      <p:ext uri="{BB962C8B-B14F-4D97-AF65-F5344CB8AC3E}">
        <p14:creationId xmlns:p14="http://schemas.microsoft.com/office/powerpoint/2010/main" val="114178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Sistemas</a:t>
            </a:r>
            <a:r>
              <a:rPr lang="es-ES" sz="1200" b="1" kern="1200" baseline="0" dirty="0" smtClean="0">
                <a:solidFill>
                  <a:schemeClr val="tx1"/>
                </a:solidFill>
                <a:effectLst/>
                <a:latin typeface="+mn-lt"/>
                <a:ea typeface="+mn-ea"/>
                <a:cs typeface="+mn-cs"/>
              </a:rPr>
              <a:t> neumáticos: </a:t>
            </a:r>
            <a:r>
              <a:rPr lang="es-ES" sz="1200" kern="1200" dirty="0" smtClean="0">
                <a:solidFill>
                  <a:schemeClr val="tx1"/>
                </a:solidFill>
                <a:effectLst/>
                <a:latin typeface="+mn-lt"/>
                <a:ea typeface="+mn-ea"/>
                <a:cs typeface="+mn-cs"/>
              </a:rPr>
              <a:t>Este tipo de sistemas emplean aire u otro gas como medio para transmitir señales y/o potencia. En el campo de la neumática, se ocupa, sobre todo, aire comprimido en lo que corresponde a la automatización industrial.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Compresor de aire</a:t>
            </a:r>
            <a:r>
              <a:rPr lang="es-ES" sz="1200" kern="1200" dirty="0" smtClean="0">
                <a:solidFill>
                  <a:schemeClr val="tx1"/>
                </a:solidFill>
                <a:effectLst/>
                <a:latin typeface="+mn-lt"/>
                <a:ea typeface="+mn-ea"/>
                <a:cs typeface="+mn-cs"/>
              </a:rPr>
              <a:t>: </a:t>
            </a:r>
            <a:r>
              <a:rPr lang="es-ES" sz="1200" b="0" i="0" kern="1200" dirty="0" smtClean="0">
                <a:solidFill>
                  <a:schemeClr val="tx1"/>
                </a:solidFill>
                <a:effectLst/>
                <a:latin typeface="+mn-lt"/>
                <a:ea typeface="+mn-ea"/>
                <a:cs typeface="+mn-cs"/>
              </a:rPr>
              <a:t>Un compresor de aire es una máquina diseñada para tomar el aire del ambiente, éste</a:t>
            </a:r>
            <a:r>
              <a:rPr lang="es-ES" sz="1200" b="0" i="0" kern="1200" baseline="0" dirty="0" smtClean="0">
                <a:solidFill>
                  <a:schemeClr val="tx1"/>
                </a:solidFill>
                <a:effectLst/>
                <a:latin typeface="+mn-lt"/>
                <a:ea typeface="+mn-ea"/>
                <a:cs typeface="+mn-cs"/>
              </a:rPr>
              <a:t> lo</a:t>
            </a:r>
            <a:r>
              <a:rPr lang="es-ES" sz="1200" b="0" i="0" kern="1200" dirty="0" smtClean="0">
                <a:solidFill>
                  <a:schemeClr val="tx1"/>
                </a:solidFill>
                <a:effectLst/>
                <a:latin typeface="+mn-lt"/>
                <a:ea typeface="+mn-ea"/>
                <a:cs typeface="+mn-cs"/>
              </a:rPr>
              <a:t> almacena</a:t>
            </a:r>
            <a:r>
              <a:rPr lang="es-ES" sz="1200" b="0" i="0" kern="1200" baseline="0" dirty="0" smtClean="0">
                <a:solidFill>
                  <a:schemeClr val="tx1"/>
                </a:solidFill>
                <a:effectLst/>
                <a:latin typeface="+mn-lt"/>
                <a:ea typeface="+mn-ea"/>
                <a:cs typeface="+mn-cs"/>
              </a:rPr>
              <a:t> y comprime</a:t>
            </a:r>
            <a:r>
              <a:rPr lang="es-ES" sz="1200" b="0" i="0" kern="1200" dirty="0" smtClean="0">
                <a:solidFill>
                  <a:schemeClr val="tx1"/>
                </a:solidFill>
                <a:effectLst/>
                <a:latin typeface="+mn-lt"/>
                <a:ea typeface="+mn-ea"/>
                <a:cs typeface="+mn-cs"/>
              </a:rPr>
              <a:t> dentro de un tanque llamado </a:t>
            </a:r>
            <a:r>
              <a:rPr lang="es-ES" sz="1200" b="0" i="0" kern="1200" dirty="0" err="1" smtClean="0">
                <a:solidFill>
                  <a:schemeClr val="tx1"/>
                </a:solidFill>
                <a:effectLst/>
                <a:latin typeface="+mn-lt"/>
                <a:ea typeface="+mn-ea"/>
                <a:cs typeface="+mn-cs"/>
              </a:rPr>
              <a:t>calderín</a:t>
            </a:r>
            <a:r>
              <a:rPr lang="es-ES" sz="1200" b="0" i="0" kern="1200" dirty="0" smtClean="0">
                <a:solidFill>
                  <a:schemeClr val="tx1"/>
                </a:solidFill>
                <a:effectLst/>
                <a:latin typeface="+mn-lt"/>
                <a:ea typeface="+mn-ea"/>
                <a:cs typeface="+mn-cs"/>
              </a:rPr>
              <a:t> y </a:t>
            </a:r>
            <a:r>
              <a:rPr lang="es-ES" sz="1200" b="0" i="0" kern="1200" dirty="0" err="1" smtClean="0">
                <a:solidFill>
                  <a:schemeClr val="tx1"/>
                </a:solidFill>
                <a:effectLst/>
                <a:latin typeface="+mn-lt"/>
                <a:ea typeface="+mn-ea"/>
                <a:cs typeface="+mn-cs"/>
              </a:rPr>
              <a:t>asi</a:t>
            </a:r>
            <a:r>
              <a:rPr lang="es-ES" sz="1200" b="0" i="0" kern="1200" dirty="0" smtClean="0">
                <a:solidFill>
                  <a:schemeClr val="tx1"/>
                </a:solidFill>
                <a:effectLst/>
                <a:latin typeface="+mn-lt"/>
                <a:ea typeface="+mn-ea"/>
                <a:cs typeface="+mn-cs"/>
              </a:rPr>
              <a:t> poder</a:t>
            </a:r>
            <a:r>
              <a:rPr lang="es-ES" sz="1200" b="0" i="0" kern="1200" baseline="0" dirty="0" smtClean="0">
                <a:solidFill>
                  <a:schemeClr val="tx1"/>
                </a:solidFill>
                <a:effectLst/>
                <a:latin typeface="+mn-lt"/>
                <a:ea typeface="+mn-ea"/>
                <a:cs typeface="+mn-cs"/>
              </a:rPr>
              <a:t> realizar </a:t>
            </a:r>
            <a:r>
              <a:rPr lang="es-ES" sz="1200" b="0" i="0" kern="1200" baseline="0" dirty="0" err="1" smtClean="0">
                <a:solidFill>
                  <a:schemeClr val="tx1"/>
                </a:solidFill>
                <a:effectLst/>
                <a:latin typeface="+mn-lt"/>
                <a:ea typeface="+mn-ea"/>
                <a:cs typeface="+mn-cs"/>
              </a:rPr>
              <a:t>multiples</a:t>
            </a:r>
            <a:r>
              <a:rPr lang="es-ES" sz="1200" b="0" i="0" kern="1200" baseline="0" dirty="0" smtClean="0">
                <a:solidFill>
                  <a:schemeClr val="tx1"/>
                </a:solidFill>
                <a:effectLst/>
                <a:latin typeface="+mn-lt"/>
                <a:ea typeface="+mn-ea"/>
                <a:cs typeface="+mn-cs"/>
              </a:rPr>
              <a:t> tareas.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dirty="0" smtClean="0">
                <a:solidFill>
                  <a:schemeClr val="tx1"/>
                </a:solidFill>
                <a:effectLst/>
                <a:latin typeface="+mn-lt"/>
                <a:ea typeface="+mn-ea"/>
                <a:cs typeface="+mn-cs"/>
              </a:rPr>
              <a:t>Sistema para el tratamiento de aire comprimido:</a:t>
            </a:r>
            <a:r>
              <a:rPr lang="es-ES" sz="1200" kern="1200" dirty="0" smtClean="0">
                <a:solidFill>
                  <a:schemeClr val="tx1"/>
                </a:solidFill>
                <a:effectLst/>
                <a:latin typeface="+mn-lt"/>
                <a:ea typeface="+mn-ea"/>
                <a:cs typeface="+mn-cs"/>
              </a:rPr>
              <a:t> El aire comprimido contiene impurezas líquidas y sólidas. Las primeras, por lo general son residuos de aceite y vapor de agua los cuales vienen desde el compresor. Las segundas, constan de polvo aspirado y las partículas sólidas desprendidas de la instalación por efectos de la oxidación. Para lo cual es de</a:t>
            </a:r>
            <a:r>
              <a:rPr lang="es-ES" sz="1200" kern="1200" baseline="0" dirty="0" smtClean="0">
                <a:solidFill>
                  <a:schemeClr val="tx1"/>
                </a:solidFill>
                <a:effectLst/>
                <a:latin typeface="+mn-lt"/>
                <a:ea typeface="+mn-ea"/>
                <a:cs typeface="+mn-cs"/>
              </a:rPr>
              <a:t> suma importancia colocar una unidad de mantenimiento.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baseline="0" dirty="0" smtClean="0">
                <a:solidFill>
                  <a:schemeClr val="tx1"/>
                </a:solidFill>
                <a:effectLst/>
                <a:latin typeface="+mn-lt"/>
                <a:ea typeface="+mn-ea"/>
                <a:cs typeface="+mn-cs"/>
              </a:rPr>
              <a:t>Válvulas: </a:t>
            </a:r>
            <a:r>
              <a:rPr lang="es-ES" sz="1200" kern="1200" baseline="0" dirty="0" smtClean="0">
                <a:solidFill>
                  <a:schemeClr val="tx1"/>
                </a:solidFill>
                <a:effectLst/>
                <a:latin typeface="+mn-lt"/>
                <a:ea typeface="+mn-ea"/>
                <a:cs typeface="+mn-cs"/>
              </a:rPr>
              <a:t>Las válvulas permiten el paso parcial o total del aire, existen válvulas manuales o electicas conocidas como electroválvulas.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kern="1200" baseline="0" dirty="0" smtClean="0">
                <a:solidFill>
                  <a:schemeClr val="tx1"/>
                </a:solidFill>
                <a:effectLst/>
                <a:latin typeface="+mn-lt"/>
                <a:ea typeface="+mn-ea"/>
                <a:cs typeface="+mn-cs"/>
              </a:rPr>
              <a:t>Conducto de aire: </a:t>
            </a:r>
            <a:r>
              <a:rPr lang="es-ES" sz="1200" kern="1200" baseline="0" dirty="0" smtClean="0">
                <a:solidFill>
                  <a:schemeClr val="tx1"/>
                </a:solidFill>
                <a:effectLst/>
                <a:latin typeface="+mn-lt"/>
                <a:ea typeface="+mn-ea"/>
                <a:cs typeface="+mn-cs"/>
              </a:rPr>
              <a:t>En este caso es una flauta de PVC, la cual se instaló dentro de la cuba para producir la agitación neumática. </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62EA14A5-CB5E-4D17-A717-298259406D97}" type="slidenum">
              <a:rPr lang="en-US" smtClean="0"/>
              <a:t>10</a:t>
            </a:fld>
            <a:endParaRPr lang="en-US"/>
          </a:p>
        </p:txBody>
      </p:sp>
    </p:spTree>
    <p:extLst>
      <p:ext uri="{BB962C8B-B14F-4D97-AF65-F5344CB8AC3E}">
        <p14:creationId xmlns:p14="http://schemas.microsoft.com/office/powerpoint/2010/main" val="3934721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38" name="Rectángulo 37"/>
          <p:cNvSpPr/>
          <p:nvPr userDrawn="1"/>
        </p:nvSpPr>
        <p:spPr>
          <a:xfrm>
            <a:off x="0" y="-1"/>
            <a:ext cx="12192000" cy="6851921"/>
          </a:xfrm>
          <a:prstGeom prst="rect">
            <a:avLst/>
          </a:prstGeom>
          <a:gradFill flip="none" rotWithShape="1">
            <a:gsLst>
              <a:gs pos="33000">
                <a:schemeClr val="accent6">
                  <a:lumMod val="0"/>
                  <a:lumOff val="100000"/>
                </a:schemeClr>
              </a:gs>
              <a:gs pos="79000">
                <a:schemeClr val="accent6">
                  <a:lumMod val="0"/>
                  <a:lumOff val="100000"/>
                </a:schemeClr>
              </a:gs>
              <a:gs pos="96000">
                <a:schemeClr val="accent1">
                  <a:lumMod val="75000"/>
                </a:schemeClr>
              </a:gs>
            </a:gsLst>
            <a:lin ang="19200000" scaled="0"/>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dirty="0"/>
              <a:t>Haga clic para modificar el estilo de título del patrón</a:t>
            </a:r>
          </a:p>
        </p:txBody>
      </p:sp>
      <p:sp>
        <p:nvSpPr>
          <p:cNvPr id="3" name="Subtítulo 2"/>
          <p:cNvSpPr>
            <a:spLocks noGrp="1"/>
          </p:cNvSpPr>
          <p:nvPr>
            <p:ph type="subTitle" idx="1"/>
          </p:nvPr>
        </p:nvSpPr>
        <p:spPr>
          <a:xfrm>
            <a:off x="1524000" y="359965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
        <p:nvSpPr>
          <p:cNvPr id="4" name="Marcador de fecha 3"/>
          <p:cNvSpPr>
            <a:spLocks noGrp="1"/>
          </p:cNvSpPr>
          <p:nvPr>
            <p:ph type="dt" sz="half" idx="10"/>
          </p:nvPr>
        </p:nvSpPr>
        <p:spPr/>
        <p:txBody>
          <a:bodyPr/>
          <a:lstStyle/>
          <a:p>
            <a:fld id="{687CB43C-0A5C-4734-AC4C-84FE513CA017}" type="datetimeFigureOut">
              <a:rPr lang="es-ES" smtClean="0"/>
              <a:t>13/03/2018</a:t>
            </a:fld>
            <a:endParaRPr lang="es-ES" dirty="0"/>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a:t>
            </a:fld>
            <a:endParaRPr lang="es-ES"/>
          </a:p>
        </p:txBody>
      </p:sp>
      <p:pic>
        <p:nvPicPr>
          <p:cNvPr id="10" name="Imagen 9"/>
          <p:cNvPicPr>
            <a:picLocks noChangeAspect="1"/>
          </p:cNvPicPr>
          <p:nvPr userDrawn="1"/>
        </p:nvPicPr>
        <p:blipFill rotWithShape="1">
          <a:blip r:embed="rId2">
            <a:extLst>
              <a:ext uri="{28A0092B-C50C-407E-A947-70E740481C1C}">
                <a14:useLocalDpi xmlns:a14="http://schemas.microsoft.com/office/drawing/2010/main" val="0"/>
              </a:ext>
            </a:extLst>
          </a:blip>
          <a:srcRect l="-126"/>
          <a:stretch/>
        </p:blipFill>
        <p:spPr>
          <a:xfrm>
            <a:off x="-19050" y="5603707"/>
            <a:ext cx="4109963" cy="1258802"/>
          </a:xfrm>
          <a:prstGeom prst="rect">
            <a:avLst/>
          </a:prstGeom>
        </p:spPr>
      </p:pic>
      <p:pic>
        <p:nvPicPr>
          <p:cNvPr id="11" name="Imagen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378" y="5607128"/>
            <a:ext cx="2729712" cy="1252000"/>
          </a:xfrm>
          <a:prstGeom prst="rect">
            <a:avLst/>
          </a:prstGeom>
        </p:spPr>
      </p:pic>
      <p:pic>
        <p:nvPicPr>
          <p:cNvPr id="12" name="Imagen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00851" y="5597602"/>
            <a:ext cx="2297430" cy="1254319"/>
          </a:xfrm>
          <a:prstGeom prst="rect">
            <a:avLst/>
          </a:prstGeom>
        </p:spPr>
      </p:pic>
      <p:pic>
        <p:nvPicPr>
          <p:cNvPr id="13" name="Imagen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98280" y="5585611"/>
            <a:ext cx="3093720" cy="1278520"/>
          </a:xfrm>
          <a:prstGeom prst="rect">
            <a:avLst/>
          </a:prstGeom>
        </p:spPr>
      </p:pic>
      <p:sp>
        <p:nvSpPr>
          <p:cNvPr id="18" name="Rectángulo 17"/>
          <p:cNvSpPr/>
          <p:nvPr userDrawn="1"/>
        </p:nvSpPr>
        <p:spPr>
          <a:xfrm>
            <a:off x="0" y="5556145"/>
            <a:ext cx="12191999" cy="54488"/>
          </a:xfrm>
          <a:prstGeom prst="rect">
            <a:avLst/>
          </a:prstGeom>
          <a:solidFill>
            <a:srgbClr val="035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3" name="Grupo 42"/>
          <p:cNvGrpSpPr/>
          <p:nvPr userDrawn="1"/>
        </p:nvGrpSpPr>
        <p:grpSpPr>
          <a:xfrm>
            <a:off x="4619625" y="956603"/>
            <a:ext cx="6371328" cy="153549"/>
            <a:chOff x="4619625" y="956603"/>
            <a:chExt cx="6371328" cy="153549"/>
          </a:xfrm>
        </p:grpSpPr>
        <p:sp>
          <p:nvSpPr>
            <p:cNvPr id="36" name="Rectángulo 35"/>
            <p:cNvSpPr/>
            <p:nvPr userDrawn="1"/>
          </p:nvSpPr>
          <p:spPr>
            <a:xfrm rot="10800000">
              <a:off x="4619625" y="1047687"/>
              <a:ext cx="6371328" cy="62465"/>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ctángulo 36"/>
            <p:cNvSpPr/>
            <p:nvPr userDrawn="1"/>
          </p:nvSpPr>
          <p:spPr>
            <a:xfrm>
              <a:off x="4619629" y="956603"/>
              <a:ext cx="6371324"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9" name="Imagen 38"/>
          <p:cNvPicPr>
            <a:picLocks noChangeAspect="1"/>
          </p:cNvPicPr>
          <p:nvPr userDrawn="1"/>
        </p:nvPicPr>
        <p:blipFill rotWithShape="1">
          <a:blip r:embed="rId6">
            <a:extLst>
              <a:ext uri="{28A0092B-C50C-407E-A947-70E740481C1C}">
                <a14:useLocalDpi xmlns:a14="http://schemas.microsoft.com/office/drawing/2010/main" val="0"/>
              </a:ext>
            </a:extLst>
          </a:blip>
          <a:srcRect l="36286" t="29619" r="35524" b="31524"/>
          <a:stretch/>
        </p:blipFill>
        <p:spPr>
          <a:xfrm>
            <a:off x="10829926" y="126027"/>
            <a:ext cx="1195488" cy="1235876"/>
          </a:xfrm>
          <a:prstGeom prst="rect">
            <a:avLst/>
          </a:prstGeom>
        </p:spPr>
      </p:pic>
      <p:sp>
        <p:nvSpPr>
          <p:cNvPr id="40" name="Rectángulo 39"/>
          <p:cNvSpPr/>
          <p:nvPr userDrawn="1"/>
        </p:nvSpPr>
        <p:spPr>
          <a:xfrm rot="16200000">
            <a:off x="-1341110" y="3323115"/>
            <a:ext cx="4461027" cy="59519"/>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p:cNvSpPr/>
          <p:nvPr userDrawn="1"/>
        </p:nvSpPr>
        <p:spPr>
          <a:xfrm rot="5400000">
            <a:off x="-1411487" y="3306457"/>
            <a:ext cx="4433781"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2" name="Imagen 4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0767" y="277932"/>
            <a:ext cx="4210396" cy="1087410"/>
          </a:xfrm>
          <a:prstGeom prst="rect">
            <a:avLst/>
          </a:prstGeom>
        </p:spPr>
      </p:pic>
    </p:spTree>
    <p:extLst>
      <p:ext uri="{BB962C8B-B14F-4D97-AF65-F5344CB8AC3E}">
        <p14:creationId xmlns:p14="http://schemas.microsoft.com/office/powerpoint/2010/main" val="3880517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13/03/2018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a:t>
            </a:fld>
            <a:endParaRPr lang="es-ES"/>
          </a:p>
        </p:txBody>
      </p:sp>
    </p:spTree>
    <p:extLst>
      <p:ext uri="{BB962C8B-B14F-4D97-AF65-F5344CB8AC3E}">
        <p14:creationId xmlns:p14="http://schemas.microsoft.com/office/powerpoint/2010/main" val="2867392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13/03/2018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a:t>
            </a:fld>
            <a:endParaRPr lang="es-ES"/>
          </a:p>
        </p:txBody>
      </p:sp>
    </p:spTree>
    <p:extLst>
      <p:ext uri="{BB962C8B-B14F-4D97-AF65-F5344CB8AC3E}">
        <p14:creationId xmlns:p14="http://schemas.microsoft.com/office/powerpoint/2010/main" val="256076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226841" y="502285"/>
            <a:ext cx="11738317" cy="614295"/>
          </a:xfrm>
        </p:spPr>
        <p:txBody>
          <a:bodyPr/>
          <a:lstStyle/>
          <a:p>
            <a:r>
              <a:rPr lang="es-ES" dirty="0"/>
              <a:t>Haga clic para modificar el estilo</a:t>
            </a:r>
          </a:p>
        </p:txBody>
      </p:sp>
      <p:sp>
        <p:nvSpPr>
          <p:cNvPr id="3" name="Marcador de contenido 2"/>
          <p:cNvSpPr>
            <a:spLocks noGrp="1"/>
          </p:cNvSpPr>
          <p:nvPr>
            <p:ph idx="1"/>
          </p:nvPr>
        </p:nvSpPr>
        <p:spPr>
          <a:xfrm>
            <a:off x="838200" y="1153687"/>
            <a:ext cx="10515600" cy="4351338"/>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13/03/2018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a:t>
            </a:fld>
            <a:endParaRPr lang="es-ES"/>
          </a:p>
        </p:txBody>
      </p:sp>
      <p:pic>
        <p:nvPicPr>
          <p:cNvPr id="11" name="Imagen 10"/>
          <p:cNvPicPr>
            <a:picLocks noChangeAspect="1"/>
          </p:cNvPicPr>
          <p:nvPr userDrawn="1"/>
        </p:nvPicPr>
        <p:blipFill rotWithShape="1">
          <a:blip r:embed="rId2">
            <a:extLst>
              <a:ext uri="{28A0092B-C50C-407E-A947-70E740481C1C}">
                <a14:useLocalDpi xmlns:a14="http://schemas.microsoft.com/office/drawing/2010/main" val="0"/>
              </a:ext>
            </a:extLst>
          </a:blip>
          <a:srcRect l="36286" t="29619" r="35524" b="31524"/>
          <a:stretch/>
        </p:blipFill>
        <p:spPr>
          <a:xfrm>
            <a:off x="10919469" y="118115"/>
            <a:ext cx="1045689" cy="1081017"/>
          </a:xfrm>
          <a:prstGeom prst="rect">
            <a:avLst/>
          </a:prstGeom>
        </p:spPr>
      </p:pic>
      <p:grpSp>
        <p:nvGrpSpPr>
          <p:cNvPr id="15" name="Grupo 14"/>
          <p:cNvGrpSpPr/>
          <p:nvPr userDrawn="1"/>
        </p:nvGrpSpPr>
        <p:grpSpPr>
          <a:xfrm>
            <a:off x="4663167" y="732657"/>
            <a:ext cx="6371328" cy="153549"/>
            <a:chOff x="4619625" y="956603"/>
            <a:chExt cx="6371328" cy="153549"/>
          </a:xfrm>
        </p:grpSpPr>
        <p:sp>
          <p:nvSpPr>
            <p:cNvPr id="16" name="Rectángulo 15"/>
            <p:cNvSpPr/>
            <p:nvPr userDrawn="1"/>
          </p:nvSpPr>
          <p:spPr>
            <a:xfrm rot="10800000">
              <a:off x="4619625" y="1047687"/>
              <a:ext cx="6371328" cy="62465"/>
            </a:xfrm>
            <a:prstGeom prst="rect">
              <a:avLst/>
            </a:prstGeom>
            <a:gradFill flip="none" rotWithShape="1">
              <a:gsLst>
                <a:gs pos="0">
                  <a:schemeClr val="tx1">
                    <a:lumMod val="75000"/>
                    <a:lumOff val="25000"/>
                  </a:schemeClr>
                </a:gs>
                <a:gs pos="22000">
                  <a:schemeClr val="bg1">
                    <a:lumMod val="65000"/>
                  </a:schemeClr>
                </a:gs>
                <a:gs pos="46000">
                  <a:schemeClr val="bg1">
                    <a:lumMod val="95000"/>
                  </a:schemeClr>
                </a:gs>
                <a:gs pos="7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userDrawn="1"/>
          </p:nvSpPr>
          <p:spPr>
            <a:xfrm>
              <a:off x="4619629" y="956603"/>
              <a:ext cx="6371324" cy="65591"/>
            </a:xfrm>
            <a:prstGeom prst="rect">
              <a:avLst/>
            </a:prstGeom>
            <a:gradFill flip="none" rotWithShape="1">
              <a:gsLst>
                <a:gs pos="40000">
                  <a:srgbClr val="8CB7FE"/>
                </a:gs>
                <a:gs pos="0">
                  <a:srgbClr val="025DF2"/>
                </a:gs>
                <a:gs pos="19000">
                  <a:srgbClr val="3D86FD"/>
                </a:gs>
                <a:gs pos="71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8292095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687CB43C-0A5C-4734-AC4C-84FE513CA017}" type="datetimeFigureOut">
              <a:rPr lang="es-ES" smtClean="0"/>
              <a:t>13/03/2018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a:t>
            </a:fld>
            <a:endParaRPr lang="es-ES"/>
          </a:p>
        </p:txBody>
      </p:sp>
    </p:spTree>
    <p:extLst>
      <p:ext uri="{BB962C8B-B14F-4D97-AF65-F5344CB8AC3E}">
        <p14:creationId xmlns:p14="http://schemas.microsoft.com/office/powerpoint/2010/main" val="3237590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687CB43C-0A5C-4734-AC4C-84FE513CA017}" type="datetimeFigureOut">
              <a:rPr lang="es-ES" smtClean="0"/>
              <a:t>13/03/2018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a:t>
            </a:fld>
            <a:endParaRPr lang="es-ES"/>
          </a:p>
        </p:txBody>
      </p:sp>
    </p:spTree>
    <p:extLst>
      <p:ext uri="{BB962C8B-B14F-4D97-AF65-F5344CB8AC3E}">
        <p14:creationId xmlns:p14="http://schemas.microsoft.com/office/powerpoint/2010/main" val="346463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687CB43C-0A5C-4734-AC4C-84FE513CA017}" type="datetimeFigureOut">
              <a:rPr lang="es-ES" smtClean="0"/>
              <a:t>13/03/2018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4B5988A-A193-4A37-A7EC-39EDA2131960}" type="slidenum">
              <a:rPr lang="es-ES" smtClean="0"/>
              <a:t>‹#›</a:t>
            </a:fld>
            <a:endParaRPr lang="es-ES"/>
          </a:p>
        </p:txBody>
      </p:sp>
    </p:spTree>
    <p:extLst>
      <p:ext uri="{BB962C8B-B14F-4D97-AF65-F5344CB8AC3E}">
        <p14:creationId xmlns:p14="http://schemas.microsoft.com/office/powerpoint/2010/main" val="510362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687CB43C-0A5C-4734-AC4C-84FE513CA017}" type="datetimeFigureOut">
              <a:rPr lang="es-ES" smtClean="0"/>
              <a:t>13/03/2018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4B5988A-A193-4A37-A7EC-39EDA2131960}" type="slidenum">
              <a:rPr lang="es-ES" smtClean="0"/>
              <a:t>‹#›</a:t>
            </a:fld>
            <a:endParaRPr lang="es-ES"/>
          </a:p>
        </p:txBody>
      </p:sp>
    </p:spTree>
    <p:extLst>
      <p:ext uri="{BB962C8B-B14F-4D97-AF65-F5344CB8AC3E}">
        <p14:creationId xmlns:p14="http://schemas.microsoft.com/office/powerpoint/2010/main" val="470229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87CB43C-0A5C-4734-AC4C-84FE513CA017}" type="datetimeFigureOut">
              <a:rPr lang="es-ES" smtClean="0"/>
              <a:t>13/03/2018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4B5988A-A193-4A37-A7EC-39EDA2131960}" type="slidenum">
              <a:rPr lang="es-ES" smtClean="0"/>
              <a:t>‹#›</a:t>
            </a:fld>
            <a:endParaRPr lang="es-ES"/>
          </a:p>
        </p:txBody>
      </p:sp>
    </p:spTree>
    <p:extLst>
      <p:ext uri="{BB962C8B-B14F-4D97-AF65-F5344CB8AC3E}">
        <p14:creationId xmlns:p14="http://schemas.microsoft.com/office/powerpoint/2010/main" val="326468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87CB43C-0A5C-4734-AC4C-84FE513CA017}" type="datetimeFigureOut">
              <a:rPr lang="es-ES" smtClean="0"/>
              <a:t>13/03/2018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a:t>
            </a:fld>
            <a:endParaRPr lang="es-ES"/>
          </a:p>
        </p:txBody>
      </p:sp>
    </p:spTree>
    <p:extLst>
      <p:ext uri="{BB962C8B-B14F-4D97-AF65-F5344CB8AC3E}">
        <p14:creationId xmlns:p14="http://schemas.microsoft.com/office/powerpoint/2010/main" val="32681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87CB43C-0A5C-4734-AC4C-84FE513CA017}" type="datetimeFigureOut">
              <a:rPr lang="es-ES" smtClean="0"/>
              <a:t>13/03/2018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a:t>
            </a:fld>
            <a:endParaRPr lang="es-ES"/>
          </a:p>
        </p:txBody>
      </p:sp>
    </p:spTree>
    <p:extLst>
      <p:ext uri="{BB962C8B-B14F-4D97-AF65-F5344CB8AC3E}">
        <p14:creationId xmlns:p14="http://schemas.microsoft.com/office/powerpoint/2010/main" val="773463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ángulo 21"/>
          <p:cNvSpPr/>
          <p:nvPr userDrawn="1"/>
        </p:nvSpPr>
        <p:spPr>
          <a:xfrm rot="10800000">
            <a:off x="0" y="-7206"/>
            <a:ext cx="12192000" cy="1143000"/>
          </a:xfrm>
          <a:prstGeom prst="rect">
            <a:avLst/>
          </a:prstGeom>
          <a:gradFill flip="none" rotWithShape="1">
            <a:gsLst>
              <a:gs pos="45000">
                <a:schemeClr val="accent6">
                  <a:lumMod val="0"/>
                  <a:lumOff val="100000"/>
                </a:schemeClr>
              </a:gs>
              <a:gs pos="80000">
                <a:srgbClr val="3D86FD"/>
              </a:gs>
              <a:gs pos="100000">
                <a:srgbClr val="035EF2"/>
              </a:gs>
            </a:gsLst>
            <a:lin ang="81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2" name="Rectángulo 11"/>
          <p:cNvSpPr/>
          <p:nvPr userDrawn="1"/>
        </p:nvSpPr>
        <p:spPr>
          <a:xfrm>
            <a:off x="0" y="5715000"/>
            <a:ext cx="12192000" cy="1143000"/>
          </a:xfrm>
          <a:prstGeom prst="rect">
            <a:avLst/>
          </a:prstGeom>
          <a:gradFill flip="none" rotWithShape="1">
            <a:gsLst>
              <a:gs pos="51000">
                <a:schemeClr val="accent6">
                  <a:lumMod val="0"/>
                  <a:lumOff val="100000"/>
                </a:schemeClr>
              </a:gs>
              <a:gs pos="88000">
                <a:srgbClr val="3D86FD"/>
              </a:gs>
              <a:gs pos="100000">
                <a:srgbClr val="035EF2"/>
              </a:gs>
            </a:gsLst>
            <a:lin ang="81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2" name="Marcador de título 1"/>
          <p:cNvSpPr>
            <a:spLocks noGrp="1"/>
          </p:cNvSpPr>
          <p:nvPr>
            <p:ph type="title"/>
          </p:nvPr>
        </p:nvSpPr>
        <p:spPr>
          <a:xfrm>
            <a:off x="137886" y="561261"/>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CB43C-0A5C-4734-AC4C-84FE513CA017}" type="datetimeFigureOut">
              <a:rPr lang="es-ES" smtClean="0"/>
              <a:t>13/03/2018</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5988A-A193-4A37-A7EC-39EDA2131960}" type="slidenum">
              <a:rPr lang="es-ES" smtClean="0"/>
              <a:t>‹#›</a:t>
            </a:fld>
            <a:endParaRPr lang="es-ES"/>
          </a:p>
        </p:txBody>
      </p:sp>
      <p:pic>
        <p:nvPicPr>
          <p:cNvPr id="9" name="Imagen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7886" y="5939756"/>
            <a:ext cx="2872014" cy="741749"/>
          </a:xfrm>
          <a:prstGeom prst="rect">
            <a:avLst/>
          </a:prstGeom>
        </p:spPr>
      </p:pic>
      <p:grpSp>
        <p:nvGrpSpPr>
          <p:cNvPr id="31" name="Grupo 30"/>
          <p:cNvGrpSpPr/>
          <p:nvPr userDrawn="1"/>
        </p:nvGrpSpPr>
        <p:grpSpPr>
          <a:xfrm rot="10800000">
            <a:off x="3082470" y="6426167"/>
            <a:ext cx="6371328" cy="153549"/>
            <a:chOff x="4619625" y="956603"/>
            <a:chExt cx="6371328" cy="153549"/>
          </a:xfrm>
        </p:grpSpPr>
        <p:sp>
          <p:nvSpPr>
            <p:cNvPr id="32" name="Rectángulo 31"/>
            <p:cNvSpPr/>
            <p:nvPr userDrawn="1"/>
          </p:nvSpPr>
          <p:spPr>
            <a:xfrm rot="10800000">
              <a:off x="4619625" y="1047687"/>
              <a:ext cx="6371328" cy="62465"/>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32"/>
            <p:cNvSpPr/>
            <p:nvPr userDrawn="1"/>
          </p:nvSpPr>
          <p:spPr>
            <a:xfrm>
              <a:off x="4619629" y="956603"/>
              <a:ext cx="6371324"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494712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cap="all"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12.gif"/><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17" Type="http://schemas.openxmlformats.org/officeDocument/2006/relationships/image" Target="../media/image16.jpg"/><Relationship Id="rId2" Type="http://schemas.openxmlformats.org/officeDocument/2006/relationships/notesSlide" Target="../notesSlides/notesSlide9.xml"/><Relationship Id="rId16"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image" Target="../media/image14.jpg"/><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20.jpeg"/><Relationship Id="rId5" Type="http://schemas.openxmlformats.org/officeDocument/2006/relationships/diagramQuickStyle" Target="../diagrams/quickStyle7.xml"/><Relationship Id="rId10" Type="http://schemas.openxmlformats.org/officeDocument/2006/relationships/image" Target="../media/image19.png"/><Relationship Id="rId4" Type="http://schemas.openxmlformats.org/officeDocument/2006/relationships/diagramLayout" Target="../diagrams/layout7.xml"/><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24.jpg"/><Relationship Id="rId4" Type="http://schemas.openxmlformats.org/officeDocument/2006/relationships/diagramLayout" Target="../diagrams/layout10.xml"/><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20.png"/><Relationship Id="rId4" Type="http://schemas.openxmlformats.org/officeDocument/2006/relationships/image" Target="../media/image31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9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0.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37.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7.png"/><Relationship Id="rId7"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61.png"/><Relationship Id="rId5" Type="http://schemas.openxmlformats.org/officeDocument/2006/relationships/image" Target="../media/image59.png"/><Relationship Id="rId10" Type="http://schemas.openxmlformats.org/officeDocument/2006/relationships/image" Target="../media/image60.png"/><Relationship Id="rId4" Type="http://schemas.openxmlformats.org/officeDocument/2006/relationships/image" Target="../media/image39.png"/><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78.png"/><Relationship Id="rId7" Type="http://schemas.openxmlformats.org/officeDocument/2006/relationships/diagramColors" Target="../diagrams/colors1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11.xml"/><Relationship Id="rId11" Type="http://schemas.openxmlformats.org/officeDocument/2006/relationships/image" Target="../media/image73.png"/><Relationship Id="rId5" Type="http://schemas.openxmlformats.org/officeDocument/2006/relationships/diagramLayout" Target="../diagrams/layout11.xml"/><Relationship Id="rId10" Type="http://schemas.openxmlformats.org/officeDocument/2006/relationships/image" Target="../media/image72.png"/><Relationship Id="rId4" Type="http://schemas.openxmlformats.org/officeDocument/2006/relationships/diagramData" Target="../diagrams/data11.xml"/><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9.jpeg"/><Relationship Id="rId5" Type="http://schemas.microsoft.com/office/2007/relationships/hdphoto" Target="../media/hdphoto1.wdp"/><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95.png"/><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8.png"/><Relationship Id="rId4"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Rectángulo redondeado 2"/>
          <p:cNvSpPr/>
          <p:nvPr/>
        </p:nvSpPr>
        <p:spPr>
          <a:xfrm>
            <a:off x="4750198" y="1776611"/>
            <a:ext cx="7349664" cy="197703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6" name="Grupo 25"/>
          <p:cNvGrpSpPr/>
          <p:nvPr/>
        </p:nvGrpSpPr>
        <p:grpSpPr>
          <a:xfrm>
            <a:off x="4441102" y="1151183"/>
            <a:ext cx="7833929" cy="4515902"/>
            <a:chOff x="3679584" y="1261683"/>
            <a:chExt cx="7833929" cy="4515902"/>
          </a:xfrm>
        </p:grpSpPr>
        <p:sp>
          <p:nvSpPr>
            <p:cNvPr id="28" name="Rectángulo 27"/>
            <p:cNvSpPr/>
            <p:nvPr/>
          </p:nvSpPr>
          <p:spPr>
            <a:xfrm>
              <a:off x="3817894" y="1261683"/>
              <a:ext cx="6956833" cy="646331"/>
            </a:xfrm>
            <a:prstGeom prst="rect">
              <a:avLst/>
            </a:prstGeom>
          </p:spPr>
          <p:txBody>
            <a:bodyPr wrap="square">
              <a:spAutoFit/>
            </a:bodyPr>
            <a:lstStyle/>
            <a:p>
              <a:pPr indent="457200" algn="ctr">
                <a:lnSpc>
                  <a:spcPct val="150000"/>
                </a:lnSpc>
                <a:spcBef>
                  <a:spcPts val="1200"/>
                </a:spcBef>
                <a:spcAft>
                  <a:spcPts val="1200"/>
                </a:spcAft>
              </a:pPr>
              <a:r>
                <a:rPr lang="es-EC" sz="2400" b="1"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rPr>
                <a:t>CARRERA DE INGENIERÍA MECATRÓNICA</a:t>
              </a:r>
              <a:endParaRPr lang="es-EC" sz="2000" dirty="0">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Cambria" panose="02040503050406030204" pitchFamily="18" charset="0"/>
              </a:endParaRPr>
            </a:p>
          </p:txBody>
        </p:sp>
        <p:sp>
          <p:nvSpPr>
            <p:cNvPr id="29" name="Rectángulo 28"/>
            <p:cNvSpPr/>
            <p:nvPr/>
          </p:nvSpPr>
          <p:spPr>
            <a:xfrm>
              <a:off x="3679584" y="1803263"/>
              <a:ext cx="7833929" cy="2060885"/>
            </a:xfrm>
            <a:prstGeom prst="rect">
              <a:avLst/>
            </a:prstGeom>
          </p:spPr>
          <p:txBody>
            <a:bodyPr wrap="square">
              <a:spAutoFit/>
            </a:bodyPr>
            <a:lstStyle/>
            <a:p>
              <a:pPr indent="457200" algn="ctr">
                <a:lnSpc>
                  <a:spcPct val="150000"/>
                </a:lnSpc>
                <a:spcBef>
                  <a:spcPts val="1200"/>
                </a:spcBef>
                <a:spcAft>
                  <a:spcPts val="1200"/>
                </a:spcAft>
              </a:pPr>
              <a:r>
                <a:rPr lang="es-EC" sz="2200" b="1" dirty="0" smtClean="0">
                  <a:latin typeface="Arial" panose="020B0604020202020204" pitchFamily="34" charset="0"/>
                  <a:cs typeface="Arial" panose="020B0604020202020204" pitchFamily="34" charset="0"/>
                </a:rPr>
                <a:t>DISEÑO E IMPLEMENTACIÓN DE UN SISTEMA DE AGITACIÓN NEUMÁTICA A UN PROCESO DE GALVANIZADO ELECTROLÍTICO Y OPTIMIZACIÓN DE PARÁMETROS DEL PROCESO</a:t>
              </a:r>
              <a:endParaRPr lang="es-EC" sz="2200" dirty="0">
                <a:effectLst/>
                <a:latin typeface="Arial" panose="020B0604020202020204" pitchFamily="34" charset="0"/>
                <a:ea typeface="Cambria" panose="02040503050406030204" pitchFamily="18" charset="0"/>
                <a:cs typeface="Arial" panose="020B0604020202020204" pitchFamily="34" charset="0"/>
              </a:endParaRPr>
            </a:p>
          </p:txBody>
        </p:sp>
        <p:sp>
          <p:nvSpPr>
            <p:cNvPr id="30" name="Rectángulo 29"/>
            <p:cNvSpPr/>
            <p:nvPr/>
          </p:nvSpPr>
          <p:spPr>
            <a:xfrm>
              <a:off x="3883054" y="3803324"/>
              <a:ext cx="7547428" cy="456535"/>
            </a:xfrm>
            <a:prstGeom prst="rect">
              <a:avLst/>
            </a:prstGeom>
          </p:spPr>
          <p:txBody>
            <a:bodyPr wrap="square">
              <a:spAutoFit/>
            </a:bodyPr>
            <a:lstStyle/>
            <a:p>
              <a:pPr indent="457200" algn="ctr">
                <a:lnSpc>
                  <a:spcPct val="150000"/>
                </a:lnSpc>
                <a:spcBef>
                  <a:spcPts val="1200"/>
                </a:spcBef>
                <a:spcAft>
                  <a:spcPts val="0"/>
                </a:spcAft>
              </a:pPr>
              <a:r>
                <a:rPr lang="es-EC" b="1" dirty="0">
                  <a:effectLst/>
                  <a:latin typeface="Arial" panose="020B0604020202020204" pitchFamily="34" charset="0"/>
                  <a:ea typeface="Cambria" panose="02040503050406030204" pitchFamily="18" charset="0"/>
                  <a:cs typeface="Arial" panose="020B0604020202020204" pitchFamily="34" charset="0"/>
                </a:rPr>
                <a:t>REALIZADO POR</a:t>
              </a:r>
              <a:r>
                <a:rPr lang="es-EC" b="1" dirty="0" smtClean="0">
                  <a:effectLst/>
                  <a:latin typeface="Arial" panose="020B0604020202020204" pitchFamily="34" charset="0"/>
                  <a:ea typeface="Cambria" panose="02040503050406030204" pitchFamily="18" charset="0"/>
                  <a:cs typeface="Arial" panose="020B0604020202020204" pitchFamily="34" charset="0"/>
                </a:rPr>
                <a:t>:       </a:t>
              </a:r>
              <a:r>
                <a:rPr lang="es-EC" dirty="0" smtClean="0">
                  <a:latin typeface="Arial" panose="020B0604020202020204" pitchFamily="34" charset="0"/>
                  <a:ea typeface="Cambria" panose="02040503050406030204" pitchFamily="18" charset="0"/>
                  <a:cs typeface="Arial" panose="020B0604020202020204" pitchFamily="34" charset="0"/>
                </a:rPr>
                <a:t>VILLAFUERTE CARRILLO RICARDO </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1" name="Rectángulo 30"/>
            <p:cNvSpPr/>
            <p:nvPr/>
          </p:nvSpPr>
          <p:spPr>
            <a:xfrm>
              <a:off x="4677450" y="4649511"/>
              <a:ext cx="6613926" cy="456535"/>
            </a:xfrm>
            <a:prstGeom prst="rect">
              <a:avLst/>
            </a:prstGeom>
          </p:spPr>
          <p:txBody>
            <a:bodyPr wrap="none">
              <a:spAutoFit/>
            </a:bodyPr>
            <a:lstStyle/>
            <a:p>
              <a:pPr indent="457200" algn="ctr">
                <a:lnSpc>
                  <a:spcPct val="150000"/>
                </a:lnSpc>
                <a:spcBef>
                  <a:spcPts val="1200"/>
                </a:spcBef>
                <a:spcAft>
                  <a:spcPts val="1200"/>
                </a:spcAft>
              </a:pPr>
              <a:r>
                <a:rPr lang="es-EC" b="1" dirty="0" smtClean="0">
                  <a:effectLst/>
                  <a:latin typeface="Arial" panose="020B0604020202020204" pitchFamily="34" charset="0"/>
                  <a:ea typeface="Cambria" panose="02040503050406030204" pitchFamily="18" charset="0"/>
                  <a:cs typeface="Arial" panose="020B0604020202020204" pitchFamily="34" charset="0"/>
                </a:rPr>
                <a:t>DIRECTOR:       </a:t>
              </a:r>
              <a:r>
                <a:rPr lang="it-IT" dirty="0" smtClean="0">
                  <a:latin typeface="Arial" panose="020B0604020202020204" pitchFamily="34" charset="0"/>
                  <a:ea typeface="Cambria" panose="02040503050406030204" pitchFamily="18" charset="0"/>
                  <a:cs typeface="Arial" panose="020B0604020202020204" pitchFamily="34" charset="0"/>
                </a:rPr>
                <a:t>Ing. LUIS JAVIER SEGURA SANGUCHO</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2" name="Rectángulo 31"/>
            <p:cNvSpPr/>
            <p:nvPr/>
          </p:nvSpPr>
          <p:spPr>
            <a:xfrm>
              <a:off x="6515828" y="4202504"/>
              <a:ext cx="3772186" cy="456535"/>
            </a:xfrm>
            <a:prstGeom prst="rect">
              <a:avLst/>
            </a:prstGeom>
          </p:spPr>
          <p:txBody>
            <a:bodyPr wrap="none">
              <a:spAutoFit/>
            </a:bodyPr>
            <a:lstStyle/>
            <a:p>
              <a:pPr indent="457200" algn="ctr">
                <a:lnSpc>
                  <a:spcPct val="150000"/>
                </a:lnSpc>
                <a:spcBef>
                  <a:spcPts val="1200"/>
                </a:spcBef>
                <a:spcAft>
                  <a:spcPts val="0"/>
                </a:spcAft>
              </a:pPr>
              <a:r>
                <a:rPr lang="es-EC" b="1" dirty="0">
                  <a:latin typeface="Arial" panose="020B0604020202020204" pitchFamily="34" charset="0"/>
                  <a:ea typeface="Cambria" panose="02040503050406030204" pitchFamily="18" charset="0"/>
                  <a:cs typeface="Arial" panose="020B0604020202020204" pitchFamily="34" charset="0"/>
                </a:rPr>
                <a:t> 	</a:t>
              </a:r>
              <a:r>
                <a:rPr lang="es-EC" dirty="0" smtClean="0">
                  <a:latin typeface="Arial" panose="020B0604020202020204" pitchFamily="34" charset="0"/>
                  <a:ea typeface="Cambria" panose="02040503050406030204" pitchFamily="18" charset="0"/>
                  <a:cs typeface="Arial" panose="020B0604020202020204" pitchFamily="34" charset="0"/>
                </a:rPr>
                <a:t>VIZCAÍNO NARVÁEZ DAVID</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3" name="Rectángulo 32"/>
            <p:cNvSpPr/>
            <p:nvPr/>
          </p:nvSpPr>
          <p:spPr>
            <a:xfrm>
              <a:off x="5698413" y="5060756"/>
              <a:ext cx="4572000" cy="416011"/>
            </a:xfrm>
            <a:prstGeom prst="rect">
              <a:avLst/>
            </a:prstGeom>
          </p:spPr>
          <p:txBody>
            <a:bodyPr>
              <a:spAutoFit/>
            </a:bodyPr>
            <a:lstStyle/>
            <a:p>
              <a:pPr indent="457200" algn="ctr">
                <a:lnSpc>
                  <a:spcPct val="150000"/>
                </a:lnSpc>
                <a:spcBef>
                  <a:spcPts val="1200"/>
                </a:spcBef>
                <a:spcAft>
                  <a:spcPts val="1200"/>
                </a:spcAft>
              </a:pPr>
              <a:r>
                <a:rPr lang="es-EC" sz="1600" b="1" dirty="0">
                  <a:effectLst/>
                  <a:latin typeface="Arial" panose="020B0604020202020204" pitchFamily="34" charset="0"/>
                  <a:ea typeface="Cambria" panose="02040503050406030204" pitchFamily="18" charset="0"/>
                  <a:cs typeface="Arial" panose="020B0604020202020204" pitchFamily="34" charset="0"/>
                </a:rPr>
                <a:t>SANGOLQUÍ – ECUADOR</a:t>
              </a:r>
              <a:endParaRPr lang="es-EC" sz="14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4" name="Rectángulo 33"/>
            <p:cNvSpPr/>
            <p:nvPr/>
          </p:nvSpPr>
          <p:spPr>
            <a:xfrm>
              <a:off x="7421588" y="5315920"/>
              <a:ext cx="1342784" cy="461665"/>
            </a:xfrm>
            <a:prstGeom prst="rect">
              <a:avLst/>
            </a:prstGeom>
          </p:spPr>
          <p:txBody>
            <a:bodyPr wrap="square">
              <a:spAutoFit/>
            </a:bodyPr>
            <a:lstStyle/>
            <a:p>
              <a:pPr indent="457200" algn="ctr">
                <a:lnSpc>
                  <a:spcPct val="150000"/>
                </a:lnSpc>
                <a:spcBef>
                  <a:spcPts val="1200"/>
                </a:spcBef>
                <a:spcAft>
                  <a:spcPts val="1200"/>
                </a:spcAft>
              </a:pPr>
              <a:r>
                <a:rPr lang="es-EC" sz="1600" b="1" dirty="0" smtClean="0">
                  <a:effectLst/>
                  <a:latin typeface="Arial" panose="020B0604020202020204" pitchFamily="34" charset="0"/>
                  <a:ea typeface="Cambria" panose="02040503050406030204" pitchFamily="18" charset="0"/>
                  <a:cs typeface="Arial" panose="020B0604020202020204" pitchFamily="34" charset="0"/>
                </a:rPr>
                <a:t>2018</a:t>
              </a:r>
              <a:endParaRPr lang="es-EC" sz="1400" dirty="0">
                <a:effectLst/>
                <a:latin typeface="Arial" panose="020B0604020202020204" pitchFamily="34" charset="0"/>
                <a:ea typeface="Cambria" panose="02040503050406030204" pitchFamily="18" charset="0"/>
                <a:cs typeface="Cambria" panose="02040503050406030204" pitchFamily="18" charset="0"/>
              </a:endParaRPr>
            </a:p>
          </p:txBody>
        </p:sp>
      </p:grpSp>
      <p:pic>
        <p:nvPicPr>
          <p:cNvPr id="2" name="Imagen 1"/>
          <p:cNvPicPr>
            <a:picLocks noChangeAspect="1"/>
          </p:cNvPicPr>
          <p:nvPr/>
        </p:nvPicPr>
        <p:blipFill>
          <a:blip r:embed="rId3"/>
          <a:stretch>
            <a:fillRect/>
          </a:stretch>
        </p:blipFill>
        <p:spPr>
          <a:xfrm>
            <a:off x="1411598" y="1583594"/>
            <a:ext cx="3307406" cy="3832391"/>
          </a:xfrm>
          <a:prstGeom prst="rect">
            <a:avLst/>
          </a:prstGeom>
        </p:spPr>
      </p:pic>
    </p:spTree>
    <p:extLst>
      <p:ext uri="{BB962C8B-B14F-4D97-AF65-F5344CB8AC3E}">
        <p14:creationId xmlns:p14="http://schemas.microsoft.com/office/powerpoint/2010/main" val="242406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597568641"/>
              </p:ext>
            </p:extLst>
          </p:nvPr>
        </p:nvGraphicFramePr>
        <p:xfrm>
          <a:off x="-380408" y="226363"/>
          <a:ext cx="5647826" cy="3710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p:cNvGraphicFramePr/>
          <p:nvPr>
            <p:extLst>
              <p:ext uri="{D42A27DB-BD31-4B8C-83A1-F6EECF244321}">
                <p14:modId xmlns:p14="http://schemas.microsoft.com/office/powerpoint/2010/main" val="1629326938"/>
              </p:ext>
            </p:extLst>
          </p:nvPr>
        </p:nvGraphicFramePr>
        <p:xfrm>
          <a:off x="2260217" y="680287"/>
          <a:ext cx="10923673" cy="56568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n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71134" y="943701"/>
            <a:ext cx="1949639" cy="1967243"/>
          </a:xfrm>
          <a:prstGeom prst="rect">
            <a:avLst/>
          </a:prstGeom>
        </p:spPr>
      </p:pic>
      <p:pic>
        <p:nvPicPr>
          <p:cNvPr id="8" name="Imagen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108" y="1576131"/>
            <a:ext cx="2360437" cy="2360437"/>
          </a:xfrm>
          <a:prstGeom prst="rect">
            <a:avLst/>
          </a:prstGeom>
        </p:spPr>
      </p:pic>
      <p:pic>
        <p:nvPicPr>
          <p:cNvPr id="9" name="Imagen 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65456" y="3412353"/>
            <a:ext cx="1180497" cy="1403989"/>
          </a:xfrm>
          <a:prstGeom prst="rect">
            <a:avLst/>
          </a:prstGeom>
        </p:spPr>
      </p:pic>
      <p:pic>
        <p:nvPicPr>
          <p:cNvPr id="10" name="Imagen 9"/>
          <p:cNvPicPr>
            <a:picLocks noChangeAspect="1"/>
          </p:cNvPicPr>
          <p:nvPr/>
        </p:nvPicPr>
        <p:blipFill rotWithShape="1">
          <a:blip r:embed="rId16" cstate="print">
            <a:extLst>
              <a:ext uri="{28A0092B-C50C-407E-A947-70E740481C1C}">
                <a14:useLocalDpi xmlns:a14="http://schemas.microsoft.com/office/drawing/2010/main" val="0"/>
              </a:ext>
            </a:extLst>
          </a:blip>
          <a:srcRect t="25989" b="16610"/>
          <a:stretch/>
        </p:blipFill>
        <p:spPr>
          <a:xfrm rot="60000">
            <a:off x="4730748" y="4591970"/>
            <a:ext cx="1575117" cy="1607352"/>
          </a:xfrm>
          <a:prstGeom prst="rect">
            <a:avLst/>
          </a:prstGeom>
        </p:spPr>
      </p:pic>
      <p:pic>
        <p:nvPicPr>
          <p:cNvPr id="11" name="Imagen 10"/>
          <p:cNvPicPr>
            <a:picLocks noChangeAspect="1"/>
          </p:cNvPicPr>
          <p:nvPr/>
        </p:nvPicPr>
        <p:blipFill rotWithShape="1">
          <a:blip r:embed="rId17" cstate="print">
            <a:extLst>
              <a:ext uri="{28A0092B-C50C-407E-A947-70E740481C1C}">
                <a14:useLocalDpi xmlns:a14="http://schemas.microsoft.com/office/drawing/2010/main" val="0"/>
              </a:ext>
            </a:extLst>
          </a:blip>
          <a:srcRect t="27419" r="12734" b="34328"/>
          <a:stretch/>
        </p:blipFill>
        <p:spPr>
          <a:xfrm>
            <a:off x="10117810" y="3769650"/>
            <a:ext cx="1801997" cy="1404236"/>
          </a:xfrm>
          <a:prstGeom prst="rect">
            <a:avLst/>
          </a:prstGeom>
        </p:spPr>
      </p:pic>
    </p:spTree>
    <p:extLst>
      <p:ext uri="{BB962C8B-B14F-4D97-AF65-F5344CB8AC3E}">
        <p14:creationId xmlns:p14="http://schemas.microsoft.com/office/powerpoint/2010/main" val="164096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1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281360"/>
            <a:ext cx="6462830"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UNIDAD DE MANTENIMIENTO</a:t>
            </a:r>
            <a:endParaRPr lang="es-ES" sz="2400" dirty="0">
              <a:solidFill>
                <a:srgbClr val="002060"/>
              </a:solidFill>
              <a:latin typeface="Times New Roman" panose="02020603050405020304" pitchFamily="18" charset="0"/>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1516257714"/>
              </p:ext>
            </p:extLst>
          </p:nvPr>
        </p:nvGraphicFramePr>
        <p:xfrm>
          <a:off x="516289" y="1024386"/>
          <a:ext cx="10921460" cy="1269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p:cNvPicPr>
            <a:picLocks noChangeAspect="1"/>
          </p:cNvPicPr>
          <p:nvPr/>
        </p:nvPicPr>
        <p:blipFill>
          <a:blip r:embed="rId8"/>
          <a:stretch>
            <a:fillRect/>
          </a:stretch>
        </p:blipFill>
        <p:spPr>
          <a:xfrm>
            <a:off x="730143" y="2575111"/>
            <a:ext cx="1000125" cy="2781300"/>
          </a:xfrm>
          <a:prstGeom prst="rect">
            <a:avLst/>
          </a:prstGeom>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97885" y="2575111"/>
            <a:ext cx="1621510" cy="2882685"/>
          </a:xfrm>
          <a:prstGeom prst="rect">
            <a:avLst/>
          </a:prstGeom>
        </p:spPr>
      </p:pic>
      <p:pic>
        <p:nvPicPr>
          <p:cNvPr id="12" name="Imagen 11"/>
          <p:cNvPicPr>
            <a:picLocks noChangeAspect="1"/>
          </p:cNvPicPr>
          <p:nvPr/>
        </p:nvPicPr>
        <p:blipFill>
          <a:blip r:embed="rId10"/>
          <a:stretch>
            <a:fillRect/>
          </a:stretch>
        </p:blipFill>
        <p:spPr>
          <a:xfrm>
            <a:off x="5403984" y="2431508"/>
            <a:ext cx="1554755" cy="3169889"/>
          </a:xfrm>
          <a:prstGeom prst="rect">
            <a:avLst/>
          </a:prstGeom>
        </p:spPr>
      </p:pic>
      <p:pic>
        <p:nvPicPr>
          <p:cNvPr id="13" name="Imagen 12"/>
          <p:cNvPicPr>
            <a:picLocks noChangeAspect="1"/>
          </p:cNvPicPr>
          <p:nvPr/>
        </p:nvPicPr>
        <p:blipFill rotWithShape="1">
          <a:blip r:embed="rId11" cstate="print">
            <a:extLst>
              <a:ext uri="{28A0092B-C50C-407E-A947-70E740481C1C}">
                <a14:useLocalDpi xmlns:a14="http://schemas.microsoft.com/office/drawing/2010/main" val="0"/>
              </a:ext>
            </a:extLst>
          </a:blip>
          <a:srcRect r="27177" b="24786"/>
          <a:stretch/>
        </p:blipFill>
        <p:spPr>
          <a:xfrm>
            <a:off x="9006799" y="2431508"/>
            <a:ext cx="1894249" cy="3478129"/>
          </a:xfrm>
          <a:prstGeom prst="rect">
            <a:avLst/>
          </a:prstGeom>
        </p:spPr>
      </p:pic>
      <p:sp>
        <p:nvSpPr>
          <p:cNvPr id="2" name="Elipse 1"/>
          <p:cNvSpPr/>
          <p:nvPr/>
        </p:nvSpPr>
        <p:spPr>
          <a:xfrm>
            <a:off x="2138068" y="3099661"/>
            <a:ext cx="1341144" cy="13793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976191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1000"/>
                                        <p:tgtEl>
                                          <p:spTgt spid="10"/>
                                        </p:tgtEl>
                                      </p:cBhvr>
                                    </p:animEffect>
                                  </p:childTnLst>
                                </p:cTn>
                              </p:par>
                              <p:par>
                                <p:cTn id="12" presetID="22" presetClass="entr" presetSubtype="4"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281360"/>
            <a:ext cx="6462830"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SISTEMA DE AGITACIÓN NEUMÁTICA</a:t>
            </a:r>
            <a:endParaRPr lang="es-ES" sz="2400" dirty="0">
              <a:solidFill>
                <a:srgbClr val="002060"/>
              </a:solidFill>
              <a:latin typeface="Times New Roman" panose="02020603050405020304" pitchFamily="18" charset="0"/>
              <a:cs typeface="Times New Roman" panose="02020603050405020304" pitchFamily="18" charset="0"/>
            </a:endParaRPr>
          </a:p>
        </p:txBody>
      </p:sp>
      <p:graphicFrame>
        <p:nvGraphicFramePr>
          <p:cNvPr id="6" name="Diagrama 5"/>
          <p:cNvGraphicFramePr/>
          <p:nvPr>
            <p:extLst>
              <p:ext uri="{D42A27DB-BD31-4B8C-83A1-F6EECF244321}">
                <p14:modId xmlns:p14="http://schemas.microsoft.com/office/powerpoint/2010/main" val="2663891574"/>
              </p:ext>
            </p:extLst>
          </p:nvPr>
        </p:nvGraphicFramePr>
        <p:xfrm>
          <a:off x="575158" y="905646"/>
          <a:ext cx="6631553" cy="4472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p:cNvPicPr/>
          <p:nvPr/>
        </p:nvPicPr>
        <p:blipFill>
          <a:blip r:embed="rId8"/>
          <a:stretch>
            <a:fillRect/>
          </a:stretch>
        </p:blipFill>
        <p:spPr>
          <a:xfrm>
            <a:off x="7044866" y="3448286"/>
            <a:ext cx="4439378" cy="2503061"/>
          </a:xfrm>
          <a:prstGeom prst="rect">
            <a:avLst/>
          </a:prstGeom>
        </p:spPr>
      </p:pic>
    </p:spTree>
    <p:extLst>
      <p:ext uri="{BB962C8B-B14F-4D97-AF65-F5344CB8AC3E}">
        <p14:creationId xmlns:p14="http://schemas.microsoft.com/office/powerpoint/2010/main" val="75894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Tabla 4"/>
              <p:cNvGraphicFramePr>
                <a:graphicFrameLocks noGrp="1"/>
              </p:cNvGraphicFramePr>
              <p:nvPr>
                <p:extLst>
                  <p:ext uri="{D42A27DB-BD31-4B8C-83A1-F6EECF244321}">
                    <p14:modId xmlns:p14="http://schemas.microsoft.com/office/powerpoint/2010/main" val="2289895647"/>
                  </p:ext>
                </p:extLst>
              </p:nvPr>
            </p:nvGraphicFramePr>
            <p:xfrm>
              <a:off x="3624633" y="723098"/>
              <a:ext cx="4072190" cy="5751310"/>
            </p:xfrm>
            <a:graphic>
              <a:graphicData uri="http://schemas.openxmlformats.org/drawingml/2006/table">
                <a:tbl>
                  <a:tblPr firstRow="1" firstCol="1" bandRow="1">
                    <a:tableStyleId>{5FD0F851-EC5A-4D38-B0AD-8093EC10F338}</a:tableStyleId>
                  </a:tblPr>
                  <a:tblGrid>
                    <a:gridCol w="2036095">
                      <a:extLst>
                        <a:ext uri="{9D8B030D-6E8A-4147-A177-3AD203B41FA5}">
                          <a16:colId xmlns:a16="http://schemas.microsoft.com/office/drawing/2014/main" val="20000"/>
                        </a:ext>
                      </a:extLst>
                    </a:gridCol>
                    <a:gridCol w="2036095">
                      <a:extLst>
                        <a:ext uri="{9D8B030D-6E8A-4147-A177-3AD203B41FA5}">
                          <a16:colId xmlns:a16="http://schemas.microsoft.com/office/drawing/2014/main" val="20001"/>
                        </a:ext>
                      </a:extLst>
                    </a:gridCol>
                  </a:tblGrid>
                  <a:tr h="555310">
                    <a:tc>
                      <a:txBody>
                        <a:bodyPr/>
                        <a:lstStyle/>
                        <a:p>
                          <a:pPr algn="ctr">
                            <a:lnSpc>
                              <a:spcPct val="115000"/>
                            </a:lnSpc>
                            <a:spcAft>
                              <a:spcPts val="0"/>
                            </a:spcAft>
                          </a:pPr>
                          <a:r>
                            <a:rPr lang="es-ES" sz="1800" dirty="0" smtClean="0">
                              <a:effectLst/>
                            </a:rPr>
                            <a:t>Temperatura </a:t>
                          </a:r>
                          <a14:m>
                            <m:oMath xmlns:m="http://schemas.openxmlformats.org/officeDocument/2006/math">
                              <m:r>
                                <a:rPr lang="es-EC" sz="1800" b="1" i="1" smtClean="0">
                                  <a:effectLst/>
                                  <a:latin typeface="Cambria Math" panose="02040503050406030204" pitchFamily="18" charset="0"/>
                                </a:rPr>
                                <m:t>(</m:t>
                              </m:r>
                              <m:r>
                                <a:rPr lang="es-EC" sz="1800" b="1" i="1" smtClean="0">
                                  <a:effectLst/>
                                  <a:latin typeface="Cambria Math" panose="02040503050406030204" pitchFamily="18" charset="0"/>
                                  <a:ea typeface="Cambria Math" panose="02040503050406030204" pitchFamily="18" charset="0"/>
                                </a:rPr>
                                <m:t>℃</m:t>
                              </m:r>
                              <m:r>
                                <a:rPr lang="es-EC" sz="1800" b="1" i="1" smtClean="0">
                                  <a:effectLst/>
                                  <a:latin typeface="Cambria Math" panose="02040503050406030204" pitchFamily="18" charset="0"/>
                                </a:rPr>
                                <m:t>)</m:t>
                              </m:r>
                            </m:oMath>
                          </a14:m>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smtClean="0">
                              <a:effectLst/>
                            </a:rPr>
                            <a:t>Densidad</a:t>
                          </a:r>
                          <a14:m>
                            <m:oMath xmlns:m="http://schemas.openxmlformats.org/officeDocument/2006/math">
                              <m:r>
                                <a:rPr lang="es-EC" sz="1800" b="1" i="1" smtClean="0">
                                  <a:effectLst/>
                                  <a:latin typeface="Cambria Math" panose="02040503050406030204" pitchFamily="18" charset="0"/>
                                </a:rPr>
                                <m:t>(</m:t>
                              </m:r>
                              <m:f>
                                <m:fPr>
                                  <m:ctrlPr>
                                    <a:rPr lang="es-EC" sz="1800" b="1" i="1" smtClean="0">
                                      <a:effectLst/>
                                      <a:latin typeface="Cambria Math" panose="02040503050406030204" pitchFamily="18" charset="0"/>
                                    </a:rPr>
                                  </m:ctrlPr>
                                </m:fPr>
                                <m:num>
                                  <m:r>
                                    <a:rPr lang="es-EC" sz="1800" b="1" i="1" smtClean="0">
                                      <a:effectLst/>
                                      <a:latin typeface="Cambria Math" panose="02040503050406030204" pitchFamily="18" charset="0"/>
                                    </a:rPr>
                                    <m:t>𝒌𝒈</m:t>
                                  </m:r>
                                </m:num>
                                <m:den>
                                  <m:sSup>
                                    <m:sSupPr>
                                      <m:ctrlPr>
                                        <a:rPr lang="es-EC" sz="1800" b="1" i="1" smtClean="0">
                                          <a:effectLst/>
                                          <a:latin typeface="Cambria Math" panose="02040503050406030204" pitchFamily="18" charset="0"/>
                                        </a:rPr>
                                      </m:ctrlPr>
                                    </m:sSupPr>
                                    <m:e>
                                      <m:r>
                                        <a:rPr lang="es-EC" sz="1800" b="1" i="1" smtClean="0">
                                          <a:effectLst/>
                                          <a:latin typeface="Cambria Math" panose="02040503050406030204" pitchFamily="18" charset="0"/>
                                        </a:rPr>
                                        <m:t>𝒎</m:t>
                                      </m:r>
                                    </m:e>
                                    <m:sup>
                                      <m:r>
                                        <a:rPr lang="es-EC" sz="1800" b="1" i="1" smtClean="0">
                                          <a:effectLst/>
                                          <a:latin typeface="Cambria Math" panose="02040503050406030204" pitchFamily="18" charset="0"/>
                                        </a:rPr>
                                        <m:t>𝟑</m:t>
                                      </m:r>
                                    </m:sup>
                                  </m:sSup>
                                </m:den>
                              </m:f>
                              <m:r>
                                <a:rPr lang="es-EC" sz="1800" b="1" i="1" smtClean="0">
                                  <a:effectLst/>
                                  <a:latin typeface="Cambria Math" panose="02040503050406030204" pitchFamily="18" charset="0"/>
                                </a:rPr>
                                <m:t>)</m:t>
                              </m:r>
                            </m:oMath>
                          </a14:m>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0"/>
                      </a:ext>
                    </a:extLst>
                  </a:tr>
                  <a:tr h="324750">
                    <a:tc>
                      <a:txBody>
                        <a:bodyPr/>
                        <a:lstStyle/>
                        <a:p>
                          <a:pPr algn="ctr">
                            <a:lnSpc>
                              <a:spcPct val="115000"/>
                            </a:lnSpc>
                            <a:spcAft>
                              <a:spcPts val="0"/>
                            </a:spcAft>
                          </a:pPr>
                          <a:r>
                            <a:rPr lang="es-ES" sz="1800" b="0" dirty="0">
                              <a:effectLst/>
                            </a:rPr>
                            <a:t>-40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1,5140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r h="324750">
                    <a:tc>
                      <a:txBody>
                        <a:bodyPr/>
                        <a:lstStyle/>
                        <a:p>
                          <a:pPr algn="ctr">
                            <a:lnSpc>
                              <a:spcPct val="115000"/>
                            </a:lnSpc>
                            <a:spcAft>
                              <a:spcPts val="0"/>
                            </a:spcAft>
                          </a:pPr>
                          <a:r>
                            <a:rPr lang="es-ES" sz="1800" b="0" dirty="0">
                              <a:effectLst/>
                            </a:rPr>
                            <a:t>-20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1,3950</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2"/>
                      </a:ext>
                    </a:extLst>
                  </a:tr>
                  <a:tr h="324750">
                    <a:tc>
                      <a:txBody>
                        <a:bodyPr/>
                        <a:lstStyle/>
                        <a:p>
                          <a:pPr algn="ctr">
                            <a:lnSpc>
                              <a:spcPct val="115000"/>
                            </a:lnSpc>
                            <a:spcAft>
                              <a:spcPts val="0"/>
                            </a:spcAft>
                          </a:pPr>
                          <a:r>
                            <a:rPr lang="es-ES" sz="1800" b="0" dirty="0">
                              <a:effectLst/>
                            </a:rPr>
                            <a:t>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1,2930</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3"/>
                      </a:ext>
                    </a:extLst>
                  </a:tr>
                  <a:tr h="324750">
                    <a:tc>
                      <a:txBody>
                        <a:bodyPr/>
                        <a:lstStyle/>
                        <a:p>
                          <a:pPr algn="ctr">
                            <a:lnSpc>
                              <a:spcPct val="115000"/>
                            </a:lnSpc>
                            <a:spcAft>
                              <a:spcPts val="0"/>
                            </a:spcAft>
                          </a:pPr>
                          <a:r>
                            <a:rPr lang="es-ES" sz="1800" b="0" dirty="0">
                              <a:effectLst/>
                            </a:rPr>
                            <a:t>5</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1,2690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4"/>
                      </a:ext>
                    </a:extLst>
                  </a:tr>
                  <a:tr h="324750">
                    <a:tc>
                      <a:txBody>
                        <a:bodyPr/>
                        <a:lstStyle/>
                        <a:p>
                          <a:pPr algn="ctr">
                            <a:lnSpc>
                              <a:spcPct val="115000"/>
                            </a:lnSpc>
                            <a:spcAft>
                              <a:spcPts val="0"/>
                            </a:spcAft>
                          </a:pPr>
                          <a:r>
                            <a:rPr lang="es-ES" sz="1800" b="0" dirty="0">
                              <a:effectLst/>
                            </a:rPr>
                            <a:t>10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1,2470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5"/>
                      </a:ext>
                    </a:extLst>
                  </a:tr>
                  <a:tr h="324750">
                    <a:tc>
                      <a:txBody>
                        <a:bodyPr/>
                        <a:lstStyle/>
                        <a:p>
                          <a:pPr algn="ctr">
                            <a:lnSpc>
                              <a:spcPct val="115000"/>
                            </a:lnSpc>
                            <a:spcAft>
                              <a:spcPts val="0"/>
                            </a:spcAft>
                          </a:pPr>
                          <a:r>
                            <a:rPr lang="es-ES" sz="1800" b="0" dirty="0">
                              <a:effectLst/>
                            </a:rPr>
                            <a:t>15</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1,2250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6"/>
                      </a:ext>
                    </a:extLst>
                  </a:tr>
                  <a:tr h="324750">
                    <a:tc>
                      <a:txBody>
                        <a:bodyPr/>
                        <a:lstStyle/>
                        <a:p>
                          <a:pPr algn="ctr">
                            <a:lnSpc>
                              <a:spcPct val="115000"/>
                            </a:lnSpc>
                            <a:spcAft>
                              <a:spcPts val="0"/>
                            </a:spcAft>
                          </a:pPr>
                          <a:r>
                            <a:rPr lang="es-ES" sz="1800" b="0" dirty="0">
                              <a:effectLst/>
                            </a:rPr>
                            <a:t>20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solidFill>
                          <a:srgbClr val="FF0000">
                            <a:alpha val="20000"/>
                          </a:srgbClr>
                        </a:solidFill>
                      </a:tcPr>
                    </a:tc>
                    <a:tc>
                      <a:txBody>
                        <a:bodyPr/>
                        <a:lstStyle/>
                        <a:p>
                          <a:pPr algn="ctr">
                            <a:lnSpc>
                              <a:spcPct val="115000"/>
                            </a:lnSpc>
                            <a:spcAft>
                              <a:spcPts val="0"/>
                            </a:spcAft>
                          </a:pPr>
                          <a:r>
                            <a:rPr lang="es-ES" sz="1800" dirty="0">
                              <a:effectLst/>
                            </a:rPr>
                            <a:t>1,2040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solidFill>
                          <a:srgbClr val="FF0000">
                            <a:alpha val="20000"/>
                          </a:srgbClr>
                        </a:solidFill>
                      </a:tcPr>
                    </a:tc>
                    <a:extLst>
                      <a:ext uri="{0D108BD9-81ED-4DB2-BD59-A6C34878D82A}">
                        <a16:rowId xmlns:a16="http://schemas.microsoft.com/office/drawing/2014/main" val="10007"/>
                      </a:ext>
                    </a:extLst>
                  </a:tr>
                  <a:tr h="324750">
                    <a:tc>
                      <a:txBody>
                        <a:bodyPr/>
                        <a:lstStyle/>
                        <a:p>
                          <a:pPr algn="ctr">
                            <a:lnSpc>
                              <a:spcPct val="115000"/>
                            </a:lnSpc>
                            <a:spcAft>
                              <a:spcPts val="0"/>
                            </a:spcAft>
                          </a:pPr>
                          <a:r>
                            <a:rPr lang="es-ES" sz="1800" b="0" dirty="0">
                              <a:effectLst/>
                            </a:rPr>
                            <a:t>25</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1,1840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8"/>
                      </a:ext>
                    </a:extLst>
                  </a:tr>
                  <a:tr h="324750">
                    <a:tc>
                      <a:txBody>
                        <a:bodyPr/>
                        <a:lstStyle/>
                        <a:p>
                          <a:pPr algn="ctr">
                            <a:lnSpc>
                              <a:spcPct val="115000"/>
                            </a:lnSpc>
                            <a:spcAft>
                              <a:spcPts val="0"/>
                            </a:spcAft>
                          </a:pPr>
                          <a:r>
                            <a:rPr lang="es-ES" sz="1800" b="0" dirty="0">
                              <a:effectLst/>
                            </a:rPr>
                            <a:t>30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1,1650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9"/>
                      </a:ext>
                    </a:extLst>
                  </a:tr>
                  <a:tr h="324750">
                    <a:tc>
                      <a:txBody>
                        <a:bodyPr/>
                        <a:lstStyle/>
                        <a:p>
                          <a:pPr algn="ctr">
                            <a:lnSpc>
                              <a:spcPct val="115000"/>
                            </a:lnSpc>
                            <a:spcAft>
                              <a:spcPts val="0"/>
                            </a:spcAft>
                          </a:pPr>
                          <a:r>
                            <a:rPr lang="es-ES" sz="1800" b="0" dirty="0">
                              <a:effectLst/>
                            </a:rPr>
                            <a:t>40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1,1270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0"/>
                      </a:ext>
                    </a:extLst>
                  </a:tr>
                  <a:tr h="324750">
                    <a:tc>
                      <a:txBody>
                        <a:bodyPr/>
                        <a:lstStyle/>
                        <a:p>
                          <a:pPr algn="ctr">
                            <a:lnSpc>
                              <a:spcPct val="115000"/>
                            </a:lnSpc>
                            <a:spcAft>
                              <a:spcPts val="0"/>
                            </a:spcAft>
                          </a:pPr>
                          <a:r>
                            <a:rPr lang="es-ES" sz="1800" b="0" dirty="0">
                              <a:effectLst/>
                            </a:rPr>
                            <a:t>50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1,1090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1"/>
                      </a:ext>
                    </a:extLst>
                  </a:tr>
                  <a:tr h="324750">
                    <a:tc>
                      <a:txBody>
                        <a:bodyPr/>
                        <a:lstStyle/>
                        <a:p>
                          <a:pPr algn="ctr">
                            <a:lnSpc>
                              <a:spcPct val="115000"/>
                            </a:lnSpc>
                            <a:spcAft>
                              <a:spcPts val="0"/>
                            </a:spcAft>
                          </a:pPr>
                          <a:r>
                            <a:rPr lang="es-ES" sz="1800" b="0" dirty="0">
                              <a:effectLst/>
                            </a:rPr>
                            <a:t>60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1,0600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2"/>
                      </a:ext>
                    </a:extLst>
                  </a:tr>
                  <a:tr h="324750">
                    <a:tc>
                      <a:txBody>
                        <a:bodyPr/>
                        <a:lstStyle/>
                        <a:p>
                          <a:pPr algn="ctr">
                            <a:lnSpc>
                              <a:spcPct val="115000"/>
                            </a:lnSpc>
                            <a:spcAft>
                              <a:spcPts val="0"/>
                            </a:spcAft>
                          </a:pPr>
                          <a:r>
                            <a:rPr lang="es-ES" sz="1800" b="0">
                              <a:effectLst/>
                            </a:rPr>
                            <a:t>70</a:t>
                          </a:r>
                          <a:endParaRPr lang="es-ES" sz="1800" b="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1,0290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3"/>
                      </a:ext>
                    </a:extLst>
                  </a:tr>
                  <a:tr h="324750">
                    <a:tc>
                      <a:txBody>
                        <a:bodyPr/>
                        <a:lstStyle/>
                        <a:p>
                          <a:pPr algn="ctr">
                            <a:lnSpc>
                              <a:spcPct val="115000"/>
                            </a:lnSpc>
                            <a:spcAft>
                              <a:spcPts val="0"/>
                            </a:spcAft>
                          </a:pPr>
                          <a:r>
                            <a:rPr lang="es-ES" sz="1800" b="0" dirty="0">
                              <a:effectLst/>
                            </a:rPr>
                            <a:t>80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0,9996</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4"/>
                      </a:ext>
                    </a:extLst>
                  </a:tr>
                  <a:tr h="324750">
                    <a:tc>
                      <a:txBody>
                        <a:bodyPr/>
                        <a:lstStyle/>
                        <a:p>
                          <a:pPr algn="ctr">
                            <a:lnSpc>
                              <a:spcPct val="115000"/>
                            </a:lnSpc>
                            <a:spcAft>
                              <a:spcPts val="0"/>
                            </a:spcAft>
                          </a:pPr>
                          <a:r>
                            <a:rPr lang="es-ES" sz="1800" b="0">
                              <a:effectLst/>
                            </a:rPr>
                            <a:t>90</a:t>
                          </a:r>
                          <a:endParaRPr lang="es-ES" sz="1800" b="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0,9721</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5"/>
                      </a:ext>
                    </a:extLst>
                  </a:tr>
                  <a:tr h="324750">
                    <a:tc>
                      <a:txBody>
                        <a:bodyPr/>
                        <a:lstStyle/>
                        <a:p>
                          <a:pPr algn="ctr">
                            <a:lnSpc>
                              <a:spcPct val="115000"/>
                            </a:lnSpc>
                            <a:spcAft>
                              <a:spcPts val="0"/>
                            </a:spcAft>
                          </a:pPr>
                          <a:r>
                            <a:rPr lang="es-ES" sz="1800" b="0" dirty="0">
                              <a:effectLst/>
                            </a:rPr>
                            <a:t>100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0,9461</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6"/>
                      </a:ext>
                    </a:extLst>
                  </a:tr>
                </a:tbl>
              </a:graphicData>
            </a:graphic>
          </p:graphicFrame>
        </mc:Choice>
        <mc:Fallback xmlns="">
          <p:graphicFrame>
            <p:nvGraphicFramePr>
              <p:cNvPr id="5" name="Tabla 4"/>
              <p:cNvGraphicFramePr>
                <a:graphicFrameLocks noGrp="1"/>
              </p:cNvGraphicFramePr>
              <p:nvPr>
                <p:extLst>
                  <p:ext uri="{D42A27DB-BD31-4B8C-83A1-F6EECF244321}">
                    <p14:modId xmlns:p14="http://schemas.microsoft.com/office/powerpoint/2010/main" val="2289895647"/>
                  </p:ext>
                </p:extLst>
              </p:nvPr>
            </p:nvGraphicFramePr>
            <p:xfrm>
              <a:off x="3624633" y="723098"/>
              <a:ext cx="4072190" cy="5751310"/>
            </p:xfrm>
            <a:graphic>
              <a:graphicData uri="http://schemas.openxmlformats.org/drawingml/2006/table">
                <a:tbl>
                  <a:tblPr firstRow="1" firstCol="1" bandRow="1">
                    <a:tableStyleId>{5FD0F851-EC5A-4D38-B0AD-8093EC10F338}</a:tableStyleId>
                  </a:tblPr>
                  <a:tblGrid>
                    <a:gridCol w="2036095">
                      <a:extLst>
                        <a:ext uri="{9D8B030D-6E8A-4147-A177-3AD203B41FA5}">
                          <a16:colId xmlns:a16="http://schemas.microsoft.com/office/drawing/2014/main" val="20000"/>
                        </a:ext>
                      </a:extLst>
                    </a:gridCol>
                    <a:gridCol w="2036095">
                      <a:extLst>
                        <a:ext uri="{9D8B030D-6E8A-4147-A177-3AD203B41FA5}">
                          <a16:colId xmlns:a16="http://schemas.microsoft.com/office/drawing/2014/main" val="20001"/>
                        </a:ext>
                      </a:extLst>
                    </a:gridCol>
                  </a:tblGrid>
                  <a:tr h="555310">
                    <a:tc>
                      <a:txBody>
                        <a:bodyPr/>
                        <a:lstStyle/>
                        <a:p>
                          <a:endParaRPr lang="es-EC"/>
                        </a:p>
                      </a:txBody>
                      <a:tcPr marL="68580" marR="68580" marT="0" marB="0">
                        <a:blipFill>
                          <a:blip r:embed="rId3"/>
                          <a:stretch>
                            <a:fillRect t="-8791" r="-100000" b="-958242"/>
                          </a:stretch>
                        </a:blipFill>
                      </a:tcPr>
                    </a:tc>
                    <a:tc>
                      <a:txBody>
                        <a:bodyPr/>
                        <a:lstStyle/>
                        <a:p>
                          <a:endParaRPr lang="es-EC"/>
                        </a:p>
                      </a:txBody>
                      <a:tcPr marL="68580" marR="68580" marT="0" marB="0">
                        <a:blipFill>
                          <a:blip r:embed="rId3"/>
                          <a:stretch>
                            <a:fillRect l="-100299" t="-8791" r="-299" b="-958242"/>
                          </a:stretch>
                        </a:blipFill>
                      </a:tcPr>
                    </a:tc>
                    <a:extLst>
                      <a:ext uri="{0D108BD9-81ED-4DB2-BD59-A6C34878D82A}">
                        <a16:rowId xmlns:a16="http://schemas.microsoft.com/office/drawing/2014/main" val="10000"/>
                      </a:ext>
                    </a:extLst>
                  </a:tr>
                  <a:tr h="324750">
                    <a:tc>
                      <a:txBody>
                        <a:bodyPr/>
                        <a:lstStyle/>
                        <a:p>
                          <a:pPr algn="ctr">
                            <a:lnSpc>
                              <a:spcPct val="115000"/>
                            </a:lnSpc>
                            <a:spcAft>
                              <a:spcPts val="0"/>
                            </a:spcAft>
                          </a:pPr>
                          <a:r>
                            <a:rPr lang="es-ES" sz="1800" b="0" dirty="0">
                              <a:effectLst/>
                            </a:rPr>
                            <a:t>-40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1,5140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r h="324750">
                    <a:tc>
                      <a:txBody>
                        <a:bodyPr/>
                        <a:lstStyle/>
                        <a:p>
                          <a:pPr algn="ctr">
                            <a:lnSpc>
                              <a:spcPct val="115000"/>
                            </a:lnSpc>
                            <a:spcAft>
                              <a:spcPts val="0"/>
                            </a:spcAft>
                          </a:pPr>
                          <a:r>
                            <a:rPr lang="es-ES" sz="1800" b="0" dirty="0">
                              <a:effectLst/>
                            </a:rPr>
                            <a:t>-20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1,3950</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2"/>
                      </a:ext>
                    </a:extLst>
                  </a:tr>
                  <a:tr h="324750">
                    <a:tc>
                      <a:txBody>
                        <a:bodyPr/>
                        <a:lstStyle/>
                        <a:p>
                          <a:pPr algn="ctr">
                            <a:lnSpc>
                              <a:spcPct val="115000"/>
                            </a:lnSpc>
                            <a:spcAft>
                              <a:spcPts val="0"/>
                            </a:spcAft>
                          </a:pPr>
                          <a:r>
                            <a:rPr lang="es-ES" sz="1800" b="0" dirty="0">
                              <a:effectLst/>
                            </a:rPr>
                            <a:t>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1,2930</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3"/>
                      </a:ext>
                    </a:extLst>
                  </a:tr>
                  <a:tr h="324750">
                    <a:tc>
                      <a:txBody>
                        <a:bodyPr/>
                        <a:lstStyle/>
                        <a:p>
                          <a:pPr algn="ctr">
                            <a:lnSpc>
                              <a:spcPct val="115000"/>
                            </a:lnSpc>
                            <a:spcAft>
                              <a:spcPts val="0"/>
                            </a:spcAft>
                          </a:pPr>
                          <a:r>
                            <a:rPr lang="es-ES" sz="1800" b="0" dirty="0">
                              <a:effectLst/>
                            </a:rPr>
                            <a:t>5</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1,2690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4"/>
                      </a:ext>
                    </a:extLst>
                  </a:tr>
                  <a:tr h="324750">
                    <a:tc>
                      <a:txBody>
                        <a:bodyPr/>
                        <a:lstStyle/>
                        <a:p>
                          <a:pPr algn="ctr">
                            <a:lnSpc>
                              <a:spcPct val="115000"/>
                            </a:lnSpc>
                            <a:spcAft>
                              <a:spcPts val="0"/>
                            </a:spcAft>
                          </a:pPr>
                          <a:r>
                            <a:rPr lang="es-ES" sz="1800" b="0" dirty="0">
                              <a:effectLst/>
                            </a:rPr>
                            <a:t>10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1,2470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5"/>
                      </a:ext>
                    </a:extLst>
                  </a:tr>
                  <a:tr h="324750">
                    <a:tc>
                      <a:txBody>
                        <a:bodyPr/>
                        <a:lstStyle/>
                        <a:p>
                          <a:pPr algn="ctr">
                            <a:lnSpc>
                              <a:spcPct val="115000"/>
                            </a:lnSpc>
                            <a:spcAft>
                              <a:spcPts val="0"/>
                            </a:spcAft>
                          </a:pPr>
                          <a:r>
                            <a:rPr lang="es-ES" sz="1800" b="0" dirty="0">
                              <a:effectLst/>
                            </a:rPr>
                            <a:t>15</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1,2250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6"/>
                      </a:ext>
                    </a:extLst>
                  </a:tr>
                  <a:tr h="324750">
                    <a:tc>
                      <a:txBody>
                        <a:bodyPr/>
                        <a:lstStyle/>
                        <a:p>
                          <a:pPr algn="ctr">
                            <a:lnSpc>
                              <a:spcPct val="115000"/>
                            </a:lnSpc>
                            <a:spcAft>
                              <a:spcPts val="0"/>
                            </a:spcAft>
                          </a:pPr>
                          <a:r>
                            <a:rPr lang="es-ES" sz="1800" b="0" dirty="0">
                              <a:effectLst/>
                            </a:rPr>
                            <a:t>20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solidFill>
                          <a:srgbClr val="FF0000">
                            <a:alpha val="20000"/>
                          </a:srgbClr>
                        </a:solidFill>
                      </a:tcPr>
                    </a:tc>
                    <a:tc>
                      <a:txBody>
                        <a:bodyPr/>
                        <a:lstStyle/>
                        <a:p>
                          <a:pPr algn="ctr">
                            <a:lnSpc>
                              <a:spcPct val="115000"/>
                            </a:lnSpc>
                            <a:spcAft>
                              <a:spcPts val="0"/>
                            </a:spcAft>
                          </a:pPr>
                          <a:r>
                            <a:rPr lang="es-ES" sz="1800" dirty="0">
                              <a:effectLst/>
                            </a:rPr>
                            <a:t>1,2040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solidFill>
                          <a:srgbClr val="FF0000">
                            <a:alpha val="20000"/>
                          </a:srgbClr>
                        </a:solidFill>
                      </a:tcPr>
                    </a:tc>
                    <a:extLst>
                      <a:ext uri="{0D108BD9-81ED-4DB2-BD59-A6C34878D82A}">
                        <a16:rowId xmlns:a16="http://schemas.microsoft.com/office/drawing/2014/main" val="10007"/>
                      </a:ext>
                    </a:extLst>
                  </a:tr>
                  <a:tr h="324750">
                    <a:tc>
                      <a:txBody>
                        <a:bodyPr/>
                        <a:lstStyle/>
                        <a:p>
                          <a:pPr algn="ctr">
                            <a:lnSpc>
                              <a:spcPct val="115000"/>
                            </a:lnSpc>
                            <a:spcAft>
                              <a:spcPts val="0"/>
                            </a:spcAft>
                          </a:pPr>
                          <a:r>
                            <a:rPr lang="es-ES" sz="1800" b="0" dirty="0">
                              <a:effectLst/>
                            </a:rPr>
                            <a:t>25</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1,1840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8"/>
                      </a:ext>
                    </a:extLst>
                  </a:tr>
                  <a:tr h="324750">
                    <a:tc>
                      <a:txBody>
                        <a:bodyPr/>
                        <a:lstStyle/>
                        <a:p>
                          <a:pPr algn="ctr">
                            <a:lnSpc>
                              <a:spcPct val="115000"/>
                            </a:lnSpc>
                            <a:spcAft>
                              <a:spcPts val="0"/>
                            </a:spcAft>
                          </a:pPr>
                          <a:r>
                            <a:rPr lang="es-ES" sz="1800" b="0" dirty="0">
                              <a:effectLst/>
                            </a:rPr>
                            <a:t>30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1,1650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9"/>
                      </a:ext>
                    </a:extLst>
                  </a:tr>
                  <a:tr h="324750">
                    <a:tc>
                      <a:txBody>
                        <a:bodyPr/>
                        <a:lstStyle/>
                        <a:p>
                          <a:pPr algn="ctr">
                            <a:lnSpc>
                              <a:spcPct val="115000"/>
                            </a:lnSpc>
                            <a:spcAft>
                              <a:spcPts val="0"/>
                            </a:spcAft>
                          </a:pPr>
                          <a:r>
                            <a:rPr lang="es-ES" sz="1800" b="0" dirty="0">
                              <a:effectLst/>
                            </a:rPr>
                            <a:t>40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1,1270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0"/>
                      </a:ext>
                    </a:extLst>
                  </a:tr>
                  <a:tr h="324750">
                    <a:tc>
                      <a:txBody>
                        <a:bodyPr/>
                        <a:lstStyle/>
                        <a:p>
                          <a:pPr algn="ctr">
                            <a:lnSpc>
                              <a:spcPct val="115000"/>
                            </a:lnSpc>
                            <a:spcAft>
                              <a:spcPts val="0"/>
                            </a:spcAft>
                          </a:pPr>
                          <a:r>
                            <a:rPr lang="es-ES" sz="1800" b="0" dirty="0">
                              <a:effectLst/>
                            </a:rPr>
                            <a:t>50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1,1090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1"/>
                      </a:ext>
                    </a:extLst>
                  </a:tr>
                  <a:tr h="324750">
                    <a:tc>
                      <a:txBody>
                        <a:bodyPr/>
                        <a:lstStyle/>
                        <a:p>
                          <a:pPr algn="ctr">
                            <a:lnSpc>
                              <a:spcPct val="115000"/>
                            </a:lnSpc>
                            <a:spcAft>
                              <a:spcPts val="0"/>
                            </a:spcAft>
                          </a:pPr>
                          <a:r>
                            <a:rPr lang="es-ES" sz="1800" b="0" dirty="0">
                              <a:effectLst/>
                            </a:rPr>
                            <a:t>60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1,0600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2"/>
                      </a:ext>
                    </a:extLst>
                  </a:tr>
                  <a:tr h="324750">
                    <a:tc>
                      <a:txBody>
                        <a:bodyPr/>
                        <a:lstStyle/>
                        <a:p>
                          <a:pPr algn="ctr">
                            <a:lnSpc>
                              <a:spcPct val="115000"/>
                            </a:lnSpc>
                            <a:spcAft>
                              <a:spcPts val="0"/>
                            </a:spcAft>
                          </a:pPr>
                          <a:r>
                            <a:rPr lang="es-ES" sz="1800" b="0">
                              <a:effectLst/>
                            </a:rPr>
                            <a:t>70</a:t>
                          </a:r>
                          <a:endParaRPr lang="es-ES" sz="1800" b="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1,0290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3"/>
                      </a:ext>
                    </a:extLst>
                  </a:tr>
                  <a:tr h="324750">
                    <a:tc>
                      <a:txBody>
                        <a:bodyPr/>
                        <a:lstStyle/>
                        <a:p>
                          <a:pPr algn="ctr">
                            <a:lnSpc>
                              <a:spcPct val="115000"/>
                            </a:lnSpc>
                            <a:spcAft>
                              <a:spcPts val="0"/>
                            </a:spcAft>
                          </a:pPr>
                          <a:r>
                            <a:rPr lang="es-ES" sz="1800" b="0" dirty="0">
                              <a:effectLst/>
                            </a:rPr>
                            <a:t>80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0,9996</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4"/>
                      </a:ext>
                    </a:extLst>
                  </a:tr>
                  <a:tr h="324750">
                    <a:tc>
                      <a:txBody>
                        <a:bodyPr/>
                        <a:lstStyle/>
                        <a:p>
                          <a:pPr algn="ctr">
                            <a:lnSpc>
                              <a:spcPct val="115000"/>
                            </a:lnSpc>
                            <a:spcAft>
                              <a:spcPts val="0"/>
                            </a:spcAft>
                          </a:pPr>
                          <a:r>
                            <a:rPr lang="es-ES" sz="1800" b="0">
                              <a:effectLst/>
                            </a:rPr>
                            <a:t>90</a:t>
                          </a:r>
                          <a:endParaRPr lang="es-ES" sz="1800" b="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0,9721</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5"/>
                      </a:ext>
                    </a:extLst>
                  </a:tr>
                  <a:tr h="324750">
                    <a:tc>
                      <a:txBody>
                        <a:bodyPr/>
                        <a:lstStyle/>
                        <a:p>
                          <a:pPr algn="ctr">
                            <a:lnSpc>
                              <a:spcPct val="115000"/>
                            </a:lnSpc>
                            <a:spcAft>
                              <a:spcPts val="0"/>
                            </a:spcAft>
                          </a:pPr>
                          <a:r>
                            <a:rPr lang="es-ES" sz="1800" b="0" dirty="0">
                              <a:effectLst/>
                            </a:rPr>
                            <a:t>100</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0,9461</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6"/>
                      </a:ext>
                    </a:extLst>
                  </a:tr>
                </a:tbl>
              </a:graphicData>
            </a:graphic>
          </p:graphicFrame>
        </mc:Fallback>
      </mc:AlternateContent>
      <p:sp>
        <p:nvSpPr>
          <p:cNvPr id="6" name="CuadroTexto 1"/>
          <p:cNvSpPr txBox="1"/>
          <p:nvPr/>
        </p:nvSpPr>
        <p:spPr>
          <a:xfrm>
            <a:off x="294468" y="328032"/>
            <a:ext cx="6462830"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AIRE COMPRIMIDO</a:t>
            </a:r>
            <a:endParaRPr lang="es-E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714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2774854" y="2832306"/>
            <a:ext cx="6527408"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Galvanización mediante ZINC ÁCIDO</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5851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374349"/>
            <a:ext cx="7144719" cy="830997"/>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TIPOS DE BAÑOS DE ZINCADO ELECTROLÍTICO</a:t>
            </a:r>
            <a:endParaRPr lang="es-ES" sz="2400"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2665218646"/>
              </p:ext>
            </p:extLst>
          </p:nvPr>
        </p:nvGraphicFramePr>
        <p:xfrm>
          <a:off x="2100237" y="1009934"/>
          <a:ext cx="9702296" cy="5390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redondeado 2"/>
          <p:cNvSpPr/>
          <p:nvPr/>
        </p:nvSpPr>
        <p:spPr>
          <a:xfrm>
            <a:off x="72829" y="3022743"/>
            <a:ext cx="1716328" cy="278969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smtClean="0">
                <a:solidFill>
                  <a:schemeClr val="tx1"/>
                </a:solidFill>
              </a:rPr>
              <a:t>-Bajo daño ambiental</a:t>
            </a:r>
          </a:p>
          <a:p>
            <a:r>
              <a:rPr lang="es-ES" b="1" dirty="0" smtClean="0">
                <a:solidFill>
                  <a:schemeClr val="tx1"/>
                </a:solidFill>
              </a:rPr>
              <a:t>-Fácil manipulación</a:t>
            </a:r>
          </a:p>
          <a:p>
            <a:r>
              <a:rPr lang="es-ES" b="1" dirty="0" smtClean="0">
                <a:solidFill>
                  <a:schemeClr val="tx1"/>
                </a:solidFill>
              </a:rPr>
              <a:t>-Mayor rendimiento</a:t>
            </a:r>
          </a:p>
          <a:p>
            <a:pPr algn="ctr"/>
            <a:endParaRPr lang="es-ES" dirty="0"/>
          </a:p>
        </p:txBody>
      </p:sp>
      <p:cxnSp>
        <p:nvCxnSpPr>
          <p:cNvPr id="7" name="Conector recto de flecha 6"/>
          <p:cNvCxnSpPr/>
          <p:nvPr/>
        </p:nvCxnSpPr>
        <p:spPr>
          <a:xfrm flipH="1">
            <a:off x="1635287" y="4417590"/>
            <a:ext cx="464950" cy="0"/>
          </a:xfrm>
          <a:prstGeom prst="straightConnector1">
            <a:avLst/>
          </a:prstGeom>
          <a:ln w="57150">
            <a:solidFill>
              <a:srgbClr val="3983FC"/>
            </a:solidFill>
            <a:tailEnd type="triangle"/>
          </a:ln>
        </p:spPr>
        <p:style>
          <a:lnRef idx="3">
            <a:schemeClr val="accent1"/>
          </a:lnRef>
          <a:fillRef idx="0">
            <a:schemeClr val="accent1"/>
          </a:fillRef>
          <a:effectRef idx="2">
            <a:schemeClr val="accent1"/>
          </a:effectRef>
          <a:fontRef idx="minor">
            <a:schemeClr val="tx1"/>
          </a:fontRef>
        </p:style>
      </p:cxnSp>
      <p:sp>
        <p:nvSpPr>
          <p:cNvPr id="8" name="Elipse 7"/>
          <p:cNvSpPr/>
          <p:nvPr/>
        </p:nvSpPr>
        <p:spPr>
          <a:xfrm>
            <a:off x="2100237" y="3750589"/>
            <a:ext cx="1945037" cy="13793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08102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10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0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3"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374349"/>
            <a:ext cx="7144719" cy="830997"/>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PRE-TRATAMIENTO Y POST-TRATAMIENTO PARA GALVANIZADO DE ZINC ÁCIDO</a:t>
            </a:r>
            <a:endParaRPr lang="es-ES" sz="2400"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5 Diagrama"/>
          <p:cNvGraphicFramePr/>
          <p:nvPr>
            <p:extLst>
              <p:ext uri="{D42A27DB-BD31-4B8C-83A1-F6EECF244321}">
                <p14:modId xmlns:p14="http://schemas.microsoft.com/office/powerpoint/2010/main" val="390318555"/>
              </p:ext>
            </p:extLst>
          </p:nvPr>
        </p:nvGraphicFramePr>
        <p:xfrm>
          <a:off x="364764" y="1217323"/>
          <a:ext cx="9399531" cy="4947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a:picLocks noChangeAspect="1"/>
          </p:cNvPicPr>
          <p:nvPr/>
        </p:nvPicPr>
        <p:blipFill rotWithShape="1">
          <a:blip r:embed="rId8" cstate="print">
            <a:extLst>
              <a:ext uri="{28A0092B-C50C-407E-A947-70E740481C1C}">
                <a14:useLocalDpi xmlns:a14="http://schemas.microsoft.com/office/drawing/2010/main" val="0"/>
              </a:ext>
            </a:extLst>
          </a:blip>
          <a:srcRect l="7120" t="29964" r="2123" b="30633"/>
          <a:stretch/>
        </p:blipFill>
        <p:spPr>
          <a:xfrm>
            <a:off x="113184" y="4027111"/>
            <a:ext cx="2340244" cy="1806288"/>
          </a:xfrm>
          <a:prstGeom prst="rect">
            <a:avLst/>
          </a:prstGeom>
        </p:spPr>
      </p:pic>
      <p:pic>
        <p:nvPicPr>
          <p:cNvPr id="7" name="Imagen 6" descr="C:\Users\dell\Desktop\VILLA\Documents\ESPE\TESIS\ARCHIVOS TESIS VILLAFUERTE VIZCAINO\FOTOS CAP 4 TESIS\DSC_0371.JPG"/>
          <p:cNvPicPr/>
          <p:nvPr/>
        </p:nvPicPr>
        <p:blipFill rotWithShape="1">
          <a:blip r:embed="rId9" cstate="print">
            <a:extLst>
              <a:ext uri="{28A0092B-C50C-407E-A947-70E740481C1C}">
                <a14:useLocalDpi xmlns:a14="http://schemas.microsoft.com/office/drawing/2010/main" val="0"/>
              </a:ext>
            </a:extLst>
          </a:blip>
          <a:srcRect l="25363" t="21124" r="12615" b="26567"/>
          <a:stretch/>
        </p:blipFill>
        <p:spPr bwMode="auto">
          <a:xfrm>
            <a:off x="9416130" y="828696"/>
            <a:ext cx="2789693" cy="2188697"/>
          </a:xfrm>
          <a:prstGeom prst="rect">
            <a:avLst/>
          </a:prstGeom>
          <a:noFill/>
          <a:ln>
            <a:noFill/>
          </a:ln>
          <a:extLst>
            <a:ext uri="{53640926-AAD7-44D8-BBD7-CCE9431645EC}">
              <a14:shadowObscured xmlns:a14="http://schemas.microsoft.com/office/drawing/2010/main"/>
            </a:ext>
          </a:extLst>
        </p:spPr>
      </p:pic>
      <p:pic>
        <p:nvPicPr>
          <p:cNvPr id="2" name="Imagen 1"/>
          <p:cNvPicPr>
            <a:picLocks noChangeAspect="1"/>
          </p:cNvPicPr>
          <p:nvPr/>
        </p:nvPicPr>
        <p:blipFill rotWithShape="1">
          <a:blip r:embed="rId10" cstate="print">
            <a:extLst>
              <a:ext uri="{28A0092B-C50C-407E-A947-70E740481C1C}">
                <a14:useLocalDpi xmlns:a14="http://schemas.microsoft.com/office/drawing/2010/main" val="0"/>
              </a:ext>
            </a:extLst>
          </a:blip>
          <a:srcRect l="15604" r="22082"/>
          <a:stretch/>
        </p:blipFill>
        <p:spPr>
          <a:xfrm rot="16200000">
            <a:off x="9790164" y="2881058"/>
            <a:ext cx="2539212" cy="2292106"/>
          </a:xfrm>
          <a:prstGeom prst="rect">
            <a:avLst/>
          </a:prstGeom>
        </p:spPr>
      </p:pic>
    </p:spTree>
    <p:extLst>
      <p:ext uri="{BB962C8B-B14F-4D97-AF65-F5344CB8AC3E}">
        <p14:creationId xmlns:p14="http://schemas.microsoft.com/office/powerpoint/2010/main" val="150005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1000"/>
                                        <p:tgtEl>
                                          <p:spTgt spid="7"/>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374349"/>
            <a:ext cx="7144719" cy="830997"/>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LEYES DE ELECTROQUIMICA DE MICHAEL FARADAY (1791-1867)</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5" name="1 Marco"/>
          <p:cNvSpPr/>
          <p:nvPr/>
        </p:nvSpPr>
        <p:spPr>
          <a:xfrm>
            <a:off x="273797" y="1393403"/>
            <a:ext cx="7858942" cy="1976004"/>
          </a:xfrm>
          <a:prstGeom prst="fram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anchor="ctr"/>
          <a:lstStyle/>
          <a:p>
            <a:pPr algn="just">
              <a:defRPr/>
            </a:pPr>
            <a:r>
              <a:rPr lang="es-EC" sz="2400" b="1" dirty="0">
                <a:solidFill>
                  <a:schemeClr val="tx1"/>
                </a:solidFill>
              </a:rPr>
              <a:t>PRIMERA LEY: </a:t>
            </a:r>
            <a:r>
              <a:rPr lang="es-EC" sz="2400" dirty="0">
                <a:solidFill>
                  <a:schemeClr val="tx1"/>
                </a:solidFill>
              </a:rPr>
              <a:t>El peso de una sustancia depositada es proporcional a la intensidad de la corriente (número de electrones por segundo) y al tiempo que esta circula.</a:t>
            </a:r>
          </a:p>
        </p:txBody>
      </p:sp>
      <p:sp>
        <p:nvSpPr>
          <p:cNvPr id="6" name="8 Marco"/>
          <p:cNvSpPr/>
          <p:nvPr/>
        </p:nvSpPr>
        <p:spPr>
          <a:xfrm>
            <a:off x="273797" y="3651670"/>
            <a:ext cx="8286750" cy="1871786"/>
          </a:xfrm>
          <a:prstGeom prst="fram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anchor="ctr"/>
          <a:lstStyle/>
          <a:p>
            <a:pPr algn="just">
              <a:defRPr/>
            </a:pPr>
            <a:r>
              <a:rPr lang="es-EC" sz="2400" b="1" dirty="0">
                <a:solidFill>
                  <a:schemeClr val="tx1"/>
                </a:solidFill>
              </a:rPr>
              <a:t>SEGUNDA LEY: </a:t>
            </a:r>
            <a:r>
              <a:rPr lang="es-EC" sz="2400" dirty="0">
                <a:solidFill>
                  <a:schemeClr val="tx1"/>
                </a:solidFill>
              </a:rPr>
              <a:t>El peso de una sustancia depositada durante la electrólisis es proporcional al peso equivalente de la sustancia.</a:t>
            </a:r>
          </a:p>
        </p:txBody>
      </p:sp>
      <mc:AlternateContent xmlns:mc="http://schemas.openxmlformats.org/markup-compatibility/2006" xmlns:a14="http://schemas.microsoft.com/office/drawing/2010/main">
        <mc:Choice Requires="a14">
          <p:sp>
            <p:nvSpPr>
              <p:cNvPr id="9" name="Rectángulo 6"/>
              <p:cNvSpPr/>
              <p:nvPr/>
            </p:nvSpPr>
            <p:spPr>
              <a:xfrm>
                <a:off x="8560547" y="2749248"/>
                <a:ext cx="3288553" cy="1600053"/>
              </a:xfrm>
              <a:prstGeom prst="rect">
                <a:avLst/>
              </a:prstGeom>
            </p:spPr>
            <p:txBody>
              <a:bodyPr wrap="square">
                <a:spAutoFit/>
              </a:bodyPr>
              <a:lstStyle/>
              <a:p>
                <a:pPr indent="457200" algn="just">
                  <a:lnSpc>
                    <a:spcPct val="150000"/>
                  </a:lnSpc>
                  <a:spcAft>
                    <a:spcPts val="0"/>
                  </a:spcAft>
                </a:pPr>
                <a14:m>
                  <m:oMathPara xmlns:m="http://schemas.openxmlformats.org/officeDocument/2006/math">
                    <m:oMathParaPr>
                      <m:jc m:val="centerGroup"/>
                    </m:oMathParaPr>
                    <m:oMath xmlns:m="http://schemas.openxmlformats.org/officeDocument/2006/math">
                      <m:r>
                        <a:rPr lang="es-ES" sz="3200" i="1" smtClean="0">
                          <a:solidFill>
                            <a:srgbClr val="000000"/>
                          </a:solidFill>
                          <a:effectLst/>
                          <a:latin typeface="Cambria Math" panose="02040503050406030204" pitchFamily="18" charset="0"/>
                          <a:ea typeface="Arial" panose="020B0604020202020204" pitchFamily="34" charset="0"/>
                        </a:rPr>
                        <m:t>𝑊</m:t>
                      </m:r>
                      <m:r>
                        <a:rPr lang="es-ES" sz="3200" i="1" smtClean="0">
                          <a:solidFill>
                            <a:srgbClr val="000000"/>
                          </a:solidFill>
                          <a:effectLst/>
                          <a:latin typeface="Cambria Math" panose="02040503050406030204" pitchFamily="18" charset="0"/>
                          <a:ea typeface="Arial" panose="020B0604020202020204" pitchFamily="34" charset="0"/>
                        </a:rPr>
                        <m:t>=</m:t>
                      </m:r>
                      <m:f>
                        <m:fPr>
                          <m:ctrlPr>
                            <a:rPr lang="es-ES" sz="3200" i="1">
                              <a:solidFill>
                                <a:srgbClr val="000000"/>
                              </a:solidFill>
                              <a:effectLst/>
                              <a:latin typeface="Cambria Math" panose="02040503050406030204" pitchFamily="18" charset="0"/>
                              <a:ea typeface="Arial" panose="020B0604020202020204" pitchFamily="34" charset="0"/>
                            </a:rPr>
                          </m:ctrlPr>
                        </m:fPr>
                        <m:num>
                          <m:sSub>
                            <m:sSubPr>
                              <m:ctrlPr>
                                <a:rPr lang="es-ES" sz="3200" i="1">
                                  <a:solidFill>
                                    <a:srgbClr val="000000"/>
                                  </a:solidFill>
                                  <a:effectLst/>
                                  <a:latin typeface="Cambria Math" panose="02040503050406030204" pitchFamily="18" charset="0"/>
                                  <a:ea typeface="Arial" panose="020B0604020202020204" pitchFamily="34" charset="0"/>
                                </a:rPr>
                              </m:ctrlPr>
                            </m:sSubPr>
                            <m:e>
                              <m:r>
                                <a:rPr lang="es-ES" sz="3200" i="1">
                                  <a:solidFill>
                                    <a:srgbClr val="000000"/>
                                  </a:solidFill>
                                  <a:effectLst/>
                                  <a:latin typeface="Cambria Math" panose="02040503050406030204" pitchFamily="18" charset="0"/>
                                  <a:ea typeface="Arial" panose="020B0604020202020204" pitchFamily="34" charset="0"/>
                                </a:rPr>
                                <m:t>𝑃</m:t>
                              </m:r>
                            </m:e>
                            <m:sub>
                              <m:r>
                                <a:rPr lang="es-ES" sz="3200" i="1">
                                  <a:solidFill>
                                    <a:srgbClr val="000000"/>
                                  </a:solidFill>
                                  <a:effectLst/>
                                  <a:latin typeface="Cambria Math" panose="02040503050406030204" pitchFamily="18" charset="0"/>
                                  <a:ea typeface="Arial" panose="020B0604020202020204" pitchFamily="34" charset="0"/>
                                </a:rPr>
                                <m:t>𝑎</m:t>
                              </m:r>
                            </m:sub>
                          </m:sSub>
                          <m:r>
                            <a:rPr lang="es-ES" sz="3200" i="1">
                              <a:solidFill>
                                <a:srgbClr val="000000"/>
                              </a:solidFill>
                              <a:effectLst/>
                              <a:latin typeface="Cambria Math" panose="02040503050406030204" pitchFamily="18" charset="0"/>
                              <a:ea typeface="Arial" panose="020B0604020202020204" pitchFamily="34" charset="0"/>
                            </a:rPr>
                            <m:t>∗</m:t>
                          </m:r>
                          <m:r>
                            <a:rPr lang="es-ES" sz="3200" i="1">
                              <a:solidFill>
                                <a:srgbClr val="000000"/>
                              </a:solidFill>
                              <a:effectLst/>
                              <a:latin typeface="Cambria Math" panose="02040503050406030204" pitchFamily="18" charset="0"/>
                              <a:ea typeface="Arial" panose="020B0604020202020204" pitchFamily="34" charset="0"/>
                            </a:rPr>
                            <m:t>𝑡</m:t>
                          </m:r>
                          <m:r>
                            <a:rPr lang="es-ES" sz="3200" i="1">
                              <a:solidFill>
                                <a:srgbClr val="000000"/>
                              </a:solidFill>
                              <a:effectLst/>
                              <a:latin typeface="Cambria Math" panose="02040503050406030204" pitchFamily="18" charset="0"/>
                              <a:ea typeface="Arial" panose="020B0604020202020204" pitchFamily="34" charset="0"/>
                            </a:rPr>
                            <m:t>∗</m:t>
                          </m:r>
                          <m:r>
                            <a:rPr lang="es-ES" sz="3200" i="1">
                              <a:solidFill>
                                <a:srgbClr val="000000"/>
                              </a:solidFill>
                              <a:effectLst/>
                              <a:latin typeface="Cambria Math" panose="02040503050406030204" pitchFamily="18" charset="0"/>
                              <a:ea typeface="Arial" panose="020B0604020202020204" pitchFamily="34" charset="0"/>
                            </a:rPr>
                            <m:t>𝐼</m:t>
                          </m:r>
                        </m:num>
                        <m:den>
                          <m:sSub>
                            <m:sSubPr>
                              <m:ctrlPr>
                                <a:rPr lang="es-ES" sz="3200" i="1">
                                  <a:solidFill>
                                    <a:srgbClr val="000000"/>
                                  </a:solidFill>
                                  <a:effectLst/>
                                  <a:latin typeface="Cambria Math" panose="02040503050406030204" pitchFamily="18" charset="0"/>
                                  <a:ea typeface="Arial" panose="020B0604020202020204" pitchFamily="34" charset="0"/>
                                </a:rPr>
                              </m:ctrlPr>
                            </m:sSubPr>
                            <m:e>
                              <m:r>
                                <a:rPr lang="es-ES" sz="3200" i="1">
                                  <a:solidFill>
                                    <a:srgbClr val="000000"/>
                                  </a:solidFill>
                                  <a:effectLst/>
                                  <a:latin typeface="Cambria Math" panose="02040503050406030204" pitchFamily="18" charset="0"/>
                                  <a:ea typeface="Arial" panose="020B0604020202020204" pitchFamily="34" charset="0"/>
                                </a:rPr>
                                <m:t>𝑉</m:t>
                              </m:r>
                            </m:e>
                            <m:sub>
                              <m:r>
                                <a:rPr lang="es-ES" sz="3200" i="1">
                                  <a:solidFill>
                                    <a:srgbClr val="000000"/>
                                  </a:solidFill>
                                  <a:effectLst/>
                                  <a:latin typeface="Cambria Math" panose="02040503050406030204" pitchFamily="18" charset="0"/>
                                  <a:ea typeface="Arial" panose="020B0604020202020204" pitchFamily="34" charset="0"/>
                                </a:rPr>
                                <m:t>𝑎</m:t>
                              </m:r>
                            </m:sub>
                          </m:sSub>
                          <m:r>
                            <a:rPr lang="es-ES" sz="3200" i="1">
                              <a:solidFill>
                                <a:srgbClr val="000000"/>
                              </a:solidFill>
                              <a:effectLst/>
                              <a:latin typeface="Cambria Math" panose="02040503050406030204" pitchFamily="18" charset="0"/>
                              <a:ea typeface="Arial" panose="020B0604020202020204" pitchFamily="34" charset="0"/>
                            </a:rPr>
                            <m:t>∗</m:t>
                          </m:r>
                          <m:r>
                            <a:rPr lang="es-ES" sz="3200" i="1">
                              <a:solidFill>
                                <a:srgbClr val="000000"/>
                              </a:solidFill>
                              <a:effectLst/>
                              <a:latin typeface="Cambria Math" panose="02040503050406030204" pitchFamily="18" charset="0"/>
                              <a:ea typeface="Arial" panose="020B0604020202020204" pitchFamily="34" charset="0"/>
                            </a:rPr>
                            <m:t>𝐹</m:t>
                          </m:r>
                        </m:den>
                      </m:f>
                    </m:oMath>
                  </m:oMathPara>
                </a14:m>
                <a:endParaRPr lang="es-ES" sz="3200" dirty="0">
                  <a:solidFill>
                    <a:srgbClr val="000000"/>
                  </a:solidFill>
                  <a:effectLst/>
                  <a:latin typeface="Arial" panose="020B0604020202020204" pitchFamily="34" charset="0"/>
                  <a:ea typeface="Arial" panose="020B0604020202020204" pitchFamily="34" charset="0"/>
                </a:endParaRPr>
              </a:p>
            </p:txBody>
          </p:sp>
        </mc:Choice>
        <mc:Fallback xmlns="">
          <p:sp>
            <p:nvSpPr>
              <p:cNvPr id="9" name="Rectángulo 6"/>
              <p:cNvSpPr>
                <a:spLocks noRot="1" noChangeAspect="1" noMove="1" noResize="1" noEditPoints="1" noAdjustHandles="1" noChangeArrowheads="1" noChangeShapeType="1" noTextEdit="1"/>
              </p:cNvSpPr>
              <p:nvPr/>
            </p:nvSpPr>
            <p:spPr>
              <a:xfrm>
                <a:off x="8560547" y="2749248"/>
                <a:ext cx="3288553" cy="1600053"/>
              </a:xfrm>
              <a:prstGeom prst="rect">
                <a:avLst/>
              </a:prstGeom>
              <a:blipFill>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08184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374349"/>
            <a:ext cx="7144719" cy="830997"/>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ECUACIONES APLICADAS PARA EL ZINCADO ELECTROLÍTICO. </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5" name="Rectángulo redondeado 4"/>
          <p:cNvSpPr/>
          <p:nvPr/>
        </p:nvSpPr>
        <p:spPr>
          <a:xfrm>
            <a:off x="530340" y="1587794"/>
            <a:ext cx="2591704" cy="89891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solidFill>
                  <a:schemeClr val="tx1"/>
                </a:solidFill>
              </a:rPr>
              <a:t>Intensidad de corriente</a:t>
            </a:r>
            <a:endParaRPr lang="es-ES" sz="2800" b="1" dirty="0">
              <a:solidFill>
                <a:schemeClr val="tx1"/>
              </a:solidFill>
            </a:endParaRPr>
          </a:p>
        </p:txBody>
      </p:sp>
      <mc:AlternateContent xmlns:mc="http://schemas.openxmlformats.org/markup-compatibility/2006" xmlns:a14="http://schemas.microsoft.com/office/drawing/2010/main">
        <mc:Choice Requires="a14">
          <p:sp>
            <p:nvSpPr>
              <p:cNvPr id="6" name="Rectángulo 5"/>
              <p:cNvSpPr/>
              <p:nvPr/>
            </p:nvSpPr>
            <p:spPr>
              <a:xfrm>
                <a:off x="309049" y="2695319"/>
                <a:ext cx="2355320" cy="738664"/>
              </a:xfrm>
              <a:prstGeom prst="rect">
                <a:avLst/>
              </a:prstGeom>
            </p:spPr>
            <p:txBody>
              <a:bodyPr wrap="square">
                <a:spAutoFit/>
              </a:bodyPr>
              <a:lstStyle/>
              <a:p>
                <a:pPr indent="457200" algn="just">
                  <a:lnSpc>
                    <a:spcPct val="150000"/>
                  </a:lnSpc>
                  <a:spcAft>
                    <a:spcPts val="0"/>
                  </a:spcAft>
                </a:pPr>
                <a14:m>
                  <m:oMathPara xmlns:m="http://schemas.openxmlformats.org/officeDocument/2006/math">
                    <m:oMathParaPr>
                      <m:jc m:val="centerGroup"/>
                    </m:oMathParaPr>
                    <m:oMath xmlns:m="http://schemas.openxmlformats.org/officeDocument/2006/math">
                      <m:r>
                        <a:rPr lang="es-ES" sz="2800" i="1">
                          <a:solidFill>
                            <a:srgbClr val="000000"/>
                          </a:solidFill>
                          <a:latin typeface="Cambria Math" panose="02040503050406030204" pitchFamily="18" charset="0"/>
                          <a:ea typeface="Arial" panose="020B0604020202020204" pitchFamily="34" charset="0"/>
                        </a:rPr>
                        <m:t>𝐼</m:t>
                      </m:r>
                      <m:r>
                        <a:rPr lang="es-ES" sz="2800" i="1">
                          <a:solidFill>
                            <a:srgbClr val="000000"/>
                          </a:solidFill>
                          <a:latin typeface="Cambria Math" panose="02040503050406030204" pitchFamily="18" charset="0"/>
                          <a:ea typeface="Arial" panose="020B0604020202020204" pitchFamily="34" charset="0"/>
                        </a:rPr>
                        <m:t>=</m:t>
                      </m:r>
                      <m:sSub>
                        <m:sSubPr>
                          <m:ctrlPr>
                            <a:rPr lang="es-ES" sz="2800" i="1">
                              <a:solidFill>
                                <a:srgbClr val="000000"/>
                              </a:solidFill>
                              <a:effectLst/>
                              <a:latin typeface="Cambria Math" panose="02040503050406030204" pitchFamily="18" charset="0"/>
                              <a:ea typeface="Arial" panose="020B0604020202020204" pitchFamily="34" charset="0"/>
                            </a:rPr>
                          </m:ctrlPr>
                        </m:sSubPr>
                        <m:e>
                          <m:r>
                            <a:rPr lang="es-ES" sz="2800" i="1">
                              <a:solidFill>
                                <a:srgbClr val="000000"/>
                              </a:solidFill>
                              <a:effectLst/>
                              <a:latin typeface="Cambria Math" panose="02040503050406030204" pitchFamily="18" charset="0"/>
                              <a:ea typeface="Arial" panose="020B0604020202020204" pitchFamily="34" charset="0"/>
                            </a:rPr>
                            <m:t>𝐴</m:t>
                          </m:r>
                        </m:e>
                        <m:sub>
                          <m:r>
                            <a:rPr lang="es-ES" sz="2800" i="1">
                              <a:solidFill>
                                <a:srgbClr val="000000"/>
                              </a:solidFill>
                              <a:effectLst/>
                              <a:latin typeface="Cambria Math" panose="02040503050406030204" pitchFamily="18" charset="0"/>
                              <a:ea typeface="Arial" panose="020B0604020202020204" pitchFamily="34" charset="0"/>
                            </a:rPr>
                            <m:t>𝑐</m:t>
                          </m:r>
                        </m:sub>
                      </m:sSub>
                      <m:r>
                        <a:rPr lang="es-ES" sz="2800" i="1">
                          <a:solidFill>
                            <a:srgbClr val="000000"/>
                          </a:solidFill>
                          <a:effectLst/>
                          <a:latin typeface="Cambria Math" panose="02040503050406030204" pitchFamily="18" charset="0"/>
                          <a:ea typeface="Arial" panose="020B0604020202020204" pitchFamily="34" charset="0"/>
                        </a:rPr>
                        <m:t>∗</m:t>
                      </m:r>
                      <m:sSub>
                        <m:sSubPr>
                          <m:ctrlPr>
                            <a:rPr lang="es-ES" sz="2800" i="1">
                              <a:solidFill>
                                <a:srgbClr val="000000"/>
                              </a:solidFill>
                              <a:effectLst/>
                              <a:latin typeface="Cambria Math" panose="02040503050406030204" pitchFamily="18" charset="0"/>
                              <a:ea typeface="Arial" panose="020B0604020202020204" pitchFamily="34" charset="0"/>
                            </a:rPr>
                          </m:ctrlPr>
                        </m:sSubPr>
                        <m:e>
                          <m:r>
                            <a:rPr lang="es-ES" sz="2800" i="1">
                              <a:solidFill>
                                <a:srgbClr val="000000"/>
                              </a:solidFill>
                              <a:effectLst/>
                              <a:latin typeface="Cambria Math" panose="02040503050406030204" pitchFamily="18" charset="0"/>
                              <a:ea typeface="Arial" panose="020B0604020202020204" pitchFamily="34" charset="0"/>
                            </a:rPr>
                            <m:t>𝜌</m:t>
                          </m:r>
                        </m:e>
                        <m:sub>
                          <m:r>
                            <a:rPr lang="es-ES" sz="2800" i="1">
                              <a:solidFill>
                                <a:srgbClr val="000000"/>
                              </a:solidFill>
                              <a:effectLst/>
                              <a:latin typeface="Cambria Math" panose="02040503050406030204" pitchFamily="18" charset="0"/>
                              <a:ea typeface="Arial" panose="020B0604020202020204" pitchFamily="34" charset="0"/>
                            </a:rPr>
                            <m:t>𝐼</m:t>
                          </m:r>
                        </m:sub>
                      </m:sSub>
                    </m:oMath>
                  </m:oMathPara>
                </a14:m>
                <a:endParaRPr lang="es-ES" sz="2800" dirty="0">
                  <a:solidFill>
                    <a:srgbClr val="000000"/>
                  </a:solidFill>
                  <a:effectLst/>
                  <a:latin typeface="Arial" panose="020B0604020202020204" pitchFamily="34" charset="0"/>
                  <a:ea typeface="Arial" panose="020B0604020202020204" pitchFamily="34"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309049" y="2695319"/>
                <a:ext cx="2355320" cy="738664"/>
              </a:xfrm>
              <a:prstGeom prst="rect">
                <a:avLst/>
              </a:prstGeom>
              <a:blipFill>
                <a:blip r:embed="rId3"/>
                <a:stretch>
                  <a:fillRect/>
                </a:stretch>
              </a:blipFill>
            </p:spPr>
            <p:txBody>
              <a:bodyPr/>
              <a:lstStyle/>
              <a:p>
                <a:r>
                  <a:rPr lang="es-EC">
                    <a:noFill/>
                  </a:rPr>
                  <a:t> </a:t>
                </a:r>
              </a:p>
            </p:txBody>
          </p:sp>
        </mc:Fallback>
      </mc:AlternateContent>
      <p:sp>
        <p:nvSpPr>
          <p:cNvPr id="7" name="Rectángulo redondeado 6"/>
          <p:cNvSpPr/>
          <p:nvPr/>
        </p:nvSpPr>
        <p:spPr>
          <a:xfrm>
            <a:off x="8685871" y="1631032"/>
            <a:ext cx="3087028" cy="9198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solidFill>
                  <a:schemeClr val="tx1"/>
                </a:solidFill>
              </a:rPr>
              <a:t>Tiempo de electrodeposición</a:t>
            </a:r>
            <a:endParaRPr lang="es-ES" sz="2800" b="1" dirty="0">
              <a:solidFill>
                <a:schemeClr val="tx1"/>
              </a:solidFill>
            </a:endParaRPr>
          </a:p>
        </p:txBody>
      </p:sp>
      <mc:AlternateContent xmlns:mc="http://schemas.openxmlformats.org/markup-compatibility/2006" xmlns:a14="http://schemas.microsoft.com/office/drawing/2010/main">
        <mc:Choice Requires="a14">
          <p:sp>
            <p:nvSpPr>
              <p:cNvPr id="8" name="Rectángulo 7"/>
              <p:cNvSpPr/>
              <p:nvPr/>
            </p:nvSpPr>
            <p:spPr>
              <a:xfrm>
                <a:off x="8989638" y="2472169"/>
                <a:ext cx="2479494" cy="1155894"/>
              </a:xfrm>
              <a:prstGeom prst="rect">
                <a:avLst/>
              </a:prstGeom>
            </p:spPr>
            <p:txBody>
              <a:bodyPr wrap="square">
                <a:spAutoFit/>
              </a:bodyPr>
              <a:lstStyle/>
              <a:p>
                <a:pPr algn="ctr">
                  <a:lnSpc>
                    <a:spcPct val="150000"/>
                  </a:lnSpc>
                  <a:spcAft>
                    <a:spcPts val="0"/>
                  </a:spcAft>
                </a:pPr>
                <a14:m>
                  <m:oMath xmlns:m="http://schemas.openxmlformats.org/officeDocument/2006/math">
                    <m:r>
                      <a:rPr lang="es-ES" sz="2800" i="1" smtClean="0">
                        <a:solidFill>
                          <a:srgbClr val="000000"/>
                        </a:solidFill>
                        <a:effectLst/>
                        <a:latin typeface="Cambria Math" panose="02040503050406030204" pitchFamily="18" charset="0"/>
                        <a:ea typeface="Arial" panose="020B0604020202020204" pitchFamily="34" charset="0"/>
                      </a:rPr>
                      <m:t>𝑡</m:t>
                    </m:r>
                    <m:r>
                      <a:rPr lang="es-ES" sz="2800" i="1" smtClean="0">
                        <a:solidFill>
                          <a:srgbClr val="000000"/>
                        </a:solidFill>
                        <a:effectLst/>
                        <a:latin typeface="Cambria Math" panose="02040503050406030204" pitchFamily="18" charset="0"/>
                        <a:ea typeface="Arial" panose="020B0604020202020204" pitchFamily="34" charset="0"/>
                      </a:rPr>
                      <m:t>=</m:t>
                    </m:r>
                    <m:f>
                      <m:fPr>
                        <m:ctrlPr>
                          <a:rPr lang="es-ES" sz="2800" i="1">
                            <a:solidFill>
                              <a:srgbClr val="000000"/>
                            </a:solidFill>
                            <a:effectLst/>
                            <a:latin typeface="Cambria Math" panose="02040503050406030204" pitchFamily="18" charset="0"/>
                            <a:ea typeface="Arial" panose="020B0604020202020204" pitchFamily="34" charset="0"/>
                          </a:rPr>
                        </m:ctrlPr>
                      </m:fPr>
                      <m:num>
                        <m:r>
                          <a:rPr lang="es-ES" sz="2800" i="1">
                            <a:solidFill>
                              <a:srgbClr val="000000"/>
                            </a:solidFill>
                            <a:effectLst/>
                            <a:latin typeface="Cambria Math" panose="02040503050406030204" pitchFamily="18" charset="0"/>
                            <a:ea typeface="Arial" panose="020B0604020202020204" pitchFamily="34" charset="0"/>
                          </a:rPr>
                          <m:t>𝑠</m:t>
                        </m:r>
                        <m:r>
                          <a:rPr lang="es-ES" sz="2800" i="1">
                            <a:solidFill>
                              <a:srgbClr val="000000"/>
                            </a:solidFill>
                            <a:effectLst/>
                            <a:latin typeface="Cambria Math" panose="02040503050406030204" pitchFamily="18" charset="0"/>
                            <a:ea typeface="Arial" panose="020B0604020202020204" pitchFamily="34" charset="0"/>
                          </a:rPr>
                          <m:t>∗</m:t>
                        </m:r>
                        <m:sSub>
                          <m:sSubPr>
                            <m:ctrlPr>
                              <a:rPr lang="es-ES" sz="2800" i="1">
                                <a:solidFill>
                                  <a:srgbClr val="000000"/>
                                </a:solidFill>
                                <a:effectLst/>
                                <a:latin typeface="Cambria Math" panose="02040503050406030204" pitchFamily="18" charset="0"/>
                                <a:ea typeface="Arial" panose="020B0604020202020204" pitchFamily="34" charset="0"/>
                              </a:rPr>
                            </m:ctrlPr>
                          </m:sSubPr>
                          <m:e>
                            <m:r>
                              <a:rPr lang="es-ES" sz="2800" i="1">
                                <a:solidFill>
                                  <a:srgbClr val="000000"/>
                                </a:solidFill>
                                <a:effectLst/>
                                <a:latin typeface="Cambria Math" panose="02040503050406030204" pitchFamily="18" charset="0"/>
                                <a:ea typeface="Arial" panose="020B0604020202020204" pitchFamily="34" charset="0"/>
                              </a:rPr>
                              <m:t>𝜌</m:t>
                            </m:r>
                          </m:e>
                          <m:sub>
                            <m:r>
                              <a:rPr lang="es-ES" sz="2800" i="1">
                                <a:solidFill>
                                  <a:srgbClr val="000000"/>
                                </a:solidFill>
                                <a:effectLst/>
                                <a:latin typeface="Cambria Math" panose="02040503050406030204" pitchFamily="18" charset="0"/>
                                <a:ea typeface="Arial" panose="020B0604020202020204" pitchFamily="34" charset="0"/>
                              </a:rPr>
                              <m:t>𝑧𝑛</m:t>
                            </m:r>
                          </m:sub>
                        </m:sSub>
                        <m:r>
                          <a:rPr lang="es-ES" sz="2800" i="1">
                            <a:solidFill>
                              <a:srgbClr val="000000"/>
                            </a:solidFill>
                            <a:effectLst/>
                            <a:latin typeface="Cambria Math" panose="02040503050406030204" pitchFamily="18" charset="0"/>
                            <a:ea typeface="Arial" panose="020B0604020202020204" pitchFamily="34" charset="0"/>
                          </a:rPr>
                          <m:t>∗10</m:t>
                        </m:r>
                      </m:num>
                      <m:den>
                        <m:sSub>
                          <m:sSubPr>
                            <m:ctrlPr>
                              <a:rPr lang="es-ES" sz="2800" i="1">
                                <a:solidFill>
                                  <a:srgbClr val="000000"/>
                                </a:solidFill>
                                <a:effectLst/>
                                <a:latin typeface="Cambria Math" panose="02040503050406030204" pitchFamily="18" charset="0"/>
                                <a:ea typeface="Arial" panose="020B0604020202020204" pitchFamily="34" charset="0"/>
                              </a:rPr>
                            </m:ctrlPr>
                          </m:sSubPr>
                          <m:e>
                            <m:r>
                              <a:rPr lang="es-ES" sz="2800" i="1">
                                <a:solidFill>
                                  <a:srgbClr val="000000"/>
                                </a:solidFill>
                                <a:effectLst/>
                                <a:latin typeface="Cambria Math" panose="02040503050406030204" pitchFamily="18" charset="0"/>
                                <a:ea typeface="Arial" panose="020B0604020202020204" pitchFamily="34" charset="0"/>
                              </a:rPr>
                              <m:t>𝐸</m:t>
                            </m:r>
                          </m:e>
                          <m:sub>
                            <m:r>
                              <a:rPr lang="es-ES" sz="2800" i="1">
                                <a:solidFill>
                                  <a:srgbClr val="000000"/>
                                </a:solidFill>
                                <a:effectLst/>
                                <a:latin typeface="Cambria Math" panose="02040503050406030204" pitchFamily="18" charset="0"/>
                                <a:ea typeface="Arial" panose="020B0604020202020204" pitchFamily="34" charset="0"/>
                              </a:rPr>
                              <m:t>𝑞</m:t>
                            </m:r>
                            <m:r>
                              <a:rPr lang="es-ES" sz="2800" i="1">
                                <a:solidFill>
                                  <a:srgbClr val="000000"/>
                                </a:solidFill>
                                <a:effectLst/>
                                <a:latin typeface="Cambria Math" panose="02040503050406030204" pitchFamily="18" charset="0"/>
                                <a:ea typeface="Arial" panose="020B0604020202020204" pitchFamily="34" charset="0"/>
                              </a:rPr>
                              <m:t>−</m:t>
                            </m:r>
                            <m:r>
                              <a:rPr lang="es-ES" sz="2800" i="1">
                                <a:solidFill>
                                  <a:srgbClr val="000000"/>
                                </a:solidFill>
                                <a:effectLst/>
                                <a:latin typeface="Cambria Math" panose="02040503050406030204" pitchFamily="18" charset="0"/>
                                <a:ea typeface="Arial" panose="020B0604020202020204" pitchFamily="34" charset="0"/>
                              </a:rPr>
                              <m:t>𝑞</m:t>
                            </m:r>
                          </m:sub>
                        </m:sSub>
                        <m:r>
                          <a:rPr lang="es-ES" sz="2800" i="1">
                            <a:solidFill>
                              <a:srgbClr val="000000"/>
                            </a:solidFill>
                            <a:effectLst/>
                            <a:latin typeface="Cambria Math" panose="02040503050406030204" pitchFamily="18" charset="0"/>
                            <a:ea typeface="Arial" panose="020B0604020202020204" pitchFamily="34" charset="0"/>
                          </a:rPr>
                          <m:t>∗</m:t>
                        </m:r>
                        <m:sSub>
                          <m:sSubPr>
                            <m:ctrlPr>
                              <a:rPr lang="es-ES" sz="2800" i="1">
                                <a:solidFill>
                                  <a:srgbClr val="000000"/>
                                </a:solidFill>
                                <a:effectLst/>
                                <a:latin typeface="Cambria Math" panose="02040503050406030204" pitchFamily="18" charset="0"/>
                                <a:ea typeface="Arial" panose="020B0604020202020204" pitchFamily="34" charset="0"/>
                              </a:rPr>
                            </m:ctrlPr>
                          </m:sSubPr>
                          <m:e>
                            <m:r>
                              <a:rPr lang="es-ES" sz="2800" i="1">
                                <a:solidFill>
                                  <a:srgbClr val="000000"/>
                                </a:solidFill>
                                <a:effectLst/>
                                <a:latin typeface="Cambria Math" panose="02040503050406030204" pitchFamily="18" charset="0"/>
                                <a:ea typeface="Arial" panose="020B0604020202020204" pitchFamily="34" charset="0"/>
                              </a:rPr>
                              <m:t>𝜌</m:t>
                            </m:r>
                          </m:e>
                          <m:sub>
                            <m:r>
                              <a:rPr lang="es-ES" sz="2800" i="1">
                                <a:solidFill>
                                  <a:srgbClr val="000000"/>
                                </a:solidFill>
                                <a:effectLst/>
                                <a:latin typeface="Cambria Math" panose="02040503050406030204" pitchFamily="18" charset="0"/>
                                <a:ea typeface="Arial" panose="020B0604020202020204" pitchFamily="34" charset="0"/>
                              </a:rPr>
                              <m:t>𝐼</m:t>
                            </m:r>
                          </m:sub>
                        </m:sSub>
                        <m:r>
                          <a:rPr lang="es-ES" sz="2800" i="1">
                            <a:solidFill>
                              <a:srgbClr val="000000"/>
                            </a:solidFill>
                            <a:effectLst/>
                            <a:latin typeface="Cambria Math" panose="02040503050406030204" pitchFamily="18" charset="0"/>
                            <a:ea typeface="Arial" panose="020B0604020202020204" pitchFamily="34" charset="0"/>
                          </a:rPr>
                          <m:t>∗</m:t>
                        </m:r>
                        <m:sSub>
                          <m:sSubPr>
                            <m:ctrlPr>
                              <a:rPr lang="es-ES" sz="2800" i="1">
                                <a:solidFill>
                                  <a:srgbClr val="000000"/>
                                </a:solidFill>
                                <a:effectLst/>
                                <a:latin typeface="Cambria Math" panose="02040503050406030204" pitchFamily="18" charset="0"/>
                                <a:ea typeface="Arial" panose="020B0604020202020204" pitchFamily="34" charset="0"/>
                              </a:rPr>
                            </m:ctrlPr>
                          </m:sSubPr>
                          <m:e>
                            <m:r>
                              <a:rPr lang="es-ES" sz="2800" i="1">
                                <a:solidFill>
                                  <a:srgbClr val="000000"/>
                                </a:solidFill>
                                <a:effectLst/>
                                <a:latin typeface="Cambria Math" panose="02040503050406030204" pitchFamily="18" charset="0"/>
                                <a:ea typeface="Arial" panose="020B0604020202020204" pitchFamily="34" charset="0"/>
                              </a:rPr>
                              <m:t>𝜂</m:t>
                            </m:r>
                          </m:e>
                          <m:sub>
                            <m:r>
                              <a:rPr lang="es-ES" sz="2800" i="1">
                                <a:solidFill>
                                  <a:srgbClr val="000000"/>
                                </a:solidFill>
                                <a:effectLst/>
                                <a:latin typeface="Cambria Math" panose="02040503050406030204" pitchFamily="18" charset="0"/>
                                <a:ea typeface="Arial" panose="020B0604020202020204" pitchFamily="34" charset="0"/>
                              </a:rPr>
                              <m:t>𝑔</m:t>
                            </m:r>
                          </m:sub>
                        </m:sSub>
                      </m:den>
                    </m:f>
                  </m:oMath>
                </a14:m>
                <a:r>
                  <a:rPr lang="es-ES" sz="1600" dirty="0">
                    <a:solidFill>
                      <a:srgbClr val="000000"/>
                    </a:solidFill>
                    <a:effectLst/>
                    <a:latin typeface="Arial" panose="020B0604020202020204" pitchFamily="34" charset="0"/>
                    <a:ea typeface="Arial" panose="020B0604020202020204" pitchFamily="34" charset="0"/>
                  </a:rPr>
                  <a:t> </a:t>
                </a:r>
              </a:p>
            </p:txBody>
          </p:sp>
        </mc:Choice>
        <mc:Fallback xmlns="">
          <p:sp>
            <p:nvSpPr>
              <p:cNvPr id="8" name="Rectángulo 7"/>
              <p:cNvSpPr>
                <a:spLocks noRot="1" noChangeAspect="1" noMove="1" noResize="1" noEditPoints="1" noAdjustHandles="1" noChangeArrowheads="1" noChangeShapeType="1" noTextEdit="1"/>
              </p:cNvSpPr>
              <p:nvPr/>
            </p:nvSpPr>
            <p:spPr>
              <a:xfrm>
                <a:off x="8989638" y="2472169"/>
                <a:ext cx="2479494" cy="1155894"/>
              </a:xfrm>
              <a:prstGeom prst="rect">
                <a:avLst/>
              </a:prstGeom>
              <a:blipFill>
                <a:blip r:embed="rId4"/>
                <a:stretch>
                  <a:fillRect/>
                </a:stretch>
              </a:blipFill>
            </p:spPr>
            <p:txBody>
              <a:bodyPr/>
              <a:lstStyle/>
              <a:p>
                <a:r>
                  <a:rPr lang="es-EC">
                    <a:noFill/>
                  </a:rPr>
                  <a:t> </a:t>
                </a:r>
              </a:p>
            </p:txBody>
          </p:sp>
        </mc:Fallback>
      </mc:AlternateContent>
      <p:sp>
        <p:nvSpPr>
          <p:cNvPr id="9" name="Rectángulo redondeado 8"/>
          <p:cNvSpPr/>
          <p:nvPr/>
        </p:nvSpPr>
        <p:spPr>
          <a:xfrm>
            <a:off x="4360327" y="1631032"/>
            <a:ext cx="3087261" cy="89891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smtClean="0">
                <a:solidFill>
                  <a:schemeClr val="tx1"/>
                </a:solidFill>
              </a:rPr>
              <a:t>Espesor del metal depositado</a:t>
            </a:r>
            <a:endParaRPr lang="es-ES" sz="2800" b="1" dirty="0">
              <a:solidFill>
                <a:schemeClr val="tx1"/>
              </a:solidFill>
            </a:endParaRPr>
          </a:p>
        </p:txBody>
      </p:sp>
      <mc:AlternateContent xmlns:mc="http://schemas.openxmlformats.org/markup-compatibility/2006" xmlns:a14="http://schemas.microsoft.com/office/drawing/2010/main">
        <mc:Choice Requires="a14">
          <p:sp>
            <p:nvSpPr>
              <p:cNvPr id="10" name="Rectángulo 9"/>
              <p:cNvSpPr/>
              <p:nvPr/>
            </p:nvSpPr>
            <p:spPr>
              <a:xfrm>
                <a:off x="3978819" y="2721340"/>
                <a:ext cx="3008644" cy="9846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800" i="1" smtClean="0">
                          <a:latin typeface="Cambria Math" panose="02040503050406030204" pitchFamily="18" charset="0"/>
                        </a:rPr>
                        <m:t>𝑠</m:t>
                      </m:r>
                      <m:r>
                        <a:rPr lang="es-ES" sz="2800" i="0">
                          <a:latin typeface="Cambria Math" panose="02040503050406030204" pitchFamily="18" charset="0"/>
                        </a:rPr>
                        <m:t>=</m:t>
                      </m:r>
                      <m:f>
                        <m:fPr>
                          <m:ctrlPr>
                            <a:rPr lang="es-ES" sz="2800" i="1">
                              <a:latin typeface="Cambria Math" panose="02040503050406030204" pitchFamily="18" charset="0"/>
                            </a:rPr>
                          </m:ctrlPr>
                        </m:fPr>
                        <m:num>
                          <m:sSub>
                            <m:sSubPr>
                              <m:ctrlPr>
                                <a:rPr lang="es-ES" sz="2800" i="1">
                                  <a:latin typeface="Cambria Math" panose="02040503050406030204" pitchFamily="18" charset="0"/>
                                </a:rPr>
                              </m:ctrlPr>
                            </m:sSubPr>
                            <m:e>
                              <m:r>
                                <a:rPr lang="es-ES" sz="2800" i="1">
                                  <a:latin typeface="Cambria Math" panose="02040503050406030204" pitchFamily="18" charset="0"/>
                                </a:rPr>
                                <m:t>𝐸</m:t>
                              </m:r>
                            </m:e>
                            <m:sub>
                              <m:r>
                                <a:rPr lang="es-ES" sz="2800" i="1">
                                  <a:latin typeface="Cambria Math" panose="02040503050406030204" pitchFamily="18" charset="0"/>
                                </a:rPr>
                                <m:t>𝑞</m:t>
                              </m:r>
                              <m:r>
                                <a:rPr lang="es-ES" sz="2800" i="0">
                                  <a:latin typeface="Cambria Math" panose="02040503050406030204" pitchFamily="18" charset="0"/>
                                </a:rPr>
                                <m:t>−</m:t>
                              </m:r>
                              <m:r>
                                <a:rPr lang="es-ES" sz="2800" i="1">
                                  <a:latin typeface="Cambria Math" panose="02040503050406030204" pitchFamily="18" charset="0"/>
                                </a:rPr>
                                <m:t>𝑞</m:t>
                              </m:r>
                            </m:sub>
                          </m:sSub>
                          <m:r>
                            <a:rPr lang="es-ES" sz="2800" i="0">
                              <a:latin typeface="Cambria Math" panose="02040503050406030204" pitchFamily="18" charset="0"/>
                            </a:rPr>
                            <m:t>∗</m:t>
                          </m:r>
                          <m:sSub>
                            <m:sSubPr>
                              <m:ctrlPr>
                                <a:rPr lang="es-ES" sz="2800" i="1">
                                  <a:latin typeface="Cambria Math" panose="02040503050406030204" pitchFamily="18" charset="0"/>
                                </a:rPr>
                              </m:ctrlPr>
                            </m:sSubPr>
                            <m:e>
                              <m:r>
                                <a:rPr lang="es-ES" sz="2800" i="1">
                                  <a:latin typeface="Cambria Math" panose="02040503050406030204" pitchFamily="18" charset="0"/>
                                </a:rPr>
                                <m:t>𝜌</m:t>
                              </m:r>
                            </m:e>
                            <m:sub>
                              <m:r>
                                <a:rPr lang="es-ES" sz="2800" i="1">
                                  <a:latin typeface="Cambria Math" panose="02040503050406030204" pitchFamily="18" charset="0"/>
                                </a:rPr>
                                <m:t>𝐼</m:t>
                              </m:r>
                            </m:sub>
                          </m:sSub>
                          <m:r>
                            <a:rPr lang="es-ES" sz="2800" i="0">
                              <a:latin typeface="Cambria Math" panose="02040503050406030204" pitchFamily="18" charset="0"/>
                            </a:rPr>
                            <m:t>∗</m:t>
                          </m:r>
                          <m:sSub>
                            <m:sSubPr>
                              <m:ctrlPr>
                                <a:rPr lang="es-ES" sz="2800" i="1">
                                  <a:latin typeface="Cambria Math" panose="02040503050406030204" pitchFamily="18" charset="0"/>
                                </a:rPr>
                              </m:ctrlPr>
                            </m:sSubPr>
                            <m:e>
                              <m:r>
                                <a:rPr lang="es-ES" sz="2800" i="1">
                                  <a:latin typeface="Cambria Math" panose="02040503050406030204" pitchFamily="18" charset="0"/>
                                </a:rPr>
                                <m:t>𝜂</m:t>
                              </m:r>
                            </m:e>
                            <m:sub>
                              <m:r>
                                <a:rPr lang="es-ES" sz="2800" i="1">
                                  <a:latin typeface="Cambria Math" panose="02040503050406030204" pitchFamily="18" charset="0"/>
                                </a:rPr>
                                <m:t>𝑔</m:t>
                              </m:r>
                            </m:sub>
                          </m:sSub>
                        </m:num>
                        <m:den>
                          <m:sSub>
                            <m:sSubPr>
                              <m:ctrlPr>
                                <a:rPr lang="es-ES" sz="2800" i="1">
                                  <a:latin typeface="Cambria Math" panose="02040503050406030204" pitchFamily="18" charset="0"/>
                                </a:rPr>
                              </m:ctrlPr>
                            </m:sSubPr>
                            <m:e>
                              <m:r>
                                <a:rPr lang="es-ES" sz="2800" i="1">
                                  <a:latin typeface="Cambria Math" panose="02040503050406030204" pitchFamily="18" charset="0"/>
                                </a:rPr>
                                <m:t>𝜌</m:t>
                              </m:r>
                            </m:e>
                            <m:sub>
                              <m:r>
                                <a:rPr lang="es-ES" sz="2800" i="1">
                                  <a:latin typeface="Cambria Math" panose="02040503050406030204" pitchFamily="18" charset="0"/>
                                </a:rPr>
                                <m:t>𝑧𝑛</m:t>
                              </m:r>
                            </m:sub>
                          </m:sSub>
                          <m:r>
                            <a:rPr lang="es-EC" sz="2800" b="0" i="1" smtClean="0">
                              <a:latin typeface="Cambria Math" panose="02040503050406030204" pitchFamily="18" charset="0"/>
                            </a:rPr>
                            <m:t>∗10</m:t>
                          </m:r>
                        </m:den>
                      </m:f>
                    </m:oMath>
                  </m:oMathPara>
                </a14:m>
                <a:endParaRPr lang="es-ES" sz="2800" dirty="0"/>
              </a:p>
            </p:txBody>
          </p:sp>
        </mc:Choice>
        <mc:Fallback xmlns="">
          <p:sp>
            <p:nvSpPr>
              <p:cNvPr id="10" name="Rectángulo 9"/>
              <p:cNvSpPr>
                <a:spLocks noRot="1" noChangeAspect="1" noMove="1" noResize="1" noEditPoints="1" noAdjustHandles="1" noChangeArrowheads="1" noChangeShapeType="1" noTextEdit="1"/>
              </p:cNvSpPr>
              <p:nvPr/>
            </p:nvSpPr>
            <p:spPr>
              <a:xfrm>
                <a:off x="3978819" y="2721340"/>
                <a:ext cx="3008644" cy="984693"/>
              </a:xfrm>
              <a:prstGeom prst="rect">
                <a:avLst/>
              </a:prstGeom>
              <a:blipFill>
                <a:blip r:embed="rId5"/>
                <a:stretch>
                  <a:fillRect/>
                </a:stretch>
              </a:blipFill>
            </p:spPr>
            <p:txBody>
              <a:bodyPr/>
              <a:lstStyle/>
              <a:p>
                <a:r>
                  <a:rPr lang="es-EC">
                    <a:noFill/>
                  </a:rPr>
                  <a:t> </a:t>
                </a:r>
              </a:p>
            </p:txBody>
          </p:sp>
        </mc:Fallback>
      </mc:AlternateContent>
      <p:graphicFrame>
        <p:nvGraphicFramePr>
          <p:cNvPr id="11" name="Tabla 10"/>
          <p:cNvGraphicFramePr>
            <a:graphicFrameLocks noGrp="1"/>
          </p:cNvGraphicFramePr>
          <p:nvPr>
            <p:extLst>
              <p:ext uri="{D42A27DB-BD31-4B8C-83A1-F6EECF244321}">
                <p14:modId xmlns:p14="http://schemas.microsoft.com/office/powerpoint/2010/main" val="1620528141"/>
              </p:ext>
            </p:extLst>
          </p:nvPr>
        </p:nvGraphicFramePr>
        <p:xfrm>
          <a:off x="3590114" y="4874441"/>
          <a:ext cx="7109210" cy="1618975"/>
        </p:xfrm>
        <a:graphic>
          <a:graphicData uri="http://schemas.openxmlformats.org/drawingml/2006/table">
            <a:tbl>
              <a:tblPr firstRow="1" firstCol="1" bandRow="1">
                <a:tableStyleId>{D27102A9-8310-4765-A935-A1911B00CA55}</a:tableStyleId>
              </a:tblPr>
              <a:tblGrid>
                <a:gridCol w="2893278">
                  <a:extLst>
                    <a:ext uri="{9D8B030D-6E8A-4147-A177-3AD203B41FA5}">
                      <a16:colId xmlns:a16="http://schemas.microsoft.com/office/drawing/2014/main" val="20000"/>
                    </a:ext>
                  </a:extLst>
                </a:gridCol>
                <a:gridCol w="2107966">
                  <a:extLst>
                    <a:ext uri="{9D8B030D-6E8A-4147-A177-3AD203B41FA5}">
                      <a16:colId xmlns:a16="http://schemas.microsoft.com/office/drawing/2014/main" val="20001"/>
                    </a:ext>
                  </a:extLst>
                </a:gridCol>
                <a:gridCol w="2107966">
                  <a:extLst>
                    <a:ext uri="{9D8B030D-6E8A-4147-A177-3AD203B41FA5}">
                      <a16:colId xmlns:a16="http://schemas.microsoft.com/office/drawing/2014/main" val="20002"/>
                    </a:ext>
                  </a:extLst>
                </a:gridCol>
              </a:tblGrid>
              <a:tr h="971385">
                <a:tc>
                  <a:txBody>
                    <a:bodyPr/>
                    <a:lstStyle/>
                    <a:p>
                      <a:pPr algn="ctr">
                        <a:lnSpc>
                          <a:spcPct val="115000"/>
                        </a:lnSpc>
                        <a:spcAft>
                          <a:spcPts val="0"/>
                        </a:spcAft>
                      </a:pPr>
                      <a:r>
                        <a:rPr lang="es-ES" sz="2000" dirty="0" smtClean="0">
                          <a:effectLst/>
                        </a:rPr>
                        <a:t>Número </a:t>
                      </a:r>
                      <a:r>
                        <a:rPr lang="es-ES" sz="2000" dirty="0">
                          <a:effectLst/>
                        </a:rPr>
                        <a:t>de clasificación y sufijo del recubrimiento</a:t>
                      </a:r>
                      <a:endParaRPr lang="es-ES" sz="20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2000" dirty="0">
                          <a:effectLst/>
                        </a:rPr>
                        <a:t>Condición de servicio</a:t>
                      </a:r>
                      <a:endParaRPr lang="es-ES" sz="20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2000">
                          <a:effectLst/>
                        </a:rPr>
                        <a:t>Espesor mínimo [μm]</a:t>
                      </a:r>
                      <a:endParaRPr lang="es-ES" sz="20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0"/>
                  </a:ext>
                </a:extLst>
              </a:tr>
              <a:tr h="647590">
                <a:tc>
                  <a:txBody>
                    <a:bodyPr/>
                    <a:lstStyle/>
                    <a:p>
                      <a:pPr algn="ctr">
                        <a:lnSpc>
                          <a:spcPct val="115000"/>
                        </a:lnSpc>
                        <a:spcAft>
                          <a:spcPts val="0"/>
                        </a:spcAft>
                      </a:pPr>
                      <a:r>
                        <a:rPr lang="es-ES" sz="2000" dirty="0">
                          <a:effectLst/>
                        </a:rPr>
                        <a:t>Fe/Zn 25</a:t>
                      </a:r>
                      <a:endParaRPr lang="es-ES" sz="20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2000" dirty="0">
                          <a:effectLst/>
                        </a:rPr>
                        <a:t>SC 4(muy severo)</a:t>
                      </a:r>
                      <a:endParaRPr lang="es-ES" sz="20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2000" dirty="0">
                          <a:effectLst/>
                        </a:rPr>
                        <a:t>25</a:t>
                      </a:r>
                      <a:endParaRPr lang="es-ES" sz="20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bl>
          </a:graphicData>
        </a:graphic>
      </p:graphicFrame>
      <p:sp>
        <p:nvSpPr>
          <p:cNvPr id="12" name="Rectángulo redondeado 11"/>
          <p:cNvSpPr/>
          <p:nvPr/>
        </p:nvSpPr>
        <p:spPr>
          <a:xfrm>
            <a:off x="4435697" y="4052794"/>
            <a:ext cx="3011891" cy="653442"/>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rPr>
              <a:t>NORMA ASTM B633</a:t>
            </a:r>
            <a:endParaRPr lang="es-ES" sz="2400" b="1" dirty="0">
              <a:solidFill>
                <a:schemeClr val="tx1"/>
              </a:solidFill>
            </a:endParaRPr>
          </a:p>
        </p:txBody>
      </p:sp>
    </p:spTree>
    <p:extLst>
      <p:ext uri="{BB962C8B-B14F-4D97-AF65-F5344CB8AC3E}">
        <p14:creationId xmlns:p14="http://schemas.microsoft.com/office/powerpoint/2010/main" val="381354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1000"/>
                                        <p:tgtEl>
                                          <p:spTgt spid="9"/>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1000"/>
                                        <p:tgtEl>
                                          <p:spTgt spid="12"/>
                                        </p:tgtEl>
                                      </p:cBhvr>
                                    </p:animEffect>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1000"/>
                                        <p:tgtEl>
                                          <p:spTgt spid="7"/>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7169003" y="999920"/>
            <a:ext cx="2112904" cy="3091633"/>
          </a:xfrm>
          <a:prstGeom prst="rect">
            <a:avLst/>
          </a:prstGeom>
        </p:spPr>
      </p:pic>
      <p:cxnSp>
        <p:nvCxnSpPr>
          <p:cNvPr id="5" name="Conector recto de flecha 4"/>
          <p:cNvCxnSpPr/>
          <p:nvPr/>
        </p:nvCxnSpPr>
        <p:spPr>
          <a:xfrm flipH="1" flipV="1">
            <a:off x="6697507" y="1447320"/>
            <a:ext cx="682513" cy="283236"/>
          </a:xfrm>
          <a:prstGeom prst="straightConnector1">
            <a:avLst/>
          </a:prstGeom>
          <a:ln w="57150" cmpd="sng">
            <a:tailEnd type="triangle"/>
          </a:ln>
        </p:spPr>
        <p:style>
          <a:lnRef idx="3">
            <a:schemeClr val="accent2"/>
          </a:lnRef>
          <a:fillRef idx="0">
            <a:schemeClr val="accent2"/>
          </a:fillRef>
          <a:effectRef idx="2">
            <a:schemeClr val="accent2"/>
          </a:effectRef>
          <a:fontRef idx="minor">
            <a:schemeClr val="tx1"/>
          </a:fontRef>
        </p:style>
      </p:cxnSp>
      <p:cxnSp>
        <p:nvCxnSpPr>
          <p:cNvPr id="6" name="Conector recto de flecha 5"/>
          <p:cNvCxnSpPr/>
          <p:nvPr/>
        </p:nvCxnSpPr>
        <p:spPr>
          <a:xfrm flipV="1">
            <a:off x="8225455" y="1338143"/>
            <a:ext cx="1313247" cy="702373"/>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7" name="Conector recto de flecha 6"/>
          <p:cNvCxnSpPr/>
          <p:nvPr/>
        </p:nvCxnSpPr>
        <p:spPr>
          <a:xfrm flipH="1">
            <a:off x="6764860" y="2272049"/>
            <a:ext cx="1010459" cy="747140"/>
          </a:xfrm>
          <a:prstGeom prst="straightConnector1">
            <a:avLst/>
          </a:prstGeom>
          <a:ln w="57150">
            <a:tailEnd type="triangle"/>
          </a:ln>
        </p:spPr>
        <p:style>
          <a:lnRef idx="3">
            <a:schemeClr val="accent6"/>
          </a:lnRef>
          <a:fillRef idx="0">
            <a:schemeClr val="accent6"/>
          </a:fillRef>
          <a:effectRef idx="2">
            <a:schemeClr val="accent6"/>
          </a:effectRef>
          <a:fontRef idx="minor">
            <a:schemeClr val="tx1"/>
          </a:fontRef>
        </p:style>
      </p:cxnSp>
      <p:sp>
        <p:nvSpPr>
          <p:cNvPr id="8" name="Rectángulo redondeado 7"/>
          <p:cNvSpPr/>
          <p:nvPr/>
        </p:nvSpPr>
        <p:spPr>
          <a:xfrm>
            <a:off x="5534024" y="975004"/>
            <a:ext cx="1136984" cy="93128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rPr>
              <a:t>Ánodo (+)</a:t>
            </a:r>
            <a:endParaRPr lang="es-ES" sz="2400" b="1" dirty="0">
              <a:solidFill>
                <a:schemeClr val="tx1"/>
              </a:solidFill>
            </a:endParaRPr>
          </a:p>
        </p:txBody>
      </p:sp>
      <p:sp>
        <p:nvSpPr>
          <p:cNvPr id="9" name="Rectángulo redondeado 8"/>
          <p:cNvSpPr/>
          <p:nvPr/>
        </p:nvSpPr>
        <p:spPr>
          <a:xfrm>
            <a:off x="9686050" y="970934"/>
            <a:ext cx="1204936" cy="10313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rPr>
              <a:t>Cátodo(-)</a:t>
            </a:r>
            <a:endParaRPr lang="es-ES" sz="2400" b="1" dirty="0">
              <a:solidFill>
                <a:schemeClr val="tx1"/>
              </a:solidFill>
            </a:endParaRPr>
          </a:p>
        </p:txBody>
      </p:sp>
      <p:sp>
        <p:nvSpPr>
          <p:cNvPr id="10" name="Rectángulo redondeado 9"/>
          <p:cNvSpPr/>
          <p:nvPr/>
        </p:nvSpPr>
        <p:spPr>
          <a:xfrm>
            <a:off x="5395957" y="3108821"/>
            <a:ext cx="1687601" cy="118249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rPr>
              <a:t>Electrolito (Zinc ácido)</a:t>
            </a:r>
            <a:endParaRPr lang="es-ES" sz="2400" b="1" dirty="0">
              <a:solidFill>
                <a:schemeClr val="tx1"/>
              </a:solidFill>
            </a:endParaRPr>
          </a:p>
        </p:txBody>
      </p:sp>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2504" r="1662"/>
          <a:stretch/>
        </p:blipFill>
        <p:spPr>
          <a:xfrm>
            <a:off x="9296764" y="2566483"/>
            <a:ext cx="2895236" cy="3956427"/>
          </a:xfrm>
          <a:prstGeom prst="rect">
            <a:avLst/>
          </a:prstGeom>
        </p:spPr>
      </p:pic>
      <p:sp>
        <p:nvSpPr>
          <p:cNvPr id="12" name="CuadroTexto 1"/>
          <p:cNvSpPr txBox="1"/>
          <p:nvPr/>
        </p:nvSpPr>
        <p:spPr>
          <a:xfrm>
            <a:off x="0" y="374349"/>
            <a:ext cx="7144719"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CELDA ELECTROLÍTICA</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13" name="2 Rectángulo redondeado"/>
          <p:cNvSpPr/>
          <p:nvPr/>
        </p:nvSpPr>
        <p:spPr>
          <a:xfrm>
            <a:off x="56609" y="910779"/>
            <a:ext cx="5292897" cy="1361270"/>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just">
              <a:defRPr/>
            </a:pPr>
            <a:r>
              <a:rPr lang="es-EC" altLang="es-EC" sz="2400" b="1" dirty="0">
                <a:solidFill>
                  <a:schemeClr val="tx1"/>
                </a:solidFill>
                <a:latin typeface="Cambria" pitchFamily="18" charset="0"/>
                <a:ea typeface="ＭＳ Ｐゴシック" pitchFamily="34" charset="-128"/>
              </a:rPr>
              <a:t>Corrosión: </a:t>
            </a:r>
            <a:r>
              <a:rPr lang="es-EC" altLang="es-EC" sz="2400" dirty="0">
                <a:solidFill>
                  <a:schemeClr val="tx1"/>
                </a:solidFill>
                <a:latin typeface="Cambria" pitchFamily="18" charset="0"/>
                <a:ea typeface="ＭＳ Ｐゴシック" pitchFamily="34" charset="-128"/>
              </a:rPr>
              <a:t>Intercambio de electrones en un medio químico por medio de reacciones electroquímicas</a:t>
            </a:r>
            <a:r>
              <a:rPr lang="es-EC" altLang="es-EC" sz="2400" dirty="0" smtClean="0">
                <a:solidFill>
                  <a:schemeClr val="tx1"/>
                </a:solidFill>
                <a:latin typeface="Cambria" pitchFamily="18" charset="0"/>
                <a:ea typeface="ＭＳ Ｐゴシック" pitchFamily="34" charset="-128"/>
              </a:rPr>
              <a:t>.</a:t>
            </a:r>
            <a:endParaRPr lang="es-EC" altLang="es-EC" sz="2400" dirty="0">
              <a:solidFill>
                <a:schemeClr val="tx1"/>
              </a:solidFill>
              <a:latin typeface="Cambria" pitchFamily="18" charset="0"/>
              <a:ea typeface="ＭＳ Ｐゴシック" pitchFamily="34" charset="-128"/>
            </a:endParaRPr>
          </a:p>
        </p:txBody>
      </p:sp>
      <p:sp>
        <p:nvSpPr>
          <p:cNvPr id="14" name="2 Rectángulo redondeado"/>
          <p:cNvSpPr/>
          <p:nvPr/>
        </p:nvSpPr>
        <p:spPr>
          <a:xfrm>
            <a:off x="-821" y="2809458"/>
            <a:ext cx="5292897" cy="1638556"/>
          </a:xfrm>
          <a:prstGeom prst="roundRect">
            <a:avLst/>
          </a:pr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just">
              <a:defRPr/>
            </a:pPr>
            <a:r>
              <a:rPr lang="es-EC" altLang="es-EC" sz="2400" b="1" dirty="0" smtClean="0">
                <a:solidFill>
                  <a:schemeClr val="tx1"/>
                </a:solidFill>
                <a:latin typeface="Cambria" pitchFamily="18" charset="0"/>
                <a:ea typeface="ＭＳ Ｐゴシック" pitchFamily="34" charset="-128"/>
              </a:rPr>
              <a:t>Electrolito: </a:t>
            </a:r>
            <a:r>
              <a:rPr lang="es-EC" altLang="es-EC" sz="2400" dirty="0" smtClean="0">
                <a:solidFill>
                  <a:schemeClr val="tx1"/>
                </a:solidFill>
                <a:latin typeface="Cambria" pitchFamily="18" charset="0"/>
                <a:ea typeface="ＭＳ Ｐゴシック" pitchFamily="34" charset="-128"/>
              </a:rPr>
              <a:t>Contiene aniones y cationes, conductor de la electricidad, donde aniones fluyen hacia el ánodo y cationes hacia el cátodo</a:t>
            </a:r>
            <a:endParaRPr lang="es-EC" altLang="es-EC" sz="2400" dirty="0">
              <a:solidFill>
                <a:schemeClr val="tx1"/>
              </a:solidFill>
              <a:latin typeface="Cambria" pitchFamily="18" charset="0"/>
              <a:ea typeface="ＭＳ Ｐゴシック" pitchFamily="34" charset="-128"/>
            </a:endParaRPr>
          </a:p>
        </p:txBody>
      </p:sp>
    </p:spTree>
    <p:extLst>
      <p:ext uri="{BB962C8B-B14F-4D97-AF65-F5344CB8AC3E}">
        <p14:creationId xmlns:p14="http://schemas.microsoft.com/office/powerpoint/2010/main" val="304196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10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10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10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10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10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10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1000"/>
                                        <p:tgtEl>
                                          <p:spTgt spid="10"/>
                                        </p:tgtEl>
                                      </p:cBhvr>
                                    </p:animEffect>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2774854" y="2832306"/>
            <a:ext cx="6527408"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INTRODUCCIÓN</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1349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1"/>
          <p:cNvSpPr txBox="1"/>
          <p:nvPr/>
        </p:nvSpPr>
        <p:spPr>
          <a:xfrm>
            <a:off x="216977" y="281359"/>
            <a:ext cx="7857641" cy="1200329"/>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ÁREA CATÓDICA, EQUIVALENTE ELECTROQUÍMICO Y TIEMPO DE ELECTRODEPOSICIÓN</a:t>
            </a:r>
            <a:endParaRPr lang="es-ES" sz="2400" dirty="0">
              <a:solidFill>
                <a:srgbClr val="002060"/>
              </a:solidFill>
              <a:latin typeface="Times New Roman" panose="02020603050405020304" pitchFamily="18" charset="0"/>
              <a:cs typeface="Times New Roman" panose="02020603050405020304" pitchFamily="18" charset="0"/>
            </a:endParaRPr>
          </a:p>
        </p:txBody>
      </p:sp>
      <p:pic>
        <p:nvPicPr>
          <p:cNvPr id="7" name="Imagen 6"/>
          <p:cNvPicPr/>
          <p:nvPr/>
        </p:nvPicPr>
        <p:blipFill>
          <a:blip r:embed="rId3">
            <a:extLst>
              <a:ext uri="{28A0092B-C50C-407E-A947-70E740481C1C}">
                <a14:useLocalDpi xmlns:a14="http://schemas.microsoft.com/office/drawing/2010/main" val="0"/>
              </a:ext>
            </a:extLst>
          </a:blip>
          <a:stretch>
            <a:fillRect/>
          </a:stretch>
        </p:blipFill>
        <p:spPr>
          <a:xfrm>
            <a:off x="515139" y="2653004"/>
            <a:ext cx="2244003" cy="2787555"/>
          </a:xfrm>
          <a:prstGeom prst="rect">
            <a:avLst/>
          </a:prstGeom>
        </p:spPr>
      </p:pic>
      <mc:AlternateContent xmlns:mc="http://schemas.openxmlformats.org/markup-compatibility/2006" xmlns:a14="http://schemas.microsoft.com/office/drawing/2010/main">
        <mc:Choice Requires="a14">
          <p:sp>
            <p:nvSpPr>
              <p:cNvPr id="8" name="Rectángulo 7"/>
              <p:cNvSpPr/>
              <p:nvPr/>
            </p:nvSpPr>
            <p:spPr>
              <a:xfrm>
                <a:off x="216977" y="5440559"/>
                <a:ext cx="316426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𝐴</m:t>
                          </m:r>
                        </m:e>
                        <m:sub>
                          <m:r>
                            <a:rPr lang="es-ES" i="1">
                              <a:latin typeface="Cambria Math" panose="02040503050406030204" pitchFamily="18" charset="0"/>
                            </a:rPr>
                            <m:t>𝑐</m:t>
                          </m:r>
                        </m:sub>
                      </m:sSub>
                      <m:r>
                        <a:rPr lang="es-ES" i="0">
                          <a:latin typeface="Cambria Math" panose="02040503050406030204" pitchFamily="18" charset="0"/>
                        </a:rPr>
                        <m:t>=2300</m:t>
                      </m:r>
                      <m:d>
                        <m:dPr>
                          <m:begChr m:val="["/>
                          <m:endChr m:val="]"/>
                          <m:ctrlPr>
                            <a:rPr lang="es-ES" i="1">
                              <a:latin typeface="Cambria Math" panose="02040503050406030204" pitchFamily="18" charset="0"/>
                            </a:rPr>
                          </m:ctrlPr>
                        </m:dPr>
                        <m:e>
                          <m:sSup>
                            <m:sSupPr>
                              <m:ctrlPr>
                                <a:rPr lang="es-ES" i="1">
                                  <a:latin typeface="Cambria Math" panose="02040503050406030204" pitchFamily="18" charset="0"/>
                                </a:rPr>
                              </m:ctrlPr>
                            </m:sSupPr>
                            <m:e>
                              <m:r>
                                <a:rPr lang="es-ES" i="1">
                                  <a:latin typeface="Cambria Math" panose="02040503050406030204" pitchFamily="18" charset="0"/>
                                </a:rPr>
                                <m:t>𝑚𝑚</m:t>
                              </m:r>
                            </m:e>
                            <m:sup>
                              <m:r>
                                <a:rPr lang="es-ES" i="0">
                                  <a:latin typeface="Cambria Math" panose="02040503050406030204" pitchFamily="18" charset="0"/>
                                </a:rPr>
                                <m:t>2</m:t>
                              </m:r>
                            </m:sup>
                          </m:sSup>
                        </m:e>
                      </m:d>
                      <m:r>
                        <a:rPr lang="es-ES" i="0">
                          <a:latin typeface="Cambria Math" panose="02040503050406030204" pitchFamily="18" charset="0"/>
                        </a:rPr>
                        <m:t>=2,3</m:t>
                      </m:r>
                      <m:d>
                        <m:dPr>
                          <m:begChr m:val="["/>
                          <m:endChr m:val="]"/>
                          <m:ctrlPr>
                            <a:rPr lang="es-ES" i="1">
                              <a:latin typeface="Cambria Math" panose="02040503050406030204" pitchFamily="18" charset="0"/>
                            </a:rPr>
                          </m:ctrlPr>
                        </m:dPr>
                        <m:e>
                          <m:sSup>
                            <m:sSupPr>
                              <m:ctrlPr>
                                <a:rPr lang="es-ES" i="1">
                                  <a:latin typeface="Cambria Math" panose="02040503050406030204" pitchFamily="18" charset="0"/>
                                </a:rPr>
                              </m:ctrlPr>
                            </m:sSupPr>
                            <m:e>
                              <m:r>
                                <a:rPr lang="es-ES" i="1">
                                  <a:latin typeface="Cambria Math" panose="02040503050406030204" pitchFamily="18" charset="0"/>
                                </a:rPr>
                                <m:t>𝑑𝑚</m:t>
                              </m:r>
                            </m:e>
                            <m:sup>
                              <m:r>
                                <a:rPr lang="es-ES" i="0">
                                  <a:latin typeface="Cambria Math" panose="02040503050406030204" pitchFamily="18" charset="0"/>
                                </a:rPr>
                                <m:t>2</m:t>
                              </m:r>
                            </m:sup>
                          </m:sSup>
                        </m:e>
                      </m:d>
                    </m:oMath>
                  </m:oMathPara>
                </a14:m>
                <a:endParaRPr lang="es-ES" dirty="0"/>
              </a:p>
            </p:txBody>
          </p:sp>
        </mc:Choice>
        <mc:Fallback xmlns="">
          <p:sp>
            <p:nvSpPr>
              <p:cNvPr id="8" name="Rectángulo 7"/>
              <p:cNvSpPr>
                <a:spLocks noRot="1" noChangeAspect="1" noMove="1" noResize="1" noEditPoints="1" noAdjustHandles="1" noChangeArrowheads="1" noChangeShapeType="1" noTextEdit="1"/>
              </p:cNvSpPr>
              <p:nvPr/>
            </p:nvSpPr>
            <p:spPr>
              <a:xfrm>
                <a:off x="216977" y="5440559"/>
                <a:ext cx="3164264" cy="369332"/>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3317619" y="2631619"/>
                <a:ext cx="5419241" cy="3504229"/>
              </a:xfrm>
              <a:prstGeom prst="rect">
                <a:avLst/>
              </a:prstGeom>
            </p:spPr>
            <p:txBody>
              <a:bodyPr wrap="square">
                <a:spAutoFit/>
              </a:bodyPr>
              <a:lstStyle/>
              <a:p>
                <a:pPr>
                  <a:lnSpc>
                    <a:spcPct val="115000"/>
                  </a:lnSpc>
                  <a:spcAft>
                    <a:spcPts val="0"/>
                  </a:spcAft>
                </a:pPr>
                <a14:m>
                  <m:oMathPara xmlns:m="http://schemas.openxmlformats.org/officeDocument/2006/math">
                    <m:oMathParaPr>
                      <m:jc m:val="left"/>
                    </m:oMathParaPr>
                    <m:oMath xmlns:m="http://schemas.openxmlformats.org/officeDocument/2006/math">
                      <m:sSub>
                        <m:sSubPr>
                          <m:ctrlPr>
                            <a:rPr lang="es-ES" sz="2000" i="1">
                              <a:solidFill>
                                <a:srgbClr val="000000"/>
                              </a:solidFill>
                              <a:latin typeface="Cambria Math" panose="02040503050406030204" pitchFamily="18" charset="0"/>
                              <a:ea typeface="Arial" panose="020B0604020202020204" pitchFamily="34" charset="0"/>
                            </a:rPr>
                          </m:ctrlPr>
                        </m:sSubPr>
                        <m:e>
                          <m:r>
                            <a:rPr lang="es-ES" sz="2000" i="1">
                              <a:solidFill>
                                <a:srgbClr val="000000"/>
                              </a:solidFill>
                              <a:effectLst/>
                              <a:latin typeface="Cambria Math" panose="02040503050406030204" pitchFamily="18" charset="0"/>
                              <a:ea typeface="Arial" panose="020B0604020202020204" pitchFamily="34" charset="0"/>
                            </a:rPr>
                            <m:t>𝐸</m:t>
                          </m:r>
                        </m:e>
                        <m:sub>
                          <m:r>
                            <a:rPr lang="es-ES" sz="2000" i="1">
                              <a:solidFill>
                                <a:srgbClr val="000000"/>
                              </a:solidFill>
                              <a:effectLst/>
                              <a:latin typeface="Cambria Math" panose="02040503050406030204" pitchFamily="18" charset="0"/>
                              <a:ea typeface="Arial" panose="020B0604020202020204" pitchFamily="34" charset="0"/>
                            </a:rPr>
                            <m:t>𝑞</m:t>
                          </m:r>
                          <m:d>
                            <m:dPr>
                              <m:begChr m:val="["/>
                              <m:endChr m:val="]"/>
                              <m:ctrlPr>
                                <a:rPr lang="es-ES" sz="2000" i="1">
                                  <a:solidFill>
                                    <a:srgbClr val="000000"/>
                                  </a:solidFill>
                                  <a:effectLst/>
                                  <a:latin typeface="Cambria Math" panose="02040503050406030204" pitchFamily="18" charset="0"/>
                                  <a:ea typeface="Arial" panose="020B0604020202020204" pitchFamily="34" charset="0"/>
                                </a:rPr>
                              </m:ctrlPr>
                            </m:dPr>
                            <m:e>
                              <m:r>
                                <a:rPr lang="es-ES" sz="2000" i="1">
                                  <a:solidFill>
                                    <a:srgbClr val="000000"/>
                                  </a:solidFill>
                                  <a:effectLst/>
                                  <a:latin typeface="Cambria Math" panose="02040503050406030204" pitchFamily="18" charset="0"/>
                                  <a:ea typeface="Arial" panose="020B0604020202020204" pitchFamily="34" charset="0"/>
                                </a:rPr>
                                <m:t>𝑍𝑛</m:t>
                              </m:r>
                            </m:e>
                          </m:d>
                        </m:sub>
                      </m:sSub>
                      <m:r>
                        <a:rPr lang="es-ES" sz="2000" i="1">
                          <a:solidFill>
                            <a:srgbClr val="000000"/>
                          </a:solidFill>
                          <a:effectLst/>
                          <a:latin typeface="Cambria Math" panose="02040503050406030204" pitchFamily="18" charset="0"/>
                          <a:ea typeface="Arial" panose="020B0604020202020204" pitchFamily="34" charset="0"/>
                        </a:rPr>
                        <m:t>=</m:t>
                      </m:r>
                      <m:f>
                        <m:fPr>
                          <m:ctrlPr>
                            <a:rPr lang="es-ES" sz="2000" i="1">
                              <a:solidFill>
                                <a:srgbClr val="000000"/>
                              </a:solidFill>
                              <a:effectLst/>
                              <a:latin typeface="Cambria Math" panose="02040503050406030204" pitchFamily="18" charset="0"/>
                              <a:ea typeface="Arial" panose="020B0604020202020204" pitchFamily="34" charset="0"/>
                            </a:rPr>
                          </m:ctrlPr>
                        </m:fPr>
                        <m:num>
                          <m:r>
                            <a:rPr lang="es-ES" sz="2000" i="1">
                              <a:solidFill>
                                <a:srgbClr val="000000"/>
                              </a:solidFill>
                              <a:effectLst/>
                              <a:latin typeface="Cambria Math" panose="02040503050406030204" pitchFamily="18" charset="0"/>
                              <a:ea typeface="Arial" panose="020B0604020202020204" pitchFamily="34" charset="0"/>
                            </a:rPr>
                            <m:t>𝑃</m:t>
                          </m:r>
                          <m:sSub>
                            <m:sSubPr>
                              <m:ctrlPr>
                                <a:rPr lang="es-ES" sz="2000" i="1">
                                  <a:solidFill>
                                    <a:srgbClr val="000000"/>
                                  </a:solidFill>
                                  <a:effectLst/>
                                  <a:latin typeface="Cambria Math" panose="02040503050406030204" pitchFamily="18" charset="0"/>
                                  <a:ea typeface="Arial" panose="020B0604020202020204" pitchFamily="34" charset="0"/>
                                </a:rPr>
                              </m:ctrlPr>
                            </m:sSubPr>
                            <m:e>
                              <m:r>
                                <a:rPr lang="es-ES" sz="2000" i="1">
                                  <a:solidFill>
                                    <a:srgbClr val="000000"/>
                                  </a:solidFill>
                                  <a:effectLst/>
                                  <a:latin typeface="Cambria Math" panose="02040503050406030204" pitchFamily="18" charset="0"/>
                                  <a:ea typeface="Arial" panose="020B0604020202020204" pitchFamily="34" charset="0"/>
                                </a:rPr>
                                <m:t>𝐴</m:t>
                              </m:r>
                            </m:e>
                            <m:sub>
                              <m:d>
                                <m:dPr>
                                  <m:begChr m:val="["/>
                                  <m:endChr m:val="]"/>
                                  <m:ctrlPr>
                                    <a:rPr lang="es-ES" sz="2000" i="1">
                                      <a:solidFill>
                                        <a:srgbClr val="000000"/>
                                      </a:solidFill>
                                      <a:effectLst/>
                                      <a:latin typeface="Cambria Math" panose="02040503050406030204" pitchFamily="18" charset="0"/>
                                      <a:ea typeface="Arial" panose="020B0604020202020204" pitchFamily="34" charset="0"/>
                                    </a:rPr>
                                  </m:ctrlPr>
                                </m:dPr>
                                <m:e>
                                  <m:r>
                                    <a:rPr lang="es-ES" sz="2000" i="1">
                                      <a:solidFill>
                                        <a:srgbClr val="000000"/>
                                      </a:solidFill>
                                      <a:effectLst/>
                                      <a:latin typeface="Cambria Math" panose="02040503050406030204" pitchFamily="18" charset="0"/>
                                      <a:ea typeface="Arial" panose="020B0604020202020204" pitchFamily="34" charset="0"/>
                                    </a:rPr>
                                    <m:t>𝑍𝑛</m:t>
                                  </m:r>
                                </m:e>
                              </m:d>
                            </m:sub>
                          </m:sSub>
                        </m:num>
                        <m:den>
                          <m:r>
                            <a:rPr lang="es-ES" sz="2000" i="1">
                              <a:solidFill>
                                <a:srgbClr val="000000"/>
                              </a:solidFill>
                              <a:effectLst/>
                              <a:latin typeface="Cambria Math" panose="02040503050406030204" pitchFamily="18" charset="0"/>
                              <a:ea typeface="Arial" panose="020B0604020202020204" pitchFamily="34" charset="0"/>
                            </a:rPr>
                            <m:t>𝑉</m:t>
                          </m:r>
                          <m:sSub>
                            <m:sSubPr>
                              <m:ctrlPr>
                                <a:rPr lang="es-ES" sz="2000" i="1">
                                  <a:solidFill>
                                    <a:srgbClr val="000000"/>
                                  </a:solidFill>
                                  <a:effectLst/>
                                  <a:latin typeface="Cambria Math" panose="02040503050406030204" pitchFamily="18" charset="0"/>
                                  <a:ea typeface="Arial" panose="020B0604020202020204" pitchFamily="34" charset="0"/>
                                </a:rPr>
                              </m:ctrlPr>
                            </m:sSubPr>
                            <m:e>
                              <m:r>
                                <a:rPr lang="es-ES" sz="2000" i="1">
                                  <a:solidFill>
                                    <a:srgbClr val="000000"/>
                                  </a:solidFill>
                                  <a:effectLst/>
                                  <a:latin typeface="Cambria Math" panose="02040503050406030204" pitchFamily="18" charset="0"/>
                                  <a:ea typeface="Arial" panose="020B0604020202020204" pitchFamily="34" charset="0"/>
                                </a:rPr>
                                <m:t>𝑎</m:t>
                              </m:r>
                            </m:e>
                            <m:sub>
                              <m:d>
                                <m:dPr>
                                  <m:begChr m:val="["/>
                                  <m:endChr m:val="]"/>
                                  <m:ctrlPr>
                                    <a:rPr lang="es-ES" sz="2000" i="1">
                                      <a:solidFill>
                                        <a:srgbClr val="000000"/>
                                      </a:solidFill>
                                      <a:effectLst/>
                                      <a:latin typeface="Cambria Math" panose="02040503050406030204" pitchFamily="18" charset="0"/>
                                      <a:ea typeface="Arial" panose="020B0604020202020204" pitchFamily="34" charset="0"/>
                                    </a:rPr>
                                  </m:ctrlPr>
                                </m:dPr>
                                <m:e>
                                  <m:r>
                                    <a:rPr lang="es-ES" sz="2000" i="1">
                                      <a:solidFill>
                                        <a:srgbClr val="000000"/>
                                      </a:solidFill>
                                      <a:effectLst/>
                                      <a:latin typeface="Cambria Math" panose="02040503050406030204" pitchFamily="18" charset="0"/>
                                      <a:ea typeface="Arial" panose="020B0604020202020204" pitchFamily="34" charset="0"/>
                                    </a:rPr>
                                    <m:t>𝑍𝑛</m:t>
                                  </m:r>
                                </m:e>
                              </m:d>
                            </m:sub>
                          </m:sSub>
                        </m:den>
                      </m:f>
                      <m:r>
                        <a:rPr lang="es-ES" sz="2000" i="1" smtClean="0">
                          <a:solidFill>
                            <a:srgbClr val="000000"/>
                          </a:solidFill>
                          <a:effectLst/>
                          <a:latin typeface="Cambria Math" panose="02040503050406030204" pitchFamily="18" charset="0"/>
                          <a:ea typeface="Arial" panose="020B0604020202020204" pitchFamily="34" charset="0"/>
                        </a:rPr>
                        <m:t>=32,695</m:t>
                      </m:r>
                      <m:d>
                        <m:dPr>
                          <m:begChr m:val="["/>
                          <m:endChr m:val="]"/>
                          <m:ctrlPr>
                            <a:rPr lang="es-ES" sz="2000" i="1">
                              <a:solidFill>
                                <a:srgbClr val="000000"/>
                              </a:solidFill>
                              <a:effectLst/>
                              <a:latin typeface="Cambria Math" panose="02040503050406030204" pitchFamily="18" charset="0"/>
                              <a:ea typeface="Arial" panose="020B0604020202020204" pitchFamily="34" charset="0"/>
                            </a:rPr>
                          </m:ctrlPr>
                        </m:dPr>
                        <m:e>
                          <m:f>
                            <m:fPr>
                              <m:type m:val="skw"/>
                              <m:ctrlPr>
                                <a:rPr lang="es-ES" sz="2000" i="1">
                                  <a:solidFill>
                                    <a:srgbClr val="000000"/>
                                  </a:solidFill>
                                  <a:effectLst/>
                                  <a:latin typeface="Cambria Math" panose="02040503050406030204" pitchFamily="18" charset="0"/>
                                  <a:ea typeface="Arial" panose="020B0604020202020204" pitchFamily="34" charset="0"/>
                                </a:rPr>
                              </m:ctrlPr>
                            </m:fPr>
                            <m:num>
                              <m:r>
                                <a:rPr lang="es-ES" sz="2000" i="1">
                                  <a:solidFill>
                                    <a:srgbClr val="000000"/>
                                  </a:solidFill>
                                  <a:effectLst/>
                                  <a:latin typeface="Cambria Math" panose="02040503050406030204" pitchFamily="18" charset="0"/>
                                  <a:ea typeface="Arial" panose="020B0604020202020204" pitchFamily="34" charset="0"/>
                                </a:rPr>
                                <m:t>𝑔𝑟</m:t>
                              </m:r>
                            </m:num>
                            <m:den>
                              <m:r>
                                <a:rPr lang="es-ES" sz="2000" i="1">
                                  <a:solidFill>
                                    <a:srgbClr val="000000"/>
                                  </a:solidFill>
                                  <a:effectLst/>
                                  <a:latin typeface="Cambria Math" panose="02040503050406030204" pitchFamily="18" charset="0"/>
                                  <a:ea typeface="Arial" panose="020B0604020202020204" pitchFamily="34" charset="0"/>
                                </a:rPr>
                                <m:t>𝑚𝑜𝑙</m:t>
                              </m:r>
                            </m:den>
                          </m:f>
                        </m:e>
                      </m:d>
                    </m:oMath>
                  </m:oMathPara>
                </a14:m>
                <a:endParaRPr lang="es-ES" sz="20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2000" i="1" dirty="0">
                    <a:solidFill>
                      <a:srgbClr val="000000"/>
                    </a:solidFill>
                    <a:effectLst/>
                    <a:latin typeface="Cambria Math" panose="02040503050406030204" pitchFamily="18" charset="0"/>
                    <a:ea typeface="Arial" panose="020B0604020202020204" pitchFamily="34" charset="0"/>
                  </a:rPr>
                  <a:t> </a:t>
                </a:r>
                <a:endParaRPr lang="es-ES" sz="20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14:m>
                  <m:oMathPara xmlns:m="http://schemas.openxmlformats.org/officeDocument/2006/math">
                    <m:oMathParaPr>
                      <m:jc m:val="left"/>
                    </m:oMathParaPr>
                    <m:oMath xmlns:m="http://schemas.openxmlformats.org/officeDocument/2006/math">
                      <m:r>
                        <a:rPr lang="es-ES" sz="2000" i="1">
                          <a:solidFill>
                            <a:srgbClr val="000000"/>
                          </a:solidFill>
                          <a:effectLst/>
                          <a:latin typeface="Cambria Math" panose="02040503050406030204" pitchFamily="18" charset="0"/>
                          <a:ea typeface="Arial" panose="020B0604020202020204" pitchFamily="34" charset="0"/>
                        </a:rPr>
                        <m:t>𝐹</m:t>
                      </m:r>
                      <m:r>
                        <a:rPr lang="es-ES" sz="2000" i="1">
                          <a:solidFill>
                            <a:srgbClr val="000000"/>
                          </a:solidFill>
                          <a:effectLst/>
                          <a:latin typeface="Cambria Math" panose="02040503050406030204" pitchFamily="18" charset="0"/>
                          <a:ea typeface="Arial" panose="020B0604020202020204" pitchFamily="34" charset="0"/>
                        </a:rPr>
                        <m:t>=26,81</m:t>
                      </m:r>
                      <m:d>
                        <m:dPr>
                          <m:begChr m:val="["/>
                          <m:endChr m:val="]"/>
                          <m:ctrlPr>
                            <a:rPr lang="es-ES" sz="2000" i="1">
                              <a:solidFill>
                                <a:srgbClr val="000000"/>
                              </a:solidFill>
                              <a:effectLst/>
                              <a:latin typeface="Cambria Math" panose="02040503050406030204" pitchFamily="18" charset="0"/>
                              <a:ea typeface="Arial" panose="020B0604020202020204" pitchFamily="34" charset="0"/>
                            </a:rPr>
                          </m:ctrlPr>
                        </m:dPr>
                        <m:e>
                          <m:r>
                            <a:rPr lang="es-ES" sz="2000" i="1">
                              <a:solidFill>
                                <a:srgbClr val="000000"/>
                              </a:solidFill>
                              <a:effectLst/>
                              <a:latin typeface="Cambria Math" panose="02040503050406030204" pitchFamily="18" charset="0"/>
                              <a:ea typeface="Arial" panose="020B0604020202020204" pitchFamily="34" charset="0"/>
                            </a:rPr>
                            <m:t>𝐴</m:t>
                          </m:r>
                          <m:r>
                            <a:rPr lang="es-ES" sz="2000" i="1">
                              <a:solidFill>
                                <a:srgbClr val="000000"/>
                              </a:solidFill>
                              <a:effectLst/>
                              <a:latin typeface="Cambria Math" panose="02040503050406030204" pitchFamily="18" charset="0"/>
                              <a:ea typeface="Arial" panose="020B0604020202020204" pitchFamily="34" charset="0"/>
                            </a:rPr>
                            <m:t>∗</m:t>
                          </m:r>
                          <m:r>
                            <a:rPr lang="es-ES" sz="2000" i="1">
                              <a:solidFill>
                                <a:srgbClr val="000000"/>
                              </a:solidFill>
                              <a:effectLst/>
                              <a:latin typeface="Cambria Math" panose="02040503050406030204" pitchFamily="18" charset="0"/>
                              <a:ea typeface="Arial" panose="020B0604020202020204" pitchFamily="34" charset="0"/>
                            </a:rPr>
                            <m:t>h𝑟</m:t>
                          </m:r>
                        </m:e>
                      </m:d>
                    </m:oMath>
                  </m:oMathPara>
                </a14:m>
                <a:endParaRPr lang="es-ES" sz="20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2000" i="1" dirty="0">
                    <a:solidFill>
                      <a:srgbClr val="000000"/>
                    </a:solidFill>
                    <a:effectLst/>
                    <a:latin typeface="Cambria Math" panose="02040503050406030204" pitchFamily="18" charset="0"/>
                    <a:ea typeface="Arial" panose="020B0604020202020204" pitchFamily="34" charset="0"/>
                  </a:rPr>
                  <a:t> </a:t>
                </a:r>
                <a:endParaRPr lang="es-ES" sz="20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14:m>
                  <m:oMathPara xmlns:m="http://schemas.openxmlformats.org/officeDocument/2006/math">
                    <m:oMathParaPr>
                      <m:jc m:val="left"/>
                    </m:oMathParaPr>
                    <m:oMath xmlns:m="http://schemas.openxmlformats.org/officeDocument/2006/math">
                      <m:sSub>
                        <m:sSubPr>
                          <m:ctrlPr>
                            <a:rPr lang="es-ES" sz="2000" i="1">
                              <a:solidFill>
                                <a:srgbClr val="000000"/>
                              </a:solidFill>
                              <a:effectLst/>
                              <a:latin typeface="Cambria Math" panose="02040503050406030204" pitchFamily="18" charset="0"/>
                              <a:ea typeface="Arial" panose="020B0604020202020204" pitchFamily="34" charset="0"/>
                            </a:rPr>
                          </m:ctrlPr>
                        </m:sSubPr>
                        <m:e>
                          <m:r>
                            <a:rPr lang="es-ES" sz="2000" i="1">
                              <a:solidFill>
                                <a:srgbClr val="000000"/>
                              </a:solidFill>
                              <a:effectLst/>
                              <a:latin typeface="Cambria Math" panose="02040503050406030204" pitchFamily="18" charset="0"/>
                              <a:ea typeface="Arial" panose="020B0604020202020204" pitchFamily="34" charset="0"/>
                            </a:rPr>
                            <m:t>𝐸</m:t>
                          </m:r>
                        </m:e>
                        <m:sub>
                          <m:r>
                            <a:rPr lang="es-ES" sz="2000" i="1">
                              <a:solidFill>
                                <a:srgbClr val="000000"/>
                              </a:solidFill>
                              <a:effectLst/>
                              <a:latin typeface="Cambria Math" panose="02040503050406030204" pitchFamily="18" charset="0"/>
                              <a:ea typeface="Arial" panose="020B0604020202020204" pitchFamily="34" charset="0"/>
                            </a:rPr>
                            <m:t>𝑞</m:t>
                          </m:r>
                          <m:r>
                            <a:rPr lang="es-ES" sz="2000" i="1">
                              <a:solidFill>
                                <a:srgbClr val="000000"/>
                              </a:solidFill>
                              <a:effectLst/>
                              <a:latin typeface="Cambria Math" panose="02040503050406030204" pitchFamily="18" charset="0"/>
                              <a:ea typeface="Arial" panose="020B0604020202020204" pitchFamily="34" charset="0"/>
                            </a:rPr>
                            <m:t>−</m:t>
                          </m:r>
                          <m:r>
                            <a:rPr lang="es-ES" sz="2000" i="1">
                              <a:solidFill>
                                <a:srgbClr val="000000"/>
                              </a:solidFill>
                              <a:effectLst/>
                              <a:latin typeface="Cambria Math" panose="02040503050406030204" pitchFamily="18" charset="0"/>
                              <a:ea typeface="Arial" panose="020B0604020202020204" pitchFamily="34" charset="0"/>
                            </a:rPr>
                            <m:t>𝑞</m:t>
                          </m:r>
                          <m:d>
                            <m:dPr>
                              <m:begChr m:val="["/>
                              <m:endChr m:val="]"/>
                              <m:ctrlPr>
                                <a:rPr lang="es-ES" sz="2000" i="1">
                                  <a:solidFill>
                                    <a:srgbClr val="000000"/>
                                  </a:solidFill>
                                  <a:effectLst/>
                                  <a:latin typeface="Cambria Math" panose="02040503050406030204" pitchFamily="18" charset="0"/>
                                  <a:ea typeface="Arial" panose="020B0604020202020204" pitchFamily="34" charset="0"/>
                                </a:rPr>
                              </m:ctrlPr>
                            </m:dPr>
                            <m:e>
                              <m:r>
                                <a:rPr lang="es-ES" sz="2000" i="1">
                                  <a:solidFill>
                                    <a:srgbClr val="000000"/>
                                  </a:solidFill>
                                  <a:effectLst/>
                                  <a:latin typeface="Cambria Math" panose="02040503050406030204" pitchFamily="18" charset="0"/>
                                  <a:ea typeface="Arial" panose="020B0604020202020204" pitchFamily="34" charset="0"/>
                                </a:rPr>
                                <m:t>𝑍𝑛</m:t>
                              </m:r>
                            </m:e>
                          </m:d>
                        </m:sub>
                      </m:sSub>
                      <m:r>
                        <a:rPr lang="es-ES" sz="2000" i="1">
                          <a:solidFill>
                            <a:srgbClr val="000000"/>
                          </a:solidFill>
                          <a:effectLst/>
                          <a:latin typeface="Cambria Math" panose="02040503050406030204" pitchFamily="18" charset="0"/>
                          <a:ea typeface="Arial" panose="020B0604020202020204" pitchFamily="34" charset="0"/>
                        </a:rPr>
                        <m:t>=</m:t>
                      </m:r>
                      <m:f>
                        <m:fPr>
                          <m:ctrlPr>
                            <a:rPr lang="es-ES" sz="2000" i="1">
                              <a:solidFill>
                                <a:srgbClr val="000000"/>
                              </a:solidFill>
                              <a:effectLst/>
                              <a:latin typeface="Cambria Math" panose="02040503050406030204" pitchFamily="18" charset="0"/>
                              <a:ea typeface="Arial" panose="020B0604020202020204" pitchFamily="34" charset="0"/>
                            </a:rPr>
                          </m:ctrlPr>
                        </m:fPr>
                        <m:num>
                          <m:r>
                            <a:rPr lang="es-ES" sz="2000" i="1">
                              <a:solidFill>
                                <a:srgbClr val="000000"/>
                              </a:solidFill>
                              <a:effectLst/>
                              <a:latin typeface="Cambria Math" panose="02040503050406030204" pitchFamily="18" charset="0"/>
                              <a:ea typeface="Arial" panose="020B0604020202020204" pitchFamily="34" charset="0"/>
                            </a:rPr>
                            <m:t>32,695</m:t>
                          </m:r>
                          <m:d>
                            <m:dPr>
                              <m:begChr m:val="["/>
                              <m:endChr m:val="]"/>
                              <m:ctrlPr>
                                <a:rPr lang="es-ES" sz="2000" i="1">
                                  <a:solidFill>
                                    <a:srgbClr val="000000"/>
                                  </a:solidFill>
                                  <a:effectLst/>
                                  <a:latin typeface="Cambria Math" panose="02040503050406030204" pitchFamily="18" charset="0"/>
                                  <a:ea typeface="Arial" panose="020B0604020202020204" pitchFamily="34" charset="0"/>
                                </a:rPr>
                              </m:ctrlPr>
                            </m:dPr>
                            <m:e>
                              <m:f>
                                <m:fPr>
                                  <m:type m:val="skw"/>
                                  <m:ctrlPr>
                                    <a:rPr lang="es-ES" sz="2000" i="1">
                                      <a:solidFill>
                                        <a:srgbClr val="000000"/>
                                      </a:solidFill>
                                      <a:effectLst/>
                                      <a:latin typeface="Cambria Math" panose="02040503050406030204" pitchFamily="18" charset="0"/>
                                      <a:ea typeface="Arial" panose="020B0604020202020204" pitchFamily="34" charset="0"/>
                                    </a:rPr>
                                  </m:ctrlPr>
                                </m:fPr>
                                <m:num>
                                  <m:r>
                                    <a:rPr lang="es-ES" sz="2000" i="1">
                                      <a:solidFill>
                                        <a:srgbClr val="000000"/>
                                      </a:solidFill>
                                      <a:effectLst/>
                                      <a:latin typeface="Cambria Math" panose="02040503050406030204" pitchFamily="18" charset="0"/>
                                      <a:ea typeface="Arial" panose="020B0604020202020204" pitchFamily="34" charset="0"/>
                                    </a:rPr>
                                    <m:t>𝑔𝑟</m:t>
                                  </m:r>
                                </m:num>
                                <m:den>
                                  <m:r>
                                    <a:rPr lang="es-ES" sz="2000" i="1">
                                      <a:solidFill>
                                        <a:srgbClr val="000000"/>
                                      </a:solidFill>
                                      <a:effectLst/>
                                      <a:latin typeface="Cambria Math" panose="02040503050406030204" pitchFamily="18" charset="0"/>
                                      <a:ea typeface="Arial" panose="020B0604020202020204" pitchFamily="34" charset="0"/>
                                    </a:rPr>
                                    <m:t>𝑚𝑜𝑙</m:t>
                                  </m:r>
                                </m:den>
                              </m:f>
                            </m:e>
                          </m:d>
                        </m:num>
                        <m:den>
                          <m:r>
                            <a:rPr lang="es-ES" sz="2000" i="1">
                              <a:solidFill>
                                <a:srgbClr val="000000"/>
                              </a:solidFill>
                              <a:effectLst/>
                              <a:latin typeface="Cambria Math" panose="02040503050406030204" pitchFamily="18" charset="0"/>
                              <a:ea typeface="Arial" panose="020B0604020202020204" pitchFamily="34" charset="0"/>
                            </a:rPr>
                            <m:t>26,81</m:t>
                          </m:r>
                          <m:d>
                            <m:dPr>
                              <m:begChr m:val="["/>
                              <m:endChr m:val="]"/>
                              <m:ctrlPr>
                                <a:rPr lang="es-ES" sz="2000" i="1">
                                  <a:solidFill>
                                    <a:srgbClr val="000000"/>
                                  </a:solidFill>
                                  <a:effectLst/>
                                  <a:latin typeface="Cambria Math" panose="02040503050406030204" pitchFamily="18" charset="0"/>
                                  <a:ea typeface="Arial" panose="020B0604020202020204" pitchFamily="34" charset="0"/>
                                </a:rPr>
                              </m:ctrlPr>
                            </m:dPr>
                            <m:e>
                              <m:r>
                                <a:rPr lang="es-ES" sz="2000" i="1">
                                  <a:solidFill>
                                    <a:srgbClr val="000000"/>
                                  </a:solidFill>
                                  <a:effectLst/>
                                  <a:latin typeface="Cambria Math" panose="02040503050406030204" pitchFamily="18" charset="0"/>
                                  <a:ea typeface="Arial" panose="020B0604020202020204" pitchFamily="34" charset="0"/>
                                </a:rPr>
                                <m:t>𝐴</m:t>
                              </m:r>
                              <m:r>
                                <a:rPr lang="es-ES" sz="2000" i="1">
                                  <a:solidFill>
                                    <a:srgbClr val="000000"/>
                                  </a:solidFill>
                                  <a:effectLst/>
                                  <a:latin typeface="Cambria Math" panose="02040503050406030204" pitchFamily="18" charset="0"/>
                                  <a:ea typeface="Arial" panose="020B0604020202020204" pitchFamily="34" charset="0"/>
                                </a:rPr>
                                <m:t>∗</m:t>
                              </m:r>
                              <m:r>
                                <a:rPr lang="es-ES" sz="2000" i="1">
                                  <a:solidFill>
                                    <a:srgbClr val="000000"/>
                                  </a:solidFill>
                                  <a:effectLst/>
                                  <a:latin typeface="Cambria Math" panose="02040503050406030204" pitchFamily="18" charset="0"/>
                                  <a:ea typeface="Arial" panose="020B0604020202020204" pitchFamily="34" charset="0"/>
                                </a:rPr>
                                <m:t>h𝑟</m:t>
                              </m:r>
                            </m:e>
                          </m:d>
                        </m:den>
                      </m:f>
                      <m:r>
                        <a:rPr lang="es-ES" sz="2000" i="1">
                          <a:solidFill>
                            <a:srgbClr val="000000"/>
                          </a:solidFill>
                          <a:effectLst/>
                          <a:latin typeface="Cambria Math" panose="02040503050406030204" pitchFamily="18" charset="0"/>
                          <a:ea typeface="Arial" panose="020B0604020202020204" pitchFamily="34" charset="0"/>
                        </a:rPr>
                        <m:t>=1,22</m:t>
                      </m:r>
                      <m:d>
                        <m:dPr>
                          <m:begChr m:val="["/>
                          <m:endChr m:val="]"/>
                          <m:ctrlPr>
                            <a:rPr lang="es-ES" sz="2000" i="1">
                              <a:solidFill>
                                <a:srgbClr val="000000"/>
                              </a:solidFill>
                              <a:effectLst/>
                              <a:latin typeface="Cambria Math" panose="02040503050406030204" pitchFamily="18" charset="0"/>
                              <a:ea typeface="Arial" panose="020B0604020202020204" pitchFamily="34" charset="0"/>
                            </a:rPr>
                          </m:ctrlPr>
                        </m:dPr>
                        <m:e>
                          <m:f>
                            <m:fPr>
                              <m:ctrlPr>
                                <a:rPr lang="es-ES" sz="2000" i="1">
                                  <a:solidFill>
                                    <a:srgbClr val="000000"/>
                                  </a:solidFill>
                                  <a:effectLst/>
                                  <a:latin typeface="Cambria Math" panose="02040503050406030204" pitchFamily="18" charset="0"/>
                                  <a:ea typeface="Arial" panose="020B0604020202020204" pitchFamily="34" charset="0"/>
                                </a:rPr>
                              </m:ctrlPr>
                            </m:fPr>
                            <m:num>
                              <m:r>
                                <a:rPr lang="es-ES" sz="2000" i="1">
                                  <a:solidFill>
                                    <a:srgbClr val="000000"/>
                                  </a:solidFill>
                                  <a:effectLst/>
                                  <a:latin typeface="Cambria Math" panose="02040503050406030204" pitchFamily="18" charset="0"/>
                                  <a:ea typeface="Arial" panose="020B0604020202020204" pitchFamily="34" charset="0"/>
                                </a:rPr>
                                <m:t>𝑔𝑟</m:t>
                              </m:r>
                            </m:num>
                            <m:den>
                              <m:r>
                                <a:rPr lang="es-ES" sz="2000" i="1">
                                  <a:solidFill>
                                    <a:srgbClr val="000000"/>
                                  </a:solidFill>
                                  <a:effectLst/>
                                  <a:latin typeface="Cambria Math" panose="02040503050406030204" pitchFamily="18" charset="0"/>
                                  <a:ea typeface="Arial" panose="020B0604020202020204" pitchFamily="34" charset="0"/>
                                </a:rPr>
                                <m:t>𝐴</m:t>
                              </m:r>
                              <m:r>
                                <a:rPr lang="es-ES" sz="2000" i="1">
                                  <a:solidFill>
                                    <a:srgbClr val="000000"/>
                                  </a:solidFill>
                                  <a:effectLst/>
                                  <a:latin typeface="Cambria Math" panose="02040503050406030204" pitchFamily="18" charset="0"/>
                                  <a:ea typeface="Arial" panose="020B0604020202020204" pitchFamily="34" charset="0"/>
                                </a:rPr>
                                <m:t>∗</m:t>
                              </m:r>
                              <m:r>
                                <a:rPr lang="es-ES" sz="2000" i="1">
                                  <a:solidFill>
                                    <a:srgbClr val="000000"/>
                                  </a:solidFill>
                                  <a:effectLst/>
                                  <a:latin typeface="Cambria Math" panose="02040503050406030204" pitchFamily="18" charset="0"/>
                                  <a:ea typeface="Arial" panose="020B0604020202020204" pitchFamily="34" charset="0"/>
                                </a:rPr>
                                <m:t>h𝑟</m:t>
                              </m:r>
                            </m:den>
                          </m:f>
                        </m:e>
                      </m:d>
                    </m:oMath>
                  </m:oMathPara>
                </a14:m>
                <a:endParaRPr lang="es-ES" sz="20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b="1" dirty="0">
                    <a:effectLst/>
                    <a:latin typeface="Arial" panose="020B0604020202020204" pitchFamily="34" charset="0"/>
                    <a:ea typeface="Arial" panose="020B0604020202020204" pitchFamily="34" charset="0"/>
                  </a:rPr>
                  <a:t/>
                </a:r>
                <a:br>
                  <a:rPr lang="es-ES" b="1" dirty="0">
                    <a:effectLst/>
                    <a:latin typeface="Arial" panose="020B0604020202020204" pitchFamily="34" charset="0"/>
                    <a:ea typeface="Arial" panose="020B0604020202020204" pitchFamily="34" charset="0"/>
                  </a:rPr>
                </a:br>
                <a:r>
                  <a:rPr lang="es-ES" sz="2000" b="1" dirty="0">
                    <a:solidFill>
                      <a:srgbClr val="000000"/>
                    </a:solidFill>
                    <a:effectLst/>
                    <a:latin typeface="Arial" panose="020B0604020202020204" pitchFamily="34" charset="0"/>
                    <a:ea typeface="Arial" panose="020B0604020202020204" pitchFamily="34" charset="0"/>
                  </a:rPr>
                  <a:t> </a:t>
                </a:r>
                <a:endParaRPr lang="es-ES" dirty="0">
                  <a:solidFill>
                    <a:srgbClr val="000000"/>
                  </a:solidFill>
                  <a:effectLst/>
                  <a:latin typeface="Arial" panose="020B0604020202020204" pitchFamily="34" charset="0"/>
                  <a:ea typeface="Arial" panose="020B0604020202020204" pitchFamily="34"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3317619" y="2631619"/>
                <a:ext cx="5419241" cy="3504229"/>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8380772" y="5084173"/>
                <a:ext cx="3882354" cy="1366528"/>
              </a:xfrm>
              <a:prstGeom prst="rect">
                <a:avLst/>
              </a:prstGeom>
            </p:spPr>
            <p:txBody>
              <a:bodyPr wrap="square">
                <a:spAutoFit/>
              </a:bodyPr>
              <a:lstStyle/>
              <a:p>
                <a:pPr>
                  <a:lnSpc>
                    <a:spcPct val="115000"/>
                  </a:lnSpc>
                  <a:spcAft>
                    <a:spcPts val="0"/>
                  </a:spcAft>
                </a:pPr>
                <a14:m>
                  <m:oMathPara xmlns:m="http://schemas.openxmlformats.org/officeDocument/2006/math">
                    <m:oMathParaPr>
                      <m:jc m:val="centerGroup"/>
                    </m:oMathParaPr>
                    <m:oMath xmlns:m="http://schemas.openxmlformats.org/officeDocument/2006/math">
                      <m:r>
                        <a:rPr lang="es-ES" sz="2400" i="1">
                          <a:solidFill>
                            <a:srgbClr val="000000"/>
                          </a:solidFill>
                          <a:latin typeface="Cambria Math" panose="02040503050406030204" pitchFamily="18" charset="0"/>
                          <a:ea typeface="Arial" panose="020B0604020202020204" pitchFamily="34" charset="0"/>
                        </a:rPr>
                        <m:t>𝑡</m:t>
                      </m:r>
                      <m:r>
                        <a:rPr lang="es-ES" sz="2400" i="1">
                          <a:solidFill>
                            <a:srgbClr val="000000"/>
                          </a:solidFill>
                          <a:effectLst/>
                          <a:latin typeface="Cambria Math" panose="02040503050406030204" pitchFamily="18" charset="0"/>
                          <a:ea typeface="Arial" panose="020B0604020202020204" pitchFamily="34" charset="0"/>
                        </a:rPr>
                        <m:t>=0,77[</m:t>
                      </m:r>
                      <m:r>
                        <a:rPr lang="es-ES" sz="2400" i="1">
                          <a:solidFill>
                            <a:srgbClr val="000000"/>
                          </a:solidFill>
                          <a:effectLst/>
                          <a:latin typeface="Cambria Math" panose="02040503050406030204" pitchFamily="18" charset="0"/>
                          <a:ea typeface="Arial" panose="020B0604020202020204" pitchFamily="34" charset="0"/>
                        </a:rPr>
                        <m:t>h𝑟𝑠</m:t>
                      </m:r>
                      <m:r>
                        <a:rPr lang="es-ES" sz="2400" i="1">
                          <a:solidFill>
                            <a:srgbClr val="000000"/>
                          </a:solidFill>
                          <a:effectLst/>
                          <a:latin typeface="Cambria Math" panose="02040503050406030204" pitchFamily="18" charset="0"/>
                          <a:ea typeface="Arial" panose="020B0604020202020204" pitchFamily="34" charset="0"/>
                        </a:rPr>
                        <m:t>]</m:t>
                      </m:r>
                    </m:oMath>
                  </m:oMathPara>
                </a14:m>
                <a:endParaRPr lang="es-ES" sz="24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2400" dirty="0">
                    <a:solidFill>
                      <a:srgbClr val="000000"/>
                    </a:solidFill>
                    <a:effectLst/>
                    <a:latin typeface="Arial" panose="020B0604020202020204" pitchFamily="34" charset="0"/>
                    <a:ea typeface="Arial" panose="020B0604020202020204" pitchFamily="34" charset="0"/>
                  </a:rPr>
                  <a:t> </a:t>
                </a:r>
              </a:p>
              <a:p>
                <a:pPr>
                  <a:lnSpc>
                    <a:spcPct val="115000"/>
                  </a:lnSpc>
                  <a:spcAft>
                    <a:spcPts val="0"/>
                  </a:spcAft>
                </a:pPr>
                <a14:m>
                  <m:oMathPara xmlns:m="http://schemas.openxmlformats.org/officeDocument/2006/math">
                    <m:oMathParaPr>
                      <m:jc m:val="centerGroup"/>
                    </m:oMathParaPr>
                    <m:oMath xmlns:m="http://schemas.openxmlformats.org/officeDocument/2006/math">
                      <m:r>
                        <a:rPr lang="es-ES" sz="2400" i="1">
                          <a:solidFill>
                            <a:srgbClr val="000000"/>
                          </a:solidFill>
                          <a:effectLst/>
                          <a:latin typeface="Cambria Math" panose="02040503050406030204" pitchFamily="18" charset="0"/>
                          <a:ea typeface="Arial" panose="020B0604020202020204" pitchFamily="34" charset="0"/>
                        </a:rPr>
                        <m:t>𝑡</m:t>
                      </m:r>
                      <m:r>
                        <a:rPr lang="es-ES" sz="2400" i="1">
                          <a:solidFill>
                            <a:srgbClr val="000000"/>
                          </a:solidFill>
                          <a:effectLst/>
                          <a:latin typeface="Cambria Math" panose="02040503050406030204" pitchFamily="18" charset="0"/>
                          <a:ea typeface="Arial" panose="020B0604020202020204" pitchFamily="34" charset="0"/>
                        </a:rPr>
                        <m:t>=46</m:t>
                      </m:r>
                      <m:d>
                        <m:dPr>
                          <m:begChr m:val="["/>
                          <m:endChr m:val="]"/>
                          <m:ctrlPr>
                            <a:rPr lang="es-ES" sz="2400" i="1">
                              <a:solidFill>
                                <a:srgbClr val="000000"/>
                              </a:solidFill>
                              <a:effectLst/>
                              <a:latin typeface="Cambria Math" panose="02040503050406030204" pitchFamily="18" charset="0"/>
                              <a:ea typeface="Arial" panose="020B0604020202020204" pitchFamily="34" charset="0"/>
                            </a:rPr>
                          </m:ctrlPr>
                        </m:dPr>
                        <m:e>
                          <m:r>
                            <a:rPr lang="es-ES" sz="2400" i="1">
                              <a:solidFill>
                                <a:srgbClr val="000000"/>
                              </a:solidFill>
                              <a:effectLst/>
                              <a:latin typeface="Cambria Math" panose="02040503050406030204" pitchFamily="18" charset="0"/>
                              <a:ea typeface="Arial" panose="020B0604020202020204" pitchFamily="34" charset="0"/>
                            </a:rPr>
                            <m:t>𝑚𝑖𝑛</m:t>
                          </m:r>
                        </m:e>
                      </m:d>
                      <m:r>
                        <a:rPr lang="es-ES" sz="2400" i="1">
                          <a:solidFill>
                            <a:srgbClr val="000000"/>
                          </a:solidFill>
                          <a:effectLst/>
                          <a:latin typeface="Cambria Math" panose="02040503050406030204" pitchFamily="18" charset="0"/>
                          <a:ea typeface="Arial" panose="020B0604020202020204" pitchFamily="34" charset="0"/>
                        </a:rPr>
                        <m:t>:13</m:t>
                      </m:r>
                      <m:d>
                        <m:dPr>
                          <m:begChr m:val="["/>
                          <m:endChr m:val="]"/>
                          <m:ctrlPr>
                            <a:rPr lang="es-ES" sz="2400" i="1">
                              <a:solidFill>
                                <a:srgbClr val="000000"/>
                              </a:solidFill>
                              <a:effectLst/>
                              <a:latin typeface="Cambria Math" panose="02040503050406030204" pitchFamily="18" charset="0"/>
                              <a:ea typeface="Arial" panose="020B0604020202020204" pitchFamily="34" charset="0"/>
                            </a:rPr>
                          </m:ctrlPr>
                        </m:dPr>
                        <m:e>
                          <m:r>
                            <a:rPr lang="es-ES" sz="2400" i="1">
                              <a:solidFill>
                                <a:srgbClr val="000000"/>
                              </a:solidFill>
                              <a:effectLst/>
                              <a:latin typeface="Cambria Math" panose="02040503050406030204" pitchFamily="18" charset="0"/>
                              <a:ea typeface="Arial" panose="020B0604020202020204" pitchFamily="34" charset="0"/>
                            </a:rPr>
                            <m:t>𝑠𝑒𝑔</m:t>
                          </m:r>
                        </m:e>
                      </m:d>
                    </m:oMath>
                  </m:oMathPara>
                </a14:m>
                <a:endParaRPr lang="es-ES" sz="2400" dirty="0">
                  <a:solidFill>
                    <a:srgbClr val="000000"/>
                  </a:solidFill>
                  <a:effectLst/>
                  <a:latin typeface="Arial" panose="020B0604020202020204" pitchFamily="34" charset="0"/>
                  <a:ea typeface="Arial" panose="020B0604020202020204" pitchFamily="34"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8380772" y="5084173"/>
                <a:ext cx="3882354" cy="1366528"/>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8185359" y="2884374"/>
                <a:ext cx="4124655" cy="550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000" i="1">
                          <a:latin typeface="Cambria Math" panose="02040503050406030204" pitchFamily="18" charset="0"/>
                        </a:rPr>
                        <m:t>𝐼</m:t>
                      </m:r>
                      <m:r>
                        <a:rPr lang="es-ES" sz="2000">
                          <a:latin typeface="Cambria Math" panose="02040503050406030204" pitchFamily="18" charset="0"/>
                        </a:rPr>
                        <m:t>=2,3 </m:t>
                      </m:r>
                      <m:d>
                        <m:dPr>
                          <m:begChr m:val="["/>
                          <m:endChr m:val="]"/>
                          <m:ctrlPr>
                            <a:rPr lang="es-ES" sz="2000" i="1">
                              <a:latin typeface="Cambria Math" panose="02040503050406030204" pitchFamily="18" charset="0"/>
                            </a:rPr>
                          </m:ctrlPr>
                        </m:dPr>
                        <m:e>
                          <m:sSup>
                            <m:sSupPr>
                              <m:ctrlPr>
                                <a:rPr lang="es-ES" sz="2000" i="1">
                                  <a:latin typeface="Cambria Math" panose="02040503050406030204" pitchFamily="18" charset="0"/>
                                </a:rPr>
                              </m:ctrlPr>
                            </m:sSupPr>
                            <m:e>
                              <m:r>
                                <a:rPr lang="es-ES" sz="2000" i="1">
                                  <a:latin typeface="Cambria Math" panose="02040503050406030204" pitchFamily="18" charset="0"/>
                                </a:rPr>
                                <m:t>𝑑𝑚</m:t>
                              </m:r>
                            </m:e>
                            <m:sup>
                              <m:r>
                                <a:rPr lang="es-ES" sz="2000">
                                  <a:latin typeface="Cambria Math" panose="02040503050406030204" pitchFamily="18" charset="0"/>
                                </a:rPr>
                                <m:t>2</m:t>
                              </m:r>
                            </m:sup>
                          </m:sSup>
                        </m:e>
                      </m:d>
                      <m:r>
                        <a:rPr lang="es-ES" sz="2000">
                          <a:latin typeface="Cambria Math" panose="02040503050406030204" pitchFamily="18" charset="0"/>
                        </a:rPr>
                        <m:t>∗2</m:t>
                      </m:r>
                      <m:d>
                        <m:dPr>
                          <m:begChr m:val="["/>
                          <m:endChr m:val="]"/>
                          <m:ctrlPr>
                            <a:rPr lang="es-ES" sz="2000" i="1">
                              <a:latin typeface="Cambria Math" panose="02040503050406030204" pitchFamily="18" charset="0"/>
                            </a:rPr>
                          </m:ctrlPr>
                        </m:dPr>
                        <m:e>
                          <m:f>
                            <m:fPr>
                              <m:type m:val="skw"/>
                              <m:ctrlPr>
                                <a:rPr lang="es-ES" sz="2000" i="1">
                                  <a:latin typeface="Cambria Math" panose="02040503050406030204" pitchFamily="18" charset="0"/>
                                </a:rPr>
                              </m:ctrlPr>
                            </m:fPr>
                            <m:num>
                              <m:r>
                                <a:rPr lang="es-ES" sz="2000" i="1">
                                  <a:latin typeface="Cambria Math" panose="02040503050406030204" pitchFamily="18" charset="0"/>
                                </a:rPr>
                                <m:t>𝐴</m:t>
                              </m:r>
                            </m:num>
                            <m:den>
                              <m:sSup>
                                <m:sSupPr>
                                  <m:ctrlPr>
                                    <a:rPr lang="es-ES" sz="2000" i="1">
                                      <a:latin typeface="Cambria Math" panose="02040503050406030204" pitchFamily="18" charset="0"/>
                                    </a:rPr>
                                  </m:ctrlPr>
                                </m:sSupPr>
                                <m:e>
                                  <m:r>
                                    <a:rPr lang="es-ES" sz="2000" i="1">
                                      <a:latin typeface="Cambria Math" panose="02040503050406030204" pitchFamily="18" charset="0"/>
                                    </a:rPr>
                                    <m:t>𝑑𝑚</m:t>
                                  </m:r>
                                </m:e>
                                <m:sup>
                                  <m:r>
                                    <a:rPr lang="es-ES" sz="2000">
                                      <a:latin typeface="Cambria Math" panose="02040503050406030204" pitchFamily="18" charset="0"/>
                                    </a:rPr>
                                    <m:t>2</m:t>
                                  </m:r>
                                </m:sup>
                              </m:sSup>
                            </m:den>
                          </m:f>
                        </m:e>
                      </m:d>
                      <m:r>
                        <a:rPr lang="es-ES" sz="2000">
                          <a:latin typeface="Cambria Math" panose="02040503050406030204" pitchFamily="18" charset="0"/>
                        </a:rPr>
                        <m:t>=4,6</m:t>
                      </m:r>
                      <m:r>
                        <a:rPr lang="es-EC" sz="2000" i="1">
                          <a:latin typeface="Cambria Math" panose="02040503050406030204" pitchFamily="18" charset="0"/>
                        </a:rPr>
                        <m:t>[</m:t>
                      </m:r>
                      <m:r>
                        <a:rPr lang="es-ES" sz="2000" i="1">
                          <a:latin typeface="Cambria Math" panose="02040503050406030204" pitchFamily="18" charset="0"/>
                        </a:rPr>
                        <m:t>𝐴</m:t>
                      </m:r>
                      <m:r>
                        <a:rPr lang="es-EC" sz="2000" i="1">
                          <a:latin typeface="Cambria Math" panose="02040503050406030204" pitchFamily="18" charset="0"/>
                        </a:rPr>
                        <m:t>]</m:t>
                      </m:r>
                    </m:oMath>
                  </m:oMathPara>
                </a14:m>
                <a:endParaRPr lang="es-ES" sz="2000" dirty="0"/>
              </a:p>
            </p:txBody>
          </p:sp>
        </mc:Choice>
        <mc:Fallback xmlns="">
          <p:sp>
            <p:nvSpPr>
              <p:cNvPr id="12" name="Rectángulo 11"/>
              <p:cNvSpPr>
                <a:spLocks noRot="1" noChangeAspect="1" noMove="1" noResize="1" noEditPoints="1" noAdjustHandles="1" noChangeArrowheads="1" noChangeShapeType="1" noTextEdit="1"/>
              </p:cNvSpPr>
              <p:nvPr/>
            </p:nvSpPr>
            <p:spPr>
              <a:xfrm>
                <a:off x="8185359" y="2884374"/>
                <a:ext cx="4124655" cy="550728"/>
              </a:xfrm>
              <a:prstGeom prst="rect">
                <a:avLst/>
              </a:prstGeom>
              <a:blipFill>
                <a:blip r:embed="rId7"/>
                <a:stretch>
                  <a:fillRect/>
                </a:stretch>
              </a:blipFill>
            </p:spPr>
            <p:txBody>
              <a:bodyPr/>
              <a:lstStyle/>
              <a:p>
                <a:r>
                  <a:rPr lang="es-EC">
                    <a:noFill/>
                  </a:rPr>
                  <a:t> </a:t>
                </a:r>
              </a:p>
            </p:txBody>
          </p:sp>
        </mc:Fallback>
      </mc:AlternateContent>
      <p:sp>
        <p:nvSpPr>
          <p:cNvPr id="2" name="Rectángulo redondeado 1"/>
          <p:cNvSpPr/>
          <p:nvPr/>
        </p:nvSpPr>
        <p:spPr>
          <a:xfrm>
            <a:off x="515140" y="1650685"/>
            <a:ext cx="2244003" cy="95303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rPr>
              <a:t>Área Catódica</a:t>
            </a:r>
            <a:endParaRPr lang="es-ES" sz="2400" b="1" dirty="0">
              <a:solidFill>
                <a:schemeClr val="tx1"/>
              </a:solidFill>
            </a:endParaRPr>
          </a:p>
        </p:txBody>
      </p:sp>
      <p:sp>
        <p:nvSpPr>
          <p:cNvPr id="13" name="Rectángulo redondeado 12"/>
          <p:cNvSpPr/>
          <p:nvPr/>
        </p:nvSpPr>
        <p:spPr>
          <a:xfrm>
            <a:off x="4903713" y="1650685"/>
            <a:ext cx="2247054" cy="95303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rPr>
              <a:t>Equivalente electroquímico</a:t>
            </a:r>
            <a:endParaRPr lang="es-ES" sz="2400" b="1" dirty="0">
              <a:solidFill>
                <a:schemeClr val="tx1"/>
              </a:solidFill>
            </a:endParaRPr>
          </a:p>
        </p:txBody>
      </p:sp>
      <p:sp>
        <p:nvSpPr>
          <p:cNvPr id="14" name="Rectángulo redondeado 13"/>
          <p:cNvSpPr/>
          <p:nvPr/>
        </p:nvSpPr>
        <p:spPr>
          <a:xfrm>
            <a:off x="9090180" y="1650685"/>
            <a:ext cx="2611040" cy="95303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rPr>
              <a:t>Tiempo de electrodeposición</a:t>
            </a:r>
            <a:endParaRPr lang="es-ES" sz="2400" b="1" dirty="0">
              <a:solidFill>
                <a:schemeClr val="tx1"/>
              </a:solidFill>
            </a:endParaRPr>
          </a:p>
        </p:txBody>
      </p:sp>
      <p:cxnSp>
        <p:nvCxnSpPr>
          <p:cNvPr id="4" name="Conector recto 3"/>
          <p:cNvCxnSpPr/>
          <p:nvPr/>
        </p:nvCxnSpPr>
        <p:spPr>
          <a:xfrm>
            <a:off x="3306301" y="1650685"/>
            <a:ext cx="0" cy="4626129"/>
          </a:xfrm>
          <a:prstGeom prst="line">
            <a:avLst/>
          </a:prstGeom>
        </p:spPr>
        <p:style>
          <a:lnRef idx="1">
            <a:schemeClr val="dk1"/>
          </a:lnRef>
          <a:fillRef idx="0">
            <a:schemeClr val="dk1"/>
          </a:fillRef>
          <a:effectRef idx="0">
            <a:schemeClr val="dk1"/>
          </a:effectRef>
          <a:fontRef idx="minor">
            <a:schemeClr val="tx1"/>
          </a:fontRef>
        </p:style>
      </p:cxnSp>
      <p:cxnSp>
        <p:nvCxnSpPr>
          <p:cNvPr id="15" name="Conector recto 14"/>
          <p:cNvCxnSpPr/>
          <p:nvPr/>
        </p:nvCxnSpPr>
        <p:spPr>
          <a:xfrm>
            <a:off x="8201156" y="1650685"/>
            <a:ext cx="0" cy="4626129"/>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 name="Rectángulo 15"/>
              <p:cNvSpPr/>
              <p:nvPr/>
            </p:nvSpPr>
            <p:spPr>
              <a:xfrm>
                <a:off x="8074618" y="3546432"/>
                <a:ext cx="4494662" cy="1155894"/>
              </a:xfrm>
              <a:prstGeom prst="rect">
                <a:avLst/>
              </a:prstGeom>
            </p:spPr>
            <p:txBody>
              <a:bodyPr wrap="square">
                <a:spAutoFit/>
              </a:bodyPr>
              <a:lstStyle/>
              <a:p>
                <a:pPr algn="ctr">
                  <a:lnSpc>
                    <a:spcPct val="150000"/>
                  </a:lnSpc>
                  <a:spcAft>
                    <a:spcPts val="0"/>
                  </a:spcAft>
                </a:pPr>
                <a14:m>
                  <m:oMath xmlns:m="http://schemas.openxmlformats.org/officeDocument/2006/math">
                    <m:r>
                      <a:rPr lang="es-ES" sz="2800" i="1" smtClean="0">
                        <a:solidFill>
                          <a:srgbClr val="000000"/>
                        </a:solidFill>
                        <a:effectLst/>
                        <a:latin typeface="Cambria Math" panose="02040503050406030204" pitchFamily="18" charset="0"/>
                        <a:ea typeface="Arial" panose="020B0604020202020204" pitchFamily="34" charset="0"/>
                      </a:rPr>
                      <m:t>𝑡</m:t>
                    </m:r>
                    <m:r>
                      <a:rPr lang="es-ES" sz="2800" i="1" smtClean="0">
                        <a:solidFill>
                          <a:srgbClr val="000000"/>
                        </a:solidFill>
                        <a:effectLst/>
                        <a:latin typeface="Cambria Math" panose="02040503050406030204" pitchFamily="18" charset="0"/>
                        <a:ea typeface="Arial" panose="020B0604020202020204" pitchFamily="34" charset="0"/>
                      </a:rPr>
                      <m:t>=</m:t>
                    </m:r>
                    <m:f>
                      <m:fPr>
                        <m:ctrlPr>
                          <a:rPr lang="es-ES" sz="2800" i="1">
                            <a:solidFill>
                              <a:srgbClr val="000000"/>
                            </a:solidFill>
                            <a:effectLst/>
                            <a:latin typeface="Cambria Math" panose="02040503050406030204" pitchFamily="18" charset="0"/>
                            <a:ea typeface="Arial" panose="020B0604020202020204" pitchFamily="34" charset="0"/>
                          </a:rPr>
                        </m:ctrlPr>
                      </m:fPr>
                      <m:num>
                        <m:r>
                          <a:rPr lang="es-ES" sz="2800" i="1">
                            <a:solidFill>
                              <a:srgbClr val="000000"/>
                            </a:solidFill>
                            <a:effectLst/>
                            <a:latin typeface="Cambria Math" panose="02040503050406030204" pitchFamily="18" charset="0"/>
                            <a:ea typeface="Arial" panose="020B0604020202020204" pitchFamily="34" charset="0"/>
                          </a:rPr>
                          <m:t>𝑠</m:t>
                        </m:r>
                        <m:r>
                          <a:rPr lang="es-ES" sz="2800" i="1">
                            <a:solidFill>
                              <a:srgbClr val="000000"/>
                            </a:solidFill>
                            <a:effectLst/>
                            <a:latin typeface="Cambria Math" panose="02040503050406030204" pitchFamily="18" charset="0"/>
                            <a:ea typeface="Arial" panose="020B0604020202020204" pitchFamily="34" charset="0"/>
                          </a:rPr>
                          <m:t>∗</m:t>
                        </m:r>
                        <m:sSub>
                          <m:sSubPr>
                            <m:ctrlPr>
                              <a:rPr lang="es-ES" sz="2800" i="1">
                                <a:solidFill>
                                  <a:srgbClr val="000000"/>
                                </a:solidFill>
                                <a:effectLst/>
                                <a:latin typeface="Cambria Math" panose="02040503050406030204" pitchFamily="18" charset="0"/>
                                <a:ea typeface="Arial" panose="020B0604020202020204" pitchFamily="34" charset="0"/>
                              </a:rPr>
                            </m:ctrlPr>
                          </m:sSubPr>
                          <m:e>
                            <m:r>
                              <a:rPr lang="es-ES" sz="2800" i="1">
                                <a:solidFill>
                                  <a:srgbClr val="000000"/>
                                </a:solidFill>
                                <a:effectLst/>
                                <a:latin typeface="Cambria Math" panose="02040503050406030204" pitchFamily="18" charset="0"/>
                                <a:ea typeface="Arial" panose="020B0604020202020204" pitchFamily="34" charset="0"/>
                              </a:rPr>
                              <m:t>𝜌</m:t>
                            </m:r>
                          </m:e>
                          <m:sub>
                            <m:r>
                              <a:rPr lang="es-ES" sz="2800" i="1">
                                <a:solidFill>
                                  <a:srgbClr val="000000"/>
                                </a:solidFill>
                                <a:effectLst/>
                                <a:latin typeface="Cambria Math" panose="02040503050406030204" pitchFamily="18" charset="0"/>
                                <a:ea typeface="Arial" panose="020B0604020202020204" pitchFamily="34" charset="0"/>
                              </a:rPr>
                              <m:t>𝑧𝑛</m:t>
                            </m:r>
                          </m:sub>
                        </m:sSub>
                        <m:r>
                          <a:rPr lang="es-ES" sz="2800" i="1">
                            <a:solidFill>
                              <a:srgbClr val="000000"/>
                            </a:solidFill>
                            <a:effectLst/>
                            <a:latin typeface="Cambria Math" panose="02040503050406030204" pitchFamily="18" charset="0"/>
                            <a:ea typeface="Arial" panose="020B0604020202020204" pitchFamily="34" charset="0"/>
                          </a:rPr>
                          <m:t>∗10</m:t>
                        </m:r>
                      </m:num>
                      <m:den>
                        <m:sSub>
                          <m:sSubPr>
                            <m:ctrlPr>
                              <a:rPr lang="es-ES" sz="2800" i="1">
                                <a:solidFill>
                                  <a:srgbClr val="000000"/>
                                </a:solidFill>
                                <a:effectLst/>
                                <a:latin typeface="Cambria Math" panose="02040503050406030204" pitchFamily="18" charset="0"/>
                                <a:ea typeface="Arial" panose="020B0604020202020204" pitchFamily="34" charset="0"/>
                              </a:rPr>
                            </m:ctrlPr>
                          </m:sSubPr>
                          <m:e>
                            <m:r>
                              <a:rPr lang="es-ES" sz="2800" i="1">
                                <a:solidFill>
                                  <a:srgbClr val="000000"/>
                                </a:solidFill>
                                <a:effectLst/>
                                <a:latin typeface="Cambria Math" panose="02040503050406030204" pitchFamily="18" charset="0"/>
                                <a:ea typeface="Arial" panose="020B0604020202020204" pitchFamily="34" charset="0"/>
                              </a:rPr>
                              <m:t>𝐸</m:t>
                            </m:r>
                          </m:e>
                          <m:sub>
                            <m:r>
                              <a:rPr lang="es-ES" sz="2800" i="1">
                                <a:solidFill>
                                  <a:srgbClr val="000000"/>
                                </a:solidFill>
                                <a:effectLst/>
                                <a:latin typeface="Cambria Math" panose="02040503050406030204" pitchFamily="18" charset="0"/>
                                <a:ea typeface="Arial" panose="020B0604020202020204" pitchFamily="34" charset="0"/>
                              </a:rPr>
                              <m:t>𝑞</m:t>
                            </m:r>
                            <m:r>
                              <a:rPr lang="es-ES" sz="2800" i="1">
                                <a:solidFill>
                                  <a:srgbClr val="000000"/>
                                </a:solidFill>
                                <a:effectLst/>
                                <a:latin typeface="Cambria Math" panose="02040503050406030204" pitchFamily="18" charset="0"/>
                                <a:ea typeface="Arial" panose="020B0604020202020204" pitchFamily="34" charset="0"/>
                              </a:rPr>
                              <m:t>−</m:t>
                            </m:r>
                            <m:r>
                              <a:rPr lang="es-ES" sz="2800" i="1">
                                <a:solidFill>
                                  <a:srgbClr val="000000"/>
                                </a:solidFill>
                                <a:effectLst/>
                                <a:latin typeface="Cambria Math" panose="02040503050406030204" pitchFamily="18" charset="0"/>
                                <a:ea typeface="Arial" panose="020B0604020202020204" pitchFamily="34" charset="0"/>
                              </a:rPr>
                              <m:t>𝑞</m:t>
                            </m:r>
                          </m:sub>
                        </m:sSub>
                        <m:r>
                          <a:rPr lang="es-ES" sz="2800" i="1">
                            <a:solidFill>
                              <a:srgbClr val="000000"/>
                            </a:solidFill>
                            <a:effectLst/>
                            <a:latin typeface="Cambria Math" panose="02040503050406030204" pitchFamily="18" charset="0"/>
                            <a:ea typeface="Arial" panose="020B0604020202020204" pitchFamily="34" charset="0"/>
                          </a:rPr>
                          <m:t>∗</m:t>
                        </m:r>
                        <m:sSub>
                          <m:sSubPr>
                            <m:ctrlPr>
                              <a:rPr lang="es-ES" sz="2800" i="1">
                                <a:solidFill>
                                  <a:srgbClr val="000000"/>
                                </a:solidFill>
                                <a:effectLst/>
                                <a:latin typeface="Cambria Math" panose="02040503050406030204" pitchFamily="18" charset="0"/>
                                <a:ea typeface="Arial" panose="020B0604020202020204" pitchFamily="34" charset="0"/>
                              </a:rPr>
                            </m:ctrlPr>
                          </m:sSubPr>
                          <m:e>
                            <m:r>
                              <a:rPr lang="es-ES" sz="2800" i="1">
                                <a:solidFill>
                                  <a:srgbClr val="000000"/>
                                </a:solidFill>
                                <a:effectLst/>
                                <a:latin typeface="Cambria Math" panose="02040503050406030204" pitchFamily="18" charset="0"/>
                                <a:ea typeface="Arial" panose="020B0604020202020204" pitchFamily="34" charset="0"/>
                              </a:rPr>
                              <m:t>𝜌</m:t>
                            </m:r>
                          </m:e>
                          <m:sub>
                            <m:r>
                              <a:rPr lang="es-ES" sz="2800" i="1">
                                <a:solidFill>
                                  <a:srgbClr val="000000"/>
                                </a:solidFill>
                                <a:effectLst/>
                                <a:latin typeface="Cambria Math" panose="02040503050406030204" pitchFamily="18" charset="0"/>
                                <a:ea typeface="Arial" panose="020B0604020202020204" pitchFamily="34" charset="0"/>
                              </a:rPr>
                              <m:t>𝐼</m:t>
                            </m:r>
                          </m:sub>
                        </m:sSub>
                        <m:r>
                          <a:rPr lang="es-ES" sz="2800" i="1">
                            <a:solidFill>
                              <a:srgbClr val="000000"/>
                            </a:solidFill>
                            <a:effectLst/>
                            <a:latin typeface="Cambria Math" panose="02040503050406030204" pitchFamily="18" charset="0"/>
                            <a:ea typeface="Arial" panose="020B0604020202020204" pitchFamily="34" charset="0"/>
                          </a:rPr>
                          <m:t>∗</m:t>
                        </m:r>
                        <m:sSub>
                          <m:sSubPr>
                            <m:ctrlPr>
                              <a:rPr lang="es-ES" sz="2800" i="1">
                                <a:solidFill>
                                  <a:srgbClr val="000000"/>
                                </a:solidFill>
                                <a:effectLst/>
                                <a:latin typeface="Cambria Math" panose="02040503050406030204" pitchFamily="18" charset="0"/>
                                <a:ea typeface="Arial" panose="020B0604020202020204" pitchFamily="34" charset="0"/>
                              </a:rPr>
                            </m:ctrlPr>
                          </m:sSubPr>
                          <m:e>
                            <m:r>
                              <a:rPr lang="es-ES" sz="2800" i="1">
                                <a:solidFill>
                                  <a:srgbClr val="000000"/>
                                </a:solidFill>
                                <a:effectLst/>
                                <a:latin typeface="Cambria Math" panose="02040503050406030204" pitchFamily="18" charset="0"/>
                                <a:ea typeface="Arial" panose="020B0604020202020204" pitchFamily="34" charset="0"/>
                              </a:rPr>
                              <m:t>𝜂</m:t>
                            </m:r>
                          </m:e>
                          <m:sub>
                            <m:r>
                              <a:rPr lang="es-ES" sz="2800" i="1">
                                <a:solidFill>
                                  <a:srgbClr val="000000"/>
                                </a:solidFill>
                                <a:effectLst/>
                                <a:latin typeface="Cambria Math" panose="02040503050406030204" pitchFamily="18" charset="0"/>
                                <a:ea typeface="Arial" panose="020B0604020202020204" pitchFamily="34" charset="0"/>
                              </a:rPr>
                              <m:t>𝑔</m:t>
                            </m:r>
                          </m:sub>
                        </m:sSub>
                      </m:den>
                    </m:f>
                  </m:oMath>
                </a14:m>
                <a:r>
                  <a:rPr lang="es-ES" sz="1600" dirty="0">
                    <a:solidFill>
                      <a:srgbClr val="000000"/>
                    </a:solidFill>
                    <a:effectLst/>
                    <a:latin typeface="Arial" panose="020B0604020202020204" pitchFamily="34" charset="0"/>
                    <a:ea typeface="Arial" panose="020B0604020202020204" pitchFamily="34" charset="0"/>
                  </a:rPr>
                  <a:t> </a:t>
                </a:r>
              </a:p>
            </p:txBody>
          </p:sp>
        </mc:Choice>
        <mc:Fallback xmlns="">
          <p:sp>
            <p:nvSpPr>
              <p:cNvPr id="16" name="Rectángulo 15"/>
              <p:cNvSpPr>
                <a:spLocks noRot="1" noChangeAspect="1" noMove="1" noResize="1" noEditPoints="1" noAdjustHandles="1" noChangeArrowheads="1" noChangeShapeType="1" noTextEdit="1"/>
              </p:cNvSpPr>
              <p:nvPr/>
            </p:nvSpPr>
            <p:spPr>
              <a:xfrm>
                <a:off x="8074618" y="3546432"/>
                <a:ext cx="4494662" cy="1155894"/>
              </a:xfrm>
              <a:prstGeom prst="rect">
                <a:avLst/>
              </a:prstGeom>
              <a:blipFill>
                <a:blip r:embed="rId8"/>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73129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2" grpId="0" animBg="1"/>
      <p:bldP spid="13" grpId="0" animBg="1"/>
      <p:bldP spid="14"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2774854" y="2832306"/>
            <a:ext cx="6527408"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DISEÑO Y CONSTRUCCIÓN DEL SISTEMA DE AGITACIÓN NEUMÁTICA</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6022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807555"/>
            <a:ext cx="7144719"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SELECCIÓN DEL TIPO DE TUBERÍA</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7" name="CuadroTexto 1"/>
          <p:cNvSpPr txBox="1"/>
          <p:nvPr/>
        </p:nvSpPr>
        <p:spPr>
          <a:xfrm>
            <a:off x="0" y="230473"/>
            <a:ext cx="7144719"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DISEÑO MECÁNICO</a:t>
            </a:r>
            <a:endParaRPr lang="es-ES" sz="2400" dirty="0">
              <a:solidFill>
                <a:srgbClr val="002060"/>
              </a:solidFill>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10860" t="32847" r="9141" b="34881"/>
          <a:stretch/>
        </p:blipFill>
        <p:spPr>
          <a:xfrm>
            <a:off x="0" y="1708689"/>
            <a:ext cx="2535730" cy="1022888"/>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7149" y="1540952"/>
            <a:ext cx="2381250" cy="2381250"/>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t="8686" b="7924"/>
          <a:stretch/>
        </p:blipFill>
        <p:spPr>
          <a:xfrm>
            <a:off x="5775378" y="1540952"/>
            <a:ext cx="3048000" cy="2541723"/>
          </a:xfrm>
          <a:prstGeom prst="rect">
            <a:avLst/>
          </a:prstGeom>
        </p:spPr>
      </p:pic>
      <p:pic>
        <p:nvPicPr>
          <p:cNvPr id="9" name="Imagen 8"/>
          <p:cNvPicPr>
            <a:picLocks noChangeAspect="1"/>
          </p:cNvPicPr>
          <p:nvPr/>
        </p:nvPicPr>
        <p:blipFill>
          <a:blip r:embed="rId6"/>
          <a:stretch>
            <a:fillRect/>
          </a:stretch>
        </p:blipFill>
        <p:spPr>
          <a:xfrm>
            <a:off x="9265888" y="1540952"/>
            <a:ext cx="2544372" cy="2541723"/>
          </a:xfrm>
          <a:prstGeom prst="rect">
            <a:avLst/>
          </a:prstGeom>
        </p:spPr>
      </p:pic>
      <p:sp>
        <p:nvSpPr>
          <p:cNvPr id="10" name="Rectángulo redondeado 9"/>
          <p:cNvSpPr/>
          <p:nvPr/>
        </p:nvSpPr>
        <p:spPr>
          <a:xfrm>
            <a:off x="247973" y="4262034"/>
            <a:ext cx="2417735" cy="127086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rPr>
              <a:t>Material</a:t>
            </a:r>
          </a:p>
          <a:p>
            <a:pPr algn="ctr"/>
            <a:r>
              <a:rPr lang="es-ES" sz="2400" dirty="0" smtClean="0">
                <a:solidFill>
                  <a:schemeClr val="tx1"/>
                </a:solidFill>
              </a:rPr>
              <a:t>PVC</a:t>
            </a:r>
            <a:endParaRPr lang="es-ES" sz="2400" dirty="0">
              <a:solidFill>
                <a:schemeClr val="tx1"/>
              </a:solidFill>
            </a:endParaRPr>
          </a:p>
        </p:txBody>
      </p:sp>
      <mc:AlternateContent xmlns:mc="http://schemas.openxmlformats.org/markup-compatibility/2006" xmlns:a14="http://schemas.microsoft.com/office/drawing/2010/main">
        <mc:Choice Requires="a14">
          <p:sp>
            <p:nvSpPr>
              <p:cNvPr id="11" name="Rectángulo redondeado 10"/>
              <p:cNvSpPr/>
              <p:nvPr/>
            </p:nvSpPr>
            <p:spPr>
              <a:xfrm>
                <a:off x="2837149" y="4298547"/>
                <a:ext cx="2417735" cy="127086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rPr>
                  <a:t>Diámetro</a:t>
                </a:r>
                <a:r>
                  <a:rPr lang="es-ES" sz="2400" dirty="0" smtClean="0">
                    <a:solidFill>
                      <a:schemeClr val="tx1"/>
                    </a:solidFill>
                  </a:rPr>
                  <a:t> </a:t>
                </a:r>
              </a:p>
              <a:p>
                <a:pPr algn="ctr"/>
                <a14:m>
                  <m:oMathPara xmlns:m="http://schemas.openxmlformats.org/officeDocument/2006/math">
                    <m:oMathParaPr>
                      <m:jc m:val="centerGroup"/>
                    </m:oMathParaPr>
                    <m:oMath xmlns:m="http://schemas.openxmlformats.org/officeDocument/2006/math">
                      <m:f>
                        <m:fPr>
                          <m:type m:val="skw"/>
                          <m:ctrlPr>
                            <a:rPr lang="es-ES" sz="2400" i="1" smtClean="0">
                              <a:solidFill>
                                <a:schemeClr val="tx1"/>
                              </a:solidFill>
                              <a:latin typeface="Cambria Math" panose="02040503050406030204" pitchFamily="18" charset="0"/>
                            </a:rPr>
                          </m:ctrlPr>
                        </m:fPr>
                        <m:num>
                          <m:r>
                            <a:rPr lang="es-ES" sz="2400" b="0" i="1" smtClean="0">
                              <a:solidFill>
                                <a:schemeClr val="tx1"/>
                              </a:solidFill>
                              <a:latin typeface="Cambria Math" panose="02040503050406030204" pitchFamily="18" charset="0"/>
                            </a:rPr>
                            <m:t>1</m:t>
                          </m:r>
                        </m:num>
                        <m:den>
                          <m:r>
                            <a:rPr lang="es-ES" sz="2400" b="0" i="1" smtClean="0">
                              <a:solidFill>
                                <a:schemeClr val="tx1"/>
                              </a:solidFill>
                              <a:latin typeface="Cambria Math" panose="02040503050406030204" pitchFamily="18" charset="0"/>
                            </a:rPr>
                            <m:t>2</m:t>
                          </m:r>
                        </m:den>
                      </m:f>
                      <m:r>
                        <a:rPr lang="es-ES" sz="2400" b="0" i="1" smtClean="0">
                          <a:solidFill>
                            <a:schemeClr val="tx1"/>
                          </a:solidFill>
                          <a:latin typeface="Cambria Math" panose="02040503050406030204" pitchFamily="18" charset="0"/>
                        </a:rPr>
                        <m:t>′′</m:t>
                      </m:r>
                    </m:oMath>
                  </m:oMathPara>
                </a14:m>
                <a:endParaRPr lang="es-ES" sz="2400" dirty="0">
                  <a:solidFill>
                    <a:schemeClr val="tx1"/>
                  </a:solidFill>
                </a:endParaRPr>
              </a:p>
            </p:txBody>
          </p:sp>
        </mc:Choice>
        <mc:Fallback xmlns="">
          <p:sp>
            <p:nvSpPr>
              <p:cNvPr id="11" name="Rectángulo redondeado 10"/>
              <p:cNvSpPr>
                <a:spLocks noRot="1" noChangeAspect="1" noMove="1" noResize="1" noEditPoints="1" noAdjustHandles="1" noChangeArrowheads="1" noChangeShapeType="1" noTextEdit="1"/>
              </p:cNvSpPr>
              <p:nvPr/>
            </p:nvSpPr>
            <p:spPr>
              <a:xfrm>
                <a:off x="2837149" y="4298547"/>
                <a:ext cx="2417735" cy="1270861"/>
              </a:xfrm>
              <a:prstGeom prst="roundRect">
                <a:avLst/>
              </a:prstGeom>
              <a:blipFill rotWithShape="0">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Rectángulo redondeado 11"/>
              <p:cNvSpPr/>
              <p:nvPr/>
            </p:nvSpPr>
            <p:spPr>
              <a:xfrm>
                <a:off x="5935851" y="4296058"/>
                <a:ext cx="2417735" cy="127086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rPr>
                  <a:t>Espesor</a:t>
                </a:r>
              </a:p>
              <a:p>
                <a:pPr algn="ctr"/>
                <a14:m>
                  <m:oMathPara xmlns:m="http://schemas.openxmlformats.org/officeDocument/2006/math">
                    <m:oMathParaPr>
                      <m:jc m:val="centerGroup"/>
                    </m:oMathParaPr>
                    <m:oMath xmlns:m="http://schemas.openxmlformats.org/officeDocument/2006/math">
                      <m:r>
                        <a:rPr lang="es-ES" sz="2400" b="0" i="1" smtClean="0">
                          <a:solidFill>
                            <a:schemeClr val="tx1"/>
                          </a:solidFill>
                          <a:latin typeface="Cambria Math" panose="02040503050406030204" pitchFamily="18" charset="0"/>
                        </a:rPr>
                        <m:t>3,4[</m:t>
                      </m:r>
                      <m:r>
                        <a:rPr lang="es-ES" sz="2400" b="0" i="1" smtClean="0">
                          <a:solidFill>
                            <a:schemeClr val="tx1"/>
                          </a:solidFill>
                          <a:latin typeface="Cambria Math" panose="02040503050406030204" pitchFamily="18" charset="0"/>
                        </a:rPr>
                        <m:t>𝑚𝑚</m:t>
                      </m:r>
                      <m:r>
                        <a:rPr lang="es-ES" sz="2400" b="0" i="1" smtClean="0">
                          <a:solidFill>
                            <a:schemeClr val="tx1"/>
                          </a:solidFill>
                          <a:latin typeface="Cambria Math" panose="02040503050406030204" pitchFamily="18" charset="0"/>
                        </a:rPr>
                        <m:t>]</m:t>
                      </m:r>
                    </m:oMath>
                  </m:oMathPara>
                </a14:m>
                <a:endParaRPr lang="es-ES" sz="2400" dirty="0">
                  <a:solidFill>
                    <a:schemeClr val="tx1"/>
                  </a:solidFill>
                </a:endParaRPr>
              </a:p>
            </p:txBody>
          </p:sp>
        </mc:Choice>
        <mc:Fallback xmlns="">
          <p:sp>
            <p:nvSpPr>
              <p:cNvPr id="12" name="Rectángulo redondeado 11"/>
              <p:cNvSpPr>
                <a:spLocks noRot="1" noChangeAspect="1" noMove="1" noResize="1" noEditPoints="1" noAdjustHandles="1" noChangeArrowheads="1" noChangeShapeType="1" noTextEdit="1"/>
              </p:cNvSpPr>
              <p:nvPr/>
            </p:nvSpPr>
            <p:spPr>
              <a:xfrm>
                <a:off x="5935851" y="4296058"/>
                <a:ext cx="2417735" cy="1270861"/>
              </a:xfrm>
              <a:prstGeom prst="roundRect">
                <a:avLst/>
              </a:prstGeom>
              <a:blipFill rotWithShape="0">
                <a:blip r:embed="rId8"/>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Rectángulo redondeado 12"/>
              <p:cNvSpPr/>
              <p:nvPr/>
            </p:nvSpPr>
            <p:spPr>
              <a:xfrm>
                <a:off x="9034553" y="4296058"/>
                <a:ext cx="3157447" cy="216673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rPr>
                  <a:t>Forma y longitud de tubería</a:t>
                </a:r>
              </a:p>
              <a:p>
                <a:pPr lvl="0"/>
                <a14:m>
                  <m:oMathPara xmlns:m="http://schemas.openxmlformats.org/officeDocument/2006/math">
                    <m:oMathParaPr>
                      <m:jc m:val="centerGroup"/>
                    </m:oMathParaPr>
                    <m:oMath xmlns:m="http://schemas.openxmlformats.org/officeDocument/2006/math">
                      <m:sSub>
                        <m:sSubPr>
                          <m:ctrlPr>
                            <a:rPr lang="es-ES" sz="2000" i="1">
                              <a:solidFill>
                                <a:schemeClr val="tx1"/>
                              </a:solidFill>
                              <a:latin typeface="Cambria Math" panose="02040503050406030204" pitchFamily="18" charset="0"/>
                            </a:rPr>
                          </m:ctrlPr>
                        </m:sSubPr>
                        <m:e>
                          <m:r>
                            <a:rPr lang="es-ES" sz="2000" i="1">
                              <a:solidFill>
                                <a:schemeClr val="tx1"/>
                              </a:solidFill>
                              <a:latin typeface="Cambria Math" panose="02040503050406030204" pitchFamily="18" charset="0"/>
                            </a:rPr>
                            <m:t>𝐿</m:t>
                          </m:r>
                        </m:e>
                        <m:sub>
                          <m:r>
                            <a:rPr lang="es-ES" sz="2000" i="1">
                              <a:solidFill>
                                <a:schemeClr val="tx1"/>
                              </a:solidFill>
                              <a:latin typeface="Cambria Math" panose="02040503050406030204" pitchFamily="18" charset="0"/>
                            </a:rPr>
                            <m:t>𝑡𝑢𝑏𝑒𝑟</m:t>
                          </m:r>
                          <m:r>
                            <a:rPr lang="es-ES" sz="2000" i="1">
                              <a:solidFill>
                                <a:schemeClr val="tx1"/>
                              </a:solidFill>
                              <a:latin typeface="Cambria Math" panose="02040503050406030204" pitchFamily="18" charset="0"/>
                            </a:rPr>
                            <m:t>í</m:t>
                          </m:r>
                          <m:r>
                            <a:rPr lang="es-ES" sz="2000" i="1">
                              <a:solidFill>
                                <a:schemeClr val="tx1"/>
                              </a:solidFill>
                              <a:latin typeface="Cambria Math" panose="02040503050406030204" pitchFamily="18" charset="0"/>
                            </a:rPr>
                            <m:t>𝑎</m:t>
                          </m:r>
                        </m:sub>
                      </m:sSub>
                      <m:r>
                        <a:rPr lang="es-ES" sz="2000" i="1">
                          <a:solidFill>
                            <a:schemeClr val="tx1"/>
                          </a:solidFill>
                          <a:latin typeface="Cambria Math" panose="02040503050406030204" pitchFamily="18" charset="0"/>
                        </a:rPr>
                        <m:t>=841,8 [</m:t>
                      </m:r>
                      <m:r>
                        <a:rPr lang="es-ES" sz="2000" i="1">
                          <a:solidFill>
                            <a:schemeClr val="tx1"/>
                          </a:solidFill>
                          <a:latin typeface="Cambria Math" panose="02040503050406030204" pitchFamily="18" charset="0"/>
                        </a:rPr>
                        <m:t>𝑚𝑚</m:t>
                      </m:r>
                      <m:r>
                        <a:rPr lang="es-ES" sz="2000" i="1">
                          <a:solidFill>
                            <a:schemeClr val="tx1"/>
                          </a:solidFill>
                          <a:latin typeface="Cambria Math" panose="02040503050406030204" pitchFamily="18" charset="0"/>
                        </a:rPr>
                        <m:t>]</m:t>
                      </m:r>
                    </m:oMath>
                  </m:oMathPara>
                </a14:m>
                <a:endParaRPr lang="es-ES" sz="2000" dirty="0" smtClean="0">
                  <a:solidFill>
                    <a:schemeClr val="tx1"/>
                  </a:solidFill>
                </a:endParaRPr>
              </a:p>
              <a:p>
                <a:pPr lvl="0"/>
                <a14:m>
                  <m:oMathPara xmlns:m="http://schemas.openxmlformats.org/officeDocument/2006/math">
                    <m:oMathParaPr>
                      <m:jc m:val="centerGroup"/>
                    </m:oMathParaPr>
                    <m:oMath xmlns:m="http://schemas.openxmlformats.org/officeDocument/2006/math">
                      <m:sSub>
                        <m:sSubPr>
                          <m:ctrlPr>
                            <a:rPr lang="es-ES" sz="2000" i="1">
                              <a:solidFill>
                                <a:schemeClr val="tx1"/>
                              </a:solidFill>
                              <a:latin typeface="Cambria Math" panose="02040503050406030204" pitchFamily="18" charset="0"/>
                            </a:rPr>
                          </m:ctrlPr>
                        </m:sSubPr>
                        <m:e>
                          <m:r>
                            <a:rPr lang="es-ES" sz="2000" i="1">
                              <a:solidFill>
                                <a:schemeClr val="tx1"/>
                              </a:solidFill>
                              <a:latin typeface="Cambria Math" panose="02040503050406030204" pitchFamily="18" charset="0"/>
                            </a:rPr>
                            <m:t>𝐿</m:t>
                          </m:r>
                        </m:e>
                        <m:sub>
                          <m:r>
                            <a:rPr lang="es-ES" sz="2000" i="1">
                              <a:solidFill>
                                <a:schemeClr val="tx1"/>
                              </a:solidFill>
                              <a:latin typeface="Cambria Math" panose="02040503050406030204" pitchFamily="18" charset="0"/>
                            </a:rPr>
                            <m:t>𝑚𝑎𝑛𝑔𝑢𝑒𝑟𝑎</m:t>
                          </m:r>
                        </m:sub>
                      </m:sSub>
                      <m:r>
                        <a:rPr lang="es-ES" sz="2000" i="1">
                          <a:solidFill>
                            <a:schemeClr val="tx1"/>
                          </a:solidFill>
                          <a:latin typeface="Cambria Math" panose="02040503050406030204" pitchFamily="18" charset="0"/>
                        </a:rPr>
                        <m:t>=1220 [</m:t>
                      </m:r>
                      <m:r>
                        <a:rPr lang="es-ES" sz="2000" i="1">
                          <a:solidFill>
                            <a:schemeClr val="tx1"/>
                          </a:solidFill>
                          <a:latin typeface="Cambria Math" panose="02040503050406030204" pitchFamily="18" charset="0"/>
                        </a:rPr>
                        <m:t>𝑚𝑚</m:t>
                      </m:r>
                      <m:r>
                        <a:rPr lang="es-ES" sz="2000" i="1">
                          <a:solidFill>
                            <a:schemeClr val="tx1"/>
                          </a:solidFill>
                          <a:latin typeface="Cambria Math" panose="02040503050406030204" pitchFamily="18" charset="0"/>
                        </a:rPr>
                        <m:t>]</m:t>
                      </m:r>
                    </m:oMath>
                  </m:oMathPara>
                </a14:m>
                <a:endParaRPr lang="es-ES" sz="2000" dirty="0">
                  <a:solidFill>
                    <a:schemeClr val="tx1"/>
                  </a:solidFill>
                </a:endParaRPr>
              </a:p>
              <a:p>
                <a:pPr lvl="0"/>
                <a14:m>
                  <m:oMathPara xmlns:m="http://schemas.openxmlformats.org/officeDocument/2006/math">
                    <m:oMathParaPr>
                      <m:jc m:val="centerGroup"/>
                    </m:oMathParaPr>
                    <m:oMath xmlns:m="http://schemas.openxmlformats.org/officeDocument/2006/math">
                      <m:sSub>
                        <m:sSubPr>
                          <m:ctrlPr>
                            <a:rPr lang="es-ES" sz="2000" i="1">
                              <a:solidFill>
                                <a:schemeClr val="tx1"/>
                              </a:solidFill>
                              <a:latin typeface="Cambria Math" panose="02040503050406030204" pitchFamily="18" charset="0"/>
                            </a:rPr>
                          </m:ctrlPr>
                        </m:sSubPr>
                        <m:e>
                          <m:r>
                            <a:rPr lang="es-ES" sz="2000" i="1">
                              <a:solidFill>
                                <a:schemeClr val="tx1"/>
                              </a:solidFill>
                              <a:latin typeface="Cambria Math" panose="02040503050406030204" pitchFamily="18" charset="0"/>
                            </a:rPr>
                            <m:t>𝐿</m:t>
                          </m:r>
                        </m:e>
                        <m:sub>
                          <m:r>
                            <a:rPr lang="es-ES" sz="2000" i="1">
                              <a:solidFill>
                                <a:schemeClr val="tx1"/>
                              </a:solidFill>
                              <a:latin typeface="Cambria Math" panose="02040503050406030204" pitchFamily="18" charset="0"/>
                            </a:rPr>
                            <m:t>𝑡𝑜𝑡𝑎𝑙</m:t>
                          </m:r>
                        </m:sub>
                      </m:sSub>
                      <m:r>
                        <a:rPr lang="es-ES" sz="2000" i="1">
                          <a:solidFill>
                            <a:schemeClr val="tx1"/>
                          </a:solidFill>
                          <a:latin typeface="Cambria Math" panose="02040503050406030204" pitchFamily="18" charset="0"/>
                        </a:rPr>
                        <m:t>=2061,8[</m:t>
                      </m:r>
                      <m:r>
                        <a:rPr lang="es-ES" sz="2000" i="1">
                          <a:solidFill>
                            <a:schemeClr val="tx1"/>
                          </a:solidFill>
                          <a:latin typeface="Cambria Math" panose="02040503050406030204" pitchFamily="18" charset="0"/>
                        </a:rPr>
                        <m:t>𝑚𝑚</m:t>
                      </m:r>
                      <m:r>
                        <a:rPr lang="es-ES" sz="2000" i="1">
                          <a:solidFill>
                            <a:schemeClr val="tx1"/>
                          </a:solidFill>
                          <a:latin typeface="Cambria Math" panose="02040503050406030204" pitchFamily="18" charset="0"/>
                        </a:rPr>
                        <m:t>]</m:t>
                      </m:r>
                    </m:oMath>
                  </m:oMathPara>
                </a14:m>
                <a:endParaRPr lang="es-ES" sz="2000" dirty="0">
                  <a:solidFill>
                    <a:schemeClr val="tx1"/>
                  </a:solidFill>
                </a:endParaRPr>
              </a:p>
              <a:p>
                <a:pPr algn="ctr"/>
                <a:endParaRPr lang="es-ES" dirty="0"/>
              </a:p>
            </p:txBody>
          </p:sp>
        </mc:Choice>
        <mc:Fallback xmlns="">
          <p:sp>
            <p:nvSpPr>
              <p:cNvPr id="13" name="Rectángulo redondeado 12"/>
              <p:cNvSpPr>
                <a:spLocks noRot="1" noChangeAspect="1" noMove="1" noResize="1" noEditPoints="1" noAdjustHandles="1" noChangeArrowheads="1" noChangeShapeType="1" noTextEdit="1"/>
              </p:cNvSpPr>
              <p:nvPr/>
            </p:nvSpPr>
            <p:spPr>
              <a:xfrm>
                <a:off x="9034553" y="4296058"/>
                <a:ext cx="3157447" cy="2166735"/>
              </a:xfrm>
              <a:prstGeom prst="roundRect">
                <a:avLst/>
              </a:prstGeom>
              <a:blipFill rotWithShape="0">
                <a:blip r:embed="rId9"/>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148116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10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10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10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480526"/>
            <a:ext cx="7144719"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DINÁMICA DEL SISTEMA</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79052" y="942191"/>
            <a:ext cx="3608250" cy="1301237"/>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a:ln w="0"/>
                <a:solidFill>
                  <a:schemeClr val="tx1"/>
                </a:solidFill>
                <a:effectLst>
                  <a:outerShdw blurRad="38100" dist="19050" dir="2700000" algn="tl" rotWithShape="0">
                    <a:schemeClr val="dk1">
                      <a:alpha val="40000"/>
                    </a:schemeClr>
                  </a:outerShdw>
                </a:effectLst>
              </a:rPr>
              <a:t>Densidad y viscosidad dinámica de la solución de Zinc ácido</a:t>
            </a:r>
          </a:p>
        </p:txBody>
      </p:sp>
      <p:grpSp>
        <p:nvGrpSpPr>
          <p:cNvPr id="8" name="Grupo 7"/>
          <p:cNvGrpSpPr/>
          <p:nvPr/>
        </p:nvGrpSpPr>
        <p:grpSpPr>
          <a:xfrm>
            <a:off x="-114943" y="2287592"/>
            <a:ext cx="3687302" cy="678938"/>
            <a:chOff x="277576" y="1498232"/>
            <a:chExt cx="3687302" cy="678938"/>
          </a:xfrm>
        </p:grpSpPr>
        <p:sp>
          <p:nvSpPr>
            <p:cNvPr id="9" name="Rectángulo 8"/>
            <p:cNvSpPr/>
            <p:nvPr/>
          </p:nvSpPr>
          <p:spPr>
            <a:xfrm>
              <a:off x="277576" y="1498232"/>
              <a:ext cx="3687302" cy="6789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mc:AlternateContent xmlns:mc="http://schemas.openxmlformats.org/markup-compatibility/2006" xmlns:a14="http://schemas.microsoft.com/office/drawing/2010/main">
          <mc:Choice Requires="a14">
            <p:sp>
              <p:nvSpPr>
                <p:cNvPr id="10" name="Rectángulo 9"/>
                <p:cNvSpPr/>
                <p:nvPr/>
              </p:nvSpPr>
              <p:spPr>
                <a:xfrm>
                  <a:off x="277576" y="1498232"/>
                  <a:ext cx="3687302" cy="6789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14:m>
                    <m:oMathPara xmlns:m="http://schemas.openxmlformats.org/officeDocument/2006/math">
                      <m:oMathParaPr>
                        <m:jc m:val="centerGroup"/>
                      </m:oMathParaPr>
                      <m:oMath xmlns:m="http://schemas.openxmlformats.org/officeDocument/2006/math">
                        <m:sSub>
                          <m:sSubPr>
                            <m:ctrlPr>
                              <a:rPr lang="es-ES" sz="2000" i="1" kern="1200" smtClean="0">
                                <a:latin typeface="Cambria Math" panose="02040503050406030204" pitchFamily="18" charset="0"/>
                              </a:rPr>
                            </m:ctrlPr>
                          </m:sSubPr>
                          <m:e>
                            <m:r>
                              <a:rPr lang="es-ES" sz="2000" i="1" kern="1200">
                                <a:latin typeface="Cambria Math" panose="02040503050406030204" pitchFamily="18" charset="0"/>
                              </a:rPr>
                              <m:t>𝜇</m:t>
                            </m:r>
                          </m:e>
                          <m:sub>
                            <m:r>
                              <a:rPr lang="es-ES" sz="2000" i="1" kern="1200">
                                <a:latin typeface="Cambria Math" panose="02040503050406030204" pitchFamily="18" charset="0"/>
                              </a:rPr>
                              <m:t>𝑍𝑎𝑐𝑖𝑑𝑜</m:t>
                            </m:r>
                          </m:sub>
                        </m:sSub>
                        <m:r>
                          <a:rPr lang="es-ES" sz="2000" i="1" kern="1200">
                            <a:latin typeface="Cambria Math" panose="02040503050406030204" pitchFamily="18" charset="0"/>
                          </a:rPr>
                          <m:t>=0,003[</m:t>
                        </m:r>
                        <m:f>
                          <m:fPr>
                            <m:ctrlPr>
                              <a:rPr lang="es-ES" sz="2000" i="1" kern="1200">
                                <a:latin typeface="Cambria Math" panose="02040503050406030204" pitchFamily="18" charset="0"/>
                              </a:rPr>
                            </m:ctrlPr>
                          </m:fPr>
                          <m:num>
                            <m:r>
                              <a:rPr lang="es-ES" sz="2000" i="1" kern="1200">
                                <a:latin typeface="Cambria Math" panose="02040503050406030204" pitchFamily="18" charset="0"/>
                              </a:rPr>
                              <m:t>𝑘𝑔</m:t>
                            </m:r>
                          </m:num>
                          <m:den>
                            <m:r>
                              <a:rPr lang="es-ES" sz="2000" i="1" kern="1200">
                                <a:latin typeface="Cambria Math" panose="02040503050406030204" pitchFamily="18" charset="0"/>
                              </a:rPr>
                              <m:t>𝑚</m:t>
                            </m:r>
                            <m:r>
                              <a:rPr lang="es-ES" sz="2000" i="1" kern="1200">
                                <a:latin typeface="Cambria Math" panose="02040503050406030204" pitchFamily="18" charset="0"/>
                              </a:rPr>
                              <m:t>∗</m:t>
                            </m:r>
                            <m:r>
                              <a:rPr lang="es-ES" sz="2000" i="1" kern="1200">
                                <a:latin typeface="Cambria Math" panose="02040503050406030204" pitchFamily="18" charset="0"/>
                              </a:rPr>
                              <m:t>𝑠</m:t>
                            </m:r>
                          </m:den>
                        </m:f>
                        <m:r>
                          <a:rPr lang="es-ES" sz="2000" i="1" kern="1200">
                            <a:latin typeface="Cambria Math" panose="02040503050406030204" pitchFamily="18" charset="0"/>
                          </a:rPr>
                          <m:t>]</m:t>
                        </m:r>
                      </m:oMath>
                    </m:oMathPara>
                  </a14:m>
                  <a:endParaRPr lang="es-ES" sz="2000" kern="1200" dirty="0"/>
                </a:p>
              </p:txBody>
            </p:sp>
          </mc:Choice>
          <mc:Fallback xmlns="">
            <p:sp>
              <p:nvSpPr>
                <p:cNvPr id="10" name="Rectángulo 9"/>
                <p:cNvSpPr>
                  <a:spLocks noRot="1" noChangeAspect="1" noMove="1" noResize="1" noEditPoints="1" noAdjustHandles="1" noChangeArrowheads="1" noChangeShapeType="1" noTextEdit="1"/>
                </p:cNvSpPr>
                <p:nvPr/>
              </p:nvSpPr>
              <p:spPr>
                <a:xfrm>
                  <a:off x="277576" y="1498232"/>
                  <a:ext cx="3687302" cy="678938"/>
                </a:xfrm>
                <a:prstGeom prst="rect">
                  <a:avLst/>
                </a:prstGeom>
                <a:blipFill rotWithShape="0">
                  <a:blip r:embed="rId3"/>
                  <a:stretch>
                    <a:fillRect t="-4464"/>
                  </a:stretch>
                </a:blipFill>
              </p:spPr>
              <p:txBody>
                <a:bodyPr/>
                <a:lstStyle/>
                <a:p>
                  <a:r>
                    <a:rPr lang="es-ES">
                      <a:noFill/>
                    </a:rPr>
                    <a:t> </a:t>
                  </a:r>
                </a:p>
              </p:txBody>
            </p:sp>
          </mc:Fallback>
        </mc:AlternateContent>
      </p:grpSp>
      <p:grpSp>
        <p:nvGrpSpPr>
          <p:cNvPr id="11" name="Grupo 10"/>
          <p:cNvGrpSpPr/>
          <p:nvPr/>
        </p:nvGrpSpPr>
        <p:grpSpPr>
          <a:xfrm>
            <a:off x="0" y="3232988"/>
            <a:ext cx="3687302" cy="678938"/>
            <a:chOff x="277576" y="2177170"/>
            <a:chExt cx="3687302" cy="678938"/>
          </a:xfrm>
        </p:grpSpPr>
        <p:sp>
          <p:nvSpPr>
            <p:cNvPr id="12" name="Rectángulo 11"/>
            <p:cNvSpPr/>
            <p:nvPr/>
          </p:nvSpPr>
          <p:spPr>
            <a:xfrm>
              <a:off x="277576" y="2177170"/>
              <a:ext cx="3687302" cy="6789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mc:AlternateContent xmlns:mc="http://schemas.openxmlformats.org/markup-compatibility/2006" xmlns:a14="http://schemas.microsoft.com/office/drawing/2010/main">
          <mc:Choice Requires="a14">
            <p:sp>
              <p:nvSpPr>
                <p:cNvPr id="13" name="Rectángulo 12"/>
                <p:cNvSpPr/>
                <p:nvPr/>
              </p:nvSpPr>
              <p:spPr>
                <a:xfrm>
                  <a:off x="277576" y="2177170"/>
                  <a:ext cx="3687302" cy="6789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14:m>
                    <m:oMathPara xmlns:m="http://schemas.openxmlformats.org/officeDocument/2006/math">
                      <m:oMathParaPr>
                        <m:jc m:val="centerGroup"/>
                      </m:oMathParaPr>
                      <m:oMath xmlns:m="http://schemas.openxmlformats.org/officeDocument/2006/math">
                        <m:sSub>
                          <m:sSubPr>
                            <m:ctrlPr>
                              <a:rPr lang="es-ES" i="1" kern="1200" smtClean="0">
                                <a:latin typeface="Cambria Math" panose="02040503050406030204" pitchFamily="18" charset="0"/>
                              </a:rPr>
                            </m:ctrlPr>
                          </m:sSubPr>
                          <m:e>
                            <m:r>
                              <a:rPr lang="es-ES" i="1" kern="1200">
                                <a:latin typeface="Cambria Math" panose="02040503050406030204" pitchFamily="18" charset="0"/>
                              </a:rPr>
                              <m:t>𝜌</m:t>
                            </m:r>
                          </m:e>
                          <m:sub>
                            <m:r>
                              <a:rPr lang="es-ES" i="1" kern="1200">
                                <a:latin typeface="Cambria Math" panose="02040503050406030204" pitchFamily="18" charset="0"/>
                              </a:rPr>
                              <m:t>𝑍</m:t>
                            </m:r>
                            <m:r>
                              <a:rPr lang="es-ES" i="1" kern="1200">
                                <a:latin typeface="Cambria Math" panose="02040503050406030204" pitchFamily="18" charset="0"/>
                              </a:rPr>
                              <m:t>á</m:t>
                            </m:r>
                            <m:r>
                              <a:rPr lang="es-ES" i="1" kern="1200">
                                <a:latin typeface="Cambria Math" panose="02040503050406030204" pitchFamily="18" charset="0"/>
                              </a:rPr>
                              <m:t>𝑐𝑖𝑑𝑜</m:t>
                            </m:r>
                          </m:sub>
                        </m:sSub>
                        <m:r>
                          <a:rPr lang="es-ES" i="1" kern="1200">
                            <a:latin typeface="Cambria Math" panose="02040503050406030204" pitchFamily="18" charset="0"/>
                          </a:rPr>
                          <m:t>=</m:t>
                        </m:r>
                        <m:f>
                          <m:fPr>
                            <m:ctrlPr>
                              <a:rPr lang="es-ES" i="1" kern="1200">
                                <a:latin typeface="Cambria Math" panose="02040503050406030204" pitchFamily="18" charset="0"/>
                              </a:rPr>
                            </m:ctrlPr>
                          </m:fPr>
                          <m:num>
                            <m:r>
                              <a:rPr lang="es-ES" i="1" kern="1200">
                                <a:latin typeface="Cambria Math" panose="02040503050406030204" pitchFamily="18" charset="0"/>
                              </a:rPr>
                              <m:t>24+25</m:t>
                            </m:r>
                          </m:num>
                          <m:den>
                            <m:r>
                              <a:rPr lang="es-ES" i="1" kern="1200">
                                <a:latin typeface="Cambria Math" panose="02040503050406030204" pitchFamily="18" charset="0"/>
                              </a:rPr>
                              <m:t>2</m:t>
                            </m:r>
                          </m:den>
                        </m:f>
                        <m:r>
                          <a:rPr lang="es-ES" i="1" kern="1200">
                            <a:latin typeface="Cambria Math" panose="02040503050406030204" pitchFamily="18" charset="0"/>
                          </a:rPr>
                          <m:t>=24,5 </m:t>
                        </m:r>
                        <m:r>
                          <a:rPr lang="es-ES" kern="1200">
                            <a:latin typeface="Cambria Math" panose="02040503050406030204" pitchFamily="18" charset="0"/>
                          </a:rPr>
                          <m:t>(°</m:t>
                        </m:r>
                        <m:r>
                          <m:rPr>
                            <m:sty m:val="p"/>
                          </m:rPr>
                          <a:rPr lang="es-ES" kern="1200">
                            <a:latin typeface="Cambria Math" panose="02040503050406030204" pitchFamily="18" charset="0"/>
                          </a:rPr>
                          <m:t>B</m:t>
                        </m:r>
                        <m:r>
                          <a:rPr lang="es-ES" kern="1200">
                            <a:latin typeface="Cambria Math" panose="02040503050406030204" pitchFamily="18" charset="0"/>
                          </a:rPr>
                          <m:t>é) </m:t>
                        </m:r>
                      </m:oMath>
                    </m:oMathPara>
                  </a14:m>
                  <a:endParaRPr lang="es-ES" kern="1200" dirty="0"/>
                </a:p>
              </p:txBody>
            </p:sp>
          </mc:Choice>
          <mc:Fallback xmlns="">
            <p:sp>
              <p:nvSpPr>
                <p:cNvPr id="13" name="Rectángulo 12"/>
                <p:cNvSpPr>
                  <a:spLocks noRot="1" noChangeAspect="1" noMove="1" noResize="1" noEditPoints="1" noAdjustHandles="1" noChangeArrowheads="1" noChangeShapeType="1" noTextEdit="1"/>
                </p:cNvSpPr>
                <p:nvPr/>
              </p:nvSpPr>
              <p:spPr>
                <a:xfrm>
                  <a:off x="277576" y="2177170"/>
                  <a:ext cx="3687302" cy="678938"/>
                </a:xfrm>
                <a:prstGeom prst="rect">
                  <a:avLst/>
                </a:prstGeom>
                <a:blipFill rotWithShape="0">
                  <a:blip r:embed="rId4"/>
                  <a:stretch>
                    <a:fillRect/>
                  </a:stretch>
                </a:blipFill>
              </p:spPr>
              <p:txBody>
                <a:bodyPr/>
                <a:lstStyle/>
                <a:p>
                  <a:r>
                    <a:rPr lang="es-ES">
                      <a:noFill/>
                    </a:rPr>
                    <a:t> </a:t>
                  </a:r>
                </a:p>
              </p:txBody>
            </p:sp>
          </mc:Fallback>
        </mc:AlternateContent>
      </p:grpSp>
      <p:grpSp>
        <p:nvGrpSpPr>
          <p:cNvPr id="14" name="Grupo 13"/>
          <p:cNvGrpSpPr/>
          <p:nvPr/>
        </p:nvGrpSpPr>
        <p:grpSpPr>
          <a:xfrm>
            <a:off x="-114943" y="4093080"/>
            <a:ext cx="3687302" cy="678938"/>
            <a:chOff x="277576" y="2856108"/>
            <a:chExt cx="3687302" cy="678938"/>
          </a:xfrm>
        </p:grpSpPr>
        <p:sp>
          <p:nvSpPr>
            <p:cNvPr id="15" name="Rectángulo 14"/>
            <p:cNvSpPr/>
            <p:nvPr/>
          </p:nvSpPr>
          <p:spPr>
            <a:xfrm>
              <a:off x="277576" y="2856108"/>
              <a:ext cx="3687302" cy="6789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mc:AlternateContent xmlns:mc="http://schemas.openxmlformats.org/markup-compatibility/2006" xmlns:a14="http://schemas.microsoft.com/office/drawing/2010/main">
          <mc:Choice Requires="a14">
            <p:sp>
              <p:nvSpPr>
                <p:cNvPr id="16" name="Rectángulo 15"/>
                <p:cNvSpPr/>
                <p:nvPr/>
              </p:nvSpPr>
              <p:spPr>
                <a:xfrm>
                  <a:off x="277576" y="2856108"/>
                  <a:ext cx="3687302" cy="6789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14:m>
                    <m:oMathPara xmlns:m="http://schemas.openxmlformats.org/officeDocument/2006/math">
                      <m:oMathParaPr>
                        <m:jc m:val="centerGroup"/>
                      </m:oMathParaPr>
                      <m:oMath xmlns:m="http://schemas.openxmlformats.org/officeDocument/2006/math">
                        <m:sSub>
                          <m:sSubPr>
                            <m:ctrlPr>
                              <a:rPr lang="es-ES" sz="2000" i="1" kern="1200" smtClean="0">
                                <a:latin typeface="Cambria Math" panose="02040503050406030204" pitchFamily="18" charset="0"/>
                              </a:rPr>
                            </m:ctrlPr>
                          </m:sSubPr>
                          <m:e>
                            <m:r>
                              <a:rPr lang="es-ES" sz="2000" i="1" kern="1200">
                                <a:latin typeface="Cambria Math" panose="02040503050406030204" pitchFamily="18" charset="0"/>
                              </a:rPr>
                              <m:t>𝐺</m:t>
                            </m:r>
                          </m:e>
                          <m:sub>
                            <m:r>
                              <a:rPr lang="es-ES" sz="2000" i="1" kern="1200">
                                <a:latin typeface="Cambria Math" panose="02040503050406030204" pitchFamily="18" charset="0"/>
                              </a:rPr>
                              <m:t>𝑍</m:t>
                            </m:r>
                            <m:r>
                              <a:rPr lang="es-ES" sz="2000" i="1" kern="1200">
                                <a:latin typeface="Cambria Math" panose="02040503050406030204" pitchFamily="18" charset="0"/>
                              </a:rPr>
                              <m:t>á</m:t>
                            </m:r>
                            <m:r>
                              <a:rPr lang="es-ES" sz="2000" i="1" kern="1200">
                                <a:latin typeface="Cambria Math" panose="02040503050406030204" pitchFamily="18" charset="0"/>
                              </a:rPr>
                              <m:t>𝑐𝑖𝑑𝑜</m:t>
                            </m:r>
                          </m:sub>
                        </m:sSub>
                        <m:r>
                          <a:rPr lang="es-ES" sz="2000" i="1" kern="1200">
                            <a:latin typeface="Cambria Math" panose="02040503050406030204" pitchFamily="18" charset="0"/>
                          </a:rPr>
                          <m:t>=</m:t>
                        </m:r>
                        <m:f>
                          <m:fPr>
                            <m:ctrlPr>
                              <a:rPr lang="es-ES" sz="2000" i="1" kern="1200">
                                <a:latin typeface="Cambria Math" panose="02040503050406030204" pitchFamily="18" charset="0"/>
                              </a:rPr>
                            </m:ctrlPr>
                          </m:fPr>
                          <m:num>
                            <m:r>
                              <a:rPr lang="es-ES" sz="2000" i="1" kern="1200">
                                <a:latin typeface="Cambria Math" panose="02040503050406030204" pitchFamily="18" charset="0"/>
                              </a:rPr>
                              <m:t>145</m:t>
                            </m:r>
                          </m:num>
                          <m:den>
                            <m:r>
                              <a:rPr lang="es-ES" sz="2000" i="1" kern="1200">
                                <a:latin typeface="Cambria Math" panose="02040503050406030204" pitchFamily="18" charset="0"/>
                              </a:rPr>
                              <m:t>145−</m:t>
                            </m:r>
                            <m:sSub>
                              <m:sSubPr>
                                <m:ctrlPr>
                                  <a:rPr lang="es-ES" sz="2000" i="1" kern="1200">
                                    <a:latin typeface="Cambria Math" panose="02040503050406030204" pitchFamily="18" charset="0"/>
                                  </a:rPr>
                                </m:ctrlPr>
                              </m:sSubPr>
                              <m:e>
                                <m:r>
                                  <a:rPr lang="es-ES" sz="2000" i="1" kern="1200">
                                    <a:latin typeface="Cambria Math" panose="02040503050406030204" pitchFamily="18" charset="0"/>
                                  </a:rPr>
                                  <m:t>𝜌</m:t>
                                </m:r>
                              </m:e>
                              <m:sub>
                                <m:r>
                                  <a:rPr lang="es-ES" sz="2000" i="1" kern="1200">
                                    <a:latin typeface="Cambria Math" panose="02040503050406030204" pitchFamily="18" charset="0"/>
                                  </a:rPr>
                                  <m:t>𝑍</m:t>
                                </m:r>
                                <m:r>
                                  <a:rPr lang="es-ES" sz="2000" i="1" kern="1200">
                                    <a:latin typeface="Cambria Math" panose="02040503050406030204" pitchFamily="18" charset="0"/>
                                  </a:rPr>
                                  <m:t>á</m:t>
                                </m:r>
                                <m:r>
                                  <a:rPr lang="es-ES" sz="2000" i="1" kern="1200">
                                    <a:latin typeface="Cambria Math" panose="02040503050406030204" pitchFamily="18" charset="0"/>
                                  </a:rPr>
                                  <m:t>𝑐𝑖𝑑𝑜</m:t>
                                </m:r>
                              </m:sub>
                            </m:sSub>
                          </m:den>
                        </m:f>
                        <m:r>
                          <a:rPr lang="es-ES" sz="2000" i="1" kern="1200">
                            <a:latin typeface="Cambria Math" panose="02040503050406030204" pitchFamily="18" charset="0"/>
                          </a:rPr>
                          <m:t>=1,203</m:t>
                        </m:r>
                      </m:oMath>
                    </m:oMathPara>
                  </a14:m>
                  <a:endParaRPr lang="es-ES" sz="2000" kern="1200" dirty="0"/>
                </a:p>
              </p:txBody>
            </p:sp>
          </mc:Choice>
          <mc:Fallback xmlns="">
            <p:sp>
              <p:nvSpPr>
                <p:cNvPr id="16" name="Rectángulo 15"/>
                <p:cNvSpPr>
                  <a:spLocks noRot="1" noChangeAspect="1" noMove="1" noResize="1" noEditPoints="1" noAdjustHandles="1" noChangeArrowheads="1" noChangeShapeType="1" noTextEdit="1"/>
                </p:cNvSpPr>
                <p:nvPr/>
              </p:nvSpPr>
              <p:spPr>
                <a:xfrm>
                  <a:off x="277576" y="2856108"/>
                  <a:ext cx="3687302" cy="678938"/>
                </a:xfrm>
                <a:prstGeom prst="rect">
                  <a:avLst/>
                </a:prstGeom>
                <a:blipFill rotWithShape="0">
                  <a:blip r:embed="rId5"/>
                  <a:stretch>
                    <a:fillRect t="-9821"/>
                  </a:stretch>
                </a:blipFill>
              </p:spPr>
              <p:txBody>
                <a:bodyPr/>
                <a:lstStyle/>
                <a:p>
                  <a:r>
                    <a:rPr lang="es-ES">
                      <a:noFill/>
                    </a:rPr>
                    <a:t> </a:t>
                  </a:r>
                </a:p>
              </p:txBody>
            </p:sp>
          </mc:Fallback>
        </mc:AlternateContent>
      </p:grpSp>
      <mc:AlternateContent xmlns:mc="http://schemas.openxmlformats.org/markup-compatibility/2006" xmlns:a14="http://schemas.microsoft.com/office/drawing/2010/main">
        <mc:Choice Requires="a14">
          <p:sp>
            <p:nvSpPr>
              <p:cNvPr id="17" name="Rectángulo 16"/>
              <p:cNvSpPr/>
              <p:nvPr/>
            </p:nvSpPr>
            <p:spPr>
              <a:xfrm>
                <a:off x="581806" y="4945488"/>
                <a:ext cx="2926122" cy="9142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400" i="1">
                              <a:latin typeface="Cambria Math" panose="02040503050406030204" pitchFamily="18" charset="0"/>
                            </a:rPr>
                          </m:ctrlPr>
                        </m:sSubPr>
                        <m:e>
                          <m:r>
                            <a:rPr lang="es-ES" sz="2400" i="1">
                              <a:latin typeface="Cambria Math" panose="02040503050406030204" pitchFamily="18" charset="0"/>
                            </a:rPr>
                            <m:t>𝜌</m:t>
                          </m:r>
                        </m:e>
                        <m:sub>
                          <m:r>
                            <a:rPr lang="es-ES" sz="2400" i="1">
                              <a:latin typeface="Cambria Math" panose="02040503050406030204" pitchFamily="18" charset="0"/>
                            </a:rPr>
                            <m:t>𝑍</m:t>
                          </m:r>
                          <m:r>
                            <a:rPr lang="es-ES" sz="2400" i="0">
                              <a:latin typeface="Cambria Math" panose="02040503050406030204" pitchFamily="18" charset="0"/>
                            </a:rPr>
                            <m:t>á</m:t>
                          </m:r>
                          <m:r>
                            <a:rPr lang="es-ES" sz="2400" i="1">
                              <a:latin typeface="Cambria Math" panose="02040503050406030204" pitchFamily="18" charset="0"/>
                            </a:rPr>
                            <m:t>𝑐𝑖𝑑𝑜</m:t>
                          </m:r>
                        </m:sub>
                      </m:sSub>
                      <m:r>
                        <a:rPr lang="es-ES" sz="2400" i="0">
                          <a:latin typeface="Cambria Math" panose="02040503050406030204" pitchFamily="18" charset="0"/>
                        </a:rPr>
                        <m:t>=1203</m:t>
                      </m:r>
                      <m:d>
                        <m:dPr>
                          <m:begChr m:val="["/>
                          <m:endChr m:val="]"/>
                          <m:ctrlPr>
                            <a:rPr lang="es-ES" sz="2400" i="1">
                              <a:latin typeface="Cambria Math" panose="02040503050406030204" pitchFamily="18" charset="0"/>
                            </a:rPr>
                          </m:ctrlPr>
                        </m:dPr>
                        <m:e>
                          <m:f>
                            <m:fPr>
                              <m:ctrlPr>
                                <a:rPr lang="es-ES" sz="2400" i="1">
                                  <a:latin typeface="Cambria Math" panose="02040503050406030204" pitchFamily="18" charset="0"/>
                                </a:rPr>
                              </m:ctrlPr>
                            </m:fPr>
                            <m:num>
                              <m:r>
                                <a:rPr lang="es-ES" sz="2400" i="1">
                                  <a:latin typeface="Cambria Math" panose="02040503050406030204" pitchFamily="18" charset="0"/>
                                </a:rPr>
                                <m:t>𝑘𝑔</m:t>
                              </m:r>
                            </m:num>
                            <m:den>
                              <m:sSup>
                                <m:sSupPr>
                                  <m:ctrlPr>
                                    <a:rPr lang="es-ES" sz="2400" i="1">
                                      <a:latin typeface="Cambria Math" panose="02040503050406030204" pitchFamily="18" charset="0"/>
                                    </a:rPr>
                                  </m:ctrlPr>
                                </m:sSupPr>
                                <m:e>
                                  <m:r>
                                    <a:rPr lang="es-ES" sz="2400" i="1">
                                      <a:latin typeface="Cambria Math" panose="02040503050406030204" pitchFamily="18" charset="0"/>
                                    </a:rPr>
                                    <m:t>𝑚</m:t>
                                  </m:r>
                                </m:e>
                                <m:sup>
                                  <m:r>
                                    <a:rPr lang="es-ES" sz="2400" i="0">
                                      <a:latin typeface="Cambria Math" panose="02040503050406030204" pitchFamily="18" charset="0"/>
                                    </a:rPr>
                                    <m:t>3</m:t>
                                  </m:r>
                                </m:sup>
                              </m:sSup>
                            </m:den>
                          </m:f>
                        </m:e>
                      </m:d>
                    </m:oMath>
                  </m:oMathPara>
                </a14:m>
                <a:endParaRPr lang="es-ES" sz="2400" dirty="0"/>
              </a:p>
            </p:txBody>
          </p:sp>
        </mc:Choice>
        <mc:Fallback xmlns="">
          <p:sp>
            <p:nvSpPr>
              <p:cNvPr id="17" name="Rectángulo 16"/>
              <p:cNvSpPr>
                <a:spLocks noRot="1" noChangeAspect="1" noMove="1" noResize="1" noEditPoints="1" noAdjustHandles="1" noChangeArrowheads="1" noChangeShapeType="1" noTextEdit="1"/>
              </p:cNvSpPr>
              <p:nvPr/>
            </p:nvSpPr>
            <p:spPr>
              <a:xfrm>
                <a:off x="581806" y="4945488"/>
                <a:ext cx="2926122" cy="914225"/>
              </a:xfrm>
              <a:prstGeom prst="rect">
                <a:avLst/>
              </a:prstGeom>
              <a:blipFill rotWithShape="0">
                <a:blip r:embed="rId6"/>
                <a:stretch>
                  <a:fillRect/>
                </a:stretch>
              </a:blipFill>
            </p:spPr>
            <p:txBody>
              <a:bodyPr/>
              <a:lstStyle/>
              <a:p>
                <a:r>
                  <a:rPr lang="es-ES">
                    <a:noFill/>
                  </a:rPr>
                  <a:t> </a:t>
                </a:r>
              </a:p>
            </p:txBody>
          </p:sp>
        </mc:Fallback>
      </mc:AlternateContent>
      <p:sp>
        <p:nvSpPr>
          <p:cNvPr id="18" name="Rectángulo redondeado 17"/>
          <p:cNvSpPr/>
          <p:nvPr/>
        </p:nvSpPr>
        <p:spPr>
          <a:xfrm>
            <a:off x="9018089" y="1261940"/>
            <a:ext cx="3096095" cy="661737"/>
          </a:xfrm>
          <a:prstGeom prst="roundRect">
            <a:avLst/>
          </a:prstGeom>
          <a:solidFill>
            <a:schemeClr val="accent6">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ln w="0"/>
                <a:solidFill>
                  <a:schemeClr val="tx1"/>
                </a:solidFill>
                <a:effectLst>
                  <a:outerShdw blurRad="38100" dist="19050" dir="2700000" algn="tl" rotWithShape="0">
                    <a:schemeClr val="dk1">
                      <a:alpha val="40000"/>
                    </a:schemeClr>
                  </a:outerShdw>
                </a:effectLst>
              </a:rPr>
              <a:t>Número de Reynolds</a:t>
            </a:r>
            <a:endParaRPr lang="es-ES" sz="2400" b="1"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19" name="Rectángulo 18"/>
              <p:cNvSpPr/>
              <p:nvPr/>
            </p:nvSpPr>
            <p:spPr>
              <a:xfrm>
                <a:off x="8712908" y="2472309"/>
                <a:ext cx="3636828" cy="7248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000" i="1" smtClean="0">
                              <a:latin typeface="Cambria Math" panose="02040503050406030204" pitchFamily="18" charset="0"/>
                            </a:rPr>
                          </m:ctrlPr>
                        </m:sSubPr>
                        <m:e>
                          <m:r>
                            <a:rPr lang="es-ES" sz="2000" i="1">
                              <a:latin typeface="Cambria Math" panose="02040503050406030204" pitchFamily="18" charset="0"/>
                            </a:rPr>
                            <m:t>𝑅</m:t>
                          </m:r>
                        </m:e>
                        <m:sub>
                          <m:r>
                            <a:rPr lang="es-ES" sz="2000" i="1">
                              <a:latin typeface="Cambria Math" panose="02040503050406030204" pitchFamily="18" charset="0"/>
                            </a:rPr>
                            <m:t>𝑒</m:t>
                          </m:r>
                        </m:sub>
                      </m:sSub>
                      <m:r>
                        <a:rPr lang="es-ES" sz="2000" i="0">
                          <a:latin typeface="Cambria Math" panose="02040503050406030204" pitchFamily="18" charset="0"/>
                        </a:rPr>
                        <m:t>=</m:t>
                      </m:r>
                      <m:f>
                        <m:fPr>
                          <m:ctrlPr>
                            <a:rPr lang="es-ES" sz="2000" i="1">
                              <a:latin typeface="Cambria Math" panose="02040503050406030204" pitchFamily="18" charset="0"/>
                            </a:rPr>
                          </m:ctrlPr>
                        </m:fPr>
                        <m:num>
                          <m:r>
                            <a:rPr lang="es-ES" sz="2000" i="1" smtClean="0">
                              <a:latin typeface="Cambria Math" panose="02040503050406030204" pitchFamily="18" charset="0"/>
                            </a:rPr>
                            <m:t>𝐹</m:t>
                          </m:r>
                          <m:r>
                            <a:rPr lang="es-ES" sz="2000" b="0" i="0" smtClean="0">
                              <a:latin typeface="Cambria Math" panose="02040503050406030204" pitchFamily="18" charset="0"/>
                            </a:rPr>
                            <m:t>.</m:t>
                          </m:r>
                          <m:r>
                            <a:rPr lang="es-ES" sz="2000" i="0">
                              <a:latin typeface="Cambria Math" panose="02040503050406030204" pitchFamily="18" charset="0"/>
                            </a:rPr>
                            <m:t> </m:t>
                          </m:r>
                          <m:r>
                            <a:rPr lang="es-ES" sz="2000" i="1">
                              <a:latin typeface="Cambria Math" panose="02040503050406030204" pitchFamily="18" charset="0"/>
                            </a:rPr>
                            <m:t>𝐼𝑛𝑒𝑟𝑐𝑖𝑎𝑙𝑒𝑠</m:t>
                          </m:r>
                        </m:num>
                        <m:den>
                          <m:r>
                            <a:rPr lang="es-ES" sz="2000" i="1" smtClean="0">
                              <a:latin typeface="Cambria Math" panose="02040503050406030204" pitchFamily="18" charset="0"/>
                            </a:rPr>
                            <m:t>𝐹</m:t>
                          </m:r>
                          <m:r>
                            <a:rPr lang="es-ES" sz="2000" b="0" i="0" smtClean="0">
                              <a:latin typeface="Cambria Math" panose="02040503050406030204" pitchFamily="18" charset="0"/>
                            </a:rPr>
                            <m:t>.</m:t>
                          </m:r>
                          <m:r>
                            <a:rPr lang="es-ES" sz="2000" i="0">
                              <a:latin typeface="Cambria Math" panose="02040503050406030204" pitchFamily="18" charset="0"/>
                            </a:rPr>
                            <m:t> </m:t>
                          </m:r>
                          <m:r>
                            <a:rPr lang="es-ES" sz="2000" i="1">
                              <a:latin typeface="Cambria Math" panose="02040503050406030204" pitchFamily="18" charset="0"/>
                            </a:rPr>
                            <m:t>𝑉𝑖𝑠𝑐𝑜𝑠𝑎𝑠</m:t>
                          </m:r>
                        </m:den>
                      </m:f>
                      <m:r>
                        <a:rPr lang="es-ES" sz="2000" i="0">
                          <a:latin typeface="Cambria Math" panose="02040503050406030204" pitchFamily="18" charset="0"/>
                        </a:rPr>
                        <m:t>=</m:t>
                      </m:r>
                      <m:f>
                        <m:fPr>
                          <m:ctrlPr>
                            <a:rPr lang="es-ES" sz="2000" i="1">
                              <a:latin typeface="Cambria Math" panose="02040503050406030204" pitchFamily="18" charset="0"/>
                            </a:rPr>
                          </m:ctrlPr>
                        </m:fPr>
                        <m:num>
                          <m:r>
                            <a:rPr lang="es-ES" sz="2000" i="1">
                              <a:latin typeface="Cambria Math" panose="02040503050406030204" pitchFamily="18" charset="0"/>
                            </a:rPr>
                            <m:t>𝜌</m:t>
                          </m:r>
                          <m:r>
                            <a:rPr lang="es-ES" sz="2000" i="0">
                              <a:latin typeface="Cambria Math" panose="02040503050406030204" pitchFamily="18" charset="0"/>
                            </a:rPr>
                            <m:t>∗</m:t>
                          </m:r>
                          <m:r>
                            <a:rPr lang="es-ES" sz="2000" i="1">
                              <a:latin typeface="Cambria Math" panose="02040503050406030204" pitchFamily="18" charset="0"/>
                            </a:rPr>
                            <m:t>𝐷</m:t>
                          </m:r>
                          <m:r>
                            <a:rPr lang="es-ES" sz="2000" i="0">
                              <a:latin typeface="Cambria Math" panose="02040503050406030204" pitchFamily="18" charset="0"/>
                            </a:rPr>
                            <m:t>∗</m:t>
                          </m:r>
                          <m:r>
                            <a:rPr lang="es-ES" sz="2000" i="1">
                              <a:latin typeface="Cambria Math" panose="02040503050406030204" pitchFamily="18" charset="0"/>
                            </a:rPr>
                            <m:t>𝑣</m:t>
                          </m:r>
                        </m:num>
                        <m:den>
                          <m:r>
                            <a:rPr lang="es-ES" sz="2000" i="1">
                              <a:latin typeface="Cambria Math" panose="02040503050406030204" pitchFamily="18" charset="0"/>
                            </a:rPr>
                            <m:t>𝜇</m:t>
                          </m:r>
                        </m:den>
                      </m:f>
                    </m:oMath>
                  </m:oMathPara>
                </a14:m>
                <a:endParaRPr lang="es-ES" sz="2000" dirty="0"/>
              </a:p>
            </p:txBody>
          </p:sp>
        </mc:Choice>
        <mc:Fallback xmlns="">
          <p:sp>
            <p:nvSpPr>
              <p:cNvPr id="19" name="Rectángulo 18"/>
              <p:cNvSpPr>
                <a:spLocks noRot="1" noChangeAspect="1" noMove="1" noResize="1" noEditPoints="1" noAdjustHandles="1" noChangeArrowheads="1" noChangeShapeType="1" noTextEdit="1"/>
              </p:cNvSpPr>
              <p:nvPr/>
            </p:nvSpPr>
            <p:spPr>
              <a:xfrm>
                <a:off x="8712908" y="2472309"/>
                <a:ext cx="3636828" cy="724878"/>
              </a:xfrm>
              <a:prstGeom prst="rect">
                <a:avLst/>
              </a:prstGeom>
              <a:blipFill rotWithShape="0">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1" name="Rectángulo 20"/>
              <p:cNvSpPr/>
              <p:nvPr/>
            </p:nvSpPr>
            <p:spPr>
              <a:xfrm>
                <a:off x="9221493" y="3450261"/>
                <a:ext cx="2262752"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2400" i="1" smtClean="0">
                              <a:latin typeface="Cambria Math" panose="02040503050406030204" pitchFamily="18" charset="0"/>
                            </a:rPr>
                          </m:ctrlPr>
                        </m:sSubPr>
                        <m:e>
                          <m:r>
                            <a:rPr lang="es-ES" sz="2400" i="1">
                              <a:latin typeface="Cambria Math" panose="02040503050406030204" pitchFamily="18" charset="0"/>
                            </a:rPr>
                            <m:t>𝑅</m:t>
                          </m:r>
                        </m:e>
                        <m:sub>
                          <m:r>
                            <a:rPr lang="es-ES" sz="2400" i="1">
                              <a:latin typeface="Cambria Math" panose="02040503050406030204" pitchFamily="18" charset="0"/>
                            </a:rPr>
                            <m:t>𝑒</m:t>
                          </m:r>
                        </m:sub>
                      </m:sSub>
                      <m:r>
                        <a:rPr lang="es-ES" sz="2400" i="0">
                          <a:latin typeface="Cambria Math" panose="02040503050406030204" pitchFamily="18" charset="0"/>
                        </a:rPr>
                        <m:t>=97743,75</m:t>
                      </m:r>
                    </m:oMath>
                  </m:oMathPara>
                </a14:m>
                <a:endParaRPr lang="es-ES" sz="2400" dirty="0"/>
              </a:p>
            </p:txBody>
          </p:sp>
        </mc:Choice>
        <mc:Fallback xmlns="">
          <p:sp>
            <p:nvSpPr>
              <p:cNvPr id="21" name="Rectángulo 20"/>
              <p:cNvSpPr>
                <a:spLocks noRot="1" noChangeAspect="1" noMove="1" noResize="1" noEditPoints="1" noAdjustHandles="1" noChangeArrowheads="1" noChangeShapeType="1" noTextEdit="1"/>
              </p:cNvSpPr>
              <p:nvPr/>
            </p:nvSpPr>
            <p:spPr>
              <a:xfrm>
                <a:off x="9221493" y="3450261"/>
                <a:ext cx="2262752" cy="461665"/>
              </a:xfrm>
              <a:prstGeom prst="rect">
                <a:avLst/>
              </a:prstGeom>
              <a:blipFill rotWithShape="0">
                <a:blip r:embed="rId8"/>
                <a:stretch>
                  <a:fillRect/>
                </a:stretch>
              </a:blipFill>
            </p:spPr>
            <p:txBody>
              <a:bodyPr/>
              <a:lstStyle/>
              <a:p>
                <a:r>
                  <a:rPr lang="es-ES">
                    <a:noFill/>
                  </a:rPr>
                  <a:t> </a:t>
                </a:r>
              </a:p>
            </p:txBody>
          </p:sp>
        </mc:Fallback>
      </mc:AlternateContent>
      <p:graphicFrame>
        <p:nvGraphicFramePr>
          <p:cNvPr id="22" name="Tabla 21"/>
          <p:cNvGraphicFramePr>
            <a:graphicFrameLocks noGrp="1"/>
          </p:cNvGraphicFramePr>
          <p:nvPr>
            <p:extLst>
              <p:ext uri="{D42A27DB-BD31-4B8C-83A1-F6EECF244321}">
                <p14:modId xmlns:p14="http://schemas.microsoft.com/office/powerpoint/2010/main" val="2981453394"/>
              </p:ext>
            </p:extLst>
          </p:nvPr>
        </p:nvGraphicFramePr>
        <p:xfrm>
          <a:off x="3967566" y="2258926"/>
          <a:ext cx="4798293" cy="1051560"/>
        </p:xfrm>
        <a:graphic>
          <a:graphicData uri="http://schemas.openxmlformats.org/drawingml/2006/table">
            <a:tbl>
              <a:tblPr firstRow="1" firstCol="1" bandRow="1">
                <a:tableStyleId>{0E3FDE45-AF77-4B5C-9715-49D594BDF05E}</a:tableStyleId>
              </a:tblPr>
              <a:tblGrid>
                <a:gridCol w="1560650">
                  <a:extLst>
                    <a:ext uri="{9D8B030D-6E8A-4147-A177-3AD203B41FA5}">
                      <a16:colId xmlns:a16="http://schemas.microsoft.com/office/drawing/2014/main" val="20000"/>
                    </a:ext>
                  </a:extLst>
                </a:gridCol>
                <a:gridCol w="1432961">
                  <a:extLst>
                    <a:ext uri="{9D8B030D-6E8A-4147-A177-3AD203B41FA5}">
                      <a16:colId xmlns:a16="http://schemas.microsoft.com/office/drawing/2014/main" val="20001"/>
                    </a:ext>
                  </a:extLst>
                </a:gridCol>
                <a:gridCol w="902341">
                  <a:extLst>
                    <a:ext uri="{9D8B030D-6E8A-4147-A177-3AD203B41FA5}">
                      <a16:colId xmlns:a16="http://schemas.microsoft.com/office/drawing/2014/main" val="20002"/>
                    </a:ext>
                  </a:extLst>
                </a:gridCol>
                <a:gridCol w="902341">
                  <a:extLst>
                    <a:ext uri="{9D8B030D-6E8A-4147-A177-3AD203B41FA5}">
                      <a16:colId xmlns:a16="http://schemas.microsoft.com/office/drawing/2014/main" val="20003"/>
                    </a:ext>
                  </a:extLst>
                </a:gridCol>
              </a:tblGrid>
              <a:tr h="236681">
                <a:tc rowSpan="2">
                  <a:txBody>
                    <a:bodyPr/>
                    <a:lstStyle/>
                    <a:p>
                      <a:pPr>
                        <a:lnSpc>
                          <a:spcPct val="115000"/>
                        </a:lnSpc>
                        <a:spcAft>
                          <a:spcPts val="0"/>
                        </a:spcAft>
                      </a:pPr>
                      <a:r>
                        <a:rPr lang="es-ES" sz="2000" dirty="0">
                          <a:effectLst/>
                        </a:rPr>
                        <a:t>Fluido</a:t>
                      </a:r>
                      <a:endParaRPr lang="es-ES" sz="20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rowSpan="2">
                  <a:txBody>
                    <a:bodyPr/>
                    <a:lstStyle/>
                    <a:p>
                      <a:pPr algn="ctr">
                        <a:lnSpc>
                          <a:spcPct val="115000"/>
                        </a:lnSpc>
                        <a:spcAft>
                          <a:spcPts val="0"/>
                        </a:spcAft>
                      </a:pPr>
                      <a:r>
                        <a:rPr lang="es-ES" sz="2000" dirty="0">
                          <a:effectLst/>
                        </a:rPr>
                        <a:t>Tipo de flujo</a:t>
                      </a:r>
                      <a:endParaRPr lang="es-ES" sz="2000" dirty="0">
                        <a:solidFill>
                          <a:srgbClr val="000000"/>
                        </a:solidFill>
                        <a:effectLst/>
                        <a:latin typeface="Arial" panose="020B0604020202020204" pitchFamily="34" charset="0"/>
                        <a:ea typeface="Arial" panose="020B0604020202020204" pitchFamily="34" charset="0"/>
                      </a:endParaRPr>
                    </a:p>
                  </a:txBody>
                  <a:tcPr marL="68580" marR="68580" marT="0" marB="0"/>
                </a:tc>
                <a:tc gridSpan="2">
                  <a:txBody>
                    <a:bodyPr/>
                    <a:lstStyle/>
                    <a:p>
                      <a:pPr algn="ctr">
                        <a:lnSpc>
                          <a:spcPct val="115000"/>
                        </a:lnSpc>
                        <a:spcAft>
                          <a:spcPts val="0"/>
                        </a:spcAft>
                      </a:pPr>
                      <a:r>
                        <a:rPr lang="es-ES" sz="2000" dirty="0">
                          <a:effectLst/>
                        </a:rPr>
                        <a:t>Velocidad</a:t>
                      </a:r>
                      <a:endParaRPr lang="es-ES" sz="2000" dirty="0">
                        <a:solidFill>
                          <a:srgbClr val="000000"/>
                        </a:solidFill>
                        <a:effectLst/>
                        <a:latin typeface="Arial" panose="020B0604020202020204" pitchFamily="34" charset="0"/>
                        <a:ea typeface="Arial" panose="020B0604020202020204" pitchFamily="34" charset="0"/>
                      </a:endParaRPr>
                    </a:p>
                  </a:txBody>
                  <a:tcPr marL="68580" marR="68580" marT="0" marB="0"/>
                </a:tc>
                <a:tc hMerge="1">
                  <a:txBody>
                    <a:bodyPr/>
                    <a:lstStyle/>
                    <a:p>
                      <a:endParaRPr lang="es-ES"/>
                    </a:p>
                  </a:txBody>
                  <a:tcPr/>
                </a:tc>
                <a:extLst>
                  <a:ext uri="{0D108BD9-81ED-4DB2-BD59-A6C34878D82A}">
                    <a16:rowId xmlns:a16="http://schemas.microsoft.com/office/drawing/2014/main" val="10000"/>
                  </a:ext>
                </a:extLst>
              </a:tr>
              <a:tr h="236681">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800" dirty="0">
                          <a:effectLst/>
                        </a:rPr>
                        <a:t>ft/s</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m/s</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r h="236681">
                <a:tc gridSpan="2">
                  <a:txBody>
                    <a:bodyPr/>
                    <a:lstStyle/>
                    <a:p>
                      <a:pPr>
                        <a:lnSpc>
                          <a:spcPct val="115000"/>
                        </a:lnSpc>
                        <a:spcAft>
                          <a:spcPts val="0"/>
                        </a:spcAft>
                      </a:pPr>
                      <a:r>
                        <a:rPr lang="es-ES" sz="2000" dirty="0">
                          <a:effectLst/>
                        </a:rPr>
                        <a:t>Aire o gas</a:t>
                      </a:r>
                      <a:endParaRPr lang="es-ES" sz="2000" dirty="0">
                        <a:solidFill>
                          <a:srgbClr val="000000"/>
                        </a:solidFill>
                        <a:effectLst/>
                        <a:latin typeface="Arial" panose="020B0604020202020204" pitchFamily="34" charset="0"/>
                        <a:ea typeface="Arial" panose="020B0604020202020204" pitchFamily="34" charset="0"/>
                      </a:endParaRPr>
                    </a:p>
                  </a:txBody>
                  <a:tcPr marL="68580" marR="68580" marT="0" marB="0" anchor="ctr">
                    <a:solidFill>
                      <a:srgbClr val="00B050">
                        <a:alpha val="20000"/>
                      </a:srgbClr>
                    </a:solidFill>
                  </a:tcPr>
                </a:tc>
                <a:tc hMerge="1">
                  <a:txBody>
                    <a:bodyPr/>
                    <a:lstStyle/>
                    <a:p>
                      <a:endParaRPr lang="es-ES"/>
                    </a:p>
                  </a:txBody>
                  <a:tcPr/>
                </a:tc>
                <a:tc>
                  <a:txBody>
                    <a:bodyPr/>
                    <a:lstStyle/>
                    <a:p>
                      <a:pPr algn="ctr">
                        <a:lnSpc>
                          <a:spcPct val="115000"/>
                        </a:lnSpc>
                        <a:spcAft>
                          <a:spcPts val="0"/>
                        </a:spcAft>
                      </a:pPr>
                      <a:r>
                        <a:rPr lang="es-ES" sz="1800" dirty="0">
                          <a:effectLst/>
                        </a:rPr>
                        <a:t>30 - 100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solidFill>
                      <a:srgbClr val="00B050">
                        <a:alpha val="20000"/>
                      </a:srgbClr>
                    </a:solidFill>
                  </a:tcPr>
                </a:tc>
                <a:tc>
                  <a:txBody>
                    <a:bodyPr/>
                    <a:lstStyle/>
                    <a:p>
                      <a:pPr algn="ctr">
                        <a:lnSpc>
                          <a:spcPct val="115000"/>
                        </a:lnSpc>
                        <a:spcAft>
                          <a:spcPts val="0"/>
                        </a:spcAft>
                      </a:pPr>
                      <a:r>
                        <a:rPr lang="es-ES" sz="1800" dirty="0">
                          <a:effectLst/>
                        </a:rPr>
                        <a:t>9,0 - 30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solidFill>
                      <a:srgbClr val="00B050">
                        <a:alpha val="20000"/>
                      </a:srgbClr>
                    </a:solidFill>
                  </a:tcPr>
                </a:tc>
                <a:extLst>
                  <a:ext uri="{0D108BD9-81ED-4DB2-BD59-A6C34878D82A}">
                    <a16:rowId xmlns:a16="http://schemas.microsoft.com/office/drawing/2014/main" val="10002"/>
                  </a:ext>
                </a:extLst>
              </a:tr>
            </a:tbl>
          </a:graphicData>
        </a:graphic>
      </p:graphicFrame>
      <p:sp>
        <p:nvSpPr>
          <p:cNvPr id="23" name="Rectángulo redondeado 22"/>
          <p:cNvSpPr/>
          <p:nvPr/>
        </p:nvSpPr>
        <p:spPr>
          <a:xfrm>
            <a:off x="4147227" y="1164135"/>
            <a:ext cx="4438970" cy="661737"/>
          </a:xfrm>
          <a:prstGeom prst="round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ln w="0"/>
                <a:solidFill>
                  <a:schemeClr val="tx1"/>
                </a:solidFill>
                <a:effectLst>
                  <a:outerShdw blurRad="38100" dist="19050" dir="2700000" algn="tl" rotWithShape="0">
                    <a:schemeClr val="dk1">
                      <a:alpha val="40000"/>
                    </a:schemeClr>
                  </a:outerShdw>
                </a:effectLst>
              </a:rPr>
              <a:t>Velocidad del aire comprimido</a:t>
            </a:r>
            <a:endParaRPr lang="es-ES" sz="2400" b="1"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24" name="Rectángulo 23"/>
              <p:cNvSpPr/>
              <p:nvPr/>
            </p:nvSpPr>
            <p:spPr>
              <a:xfrm>
                <a:off x="4803093" y="4028262"/>
                <a:ext cx="2897075"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000" i="1">
                          <a:latin typeface="Cambria Math" panose="02040503050406030204" pitchFamily="18" charset="0"/>
                        </a:rPr>
                        <m:t>𝑣</m:t>
                      </m:r>
                      <m:r>
                        <a:rPr lang="es-ES" sz="2000" i="0">
                          <a:latin typeface="Cambria Math" panose="02040503050406030204" pitchFamily="18" charset="0"/>
                        </a:rPr>
                        <m:t>=</m:t>
                      </m:r>
                      <m:f>
                        <m:fPr>
                          <m:ctrlPr>
                            <a:rPr lang="es-ES" sz="2000" i="1">
                              <a:latin typeface="Cambria Math" panose="02040503050406030204" pitchFamily="18" charset="0"/>
                            </a:rPr>
                          </m:ctrlPr>
                        </m:fPr>
                        <m:num>
                          <m:r>
                            <a:rPr lang="es-ES" sz="2000" i="0">
                              <a:latin typeface="Cambria Math" panose="02040503050406030204" pitchFamily="18" charset="0"/>
                            </a:rPr>
                            <m:t>9+30</m:t>
                          </m:r>
                        </m:num>
                        <m:den>
                          <m:r>
                            <a:rPr lang="es-ES" sz="2000" i="0">
                              <a:latin typeface="Cambria Math" panose="02040503050406030204" pitchFamily="18" charset="0"/>
                            </a:rPr>
                            <m:t>2</m:t>
                          </m:r>
                        </m:den>
                      </m:f>
                      <m:r>
                        <a:rPr lang="es-ES" sz="2000" i="0">
                          <a:latin typeface="Cambria Math" panose="02040503050406030204" pitchFamily="18" charset="0"/>
                        </a:rPr>
                        <m:t>=19,5</m:t>
                      </m:r>
                      <m:d>
                        <m:dPr>
                          <m:begChr m:val="["/>
                          <m:endChr m:val="]"/>
                          <m:ctrlPr>
                            <a:rPr lang="es-ES" sz="2000" i="1">
                              <a:latin typeface="Cambria Math" panose="02040503050406030204" pitchFamily="18" charset="0"/>
                            </a:rPr>
                          </m:ctrlPr>
                        </m:dPr>
                        <m:e>
                          <m:f>
                            <m:fPr>
                              <m:type m:val="skw"/>
                              <m:ctrlPr>
                                <a:rPr lang="es-ES" sz="2000" i="1">
                                  <a:latin typeface="Cambria Math" panose="02040503050406030204" pitchFamily="18" charset="0"/>
                                </a:rPr>
                              </m:ctrlPr>
                            </m:fPr>
                            <m:num>
                              <m:r>
                                <a:rPr lang="es-ES" sz="2000" i="1">
                                  <a:latin typeface="Cambria Math" panose="02040503050406030204" pitchFamily="18" charset="0"/>
                                </a:rPr>
                                <m:t>𝑚</m:t>
                              </m:r>
                            </m:num>
                            <m:den>
                              <m:r>
                                <a:rPr lang="es-ES" sz="2000" i="1">
                                  <a:latin typeface="Cambria Math" panose="02040503050406030204" pitchFamily="18" charset="0"/>
                                </a:rPr>
                                <m:t>𝑠</m:t>
                              </m:r>
                            </m:den>
                          </m:f>
                        </m:e>
                      </m:d>
                    </m:oMath>
                  </m:oMathPara>
                </a14:m>
                <a:endParaRPr lang="es-ES" sz="2000" dirty="0"/>
              </a:p>
            </p:txBody>
          </p:sp>
        </mc:Choice>
        <mc:Fallback xmlns="">
          <p:sp>
            <p:nvSpPr>
              <p:cNvPr id="24" name="Rectángulo 23"/>
              <p:cNvSpPr>
                <a:spLocks noRot="1" noChangeAspect="1" noMove="1" noResize="1" noEditPoints="1" noAdjustHandles="1" noChangeArrowheads="1" noChangeShapeType="1" noTextEdit="1"/>
              </p:cNvSpPr>
              <p:nvPr/>
            </p:nvSpPr>
            <p:spPr>
              <a:xfrm>
                <a:off x="4803093" y="4028262"/>
                <a:ext cx="2897075" cy="668516"/>
              </a:xfrm>
              <a:prstGeom prst="rect">
                <a:avLst/>
              </a:prstGeom>
              <a:blipFill rotWithShape="0">
                <a:blip r:embed="rId9"/>
                <a:stretch>
                  <a:fillRect/>
                </a:stretch>
              </a:blipFill>
            </p:spPr>
            <p:txBody>
              <a:bodyPr/>
              <a:lstStyle/>
              <a:p>
                <a:r>
                  <a:rPr lang="es-ES">
                    <a:noFill/>
                  </a:rPr>
                  <a:t> </a:t>
                </a:r>
              </a:p>
            </p:txBody>
          </p:sp>
        </mc:Fallback>
      </mc:AlternateContent>
      <p:sp>
        <p:nvSpPr>
          <p:cNvPr id="26" name="CuadroTexto 1"/>
          <p:cNvSpPr txBox="1"/>
          <p:nvPr/>
        </p:nvSpPr>
        <p:spPr>
          <a:xfrm>
            <a:off x="0" y="88712"/>
            <a:ext cx="7144719"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DISEÑO MECÁNICO</a:t>
            </a:r>
            <a:endParaRPr lang="es-ES" sz="240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ángulo redondeado 1"/>
              <p:cNvSpPr/>
              <p:nvPr/>
            </p:nvSpPr>
            <p:spPr>
              <a:xfrm>
                <a:off x="6858000" y="4856553"/>
                <a:ext cx="5256185" cy="147081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14:m>
                  <m:oMathPara xmlns:m="http://schemas.openxmlformats.org/officeDocument/2006/math">
                    <m:oMathParaPr>
                      <m:jc m:val="centerGroup"/>
                    </m:oMathParaPr>
                    <m:oMath xmlns:m="http://schemas.openxmlformats.org/officeDocument/2006/math">
                      <m:r>
                        <a:rPr lang="es-ES"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𝑹𝒆</m:t>
                      </m:r>
                      <m:r>
                        <a:rPr lang="es-ES"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es-ES"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𝟐𝟑𝟎𝟎</m:t>
                      </m:r>
                      <m:r>
                        <a:rPr lang="es-ES"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d>
                        <m:dPr>
                          <m:ctrlP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𝑹</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é</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𝒈𝒊𝒎𝒆𝒏</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𝑳𝒂𝒎𝒊𝒏𝒂𝒓</m:t>
                          </m:r>
                        </m:e>
                      </m:d>
                    </m:oMath>
                  </m:oMathPara>
                </a14:m>
                <a:endParaRPr lang="es-ES"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𝟐𝟑𝟎𝟎</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𝑹𝒆</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𝟒𝟎𝟎𝟎</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d>
                        <m:dPr>
                          <m:ctrlP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𝑹</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é</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𝒈𝒊𝒎𝒆𝒏</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𝒅𝒆</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𝑻𝒓𝒂𝒏𝒔𝒊𝒄𝒊</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ó</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𝒏</m:t>
                          </m:r>
                        </m:e>
                      </m:d>
                    </m:oMath>
                  </m:oMathPara>
                </a14:m>
                <a:endParaRPr lang="es-ES"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𝑹𝒆</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𝟒𝟎𝟎𝟎</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d>
                        <m:dPr>
                          <m:ctrlP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dPr>
                        <m:e>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𝑹</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é</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𝒈𝒊𝒎𝒆𝒏</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s-ES"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𝑻𝒖𝒓𝒃𝒖𝒍𝒆𝒏𝒕𝒐</m:t>
                          </m:r>
                        </m:e>
                      </m:d>
                    </m:oMath>
                  </m:oMathPara>
                </a14:m>
                <a:endParaRPr lang="es-ES" b="1" dirty="0"/>
              </a:p>
            </p:txBody>
          </p:sp>
        </mc:Choice>
        <mc:Fallback xmlns="">
          <p:sp>
            <p:nvSpPr>
              <p:cNvPr id="2" name="Rectángulo redondeado 1"/>
              <p:cNvSpPr>
                <a:spLocks noRot="1" noChangeAspect="1" noMove="1" noResize="1" noEditPoints="1" noAdjustHandles="1" noChangeArrowheads="1" noChangeShapeType="1" noTextEdit="1"/>
              </p:cNvSpPr>
              <p:nvPr/>
            </p:nvSpPr>
            <p:spPr>
              <a:xfrm>
                <a:off x="6858000" y="4856553"/>
                <a:ext cx="5256185" cy="1470810"/>
              </a:xfrm>
              <a:prstGeom prst="roundRect">
                <a:avLst/>
              </a:prstGeom>
              <a:blipFill rotWithShape="0">
                <a:blip r:embed="rId10"/>
                <a:stretch>
                  <a:fillRect/>
                </a:stretch>
              </a:blipFill>
            </p:spPr>
            <p:txBody>
              <a:bodyPr/>
              <a:lstStyle/>
              <a:p>
                <a:r>
                  <a:rPr lang="es-ES">
                    <a:noFill/>
                  </a:rPr>
                  <a:t> </a:t>
                </a:r>
              </a:p>
            </p:txBody>
          </p:sp>
        </mc:Fallback>
      </mc:AlternateContent>
      <p:cxnSp>
        <p:nvCxnSpPr>
          <p:cNvPr id="5" name="Conector recto 4"/>
          <p:cNvCxnSpPr/>
          <p:nvPr/>
        </p:nvCxnSpPr>
        <p:spPr>
          <a:xfrm>
            <a:off x="3797088" y="1455785"/>
            <a:ext cx="0" cy="4681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a:off x="8815958" y="1118593"/>
            <a:ext cx="2579" cy="3653425"/>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ángulo 24"/>
          <p:cNvSpPr/>
          <p:nvPr/>
        </p:nvSpPr>
        <p:spPr>
          <a:xfrm>
            <a:off x="3797922" y="3332052"/>
            <a:ext cx="5186035" cy="410882"/>
          </a:xfrm>
          <a:prstGeom prst="rect">
            <a:avLst/>
          </a:prstGeom>
        </p:spPr>
        <p:txBody>
          <a:bodyPr wrap="none">
            <a:spAutoFit/>
          </a:bodyPr>
          <a:lstStyle/>
          <a:p>
            <a:pPr>
              <a:lnSpc>
                <a:spcPct val="115000"/>
              </a:lnSpc>
              <a:spcAft>
                <a:spcPts val="0"/>
              </a:spcAft>
            </a:pPr>
            <a:r>
              <a:rPr lang="es-ES" dirty="0">
                <a:solidFill>
                  <a:srgbClr val="000000"/>
                </a:solidFill>
                <a:latin typeface="Arial" panose="020B0604020202020204" pitchFamily="34" charset="0"/>
                <a:ea typeface="Arial" panose="020B0604020202020204" pitchFamily="34" charset="0"/>
              </a:rPr>
              <a:t>Fuente: </a:t>
            </a:r>
            <a:r>
              <a:rPr lang="es-ES" dirty="0" smtClean="0">
                <a:solidFill>
                  <a:srgbClr val="000000"/>
                </a:solidFill>
                <a:latin typeface="Arial" panose="020B0604020202020204" pitchFamily="34" charset="0"/>
                <a:ea typeface="Arial" panose="020B0604020202020204" pitchFamily="34" charset="0"/>
              </a:rPr>
              <a:t>(Universidad de Granada-España, </a:t>
            </a:r>
            <a:r>
              <a:rPr lang="es-ES" dirty="0">
                <a:solidFill>
                  <a:srgbClr val="000000"/>
                </a:solidFill>
                <a:latin typeface="Arial" panose="020B0604020202020204" pitchFamily="34" charset="0"/>
                <a:ea typeface="Arial" panose="020B0604020202020204" pitchFamily="34" charset="0"/>
              </a:rPr>
              <a:t>2010)</a:t>
            </a:r>
            <a:endParaRPr lang="es-ES" sz="24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03577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1000"/>
                                        <p:tgtEl>
                                          <p:spTgt spid="23"/>
                                        </p:tgtEl>
                                      </p:cBhvr>
                                    </p:animEffect>
                                  </p:childTnLst>
                                </p:cTn>
                              </p:par>
                              <p:par>
                                <p:cTn id="33" presetID="42"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1000"/>
                                        <p:tgtEl>
                                          <p:spTgt spid="18"/>
                                        </p:tgtEl>
                                      </p:cBhvr>
                                    </p:animEffect>
                                  </p:childTnLst>
                                </p:cTn>
                              </p:par>
                              <p:par>
                                <p:cTn id="53" presetID="42"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1000" fill="hold"/>
                                        <p:tgtEl>
                                          <p:spTgt spid="2"/>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1000"/>
                                        <p:tgtEl>
                                          <p:spTgt spid="21"/>
                                        </p:tgtEl>
                                      </p:cBhvr>
                                    </p:animEffect>
                                    <p:anim calcmode="lin" valueType="num">
                                      <p:cBhvr>
                                        <p:cTn id="66" dur="1000" fill="hold"/>
                                        <p:tgtEl>
                                          <p:spTgt spid="21"/>
                                        </p:tgtEl>
                                        <p:attrNameLst>
                                          <p:attrName>ppt_x</p:attrName>
                                        </p:attrNameLst>
                                      </p:cBhvr>
                                      <p:tavLst>
                                        <p:tav tm="0">
                                          <p:val>
                                            <p:strVal val="#ppt_x"/>
                                          </p:val>
                                        </p:tav>
                                        <p:tav tm="100000">
                                          <p:val>
                                            <p:strVal val="#ppt_x"/>
                                          </p:val>
                                        </p:tav>
                                      </p:tavLst>
                                    </p:anim>
                                    <p:anim calcmode="lin" valueType="num">
                                      <p:cBhvr>
                                        <p:cTn id="6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18" grpId="0" animBg="1"/>
      <p:bldP spid="19" grpId="0"/>
      <p:bldP spid="21" grpId="0"/>
      <p:bldP spid="23" grpId="0" animBg="1"/>
      <p:bldP spid="24" grpId="0"/>
      <p:bldP spid="2" grpId="0" animBg="1"/>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458744"/>
            <a:ext cx="7144719"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DINÁMICA DEL SISTEMA</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5" name="Rectángulo redondeado 4"/>
          <p:cNvSpPr/>
          <p:nvPr/>
        </p:nvSpPr>
        <p:spPr>
          <a:xfrm>
            <a:off x="182154" y="1058455"/>
            <a:ext cx="5185750" cy="953078"/>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000" b="1" dirty="0">
                <a:solidFill>
                  <a:schemeClr val="tx1"/>
                </a:solidFill>
              </a:rPr>
              <a:t>Cálculo de la velocidad del aire desde el compresor hasta la </a:t>
            </a:r>
            <a:r>
              <a:rPr lang="es-ES" sz="2000" b="1" dirty="0" smtClean="0">
                <a:solidFill>
                  <a:schemeClr val="tx1"/>
                </a:solidFill>
              </a:rPr>
              <a:t>unidad de mantenimiento del sistema.</a:t>
            </a:r>
            <a:endParaRPr lang="es-ES" sz="2000" b="1" dirty="0">
              <a:ln w="0"/>
              <a:solidFill>
                <a:schemeClr val="tx1"/>
              </a:solidFill>
              <a:effectLst>
                <a:outerShdw blurRad="38100" dist="19050" dir="2700000" algn="tl" rotWithShape="0">
                  <a:schemeClr val="dk1">
                    <a:alpha val="40000"/>
                  </a:schemeClr>
                </a:outerShdw>
              </a:effectLst>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154" y="2027606"/>
            <a:ext cx="1977805" cy="1995663"/>
          </a:xfrm>
          <a:prstGeom prst="rect">
            <a:avLst/>
          </a:prstGeom>
        </p:spPr>
      </p:pic>
      <mc:AlternateContent xmlns:mc="http://schemas.openxmlformats.org/markup-compatibility/2006" xmlns:a14="http://schemas.microsoft.com/office/drawing/2010/main">
        <mc:Choice Requires="a14">
          <p:sp>
            <p:nvSpPr>
              <p:cNvPr id="7" name="Rectángulo 6"/>
              <p:cNvSpPr/>
              <p:nvPr/>
            </p:nvSpPr>
            <p:spPr>
              <a:xfrm>
                <a:off x="2159959" y="2361064"/>
                <a:ext cx="3001408" cy="1260410"/>
              </a:xfrm>
              <a:prstGeom prst="rect">
                <a:avLst/>
              </a:prstGeom>
            </p:spPr>
            <p:txBody>
              <a:bodyPr wrap="square">
                <a:spAutoFit/>
              </a:bodyPr>
              <a:lstStyle/>
              <a:p>
                <a:pPr>
                  <a:lnSpc>
                    <a:spcPct val="115000"/>
                  </a:lnSpc>
                  <a:spcAft>
                    <a:spcPts val="0"/>
                  </a:spcAft>
                </a:pPr>
                <a14:m>
                  <m:oMathPara xmlns:m="http://schemas.openxmlformats.org/officeDocument/2006/math">
                    <m:oMathParaPr>
                      <m:jc m:val="centerGroup"/>
                    </m:oMathParaPr>
                    <m:oMath xmlns:m="http://schemas.openxmlformats.org/officeDocument/2006/math">
                      <m:r>
                        <a:rPr lang="es-ES" sz="2400" i="1">
                          <a:solidFill>
                            <a:srgbClr val="000000"/>
                          </a:solidFill>
                          <a:latin typeface="Cambria Math" panose="02040503050406030204" pitchFamily="18" charset="0"/>
                          <a:ea typeface="Arial" panose="020B0604020202020204" pitchFamily="34" charset="0"/>
                        </a:rPr>
                        <m:t>𝑄</m:t>
                      </m:r>
                      <m:r>
                        <a:rPr lang="es-ES" sz="2400" i="1">
                          <a:solidFill>
                            <a:srgbClr val="000000"/>
                          </a:solidFill>
                          <a:latin typeface="Cambria Math" panose="02040503050406030204" pitchFamily="18" charset="0"/>
                          <a:ea typeface="Arial" panose="020B0604020202020204" pitchFamily="34" charset="0"/>
                        </a:rPr>
                        <m:t>=</m:t>
                      </m:r>
                      <m:r>
                        <a:rPr lang="es-ES" sz="2400" i="1">
                          <a:solidFill>
                            <a:srgbClr val="000000"/>
                          </a:solidFill>
                          <a:latin typeface="Cambria Math" panose="02040503050406030204" pitchFamily="18" charset="0"/>
                          <a:ea typeface="Arial" panose="020B0604020202020204" pitchFamily="34" charset="0"/>
                        </a:rPr>
                        <m:t>𝑣</m:t>
                      </m:r>
                      <m:r>
                        <a:rPr lang="es-ES" sz="2400" i="1">
                          <a:solidFill>
                            <a:srgbClr val="000000"/>
                          </a:solidFill>
                          <a:latin typeface="Cambria Math" panose="02040503050406030204" pitchFamily="18" charset="0"/>
                          <a:ea typeface="Arial" panose="020B0604020202020204" pitchFamily="34" charset="0"/>
                        </a:rPr>
                        <m:t>.</m:t>
                      </m:r>
                      <m:r>
                        <a:rPr lang="es-ES" sz="2400" i="1">
                          <a:solidFill>
                            <a:srgbClr val="000000"/>
                          </a:solidFill>
                          <a:latin typeface="Cambria Math" panose="02040503050406030204" pitchFamily="18" charset="0"/>
                          <a:ea typeface="Arial" panose="020B0604020202020204" pitchFamily="34" charset="0"/>
                        </a:rPr>
                        <m:t>𝐴</m:t>
                      </m:r>
                      <m:r>
                        <a:rPr lang="es-ES" sz="2400" i="1">
                          <a:solidFill>
                            <a:srgbClr val="000000"/>
                          </a:solidFill>
                          <a:latin typeface="Cambria Math" panose="02040503050406030204" pitchFamily="18" charset="0"/>
                          <a:ea typeface="Arial" panose="020B0604020202020204" pitchFamily="34" charset="0"/>
                        </a:rPr>
                        <m:t>=</m:t>
                      </m:r>
                      <m:r>
                        <a:rPr lang="es-ES" sz="2400" i="1">
                          <a:solidFill>
                            <a:srgbClr val="000000"/>
                          </a:solidFill>
                          <a:latin typeface="Cambria Math" panose="02040503050406030204" pitchFamily="18" charset="0"/>
                          <a:ea typeface="Arial" panose="020B0604020202020204" pitchFamily="34" charset="0"/>
                        </a:rPr>
                        <m:t>𝑣</m:t>
                      </m:r>
                      <m:r>
                        <a:rPr lang="es-ES" sz="2400" i="1">
                          <a:solidFill>
                            <a:srgbClr val="000000"/>
                          </a:solidFill>
                          <a:latin typeface="Cambria Math" panose="02040503050406030204" pitchFamily="18" charset="0"/>
                          <a:ea typeface="Arial" panose="020B0604020202020204" pitchFamily="34" charset="0"/>
                        </a:rPr>
                        <m:t>∗</m:t>
                      </m:r>
                      <m:f>
                        <m:fPr>
                          <m:ctrlPr>
                            <a:rPr lang="es-ES" sz="2400" i="1">
                              <a:solidFill>
                                <a:srgbClr val="000000"/>
                              </a:solidFill>
                              <a:effectLst/>
                              <a:latin typeface="Cambria Math" panose="02040503050406030204" pitchFamily="18" charset="0"/>
                              <a:ea typeface="Arial" panose="020B0604020202020204" pitchFamily="34" charset="0"/>
                            </a:rPr>
                          </m:ctrlPr>
                        </m:fPr>
                        <m:num>
                          <m:r>
                            <a:rPr lang="es-ES" sz="2400" i="1">
                              <a:solidFill>
                                <a:srgbClr val="000000"/>
                              </a:solidFill>
                              <a:effectLst/>
                              <a:latin typeface="Cambria Math" panose="02040503050406030204" pitchFamily="18" charset="0"/>
                              <a:ea typeface="Arial" panose="020B0604020202020204" pitchFamily="34" charset="0"/>
                            </a:rPr>
                            <m:t>𝜋</m:t>
                          </m:r>
                          <m:sSup>
                            <m:sSupPr>
                              <m:ctrlPr>
                                <a:rPr lang="es-ES" sz="2400" i="1">
                                  <a:solidFill>
                                    <a:srgbClr val="000000"/>
                                  </a:solidFill>
                                  <a:effectLst/>
                                  <a:latin typeface="Cambria Math" panose="02040503050406030204" pitchFamily="18" charset="0"/>
                                  <a:ea typeface="Arial" panose="020B0604020202020204" pitchFamily="34" charset="0"/>
                                </a:rPr>
                              </m:ctrlPr>
                            </m:sSupPr>
                            <m:e>
                              <m:r>
                                <a:rPr lang="es-ES" sz="2400" i="1">
                                  <a:solidFill>
                                    <a:srgbClr val="000000"/>
                                  </a:solidFill>
                                  <a:effectLst/>
                                  <a:latin typeface="Cambria Math" panose="02040503050406030204" pitchFamily="18" charset="0"/>
                                  <a:ea typeface="Arial" panose="020B0604020202020204" pitchFamily="34" charset="0"/>
                                </a:rPr>
                                <m:t>𝐷</m:t>
                              </m:r>
                            </m:e>
                            <m:sup>
                              <m:r>
                                <a:rPr lang="es-ES" sz="2400" i="1">
                                  <a:solidFill>
                                    <a:srgbClr val="000000"/>
                                  </a:solidFill>
                                  <a:effectLst/>
                                  <a:latin typeface="Cambria Math" panose="02040503050406030204" pitchFamily="18" charset="0"/>
                                  <a:ea typeface="Arial" panose="020B0604020202020204" pitchFamily="34" charset="0"/>
                                </a:rPr>
                                <m:t>2</m:t>
                              </m:r>
                            </m:sup>
                          </m:sSup>
                        </m:num>
                        <m:den>
                          <m:r>
                            <a:rPr lang="es-ES" sz="2400" i="1">
                              <a:solidFill>
                                <a:srgbClr val="000000"/>
                              </a:solidFill>
                              <a:effectLst/>
                              <a:latin typeface="Cambria Math" panose="02040503050406030204" pitchFamily="18" charset="0"/>
                              <a:ea typeface="Arial" panose="020B0604020202020204" pitchFamily="34" charset="0"/>
                            </a:rPr>
                            <m:t>4</m:t>
                          </m:r>
                        </m:den>
                      </m:f>
                    </m:oMath>
                  </m:oMathPara>
                </a14:m>
                <a:endParaRPr lang="es-ES" sz="24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dirty="0">
                    <a:solidFill>
                      <a:srgbClr val="000000"/>
                    </a:solidFill>
                    <a:effectLst/>
                    <a:latin typeface="Arial" panose="020B0604020202020204" pitchFamily="34" charset="0"/>
                    <a:ea typeface="Arial" panose="020B0604020202020204" pitchFamily="34" charset="0"/>
                  </a:rPr>
                  <a:t> </a:t>
                </a:r>
              </a:p>
            </p:txBody>
          </p:sp>
        </mc:Choice>
        <mc:Fallback xmlns="">
          <p:sp>
            <p:nvSpPr>
              <p:cNvPr id="7" name="Rectángulo 6"/>
              <p:cNvSpPr>
                <a:spLocks noRot="1" noChangeAspect="1" noMove="1" noResize="1" noEditPoints="1" noAdjustHandles="1" noChangeArrowheads="1" noChangeShapeType="1" noTextEdit="1"/>
              </p:cNvSpPr>
              <p:nvPr/>
            </p:nvSpPr>
            <p:spPr>
              <a:xfrm>
                <a:off x="2159959" y="2361064"/>
                <a:ext cx="3001408" cy="1260410"/>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586751" y="3971006"/>
                <a:ext cx="4310539" cy="5857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000" i="1">
                          <a:latin typeface="Cambria Math" panose="02040503050406030204" pitchFamily="18" charset="0"/>
                        </a:rPr>
                        <m:t>𝑄</m:t>
                      </m:r>
                      <m:r>
                        <a:rPr lang="es-ES" sz="2000" i="0">
                          <a:latin typeface="Cambria Math" panose="02040503050406030204" pitchFamily="18" charset="0"/>
                        </a:rPr>
                        <m:t>=19,7 </m:t>
                      </m:r>
                      <m:f>
                        <m:fPr>
                          <m:type m:val="skw"/>
                          <m:ctrlPr>
                            <a:rPr lang="es-ES" sz="2000" i="1">
                              <a:latin typeface="Cambria Math" panose="02040503050406030204" pitchFamily="18" charset="0"/>
                            </a:rPr>
                          </m:ctrlPr>
                        </m:fPr>
                        <m:num>
                          <m:sSup>
                            <m:sSupPr>
                              <m:ctrlPr>
                                <a:rPr lang="es-ES" sz="2000" i="1">
                                  <a:latin typeface="Cambria Math" panose="02040503050406030204" pitchFamily="18" charset="0"/>
                                </a:rPr>
                              </m:ctrlPr>
                            </m:sSupPr>
                            <m:e>
                              <m:r>
                                <a:rPr lang="es-ES" sz="2000" i="1">
                                  <a:latin typeface="Cambria Math" panose="02040503050406030204" pitchFamily="18" charset="0"/>
                                </a:rPr>
                                <m:t>𝑓𝑡</m:t>
                              </m:r>
                            </m:e>
                            <m:sup>
                              <m:r>
                                <a:rPr lang="es-ES" sz="2000" i="0">
                                  <a:latin typeface="Cambria Math" panose="02040503050406030204" pitchFamily="18" charset="0"/>
                                </a:rPr>
                                <m:t>3</m:t>
                              </m:r>
                            </m:sup>
                          </m:sSup>
                        </m:num>
                        <m:den>
                          <m:r>
                            <a:rPr lang="es-ES" sz="2000" i="1">
                              <a:latin typeface="Cambria Math" panose="02040503050406030204" pitchFamily="18" charset="0"/>
                            </a:rPr>
                            <m:t>𝑚𝑖𝑛</m:t>
                          </m:r>
                        </m:den>
                      </m:f>
                      <m:r>
                        <a:rPr lang="es-ES" sz="2000" i="0">
                          <a:latin typeface="Cambria Math" panose="02040503050406030204" pitchFamily="18" charset="0"/>
                        </a:rPr>
                        <m:t>=0,009298 </m:t>
                      </m:r>
                      <m:f>
                        <m:fPr>
                          <m:type m:val="skw"/>
                          <m:ctrlPr>
                            <a:rPr lang="es-ES" sz="2000" i="1">
                              <a:latin typeface="Cambria Math" panose="02040503050406030204" pitchFamily="18" charset="0"/>
                            </a:rPr>
                          </m:ctrlPr>
                        </m:fPr>
                        <m:num>
                          <m:sSup>
                            <m:sSupPr>
                              <m:ctrlPr>
                                <a:rPr lang="es-ES" sz="2000" i="1">
                                  <a:latin typeface="Cambria Math" panose="02040503050406030204" pitchFamily="18" charset="0"/>
                                </a:rPr>
                              </m:ctrlPr>
                            </m:sSupPr>
                            <m:e>
                              <m:r>
                                <a:rPr lang="es-ES" sz="2000" i="1">
                                  <a:latin typeface="Cambria Math" panose="02040503050406030204" pitchFamily="18" charset="0"/>
                                </a:rPr>
                                <m:t>𝑚</m:t>
                              </m:r>
                            </m:e>
                            <m:sup>
                              <m:r>
                                <a:rPr lang="es-ES" sz="2000" i="0">
                                  <a:latin typeface="Cambria Math" panose="02040503050406030204" pitchFamily="18" charset="0"/>
                                </a:rPr>
                                <m:t>3</m:t>
                              </m:r>
                            </m:sup>
                          </m:sSup>
                        </m:num>
                        <m:den>
                          <m:r>
                            <a:rPr lang="es-ES" sz="2000" i="1">
                              <a:latin typeface="Cambria Math" panose="02040503050406030204" pitchFamily="18" charset="0"/>
                            </a:rPr>
                            <m:t>𝑠</m:t>
                          </m:r>
                        </m:den>
                      </m:f>
                    </m:oMath>
                  </m:oMathPara>
                </a14:m>
                <a:endParaRPr lang="es-ES" sz="2000" dirty="0"/>
              </a:p>
            </p:txBody>
          </p:sp>
        </mc:Choice>
        <mc:Fallback xmlns="">
          <p:sp>
            <p:nvSpPr>
              <p:cNvPr id="8" name="Rectángulo 7"/>
              <p:cNvSpPr>
                <a:spLocks noRot="1" noChangeAspect="1" noMove="1" noResize="1" noEditPoints="1" noAdjustHandles="1" noChangeArrowheads="1" noChangeShapeType="1" noTextEdit="1"/>
              </p:cNvSpPr>
              <p:nvPr/>
            </p:nvSpPr>
            <p:spPr>
              <a:xfrm>
                <a:off x="586751" y="3971006"/>
                <a:ext cx="4310539" cy="585738"/>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1719451" y="4707010"/>
                <a:ext cx="1797030" cy="6195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000" i="1">
                          <a:latin typeface="Cambria Math" panose="02040503050406030204" pitchFamily="18" charset="0"/>
                        </a:rPr>
                        <m:t>𝑣</m:t>
                      </m:r>
                      <m:r>
                        <a:rPr lang="es-ES" sz="2000" i="0">
                          <a:latin typeface="Cambria Math" panose="02040503050406030204" pitchFamily="18" charset="0"/>
                        </a:rPr>
                        <m:t>=31,78</m:t>
                      </m:r>
                      <m:d>
                        <m:dPr>
                          <m:begChr m:val="["/>
                          <m:endChr m:val="]"/>
                          <m:ctrlPr>
                            <a:rPr lang="es-ES" sz="2000" i="1">
                              <a:latin typeface="Cambria Math" panose="02040503050406030204" pitchFamily="18" charset="0"/>
                            </a:rPr>
                          </m:ctrlPr>
                        </m:dPr>
                        <m:e>
                          <m:f>
                            <m:fPr>
                              <m:ctrlPr>
                                <a:rPr lang="es-ES" sz="2000" i="1">
                                  <a:latin typeface="Cambria Math" panose="02040503050406030204" pitchFamily="18" charset="0"/>
                                </a:rPr>
                              </m:ctrlPr>
                            </m:fPr>
                            <m:num>
                              <m:r>
                                <a:rPr lang="es-ES" sz="2000" i="1">
                                  <a:latin typeface="Cambria Math" panose="02040503050406030204" pitchFamily="18" charset="0"/>
                                </a:rPr>
                                <m:t>𝑚</m:t>
                              </m:r>
                            </m:num>
                            <m:den>
                              <m:r>
                                <a:rPr lang="es-ES" sz="2000" i="1">
                                  <a:latin typeface="Cambria Math" panose="02040503050406030204" pitchFamily="18" charset="0"/>
                                </a:rPr>
                                <m:t>𝑠</m:t>
                              </m:r>
                            </m:den>
                          </m:f>
                        </m:e>
                      </m:d>
                    </m:oMath>
                  </m:oMathPara>
                </a14:m>
                <a:endParaRPr lang="es-ES" sz="2000" dirty="0"/>
              </a:p>
            </p:txBody>
          </p:sp>
        </mc:Choice>
        <mc:Fallback xmlns="">
          <p:sp>
            <p:nvSpPr>
              <p:cNvPr id="10" name="Rectángulo 9"/>
              <p:cNvSpPr>
                <a:spLocks noRot="1" noChangeAspect="1" noMove="1" noResize="1" noEditPoints="1" noAdjustHandles="1" noChangeArrowheads="1" noChangeShapeType="1" noTextEdit="1"/>
              </p:cNvSpPr>
              <p:nvPr/>
            </p:nvSpPr>
            <p:spPr>
              <a:xfrm>
                <a:off x="1719451" y="4707010"/>
                <a:ext cx="1797030" cy="619593"/>
              </a:xfrm>
              <a:prstGeom prst="rect">
                <a:avLst/>
              </a:prstGeom>
              <a:blipFill rotWithShape="0">
                <a:blip r:embed="rId6"/>
                <a:stretch>
                  <a:fillRect/>
                </a:stretch>
              </a:blipFill>
            </p:spPr>
            <p:txBody>
              <a:bodyPr/>
              <a:lstStyle/>
              <a:p>
                <a:r>
                  <a:rPr lang="es-ES">
                    <a:noFill/>
                  </a:rPr>
                  <a:t> </a:t>
                </a:r>
              </a:p>
            </p:txBody>
          </p:sp>
        </mc:Fallback>
      </mc:AlternateContent>
      <p:graphicFrame>
        <p:nvGraphicFramePr>
          <p:cNvPr id="14" name="Tabla 13"/>
          <p:cNvGraphicFramePr>
            <a:graphicFrameLocks noGrp="1"/>
          </p:cNvGraphicFramePr>
          <p:nvPr>
            <p:extLst>
              <p:ext uri="{D42A27DB-BD31-4B8C-83A1-F6EECF244321}">
                <p14:modId xmlns:p14="http://schemas.microsoft.com/office/powerpoint/2010/main" val="1317844533"/>
              </p:ext>
            </p:extLst>
          </p:nvPr>
        </p:nvGraphicFramePr>
        <p:xfrm>
          <a:off x="6295314" y="1774457"/>
          <a:ext cx="5638381" cy="2453640"/>
        </p:xfrm>
        <a:graphic>
          <a:graphicData uri="http://schemas.openxmlformats.org/drawingml/2006/table">
            <a:tbl>
              <a:tblPr firstRow="1" firstCol="1" bandRow="1">
                <a:tableStyleId>{0E3FDE45-AF77-4B5C-9715-49D594BDF05E}</a:tableStyleId>
              </a:tblPr>
              <a:tblGrid>
                <a:gridCol w="2141456">
                  <a:extLst>
                    <a:ext uri="{9D8B030D-6E8A-4147-A177-3AD203B41FA5}">
                      <a16:colId xmlns:a16="http://schemas.microsoft.com/office/drawing/2014/main" val="20000"/>
                    </a:ext>
                  </a:extLst>
                </a:gridCol>
                <a:gridCol w="639392">
                  <a:extLst>
                    <a:ext uri="{9D8B030D-6E8A-4147-A177-3AD203B41FA5}">
                      <a16:colId xmlns:a16="http://schemas.microsoft.com/office/drawing/2014/main" val="20001"/>
                    </a:ext>
                  </a:extLst>
                </a:gridCol>
                <a:gridCol w="2026435">
                  <a:extLst>
                    <a:ext uri="{9D8B030D-6E8A-4147-A177-3AD203B41FA5}">
                      <a16:colId xmlns:a16="http://schemas.microsoft.com/office/drawing/2014/main" val="20002"/>
                    </a:ext>
                  </a:extLst>
                </a:gridCol>
                <a:gridCol w="831098">
                  <a:extLst>
                    <a:ext uri="{9D8B030D-6E8A-4147-A177-3AD203B41FA5}">
                      <a16:colId xmlns:a16="http://schemas.microsoft.com/office/drawing/2014/main" val="20003"/>
                    </a:ext>
                  </a:extLst>
                </a:gridCol>
              </a:tblGrid>
              <a:tr h="206655">
                <a:tc gridSpan="4">
                  <a:txBody>
                    <a:bodyPr/>
                    <a:lstStyle/>
                    <a:p>
                      <a:pPr algn="ctr">
                        <a:lnSpc>
                          <a:spcPct val="115000"/>
                        </a:lnSpc>
                        <a:spcAft>
                          <a:spcPts val="0"/>
                        </a:spcAft>
                      </a:pPr>
                      <a:r>
                        <a:rPr lang="es-ES" sz="1400" dirty="0">
                          <a:effectLst/>
                        </a:rPr>
                        <a:t>RUGOSIDAD DEL MATERIAL</a:t>
                      </a:r>
                      <a:endParaRPr lang="es-ES" sz="1400" dirty="0">
                        <a:solidFill>
                          <a:srgbClr val="000000"/>
                        </a:solidFill>
                        <a:effectLst/>
                        <a:latin typeface="Arial" panose="020B0604020202020204" pitchFamily="34" charset="0"/>
                        <a:ea typeface="Arial" panose="020B0604020202020204" pitchFamily="34"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06655">
                <a:tc>
                  <a:txBody>
                    <a:bodyPr/>
                    <a:lstStyle/>
                    <a:p>
                      <a:pPr>
                        <a:lnSpc>
                          <a:spcPct val="115000"/>
                        </a:lnSpc>
                        <a:spcAft>
                          <a:spcPts val="0"/>
                        </a:spcAft>
                      </a:pPr>
                      <a:r>
                        <a:rPr lang="es-ES" sz="1400" dirty="0">
                          <a:effectLst/>
                        </a:rPr>
                        <a:t>Material</a:t>
                      </a:r>
                      <a:endParaRPr lang="es-ES" sz="14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400" dirty="0">
                          <a:effectLst/>
                        </a:rPr>
                        <a:t>ɛ(mm)</a:t>
                      </a:r>
                      <a:endParaRPr lang="es-ES" sz="14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400">
                          <a:effectLst/>
                        </a:rPr>
                        <a:t>Material</a:t>
                      </a:r>
                      <a:endParaRPr lang="es-ES" sz="14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400">
                          <a:effectLst/>
                        </a:rPr>
                        <a:t>ɛ(mm)</a:t>
                      </a:r>
                      <a:endParaRPr lang="es-ES" sz="14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r h="427545">
                <a:tc>
                  <a:txBody>
                    <a:bodyPr/>
                    <a:lstStyle/>
                    <a:p>
                      <a:pPr>
                        <a:lnSpc>
                          <a:spcPct val="115000"/>
                        </a:lnSpc>
                        <a:spcAft>
                          <a:spcPts val="0"/>
                        </a:spcAft>
                      </a:pPr>
                      <a:r>
                        <a:rPr lang="es-ES" sz="1400" dirty="0">
                          <a:effectLst/>
                        </a:rPr>
                        <a:t>Platico (PE, PVC)</a:t>
                      </a:r>
                      <a:endParaRPr lang="es-ES" sz="1400" dirty="0">
                        <a:solidFill>
                          <a:srgbClr val="000000"/>
                        </a:solidFill>
                        <a:effectLst/>
                        <a:latin typeface="Arial" panose="020B0604020202020204" pitchFamily="34" charset="0"/>
                        <a:ea typeface="Arial" panose="020B0604020202020204" pitchFamily="34" charset="0"/>
                      </a:endParaRPr>
                    </a:p>
                  </a:txBody>
                  <a:tcPr marL="68580" marR="68580" marT="0" marB="0">
                    <a:solidFill>
                      <a:srgbClr val="FFC000"/>
                    </a:solidFill>
                  </a:tcPr>
                </a:tc>
                <a:tc>
                  <a:txBody>
                    <a:bodyPr/>
                    <a:lstStyle/>
                    <a:p>
                      <a:pPr>
                        <a:lnSpc>
                          <a:spcPct val="115000"/>
                        </a:lnSpc>
                        <a:spcAft>
                          <a:spcPts val="0"/>
                        </a:spcAft>
                      </a:pPr>
                      <a:r>
                        <a:rPr lang="es-ES" sz="1400" dirty="0">
                          <a:effectLst/>
                        </a:rPr>
                        <a:t>0,0015</a:t>
                      </a:r>
                      <a:endParaRPr lang="es-ES" sz="1400" dirty="0">
                        <a:solidFill>
                          <a:srgbClr val="000000"/>
                        </a:solidFill>
                        <a:effectLst/>
                        <a:latin typeface="Arial" panose="020B0604020202020204" pitchFamily="34" charset="0"/>
                        <a:ea typeface="Arial" panose="020B0604020202020204" pitchFamily="34" charset="0"/>
                      </a:endParaRPr>
                    </a:p>
                  </a:txBody>
                  <a:tcPr marL="68580" marR="68580" marT="0" marB="0">
                    <a:solidFill>
                      <a:srgbClr val="FFC000"/>
                    </a:solidFill>
                  </a:tcPr>
                </a:tc>
                <a:tc>
                  <a:txBody>
                    <a:bodyPr/>
                    <a:lstStyle/>
                    <a:p>
                      <a:pPr>
                        <a:lnSpc>
                          <a:spcPct val="115000"/>
                        </a:lnSpc>
                        <a:spcAft>
                          <a:spcPts val="0"/>
                        </a:spcAft>
                      </a:pPr>
                      <a:r>
                        <a:rPr lang="es-ES" sz="1400" dirty="0">
                          <a:effectLst/>
                        </a:rPr>
                        <a:t>Fundición asfaltada</a:t>
                      </a:r>
                      <a:endParaRPr lang="es-ES" sz="14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400" dirty="0">
                          <a:effectLst/>
                        </a:rPr>
                        <a:t>0,06 - 0,18</a:t>
                      </a:r>
                      <a:endParaRPr lang="es-ES" sz="14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2"/>
                  </a:ext>
                </a:extLst>
              </a:tr>
              <a:tr h="427545">
                <a:tc>
                  <a:txBody>
                    <a:bodyPr/>
                    <a:lstStyle/>
                    <a:p>
                      <a:pPr>
                        <a:lnSpc>
                          <a:spcPct val="115000"/>
                        </a:lnSpc>
                        <a:spcAft>
                          <a:spcPts val="0"/>
                        </a:spcAft>
                      </a:pPr>
                      <a:r>
                        <a:rPr lang="es-ES" sz="1400" dirty="0">
                          <a:effectLst/>
                        </a:rPr>
                        <a:t>Poliéster reforzado con fibra de vidrio </a:t>
                      </a:r>
                      <a:endParaRPr lang="es-ES" sz="14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400" dirty="0">
                          <a:effectLst/>
                        </a:rPr>
                        <a:t>0,01</a:t>
                      </a:r>
                      <a:endParaRPr lang="es-ES" sz="14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400" dirty="0">
                          <a:effectLst/>
                        </a:rPr>
                        <a:t>Fundición </a:t>
                      </a:r>
                      <a:endParaRPr lang="es-ES" sz="14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400" dirty="0">
                          <a:effectLst/>
                        </a:rPr>
                        <a:t>0,12 - 0,60</a:t>
                      </a:r>
                      <a:endParaRPr lang="es-ES" sz="14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3"/>
                  </a:ext>
                </a:extLst>
              </a:tr>
              <a:tr h="427545">
                <a:tc>
                  <a:txBody>
                    <a:bodyPr/>
                    <a:lstStyle/>
                    <a:p>
                      <a:pPr>
                        <a:lnSpc>
                          <a:spcPct val="115000"/>
                        </a:lnSpc>
                        <a:spcAft>
                          <a:spcPts val="0"/>
                        </a:spcAft>
                      </a:pPr>
                      <a:r>
                        <a:rPr lang="es-ES" sz="1400">
                          <a:effectLst/>
                        </a:rPr>
                        <a:t>Tubos estirados de acero</a:t>
                      </a:r>
                      <a:endParaRPr lang="es-ES" sz="14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400" dirty="0">
                          <a:effectLst/>
                        </a:rPr>
                        <a:t>0,0024</a:t>
                      </a:r>
                      <a:endParaRPr lang="es-ES" sz="14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400" dirty="0">
                          <a:effectLst/>
                        </a:rPr>
                        <a:t>Acero comercial y soldado</a:t>
                      </a:r>
                      <a:endParaRPr lang="es-ES" sz="14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400">
                          <a:effectLst/>
                        </a:rPr>
                        <a:t>0,03 - 0,09</a:t>
                      </a:r>
                      <a:endParaRPr lang="es-ES" sz="14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4"/>
                  </a:ext>
                </a:extLst>
              </a:tr>
              <a:tr h="427545">
                <a:tc>
                  <a:txBody>
                    <a:bodyPr/>
                    <a:lstStyle/>
                    <a:p>
                      <a:pPr>
                        <a:lnSpc>
                          <a:spcPct val="115000"/>
                        </a:lnSpc>
                        <a:spcAft>
                          <a:spcPts val="0"/>
                        </a:spcAft>
                      </a:pPr>
                      <a:r>
                        <a:rPr lang="es-ES" sz="1400">
                          <a:effectLst/>
                        </a:rPr>
                        <a:t>Tubos de latón o cobre</a:t>
                      </a:r>
                      <a:endParaRPr lang="es-ES" sz="14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400" dirty="0">
                          <a:effectLst/>
                        </a:rPr>
                        <a:t>0,0015</a:t>
                      </a:r>
                      <a:endParaRPr lang="es-ES" sz="14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400" dirty="0">
                          <a:effectLst/>
                        </a:rPr>
                        <a:t>Hierro forjado</a:t>
                      </a:r>
                      <a:endParaRPr lang="es-ES" sz="14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400" dirty="0">
                          <a:effectLst/>
                        </a:rPr>
                        <a:t>0,03 - 0,09</a:t>
                      </a:r>
                      <a:endParaRPr lang="es-ES" sz="14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5"/>
                  </a:ext>
                </a:extLst>
              </a:tr>
            </a:tbl>
          </a:graphicData>
        </a:graphic>
      </p:graphicFrame>
      <p:sp>
        <p:nvSpPr>
          <p:cNvPr id="15" name="Rectángulo redondeado 14"/>
          <p:cNvSpPr/>
          <p:nvPr/>
        </p:nvSpPr>
        <p:spPr>
          <a:xfrm>
            <a:off x="6533770" y="1058455"/>
            <a:ext cx="4563980" cy="624068"/>
          </a:xfrm>
          <a:prstGeom prst="roundRect">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2000" b="1" dirty="0" smtClean="0">
                <a:solidFill>
                  <a:schemeClr val="tx1"/>
                </a:solidFill>
              </a:rPr>
              <a:t>Factor de fricción de Darcy-</a:t>
            </a:r>
            <a:r>
              <a:rPr lang="es-ES" sz="2000" b="1" dirty="0" err="1" smtClean="0">
                <a:solidFill>
                  <a:schemeClr val="tx1"/>
                </a:solidFill>
              </a:rPr>
              <a:t>Weisbach</a:t>
            </a:r>
            <a:endParaRPr lang="es-ES" sz="2000" b="1"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16" name="Rectángulo 15"/>
              <p:cNvSpPr/>
              <p:nvPr/>
            </p:nvSpPr>
            <p:spPr>
              <a:xfrm>
                <a:off x="7516887" y="4263875"/>
                <a:ext cx="3195234" cy="6802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s-ES" i="1">
                              <a:latin typeface="Cambria Math" panose="02040503050406030204" pitchFamily="18" charset="0"/>
                            </a:rPr>
                          </m:ctrlPr>
                        </m:fPr>
                        <m:num>
                          <m:r>
                            <a:rPr lang="es-ES" i="1">
                              <a:latin typeface="Cambria Math" panose="02040503050406030204" pitchFamily="18" charset="0"/>
                            </a:rPr>
                            <m:t>𝜀</m:t>
                          </m:r>
                        </m:num>
                        <m:den>
                          <m:r>
                            <a:rPr lang="es-ES" i="1">
                              <a:latin typeface="Cambria Math" panose="02040503050406030204" pitchFamily="18" charset="0"/>
                            </a:rPr>
                            <m:t>𝐷</m:t>
                          </m:r>
                        </m:den>
                      </m:f>
                      <m:r>
                        <a:rPr lang="es-ES" i="0">
                          <a:latin typeface="Cambria Math" panose="02040503050406030204" pitchFamily="18" charset="0"/>
                        </a:rPr>
                        <m:t>=</m:t>
                      </m:r>
                      <m:f>
                        <m:fPr>
                          <m:ctrlPr>
                            <a:rPr lang="es-ES" i="1">
                              <a:latin typeface="Cambria Math" panose="02040503050406030204" pitchFamily="18" charset="0"/>
                            </a:rPr>
                          </m:ctrlPr>
                        </m:fPr>
                        <m:num>
                          <m:d>
                            <m:dPr>
                              <m:begChr m:val=""/>
                              <m:endChr m:val="]"/>
                              <m:ctrlPr>
                                <a:rPr lang="es-ES" i="1">
                                  <a:latin typeface="Cambria Math" panose="02040503050406030204" pitchFamily="18" charset="0"/>
                                </a:rPr>
                              </m:ctrlPr>
                            </m:dPr>
                            <m:e>
                              <m:r>
                                <a:rPr lang="es-ES" i="0">
                                  <a:latin typeface="Cambria Math" panose="02040503050406030204" pitchFamily="18" charset="0"/>
                                </a:rPr>
                                <m:t>0,0015[</m:t>
                              </m:r>
                              <m:r>
                                <a:rPr lang="es-ES" i="1">
                                  <a:latin typeface="Cambria Math" panose="02040503050406030204" pitchFamily="18" charset="0"/>
                                </a:rPr>
                                <m:t>𝑚𝑚</m:t>
                              </m:r>
                            </m:e>
                          </m:d>
                        </m:num>
                        <m:den>
                          <m:d>
                            <m:dPr>
                              <m:begChr m:val=""/>
                              <m:endChr m:val="]"/>
                              <m:ctrlPr>
                                <a:rPr lang="es-ES" i="1">
                                  <a:latin typeface="Cambria Math" panose="02040503050406030204" pitchFamily="18" charset="0"/>
                                </a:rPr>
                              </m:ctrlPr>
                            </m:dPr>
                            <m:e>
                              <m:r>
                                <a:rPr lang="es-ES" i="0">
                                  <a:latin typeface="Cambria Math" panose="02040503050406030204" pitchFamily="18" charset="0"/>
                                </a:rPr>
                                <m:t>12,5[</m:t>
                              </m:r>
                              <m:r>
                                <a:rPr lang="es-ES" i="1">
                                  <a:latin typeface="Cambria Math" panose="02040503050406030204" pitchFamily="18" charset="0"/>
                                </a:rPr>
                                <m:t>𝑚𝑚</m:t>
                              </m:r>
                            </m:e>
                          </m:d>
                        </m:den>
                      </m:f>
                      <m:r>
                        <a:rPr lang="es-ES" i="0">
                          <a:latin typeface="Cambria Math" panose="02040503050406030204" pitchFamily="18" charset="0"/>
                        </a:rPr>
                        <m:t>=0,000120</m:t>
                      </m:r>
                    </m:oMath>
                  </m:oMathPara>
                </a14:m>
                <a:endParaRPr lang="es-ES" dirty="0"/>
              </a:p>
            </p:txBody>
          </p:sp>
        </mc:Choice>
        <mc:Fallback xmlns="">
          <p:sp>
            <p:nvSpPr>
              <p:cNvPr id="16" name="Rectángulo 15"/>
              <p:cNvSpPr>
                <a:spLocks noRot="1" noChangeAspect="1" noMove="1" noResize="1" noEditPoints="1" noAdjustHandles="1" noChangeArrowheads="1" noChangeShapeType="1" noTextEdit="1"/>
              </p:cNvSpPr>
              <p:nvPr/>
            </p:nvSpPr>
            <p:spPr>
              <a:xfrm>
                <a:off x="7516887" y="4263875"/>
                <a:ext cx="3195234" cy="680251"/>
              </a:xfrm>
              <a:prstGeom prst="rect">
                <a:avLst/>
              </a:prstGeom>
              <a:blipFill rotWithShape="0">
                <a:blip r:embed="rId9"/>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8" name="Rectángulo 17"/>
              <p:cNvSpPr/>
              <p:nvPr/>
            </p:nvSpPr>
            <p:spPr>
              <a:xfrm>
                <a:off x="5972870" y="4996634"/>
                <a:ext cx="3821875" cy="1356975"/>
              </a:xfrm>
              <a:prstGeom prst="rect">
                <a:avLst/>
              </a:prstGeom>
            </p:spPr>
            <p:txBody>
              <a:bodyPr wrap="square">
                <a:spAutoFit/>
              </a:bodyPr>
              <a:lstStyle/>
              <a:p>
                <a:pPr algn="ctr">
                  <a:spcAft>
                    <a:spcPts val="1000"/>
                  </a:spcAft>
                </a:pPr>
                <a:r>
                  <a:rPr lang="es-ES" dirty="0" smtClean="0">
                    <a:latin typeface="Arial" panose="020B0604020202020204" pitchFamily="34" charset="0"/>
                    <a:ea typeface="Arial" panose="020B0604020202020204" pitchFamily="34" charset="0"/>
                  </a:rPr>
                  <a:t>Ecuación </a:t>
                </a:r>
                <a:r>
                  <a:rPr lang="es-ES" dirty="0">
                    <a:latin typeface="Arial" panose="020B0604020202020204" pitchFamily="34" charset="0"/>
                    <a:ea typeface="Arial" panose="020B0604020202020204" pitchFamily="34" charset="0"/>
                  </a:rPr>
                  <a:t>de </a:t>
                </a:r>
                <a:r>
                  <a:rPr lang="es-ES" dirty="0" err="1" smtClean="0">
                    <a:latin typeface="Arial" panose="020B0604020202020204" pitchFamily="34" charset="0"/>
                    <a:ea typeface="Arial" panose="020B0604020202020204" pitchFamily="34" charset="0"/>
                  </a:rPr>
                  <a:t>Haaland</a:t>
                </a:r>
                <a:endParaRPr lang="es-ES" dirty="0" smtClean="0">
                  <a:effectLst/>
                  <a:latin typeface="Arial" panose="020B0604020202020204" pitchFamily="34" charset="0"/>
                  <a:ea typeface="Arial" panose="020B0604020202020204" pitchFamily="34" charset="0"/>
                </a:endParaRPr>
              </a:p>
              <a:p>
                <a:pPr>
                  <a:lnSpc>
                    <a:spcPct val="115000"/>
                  </a:lnSpc>
                  <a:spcAft>
                    <a:spcPts val="0"/>
                  </a:spcAft>
                </a:pPr>
                <a14:m>
                  <m:oMathPara xmlns:m="http://schemas.openxmlformats.org/officeDocument/2006/math">
                    <m:oMathParaPr>
                      <m:jc m:val="centerGroup"/>
                    </m:oMathParaPr>
                    <m:oMath xmlns:m="http://schemas.openxmlformats.org/officeDocument/2006/math">
                      <m:f>
                        <m:fPr>
                          <m:ctrlPr>
                            <a:rPr lang="es-ES" i="1">
                              <a:solidFill>
                                <a:srgbClr val="000000"/>
                              </a:solidFill>
                              <a:effectLst/>
                              <a:latin typeface="Cambria Math" panose="02040503050406030204" pitchFamily="18" charset="0"/>
                              <a:ea typeface="Arial" panose="020B0604020202020204" pitchFamily="34" charset="0"/>
                            </a:rPr>
                          </m:ctrlPr>
                        </m:fPr>
                        <m:num>
                          <m:r>
                            <a:rPr lang="es-ES" i="1">
                              <a:solidFill>
                                <a:srgbClr val="000000"/>
                              </a:solidFill>
                              <a:effectLst/>
                              <a:latin typeface="Cambria Math" panose="02040503050406030204" pitchFamily="18" charset="0"/>
                              <a:ea typeface="Arial" panose="020B0604020202020204" pitchFamily="34" charset="0"/>
                            </a:rPr>
                            <m:t>1</m:t>
                          </m:r>
                        </m:num>
                        <m:den>
                          <m:rad>
                            <m:radPr>
                              <m:degHide m:val="on"/>
                              <m:ctrlPr>
                                <a:rPr lang="es-ES" i="1">
                                  <a:solidFill>
                                    <a:srgbClr val="000000"/>
                                  </a:solidFill>
                                  <a:effectLst/>
                                  <a:latin typeface="Cambria Math" panose="02040503050406030204" pitchFamily="18" charset="0"/>
                                  <a:ea typeface="Arial" panose="020B0604020202020204" pitchFamily="34" charset="0"/>
                                </a:rPr>
                              </m:ctrlPr>
                            </m:radPr>
                            <m:deg/>
                            <m:e>
                              <m:r>
                                <a:rPr lang="es-ES" i="1">
                                  <a:solidFill>
                                    <a:srgbClr val="000000"/>
                                  </a:solidFill>
                                  <a:effectLst/>
                                  <a:latin typeface="Cambria Math" panose="02040503050406030204" pitchFamily="18" charset="0"/>
                                  <a:ea typeface="Arial" panose="020B0604020202020204" pitchFamily="34" charset="0"/>
                                </a:rPr>
                                <m:t>𝑓</m:t>
                              </m:r>
                            </m:e>
                          </m:rad>
                        </m:den>
                      </m:f>
                      <m:r>
                        <a:rPr lang="es-ES" i="1">
                          <a:solidFill>
                            <a:srgbClr val="000000"/>
                          </a:solidFill>
                          <a:effectLst/>
                          <a:latin typeface="Cambria Math" panose="02040503050406030204" pitchFamily="18" charset="0"/>
                          <a:ea typeface="Arial" panose="020B0604020202020204" pitchFamily="34" charset="0"/>
                        </a:rPr>
                        <m:t>≅−1.8</m:t>
                      </m:r>
                      <m:r>
                        <a:rPr lang="es-ES" i="1">
                          <a:solidFill>
                            <a:srgbClr val="000000"/>
                          </a:solidFill>
                          <a:effectLst/>
                          <a:latin typeface="Cambria Math" panose="02040503050406030204" pitchFamily="18" charset="0"/>
                          <a:ea typeface="Arial" panose="020B0604020202020204" pitchFamily="34" charset="0"/>
                        </a:rPr>
                        <m:t>𝑙𝑜𝑔</m:t>
                      </m:r>
                      <m:d>
                        <m:dPr>
                          <m:begChr m:val="["/>
                          <m:endChr m:val="]"/>
                          <m:ctrlPr>
                            <a:rPr lang="es-ES" i="1">
                              <a:solidFill>
                                <a:srgbClr val="000000"/>
                              </a:solidFill>
                              <a:effectLst/>
                              <a:latin typeface="Cambria Math" panose="02040503050406030204" pitchFamily="18" charset="0"/>
                              <a:ea typeface="Arial" panose="020B0604020202020204" pitchFamily="34" charset="0"/>
                            </a:rPr>
                          </m:ctrlPr>
                        </m:dPr>
                        <m:e>
                          <m:f>
                            <m:fPr>
                              <m:ctrlPr>
                                <a:rPr lang="es-ES" i="1">
                                  <a:solidFill>
                                    <a:srgbClr val="000000"/>
                                  </a:solidFill>
                                  <a:effectLst/>
                                  <a:latin typeface="Cambria Math" panose="02040503050406030204" pitchFamily="18" charset="0"/>
                                  <a:ea typeface="Arial" panose="020B0604020202020204" pitchFamily="34" charset="0"/>
                                </a:rPr>
                              </m:ctrlPr>
                            </m:fPr>
                            <m:num>
                              <m:r>
                                <a:rPr lang="es-ES" i="1">
                                  <a:solidFill>
                                    <a:srgbClr val="000000"/>
                                  </a:solidFill>
                                  <a:effectLst/>
                                  <a:latin typeface="Cambria Math" panose="02040503050406030204" pitchFamily="18" charset="0"/>
                                  <a:ea typeface="Arial" panose="020B0604020202020204" pitchFamily="34" charset="0"/>
                                </a:rPr>
                                <m:t>6.9</m:t>
                              </m:r>
                            </m:num>
                            <m:den>
                              <m:r>
                                <a:rPr lang="es-ES" i="1">
                                  <a:solidFill>
                                    <a:srgbClr val="000000"/>
                                  </a:solidFill>
                                  <a:effectLst/>
                                  <a:latin typeface="Cambria Math" panose="02040503050406030204" pitchFamily="18" charset="0"/>
                                  <a:ea typeface="Arial" panose="020B0604020202020204" pitchFamily="34" charset="0"/>
                                </a:rPr>
                                <m:t>𝑅𝑒</m:t>
                              </m:r>
                            </m:den>
                          </m:f>
                          <m:r>
                            <a:rPr lang="es-ES" i="1">
                              <a:solidFill>
                                <a:srgbClr val="000000"/>
                              </a:solidFill>
                              <a:effectLst/>
                              <a:latin typeface="Cambria Math" panose="02040503050406030204" pitchFamily="18" charset="0"/>
                              <a:ea typeface="Arial" panose="020B0604020202020204" pitchFamily="34" charset="0"/>
                            </a:rPr>
                            <m:t>+</m:t>
                          </m:r>
                          <m:sSup>
                            <m:sSupPr>
                              <m:ctrlPr>
                                <a:rPr lang="es-ES" i="1">
                                  <a:solidFill>
                                    <a:srgbClr val="000000"/>
                                  </a:solidFill>
                                  <a:effectLst/>
                                  <a:latin typeface="Cambria Math" panose="02040503050406030204" pitchFamily="18" charset="0"/>
                                  <a:ea typeface="Arial" panose="020B0604020202020204" pitchFamily="34" charset="0"/>
                                </a:rPr>
                              </m:ctrlPr>
                            </m:sSupPr>
                            <m:e>
                              <m:d>
                                <m:dPr>
                                  <m:ctrlPr>
                                    <a:rPr lang="es-ES" i="1">
                                      <a:solidFill>
                                        <a:srgbClr val="000000"/>
                                      </a:solidFill>
                                      <a:effectLst/>
                                      <a:latin typeface="Cambria Math" panose="02040503050406030204" pitchFamily="18" charset="0"/>
                                      <a:ea typeface="Arial" panose="020B0604020202020204" pitchFamily="34" charset="0"/>
                                    </a:rPr>
                                  </m:ctrlPr>
                                </m:dPr>
                                <m:e>
                                  <m:f>
                                    <m:fPr>
                                      <m:ctrlPr>
                                        <a:rPr lang="es-ES" i="1">
                                          <a:solidFill>
                                            <a:srgbClr val="000000"/>
                                          </a:solidFill>
                                          <a:effectLst/>
                                          <a:latin typeface="Cambria Math" panose="02040503050406030204" pitchFamily="18" charset="0"/>
                                          <a:ea typeface="Arial" panose="020B0604020202020204" pitchFamily="34" charset="0"/>
                                        </a:rPr>
                                      </m:ctrlPr>
                                    </m:fPr>
                                    <m:num>
                                      <m:f>
                                        <m:fPr>
                                          <m:type m:val="skw"/>
                                          <m:ctrlPr>
                                            <a:rPr lang="es-ES" i="1">
                                              <a:solidFill>
                                                <a:srgbClr val="000000"/>
                                              </a:solidFill>
                                              <a:effectLst/>
                                              <a:latin typeface="Cambria Math" panose="02040503050406030204" pitchFamily="18" charset="0"/>
                                              <a:ea typeface="Arial" panose="020B0604020202020204" pitchFamily="34" charset="0"/>
                                            </a:rPr>
                                          </m:ctrlPr>
                                        </m:fPr>
                                        <m:num>
                                          <m:r>
                                            <a:rPr lang="es-ES" i="1">
                                              <a:solidFill>
                                                <a:srgbClr val="000000"/>
                                              </a:solidFill>
                                              <a:effectLst/>
                                              <a:latin typeface="Cambria Math" panose="02040503050406030204" pitchFamily="18" charset="0"/>
                                              <a:ea typeface="Arial" panose="020B0604020202020204" pitchFamily="34" charset="0"/>
                                            </a:rPr>
                                            <m:t>𝜀</m:t>
                                          </m:r>
                                        </m:num>
                                        <m:den>
                                          <m:r>
                                            <a:rPr lang="es-ES" i="1">
                                              <a:solidFill>
                                                <a:srgbClr val="000000"/>
                                              </a:solidFill>
                                              <a:effectLst/>
                                              <a:latin typeface="Cambria Math" panose="02040503050406030204" pitchFamily="18" charset="0"/>
                                              <a:ea typeface="Arial" panose="020B0604020202020204" pitchFamily="34" charset="0"/>
                                            </a:rPr>
                                            <m:t>𝐷</m:t>
                                          </m:r>
                                        </m:den>
                                      </m:f>
                                    </m:num>
                                    <m:den>
                                      <m:r>
                                        <a:rPr lang="es-ES" i="1">
                                          <a:solidFill>
                                            <a:srgbClr val="000000"/>
                                          </a:solidFill>
                                          <a:effectLst/>
                                          <a:latin typeface="Cambria Math" panose="02040503050406030204" pitchFamily="18" charset="0"/>
                                          <a:ea typeface="Arial" panose="020B0604020202020204" pitchFamily="34" charset="0"/>
                                        </a:rPr>
                                        <m:t>3.7</m:t>
                                      </m:r>
                                    </m:den>
                                  </m:f>
                                </m:e>
                              </m:d>
                            </m:e>
                            <m:sup>
                              <m:r>
                                <a:rPr lang="es-ES" i="1">
                                  <a:solidFill>
                                    <a:srgbClr val="000000"/>
                                  </a:solidFill>
                                  <a:effectLst/>
                                  <a:latin typeface="Cambria Math" panose="02040503050406030204" pitchFamily="18" charset="0"/>
                                  <a:ea typeface="Arial" panose="020B0604020202020204" pitchFamily="34" charset="0"/>
                                </a:rPr>
                                <m:t>1.11</m:t>
                              </m:r>
                            </m:sup>
                          </m:sSup>
                        </m:e>
                      </m:d>
                    </m:oMath>
                  </m:oMathPara>
                </a14:m>
                <a:endParaRPr lang="es-ES" dirty="0">
                  <a:solidFill>
                    <a:srgbClr val="000000"/>
                  </a:solidFill>
                  <a:effectLst/>
                  <a:latin typeface="Arial" panose="020B0604020202020204" pitchFamily="34" charset="0"/>
                  <a:ea typeface="Arial" panose="020B0604020202020204" pitchFamily="34" charset="0"/>
                </a:endParaRPr>
              </a:p>
            </p:txBody>
          </p:sp>
        </mc:Choice>
        <mc:Fallback xmlns="">
          <p:sp>
            <p:nvSpPr>
              <p:cNvPr id="18" name="Rectángulo 17"/>
              <p:cNvSpPr>
                <a:spLocks noRot="1" noChangeAspect="1" noMove="1" noResize="1" noEditPoints="1" noAdjustHandles="1" noChangeArrowheads="1" noChangeShapeType="1" noTextEdit="1"/>
              </p:cNvSpPr>
              <p:nvPr/>
            </p:nvSpPr>
            <p:spPr>
              <a:xfrm>
                <a:off x="5972870" y="4996634"/>
                <a:ext cx="3821875" cy="1356975"/>
              </a:xfrm>
              <a:prstGeom prst="rect">
                <a:avLst/>
              </a:prstGeom>
              <a:blipFill rotWithShape="0">
                <a:blip r:embed="rId10"/>
                <a:stretch>
                  <a:fillRect t="-270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9" name="Rectángulo 18"/>
              <p:cNvSpPr/>
              <p:nvPr/>
            </p:nvSpPr>
            <p:spPr>
              <a:xfrm>
                <a:off x="9960001" y="5475868"/>
                <a:ext cx="174483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400" i="1">
                          <a:latin typeface="Cambria Math" panose="02040503050406030204" pitchFamily="18" charset="0"/>
                        </a:rPr>
                        <m:t>𝑓</m:t>
                      </m:r>
                      <m:r>
                        <a:rPr lang="es-ES" sz="2400" i="0">
                          <a:latin typeface="Cambria Math" panose="02040503050406030204" pitchFamily="18" charset="0"/>
                        </a:rPr>
                        <m:t>=0,0184</m:t>
                      </m:r>
                    </m:oMath>
                  </m:oMathPara>
                </a14:m>
                <a:endParaRPr lang="es-ES" sz="2400" dirty="0"/>
              </a:p>
            </p:txBody>
          </p:sp>
        </mc:Choice>
        <mc:Fallback xmlns="">
          <p:sp>
            <p:nvSpPr>
              <p:cNvPr id="19" name="Rectángulo 18"/>
              <p:cNvSpPr>
                <a:spLocks noRot="1" noChangeAspect="1" noMove="1" noResize="1" noEditPoints="1" noAdjustHandles="1" noChangeArrowheads="1" noChangeShapeType="1" noTextEdit="1"/>
              </p:cNvSpPr>
              <p:nvPr/>
            </p:nvSpPr>
            <p:spPr>
              <a:xfrm>
                <a:off x="9960001" y="5475868"/>
                <a:ext cx="1744837" cy="461665"/>
              </a:xfrm>
              <a:prstGeom prst="rect">
                <a:avLst/>
              </a:prstGeom>
              <a:blipFill rotWithShape="0">
                <a:blip r:embed="rId11"/>
                <a:stretch>
                  <a:fillRect l="-699" b="-17105"/>
                </a:stretch>
              </a:blipFill>
            </p:spPr>
            <p:txBody>
              <a:bodyPr/>
              <a:lstStyle/>
              <a:p>
                <a:r>
                  <a:rPr lang="es-ES">
                    <a:noFill/>
                  </a:rPr>
                  <a:t> </a:t>
                </a:r>
              </a:p>
            </p:txBody>
          </p:sp>
        </mc:Fallback>
      </mc:AlternateContent>
      <p:sp>
        <p:nvSpPr>
          <p:cNvPr id="20" name="CuadroTexto 1"/>
          <p:cNvSpPr txBox="1"/>
          <p:nvPr/>
        </p:nvSpPr>
        <p:spPr>
          <a:xfrm>
            <a:off x="88304" y="86650"/>
            <a:ext cx="7144719"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DISEÑO MECÁNICO</a:t>
            </a:r>
            <a:endParaRPr lang="es-ES" sz="2400" dirty="0">
              <a:solidFill>
                <a:srgbClr val="002060"/>
              </a:solidFill>
              <a:latin typeface="Times New Roman" panose="02020603050405020304" pitchFamily="18" charset="0"/>
              <a:cs typeface="Times New Roman" panose="02020603050405020304" pitchFamily="18" charset="0"/>
            </a:endParaRPr>
          </a:p>
        </p:txBody>
      </p:sp>
      <p:cxnSp>
        <p:nvCxnSpPr>
          <p:cNvPr id="17" name="Conector recto 16"/>
          <p:cNvCxnSpPr/>
          <p:nvPr/>
        </p:nvCxnSpPr>
        <p:spPr>
          <a:xfrm>
            <a:off x="5801138" y="1682523"/>
            <a:ext cx="0" cy="455376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890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10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1000"/>
                                        <p:tgtEl>
                                          <p:spTgt spid="6"/>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10" grpId="0"/>
      <p:bldP spid="15" grpId="0" animBg="1"/>
      <p:bldP spid="16"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216589" y="761675"/>
            <a:ext cx="9636999"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CÁLCULO DE LA CAÍDA DE PRESIÓN DE AIRE COMPRIMIDO</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5" name="Rectángulo redondeado 4"/>
          <p:cNvSpPr/>
          <p:nvPr/>
        </p:nvSpPr>
        <p:spPr>
          <a:xfrm>
            <a:off x="228261" y="1232817"/>
            <a:ext cx="3832295" cy="913509"/>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Ecuación de Darcy-</a:t>
            </a:r>
            <a:r>
              <a:rPr lang="es-ES" sz="2400" b="1" dirty="0" err="1" smtClean="0">
                <a:solidFill>
                  <a:schemeClr val="tx1"/>
                </a:solidFill>
              </a:rPr>
              <a:t>Weisbach</a:t>
            </a:r>
            <a:endParaRPr lang="es-ES" sz="2400" b="1"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6" name="Rectángulo 5"/>
              <p:cNvSpPr/>
              <p:nvPr/>
            </p:nvSpPr>
            <p:spPr>
              <a:xfrm>
                <a:off x="-1" y="2264991"/>
                <a:ext cx="3797085" cy="981231"/>
              </a:xfrm>
              <a:prstGeom prst="rect">
                <a:avLst/>
              </a:prstGeom>
            </p:spPr>
            <p:txBody>
              <a:bodyPr wrap="square">
                <a:spAutoFit/>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S" sz="2400" i="1">
                              <a:solidFill>
                                <a:srgbClr val="000000"/>
                              </a:solidFill>
                              <a:effectLst/>
                              <a:latin typeface="Cambria Math" panose="02040503050406030204" pitchFamily="18" charset="0"/>
                              <a:ea typeface="Arial" panose="020B0604020202020204" pitchFamily="34" charset="0"/>
                            </a:rPr>
                          </m:ctrlPr>
                        </m:sSubPr>
                        <m:e>
                          <m:r>
                            <a:rPr lang="es-ES" sz="2400" i="1">
                              <a:solidFill>
                                <a:srgbClr val="000000"/>
                              </a:solidFill>
                              <a:effectLst/>
                              <a:latin typeface="Cambria Math" panose="02040503050406030204" pitchFamily="18" charset="0"/>
                              <a:ea typeface="Arial" panose="020B0604020202020204" pitchFamily="34" charset="0"/>
                            </a:rPr>
                            <m:t>∆</m:t>
                          </m:r>
                        </m:e>
                        <m:sub>
                          <m:r>
                            <a:rPr lang="es-ES" sz="2400" i="1">
                              <a:solidFill>
                                <a:srgbClr val="000000"/>
                              </a:solidFill>
                              <a:effectLst/>
                              <a:latin typeface="Cambria Math" panose="02040503050406030204" pitchFamily="18" charset="0"/>
                              <a:ea typeface="Arial" panose="020B0604020202020204" pitchFamily="34" charset="0"/>
                            </a:rPr>
                            <m:t>𝑝</m:t>
                          </m:r>
                          <m:r>
                            <a:rPr lang="es-ES" sz="2400" i="1">
                              <a:solidFill>
                                <a:srgbClr val="000000"/>
                              </a:solidFill>
                              <a:effectLst/>
                              <a:latin typeface="Cambria Math" panose="02040503050406030204" pitchFamily="18" charset="0"/>
                              <a:ea typeface="Arial" panose="020B0604020202020204" pitchFamily="34" charset="0"/>
                            </a:rPr>
                            <m:t>1</m:t>
                          </m:r>
                        </m:sub>
                      </m:sSub>
                      <m:r>
                        <a:rPr lang="es-ES" sz="2400" i="1">
                          <a:solidFill>
                            <a:srgbClr val="000000"/>
                          </a:solidFill>
                          <a:effectLst/>
                          <a:latin typeface="Cambria Math" panose="02040503050406030204" pitchFamily="18" charset="0"/>
                          <a:ea typeface="Arial" panose="020B0604020202020204" pitchFamily="34" charset="0"/>
                        </a:rPr>
                        <m:t>=</m:t>
                      </m:r>
                      <m:r>
                        <a:rPr lang="es-ES" sz="2400" i="1">
                          <a:solidFill>
                            <a:srgbClr val="000000"/>
                          </a:solidFill>
                          <a:effectLst/>
                          <a:latin typeface="Cambria Math" panose="02040503050406030204" pitchFamily="18" charset="0"/>
                          <a:ea typeface="Arial" panose="020B0604020202020204" pitchFamily="34" charset="0"/>
                        </a:rPr>
                        <m:t>𝑓</m:t>
                      </m:r>
                      <m:r>
                        <a:rPr lang="es-ES" sz="2400" i="1">
                          <a:solidFill>
                            <a:srgbClr val="000000"/>
                          </a:solidFill>
                          <a:effectLst/>
                          <a:latin typeface="Cambria Math" panose="02040503050406030204" pitchFamily="18" charset="0"/>
                          <a:ea typeface="Arial" panose="020B0604020202020204" pitchFamily="34" charset="0"/>
                        </a:rPr>
                        <m:t>∗</m:t>
                      </m:r>
                      <m:f>
                        <m:fPr>
                          <m:ctrlPr>
                            <a:rPr lang="es-ES" sz="2400" i="1">
                              <a:solidFill>
                                <a:srgbClr val="000000"/>
                              </a:solidFill>
                              <a:effectLst/>
                              <a:latin typeface="Cambria Math" panose="02040503050406030204" pitchFamily="18" charset="0"/>
                              <a:ea typeface="Arial" panose="020B0604020202020204" pitchFamily="34" charset="0"/>
                            </a:rPr>
                          </m:ctrlPr>
                        </m:fPr>
                        <m:num>
                          <m:r>
                            <a:rPr lang="es-ES" sz="2400" i="1">
                              <a:solidFill>
                                <a:srgbClr val="000000"/>
                              </a:solidFill>
                              <a:effectLst/>
                              <a:latin typeface="Cambria Math" panose="02040503050406030204" pitchFamily="18" charset="0"/>
                              <a:ea typeface="Arial" panose="020B0604020202020204" pitchFamily="34" charset="0"/>
                            </a:rPr>
                            <m:t>𝐿</m:t>
                          </m:r>
                        </m:num>
                        <m:den>
                          <m:r>
                            <a:rPr lang="es-ES" sz="2400" i="1">
                              <a:solidFill>
                                <a:srgbClr val="000000"/>
                              </a:solidFill>
                              <a:effectLst/>
                              <a:latin typeface="Cambria Math" panose="02040503050406030204" pitchFamily="18" charset="0"/>
                              <a:ea typeface="Arial" panose="020B0604020202020204" pitchFamily="34" charset="0"/>
                            </a:rPr>
                            <m:t>𝐷</m:t>
                          </m:r>
                        </m:den>
                      </m:f>
                      <m:f>
                        <m:fPr>
                          <m:ctrlPr>
                            <a:rPr lang="es-ES" sz="2400" i="1">
                              <a:solidFill>
                                <a:srgbClr val="000000"/>
                              </a:solidFill>
                              <a:effectLst/>
                              <a:latin typeface="Cambria Math" panose="02040503050406030204" pitchFamily="18" charset="0"/>
                              <a:ea typeface="Arial" panose="020B0604020202020204" pitchFamily="34" charset="0"/>
                            </a:rPr>
                          </m:ctrlPr>
                        </m:fPr>
                        <m:num>
                          <m:sSup>
                            <m:sSupPr>
                              <m:ctrlPr>
                                <a:rPr lang="es-ES" sz="2400" i="1">
                                  <a:solidFill>
                                    <a:srgbClr val="000000"/>
                                  </a:solidFill>
                                  <a:effectLst/>
                                  <a:latin typeface="Cambria Math" panose="02040503050406030204" pitchFamily="18" charset="0"/>
                                  <a:ea typeface="Arial" panose="020B0604020202020204" pitchFamily="34" charset="0"/>
                                </a:rPr>
                              </m:ctrlPr>
                            </m:sSupPr>
                            <m:e>
                              <m:sSub>
                                <m:sSubPr>
                                  <m:ctrlPr>
                                    <a:rPr lang="es-ES" sz="2400" i="1">
                                      <a:solidFill>
                                        <a:srgbClr val="000000"/>
                                      </a:solidFill>
                                      <a:effectLst/>
                                      <a:latin typeface="Cambria Math" panose="02040503050406030204" pitchFamily="18" charset="0"/>
                                      <a:ea typeface="Arial" panose="020B0604020202020204" pitchFamily="34" charset="0"/>
                                    </a:rPr>
                                  </m:ctrlPr>
                                </m:sSubPr>
                                <m:e>
                                  <m:r>
                                    <a:rPr lang="es-ES" sz="2400" i="1">
                                      <a:solidFill>
                                        <a:srgbClr val="000000"/>
                                      </a:solidFill>
                                      <a:effectLst/>
                                      <a:latin typeface="Cambria Math" panose="02040503050406030204" pitchFamily="18" charset="0"/>
                                      <a:ea typeface="Arial" panose="020B0604020202020204" pitchFamily="34" charset="0"/>
                                    </a:rPr>
                                    <m:t>𝜌</m:t>
                                  </m:r>
                                  <m:r>
                                    <a:rPr lang="es-ES" sz="2400" i="1">
                                      <a:solidFill>
                                        <a:srgbClr val="000000"/>
                                      </a:solidFill>
                                      <a:effectLst/>
                                      <a:latin typeface="Cambria Math" panose="02040503050406030204" pitchFamily="18" charset="0"/>
                                      <a:ea typeface="Arial" panose="020B0604020202020204" pitchFamily="34" charset="0"/>
                                    </a:rPr>
                                    <m:t>∗</m:t>
                                  </m:r>
                                  <m:r>
                                    <a:rPr lang="es-ES" sz="2400" i="1">
                                      <a:solidFill>
                                        <a:srgbClr val="000000"/>
                                      </a:solidFill>
                                      <a:effectLst/>
                                      <a:latin typeface="Cambria Math" panose="02040503050406030204" pitchFamily="18" charset="0"/>
                                      <a:ea typeface="Arial" panose="020B0604020202020204" pitchFamily="34" charset="0"/>
                                    </a:rPr>
                                    <m:t>𝑉</m:t>
                                  </m:r>
                                </m:e>
                                <m:sub>
                                  <m:r>
                                    <a:rPr lang="es-ES" sz="2400" i="1">
                                      <a:solidFill>
                                        <a:srgbClr val="000000"/>
                                      </a:solidFill>
                                      <a:effectLst/>
                                      <a:latin typeface="Cambria Math" panose="02040503050406030204" pitchFamily="18" charset="0"/>
                                      <a:ea typeface="Arial" panose="020B0604020202020204" pitchFamily="34" charset="0"/>
                                    </a:rPr>
                                    <m:t>𝑎𝑣𝑔</m:t>
                                  </m:r>
                                </m:sub>
                              </m:sSub>
                            </m:e>
                            <m:sup>
                              <m:r>
                                <a:rPr lang="es-ES" sz="2400" i="1">
                                  <a:solidFill>
                                    <a:srgbClr val="000000"/>
                                  </a:solidFill>
                                  <a:effectLst/>
                                  <a:latin typeface="Cambria Math" panose="02040503050406030204" pitchFamily="18" charset="0"/>
                                  <a:ea typeface="Arial" panose="020B0604020202020204" pitchFamily="34" charset="0"/>
                                </a:rPr>
                                <m:t>2</m:t>
                              </m:r>
                            </m:sup>
                          </m:sSup>
                        </m:num>
                        <m:den>
                          <m:r>
                            <a:rPr lang="es-ES" sz="2400" i="1">
                              <a:solidFill>
                                <a:srgbClr val="000000"/>
                              </a:solidFill>
                              <a:effectLst/>
                              <a:latin typeface="Cambria Math" panose="02040503050406030204" pitchFamily="18" charset="0"/>
                              <a:ea typeface="Arial" panose="020B0604020202020204" pitchFamily="34" charset="0"/>
                            </a:rPr>
                            <m:t>2</m:t>
                          </m:r>
                        </m:den>
                      </m:f>
                    </m:oMath>
                  </m:oMathPara>
                </a14:m>
                <a:endParaRPr lang="es-ES" sz="2400" dirty="0">
                  <a:solidFill>
                    <a:srgbClr val="000000"/>
                  </a:solidFill>
                  <a:effectLst/>
                  <a:latin typeface="Arial" panose="020B0604020202020204" pitchFamily="34" charset="0"/>
                  <a:ea typeface="Arial" panose="020B0604020202020204" pitchFamily="34"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1" y="2264991"/>
                <a:ext cx="3797085" cy="981231"/>
              </a:xfrm>
              <a:prstGeom prst="rect">
                <a:avLst/>
              </a:prstGeom>
              <a:blipFill rotWithShape="0">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0" y="3422452"/>
                <a:ext cx="4787849" cy="490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400" i="1">
                              <a:latin typeface="Cambria Math" panose="02040503050406030204" pitchFamily="18" charset="0"/>
                            </a:rPr>
                          </m:ctrlPr>
                        </m:sSubPr>
                        <m:e>
                          <m:r>
                            <a:rPr lang="es-ES" sz="2400">
                              <a:latin typeface="Cambria Math" panose="02040503050406030204" pitchFamily="18" charset="0"/>
                            </a:rPr>
                            <m:t>∆</m:t>
                          </m:r>
                        </m:e>
                        <m:sub>
                          <m:r>
                            <a:rPr lang="es-ES" sz="2400" i="1">
                              <a:latin typeface="Cambria Math" panose="02040503050406030204" pitchFamily="18" charset="0"/>
                            </a:rPr>
                            <m:t>𝑝</m:t>
                          </m:r>
                          <m:r>
                            <a:rPr lang="es-ES" sz="2400" i="0">
                              <a:latin typeface="Cambria Math" panose="02040503050406030204" pitchFamily="18" charset="0"/>
                            </a:rPr>
                            <m:t>1</m:t>
                          </m:r>
                        </m:sub>
                      </m:sSub>
                      <m:r>
                        <a:rPr lang="es-ES" sz="2400" i="0">
                          <a:latin typeface="Cambria Math" panose="02040503050406030204" pitchFamily="18" charset="0"/>
                        </a:rPr>
                        <m:t>=0,125</m:t>
                      </m:r>
                      <m:d>
                        <m:dPr>
                          <m:begChr m:val="["/>
                          <m:endChr m:val="]"/>
                          <m:ctrlPr>
                            <a:rPr lang="es-ES" sz="2400" i="1">
                              <a:latin typeface="Cambria Math" panose="02040503050406030204" pitchFamily="18" charset="0"/>
                            </a:rPr>
                          </m:ctrlPr>
                        </m:dPr>
                        <m:e>
                          <m:r>
                            <a:rPr lang="es-ES" sz="2400" i="1">
                              <a:latin typeface="Cambria Math" panose="02040503050406030204" pitchFamily="18" charset="0"/>
                            </a:rPr>
                            <m:t>𝑘𝑃𝑎</m:t>
                          </m:r>
                        </m:e>
                      </m:d>
                      <m:r>
                        <a:rPr lang="es-ES" sz="2400" i="0">
                          <a:latin typeface="Cambria Math" panose="02040503050406030204" pitchFamily="18" charset="0"/>
                        </a:rPr>
                        <m:t>≅0,00125 </m:t>
                      </m:r>
                      <m:d>
                        <m:dPr>
                          <m:begChr m:val="["/>
                          <m:endChr m:val="]"/>
                          <m:ctrlPr>
                            <a:rPr lang="es-ES" sz="2400" i="1">
                              <a:latin typeface="Cambria Math" panose="02040503050406030204" pitchFamily="18" charset="0"/>
                            </a:rPr>
                          </m:ctrlPr>
                        </m:dPr>
                        <m:e>
                          <m:r>
                            <a:rPr lang="es-ES" sz="2400" i="1">
                              <a:latin typeface="Cambria Math" panose="02040503050406030204" pitchFamily="18" charset="0"/>
                            </a:rPr>
                            <m:t>𝑏𝑎𝑟</m:t>
                          </m:r>
                        </m:e>
                      </m:d>
                    </m:oMath>
                  </m:oMathPara>
                </a14:m>
                <a:endParaRPr lang="es-ES" sz="2400" dirty="0"/>
              </a:p>
            </p:txBody>
          </p:sp>
        </mc:Choice>
        <mc:Fallback xmlns="">
          <p:sp>
            <p:nvSpPr>
              <p:cNvPr id="8" name="Rectángulo 7"/>
              <p:cNvSpPr>
                <a:spLocks noRot="1" noChangeAspect="1" noMove="1" noResize="1" noEditPoints="1" noAdjustHandles="1" noChangeArrowheads="1" noChangeShapeType="1" noTextEdit="1"/>
              </p:cNvSpPr>
              <p:nvPr/>
            </p:nvSpPr>
            <p:spPr>
              <a:xfrm>
                <a:off x="0" y="3422452"/>
                <a:ext cx="4787849" cy="490199"/>
              </a:xfrm>
              <a:prstGeom prst="rect">
                <a:avLst/>
              </a:prstGeom>
              <a:blipFill rotWithShape="0">
                <a:blip r:embed="rId4"/>
                <a:stretch>
                  <a:fillRect b="-617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5068784" y="2113721"/>
                <a:ext cx="2408010" cy="549894"/>
              </a:xfrm>
              <a:prstGeom prst="rect">
                <a:avLst/>
              </a:prstGeom>
            </p:spPr>
            <p:txBody>
              <a:bodyPr wrap="square">
                <a:spAutoFit/>
              </a:bodyPr>
              <a:lstStyle/>
              <a:p>
                <a:pPr>
                  <a:lnSpc>
                    <a:spcPct val="115000"/>
                  </a:lnSpc>
                  <a:spcAft>
                    <a:spcPts val="0"/>
                  </a:spcAft>
                </a:pPr>
                <a14:m>
                  <m:oMathPara xmlns:m="http://schemas.openxmlformats.org/officeDocument/2006/math">
                    <m:oMathParaPr>
                      <m:jc m:val="centerGroup"/>
                    </m:oMathParaPr>
                    <m:oMath xmlns:m="http://schemas.openxmlformats.org/officeDocument/2006/math">
                      <m:sSub>
                        <m:sSubPr>
                          <m:ctrlPr>
                            <a:rPr lang="es-ES" sz="2400" i="1">
                              <a:solidFill>
                                <a:srgbClr val="000000"/>
                              </a:solidFill>
                              <a:effectLst/>
                              <a:latin typeface="Cambria Math" panose="02040503050406030204" pitchFamily="18" charset="0"/>
                              <a:ea typeface="Arial" panose="020B0604020202020204" pitchFamily="34" charset="0"/>
                            </a:rPr>
                          </m:ctrlPr>
                        </m:sSubPr>
                        <m:e>
                          <m:r>
                            <a:rPr lang="es-ES" sz="2400" i="1">
                              <a:solidFill>
                                <a:srgbClr val="000000"/>
                              </a:solidFill>
                              <a:effectLst/>
                              <a:latin typeface="Cambria Math" panose="02040503050406030204" pitchFamily="18" charset="0"/>
                              <a:ea typeface="Arial" panose="020B0604020202020204" pitchFamily="34" charset="0"/>
                            </a:rPr>
                            <m:t>∆</m:t>
                          </m:r>
                        </m:e>
                        <m:sub>
                          <m:r>
                            <a:rPr lang="es-ES" sz="2400" i="1">
                              <a:solidFill>
                                <a:srgbClr val="000000"/>
                              </a:solidFill>
                              <a:effectLst/>
                              <a:latin typeface="Cambria Math" panose="02040503050406030204" pitchFamily="18" charset="0"/>
                              <a:ea typeface="Arial" panose="020B0604020202020204" pitchFamily="34" charset="0"/>
                            </a:rPr>
                            <m:t>𝑝</m:t>
                          </m:r>
                          <m:r>
                            <a:rPr lang="es-ES" sz="2400" i="1">
                              <a:solidFill>
                                <a:srgbClr val="000000"/>
                              </a:solidFill>
                              <a:effectLst/>
                              <a:latin typeface="Cambria Math" panose="02040503050406030204" pitchFamily="18" charset="0"/>
                              <a:ea typeface="Arial" panose="020B0604020202020204" pitchFamily="34" charset="0"/>
                            </a:rPr>
                            <m:t>2</m:t>
                          </m:r>
                        </m:sub>
                      </m:sSub>
                      <m:r>
                        <a:rPr lang="es-ES" sz="2400" i="1">
                          <a:solidFill>
                            <a:srgbClr val="000000"/>
                          </a:solidFill>
                          <a:effectLst/>
                          <a:latin typeface="Cambria Math" panose="02040503050406030204" pitchFamily="18" charset="0"/>
                          <a:ea typeface="Arial" panose="020B0604020202020204" pitchFamily="34" charset="0"/>
                        </a:rPr>
                        <m:t>=</m:t>
                      </m:r>
                      <m:r>
                        <a:rPr lang="es-ES" sz="2400" i="1">
                          <a:solidFill>
                            <a:srgbClr val="000000"/>
                          </a:solidFill>
                          <a:effectLst/>
                          <a:latin typeface="Cambria Math" panose="02040503050406030204" pitchFamily="18" charset="0"/>
                          <a:ea typeface="Arial" panose="020B0604020202020204" pitchFamily="34" charset="0"/>
                        </a:rPr>
                        <m:t>𝜌</m:t>
                      </m:r>
                      <m:r>
                        <a:rPr lang="es-ES" sz="2400" i="1">
                          <a:solidFill>
                            <a:srgbClr val="000000"/>
                          </a:solidFill>
                          <a:effectLst/>
                          <a:latin typeface="Cambria Math" panose="02040503050406030204" pitchFamily="18" charset="0"/>
                          <a:ea typeface="Arial" panose="020B0604020202020204" pitchFamily="34" charset="0"/>
                        </a:rPr>
                        <m:t>𝑔h</m:t>
                      </m:r>
                    </m:oMath>
                  </m:oMathPara>
                </a14:m>
                <a:endParaRPr lang="es-ES" sz="2400" dirty="0">
                  <a:solidFill>
                    <a:srgbClr val="000000"/>
                  </a:solidFill>
                  <a:effectLst/>
                  <a:latin typeface="Arial" panose="020B0604020202020204" pitchFamily="34" charset="0"/>
                  <a:ea typeface="Arial" panose="020B0604020202020204" pitchFamily="34"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5068784" y="2113721"/>
                <a:ext cx="2408010" cy="549894"/>
              </a:xfrm>
              <a:prstGeom prst="rect">
                <a:avLst/>
              </a:prstGeom>
              <a:blipFill rotWithShape="0">
                <a:blip r:embed="rId5"/>
                <a:stretch>
                  <a:fillRect/>
                </a:stretch>
              </a:blipFill>
            </p:spPr>
            <p:txBody>
              <a:bodyPr/>
              <a:lstStyle/>
              <a:p>
                <a:r>
                  <a:rPr lang="es-ES">
                    <a:noFill/>
                  </a:rPr>
                  <a:t> </a:t>
                </a:r>
              </a:p>
            </p:txBody>
          </p:sp>
        </mc:Fallback>
      </mc:AlternateContent>
      <p:sp>
        <p:nvSpPr>
          <p:cNvPr id="10" name="Rectángulo redondeado 9"/>
          <p:cNvSpPr/>
          <p:nvPr/>
        </p:nvSpPr>
        <p:spPr>
          <a:xfrm>
            <a:off x="6727967" y="1234930"/>
            <a:ext cx="3314935" cy="911396"/>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Presión de fluido estático</a:t>
            </a:r>
            <a:endParaRPr lang="es-ES" sz="2400" b="1"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11" name="Rectángulo 10"/>
              <p:cNvSpPr/>
              <p:nvPr/>
            </p:nvSpPr>
            <p:spPr>
              <a:xfrm>
                <a:off x="5396191" y="2660063"/>
                <a:ext cx="3148426" cy="490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400" i="1">
                              <a:latin typeface="Cambria Math" panose="02040503050406030204" pitchFamily="18" charset="0"/>
                            </a:rPr>
                          </m:ctrlPr>
                        </m:sSubPr>
                        <m:e>
                          <m:r>
                            <a:rPr lang="es-ES" sz="2400">
                              <a:latin typeface="Cambria Math" panose="02040503050406030204" pitchFamily="18" charset="0"/>
                            </a:rPr>
                            <m:t>∆</m:t>
                          </m:r>
                        </m:e>
                        <m:sub>
                          <m:r>
                            <a:rPr lang="es-ES" sz="2400" i="1">
                              <a:latin typeface="Cambria Math" panose="02040503050406030204" pitchFamily="18" charset="0"/>
                            </a:rPr>
                            <m:t>𝑝</m:t>
                          </m:r>
                          <m:r>
                            <a:rPr lang="es-ES" sz="2400" i="0">
                              <a:latin typeface="Cambria Math" panose="02040503050406030204" pitchFamily="18" charset="0"/>
                            </a:rPr>
                            <m:t>2</m:t>
                          </m:r>
                        </m:sub>
                      </m:sSub>
                      <m:r>
                        <a:rPr lang="es-ES" sz="2400" i="0">
                          <a:latin typeface="Cambria Math" panose="02040503050406030204" pitchFamily="18" charset="0"/>
                        </a:rPr>
                        <m:t>=</m:t>
                      </m:r>
                      <m:sSub>
                        <m:sSubPr>
                          <m:ctrlPr>
                            <a:rPr lang="es-ES" sz="2400" i="1">
                              <a:latin typeface="Cambria Math" panose="02040503050406030204" pitchFamily="18" charset="0"/>
                            </a:rPr>
                          </m:ctrlPr>
                        </m:sSubPr>
                        <m:e>
                          <m:r>
                            <a:rPr lang="es-ES" sz="2400" i="1">
                              <a:latin typeface="Cambria Math" panose="02040503050406030204" pitchFamily="18" charset="0"/>
                            </a:rPr>
                            <m:t>𝜌</m:t>
                          </m:r>
                        </m:e>
                        <m:sub>
                          <m:r>
                            <a:rPr lang="es-ES" sz="2400" i="1">
                              <a:latin typeface="Cambria Math" panose="02040503050406030204" pitchFamily="18" charset="0"/>
                            </a:rPr>
                            <m:t>𝑍</m:t>
                          </m:r>
                          <m:r>
                            <a:rPr lang="es-ES" sz="2400" i="0">
                              <a:latin typeface="Cambria Math" panose="02040503050406030204" pitchFamily="18" charset="0"/>
                            </a:rPr>
                            <m:t>á</m:t>
                          </m:r>
                          <m:r>
                            <a:rPr lang="es-ES" sz="2400" i="1">
                              <a:latin typeface="Cambria Math" panose="02040503050406030204" pitchFamily="18" charset="0"/>
                            </a:rPr>
                            <m:t>𝑐𝑖𝑑𝑜</m:t>
                          </m:r>
                        </m:sub>
                      </m:sSub>
                      <m:r>
                        <a:rPr lang="es-ES" sz="2400" i="1">
                          <a:latin typeface="Cambria Math" panose="02040503050406030204" pitchFamily="18" charset="0"/>
                        </a:rPr>
                        <m:t>𝑔</m:t>
                      </m:r>
                      <m:sSub>
                        <m:sSubPr>
                          <m:ctrlPr>
                            <a:rPr lang="es-ES" sz="2400" i="1">
                              <a:latin typeface="Cambria Math" panose="02040503050406030204" pitchFamily="18" charset="0"/>
                            </a:rPr>
                          </m:ctrlPr>
                        </m:sSubPr>
                        <m:e>
                          <m:r>
                            <a:rPr lang="es-ES" sz="2400" i="1">
                              <a:latin typeface="Cambria Math" panose="02040503050406030204" pitchFamily="18" charset="0"/>
                            </a:rPr>
                            <m:t>h</m:t>
                          </m:r>
                        </m:e>
                        <m:sub>
                          <m:r>
                            <a:rPr lang="es-ES" sz="2400" i="1">
                              <a:latin typeface="Cambria Math" panose="02040503050406030204" pitchFamily="18" charset="0"/>
                            </a:rPr>
                            <m:t>𝑝𝑟𝑒𝑠𝑖</m:t>
                          </m:r>
                          <m:r>
                            <a:rPr lang="es-ES" sz="2400" i="0">
                              <a:latin typeface="Cambria Math" panose="02040503050406030204" pitchFamily="18" charset="0"/>
                            </a:rPr>
                            <m:t>ó</m:t>
                          </m:r>
                          <m:r>
                            <a:rPr lang="es-ES" sz="2400" i="1">
                              <a:latin typeface="Cambria Math" panose="02040503050406030204" pitchFamily="18" charset="0"/>
                            </a:rPr>
                            <m:t>𝑛</m:t>
                          </m:r>
                        </m:sub>
                      </m:sSub>
                    </m:oMath>
                  </m:oMathPara>
                </a14:m>
                <a:endParaRPr lang="es-ES" sz="2400" dirty="0"/>
              </a:p>
            </p:txBody>
          </p:sp>
        </mc:Choice>
        <mc:Fallback xmlns="">
          <p:sp>
            <p:nvSpPr>
              <p:cNvPr id="11" name="Rectángulo 10"/>
              <p:cNvSpPr>
                <a:spLocks noRot="1" noChangeAspect="1" noMove="1" noResize="1" noEditPoints="1" noAdjustHandles="1" noChangeArrowheads="1" noChangeShapeType="1" noTextEdit="1"/>
              </p:cNvSpPr>
              <p:nvPr/>
            </p:nvSpPr>
            <p:spPr>
              <a:xfrm>
                <a:off x="5396191" y="2660063"/>
                <a:ext cx="3148426" cy="490199"/>
              </a:xfrm>
              <a:prstGeom prst="rect">
                <a:avLst/>
              </a:prstGeom>
              <a:blipFill rotWithShape="0">
                <a:blip r:embed="rId6"/>
                <a:stretch>
                  <a:fillRect b="-987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4787849" y="3096403"/>
                <a:ext cx="5795527" cy="49019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2400" i="1">
                              <a:latin typeface="Cambria Math" panose="02040503050406030204" pitchFamily="18" charset="0"/>
                            </a:rPr>
                          </m:ctrlPr>
                        </m:sSubPr>
                        <m:e>
                          <m:r>
                            <a:rPr lang="es-ES" sz="2400">
                              <a:latin typeface="Cambria Math" panose="02040503050406030204" pitchFamily="18" charset="0"/>
                            </a:rPr>
                            <m:t>∆</m:t>
                          </m:r>
                        </m:e>
                        <m:sub>
                          <m:r>
                            <a:rPr lang="es-ES" sz="2400" i="1">
                              <a:latin typeface="Cambria Math" panose="02040503050406030204" pitchFamily="18" charset="0"/>
                            </a:rPr>
                            <m:t>𝑝</m:t>
                          </m:r>
                          <m:r>
                            <a:rPr lang="es-ES" sz="2400" i="0">
                              <a:latin typeface="Cambria Math" panose="02040503050406030204" pitchFamily="18" charset="0"/>
                            </a:rPr>
                            <m:t>2</m:t>
                          </m:r>
                        </m:sub>
                      </m:sSub>
                      <m:r>
                        <a:rPr lang="es-ES" sz="2400" i="0">
                          <a:latin typeface="Cambria Math" panose="02040503050406030204" pitchFamily="18" charset="0"/>
                        </a:rPr>
                        <m:t>=1,685</m:t>
                      </m:r>
                      <m:d>
                        <m:dPr>
                          <m:begChr m:val="["/>
                          <m:endChr m:val="]"/>
                          <m:ctrlPr>
                            <a:rPr lang="es-ES" sz="2400" i="1">
                              <a:latin typeface="Cambria Math" panose="02040503050406030204" pitchFamily="18" charset="0"/>
                            </a:rPr>
                          </m:ctrlPr>
                        </m:dPr>
                        <m:e>
                          <m:r>
                            <a:rPr lang="es-ES" sz="2400" i="1">
                              <a:latin typeface="Cambria Math" panose="02040503050406030204" pitchFamily="18" charset="0"/>
                            </a:rPr>
                            <m:t>𝑘𝑃𝑎</m:t>
                          </m:r>
                        </m:e>
                      </m:d>
                      <m:r>
                        <a:rPr lang="es-ES" sz="2400" i="0">
                          <a:latin typeface="Cambria Math" panose="02040503050406030204" pitchFamily="18" charset="0"/>
                        </a:rPr>
                        <m:t>≅0,0168</m:t>
                      </m:r>
                      <m:d>
                        <m:dPr>
                          <m:begChr m:val="["/>
                          <m:endChr m:val="]"/>
                          <m:ctrlPr>
                            <a:rPr lang="es-ES" sz="2400" i="1">
                              <a:latin typeface="Cambria Math" panose="02040503050406030204" pitchFamily="18" charset="0"/>
                            </a:rPr>
                          </m:ctrlPr>
                        </m:dPr>
                        <m:e>
                          <m:r>
                            <a:rPr lang="es-ES" sz="2400" i="1">
                              <a:latin typeface="Cambria Math" panose="02040503050406030204" pitchFamily="18" charset="0"/>
                            </a:rPr>
                            <m:t>𝑏𝑎𝑟</m:t>
                          </m:r>
                        </m:e>
                      </m:d>
                    </m:oMath>
                  </m:oMathPara>
                </a14:m>
                <a:endParaRPr lang="es-ES" sz="2400" dirty="0"/>
              </a:p>
            </p:txBody>
          </p:sp>
        </mc:Choice>
        <mc:Fallback xmlns="">
          <p:sp>
            <p:nvSpPr>
              <p:cNvPr id="12" name="Rectángulo 11"/>
              <p:cNvSpPr>
                <a:spLocks noRot="1" noChangeAspect="1" noMove="1" noResize="1" noEditPoints="1" noAdjustHandles="1" noChangeArrowheads="1" noChangeShapeType="1" noTextEdit="1"/>
              </p:cNvSpPr>
              <p:nvPr/>
            </p:nvSpPr>
            <p:spPr>
              <a:xfrm>
                <a:off x="4787849" y="3096403"/>
                <a:ext cx="5795527" cy="490199"/>
              </a:xfrm>
              <a:prstGeom prst="rect">
                <a:avLst/>
              </a:prstGeom>
              <a:blipFill rotWithShape="0">
                <a:blip r:embed="rId7"/>
                <a:stretch>
                  <a:fillRect b="-6250"/>
                </a:stretch>
              </a:blipFill>
            </p:spPr>
            <p:txBody>
              <a:bodyPr/>
              <a:lstStyle/>
              <a:p>
                <a:r>
                  <a:rPr lang="es-ES">
                    <a:noFill/>
                  </a:rPr>
                  <a:t> </a:t>
                </a:r>
              </a:p>
            </p:txBody>
          </p:sp>
        </mc:Fallback>
      </mc:AlternateContent>
      <p:cxnSp>
        <p:nvCxnSpPr>
          <p:cNvPr id="14" name="Conector recto 13"/>
          <p:cNvCxnSpPr/>
          <p:nvPr/>
        </p:nvCxnSpPr>
        <p:spPr>
          <a:xfrm>
            <a:off x="4818499" y="1606399"/>
            <a:ext cx="0" cy="4553769"/>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6" name="Rectángulo 15"/>
              <p:cNvSpPr/>
              <p:nvPr/>
            </p:nvSpPr>
            <p:spPr>
              <a:xfrm>
                <a:off x="4783652" y="3936189"/>
                <a:ext cx="3888629" cy="490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400" i="1">
                              <a:latin typeface="Cambria Math" panose="02040503050406030204" pitchFamily="18" charset="0"/>
                            </a:rPr>
                          </m:ctrlPr>
                        </m:sSubPr>
                        <m:e>
                          <m:r>
                            <a:rPr lang="es-ES" sz="2400" i="1">
                              <a:latin typeface="Cambria Math" panose="02040503050406030204" pitchFamily="18" charset="0"/>
                            </a:rPr>
                            <m:t>𝑃</m:t>
                          </m:r>
                        </m:e>
                        <m:sub>
                          <m:r>
                            <a:rPr lang="es-ES" sz="2400" i="1">
                              <a:latin typeface="Cambria Math" panose="02040503050406030204" pitchFamily="18" charset="0"/>
                            </a:rPr>
                            <m:t>𝑒𝑛𝑡𝑟𝑎𝑑𝑎𝑚</m:t>
                          </m:r>
                          <m:r>
                            <a:rPr lang="es-ES" sz="2400" i="0">
                              <a:latin typeface="Cambria Math" panose="02040503050406030204" pitchFamily="18" charset="0"/>
                            </a:rPr>
                            <m:t>í</m:t>
                          </m:r>
                          <m:r>
                            <a:rPr lang="es-ES" sz="2400" i="1">
                              <a:latin typeface="Cambria Math" panose="02040503050406030204" pitchFamily="18" charset="0"/>
                            </a:rPr>
                            <m:t>𝑛𝑖𝑚𝑎</m:t>
                          </m:r>
                        </m:sub>
                      </m:sSub>
                      <m:r>
                        <a:rPr lang="es-ES" sz="2400" i="0">
                          <a:latin typeface="Cambria Math" panose="02040503050406030204" pitchFamily="18" charset="0"/>
                        </a:rPr>
                        <m:t>=</m:t>
                      </m:r>
                      <m:sSub>
                        <m:sSubPr>
                          <m:ctrlPr>
                            <a:rPr lang="es-ES" sz="2400" i="1">
                              <a:latin typeface="Cambria Math" panose="02040503050406030204" pitchFamily="18" charset="0"/>
                            </a:rPr>
                          </m:ctrlPr>
                        </m:sSubPr>
                        <m:e>
                          <m:r>
                            <a:rPr lang="es-ES" sz="2400" i="0">
                              <a:latin typeface="Cambria Math" panose="02040503050406030204" pitchFamily="18" charset="0"/>
                            </a:rPr>
                            <m:t>∆</m:t>
                          </m:r>
                        </m:e>
                        <m:sub>
                          <m:r>
                            <a:rPr lang="es-ES" sz="2400" i="1">
                              <a:latin typeface="Cambria Math" panose="02040503050406030204" pitchFamily="18" charset="0"/>
                            </a:rPr>
                            <m:t>𝑝</m:t>
                          </m:r>
                          <m:r>
                            <a:rPr lang="es-ES" sz="2400" i="0">
                              <a:latin typeface="Cambria Math" panose="02040503050406030204" pitchFamily="18" charset="0"/>
                            </a:rPr>
                            <m:t>1</m:t>
                          </m:r>
                        </m:sub>
                      </m:sSub>
                      <m:r>
                        <a:rPr lang="es-ES" sz="2400" i="0">
                          <a:latin typeface="Cambria Math" panose="02040503050406030204" pitchFamily="18" charset="0"/>
                        </a:rPr>
                        <m:t>+</m:t>
                      </m:r>
                      <m:sSub>
                        <m:sSubPr>
                          <m:ctrlPr>
                            <a:rPr lang="es-ES" sz="2400" i="1">
                              <a:latin typeface="Cambria Math" panose="02040503050406030204" pitchFamily="18" charset="0"/>
                            </a:rPr>
                          </m:ctrlPr>
                        </m:sSubPr>
                        <m:e>
                          <m:r>
                            <a:rPr lang="es-ES" sz="2400" i="0">
                              <a:latin typeface="Cambria Math" panose="02040503050406030204" pitchFamily="18" charset="0"/>
                            </a:rPr>
                            <m:t>∆</m:t>
                          </m:r>
                        </m:e>
                        <m:sub>
                          <m:r>
                            <a:rPr lang="es-ES" sz="2400" i="1">
                              <a:latin typeface="Cambria Math" panose="02040503050406030204" pitchFamily="18" charset="0"/>
                            </a:rPr>
                            <m:t>𝑝</m:t>
                          </m:r>
                          <m:r>
                            <a:rPr lang="es-ES" sz="2400" i="0">
                              <a:latin typeface="Cambria Math" panose="02040503050406030204" pitchFamily="18" charset="0"/>
                            </a:rPr>
                            <m:t>2</m:t>
                          </m:r>
                        </m:sub>
                      </m:sSub>
                    </m:oMath>
                  </m:oMathPara>
                </a14:m>
                <a:endParaRPr lang="es-ES" sz="2400" dirty="0"/>
              </a:p>
            </p:txBody>
          </p:sp>
        </mc:Choice>
        <mc:Fallback xmlns="">
          <p:sp>
            <p:nvSpPr>
              <p:cNvPr id="16" name="Rectángulo 15"/>
              <p:cNvSpPr>
                <a:spLocks noRot="1" noChangeAspect="1" noMove="1" noResize="1" noEditPoints="1" noAdjustHandles="1" noChangeArrowheads="1" noChangeShapeType="1" noTextEdit="1"/>
              </p:cNvSpPr>
              <p:nvPr/>
            </p:nvSpPr>
            <p:spPr>
              <a:xfrm>
                <a:off x="4783652" y="3936189"/>
                <a:ext cx="3888629" cy="490199"/>
              </a:xfrm>
              <a:prstGeom prst="rect">
                <a:avLst/>
              </a:prstGeom>
              <a:blipFill rotWithShape="0">
                <a:blip r:embed="rId8"/>
                <a:stretch>
                  <a:fillRect b="-625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4617369" y="4571788"/>
                <a:ext cx="7854495" cy="4308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2200" i="1">
                              <a:latin typeface="Cambria Math" panose="02040503050406030204" pitchFamily="18" charset="0"/>
                            </a:rPr>
                          </m:ctrlPr>
                        </m:sSubPr>
                        <m:e>
                          <m:r>
                            <a:rPr lang="es-ES" sz="2200" i="1">
                              <a:latin typeface="Cambria Math" panose="02040503050406030204" pitchFamily="18" charset="0"/>
                            </a:rPr>
                            <m:t>𝑃</m:t>
                          </m:r>
                        </m:e>
                        <m:sub>
                          <m:r>
                            <a:rPr lang="es-ES" sz="2200" i="1">
                              <a:latin typeface="Cambria Math" panose="02040503050406030204" pitchFamily="18" charset="0"/>
                            </a:rPr>
                            <m:t>𝑒𝑛𝑡𝑟𝑎𝑑𝑎𝑚</m:t>
                          </m:r>
                          <m:r>
                            <a:rPr lang="es-ES" sz="2200" i="0">
                              <a:latin typeface="Cambria Math" panose="02040503050406030204" pitchFamily="18" charset="0"/>
                            </a:rPr>
                            <m:t>í</m:t>
                          </m:r>
                          <m:r>
                            <a:rPr lang="es-ES" sz="2200" i="1">
                              <a:latin typeface="Cambria Math" panose="02040503050406030204" pitchFamily="18" charset="0"/>
                            </a:rPr>
                            <m:t>𝑛𝑖𝑚𝑎</m:t>
                          </m:r>
                        </m:sub>
                      </m:sSub>
                      <m:r>
                        <a:rPr lang="es-ES" sz="2200" i="0">
                          <a:latin typeface="Cambria Math" panose="02040503050406030204" pitchFamily="18" charset="0"/>
                        </a:rPr>
                        <m:t>=0,126+1,685=1,811 [</m:t>
                      </m:r>
                      <m:r>
                        <a:rPr lang="es-ES" sz="2200" i="1">
                          <a:latin typeface="Cambria Math" panose="02040503050406030204" pitchFamily="18" charset="0"/>
                        </a:rPr>
                        <m:t>𝑘𝑝𝑎</m:t>
                      </m:r>
                      <m:r>
                        <a:rPr lang="es-ES" sz="2200" i="0">
                          <a:latin typeface="Cambria Math" panose="02040503050406030204" pitchFamily="18" charset="0"/>
                        </a:rPr>
                        <m:t>] ≅0,018</m:t>
                      </m:r>
                      <m:d>
                        <m:dPr>
                          <m:begChr m:val="["/>
                          <m:endChr m:val="]"/>
                          <m:ctrlPr>
                            <a:rPr lang="es-ES" sz="2200" i="1">
                              <a:latin typeface="Cambria Math" panose="02040503050406030204" pitchFamily="18" charset="0"/>
                            </a:rPr>
                          </m:ctrlPr>
                        </m:dPr>
                        <m:e>
                          <m:r>
                            <a:rPr lang="es-ES" sz="2200" i="1">
                              <a:latin typeface="Cambria Math" panose="02040503050406030204" pitchFamily="18" charset="0"/>
                            </a:rPr>
                            <m:t>𝑏𝑎𝑟</m:t>
                          </m:r>
                        </m:e>
                      </m:d>
                    </m:oMath>
                  </m:oMathPara>
                </a14:m>
                <a:endParaRPr lang="es-ES" sz="2200" dirty="0"/>
              </a:p>
            </p:txBody>
          </p:sp>
        </mc:Choice>
        <mc:Fallback xmlns="">
          <p:sp>
            <p:nvSpPr>
              <p:cNvPr id="17" name="Rectángulo 16"/>
              <p:cNvSpPr>
                <a:spLocks noRot="1" noChangeAspect="1" noMove="1" noResize="1" noEditPoints="1" noAdjustHandles="1" noChangeArrowheads="1" noChangeShapeType="1" noTextEdit="1"/>
              </p:cNvSpPr>
              <p:nvPr/>
            </p:nvSpPr>
            <p:spPr>
              <a:xfrm>
                <a:off x="4617369" y="4571788"/>
                <a:ext cx="7854495" cy="430887"/>
              </a:xfrm>
              <a:prstGeom prst="rect">
                <a:avLst/>
              </a:prstGeom>
              <a:blipFill rotWithShape="0">
                <a:blip r:embed="rId9"/>
                <a:stretch>
                  <a:fillRect b="-15493"/>
                </a:stretch>
              </a:blipFill>
            </p:spPr>
            <p:txBody>
              <a:bodyPr/>
              <a:lstStyle/>
              <a:p>
                <a:r>
                  <a:rPr lang="es-ES">
                    <a:noFill/>
                  </a:rPr>
                  <a:t> </a:t>
                </a:r>
              </a:p>
            </p:txBody>
          </p:sp>
        </mc:Fallback>
      </mc:AlternateContent>
      <p:cxnSp>
        <p:nvCxnSpPr>
          <p:cNvPr id="19" name="Conector recto 18"/>
          <p:cNvCxnSpPr/>
          <p:nvPr/>
        </p:nvCxnSpPr>
        <p:spPr>
          <a:xfrm>
            <a:off x="4787849" y="3707425"/>
            <a:ext cx="7116827" cy="0"/>
          </a:xfrm>
          <a:prstGeom prst="line">
            <a:avLst/>
          </a:prstGeom>
        </p:spPr>
        <p:style>
          <a:lnRef idx="1">
            <a:schemeClr val="dk1"/>
          </a:lnRef>
          <a:fillRef idx="0">
            <a:schemeClr val="dk1"/>
          </a:fillRef>
          <a:effectRef idx="0">
            <a:schemeClr val="dk1"/>
          </a:effectRef>
          <a:fontRef idx="minor">
            <a:schemeClr val="tx1"/>
          </a:fontRef>
        </p:style>
      </p:cxnSp>
      <p:sp>
        <p:nvSpPr>
          <p:cNvPr id="21" name="CuadroTexto 1"/>
          <p:cNvSpPr txBox="1"/>
          <p:nvPr/>
        </p:nvSpPr>
        <p:spPr>
          <a:xfrm>
            <a:off x="216589" y="181690"/>
            <a:ext cx="7144719"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DISEÑO MECÁNICO</a:t>
            </a:r>
            <a:endParaRPr lang="es-ES" sz="240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ángulo 1"/>
              <p:cNvSpPr/>
              <p:nvPr/>
            </p:nvSpPr>
            <p:spPr>
              <a:xfrm>
                <a:off x="4843969" y="5459665"/>
                <a:ext cx="2804550"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2400" i="1" smtClean="0">
                              <a:latin typeface="Cambria Math" panose="02040503050406030204" pitchFamily="18" charset="0"/>
                            </a:rPr>
                          </m:ctrlPr>
                        </m:sSubPr>
                        <m:e>
                          <m:r>
                            <a:rPr lang="es-ES" sz="2400" i="1">
                              <a:latin typeface="Cambria Math" panose="02040503050406030204" pitchFamily="18" charset="0"/>
                            </a:rPr>
                            <m:t>𝑃</m:t>
                          </m:r>
                        </m:e>
                        <m:sub>
                          <m:r>
                            <a:rPr lang="es-ES" sz="2400" i="1">
                              <a:latin typeface="Cambria Math" panose="02040503050406030204" pitchFamily="18" charset="0"/>
                            </a:rPr>
                            <m:t>𝑒𝑛𝑡𝑟𝑎𝑑𝑎</m:t>
                          </m:r>
                        </m:sub>
                      </m:sSub>
                      <m:r>
                        <a:rPr lang="es-ES" sz="2400">
                          <a:latin typeface="Cambria Math" panose="02040503050406030204" pitchFamily="18" charset="0"/>
                        </a:rPr>
                        <m:t>=0,</m:t>
                      </m:r>
                      <m:r>
                        <a:rPr lang="es-ES" sz="2400" b="0" i="0" smtClean="0">
                          <a:latin typeface="Cambria Math" panose="02040503050406030204" pitchFamily="18" charset="0"/>
                        </a:rPr>
                        <m:t>5[</m:t>
                      </m:r>
                      <m:r>
                        <m:rPr>
                          <m:sty m:val="p"/>
                        </m:rPr>
                        <a:rPr lang="es-ES" sz="2400" b="0" i="0" smtClean="0">
                          <a:latin typeface="Cambria Math" panose="02040503050406030204" pitchFamily="18" charset="0"/>
                        </a:rPr>
                        <m:t>bar</m:t>
                      </m:r>
                      <m:r>
                        <a:rPr lang="es-ES" sz="2400" b="0" i="0" smtClean="0">
                          <a:latin typeface="Cambria Math" panose="02040503050406030204" pitchFamily="18" charset="0"/>
                        </a:rPr>
                        <m:t>]</m:t>
                      </m:r>
                    </m:oMath>
                  </m:oMathPara>
                </a14:m>
                <a:endParaRPr lang="es-ES" sz="2400" dirty="0"/>
              </a:p>
            </p:txBody>
          </p:sp>
        </mc:Choice>
        <mc:Fallback xmlns="">
          <p:sp>
            <p:nvSpPr>
              <p:cNvPr id="2" name="Rectángulo 1"/>
              <p:cNvSpPr>
                <a:spLocks noRot="1" noChangeAspect="1" noMove="1" noResize="1" noEditPoints="1" noAdjustHandles="1" noChangeArrowheads="1" noChangeShapeType="1" noTextEdit="1"/>
              </p:cNvSpPr>
              <p:nvPr/>
            </p:nvSpPr>
            <p:spPr>
              <a:xfrm>
                <a:off x="4843969" y="5459665"/>
                <a:ext cx="2804550" cy="461665"/>
              </a:xfrm>
              <a:prstGeom prst="rect">
                <a:avLst/>
              </a:prstGeom>
              <a:blipFill rotWithShape="0">
                <a:blip r:embed="rId10"/>
                <a:stretch>
                  <a:fillRect r="-217" b="-18667"/>
                </a:stretch>
              </a:blipFill>
            </p:spPr>
            <p:txBody>
              <a:bodyPr/>
              <a:lstStyle/>
              <a:p>
                <a:r>
                  <a:rPr lang="es-ES">
                    <a:noFill/>
                  </a:rPr>
                  <a:t> </a:t>
                </a:r>
              </a:p>
            </p:txBody>
          </p:sp>
        </mc:Fallback>
      </mc:AlternateContent>
      <p:sp>
        <p:nvSpPr>
          <p:cNvPr id="18" name="Flecha derecha 17"/>
          <p:cNvSpPr/>
          <p:nvPr/>
        </p:nvSpPr>
        <p:spPr>
          <a:xfrm>
            <a:off x="7647952" y="5528195"/>
            <a:ext cx="789894" cy="352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20" name="Rectángulo 19"/>
              <p:cNvSpPr/>
              <p:nvPr/>
            </p:nvSpPr>
            <p:spPr>
              <a:xfrm>
                <a:off x="8544616" y="5340634"/>
                <a:ext cx="2498633" cy="642355"/>
              </a:xfrm>
              <a:prstGeom prst="rect">
                <a:avLst/>
              </a:prstGeom>
            </p:spPr>
            <p:txBody>
              <a:bodyPr wrap="none">
                <a:spAutoFit/>
              </a:bodyPr>
              <a:lstStyle/>
              <a:p>
                <a14:m>
                  <m:oMath xmlns:m="http://schemas.openxmlformats.org/officeDocument/2006/math">
                    <m:sSub>
                      <m:sSubPr>
                        <m:ctrlPr>
                          <a:rPr lang="es-ES" sz="2400" i="1" smtClean="0">
                            <a:latin typeface="Cambria Math" panose="02040503050406030204" pitchFamily="18" charset="0"/>
                          </a:rPr>
                        </m:ctrlPr>
                      </m:sSubPr>
                      <m:e>
                        <m:r>
                          <a:rPr lang="es-ES" sz="2400" b="0" i="1" smtClean="0">
                            <a:latin typeface="Cambria Math" panose="02040503050406030204" pitchFamily="18" charset="0"/>
                          </a:rPr>
                          <m:t>𝑉</m:t>
                        </m:r>
                      </m:e>
                      <m:sub>
                        <m:r>
                          <a:rPr lang="es-ES" sz="2400" i="1">
                            <a:latin typeface="Cambria Math" panose="02040503050406030204" pitchFamily="18" charset="0"/>
                          </a:rPr>
                          <m:t>𝑒𝑛𝑡𝑟𝑎𝑑𝑎</m:t>
                        </m:r>
                      </m:sub>
                    </m:sSub>
                  </m:oMath>
                </a14:m>
                <a:r>
                  <a:rPr lang="es-ES" sz="2400" dirty="0"/>
                  <a:t> </a:t>
                </a:r>
                <a14:m>
                  <m:oMath xmlns:m="http://schemas.openxmlformats.org/officeDocument/2006/math">
                    <m:r>
                      <a:rPr lang="es-ES" sz="2400">
                        <a:latin typeface="Cambria Math" panose="02040503050406030204" pitchFamily="18" charset="0"/>
                      </a:rPr>
                      <m:t>=</m:t>
                    </m:r>
                    <m:r>
                      <a:rPr lang="es-ES" sz="2400" i="1">
                        <a:latin typeface="Cambria Math" panose="02040503050406030204" pitchFamily="18" charset="0"/>
                      </a:rPr>
                      <m:t> </m:t>
                    </m:r>
                  </m:oMath>
                </a14:m>
                <a:r>
                  <a:rPr lang="es-ES" sz="2400" dirty="0" smtClean="0">
                    <a:latin typeface="Arial" panose="020B0604020202020204" pitchFamily="34" charset="0"/>
                    <a:ea typeface="Arial" panose="020B0604020202020204" pitchFamily="34" charset="0"/>
                  </a:rPr>
                  <a:t>10 </a:t>
                </a:r>
                <a14:m>
                  <m:oMath xmlns:m="http://schemas.openxmlformats.org/officeDocument/2006/math">
                    <m:d>
                      <m:dPr>
                        <m:begChr m:val="["/>
                        <m:endChr m:val="]"/>
                        <m:ctrlPr>
                          <a:rPr lang="es-ES" sz="2400" i="1">
                            <a:effectLst/>
                            <a:latin typeface="Cambria Math" panose="02040503050406030204" pitchFamily="18" charset="0"/>
                          </a:rPr>
                        </m:ctrlPr>
                      </m:dPr>
                      <m:e>
                        <m:f>
                          <m:fPr>
                            <m:ctrlPr>
                              <a:rPr lang="es-ES" sz="2400" i="1">
                                <a:effectLst/>
                                <a:latin typeface="Cambria Math" panose="02040503050406030204" pitchFamily="18" charset="0"/>
                              </a:rPr>
                            </m:ctrlPr>
                          </m:fPr>
                          <m:num>
                            <m:r>
                              <a:rPr lang="es-ES" sz="2400" i="1">
                                <a:effectLst/>
                                <a:latin typeface="Cambria Math" panose="02040503050406030204" pitchFamily="18" charset="0"/>
                                <a:ea typeface="Arial" panose="020B0604020202020204" pitchFamily="34" charset="0"/>
                                <a:cs typeface="Arial" panose="020B0604020202020204" pitchFamily="34" charset="0"/>
                              </a:rPr>
                              <m:t>𝑚</m:t>
                            </m:r>
                          </m:num>
                          <m:den>
                            <m:r>
                              <a:rPr lang="es-ES" sz="2400" i="1">
                                <a:effectLst/>
                                <a:latin typeface="Cambria Math" panose="02040503050406030204" pitchFamily="18" charset="0"/>
                                <a:ea typeface="Arial" panose="020B0604020202020204" pitchFamily="34" charset="0"/>
                                <a:cs typeface="Arial" panose="020B0604020202020204" pitchFamily="34" charset="0"/>
                              </a:rPr>
                              <m:t>𝑠</m:t>
                            </m:r>
                          </m:den>
                        </m:f>
                      </m:e>
                    </m:d>
                  </m:oMath>
                </a14:m>
                <a:endParaRPr lang="es-ES" sz="2400" dirty="0"/>
              </a:p>
            </p:txBody>
          </p:sp>
        </mc:Choice>
        <mc:Fallback xmlns="">
          <p:sp>
            <p:nvSpPr>
              <p:cNvPr id="20" name="Rectángulo 19"/>
              <p:cNvSpPr>
                <a:spLocks noRot="1" noChangeAspect="1" noMove="1" noResize="1" noEditPoints="1" noAdjustHandles="1" noChangeArrowheads="1" noChangeShapeType="1" noTextEdit="1"/>
              </p:cNvSpPr>
              <p:nvPr/>
            </p:nvSpPr>
            <p:spPr>
              <a:xfrm>
                <a:off x="8544616" y="5340634"/>
                <a:ext cx="2498633" cy="642355"/>
              </a:xfrm>
              <a:prstGeom prst="rect">
                <a:avLst/>
              </a:prstGeom>
              <a:blipFill rotWithShape="0">
                <a:blip r:embed="rId11"/>
                <a:stretch>
                  <a:fillRect b="-7619"/>
                </a:stretch>
              </a:blipFill>
            </p:spPr>
            <p:txBody>
              <a:bodyPr/>
              <a:lstStyle/>
              <a:p>
                <a:r>
                  <a:rPr lang="es-ES">
                    <a:noFill/>
                  </a:rPr>
                  <a:t> </a:t>
                </a:r>
              </a:p>
            </p:txBody>
          </p:sp>
        </mc:Fallback>
      </mc:AlternateContent>
    </p:spTree>
    <p:extLst>
      <p:ext uri="{BB962C8B-B14F-4D97-AF65-F5344CB8AC3E}">
        <p14:creationId xmlns:p14="http://schemas.microsoft.com/office/powerpoint/2010/main" val="32485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1000"/>
                                        <p:tgtEl>
                                          <p:spTgt spid="10"/>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anim calcmode="lin" valueType="num">
                                      <p:cBhvr>
                                        <p:cTn id="62" dur="1000" fill="hold"/>
                                        <p:tgtEl>
                                          <p:spTgt spid="2"/>
                                        </p:tgtEl>
                                        <p:attrNameLst>
                                          <p:attrName>ppt_x</p:attrName>
                                        </p:attrNameLst>
                                      </p:cBhvr>
                                      <p:tavLst>
                                        <p:tav tm="0">
                                          <p:val>
                                            <p:strVal val="#ppt_x"/>
                                          </p:val>
                                        </p:tav>
                                        <p:tav tm="100000">
                                          <p:val>
                                            <p:strVal val="#ppt_x"/>
                                          </p:val>
                                        </p:tav>
                                      </p:tavLst>
                                    </p:anim>
                                    <p:anim calcmode="lin" valueType="num">
                                      <p:cBhvr>
                                        <p:cTn id="6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9" grpId="0"/>
      <p:bldP spid="10" grpId="0" animBg="1"/>
      <p:bldP spid="11" grpId="0"/>
      <p:bldP spid="12" grpId="0"/>
      <p:bldP spid="16" grpId="0"/>
      <p:bldP spid="17" grpId="0"/>
      <p:bldP spid="2" grpId="0"/>
      <p:bldP spid="18" grpId="0" animBg="1"/>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525942"/>
            <a:ext cx="8325853" cy="830997"/>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SIMULACIÓN DEL COMPORTAMIENTO DEL FLUIDO EN LA TUBERÍA </a:t>
            </a:r>
            <a:endParaRPr lang="es-ES" sz="2400" dirty="0">
              <a:solidFill>
                <a:srgbClr val="002060"/>
              </a:solidFill>
              <a:latin typeface="Times New Roman" panose="02020603050405020304" pitchFamily="18" charset="0"/>
              <a:cs typeface="Times New Roman" panose="02020603050405020304" pitchFamily="18" charset="0"/>
            </a:endParaRPr>
          </a:p>
        </p:txBody>
      </p:sp>
      <p:pic>
        <p:nvPicPr>
          <p:cNvPr id="9" name="Imagen 8"/>
          <p:cNvPicPr/>
          <p:nvPr/>
        </p:nvPicPr>
        <p:blipFill>
          <a:blip r:embed="rId3"/>
          <a:stretch>
            <a:fillRect/>
          </a:stretch>
        </p:blipFill>
        <p:spPr>
          <a:xfrm>
            <a:off x="498020" y="2325242"/>
            <a:ext cx="5045530" cy="3771882"/>
          </a:xfrm>
          <a:prstGeom prst="rect">
            <a:avLst/>
          </a:prstGeom>
        </p:spPr>
      </p:pic>
      <p:sp>
        <p:nvSpPr>
          <p:cNvPr id="10" name="Rectángulo redondeado 9"/>
          <p:cNvSpPr/>
          <p:nvPr/>
        </p:nvSpPr>
        <p:spPr>
          <a:xfrm>
            <a:off x="418935" y="1472363"/>
            <a:ext cx="5203700" cy="737455"/>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Comportamiento del aire dentro de la tubería</a:t>
            </a:r>
            <a:endParaRPr lang="es-ES" sz="2400" b="1" dirty="0">
              <a:ln w="0"/>
              <a:solidFill>
                <a:schemeClr val="tx1"/>
              </a:solidFill>
              <a:effectLst>
                <a:outerShdw blurRad="38100" dist="19050" dir="2700000" algn="tl" rotWithShape="0">
                  <a:schemeClr val="dk1">
                    <a:alpha val="40000"/>
                  </a:schemeClr>
                </a:outerShdw>
              </a:effectLst>
            </a:endParaRPr>
          </a:p>
        </p:txBody>
      </p:sp>
      <p:sp>
        <p:nvSpPr>
          <p:cNvPr id="12" name="Rectángulo redondeado 11"/>
          <p:cNvSpPr/>
          <p:nvPr/>
        </p:nvSpPr>
        <p:spPr>
          <a:xfrm>
            <a:off x="6337590" y="1171348"/>
            <a:ext cx="5295526" cy="484493"/>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Velocidad del aire dentro de la tubería</a:t>
            </a:r>
            <a:endParaRPr lang="es-ES" sz="2400" b="1" dirty="0">
              <a:ln w="0"/>
              <a:solidFill>
                <a:schemeClr val="tx1"/>
              </a:solidFill>
              <a:effectLst>
                <a:outerShdw blurRad="38100" dist="19050" dir="2700000" algn="tl" rotWithShape="0">
                  <a:schemeClr val="dk1">
                    <a:alpha val="40000"/>
                  </a:schemeClr>
                </a:outerShdw>
              </a:effectLst>
            </a:endParaRPr>
          </a:p>
        </p:txBody>
      </p:sp>
      <p:pic>
        <p:nvPicPr>
          <p:cNvPr id="13" name="Imagen 12"/>
          <p:cNvPicPr/>
          <p:nvPr/>
        </p:nvPicPr>
        <p:blipFill>
          <a:blip r:embed="rId4" cstate="print">
            <a:extLst>
              <a:ext uri="{28A0092B-C50C-407E-A947-70E740481C1C}">
                <a14:useLocalDpi xmlns:a14="http://schemas.microsoft.com/office/drawing/2010/main" val="0"/>
              </a:ext>
            </a:extLst>
          </a:blip>
          <a:stretch>
            <a:fillRect/>
          </a:stretch>
        </p:blipFill>
        <p:spPr>
          <a:xfrm>
            <a:off x="7310222" y="1655841"/>
            <a:ext cx="3805451" cy="2629957"/>
          </a:xfrm>
          <a:prstGeom prst="rect">
            <a:avLst/>
          </a:prstGeom>
        </p:spPr>
      </p:pic>
      <p:pic>
        <p:nvPicPr>
          <p:cNvPr id="14" name="Imagen 13"/>
          <p:cNvPicPr/>
          <p:nvPr/>
        </p:nvPicPr>
        <p:blipFill>
          <a:blip r:embed="rId5">
            <a:extLst>
              <a:ext uri="{28A0092B-C50C-407E-A947-70E740481C1C}">
                <a14:useLocalDpi xmlns:a14="http://schemas.microsoft.com/office/drawing/2010/main" val="0"/>
              </a:ext>
            </a:extLst>
          </a:blip>
          <a:stretch>
            <a:fillRect/>
          </a:stretch>
        </p:blipFill>
        <p:spPr>
          <a:xfrm>
            <a:off x="6844502" y="4287382"/>
            <a:ext cx="4604548" cy="2246768"/>
          </a:xfrm>
          <a:prstGeom prst="rect">
            <a:avLst/>
          </a:prstGeom>
        </p:spPr>
      </p:pic>
      <p:sp>
        <p:nvSpPr>
          <p:cNvPr id="15" name="CuadroTexto 1"/>
          <p:cNvSpPr txBox="1"/>
          <p:nvPr/>
        </p:nvSpPr>
        <p:spPr>
          <a:xfrm>
            <a:off x="14811" y="74188"/>
            <a:ext cx="7144719"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DISEÑO MECÁNICO</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2" name="Elipse 1"/>
          <p:cNvSpPr/>
          <p:nvPr/>
        </p:nvSpPr>
        <p:spPr>
          <a:xfrm>
            <a:off x="9157649" y="1856096"/>
            <a:ext cx="354842" cy="4352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p:cNvSpPr/>
          <p:nvPr/>
        </p:nvSpPr>
        <p:spPr>
          <a:xfrm>
            <a:off x="7767852" y="5868538"/>
            <a:ext cx="354842" cy="3318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p:cNvSpPr/>
          <p:nvPr/>
        </p:nvSpPr>
        <p:spPr>
          <a:xfrm>
            <a:off x="10199428" y="5868538"/>
            <a:ext cx="354842" cy="3318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3858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1000"/>
                                        <p:tgtEl>
                                          <p:spTgt spid="12"/>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 grpId="0" animBg="1"/>
      <p:bldP spid="11"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711478"/>
            <a:ext cx="8325853" cy="830997"/>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VELOCIDADES DE ENTRADA Y SALIDA EN LA TUBERÍA</a:t>
            </a:r>
            <a:endParaRPr lang="es-ES" sz="2400"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2239039140"/>
              </p:ext>
            </p:extLst>
          </p:nvPr>
        </p:nvGraphicFramePr>
        <p:xfrm>
          <a:off x="7016048" y="846210"/>
          <a:ext cx="4059105" cy="5678424"/>
        </p:xfrm>
        <a:graphic>
          <a:graphicData uri="http://schemas.openxmlformats.org/drawingml/2006/table">
            <a:tbl>
              <a:tblPr firstRow="1" firstCol="1" bandRow="1">
                <a:tableStyleId>{68D230F3-CF80-4859-8CE7-A43EE81993B5}</a:tableStyleId>
              </a:tblPr>
              <a:tblGrid>
                <a:gridCol w="1333705">
                  <a:extLst>
                    <a:ext uri="{9D8B030D-6E8A-4147-A177-3AD203B41FA5}">
                      <a16:colId xmlns:a16="http://schemas.microsoft.com/office/drawing/2014/main" val="20000"/>
                    </a:ext>
                  </a:extLst>
                </a:gridCol>
                <a:gridCol w="1362700">
                  <a:extLst>
                    <a:ext uri="{9D8B030D-6E8A-4147-A177-3AD203B41FA5}">
                      <a16:colId xmlns:a16="http://schemas.microsoft.com/office/drawing/2014/main" val="20001"/>
                    </a:ext>
                  </a:extLst>
                </a:gridCol>
                <a:gridCol w="1362700">
                  <a:extLst>
                    <a:ext uri="{9D8B030D-6E8A-4147-A177-3AD203B41FA5}">
                      <a16:colId xmlns:a16="http://schemas.microsoft.com/office/drawing/2014/main" val="20002"/>
                    </a:ext>
                  </a:extLst>
                </a:gridCol>
              </a:tblGrid>
              <a:tr h="472494">
                <a:tc>
                  <a:txBody>
                    <a:bodyPr/>
                    <a:lstStyle/>
                    <a:p>
                      <a:pPr algn="ctr">
                        <a:lnSpc>
                          <a:spcPct val="115000"/>
                        </a:lnSpc>
                        <a:spcAft>
                          <a:spcPts val="0"/>
                        </a:spcAft>
                      </a:pPr>
                      <a:r>
                        <a:rPr lang="es-ES" sz="1800" dirty="0">
                          <a:effectLst/>
                        </a:rPr>
                        <a:t>V entrada [m/s]</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dirty="0">
                          <a:effectLst/>
                        </a:rPr>
                        <a:t>V salida [m/s]</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dirty="0" smtClean="0">
                          <a:effectLst/>
                        </a:rPr>
                        <a:t>Número </a:t>
                      </a:r>
                      <a:r>
                        <a:rPr lang="es-ES" sz="1800" dirty="0">
                          <a:effectLst/>
                        </a:rPr>
                        <a:t>de orificio</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265347">
                <a:tc rowSpan="14">
                  <a:txBody>
                    <a:bodyPr/>
                    <a:lstStyle/>
                    <a:p>
                      <a:pPr algn="ctr">
                        <a:lnSpc>
                          <a:spcPct val="115000"/>
                        </a:lnSpc>
                        <a:spcAft>
                          <a:spcPts val="0"/>
                        </a:spcAft>
                      </a:pPr>
                      <a:r>
                        <a:rPr lang="es-ES" sz="1800" b="0" dirty="0">
                          <a:effectLst/>
                        </a:rPr>
                        <a:t>3,84</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a:effectLst/>
                        </a:rPr>
                        <a:t>10,751</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a:effectLst/>
                        </a:rPr>
                        <a:t>1</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265347">
                <a:tc vMerge="1">
                  <a:txBody>
                    <a:bodyPr/>
                    <a:lstStyle/>
                    <a:p>
                      <a:endParaRPr lang="es-ES"/>
                    </a:p>
                  </a:txBody>
                  <a:tcPr/>
                </a:tc>
                <a:tc>
                  <a:txBody>
                    <a:bodyPr/>
                    <a:lstStyle/>
                    <a:p>
                      <a:pPr algn="ctr">
                        <a:lnSpc>
                          <a:spcPct val="115000"/>
                        </a:lnSpc>
                        <a:spcAft>
                          <a:spcPts val="0"/>
                        </a:spcAft>
                      </a:pPr>
                      <a:r>
                        <a:rPr lang="es-ES" sz="1800">
                          <a:effectLst/>
                        </a:rPr>
                        <a:t>10,243</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a:effectLst/>
                        </a:rPr>
                        <a:t>2</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265347">
                <a:tc vMerge="1">
                  <a:txBody>
                    <a:bodyPr/>
                    <a:lstStyle/>
                    <a:p>
                      <a:endParaRPr lang="es-ES"/>
                    </a:p>
                  </a:txBody>
                  <a:tcPr/>
                </a:tc>
                <a:tc>
                  <a:txBody>
                    <a:bodyPr/>
                    <a:lstStyle/>
                    <a:p>
                      <a:pPr algn="ctr">
                        <a:lnSpc>
                          <a:spcPct val="115000"/>
                        </a:lnSpc>
                        <a:spcAft>
                          <a:spcPts val="0"/>
                        </a:spcAft>
                      </a:pPr>
                      <a:r>
                        <a:rPr lang="es-ES" sz="1800">
                          <a:effectLst/>
                        </a:rPr>
                        <a:t>10,695</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a:effectLst/>
                        </a:rPr>
                        <a:t>3</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265347">
                <a:tc vMerge="1">
                  <a:txBody>
                    <a:bodyPr/>
                    <a:lstStyle/>
                    <a:p>
                      <a:endParaRPr lang="es-ES"/>
                    </a:p>
                  </a:txBody>
                  <a:tcPr/>
                </a:tc>
                <a:tc>
                  <a:txBody>
                    <a:bodyPr/>
                    <a:lstStyle/>
                    <a:p>
                      <a:pPr algn="ctr">
                        <a:lnSpc>
                          <a:spcPct val="115000"/>
                        </a:lnSpc>
                        <a:spcAft>
                          <a:spcPts val="0"/>
                        </a:spcAft>
                      </a:pPr>
                      <a:r>
                        <a:rPr lang="es-ES" sz="1800">
                          <a:effectLst/>
                        </a:rPr>
                        <a:t>10,227</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a:effectLst/>
                        </a:rPr>
                        <a:t>4</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4"/>
                  </a:ext>
                </a:extLst>
              </a:tr>
              <a:tr h="265347">
                <a:tc vMerge="1">
                  <a:txBody>
                    <a:bodyPr/>
                    <a:lstStyle/>
                    <a:p>
                      <a:endParaRPr lang="es-ES"/>
                    </a:p>
                  </a:txBody>
                  <a:tcPr/>
                </a:tc>
                <a:tc>
                  <a:txBody>
                    <a:bodyPr/>
                    <a:lstStyle/>
                    <a:p>
                      <a:pPr algn="ctr">
                        <a:lnSpc>
                          <a:spcPct val="115000"/>
                        </a:lnSpc>
                        <a:spcAft>
                          <a:spcPts val="0"/>
                        </a:spcAft>
                      </a:pPr>
                      <a:r>
                        <a:rPr lang="es-ES" sz="1800">
                          <a:effectLst/>
                        </a:rPr>
                        <a:t>10,565</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a:effectLst/>
                        </a:rPr>
                        <a:t>5</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5"/>
                  </a:ext>
                </a:extLst>
              </a:tr>
              <a:tr h="265347">
                <a:tc vMerge="1">
                  <a:txBody>
                    <a:bodyPr/>
                    <a:lstStyle/>
                    <a:p>
                      <a:endParaRPr lang="es-ES"/>
                    </a:p>
                  </a:txBody>
                  <a:tcPr/>
                </a:tc>
                <a:tc>
                  <a:txBody>
                    <a:bodyPr/>
                    <a:lstStyle/>
                    <a:p>
                      <a:pPr algn="ctr">
                        <a:lnSpc>
                          <a:spcPct val="115000"/>
                        </a:lnSpc>
                        <a:spcAft>
                          <a:spcPts val="0"/>
                        </a:spcAft>
                      </a:pPr>
                      <a:r>
                        <a:rPr lang="es-ES" sz="1800" dirty="0">
                          <a:effectLst/>
                        </a:rPr>
                        <a:t>10,177</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a:effectLst/>
                        </a:rPr>
                        <a:t>6</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6"/>
                  </a:ext>
                </a:extLst>
              </a:tr>
              <a:tr h="265347">
                <a:tc vMerge="1">
                  <a:txBody>
                    <a:bodyPr/>
                    <a:lstStyle/>
                    <a:p>
                      <a:endParaRPr lang="es-ES"/>
                    </a:p>
                  </a:txBody>
                  <a:tcPr/>
                </a:tc>
                <a:tc>
                  <a:txBody>
                    <a:bodyPr/>
                    <a:lstStyle/>
                    <a:p>
                      <a:pPr algn="ctr">
                        <a:lnSpc>
                          <a:spcPct val="115000"/>
                        </a:lnSpc>
                        <a:spcAft>
                          <a:spcPts val="0"/>
                        </a:spcAft>
                      </a:pPr>
                      <a:r>
                        <a:rPr lang="es-ES" sz="1800" dirty="0">
                          <a:effectLst/>
                        </a:rPr>
                        <a:t>10,766</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a:effectLst/>
                        </a:rPr>
                        <a:t>7</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7"/>
                  </a:ext>
                </a:extLst>
              </a:tr>
              <a:tr h="265347">
                <a:tc vMerge="1">
                  <a:txBody>
                    <a:bodyPr/>
                    <a:lstStyle/>
                    <a:p>
                      <a:endParaRPr lang="es-ES"/>
                    </a:p>
                  </a:txBody>
                  <a:tcPr/>
                </a:tc>
                <a:tc>
                  <a:txBody>
                    <a:bodyPr/>
                    <a:lstStyle/>
                    <a:p>
                      <a:pPr algn="ctr">
                        <a:lnSpc>
                          <a:spcPct val="115000"/>
                        </a:lnSpc>
                        <a:spcAft>
                          <a:spcPts val="0"/>
                        </a:spcAft>
                      </a:pPr>
                      <a:r>
                        <a:rPr lang="es-ES" sz="1800" dirty="0">
                          <a:effectLst/>
                        </a:rPr>
                        <a:t>10,300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a:effectLst/>
                        </a:rPr>
                        <a:t>8</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8"/>
                  </a:ext>
                </a:extLst>
              </a:tr>
              <a:tr h="265347">
                <a:tc vMerge="1">
                  <a:txBody>
                    <a:bodyPr/>
                    <a:lstStyle/>
                    <a:p>
                      <a:endParaRPr lang="es-ES"/>
                    </a:p>
                  </a:txBody>
                  <a:tcPr/>
                </a:tc>
                <a:tc>
                  <a:txBody>
                    <a:bodyPr/>
                    <a:lstStyle/>
                    <a:p>
                      <a:pPr algn="ctr">
                        <a:lnSpc>
                          <a:spcPct val="115000"/>
                        </a:lnSpc>
                        <a:spcAft>
                          <a:spcPts val="0"/>
                        </a:spcAft>
                      </a:pPr>
                      <a:r>
                        <a:rPr lang="es-ES" sz="1800" dirty="0">
                          <a:effectLst/>
                        </a:rPr>
                        <a:t>10,477</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a:effectLst/>
                        </a:rPr>
                        <a:t>9</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9"/>
                  </a:ext>
                </a:extLst>
              </a:tr>
              <a:tr h="265347">
                <a:tc vMerge="1">
                  <a:txBody>
                    <a:bodyPr/>
                    <a:lstStyle/>
                    <a:p>
                      <a:endParaRPr lang="es-ES"/>
                    </a:p>
                  </a:txBody>
                  <a:tcPr/>
                </a:tc>
                <a:tc>
                  <a:txBody>
                    <a:bodyPr/>
                    <a:lstStyle/>
                    <a:p>
                      <a:pPr algn="ctr">
                        <a:lnSpc>
                          <a:spcPct val="115000"/>
                        </a:lnSpc>
                        <a:spcAft>
                          <a:spcPts val="0"/>
                        </a:spcAft>
                      </a:pPr>
                      <a:r>
                        <a:rPr lang="es-ES" sz="1800" dirty="0">
                          <a:effectLst/>
                        </a:rPr>
                        <a:t>10,160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a:effectLst/>
                        </a:rPr>
                        <a:t>10</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10"/>
                  </a:ext>
                </a:extLst>
              </a:tr>
              <a:tr h="265347">
                <a:tc vMerge="1">
                  <a:txBody>
                    <a:bodyPr/>
                    <a:lstStyle/>
                    <a:p>
                      <a:endParaRPr lang="es-ES"/>
                    </a:p>
                  </a:txBody>
                  <a:tcPr/>
                </a:tc>
                <a:tc>
                  <a:txBody>
                    <a:bodyPr/>
                    <a:lstStyle/>
                    <a:p>
                      <a:pPr algn="ctr">
                        <a:lnSpc>
                          <a:spcPct val="115000"/>
                        </a:lnSpc>
                        <a:spcAft>
                          <a:spcPts val="0"/>
                        </a:spcAft>
                      </a:pPr>
                      <a:r>
                        <a:rPr lang="es-ES" sz="1800">
                          <a:effectLst/>
                        </a:rPr>
                        <a:t>10,621</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a:effectLst/>
                        </a:rPr>
                        <a:t>11</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11"/>
                  </a:ext>
                </a:extLst>
              </a:tr>
              <a:tr h="265347">
                <a:tc vMerge="1">
                  <a:txBody>
                    <a:bodyPr/>
                    <a:lstStyle/>
                    <a:p>
                      <a:endParaRPr lang="es-ES"/>
                    </a:p>
                  </a:txBody>
                  <a:tcPr/>
                </a:tc>
                <a:tc>
                  <a:txBody>
                    <a:bodyPr/>
                    <a:lstStyle/>
                    <a:p>
                      <a:pPr algn="ctr">
                        <a:lnSpc>
                          <a:spcPct val="115000"/>
                        </a:lnSpc>
                        <a:spcAft>
                          <a:spcPts val="0"/>
                        </a:spcAft>
                      </a:pPr>
                      <a:r>
                        <a:rPr lang="es-ES" sz="1800">
                          <a:effectLst/>
                        </a:rPr>
                        <a:t>10,345</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dirty="0">
                          <a:effectLst/>
                        </a:rPr>
                        <a:t>12</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12"/>
                  </a:ext>
                </a:extLst>
              </a:tr>
              <a:tr h="265347">
                <a:tc vMerge="1">
                  <a:txBody>
                    <a:bodyPr/>
                    <a:lstStyle/>
                    <a:p>
                      <a:endParaRPr lang="es-ES"/>
                    </a:p>
                  </a:txBody>
                  <a:tcPr/>
                </a:tc>
                <a:tc>
                  <a:txBody>
                    <a:bodyPr/>
                    <a:lstStyle/>
                    <a:p>
                      <a:pPr algn="ctr">
                        <a:lnSpc>
                          <a:spcPct val="115000"/>
                        </a:lnSpc>
                        <a:spcAft>
                          <a:spcPts val="0"/>
                        </a:spcAft>
                      </a:pPr>
                      <a:r>
                        <a:rPr lang="es-ES" sz="1800">
                          <a:effectLst/>
                        </a:rPr>
                        <a:t>10,401</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dirty="0">
                          <a:effectLst/>
                        </a:rPr>
                        <a:t>13</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13"/>
                  </a:ext>
                </a:extLst>
              </a:tr>
              <a:tr h="265347">
                <a:tc vMerge="1">
                  <a:txBody>
                    <a:bodyPr/>
                    <a:lstStyle/>
                    <a:p>
                      <a:endParaRPr lang="es-ES"/>
                    </a:p>
                  </a:txBody>
                  <a:tcPr/>
                </a:tc>
                <a:tc>
                  <a:txBody>
                    <a:bodyPr/>
                    <a:lstStyle/>
                    <a:p>
                      <a:pPr algn="ctr">
                        <a:lnSpc>
                          <a:spcPct val="115000"/>
                        </a:lnSpc>
                        <a:spcAft>
                          <a:spcPts val="0"/>
                        </a:spcAft>
                      </a:pPr>
                      <a:r>
                        <a:rPr lang="es-ES" sz="1800">
                          <a:effectLst/>
                        </a:rPr>
                        <a:t>10,139</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dirty="0">
                          <a:effectLst/>
                        </a:rPr>
                        <a:t>14</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14"/>
                  </a:ext>
                </a:extLst>
              </a:tr>
              <a:tr h="265347">
                <a:tc>
                  <a:txBody>
                    <a:bodyPr/>
                    <a:lstStyle/>
                    <a:p>
                      <a:pPr algn="ctr">
                        <a:lnSpc>
                          <a:spcPct val="115000"/>
                        </a:lnSpc>
                        <a:spcAft>
                          <a:spcPts val="0"/>
                        </a:spcAft>
                      </a:pPr>
                      <a:r>
                        <a:rPr lang="es-ES" sz="1800">
                          <a:effectLst/>
                        </a:rPr>
                        <a:t>V. Promedio [m/s]</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tc gridSpan="2">
                  <a:txBody>
                    <a:bodyPr/>
                    <a:lstStyle/>
                    <a:p>
                      <a:pPr algn="ctr">
                        <a:lnSpc>
                          <a:spcPct val="115000"/>
                        </a:lnSpc>
                        <a:spcAft>
                          <a:spcPts val="0"/>
                        </a:spcAft>
                      </a:pPr>
                      <a:r>
                        <a:rPr lang="es-ES" sz="1800" b="1" dirty="0">
                          <a:effectLst/>
                        </a:rPr>
                        <a:t>10,41907143</a:t>
                      </a:r>
                      <a:endParaRPr lang="es-ES" sz="1800" b="1" dirty="0">
                        <a:solidFill>
                          <a:srgbClr val="000000"/>
                        </a:solidFill>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s-ES"/>
                    </a:p>
                  </a:txBody>
                  <a:tcPr/>
                </a:tc>
                <a:extLst>
                  <a:ext uri="{0D108BD9-81ED-4DB2-BD59-A6C34878D82A}">
                    <a16:rowId xmlns:a16="http://schemas.microsoft.com/office/drawing/2014/main" val="10015"/>
                  </a:ext>
                </a:extLst>
              </a:tr>
            </a:tbl>
          </a:graphicData>
        </a:graphic>
      </p:graphicFrame>
      <p:pic>
        <p:nvPicPr>
          <p:cNvPr id="6" name="Imagen 5"/>
          <p:cNvPicPr/>
          <p:nvPr/>
        </p:nvPicPr>
        <p:blipFill>
          <a:blip r:embed="rId3"/>
          <a:stretch>
            <a:fillRect/>
          </a:stretch>
        </p:blipFill>
        <p:spPr>
          <a:xfrm>
            <a:off x="240632" y="1691939"/>
            <a:ext cx="5470358" cy="3986966"/>
          </a:xfrm>
          <a:prstGeom prst="rect">
            <a:avLst/>
          </a:prstGeom>
        </p:spPr>
      </p:pic>
      <p:sp>
        <p:nvSpPr>
          <p:cNvPr id="7" name="CuadroTexto 1"/>
          <p:cNvSpPr txBox="1"/>
          <p:nvPr/>
        </p:nvSpPr>
        <p:spPr>
          <a:xfrm>
            <a:off x="88304" y="86650"/>
            <a:ext cx="7144719"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DISEÑO MECÁNICO</a:t>
            </a:r>
            <a:endParaRPr lang="es-E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243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1"/>
          <p:cNvSpPr txBox="1"/>
          <p:nvPr/>
        </p:nvSpPr>
        <p:spPr>
          <a:xfrm>
            <a:off x="-45645" y="234209"/>
            <a:ext cx="9071810"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SELECCIÓN DE ELEMENTOS DE CONTROL Y POTENCIA</a:t>
            </a:r>
            <a:endParaRPr lang="es-ES" sz="2400" dirty="0">
              <a:solidFill>
                <a:srgbClr val="002060"/>
              </a:solidFill>
              <a:latin typeface="Times New Roman" panose="02020603050405020304" pitchFamily="18" charset="0"/>
              <a:cs typeface="Times New Roman" panose="02020603050405020304" pitchFamily="18" charset="0"/>
            </a:endParaRPr>
          </a:p>
        </p:txBody>
      </p:sp>
      <p:pic>
        <p:nvPicPr>
          <p:cNvPr id="10" name="Imagen 9"/>
          <p:cNvPicPr>
            <a:picLocks noChangeAspect="1"/>
          </p:cNvPicPr>
          <p:nvPr/>
        </p:nvPicPr>
        <p:blipFill>
          <a:blip r:embed="rId3"/>
          <a:stretch>
            <a:fillRect/>
          </a:stretch>
        </p:blipFill>
        <p:spPr>
          <a:xfrm>
            <a:off x="7709267" y="1430519"/>
            <a:ext cx="1806692" cy="2038319"/>
          </a:xfrm>
          <a:prstGeom prst="rect">
            <a:avLst/>
          </a:prstGeom>
        </p:spPr>
      </p:pic>
      <p:sp>
        <p:nvSpPr>
          <p:cNvPr id="18" name="Rectángulo redondeado 17"/>
          <p:cNvSpPr/>
          <p:nvPr/>
        </p:nvSpPr>
        <p:spPr>
          <a:xfrm>
            <a:off x="2031233" y="3471775"/>
            <a:ext cx="2463275" cy="609171"/>
          </a:xfrm>
          <a:prstGeom prst="round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MÓDULO RELÉ</a:t>
            </a:r>
            <a:endParaRPr lang="es-ES" sz="2400" b="1" dirty="0">
              <a:ln w="0"/>
              <a:solidFill>
                <a:schemeClr val="tx1"/>
              </a:solidFill>
              <a:effectLst>
                <a:outerShdw blurRad="38100" dist="19050" dir="2700000" algn="tl" rotWithShape="0">
                  <a:schemeClr val="dk1">
                    <a:alpha val="40000"/>
                  </a:schemeClr>
                </a:outerShdw>
              </a:effectLst>
            </a:endParaRPr>
          </a:p>
        </p:txBody>
      </p:sp>
      <p:sp>
        <p:nvSpPr>
          <p:cNvPr id="20" name="Rectángulo redondeado 19"/>
          <p:cNvSpPr/>
          <p:nvPr/>
        </p:nvSpPr>
        <p:spPr>
          <a:xfrm>
            <a:off x="7231895" y="922814"/>
            <a:ext cx="2795508" cy="562955"/>
          </a:xfrm>
          <a:prstGeom prst="round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ELECTROVÁLVULA</a:t>
            </a:r>
            <a:endParaRPr lang="es-ES" sz="2400" b="1" dirty="0">
              <a:ln w="0"/>
              <a:solidFill>
                <a:schemeClr val="tx1"/>
              </a:solidFill>
              <a:effectLst>
                <a:outerShdw blurRad="38100" dist="19050" dir="2700000" algn="tl" rotWithShape="0">
                  <a:schemeClr val="dk1">
                    <a:alpha val="40000"/>
                  </a:schemeClr>
                </a:outerShdw>
              </a:effectLst>
            </a:endParaRPr>
          </a:p>
        </p:txBody>
      </p:sp>
      <p:sp>
        <p:nvSpPr>
          <p:cNvPr id="21" name="Rectángulo redondeado 20"/>
          <p:cNvSpPr/>
          <p:nvPr/>
        </p:nvSpPr>
        <p:spPr>
          <a:xfrm>
            <a:off x="6833722" y="3492192"/>
            <a:ext cx="3591853" cy="789894"/>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RECTIFICADOR DE CORRIENTE</a:t>
            </a:r>
            <a:endParaRPr lang="es-ES" sz="2400" b="1" dirty="0">
              <a:ln w="0"/>
              <a:solidFill>
                <a:schemeClr val="tx1"/>
              </a:solidFill>
              <a:effectLst>
                <a:outerShdw blurRad="38100" dist="19050" dir="2700000" algn="tl" rotWithShape="0">
                  <a:schemeClr val="dk1">
                    <a:alpha val="40000"/>
                  </a:schemeClr>
                </a:outerShdw>
              </a:effectLst>
            </a:endParaRPr>
          </a:p>
        </p:txBody>
      </p:sp>
      <p:sp>
        <p:nvSpPr>
          <p:cNvPr id="24" name="Rectángulo redondeado 23"/>
          <p:cNvSpPr/>
          <p:nvPr/>
        </p:nvSpPr>
        <p:spPr>
          <a:xfrm>
            <a:off x="1938244" y="846552"/>
            <a:ext cx="2556264" cy="639217"/>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LUCES PILOTO</a:t>
            </a:r>
            <a:endParaRPr lang="es-ES" sz="2400" b="1" dirty="0">
              <a:ln w="0"/>
              <a:solidFill>
                <a:schemeClr val="tx1"/>
              </a:solidFill>
              <a:effectLst>
                <a:outerShdw blurRad="38100" dist="19050" dir="2700000" algn="tl" rotWithShape="0">
                  <a:schemeClr val="dk1">
                    <a:alpha val="40000"/>
                  </a:schemeClr>
                </a:outerShdw>
              </a:effectLst>
            </a:endParaRPr>
          </a:p>
        </p:txBody>
      </p:sp>
      <p:pic>
        <p:nvPicPr>
          <p:cNvPr id="15" name="Imagen 14"/>
          <p:cNvPicPr/>
          <p:nvPr/>
        </p:nvPicPr>
        <p:blipFill>
          <a:blip r:embed="rId4"/>
          <a:stretch>
            <a:fillRect/>
          </a:stretch>
        </p:blipFill>
        <p:spPr>
          <a:xfrm>
            <a:off x="1984686" y="1778408"/>
            <a:ext cx="2463380" cy="1474557"/>
          </a:xfrm>
          <a:prstGeom prst="rect">
            <a:avLst/>
          </a:prstGeom>
        </p:spPr>
      </p:pic>
      <p:pic>
        <p:nvPicPr>
          <p:cNvPr id="16" name="Imagen 15"/>
          <p:cNvPicPr/>
          <p:nvPr/>
        </p:nvPicPr>
        <p:blipFill>
          <a:blip r:embed="rId5"/>
          <a:stretch>
            <a:fillRect/>
          </a:stretch>
        </p:blipFill>
        <p:spPr>
          <a:xfrm>
            <a:off x="2216399" y="4236294"/>
            <a:ext cx="2231667" cy="1721432"/>
          </a:xfrm>
          <a:prstGeom prst="rect">
            <a:avLst/>
          </a:prstGeom>
        </p:spPr>
      </p:pic>
      <p:pic>
        <p:nvPicPr>
          <p:cNvPr id="17" name="Imagen 16"/>
          <p:cNvPicPr/>
          <p:nvPr/>
        </p:nvPicPr>
        <p:blipFill>
          <a:blip r:embed="rId6">
            <a:extLst>
              <a:ext uri="{28A0092B-C50C-407E-A947-70E740481C1C}">
                <a14:useLocalDpi xmlns:a14="http://schemas.microsoft.com/office/drawing/2010/main" val="0"/>
              </a:ext>
            </a:extLst>
          </a:blip>
          <a:srcRect/>
          <a:stretch>
            <a:fillRect/>
          </a:stretch>
        </p:blipFill>
        <p:spPr bwMode="auto">
          <a:xfrm>
            <a:off x="7470580" y="4305440"/>
            <a:ext cx="2318136" cy="2038320"/>
          </a:xfrm>
          <a:prstGeom prst="rect">
            <a:avLst/>
          </a:prstGeom>
          <a:noFill/>
          <a:extLst/>
        </p:spPr>
      </p:pic>
    </p:spTree>
    <p:extLst>
      <p:ext uri="{BB962C8B-B14F-4D97-AF65-F5344CB8AC3E}">
        <p14:creationId xmlns:p14="http://schemas.microsoft.com/office/powerpoint/2010/main" val="307558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1"/>
          <p:cNvSpPr txBox="1"/>
          <p:nvPr/>
        </p:nvSpPr>
        <p:spPr>
          <a:xfrm>
            <a:off x="0" y="579461"/>
            <a:ext cx="9071810"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SELECCIÓN DE ELEMENTOS DE CONTROL Y POTENCIA</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167427" y="1309248"/>
            <a:ext cx="3722712" cy="886718"/>
          </a:xfrm>
          <a:prstGeom prst="round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CONTROLADOR DE TEMPERATURA</a:t>
            </a:r>
            <a:endParaRPr lang="es-ES" sz="2400" b="1" dirty="0">
              <a:ln w="0"/>
              <a:solidFill>
                <a:schemeClr val="tx1"/>
              </a:solidFill>
              <a:effectLst>
                <a:outerShdw blurRad="38100" dist="19050" dir="2700000" algn="tl" rotWithShape="0">
                  <a:schemeClr val="dk1">
                    <a:alpha val="40000"/>
                  </a:schemeClr>
                </a:outerShdw>
              </a:effectLst>
            </a:endParaRPr>
          </a:p>
        </p:txBody>
      </p:sp>
      <p:sp>
        <p:nvSpPr>
          <p:cNvPr id="9" name="Rectángulo redondeado 8"/>
          <p:cNvSpPr/>
          <p:nvPr/>
        </p:nvSpPr>
        <p:spPr>
          <a:xfrm>
            <a:off x="4755799" y="1309248"/>
            <a:ext cx="2563119" cy="886718"/>
          </a:xfrm>
          <a:prstGeom prst="round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CONTACTOR</a:t>
            </a:r>
            <a:endParaRPr lang="es-ES" sz="2400" b="1" dirty="0">
              <a:ln w="0"/>
              <a:solidFill>
                <a:schemeClr val="tx1"/>
              </a:solidFill>
              <a:effectLst>
                <a:outerShdw blurRad="38100" dist="19050" dir="2700000" algn="tl" rotWithShape="0">
                  <a:schemeClr val="dk1">
                    <a:alpha val="40000"/>
                  </a:schemeClr>
                </a:outerShdw>
              </a:effectLst>
            </a:endParaRPr>
          </a:p>
        </p:txBody>
      </p:sp>
      <p:sp>
        <p:nvSpPr>
          <p:cNvPr id="11" name="Rectángulo redondeado 10"/>
          <p:cNvSpPr/>
          <p:nvPr/>
        </p:nvSpPr>
        <p:spPr>
          <a:xfrm>
            <a:off x="8437525" y="1309248"/>
            <a:ext cx="3418677" cy="886718"/>
          </a:xfrm>
          <a:prstGeom prst="round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SELECTOR DE TRES POSICIONES</a:t>
            </a:r>
            <a:endParaRPr lang="es-ES" sz="2400" b="1" dirty="0">
              <a:ln w="0"/>
              <a:solidFill>
                <a:schemeClr val="tx1"/>
              </a:solidFill>
              <a:effectLst>
                <a:outerShdw blurRad="38100" dist="19050" dir="2700000" algn="tl" rotWithShape="0">
                  <a:schemeClr val="dk1">
                    <a:alpha val="40000"/>
                  </a:schemeClr>
                </a:outerShdw>
              </a:effectLst>
            </a:endParaRPr>
          </a:p>
        </p:txBody>
      </p:sp>
      <p:pic>
        <p:nvPicPr>
          <p:cNvPr id="12" name="Imagen 11"/>
          <p:cNvPicPr/>
          <p:nvPr/>
        </p:nvPicPr>
        <p:blipFill>
          <a:blip r:embed="rId3"/>
          <a:stretch>
            <a:fillRect/>
          </a:stretch>
        </p:blipFill>
        <p:spPr>
          <a:xfrm>
            <a:off x="799837" y="2448869"/>
            <a:ext cx="2390149" cy="2214051"/>
          </a:xfrm>
          <a:prstGeom prst="rect">
            <a:avLst/>
          </a:prstGeom>
        </p:spPr>
      </p:pic>
      <p:pic>
        <p:nvPicPr>
          <p:cNvPr id="13" name="Imagen 12"/>
          <p:cNvPicPr/>
          <p:nvPr/>
        </p:nvPicPr>
        <p:blipFill>
          <a:blip r:embed="rId4"/>
          <a:stretch>
            <a:fillRect/>
          </a:stretch>
        </p:blipFill>
        <p:spPr>
          <a:xfrm>
            <a:off x="5050111" y="2448869"/>
            <a:ext cx="2513062" cy="2466954"/>
          </a:xfrm>
          <a:prstGeom prst="rect">
            <a:avLst/>
          </a:prstGeom>
        </p:spPr>
      </p:pic>
      <p:pic>
        <p:nvPicPr>
          <p:cNvPr id="14" name="Imagen 13"/>
          <p:cNvPicPr/>
          <p:nvPr/>
        </p:nvPicPr>
        <p:blipFill>
          <a:blip r:embed="rId5"/>
          <a:stretch>
            <a:fillRect/>
          </a:stretch>
        </p:blipFill>
        <p:spPr>
          <a:xfrm>
            <a:off x="9737293" y="2757845"/>
            <a:ext cx="1266503" cy="1652172"/>
          </a:xfrm>
          <a:prstGeom prst="rect">
            <a:avLst/>
          </a:prstGeom>
        </p:spPr>
      </p:pic>
      <p:sp>
        <p:nvSpPr>
          <p:cNvPr id="3" name="Rectángulo redondeado 2"/>
          <p:cNvSpPr/>
          <p:nvPr/>
        </p:nvSpPr>
        <p:spPr>
          <a:xfrm>
            <a:off x="5622778" y="4956969"/>
            <a:ext cx="1475445" cy="42351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rPr>
              <a:t>16 [A]</a:t>
            </a:r>
            <a:endParaRPr lang="es-ES" sz="2400" b="1" dirty="0">
              <a:solidFill>
                <a:schemeClr val="tx1"/>
              </a:solidFill>
            </a:endParaRPr>
          </a:p>
        </p:txBody>
      </p:sp>
      <p:sp>
        <p:nvSpPr>
          <p:cNvPr id="15" name="Rectángulo redondeado 14"/>
          <p:cNvSpPr/>
          <p:nvPr/>
        </p:nvSpPr>
        <p:spPr>
          <a:xfrm>
            <a:off x="1065709" y="4915823"/>
            <a:ext cx="1810282" cy="450944"/>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solidFill>
                  <a:schemeClr val="tx1"/>
                </a:solidFill>
              </a:rPr>
              <a:t>XMTG-808</a:t>
            </a:r>
          </a:p>
        </p:txBody>
      </p:sp>
    </p:spTree>
    <p:extLst>
      <p:ext uri="{BB962C8B-B14F-4D97-AF65-F5344CB8AC3E}">
        <p14:creationId xmlns:p14="http://schemas.microsoft.com/office/powerpoint/2010/main" val="308952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1000"/>
                                        <p:tgtEl>
                                          <p:spTgt spid="15"/>
                                        </p:tgtEl>
                                      </p:cBhvr>
                                    </p:animEffect>
                                  </p:childTnLst>
                                </p:cTn>
                              </p:par>
                              <p:par>
                                <p:cTn id="11" presetID="42"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1000"/>
                                        <p:tgtEl>
                                          <p:spTgt spid="9"/>
                                        </p:tgtEl>
                                      </p:cBhvr>
                                    </p:animEffect>
                                  </p:childTnLst>
                                </p:cTn>
                              </p:par>
                              <p:par>
                                <p:cTn id="21" presetID="42"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16" presetClass="entr" presetSubtype="21"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1000"/>
                                        <p:tgtEl>
                                          <p:spTgt spid="11"/>
                                        </p:tgtEl>
                                      </p:cBhvr>
                                    </p:animEffect>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2"/>
          <p:cNvSpPr txBox="1"/>
          <p:nvPr/>
        </p:nvSpPr>
        <p:spPr>
          <a:xfrm>
            <a:off x="12081" y="350159"/>
            <a:ext cx="7250365" cy="492443"/>
          </a:xfrm>
          <a:prstGeom prst="rect">
            <a:avLst/>
          </a:prstGeom>
          <a:noFill/>
        </p:spPr>
        <p:txBody>
          <a:bodyPr wrap="square" rtlCol="0">
            <a:spAutoFit/>
          </a:bodyPr>
          <a:lstStyle/>
          <a:p>
            <a:r>
              <a:rPr lang="es-ES" sz="2600" b="1" dirty="0" smtClean="0">
                <a:solidFill>
                  <a:srgbClr val="002060"/>
                </a:solidFill>
                <a:latin typeface="Times New Roman" panose="02020603050405020304" pitchFamily="18" charset="0"/>
                <a:cs typeface="Times New Roman" panose="02020603050405020304" pitchFamily="18" charset="0"/>
              </a:rPr>
              <a:t>DEFINICIÓN DEL PROBLEMA</a:t>
            </a:r>
            <a:endParaRPr lang="es-ES" sz="2600" dirty="0">
              <a:solidFill>
                <a:srgbClr val="002060"/>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3"/>
          <a:stretch>
            <a:fillRect/>
          </a:stretch>
        </p:blipFill>
        <p:spPr>
          <a:xfrm>
            <a:off x="46339" y="842602"/>
            <a:ext cx="4029715" cy="4179360"/>
          </a:xfrm>
          <a:prstGeom prst="rect">
            <a:avLst/>
          </a:prstGeom>
        </p:spPr>
      </p:pic>
      <p:graphicFrame>
        <p:nvGraphicFramePr>
          <p:cNvPr id="10" name="Diagrama 9"/>
          <p:cNvGraphicFramePr/>
          <p:nvPr>
            <p:extLst>
              <p:ext uri="{D42A27DB-BD31-4B8C-83A1-F6EECF244321}">
                <p14:modId xmlns:p14="http://schemas.microsoft.com/office/powerpoint/2010/main" val="1254109625"/>
              </p:ext>
            </p:extLst>
          </p:nvPr>
        </p:nvGraphicFramePr>
        <p:xfrm>
          <a:off x="4533090" y="1101545"/>
          <a:ext cx="9805480" cy="54575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3681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0" y="2927760"/>
            <a:ext cx="7594169" cy="313419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1"/>
          <p:cNvSpPr txBox="1"/>
          <p:nvPr/>
        </p:nvSpPr>
        <p:spPr>
          <a:xfrm>
            <a:off x="0" y="138379"/>
            <a:ext cx="8325853"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DISEÑO ELÉCTRICO Y ELECTRÓNICO</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6" name="CuadroTexto 1"/>
          <p:cNvSpPr txBox="1"/>
          <p:nvPr/>
        </p:nvSpPr>
        <p:spPr>
          <a:xfrm>
            <a:off x="0" y="649662"/>
            <a:ext cx="9071810"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SELECCIÓN DE ELEMENTOS DE PROTECCIÓN</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194010" y="1126019"/>
            <a:ext cx="3579008" cy="435774"/>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b="1" dirty="0" smtClean="0">
                <a:solidFill>
                  <a:schemeClr val="tx1"/>
                </a:solidFill>
              </a:rPr>
              <a:t>DISYUNTOR PRINCIPAL</a:t>
            </a:r>
            <a:endParaRPr lang="es-ES" b="1"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8" name="Rectángulo 7"/>
              <p:cNvSpPr/>
              <p:nvPr/>
            </p:nvSpPr>
            <p:spPr>
              <a:xfrm>
                <a:off x="2542" y="1532313"/>
                <a:ext cx="2662759" cy="1496500"/>
              </a:xfrm>
              <a:prstGeom prst="rect">
                <a:avLst/>
              </a:prstGeom>
            </p:spPr>
            <p:txBody>
              <a:bodyPr wrap="square">
                <a:spAutoFit/>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2000" i="1" smtClean="0">
                              <a:solidFill>
                                <a:srgbClr val="000000"/>
                              </a:solidFill>
                              <a:latin typeface="Cambria Math" panose="02040503050406030204" pitchFamily="18" charset="0"/>
                              <a:ea typeface="Arial" panose="020B0604020202020204" pitchFamily="34" charset="0"/>
                            </a:rPr>
                          </m:ctrlPr>
                        </m:sSubPr>
                        <m:e>
                          <m:r>
                            <a:rPr lang="es-ES" sz="2000" i="1">
                              <a:solidFill>
                                <a:srgbClr val="000000"/>
                              </a:solidFill>
                              <a:effectLst/>
                              <a:latin typeface="Cambria Math" panose="02040503050406030204" pitchFamily="18" charset="0"/>
                              <a:ea typeface="Arial" panose="020B0604020202020204" pitchFamily="34" charset="0"/>
                            </a:rPr>
                            <m:t>𝑃</m:t>
                          </m:r>
                        </m:e>
                        <m:sub>
                          <m:r>
                            <a:rPr lang="es-ES" sz="2000" i="1">
                              <a:solidFill>
                                <a:srgbClr val="000000"/>
                              </a:solidFill>
                              <a:effectLst/>
                              <a:latin typeface="Cambria Math" panose="02040503050406030204" pitchFamily="18" charset="0"/>
                              <a:ea typeface="Arial" panose="020B0604020202020204" pitchFamily="34" charset="0"/>
                            </a:rPr>
                            <m:t>𝑐</m:t>
                          </m:r>
                        </m:sub>
                      </m:sSub>
                      <m:r>
                        <a:rPr lang="es-ES" sz="2000" i="1">
                          <a:solidFill>
                            <a:srgbClr val="000000"/>
                          </a:solidFill>
                          <a:effectLst/>
                          <a:latin typeface="Cambria Math" panose="02040503050406030204" pitchFamily="18" charset="0"/>
                          <a:ea typeface="Arial" panose="020B0604020202020204" pitchFamily="34" charset="0"/>
                        </a:rPr>
                        <m:t>=</m:t>
                      </m:r>
                      <m:r>
                        <a:rPr lang="es-ES" sz="2000" i="1">
                          <a:solidFill>
                            <a:srgbClr val="000000"/>
                          </a:solidFill>
                          <a:effectLst/>
                          <a:latin typeface="Cambria Math" panose="02040503050406030204" pitchFamily="18" charset="0"/>
                          <a:ea typeface="Arial" panose="020B0604020202020204" pitchFamily="34" charset="0"/>
                        </a:rPr>
                        <m:t>𝑉</m:t>
                      </m:r>
                      <m:r>
                        <a:rPr lang="es-ES" sz="2000" i="1">
                          <a:solidFill>
                            <a:srgbClr val="000000"/>
                          </a:solidFill>
                          <a:effectLst/>
                          <a:latin typeface="Cambria Math" panose="02040503050406030204" pitchFamily="18" charset="0"/>
                          <a:ea typeface="Arial" panose="020B0604020202020204" pitchFamily="34" charset="0"/>
                        </a:rPr>
                        <m:t>∗</m:t>
                      </m:r>
                      <m:r>
                        <a:rPr lang="es-ES" sz="2000" i="1">
                          <a:solidFill>
                            <a:srgbClr val="000000"/>
                          </a:solidFill>
                          <a:effectLst/>
                          <a:latin typeface="Cambria Math" panose="02040503050406030204" pitchFamily="18" charset="0"/>
                          <a:ea typeface="Arial" panose="020B0604020202020204" pitchFamily="34" charset="0"/>
                        </a:rPr>
                        <m:t>𝐼</m:t>
                      </m:r>
                      <m:r>
                        <a:rPr lang="es-ES" sz="2000" b="0" i="1" smtClean="0">
                          <a:solidFill>
                            <a:srgbClr val="000000"/>
                          </a:solidFill>
                          <a:effectLst/>
                          <a:latin typeface="Cambria Math" panose="02040503050406030204" pitchFamily="18" charset="0"/>
                          <a:ea typeface="Arial" panose="020B0604020202020204" pitchFamily="34" charset="0"/>
                        </a:rPr>
                        <m:t>∗</m:t>
                      </m:r>
                      <m:r>
                        <a:rPr lang="es-ES" sz="2000" i="1">
                          <a:solidFill>
                            <a:srgbClr val="000000"/>
                          </a:solidFill>
                          <a:latin typeface="Cambria Math" panose="02040503050406030204" pitchFamily="18" charset="0"/>
                          <a:ea typeface="Arial" panose="020B0604020202020204" pitchFamily="34" charset="0"/>
                        </a:rPr>
                        <m:t>𝐶𝑜𝑠</m:t>
                      </m:r>
                      <m:r>
                        <a:rPr lang="es-ES" sz="2000" i="1">
                          <a:solidFill>
                            <a:srgbClr val="000000"/>
                          </a:solidFill>
                          <a:latin typeface="Cambria Math" panose="02040503050406030204" pitchFamily="18" charset="0"/>
                          <a:ea typeface="Arial" panose="020B0604020202020204" pitchFamily="34" charset="0"/>
                        </a:rPr>
                        <m:t>𝜑</m:t>
                      </m:r>
                    </m:oMath>
                  </m:oMathPara>
                </a14:m>
                <a:endParaRPr lang="es-ES" sz="2000" dirty="0">
                  <a:solidFill>
                    <a:srgbClr val="000000"/>
                  </a:solidFill>
                  <a:effectLst/>
                  <a:latin typeface="Arial" panose="020B0604020202020204" pitchFamily="34" charset="0"/>
                  <a:ea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es-ES" sz="2000" i="1">
                          <a:solidFill>
                            <a:srgbClr val="000000"/>
                          </a:solidFill>
                          <a:effectLst/>
                          <a:latin typeface="Cambria Math" panose="02040503050406030204" pitchFamily="18" charset="0"/>
                          <a:ea typeface="Arial" panose="020B0604020202020204" pitchFamily="34" charset="0"/>
                        </a:rPr>
                        <m:t>𝐼</m:t>
                      </m:r>
                      <m:r>
                        <a:rPr lang="es-ES" sz="2000" i="1">
                          <a:solidFill>
                            <a:srgbClr val="000000"/>
                          </a:solidFill>
                          <a:effectLst/>
                          <a:latin typeface="Cambria Math" panose="02040503050406030204" pitchFamily="18" charset="0"/>
                          <a:ea typeface="Arial" panose="020B0604020202020204" pitchFamily="34" charset="0"/>
                        </a:rPr>
                        <m:t>=</m:t>
                      </m:r>
                      <m:f>
                        <m:fPr>
                          <m:ctrlPr>
                            <a:rPr lang="es-ES" sz="2000" i="1">
                              <a:solidFill>
                                <a:srgbClr val="000000"/>
                              </a:solidFill>
                              <a:effectLst/>
                              <a:latin typeface="Cambria Math" panose="02040503050406030204" pitchFamily="18" charset="0"/>
                              <a:ea typeface="Arial" panose="020B0604020202020204" pitchFamily="34" charset="0"/>
                            </a:rPr>
                          </m:ctrlPr>
                        </m:fPr>
                        <m:num>
                          <m:sSub>
                            <m:sSubPr>
                              <m:ctrlPr>
                                <a:rPr lang="es-ES" sz="2000" i="1">
                                  <a:solidFill>
                                    <a:srgbClr val="000000"/>
                                  </a:solidFill>
                                  <a:effectLst/>
                                  <a:latin typeface="Cambria Math" panose="02040503050406030204" pitchFamily="18" charset="0"/>
                                  <a:ea typeface="Arial" panose="020B0604020202020204" pitchFamily="34" charset="0"/>
                                </a:rPr>
                              </m:ctrlPr>
                            </m:sSubPr>
                            <m:e>
                              <m:r>
                                <a:rPr lang="es-ES" sz="2000" i="1">
                                  <a:solidFill>
                                    <a:srgbClr val="000000"/>
                                  </a:solidFill>
                                  <a:effectLst/>
                                  <a:latin typeface="Cambria Math" panose="02040503050406030204" pitchFamily="18" charset="0"/>
                                  <a:ea typeface="Arial" panose="020B0604020202020204" pitchFamily="34" charset="0"/>
                                </a:rPr>
                                <m:t>𝑃</m:t>
                              </m:r>
                            </m:e>
                            <m:sub>
                              <m:r>
                                <a:rPr lang="es-ES" sz="2000" i="1">
                                  <a:solidFill>
                                    <a:srgbClr val="000000"/>
                                  </a:solidFill>
                                  <a:effectLst/>
                                  <a:latin typeface="Cambria Math" panose="02040503050406030204" pitchFamily="18" charset="0"/>
                                  <a:ea typeface="Arial" panose="020B0604020202020204" pitchFamily="34" charset="0"/>
                                </a:rPr>
                                <m:t>𝑐</m:t>
                              </m:r>
                            </m:sub>
                          </m:sSub>
                        </m:num>
                        <m:den>
                          <m:r>
                            <a:rPr lang="es-ES" sz="2000" i="1">
                              <a:solidFill>
                                <a:srgbClr val="000000"/>
                              </a:solidFill>
                              <a:effectLst/>
                              <a:latin typeface="Cambria Math" panose="02040503050406030204" pitchFamily="18" charset="0"/>
                              <a:ea typeface="Arial" panose="020B0604020202020204" pitchFamily="34" charset="0"/>
                            </a:rPr>
                            <m:t>𝑉</m:t>
                          </m:r>
                          <m:r>
                            <a:rPr lang="es-ES" sz="2000" i="1">
                              <a:solidFill>
                                <a:srgbClr val="000000"/>
                              </a:solidFill>
                              <a:effectLst/>
                              <a:latin typeface="Cambria Math" panose="02040503050406030204" pitchFamily="18" charset="0"/>
                              <a:ea typeface="Arial" panose="020B0604020202020204" pitchFamily="34" charset="0"/>
                            </a:rPr>
                            <m:t>∗</m:t>
                          </m:r>
                          <m:r>
                            <a:rPr lang="es-ES" sz="2000" i="1">
                              <a:solidFill>
                                <a:srgbClr val="000000"/>
                              </a:solidFill>
                              <a:effectLst/>
                              <a:latin typeface="Cambria Math" panose="02040503050406030204" pitchFamily="18" charset="0"/>
                              <a:ea typeface="Arial" panose="020B0604020202020204" pitchFamily="34" charset="0"/>
                            </a:rPr>
                            <m:t>𝐶𝑜𝑠</m:t>
                          </m:r>
                          <m:r>
                            <a:rPr lang="es-ES" sz="2000" i="1">
                              <a:solidFill>
                                <a:srgbClr val="000000"/>
                              </a:solidFill>
                              <a:effectLst/>
                              <a:latin typeface="Cambria Math" panose="02040503050406030204" pitchFamily="18" charset="0"/>
                              <a:ea typeface="Arial" panose="020B0604020202020204" pitchFamily="34" charset="0"/>
                            </a:rPr>
                            <m:t>𝜑</m:t>
                          </m:r>
                        </m:den>
                      </m:f>
                    </m:oMath>
                  </m:oMathPara>
                </a14:m>
                <a:endParaRPr lang="es-ES" sz="2000" dirty="0">
                  <a:solidFill>
                    <a:srgbClr val="000000"/>
                  </a:solidFill>
                  <a:effectLst/>
                  <a:latin typeface="Arial" panose="020B0604020202020204" pitchFamily="34" charset="0"/>
                  <a:ea typeface="Arial" panose="020B0604020202020204" pitchFamily="34"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2542" y="1532313"/>
                <a:ext cx="2662759" cy="1496500"/>
              </a:xfrm>
              <a:prstGeom prst="rect">
                <a:avLst/>
              </a:prstGeom>
              <a:blipFill rotWithShape="0">
                <a:blip r:embed="rId3"/>
                <a:stretch>
                  <a:fillRect/>
                </a:stretch>
              </a:blipFill>
            </p:spPr>
            <p:txBody>
              <a:bodyPr/>
              <a:lstStyle/>
              <a:p>
                <a:r>
                  <a:rPr lang="es-ES">
                    <a:noFill/>
                  </a:rPr>
                  <a:t> </a:t>
                </a:r>
              </a:p>
            </p:txBody>
          </p:sp>
        </mc:Fallback>
      </mc:AlternateContent>
      <p:graphicFrame>
        <p:nvGraphicFramePr>
          <p:cNvPr id="9" name="Tabla 8"/>
          <p:cNvGraphicFramePr>
            <a:graphicFrameLocks noGrp="1"/>
          </p:cNvGraphicFramePr>
          <p:nvPr>
            <p:extLst>
              <p:ext uri="{D42A27DB-BD31-4B8C-83A1-F6EECF244321}">
                <p14:modId xmlns:p14="http://schemas.microsoft.com/office/powerpoint/2010/main" val="1618121459"/>
              </p:ext>
            </p:extLst>
          </p:nvPr>
        </p:nvGraphicFramePr>
        <p:xfrm>
          <a:off x="239712" y="2977378"/>
          <a:ext cx="7152941" cy="3084576"/>
        </p:xfrm>
        <a:graphic>
          <a:graphicData uri="http://schemas.openxmlformats.org/drawingml/2006/table">
            <a:tbl>
              <a:tblPr firstRow="1" firstCol="1" bandRow="1">
                <a:tableStyleId>{D27102A9-8310-4765-A935-A1911B00CA55}</a:tableStyleId>
              </a:tblPr>
              <a:tblGrid>
                <a:gridCol w="1741024">
                  <a:extLst>
                    <a:ext uri="{9D8B030D-6E8A-4147-A177-3AD203B41FA5}">
                      <a16:colId xmlns:a16="http://schemas.microsoft.com/office/drawing/2014/main" val="20000"/>
                    </a:ext>
                  </a:extLst>
                </a:gridCol>
                <a:gridCol w="1394824">
                  <a:extLst>
                    <a:ext uri="{9D8B030D-6E8A-4147-A177-3AD203B41FA5}">
                      <a16:colId xmlns:a16="http://schemas.microsoft.com/office/drawing/2014/main" val="20001"/>
                    </a:ext>
                  </a:extLst>
                </a:gridCol>
                <a:gridCol w="1387670">
                  <a:extLst>
                    <a:ext uri="{9D8B030D-6E8A-4147-A177-3AD203B41FA5}">
                      <a16:colId xmlns:a16="http://schemas.microsoft.com/office/drawing/2014/main" val="20002"/>
                    </a:ext>
                  </a:extLst>
                </a:gridCol>
                <a:gridCol w="1204556">
                  <a:extLst>
                    <a:ext uri="{9D8B030D-6E8A-4147-A177-3AD203B41FA5}">
                      <a16:colId xmlns:a16="http://schemas.microsoft.com/office/drawing/2014/main" val="20003"/>
                    </a:ext>
                  </a:extLst>
                </a:gridCol>
                <a:gridCol w="1424867">
                  <a:extLst>
                    <a:ext uri="{9D8B030D-6E8A-4147-A177-3AD203B41FA5}">
                      <a16:colId xmlns:a16="http://schemas.microsoft.com/office/drawing/2014/main" val="20004"/>
                    </a:ext>
                  </a:extLst>
                </a:gridCol>
              </a:tblGrid>
              <a:tr h="558472">
                <a:tc>
                  <a:txBody>
                    <a:bodyPr/>
                    <a:lstStyle/>
                    <a:p>
                      <a:pPr>
                        <a:lnSpc>
                          <a:spcPct val="115000"/>
                        </a:lnSpc>
                        <a:spcAft>
                          <a:spcPts val="0"/>
                        </a:spcAft>
                      </a:pPr>
                      <a:r>
                        <a:rPr lang="es-ES" sz="1600" dirty="0">
                          <a:effectLst/>
                        </a:rPr>
                        <a:t>Elemento</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600">
                          <a:effectLst/>
                        </a:rPr>
                        <a:t>Potencia Nominal [W]</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600">
                          <a:effectLst/>
                        </a:rPr>
                        <a:t>Voltaje de Trabajo [V]</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600" dirty="0">
                          <a:effectLst/>
                        </a:rPr>
                        <a:t>Factor de potencia</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nSpc>
                          <a:spcPct val="115000"/>
                        </a:lnSpc>
                        <a:spcAft>
                          <a:spcPts val="0"/>
                        </a:spcAft>
                      </a:pPr>
                      <a:r>
                        <a:rPr lang="es-ES" sz="1600">
                          <a:effectLst/>
                        </a:rPr>
                        <a:t>Corriente Calculada[A]</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0"/>
                  </a:ext>
                </a:extLst>
              </a:tr>
              <a:tr h="206790">
                <a:tc>
                  <a:txBody>
                    <a:bodyPr/>
                    <a:lstStyle/>
                    <a:p>
                      <a:pPr>
                        <a:lnSpc>
                          <a:spcPct val="115000"/>
                        </a:lnSpc>
                        <a:spcAft>
                          <a:spcPts val="0"/>
                        </a:spcAft>
                      </a:pPr>
                      <a:r>
                        <a:rPr lang="es-ES" sz="1600" dirty="0">
                          <a:effectLst/>
                        </a:rPr>
                        <a:t>Rectificador</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a:effectLst/>
                        </a:rPr>
                        <a:t>1800</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a:effectLst/>
                        </a:rPr>
                        <a:t>220</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a:effectLst/>
                        </a:rPr>
                        <a:t>0,85</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dirty="0">
                          <a:effectLst/>
                        </a:rPr>
                        <a:t>9,63</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r h="206790">
                <a:tc>
                  <a:txBody>
                    <a:bodyPr/>
                    <a:lstStyle/>
                    <a:p>
                      <a:pPr>
                        <a:lnSpc>
                          <a:spcPct val="115000"/>
                        </a:lnSpc>
                        <a:spcAft>
                          <a:spcPts val="0"/>
                        </a:spcAft>
                      </a:pPr>
                      <a:r>
                        <a:rPr lang="es-ES" sz="1600" dirty="0">
                          <a:effectLst/>
                        </a:rPr>
                        <a:t>Niquelina</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dirty="0">
                          <a:effectLst/>
                        </a:rPr>
                        <a:t>2500</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dirty="0">
                          <a:effectLst/>
                        </a:rPr>
                        <a:t>220</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a:effectLst/>
                        </a:rPr>
                        <a:t>0,85</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a:effectLst/>
                        </a:rPr>
                        <a:t>13,37</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2"/>
                  </a:ext>
                </a:extLst>
              </a:tr>
              <a:tr h="206790">
                <a:tc>
                  <a:txBody>
                    <a:bodyPr/>
                    <a:lstStyle/>
                    <a:p>
                      <a:pPr>
                        <a:lnSpc>
                          <a:spcPct val="115000"/>
                        </a:lnSpc>
                        <a:spcAft>
                          <a:spcPts val="0"/>
                        </a:spcAft>
                      </a:pPr>
                      <a:r>
                        <a:rPr lang="es-ES" sz="1600">
                          <a:effectLst/>
                        </a:rPr>
                        <a:t>Motor</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dirty="0">
                          <a:effectLst/>
                        </a:rPr>
                        <a:t>160</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a:effectLst/>
                        </a:rPr>
                        <a:t>48</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dirty="0">
                          <a:effectLst/>
                        </a:rPr>
                        <a:t>0,85</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a:effectLst/>
                        </a:rPr>
                        <a:t>3,92</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3"/>
                  </a:ext>
                </a:extLst>
              </a:tr>
              <a:tr h="206790">
                <a:tc>
                  <a:txBody>
                    <a:bodyPr/>
                    <a:lstStyle/>
                    <a:p>
                      <a:pPr>
                        <a:lnSpc>
                          <a:spcPct val="115000"/>
                        </a:lnSpc>
                        <a:spcAft>
                          <a:spcPts val="0"/>
                        </a:spcAft>
                      </a:pPr>
                      <a:r>
                        <a:rPr lang="es-ES" sz="1600">
                          <a:effectLst/>
                        </a:rPr>
                        <a:t>ph-Metro</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dirty="0">
                          <a:effectLst/>
                        </a:rPr>
                        <a:t>5</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a:effectLst/>
                        </a:rPr>
                        <a:t>110</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a:effectLst/>
                        </a:rPr>
                        <a:t>0,85</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dirty="0">
                          <a:effectLst/>
                        </a:rPr>
                        <a:t>0,05</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4"/>
                  </a:ext>
                </a:extLst>
              </a:tr>
              <a:tr h="206790">
                <a:tc>
                  <a:txBody>
                    <a:bodyPr/>
                    <a:lstStyle/>
                    <a:p>
                      <a:pPr>
                        <a:lnSpc>
                          <a:spcPct val="115000"/>
                        </a:lnSpc>
                        <a:spcAft>
                          <a:spcPts val="0"/>
                        </a:spcAft>
                      </a:pPr>
                      <a:r>
                        <a:rPr lang="es-ES" sz="1600">
                          <a:effectLst/>
                        </a:rPr>
                        <a:t>Electroválvula</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a:effectLst/>
                        </a:rPr>
                        <a:t>55</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dirty="0">
                          <a:effectLst/>
                        </a:rPr>
                        <a:t>110</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a:effectLst/>
                        </a:rPr>
                        <a:t>0,85</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a:effectLst/>
                        </a:rPr>
                        <a:t>0,59</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5"/>
                  </a:ext>
                </a:extLst>
              </a:tr>
              <a:tr h="368225">
                <a:tc>
                  <a:txBody>
                    <a:bodyPr/>
                    <a:lstStyle/>
                    <a:p>
                      <a:pPr>
                        <a:lnSpc>
                          <a:spcPct val="115000"/>
                        </a:lnSpc>
                        <a:spcAft>
                          <a:spcPts val="0"/>
                        </a:spcAft>
                      </a:pPr>
                      <a:r>
                        <a:rPr lang="es-ES" sz="1600">
                          <a:effectLst/>
                        </a:rPr>
                        <a:t>Controlador de temperatura</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dirty="0">
                          <a:effectLst/>
                        </a:rPr>
                        <a:t>5</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dirty="0">
                          <a:effectLst/>
                        </a:rPr>
                        <a:t>110</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dirty="0">
                          <a:effectLst/>
                        </a:rPr>
                        <a:t>0,85</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a:effectLst/>
                        </a:rPr>
                        <a:t>0,05</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6"/>
                  </a:ext>
                </a:extLst>
              </a:tr>
              <a:tr h="206790">
                <a:tc>
                  <a:txBody>
                    <a:bodyPr/>
                    <a:lstStyle/>
                    <a:p>
                      <a:pPr>
                        <a:lnSpc>
                          <a:spcPct val="115000"/>
                        </a:lnSpc>
                        <a:spcAft>
                          <a:spcPts val="0"/>
                        </a:spcAft>
                      </a:pPr>
                      <a:r>
                        <a:rPr lang="es-ES" sz="1600">
                          <a:effectLst/>
                        </a:rPr>
                        <a:t>Control digital</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a:effectLst/>
                        </a:rPr>
                        <a:t>6</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a:effectLst/>
                        </a:rPr>
                        <a:t>5</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dirty="0">
                          <a:effectLst/>
                        </a:rPr>
                        <a:t>0,85</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600">
                          <a:effectLst/>
                        </a:rPr>
                        <a:t>1,41</a:t>
                      </a:r>
                      <a:endParaRPr lang="es-ES" sz="16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7"/>
                  </a:ext>
                </a:extLst>
              </a:tr>
              <a:tr h="206790">
                <a:tc>
                  <a:txBody>
                    <a:bodyPr/>
                    <a:lstStyle/>
                    <a:p>
                      <a:pPr>
                        <a:lnSpc>
                          <a:spcPct val="115000"/>
                        </a:lnSpc>
                        <a:spcAft>
                          <a:spcPts val="0"/>
                        </a:spcAft>
                      </a:pPr>
                      <a:r>
                        <a:rPr lang="es-ES" sz="1600" dirty="0">
                          <a:effectLst/>
                        </a:rPr>
                        <a:t>Consumo total</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endParaRPr lang="es-ES" sz="1600">
                        <a:solidFill>
                          <a:srgbClr val="000000"/>
                        </a:solidFill>
                        <a:effectLst/>
                        <a:latin typeface="Arial" panose="020B0604020202020204" pitchFamily="34" charset="0"/>
                      </a:endParaRPr>
                    </a:p>
                  </a:txBody>
                  <a:tcPr marL="68580" marR="68580" marT="0" marB="0"/>
                </a:tc>
                <a:tc>
                  <a:txBody>
                    <a:bodyPr/>
                    <a:lstStyle/>
                    <a:p>
                      <a:endParaRPr lang="es-ES" sz="1600">
                        <a:solidFill>
                          <a:srgbClr val="000000"/>
                        </a:solidFill>
                        <a:effectLst/>
                        <a:latin typeface="Arial" panose="020B0604020202020204" pitchFamily="34" charset="0"/>
                      </a:endParaRPr>
                    </a:p>
                  </a:txBody>
                  <a:tcPr marL="68580" marR="68580" marT="0" marB="0"/>
                </a:tc>
                <a:tc>
                  <a:txBody>
                    <a:bodyPr/>
                    <a:lstStyle/>
                    <a:p>
                      <a:endParaRPr lang="es-ES" sz="1600" dirty="0">
                        <a:solidFill>
                          <a:srgbClr val="000000"/>
                        </a:solidFill>
                        <a:effectLst/>
                        <a:latin typeface="Arial" panose="020B0604020202020204" pitchFamily="34" charset="0"/>
                      </a:endParaRPr>
                    </a:p>
                  </a:txBody>
                  <a:tcPr marL="68580" marR="68580" marT="0" marB="0"/>
                </a:tc>
                <a:tc>
                  <a:txBody>
                    <a:bodyPr/>
                    <a:lstStyle/>
                    <a:p>
                      <a:pPr algn="ctr">
                        <a:lnSpc>
                          <a:spcPct val="115000"/>
                        </a:lnSpc>
                        <a:spcAft>
                          <a:spcPts val="0"/>
                        </a:spcAft>
                      </a:pPr>
                      <a:r>
                        <a:rPr lang="es-ES" sz="1600" dirty="0">
                          <a:effectLst/>
                        </a:rPr>
                        <a:t>29,02</a:t>
                      </a:r>
                      <a:endParaRPr lang="es-ES" sz="16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8"/>
                  </a:ext>
                </a:extLst>
              </a:tr>
            </a:tbl>
          </a:graphicData>
        </a:graphic>
      </p:graphicFrame>
      <p:graphicFrame>
        <p:nvGraphicFramePr>
          <p:cNvPr id="14" name="Diagrama 13"/>
          <p:cNvGraphicFramePr/>
          <p:nvPr>
            <p:extLst>
              <p:ext uri="{D42A27DB-BD31-4B8C-83A1-F6EECF244321}">
                <p14:modId xmlns:p14="http://schemas.microsoft.com/office/powerpoint/2010/main" val="4012113370"/>
              </p:ext>
            </p:extLst>
          </p:nvPr>
        </p:nvGraphicFramePr>
        <p:xfrm>
          <a:off x="7587177" y="880494"/>
          <a:ext cx="4737476" cy="2586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Imagen 16"/>
          <p:cNvPicPr>
            <a:picLocks noChangeAspect="1"/>
          </p:cNvPicPr>
          <p:nvPr/>
        </p:nvPicPr>
        <p:blipFill>
          <a:blip r:embed="rId9"/>
          <a:stretch>
            <a:fillRect/>
          </a:stretch>
        </p:blipFill>
        <p:spPr>
          <a:xfrm>
            <a:off x="10589168" y="3153327"/>
            <a:ext cx="1325980" cy="2603743"/>
          </a:xfrm>
          <a:prstGeom prst="rect">
            <a:avLst/>
          </a:prstGeom>
        </p:spPr>
      </p:pic>
      <p:pic>
        <p:nvPicPr>
          <p:cNvPr id="18" name="Imagen 17"/>
          <p:cNvPicPr>
            <a:picLocks noChangeAspect="1"/>
          </p:cNvPicPr>
          <p:nvPr/>
        </p:nvPicPr>
        <p:blipFill>
          <a:blip r:embed="rId10"/>
          <a:stretch>
            <a:fillRect/>
          </a:stretch>
        </p:blipFill>
        <p:spPr>
          <a:xfrm>
            <a:off x="7904400" y="3162501"/>
            <a:ext cx="1661275" cy="2503612"/>
          </a:xfrm>
          <a:prstGeom prst="rect">
            <a:avLst/>
          </a:prstGeom>
        </p:spPr>
      </p:pic>
      <p:pic>
        <p:nvPicPr>
          <p:cNvPr id="19" name="Imagen 18"/>
          <p:cNvPicPr>
            <a:picLocks noChangeAspect="1"/>
          </p:cNvPicPr>
          <p:nvPr/>
        </p:nvPicPr>
        <p:blipFill>
          <a:blip r:embed="rId11"/>
          <a:stretch>
            <a:fillRect/>
          </a:stretch>
        </p:blipFill>
        <p:spPr>
          <a:xfrm>
            <a:off x="4686856" y="1160945"/>
            <a:ext cx="1366010" cy="1766815"/>
          </a:xfrm>
          <a:prstGeom prst="rect">
            <a:avLst/>
          </a:prstGeom>
        </p:spPr>
      </p:pic>
      <p:sp>
        <p:nvSpPr>
          <p:cNvPr id="2" name="Rectángulo 1"/>
          <p:cNvSpPr/>
          <p:nvPr/>
        </p:nvSpPr>
        <p:spPr>
          <a:xfrm>
            <a:off x="2565804" y="1742799"/>
            <a:ext cx="2082621" cy="369332"/>
          </a:xfrm>
          <a:prstGeom prst="rect">
            <a:avLst/>
          </a:prstGeom>
        </p:spPr>
        <p:txBody>
          <a:bodyPr wrap="none">
            <a:spAutoFit/>
          </a:bodyPr>
          <a:lstStyle/>
          <a:p>
            <a:r>
              <a:rPr lang="es-ES" dirty="0" smtClean="0">
                <a:latin typeface="Arial" panose="020B0604020202020204" pitchFamily="34" charset="0"/>
              </a:rPr>
              <a:t>Disyuntor de 32[A]</a:t>
            </a:r>
            <a:endParaRPr lang="es-ES" dirty="0"/>
          </a:p>
        </p:txBody>
      </p:sp>
      <p:sp>
        <p:nvSpPr>
          <p:cNvPr id="15" name="Rectángulo redondeado 14"/>
          <p:cNvSpPr/>
          <p:nvPr/>
        </p:nvSpPr>
        <p:spPr>
          <a:xfrm>
            <a:off x="7904400" y="5757070"/>
            <a:ext cx="1475445" cy="42351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rPr>
              <a:t>16 [A]</a:t>
            </a:r>
            <a:endParaRPr lang="es-ES" sz="2400" b="1" dirty="0">
              <a:solidFill>
                <a:schemeClr val="tx1"/>
              </a:solidFill>
            </a:endParaRPr>
          </a:p>
        </p:txBody>
      </p:sp>
      <p:sp>
        <p:nvSpPr>
          <p:cNvPr id="16" name="Rectángulo redondeado 15"/>
          <p:cNvSpPr/>
          <p:nvPr/>
        </p:nvSpPr>
        <p:spPr>
          <a:xfrm>
            <a:off x="10439703" y="5757070"/>
            <a:ext cx="1475445" cy="423513"/>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solidFill>
                  <a:schemeClr val="tx1"/>
                </a:solidFill>
              </a:rPr>
              <a:t>6 [A]</a:t>
            </a:r>
            <a:endParaRPr lang="es-ES" sz="2400" b="1" dirty="0">
              <a:solidFill>
                <a:schemeClr val="tx1"/>
              </a:solidFill>
            </a:endParaRPr>
          </a:p>
        </p:txBody>
      </p:sp>
    </p:spTree>
    <p:extLst>
      <p:ext uri="{BB962C8B-B14F-4D97-AF65-F5344CB8AC3E}">
        <p14:creationId xmlns:p14="http://schemas.microsoft.com/office/powerpoint/2010/main" val="406603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10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10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10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1000"/>
                                        <p:tgtEl>
                                          <p:spTgt spid="14"/>
                                        </p:tgtEl>
                                      </p:cBhvr>
                                    </p:animEffec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10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1000"/>
                                        <p:tgtEl>
                                          <p:spTgt spid="1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1000"/>
                                        <p:tgtEl>
                                          <p:spTgt spid="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10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Graphic spid="14" grpId="0">
        <p:bldAsOne/>
      </p:bldGraphic>
      <p:bldP spid="2" grpId="0"/>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138379"/>
            <a:ext cx="8325853"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DISEÑO ELÉCTRICO Y ELECTRÓNICO</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5" name="CuadroTexto 1"/>
          <p:cNvSpPr txBox="1"/>
          <p:nvPr/>
        </p:nvSpPr>
        <p:spPr>
          <a:xfrm>
            <a:off x="0" y="600044"/>
            <a:ext cx="9071810"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SELECCIÓN DE SENSORES</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2685312" y="1175360"/>
            <a:ext cx="2330633" cy="574498"/>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pH-METRO</a:t>
            </a:r>
            <a:endParaRPr lang="es-ES" sz="2400" b="1" dirty="0">
              <a:ln w="0"/>
              <a:solidFill>
                <a:schemeClr val="tx1"/>
              </a:solidFill>
              <a:effectLst>
                <a:outerShdw blurRad="38100" dist="19050" dir="2700000" algn="tl" rotWithShape="0">
                  <a:schemeClr val="dk1">
                    <a:alpha val="40000"/>
                  </a:schemeClr>
                </a:outerShdw>
              </a:effectLst>
            </a:endParaRPr>
          </a:p>
        </p:txBody>
      </p:sp>
      <p:sp>
        <p:nvSpPr>
          <p:cNvPr id="10" name="Rectángulo redondeado 9"/>
          <p:cNvSpPr/>
          <p:nvPr/>
        </p:nvSpPr>
        <p:spPr>
          <a:xfrm>
            <a:off x="2270147" y="3942286"/>
            <a:ext cx="2984676" cy="435774"/>
          </a:xfrm>
          <a:prstGeom prst="roundRect">
            <a:avLst/>
          </a:prstGeom>
          <a:solidFill>
            <a:srgbClr val="B0E66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TERMOCUPLA TIPO J</a:t>
            </a:r>
            <a:endParaRPr lang="es-ES" sz="2400" b="1" dirty="0">
              <a:ln w="0"/>
              <a:solidFill>
                <a:schemeClr val="tx1"/>
              </a:solidFill>
              <a:effectLst>
                <a:outerShdw blurRad="38100" dist="19050" dir="2700000" algn="tl" rotWithShape="0">
                  <a:schemeClr val="dk1">
                    <a:alpha val="40000"/>
                  </a:schemeClr>
                </a:outerShdw>
              </a:effectLst>
            </a:endParaRPr>
          </a:p>
        </p:txBody>
      </p:sp>
      <p:sp>
        <p:nvSpPr>
          <p:cNvPr id="12" name="Rectángulo redondeado 11"/>
          <p:cNvSpPr/>
          <p:nvPr/>
        </p:nvSpPr>
        <p:spPr>
          <a:xfrm>
            <a:off x="7618570" y="1175360"/>
            <a:ext cx="2483125" cy="520317"/>
          </a:xfrm>
          <a:prstGeom prst="round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ANEMÓMETRO</a:t>
            </a:r>
            <a:endParaRPr lang="es-ES" sz="2400" b="1" dirty="0">
              <a:ln w="0"/>
              <a:solidFill>
                <a:schemeClr val="tx1"/>
              </a:solidFill>
              <a:effectLst>
                <a:outerShdw blurRad="38100" dist="19050" dir="2700000" algn="tl" rotWithShape="0">
                  <a:schemeClr val="dk1">
                    <a:alpha val="40000"/>
                  </a:schemeClr>
                </a:outerShdw>
              </a:effectLst>
            </a:endParaRPr>
          </a:p>
        </p:txBody>
      </p:sp>
      <p:sp>
        <p:nvSpPr>
          <p:cNvPr id="14" name="Rectángulo redondeado 13"/>
          <p:cNvSpPr/>
          <p:nvPr/>
        </p:nvSpPr>
        <p:spPr>
          <a:xfrm>
            <a:off x="7618570" y="3942286"/>
            <a:ext cx="2695138" cy="634000"/>
          </a:xfrm>
          <a:prstGeom prst="roundRect">
            <a:avLst/>
          </a:prstGeom>
          <a:solidFill>
            <a:schemeClr val="accent2">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SENSOR DE NIVEL</a:t>
            </a:r>
            <a:endParaRPr lang="es-ES" sz="2400" b="1" dirty="0">
              <a:ln w="0"/>
              <a:solidFill>
                <a:schemeClr val="tx1"/>
              </a:solidFill>
              <a:effectLst>
                <a:outerShdw blurRad="38100" dist="19050" dir="2700000" algn="tl" rotWithShape="0">
                  <a:schemeClr val="dk1">
                    <a:alpha val="40000"/>
                  </a:schemeClr>
                </a:outerShdw>
              </a:effectLst>
            </a:endParaRPr>
          </a:p>
        </p:txBody>
      </p:sp>
      <p:pic>
        <p:nvPicPr>
          <p:cNvPr id="15" name="Imagen 14"/>
          <p:cNvPicPr/>
          <p:nvPr/>
        </p:nvPicPr>
        <p:blipFill>
          <a:blip r:embed="rId3"/>
          <a:stretch>
            <a:fillRect/>
          </a:stretch>
        </p:blipFill>
        <p:spPr>
          <a:xfrm>
            <a:off x="2797988" y="1869316"/>
            <a:ext cx="1928995" cy="1829192"/>
          </a:xfrm>
          <a:prstGeom prst="rect">
            <a:avLst/>
          </a:prstGeom>
        </p:spPr>
      </p:pic>
      <p:pic>
        <p:nvPicPr>
          <p:cNvPr id="16" name="Imagen 15"/>
          <p:cNvPicPr/>
          <p:nvPr/>
        </p:nvPicPr>
        <p:blipFill>
          <a:blip r:embed="rId4"/>
          <a:stretch>
            <a:fillRect/>
          </a:stretch>
        </p:blipFill>
        <p:spPr>
          <a:xfrm>
            <a:off x="2571168" y="4576286"/>
            <a:ext cx="2289644" cy="1327321"/>
          </a:xfrm>
          <a:prstGeom prst="rect">
            <a:avLst/>
          </a:prstGeom>
        </p:spPr>
      </p:pic>
      <p:pic>
        <p:nvPicPr>
          <p:cNvPr id="17" name="Imagen 16"/>
          <p:cNvPicPr/>
          <p:nvPr/>
        </p:nvPicPr>
        <p:blipFill>
          <a:blip r:embed="rId5"/>
          <a:stretch>
            <a:fillRect/>
          </a:stretch>
        </p:blipFill>
        <p:spPr>
          <a:xfrm>
            <a:off x="8146775" y="1920013"/>
            <a:ext cx="1850070" cy="1913910"/>
          </a:xfrm>
          <a:prstGeom prst="rect">
            <a:avLst/>
          </a:prstGeom>
        </p:spPr>
      </p:pic>
      <p:pic>
        <p:nvPicPr>
          <p:cNvPr id="18" name="Imagen 17"/>
          <p:cNvPicPr/>
          <p:nvPr/>
        </p:nvPicPr>
        <p:blipFill>
          <a:blip r:embed="rId6"/>
          <a:stretch>
            <a:fillRect/>
          </a:stretch>
        </p:blipFill>
        <p:spPr>
          <a:xfrm>
            <a:off x="8146775" y="4684649"/>
            <a:ext cx="1775842" cy="1544681"/>
          </a:xfrm>
          <a:prstGeom prst="rect">
            <a:avLst/>
          </a:prstGeom>
        </p:spPr>
      </p:pic>
    </p:spTree>
    <p:extLst>
      <p:ext uri="{BB962C8B-B14F-4D97-AF65-F5344CB8AC3E}">
        <p14:creationId xmlns:p14="http://schemas.microsoft.com/office/powerpoint/2010/main" val="258227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1000"/>
                                        <p:tgtEl>
                                          <p:spTgt spid="10"/>
                                        </p:tgtEl>
                                      </p:cBhvr>
                                    </p:animEffect>
                                  </p:childTnLst>
                                </p:cTn>
                              </p:par>
                              <p:par>
                                <p:cTn id="16" presetID="42"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1000"/>
                                        <p:tgtEl>
                                          <p:spTgt spid="12"/>
                                        </p:tgtEl>
                                      </p:cBhvr>
                                    </p:animEffect>
                                  </p:childTnLst>
                                </p:cTn>
                              </p:par>
                              <p:par>
                                <p:cTn id="26" presetID="42"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1000"/>
                                        <p:tgtEl>
                                          <p:spTgt spid="14"/>
                                        </p:tgtEl>
                                      </p:cBhvr>
                                    </p:animEffect>
                                  </p:childTnLst>
                                </p:cTn>
                              </p:par>
                              <p:par>
                                <p:cTn id="36" presetID="42"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1"/>
          <p:cNvSpPr txBox="1"/>
          <p:nvPr/>
        </p:nvSpPr>
        <p:spPr>
          <a:xfrm>
            <a:off x="0" y="395008"/>
            <a:ext cx="9071810"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SELECCIÓN DE MICROCONTROLADOR Y CONTROLADOR</a:t>
            </a:r>
            <a:endParaRPr lang="es-ES" sz="2400" dirty="0">
              <a:solidFill>
                <a:srgbClr val="002060"/>
              </a:solidFill>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738503" y="1665396"/>
            <a:ext cx="2777931" cy="767566"/>
          </a:xfrm>
          <a:prstGeom prst="round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ATMEGA 2560</a:t>
            </a:r>
            <a:endParaRPr lang="es-ES" sz="2400" b="1" dirty="0">
              <a:ln w="0"/>
              <a:solidFill>
                <a:schemeClr val="tx1"/>
              </a:solidFill>
              <a:effectLst>
                <a:outerShdw blurRad="38100" dist="19050" dir="2700000" algn="tl" rotWithShape="0">
                  <a:schemeClr val="dk1">
                    <a:alpha val="40000"/>
                  </a:schemeClr>
                </a:outerShdw>
              </a:effectLst>
            </a:endParaRPr>
          </a:p>
        </p:txBody>
      </p:sp>
      <p:sp>
        <p:nvSpPr>
          <p:cNvPr id="9" name="Rectángulo redondeado 8"/>
          <p:cNvSpPr/>
          <p:nvPr/>
        </p:nvSpPr>
        <p:spPr>
          <a:xfrm>
            <a:off x="4684556" y="1662413"/>
            <a:ext cx="2888286" cy="770549"/>
          </a:xfrm>
          <a:prstGeom prst="round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CONTROLADOR I2C</a:t>
            </a:r>
            <a:endParaRPr lang="es-ES" sz="2400" b="1" dirty="0">
              <a:ln w="0"/>
              <a:solidFill>
                <a:schemeClr val="tx1"/>
              </a:solidFill>
              <a:effectLst>
                <a:outerShdw blurRad="38100" dist="19050" dir="2700000" algn="tl" rotWithShape="0">
                  <a:schemeClr val="dk1">
                    <a:alpha val="40000"/>
                  </a:schemeClr>
                </a:outerShdw>
              </a:effectLst>
            </a:endParaRPr>
          </a:p>
        </p:txBody>
      </p:sp>
      <p:pic>
        <p:nvPicPr>
          <p:cNvPr id="10" name="Imagen 9"/>
          <p:cNvPicPr/>
          <p:nvPr/>
        </p:nvPicPr>
        <p:blipFill>
          <a:blip r:embed="rId3"/>
          <a:stretch>
            <a:fillRect/>
          </a:stretch>
        </p:blipFill>
        <p:spPr>
          <a:xfrm>
            <a:off x="628335" y="2767738"/>
            <a:ext cx="2998268" cy="2904642"/>
          </a:xfrm>
          <a:prstGeom prst="rect">
            <a:avLst/>
          </a:prstGeom>
        </p:spPr>
      </p:pic>
      <p:pic>
        <p:nvPicPr>
          <p:cNvPr id="11" name="Imagen 10"/>
          <p:cNvPicPr/>
          <p:nvPr/>
        </p:nvPicPr>
        <p:blipFill>
          <a:blip r:embed="rId4"/>
          <a:stretch>
            <a:fillRect/>
          </a:stretch>
        </p:blipFill>
        <p:spPr>
          <a:xfrm>
            <a:off x="4833712" y="2767738"/>
            <a:ext cx="2589975" cy="2904642"/>
          </a:xfrm>
          <a:prstGeom prst="rect">
            <a:avLst/>
          </a:prstGeom>
        </p:spPr>
      </p:pic>
      <p:sp>
        <p:nvSpPr>
          <p:cNvPr id="12" name="CuadroTexto 1"/>
          <p:cNvSpPr txBox="1"/>
          <p:nvPr/>
        </p:nvSpPr>
        <p:spPr>
          <a:xfrm>
            <a:off x="0" y="964707"/>
            <a:ext cx="9071810"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SELECCIÓN DE LA PANTALLA LCD 20X4</a:t>
            </a:r>
            <a:endParaRPr lang="es-ES" sz="2400" dirty="0">
              <a:solidFill>
                <a:srgbClr val="002060"/>
              </a:solidFill>
              <a:latin typeface="Times New Roman" panose="02020603050405020304" pitchFamily="18" charset="0"/>
              <a:cs typeface="Times New Roman" panose="02020603050405020304" pitchFamily="18" charset="0"/>
            </a:endParaRPr>
          </a:p>
        </p:txBody>
      </p:sp>
      <p:pic>
        <p:nvPicPr>
          <p:cNvPr id="13" name="Imagen 12"/>
          <p:cNvPicPr/>
          <p:nvPr/>
        </p:nvPicPr>
        <p:blipFill>
          <a:blip r:embed="rId5"/>
          <a:stretch>
            <a:fillRect/>
          </a:stretch>
        </p:blipFill>
        <p:spPr>
          <a:xfrm>
            <a:off x="8386823" y="2767738"/>
            <a:ext cx="3805177" cy="2621968"/>
          </a:xfrm>
          <a:prstGeom prst="rect">
            <a:avLst/>
          </a:prstGeom>
        </p:spPr>
      </p:pic>
      <p:sp>
        <p:nvSpPr>
          <p:cNvPr id="14" name="Rectángulo redondeado 13"/>
          <p:cNvSpPr/>
          <p:nvPr/>
        </p:nvSpPr>
        <p:spPr>
          <a:xfrm>
            <a:off x="9071810" y="1662413"/>
            <a:ext cx="2517355" cy="770549"/>
          </a:xfrm>
          <a:prstGeom prst="roundRect">
            <a:avLst/>
          </a:prstGeom>
          <a:solidFill>
            <a:schemeClr val="accent2">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400" b="1" dirty="0" smtClean="0">
                <a:solidFill>
                  <a:schemeClr val="tx1"/>
                </a:solidFill>
              </a:rPr>
              <a:t>LCD 20X4</a:t>
            </a:r>
            <a:endParaRPr lang="es-ES" sz="2400" b="1"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7578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10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10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10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2222" r="41666" b="24546"/>
          <a:stretch/>
        </p:blipFill>
        <p:spPr>
          <a:xfrm rot="5400000">
            <a:off x="7987563" y="2295281"/>
            <a:ext cx="4703961" cy="2097378"/>
          </a:xfrm>
          <a:prstGeom prst="rect">
            <a:avLst/>
          </a:prstGeom>
        </p:spPr>
      </p:pic>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r="44440"/>
          <a:stretch/>
        </p:blipFill>
        <p:spPr>
          <a:xfrm>
            <a:off x="5595287" y="991988"/>
            <a:ext cx="3395837" cy="4703962"/>
          </a:xfrm>
          <a:prstGeom prst="rect">
            <a:avLst/>
          </a:prstGeom>
        </p:spPr>
      </p:pic>
      <p:sp>
        <p:nvSpPr>
          <p:cNvPr id="5" name="CuadroTexto 1"/>
          <p:cNvSpPr txBox="1"/>
          <p:nvPr/>
        </p:nvSpPr>
        <p:spPr>
          <a:xfrm>
            <a:off x="139486" y="600044"/>
            <a:ext cx="2775164" cy="1569660"/>
          </a:xfrm>
          <a:prstGeom prst="rect">
            <a:avLst/>
          </a:prstGeom>
          <a:noFill/>
        </p:spPr>
        <p:txBody>
          <a:bodyPr wrap="square" rtlCol="0">
            <a:spAutoFit/>
          </a:bodyPr>
          <a:lstStyle/>
          <a:p>
            <a:r>
              <a:rPr lang="es-ES" sz="2400" b="1" dirty="0">
                <a:solidFill>
                  <a:srgbClr val="002060"/>
                </a:solidFill>
                <a:latin typeface="Times New Roman" panose="02020603050405020304" pitchFamily="18" charset="0"/>
                <a:cs typeface="Times New Roman" panose="02020603050405020304" pitchFamily="18" charset="0"/>
              </a:rPr>
              <a:t>CONSTRUCCIÓN SISTEMA DE AGITACIÓN NEUMÁTICO</a:t>
            </a:r>
          </a:p>
        </p:txBody>
      </p:sp>
      <p:sp>
        <p:nvSpPr>
          <p:cNvPr id="10" name="Rectángulo redondeado 9"/>
          <p:cNvSpPr/>
          <p:nvPr/>
        </p:nvSpPr>
        <p:spPr>
          <a:xfrm>
            <a:off x="2829094" y="407287"/>
            <a:ext cx="2739712" cy="8686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rPr>
              <a:t>Válvula de bola para el paso de aire desde el compresor (1)</a:t>
            </a:r>
            <a:endParaRPr lang="es-ES" sz="2000" b="1" dirty="0">
              <a:solidFill>
                <a:schemeClr val="tx1"/>
              </a:solidFill>
            </a:endParaRPr>
          </a:p>
        </p:txBody>
      </p:sp>
      <p:sp>
        <p:nvSpPr>
          <p:cNvPr id="11" name="Rectángulo redondeado 10"/>
          <p:cNvSpPr/>
          <p:nvPr/>
        </p:nvSpPr>
        <p:spPr>
          <a:xfrm>
            <a:off x="2829094" y="1430885"/>
            <a:ext cx="2739712" cy="647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rPr>
              <a:t>Unidad de mantenimiento (2)</a:t>
            </a:r>
            <a:endParaRPr lang="es-ES" sz="2000" b="1" dirty="0">
              <a:solidFill>
                <a:schemeClr val="tx1"/>
              </a:solidFill>
            </a:endParaRPr>
          </a:p>
        </p:txBody>
      </p:sp>
      <p:sp>
        <p:nvSpPr>
          <p:cNvPr id="12" name="Rectángulo redondeado 11"/>
          <p:cNvSpPr/>
          <p:nvPr/>
        </p:nvSpPr>
        <p:spPr>
          <a:xfrm>
            <a:off x="2829094" y="2267472"/>
            <a:ext cx="2739712" cy="87095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rPr>
              <a:t>Válvula de bola para regular la velocidad del aire (3)</a:t>
            </a:r>
            <a:endParaRPr lang="es-ES" sz="2000" b="1" dirty="0">
              <a:solidFill>
                <a:schemeClr val="tx1"/>
              </a:solidFill>
            </a:endParaRPr>
          </a:p>
        </p:txBody>
      </p:sp>
      <p:sp>
        <p:nvSpPr>
          <p:cNvPr id="13" name="Rectángulo redondeado 12"/>
          <p:cNvSpPr/>
          <p:nvPr/>
        </p:nvSpPr>
        <p:spPr>
          <a:xfrm>
            <a:off x="2829094" y="3327254"/>
            <a:ext cx="2739712" cy="87095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rPr>
              <a:t>Unión “T” para medir la velocidad del aire(4</a:t>
            </a:r>
            <a:r>
              <a:rPr lang="es-ES" b="1" dirty="0" smtClean="0">
                <a:solidFill>
                  <a:schemeClr val="tx1"/>
                </a:solidFill>
              </a:rPr>
              <a:t>)</a:t>
            </a:r>
            <a:endParaRPr lang="es-ES" b="1" dirty="0">
              <a:solidFill>
                <a:schemeClr val="tx1"/>
              </a:solidFill>
            </a:endParaRPr>
          </a:p>
        </p:txBody>
      </p:sp>
      <p:sp>
        <p:nvSpPr>
          <p:cNvPr id="14" name="Rectángulo redondeado 13"/>
          <p:cNvSpPr/>
          <p:nvPr/>
        </p:nvSpPr>
        <p:spPr>
          <a:xfrm>
            <a:off x="2829094" y="4326855"/>
            <a:ext cx="2739712" cy="87095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rPr>
              <a:t>Electroválvula pase de aire al sistema (5)</a:t>
            </a:r>
            <a:endParaRPr lang="es-ES" sz="2000" b="1" dirty="0">
              <a:solidFill>
                <a:schemeClr val="tx1"/>
              </a:solidFill>
            </a:endParaRPr>
          </a:p>
        </p:txBody>
      </p:sp>
      <p:sp>
        <p:nvSpPr>
          <p:cNvPr id="15" name="Rectángulo redondeado 14"/>
          <p:cNvSpPr/>
          <p:nvPr/>
        </p:nvSpPr>
        <p:spPr>
          <a:xfrm>
            <a:off x="2829094" y="5326457"/>
            <a:ext cx="2739712" cy="87095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rPr>
              <a:t>Manguera para acople entre electroválvula y sistema (6)</a:t>
            </a:r>
            <a:endParaRPr lang="es-ES" sz="2000" b="1" dirty="0">
              <a:solidFill>
                <a:schemeClr val="tx1"/>
              </a:solidFill>
            </a:endParaRPr>
          </a:p>
        </p:txBody>
      </p:sp>
      <p:sp>
        <p:nvSpPr>
          <p:cNvPr id="16" name="Elipse 15"/>
          <p:cNvSpPr/>
          <p:nvPr/>
        </p:nvSpPr>
        <p:spPr>
          <a:xfrm>
            <a:off x="7063998" y="3585963"/>
            <a:ext cx="387458" cy="3535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tx1"/>
                </a:solidFill>
              </a:rPr>
              <a:t>1</a:t>
            </a:r>
            <a:endParaRPr lang="es-ES" dirty="0">
              <a:solidFill>
                <a:schemeClr val="tx1"/>
              </a:solidFill>
            </a:endParaRPr>
          </a:p>
        </p:txBody>
      </p:sp>
      <p:sp>
        <p:nvSpPr>
          <p:cNvPr id="17" name="Elipse 16"/>
          <p:cNvSpPr/>
          <p:nvPr/>
        </p:nvSpPr>
        <p:spPr>
          <a:xfrm>
            <a:off x="10450384" y="2328822"/>
            <a:ext cx="387458" cy="3535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2</a:t>
            </a:r>
          </a:p>
        </p:txBody>
      </p:sp>
      <p:sp>
        <p:nvSpPr>
          <p:cNvPr id="18" name="Elipse 17"/>
          <p:cNvSpPr/>
          <p:nvPr/>
        </p:nvSpPr>
        <p:spPr>
          <a:xfrm>
            <a:off x="11033525" y="3276474"/>
            <a:ext cx="387458" cy="3535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3</a:t>
            </a:r>
          </a:p>
        </p:txBody>
      </p:sp>
      <p:sp>
        <p:nvSpPr>
          <p:cNvPr id="19" name="Elipse 18"/>
          <p:cNvSpPr/>
          <p:nvPr/>
        </p:nvSpPr>
        <p:spPr>
          <a:xfrm>
            <a:off x="11066275" y="3809479"/>
            <a:ext cx="387458" cy="3535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4</a:t>
            </a:r>
          </a:p>
        </p:txBody>
      </p:sp>
      <p:sp>
        <p:nvSpPr>
          <p:cNvPr id="20" name="Elipse 19"/>
          <p:cNvSpPr/>
          <p:nvPr/>
        </p:nvSpPr>
        <p:spPr>
          <a:xfrm>
            <a:off x="11066275" y="4245349"/>
            <a:ext cx="387458" cy="3293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5</a:t>
            </a:r>
          </a:p>
        </p:txBody>
      </p:sp>
      <p:sp>
        <p:nvSpPr>
          <p:cNvPr id="21" name="Elipse 20"/>
          <p:cNvSpPr/>
          <p:nvPr/>
        </p:nvSpPr>
        <p:spPr>
          <a:xfrm>
            <a:off x="10756060" y="5203215"/>
            <a:ext cx="387458" cy="3535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rPr>
              <a:t>6</a:t>
            </a:r>
          </a:p>
        </p:txBody>
      </p:sp>
      <p:cxnSp>
        <p:nvCxnSpPr>
          <p:cNvPr id="23" name="Conector recto de flecha 22"/>
          <p:cNvCxnSpPr>
            <a:endCxn id="16" idx="5"/>
          </p:cNvCxnSpPr>
          <p:nvPr/>
        </p:nvCxnSpPr>
        <p:spPr>
          <a:xfrm flipH="1" flipV="1">
            <a:off x="7394714" y="3887724"/>
            <a:ext cx="153608" cy="3208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endCxn id="17" idx="3"/>
          </p:cNvCxnSpPr>
          <p:nvPr/>
        </p:nvCxnSpPr>
        <p:spPr>
          <a:xfrm flipV="1">
            <a:off x="10300042" y="2630583"/>
            <a:ext cx="207084" cy="2447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de flecha 25"/>
          <p:cNvCxnSpPr>
            <a:endCxn id="18" idx="3"/>
          </p:cNvCxnSpPr>
          <p:nvPr/>
        </p:nvCxnSpPr>
        <p:spPr>
          <a:xfrm flipV="1">
            <a:off x="10644113" y="3578235"/>
            <a:ext cx="446154" cy="3324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a:endCxn id="19" idx="2"/>
          </p:cNvCxnSpPr>
          <p:nvPr/>
        </p:nvCxnSpPr>
        <p:spPr>
          <a:xfrm flipV="1">
            <a:off x="10733840" y="3986247"/>
            <a:ext cx="332435" cy="1384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a:endCxn id="21" idx="2"/>
          </p:cNvCxnSpPr>
          <p:nvPr/>
        </p:nvCxnSpPr>
        <p:spPr>
          <a:xfrm>
            <a:off x="10400233" y="5197810"/>
            <a:ext cx="355827" cy="1821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a:endCxn id="20" idx="2"/>
          </p:cNvCxnSpPr>
          <p:nvPr/>
        </p:nvCxnSpPr>
        <p:spPr>
          <a:xfrm flipV="1">
            <a:off x="10744761" y="4410019"/>
            <a:ext cx="321514" cy="1232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1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anim calcmode="lin" valueType="num">
                                      <p:cBhvr>
                                        <p:cTn id="11" dur="1000" fill="hold"/>
                                        <p:tgtEl>
                                          <p:spTgt spid="23"/>
                                        </p:tgtEl>
                                        <p:attrNameLst>
                                          <p:attrName>ppt_x</p:attrName>
                                        </p:attrNameLst>
                                      </p:cBhvr>
                                      <p:tavLst>
                                        <p:tav tm="0">
                                          <p:val>
                                            <p:strVal val="#ppt_x"/>
                                          </p:val>
                                        </p:tav>
                                        <p:tav tm="100000">
                                          <p:val>
                                            <p:strVal val="#ppt_x"/>
                                          </p:val>
                                        </p:tav>
                                      </p:tavLst>
                                    </p:anim>
                                    <p:anim calcmode="lin" valueType="num">
                                      <p:cBhvr>
                                        <p:cTn id="12" dur="1000" fill="hold"/>
                                        <p:tgtEl>
                                          <p:spTgt spid="2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1000"/>
                                        <p:tgtEl>
                                          <p:spTgt spid="11"/>
                                        </p:tgtEl>
                                      </p:cBhvr>
                                    </p:animEffect>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1000"/>
                                        <p:tgtEl>
                                          <p:spTgt spid="12"/>
                                        </p:tgtEl>
                                      </p:cBhvr>
                                    </p:animEffect>
                                  </p:childTnLst>
                                </p:cTn>
                              </p:par>
                              <p:par>
                                <p:cTn id="45" presetID="42"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1000"/>
                                        <p:tgtEl>
                                          <p:spTgt spid="13"/>
                                        </p:tgtEl>
                                      </p:cBhvr>
                                    </p:animEffect>
                                  </p:childTnLst>
                                </p:cTn>
                              </p:par>
                              <p:par>
                                <p:cTn id="60" presetID="42" presetClass="entr" presetSubtype="0"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down)">
                                      <p:cBhvr>
                                        <p:cTn id="74" dur="500"/>
                                        <p:tgtEl>
                                          <p:spTgt spid="14"/>
                                        </p:tgtEl>
                                      </p:cBhvr>
                                    </p:animEffect>
                                  </p:childTnLst>
                                </p:cTn>
                              </p:par>
                              <p:par>
                                <p:cTn id="75" presetID="42" presetClass="entr" presetSubtype="0" fill="hold" nodeType="with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1000"/>
                                        <p:tgtEl>
                                          <p:spTgt spid="20"/>
                                        </p:tgtEl>
                                      </p:cBhvr>
                                    </p:animEffect>
                                    <p:anim calcmode="lin" valueType="num">
                                      <p:cBhvr>
                                        <p:cTn id="83" dur="1000" fill="hold"/>
                                        <p:tgtEl>
                                          <p:spTgt spid="20"/>
                                        </p:tgtEl>
                                        <p:attrNameLst>
                                          <p:attrName>ppt_x</p:attrName>
                                        </p:attrNameLst>
                                      </p:cBhvr>
                                      <p:tavLst>
                                        <p:tav tm="0">
                                          <p:val>
                                            <p:strVal val="#ppt_x"/>
                                          </p:val>
                                        </p:tav>
                                        <p:tav tm="100000">
                                          <p:val>
                                            <p:strVal val="#ppt_x"/>
                                          </p:val>
                                        </p:tav>
                                      </p:tavLst>
                                    </p:anim>
                                    <p:anim calcmode="lin" valueType="num">
                                      <p:cBhvr>
                                        <p:cTn id="8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wipe(down)">
                                      <p:cBhvr>
                                        <p:cTn id="89" dur="1000"/>
                                        <p:tgtEl>
                                          <p:spTgt spid="15"/>
                                        </p:tgtEl>
                                      </p:cBhvr>
                                    </p:animEffect>
                                  </p:childTnLst>
                                </p:cTn>
                              </p:par>
                              <p:par>
                                <p:cTn id="90" presetID="42" presetClass="entr" presetSubtype="0" fill="hold" nodeType="with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1000"/>
                                        <p:tgtEl>
                                          <p:spTgt spid="32"/>
                                        </p:tgtEl>
                                      </p:cBhvr>
                                    </p:animEffect>
                                    <p:anim calcmode="lin" valueType="num">
                                      <p:cBhvr>
                                        <p:cTn id="93" dur="1000" fill="hold"/>
                                        <p:tgtEl>
                                          <p:spTgt spid="32"/>
                                        </p:tgtEl>
                                        <p:attrNameLst>
                                          <p:attrName>ppt_x</p:attrName>
                                        </p:attrNameLst>
                                      </p:cBhvr>
                                      <p:tavLst>
                                        <p:tav tm="0">
                                          <p:val>
                                            <p:strVal val="#ppt_x"/>
                                          </p:val>
                                        </p:tav>
                                        <p:tav tm="100000">
                                          <p:val>
                                            <p:strVal val="#ppt_x"/>
                                          </p:val>
                                        </p:tav>
                                      </p:tavLst>
                                    </p:anim>
                                    <p:anim calcmode="lin" valueType="num">
                                      <p:cBhvr>
                                        <p:cTn id="94" dur="1000" fill="hold"/>
                                        <p:tgtEl>
                                          <p:spTgt spid="32"/>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dell\Desktop\VILLA\Documents\ESPE\TESIS\ARCHIVOS TESIS VILLAFUERTE VIZCAINO\DIAGRAMAS DE FLUJO\sistema de agitación en la maquin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3528" y="1423536"/>
            <a:ext cx="3046655" cy="4295340"/>
          </a:xfrm>
          <a:prstGeom prst="rect">
            <a:avLst/>
          </a:prstGeom>
          <a:noFill/>
          <a:ln>
            <a:noFill/>
          </a:ln>
        </p:spPr>
      </p:pic>
      <p:sp>
        <p:nvSpPr>
          <p:cNvPr id="5" name="CuadroTexto 1"/>
          <p:cNvSpPr txBox="1"/>
          <p:nvPr/>
        </p:nvSpPr>
        <p:spPr>
          <a:xfrm>
            <a:off x="0" y="770525"/>
            <a:ext cx="9763932" cy="461665"/>
          </a:xfrm>
          <a:prstGeom prst="rect">
            <a:avLst/>
          </a:prstGeom>
          <a:noFill/>
        </p:spPr>
        <p:txBody>
          <a:bodyPr wrap="square" rtlCol="0">
            <a:spAutoFit/>
          </a:bodyPr>
          <a:lstStyle/>
          <a:p>
            <a:r>
              <a:rPr lang="es-ES" sz="2400" b="1" dirty="0">
                <a:solidFill>
                  <a:srgbClr val="002060"/>
                </a:solidFill>
                <a:latin typeface="Times New Roman" panose="02020603050405020304" pitchFamily="18" charset="0"/>
                <a:cs typeface="Times New Roman" panose="02020603050405020304" pitchFamily="18" charset="0"/>
              </a:rPr>
              <a:t>IMPLEMENTACIÓN DEL SISTEMA DE AGITACIÓN NEUMÁTICA</a:t>
            </a:r>
          </a:p>
        </p:txBody>
      </p:sp>
    </p:spTree>
    <p:extLst>
      <p:ext uri="{BB962C8B-B14F-4D97-AF65-F5344CB8AC3E}">
        <p14:creationId xmlns:p14="http://schemas.microsoft.com/office/powerpoint/2010/main" val="14607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3">
            <a:extLst>
              <a:ext uri="{28A0092B-C50C-407E-A947-70E740481C1C}">
                <a14:useLocalDpi xmlns:a14="http://schemas.microsoft.com/office/drawing/2010/main" val="0"/>
              </a:ext>
            </a:extLst>
          </a:blip>
          <a:stretch>
            <a:fillRect/>
          </a:stretch>
        </p:blipFill>
        <p:spPr>
          <a:xfrm>
            <a:off x="464949" y="1193369"/>
            <a:ext cx="10864312" cy="5036950"/>
          </a:xfrm>
          <a:prstGeom prst="rect">
            <a:avLst/>
          </a:prstGeom>
        </p:spPr>
      </p:pic>
      <p:sp>
        <p:nvSpPr>
          <p:cNvPr id="5" name="CuadroTexto 1"/>
          <p:cNvSpPr txBox="1"/>
          <p:nvPr/>
        </p:nvSpPr>
        <p:spPr>
          <a:xfrm>
            <a:off x="0" y="479342"/>
            <a:ext cx="8338088" cy="830997"/>
          </a:xfrm>
          <a:prstGeom prst="rect">
            <a:avLst/>
          </a:prstGeom>
          <a:noFill/>
        </p:spPr>
        <p:txBody>
          <a:bodyPr wrap="square" rtlCol="0">
            <a:spAutoFit/>
          </a:bodyPr>
          <a:lstStyle/>
          <a:p>
            <a:r>
              <a:rPr lang="es-ES" sz="2400" b="1" dirty="0">
                <a:solidFill>
                  <a:srgbClr val="002060"/>
                </a:solidFill>
                <a:latin typeface="Times New Roman" panose="02020603050405020304" pitchFamily="18" charset="0"/>
                <a:cs typeface="Times New Roman" panose="02020603050405020304" pitchFamily="18" charset="0"/>
              </a:rPr>
              <a:t>DISTRIBUCIÓN DE LOS ELEMENTOS ELÉCTRICOS EN LA PUERTA DEL GABINETE DE CONTROL. </a:t>
            </a:r>
          </a:p>
        </p:txBody>
      </p:sp>
    </p:spTree>
    <p:extLst>
      <p:ext uri="{BB962C8B-B14F-4D97-AF65-F5344CB8AC3E}">
        <p14:creationId xmlns:p14="http://schemas.microsoft.com/office/powerpoint/2010/main" val="106099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3">
            <a:extLst>
              <a:ext uri="{28A0092B-C50C-407E-A947-70E740481C1C}">
                <a14:useLocalDpi xmlns:a14="http://schemas.microsoft.com/office/drawing/2010/main" val="0"/>
              </a:ext>
            </a:extLst>
          </a:blip>
          <a:stretch>
            <a:fillRect/>
          </a:stretch>
        </p:blipFill>
        <p:spPr>
          <a:xfrm>
            <a:off x="1047420" y="1124836"/>
            <a:ext cx="10002871" cy="4842011"/>
          </a:xfrm>
          <a:prstGeom prst="rect">
            <a:avLst/>
          </a:prstGeom>
        </p:spPr>
      </p:pic>
      <p:sp>
        <p:nvSpPr>
          <p:cNvPr id="5" name="CuadroTexto 1"/>
          <p:cNvSpPr txBox="1"/>
          <p:nvPr/>
        </p:nvSpPr>
        <p:spPr>
          <a:xfrm>
            <a:off x="247973" y="479342"/>
            <a:ext cx="8121112" cy="830997"/>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IMPLEMENTACIÓN DE LOS SENSORES DE NIVEL, TEMPERATURA Y PH EN LA CUBA ELECTROLÍTICA</a:t>
            </a:r>
            <a:endParaRPr lang="es-E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30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774854" y="2832306"/>
            <a:ext cx="6973580"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PRUEBAS DE FUNCIONAMIENTO</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3063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dell\Desktop\VILLA\Documents\ESPE\TESIS\ARCHIVOS TESIS VILLAFUERTE VIZCAINO\FOTOS CAP 4 TESIS\26981443_10215456795997134_2084971667_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9" y="2202558"/>
            <a:ext cx="3690896" cy="2086107"/>
          </a:xfrm>
          <a:prstGeom prst="rect">
            <a:avLst/>
          </a:prstGeom>
          <a:noFill/>
          <a:ln>
            <a:noFill/>
          </a:ln>
        </p:spPr>
      </p:pic>
      <p:sp>
        <p:nvSpPr>
          <p:cNvPr id="5" name="CuadroTexto 1"/>
          <p:cNvSpPr txBox="1"/>
          <p:nvPr/>
        </p:nvSpPr>
        <p:spPr>
          <a:xfrm>
            <a:off x="247973" y="360470"/>
            <a:ext cx="8121112" cy="830997"/>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PRUEBAS DE FUNCIONAMIENTO DE AGITACIÓN NEUMÁTICA</a:t>
            </a:r>
            <a:endParaRPr lang="es-ES" sz="2400" b="1" dirty="0">
              <a:solidFill>
                <a:srgbClr val="002060"/>
              </a:solidFill>
              <a:latin typeface="Times New Roman" panose="02020603050405020304" pitchFamily="18" charset="0"/>
              <a:cs typeface="Times New Roman" panose="02020603050405020304" pitchFamily="18" charset="0"/>
            </a:endParaRPr>
          </a:p>
        </p:txBody>
      </p:sp>
      <p:sp>
        <p:nvSpPr>
          <p:cNvPr id="6" name="Rectángulo redondeado 5"/>
          <p:cNvSpPr/>
          <p:nvPr/>
        </p:nvSpPr>
        <p:spPr>
          <a:xfrm>
            <a:off x="0" y="1316697"/>
            <a:ext cx="3449831" cy="621146"/>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000" b="1" dirty="0">
                <a:solidFill>
                  <a:schemeClr val="tx1"/>
                </a:solidFill>
              </a:rPr>
              <a:t>Verificación de la agitación neumática de la solución. </a:t>
            </a:r>
            <a:endParaRPr lang="es-ES" sz="2000" b="1" dirty="0">
              <a:ln w="0"/>
              <a:solidFill>
                <a:schemeClr val="tx1"/>
              </a:solidFill>
              <a:effectLst>
                <a:outerShdw blurRad="38100" dist="19050" dir="2700000" algn="tl" rotWithShape="0">
                  <a:schemeClr val="dk1">
                    <a:alpha val="40000"/>
                  </a:schemeClr>
                </a:outerShdw>
              </a:effectLst>
            </a:endParaRPr>
          </a:p>
        </p:txBody>
      </p:sp>
      <p:pic>
        <p:nvPicPr>
          <p:cNvPr id="7" name="Imagen 6" descr="C:\Users\dell\Desktop\VILLA\Documents\ESPE\TESIS\ARCHIVOS TESIS VILLAFUERTE VIZCAINO\FOTOS CAP 4 TESIS\27017371_10215467193577067_936860557_o.jpg"/>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459" t="11670" r="1155" b="7924"/>
          <a:stretch/>
        </p:blipFill>
        <p:spPr bwMode="auto">
          <a:xfrm>
            <a:off x="3810408" y="2202558"/>
            <a:ext cx="3643282" cy="2086107"/>
          </a:xfrm>
          <a:prstGeom prst="rect">
            <a:avLst/>
          </a:prstGeom>
          <a:noFill/>
          <a:ln>
            <a:noFill/>
          </a:ln>
          <a:extLst>
            <a:ext uri="{53640926-AAD7-44D8-BBD7-CCE9431645EC}">
              <a14:shadowObscured xmlns:a14="http://schemas.microsoft.com/office/drawing/2010/main"/>
            </a:ext>
          </a:extLst>
        </p:spPr>
      </p:pic>
      <p:sp>
        <p:nvSpPr>
          <p:cNvPr id="8" name="Rectángulo redondeado 7"/>
          <p:cNvSpPr/>
          <p:nvPr/>
        </p:nvSpPr>
        <p:spPr>
          <a:xfrm>
            <a:off x="3810408" y="1191467"/>
            <a:ext cx="3700499" cy="871606"/>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000" b="1" dirty="0">
                <a:solidFill>
                  <a:schemeClr val="tx1"/>
                </a:solidFill>
              </a:rPr>
              <a:t>Verificación de activación de indicadores luminosos, pantalla LCD, selector y botones.</a:t>
            </a:r>
            <a:endParaRPr lang="es-ES" sz="2000" b="1" dirty="0">
              <a:ln w="0"/>
              <a:solidFill>
                <a:schemeClr val="tx1"/>
              </a:solidFill>
              <a:effectLst>
                <a:outerShdw blurRad="38100" dist="19050" dir="2700000" algn="tl" rotWithShape="0">
                  <a:schemeClr val="dk1">
                    <a:alpha val="40000"/>
                  </a:schemeClr>
                </a:outerShdw>
              </a:effectLst>
            </a:endParaRPr>
          </a:p>
        </p:txBody>
      </p:sp>
      <p:pic>
        <p:nvPicPr>
          <p:cNvPr id="9" name="Imagen 8" descr="C:\Users\dell\Desktop\VILLA\Documents\ESPE\TESIS\ARCHIVOS TESIS VILLAFUERTE VIZCAINO\FOTOS CAP 4 TESIS\27140539_10215491082094265_699841206_o.jpg"/>
          <p:cNvPicPr/>
          <p:nvPr/>
        </p:nvPicPr>
        <p:blipFill rotWithShape="1">
          <a:blip r:embed="rId6" cstate="print">
            <a:extLst>
              <a:ext uri="{28A0092B-C50C-407E-A947-70E740481C1C}">
                <a14:useLocalDpi xmlns:a14="http://schemas.microsoft.com/office/drawing/2010/main" val="0"/>
              </a:ext>
            </a:extLst>
          </a:blip>
          <a:srcRect l="7841" r="15745" b="2399"/>
          <a:stretch/>
        </p:blipFill>
        <p:spPr bwMode="auto">
          <a:xfrm>
            <a:off x="7619275" y="2171817"/>
            <a:ext cx="4572725" cy="3412195"/>
          </a:xfrm>
          <a:prstGeom prst="rect">
            <a:avLst/>
          </a:prstGeom>
          <a:noFill/>
          <a:ln>
            <a:noFill/>
          </a:ln>
          <a:extLst>
            <a:ext uri="{53640926-AAD7-44D8-BBD7-CCE9431645EC}">
              <a14:shadowObscured xmlns:a14="http://schemas.microsoft.com/office/drawing/2010/main"/>
            </a:ext>
          </a:extLst>
        </p:spPr>
      </p:pic>
      <p:sp>
        <p:nvSpPr>
          <p:cNvPr id="10" name="Rectángulo redondeado 9"/>
          <p:cNvSpPr/>
          <p:nvPr/>
        </p:nvSpPr>
        <p:spPr>
          <a:xfrm>
            <a:off x="8044142" y="1191467"/>
            <a:ext cx="3294440" cy="871606"/>
          </a:xfrm>
          <a:prstGeom prst="roundRec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2000" b="1" dirty="0">
                <a:solidFill>
                  <a:schemeClr val="tx1"/>
                </a:solidFill>
              </a:rPr>
              <a:t>Pruebas Integración de Subsistemas mecánico y eléctrico</a:t>
            </a:r>
            <a:r>
              <a:rPr lang="es-ES" sz="2000" b="1" dirty="0" smtClean="0">
                <a:solidFill>
                  <a:schemeClr val="tx1"/>
                </a:solidFill>
              </a:rPr>
              <a:t>.</a:t>
            </a:r>
            <a:endParaRPr lang="es-ES" sz="2000" b="1" dirty="0">
              <a:ln w="0"/>
              <a:solidFill>
                <a:schemeClr val="tx1"/>
              </a:solidFill>
              <a:effectLst>
                <a:outerShdw blurRad="38100" dist="19050" dir="2700000" algn="tl" rotWithShape="0">
                  <a:schemeClr val="dk1">
                    <a:alpha val="40000"/>
                  </a:schemeClr>
                </a:outerShdw>
              </a:effectLst>
            </a:endParaRPr>
          </a:p>
        </p:txBody>
      </p:sp>
      <p:sp>
        <p:nvSpPr>
          <p:cNvPr id="2" name="Elipse 1"/>
          <p:cNvSpPr/>
          <p:nvPr/>
        </p:nvSpPr>
        <p:spPr>
          <a:xfrm>
            <a:off x="123986" y="2405318"/>
            <a:ext cx="3201858" cy="15033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Elipse 2"/>
          <p:cNvSpPr/>
          <p:nvPr/>
        </p:nvSpPr>
        <p:spPr>
          <a:xfrm>
            <a:off x="4091551" y="2202557"/>
            <a:ext cx="2371241" cy="5406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p:cNvSpPr/>
          <p:nvPr/>
        </p:nvSpPr>
        <p:spPr>
          <a:xfrm>
            <a:off x="4091551" y="2742429"/>
            <a:ext cx="709755" cy="5406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p:cNvSpPr/>
          <p:nvPr/>
        </p:nvSpPr>
        <p:spPr>
          <a:xfrm>
            <a:off x="4091550" y="3368011"/>
            <a:ext cx="709756" cy="9206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p:cNvSpPr/>
          <p:nvPr/>
        </p:nvSpPr>
        <p:spPr>
          <a:xfrm>
            <a:off x="4782639" y="2742429"/>
            <a:ext cx="709755" cy="12601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p:cNvSpPr/>
          <p:nvPr/>
        </p:nvSpPr>
        <p:spPr>
          <a:xfrm>
            <a:off x="5799360" y="2742428"/>
            <a:ext cx="709755" cy="5406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p:cNvSpPr/>
          <p:nvPr/>
        </p:nvSpPr>
        <p:spPr>
          <a:xfrm>
            <a:off x="6154237" y="3368011"/>
            <a:ext cx="709755" cy="5406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p:cNvSpPr/>
          <p:nvPr/>
        </p:nvSpPr>
        <p:spPr>
          <a:xfrm>
            <a:off x="6876675" y="2623748"/>
            <a:ext cx="634232" cy="5406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p:cNvSpPr/>
          <p:nvPr/>
        </p:nvSpPr>
        <p:spPr>
          <a:xfrm>
            <a:off x="7665598" y="2581797"/>
            <a:ext cx="2960176" cy="28415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037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1000"/>
                                        <p:tgtEl>
                                          <p:spTgt spid="8"/>
                                        </p:tgtEl>
                                      </p:cBhvr>
                                    </p:animEffect>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1000"/>
                                        <p:tgtEl>
                                          <p:spTgt spid="10"/>
                                        </p:tgtEl>
                                      </p:cBhvr>
                                    </p:animEffect>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anim calcmode="lin" valueType="num">
                                      <p:cBhvr>
                                        <p:cTn id="73" dur="1000" fill="hold"/>
                                        <p:tgtEl>
                                          <p:spTgt spid="18"/>
                                        </p:tgtEl>
                                        <p:attrNameLst>
                                          <p:attrName>ppt_x</p:attrName>
                                        </p:attrNameLst>
                                      </p:cBhvr>
                                      <p:tavLst>
                                        <p:tav tm="0">
                                          <p:val>
                                            <p:strVal val="#ppt_x"/>
                                          </p:val>
                                        </p:tav>
                                        <p:tav tm="100000">
                                          <p:val>
                                            <p:strVal val="#ppt_x"/>
                                          </p:val>
                                        </p:tav>
                                      </p:tavLst>
                                    </p:anim>
                                    <p:anim calcmode="lin" valueType="num">
                                      <p:cBhvr>
                                        <p:cTn id="7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3" grpId="0" animBg="1"/>
      <p:bldP spid="12" grpId="0" animBg="1"/>
      <p:bldP spid="13" grpId="0" animBg="1"/>
      <p:bldP spid="14" grpId="0" animBg="1"/>
      <p:bldP spid="15" grpId="0" animBg="1"/>
      <p:bldP spid="16"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18127" r="13172" b="27909"/>
          <a:stretch/>
        </p:blipFill>
        <p:spPr>
          <a:xfrm>
            <a:off x="9372036" y="1153280"/>
            <a:ext cx="2650210" cy="4943959"/>
          </a:xfrm>
          <a:prstGeom prst="rect">
            <a:avLst/>
          </a:prstGeom>
        </p:spPr>
      </p:pic>
      <p:sp>
        <p:nvSpPr>
          <p:cNvPr id="6" name="CuadroTexto 1"/>
          <p:cNvSpPr txBox="1"/>
          <p:nvPr/>
        </p:nvSpPr>
        <p:spPr>
          <a:xfrm>
            <a:off x="154983" y="410525"/>
            <a:ext cx="4324027"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EQUIPO DE GALVANIZADO</a:t>
            </a:r>
            <a:endParaRPr lang="es-ES" sz="2400" b="1" dirty="0">
              <a:solidFill>
                <a:srgbClr val="002060"/>
              </a:solidFill>
              <a:latin typeface="Times New Roman" panose="02020603050405020304" pitchFamily="18" charset="0"/>
              <a:cs typeface="Times New Roman" panose="02020603050405020304" pitchFamily="18" charset="0"/>
            </a:endParaRPr>
          </a:p>
        </p:txBody>
      </p:sp>
      <p:pic>
        <p:nvPicPr>
          <p:cNvPr id="7" name="Imagen 6" descr="C:\Users\dell\Desktop\VILLA\Documents\ESPE\TESIS\ARCHIVOS TESIS VILLAFUERTE VIZCAINO\FOTOS CAP 4 TESIS\27140539_10215491082094265_699841206_o.jpg"/>
          <p:cNvPicPr/>
          <p:nvPr/>
        </p:nvPicPr>
        <p:blipFill rotWithShape="1">
          <a:blip r:embed="rId4" cstate="print">
            <a:extLst>
              <a:ext uri="{28A0092B-C50C-407E-A947-70E740481C1C}">
                <a14:useLocalDpi xmlns:a14="http://schemas.microsoft.com/office/drawing/2010/main" val="0"/>
              </a:ext>
            </a:extLst>
          </a:blip>
          <a:srcRect l="7841" r="15745" b="2399"/>
          <a:stretch/>
        </p:blipFill>
        <p:spPr bwMode="auto">
          <a:xfrm>
            <a:off x="4479010" y="1910074"/>
            <a:ext cx="4572725" cy="3412195"/>
          </a:xfrm>
          <a:prstGeom prst="rect">
            <a:avLst/>
          </a:prstGeom>
          <a:noFill/>
          <a:ln>
            <a:noFill/>
          </a:ln>
          <a:extLst>
            <a:ext uri="{53640926-AAD7-44D8-BBD7-CCE9431645EC}">
              <a14:shadowObscured xmlns:a14="http://schemas.microsoft.com/office/drawing/2010/main"/>
            </a:ext>
          </a:extLst>
        </p:spPr>
      </p:pic>
      <p:pic>
        <p:nvPicPr>
          <p:cNvPr id="2" name="Imagen 1"/>
          <p:cNvPicPr>
            <a:picLocks noChangeAspect="1"/>
          </p:cNvPicPr>
          <p:nvPr/>
        </p:nvPicPr>
        <p:blipFill>
          <a:blip r:embed="rId5"/>
          <a:stretch>
            <a:fillRect/>
          </a:stretch>
        </p:blipFill>
        <p:spPr>
          <a:xfrm>
            <a:off x="512945" y="1910074"/>
            <a:ext cx="3476010" cy="3430373"/>
          </a:xfrm>
          <a:prstGeom prst="rect">
            <a:avLst/>
          </a:prstGeom>
        </p:spPr>
      </p:pic>
      <p:grpSp>
        <p:nvGrpSpPr>
          <p:cNvPr id="8" name="Grupo 7"/>
          <p:cNvGrpSpPr/>
          <p:nvPr/>
        </p:nvGrpSpPr>
        <p:grpSpPr>
          <a:xfrm>
            <a:off x="816442" y="1022888"/>
            <a:ext cx="2869016" cy="726779"/>
            <a:chOff x="9598" y="0"/>
            <a:chExt cx="2869016" cy="1269363"/>
          </a:xfrm>
          <a:scene3d>
            <a:camera prst="orthographicFront">
              <a:rot lat="0" lon="0" rev="0"/>
            </a:camera>
            <a:lightRig rig="balanced" dir="t">
              <a:rot lat="0" lon="0" rev="8700000"/>
            </a:lightRig>
          </a:scene3d>
        </p:grpSpPr>
        <p:sp>
          <p:nvSpPr>
            <p:cNvPr id="9" name="Rectángulo redondeado 8"/>
            <p:cNvSpPr/>
            <p:nvPr/>
          </p:nvSpPr>
          <p:spPr>
            <a:xfrm>
              <a:off x="9598" y="0"/>
              <a:ext cx="2869016" cy="1269363"/>
            </a:xfrm>
            <a:prstGeom prst="roundRect">
              <a:avLst>
                <a:gd name="adj" fmla="val 10000"/>
              </a:avLst>
            </a:prstGeom>
            <a:solidFill>
              <a:schemeClr val="accent1">
                <a:lumMod val="40000"/>
                <a:lumOff val="60000"/>
              </a:schemeClr>
            </a:solidFill>
            <a:ln>
              <a:no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rgbClr r="0" g="0" b="0"/>
            </a:effectRef>
            <a:fontRef idx="minor">
              <a:schemeClr val="lt1"/>
            </a:fontRef>
          </p:style>
        </p:sp>
        <p:sp>
          <p:nvSpPr>
            <p:cNvPr id="10" name="Rectángulo 9"/>
            <p:cNvSpPr/>
            <p:nvPr/>
          </p:nvSpPr>
          <p:spPr>
            <a:xfrm>
              <a:off x="46776" y="37178"/>
              <a:ext cx="2794660" cy="1195007"/>
            </a:xfrm>
            <a:prstGeom prst="rect">
              <a:avLst/>
            </a:prstGeom>
            <a:solidFill>
              <a:schemeClr val="accent6">
                <a:lumMod val="40000"/>
                <a:lumOff val="60000"/>
              </a:schemeClr>
            </a:solidFill>
            <a:sp3d/>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S" sz="3100" kern="1200" dirty="0" smtClean="0">
                  <a:solidFill>
                    <a:schemeClr val="tx1"/>
                  </a:solidFill>
                </a:rPr>
                <a:t>Diseño CAD</a:t>
              </a:r>
              <a:endParaRPr lang="es-ES" sz="3100" kern="1200" dirty="0">
                <a:solidFill>
                  <a:schemeClr val="tx1"/>
                </a:solidFill>
              </a:endParaRPr>
            </a:p>
          </p:txBody>
        </p:sp>
      </p:grpSp>
      <p:grpSp>
        <p:nvGrpSpPr>
          <p:cNvPr id="11" name="Grupo 10"/>
          <p:cNvGrpSpPr/>
          <p:nvPr/>
        </p:nvGrpSpPr>
        <p:grpSpPr>
          <a:xfrm>
            <a:off x="5330864" y="872191"/>
            <a:ext cx="2869016" cy="856190"/>
            <a:chOff x="9598" y="0"/>
            <a:chExt cx="2869016" cy="1269363"/>
          </a:xfrm>
          <a:scene3d>
            <a:camera prst="orthographicFront">
              <a:rot lat="0" lon="0" rev="0"/>
            </a:camera>
            <a:lightRig rig="balanced" dir="t">
              <a:rot lat="0" lon="0" rev="8700000"/>
            </a:lightRig>
          </a:scene3d>
        </p:grpSpPr>
        <p:sp>
          <p:nvSpPr>
            <p:cNvPr id="12" name="Rectángulo redondeado 11"/>
            <p:cNvSpPr/>
            <p:nvPr/>
          </p:nvSpPr>
          <p:spPr>
            <a:xfrm>
              <a:off x="9598" y="0"/>
              <a:ext cx="2869016" cy="1269363"/>
            </a:xfrm>
            <a:prstGeom prst="roundRect">
              <a:avLst>
                <a:gd name="adj" fmla="val 10000"/>
              </a:avLst>
            </a:prstGeom>
            <a:solidFill>
              <a:schemeClr val="accent6">
                <a:lumMod val="40000"/>
                <a:lumOff val="60000"/>
              </a:schemeClr>
            </a:solidFill>
            <a:ln>
              <a:no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rgbClr r="0" g="0" b="0"/>
            </a:effectRef>
            <a:fontRef idx="minor">
              <a:schemeClr val="lt1"/>
            </a:fontRef>
          </p:style>
        </p:sp>
        <p:sp>
          <p:nvSpPr>
            <p:cNvPr id="13" name="Rectángulo 12"/>
            <p:cNvSpPr/>
            <p:nvPr/>
          </p:nvSpPr>
          <p:spPr>
            <a:xfrm>
              <a:off x="46776" y="37178"/>
              <a:ext cx="2794660" cy="119500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s-ES" sz="3100" dirty="0" smtClean="0">
                  <a:solidFill>
                    <a:schemeClr val="tx1"/>
                  </a:solidFill>
                </a:rPr>
                <a:t>Equipo de Galvanizado</a:t>
              </a:r>
              <a:endParaRPr lang="es-ES" sz="3100" kern="1200" dirty="0">
                <a:solidFill>
                  <a:schemeClr val="tx1"/>
                </a:solidFill>
              </a:endParaRPr>
            </a:p>
          </p:txBody>
        </p:sp>
      </p:grpSp>
    </p:spTree>
    <p:extLst>
      <p:ext uri="{BB962C8B-B14F-4D97-AF65-F5344CB8AC3E}">
        <p14:creationId xmlns:p14="http://schemas.microsoft.com/office/powerpoint/2010/main" val="207418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1000"/>
                                        <p:tgtEl>
                                          <p:spTgt spid="8"/>
                                        </p:tgtEl>
                                      </p:cBhvr>
                                    </p:animEffect>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6841" y="409531"/>
            <a:ext cx="11738317" cy="614295"/>
          </a:xfrm>
        </p:spPr>
        <p:txBody>
          <a:bodyPr>
            <a:normAutofit/>
          </a:bodyPr>
          <a:lstStyle/>
          <a:p>
            <a:r>
              <a:rPr lang="es-ES" sz="2600" dirty="0">
                <a:solidFill>
                  <a:srgbClr val="002060"/>
                </a:solidFill>
                <a:latin typeface="Times New Roman" panose="02020603050405020304" pitchFamily="18" charset="0"/>
                <a:ea typeface="+mn-ea"/>
                <a:cs typeface="Times New Roman" panose="02020603050405020304" pitchFamily="18" charset="0"/>
              </a:rPr>
              <a:t>Justificación del problema</a:t>
            </a:r>
          </a:p>
        </p:txBody>
      </p:sp>
      <p:graphicFrame>
        <p:nvGraphicFramePr>
          <p:cNvPr id="16" name="Diagrama 15"/>
          <p:cNvGraphicFramePr/>
          <p:nvPr>
            <p:extLst>
              <p:ext uri="{D42A27DB-BD31-4B8C-83A1-F6EECF244321}">
                <p14:modId xmlns:p14="http://schemas.microsoft.com/office/powerpoint/2010/main" val="3795734761"/>
              </p:ext>
            </p:extLst>
          </p:nvPr>
        </p:nvGraphicFramePr>
        <p:xfrm>
          <a:off x="226841" y="956160"/>
          <a:ext cx="6478759" cy="4738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Imagen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0873" y="1421381"/>
            <a:ext cx="4243604" cy="3182703"/>
          </a:xfrm>
          <a:prstGeom prst="rect">
            <a:avLst/>
          </a:prstGeom>
        </p:spPr>
      </p:pic>
      <p:grpSp>
        <p:nvGrpSpPr>
          <p:cNvPr id="5" name="Grupo 4"/>
          <p:cNvGrpSpPr/>
          <p:nvPr/>
        </p:nvGrpSpPr>
        <p:grpSpPr>
          <a:xfrm>
            <a:off x="6571281" y="4784900"/>
            <a:ext cx="5393877" cy="1538410"/>
            <a:chOff x="1329650" y="1338489"/>
            <a:chExt cx="5087366" cy="2907934"/>
          </a:xfrm>
          <a:solidFill>
            <a:schemeClr val="accent4">
              <a:lumMod val="60000"/>
              <a:lumOff val="40000"/>
            </a:schemeClr>
          </a:solidFill>
        </p:grpSpPr>
        <p:sp>
          <p:nvSpPr>
            <p:cNvPr id="6" name="Rectángulo redondeado 5"/>
            <p:cNvSpPr/>
            <p:nvPr/>
          </p:nvSpPr>
          <p:spPr>
            <a:xfrm>
              <a:off x="1329650" y="1338489"/>
              <a:ext cx="5087366" cy="2907934"/>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ángulo 6"/>
            <p:cNvSpPr/>
            <p:nvPr/>
          </p:nvSpPr>
          <p:spPr>
            <a:xfrm>
              <a:off x="1684479" y="1819923"/>
              <a:ext cx="4732537" cy="19450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lvl="0" defTabSz="1022350">
                <a:lnSpc>
                  <a:spcPct val="90000"/>
                </a:lnSpc>
                <a:spcBef>
                  <a:spcPct val="0"/>
                </a:spcBef>
                <a:spcAft>
                  <a:spcPct val="35000"/>
                </a:spcAft>
              </a:pPr>
              <a:r>
                <a:rPr lang="es-ES" b="1" dirty="0" smtClean="0">
                  <a:solidFill>
                    <a:schemeClr val="tx1"/>
                  </a:solidFill>
                </a:rPr>
                <a:t>Electrólisis o electrolisis</a:t>
              </a:r>
              <a:r>
                <a:rPr lang="es-ES" dirty="0" smtClean="0">
                  <a:solidFill>
                    <a:schemeClr val="tx1"/>
                  </a:solidFill>
                </a:rPr>
                <a:t>: Es el proceso que separa los elementos de un compuesto por medio de la electricidad, ocurre liberación de electrones en el ánodo y captura de los mismos en el cátodo</a:t>
              </a:r>
              <a:endParaRPr lang="es-ES" dirty="0">
                <a:solidFill>
                  <a:schemeClr val="tx1"/>
                </a:solidFill>
              </a:endParaRPr>
            </a:p>
          </p:txBody>
        </p:sp>
      </p:grpSp>
    </p:spTree>
    <p:extLst>
      <p:ext uri="{BB962C8B-B14F-4D97-AF65-F5344CB8AC3E}">
        <p14:creationId xmlns:p14="http://schemas.microsoft.com/office/powerpoint/2010/main" val="145334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75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774854" y="2832306"/>
            <a:ext cx="6973580"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ANÁLISIS DE RESULTADOS Y OPTIMIZACIÓN DE Parámetros MEDIANTE RSM</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3487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139484" y="417348"/>
            <a:ext cx="8586061"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FACTORES Y NIVELES DE ANÁLISIS</a:t>
            </a:r>
            <a:endParaRPr lang="es-ES" sz="24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204482055"/>
              </p:ext>
            </p:extLst>
          </p:nvPr>
        </p:nvGraphicFramePr>
        <p:xfrm>
          <a:off x="1818748" y="879013"/>
          <a:ext cx="8627110" cy="2208276"/>
        </p:xfrm>
        <a:graphic>
          <a:graphicData uri="http://schemas.openxmlformats.org/drawingml/2006/table">
            <a:tbl>
              <a:tblPr firstRow="1" firstCol="1" bandRow="1">
                <a:tableStyleId>{5FD0F851-EC5A-4D38-B0AD-8093EC10F338}</a:tableStyleId>
              </a:tblPr>
              <a:tblGrid>
                <a:gridCol w="1725422">
                  <a:extLst>
                    <a:ext uri="{9D8B030D-6E8A-4147-A177-3AD203B41FA5}">
                      <a16:colId xmlns:a16="http://schemas.microsoft.com/office/drawing/2014/main" val="20000"/>
                    </a:ext>
                  </a:extLst>
                </a:gridCol>
                <a:gridCol w="1725422">
                  <a:extLst>
                    <a:ext uri="{9D8B030D-6E8A-4147-A177-3AD203B41FA5}">
                      <a16:colId xmlns:a16="http://schemas.microsoft.com/office/drawing/2014/main" val="20001"/>
                    </a:ext>
                  </a:extLst>
                </a:gridCol>
                <a:gridCol w="1725422">
                  <a:extLst>
                    <a:ext uri="{9D8B030D-6E8A-4147-A177-3AD203B41FA5}">
                      <a16:colId xmlns:a16="http://schemas.microsoft.com/office/drawing/2014/main" val="20002"/>
                    </a:ext>
                  </a:extLst>
                </a:gridCol>
                <a:gridCol w="1725422">
                  <a:extLst>
                    <a:ext uri="{9D8B030D-6E8A-4147-A177-3AD203B41FA5}">
                      <a16:colId xmlns:a16="http://schemas.microsoft.com/office/drawing/2014/main" val="20003"/>
                    </a:ext>
                  </a:extLst>
                </a:gridCol>
                <a:gridCol w="1725422">
                  <a:extLst>
                    <a:ext uri="{9D8B030D-6E8A-4147-A177-3AD203B41FA5}">
                      <a16:colId xmlns:a16="http://schemas.microsoft.com/office/drawing/2014/main" val="20004"/>
                    </a:ext>
                  </a:extLst>
                </a:gridCol>
              </a:tblGrid>
              <a:tr h="190500">
                <a:tc rowSpan="2">
                  <a:txBody>
                    <a:bodyPr/>
                    <a:lstStyle/>
                    <a:p>
                      <a:pPr algn="ctr">
                        <a:lnSpc>
                          <a:spcPct val="115000"/>
                        </a:lnSpc>
                        <a:spcAft>
                          <a:spcPts val="0"/>
                        </a:spcAft>
                      </a:pPr>
                      <a:r>
                        <a:rPr lang="es-ES" sz="1800" dirty="0">
                          <a:effectLst/>
                        </a:rPr>
                        <a:t>Factores de control</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rowSpan="2">
                  <a:txBody>
                    <a:bodyPr/>
                    <a:lstStyle/>
                    <a:p>
                      <a:pPr algn="ctr">
                        <a:lnSpc>
                          <a:spcPct val="115000"/>
                        </a:lnSpc>
                        <a:spcAft>
                          <a:spcPts val="0"/>
                        </a:spcAft>
                      </a:pPr>
                      <a:r>
                        <a:rPr lang="es-ES" sz="1800" dirty="0">
                          <a:effectLst/>
                        </a:rPr>
                        <a:t>Denominación</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gridSpan="3">
                  <a:txBody>
                    <a:bodyPr/>
                    <a:lstStyle/>
                    <a:p>
                      <a:pPr algn="ctr">
                        <a:lnSpc>
                          <a:spcPct val="115000"/>
                        </a:lnSpc>
                        <a:spcAft>
                          <a:spcPts val="0"/>
                        </a:spcAft>
                      </a:pPr>
                      <a:r>
                        <a:rPr lang="es-ES" sz="1800" b="1" dirty="0">
                          <a:effectLst/>
                        </a:rPr>
                        <a:t>Niveles</a:t>
                      </a:r>
                      <a:endParaRPr lang="es-ES" sz="1800" b="1" dirty="0">
                        <a:solidFill>
                          <a:srgbClr val="000000"/>
                        </a:solidFill>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90500">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ES" sz="1800" b="1" dirty="0">
                          <a:effectLst/>
                        </a:rPr>
                        <a:t>1</a:t>
                      </a:r>
                      <a:endParaRPr lang="es-ES" sz="1800" b="1"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b="1" dirty="0">
                          <a:effectLst/>
                        </a:rPr>
                        <a:t>2</a:t>
                      </a:r>
                      <a:endParaRPr lang="es-ES" sz="1800" b="1"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b="1" dirty="0">
                          <a:effectLst/>
                        </a:rPr>
                        <a:t>3</a:t>
                      </a:r>
                      <a:endParaRPr lang="es-ES" sz="1800" b="1" dirty="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190500">
                <a:tc>
                  <a:txBody>
                    <a:bodyPr/>
                    <a:lstStyle/>
                    <a:p>
                      <a:pPr algn="ctr">
                        <a:lnSpc>
                          <a:spcPct val="115000"/>
                        </a:lnSpc>
                        <a:spcAft>
                          <a:spcPts val="0"/>
                        </a:spcAft>
                      </a:pPr>
                      <a:r>
                        <a:rPr lang="es-ES" sz="1800" b="0" dirty="0">
                          <a:effectLst/>
                        </a:rPr>
                        <a:t>A</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b="0" dirty="0">
                          <a:effectLst/>
                        </a:rPr>
                        <a:t>Temperatura [°C]</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dirty="0">
                          <a:effectLst/>
                        </a:rPr>
                        <a:t>20</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dirty="0">
                          <a:effectLst/>
                        </a:rPr>
                        <a:t>26</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dirty="0">
                          <a:effectLst/>
                        </a:rPr>
                        <a:t>35</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190500">
                <a:tc>
                  <a:txBody>
                    <a:bodyPr/>
                    <a:lstStyle/>
                    <a:p>
                      <a:pPr algn="ctr">
                        <a:lnSpc>
                          <a:spcPct val="115000"/>
                        </a:lnSpc>
                        <a:spcAft>
                          <a:spcPts val="0"/>
                        </a:spcAft>
                      </a:pPr>
                      <a:r>
                        <a:rPr lang="es-ES" sz="1800" b="0" dirty="0">
                          <a:effectLst/>
                        </a:rPr>
                        <a:t>B</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b="0" dirty="0">
                          <a:effectLst/>
                        </a:rPr>
                        <a:t>Velocidad de entrada </a:t>
                      </a:r>
                      <a:r>
                        <a:rPr lang="es-ES" sz="1800" b="0" dirty="0" smtClean="0">
                          <a:effectLst/>
                        </a:rPr>
                        <a:t>del aire  </a:t>
                      </a:r>
                      <a:r>
                        <a:rPr lang="es-ES" sz="1800" b="0" dirty="0">
                          <a:effectLst/>
                        </a:rPr>
                        <a:t>[m/s]</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dirty="0">
                          <a:effectLst/>
                        </a:rPr>
                        <a:t>3</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dirty="0">
                          <a:effectLst/>
                        </a:rPr>
                        <a:t>3,8</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dirty="0">
                          <a:effectLst/>
                        </a:rPr>
                        <a:t>4,5</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190500">
                <a:tc>
                  <a:txBody>
                    <a:bodyPr/>
                    <a:lstStyle/>
                    <a:p>
                      <a:pPr algn="ctr">
                        <a:lnSpc>
                          <a:spcPct val="115000"/>
                        </a:lnSpc>
                        <a:spcAft>
                          <a:spcPts val="0"/>
                        </a:spcAft>
                      </a:pPr>
                      <a:r>
                        <a:rPr lang="es-ES" sz="1800" b="0">
                          <a:effectLst/>
                        </a:rPr>
                        <a:t>C</a:t>
                      </a:r>
                      <a:endParaRPr lang="es-ES" sz="1800" b="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b="0" dirty="0">
                          <a:effectLst/>
                        </a:rPr>
                        <a:t>Corriente [A]</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dirty="0">
                          <a:effectLst/>
                        </a:rPr>
                        <a:t>3,5</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dirty="0">
                          <a:effectLst/>
                        </a:rPr>
                        <a:t>4,6</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dirty="0">
                          <a:effectLst/>
                        </a:rPr>
                        <a:t>5,8</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mc:AlternateContent xmlns:mc="http://schemas.openxmlformats.org/markup-compatibility/2006" xmlns:a14="http://schemas.microsoft.com/office/drawing/2010/main">
        <mc:Choice Requires="a14">
          <p:sp>
            <p:nvSpPr>
              <p:cNvPr id="7" name="Cuadro de texto 499"/>
              <p:cNvSpPr txBox="1"/>
              <p:nvPr/>
            </p:nvSpPr>
            <p:spPr>
              <a:xfrm>
                <a:off x="4991100" y="8670925"/>
                <a:ext cx="65351" cy="169277"/>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p>
                <a:pPr>
                  <a:spcAft>
                    <a:spcPts val="0"/>
                  </a:spcAft>
                </a:pPr>
                <a14:m>
                  <m:oMathPara xmlns:m="http://schemas.openxmlformats.org/officeDocument/2006/math">
                    <m:oMathParaPr>
                      <m:jc m:val="centerGroup"/>
                    </m:oMathParaPr>
                    <m:oMath xmlns:m="http://schemas.openxmlformats.org/officeDocument/2006/math">
                      <m:sSub>
                        <m:sSubPr>
                          <m:ctrlPr>
                            <a:rPr lang="es-E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𝑌</m:t>
                          </m:r>
                        </m:e>
                        <m:sub>
                          <m:r>
                            <a:rPr lang="es-E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oMath>
                  </m:oMathPara>
                </a14:m>
                <a:endParaRPr lang="es-ES" sz="1200">
                  <a:effectLst/>
                  <a:latin typeface="Times New Roman" panose="02020603050405020304" pitchFamily="18" charset="0"/>
                  <a:ea typeface="Times New Roman" panose="02020603050405020304" pitchFamily="18" charset="0"/>
                </a:endParaRPr>
              </a:p>
            </p:txBody>
          </p:sp>
        </mc:Choice>
        <mc:Fallback xmlns="">
          <p:sp>
            <p:nvSpPr>
              <p:cNvPr id="7" name="Cuadro de texto 499"/>
              <p:cNvSpPr txBox="1">
                <a:spLocks noRot="1" noChangeAspect="1" noMove="1" noResize="1" noEditPoints="1" noAdjustHandles="1" noChangeArrowheads="1" noChangeShapeType="1" noTextEdit="1"/>
              </p:cNvSpPr>
              <p:nvPr/>
            </p:nvSpPr>
            <p:spPr>
              <a:xfrm>
                <a:off x="4991100" y="8670925"/>
                <a:ext cx="65351" cy="169277"/>
              </a:xfrm>
              <a:prstGeom prst="rect">
                <a:avLst/>
              </a:prstGeom>
              <a:blipFill rotWithShape="0">
                <a:blip r:embed="rId3"/>
                <a:stretch>
                  <a:fillRect l="-80000" r="-150000" b="-1785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Cuadro de texto 498"/>
              <p:cNvSpPr txBox="1"/>
              <p:nvPr/>
            </p:nvSpPr>
            <p:spPr>
              <a:xfrm>
                <a:off x="5357813" y="8669338"/>
                <a:ext cx="67027" cy="169277"/>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p>
                <a:pPr>
                  <a:spcAft>
                    <a:spcPts val="0"/>
                  </a:spcAft>
                </a:pPr>
                <a14:m>
                  <m:oMathPara xmlns:m="http://schemas.openxmlformats.org/officeDocument/2006/math">
                    <m:oMathParaPr>
                      <m:jc m:val="centerGroup"/>
                    </m:oMathParaPr>
                    <m:oMath xmlns:m="http://schemas.openxmlformats.org/officeDocument/2006/math">
                      <m:sSub>
                        <m:sSubPr>
                          <m:ctrlPr>
                            <a:rPr lang="es-E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𝑌</m:t>
                          </m:r>
                        </m:e>
                        <m:sub>
                          <m:r>
                            <a:rPr lang="es-E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oMath>
                  </m:oMathPara>
                </a14:m>
                <a:endParaRPr lang="es-ES" sz="1200">
                  <a:effectLst/>
                  <a:latin typeface="Times New Roman" panose="02020603050405020304" pitchFamily="18" charset="0"/>
                  <a:ea typeface="Times New Roman" panose="02020603050405020304" pitchFamily="18" charset="0"/>
                </a:endParaRPr>
              </a:p>
            </p:txBody>
          </p:sp>
        </mc:Choice>
        <mc:Fallback xmlns="">
          <p:sp>
            <p:nvSpPr>
              <p:cNvPr id="8" name="Cuadro de texto 498"/>
              <p:cNvSpPr txBox="1">
                <a:spLocks noRot="1" noChangeAspect="1" noMove="1" noResize="1" noEditPoints="1" noAdjustHandles="1" noChangeArrowheads="1" noChangeShapeType="1" noTextEdit="1"/>
              </p:cNvSpPr>
              <p:nvPr/>
            </p:nvSpPr>
            <p:spPr>
              <a:xfrm>
                <a:off x="5357813" y="8669338"/>
                <a:ext cx="67027" cy="169277"/>
              </a:xfrm>
              <a:prstGeom prst="rect">
                <a:avLst/>
              </a:prstGeom>
              <a:blipFill rotWithShape="0">
                <a:blip r:embed="rId4"/>
                <a:stretch>
                  <a:fillRect l="-72727" r="-136364" b="-1785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Cuadro de texto 497"/>
              <p:cNvSpPr txBox="1"/>
              <p:nvPr/>
            </p:nvSpPr>
            <p:spPr>
              <a:xfrm>
                <a:off x="5767388" y="8669338"/>
                <a:ext cx="66189" cy="169277"/>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p>
                <a:pPr>
                  <a:spcAft>
                    <a:spcPts val="0"/>
                  </a:spcAft>
                </a:pPr>
                <a14:m>
                  <m:oMathPara xmlns:m="http://schemas.openxmlformats.org/officeDocument/2006/math">
                    <m:oMathParaPr>
                      <m:jc m:val="centerGroup"/>
                    </m:oMathParaPr>
                    <m:oMath xmlns:m="http://schemas.openxmlformats.org/officeDocument/2006/math">
                      <m:sSub>
                        <m:sSubPr>
                          <m:ctrlPr>
                            <a:rPr lang="es-E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s-E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𝑌</m:t>
                          </m:r>
                        </m:e>
                        <m:sub>
                          <m:r>
                            <a:rPr lang="es-E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b>
                      </m:sSub>
                    </m:oMath>
                  </m:oMathPara>
                </a14:m>
                <a:endParaRPr lang="es-ES" sz="1200">
                  <a:effectLst/>
                  <a:latin typeface="Times New Roman" panose="02020603050405020304" pitchFamily="18" charset="0"/>
                  <a:ea typeface="Times New Roman" panose="02020603050405020304" pitchFamily="18" charset="0"/>
                </a:endParaRPr>
              </a:p>
            </p:txBody>
          </p:sp>
        </mc:Choice>
        <mc:Fallback xmlns="">
          <p:sp>
            <p:nvSpPr>
              <p:cNvPr id="9" name="Cuadro de texto 497"/>
              <p:cNvSpPr txBox="1">
                <a:spLocks noRot="1" noChangeAspect="1" noMove="1" noResize="1" noEditPoints="1" noAdjustHandles="1" noChangeArrowheads="1" noChangeShapeType="1" noTextEdit="1"/>
              </p:cNvSpPr>
              <p:nvPr/>
            </p:nvSpPr>
            <p:spPr>
              <a:xfrm>
                <a:off x="5767388" y="8669338"/>
                <a:ext cx="66189" cy="169277"/>
              </a:xfrm>
              <a:prstGeom prst="rect">
                <a:avLst/>
              </a:prstGeom>
              <a:blipFill rotWithShape="0">
                <a:blip r:embed="rId5"/>
                <a:stretch>
                  <a:fillRect l="-72727" r="-136364" b="-1785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Cuadro de texto 500"/>
              <p:cNvSpPr txBox="1"/>
              <p:nvPr/>
            </p:nvSpPr>
            <p:spPr>
              <a:xfrm>
                <a:off x="6334125" y="8680450"/>
                <a:ext cx="46081" cy="169277"/>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p>
                <a:pPr>
                  <a:spcAft>
                    <a:spcPts val="0"/>
                  </a:spcAft>
                </a:pPr>
                <a14:m>
                  <m:oMathPara xmlns:m="http://schemas.openxmlformats.org/officeDocument/2006/math">
                    <m:oMathParaPr>
                      <m:jc m:val="centerGroup"/>
                    </m:oMathParaPr>
                    <m:oMath xmlns:m="http://schemas.openxmlformats.org/officeDocument/2006/math">
                      <m:acc>
                        <m:accPr>
                          <m:chr m:val="̅"/>
                          <m:ctrlPr>
                            <a:rPr lang="es-E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s-ES" sz="11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𝑌</m:t>
                          </m:r>
                        </m:e>
                      </m:acc>
                    </m:oMath>
                  </m:oMathPara>
                </a14:m>
                <a:endParaRPr lang="es-ES" sz="1200">
                  <a:effectLst/>
                  <a:latin typeface="Times New Roman" panose="02020603050405020304" pitchFamily="18" charset="0"/>
                  <a:ea typeface="Times New Roman" panose="02020603050405020304" pitchFamily="18" charset="0"/>
                </a:endParaRPr>
              </a:p>
            </p:txBody>
          </p:sp>
        </mc:Choice>
        <mc:Fallback xmlns="">
          <p:sp>
            <p:nvSpPr>
              <p:cNvPr id="10" name="Cuadro de texto 500"/>
              <p:cNvSpPr txBox="1">
                <a:spLocks noRot="1" noChangeAspect="1" noMove="1" noResize="1" noEditPoints="1" noAdjustHandles="1" noChangeArrowheads="1" noChangeShapeType="1" noTextEdit="1"/>
              </p:cNvSpPr>
              <p:nvPr/>
            </p:nvSpPr>
            <p:spPr>
              <a:xfrm>
                <a:off x="6334125" y="8680450"/>
                <a:ext cx="46081" cy="169277"/>
              </a:xfrm>
              <a:prstGeom prst="rect">
                <a:avLst/>
              </a:prstGeom>
              <a:blipFill rotWithShape="0">
                <a:blip r:embed="rId6"/>
                <a:stretch>
                  <a:fillRect l="-100000" r="-175000" b="-7143"/>
                </a:stretch>
              </a:blipFill>
            </p:spPr>
            <p:txBody>
              <a:bodyPr/>
              <a:lstStyle/>
              <a:p>
                <a:r>
                  <a:rPr lang="es-ES">
                    <a:noFill/>
                  </a:rPr>
                  <a:t> </a:t>
                </a:r>
              </a:p>
            </p:txBody>
          </p:sp>
        </mc:Fallback>
      </mc:AlternateContent>
      <p:pic>
        <p:nvPicPr>
          <p:cNvPr id="12" name="Imagen 11"/>
          <p:cNvPicPr>
            <a:picLocks noChangeAspect="1"/>
          </p:cNvPicPr>
          <p:nvPr/>
        </p:nvPicPr>
        <p:blipFill rotWithShape="1">
          <a:blip r:embed="rId7"/>
          <a:srcRect l="1159" r="35290"/>
          <a:stretch/>
        </p:blipFill>
        <p:spPr>
          <a:xfrm>
            <a:off x="5056451" y="3087289"/>
            <a:ext cx="4743450" cy="3330367"/>
          </a:xfrm>
          <a:prstGeom prst="rect">
            <a:avLst/>
          </a:prstGeom>
        </p:spPr>
      </p:pic>
    </p:spTree>
    <p:extLst>
      <p:ext uri="{BB962C8B-B14F-4D97-AF65-F5344CB8AC3E}">
        <p14:creationId xmlns:p14="http://schemas.microsoft.com/office/powerpoint/2010/main" val="324698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355355"/>
            <a:ext cx="8586061" cy="1200329"/>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DETERMINACIÓN DE LA RELACIÓN INVERSAMENTE PROPORCIONAL DE LA INTENSIDAD DE CORRIENTE Y EL TIEMPO DE ELECTRODEPOSICIÓN. </a:t>
            </a:r>
            <a:endParaRPr lang="es-ES" sz="24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2220480331"/>
              </p:ext>
            </p:extLst>
          </p:nvPr>
        </p:nvGraphicFramePr>
        <p:xfrm>
          <a:off x="6610026" y="5226049"/>
          <a:ext cx="4858720" cy="1004270"/>
        </p:xfrm>
        <a:graphic>
          <a:graphicData uri="http://schemas.openxmlformats.org/drawingml/2006/table">
            <a:tbl>
              <a:tblPr firstRow="1" firstCol="1" bandRow="1">
                <a:tableStyleId>{0E3FDE45-AF77-4B5C-9715-49D594BDF05E}</a:tableStyleId>
              </a:tblPr>
              <a:tblGrid>
                <a:gridCol w="3110856">
                  <a:extLst>
                    <a:ext uri="{9D8B030D-6E8A-4147-A177-3AD203B41FA5}">
                      <a16:colId xmlns:a16="http://schemas.microsoft.com/office/drawing/2014/main" val="20000"/>
                    </a:ext>
                  </a:extLst>
                </a:gridCol>
                <a:gridCol w="1747864">
                  <a:extLst>
                    <a:ext uri="{9D8B030D-6E8A-4147-A177-3AD203B41FA5}">
                      <a16:colId xmlns:a16="http://schemas.microsoft.com/office/drawing/2014/main" val="20001"/>
                    </a:ext>
                  </a:extLst>
                </a:gridCol>
              </a:tblGrid>
              <a:tr h="502135">
                <a:tc gridSpan="2">
                  <a:txBody>
                    <a:bodyPr/>
                    <a:lstStyle/>
                    <a:p>
                      <a:pPr algn="ctr">
                        <a:lnSpc>
                          <a:spcPct val="115000"/>
                        </a:lnSpc>
                        <a:spcAft>
                          <a:spcPts val="0"/>
                        </a:spcAft>
                      </a:pPr>
                      <a:r>
                        <a:rPr lang="es-EC" sz="2400" dirty="0">
                          <a:effectLst/>
                        </a:rPr>
                        <a:t>Correlaciones</a:t>
                      </a:r>
                      <a:endParaRPr lang="es-ES" sz="2400" dirty="0">
                        <a:solidFill>
                          <a:srgbClr val="000000"/>
                        </a:solidFill>
                        <a:effectLst/>
                        <a:latin typeface="Arial" panose="020B0604020202020204" pitchFamily="34" charset="0"/>
                        <a:ea typeface="Arial" panose="020B0604020202020204" pitchFamily="34" charset="0"/>
                      </a:endParaRPr>
                    </a:p>
                  </a:txBody>
                  <a:tcPr marL="68580" marR="68580" marT="0" marB="0"/>
                </a:tc>
                <a:tc hMerge="1">
                  <a:txBody>
                    <a:bodyPr/>
                    <a:lstStyle/>
                    <a:p>
                      <a:endParaRPr lang="es-ES"/>
                    </a:p>
                  </a:txBody>
                  <a:tcPr/>
                </a:tc>
                <a:extLst>
                  <a:ext uri="{0D108BD9-81ED-4DB2-BD59-A6C34878D82A}">
                    <a16:rowId xmlns:a16="http://schemas.microsoft.com/office/drawing/2014/main" val="10000"/>
                  </a:ext>
                </a:extLst>
              </a:tr>
              <a:tr h="502135">
                <a:tc>
                  <a:txBody>
                    <a:bodyPr/>
                    <a:lstStyle/>
                    <a:p>
                      <a:pPr>
                        <a:lnSpc>
                          <a:spcPct val="115000"/>
                        </a:lnSpc>
                        <a:spcAft>
                          <a:spcPts val="0"/>
                        </a:spcAft>
                      </a:pPr>
                      <a:r>
                        <a:rPr lang="es-EC" sz="2400" dirty="0">
                          <a:effectLst/>
                        </a:rPr>
                        <a:t>Correlación de Pearson</a:t>
                      </a:r>
                      <a:endParaRPr lang="es-ES" sz="24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r">
                        <a:lnSpc>
                          <a:spcPct val="115000"/>
                        </a:lnSpc>
                        <a:spcAft>
                          <a:spcPts val="0"/>
                        </a:spcAft>
                      </a:pPr>
                      <a:r>
                        <a:rPr lang="es-EC" sz="2400" dirty="0">
                          <a:effectLst/>
                        </a:rPr>
                        <a:t>-0,988</a:t>
                      </a:r>
                      <a:endParaRPr lang="es-ES" sz="24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324446087"/>
              </p:ext>
            </p:extLst>
          </p:nvPr>
        </p:nvGraphicFramePr>
        <p:xfrm>
          <a:off x="269496" y="1744784"/>
          <a:ext cx="5807454" cy="2103120"/>
        </p:xfrm>
        <a:graphic>
          <a:graphicData uri="http://schemas.openxmlformats.org/drawingml/2006/table">
            <a:tbl>
              <a:tblPr firstRow="1" firstCol="1" bandRow="1">
                <a:tableStyleId>{0E3FDE45-AF77-4B5C-9715-49D594BDF05E}</a:tableStyleId>
              </a:tblPr>
              <a:tblGrid>
                <a:gridCol w="1597050">
                  <a:extLst>
                    <a:ext uri="{9D8B030D-6E8A-4147-A177-3AD203B41FA5}">
                      <a16:colId xmlns:a16="http://schemas.microsoft.com/office/drawing/2014/main" val="20000"/>
                    </a:ext>
                  </a:extLst>
                </a:gridCol>
                <a:gridCol w="2050757">
                  <a:extLst>
                    <a:ext uri="{9D8B030D-6E8A-4147-A177-3AD203B41FA5}">
                      <a16:colId xmlns:a16="http://schemas.microsoft.com/office/drawing/2014/main" val="20001"/>
                    </a:ext>
                  </a:extLst>
                </a:gridCol>
                <a:gridCol w="2159647">
                  <a:extLst>
                    <a:ext uri="{9D8B030D-6E8A-4147-A177-3AD203B41FA5}">
                      <a16:colId xmlns:a16="http://schemas.microsoft.com/office/drawing/2014/main" val="20002"/>
                    </a:ext>
                  </a:extLst>
                </a:gridCol>
              </a:tblGrid>
              <a:tr h="964157">
                <a:tc>
                  <a:txBody>
                    <a:bodyPr/>
                    <a:lstStyle/>
                    <a:p>
                      <a:pPr algn="ctr">
                        <a:lnSpc>
                          <a:spcPct val="115000"/>
                        </a:lnSpc>
                        <a:spcAft>
                          <a:spcPts val="0"/>
                        </a:spcAft>
                      </a:pPr>
                      <a:r>
                        <a:rPr lang="es-ES" sz="2000" dirty="0">
                          <a:effectLst/>
                        </a:rPr>
                        <a:t>Intensidad de corriente [A]</a:t>
                      </a:r>
                      <a:endParaRPr lang="es-ES" sz="20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2000" dirty="0">
                          <a:effectLst/>
                        </a:rPr>
                        <a:t>Tiempo de electrodeposición [hrs]</a:t>
                      </a:r>
                      <a:endParaRPr lang="es-ES" sz="20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2000">
                          <a:effectLst/>
                        </a:rPr>
                        <a:t>Espesor del metal depositado teórico [μm]</a:t>
                      </a:r>
                      <a:endParaRPr lang="es-ES" sz="20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0"/>
                  </a:ext>
                </a:extLst>
              </a:tr>
              <a:tr h="321386">
                <a:tc>
                  <a:txBody>
                    <a:bodyPr/>
                    <a:lstStyle/>
                    <a:p>
                      <a:pPr algn="ctr">
                        <a:lnSpc>
                          <a:spcPct val="115000"/>
                        </a:lnSpc>
                        <a:spcAft>
                          <a:spcPts val="0"/>
                        </a:spcAft>
                      </a:pPr>
                      <a:r>
                        <a:rPr lang="es-ES" sz="2000" b="0" dirty="0">
                          <a:effectLst/>
                        </a:rPr>
                        <a:t>3,45</a:t>
                      </a:r>
                      <a:endParaRPr lang="es-ES" sz="20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2000" b="0" dirty="0">
                          <a:effectLst/>
                        </a:rPr>
                        <a:t>1,03</a:t>
                      </a:r>
                      <a:endParaRPr lang="es-ES" sz="20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2000" b="0" dirty="0">
                          <a:effectLst/>
                        </a:rPr>
                        <a:t>24,34</a:t>
                      </a:r>
                      <a:endParaRPr lang="es-ES" sz="2000" b="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r h="321386">
                <a:tc>
                  <a:txBody>
                    <a:bodyPr/>
                    <a:lstStyle/>
                    <a:p>
                      <a:pPr algn="ctr">
                        <a:lnSpc>
                          <a:spcPct val="115000"/>
                        </a:lnSpc>
                        <a:spcAft>
                          <a:spcPts val="0"/>
                        </a:spcAft>
                      </a:pPr>
                      <a:r>
                        <a:rPr lang="es-ES" sz="2000" b="0">
                          <a:effectLst/>
                        </a:rPr>
                        <a:t>4,6</a:t>
                      </a:r>
                      <a:endParaRPr lang="es-ES" sz="2000" b="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2000" b="0" dirty="0">
                          <a:effectLst/>
                        </a:rPr>
                        <a:t>0,77</a:t>
                      </a:r>
                      <a:endParaRPr lang="es-ES" sz="20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2000" b="0" dirty="0">
                          <a:effectLst/>
                        </a:rPr>
                        <a:t>32,45</a:t>
                      </a:r>
                      <a:endParaRPr lang="es-ES" sz="2000" b="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2"/>
                  </a:ext>
                </a:extLst>
              </a:tr>
              <a:tr h="321386">
                <a:tc>
                  <a:txBody>
                    <a:bodyPr/>
                    <a:lstStyle/>
                    <a:p>
                      <a:pPr algn="ctr">
                        <a:lnSpc>
                          <a:spcPct val="115000"/>
                        </a:lnSpc>
                        <a:spcAft>
                          <a:spcPts val="0"/>
                        </a:spcAft>
                      </a:pPr>
                      <a:r>
                        <a:rPr lang="es-ES" sz="2000" b="0">
                          <a:effectLst/>
                        </a:rPr>
                        <a:t>5,75</a:t>
                      </a:r>
                      <a:endParaRPr lang="es-ES" sz="2000" b="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2000" b="0" dirty="0">
                          <a:effectLst/>
                        </a:rPr>
                        <a:t>0,62</a:t>
                      </a:r>
                      <a:endParaRPr lang="es-ES" sz="2000" b="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2000" b="0" dirty="0">
                          <a:effectLst/>
                        </a:rPr>
                        <a:t>40,57</a:t>
                      </a:r>
                      <a:endParaRPr lang="es-ES" sz="2000" b="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3"/>
                  </a:ext>
                </a:extLst>
              </a:tr>
            </a:tbl>
          </a:graphicData>
        </a:graphic>
      </p:graphicFrame>
      <p:graphicFrame>
        <p:nvGraphicFramePr>
          <p:cNvPr id="7" name="Gráfico 6"/>
          <p:cNvGraphicFramePr/>
          <p:nvPr>
            <p:extLst>
              <p:ext uri="{D42A27DB-BD31-4B8C-83A1-F6EECF244321}">
                <p14:modId xmlns:p14="http://schemas.microsoft.com/office/powerpoint/2010/main" val="1149245260"/>
              </p:ext>
            </p:extLst>
          </p:nvPr>
        </p:nvGraphicFramePr>
        <p:xfrm>
          <a:off x="5848350" y="1650234"/>
          <a:ext cx="6343650" cy="3481265"/>
        </p:xfrm>
        <a:graphic>
          <a:graphicData uri="http://schemas.openxmlformats.org/drawingml/2006/chart">
            <c:chart xmlns:c="http://schemas.openxmlformats.org/drawingml/2006/chart" xmlns:r="http://schemas.openxmlformats.org/officeDocument/2006/relationships" r:id="rId3"/>
          </a:graphicData>
        </a:graphic>
      </p:graphicFrame>
      <p:sp>
        <p:nvSpPr>
          <p:cNvPr id="2" name="Elipse 1"/>
          <p:cNvSpPr/>
          <p:nvPr/>
        </p:nvSpPr>
        <p:spPr>
          <a:xfrm>
            <a:off x="6439061" y="5620019"/>
            <a:ext cx="5200650" cy="7048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5034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10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463843"/>
            <a:ext cx="8586061"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RESULTADOS OBTENIDOS EN LAS PRUEBAS</a:t>
            </a:r>
            <a:endParaRPr lang="es-ES" sz="2400" b="1" dirty="0">
              <a:solidFill>
                <a:srgbClr val="002060"/>
              </a:solidFill>
              <a:latin typeface="Times New Roman" panose="02020603050405020304" pitchFamily="18" charset="0"/>
              <a:cs typeface="Times New Roman" panose="02020603050405020304" pitchFamily="18" charset="0"/>
            </a:endParaRPr>
          </a:p>
        </p:txBody>
      </p:sp>
      <p:sp>
        <p:nvSpPr>
          <p:cNvPr id="6" name="CuadroTexto 1"/>
          <p:cNvSpPr txBox="1"/>
          <p:nvPr/>
        </p:nvSpPr>
        <p:spPr>
          <a:xfrm>
            <a:off x="-1" y="925508"/>
            <a:ext cx="8586061"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REVESTIMIENTO OBTENIDO Y PESOS DE APORTE</a:t>
            </a:r>
            <a:endParaRPr lang="es-ES" sz="2400" b="1" dirty="0">
              <a:solidFill>
                <a:srgbClr val="002060"/>
              </a:solidFill>
              <a:latin typeface="Times New Roman" panose="02020603050405020304" pitchFamily="18" charset="0"/>
              <a:cs typeface="Times New Roman" panose="02020603050405020304" pitchFamily="18" charset="0"/>
            </a:endParaRPr>
          </a:p>
        </p:txBody>
      </p:sp>
      <p:pic>
        <p:nvPicPr>
          <p:cNvPr id="15" name="Imagen 14"/>
          <p:cNvPicPr>
            <a:picLocks noChangeAspect="1"/>
          </p:cNvPicPr>
          <p:nvPr/>
        </p:nvPicPr>
        <p:blipFill>
          <a:blip r:embed="rId3"/>
          <a:stretch>
            <a:fillRect/>
          </a:stretch>
        </p:blipFill>
        <p:spPr>
          <a:xfrm>
            <a:off x="2090819" y="1848838"/>
            <a:ext cx="8205409" cy="3596413"/>
          </a:xfrm>
          <a:prstGeom prst="rect">
            <a:avLst/>
          </a:prstGeom>
        </p:spPr>
      </p:pic>
      <p:sp>
        <p:nvSpPr>
          <p:cNvPr id="16" name="Rectángulo 15"/>
          <p:cNvSpPr/>
          <p:nvPr/>
        </p:nvSpPr>
        <p:spPr>
          <a:xfrm>
            <a:off x="2200760" y="3647044"/>
            <a:ext cx="8095468" cy="305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7924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1" y="0"/>
            <a:ext cx="7524750" cy="830997"/>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ANÁLISIS DE RESULTADOS POR METODOLOGÍA DE SUPERFICIE DE RESPUESTAS (RSM)</a:t>
            </a:r>
            <a:endParaRPr lang="es-ES" sz="2400" b="1"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82907895"/>
              </p:ext>
            </p:extLst>
          </p:nvPr>
        </p:nvGraphicFramePr>
        <p:xfrm>
          <a:off x="549698" y="830997"/>
          <a:ext cx="6868659" cy="5362956"/>
        </p:xfrm>
        <a:graphic>
          <a:graphicData uri="http://schemas.openxmlformats.org/drawingml/2006/table">
            <a:tbl>
              <a:tblPr firstRow="1" firstCol="1" bandRow="1">
                <a:tableStyleId>{5FD0F851-EC5A-4D38-B0AD-8093EC10F338}</a:tableStyleId>
              </a:tblPr>
              <a:tblGrid>
                <a:gridCol w="2638565">
                  <a:extLst>
                    <a:ext uri="{9D8B030D-6E8A-4147-A177-3AD203B41FA5}">
                      <a16:colId xmlns:a16="http://schemas.microsoft.com/office/drawing/2014/main" val="20000"/>
                    </a:ext>
                  </a:extLst>
                </a:gridCol>
                <a:gridCol w="925828">
                  <a:extLst>
                    <a:ext uri="{9D8B030D-6E8A-4147-A177-3AD203B41FA5}">
                      <a16:colId xmlns:a16="http://schemas.microsoft.com/office/drawing/2014/main" val="20001"/>
                    </a:ext>
                  </a:extLst>
                </a:gridCol>
                <a:gridCol w="1188753">
                  <a:extLst>
                    <a:ext uri="{9D8B030D-6E8A-4147-A177-3AD203B41FA5}">
                      <a16:colId xmlns:a16="http://schemas.microsoft.com/office/drawing/2014/main" val="20002"/>
                    </a:ext>
                  </a:extLst>
                </a:gridCol>
                <a:gridCol w="1189685">
                  <a:extLst>
                    <a:ext uri="{9D8B030D-6E8A-4147-A177-3AD203B41FA5}">
                      <a16:colId xmlns:a16="http://schemas.microsoft.com/office/drawing/2014/main" val="20003"/>
                    </a:ext>
                  </a:extLst>
                </a:gridCol>
                <a:gridCol w="925828">
                  <a:extLst>
                    <a:ext uri="{9D8B030D-6E8A-4147-A177-3AD203B41FA5}">
                      <a16:colId xmlns:a16="http://schemas.microsoft.com/office/drawing/2014/main" val="20004"/>
                    </a:ext>
                  </a:extLst>
                </a:gridCol>
              </a:tblGrid>
              <a:tr h="303084">
                <a:tc gridSpan="5">
                  <a:txBody>
                    <a:bodyPr/>
                    <a:lstStyle/>
                    <a:p>
                      <a:pPr algn="ctr">
                        <a:lnSpc>
                          <a:spcPct val="115000"/>
                        </a:lnSpc>
                        <a:spcAft>
                          <a:spcPts val="0"/>
                        </a:spcAft>
                      </a:pPr>
                      <a:r>
                        <a:rPr lang="es-ES" sz="1800" dirty="0" smtClean="0">
                          <a:effectLst/>
                        </a:rPr>
                        <a:t>ANÁLISIS DE VARIANZA</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303084">
                <a:tc>
                  <a:txBody>
                    <a:bodyPr/>
                    <a:lstStyle/>
                    <a:p>
                      <a:pPr>
                        <a:lnSpc>
                          <a:spcPct val="115000"/>
                        </a:lnSpc>
                        <a:spcAft>
                          <a:spcPts val="0"/>
                        </a:spcAft>
                      </a:pPr>
                      <a:r>
                        <a:rPr lang="es-ES" sz="1800" dirty="0">
                          <a:effectLst/>
                        </a:rPr>
                        <a:t>Fuente</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GL</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SC Ajust. </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MC Ajust. </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Valor p</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r h="303084">
                <a:tc>
                  <a:txBody>
                    <a:bodyPr/>
                    <a:lstStyle/>
                    <a:p>
                      <a:pPr>
                        <a:lnSpc>
                          <a:spcPct val="115000"/>
                        </a:lnSpc>
                        <a:spcAft>
                          <a:spcPts val="0"/>
                        </a:spcAft>
                      </a:pPr>
                      <a:r>
                        <a:rPr lang="es-ES" sz="1800" dirty="0">
                          <a:effectLst/>
                        </a:rPr>
                        <a:t>Modelo</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7</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176,668</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25,238</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0,24</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2"/>
                  </a:ext>
                </a:extLst>
              </a:tr>
              <a:tr h="303084">
                <a:tc>
                  <a:txBody>
                    <a:bodyPr/>
                    <a:lstStyle/>
                    <a:p>
                      <a:pPr>
                        <a:lnSpc>
                          <a:spcPct val="115000"/>
                        </a:lnSpc>
                        <a:spcAft>
                          <a:spcPts val="0"/>
                        </a:spcAft>
                      </a:pPr>
                      <a:r>
                        <a:rPr lang="es-ES" sz="1800" dirty="0">
                          <a:effectLst/>
                        </a:rPr>
                        <a:t>Lineal</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3</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39,165</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13,055</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0,312</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3"/>
                  </a:ext>
                </a:extLst>
              </a:tr>
              <a:tr h="303084">
                <a:tc>
                  <a:txBody>
                    <a:bodyPr/>
                    <a:lstStyle/>
                    <a:p>
                      <a:pPr algn="ctr">
                        <a:lnSpc>
                          <a:spcPct val="115000"/>
                        </a:lnSpc>
                        <a:spcAft>
                          <a:spcPts val="0"/>
                        </a:spcAft>
                      </a:pPr>
                      <a:r>
                        <a:rPr lang="es-ES" sz="1800" dirty="0">
                          <a:effectLst/>
                        </a:rPr>
                        <a:t>Temp [°C]</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36,588</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36,588</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0,165</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4"/>
                  </a:ext>
                </a:extLst>
              </a:tr>
              <a:tr h="303084">
                <a:tc>
                  <a:txBody>
                    <a:bodyPr/>
                    <a:lstStyle/>
                    <a:p>
                      <a:pPr algn="ctr">
                        <a:lnSpc>
                          <a:spcPct val="115000"/>
                        </a:lnSpc>
                        <a:spcAft>
                          <a:spcPts val="0"/>
                        </a:spcAft>
                      </a:pPr>
                      <a:r>
                        <a:rPr lang="es-ES" sz="1800" dirty="0">
                          <a:effectLst/>
                        </a:rPr>
                        <a:t>Velocidad [m/s]</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1,187</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1,187</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0,619</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5"/>
                  </a:ext>
                </a:extLst>
              </a:tr>
              <a:tr h="303084">
                <a:tc>
                  <a:txBody>
                    <a:bodyPr/>
                    <a:lstStyle/>
                    <a:p>
                      <a:pPr algn="ctr">
                        <a:lnSpc>
                          <a:spcPct val="115000"/>
                        </a:lnSpc>
                        <a:spcAft>
                          <a:spcPts val="0"/>
                        </a:spcAft>
                      </a:pPr>
                      <a:r>
                        <a:rPr lang="es-ES" sz="1800" dirty="0">
                          <a:effectLst/>
                        </a:rPr>
                        <a:t>Corriente [A]</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4,103</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4,103</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0,425</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6"/>
                  </a:ext>
                </a:extLst>
              </a:tr>
              <a:tr h="303084">
                <a:tc>
                  <a:txBody>
                    <a:bodyPr/>
                    <a:lstStyle/>
                    <a:p>
                      <a:pPr>
                        <a:lnSpc>
                          <a:spcPct val="115000"/>
                        </a:lnSpc>
                        <a:spcAft>
                          <a:spcPts val="0"/>
                        </a:spcAft>
                      </a:pPr>
                      <a:r>
                        <a:rPr lang="es-ES" sz="1800" dirty="0">
                          <a:effectLst/>
                        </a:rPr>
                        <a:t>Cuadrado</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33,158</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33,158</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0,172</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7"/>
                  </a:ext>
                </a:extLst>
              </a:tr>
              <a:tr h="606167">
                <a:tc>
                  <a:txBody>
                    <a:bodyPr/>
                    <a:lstStyle/>
                    <a:p>
                      <a:pPr algn="ctr">
                        <a:lnSpc>
                          <a:spcPct val="115000"/>
                        </a:lnSpc>
                        <a:spcAft>
                          <a:spcPts val="0"/>
                        </a:spcAft>
                      </a:pPr>
                      <a:r>
                        <a:rPr lang="es-ES" sz="1800" dirty="0">
                          <a:effectLst/>
                        </a:rPr>
                        <a:t>Corriente [A]*Corriente [A]</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1</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33,158</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33,158</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0,172</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8"/>
                  </a:ext>
                </a:extLst>
              </a:tr>
              <a:tr h="303084">
                <a:tc>
                  <a:txBody>
                    <a:bodyPr/>
                    <a:lstStyle/>
                    <a:p>
                      <a:pPr>
                        <a:lnSpc>
                          <a:spcPct val="115000"/>
                        </a:lnSpc>
                        <a:spcAft>
                          <a:spcPts val="0"/>
                        </a:spcAft>
                      </a:pPr>
                      <a:r>
                        <a:rPr lang="es-ES" sz="1800" dirty="0">
                          <a:effectLst/>
                        </a:rPr>
                        <a:t>Interacción de 2 factores</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3</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92,419</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30,806</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0,208</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9"/>
                  </a:ext>
                </a:extLst>
              </a:tr>
              <a:tr h="606167">
                <a:tc>
                  <a:txBody>
                    <a:bodyPr/>
                    <a:lstStyle/>
                    <a:p>
                      <a:pPr algn="ctr">
                        <a:lnSpc>
                          <a:spcPct val="115000"/>
                        </a:lnSpc>
                        <a:spcAft>
                          <a:spcPts val="0"/>
                        </a:spcAft>
                      </a:pPr>
                      <a:r>
                        <a:rPr lang="es-ES" sz="1800" dirty="0">
                          <a:effectLst/>
                        </a:rPr>
                        <a:t>Temp [°C]*Velocidad [m/s]</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1</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46,632</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46,632</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0,146</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0"/>
                  </a:ext>
                </a:extLst>
              </a:tr>
              <a:tr h="303084">
                <a:tc>
                  <a:txBody>
                    <a:bodyPr/>
                    <a:lstStyle/>
                    <a:p>
                      <a:pPr algn="ctr">
                        <a:lnSpc>
                          <a:spcPct val="115000"/>
                        </a:lnSpc>
                        <a:spcAft>
                          <a:spcPts val="0"/>
                        </a:spcAft>
                      </a:pPr>
                      <a:r>
                        <a:rPr lang="es-ES" sz="1800" dirty="0">
                          <a:effectLst/>
                        </a:rPr>
                        <a:t>Temp [°C]*Corriente [A]</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1</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42,741</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42,741</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0,153</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1"/>
                  </a:ext>
                </a:extLst>
              </a:tr>
              <a:tr h="606167">
                <a:tc>
                  <a:txBody>
                    <a:bodyPr/>
                    <a:lstStyle/>
                    <a:p>
                      <a:pPr algn="ctr">
                        <a:lnSpc>
                          <a:spcPct val="115000"/>
                        </a:lnSpc>
                        <a:spcAft>
                          <a:spcPts val="0"/>
                        </a:spcAft>
                      </a:pPr>
                      <a:r>
                        <a:rPr lang="es-ES" sz="1800" dirty="0">
                          <a:effectLst/>
                        </a:rPr>
                        <a:t>Velocidad [m/s]*Corriente [A]</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1</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6,126</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6,126</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0,365</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12"/>
                  </a:ext>
                </a:extLst>
              </a:tr>
              <a:tr h="303084">
                <a:tc>
                  <a:txBody>
                    <a:bodyPr/>
                    <a:lstStyle/>
                    <a:p>
                      <a:pPr>
                        <a:lnSpc>
                          <a:spcPct val="115000"/>
                        </a:lnSpc>
                        <a:spcAft>
                          <a:spcPts val="0"/>
                        </a:spcAft>
                      </a:pPr>
                      <a:r>
                        <a:rPr lang="es-ES" sz="1800" dirty="0">
                          <a:effectLst/>
                        </a:rPr>
                        <a:t>Error</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1</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dirty="0">
                          <a:effectLst/>
                        </a:rPr>
                        <a:t>2,556</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algn="ctr">
                        <a:lnSpc>
                          <a:spcPct val="115000"/>
                        </a:lnSpc>
                        <a:spcAft>
                          <a:spcPts val="0"/>
                        </a:spcAft>
                      </a:pPr>
                      <a:r>
                        <a:rPr lang="es-ES" sz="1800">
                          <a:effectLst/>
                        </a:rPr>
                        <a:t>2,556</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endParaRPr lang="es-ES" sz="1800" dirty="0">
                        <a:solidFill>
                          <a:srgbClr val="000000"/>
                        </a:solidFill>
                        <a:effectLst/>
                        <a:latin typeface="Arial" panose="020B0604020202020204" pitchFamily="34" charset="0"/>
                      </a:endParaRPr>
                    </a:p>
                  </a:txBody>
                  <a:tcPr marL="68580" marR="68580" marT="0" marB="0"/>
                </a:tc>
                <a:extLst>
                  <a:ext uri="{0D108BD9-81ED-4DB2-BD59-A6C34878D82A}">
                    <a16:rowId xmlns:a16="http://schemas.microsoft.com/office/drawing/2014/main" val="10013"/>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808201551"/>
              </p:ext>
            </p:extLst>
          </p:nvPr>
        </p:nvGraphicFramePr>
        <p:xfrm>
          <a:off x="8353586" y="2673729"/>
          <a:ext cx="3495514" cy="1261872"/>
        </p:xfrm>
        <a:graphic>
          <a:graphicData uri="http://schemas.openxmlformats.org/drawingml/2006/table">
            <a:tbl>
              <a:tblPr firstRow="1" firstCol="1" bandRow="1">
                <a:tableStyleId>{5FD0F851-EC5A-4D38-B0AD-8093EC10F338}</a:tableStyleId>
              </a:tblPr>
              <a:tblGrid>
                <a:gridCol w="1747757">
                  <a:extLst>
                    <a:ext uri="{9D8B030D-6E8A-4147-A177-3AD203B41FA5}">
                      <a16:colId xmlns:a16="http://schemas.microsoft.com/office/drawing/2014/main" val="20000"/>
                    </a:ext>
                  </a:extLst>
                </a:gridCol>
                <a:gridCol w="1747757">
                  <a:extLst>
                    <a:ext uri="{9D8B030D-6E8A-4147-A177-3AD203B41FA5}">
                      <a16:colId xmlns:a16="http://schemas.microsoft.com/office/drawing/2014/main" val="20001"/>
                    </a:ext>
                  </a:extLst>
                </a:gridCol>
              </a:tblGrid>
              <a:tr h="190500">
                <a:tc gridSpan="2">
                  <a:txBody>
                    <a:bodyPr/>
                    <a:lstStyle/>
                    <a:p>
                      <a:pPr algn="ctr">
                        <a:lnSpc>
                          <a:spcPct val="115000"/>
                        </a:lnSpc>
                        <a:spcAft>
                          <a:spcPts val="0"/>
                        </a:spcAft>
                      </a:pPr>
                      <a:r>
                        <a:rPr lang="es-ES" sz="1800" dirty="0">
                          <a:effectLst/>
                        </a:rPr>
                        <a:t>RESUMEN DEL MODELO CUADRÁTICO</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s-ES"/>
                    </a:p>
                  </a:txBody>
                  <a:tcPr/>
                </a:tc>
                <a:extLst>
                  <a:ext uri="{0D108BD9-81ED-4DB2-BD59-A6C34878D82A}">
                    <a16:rowId xmlns:a16="http://schemas.microsoft.com/office/drawing/2014/main" val="10000"/>
                  </a:ext>
                </a:extLst>
              </a:tr>
              <a:tr h="190500">
                <a:tc>
                  <a:txBody>
                    <a:bodyPr/>
                    <a:lstStyle/>
                    <a:p>
                      <a:pPr algn="ctr">
                        <a:lnSpc>
                          <a:spcPct val="115000"/>
                        </a:lnSpc>
                        <a:spcAft>
                          <a:spcPts val="0"/>
                        </a:spcAft>
                      </a:pPr>
                      <a:r>
                        <a:rPr lang="es-ES" sz="1800" b="0" dirty="0">
                          <a:effectLst/>
                        </a:rPr>
                        <a:t>S</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dirty="0">
                          <a:effectLst/>
                        </a:rPr>
                        <a:t>R-cuadrado</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190500">
                <a:tc>
                  <a:txBody>
                    <a:bodyPr/>
                    <a:lstStyle/>
                    <a:p>
                      <a:pPr algn="ctr">
                        <a:lnSpc>
                          <a:spcPct val="115000"/>
                        </a:lnSpc>
                        <a:spcAft>
                          <a:spcPts val="0"/>
                        </a:spcAft>
                      </a:pPr>
                      <a:r>
                        <a:rPr lang="es-ES" sz="1800" b="0" dirty="0">
                          <a:effectLst/>
                        </a:rPr>
                        <a:t>1,598</a:t>
                      </a:r>
                      <a:endParaRPr lang="es-ES" sz="1800" b="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spcAft>
                          <a:spcPts val="0"/>
                        </a:spcAft>
                      </a:pPr>
                      <a:r>
                        <a:rPr lang="es-ES" sz="1800" dirty="0">
                          <a:effectLst/>
                        </a:rPr>
                        <a:t>98,57%</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2"/>
                  </a:ext>
                </a:extLst>
              </a:tr>
            </a:tbl>
          </a:graphicData>
        </a:graphic>
      </p:graphicFrame>
      <p:sp>
        <p:nvSpPr>
          <p:cNvPr id="2" name="Rectángulo 1"/>
          <p:cNvSpPr/>
          <p:nvPr/>
        </p:nvSpPr>
        <p:spPr>
          <a:xfrm>
            <a:off x="10260201" y="3295650"/>
            <a:ext cx="1348352" cy="6590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2223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1"/>
          <p:cNvSpPr txBox="1"/>
          <p:nvPr/>
        </p:nvSpPr>
        <p:spPr>
          <a:xfrm>
            <a:off x="0" y="463843"/>
            <a:ext cx="8586061" cy="461665"/>
          </a:xfrm>
          <a:prstGeom prst="rect">
            <a:avLst/>
          </a:prstGeom>
          <a:noFill/>
        </p:spPr>
        <p:txBody>
          <a:bodyPr wrap="square" rtlCol="0">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ECUACIÓN DE REGRESIÓN OBTENIDA</a:t>
            </a:r>
            <a:endParaRPr lang="es-ES" sz="2400" b="1"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p:cNvSpPr/>
              <p:nvPr/>
            </p:nvSpPr>
            <p:spPr>
              <a:xfrm>
                <a:off x="335796" y="1119112"/>
                <a:ext cx="11386089"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S" sz="2400" i="1" smtClean="0">
                          <a:latin typeface="Cambria Math" panose="02040503050406030204" pitchFamily="18" charset="0"/>
                        </a:rPr>
                        <m:t>𝑅𝑒𝑣𝑒𝑠𝑡</m:t>
                      </m:r>
                      <m:r>
                        <a:rPr lang="es-ES" sz="2400" i="0">
                          <a:latin typeface="Cambria Math" panose="02040503050406030204" pitchFamily="18" charset="0"/>
                        </a:rPr>
                        <m:t>= −68,5</m:t>
                      </m:r>
                      <m:r>
                        <a:rPr lang="es-ES" sz="2400" i="1">
                          <a:latin typeface="Cambria Math" panose="02040503050406030204" pitchFamily="18" charset="0"/>
                        </a:rPr>
                        <m:t>𝐴</m:t>
                      </m:r>
                      <m:r>
                        <a:rPr lang="es-ES" sz="2400" i="0">
                          <a:latin typeface="Cambria Math" panose="02040503050406030204" pitchFamily="18" charset="0"/>
                        </a:rPr>
                        <m:t>+22,99</m:t>
                      </m:r>
                      <m:r>
                        <a:rPr lang="es-ES" sz="2400" i="1">
                          <a:latin typeface="Cambria Math" panose="02040503050406030204" pitchFamily="18" charset="0"/>
                        </a:rPr>
                        <m:t>𝐵</m:t>
                      </m:r>
                      <m:r>
                        <a:rPr lang="es-ES" sz="2400" i="0">
                          <a:latin typeface="Cambria Math" panose="02040503050406030204" pitchFamily="18" charset="0"/>
                        </a:rPr>
                        <m:t>+6,2</m:t>
                      </m:r>
                      <m:r>
                        <a:rPr lang="es-ES" sz="2400" i="1">
                          <a:latin typeface="Cambria Math" panose="02040503050406030204" pitchFamily="18" charset="0"/>
                        </a:rPr>
                        <m:t>𝐶</m:t>
                      </m:r>
                      <m:r>
                        <a:rPr lang="es-ES" sz="2400" i="0">
                          <a:latin typeface="Cambria Math" panose="02040503050406030204" pitchFamily="18" charset="0"/>
                        </a:rPr>
                        <m:t>−4,04</m:t>
                      </m:r>
                      <m:sSup>
                        <m:sSupPr>
                          <m:ctrlPr>
                            <a:rPr lang="es-ES" sz="2400" i="1">
                              <a:latin typeface="Cambria Math" panose="02040503050406030204" pitchFamily="18" charset="0"/>
                            </a:rPr>
                          </m:ctrlPr>
                        </m:sSupPr>
                        <m:e>
                          <m:r>
                            <a:rPr lang="es-ES" sz="2400" i="1">
                              <a:latin typeface="Cambria Math" panose="02040503050406030204" pitchFamily="18" charset="0"/>
                            </a:rPr>
                            <m:t>𝐶</m:t>
                          </m:r>
                        </m:e>
                        <m:sup>
                          <m:r>
                            <a:rPr lang="es-ES" sz="2400" i="0">
                              <a:latin typeface="Cambria Math" panose="02040503050406030204" pitchFamily="18" charset="0"/>
                            </a:rPr>
                            <m:t>2</m:t>
                          </m:r>
                        </m:sup>
                      </m:sSup>
                      <m:r>
                        <a:rPr lang="es-ES" sz="2400" i="0">
                          <a:latin typeface="Cambria Math" panose="02040503050406030204" pitchFamily="18" charset="0"/>
                        </a:rPr>
                        <m:t>−1,324</m:t>
                      </m:r>
                      <m:r>
                        <a:rPr lang="es-ES" sz="2400" i="1">
                          <a:latin typeface="Cambria Math" panose="02040503050406030204" pitchFamily="18" charset="0"/>
                        </a:rPr>
                        <m:t>𝐴</m:t>
                      </m:r>
                      <m:r>
                        <a:rPr lang="es-ES" sz="2400" i="0">
                          <a:latin typeface="Cambria Math" panose="02040503050406030204" pitchFamily="18" charset="0"/>
                        </a:rPr>
                        <m:t>∗</m:t>
                      </m:r>
                      <m:r>
                        <a:rPr lang="es-ES" sz="2400" i="1">
                          <a:latin typeface="Cambria Math" panose="02040503050406030204" pitchFamily="18" charset="0"/>
                        </a:rPr>
                        <m:t>𝐵</m:t>
                      </m:r>
                      <m:r>
                        <a:rPr lang="es-ES" sz="2400" i="0">
                          <a:latin typeface="Cambria Math" panose="02040503050406030204" pitchFamily="18" charset="0"/>
                        </a:rPr>
                        <m:t>+0,681</m:t>
                      </m:r>
                      <m:r>
                        <a:rPr lang="es-ES" sz="2400" i="1">
                          <a:latin typeface="Cambria Math" panose="02040503050406030204" pitchFamily="18" charset="0"/>
                        </a:rPr>
                        <m:t>𝐴</m:t>
                      </m:r>
                      <m:r>
                        <a:rPr lang="es-ES" sz="2400" i="0">
                          <a:latin typeface="Cambria Math" panose="02040503050406030204" pitchFamily="18" charset="0"/>
                        </a:rPr>
                        <m:t>∗</m:t>
                      </m:r>
                      <m:r>
                        <a:rPr lang="es-ES" sz="2400" i="1">
                          <a:latin typeface="Cambria Math" panose="02040503050406030204" pitchFamily="18" charset="0"/>
                        </a:rPr>
                        <m:t>𝐶</m:t>
                      </m:r>
                      <m:r>
                        <a:rPr lang="es-ES" sz="2400" i="0">
                          <a:latin typeface="Cambria Math" panose="02040503050406030204" pitchFamily="18" charset="0"/>
                        </a:rPr>
                        <m:t>+3,07</m:t>
                      </m:r>
                      <m:r>
                        <a:rPr lang="es-ES" sz="2400" i="1">
                          <a:latin typeface="Cambria Math" panose="02040503050406030204" pitchFamily="18" charset="0"/>
                        </a:rPr>
                        <m:t>𝐵</m:t>
                      </m:r>
                      <m:r>
                        <a:rPr lang="es-ES" sz="2400" i="0">
                          <a:latin typeface="Cambria Math" panose="02040503050406030204" pitchFamily="18" charset="0"/>
                        </a:rPr>
                        <m:t>∗</m:t>
                      </m:r>
                      <m:r>
                        <a:rPr lang="es-ES" sz="2400" i="1">
                          <a:latin typeface="Cambria Math" panose="02040503050406030204" pitchFamily="18" charset="0"/>
                        </a:rPr>
                        <m:t>𝐶</m:t>
                      </m:r>
                    </m:oMath>
                  </m:oMathPara>
                </a14:m>
                <a:endParaRPr lang="es-ES" sz="2400" dirty="0"/>
              </a:p>
            </p:txBody>
          </p:sp>
        </mc:Choice>
        <mc:Fallback xmlns="">
          <p:sp>
            <p:nvSpPr>
              <p:cNvPr id="5" name="Rectángulo 4"/>
              <p:cNvSpPr>
                <a:spLocks noRot="1" noChangeAspect="1" noMove="1" noResize="1" noEditPoints="1" noAdjustHandles="1" noChangeArrowheads="1" noChangeShapeType="1" noTextEdit="1"/>
              </p:cNvSpPr>
              <p:nvPr/>
            </p:nvSpPr>
            <p:spPr>
              <a:xfrm>
                <a:off x="335796" y="1119112"/>
                <a:ext cx="11386089" cy="461665"/>
              </a:xfrm>
              <a:prstGeom prst="rect">
                <a:avLst/>
              </a:prstGeom>
              <a:blipFill>
                <a:blip r:embed="rId3"/>
                <a:stretch>
                  <a:fillRect/>
                </a:stretch>
              </a:blipFill>
            </p:spPr>
            <p:txBody>
              <a:bodyPr/>
              <a:lstStyle/>
              <a:p>
                <a:r>
                  <a:rPr lang="es-EC">
                    <a:noFill/>
                  </a:rPr>
                  <a:t> </a:t>
                </a:r>
              </a:p>
            </p:txBody>
          </p:sp>
        </mc:Fallback>
      </mc:AlternateContent>
      <p:sp>
        <p:nvSpPr>
          <p:cNvPr id="6" name="Rectángulo redondeado 5"/>
          <p:cNvSpPr/>
          <p:nvPr/>
        </p:nvSpPr>
        <p:spPr>
          <a:xfrm>
            <a:off x="2200759" y="1826771"/>
            <a:ext cx="3828082" cy="621146"/>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b="1" dirty="0" smtClean="0">
                <a:solidFill>
                  <a:schemeClr val="tx1"/>
                </a:solidFill>
              </a:rPr>
              <a:t>GRÁFICA DE CONTORNOS DEL PROCESO. </a:t>
            </a:r>
            <a:endParaRPr lang="es-ES" b="1" dirty="0">
              <a:ln w="0"/>
              <a:solidFill>
                <a:schemeClr val="tx1"/>
              </a:solidFill>
              <a:effectLst>
                <a:outerShdw blurRad="38100" dist="19050" dir="2700000" algn="tl" rotWithShape="0">
                  <a:schemeClr val="dk1">
                    <a:alpha val="40000"/>
                  </a:schemeClr>
                </a:outerShdw>
              </a:effectLst>
            </a:endParaRPr>
          </a:p>
        </p:txBody>
      </p:sp>
      <p:pic>
        <p:nvPicPr>
          <p:cNvPr id="7" name="Imagen 6"/>
          <p:cNvPicPr/>
          <p:nvPr/>
        </p:nvPicPr>
        <p:blipFill rotWithShape="1">
          <a:blip r:embed="rId4"/>
          <a:srcRect l="39970" t="19963" r="16704" b="24692"/>
          <a:stretch/>
        </p:blipFill>
        <p:spPr bwMode="auto">
          <a:xfrm>
            <a:off x="2034747" y="2536286"/>
            <a:ext cx="4614026" cy="3647538"/>
          </a:xfrm>
          <a:prstGeom prst="rect">
            <a:avLst/>
          </a:prstGeom>
          <a:ln>
            <a:noFill/>
          </a:ln>
          <a:extLst>
            <a:ext uri="{53640926-AAD7-44D8-BBD7-CCE9431645EC}">
              <a14:shadowObscured xmlns:a14="http://schemas.microsoft.com/office/drawing/2010/main"/>
            </a:ext>
          </a:extLst>
        </p:spPr>
      </p:pic>
      <p:pic>
        <p:nvPicPr>
          <p:cNvPr id="8" name="Imagen 7"/>
          <p:cNvPicPr/>
          <p:nvPr/>
        </p:nvPicPr>
        <p:blipFill>
          <a:blip r:embed="rId5"/>
          <a:stretch>
            <a:fillRect/>
          </a:stretch>
        </p:blipFill>
        <p:spPr>
          <a:xfrm>
            <a:off x="6767011" y="2496379"/>
            <a:ext cx="5275172" cy="3687445"/>
          </a:xfrm>
          <a:prstGeom prst="rect">
            <a:avLst/>
          </a:prstGeom>
        </p:spPr>
      </p:pic>
      <p:sp>
        <p:nvSpPr>
          <p:cNvPr id="9" name="Rectángulo redondeado 8"/>
          <p:cNvSpPr/>
          <p:nvPr/>
        </p:nvSpPr>
        <p:spPr>
          <a:xfrm>
            <a:off x="7653851" y="1826771"/>
            <a:ext cx="3449831" cy="621146"/>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b="1" dirty="0" smtClean="0">
                <a:solidFill>
                  <a:schemeClr val="tx1"/>
                </a:solidFill>
              </a:rPr>
              <a:t>GRÁFICA DE SUPERFICIE DE RESPUESTAS</a:t>
            </a:r>
            <a:endParaRPr lang="es-ES" b="1"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10" name="Rectángulo 9"/>
              <p:cNvSpPr/>
              <p:nvPr/>
            </p:nvSpPr>
            <p:spPr>
              <a:xfrm>
                <a:off x="0" y="1826771"/>
                <a:ext cx="2200759" cy="1366528"/>
              </a:xfrm>
              <a:prstGeom prst="rect">
                <a:avLst/>
              </a:prstGeom>
            </p:spPr>
            <p:txBody>
              <a:bodyPr wrap="square">
                <a:spAutoFit/>
              </a:bodyPr>
              <a:lstStyle/>
              <a:p>
                <a:pPr>
                  <a:lnSpc>
                    <a:spcPct val="115000"/>
                  </a:lnSpc>
                  <a:spcAft>
                    <a:spcPts val="0"/>
                  </a:spcAft>
                </a:pPr>
                <a:r>
                  <a:rPr lang="es-ES" dirty="0">
                    <a:solidFill>
                      <a:srgbClr val="000000"/>
                    </a:solidFill>
                    <a:latin typeface="Arial" panose="020B0604020202020204" pitchFamily="34" charset="0"/>
                    <a:ea typeface="Arial" panose="020B0604020202020204" pitchFamily="34" charset="0"/>
                  </a:rPr>
                  <a:t>Donde: </a:t>
                </a:r>
                <a:endParaRPr lang="es-ES"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14:m>
                  <m:oMathPara xmlns:m="http://schemas.openxmlformats.org/officeDocument/2006/math">
                    <m:oMathParaPr>
                      <m:jc m:val="left"/>
                    </m:oMathParaPr>
                    <m:oMath xmlns:m="http://schemas.openxmlformats.org/officeDocument/2006/math">
                      <m:r>
                        <a:rPr lang="es-ES" i="1">
                          <a:solidFill>
                            <a:srgbClr val="000000"/>
                          </a:solidFill>
                          <a:effectLst/>
                          <a:latin typeface="Cambria Math" panose="02040503050406030204" pitchFamily="18" charset="0"/>
                          <a:ea typeface="Arial" panose="020B0604020202020204" pitchFamily="34" charset="0"/>
                        </a:rPr>
                        <m:t>𝐴</m:t>
                      </m:r>
                      <m:r>
                        <a:rPr lang="es-ES" i="1">
                          <a:solidFill>
                            <a:srgbClr val="000000"/>
                          </a:solidFill>
                          <a:effectLst/>
                          <a:latin typeface="Cambria Math" panose="02040503050406030204" pitchFamily="18" charset="0"/>
                          <a:ea typeface="Arial" panose="020B0604020202020204" pitchFamily="34" charset="0"/>
                        </a:rPr>
                        <m:t>:</m:t>
                      </m:r>
                      <m:r>
                        <a:rPr lang="es-ES" i="1">
                          <a:solidFill>
                            <a:srgbClr val="000000"/>
                          </a:solidFill>
                          <a:effectLst/>
                          <a:latin typeface="Cambria Math" panose="02040503050406030204" pitchFamily="18" charset="0"/>
                          <a:ea typeface="Arial" panose="020B0604020202020204" pitchFamily="34" charset="0"/>
                        </a:rPr>
                        <m:t>𝑇𝑒𝑚𝑝𝑒𝑟𝑎𝑡𝑢𝑟𝑎</m:t>
                      </m:r>
                      <m:r>
                        <a:rPr lang="es-ES" i="1">
                          <a:solidFill>
                            <a:srgbClr val="000000"/>
                          </a:solidFill>
                          <a:effectLst/>
                          <a:latin typeface="Cambria Math" panose="02040503050406030204" pitchFamily="18" charset="0"/>
                          <a:ea typeface="Arial" panose="020B0604020202020204" pitchFamily="34" charset="0"/>
                        </a:rPr>
                        <m:t> </m:t>
                      </m:r>
                      <m:d>
                        <m:dPr>
                          <m:begChr m:val="["/>
                          <m:endChr m:val="]"/>
                          <m:ctrlPr>
                            <a:rPr lang="es-ES" i="1">
                              <a:solidFill>
                                <a:srgbClr val="000000"/>
                              </a:solidFill>
                              <a:effectLst/>
                              <a:latin typeface="Cambria Math" panose="02040503050406030204" pitchFamily="18" charset="0"/>
                              <a:ea typeface="Arial" panose="020B0604020202020204" pitchFamily="34" charset="0"/>
                            </a:rPr>
                          </m:ctrlPr>
                        </m:dPr>
                        <m:e>
                          <m:r>
                            <a:rPr lang="es-ES" i="1">
                              <a:solidFill>
                                <a:srgbClr val="000000"/>
                              </a:solidFill>
                              <a:effectLst/>
                              <a:latin typeface="Cambria Math" panose="02040503050406030204" pitchFamily="18" charset="0"/>
                              <a:ea typeface="Arial" panose="020B0604020202020204" pitchFamily="34" charset="0"/>
                            </a:rPr>
                            <m:t>℃</m:t>
                          </m:r>
                        </m:e>
                      </m:d>
                    </m:oMath>
                  </m:oMathPara>
                </a14:m>
                <a:endParaRPr lang="es-ES"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14:m>
                  <m:oMathPara xmlns:m="http://schemas.openxmlformats.org/officeDocument/2006/math">
                    <m:oMathParaPr>
                      <m:jc m:val="left"/>
                    </m:oMathParaPr>
                    <m:oMath xmlns:m="http://schemas.openxmlformats.org/officeDocument/2006/math">
                      <m:r>
                        <a:rPr lang="es-ES" i="1">
                          <a:solidFill>
                            <a:srgbClr val="000000"/>
                          </a:solidFill>
                          <a:effectLst/>
                          <a:latin typeface="Cambria Math" panose="02040503050406030204" pitchFamily="18" charset="0"/>
                          <a:ea typeface="Arial" panose="020B0604020202020204" pitchFamily="34" charset="0"/>
                        </a:rPr>
                        <m:t>𝐵</m:t>
                      </m:r>
                      <m:r>
                        <a:rPr lang="es-ES" i="1">
                          <a:solidFill>
                            <a:srgbClr val="000000"/>
                          </a:solidFill>
                          <a:effectLst/>
                          <a:latin typeface="Cambria Math" panose="02040503050406030204" pitchFamily="18" charset="0"/>
                          <a:ea typeface="Arial" panose="020B0604020202020204" pitchFamily="34" charset="0"/>
                        </a:rPr>
                        <m:t>:</m:t>
                      </m:r>
                      <m:r>
                        <a:rPr lang="es-ES" i="1">
                          <a:solidFill>
                            <a:srgbClr val="000000"/>
                          </a:solidFill>
                          <a:effectLst/>
                          <a:latin typeface="Cambria Math" panose="02040503050406030204" pitchFamily="18" charset="0"/>
                          <a:ea typeface="Arial" panose="020B0604020202020204" pitchFamily="34" charset="0"/>
                        </a:rPr>
                        <m:t>𝑉𝑒𝑙𝑜𝑐𝑖𝑑𝑎𝑑</m:t>
                      </m:r>
                      <m:r>
                        <a:rPr lang="es-ES" i="1">
                          <a:solidFill>
                            <a:srgbClr val="000000"/>
                          </a:solidFill>
                          <a:effectLst/>
                          <a:latin typeface="Cambria Math" panose="02040503050406030204" pitchFamily="18" charset="0"/>
                          <a:ea typeface="Arial" panose="020B0604020202020204" pitchFamily="34" charset="0"/>
                        </a:rPr>
                        <m:t> [</m:t>
                      </m:r>
                      <m:r>
                        <a:rPr lang="es-ES" i="1">
                          <a:solidFill>
                            <a:srgbClr val="000000"/>
                          </a:solidFill>
                          <a:effectLst/>
                          <a:latin typeface="Cambria Math" panose="02040503050406030204" pitchFamily="18" charset="0"/>
                          <a:ea typeface="Arial" panose="020B0604020202020204" pitchFamily="34" charset="0"/>
                        </a:rPr>
                        <m:t>𝑚</m:t>
                      </m:r>
                      <m:r>
                        <a:rPr lang="es-ES" i="1">
                          <a:solidFill>
                            <a:srgbClr val="000000"/>
                          </a:solidFill>
                          <a:effectLst/>
                          <a:latin typeface="Cambria Math" panose="02040503050406030204" pitchFamily="18" charset="0"/>
                          <a:ea typeface="Arial" panose="020B0604020202020204" pitchFamily="34" charset="0"/>
                        </a:rPr>
                        <m:t>/</m:t>
                      </m:r>
                      <m:r>
                        <a:rPr lang="es-ES" i="1">
                          <a:solidFill>
                            <a:srgbClr val="000000"/>
                          </a:solidFill>
                          <a:effectLst/>
                          <a:latin typeface="Cambria Math" panose="02040503050406030204" pitchFamily="18" charset="0"/>
                          <a:ea typeface="Arial" panose="020B0604020202020204" pitchFamily="34" charset="0"/>
                        </a:rPr>
                        <m:t>𝑠</m:t>
                      </m:r>
                      <m:r>
                        <a:rPr lang="es-ES" i="1">
                          <a:solidFill>
                            <a:srgbClr val="000000"/>
                          </a:solidFill>
                          <a:effectLst/>
                          <a:latin typeface="Cambria Math" panose="02040503050406030204" pitchFamily="18" charset="0"/>
                          <a:ea typeface="Arial" panose="020B0604020202020204" pitchFamily="34" charset="0"/>
                        </a:rPr>
                        <m:t>]</m:t>
                      </m:r>
                    </m:oMath>
                  </m:oMathPara>
                </a14:m>
                <a:endParaRPr lang="es-ES"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14:m>
                  <m:oMathPara xmlns:m="http://schemas.openxmlformats.org/officeDocument/2006/math">
                    <m:oMathParaPr>
                      <m:jc m:val="left"/>
                    </m:oMathParaPr>
                    <m:oMath xmlns:m="http://schemas.openxmlformats.org/officeDocument/2006/math">
                      <m:r>
                        <a:rPr lang="es-ES" i="1">
                          <a:solidFill>
                            <a:srgbClr val="000000"/>
                          </a:solidFill>
                          <a:effectLst/>
                          <a:latin typeface="Cambria Math" panose="02040503050406030204" pitchFamily="18" charset="0"/>
                          <a:ea typeface="Arial" panose="020B0604020202020204" pitchFamily="34" charset="0"/>
                        </a:rPr>
                        <m:t>𝐶</m:t>
                      </m:r>
                      <m:r>
                        <a:rPr lang="es-ES" i="1">
                          <a:solidFill>
                            <a:srgbClr val="000000"/>
                          </a:solidFill>
                          <a:effectLst/>
                          <a:latin typeface="Cambria Math" panose="02040503050406030204" pitchFamily="18" charset="0"/>
                          <a:ea typeface="Arial" panose="020B0604020202020204" pitchFamily="34" charset="0"/>
                        </a:rPr>
                        <m:t>:</m:t>
                      </m:r>
                      <m:r>
                        <a:rPr lang="es-ES" i="1">
                          <a:solidFill>
                            <a:srgbClr val="000000"/>
                          </a:solidFill>
                          <a:effectLst/>
                          <a:latin typeface="Cambria Math" panose="02040503050406030204" pitchFamily="18" charset="0"/>
                          <a:ea typeface="Arial" panose="020B0604020202020204" pitchFamily="34" charset="0"/>
                        </a:rPr>
                        <m:t>𝐶𝑜𝑟𝑟𝑖𝑒𝑛𝑡𝑒</m:t>
                      </m:r>
                      <m:r>
                        <a:rPr lang="es-ES" i="1">
                          <a:solidFill>
                            <a:srgbClr val="000000"/>
                          </a:solidFill>
                          <a:effectLst/>
                          <a:latin typeface="Cambria Math" panose="02040503050406030204" pitchFamily="18" charset="0"/>
                          <a:ea typeface="Arial" panose="020B0604020202020204" pitchFamily="34" charset="0"/>
                        </a:rPr>
                        <m:t> [</m:t>
                      </m:r>
                      <m:r>
                        <a:rPr lang="es-ES" i="1">
                          <a:solidFill>
                            <a:srgbClr val="000000"/>
                          </a:solidFill>
                          <a:effectLst/>
                          <a:latin typeface="Cambria Math" panose="02040503050406030204" pitchFamily="18" charset="0"/>
                          <a:ea typeface="Arial" panose="020B0604020202020204" pitchFamily="34" charset="0"/>
                        </a:rPr>
                        <m:t>𝐴</m:t>
                      </m:r>
                      <m:r>
                        <a:rPr lang="es-ES" i="1">
                          <a:solidFill>
                            <a:srgbClr val="000000"/>
                          </a:solidFill>
                          <a:effectLst/>
                          <a:latin typeface="Cambria Math" panose="02040503050406030204" pitchFamily="18" charset="0"/>
                          <a:ea typeface="Arial" panose="020B0604020202020204" pitchFamily="34" charset="0"/>
                        </a:rPr>
                        <m:t>]</m:t>
                      </m:r>
                    </m:oMath>
                  </m:oMathPara>
                </a14:m>
                <a:endParaRPr lang="es-ES" dirty="0">
                  <a:solidFill>
                    <a:srgbClr val="000000"/>
                  </a:solidFill>
                  <a:effectLst/>
                  <a:latin typeface="Arial" panose="020B0604020202020204" pitchFamily="34" charset="0"/>
                  <a:ea typeface="Arial" panose="020B0604020202020204" pitchFamily="34"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0" y="1826771"/>
                <a:ext cx="2200759" cy="1366528"/>
              </a:xfrm>
              <a:prstGeom prst="rect">
                <a:avLst/>
              </a:prstGeom>
              <a:blipFill rotWithShape="0">
                <a:blip r:embed="rId6"/>
                <a:stretch>
                  <a:fillRect l="-2216" t="-1339" b="-2232"/>
                </a:stretch>
              </a:blipFill>
            </p:spPr>
            <p:txBody>
              <a:bodyPr/>
              <a:lstStyle/>
              <a:p>
                <a:r>
                  <a:rPr lang="es-ES">
                    <a:noFill/>
                  </a:rPr>
                  <a:t> </a:t>
                </a:r>
              </a:p>
            </p:txBody>
          </p:sp>
        </mc:Fallback>
      </mc:AlternateContent>
    </p:spTree>
    <p:extLst>
      <p:ext uri="{BB962C8B-B14F-4D97-AF65-F5344CB8AC3E}">
        <p14:creationId xmlns:p14="http://schemas.microsoft.com/office/powerpoint/2010/main" val="365200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1000"/>
                                        <p:tgtEl>
                                          <p:spTgt spid="10"/>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10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790352" y="3250760"/>
            <a:ext cx="6527408" cy="895633"/>
          </a:xfrm>
        </p:spPr>
        <p:txBody>
          <a:bodyPr>
            <a:noAutofit/>
          </a:bodyPr>
          <a:lstStyle/>
          <a:p>
            <a:pPr algn="ctr"/>
            <a:r>
              <a:rPr lang="es-EC" sz="5400" dirty="0">
                <a:solidFill>
                  <a:srgbClr val="002060"/>
                </a:solidFill>
                <a:latin typeface="Times New Roman" panose="02020603050405020304" pitchFamily="18" charset="0"/>
                <a:ea typeface="+mn-ea"/>
                <a:cs typeface="Times New Roman" panose="02020603050405020304" pitchFamily="18" charset="0"/>
              </a:rPr>
              <a:t>Comparación de resultados obtenidos entre metodologías: Taguchi y RSM</a:t>
            </a:r>
            <a:r>
              <a:rPr lang="es-EC" sz="5400" dirty="0">
                <a:latin typeface="Times New Roman" panose="02020603050405020304" pitchFamily="18" charset="0"/>
                <a:cs typeface="Times New Roman" panose="02020603050405020304" pitchFamily="18" charset="0"/>
              </a:rPr>
              <a:t/>
            </a:r>
            <a:br>
              <a:rPr lang="es-EC" sz="5400" dirty="0">
                <a:latin typeface="Times New Roman" panose="02020603050405020304" pitchFamily="18" charset="0"/>
                <a:cs typeface="Times New Roman" panose="02020603050405020304" pitchFamily="18" charset="0"/>
              </a:rPr>
            </a:b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4217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662654526"/>
              </p:ext>
            </p:extLst>
          </p:nvPr>
        </p:nvGraphicFramePr>
        <p:xfrm>
          <a:off x="2662215" y="1923255"/>
          <a:ext cx="7702228" cy="1261872"/>
        </p:xfrm>
        <a:graphic>
          <a:graphicData uri="http://schemas.openxmlformats.org/drawingml/2006/table">
            <a:tbl>
              <a:tblPr firstRow="1" firstCol="1" bandRow="1">
                <a:tableStyleId>{D27102A9-8310-4765-A935-A1911B00CA55}</a:tableStyleId>
              </a:tblPr>
              <a:tblGrid>
                <a:gridCol w="1932353">
                  <a:extLst>
                    <a:ext uri="{9D8B030D-6E8A-4147-A177-3AD203B41FA5}">
                      <a16:colId xmlns:a16="http://schemas.microsoft.com/office/drawing/2014/main" val="20000"/>
                    </a:ext>
                  </a:extLst>
                </a:gridCol>
                <a:gridCol w="2977817">
                  <a:extLst>
                    <a:ext uri="{9D8B030D-6E8A-4147-A177-3AD203B41FA5}">
                      <a16:colId xmlns:a16="http://schemas.microsoft.com/office/drawing/2014/main" val="20001"/>
                    </a:ext>
                  </a:extLst>
                </a:gridCol>
                <a:gridCol w="2792058">
                  <a:extLst>
                    <a:ext uri="{9D8B030D-6E8A-4147-A177-3AD203B41FA5}">
                      <a16:colId xmlns:a16="http://schemas.microsoft.com/office/drawing/2014/main" val="20002"/>
                    </a:ext>
                  </a:extLst>
                </a:gridCol>
              </a:tblGrid>
              <a:tr h="190500">
                <a:tc gridSpan="3">
                  <a:txBody>
                    <a:bodyPr/>
                    <a:lstStyle/>
                    <a:p>
                      <a:pPr algn="ctr">
                        <a:lnSpc>
                          <a:spcPct val="115000"/>
                        </a:lnSpc>
                        <a:spcAft>
                          <a:spcPts val="0"/>
                        </a:spcAft>
                      </a:pPr>
                      <a:r>
                        <a:rPr lang="es-ES" sz="1800" dirty="0">
                          <a:effectLst/>
                        </a:rPr>
                        <a:t>Factores empleados en cada metodología de optimización</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190500">
                <a:tc>
                  <a:txBody>
                    <a:bodyPr/>
                    <a:lstStyle/>
                    <a:p>
                      <a:endParaRPr lang="es-ES" sz="1800" dirty="0">
                        <a:solidFill>
                          <a:srgbClr val="000000"/>
                        </a:solidFill>
                        <a:effectLst/>
                        <a:latin typeface="Arial" panose="020B0604020202020204" pitchFamily="34" charset="0"/>
                      </a:endParaRPr>
                    </a:p>
                  </a:txBody>
                  <a:tcPr marL="68580" marR="68580" marT="0" marB="0" anchor="ctr"/>
                </a:tc>
                <a:tc>
                  <a:txBody>
                    <a:bodyPr/>
                    <a:lstStyle/>
                    <a:p>
                      <a:pPr>
                        <a:lnSpc>
                          <a:spcPct val="115000"/>
                        </a:lnSpc>
                        <a:spcAft>
                          <a:spcPts val="0"/>
                        </a:spcAft>
                      </a:pPr>
                      <a:r>
                        <a:rPr lang="es-ES" sz="1800" dirty="0">
                          <a:effectLst/>
                        </a:rPr>
                        <a:t>Taguchi</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spcAft>
                          <a:spcPts val="0"/>
                        </a:spcAft>
                      </a:pPr>
                      <a:r>
                        <a:rPr lang="es-ES" sz="1800">
                          <a:effectLst/>
                        </a:rPr>
                        <a:t>Superficie de Respuestas</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190500">
                <a:tc>
                  <a:txBody>
                    <a:bodyPr/>
                    <a:lstStyle/>
                    <a:p>
                      <a:pPr>
                        <a:lnSpc>
                          <a:spcPct val="115000"/>
                        </a:lnSpc>
                        <a:spcAft>
                          <a:spcPts val="0"/>
                        </a:spcAft>
                      </a:pPr>
                      <a:r>
                        <a:rPr lang="es-ES" sz="1800" dirty="0">
                          <a:effectLst/>
                        </a:rPr>
                        <a:t>Tipo de Baño</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spcAft>
                          <a:spcPts val="0"/>
                        </a:spcAft>
                      </a:pPr>
                      <a:r>
                        <a:rPr lang="es-ES" sz="1800" dirty="0">
                          <a:effectLst/>
                        </a:rPr>
                        <a:t>Zinc sin cianuro</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spcAft>
                          <a:spcPts val="0"/>
                        </a:spcAft>
                      </a:pPr>
                      <a:r>
                        <a:rPr lang="es-ES" sz="1800">
                          <a:effectLst/>
                        </a:rPr>
                        <a:t>Zinc ácido</a:t>
                      </a:r>
                      <a:endParaRPr lang="es-ES" sz="180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190500">
                <a:tc>
                  <a:txBody>
                    <a:bodyPr/>
                    <a:lstStyle/>
                    <a:p>
                      <a:pPr>
                        <a:lnSpc>
                          <a:spcPct val="115000"/>
                        </a:lnSpc>
                        <a:spcAft>
                          <a:spcPts val="0"/>
                        </a:spcAft>
                      </a:pPr>
                      <a:r>
                        <a:rPr lang="es-ES" sz="1800" dirty="0">
                          <a:effectLst/>
                        </a:rPr>
                        <a:t>Tipo de agitación </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spcAft>
                          <a:spcPts val="0"/>
                        </a:spcAft>
                      </a:pPr>
                      <a:r>
                        <a:rPr lang="es-ES" sz="1800" dirty="0">
                          <a:effectLst/>
                        </a:rPr>
                        <a:t>Mecánica (Biela-Manivela)</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a:lnSpc>
                          <a:spcPct val="115000"/>
                        </a:lnSpc>
                        <a:spcAft>
                          <a:spcPts val="0"/>
                        </a:spcAft>
                      </a:pPr>
                      <a:r>
                        <a:rPr lang="es-ES" sz="1800" dirty="0">
                          <a:effectLst/>
                        </a:rPr>
                        <a:t>Neumática</a:t>
                      </a:r>
                      <a:endParaRPr lang="es-E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3"/>
                  </a:ext>
                </a:extLst>
              </a:tr>
            </a:tbl>
          </a:graphicData>
        </a:graphic>
      </p:graphicFrame>
      <p:sp>
        <p:nvSpPr>
          <p:cNvPr id="5" name="Rectángulo 4"/>
          <p:cNvSpPr/>
          <p:nvPr/>
        </p:nvSpPr>
        <p:spPr>
          <a:xfrm>
            <a:off x="242806" y="553161"/>
            <a:ext cx="7459851" cy="1569660"/>
          </a:xfrm>
          <a:prstGeom prst="rect">
            <a:avLst/>
          </a:prstGeom>
        </p:spPr>
        <p:txBody>
          <a:bodyPr wrap="square">
            <a:spAutoFit/>
          </a:bodyPr>
          <a:lstStyle/>
          <a:p>
            <a:r>
              <a:rPr lang="es-ES" sz="2400" b="1" dirty="0" smtClean="0">
                <a:solidFill>
                  <a:srgbClr val="002060"/>
                </a:solidFill>
                <a:latin typeface="Times New Roman" panose="02020603050405020304" pitchFamily="18" charset="0"/>
                <a:cs typeface="Times New Roman" panose="02020603050405020304" pitchFamily="18" charset="0"/>
              </a:rPr>
              <a:t>ANÁLISIS COMPARATIVO ENTRE RESULTADOS CON METODOLOGÍA TAGUCHI Y RESULTADOS CON METODOLOGÍA SUPERFICIE DE RESPUESTAS.</a:t>
            </a:r>
            <a:endParaRPr lang="es-ES" sz="2400" b="1" dirty="0">
              <a:solidFill>
                <a:srgbClr val="002060"/>
              </a:solidFill>
              <a:latin typeface="Times New Roman" panose="02020603050405020304" pitchFamily="18" charset="0"/>
              <a:cs typeface="Times New Roman" panose="02020603050405020304" pitchFamily="18" charset="0"/>
            </a:endParaRPr>
          </a:p>
        </p:txBody>
      </p:sp>
      <p:pic>
        <p:nvPicPr>
          <p:cNvPr id="6" name="Imagen 5"/>
          <p:cNvPicPr/>
          <p:nvPr/>
        </p:nvPicPr>
        <p:blipFill>
          <a:blip r:embed="rId3"/>
          <a:stretch>
            <a:fillRect/>
          </a:stretch>
        </p:blipFill>
        <p:spPr>
          <a:xfrm>
            <a:off x="84330" y="3788456"/>
            <a:ext cx="5588682" cy="1223239"/>
          </a:xfrm>
          <a:prstGeom prst="rect">
            <a:avLst/>
          </a:prstGeom>
        </p:spPr>
      </p:pic>
      <p:pic>
        <p:nvPicPr>
          <p:cNvPr id="14" name="Imagen 13"/>
          <p:cNvPicPr>
            <a:picLocks noChangeAspect="1"/>
          </p:cNvPicPr>
          <p:nvPr/>
        </p:nvPicPr>
        <p:blipFill>
          <a:blip r:embed="rId4"/>
          <a:stretch>
            <a:fillRect/>
          </a:stretch>
        </p:blipFill>
        <p:spPr>
          <a:xfrm>
            <a:off x="5723000" y="3962082"/>
            <a:ext cx="6469000" cy="1021421"/>
          </a:xfrm>
          <a:prstGeom prst="rect">
            <a:avLst/>
          </a:prstGeom>
        </p:spPr>
      </p:pic>
      <p:sp>
        <p:nvSpPr>
          <p:cNvPr id="15" name="Rectángulo 14"/>
          <p:cNvSpPr/>
          <p:nvPr/>
        </p:nvSpPr>
        <p:spPr>
          <a:xfrm>
            <a:off x="3402039" y="4122341"/>
            <a:ext cx="519032" cy="7715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9203841" y="4122341"/>
            <a:ext cx="405108" cy="8611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redondeado 16"/>
          <p:cNvSpPr/>
          <p:nvPr/>
        </p:nvSpPr>
        <p:spPr>
          <a:xfrm>
            <a:off x="1469867" y="3281986"/>
            <a:ext cx="2056158" cy="452748"/>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b="1" dirty="0" smtClean="0">
                <a:solidFill>
                  <a:schemeClr val="tx1"/>
                </a:solidFill>
              </a:rPr>
              <a:t>TAGUCHI</a:t>
            </a:r>
            <a:endParaRPr lang="es-ES" b="1" dirty="0">
              <a:ln w="0"/>
              <a:solidFill>
                <a:schemeClr val="tx1"/>
              </a:solidFill>
              <a:effectLst>
                <a:outerShdw blurRad="38100" dist="19050" dir="2700000" algn="tl" rotWithShape="0">
                  <a:schemeClr val="dk1">
                    <a:alpha val="40000"/>
                  </a:schemeClr>
                </a:outerShdw>
              </a:effectLst>
            </a:endParaRPr>
          </a:p>
        </p:txBody>
      </p:sp>
      <p:sp>
        <p:nvSpPr>
          <p:cNvPr id="18" name="Rectángulo redondeado 17"/>
          <p:cNvSpPr/>
          <p:nvPr/>
        </p:nvSpPr>
        <p:spPr>
          <a:xfrm>
            <a:off x="8378316" y="3216927"/>
            <a:ext cx="2056158" cy="517807"/>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b="1" dirty="0" smtClean="0">
                <a:solidFill>
                  <a:schemeClr val="tx1"/>
                </a:solidFill>
              </a:rPr>
              <a:t>RSM</a:t>
            </a:r>
            <a:endParaRPr lang="es-ES" b="1" dirty="0">
              <a:ln w="0"/>
              <a:solidFill>
                <a:schemeClr val="tx1"/>
              </a:solidFill>
              <a:effectLst>
                <a:outerShdw blurRad="38100" dist="19050" dir="2700000" algn="tl" rotWithShape="0">
                  <a:schemeClr val="dk1">
                    <a:alpha val="40000"/>
                  </a:schemeClr>
                </a:outerShdw>
              </a:effectLst>
            </a:endParaRPr>
          </a:p>
        </p:txBody>
      </p:sp>
      <mc:AlternateContent xmlns:mc="http://schemas.openxmlformats.org/markup-compatibility/2006" xmlns:a14="http://schemas.microsoft.com/office/drawing/2010/main">
        <mc:Choice Requires="a14">
          <p:sp>
            <p:nvSpPr>
              <p:cNvPr id="2" name="Rectángulo 1"/>
              <p:cNvSpPr/>
              <p:nvPr/>
            </p:nvSpPr>
            <p:spPr>
              <a:xfrm>
                <a:off x="1133642" y="5076562"/>
                <a:ext cx="3855543" cy="7093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000" i="1">
                          <a:latin typeface="Cambria Math" panose="02040503050406030204" pitchFamily="18" charset="0"/>
                        </a:rPr>
                        <m:t>𝑒</m:t>
                      </m:r>
                      <m:r>
                        <a:rPr lang="es-ES" sz="2000" i="0">
                          <a:latin typeface="Cambria Math" panose="02040503050406030204" pitchFamily="18" charset="0"/>
                        </a:rPr>
                        <m:t>%=</m:t>
                      </m:r>
                      <m:f>
                        <m:fPr>
                          <m:ctrlPr>
                            <a:rPr lang="es-ES" sz="2000" i="1">
                              <a:latin typeface="Cambria Math" panose="02040503050406030204" pitchFamily="18" charset="0"/>
                            </a:rPr>
                          </m:ctrlPr>
                        </m:fPr>
                        <m:num>
                          <m:r>
                            <a:rPr lang="es-ES" sz="2000" i="0">
                              <a:latin typeface="Cambria Math" panose="02040503050406030204" pitchFamily="18" charset="0"/>
                            </a:rPr>
                            <m:t>29,3−25</m:t>
                          </m:r>
                        </m:num>
                        <m:den>
                          <m:r>
                            <a:rPr lang="es-ES" sz="2000" i="0">
                              <a:latin typeface="Cambria Math" panose="02040503050406030204" pitchFamily="18" charset="0"/>
                            </a:rPr>
                            <m:t>29,3</m:t>
                          </m:r>
                        </m:den>
                      </m:f>
                      <m:r>
                        <a:rPr lang="es-ES" sz="2000" i="0">
                          <a:latin typeface="Cambria Math" panose="02040503050406030204" pitchFamily="18" charset="0"/>
                        </a:rPr>
                        <m:t>∗100=14,67%</m:t>
                      </m:r>
                    </m:oMath>
                  </m:oMathPara>
                </a14:m>
                <a:endParaRPr lang="es-ES" sz="2000" dirty="0"/>
              </a:p>
            </p:txBody>
          </p:sp>
        </mc:Choice>
        <mc:Fallback xmlns="">
          <p:sp>
            <p:nvSpPr>
              <p:cNvPr id="2" name="Rectángulo 1"/>
              <p:cNvSpPr>
                <a:spLocks noRot="1" noChangeAspect="1" noMove="1" noResize="1" noEditPoints="1" noAdjustHandles="1" noChangeArrowheads="1" noChangeShapeType="1" noTextEdit="1"/>
              </p:cNvSpPr>
              <p:nvPr/>
            </p:nvSpPr>
            <p:spPr>
              <a:xfrm>
                <a:off x="1133642" y="5076562"/>
                <a:ext cx="3855543" cy="709361"/>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7002625" y="5076561"/>
                <a:ext cx="3712876" cy="7093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sz="2000" i="1">
                          <a:latin typeface="Cambria Math" panose="02040503050406030204" pitchFamily="18" charset="0"/>
                        </a:rPr>
                        <m:t>𝑒</m:t>
                      </m:r>
                      <m:r>
                        <a:rPr lang="es-ES" sz="2000" i="0">
                          <a:latin typeface="Cambria Math" panose="02040503050406030204" pitchFamily="18" charset="0"/>
                        </a:rPr>
                        <m:t>%=</m:t>
                      </m:r>
                      <m:f>
                        <m:fPr>
                          <m:ctrlPr>
                            <a:rPr lang="es-ES" sz="2000" i="1">
                              <a:latin typeface="Cambria Math" panose="02040503050406030204" pitchFamily="18" charset="0"/>
                            </a:rPr>
                          </m:ctrlPr>
                        </m:fPr>
                        <m:num>
                          <m:r>
                            <a:rPr lang="es-ES" sz="2000" i="0">
                              <a:latin typeface="Cambria Math" panose="02040503050406030204" pitchFamily="18" charset="0"/>
                            </a:rPr>
                            <m:t>25,93−25</m:t>
                          </m:r>
                        </m:num>
                        <m:den>
                          <m:r>
                            <a:rPr lang="es-ES" sz="2000" i="0">
                              <a:latin typeface="Cambria Math" panose="02040503050406030204" pitchFamily="18" charset="0"/>
                            </a:rPr>
                            <m:t>25,93</m:t>
                          </m:r>
                        </m:den>
                      </m:f>
                      <m:r>
                        <a:rPr lang="es-ES" sz="2000" i="0">
                          <a:latin typeface="Cambria Math" panose="02040503050406030204" pitchFamily="18" charset="0"/>
                        </a:rPr>
                        <m:t>∗100=3,6%</m:t>
                      </m:r>
                    </m:oMath>
                  </m:oMathPara>
                </a14:m>
                <a:endParaRPr lang="es-ES" sz="2000" dirty="0"/>
              </a:p>
            </p:txBody>
          </p:sp>
        </mc:Choice>
        <mc:Fallback xmlns="">
          <p:sp>
            <p:nvSpPr>
              <p:cNvPr id="3" name="Rectángulo 2"/>
              <p:cNvSpPr>
                <a:spLocks noRot="1" noChangeAspect="1" noMove="1" noResize="1" noEditPoints="1" noAdjustHandles="1" noChangeArrowheads="1" noChangeShapeType="1" noTextEdit="1"/>
              </p:cNvSpPr>
              <p:nvPr/>
            </p:nvSpPr>
            <p:spPr>
              <a:xfrm>
                <a:off x="7002625" y="5076561"/>
                <a:ext cx="3712876" cy="709361"/>
              </a:xfrm>
              <a:prstGeom prst="rect">
                <a:avLst/>
              </a:prstGeom>
              <a:blipFill rotWithShape="0">
                <a:blip r:embed="rId6"/>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300517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1000"/>
                                        <p:tgtEl>
                                          <p:spTgt spid="17"/>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1000"/>
                                        <p:tgtEl>
                                          <p:spTgt spid="18"/>
                                        </p:tgtEl>
                                      </p:cBhvr>
                                    </p:animEffect>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 Movi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17356" y="471827"/>
            <a:ext cx="9856921" cy="5544391"/>
          </a:xfrm>
        </p:spPr>
      </p:pic>
    </p:spTree>
    <p:extLst>
      <p:ext uri="{BB962C8B-B14F-4D97-AF65-F5344CB8AC3E}">
        <p14:creationId xmlns:p14="http://schemas.microsoft.com/office/powerpoint/2010/main" val="1174978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233229" y="0"/>
            <a:ext cx="10475062" cy="923330"/>
          </a:xfrm>
          <a:prstGeom prst="rect">
            <a:avLst/>
          </a:prstGeom>
          <a:noFill/>
        </p:spPr>
        <p:txBody>
          <a:bodyPr wrap="square" rtlCol="0">
            <a:spAutoFit/>
          </a:bodyPr>
          <a:lstStyle/>
          <a:p>
            <a:pPr algn="ctr"/>
            <a:r>
              <a:rPr lang="es-EC" sz="5400" b="1" dirty="0" smtClean="0">
                <a:solidFill>
                  <a:srgbClr val="002060"/>
                </a:solidFill>
                <a:latin typeface="Times New Roman" panose="02020603050405020304" pitchFamily="18" charset="0"/>
                <a:cs typeface="Times New Roman" panose="02020603050405020304" pitchFamily="18" charset="0"/>
              </a:rPr>
              <a:t>CONCLUSIONES</a:t>
            </a:r>
            <a:endParaRPr lang="es-ES" sz="5400"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ángulo 1"/>
              <p:cNvSpPr>
                <a:spLocks noChangeArrowheads="1"/>
              </p:cNvSpPr>
              <p:nvPr/>
            </p:nvSpPr>
            <p:spPr bwMode="auto">
              <a:xfrm>
                <a:off x="0" y="923330"/>
                <a:ext cx="11770895" cy="62478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buFont typeface="Arial" panose="020B0604020202020204" pitchFamily="34" charset="0"/>
                  <a:buChar char="•"/>
                </a:pPr>
                <a:r>
                  <a:rPr lang="es-EC" altLang="es-EC" sz="2000" dirty="0">
                    <a:solidFill>
                      <a:srgbClr val="000000"/>
                    </a:solidFill>
                  </a:rPr>
                  <a:t>Se </a:t>
                </a:r>
                <a:r>
                  <a:rPr lang="es-EC" altLang="es-EC" sz="2000" dirty="0" smtClean="0">
                    <a:solidFill>
                      <a:srgbClr val="000000"/>
                    </a:solidFill>
                  </a:rPr>
                  <a:t>diseño el sistema de agitación neumática con una velocidad de entrada de 3 a 4,5 [m/s], garantizando una velocidad de salida 10 a 11 [m/s] la cual produce una agitación adecuada en la cuba. </a:t>
                </a:r>
                <a:endParaRPr lang="es-EC" altLang="es-EC" sz="2000" dirty="0">
                  <a:solidFill>
                    <a:srgbClr val="000000"/>
                  </a:solidFill>
                </a:endParaRPr>
              </a:p>
              <a:p>
                <a:pPr algn="just">
                  <a:buFont typeface="Arial" panose="020B0604020202020204" pitchFamily="34" charset="0"/>
                  <a:buChar char="•"/>
                </a:pPr>
                <a:endParaRPr lang="es-EC" altLang="es-EC" sz="2000" dirty="0">
                  <a:solidFill>
                    <a:srgbClr val="000000"/>
                  </a:solidFill>
                </a:endParaRPr>
              </a:p>
              <a:p>
                <a:pPr algn="just">
                  <a:buFont typeface="Arial" panose="020B0604020202020204" pitchFamily="34" charset="0"/>
                  <a:buChar char="•"/>
                </a:pPr>
                <a:r>
                  <a:rPr lang="es-EC" altLang="es-EC" sz="2000" dirty="0" smtClean="0">
                    <a:solidFill>
                      <a:srgbClr val="000000"/>
                    </a:solidFill>
                  </a:rPr>
                  <a:t>La agitación de la solución impide que los químicos sedimenten dentro de la cuba, y que las impurezas tengan contacto con las probetas que se galvanizan. </a:t>
                </a:r>
              </a:p>
              <a:p>
                <a:pPr marL="0" indent="0" algn="just"/>
                <a:endParaRPr lang="es-EC" altLang="es-EC" sz="2000" dirty="0"/>
              </a:p>
              <a:p>
                <a:pPr algn="just">
                  <a:buFont typeface="Arial" panose="020B0604020202020204" pitchFamily="34" charset="0"/>
                  <a:buChar char="•"/>
                </a:pPr>
                <a:r>
                  <a:rPr lang="es-EC" altLang="es-EC" sz="2000" dirty="0">
                    <a:solidFill>
                      <a:srgbClr val="000000"/>
                    </a:solidFill>
                  </a:rPr>
                  <a:t>Se determinó que los </a:t>
                </a:r>
                <a:r>
                  <a:rPr lang="es-EC" altLang="es-EC" sz="2000" dirty="0" smtClean="0">
                    <a:solidFill>
                      <a:srgbClr val="000000"/>
                    </a:solidFill>
                  </a:rPr>
                  <a:t>parámetros mas </a:t>
                </a:r>
                <a:r>
                  <a:rPr lang="es-EC" altLang="es-EC" sz="2000" dirty="0">
                    <a:solidFill>
                      <a:srgbClr val="000000"/>
                    </a:solidFill>
                  </a:rPr>
                  <a:t>influyentes </a:t>
                </a:r>
                <a:r>
                  <a:rPr lang="es-EC" altLang="es-EC" sz="2000" dirty="0" smtClean="0">
                    <a:solidFill>
                      <a:srgbClr val="000000"/>
                    </a:solidFill>
                  </a:rPr>
                  <a:t>del proceso son </a:t>
                </a:r>
                <a:r>
                  <a:rPr lang="es-EC" altLang="es-EC" sz="2000" dirty="0">
                    <a:solidFill>
                      <a:srgbClr val="000000"/>
                    </a:solidFill>
                  </a:rPr>
                  <a:t>la Temperatura, Velocidad del aire e intensidad de </a:t>
                </a:r>
                <a:r>
                  <a:rPr lang="es-EC" altLang="es-EC" sz="2000" dirty="0" smtClean="0">
                    <a:solidFill>
                      <a:srgbClr val="000000"/>
                    </a:solidFill>
                  </a:rPr>
                  <a:t>corriente, mientras que los parámetros </a:t>
                </a:r>
                <a:r>
                  <a:rPr lang="es-EC" altLang="es-EC" sz="2000" dirty="0">
                    <a:solidFill>
                      <a:srgbClr val="000000"/>
                    </a:solidFill>
                  </a:rPr>
                  <a:t>dependientes </a:t>
                </a:r>
                <a:r>
                  <a:rPr lang="es-EC" altLang="es-EC" sz="2000" dirty="0" smtClean="0">
                    <a:solidFill>
                      <a:srgbClr val="000000"/>
                    </a:solidFill>
                  </a:rPr>
                  <a:t>son </a:t>
                </a:r>
                <a:r>
                  <a:rPr lang="es-EC" altLang="es-EC" sz="2000" dirty="0">
                    <a:solidFill>
                      <a:srgbClr val="000000"/>
                    </a:solidFill>
                  </a:rPr>
                  <a:t>Voltaje, </a:t>
                </a:r>
                <a:r>
                  <a:rPr lang="es-EC" altLang="es-EC" sz="2000" dirty="0" smtClean="0">
                    <a:solidFill>
                      <a:srgbClr val="000000"/>
                    </a:solidFill>
                  </a:rPr>
                  <a:t>el cual depende </a:t>
                </a:r>
                <a:r>
                  <a:rPr lang="es-EC" altLang="es-EC" sz="2000" dirty="0">
                    <a:solidFill>
                      <a:srgbClr val="000000"/>
                    </a:solidFill>
                  </a:rPr>
                  <a:t>de la intensidad de corriente y pH </a:t>
                </a:r>
                <a:r>
                  <a:rPr lang="es-EC" altLang="es-EC" sz="2000" dirty="0" smtClean="0">
                    <a:solidFill>
                      <a:srgbClr val="000000"/>
                    </a:solidFill>
                  </a:rPr>
                  <a:t>el cual  depende tanto de la preparación </a:t>
                </a:r>
                <a:r>
                  <a:rPr lang="es-EC" altLang="es-EC" sz="2000" dirty="0">
                    <a:solidFill>
                      <a:srgbClr val="000000"/>
                    </a:solidFill>
                  </a:rPr>
                  <a:t>de la </a:t>
                </a:r>
                <a:r>
                  <a:rPr lang="es-EC" altLang="es-EC" sz="2000" dirty="0" smtClean="0">
                    <a:solidFill>
                      <a:srgbClr val="000000"/>
                    </a:solidFill>
                  </a:rPr>
                  <a:t>solución como de la temperatura a la cual se está galvanizando.</a:t>
                </a:r>
              </a:p>
              <a:p>
                <a:pPr algn="just">
                  <a:buFont typeface="Arial" panose="020B0604020202020204" pitchFamily="34" charset="0"/>
                  <a:buChar char="•"/>
                </a:pPr>
                <a:endParaRPr lang="es-EC" altLang="es-EC" sz="2000" dirty="0">
                  <a:solidFill>
                    <a:srgbClr val="000000"/>
                  </a:solidFill>
                </a:endParaRPr>
              </a:p>
              <a:p>
                <a:pPr algn="just">
                  <a:buFont typeface="Arial" panose="020B0604020202020204" pitchFamily="34" charset="0"/>
                  <a:buChar char="•"/>
                </a:pPr>
                <a:r>
                  <a:rPr lang="es-ES" sz="2000" dirty="0"/>
                  <a:t>Al realizar la comparación de la optimización de parámetros entre las metodologías Taguchi y RSM, se obtuvo valores de revestimiento de </a:t>
                </a:r>
                <a14:m>
                  <m:oMath xmlns:m="http://schemas.openxmlformats.org/officeDocument/2006/math">
                    <m:r>
                      <a:rPr lang="es-ES" sz="2000" i="1">
                        <a:latin typeface="Cambria Math" panose="02040503050406030204" pitchFamily="18" charset="0"/>
                      </a:rPr>
                      <m:t>29,3</m:t>
                    </m:r>
                    <m:d>
                      <m:dPr>
                        <m:begChr m:val="["/>
                        <m:endChr m:val="]"/>
                        <m:ctrlPr>
                          <a:rPr lang="es-ES" sz="2000" i="1">
                            <a:latin typeface="Cambria Math" panose="02040503050406030204" pitchFamily="18" charset="0"/>
                          </a:rPr>
                        </m:ctrlPr>
                      </m:dPr>
                      <m:e>
                        <m:r>
                          <a:rPr lang="es-ES" sz="2000" i="1">
                            <a:latin typeface="Cambria Math" panose="02040503050406030204" pitchFamily="18" charset="0"/>
                          </a:rPr>
                          <m:t>𝜇</m:t>
                        </m:r>
                        <m:r>
                          <a:rPr lang="es-ES" sz="2000" i="1">
                            <a:latin typeface="Cambria Math" panose="02040503050406030204" pitchFamily="18" charset="0"/>
                          </a:rPr>
                          <m:t>𝑚</m:t>
                        </m:r>
                      </m:e>
                    </m:d>
                    <m:r>
                      <a:rPr lang="es-ES" sz="2000" i="1">
                        <a:latin typeface="Cambria Math" panose="02040503050406030204" pitchFamily="18" charset="0"/>
                      </a:rPr>
                      <m:t>𝑦</m:t>
                    </m:r>
                    <m:r>
                      <a:rPr lang="es-ES" sz="2000" i="1">
                        <a:latin typeface="Cambria Math" panose="02040503050406030204" pitchFamily="18" charset="0"/>
                      </a:rPr>
                      <m:t> 25,93</m:t>
                    </m:r>
                    <m:d>
                      <m:dPr>
                        <m:begChr m:val="["/>
                        <m:endChr m:val="]"/>
                        <m:ctrlPr>
                          <a:rPr lang="es-ES" sz="2000" i="1">
                            <a:latin typeface="Cambria Math" panose="02040503050406030204" pitchFamily="18" charset="0"/>
                          </a:rPr>
                        </m:ctrlPr>
                      </m:dPr>
                      <m:e>
                        <m:r>
                          <a:rPr lang="es-ES" sz="2000" i="1">
                            <a:latin typeface="Cambria Math" panose="02040503050406030204" pitchFamily="18" charset="0"/>
                          </a:rPr>
                          <m:t>𝜇</m:t>
                        </m:r>
                        <m:r>
                          <a:rPr lang="es-ES" sz="2000" i="1">
                            <a:latin typeface="Cambria Math" panose="02040503050406030204" pitchFamily="18" charset="0"/>
                          </a:rPr>
                          <m:t>𝑚</m:t>
                        </m:r>
                      </m:e>
                    </m:d>
                  </m:oMath>
                </a14:m>
                <a:r>
                  <a:rPr lang="es-ES" sz="2000" dirty="0"/>
                  <a:t>, </a:t>
                </a:r>
                <a:r>
                  <a:rPr lang="es-ES" sz="2000" dirty="0" smtClean="0"/>
                  <a:t>respectivamente, con lo cual se concluye que la metodología RSM nos permite obtener un valor de revestimiento más próximo al establecido por la norma ASTM B633.</a:t>
                </a:r>
                <a:endParaRPr lang="es-ES" sz="2000" dirty="0"/>
              </a:p>
              <a:p>
                <a:pPr algn="just">
                  <a:buFont typeface="Arial" panose="020B0604020202020204" pitchFamily="34" charset="0"/>
                  <a:buChar char="•"/>
                </a:pPr>
                <a:endParaRPr lang="es-EC" altLang="es-EC" sz="2000" dirty="0">
                  <a:solidFill>
                    <a:srgbClr val="000000"/>
                  </a:solidFill>
                </a:endParaRPr>
              </a:p>
              <a:p>
                <a:pPr marL="0" indent="0" algn="just"/>
                <a:endParaRPr lang="es-EC" altLang="es-EC" sz="2000" dirty="0" smtClean="0"/>
              </a:p>
              <a:p>
                <a:pPr algn="just">
                  <a:buFont typeface="Arial" panose="020B0604020202020204" pitchFamily="34" charset="0"/>
                  <a:buChar char="•"/>
                </a:pPr>
                <a:endParaRPr lang="es-EC" altLang="es-EC" sz="2000" dirty="0"/>
              </a:p>
              <a:p>
                <a:pPr algn="just">
                  <a:buFont typeface="Arial" panose="020B0604020202020204" pitchFamily="34" charset="0"/>
                  <a:buChar char="•"/>
                </a:pPr>
                <a:endParaRPr lang="es-EC" altLang="es-EC" sz="2000" dirty="0"/>
              </a:p>
            </p:txBody>
          </p:sp>
        </mc:Choice>
        <mc:Fallback xmlns="">
          <p:sp>
            <p:nvSpPr>
              <p:cNvPr id="3" name="Rectángulo 1"/>
              <p:cNvSpPr>
                <a:spLocks noRot="1" noChangeAspect="1" noMove="1" noResize="1" noEditPoints="1" noAdjustHandles="1" noChangeArrowheads="1" noChangeShapeType="1" noTextEdit="1"/>
              </p:cNvSpPr>
              <p:nvPr/>
            </p:nvSpPr>
            <p:spPr bwMode="auto">
              <a:xfrm>
                <a:off x="0" y="923330"/>
                <a:ext cx="11770895" cy="6247864"/>
              </a:xfrm>
              <a:prstGeom prst="rect">
                <a:avLst/>
              </a:prstGeom>
              <a:blipFill>
                <a:blip r:embed="rId3"/>
                <a:stretch>
                  <a:fillRect l="-466" t="-390" r="-51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C">
                    <a:noFill/>
                  </a:rPr>
                  <a:t> </a:t>
                </a:r>
              </a:p>
            </p:txBody>
          </p:sp>
        </mc:Fallback>
      </mc:AlternateContent>
    </p:spTree>
    <p:extLst>
      <p:ext uri="{BB962C8B-B14F-4D97-AF65-F5344CB8AC3E}">
        <p14:creationId xmlns:p14="http://schemas.microsoft.com/office/powerpoint/2010/main" val="180337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4 Diagrama"/>
          <p:cNvGraphicFramePr/>
          <p:nvPr>
            <p:extLst>
              <p:ext uri="{D42A27DB-BD31-4B8C-83A1-F6EECF244321}">
                <p14:modId xmlns:p14="http://schemas.microsoft.com/office/powerpoint/2010/main" val="419472261"/>
              </p:ext>
            </p:extLst>
          </p:nvPr>
        </p:nvGraphicFramePr>
        <p:xfrm>
          <a:off x="2065420" y="254503"/>
          <a:ext cx="8411433" cy="55883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7 Marco"/>
          <p:cNvSpPr/>
          <p:nvPr/>
        </p:nvSpPr>
        <p:spPr>
          <a:xfrm>
            <a:off x="2198448" y="4395060"/>
            <a:ext cx="4800600" cy="14478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dirty="0">
              <a:solidFill>
                <a:schemeClr val="tx1"/>
              </a:solidFill>
              <a:latin typeface="Cambria" pitchFamily="18" charset="0"/>
            </a:endParaRPr>
          </a:p>
          <a:p>
            <a:pPr algn="ctr">
              <a:defRPr/>
            </a:pPr>
            <a:r>
              <a:rPr lang="es-EC" dirty="0">
                <a:solidFill>
                  <a:schemeClr val="tx1"/>
                </a:solidFill>
                <a:latin typeface="Cambria" pitchFamily="18" charset="0"/>
              </a:rPr>
              <a:t>CUMPLIMIENTO CON LA NORMA ASTM B633 </a:t>
            </a:r>
            <a:r>
              <a:rPr lang="es-EC" b="1" dirty="0">
                <a:solidFill>
                  <a:schemeClr val="tx1"/>
                </a:solidFill>
                <a:latin typeface="Cambria" pitchFamily="18" charset="0"/>
              </a:rPr>
              <a:t>Recubrimientos electrodepositados de Zinc sobre Hierro y Acero.</a:t>
            </a:r>
          </a:p>
          <a:p>
            <a:pPr algn="ctr">
              <a:defRPr/>
            </a:pPr>
            <a:endParaRPr lang="es-EC" dirty="0">
              <a:solidFill>
                <a:schemeClr val="tx1"/>
              </a:solidFill>
              <a:latin typeface="Cambria" pitchFamily="18" charset="0"/>
            </a:endParaRPr>
          </a:p>
        </p:txBody>
      </p:sp>
      <p:pic>
        <p:nvPicPr>
          <p:cNvPr id="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15740" y="4899885"/>
            <a:ext cx="287655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8 Marco"/>
          <p:cNvSpPr/>
          <p:nvPr/>
        </p:nvSpPr>
        <p:spPr>
          <a:xfrm>
            <a:off x="1836821" y="372979"/>
            <a:ext cx="3886200" cy="1066800"/>
          </a:xfrm>
          <a:prstGeom prst="fram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s-EC" sz="4000" b="1" dirty="0">
                <a:solidFill>
                  <a:schemeClr val="tx1"/>
                </a:solidFill>
                <a:latin typeface="Cambria" pitchFamily="18" charset="0"/>
              </a:rPr>
              <a:t>ALCANCE:</a:t>
            </a:r>
            <a:endParaRPr lang="es-EC" sz="3200" b="1" dirty="0">
              <a:solidFill>
                <a:schemeClr val="tx1"/>
              </a:solidFill>
              <a:latin typeface="Cambria" pitchFamily="18" charset="0"/>
            </a:endParaRPr>
          </a:p>
        </p:txBody>
      </p:sp>
    </p:spTree>
    <p:extLst>
      <p:ext uri="{BB962C8B-B14F-4D97-AF65-F5344CB8AC3E}">
        <p14:creationId xmlns:p14="http://schemas.microsoft.com/office/powerpoint/2010/main" val="283769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342147" y="195462"/>
            <a:ext cx="12192000" cy="923330"/>
          </a:xfrm>
          <a:prstGeom prst="rect">
            <a:avLst/>
          </a:prstGeom>
          <a:noFill/>
        </p:spPr>
        <p:txBody>
          <a:bodyPr wrap="square" rtlCol="0">
            <a:spAutoFit/>
          </a:bodyPr>
          <a:lstStyle/>
          <a:p>
            <a:pPr algn="ctr"/>
            <a:r>
              <a:rPr lang="es-EC" sz="5400" b="1" dirty="0" smtClean="0">
                <a:solidFill>
                  <a:srgbClr val="002060"/>
                </a:solidFill>
                <a:latin typeface="Times New Roman" panose="02020603050405020304" pitchFamily="18" charset="0"/>
                <a:cs typeface="Times New Roman" panose="02020603050405020304" pitchFamily="18" charset="0"/>
              </a:rPr>
              <a:t>RECOMENDACIONES</a:t>
            </a:r>
            <a:endParaRPr lang="es-ES" sz="5400" dirty="0">
              <a:solidFill>
                <a:srgbClr val="002060"/>
              </a:solidFill>
              <a:latin typeface="Times New Roman" panose="02020603050405020304" pitchFamily="18" charset="0"/>
              <a:cs typeface="Times New Roman" panose="02020603050405020304" pitchFamily="18" charset="0"/>
            </a:endParaRPr>
          </a:p>
        </p:txBody>
      </p:sp>
      <p:sp>
        <p:nvSpPr>
          <p:cNvPr id="3" name="Rectángulo 1"/>
          <p:cNvSpPr>
            <a:spLocks noChangeArrowheads="1"/>
          </p:cNvSpPr>
          <p:nvPr/>
        </p:nvSpPr>
        <p:spPr bwMode="auto">
          <a:xfrm>
            <a:off x="0" y="843119"/>
            <a:ext cx="1157839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a:buFont typeface="Arial" panose="020B0604020202020204" pitchFamily="34" charset="0"/>
              <a:buChar char="•"/>
            </a:pPr>
            <a:endParaRPr lang="es-EC" altLang="es-EC" sz="2000" dirty="0">
              <a:solidFill>
                <a:srgbClr val="000000"/>
              </a:solidFill>
            </a:endParaRPr>
          </a:p>
          <a:p>
            <a:pPr algn="just">
              <a:buFont typeface="Arial" panose="020B0604020202020204" pitchFamily="34" charset="0"/>
              <a:buChar char="•"/>
            </a:pPr>
            <a:r>
              <a:rPr lang="es-ES" sz="2000" dirty="0"/>
              <a:t>Para poder manipular los materiales y químicos usados durante el proceso de galvanizado, es importante usar el </a:t>
            </a:r>
            <a:r>
              <a:rPr lang="es-ES" sz="2000" dirty="0" smtClean="0"/>
              <a:t>EPP. Cabe recalcar que el extractor ubicado sobre el equipo debe estar encendido durante todo el proceso. </a:t>
            </a:r>
          </a:p>
          <a:p>
            <a:pPr marL="0" indent="0" algn="just"/>
            <a:endParaRPr lang="es-ES" altLang="es-EC" sz="2000" dirty="0">
              <a:solidFill>
                <a:srgbClr val="000000"/>
              </a:solidFill>
            </a:endParaRPr>
          </a:p>
          <a:p>
            <a:pPr algn="just">
              <a:buFont typeface="Arial" panose="020B0604020202020204" pitchFamily="34" charset="0"/>
              <a:buChar char="•"/>
            </a:pPr>
            <a:r>
              <a:rPr lang="es-ES" altLang="es-EC" sz="2000" dirty="0" smtClean="0">
                <a:solidFill>
                  <a:srgbClr val="000000"/>
                </a:solidFill>
              </a:rPr>
              <a:t>Realizar un buen enjuague de las probetas con agua destilada luego del pretratamiento químico de decapado, con el fin de que la electrodeposición de zinc sea satisfactoria. </a:t>
            </a:r>
          </a:p>
          <a:p>
            <a:pPr algn="just">
              <a:buFont typeface="Arial" panose="020B0604020202020204" pitchFamily="34" charset="0"/>
              <a:buChar char="•"/>
            </a:pPr>
            <a:endParaRPr lang="es-ES" altLang="es-EC" sz="2000" dirty="0">
              <a:solidFill>
                <a:srgbClr val="000000"/>
              </a:solidFill>
            </a:endParaRPr>
          </a:p>
          <a:p>
            <a:pPr algn="just">
              <a:buFont typeface="Arial" panose="020B0604020202020204" pitchFamily="34" charset="0"/>
              <a:buChar char="•"/>
            </a:pPr>
            <a:r>
              <a:rPr lang="es-ES" altLang="es-EC" sz="2000" dirty="0" smtClean="0">
                <a:solidFill>
                  <a:srgbClr val="000000"/>
                </a:solidFill>
              </a:rPr>
              <a:t>Medir el pH de la solución de zinc ácido a diario, luego de realizar la preparación de la mezcla se debe dejarla reposar por un tiempo de 2 horas aproximadamente para tener un valor de pH estable. </a:t>
            </a:r>
          </a:p>
          <a:p>
            <a:pPr algn="just">
              <a:buFont typeface="Arial" panose="020B0604020202020204" pitchFamily="34" charset="0"/>
              <a:buChar char="•"/>
            </a:pPr>
            <a:endParaRPr lang="es-ES" altLang="es-EC" sz="2000" dirty="0" smtClean="0">
              <a:solidFill>
                <a:srgbClr val="000000"/>
              </a:solidFill>
            </a:endParaRPr>
          </a:p>
          <a:p>
            <a:pPr algn="just">
              <a:buFont typeface="Arial" panose="020B0604020202020204" pitchFamily="34" charset="0"/>
              <a:buChar char="•"/>
            </a:pPr>
            <a:r>
              <a:rPr lang="es-ES" altLang="es-EC" sz="2000" dirty="0"/>
              <a:t>Se recomienda que para poder realizar la agitación neumática el compresor y la unidad de mantenimiento deben estar en óptimas condiciones para evitar que pase aceite a la solución y afecte a la calidad del acabado superficial de las probetas. </a:t>
            </a:r>
            <a:endParaRPr lang="es-ES" altLang="es-EC" sz="2000" dirty="0">
              <a:solidFill>
                <a:srgbClr val="000000"/>
              </a:solidFill>
            </a:endParaRPr>
          </a:p>
          <a:p>
            <a:pPr algn="just">
              <a:buFont typeface="Arial" panose="020B0604020202020204" pitchFamily="34" charset="0"/>
              <a:buChar char="•"/>
            </a:pPr>
            <a:endParaRPr lang="es-EC" altLang="es-EC" sz="2000" dirty="0">
              <a:solidFill>
                <a:srgbClr val="000000"/>
              </a:solidFill>
            </a:endParaRPr>
          </a:p>
        </p:txBody>
      </p:sp>
    </p:spTree>
    <p:extLst>
      <p:ext uri="{BB962C8B-B14F-4D97-AF65-F5344CB8AC3E}">
        <p14:creationId xmlns:p14="http://schemas.microsoft.com/office/powerpoint/2010/main" val="141843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844062" y="2832306"/>
            <a:ext cx="10445261"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GRACIAS POR SU ATENCIÓN</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3650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a:xfrm>
            <a:off x="2774854" y="2832306"/>
            <a:ext cx="6527408"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OBJETIVOS</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9059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 Rectángulo redondeado"/>
          <p:cNvSpPr/>
          <p:nvPr/>
        </p:nvSpPr>
        <p:spPr>
          <a:xfrm>
            <a:off x="1036982" y="1361660"/>
            <a:ext cx="10413569" cy="4283766"/>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just">
              <a:defRPr/>
            </a:pPr>
            <a:endParaRPr lang="es-ES_tradnl" sz="2400" b="1" dirty="0">
              <a:solidFill>
                <a:schemeClr val="tx1"/>
              </a:solidFill>
              <a:latin typeface="Cambria" pitchFamily="18" charset="0"/>
            </a:endParaRPr>
          </a:p>
          <a:p>
            <a:pPr algn="just">
              <a:defRPr/>
            </a:pPr>
            <a:r>
              <a:rPr lang="es-ES_tradnl" sz="3200" b="1" dirty="0">
                <a:solidFill>
                  <a:schemeClr val="tx1"/>
                </a:solidFill>
                <a:latin typeface="Cambria" pitchFamily="18" charset="0"/>
              </a:rPr>
              <a:t>OBJETIVO GENERAL</a:t>
            </a:r>
            <a:r>
              <a:rPr lang="es-ES_tradnl" sz="3200" b="1" dirty="0" smtClean="0">
                <a:solidFill>
                  <a:schemeClr val="tx1"/>
                </a:solidFill>
                <a:latin typeface="Cambria" pitchFamily="18" charset="0"/>
              </a:rPr>
              <a:t>: </a:t>
            </a:r>
            <a:r>
              <a:rPr lang="es-ES" sz="3200" dirty="0"/>
              <a:t>Diseñar e implementar un sistema de agitación neumática a la máquina de galvanizado electrolítico existente en el laboratorio de procesos de manufactura en la Universidad de las Fuerzas Armadas - ESPE, y realizar un estudio comparativo de la optimización de parámetros entre los resultados obtenidos de la metodología Taguchi y de superficies de respuestas. </a:t>
            </a:r>
            <a:endParaRPr lang="es-ES_tradnl" sz="3200" b="1" dirty="0">
              <a:solidFill>
                <a:schemeClr val="tx1"/>
              </a:solidFill>
              <a:latin typeface="Cambria" pitchFamily="18" charset="0"/>
            </a:endParaRPr>
          </a:p>
          <a:p>
            <a:pPr algn="just">
              <a:defRPr/>
            </a:pPr>
            <a:endParaRPr lang="es-ES_tradnl" sz="2400" b="1" dirty="0">
              <a:solidFill>
                <a:schemeClr val="tx1"/>
              </a:solidFill>
              <a:latin typeface="Cambria" pitchFamily="18" charset="0"/>
            </a:endParaRPr>
          </a:p>
          <a:p>
            <a:pPr algn="ctr">
              <a:defRPr/>
            </a:pPr>
            <a:endParaRPr lang="es-EC" sz="2400" dirty="0"/>
          </a:p>
        </p:txBody>
      </p:sp>
    </p:spTree>
    <p:extLst>
      <p:ext uri="{BB962C8B-B14F-4D97-AF65-F5344CB8AC3E}">
        <p14:creationId xmlns:p14="http://schemas.microsoft.com/office/powerpoint/2010/main" val="45798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1"/>
          <p:cNvGraphicFramePr/>
          <p:nvPr>
            <p:extLst>
              <p:ext uri="{D42A27DB-BD31-4B8C-83A1-F6EECF244321}">
                <p14:modId xmlns:p14="http://schemas.microsoft.com/office/powerpoint/2010/main" val="666457785"/>
              </p:ext>
            </p:extLst>
          </p:nvPr>
        </p:nvGraphicFramePr>
        <p:xfrm>
          <a:off x="460512" y="925436"/>
          <a:ext cx="10293627" cy="4859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1"/>
          <p:cNvSpPr txBox="1"/>
          <p:nvPr/>
        </p:nvSpPr>
        <p:spPr>
          <a:xfrm>
            <a:off x="460512" y="463771"/>
            <a:ext cx="3325206" cy="461665"/>
          </a:xfrm>
          <a:prstGeom prst="rect">
            <a:avLst/>
          </a:prstGeom>
          <a:noFill/>
        </p:spPr>
        <p:txBody>
          <a:bodyPr wrap="none" rtlCol="0">
            <a:spAutoFit/>
          </a:bodyPr>
          <a:lstStyle/>
          <a:p>
            <a:r>
              <a:rPr lang="es-ES" sz="2400" b="1" dirty="0" smtClean="0"/>
              <a:t>OBJETIVOS ESPECIFICOS:</a:t>
            </a:r>
            <a:endParaRPr lang="es-ES" sz="2400" b="1" dirty="0"/>
          </a:p>
        </p:txBody>
      </p:sp>
    </p:spTree>
    <p:extLst>
      <p:ext uri="{BB962C8B-B14F-4D97-AF65-F5344CB8AC3E}">
        <p14:creationId xmlns:p14="http://schemas.microsoft.com/office/powerpoint/2010/main" val="422151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000" fill="hold"/>
                                        <p:tgtEl>
                                          <p:spTgt spid="4"/>
                                        </p:tgtEl>
                                        <p:attrNameLst>
                                          <p:attrName>ppt_x</p:attrName>
                                        </p:attrNameLst>
                                      </p:cBhvr>
                                      <p:tavLst>
                                        <p:tav tm="0">
                                          <p:val>
                                            <p:strVal val="#ppt_x"/>
                                          </p:val>
                                        </p:tav>
                                        <p:tav tm="100000">
                                          <p:val>
                                            <p:strVal val="#ppt_x"/>
                                          </p:val>
                                        </p:tav>
                                      </p:tavLst>
                                    </p:anim>
                                    <p:anim calcmode="lin" valueType="num">
                                      <p:cBhvr additive="base">
                                        <p:cTn id="11"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p:cNvSpPr>
            <a:spLocks noGrp="1"/>
          </p:cNvSpPr>
          <p:nvPr>
            <p:ph type="title"/>
          </p:nvPr>
        </p:nvSpPr>
        <p:spPr>
          <a:xfrm>
            <a:off x="2774854" y="2832306"/>
            <a:ext cx="6527408" cy="895633"/>
          </a:xfrm>
        </p:spPr>
        <p:txBody>
          <a:bodyPr>
            <a:noAutofit/>
          </a:bodyPr>
          <a:lstStyle/>
          <a:p>
            <a:pPr algn="ctr"/>
            <a:r>
              <a:rPr lang="es-ES" sz="5400" dirty="0" smtClean="0">
                <a:solidFill>
                  <a:srgbClr val="002060"/>
                </a:solidFill>
                <a:latin typeface="Times New Roman" panose="02020603050405020304" pitchFamily="18" charset="0"/>
                <a:ea typeface="+mn-ea"/>
                <a:cs typeface="Times New Roman" panose="02020603050405020304" pitchFamily="18" charset="0"/>
              </a:rPr>
              <a:t>SISTEMA Y AGITACIÓN NEUMÁTICA</a:t>
            </a:r>
            <a:endParaRPr lang="es-ES" sz="5400" dirty="0">
              <a:solidFill>
                <a:srgbClr val="00206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3335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nipulador_Colaborativo_02" id="{59ECE18D-BF22-43B9-9151-5BA7A7F4C659}" vid="{55F07325-5DB8-4C65-9285-860D1CEF218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14145</TotalTime>
  <Words>6333</Words>
  <Application>Microsoft Office PowerPoint</Application>
  <PresentationFormat>Widescreen</PresentationFormat>
  <Paragraphs>765</Paragraphs>
  <Slides>51</Slides>
  <Notes>47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ＭＳ Ｐゴシック</vt:lpstr>
      <vt:lpstr>Arial</vt:lpstr>
      <vt:lpstr>Calibri</vt:lpstr>
      <vt:lpstr>Cambria</vt:lpstr>
      <vt:lpstr>Cambria Math</vt:lpstr>
      <vt:lpstr>Times New Roman</vt:lpstr>
      <vt:lpstr>Wingdings</vt:lpstr>
      <vt:lpstr>Tema de Office</vt:lpstr>
      <vt:lpstr>PowerPoint Presentation</vt:lpstr>
      <vt:lpstr>INTRODUCCIÓN</vt:lpstr>
      <vt:lpstr>PowerPoint Presentation</vt:lpstr>
      <vt:lpstr>Justificación del problema</vt:lpstr>
      <vt:lpstr>PowerPoint Presentation</vt:lpstr>
      <vt:lpstr>OBJETIVOS</vt:lpstr>
      <vt:lpstr>PowerPoint Presentation</vt:lpstr>
      <vt:lpstr>PowerPoint Presentation</vt:lpstr>
      <vt:lpstr>SISTEMA Y AGITACIÓN NEUMÁTICA</vt:lpstr>
      <vt:lpstr>PowerPoint Presentation</vt:lpstr>
      <vt:lpstr>PowerPoint Presentation</vt:lpstr>
      <vt:lpstr>PowerPoint Presentation</vt:lpstr>
      <vt:lpstr>PowerPoint Presentation</vt:lpstr>
      <vt:lpstr>Galvanización mediante ZINC ÁCIDO</vt:lpstr>
      <vt:lpstr>PowerPoint Presentation</vt:lpstr>
      <vt:lpstr>PowerPoint Presentation</vt:lpstr>
      <vt:lpstr>PowerPoint Presentation</vt:lpstr>
      <vt:lpstr>PowerPoint Presentation</vt:lpstr>
      <vt:lpstr>PowerPoint Presentation</vt:lpstr>
      <vt:lpstr>PowerPoint Presentation</vt:lpstr>
      <vt:lpstr>DISEÑO Y CONSTRUCCIÓN DEL SISTEMA DE AGITACIÓN NEUMÁTICA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PRUEBAS DE FUNCIONAMIENTO</vt:lpstr>
      <vt:lpstr>PowerPoint Presentation</vt:lpstr>
      <vt:lpstr>PowerPoint Presentation</vt:lpstr>
      <vt:lpstr>ANÁLISIS DE RESULTADOS Y OPTIMIZACIÓN DE Parámetros MEDIANTE RSM</vt:lpstr>
      <vt:lpstr>PowerPoint Presentation</vt:lpstr>
      <vt:lpstr>PowerPoint Presentation</vt:lpstr>
      <vt:lpstr>PowerPoint Presentation</vt:lpstr>
      <vt:lpstr>PowerPoint Presentation</vt:lpstr>
      <vt:lpstr>PowerPoint Presentation</vt:lpstr>
      <vt:lpstr>Comparación de resultados obtenidos entre metodologías: Taguchi y RSM </vt:lpstr>
      <vt:lpstr>PowerPoint Presentation</vt:lpstr>
      <vt:lpstr>PowerPoint Presentation</vt:lpstr>
      <vt:lpstr>PowerPoint Presentation</vt:lpstr>
      <vt:lpstr>PowerPoint Presentation</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David Vizcaino</cp:lastModifiedBy>
  <cp:revision>831</cp:revision>
  <dcterms:created xsi:type="dcterms:W3CDTF">2016-10-25T21:55:01Z</dcterms:created>
  <dcterms:modified xsi:type="dcterms:W3CDTF">2018-03-13T17:55:56Z</dcterms:modified>
</cp:coreProperties>
</file>