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1.xml" ContentType="application/vnd.openxmlformats-officedocument.drawingml.chart+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charts/chart2.xml" ContentType="application/vnd.openxmlformats-officedocument.drawingml.chart+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charts/chart3.xml" ContentType="application/vnd.openxmlformats-officedocument.drawingml.chart+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charts/chart4.xml" ContentType="application/vnd.openxmlformats-officedocument.drawingml.chart+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charts/chart5.xml" ContentType="application/vnd.openxmlformats-officedocument.drawingml.chart+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charts/chart6.xml" ContentType="application/vnd.openxmlformats-officedocument.drawingml.chart+xml"/>
  <Override PartName="/ppt/charts/style1.xml" ContentType="application/vnd.ms-office.chartstyle+xml"/>
  <Override PartName="/ppt/charts/colors1.xml" ContentType="application/vnd.ms-office.chartcolorstyle+xml"/>
  <Override PartName="/ppt/charts/chart7.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90" r:id="rId2"/>
    <p:sldId id="256" r:id="rId3"/>
    <p:sldId id="260" r:id="rId4"/>
    <p:sldId id="261" r:id="rId5"/>
    <p:sldId id="263" r:id="rId6"/>
    <p:sldId id="264" r:id="rId7"/>
    <p:sldId id="265" r:id="rId8"/>
    <p:sldId id="285" r:id="rId9"/>
    <p:sldId id="266" r:id="rId10"/>
    <p:sldId id="267" r:id="rId11"/>
    <p:sldId id="286" r:id="rId12"/>
    <p:sldId id="288" r:id="rId13"/>
    <p:sldId id="277" r:id="rId14"/>
    <p:sldId id="278" r:id="rId15"/>
    <p:sldId id="279" r:id="rId16"/>
    <p:sldId id="280" r:id="rId17"/>
    <p:sldId id="281" r:id="rId18"/>
    <p:sldId id="282" r:id="rId19"/>
    <p:sldId id="283" r:id="rId20"/>
    <p:sldId id="284" r:id="rId21"/>
    <p:sldId id="268" r:id="rId22"/>
    <p:sldId id="269" r:id="rId23"/>
    <p:sldId id="270" r:id="rId24"/>
    <p:sldId id="271" r:id="rId25"/>
    <p:sldId id="272" r:id="rId26"/>
    <p:sldId id="273" r:id="rId27"/>
    <p:sldId id="274" r:id="rId28"/>
    <p:sldId id="275" r:id="rId29"/>
    <p:sldId id="276" r:id="rId30"/>
    <p:sldId id="289" r:id="rId31"/>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4.bin"/></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5.bin"/></Relationships>
</file>

<file path=ppt/charts/_rels/chart6.xml.rels><?xml version="1.0" encoding="UTF-8" standalone="yes"?>
<Relationships xmlns="http://schemas.openxmlformats.org/package/2006/relationships"><Relationship Id="rId3" Type="http://schemas.openxmlformats.org/officeDocument/2006/relationships/oleObject" Target="../embeddings/oleObject6.bin"/><Relationship Id="rId2" Type="http://schemas.microsoft.com/office/2011/relationships/chartColorStyle" Target="colors1.xml"/><Relationship Id="rId1" Type="http://schemas.microsoft.com/office/2011/relationships/chartStyle" Target="style1.xml"/></Relationships>
</file>

<file path=ppt/charts/_rels/chart7.xml.rels><?xml version="1.0" encoding="UTF-8" standalone="yes"?>
<Relationships xmlns="http://schemas.openxmlformats.org/package/2006/relationships"><Relationship Id="rId3" Type="http://schemas.openxmlformats.org/officeDocument/2006/relationships/oleObject" Target="../embeddings/oleObject7.bin"/><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s-EC" sz="3200" b="1" dirty="0">
                <a:latin typeface="+mj-lt"/>
              </a:rPr>
              <a:t>Nivel de Instrucción </a:t>
            </a:r>
          </a:p>
        </c:rich>
      </c:tx>
      <c:layout/>
      <c:overlay val="0"/>
      <c:spPr>
        <a:noFill/>
        <a:ln>
          <a:noFill/>
        </a:ln>
        <a:effectLst/>
      </c:spPr>
    </c:title>
    <c:autoTitleDeleted val="0"/>
    <c:plotArea>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C3E9-447A-80EC-14036E9504C9}"/>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C3E9-447A-80EC-14036E9504C9}"/>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C3E9-447A-80EC-14036E9504C9}"/>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C3E9-447A-80EC-14036E9504C9}"/>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C3E9-447A-80EC-14036E9504C9}"/>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C3E9-447A-80EC-14036E9504C9}"/>
              </c:ext>
            </c:extLst>
          </c:dPt>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CO"/>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Hoja1!$C$134:$C$139</c:f>
              <c:strCache>
                <c:ptCount val="6"/>
                <c:pt idx="0">
                  <c:v>Tecnólogo </c:v>
                </c:pt>
                <c:pt idx="1">
                  <c:v>Tercer nivel</c:v>
                </c:pt>
                <c:pt idx="2">
                  <c:v>Maestría</c:v>
                </c:pt>
                <c:pt idx="3">
                  <c:v>Especialización</c:v>
                </c:pt>
                <c:pt idx="4">
                  <c:v>Ph.D</c:v>
                </c:pt>
                <c:pt idx="5">
                  <c:v>Certificación</c:v>
                </c:pt>
              </c:strCache>
            </c:strRef>
          </c:cat>
          <c:val>
            <c:numRef>
              <c:f>Hoja1!$D$134:$D$139</c:f>
              <c:numCache>
                <c:formatCode>General</c:formatCode>
                <c:ptCount val="6"/>
                <c:pt idx="0">
                  <c:v>0</c:v>
                </c:pt>
                <c:pt idx="1">
                  <c:v>8</c:v>
                </c:pt>
                <c:pt idx="2">
                  <c:v>4</c:v>
                </c:pt>
                <c:pt idx="3">
                  <c:v>21</c:v>
                </c:pt>
                <c:pt idx="4">
                  <c:v>0</c:v>
                </c:pt>
                <c:pt idx="5">
                  <c:v>11</c:v>
                </c:pt>
              </c:numCache>
            </c:numRef>
          </c:val>
          <c:extLst xmlns:c16r2="http://schemas.microsoft.com/office/drawing/2015/06/chart">
            <c:ext xmlns:c16="http://schemas.microsoft.com/office/drawing/2014/chart" uri="{C3380CC4-5D6E-409C-BE32-E72D297353CC}">
              <c16:uniqueId val="{0000000C-C3E9-447A-80EC-14036E9504C9}"/>
            </c:ext>
          </c:extLst>
        </c:ser>
        <c:dLbls>
          <c:showLegendKey val="0"/>
          <c:showVal val="0"/>
          <c:showCatName val="0"/>
          <c:showSerName val="0"/>
          <c:showPercent val="1"/>
          <c:showBubbleSize val="0"/>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a:defRPr sz="2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CO"/>
          </a:p>
        </c:txPr>
      </c:legendEntry>
      <c:legendEntry>
        <c:idx val="1"/>
        <c:txPr>
          <a:bodyPr rot="0" spcFirstLastPara="1" vertOverflow="ellipsis" vert="horz" wrap="square" anchor="ctr" anchorCtr="1"/>
          <a:lstStyle/>
          <a:p>
            <a:pPr>
              <a:defRPr sz="2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CO"/>
          </a:p>
        </c:txPr>
      </c:legendEntry>
      <c:legendEntry>
        <c:idx val="2"/>
        <c:txPr>
          <a:bodyPr rot="0" spcFirstLastPara="1" vertOverflow="ellipsis" vert="horz" wrap="square" anchor="ctr" anchorCtr="1"/>
          <a:lstStyle/>
          <a:p>
            <a:pPr>
              <a:defRPr sz="2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CO"/>
          </a:p>
        </c:txPr>
      </c:legendEntry>
      <c:legendEntry>
        <c:idx val="3"/>
        <c:txPr>
          <a:bodyPr rot="0" spcFirstLastPara="1" vertOverflow="ellipsis" vert="horz" wrap="square" anchor="ctr" anchorCtr="1"/>
          <a:lstStyle/>
          <a:p>
            <a:pPr>
              <a:defRPr sz="2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CO"/>
          </a:p>
        </c:txPr>
      </c:legendEntry>
      <c:legendEntry>
        <c:idx val="4"/>
        <c:txPr>
          <a:bodyPr rot="0" spcFirstLastPara="1" vertOverflow="ellipsis" vert="horz" wrap="square" anchor="ctr" anchorCtr="1"/>
          <a:lstStyle/>
          <a:p>
            <a:pPr>
              <a:defRPr sz="2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CO"/>
          </a:p>
        </c:txPr>
      </c:legendEntry>
      <c:legendEntry>
        <c:idx val="5"/>
        <c:txPr>
          <a:bodyPr rot="0" spcFirstLastPara="1" vertOverflow="ellipsis" vert="horz" wrap="square" anchor="ctr" anchorCtr="1"/>
          <a:lstStyle/>
          <a:p>
            <a:pPr>
              <a:defRPr sz="2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CO"/>
          </a:p>
        </c:txPr>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CO"/>
        </a:p>
      </c:txPr>
    </c:legend>
    <c:plotVisOnly val="1"/>
    <c:dispBlanksAs val="zero"/>
    <c:showDLblsOverMax val="0"/>
  </c:chart>
  <c:spPr>
    <a:solidFill>
      <a:schemeClr val="bg1"/>
    </a:solidFill>
    <a:ln w="9525" cap="flat" cmpd="sng" algn="ctr">
      <a:solidFill>
        <a:schemeClr val="tx1"/>
      </a:solidFill>
      <a:round/>
    </a:ln>
    <a:effectLst/>
  </c:spPr>
  <c:txPr>
    <a:bodyPr/>
    <a:lstStyle/>
    <a:p>
      <a:pPr>
        <a:defRPr>
          <a:latin typeface="Arial" panose="020B0604020202020204" pitchFamily="34" charset="0"/>
          <a:cs typeface="Arial" panose="020B0604020202020204" pitchFamily="34" charset="0"/>
        </a:defRPr>
      </a:pPr>
      <a:endParaRPr lang="es-CO"/>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s-EC" sz="2800" dirty="0"/>
              <a:t>Preferencia por la carrera de  Gestión de Riesgos</a:t>
            </a:r>
          </a:p>
        </c:rich>
      </c:tx>
      <c:layout>
        <c:manualLayout>
          <c:xMode val="edge"/>
          <c:yMode val="edge"/>
          <c:x val="0.13897337545908867"/>
          <c:y val="2.6058914120716838E-2"/>
        </c:manualLayout>
      </c:layout>
      <c:overlay val="0"/>
      <c:spPr>
        <a:noFill/>
        <a:ln>
          <a:noFill/>
        </a:ln>
        <a:effectLst/>
      </c:spPr>
    </c:title>
    <c:autoTitleDeleted val="0"/>
    <c:plotArea>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3497-460B-8BA1-672F4F771630}"/>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3497-460B-8BA1-672F4F771630}"/>
              </c:ext>
            </c:extLst>
          </c:dPt>
          <c:dLbls>
            <c:spPr>
              <a:noFill/>
              <a:ln>
                <a:noFill/>
              </a:ln>
              <a:effectLst/>
            </c:spPr>
            <c:txPr>
              <a:bodyPr rot="0" vert="horz"/>
              <a:lstStyle/>
              <a:p>
                <a:pPr>
                  <a:defRPr sz="2800"/>
                </a:pPr>
                <a:endParaRPr lang="es-CO"/>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Hoja2!$C$34:$C$35</c:f>
              <c:strCache>
                <c:ptCount val="2"/>
                <c:pt idx="0">
                  <c:v>Sí</c:v>
                </c:pt>
                <c:pt idx="1">
                  <c:v>No</c:v>
                </c:pt>
              </c:strCache>
            </c:strRef>
          </c:cat>
          <c:val>
            <c:numRef>
              <c:f>Hoja2!$D$34:$D$35</c:f>
              <c:numCache>
                <c:formatCode>General</c:formatCode>
                <c:ptCount val="2"/>
                <c:pt idx="0">
                  <c:v>8</c:v>
                </c:pt>
                <c:pt idx="1">
                  <c:v>233</c:v>
                </c:pt>
              </c:numCache>
            </c:numRef>
          </c:val>
          <c:extLst xmlns:c16r2="http://schemas.microsoft.com/office/drawing/2015/06/chart">
            <c:ext xmlns:c16="http://schemas.microsoft.com/office/drawing/2014/chart" uri="{C3380CC4-5D6E-409C-BE32-E72D297353CC}">
              <c16:uniqueId val="{00000004-3497-460B-8BA1-672F4F771630}"/>
            </c:ext>
          </c:extLst>
        </c:ser>
        <c:dLbls>
          <c:showLegendKey val="0"/>
          <c:showVal val="0"/>
          <c:showCatName val="0"/>
          <c:showSerName val="0"/>
          <c:showPercent val="1"/>
          <c:showBubbleSize val="0"/>
          <c:showLeaderLines val="1"/>
        </c:dLbls>
        <c:firstSliceAng val="0"/>
      </c:pieChart>
      <c:spPr>
        <a:noFill/>
        <a:ln>
          <a:noFill/>
        </a:ln>
        <a:effectLst/>
      </c:spPr>
    </c:plotArea>
    <c:legend>
      <c:legendPos val="r"/>
      <c:legendEntry>
        <c:idx val="0"/>
        <c:txPr>
          <a:bodyPr rot="0" vert="horz"/>
          <a:lstStyle/>
          <a:p>
            <a:pPr>
              <a:defRPr sz="2800"/>
            </a:pPr>
            <a:endParaRPr lang="es-CO"/>
          </a:p>
        </c:txPr>
      </c:legendEntry>
      <c:legendEntry>
        <c:idx val="1"/>
        <c:txPr>
          <a:bodyPr rot="0" vert="horz"/>
          <a:lstStyle/>
          <a:p>
            <a:pPr>
              <a:defRPr sz="2800"/>
            </a:pPr>
            <a:endParaRPr lang="es-CO"/>
          </a:p>
        </c:txPr>
      </c:legendEntry>
      <c:layout/>
      <c:overlay val="0"/>
      <c:spPr>
        <a:noFill/>
        <a:ln>
          <a:noFill/>
        </a:ln>
        <a:effectLst/>
      </c:spPr>
      <c:txPr>
        <a:bodyPr rot="0" vert="horz"/>
        <a:lstStyle/>
        <a:p>
          <a:pPr>
            <a:defRPr/>
          </a:pPr>
          <a:endParaRPr lang="es-CO"/>
        </a:p>
      </c:txPr>
    </c:legend>
    <c:plotVisOnly val="1"/>
    <c:dispBlanksAs val="zero"/>
    <c:showDLblsOverMax val="0"/>
  </c:chart>
  <c:spPr>
    <a:solidFill>
      <a:schemeClr val="bg1"/>
    </a:solidFill>
    <a:ln w="9525" cap="flat" cmpd="sng" algn="ctr">
      <a:solidFill>
        <a:schemeClr val="tx1"/>
      </a:solidFill>
      <a:round/>
    </a:ln>
    <a:effectLst/>
  </c:spPr>
  <c:txPr>
    <a:bodyPr/>
    <a:lstStyle/>
    <a:p>
      <a:pPr>
        <a:defRPr sz="3200">
          <a:latin typeface="+mn-lt"/>
          <a:cs typeface="Arial" panose="020B0604020202020204" pitchFamily="34" charset="0"/>
        </a:defRPr>
      </a:pPr>
      <a:endParaRPr lang="es-CO"/>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s-EC" sz="1800"/>
              <a:t>Riesgo</a:t>
            </a:r>
            <a:r>
              <a:rPr lang="es-EC" sz="1800" baseline="0"/>
              <a:t> Natural </a:t>
            </a:r>
            <a:endParaRPr lang="es-EC" sz="1800"/>
          </a:p>
        </c:rich>
      </c:tx>
      <c:layout>
        <c:manualLayout>
          <c:xMode val="edge"/>
          <c:yMode val="edge"/>
          <c:x val="0.40406797712318571"/>
          <c:y val="0"/>
        </c:manualLayout>
      </c:layout>
      <c:overlay val="0"/>
      <c:spPr>
        <a:noFill/>
        <a:ln>
          <a:noFill/>
        </a:ln>
        <a:effectLst/>
      </c:spPr>
    </c:title>
    <c:autoTitleDeleted val="0"/>
    <c:plotArea>
      <c:layout>
        <c:manualLayout>
          <c:layoutTarget val="inner"/>
          <c:xMode val="edge"/>
          <c:yMode val="edge"/>
          <c:x val="3.0555555555555572E-2"/>
          <c:y val="0.44619714202391336"/>
          <c:w val="0.93888888888888933"/>
          <c:h val="0.45204359871682709"/>
        </c:manualLayout>
      </c:layout>
      <c:barChart>
        <c:barDir val="col"/>
        <c:grouping val="clustered"/>
        <c:varyColors val="0"/>
        <c:ser>
          <c:idx val="0"/>
          <c:order val="0"/>
          <c:tx>
            <c:strRef>
              <c:f>Hoja1!$C$103</c:f>
              <c:strCache>
                <c:ptCount val="1"/>
                <c:pt idx="0">
                  <c:v>Déficit hídrico</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Lit>
              <c:ptCount val="1"/>
              <c:pt idx="0">
                <c:v>Amenaza Natural </c:v>
              </c:pt>
            </c:strLit>
          </c:cat>
          <c:val>
            <c:numRef>
              <c:f>Hoja1!$E$103</c:f>
              <c:numCache>
                <c:formatCode>General</c:formatCode>
                <c:ptCount val="1"/>
              </c:numCache>
            </c:numRef>
          </c:val>
          <c:extLst xmlns:c16r2="http://schemas.microsoft.com/office/drawing/2015/06/chart">
            <c:ext xmlns:c16="http://schemas.microsoft.com/office/drawing/2014/chart" uri="{C3380CC4-5D6E-409C-BE32-E72D297353CC}">
              <c16:uniqueId val="{00000000-E1EF-44A8-9244-6C1623BC9DDE}"/>
            </c:ext>
          </c:extLst>
        </c:ser>
        <c:ser>
          <c:idx val="1"/>
          <c:order val="1"/>
          <c:tx>
            <c:strRef>
              <c:f>Hoja1!$C$104</c:f>
              <c:strCache>
                <c:ptCount val="1"/>
                <c:pt idx="0">
                  <c:v>Inundaciones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Lit>
              <c:ptCount val="1"/>
              <c:pt idx="0">
                <c:v>Amenaza Natural </c:v>
              </c:pt>
            </c:strLit>
          </c:cat>
          <c:val>
            <c:numRef>
              <c:f>Hoja1!$E$104</c:f>
              <c:numCache>
                <c:formatCode>General</c:formatCode>
                <c:ptCount val="1"/>
              </c:numCache>
            </c:numRef>
          </c:val>
          <c:extLst xmlns:c16r2="http://schemas.microsoft.com/office/drawing/2015/06/chart">
            <c:ext xmlns:c16="http://schemas.microsoft.com/office/drawing/2014/chart" uri="{C3380CC4-5D6E-409C-BE32-E72D297353CC}">
              <c16:uniqueId val="{00000001-E1EF-44A8-9244-6C1623BC9DDE}"/>
            </c:ext>
          </c:extLst>
        </c:ser>
        <c:ser>
          <c:idx val="2"/>
          <c:order val="2"/>
          <c:tx>
            <c:strRef>
              <c:f>Hoja1!$C$105</c:f>
              <c:strCache>
                <c:ptCount val="1"/>
                <c:pt idx="0">
                  <c:v>Sequía</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Amenaza Natural </c:v>
              </c:pt>
            </c:strLit>
          </c:cat>
          <c:val>
            <c:numRef>
              <c:f>Hoja1!$E$105</c:f>
              <c:numCache>
                <c:formatCode>0%</c:formatCode>
                <c:ptCount val="1"/>
                <c:pt idx="0">
                  <c:v>0.25</c:v>
                </c:pt>
              </c:numCache>
            </c:numRef>
          </c:val>
          <c:extLst xmlns:c16r2="http://schemas.microsoft.com/office/drawing/2015/06/chart">
            <c:ext xmlns:c16="http://schemas.microsoft.com/office/drawing/2014/chart" uri="{C3380CC4-5D6E-409C-BE32-E72D297353CC}">
              <c16:uniqueId val="{00000002-E1EF-44A8-9244-6C1623BC9DDE}"/>
            </c:ext>
          </c:extLst>
        </c:ser>
        <c:ser>
          <c:idx val="3"/>
          <c:order val="3"/>
          <c:tx>
            <c:strRef>
              <c:f>Hoja1!$C$106</c:f>
              <c:strCache>
                <c:ptCount val="1"/>
                <c:pt idx="0">
                  <c:v>Incendios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Amenaza Natural </c:v>
              </c:pt>
            </c:strLit>
          </c:cat>
          <c:val>
            <c:numRef>
              <c:f>Hoja1!$E$106</c:f>
              <c:numCache>
                <c:formatCode>0%</c:formatCode>
                <c:ptCount val="1"/>
                <c:pt idx="0">
                  <c:v>0.20454545454545481</c:v>
                </c:pt>
              </c:numCache>
            </c:numRef>
          </c:val>
          <c:extLst xmlns:c16r2="http://schemas.microsoft.com/office/drawing/2015/06/chart">
            <c:ext xmlns:c16="http://schemas.microsoft.com/office/drawing/2014/chart" uri="{C3380CC4-5D6E-409C-BE32-E72D297353CC}">
              <c16:uniqueId val="{00000003-E1EF-44A8-9244-6C1623BC9DDE}"/>
            </c:ext>
          </c:extLst>
        </c:ser>
        <c:ser>
          <c:idx val="4"/>
          <c:order val="4"/>
          <c:tx>
            <c:strRef>
              <c:f>Hoja1!$C$107</c:f>
              <c:strCache>
                <c:ptCount val="1"/>
                <c:pt idx="0">
                  <c:v>Erupciones volcánicas</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Amenaza Natural </c:v>
              </c:pt>
            </c:strLit>
          </c:cat>
          <c:val>
            <c:numRef>
              <c:f>Hoja1!$E$107</c:f>
              <c:numCache>
                <c:formatCode>0%</c:formatCode>
                <c:ptCount val="1"/>
                <c:pt idx="0">
                  <c:v>0.22727272727272727</c:v>
                </c:pt>
              </c:numCache>
            </c:numRef>
          </c:val>
          <c:extLst xmlns:c16r2="http://schemas.microsoft.com/office/drawing/2015/06/chart">
            <c:ext xmlns:c16="http://schemas.microsoft.com/office/drawing/2014/chart" uri="{C3380CC4-5D6E-409C-BE32-E72D297353CC}">
              <c16:uniqueId val="{00000004-E1EF-44A8-9244-6C1623BC9DDE}"/>
            </c:ext>
          </c:extLst>
        </c:ser>
        <c:ser>
          <c:idx val="5"/>
          <c:order val="5"/>
          <c:tx>
            <c:strRef>
              <c:f>Hoja1!$C$108</c:f>
              <c:strCache>
                <c:ptCount val="1"/>
                <c:pt idx="0">
                  <c:v>Olas de Calor</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Amenaza Natural </c:v>
              </c:pt>
            </c:strLit>
          </c:cat>
          <c:val>
            <c:numRef>
              <c:f>Hoja1!$E$108</c:f>
              <c:numCache>
                <c:formatCode>0%</c:formatCode>
                <c:ptCount val="1"/>
                <c:pt idx="0">
                  <c:v>0</c:v>
                </c:pt>
              </c:numCache>
            </c:numRef>
          </c:val>
          <c:extLst xmlns:c16r2="http://schemas.microsoft.com/office/drawing/2015/06/chart">
            <c:ext xmlns:c16="http://schemas.microsoft.com/office/drawing/2014/chart" uri="{C3380CC4-5D6E-409C-BE32-E72D297353CC}">
              <c16:uniqueId val="{00000005-E1EF-44A8-9244-6C1623BC9DDE}"/>
            </c:ext>
          </c:extLst>
        </c:ser>
        <c:ser>
          <c:idx val="6"/>
          <c:order val="6"/>
          <c:tx>
            <c:strRef>
              <c:f>Hoja1!$C$109</c:f>
              <c:strCache>
                <c:ptCount val="1"/>
                <c:pt idx="0">
                  <c:v>Vendavales/Huracanes</c:v>
                </c:pt>
              </c:strCache>
            </c:strRef>
          </c:tx>
          <c:spPr>
            <a:solidFill>
              <a:schemeClr val="accent1">
                <a:lumMod val="60000"/>
              </a:schemeClr>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Lit>
              <c:ptCount val="1"/>
              <c:pt idx="0">
                <c:v>Amenaza Natural </c:v>
              </c:pt>
            </c:strLit>
          </c:cat>
          <c:val>
            <c:numRef>
              <c:f>Hoja1!$E$109</c:f>
              <c:numCache>
                <c:formatCode>0%</c:formatCode>
                <c:ptCount val="1"/>
                <c:pt idx="0">
                  <c:v>0</c:v>
                </c:pt>
              </c:numCache>
            </c:numRef>
          </c:val>
          <c:extLst xmlns:c16r2="http://schemas.microsoft.com/office/drawing/2015/06/chart">
            <c:ext xmlns:c16="http://schemas.microsoft.com/office/drawing/2014/chart" uri="{C3380CC4-5D6E-409C-BE32-E72D297353CC}">
              <c16:uniqueId val="{00000006-E1EF-44A8-9244-6C1623BC9DDE}"/>
            </c:ext>
          </c:extLst>
        </c:ser>
        <c:ser>
          <c:idx val="7"/>
          <c:order val="7"/>
          <c:tx>
            <c:strRef>
              <c:f>Hoja1!$C$110</c:f>
              <c:strCache>
                <c:ptCount val="1"/>
                <c:pt idx="0">
                  <c:v>Sismos</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Amenaza Natural </c:v>
              </c:pt>
            </c:strLit>
          </c:cat>
          <c:val>
            <c:numRef>
              <c:f>Hoja1!$E$110</c:f>
              <c:numCache>
                <c:formatCode>0%</c:formatCode>
                <c:ptCount val="1"/>
                <c:pt idx="0">
                  <c:v>0.31818181818181845</c:v>
                </c:pt>
              </c:numCache>
            </c:numRef>
          </c:val>
          <c:extLst xmlns:c16r2="http://schemas.microsoft.com/office/drawing/2015/06/chart">
            <c:ext xmlns:c16="http://schemas.microsoft.com/office/drawing/2014/chart" uri="{C3380CC4-5D6E-409C-BE32-E72D297353CC}">
              <c16:uniqueId val="{00000007-E1EF-44A8-9244-6C1623BC9DDE}"/>
            </c:ext>
          </c:extLst>
        </c:ser>
        <c:ser>
          <c:idx val="8"/>
          <c:order val="8"/>
          <c:tx>
            <c:strRef>
              <c:f>Hoja1!$C$111</c:f>
              <c:strCache>
                <c:ptCount val="1"/>
                <c:pt idx="0">
                  <c:v>Derrumbes/Desprendimientos</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Amenaza Natural </c:v>
              </c:pt>
            </c:strLit>
          </c:cat>
          <c:val>
            <c:numRef>
              <c:f>Hoja1!$E$111</c:f>
              <c:numCache>
                <c:formatCode>0%</c:formatCode>
                <c:ptCount val="1"/>
                <c:pt idx="0">
                  <c:v>0</c:v>
                </c:pt>
              </c:numCache>
            </c:numRef>
          </c:val>
          <c:extLst xmlns:c16r2="http://schemas.microsoft.com/office/drawing/2015/06/chart">
            <c:ext xmlns:c16="http://schemas.microsoft.com/office/drawing/2014/chart" uri="{C3380CC4-5D6E-409C-BE32-E72D297353CC}">
              <c16:uniqueId val="{00000008-E1EF-44A8-9244-6C1623BC9DDE}"/>
            </c:ext>
          </c:extLst>
        </c:ser>
        <c:ser>
          <c:idx val="9"/>
          <c:order val="9"/>
          <c:tx>
            <c:strRef>
              <c:f>Hoja1!$C$112</c:f>
              <c:strCache>
                <c:ptCount val="1"/>
                <c:pt idx="0">
                  <c:v>Hundimientos</c:v>
                </c:pt>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Amenaza Natural </c:v>
              </c:pt>
            </c:strLit>
          </c:cat>
          <c:val>
            <c:numRef>
              <c:f>Hoja1!$E$112</c:f>
              <c:numCache>
                <c:formatCode>0%</c:formatCode>
                <c:ptCount val="1"/>
                <c:pt idx="0">
                  <c:v>0</c:v>
                </c:pt>
              </c:numCache>
            </c:numRef>
          </c:val>
          <c:extLst xmlns:c16r2="http://schemas.microsoft.com/office/drawing/2015/06/chart">
            <c:ext xmlns:c16="http://schemas.microsoft.com/office/drawing/2014/chart" uri="{C3380CC4-5D6E-409C-BE32-E72D297353CC}">
              <c16:uniqueId val="{00000009-E1EF-44A8-9244-6C1623BC9DDE}"/>
            </c:ext>
          </c:extLst>
        </c:ser>
        <c:ser>
          <c:idx val="10"/>
          <c:order val="10"/>
          <c:tx>
            <c:strRef>
              <c:f>Hoja1!$C$113</c:f>
              <c:strCache>
                <c:ptCount val="1"/>
                <c:pt idx="0">
                  <c:v>Avalanchas</c:v>
                </c:pt>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Amenaza Natural </c:v>
              </c:pt>
            </c:strLit>
          </c:cat>
          <c:val>
            <c:numRef>
              <c:f>Hoja1!$E$113</c:f>
              <c:numCache>
                <c:formatCode>0%</c:formatCode>
                <c:ptCount val="1"/>
                <c:pt idx="0">
                  <c:v>0</c:v>
                </c:pt>
              </c:numCache>
            </c:numRef>
          </c:val>
          <c:extLst xmlns:c16r2="http://schemas.microsoft.com/office/drawing/2015/06/chart">
            <c:ext xmlns:c16="http://schemas.microsoft.com/office/drawing/2014/chart" uri="{C3380CC4-5D6E-409C-BE32-E72D297353CC}">
              <c16:uniqueId val="{0000000A-E1EF-44A8-9244-6C1623BC9DDE}"/>
            </c:ext>
          </c:extLst>
        </c:ser>
        <c:ser>
          <c:idx val="11"/>
          <c:order val="11"/>
          <c:tx>
            <c:strRef>
              <c:f>Hoja1!$C$114</c:f>
              <c:strCache>
                <c:ptCount val="1"/>
                <c:pt idx="0">
                  <c:v>Otros</c:v>
                </c:pt>
              </c:strCache>
            </c:strRef>
          </c:tx>
          <c:spPr>
            <a:solidFill>
              <a:schemeClr val="accent6">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Amenaza Natural </c:v>
              </c:pt>
            </c:strLit>
          </c:cat>
          <c:val>
            <c:numRef>
              <c:f>Hoja1!$E$114</c:f>
              <c:numCache>
                <c:formatCode>0%</c:formatCode>
                <c:ptCount val="1"/>
                <c:pt idx="0">
                  <c:v>0</c:v>
                </c:pt>
              </c:numCache>
            </c:numRef>
          </c:val>
          <c:extLst xmlns:c16r2="http://schemas.microsoft.com/office/drawing/2015/06/chart">
            <c:ext xmlns:c16="http://schemas.microsoft.com/office/drawing/2014/chart" uri="{C3380CC4-5D6E-409C-BE32-E72D297353CC}">
              <c16:uniqueId val="{0000000B-E1EF-44A8-9244-6C1623BC9DDE}"/>
            </c:ext>
          </c:extLst>
        </c:ser>
        <c:dLbls>
          <c:showLegendKey val="0"/>
          <c:showVal val="1"/>
          <c:showCatName val="0"/>
          <c:showSerName val="0"/>
          <c:showPercent val="0"/>
          <c:showBubbleSize val="0"/>
        </c:dLbls>
        <c:gapWidth val="150"/>
        <c:overlap val="-25"/>
        <c:axId val="349383448"/>
        <c:axId val="349384232"/>
      </c:barChart>
      <c:catAx>
        <c:axId val="349383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CO"/>
          </a:p>
        </c:txPr>
        <c:crossAx val="349384232"/>
        <c:crosses val="autoZero"/>
        <c:auto val="1"/>
        <c:lblAlgn val="ctr"/>
        <c:lblOffset val="100"/>
        <c:noMultiLvlLbl val="0"/>
      </c:catAx>
      <c:valAx>
        <c:axId val="349384232"/>
        <c:scaling>
          <c:orientation val="minMax"/>
        </c:scaling>
        <c:delete val="1"/>
        <c:axPos val="l"/>
        <c:numFmt formatCode="General" sourceLinked="1"/>
        <c:majorTickMark val="out"/>
        <c:minorTickMark val="none"/>
        <c:tickLblPos val="nextTo"/>
        <c:crossAx val="349383448"/>
        <c:crosses val="autoZero"/>
        <c:crossBetween val="between"/>
      </c:valAx>
      <c:spPr>
        <a:noFill/>
        <a:ln>
          <a:noFill/>
        </a:ln>
        <a:effectLst/>
      </c:spPr>
    </c:plotArea>
    <c:legend>
      <c:legendPos val="t"/>
      <c:layout>
        <c:manualLayout>
          <c:xMode val="edge"/>
          <c:yMode val="edge"/>
          <c:x val="7.6163604549431427E-2"/>
          <c:y val="0.14398148148148177"/>
          <c:w val="0.83933923884514461"/>
          <c:h val="0.2501480023330418"/>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CO"/>
        </a:p>
      </c:txPr>
    </c:legend>
    <c:plotVisOnly val="1"/>
    <c:dispBlanksAs val="gap"/>
    <c:showDLblsOverMax val="0"/>
  </c:chart>
  <c:spPr>
    <a:solidFill>
      <a:schemeClr val="bg1"/>
    </a:solidFill>
    <a:ln w="9525" cap="flat" cmpd="sng" algn="ctr">
      <a:solidFill>
        <a:schemeClr val="tx1"/>
      </a:solidFill>
      <a:round/>
    </a:ln>
    <a:effectLst/>
  </c:spPr>
  <c:txPr>
    <a:bodyPr/>
    <a:lstStyle/>
    <a:p>
      <a:pPr>
        <a:defRPr>
          <a:latin typeface="Arial" panose="020B0604020202020204" pitchFamily="34" charset="0"/>
          <a:cs typeface="Arial" panose="020B0604020202020204" pitchFamily="34" charset="0"/>
        </a:defRPr>
      </a:pPr>
      <a:endParaRPr lang="es-CO"/>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s-EC" sz="1800" dirty="0"/>
              <a:t>Riesgos</a:t>
            </a:r>
            <a:r>
              <a:rPr lang="es-EC" sz="1800" baseline="0" dirty="0"/>
              <a:t> Antrópicos</a:t>
            </a:r>
            <a:endParaRPr lang="es-EC" sz="1800" dirty="0"/>
          </a:p>
        </c:rich>
      </c:tx>
      <c:layout/>
      <c:overlay val="0"/>
      <c:spPr>
        <a:noFill/>
        <a:ln>
          <a:noFill/>
        </a:ln>
        <a:effectLst/>
      </c:spPr>
    </c:title>
    <c:autoTitleDeleted val="0"/>
    <c:plotArea>
      <c:layout/>
      <c:barChart>
        <c:barDir val="col"/>
        <c:grouping val="clustered"/>
        <c:varyColors val="0"/>
        <c:ser>
          <c:idx val="0"/>
          <c:order val="0"/>
          <c:tx>
            <c:strRef>
              <c:f>Hoja1!$C$115</c:f>
              <c:strCache>
                <c:ptCount val="1"/>
                <c:pt idx="0">
                  <c:v>Accidentes de tránsito</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Riesgos Antrópicos</c:v>
              </c:pt>
            </c:strLit>
          </c:cat>
          <c:val>
            <c:numRef>
              <c:f>Hoja1!$E$115</c:f>
              <c:numCache>
                <c:formatCode>0%</c:formatCode>
                <c:ptCount val="1"/>
                <c:pt idx="0">
                  <c:v>0</c:v>
                </c:pt>
              </c:numCache>
            </c:numRef>
          </c:val>
          <c:extLst xmlns:c16r2="http://schemas.microsoft.com/office/drawing/2015/06/chart">
            <c:ext xmlns:c16="http://schemas.microsoft.com/office/drawing/2014/chart" uri="{C3380CC4-5D6E-409C-BE32-E72D297353CC}">
              <c16:uniqueId val="{00000000-CEA1-4CDA-8448-B4EBB7F8F15C}"/>
            </c:ext>
          </c:extLst>
        </c:ser>
        <c:ser>
          <c:idx val="1"/>
          <c:order val="1"/>
          <c:tx>
            <c:strRef>
              <c:f>Hoja1!$C$116</c:f>
              <c:strCache>
                <c:ptCount val="1"/>
                <c:pt idx="0">
                  <c:v>Colapso estructural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Riesgos Antrópicos</c:v>
              </c:pt>
            </c:strLit>
          </c:cat>
          <c:val>
            <c:numRef>
              <c:f>Hoja1!$E$116</c:f>
              <c:numCache>
                <c:formatCode>0%</c:formatCode>
                <c:ptCount val="1"/>
                <c:pt idx="0">
                  <c:v>0</c:v>
                </c:pt>
              </c:numCache>
            </c:numRef>
          </c:val>
          <c:extLst xmlns:c16r2="http://schemas.microsoft.com/office/drawing/2015/06/chart">
            <c:ext xmlns:c16="http://schemas.microsoft.com/office/drawing/2014/chart" uri="{C3380CC4-5D6E-409C-BE32-E72D297353CC}">
              <c16:uniqueId val="{00000001-CEA1-4CDA-8448-B4EBB7F8F15C}"/>
            </c:ext>
          </c:extLst>
        </c:ser>
        <c:ser>
          <c:idx val="2"/>
          <c:order val="2"/>
          <c:tx>
            <c:strRef>
              <c:f>Hoja1!$C$117</c:f>
              <c:strCache>
                <c:ptCount val="1"/>
                <c:pt idx="0">
                  <c:v>Conmoción social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Riesgos Antrópicos</c:v>
              </c:pt>
            </c:strLit>
          </c:cat>
          <c:val>
            <c:numRef>
              <c:f>Hoja1!$E$117</c:f>
              <c:numCache>
                <c:formatCode>0%</c:formatCode>
                <c:ptCount val="1"/>
                <c:pt idx="0">
                  <c:v>0</c:v>
                </c:pt>
              </c:numCache>
            </c:numRef>
          </c:val>
          <c:extLst xmlns:c16r2="http://schemas.microsoft.com/office/drawing/2015/06/chart">
            <c:ext xmlns:c16="http://schemas.microsoft.com/office/drawing/2014/chart" uri="{C3380CC4-5D6E-409C-BE32-E72D297353CC}">
              <c16:uniqueId val="{00000002-CEA1-4CDA-8448-B4EBB7F8F15C}"/>
            </c:ext>
          </c:extLst>
        </c:ser>
        <c:ser>
          <c:idx val="3"/>
          <c:order val="3"/>
          <c:tx>
            <c:strRef>
              <c:f>Hoja1!$C$118</c:f>
              <c:strCache>
                <c:ptCount val="1"/>
                <c:pt idx="0">
                  <c:v>Contaminación </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Riesgos Antrópicos</c:v>
              </c:pt>
            </c:strLit>
          </c:cat>
          <c:val>
            <c:numRef>
              <c:f>Hoja1!$E$118</c:f>
              <c:numCache>
                <c:formatCode>0%</c:formatCode>
                <c:ptCount val="1"/>
                <c:pt idx="0">
                  <c:v>9.0909090909091037E-2</c:v>
                </c:pt>
              </c:numCache>
            </c:numRef>
          </c:val>
          <c:extLst xmlns:c16r2="http://schemas.microsoft.com/office/drawing/2015/06/chart">
            <c:ext xmlns:c16="http://schemas.microsoft.com/office/drawing/2014/chart" uri="{C3380CC4-5D6E-409C-BE32-E72D297353CC}">
              <c16:uniqueId val="{00000003-CEA1-4CDA-8448-B4EBB7F8F15C}"/>
            </c:ext>
          </c:extLst>
        </c:ser>
        <c:ser>
          <c:idx val="4"/>
          <c:order val="4"/>
          <c:tx>
            <c:strRef>
              <c:f>Hoja1!$C$119</c:f>
              <c:strCache>
                <c:ptCount val="1"/>
                <c:pt idx="0">
                  <c:v>Explosiones </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Riesgos Antrópicos</c:v>
              </c:pt>
            </c:strLit>
          </c:cat>
          <c:val>
            <c:numRef>
              <c:f>Hoja1!$E$119</c:f>
              <c:numCache>
                <c:formatCode>0%</c:formatCode>
                <c:ptCount val="1"/>
                <c:pt idx="0">
                  <c:v>0</c:v>
                </c:pt>
              </c:numCache>
            </c:numRef>
          </c:val>
          <c:extLst xmlns:c16r2="http://schemas.microsoft.com/office/drawing/2015/06/chart">
            <c:ext xmlns:c16="http://schemas.microsoft.com/office/drawing/2014/chart" uri="{C3380CC4-5D6E-409C-BE32-E72D297353CC}">
              <c16:uniqueId val="{00000004-CEA1-4CDA-8448-B4EBB7F8F15C}"/>
            </c:ext>
          </c:extLst>
        </c:ser>
        <c:ser>
          <c:idx val="5"/>
          <c:order val="5"/>
          <c:tx>
            <c:strRef>
              <c:f>Hoja1!$C$120</c:f>
              <c:strCache>
                <c:ptCount val="1"/>
                <c:pt idx="0">
                  <c:v>Incendios </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Riesgos Antrópicos</c:v>
              </c:pt>
            </c:strLit>
          </c:cat>
          <c:val>
            <c:numRef>
              <c:f>Hoja1!$E$120</c:f>
              <c:numCache>
                <c:formatCode>0%</c:formatCode>
                <c:ptCount val="1"/>
                <c:pt idx="0">
                  <c:v>0.15909090909090925</c:v>
                </c:pt>
              </c:numCache>
            </c:numRef>
          </c:val>
          <c:extLst xmlns:c16r2="http://schemas.microsoft.com/office/drawing/2015/06/chart">
            <c:ext xmlns:c16="http://schemas.microsoft.com/office/drawing/2014/chart" uri="{C3380CC4-5D6E-409C-BE32-E72D297353CC}">
              <c16:uniqueId val="{00000005-CEA1-4CDA-8448-B4EBB7F8F15C}"/>
            </c:ext>
          </c:extLst>
        </c:ser>
        <c:ser>
          <c:idx val="6"/>
          <c:order val="6"/>
          <c:tx>
            <c:strRef>
              <c:f>Hoja1!$C$121</c:f>
              <c:strCache>
                <c:ptCount val="1"/>
                <c:pt idx="0">
                  <c:v>Intoxicados </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Riesgos Antrópicos</c:v>
              </c:pt>
            </c:strLit>
          </c:cat>
          <c:val>
            <c:numRef>
              <c:f>Hoja1!$E$121</c:f>
              <c:numCache>
                <c:formatCode>0%</c:formatCode>
                <c:ptCount val="1"/>
                <c:pt idx="0">
                  <c:v>0</c:v>
                </c:pt>
              </c:numCache>
            </c:numRef>
          </c:val>
          <c:extLst xmlns:c16r2="http://schemas.microsoft.com/office/drawing/2015/06/chart">
            <c:ext xmlns:c16="http://schemas.microsoft.com/office/drawing/2014/chart" uri="{C3380CC4-5D6E-409C-BE32-E72D297353CC}">
              <c16:uniqueId val="{00000006-CEA1-4CDA-8448-B4EBB7F8F15C}"/>
            </c:ext>
          </c:extLst>
        </c:ser>
        <c:ser>
          <c:idx val="7"/>
          <c:order val="7"/>
          <c:tx>
            <c:strRef>
              <c:f>Hoja1!$C$122</c:f>
              <c:strCache>
                <c:ptCount val="1"/>
                <c:pt idx="0">
                  <c:v>Pérdidas internas</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Riesgos Antrópicos</c:v>
              </c:pt>
            </c:strLit>
          </c:cat>
          <c:val>
            <c:numRef>
              <c:f>Hoja1!$E$122</c:f>
              <c:numCache>
                <c:formatCode>0%</c:formatCode>
                <c:ptCount val="1"/>
                <c:pt idx="0">
                  <c:v>0.20454545454545481</c:v>
                </c:pt>
              </c:numCache>
            </c:numRef>
          </c:val>
          <c:extLst xmlns:c16r2="http://schemas.microsoft.com/office/drawing/2015/06/chart">
            <c:ext xmlns:c16="http://schemas.microsoft.com/office/drawing/2014/chart" uri="{C3380CC4-5D6E-409C-BE32-E72D297353CC}">
              <c16:uniqueId val="{00000007-CEA1-4CDA-8448-B4EBB7F8F15C}"/>
            </c:ext>
          </c:extLst>
        </c:ser>
        <c:ser>
          <c:idx val="8"/>
          <c:order val="8"/>
          <c:tx>
            <c:strRef>
              <c:f>Hoja1!$C$123</c:f>
              <c:strCache>
                <c:ptCount val="1"/>
                <c:pt idx="0">
                  <c:v>Desaparecidos </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Riesgos Antrópicos</c:v>
              </c:pt>
            </c:strLit>
          </c:cat>
          <c:val>
            <c:numRef>
              <c:f>Hoja1!$E$123</c:f>
              <c:numCache>
                <c:formatCode>0%</c:formatCode>
                <c:ptCount val="1"/>
                <c:pt idx="0">
                  <c:v>0</c:v>
                </c:pt>
              </c:numCache>
            </c:numRef>
          </c:val>
          <c:extLst xmlns:c16r2="http://schemas.microsoft.com/office/drawing/2015/06/chart">
            <c:ext xmlns:c16="http://schemas.microsoft.com/office/drawing/2014/chart" uri="{C3380CC4-5D6E-409C-BE32-E72D297353CC}">
              <c16:uniqueId val="{00000008-CEA1-4CDA-8448-B4EBB7F8F15C}"/>
            </c:ext>
          </c:extLst>
        </c:ser>
        <c:ser>
          <c:idx val="9"/>
          <c:order val="9"/>
          <c:tx>
            <c:strRef>
              <c:f>Hoja1!$C$124</c:f>
              <c:strCache>
                <c:ptCount val="1"/>
                <c:pt idx="0">
                  <c:v>Amenazas informáticas</c:v>
                </c:pt>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Riesgos Antrópicos</c:v>
              </c:pt>
            </c:strLit>
          </c:cat>
          <c:val>
            <c:numRef>
              <c:f>Hoja1!$E$124</c:f>
              <c:numCache>
                <c:formatCode>0%</c:formatCode>
                <c:ptCount val="1"/>
                <c:pt idx="0">
                  <c:v>0.36363636363636381</c:v>
                </c:pt>
              </c:numCache>
            </c:numRef>
          </c:val>
          <c:extLst xmlns:c16r2="http://schemas.microsoft.com/office/drawing/2015/06/chart">
            <c:ext xmlns:c16="http://schemas.microsoft.com/office/drawing/2014/chart" uri="{C3380CC4-5D6E-409C-BE32-E72D297353CC}">
              <c16:uniqueId val="{00000009-CEA1-4CDA-8448-B4EBB7F8F15C}"/>
            </c:ext>
          </c:extLst>
        </c:ser>
        <c:ser>
          <c:idx val="10"/>
          <c:order val="10"/>
          <c:tx>
            <c:strRef>
              <c:f>Hoja1!$C$125</c:f>
              <c:strCache>
                <c:ptCount val="1"/>
                <c:pt idx="0">
                  <c:v>Delincuencia </c:v>
                </c:pt>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Riesgos Antrópicos</c:v>
              </c:pt>
            </c:strLit>
          </c:cat>
          <c:val>
            <c:numRef>
              <c:f>Hoja1!$E$125</c:f>
              <c:numCache>
                <c:formatCode>0%</c:formatCode>
                <c:ptCount val="1"/>
                <c:pt idx="0">
                  <c:v>0.18181818181818199</c:v>
                </c:pt>
              </c:numCache>
            </c:numRef>
          </c:val>
          <c:extLst xmlns:c16r2="http://schemas.microsoft.com/office/drawing/2015/06/chart">
            <c:ext xmlns:c16="http://schemas.microsoft.com/office/drawing/2014/chart" uri="{C3380CC4-5D6E-409C-BE32-E72D297353CC}">
              <c16:uniqueId val="{0000000A-CEA1-4CDA-8448-B4EBB7F8F15C}"/>
            </c:ext>
          </c:extLst>
        </c:ser>
        <c:ser>
          <c:idx val="11"/>
          <c:order val="11"/>
          <c:tx>
            <c:strRef>
              <c:f>Hoja1!$C$126</c:f>
              <c:strCache>
                <c:ptCount val="1"/>
                <c:pt idx="0">
                  <c:v>Otros</c:v>
                </c:pt>
              </c:strCache>
            </c:strRef>
          </c:tx>
          <c:spPr>
            <a:solidFill>
              <a:schemeClr val="accent6">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Riesgos Antrópicos</c:v>
              </c:pt>
            </c:strLit>
          </c:cat>
          <c:val>
            <c:numRef>
              <c:f>Hoja1!$E$126</c:f>
              <c:numCache>
                <c:formatCode>0%</c:formatCode>
                <c:ptCount val="1"/>
                <c:pt idx="0">
                  <c:v>0</c:v>
                </c:pt>
              </c:numCache>
            </c:numRef>
          </c:val>
          <c:extLst xmlns:c16r2="http://schemas.microsoft.com/office/drawing/2015/06/chart">
            <c:ext xmlns:c16="http://schemas.microsoft.com/office/drawing/2014/chart" uri="{C3380CC4-5D6E-409C-BE32-E72D297353CC}">
              <c16:uniqueId val="{0000000B-CEA1-4CDA-8448-B4EBB7F8F15C}"/>
            </c:ext>
          </c:extLst>
        </c:ser>
        <c:dLbls>
          <c:showLegendKey val="0"/>
          <c:showVal val="1"/>
          <c:showCatName val="0"/>
          <c:showSerName val="0"/>
          <c:showPercent val="0"/>
          <c:showBubbleSize val="0"/>
        </c:dLbls>
        <c:gapWidth val="150"/>
        <c:overlap val="-25"/>
        <c:axId val="349381880"/>
        <c:axId val="349383056"/>
      </c:barChart>
      <c:catAx>
        <c:axId val="349381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CO"/>
          </a:p>
        </c:txPr>
        <c:crossAx val="349383056"/>
        <c:crosses val="autoZero"/>
        <c:auto val="1"/>
        <c:lblAlgn val="ctr"/>
        <c:lblOffset val="100"/>
        <c:noMultiLvlLbl val="0"/>
      </c:catAx>
      <c:valAx>
        <c:axId val="349383056"/>
        <c:scaling>
          <c:orientation val="minMax"/>
        </c:scaling>
        <c:delete val="1"/>
        <c:axPos val="l"/>
        <c:numFmt formatCode="0%" sourceLinked="1"/>
        <c:majorTickMark val="none"/>
        <c:minorTickMark val="none"/>
        <c:tickLblPos val="nextTo"/>
        <c:crossAx val="349381880"/>
        <c:crosses val="autoZero"/>
        <c:crossBetween val="between"/>
      </c:valAx>
      <c:spPr>
        <a:noFill/>
        <a:ln>
          <a:noFill/>
        </a:ln>
        <a:effectLst/>
      </c:spPr>
    </c:plotArea>
    <c:legend>
      <c:legendPos val="t"/>
      <c:layout>
        <c:manualLayout>
          <c:xMode val="edge"/>
          <c:yMode val="edge"/>
          <c:x val="0.14870516185476829"/>
          <c:y val="0.13467592592592587"/>
          <c:w val="0.70258967629046365"/>
          <c:h val="0.2511814668999711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CO"/>
        </a:p>
      </c:txPr>
    </c:legend>
    <c:plotVisOnly val="1"/>
    <c:dispBlanksAs val="gap"/>
    <c:showDLblsOverMax val="0"/>
  </c:chart>
  <c:spPr>
    <a:solidFill>
      <a:schemeClr val="bg1"/>
    </a:solidFill>
    <a:ln w="9525" cap="flat" cmpd="sng" algn="ctr">
      <a:solidFill>
        <a:schemeClr val="tx1"/>
      </a:solidFill>
      <a:round/>
    </a:ln>
    <a:effectLst/>
  </c:spPr>
  <c:txPr>
    <a:bodyPr/>
    <a:lstStyle/>
    <a:p>
      <a:pPr>
        <a:defRPr>
          <a:latin typeface="Arial" panose="020B0604020202020204" pitchFamily="34" charset="0"/>
          <a:cs typeface="Arial" panose="020B0604020202020204" pitchFamily="34" charset="0"/>
        </a:defRPr>
      </a:pPr>
      <a:endParaRPr lang="es-CO"/>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s-EC" sz="1800"/>
              <a:t>Nivel de Instrucción</a:t>
            </a:r>
          </a:p>
        </c:rich>
      </c:tx>
      <c:layout/>
      <c:overlay val="0"/>
      <c:spPr>
        <a:noFill/>
        <a:ln>
          <a:noFill/>
        </a:ln>
        <a:effectLst/>
      </c:spPr>
    </c:title>
    <c:autoTitleDeleted val="0"/>
    <c:plotArea>
      <c:layout/>
      <c:barChart>
        <c:barDir val="col"/>
        <c:grouping val="clustered"/>
        <c:varyColors val="0"/>
        <c:ser>
          <c:idx val="0"/>
          <c:order val="0"/>
          <c:tx>
            <c:strRef>
              <c:f>Hoja1!$C$134</c:f>
              <c:strCache>
                <c:ptCount val="1"/>
                <c:pt idx="0">
                  <c:v>Tecnólogo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Nivel de Instrucción</c:v>
              </c:pt>
            </c:strLit>
          </c:cat>
          <c:val>
            <c:numRef>
              <c:f>Hoja1!$E$134</c:f>
              <c:numCache>
                <c:formatCode>0%</c:formatCode>
                <c:ptCount val="1"/>
                <c:pt idx="0">
                  <c:v>0</c:v>
                </c:pt>
              </c:numCache>
            </c:numRef>
          </c:val>
          <c:extLst xmlns:c16r2="http://schemas.microsoft.com/office/drawing/2015/06/chart">
            <c:ext xmlns:c16="http://schemas.microsoft.com/office/drawing/2014/chart" uri="{C3380CC4-5D6E-409C-BE32-E72D297353CC}">
              <c16:uniqueId val="{00000000-B5D3-47C6-BC5B-8DAA5321962E}"/>
            </c:ext>
          </c:extLst>
        </c:ser>
        <c:ser>
          <c:idx val="1"/>
          <c:order val="1"/>
          <c:tx>
            <c:strRef>
              <c:f>Hoja1!$C$135</c:f>
              <c:strCache>
                <c:ptCount val="1"/>
                <c:pt idx="0">
                  <c:v>Tercer nivel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Nivel de Instrucción</c:v>
              </c:pt>
            </c:strLit>
          </c:cat>
          <c:val>
            <c:numRef>
              <c:f>Hoja1!$E$135</c:f>
              <c:numCache>
                <c:formatCode>0%</c:formatCode>
                <c:ptCount val="1"/>
                <c:pt idx="0">
                  <c:v>0.18181818181818199</c:v>
                </c:pt>
              </c:numCache>
            </c:numRef>
          </c:val>
          <c:extLst xmlns:c16r2="http://schemas.microsoft.com/office/drawing/2015/06/chart">
            <c:ext xmlns:c16="http://schemas.microsoft.com/office/drawing/2014/chart" uri="{C3380CC4-5D6E-409C-BE32-E72D297353CC}">
              <c16:uniqueId val="{00000001-B5D3-47C6-BC5B-8DAA5321962E}"/>
            </c:ext>
          </c:extLst>
        </c:ser>
        <c:ser>
          <c:idx val="2"/>
          <c:order val="2"/>
          <c:tx>
            <c:strRef>
              <c:f>Hoja1!$C$136</c:f>
              <c:strCache>
                <c:ptCount val="1"/>
                <c:pt idx="0">
                  <c:v>Maestría</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Nivel de Instrucción</c:v>
              </c:pt>
            </c:strLit>
          </c:cat>
          <c:val>
            <c:numRef>
              <c:f>Hoja1!$E$136</c:f>
              <c:numCache>
                <c:formatCode>0%</c:formatCode>
                <c:ptCount val="1"/>
                <c:pt idx="0">
                  <c:v>9.0909090909091037E-2</c:v>
                </c:pt>
              </c:numCache>
            </c:numRef>
          </c:val>
          <c:extLst xmlns:c16r2="http://schemas.microsoft.com/office/drawing/2015/06/chart">
            <c:ext xmlns:c16="http://schemas.microsoft.com/office/drawing/2014/chart" uri="{C3380CC4-5D6E-409C-BE32-E72D297353CC}">
              <c16:uniqueId val="{00000002-B5D3-47C6-BC5B-8DAA5321962E}"/>
            </c:ext>
          </c:extLst>
        </c:ser>
        <c:ser>
          <c:idx val="3"/>
          <c:order val="3"/>
          <c:tx>
            <c:strRef>
              <c:f>Hoja1!$C$137</c:f>
              <c:strCache>
                <c:ptCount val="1"/>
                <c:pt idx="0">
                  <c:v>Especialización</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Nivel de Instrucción</c:v>
              </c:pt>
            </c:strLit>
          </c:cat>
          <c:val>
            <c:numRef>
              <c:f>Hoja1!$E$137</c:f>
              <c:numCache>
                <c:formatCode>0%</c:formatCode>
                <c:ptCount val="1"/>
                <c:pt idx="0">
                  <c:v>0.47727272727272757</c:v>
                </c:pt>
              </c:numCache>
            </c:numRef>
          </c:val>
          <c:extLst xmlns:c16r2="http://schemas.microsoft.com/office/drawing/2015/06/chart">
            <c:ext xmlns:c16="http://schemas.microsoft.com/office/drawing/2014/chart" uri="{C3380CC4-5D6E-409C-BE32-E72D297353CC}">
              <c16:uniqueId val="{00000003-B5D3-47C6-BC5B-8DAA5321962E}"/>
            </c:ext>
          </c:extLst>
        </c:ser>
        <c:ser>
          <c:idx val="4"/>
          <c:order val="4"/>
          <c:tx>
            <c:strRef>
              <c:f>Hoja1!$C$138</c:f>
              <c:strCache>
                <c:ptCount val="1"/>
                <c:pt idx="0">
                  <c:v>Ph.D</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Nivel de Instrucción</c:v>
              </c:pt>
            </c:strLit>
          </c:cat>
          <c:val>
            <c:numRef>
              <c:f>Hoja1!$E$138</c:f>
              <c:numCache>
                <c:formatCode>0%</c:formatCode>
                <c:ptCount val="1"/>
                <c:pt idx="0">
                  <c:v>0</c:v>
                </c:pt>
              </c:numCache>
            </c:numRef>
          </c:val>
          <c:extLst xmlns:c16r2="http://schemas.microsoft.com/office/drawing/2015/06/chart">
            <c:ext xmlns:c16="http://schemas.microsoft.com/office/drawing/2014/chart" uri="{C3380CC4-5D6E-409C-BE32-E72D297353CC}">
              <c16:uniqueId val="{00000004-B5D3-47C6-BC5B-8DAA5321962E}"/>
            </c:ext>
          </c:extLst>
        </c:ser>
        <c:ser>
          <c:idx val="5"/>
          <c:order val="5"/>
          <c:tx>
            <c:strRef>
              <c:f>Hoja1!$C$139</c:f>
              <c:strCache>
                <c:ptCount val="1"/>
                <c:pt idx="0">
                  <c:v>Certificación</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Nivel de Instrucción</c:v>
              </c:pt>
            </c:strLit>
          </c:cat>
          <c:val>
            <c:numRef>
              <c:f>Hoja1!$E$139</c:f>
              <c:numCache>
                <c:formatCode>0%</c:formatCode>
                <c:ptCount val="1"/>
                <c:pt idx="0">
                  <c:v>0.25</c:v>
                </c:pt>
              </c:numCache>
            </c:numRef>
          </c:val>
          <c:extLst xmlns:c16r2="http://schemas.microsoft.com/office/drawing/2015/06/chart">
            <c:ext xmlns:c16="http://schemas.microsoft.com/office/drawing/2014/chart" uri="{C3380CC4-5D6E-409C-BE32-E72D297353CC}">
              <c16:uniqueId val="{00000005-B5D3-47C6-BC5B-8DAA5321962E}"/>
            </c:ext>
          </c:extLst>
        </c:ser>
        <c:dLbls>
          <c:showLegendKey val="0"/>
          <c:showVal val="1"/>
          <c:showCatName val="0"/>
          <c:showSerName val="0"/>
          <c:showPercent val="0"/>
          <c:showBubbleSize val="0"/>
        </c:dLbls>
        <c:gapWidth val="150"/>
        <c:overlap val="-25"/>
        <c:axId val="349382664"/>
        <c:axId val="349386192"/>
      </c:barChart>
      <c:catAx>
        <c:axId val="349382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CO"/>
          </a:p>
        </c:txPr>
        <c:crossAx val="349386192"/>
        <c:crosses val="autoZero"/>
        <c:auto val="1"/>
        <c:lblAlgn val="ctr"/>
        <c:lblOffset val="100"/>
        <c:noMultiLvlLbl val="0"/>
      </c:catAx>
      <c:valAx>
        <c:axId val="349386192"/>
        <c:scaling>
          <c:orientation val="minMax"/>
        </c:scaling>
        <c:delete val="1"/>
        <c:axPos val="l"/>
        <c:numFmt formatCode="0%" sourceLinked="1"/>
        <c:majorTickMark val="none"/>
        <c:minorTickMark val="none"/>
        <c:tickLblPos val="nextTo"/>
        <c:crossAx val="349382664"/>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CO"/>
        </a:p>
      </c:txPr>
    </c:legend>
    <c:plotVisOnly val="1"/>
    <c:dispBlanksAs val="gap"/>
    <c:showDLblsOverMax val="0"/>
  </c:chart>
  <c:spPr>
    <a:solidFill>
      <a:schemeClr val="bg1"/>
    </a:solidFill>
    <a:ln w="9525" cap="flat" cmpd="sng" algn="ctr">
      <a:solidFill>
        <a:schemeClr val="tx1"/>
      </a:solidFill>
      <a:round/>
    </a:ln>
    <a:effectLst/>
  </c:spPr>
  <c:txPr>
    <a:bodyPr/>
    <a:lstStyle/>
    <a:p>
      <a:pPr>
        <a:defRPr>
          <a:latin typeface="Arial" panose="020B0604020202020204" pitchFamily="34" charset="0"/>
          <a:cs typeface="Arial" panose="020B0604020202020204" pitchFamily="34" charset="0"/>
        </a:defRPr>
      </a:pPr>
      <a:endParaRPr lang="es-CO"/>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manualLayout>
          <c:layoutTarget val="inner"/>
          <c:xMode val="edge"/>
          <c:yMode val="edge"/>
          <c:x val="4.5138888888888888E-2"/>
          <c:y val="8.5522296884544893E-2"/>
          <c:w val="0.92361111111111116"/>
          <c:h val="0.67474013824020318"/>
        </c:manualLayout>
      </c:layout>
      <c:barChart>
        <c:barDir val="col"/>
        <c:grouping val="clustered"/>
        <c:varyColors val="0"/>
        <c:ser>
          <c:idx val="0"/>
          <c:order val="0"/>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prstDash val="solid"/>
                      <a:round/>
                    </a:ln>
                    <a:effectLst/>
                  </c:spPr>
                </c15:leaderLines>
              </c:ext>
            </c:extLst>
          </c:dLbls>
          <c:cat>
            <c:strRef>
              <c:f>GREB!$C$3:$C$4</c:f>
              <c:strCache>
                <c:ptCount val="2"/>
                <c:pt idx="0">
                  <c:v>Masculino </c:v>
                </c:pt>
                <c:pt idx="1">
                  <c:v>Femenino </c:v>
                </c:pt>
              </c:strCache>
            </c:strRef>
          </c:cat>
          <c:val>
            <c:numRef>
              <c:f>GREB!$E$3:$E$4</c:f>
              <c:numCache>
                <c:formatCode>0%</c:formatCode>
                <c:ptCount val="2"/>
                <c:pt idx="0">
                  <c:v>0.50652741514360311</c:v>
                </c:pt>
                <c:pt idx="1">
                  <c:v>0.49347258485639711</c:v>
                </c:pt>
              </c:numCache>
            </c:numRef>
          </c:val>
          <c:extLst xmlns:c16r2="http://schemas.microsoft.com/office/drawing/2015/06/chart">
            <c:ext xmlns:c16="http://schemas.microsoft.com/office/drawing/2014/chart" uri="{C3380CC4-5D6E-409C-BE32-E72D297353CC}">
              <c16:uniqueId val="{00000000-4C9E-4E61-9A91-A50E09FA79C7}"/>
            </c:ext>
          </c:extLst>
        </c:ser>
        <c:dLbls>
          <c:showLegendKey val="0"/>
          <c:showVal val="1"/>
          <c:showCatName val="0"/>
          <c:showSerName val="0"/>
          <c:showPercent val="0"/>
          <c:showBubbleSize val="0"/>
        </c:dLbls>
        <c:gapWidth val="150"/>
        <c:overlap val="-25"/>
        <c:axId val="350163968"/>
        <c:axId val="350164752"/>
      </c:barChart>
      <c:catAx>
        <c:axId val="350163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j-lt"/>
                <a:ea typeface="+mn-ea"/>
                <a:cs typeface="Arial" panose="020B0604020202020204" pitchFamily="34" charset="0"/>
              </a:defRPr>
            </a:pPr>
            <a:endParaRPr lang="es-CO"/>
          </a:p>
        </c:txPr>
        <c:crossAx val="350164752"/>
        <c:crosses val="autoZero"/>
        <c:auto val="1"/>
        <c:lblAlgn val="ctr"/>
        <c:lblOffset val="100"/>
        <c:noMultiLvlLbl val="0"/>
      </c:catAx>
      <c:valAx>
        <c:axId val="350164752"/>
        <c:scaling>
          <c:orientation val="minMax"/>
        </c:scaling>
        <c:delete val="1"/>
        <c:axPos val="l"/>
        <c:numFmt formatCode="0%" sourceLinked="1"/>
        <c:majorTickMark val="none"/>
        <c:minorTickMark val="none"/>
        <c:tickLblPos val="nextTo"/>
        <c:crossAx val="35016396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solidFill>
      <a:prstDash val="solid"/>
      <a:round/>
    </a:ln>
    <a:effectLst/>
  </c:spPr>
  <c:txPr>
    <a:bodyPr/>
    <a:lstStyle/>
    <a:p>
      <a:pPr>
        <a:defRPr>
          <a:latin typeface="Arial" panose="020B0604020202020204" pitchFamily="34" charset="0"/>
          <a:cs typeface="Arial" panose="020B0604020202020204" pitchFamily="34" charset="0"/>
        </a:defRPr>
      </a:pPr>
      <a:endParaRPr lang="es-CO"/>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clustered"/>
        <c:varyColors val="0"/>
        <c:ser>
          <c:idx val="0"/>
          <c:order val="0"/>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j-lt"/>
                    <a:ea typeface="+mn-ea"/>
                    <a:cs typeface="Arial" panose="020B0604020202020204" pitchFamily="34" charset="0"/>
                  </a:defRPr>
                </a:pPr>
                <a:endParaRPr lang="es-CO"/>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prstDash val="solid"/>
                      <a:round/>
                    </a:ln>
                    <a:effectLst/>
                  </c:spPr>
                </c15:leaderLines>
              </c:ext>
            </c:extLst>
          </c:dLbls>
          <c:cat>
            <c:strRef>
              <c:f>GREB!$C$10:$C$11</c:f>
              <c:strCache>
                <c:ptCount val="2"/>
                <c:pt idx="0">
                  <c:v>Sí</c:v>
                </c:pt>
                <c:pt idx="1">
                  <c:v>No</c:v>
                </c:pt>
              </c:strCache>
            </c:strRef>
          </c:cat>
          <c:val>
            <c:numRef>
              <c:f>GREB!$E$10:$E$11</c:f>
              <c:numCache>
                <c:formatCode>0%</c:formatCode>
                <c:ptCount val="2"/>
                <c:pt idx="0">
                  <c:v>0.64751958224543082</c:v>
                </c:pt>
                <c:pt idx="1">
                  <c:v>0.35248041775456967</c:v>
                </c:pt>
              </c:numCache>
            </c:numRef>
          </c:val>
          <c:extLst xmlns:c16r2="http://schemas.microsoft.com/office/drawing/2015/06/chart">
            <c:ext xmlns:c16="http://schemas.microsoft.com/office/drawing/2014/chart" uri="{C3380CC4-5D6E-409C-BE32-E72D297353CC}">
              <c16:uniqueId val="{00000000-D949-4C7E-BC2A-0AD6DBE634FA}"/>
            </c:ext>
          </c:extLst>
        </c:ser>
        <c:dLbls>
          <c:showLegendKey val="0"/>
          <c:showVal val="1"/>
          <c:showCatName val="0"/>
          <c:showSerName val="0"/>
          <c:showPercent val="0"/>
          <c:showBubbleSize val="0"/>
        </c:dLbls>
        <c:gapWidth val="75"/>
        <c:axId val="350162008"/>
        <c:axId val="349380704"/>
      </c:barChart>
      <c:catAx>
        <c:axId val="350162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j-lt"/>
                <a:ea typeface="+mn-ea"/>
                <a:cs typeface="Arial" panose="020B0604020202020204" pitchFamily="34" charset="0"/>
              </a:defRPr>
            </a:pPr>
            <a:endParaRPr lang="es-CO"/>
          </a:p>
        </c:txPr>
        <c:crossAx val="349380704"/>
        <c:crosses val="autoZero"/>
        <c:auto val="1"/>
        <c:lblAlgn val="ctr"/>
        <c:lblOffset val="100"/>
        <c:noMultiLvlLbl val="0"/>
      </c:catAx>
      <c:valAx>
        <c:axId val="349380704"/>
        <c:scaling>
          <c:orientation val="minMax"/>
        </c:scaling>
        <c:delete val="0"/>
        <c:axPos val="l"/>
        <c:numFmt formatCode="0%" sourceLinked="1"/>
        <c:majorTickMark val="none"/>
        <c:minorTickMark val="none"/>
        <c:tickLblPos val="nextTo"/>
        <c:spPr>
          <a:noFill/>
          <a:ln w="12700" cap="rnd" cmpd="sng" algn="ctr">
            <a:noFill/>
            <a:prstDash val="solid"/>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Arial" panose="020B0604020202020204" pitchFamily="34" charset="0"/>
              </a:defRPr>
            </a:pPr>
            <a:endParaRPr lang="es-CO"/>
          </a:p>
        </c:txPr>
        <c:crossAx val="35016200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solidFill>
      <a:prstDash val="solid"/>
      <a:round/>
    </a:ln>
    <a:effectLst/>
  </c:spPr>
  <c:txPr>
    <a:bodyPr/>
    <a:lstStyle/>
    <a:p>
      <a:pPr>
        <a:defRPr>
          <a:latin typeface="Arial" panose="020B0604020202020204" pitchFamily="34" charset="0"/>
          <a:cs typeface="Arial" panose="020B0604020202020204" pitchFamily="34" charset="0"/>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withinLinear" id="17">
  <a:schemeClr val="accent4"/>
</cs:colorStyle>
</file>

<file path=ppt/charts/colors2.xml><?xml version="1.0" encoding="utf-8"?>
<cs:colorStyle xmlns:cs="http://schemas.microsoft.com/office/drawing/2012/chartStyle" xmlns:a="http://schemas.openxmlformats.org/drawingml/2006/main" meth="withinLinearReversed" id="25">
  <a:schemeClr val="accent5"/>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B8DE07-7222-4AB7-9A4D-4BCD13390C3E}" type="doc">
      <dgm:prSet loTypeId="urn:microsoft.com/office/officeart/2005/8/layout/default" loCatId="list" qsTypeId="urn:microsoft.com/office/officeart/2005/8/quickstyle/3d7" qsCatId="3D" csTypeId="urn:microsoft.com/office/officeart/2005/8/colors/accent1_2" csCatId="accent1" phldr="1"/>
      <dgm:spPr/>
      <dgm:t>
        <a:bodyPr/>
        <a:lstStyle/>
        <a:p>
          <a:endParaRPr lang="es-ES"/>
        </a:p>
      </dgm:t>
    </dgm:pt>
    <dgm:pt modelId="{FD256C35-18DC-477B-9E18-FCCB1D029A14}">
      <dgm:prSet phldrT="[Texto]" custT="1"/>
      <dgm:spPr/>
      <dgm:t>
        <a:bodyPr/>
        <a:lstStyle/>
        <a:p>
          <a:r>
            <a:rPr lang="es-ES" sz="4400" smtClean="0"/>
            <a:t>OBJETIVO GENERAL</a:t>
          </a:r>
          <a:endParaRPr lang="es-ES" sz="4400" dirty="0"/>
        </a:p>
      </dgm:t>
    </dgm:pt>
    <dgm:pt modelId="{1DE3EB45-1750-4A8F-8022-2694066D736B}" type="parTrans" cxnId="{F633E7A7-15A0-487B-849A-F7547684991A}">
      <dgm:prSet/>
      <dgm:spPr/>
      <dgm:t>
        <a:bodyPr/>
        <a:lstStyle/>
        <a:p>
          <a:endParaRPr lang="es-ES"/>
        </a:p>
      </dgm:t>
    </dgm:pt>
    <dgm:pt modelId="{1A2A783D-E80E-4528-845A-347C927A25A9}" type="sibTrans" cxnId="{F633E7A7-15A0-487B-849A-F7547684991A}">
      <dgm:prSet/>
      <dgm:spPr/>
      <dgm:t>
        <a:bodyPr/>
        <a:lstStyle/>
        <a:p>
          <a:endParaRPr lang="es-ES"/>
        </a:p>
      </dgm:t>
    </dgm:pt>
    <dgm:pt modelId="{88AAA5A5-B2EA-475A-AF48-0D2939EEFF7B}">
      <dgm:prSet/>
      <dgm:spPr/>
      <dgm:t>
        <a:bodyPr/>
        <a:lstStyle/>
        <a:p>
          <a:r>
            <a:rPr lang="es-EC" b="1" dirty="0" smtClean="0"/>
            <a:t>Contribuir al fortalecimiento del campo laboral de los profesionales en gestión de riegos en la provincia de Cotopaxi periodo 2016 - 2017, mediante el análisis de los criterios del estudio de pertinencia emitidos por el CES a fin de mejorar la oferta académica de educación superior.  </a:t>
          </a:r>
          <a:endParaRPr lang="es-EC" b="1" dirty="0"/>
        </a:p>
      </dgm:t>
    </dgm:pt>
    <dgm:pt modelId="{188CE0F3-ADBA-457C-B96A-3AD9BA0C956E}" type="parTrans" cxnId="{E2FB2B6B-284F-4136-9BC4-F68D31CCEBF4}">
      <dgm:prSet/>
      <dgm:spPr/>
      <dgm:t>
        <a:bodyPr/>
        <a:lstStyle/>
        <a:p>
          <a:endParaRPr lang="es-ES"/>
        </a:p>
      </dgm:t>
    </dgm:pt>
    <dgm:pt modelId="{B3BD7549-A64F-417C-AB20-A83465CB0E68}" type="sibTrans" cxnId="{E2FB2B6B-284F-4136-9BC4-F68D31CCEBF4}">
      <dgm:prSet/>
      <dgm:spPr/>
      <dgm:t>
        <a:bodyPr/>
        <a:lstStyle/>
        <a:p>
          <a:endParaRPr lang="es-ES"/>
        </a:p>
      </dgm:t>
    </dgm:pt>
    <dgm:pt modelId="{414DEAF3-4354-4E5D-8CD5-5A586669427B}" type="pres">
      <dgm:prSet presAssocID="{DDB8DE07-7222-4AB7-9A4D-4BCD13390C3E}" presName="diagram" presStyleCnt="0">
        <dgm:presLayoutVars>
          <dgm:dir/>
          <dgm:resizeHandles val="exact"/>
        </dgm:presLayoutVars>
      </dgm:prSet>
      <dgm:spPr/>
      <dgm:t>
        <a:bodyPr/>
        <a:lstStyle/>
        <a:p>
          <a:endParaRPr lang="es-ES"/>
        </a:p>
      </dgm:t>
    </dgm:pt>
    <dgm:pt modelId="{F272F40E-D41C-4A13-B8D3-92B27BECF240}" type="pres">
      <dgm:prSet presAssocID="{FD256C35-18DC-477B-9E18-FCCB1D029A14}" presName="node" presStyleLbl="node1" presStyleIdx="0" presStyleCnt="2" custScaleX="167920">
        <dgm:presLayoutVars>
          <dgm:bulletEnabled val="1"/>
        </dgm:presLayoutVars>
      </dgm:prSet>
      <dgm:spPr/>
      <dgm:t>
        <a:bodyPr/>
        <a:lstStyle/>
        <a:p>
          <a:endParaRPr lang="es-ES"/>
        </a:p>
      </dgm:t>
    </dgm:pt>
    <dgm:pt modelId="{DEA5A07B-14FE-4AE0-8392-EA0C17F5A28C}" type="pres">
      <dgm:prSet presAssocID="{1A2A783D-E80E-4528-845A-347C927A25A9}" presName="sibTrans" presStyleCnt="0"/>
      <dgm:spPr/>
    </dgm:pt>
    <dgm:pt modelId="{BB1AC7AA-A3BE-4FAF-A56C-9ADBE165A662}" type="pres">
      <dgm:prSet presAssocID="{88AAA5A5-B2EA-475A-AF48-0D2939EEFF7B}" presName="node" presStyleLbl="node1" presStyleIdx="1" presStyleCnt="2" custScaleX="171010">
        <dgm:presLayoutVars>
          <dgm:bulletEnabled val="1"/>
        </dgm:presLayoutVars>
      </dgm:prSet>
      <dgm:spPr/>
      <dgm:t>
        <a:bodyPr/>
        <a:lstStyle/>
        <a:p>
          <a:endParaRPr lang="es-ES"/>
        </a:p>
      </dgm:t>
    </dgm:pt>
  </dgm:ptLst>
  <dgm:cxnLst>
    <dgm:cxn modelId="{4011C3AC-F049-4B1D-8153-D3DD84D0339C}" type="presOf" srcId="{FD256C35-18DC-477B-9E18-FCCB1D029A14}" destId="{F272F40E-D41C-4A13-B8D3-92B27BECF240}" srcOrd="0" destOrd="0" presId="urn:microsoft.com/office/officeart/2005/8/layout/default"/>
    <dgm:cxn modelId="{CE1D575B-A84C-4619-BCAD-A1D5749291BD}" type="presOf" srcId="{DDB8DE07-7222-4AB7-9A4D-4BCD13390C3E}" destId="{414DEAF3-4354-4E5D-8CD5-5A586669427B}" srcOrd="0" destOrd="0" presId="urn:microsoft.com/office/officeart/2005/8/layout/default"/>
    <dgm:cxn modelId="{F826F3EA-791F-4CAE-9375-9DC40F39861E}" type="presOf" srcId="{88AAA5A5-B2EA-475A-AF48-0D2939EEFF7B}" destId="{BB1AC7AA-A3BE-4FAF-A56C-9ADBE165A662}" srcOrd="0" destOrd="0" presId="urn:microsoft.com/office/officeart/2005/8/layout/default"/>
    <dgm:cxn modelId="{F633E7A7-15A0-487B-849A-F7547684991A}" srcId="{DDB8DE07-7222-4AB7-9A4D-4BCD13390C3E}" destId="{FD256C35-18DC-477B-9E18-FCCB1D029A14}" srcOrd="0" destOrd="0" parTransId="{1DE3EB45-1750-4A8F-8022-2694066D736B}" sibTransId="{1A2A783D-E80E-4528-845A-347C927A25A9}"/>
    <dgm:cxn modelId="{E2FB2B6B-284F-4136-9BC4-F68D31CCEBF4}" srcId="{DDB8DE07-7222-4AB7-9A4D-4BCD13390C3E}" destId="{88AAA5A5-B2EA-475A-AF48-0D2939EEFF7B}" srcOrd="1" destOrd="0" parTransId="{188CE0F3-ADBA-457C-B96A-3AD9BA0C956E}" sibTransId="{B3BD7549-A64F-417C-AB20-A83465CB0E68}"/>
    <dgm:cxn modelId="{E9310CB1-47E5-49D4-A8A6-A665C4B8320B}" type="presParOf" srcId="{414DEAF3-4354-4E5D-8CD5-5A586669427B}" destId="{F272F40E-D41C-4A13-B8D3-92B27BECF240}" srcOrd="0" destOrd="0" presId="urn:microsoft.com/office/officeart/2005/8/layout/default"/>
    <dgm:cxn modelId="{3F3D67C3-D08D-4A60-A3AA-232B43AD208F}" type="presParOf" srcId="{414DEAF3-4354-4E5D-8CD5-5A586669427B}" destId="{DEA5A07B-14FE-4AE0-8392-EA0C17F5A28C}" srcOrd="1" destOrd="0" presId="urn:microsoft.com/office/officeart/2005/8/layout/default"/>
    <dgm:cxn modelId="{93F74DDE-16B6-4065-B08F-7295ED7AB1BF}" type="presParOf" srcId="{414DEAF3-4354-4E5D-8CD5-5A586669427B}" destId="{BB1AC7AA-A3BE-4FAF-A56C-9ADBE165A662}"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EC92927-462F-457C-8A92-31B0FF8A66A9}" type="doc">
      <dgm:prSet loTypeId="urn:microsoft.com/office/officeart/2005/8/layout/pList1" loCatId="list" qsTypeId="urn:microsoft.com/office/officeart/2005/8/quickstyle/3d7" qsCatId="3D" csTypeId="urn:microsoft.com/office/officeart/2005/8/colors/accent1_2" csCatId="accent1" phldr="1"/>
      <dgm:spPr/>
      <dgm:t>
        <a:bodyPr/>
        <a:lstStyle/>
        <a:p>
          <a:endParaRPr lang="es-ES"/>
        </a:p>
      </dgm:t>
    </dgm:pt>
    <dgm:pt modelId="{9DC4003B-A98A-4D07-9DF5-BF8B6D3AAE48}">
      <dgm:prSet custT="1"/>
      <dgm:spPr/>
      <dgm:t>
        <a:bodyPr/>
        <a:lstStyle/>
        <a:p>
          <a:r>
            <a:rPr lang="es-EC" sz="2400" dirty="0" smtClean="0"/>
            <a:t>Para el año 2017 se tiene un total aproximado de 264 puestos de trabajo relacionados con la gestión de riesgos en el sector público de la provincia de Cotopaxi. En el año 2018 esta cantidad se mantiene, siendo en el año 2019 en donde esta cantidad aumentaría a 352, teniendo así la demanda actual y la demanda proyectada</a:t>
          </a:r>
          <a:endParaRPr lang="es-EC" sz="2400" dirty="0"/>
        </a:p>
      </dgm:t>
    </dgm:pt>
    <dgm:pt modelId="{0C142E86-D5E9-4019-86D0-D6A95D7106D2}" type="parTrans" cxnId="{EBDF17FA-5ACA-49C0-94DB-34A469DA7D29}">
      <dgm:prSet/>
      <dgm:spPr/>
      <dgm:t>
        <a:bodyPr/>
        <a:lstStyle/>
        <a:p>
          <a:endParaRPr lang="es-ES"/>
        </a:p>
      </dgm:t>
    </dgm:pt>
    <dgm:pt modelId="{50B371C4-C728-45E3-828F-35DAD6F508DD}" type="sibTrans" cxnId="{EBDF17FA-5ACA-49C0-94DB-34A469DA7D29}">
      <dgm:prSet/>
      <dgm:spPr/>
      <dgm:t>
        <a:bodyPr/>
        <a:lstStyle/>
        <a:p>
          <a:endParaRPr lang="es-ES"/>
        </a:p>
      </dgm:t>
    </dgm:pt>
    <dgm:pt modelId="{4263F3D5-76EF-46AF-AEED-DEC41C555CBB}" type="pres">
      <dgm:prSet presAssocID="{6EC92927-462F-457C-8A92-31B0FF8A66A9}" presName="Name0" presStyleCnt="0">
        <dgm:presLayoutVars>
          <dgm:dir/>
          <dgm:resizeHandles val="exact"/>
        </dgm:presLayoutVars>
      </dgm:prSet>
      <dgm:spPr/>
      <dgm:t>
        <a:bodyPr/>
        <a:lstStyle/>
        <a:p>
          <a:endParaRPr lang="es-CO"/>
        </a:p>
      </dgm:t>
    </dgm:pt>
    <dgm:pt modelId="{B6B46FD3-1876-4AA3-894D-84DC0DACCF8C}" type="pres">
      <dgm:prSet presAssocID="{9DC4003B-A98A-4D07-9DF5-BF8B6D3AAE48}" presName="compNode" presStyleCnt="0"/>
      <dgm:spPr/>
    </dgm:pt>
    <dgm:pt modelId="{91874633-A9D6-4C98-AA59-9FE7B6DA4215}" type="pres">
      <dgm:prSet presAssocID="{9DC4003B-A98A-4D07-9DF5-BF8B6D3AAE48}" presName="pictRect" presStyleLbl="node1" presStyleIdx="0" presStyleCnt="1" custScaleX="392933" custScaleY="286347" custLinFactNeighborX="-36662" custLinFactNeighborY="1616"/>
      <dgm:spPr/>
      <dgm:t>
        <a:bodyPr/>
        <a:lstStyle/>
        <a:p>
          <a:endParaRPr lang="es-ES"/>
        </a:p>
      </dgm:t>
    </dgm:pt>
    <dgm:pt modelId="{81F50AE6-9A6C-47EE-9E6D-A5FBC925F749}" type="pres">
      <dgm:prSet presAssocID="{9DC4003B-A98A-4D07-9DF5-BF8B6D3AAE48}" presName="textRect" presStyleLbl="revTx" presStyleIdx="0" presStyleCnt="1" custScaleX="355387" custScaleY="569205" custLinFactY="-13448" custLinFactNeighborX="-21415" custLinFactNeighborY="-100000">
        <dgm:presLayoutVars>
          <dgm:bulletEnabled val="1"/>
        </dgm:presLayoutVars>
      </dgm:prSet>
      <dgm:spPr/>
      <dgm:t>
        <a:bodyPr/>
        <a:lstStyle/>
        <a:p>
          <a:endParaRPr lang="es-CO"/>
        </a:p>
      </dgm:t>
    </dgm:pt>
  </dgm:ptLst>
  <dgm:cxnLst>
    <dgm:cxn modelId="{EBDF17FA-5ACA-49C0-94DB-34A469DA7D29}" srcId="{6EC92927-462F-457C-8A92-31B0FF8A66A9}" destId="{9DC4003B-A98A-4D07-9DF5-BF8B6D3AAE48}" srcOrd="0" destOrd="0" parTransId="{0C142E86-D5E9-4019-86D0-D6A95D7106D2}" sibTransId="{50B371C4-C728-45E3-828F-35DAD6F508DD}"/>
    <dgm:cxn modelId="{92332840-E6C0-480B-829D-3EB2101D46CC}" type="presOf" srcId="{9DC4003B-A98A-4D07-9DF5-BF8B6D3AAE48}" destId="{81F50AE6-9A6C-47EE-9E6D-A5FBC925F749}" srcOrd="0" destOrd="0" presId="urn:microsoft.com/office/officeart/2005/8/layout/pList1"/>
    <dgm:cxn modelId="{02E73FF2-A0CD-4413-9D2F-DEFD8C1914C2}" type="presOf" srcId="{6EC92927-462F-457C-8A92-31B0FF8A66A9}" destId="{4263F3D5-76EF-46AF-AEED-DEC41C555CBB}" srcOrd="0" destOrd="0" presId="urn:microsoft.com/office/officeart/2005/8/layout/pList1"/>
    <dgm:cxn modelId="{5E26EF1D-4374-4504-8B9D-42D60E0BD240}" type="presParOf" srcId="{4263F3D5-76EF-46AF-AEED-DEC41C555CBB}" destId="{B6B46FD3-1876-4AA3-894D-84DC0DACCF8C}" srcOrd="0" destOrd="0" presId="urn:microsoft.com/office/officeart/2005/8/layout/pList1"/>
    <dgm:cxn modelId="{0BD7888A-9398-45A5-B111-DE7B883BCF44}" type="presParOf" srcId="{B6B46FD3-1876-4AA3-894D-84DC0DACCF8C}" destId="{91874633-A9D6-4C98-AA59-9FE7B6DA4215}" srcOrd="0" destOrd="0" presId="urn:microsoft.com/office/officeart/2005/8/layout/pList1"/>
    <dgm:cxn modelId="{9D211F14-F2BE-40BC-97A6-572E2A925F59}" type="presParOf" srcId="{B6B46FD3-1876-4AA3-894D-84DC0DACCF8C}" destId="{81F50AE6-9A6C-47EE-9E6D-A5FBC925F749}" srcOrd="1" destOrd="0" presId="urn:microsoft.com/office/officeart/2005/8/layout/p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EC92927-462F-457C-8A92-31B0FF8A66A9}" type="doc">
      <dgm:prSet loTypeId="urn:microsoft.com/office/officeart/2005/8/layout/pList1" loCatId="list" qsTypeId="urn:microsoft.com/office/officeart/2005/8/quickstyle/3d7" qsCatId="3D" csTypeId="urn:microsoft.com/office/officeart/2005/8/colors/accent1_2" csCatId="accent1" phldr="1"/>
      <dgm:spPr/>
      <dgm:t>
        <a:bodyPr/>
        <a:lstStyle/>
        <a:p>
          <a:endParaRPr lang="es-ES"/>
        </a:p>
      </dgm:t>
    </dgm:pt>
    <dgm:pt modelId="{9DC4003B-A98A-4D07-9DF5-BF8B6D3AAE48}">
      <dgm:prSet custT="1"/>
      <dgm:spPr/>
      <dgm:t>
        <a:bodyPr/>
        <a:lstStyle/>
        <a:p>
          <a:r>
            <a:rPr lang="es-EC" sz="2400" dirty="0" smtClean="0"/>
            <a:t>Al dar como resultado que el 3% de estudiantes tiene preferencia hacia la formación en gestión de riesgos como carrera, se tiene una oferta total aproximada de 2.572, es decir estos estudiantes se convertirán en los posibles profesionales que puedan ocupar las plazas generadas en la provincia por el sector público.  </a:t>
          </a:r>
          <a:endParaRPr lang="es-EC" sz="2400" dirty="0"/>
        </a:p>
      </dgm:t>
    </dgm:pt>
    <dgm:pt modelId="{0C142E86-D5E9-4019-86D0-D6A95D7106D2}" type="parTrans" cxnId="{EBDF17FA-5ACA-49C0-94DB-34A469DA7D29}">
      <dgm:prSet/>
      <dgm:spPr/>
      <dgm:t>
        <a:bodyPr/>
        <a:lstStyle/>
        <a:p>
          <a:endParaRPr lang="es-ES"/>
        </a:p>
      </dgm:t>
    </dgm:pt>
    <dgm:pt modelId="{50B371C4-C728-45E3-828F-35DAD6F508DD}" type="sibTrans" cxnId="{EBDF17FA-5ACA-49C0-94DB-34A469DA7D29}">
      <dgm:prSet/>
      <dgm:spPr/>
      <dgm:t>
        <a:bodyPr/>
        <a:lstStyle/>
        <a:p>
          <a:endParaRPr lang="es-ES"/>
        </a:p>
      </dgm:t>
    </dgm:pt>
    <dgm:pt modelId="{4263F3D5-76EF-46AF-AEED-DEC41C555CBB}" type="pres">
      <dgm:prSet presAssocID="{6EC92927-462F-457C-8A92-31B0FF8A66A9}" presName="Name0" presStyleCnt="0">
        <dgm:presLayoutVars>
          <dgm:dir/>
          <dgm:resizeHandles val="exact"/>
        </dgm:presLayoutVars>
      </dgm:prSet>
      <dgm:spPr/>
      <dgm:t>
        <a:bodyPr/>
        <a:lstStyle/>
        <a:p>
          <a:endParaRPr lang="es-CO"/>
        </a:p>
      </dgm:t>
    </dgm:pt>
    <dgm:pt modelId="{B6B46FD3-1876-4AA3-894D-84DC0DACCF8C}" type="pres">
      <dgm:prSet presAssocID="{9DC4003B-A98A-4D07-9DF5-BF8B6D3AAE48}" presName="compNode" presStyleCnt="0"/>
      <dgm:spPr/>
    </dgm:pt>
    <dgm:pt modelId="{91874633-A9D6-4C98-AA59-9FE7B6DA4215}" type="pres">
      <dgm:prSet presAssocID="{9DC4003B-A98A-4D07-9DF5-BF8B6D3AAE48}" presName="pictRect" presStyleLbl="node1" presStyleIdx="0" presStyleCnt="1" custScaleX="392933" custScaleY="286347" custLinFactNeighborX="-37368" custLinFactNeighborY="1616"/>
      <dgm:spPr/>
      <dgm:t>
        <a:bodyPr/>
        <a:lstStyle/>
        <a:p>
          <a:endParaRPr lang="es-ES"/>
        </a:p>
      </dgm:t>
    </dgm:pt>
    <dgm:pt modelId="{81F50AE6-9A6C-47EE-9E6D-A5FBC925F749}" type="pres">
      <dgm:prSet presAssocID="{9DC4003B-A98A-4D07-9DF5-BF8B6D3AAE48}" presName="textRect" presStyleLbl="revTx" presStyleIdx="0" presStyleCnt="1" custScaleX="355387" custScaleY="569205" custLinFactY="-13448" custLinFactNeighborX="-21415" custLinFactNeighborY="-100000">
        <dgm:presLayoutVars>
          <dgm:bulletEnabled val="1"/>
        </dgm:presLayoutVars>
      </dgm:prSet>
      <dgm:spPr/>
      <dgm:t>
        <a:bodyPr/>
        <a:lstStyle/>
        <a:p>
          <a:endParaRPr lang="es-ES"/>
        </a:p>
      </dgm:t>
    </dgm:pt>
  </dgm:ptLst>
  <dgm:cxnLst>
    <dgm:cxn modelId="{EBDF17FA-5ACA-49C0-94DB-34A469DA7D29}" srcId="{6EC92927-462F-457C-8A92-31B0FF8A66A9}" destId="{9DC4003B-A98A-4D07-9DF5-BF8B6D3AAE48}" srcOrd="0" destOrd="0" parTransId="{0C142E86-D5E9-4019-86D0-D6A95D7106D2}" sibTransId="{50B371C4-C728-45E3-828F-35DAD6F508DD}"/>
    <dgm:cxn modelId="{1F8DE3A3-FA29-4BD7-9EA3-F661A1C017A9}" type="presOf" srcId="{9DC4003B-A98A-4D07-9DF5-BF8B6D3AAE48}" destId="{81F50AE6-9A6C-47EE-9E6D-A5FBC925F749}" srcOrd="0" destOrd="0" presId="urn:microsoft.com/office/officeart/2005/8/layout/pList1"/>
    <dgm:cxn modelId="{D31F8B42-718D-45EB-9A58-8A20E0D5D081}" type="presOf" srcId="{6EC92927-462F-457C-8A92-31B0FF8A66A9}" destId="{4263F3D5-76EF-46AF-AEED-DEC41C555CBB}" srcOrd="0" destOrd="0" presId="urn:microsoft.com/office/officeart/2005/8/layout/pList1"/>
    <dgm:cxn modelId="{8F13FD70-EE1A-4FEA-A03E-7FEAEFA18A76}" type="presParOf" srcId="{4263F3D5-76EF-46AF-AEED-DEC41C555CBB}" destId="{B6B46FD3-1876-4AA3-894D-84DC0DACCF8C}" srcOrd="0" destOrd="0" presId="urn:microsoft.com/office/officeart/2005/8/layout/pList1"/>
    <dgm:cxn modelId="{7175324F-FA47-4DF9-89C9-DB9FCA922A2A}" type="presParOf" srcId="{B6B46FD3-1876-4AA3-894D-84DC0DACCF8C}" destId="{91874633-A9D6-4C98-AA59-9FE7B6DA4215}" srcOrd="0" destOrd="0" presId="urn:microsoft.com/office/officeart/2005/8/layout/pList1"/>
    <dgm:cxn modelId="{AD941167-DBEC-4839-B912-19A0B710DDE7}" type="presParOf" srcId="{B6B46FD3-1876-4AA3-894D-84DC0DACCF8C}" destId="{81F50AE6-9A6C-47EE-9E6D-A5FBC925F749}" srcOrd="1" destOrd="0" presId="urn:microsoft.com/office/officeart/2005/8/layout/p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EC92927-462F-457C-8A92-31B0FF8A66A9}" type="doc">
      <dgm:prSet loTypeId="urn:microsoft.com/office/officeart/2005/8/layout/pList1" loCatId="list" qsTypeId="urn:microsoft.com/office/officeart/2005/8/quickstyle/3d7" qsCatId="3D" csTypeId="urn:microsoft.com/office/officeart/2005/8/colors/accent1_2" csCatId="accent1" phldr="1"/>
      <dgm:spPr/>
      <dgm:t>
        <a:bodyPr/>
        <a:lstStyle/>
        <a:p>
          <a:endParaRPr lang="es-ES"/>
        </a:p>
      </dgm:t>
    </dgm:pt>
    <dgm:pt modelId="{9DC4003B-A98A-4D07-9DF5-BF8B6D3AAE48}">
      <dgm:prSet custT="1"/>
      <dgm:spPr/>
      <dgm:t>
        <a:bodyPr/>
        <a:lstStyle/>
        <a:p>
          <a:r>
            <a:rPr lang="es-EC" sz="2800" dirty="0" smtClean="0"/>
            <a:t>Con esta información se pueden implementar las directrices para la diversificación de los profesionales de gestión de riesgos, en donde se deberá contemplar la especialización en este tipo de riesgos identificados como prioritarios. </a:t>
          </a:r>
          <a:endParaRPr lang="es-EC" sz="2400" dirty="0"/>
        </a:p>
      </dgm:t>
    </dgm:pt>
    <dgm:pt modelId="{0C142E86-D5E9-4019-86D0-D6A95D7106D2}" type="parTrans" cxnId="{EBDF17FA-5ACA-49C0-94DB-34A469DA7D29}">
      <dgm:prSet/>
      <dgm:spPr/>
      <dgm:t>
        <a:bodyPr/>
        <a:lstStyle/>
        <a:p>
          <a:endParaRPr lang="es-ES"/>
        </a:p>
      </dgm:t>
    </dgm:pt>
    <dgm:pt modelId="{50B371C4-C728-45E3-828F-35DAD6F508DD}" type="sibTrans" cxnId="{EBDF17FA-5ACA-49C0-94DB-34A469DA7D29}">
      <dgm:prSet/>
      <dgm:spPr/>
      <dgm:t>
        <a:bodyPr/>
        <a:lstStyle/>
        <a:p>
          <a:endParaRPr lang="es-ES"/>
        </a:p>
      </dgm:t>
    </dgm:pt>
    <dgm:pt modelId="{4263F3D5-76EF-46AF-AEED-DEC41C555CBB}" type="pres">
      <dgm:prSet presAssocID="{6EC92927-462F-457C-8A92-31B0FF8A66A9}" presName="Name0" presStyleCnt="0">
        <dgm:presLayoutVars>
          <dgm:dir/>
          <dgm:resizeHandles val="exact"/>
        </dgm:presLayoutVars>
      </dgm:prSet>
      <dgm:spPr/>
      <dgm:t>
        <a:bodyPr/>
        <a:lstStyle/>
        <a:p>
          <a:endParaRPr lang="es-CO"/>
        </a:p>
      </dgm:t>
    </dgm:pt>
    <dgm:pt modelId="{B6B46FD3-1876-4AA3-894D-84DC0DACCF8C}" type="pres">
      <dgm:prSet presAssocID="{9DC4003B-A98A-4D07-9DF5-BF8B6D3AAE48}" presName="compNode" presStyleCnt="0"/>
      <dgm:spPr/>
    </dgm:pt>
    <dgm:pt modelId="{91874633-A9D6-4C98-AA59-9FE7B6DA4215}" type="pres">
      <dgm:prSet presAssocID="{9DC4003B-A98A-4D07-9DF5-BF8B6D3AAE48}" presName="pictRect" presStyleLbl="node1" presStyleIdx="0" presStyleCnt="1" custScaleX="392933" custScaleY="286347" custLinFactNeighborX="-37368" custLinFactNeighborY="1616"/>
      <dgm:spPr/>
      <dgm:t>
        <a:bodyPr/>
        <a:lstStyle/>
        <a:p>
          <a:endParaRPr lang="es-ES"/>
        </a:p>
      </dgm:t>
    </dgm:pt>
    <dgm:pt modelId="{81F50AE6-9A6C-47EE-9E6D-A5FBC925F749}" type="pres">
      <dgm:prSet presAssocID="{9DC4003B-A98A-4D07-9DF5-BF8B6D3AAE48}" presName="textRect" presStyleLbl="revTx" presStyleIdx="0" presStyleCnt="1" custScaleX="355387" custScaleY="569205" custLinFactY="-13448" custLinFactNeighborX="-21415" custLinFactNeighborY="-100000">
        <dgm:presLayoutVars>
          <dgm:bulletEnabled val="1"/>
        </dgm:presLayoutVars>
      </dgm:prSet>
      <dgm:spPr/>
      <dgm:t>
        <a:bodyPr/>
        <a:lstStyle/>
        <a:p>
          <a:endParaRPr lang="es-ES"/>
        </a:p>
      </dgm:t>
    </dgm:pt>
  </dgm:ptLst>
  <dgm:cxnLst>
    <dgm:cxn modelId="{EBDF17FA-5ACA-49C0-94DB-34A469DA7D29}" srcId="{6EC92927-462F-457C-8A92-31B0FF8A66A9}" destId="{9DC4003B-A98A-4D07-9DF5-BF8B6D3AAE48}" srcOrd="0" destOrd="0" parTransId="{0C142E86-D5E9-4019-86D0-D6A95D7106D2}" sibTransId="{50B371C4-C728-45E3-828F-35DAD6F508DD}"/>
    <dgm:cxn modelId="{1F8DE3A3-FA29-4BD7-9EA3-F661A1C017A9}" type="presOf" srcId="{9DC4003B-A98A-4D07-9DF5-BF8B6D3AAE48}" destId="{81F50AE6-9A6C-47EE-9E6D-A5FBC925F749}" srcOrd="0" destOrd="0" presId="urn:microsoft.com/office/officeart/2005/8/layout/pList1"/>
    <dgm:cxn modelId="{D31F8B42-718D-45EB-9A58-8A20E0D5D081}" type="presOf" srcId="{6EC92927-462F-457C-8A92-31B0FF8A66A9}" destId="{4263F3D5-76EF-46AF-AEED-DEC41C555CBB}" srcOrd="0" destOrd="0" presId="urn:microsoft.com/office/officeart/2005/8/layout/pList1"/>
    <dgm:cxn modelId="{8F13FD70-EE1A-4FEA-A03E-7FEAEFA18A76}" type="presParOf" srcId="{4263F3D5-76EF-46AF-AEED-DEC41C555CBB}" destId="{B6B46FD3-1876-4AA3-894D-84DC0DACCF8C}" srcOrd="0" destOrd="0" presId="urn:microsoft.com/office/officeart/2005/8/layout/pList1"/>
    <dgm:cxn modelId="{7175324F-FA47-4DF9-89C9-DB9FCA922A2A}" type="presParOf" srcId="{B6B46FD3-1876-4AA3-894D-84DC0DACCF8C}" destId="{91874633-A9D6-4C98-AA59-9FE7B6DA4215}" srcOrd="0" destOrd="0" presId="urn:microsoft.com/office/officeart/2005/8/layout/pList1"/>
    <dgm:cxn modelId="{AD941167-DBEC-4839-B912-19A0B710DDE7}" type="presParOf" srcId="{B6B46FD3-1876-4AA3-894D-84DC0DACCF8C}" destId="{81F50AE6-9A6C-47EE-9E6D-A5FBC925F749}" srcOrd="1" destOrd="0" presId="urn:microsoft.com/office/officeart/2005/8/layout/p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EC92927-462F-457C-8A92-31B0FF8A66A9}" type="doc">
      <dgm:prSet loTypeId="urn:microsoft.com/office/officeart/2005/8/layout/pList1" loCatId="list" qsTypeId="urn:microsoft.com/office/officeart/2005/8/quickstyle/3d7" qsCatId="3D" csTypeId="urn:microsoft.com/office/officeart/2005/8/colors/accent1_2" csCatId="accent1" phldr="1"/>
      <dgm:spPr/>
      <dgm:t>
        <a:bodyPr/>
        <a:lstStyle/>
        <a:p>
          <a:endParaRPr lang="es-ES"/>
        </a:p>
      </dgm:t>
    </dgm:pt>
    <dgm:pt modelId="{9DC4003B-A98A-4D07-9DF5-BF8B6D3AAE48}">
      <dgm:prSet custT="1"/>
      <dgm:spPr/>
      <dgm:t>
        <a:bodyPr/>
        <a:lstStyle/>
        <a:p>
          <a:r>
            <a:rPr lang="es-EC" sz="2800" dirty="0" smtClean="0"/>
            <a:t>En consecuencia, para la diversificación de la política en el ámbito laboral de los profesionales en gestión de riesgos, se deberán considerar estos riesgos de acuerdo a su prioridad de atención, es decir, esta información es útil tanto para las universidades como para los profesionales interesados en ingresar al sector público. </a:t>
          </a:r>
          <a:endParaRPr lang="es-EC" sz="2400" dirty="0"/>
        </a:p>
      </dgm:t>
    </dgm:pt>
    <dgm:pt modelId="{0C142E86-D5E9-4019-86D0-D6A95D7106D2}" type="parTrans" cxnId="{EBDF17FA-5ACA-49C0-94DB-34A469DA7D29}">
      <dgm:prSet/>
      <dgm:spPr/>
      <dgm:t>
        <a:bodyPr/>
        <a:lstStyle/>
        <a:p>
          <a:endParaRPr lang="es-ES"/>
        </a:p>
      </dgm:t>
    </dgm:pt>
    <dgm:pt modelId="{50B371C4-C728-45E3-828F-35DAD6F508DD}" type="sibTrans" cxnId="{EBDF17FA-5ACA-49C0-94DB-34A469DA7D29}">
      <dgm:prSet/>
      <dgm:spPr/>
      <dgm:t>
        <a:bodyPr/>
        <a:lstStyle/>
        <a:p>
          <a:endParaRPr lang="es-ES"/>
        </a:p>
      </dgm:t>
    </dgm:pt>
    <dgm:pt modelId="{4263F3D5-76EF-46AF-AEED-DEC41C555CBB}" type="pres">
      <dgm:prSet presAssocID="{6EC92927-462F-457C-8A92-31B0FF8A66A9}" presName="Name0" presStyleCnt="0">
        <dgm:presLayoutVars>
          <dgm:dir/>
          <dgm:resizeHandles val="exact"/>
        </dgm:presLayoutVars>
      </dgm:prSet>
      <dgm:spPr/>
      <dgm:t>
        <a:bodyPr/>
        <a:lstStyle/>
        <a:p>
          <a:endParaRPr lang="es-CO"/>
        </a:p>
      </dgm:t>
    </dgm:pt>
    <dgm:pt modelId="{B6B46FD3-1876-4AA3-894D-84DC0DACCF8C}" type="pres">
      <dgm:prSet presAssocID="{9DC4003B-A98A-4D07-9DF5-BF8B6D3AAE48}" presName="compNode" presStyleCnt="0"/>
      <dgm:spPr/>
    </dgm:pt>
    <dgm:pt modelId="{91874633-A9D6-4C98-AA59-9FE7B6DA4215}" type="pres">
      <dgm:prSet presAssocID="{9DC4003B-A98A-4D07-9DF5-BF8B6D3AAE48}" presName="pictRect" presStyleLbl="node1" presStyleIdx="0" presStyleCnt="1" custScaleX="392933" custScaleY="286347" custLinFactNeighborX="-37368" custLinFactNeighborY="1616"/>
      <dgm:spPr/>
      <dgm:t>
        <a:bodyPr/>
        <a:lstStyle/>
        <a:p>
          <a:endParaRPr lang="es-ES"/>
        </a:p>
      </dgm:t>
    </dgm:pt>
    <dgm:pt modelId="{81F50AE6-9A6C-47EE-9E6D-A5FBC925F749}" type="pres">
      <dgm:prSet presAssocID="{9DC4003B-A98A-4D07-9DF5-BF8B6D3AAE48}" presName="textRect" presStyleLbl="revTx" presStyleIdx="0" presStyleCnt="1" custScaleX="355387" custScaleY="569205" custLinFactY="-13448" custLinFactNeighborX="-21415" custLinFactNeighborY="-100000">
        <dgm:presLayoutVars>
          <dgm:bulletEnabled val="1"/>
        </dgm:presLayoutVars>
      </dgm:prSet>
      <dgm:spPr/>
      <dgm:t>
        <a:bodyPr/>
        <a:lstStyle/>
        <a:p>
          <a:endParaRPr lang="es-ES"/>
        </a:p>
      </dgm:t>
    </dgm:pt>
  </dgm:ptLst>
  <dgm:cxnLst>
    <dgm:cxn modelId="{EBDF17FA-5ACA-49C0-94DB-34A469DA7D29}" srcId="{6EC92927-462F-457C-8A92-31B0FF8A66A9}" destId="{9DC4003B-A98A-4D07-9DF5-BF8B6D3AAE48}" srcOrd="0" destOrd="0" parTransId="{0C142E86-D5E9-4019-86D0-D6A95D7106D2}" sibTransId="{50B371C4-C728-45E3-828F-35DAD6F508DD}"/>
    <dgm:cxn modelId="{1F8DE3A3-FA29-4BD7-9EA3-F661A1C017A9}" type="presOf" srcId="{9DC4003B-A98A-4D07-9DF5-BF8B6D3AAE48}" destId="{81F50AE6-9A6C-47EE-9E6D-A5FBC925F749}" srcOrd="0" destOrd="0" presId="urn:microsoft.com/office/officeart/2005/8/layout/pList1"/>
    <dgm:cxn modelId="{D31F8B42-718D-45EB-9A58-8A20E0D5D081}" type="presOf" srcId="{6EC92927-462F-457C-8A92-31B0FF8A66A9}" destId="{4263F3D5-76EF-46AF-AEED-DEC41C555CBB}" srcOrd="0" destOrd="0" presId="urn:microsoft.com/office/officeart/2005/8/layout/pList1"/>
    <dgm:cxn modelId="{8F13FD70-EE1A-4FEA-A03E-7FEAEFA18A76}" type="presParOf" srcId="{4263F3D5-76EF-46AF-AEED-DEC41C555CBB}" destId="{B6B46FD3-1876-4AA3-894D-84DC0DACCF8C}" srcOrd="0" destOrd="0" presId="urn:microsoft.com/office/officeart/2005/8/layout/pList1"/>
    <dgm:cxn modelId="{7175324F-FA47-4DF9-89C9-DB9FCA922A2A}" type="presParOf" srcId="{B6B46FD3-1876-4AA3-894D-84DC0DACCF8C}" destId="{91874633-A9D6-4C98-AA59-9FE7B6DA4215}" srcOrd="0" destOrd="0" presId="urn:microsoft.com/office/officeart/2005/8/layout/pList1"/>
    <dgm:cxn modelId="{AD941167-DBEC-4839-B912-19A0B710DDE7}" type="presParOf" srcId="{B6B46FD3-1876-4AA3-894D-84DC0DACCF8C}" destId="{81F50AE6-9A6C-47EE-9E6D-A5FBC925F749}" srcOrd="1" destOrd="0" presId="urn:microsoft.com/office/officeart/2005/8/layout/p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EC92927-462F-457C-8A92-31B0FF8A66A9}" type="doc">
      <dgm:prSet loTypeId="urn:microsoft.com/office/officeart/2005/8/layout/pList1" loCatId="list" qsTypeId="urn:microsoft.com/office/officeart/2005/8/quickstyle/3d7" qsCatId="3D" csTypeId="urn:microsoft.com/office/officeart/2005/8/colors/accent1_2" csCatId="accent1" phldr="1"/>
      <dgm:spPr/>
      <dgm:t>
        <a:bodyPr/>
        <a:lstStyle/>
        <a:p>
          <a:endParaRPr lang="es-ES"/>
        </a:p>
      </dgm:t>
    </dgm:pt>
    <dgm:pt modelId="{9DC4003B-A98A-4D07-9DF5-BF8B6D3AAE48}">
      <dgm:prSet custT="1"/>
      <dgm:spPr/>
      <dgm:t>
        <a:bodyPr/>
        <a:lstStyle/>
        <a:p>
          <a:r>
            <a:rPr lang="es-EC" sz="2800" dirty="0" smtClean="0"/>
            <a:t> En la actualidad no existen carreras especializadas 100% en la formación de gestión de riesgos, siendo esta solo una parte del plan de estudios de carreras administrativas. Esto deja en evidencia la importancia de que las universidades generen carreras acordes a las necesidades de su contexto inmediato, para así suplir las necesidades tanto de las empresas públicas como la de los estudiantes, tomando los factores económicos y de conocimiento. </a:t>
          </a:r>
          <a:endParaRPr lang="es-EC" sz="2400" dirty="0"/>
        </a:p>
      </dgm:t>
    </dgm:pt>
    <dgm:pt modelId="{0C142E86-D5E9-4019-86D0-D6A95D7106D2}" type="parTrans" cxnId="{EBDF17FA-5ACA-49C0-94DB-34A469DA7D29}">
      <dgm:prSet/>
      <dgm:spPr/>
      <dgm:t>
        <a:bodyPr/>
        <a:lstStyle/>
        <a:p>
          <a:endParaRPr lang="es-ES"/>
        </a:p>
      </dgm:t>
    </dgm:pt>
    <dgm:pt modelId="{50B371C4-C728-45E3-828F-35DAD6F508DD}" type="sibTrans" cxnId="{EBDF17FA-5ACA-49C0-94DB-34A469DA7D29}">
      <dgm:prSet/>
      <dgm:spPr/>
      <dgm:t>
        <a:bodyPr/>
        <a:lstStyle/>
        <a:p>
          <a:endParaRPr lang="es-ES"/>
        </a:p>
      </dgm:t>
    </dgm:pt>
    <dgm:pt modelId="{4263F3D5-76EF-46AF-AEED-DEC41C555CBB}" type="pres">
      <dgm:prSet presAssocID="{6EC92927-462F-457C-8A92-31B0FF8A66A9}" presName="Name0" presStyleCnt="0">
        <dgm:presLayoutVars>
          <dgm:dir/>
          <dgm:resizeHandles val="exact"/>
        </dgm:presLayoutVars>
      </dgm:prSet>
      <dgm:spPr/>
      <dgm:t>
        <a:bodyPr/>
        <a:lstStyle/>
        <a:p>
          <a:endParaRPr lang="es-CO"/>
        </a:p>
      </dgm:t>
    </dgm:pt>
    <dgm:pt modelId="{B6B46FD3-1876-4AA3-894D-84DC0DACCF8C}" type="pres">
      <dgm:prSet presAssocID="{9DC4003B-A98A-4D07-9DF5-BF8B6D3AAE48}" presName="compNode" presStyleCnt="0"/>
      <dgm:spPr/>
    </dgm:pt>
    <dgm:pt modelId="{91874633-A9D6-4C98-AA59-9FE7B6DA4215}" type="pres">
      <dgm:prSet presAssocID="{9DC4003B-A98A-4D07-9DF5-BF8B6D3AAE48}" presName="pictRect" presStyleLbl="node1" presStyleIdx="0" presStyleCnt="1" custScaleX="392933" custScaleY="286347" custLinFactNeighborX="-37368" custLinFactNeighborY="1616"/>
      <dgm:spPr/>
      <dgm:t>
        <a:bodyPr/>
        <a:lstStyle/>
        <a:p>
          <a:endParaRPr lang="es-ES"/>
        </a:p>
      </dgm:t>
    </dgm:pt>
    <dgm:pt modelId="{81F50AE6-9A6C-47EE-9E6D-A5FBC925F749}" type="pres">
      <dgm:prSet presAssocID="{9DC4003B-A98A-4D07-9DF5-BF8B6D3AAE48}" presName="textRect" presStyleLbl="revTx" presStyleIdx="0" presStyleCnt="1" custScaleX="355387" custScaleY="569205" custLinFactY="-13448" custLinFactNeighborX="-21415" custLinFactNeighborY="-100000">
        <dgm:presLayoutVars>
          <dgm:bulletEnabled val="1"/>
        </dgm:presLayoutVars>
      </dgm:prSet>
      <dgm:spPr/>
      <dgm:t>
        <a:bodyPr/>
        <a:lstStyle/>
        <a:p>
          <a:endParaRPr lang="es-ES"/>
        </a:p>
      </dgm:t>
    </dgm:pt>
  </dgm:ptLst>
  <dgm:cxnLst>
    <dgm:cxn modelId="{EBDF17FA-5ACA-49C0-94DB-34A469DA7D29}" srcId="{6EC92927-462F-457C-8A92-31B0FF8A66A9}" destId="{9DC4003B-A98A-4D07-9DF5-BF8B6D3AAE48}" srcOrd="0" destOrd="0" parTransId="{0C142E86-D5E9-4019-86D0-D6A95D7106D2}" sibTransId="{50B371C4-C728-45E3-828F-35DAD6F508DD}"/>
    <dgm:cxn modelId="{1F8DE3A3-FA29-4BD7-9EA3-F661A1C017A9}" type="presOf" srcId="{9DC4003B-A98A-4D07-9DF5-BF8B6D3AAE48}" destId="{81F50AE6-9A6C-47EE-9E6D-A5FBC925F749}" srcOrd="0" destOrd="0" presId="urn:microsoft.com/office/officeart/2005/8/layout/pList1"/>
    <dgm:cxn modelId="{D31F8B42-718D-45EB-9A58-8A20E0D5D081}" type="presOf" srcId="{6EC92927-462F-457C-8A92-31B0FF8A66A9}" destId="{4263F3D5-76EF-46AF-AEED-DEC41C555CBB}" srcOrd="0" destOrd="0" presId="urn:microsoft.com/office/officeart/2005/8/layout/pList1"/>
    <dgm:cxn modelId="{8F13FD70-EE1A-4FEA-A03E-7FEAEFA18A76}" type="presParOf" srcId="{4263F3D5-76EF-46AF-AEED-DEC41C555CBB}" destId="{B6B46FD3-1876-4AA3-894D-84DC0DACCF8C}" srcOrd="0" destOrd="0" presId="urn:microsoft.com/office/officeart/2005/8/layout/pList1"/>
    <dgm:cxn modelId="{7175324F-FA47-4DF9-89C9-DB9FCA922A2A}" type="presParOf" srcId="{B6B46FD3-1876-4AA3-894D-84DC0DACCF8C}" destId="{91874633-A9D6-4C98-AA59-9FE7B6DA4215}" srcOrd="0" destOrd="0" presId="urn:microsoft.com/office/officeart/2005/8/layout/pList1"/>
    <dgm:cxn modelId="{AD941167-DBEC-4839-B912-19A0B710DDE7}" type="presParOf" srcId="{B6B46FD3-1876-4AA3-894D-84DC0DACCF8C}" destId="{81F50AE6-9A6C-47EE-9E6D-A5FBC925F749}" srcOrd="1" destOrd="0" presId="urn:microsoft.com/office/officeart/2005/8/layout/p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03DFE53-A1C6-4DFB-B41E-999A86BCD64E}" type="doc">
      <dgm:prSet loTypeId="urn:microsoft.com/office/officeart/2005/8/layout/default" loCatId="list" qsTypeId="urn:microsoft.com/office/officeart/2005/8/quickstyle/3d7" qsCatId="3D" csTypeId="urn:microsoft.com/office/officeart/2005/8/colors/accent1_2" csCatId="accent1" phldr="1"/>
      <dgm:spPr/>
      <dgm:t>
        <a:bodyPr/>
        <a:lstStyle/>
        <a:p>
          <a:endParaRPr lang="es-ES"/>
        </a:p>
      </dgm:t>
    </dgm:pt>
    <dgm:pt modelId="{E347EE64-EE23-4C40-85BC-6F7B4B602482}">
      <dgm:prSet custT="1"/>
      <dgm:spPr/>
      <dgm:t>
        <a:bodyPr/>
        <a:lstStyle/>
        <a:p>
          <a:r>
            <a:rPr lang="es-EC" sz="2400" cap="all" baseline="0" dirty="0" smtClean="0"/>
            <a:t>Matriz</a:t>
          </a:r>
          <a:r>
            <a:rPr lang="es-EC" sz="2400" dirty="0" smtClean="0"/>
            <a:t> </a:t>
          </a:r>
          <a:r>
            <a:rPr lang="es-EC" sz="2400" cap="all" baseline="0" dirty="0" smtClean="0"/>
            <a:t>para</a:t>
          </a:r>
          <a:r>
            <a:rPr lang="es-EC" sz="2400" dirty="0" smtClean="0"/>
            <a:t> LA </a:t>
          </a:r>
          <a:r>
            <a:rPr lang="es-EC" sz="2400" cap="all" baseline="0" dirty="0" smtClean="0"/>
            <a:t>Diversificación</a:t>
          </a:r>
          <a:r>
            <a:rPr lang="es-EC" sz="2400" dirty="0" smtClean="0"/>
            <a:t> EN EL ÁMBITO </a:t>
          </a:r>
          <a:r>
            <a:rPr lang="es-EC" sz="2400" cap="all" baseline="0" dirty="0" smtClean="0"/>
            <a:t>Laboral</a:t>
          </a:r>
          <a:r>
            <a:rPr lang="es-EC" sz="2400" dirty="0" smtClean="0"/>
            <a:t> </a:t>
          </a:r>
          <a:r>
            <a:rPr lang="es-EC" sz="2400" cap="all" baseline="0" dirty="0" smtClean="0"/>
            <a:t>de</a:t>
          </a:r>
          <a:r>
            <a:rPr lang="es-EC" sz="2400" dirty="0" smtClean="0"/>
            <a:t> LOS </a:t>
          </a:r>
          <a:r>
            <a:rPr lang="es-EC" sz="2400" cap="all" baseline="0" dirty="0" smtClean="0"/>
            <a:t>Profesionales</a:t>
          </a:r>
          <a:r>
            <a:rPr lang="es-EC" sz="2400" dirty="0" smtClean="0"/>
            <a:t> EN </a:t>
          </a:r>
          <a:r>
            <a:rPr lang="es-EC" sz="2400" cap="all" baseline="0" dirty="0" smtClean="0"/>
            <a:t>Gestión</a:t>
          </a:r>
          <a:r>
            <a:rPr lang="es-EC" sz="2400" dirty="0" smtClean="0"/>
            <a:t> DE </a:t>
          </a:r>
          <a:r>
            <a:rPr lang="es-EC" sz="2400" cap="all" baseline="0" dirty="0" smtClean="0"/>
            <a:t>Riesgos</a:t>
          </a:r>
          <a:endParaRPr lang="es-EC" sz="2400" cap="all" baseline="0" dirty="0"/>
        </a:p>
      </dgm:t>
    </dgm:pt>
    <dgm:pt modelId="{CD2FE03B-BA4D-4496-B185-DC6565B27A0F}" type="parTrans" cxnId="{30984D83-81AC-449D-83B6-A932780D883F}">
      <dgm:prSet/>
      <dgm:spPr/>
      <dgm:t>
        <a:bodyPr/>
        <a:lstStyle/>
        <a:p>
          <a:endParaRPr lang="es-ES"/>
        </a:p>
      </dgm:t>
    </dgm:pt>
    <dgm:pt modelId="{B68B94A5-A1F8-486D-BB07-DAEA87B5BD8F}" type="sibTrans" cxnId="{30984D83-81AC-449D-83B6-A932780D883F}">
      <dgm:prSet/>
      <dgm:spPr/>
      <dgm:t>
        <a:bodyPr/>
        <a:lstStyle/>
        <a:p>
          <a:endParaRPr lang="es-ES"/>
        </a:p>
      </dgm:t>
    </dgm:pt>
    <dgm:pt modelId="{1C778225-52BE-4CD3-BA71-521902C9CC8B}" type="pres">
      <dgm:prSet presAssocID="{803DFE53-A1C6-4DFB-B41E-999A86BCD64E}" presName="diagram" presStyleCnt="0">
        <dgm:presLayoutVars>
          <dgm:dir/>
          <dgm:resizeHandles val="exact"/>
        </dgm:presLayoutVars>
      </dgm:prSet>
      <dgm:spPr/>
      <dgm:t>
        <a:bodyPr/>
        <a:lstStyle/>
        <a:p>
          <a:endParaRPr lang="es-ES"/>
        </a:p>
      </dgm:t>
    </dgm:pt>
    <dgm:pt modelId="{FEB90AFF-AA16-49C0-A051-D6DF5460532D}" type="pres">
      <dgm:prSet presAssocID="{E347EE64-EE23-4C40-85BC-6F7B4B602482}" presName="node" presStyleLbl="node1" presStyleIdx="0" presStyleCnt="1" custScaleX="180600" custScaleY="33143" custLinFactNeighborX="-5837" custLinFactNeighborY="18">
        <dgm:presLayoutVars>
          <dgm:bulletEnabled val="1"/>
        </dgm:presLayoutVars>
      </dgm:prSet>
      <dgm:spPr/>
      <dgm:t>
        <a:bodyPr/>
        <a:lstStyle/>
        <a:p>
          <a:endParaRPr lang="es-ES"/>
        </a:p>
      </dgm:t>
    </dgm:pt>
  </dgm:ptLst>
  <dgm:cxnLst>
    <dgm:cxn modelId="{AFFD9B24-CCB3-48D4-A50E-F1E8B240F767}" type="presOf" srcId="{803DFE53-A1C6-4DFB-B41E-999A86BCD64E}" destId="{1C778225-52BE-4CD3-BA71-521902C9CC8B}" srcOrd="0" destOrd="0" presId="urn:microsoft.com/office/officeart/2005/8/layout/default"/>
    <dgm:cxn modelId="{30984D83-81AC-449D-83B6-A932780D883F}" srcId="{803DFE53-A1C6-4DFB-B41E-999A86BCD64E}" destId="{E347EE64-EE23-4C40-85BC-6F7B4B602482}" srcOrd="0" destOrd="0" parTransId="{CD2FE03B-BA4D-4496-B185-DC6565B27A0F}" sibTransId="{B68B94A5-A1F8-486D-BB07-DAEA87B5BD8F}"/>
    <dgm:cxn modelId="{608DBFE4-59CA-440E-AB6C-353C6652789A}" type="presOf" srcId="{E347EE64-EE23-4C40-85BC-6F7B4B602482}" destId="{FEB90AFF-AA16-49C0-A051-D6DF5460532D}" srcOrd="0" destOrd="0" presId="urn:microsoft.com/office/officeart/2005/8/layout/default"/>
    <dgm:cxn modelId="{18F9D999-DFCD-45F8-97DB-9590BCDCA6A0}" type="presParOf" srcId="{1C778225-52BE-4CD3-BA71-521902C9CC8B}" destId="{FEB90AFF-AA16-49C0-A051-D6DF5460532D}"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B773D18-75B6-479B-8DCE-6CD1EB4EC148}" type="doc">
      <dgm:prSet loTypeId="urn:microsoft.com/office/officeart/2005/8/layout/default" loCatId="list" qsTypeId="urn:microsoft.com/office/officeart/2005/8/quickstyle/3d7" qsCatId="3D" csTypeId="urn:microsoft.com/office/officeart/2005/8/colors/accent1_2" csCatId="accent1" phldr="1"/>
      <dgm:spPr/>
      <dgm:t>
        <a:bodyPr/>
        <a:lstStyle/>
        <a:p>
          <a:endParaRPr lang="es-ES"/>
        </a:p>
      </dgm:t>
    </dgm:pt>
    <dgm:pt modelId="{76B34405-C440-4AC4-9B61-2F5BAB728231}">
      <dgm:prSet phldrT="[Texto]" custT="1"/>
      <dgm:spPr/>
      <dgm:t>
        <a:bodyPr/>
        <a:lstStyle/>
        <a:p>
          <a:r>
            <a:rPr lang="es-ES" sz="2400" b="1" dirty="0" smtClean="0"/>
            <a:t>SEXO DE LOS ESTUDIANTES</a:t>
          </a:r>
          <a:endParaRPr lang="es-ES" sz="2400" b="1" dirty="0"/>
        </a:p>
      </dgm:t>
    </dgm:pt>
    <dgm:pt modelId="{A9E3D528-0308-46C8-988D-414DB5436089}" type="parTrans" cxnId="{637B801A-0148-4ACF-993C-55B5CDC3D10C}">
      <dgm:prSet/>
      <dgm:spPr/>
      <dgm:t>
        <a:bodyPr/>
        <a:lstStyle/>
        <a:p>
          <a:endParaRPr lang="es-ES"/>
        </a:p>
      </dgm:t>
    </dgm:pt>
    <dgm:pt modelId="{E23C81CB-775F-409D-A3F0-A9778063B10C}" type="sibTrans" cxnId="{637B801A-0148-4ACF-993C-55B5CDC3D10C}">
      <dgm:prSet/>
      <dgm:spPr/>
      <dgm:t>
        <a:bodyPr/>
        <a:lstStyle/>
        <a:p>
          <a:endParaRPr lang="es-ES"/>
        </a:p>
      </dgm:t>
    </dgm:pt>
    <dgm:pt modelId="{E1336712-083F-4107-AB52-389C758B3FC4}" type="pres">
      <dgm:prSet presAssocID="{2B773D18-75B6-479B-8DCE-6CD1EB4EC148}" presName="diagram" presStyleCnt="0">
        <dgm:presLayoutVars>
          <dgm:dir/>
          <dgm:resizeHandles val="exact"/>
        </dgm:presLayoutVars>
      </dgm:prSet>
      <dgm:spPr/>
      <dgm:t>
        <a:bodyPr/>
        <a:lstStyle/>
        <a:p>
          <a:endParaRPr lang="es-ES"/>
        </a:p>
      </dgm:t>
    </dgm:pt>
    <dgm:pt modelId="{F98EA1B4-7DC0-4A48-A563-6E955F19F39F}" type="pres">
      <dgm:prSet presAssocID="{76B34405-C440-4AC4-9B61-2F5BAB728231}" presName="node" presStyleLbl="node1" presStyleIdx="0" presStyleCnt="1" custScaleX="57560" custScaleY="14309" custLinFactNeighborX="-2325" custLinFactNeighborY="-48057">
        <dgm:presLayoutVars>
          <dgm:bulletEnabled val="1"/>
        </dgm:presLayoutVars>
      </dgm:prSet>
      <dgm:spPr/>
      <dgm:t>
        <a:bodyPr/>
        <a:lstStyle/>
        <a:p>
          <a:endParaRPr lang="es-ES"/>
        </a:p>
      </dgm:t>
    </dgm:pt>
  </dgm:ptLst>
  <dgm:cxnLst>
    <dgm:cxn modelId="{1CA06D00-B3FB-45AC-8DBA-B7091FB5F7B5}" type="presOf" srcId="{2B773D18-75B6-479B-8DCE-6CD1EB4EC148}" destId="{E1336712-083F-4107-AB52-389C758B3FC4}" srcOrd="0" destOrd="0" presId="urn:microsoft.com/office/officeart/2005/8/layout/default"/>
    <dgm:cxn modelId="{637B801A-0148-4ACF-993C-55B5CDC3D10C}" srcId="{2B773D18-75B6-479B-8DCE-6CD1EB4EC148}" destId="{76B34405-C440-4AC4-9B61-2F5BAB728231}" srcOrd="0" destOrd="0" parTransId="{A9E3D528-0308-46C8-988D-414DB5436089}" sibTransId="{E23C81CB-775F-409D-A3F0-A9778063B10C}"/>
    <dgm:cxn modelId="{CA98A058-6BB2-443C-9BB3-C8F0CCDB6C41}" type="presOf" srcId="{76B34405-C440-4AC4-9B61-2F5BAB728231}" destId="{F98EA1B4-7DC0-4A48-A563-6E955F19F39F}" srcOrd="0" destOrd="0" presId="urn:microsoft.com/office/officeart/2005/8/layout/default"/>
    <dgm:cxn modelId="{99E3EF32-574F-442B-B209-CF02FEF19EF7}" type="presParOf" srcId="{E1336712-083F-4107-AB52-389C758B3FC4}" destId="{F98EA1B4-7DC0-4A48-A563-6E955F19F39F}" srcOrd="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75981E6-4ADD-4F28-AE8E-6554DCD8015A}" type="doc">
      <dgm:prSet loTypeId="urn:microsoft.com/office/officeart/2005/8/layout/default" loCatId="list" qsTypeId="urn:microsoft.com/office/officeart/2005/8/quickstyle/3d7" qsCatId="3D" csTypeId="urn:microsoft.com/office/officeart/2005/8/colors/accent1_2" csCatId="accent1" phldr="1"/>
      <dgm:spPr/>
      <dgm:t>
        <a:bodyPr/>
        <a:lstStyle/>
        <a:p>
          <a:endParaRPr lang="es-ES"/>
        </a:p>
      </dgm:t>
    </dgm:pt>
    <dgm:pt modelId="{959652C5-5547-4BDF-8338-CA644AAAF4DA}">
      <dgm:prSet phldrT="[Texto]" custT="1"/>
      <dgm:spPr/>
      <dgm:t>
        <a:bodyPr/>
        <a:lstStyle/>
        <a:p>
          <a:r>
            <a:rPr lang="es-ES" sz="2400" dirty="0" smtClean="0"/>
            <a:t>DECISIÓN DE CONTINUACIÓN DE ESTUDIOS</a:t>
          </a:r>
          <a:endParaRPr lang="es-ES" sz="2400" dirty="0"/>
        </a:p>
      </dgm:t>
    </dgm:pt>
    <dgm:pt modelId="{949929D9-FBF5-4E1D-9855-F630532063B3}" type="parTrans" cxnId="{E27672A8-9710-445B-B8F8-0D98B2A9536E}">
      <dgm:prSet/>
      <dgm:spPr/>
      <dgm:t>
        <a:bodyPr/>
        <a:lstStyle/>
        <a:p>
          <a:endParaRPr lang="es-ES"/>
        </a:p>
      </dgm:t>
    </dgm:pt>
    <dgm:pt modelId="{EBE7997B-64CF-4B3D-B6C9-15B2DD9F83A8}" type="sibTrans" cxnId="{E27672A8-9710-445B-B8F8-0D98B2A9536E}">
      <dgm:prSet/>
      <dgm:spPr/>
      <dgm:t>
        <a:bodyPr/>
        <a:lstStyle/>
        <a:p>
          <a:endParaRPr lang="es-ES"/>
        </a:p>
      </dgm:t>
    </dgm:pt>
    <dgm:pt modelId="{0F96141E-4B99-435F-A3DD-EE01BA7CA592}" type="pres">
      <dgm:prSet presAssocID="{575981E6-4ADD-4F28-AE8E-6554DCD8015A}" presName="diagram" presStyleCnt="0">
        <dgm:presLayoutVars>
          <dgm:dir/>
          <dgm:resizeHandles val="exact"/>
        </dgm:presLayoutVars>
      </dgm:prSet>
      <dgm:spPr/>
      <dgm:t>
        <a:bodyPr/>
        <a:lstStyle/>
        <a:p>
          <a:endParaRPr lang="es-ES"/>
        </a:p>
      </dgm:t>
    </dgm:pt>
    <dgm:pt modelId="{AF832E15-88F8-4F3C-A4EF-CDFCCDBD2A0D}" type="pres">
      <dgm:prSet presAssocID="{959652C5-5547-4BDF-8338-CA644AAAF4DA}" presName="node" presStyleLbl="node1" presStyleIdx="0" presStyleCnt="1" custScaleY="11842" custLinFactNeighborX="-8234" custLinFactNeighborY="-29204">
        <dgm:presLayoutVars>
          <dgm:bulletEnabled val="1"/>
        </dgm:presLayoutVars>
      </dgm:prSet>
      <dgm:spPr/>
      <dgm:t>
        <a:bodyPr/>
        <a:lstStyle/>
        <a:p>
          <a:endParaRPr lang="es-ES"/>
        </a:p>
      </dgm:t>
    </dgm:pt>
  </dgm:ptLst>
  <dgm:cxnLst>
    <dgm:cxn modelId="{9CBC3AD1-14B8-4B1B-B6FB-7D99F3794336}" type="presOf" srcId="{959652C5-5547-4BDF-8338-CA644AAAF4DA}" destId="{AF832E15-88F8-4F3C-A4EF-CDFCCDBD2A0D}" srcOrd="0" destOrd="0" presId="urn:microsoft.com/office/officeart/2005/8/layout/default"/>
    <dgm:cxn modelId="{07501DFA-C76A-4713-AC27-CC4B605FDAF6}" type="presOf" srcId="{575981E6-4ADD-4F28-AE8E-6554DCD8015A}" destId="{0F96141E-4B99-435F-A3DD-EE01BA7CA592}" srcOrd="0" destOrd="0" presId="urn:microsoft.com/office/officeart/2005/8/layout/default"/>
    <dgm:cxn modelId="{E27672A8-9710-445B-B8F8-0D98B2A9536E}" srcId="{575981E6-4ADD-4F28-AE8E-6554DCD8015A}" destId="{959652C5-5547-4BDF-8338-CA644AAAF4DA}" srcOrd="0" destOrd="0" parTransId="{949929D9-FBF5-4E1D-9855-F630532063B3}" sibTransId="{EBE7997B-64CF-4B3D-B6C9-15B2DD9F83A8}"/>
    <dgm:cxn modelId="{08ACC0FD-474B-4C31-BEE8-C64D1B65D055}" type="presParOf" srcId="{0F96141E-4B99-435F-A3DD-EE01BA7CA592}" destId="{AF832E15-88F8-4F3C-A4EF-CDFCCDBD2A0D}" srcOrd="0" destOrd="0" presId="urn:microsoft.com/office/officeart/2005/8/layout/default"/>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B4C48786-5BA8-4309-8416-146F7B4C8CC1}" type="doc">
      <dgm:prSet loTypeId="urn:microsoft.com/office/officeart/2005/8/layout/vList2" loCatId="list" qsTypeId="urn:microsoft.com/office/officeart/2005/8/quickstyle/3d7" qsCatId="3D" csTypeId="urn:microsoft.com/office/officeart/2005/8/colors/accent1_2" csCatId="accent1" phldr="1"/>
      <dgm:spPr/>
      <dgm:t>
        <a:bodyPr/>
        <a:lstStyle/>
        <a:p>
          <a:endParaRPr lang="es-ES"/>
        </a:p>
      </dgm:t>
    </dgm:pt>
    <dgm:pt modelId="{F576A267-E3C2-46C0-B91C-6CFA5AFB2D44}">
      <dgm:prSet phldrT="[Texto]" custT="1"/>
      <dgm:spPr/>
      <dgm:t>
        <a:bodyPr/>
        <a:lstStyle/>
        <a:p>
          <a:pPr algn="ctr"/>
          <a:r>
            <a:rPr lang="es-ES" sz="2800" b="1" dirty="0" smtClean="0"/>
            <a:t>CONCLUSIONES</a:t>
          </a:r>
          <a:endParaRPr lang="es-ES" sz="2800" b="1" dirty="0"/>
        </a:p>
      </dgm:t>
    </dgm:pt>
    <dgm:pt modelId="{E3992C46-A0D3-4671-B05C-AAB110864E93}" type="parTrans" cxnId="{E1E2DB10-E9FC-46FA-8310-7FE04E0C93E3}">
      <dgm:prSet/>
      <dgm:spPr/>
      <dgm:t>
        <a:bodyPr/>
        <a:lstStyle/>
        <a:p>
          <a:endParaRPr lang="es-ES"/>
        </a:p>
      </dgm:t>
    </dgm:pt>
    <dgm:pt modelId="{1D92B969-E61D-4843-AD6C-9E9C2C2BBA56}" type="sibTrans" cxnId="{E1E2DB10-E9FC-46FA-8310-7FE04E0C93E3}">
      <dgm:prSet/>
      <dgm:spPr/>
      <dgm:t>
        <a:bodyPr/>
        <a:lstStyle/>
        <a:p>
          <a:endParaRPr lang="es-ES"/>
        </a:p>
      </dgm:t>
    </dgm:pt>
    <dgm:pt modelId="{75CA8889-7AAC-49D6-86A5-9F1FB10D9D6A}">
      <dgm:prSet phldrT="[Texto]" custT="1"/>
      <dgm:spPr/>
      <dgm:t>
        <a:bodyPr/>
        <a:lstStyle/>
        <a:p>
          <a:pPr algn="just"/>
          <a:r>
            <a:rPr lang="es-ES" sz="1800" b="1" dirty="0" smtClean="0"/>
            <a:t>Actividad de las Empresas Públicas: </a:t>
          </a:r>
          <a:r>
            <a:rPr lang="es-EC" sz="1800" b="1" dirty="0" smtClean="0"/>
            <a:t>De acuerdo a las actividades empresariales detectadas como parte del desarrollo de las empresas del sector público, se deben considerar sus características dentro de la formación del plan de carrera de gestión de riesgos ofertado por las universidades</a:t>
          </a:r>
          <a:r>
            <a:rPr lang="es-EC" sz="500" b="1" dirty="0" smtClean="0"/>
            <a:t>. </a:t>
          </a:r>
          <a:endParaRPr lang="es-ES" sz="500" b="1" dirty="0"/>
        </a:p>
      </dgm:t>
    </dgm:pt>
    <dgm:pt modelId="{CC7F512F-5B1A-4714-B007-CDEE33BC8E5E}" type="parTrans" cxnId="{10E182D0-BD47-46DE-85D7-4A5AA3052916}">
      <dgm:prSet/>
      <dgm:spPr/>
      <dgm:t>
        <a:bodyPr/>
        <a:lstStyle/>
        <a:p>
          <a:endParaRPr lang="es-ES"/>
        </a:p>
      </dgm:t>
    </dgm:pt>
    <dgm:pt modelId="{101B81FE-B8F5-4598-BFBD-A92C24242735}" type="sibTrans" cxnId="{10E182D0-BD47-46DE-85D7-4A5AA3052916}">
      <dgm:prSet/>
      <dgm:spPr/>
      <dgm:t>
        <a:bodyPr/>
        <a:lstStyle/>
        <a:p>
          <a:endParaRPr lang="es-ES"/>
        </a:p>
      </dgm:t>
    </dgm:pt>
    <dgm:pt modelId="{43F5EA79-BCF6-4338-8706-98C99D69CC1E}">
      <dgm:prSet custT="1"/>
      <dgm:spPr/>
      <dgm:t>
        <a:bodyPr/>
        <a:lstStyle/>
        <a:p>
          <a:pPr algn="just"/>
          <a:r>
            <a:rPr lang="es-EC" sz="1800" b="1" dirty="0" smtClean="0"/>
            <a:t>Se pudo constatar que existirá un número de profesionales que, en busca de emplearse luego de haber llenado las plazas del sector público, buscaran desarrollarse en otro tipo de empresas, es decir, buscaran atender las necesidades del sector privado también. </a:t>
          </a:r>
          <a:endParaRPr lang="es-EC" sz="1800" dirty="0"/>
        </a:p>
      </dgm:t>
    </dgm:pt>
    <dgm:pt modelId="{F5D080AB-208C-4F7D-A73F-C4E848FA262B}" type="parTrans" cxnId="{9AFA52AE-4BB7-4781-B749-BC7F5CC00674}">
      <dgm:prSet/>
      <dgm:spPr/>
      <dgm:t>
        <a:bodyPr/>
        <a:lstStyle/>
        <a:p>
          <a:endParaRPr lang="es-ES"/>
        </a:p>
      </dgm:t>
    </dgm:pt>
    <dgm:pt modelId="{EC5534CC-91FE-4CF9-A989-898397BB0B39}" type="sibTrans" cxnId="{9AFA52AE-4BB7-4781-B749-BC7F5CC00674}">
      <dgm:prSet/>
      <dgm:spPr/>
      <dgm:t>
        <a:bodyPr/>
        <a:lstStyle/>
        <a:p>
          <a:endParaRPr lang="es-ES"/>
        </a:p>
      </dgm:t>
    </dgm:pt>
    <dgm:pt modelId="{E551A0BC-5011-4D71-A6FE-2B878F8419E0}">
      <dgm:prSet custT="1"/>
      <dgm:spPr/>
      <dgm:t>
        <a:bodyPr/>
        <a:lstStyle/>
        <a:p>
          <a:pPr algn="just"/>
          <a:r>
            <a:rPr lang="es-EC" sz="1800" b="1" dirty="0" smtClean="0"/>
            <a:t>Características del sector público: En esta dimensión se tiene una concentración de empresas en Latacunga y Salcedo, siendo su tamaño pequeño y mediano. A través de esta información se pueden acrecentar los esfuerzos por parte de las Universidades por atraer a estudiantes de los referidos cantones</a:t>
          </a:r>
          <a:r>
            <a:rPr lang="es-EC" sz="1400" b="1" dirty="0" smtClean="0"/>
            <a:t>.</a:t>
          </a:r>
          <a:endParaRPr lang="es-EC" sz="1400" b="1" dirty="0"/>
        </a:p>
      </dgm:t>
    </dgm:pt>
    <dgm:pt modelId="{F0A29927-A4F4-4F9E-9F94-3F3A5E7D737A}" type="parTrans" cxnId="{89C4BA72-9740-454F-8DAD-F65120AF703F}">
      <dgm:prSet/>
      <dgm:spPr/>
      <dgm:t>
        <a:bodyPr/>
        <a:lstStyle/>
        <a:p>
          <a:endParaRPr lang="es-ES"/>
        </a:p>
      </dgm:t>
    </dgm:pt>
    <dgm:pt modelId="{6BD528D7-2E7D-4A54-B0A3-435F603F345C}" type="sibTrans" cxnId="{89C4BA72-9740-454F-8DAD-F65120AF703F}">
      <dgm:prSet/>
      <dgm:spPr/>
      <dgm:t>
        <a:bodyPr/>
        <a:lstStyle/>
        <a:p>
          <a:endParaRPr lang="es-ES"/>
        </a:p>
      </dgm:t>
    </dgm:pt>
    <dgm:pt modelId="{A8A75808-5E15-45DE-891E-BFFAD1CE0846}">
      <dgm:prSet custT="1"/>
      <dgm:spPr/>
      <dgm:t>
        <a:bodyPr/>
        <a:lstStyle/>
        <a:p>
          <a:r>
            <a:rPr lang="es-EC" sz="1800" b="1" dirty="0" smtClean="0"/>
            <a:t>Al identificar los riesgos recurrentes en las empresas públicas se podrán hacer los refuerzos necesarios en la transferencia de conocimientos.</a:t>
          </a:r>
          <a:r>
            <a:rPr lang="es-EC" sz="1800" dirty="0" smtClean="0"/>
            <a:t> </a:t>
          </a:r>
          <a:endParaRPr lang="es-EC" sz="1800" dirty="0"/>
        </a:p>
      </dgm:t>
    </dgm:pt>
    <dgm:pt modelId="{187890BB-750D-4C48-90EC-A5861F19EA6F}" type="parTrans" cxnId="{28D59CAA-9547-4411-B7F9-09711A3ECAEF}">
      <dgm:prSet/>
      <dgm:spPr/>
      <dgm:t>
        <a:bodyPr/>
        <a:lstStyle/>
        <a:p>
          <a:endParaRPr lang="es-ES"/>
        </a:p>
      </dgm:t>
    </dgm:pt>
    <dgm:pt modelId="{480E3DB8-2167-489F-A081-73F6CAF252C0}" type="sibTrans" cxnId="{28D59CAA-9547-4411-B7F9-09711A3ECAEF}">
      <dgm:prSet/>
      <dgm:spPr/>
      <dgm:t>
        <a:bodyPr/>
        <a:lstStyle/>
        <a:p>
          <a:endParaRPr lang="es-ES"/>
        </a:p>
      </dgm:t>
    </dgm:pt>
    <dgm:pt modelId="{8E50A605-2332-495D-A6B1-A119AAA182A1}">
      <dgm:prSet custT="1"/>
      <dgm:spPr/>
      <dgm:t>
        <a:bodyPr/>
        <a:lstStyle/>
        <a:p>
          <a:pPr algn="just"/>
          <a:r>
            <a:rPr lang="es-EC" sz="1800" b="0" dirty="0" smtClean="0"/>
            <a:t>Nivel de instrucción de los profesionales de gestión de riesgos: Al ser la especialización el principal requerimiento profesional de las empresas del sector público, se necesita que las universidades oferten este tipo de formación.</a:t>
          </a:r>
          <a:endParaRPr lang="es-EC" sz="1800" b="0" dirty="0"/>
        </a:p>
      </dgm:t>
    </dgm:pt>
    <dgm:pt modelId="{3BC5E796-ECEE-4DA7-B3A8-B55D428AD061}" type="parTrans" cxnId="{184BD7F6-C24B-4A99-8DC6-05B8993FFEEB}">
      <dgm:prSet/>
      <dgm:spPr/>
      <dgm:t>
        <a:bodyPr/>
        <a:lstStyle/>
        <a:p>
          <a:endParaRPr lang="es-ES"/>
        </a:p>
      </dgm:t>
    </dgm:pt>
    <dgm:pt modelId="{6C04C5E2-470F-4E25-8149-31E4DBBFA122}" type="sibTrans" cxnId="{184BD7F6-C24B-4A99-8DC6-05B8993FFEEB}">
      <dgm:prSet/>
      <dgm:spPr/>
      <dgm:t>
        <a:bodyPr/>
        <a:lstStyle/>
        <a:p>
          <a:endParaRPr lang="es-ES"/>
        </a:p>
      </dgm:t>
    </dgm:pt>
    <dgm:pt modelId="{6741D9CC-38C6-4476-8362-4413C2F866D5}" type="pres">
      <dgm:prSet presAssocID="{B4C48786-5BA8-4309-8416-146F7B4C8CC1}" presName="linear" presStyleCnt="0">
        <dgm:presLayoutVars>
          <dgm:animLvl val="lvl"/>
          <dgm:resizeHandles val="exact"/>
        </dgm:presLayoutVars>
      </dgm:prSet>
      <dgm:spPr/>
      <dgm:t>
        <a:bodyPr/>
        <a:lstStyle/>
        <a:p>
          <a:endParaRPr lang="es-ES"/>
        </a:p>
      </dgm:t>
    </dgm:pt>
    <dgm:pt modelId="{F2380CB3-C2A6-425B-9198-05432E64CB28}" type="pres">
      <dgm:prSet presAssocID="{F576A267-E3C2-46C0-B91C-6CFA5AFB2D44}" presName="parentText" presStyleLbl="node1" presStyleIdx="0" presStyleCnt="6">
        <dgm:presLayoutVars>
          <dgm:chMax val="0"/>
          <dgm:bulletEnabled val="1"/>
        </dgm:presLayoutVars>
      </dgm:prSet>
      <dgm:spPr/>
      <dgm:t>
        <a:bodyPr/>
        <a:lstStyle/>
        <a:p>
          <a:endParaRPr lang="es-ES"/>
        </a:p>
      </dgm:t>
    </dgm:pt>
    <dgm:pt modelId="{8DD3C2AD-420B-4BA8-988F-05079526E9C4}" type="pres">
      <dgm:prSet presAssocID="{1D92B969-E61D-4843-AD6C-9E9C2C2BBA56}" presName="spacer" presStyleCnt="0"/>
      <dgm:spPr/>
    </dgm:pt>
    <dgm:pt modelId="{82A89402-8CBD-4867-BA8D-F5F05575EED3}" type="pres">
      <dgm:prSet presAssocID="{8E50A605-2332-495D-A6B1-A119AAA182A1}" presName="parentText" presStyleLbl="node1" presStyleIdx="1" presStyleCnt="6">
        <dgm:presLayoutVars>
          <dgm:chMax val="0"/>
          <dgm:bulletEnabled val="1"/>
        </dgm:presLayoutVars>
      </dgm:prSet>
      <dgm:spPr/>
      <dgm:t>
        <a:bodyPr/>
        <a:lstStyle/>
        <a:p>
          <a:endParaRPr lang="es-ES"/>
        </a:p>
      </dgm:t>
    </dgm:pt>
    <dgm:pt modelId="{49BFB35A-EAFD-4D71-9C24-8EDC31525534}" type="pres">
      <dgm:prSet presAssocID="{6C04C5E2-470F-4E25-8149-31E4DBBFA122}" presName="spacer" presStyleCnt="0"/>
      <dgm:spPr/>
    </dgm:pt>
    <dgm:pt modelId="{33672F35-2964-4451-8B54-9B876F53D546}" type="pres">
      <dgm:prSet presAssocID="{A8A75808-5E15-45DE-891E-BFFAD1CE0846}" presName="parentText" presStyleLbl="node1" presStyleIdx="2" presStyleCnt="6" custScaleY="61113">
        <dgm:presLayoutVars>
          <dgm:chMax val="0"/>
          <dgm:bulletEnabled val="1"/>
        </dgm:presLayoutVars>
      </dgm:prSet>
      <dgm:spPr/>
      <dgm:t>
        <a:bodyPr/>
        <a:lstStyle/>
        <a:p>
          <a:endParaRPr lang="es-ES"/>
        </a:p>
      </dgm:t>
    </dgm:pt>
    <dgm:pt modelId="{85109CB5-8E2A-460B-B4DE-7EF27C2754DE}" type="pres">
      <dgm:prSet presAssocID="{480E3DB8-2167-489F-A081-73F6CAF252C0}" presName="spacer" presStyleCnt="0"/>
      <dgm:spPr/>
    </dgm:pt>
    <dgm:pt modelId="{66C4BC21-F3F2-4452-BC3E-57D2EC29944B}" type="pres">
      <dgm:prSet presAssocID="{43F5EA79-BCF6-4338-8706-98C99D69CC1E}" presName="parentText" presStyleLbl="node1" presStyleIdx="3" presStyleCnt="6" custScaleY="80897">
        <dgm:presLayoutVars>
          <dgm:chMax val="0"/>
          <dgm:bulletEnabled val="1"/>
        </dgm:presLayoutVars>
      </dgm:prSet>
      <dgm:spPr/>
      <dgm:t>
        <a:bodyPr/>
        <a:lstStyle/>
        <a:p>
          <a:endParaRPr lang="es-ES"/>
        </a:p>
      </dgm:t>
    </dgm:pt>
    <dgm:pt modelId="{D1225FB6-83F2-4B93-BB49-9A1F59EB82F7}" type="pres">
      <dgm:prSet presAssocID="{EC5534CC-91FE-4CF9-A989-898397BB0B39}" presName="spacer" presStyleCnt="0"/>
      <dgm:spPr/>
    </dgm:pt>
    <dgm:pt modelId="{D22FBFA9-C964-4513-8BC8-3206E94476CC}" type="pres">
      <dgm:prSet presAssocID="{75CA8889-7AAC-49D6-86A5-9F1FB10D9D6A}" presName="parentText" presStyleLbl="node1" presStyleIdx="4" presStyleCnt="6" custScaleY="98582">
        <dgm:presLayoutVars>
          <dgm:chMax val="0"/>
          <dgm:bulletEnabled val="1"/>
        </dgm:presLayoutVars>
      </dgm:prSet>
      <dgm:spPr/>
      <dgm:t>
        <a:bodyPr/>
        <a:lstStyle/>
        <a:p>
          <a:endParaRPr lang="es-ES"/>
        </a:p>
      </dgm:t>
    </dgm:pt>
    <dgm:pt modelId="{2F23E33E-7E3B-4E5F-8A72-112BCB8F4B82}" type="pres">
      <dgm:prSet presAssocID="{101B81FE-B8F5-4598-BFBD-A92C24242735}" presName="spacer" presStyleCnt="0"/>
      <dgm:spPr/>
    </dgm:pt>
    <dgm:pt modelId="{65057A17-616E-40C0-8F8A-AB9990AA6E54}" type="pres">
      <dgm:prSet presAssocID="{E551A0BC-5011-4D71-A6FE-2B878F8419E0}" presName="parentText" presStyleLbl="node1" presStyleIdx="5" presStyleCnt="6">
        <dgm:presLayoutVars>
          <dgm:chMax val="0"/>
          <dgm:bulletEnabled val="1"/>
        </dgm:presLayoutVars>
      </dgm:prSet>
      <dgm:spPr/>
      <dgm:t>
        <a:bodyPr/>
        <a:lstStyle/>
        <a:p>
          <a:endParaRPr lang="es-ES"/>
        </a:p>
      </dgm:t>
    </dgm:pt>
  </dgm:ptLst>
  <dgm:cxnLst>
    <dgm:cxn modelId="{D4D857BF-5E9F-4B6E-882A-9A37B535AC6C}" type="presOf" srcId="{8E50A605-2332-495D-A6B1-A119AAA182A1}" destId="{82A89402-8CBD-4867-BA8D-F5F05575EED3}" srcOrd="0" destOrd="0" presId="urn:microsoft.com/office/officeart/2005/8/layout/vList2"/>
    <dgm:cxn modelId="{28D59CAA-9547-4411-B7F9-09711A3ECAEF}" srcId="{B4C48786-5BA8-4309-8416-146F7B4C8CC1}" destId="{A8A75808-5E15-45DE-891E-BFFAD1CE0846}" srcOrd="2" destOrd="0" parTransId="{187890BB-750D-4C48-90EC-A5861F19EA6F}" sibTransId="{480E3DB8-2167-489F-A081-73F6CAF252C0}"/>
    <dgm:cxn modelId="{2BEB28DD-8796-41C9-AE97-3AFB88A8EED1}" type="presOf" srcId="{B4C48786-5BA8-4309-8416-146F7B4C8CC1}" destId="{6741D9CC-38C6-4476-8362-4413C2F866D5}" srcOrd="0" destOrd="0" presId="urn:microsoft.com/office/officeart/2005/8/layout/vList2"/>
    <dgm:cxn modelId="{552D0AB7-8F5B-4944-A755-8A6D7D4691F8}" type="presOf" srcId="{F576A267-E3C2-46C0-B91C-6CFA5AFB2D44}" destId="{F2380CB3-C2A6-425B-9198-05432E64CB28}" srcOrd="0" destOrd="0" presId="urn:microsoft.com/office/officeart/2005/8/layout/vList2"/>
    <dgm:cxn modelId="{184BD7F6-C24B-4A99-8DC6-05B8993FFEEB}" srcId="{B4C48786-5BA8-4309-8416-146F7B4C8CC1}" destId="{8E50A605-2332-495D-A6B1-A119AAA182A1}" srcOrd="1" destOrd="0" parTransId="{3BC5E796-ECEE-4DA7-B3A8-B55D428AD061}" sibTransId="{6C04C5E2-470F-4E25-8149-31E4DBBFA122}"/>
    <dgm:cxn modelId="{4A3A3634-3067-461D-99D5-9BEFDFAA4B09}" type="presOf" srcId="{43F5EA79-BCF6-4338-8706-98C99D69CC1E}" destId="{66C4BC21-F3F2-4452-BC3E-57D2EC29944B}" srcOrd="0" destOrd="0" presId="urn:microsoft.com/office/officeart/2005/8/layout/vList2"/>
    <dgm:cxn modelId="{E1E2DB10-E9FC-46FA-8310-7FE04E0C93E3}" srcId="{B4C48786-5BA8-4309-8416-146F7B4C8CC1}" destId="{F576A267-E3C2-46C0-B91C-6CFA5AFB2D44}" srcOrd="0" destOrd="0" parTransId="{E3992C46-A0D3-4671-B05C-AAB110864E93}" sibTransId="{1D92B969-E61D-4843-AD6C-9E9C2C2BBA56}"/>
    <dgm:cxn modelId="{556DD8E9-4223-4374-831E-7C00E8B6DD5A}" type="presOf" srcId="{A8A75808-5E15-45DE-891E-BFFAD1CE0846}" destId="{33672F35-2964-4451-8B54-9B876F53D546}" srcOrd="0" destOrd="0" presId="urn:microsoft.com/office/officeart/2005/8/layout/vList2"/>
    <dgm:cxn modelId="{89C4BA72-9740-454F-8DAD-F65120AF703F}" srcId="{B4C48786-5BA8-4309-8416-146F7B4C8CC1}" destId="{E551A0BC-5011-4D71-A6FE-2B878F8419E0}" srcOrd="5" destOrd="0" parTransId="{F0A29927-A4F4-4F9E-9F94-3F3A5E7D737A}" sibTransId="{6BD528D7-2E7D-4A54-B0A3-435F603F345C}"/>
    <dgm:cxn modelId="{10E182D0-BD47-46DE-85D7-4A5AA3052916}" srcId="{B4C48786-5BA8-4309-8416-146F7B4C8CC1}" destId="{75CA8889-7AAC-49D6-86A5-9F1FB10D9D6A}" srcOrd="4" destOrd="0" parTransId="{CC7F512F-5B1A-4714-B007-CDEE33BC8E5E}" sibTransId="{101B81FE-B8F5-4598-BFBD-A92C24242735}"/>
    <dgm:cxn modelId="{9AFA52AE-4BB7-4781-B749-BC7F5CC00674}" srcId="{B4C48786-5BA8-4309-8416-146F7B4C8CC1}" destId="{43F5EA79-BCF6-4338-8706-98C99D69CC1E}" srcOrd="3" destOrd="0" parTransId="{F5D080AB-208C-4F7D-A73F-C4E848FA262B}" sibTransId="{EC5534CC-91FE-4CF9-A989-898397BB0B39}"/>
    <dgm:cxn modelId="{09A38777-E24A-4300-B21A-4A924064DA6B}" type="presOf" srcId="{E551A0BC-5011-4D71-A6FE-2B878F8419E0}" destId="{65057A17-616E-40C0-8F8A-AB9990AA6E54}" srcOrd="0" destOrd="0" presId="urn:microsoft.com/office/officeart/2005/8/layout/vList2"/>
    <dgm:cxn modelId="{6B1C7723-1260-4B4C-A74A-884D6CC9DCC4}" type="presOf" srcId="{75CA8889-7AAC-49D6-86A5-9F1FB10D9D6A}" destId="{D22FBFA9-C964-4513-8BC8-3206E94476CC}" srcOrd="0" destOrd="0" presId="urn:microsoft.com/office/officeart/2005/8/layout/vList2"/>
    <dgm:cxn modelId="{0658AA38-3A97-43FB-9771-2E16434CB38B}" type="presParOf" srcId="{6741D9CC-38C6-4476-8362-4413C2F866D5}" destId="{F2380CB3-C2A6-425B-9198-05432E64CB28}" srcOrd="0" destOrd="0" presId="urn:microsoft.com/office/officeart/2005/8/layout/vList2"/>
    <dgm:cxn modelId="{6D566983-6830-4B5D-9870-150C5427C425}" type="presParOf" srcId="{6741D9CC-38C6-4476-8362-4413C2F866D5}" destId="{8DD3C2AD-420B-4BA8-988F-05079526E9C4}" srcOrd="1" destOrd="0" presId="urn:microsoft.com/office/officeart/2005/8/layout/vList2"/>
    <dgm:cxn modelId="{5C9EF5A4-BEC1-48FF-BE03-0DF844766B36}" type="presParOf" srcId="{6741D9CC-38C6-4476-8362-4413C2F866D5}" destId="{82A89402-8CBD-4867-BA8D-F5F05575EED3}" srcOrd="2" destOrd="0" presId="urn:microsoft.com/office/officeart/2005/8/layout/vList2"/>
    <dgm:cxn modelId="{CAEF98F7-8940-4699-A1E3-756A54D206DE}" type="presParOf" srcId="{6741D9CC-38C6-4476-8362-4413C2F866D5}" destId="{49BFB35A-EAFD-4D71-9C24-8EDC31525534}" srcOrd="3" destOrd="0" presId="urn:microsoft.com/office/officeart/2005/8/layout/vList2"/>
    <dgm:cxn modelId="{420DFF84-4F60-4B21-B223-36F750D2B7B9}" type="presParOf" srcId="{6741D9CC-38C6-4476-8362-4413C2F866D5}" destId="{33672F35-2964-4451-8B54-9B876F53D546}" srcOrd="4" destOrd="0" presId="urn:microsoft.com/office/officeart/2005/8/layout/vList2"/>
    <dgm:cxn modelId="{32181389-5DCD-4340-AFDC-5217F355E510}" type="presParOf" srcId="{6741D9CC-38C6-4476-8362-4413C2F866D5}" destId="{85109CB5-8E2A-460B-B4DE-7EF27C2754DE}" srcOrd="5" destOrd="0" presId="urn:microsoft.com/office/officeart/2005/8/layout/vList2"/>
    <dgm:cxn modelId="{E5E3A7EE-0E2A-49BC-8DCE-55060FEB6518}" type="presParOf" srcId="{6741D9CC-38C6-4476-8362-4413C2F866D5}" destId="{66C4BC21-F3F2-4452-BC3E-57D2EC29944B}" srcOrd="6" destOrd="0" presId="urn:microsoft.com/office/officeart/2005/8/layout/vList2"/>
    <dgm:cxn modelId="{543167A0-1DB0-446A-9145-A1AA12621815}" type="presParOf" srcId="{6741D9CC-38C6-4476-8362-4413C2F866D5}" destId="{D1225FB6-83F2-4B93-BB49-9A1F59EB82F7}" srcOrd="7" destOrd="0" presId="urn:microsoft.com/office/officeart/2005/8/layout/vList2"/>
    <dgm:cxn modelId="{AAE89408-1E22-4BF7-A807-4D53D257918E}" type="presParOf" srcId="{6741D9CC-38C6-4476-8362-4413C2F866D5}" destId="{D22FBFA9-C964-4513-8BC8-3206E94476CC}" srcOrd="8" destOrd="0" presId="urn:microsoft.com/office/officeart/2005/8/layout/vList2"/>
    <dgm:cxn modelId="{6E6B32EF-B5FD-4776-AB89-06C1B6A1A98C}" type="presParOf" srcId="{6741D9CC-38C6-4476-8362-4413C2F866D5}" destId="{2F23E33E-7E3B-4E5F-8A72-112BCB8F4B82}" srcOrd="9" destOrd="0" presId="urn:microsoft.com/office/officeart/2005/8/layout/vList2"/>
    <dgm:cxn modelId="{A1F7667F-1543-4D75-BC72-648BD413EA22}" type="presParOf" srcId="{6741D9CC-38C6-4476-8362-4413C2F866D5}" destId="{65057A17-616E-40C0-8F8A-AB9990AA6E54}"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376E744-BE41-4059-91FC-FC5FA5B13CC3}" type="doc">
      <dgm:prSet loTypeId="urn:microsoft.com/office/officeart/2005/8/layout/vList2" loCatId="list" qsTypeId="urn:microsoft.com/office/officeart/2005/8/quickstyle/3d7" qsCatId="3D" csTypeId="urn:microsoft.com/office/officeart/2005/8/colors/accent1_2" csCatId="accent1" phldr="1"/>
      <dgm:spPr/>
      <dgm:t>
        <a:bodyPr/>
        <a:lstStyle/>
        <a:p>
          <a:endParaRPr lang="es-ES"/>
        </a:p>
      </dgm:t>
    </dgm:pt>
    <dgm:pt modelId="{CE1B8F24-137A-4BAF-926B-F7DDB7F8D7F8}">
      <dgm:prSet phldrT="[Texto]"/>
      <dgm:spPr/>
      <dgm:t>
        <a:bodyPr/>
        <a:lstStyle/>
        <a:p>
          <a:pPr algn="ctr"/>
          <a:r>
            <a:rPr lang="es-ES" b="1" dirty="0" smtClean="0"/>
            <a:t>CONCLUSIONES (CONTINUACIÓN)</a:t>
          </a:r>
          <a:endParaRPr lang="es-ES" b="1" dirty="0"/>
        </a:p>
      </dgm:t>
    </dgm:pt>
    <dgm:pt modelId="{0A07284B-ABCC-49D2-BC14-9F4BFDA95060}" type="parTrans" cxnId="{1F68E34D-A5CF-4EA5-92C5-0E8744997B91}">
      <dgm:prSet/>
      <dgm:spPr/>
      <dgm:t>
        <a:bodyPr/>
        <a:lstStyle/>
        <a:p>
          <a:endParaRPr lang="es-ES"/>
        </a:p>
      </dgm:t>
    </dgm:pt>
    <dgm:pt modelId="{95E21279-6EAF-4D49-8FEB-8A81AF5B30E9}" type="sibTrans" cxnId="{1F68E34D-A5CF-4EA5-92C5-0E8744997B91}">
      <dgm:prSet/>
      <dgm:spPr/>
      <dgm:t>
        <a:bodyPr/>
        <a:lstStyle/>
        <a:p>
          <a:endParaRPr lang="es-ES"/>
        </a:p>
      </dgm:t>
    </dgm:pt>
    <dgm:pt modelId="{A715A4C3-2CE7-471B-B59B-A1E9B4DB5BC6}">
      <dgm:prSet custT="1"/>
      <dgm:spPr/>
      <dgm:t>
        <a:bodyPr/>
        <a:lstStyle/>
        <a:p>
          <a:pPr algn="just"/>
          <a:r>
            <a:rPr lang="es-EC" sz="2000" b="1" smtClean="0"/>
            <a:t>La principal necesidad de las empresas, infiere en la preparación de los estudiantes, la cual debería enfocarse en la gestión de riesgos. </a:t>
          </a:r>
          <a:endParaRPr lang="es-EC" sz="2000" dirty="0"/>
        </a:p>
      </dgm:t>
    </dgm:pt>
    <dgm:pt modelId="{291F5A88-181B-4AA0-90F0-E229990478C5}" type="parTrans" cxnId="{BD6198A2-83C7-4BF4-8475-51FA4696BF83}">
      <dgm:prSet/>
      <dgm:spPr/>
      <dgm:t>
        <a:bodyPr/>
        <a:lstStyle/>
        <a:p>
          <a:endParaRPr lang="es-ES"/>
        </a:p>
      </dgm:t>
    </dgm:pt>
    <dgm:pt modelId="{259D034B-EE8B-4577-A5C0-118E8C10F907}" type="sibTrans" cxnId="{BD6198A2-83C7-4BF4-8475-51FA4696BF83}">
      <dgm:prSet/>
      <dgm:spPr/>
      <dgm:t>
        <a:bodyPr/>
        <a:lstStyle/>
        <a:p>
          <a:endParaRPr lang="es-ES"/>
        </a:p>
      </dgm:t>
    </dgm:pt>
    <dgm:pt modelId="{4858D229-BB5A-41DB-829F-2C1A3E55A4B0}">
      <dgm:prSet/>
      <dgm:spPr/>
      <dgm:t>
        <a:bodyPr/>
        <a:lstStyle/>
        <a:p>
          <a:pPr algn="just"/>
          <a:r>
            <a:rPr lang="es-EC" b="1" dirty="0" smtClean="0"/>
            <a:t>Se evidencio que alrededor del 53% de los trabajadores de las empresas públicas son hombres y el 47% son mujeres, lo que responde a las políticas de gobierno en donde se promueve la participación de las mujeres en los sectores productivos. </a:t>
          </a:r>
          <a:endParaRPr lang="es-EC" b="1" dirty="0"/>
        </a:p>
      </dgm:t>
    </dgm:pt>
    <dgm:pt modelId="{08169A54-14A9-4BC9-AE94-2A3BAFA108C7}" type="parTrans" cxnId="{7F18005A-069C-4594-AE38-1D1BF11BF504}">
      <dgm:prSet/>
      <dgm:spPr/>
      <dgm:t>
        <a:bodyPr/>
        <a:lstStyle/>
        <a:p>
          <a:endParaRPr lang="es-ES"/>
        </a:p>
      </dgm:t>
    </dgm:pt>
    <dgm:pt modelId="{7A82F05F-710E-428E-AA8A-514778702946}" type="sibTrans" cxnId="{7F18005A-069C-4594-AE38-1D1BF11BF504}">
      <dgm:prSet/>
      <dgm:spPr/>
      <dgm:t>
        <a:bodyPr/>
        <a:lstStyle/>
        <a:p>
          <a:endParaRPr lang="es-ES"/>
        </a:p>
      </dgm:t>
    </dgm:pt>
    <dgm:pt modelId="{A8C8794D-B991-47B7-8DDB-BE169074F6FF}" type="pres">
      <dgm:prSet presAssocID="{2376E744-BE41-4059-91FC-FC5FA5B13CC3}" presName="linear" presStyleCnt="0">
        <dgm:presLayoutVars>
          <dgm:animLvl val="lvl"/>
          <dgm:resizeHandles val="exact"/>
        </dgm:presLayoutVars>
      </dgm:prSet>
      <dgm:spPr/>
      <dgm:t>
        <a:bodyPr/>
        <a:lstStyle/>
        <a:p>
          <a:endParaRPr lang="es-ES"/>
        </a:p>
      </dgm:t>
    </dgm:pt>
    <dgm:pt modelId="{FA529341-BB1A-4D37-8532-4D5253C3342F}" type="pres">
      <dgm:prSet presAssocID="{CE1B8F24-137A-4BAF-926B-F7DDB7F8D7F8}" presName="parentText" presStyleLbl="node1" presStyleIdx="0" presStyleCnt="3">
        <dgm:presLayoutVars>
          <dgm:chMax val="0"/>
          <dgm:bulletEnabled val="1"/>
        </dgm:presLayoutVars>
      </dgm:prSet>
      <dgm:spPr/>
      <dgm:t>
        <a:bodyPr/>
        <a:lstStyle/>
        <a:p>
          <a:endParaRPr lang="es-ES"/>
        </a:p>
      </dgm:t>
    </dgm:pt>
    <dgm:pt modelId="{A3C661B3-B6D0-40E3-89EA-CECB7EB2FF49}" type="pres">
      <dgm:prSet presAssocID="{95E21279-6EAF-4D49-8FEB-8A81AF5B30E9}" presName="spacer" presStyleCnt="0"/>
      <dgm:spPr/>
    </dgm:pt>
    <dgm:pt modelId="{C18E668E-67BC-46E5-BCDF-41DCA6EAC288}" type="pres">
      <dgm:prSet presAssocID="{A715A4C3-2CE7-471B-B59B-A1E9B4DB5BC6}" presName="parentText" presStyleLbl="node1" presStyleIdx="1" presStyleCnt="3">
        <dgm:presLayoutVars>
          <dgm:chMax val="0"/>
          <dgm:bulletEnabled val="1"/>
        </dgm:presLayoutVars>
      </dgm:prSet>
      <dgm:spPr/>
      <dgm:t>
        <a:bodyPr/>
        <a:lstStyle/>
        <a:p>
          <a:endParaRPr lang="es-ES"/>
        </a:p>
      </dgm:t>
    </dgm:pt>
    <dgm:pt modelId="{62B0A229-6A97-4D29-9350-2A73767057DC}" type="pres">
      <dgm:prSet presAssocID="{259D034B-EE8B-4577-A5C0-118E8C10F907}" presName="spacer" presStyleCnt="0"/>
      <dgm:spPr/>
    </dgm:pt>
    <dgm:pt modelId="{982A42A9-1ACF-4EF0-AD44-963DE7F9C2A7}" type="pres">
      <dgm:prSet presAssocID="{4858D229-BB5A-41DB-829F-2C1A3E55A4B0}" presName="parentText" presStyleLbl="node1" presStyleIdx="2" presStyleCnt="3">
        <dgm:presLayoutVars>
          <dgm:chMax val="0"/>
          <dgm:bulletEnabled val="1"/>
        </dgm:presLayoutVars>
      </dgm:prSet>
      <dgm:spPr/>
      <dgm:t>
        <a:bodyPr/>
        <a:lstStyle/>
        <a:p>
          <a:endParaRPr lang="es-ES"/>
        </a:p>
      </dgm:t>
    </dgm:pt>
  </dgm:ptLst>
  <dgm:cxnLst>
    <dgm:cxn modelId="{BD6198A2-83C7-4BF4-8475-51FA4696BF83}" srcId="{2376E744-BE41-4059-91FC-FC5FA5B13CC3}" destId="{A715A4C3-2CE7-471B-B59B-A1E9B4DB5BC6}" srcOrd="1" destOrd="0" parTransId="{291F5A88-181B-4AA0-90F0-E229990478C5}" sibTransId="{259D034B-EE8B-4577-A5C0-118E8C10F907}"/>
    <dgm:cxn modelId="{7F18005A-069C-4594-AE38-1D1BF11BF504}" srcId="{2376E744-BE41-4059-91FC-FC5FA5B13CC3}" destId="{4858D229-BB5A-41DB-829F-2C1A3E55A4B0}" srcOrd="2" destOrd="0" parTransId="{08169A54-14A9-4BC9-AE94-2A3BAFA108C7}" sibTransId="{7A82F05F-710E-428E-AA8A-514778702946}"/>
    <dgm:cxn modelId="{CF15DF77-0935-4DBF-B524-5C6CAAEF80FC}" type="presOf" srcId="{A715A4C3-2CE7-471B-B59B-A1E9B4DB5BC6}" destId="{C18E668E-67BC-46E5-BCDF-41DCA6EAC288}" srcOrd="0" destOrd="0" presId="urn:microsoft.com/office/officeart/2005/8/layout/vList2"/>
    <dgm:cxn modelId="{1F68E34D-A5CF-4EA5-92C5-0E8744997B91}" srcId="{2376E744-BE41-4059-91FC-FC5FA5B13CC3}" destId="{CE1B8F24-137A-4BAF-926B-F7DDB7F8D7F8}" srcOrd="0" destOrd="0" parTransId="{0A07284B-ABCC-49D2-BC14-9F4BFDA95060}" sibTransId="{95E21279-6EAF-4D49-8FEB-8A81AF5B30E9}"/>
    <dgm:cxn modelId="{E6692881-D84A-40EC-8C62-D1D0EF1070EE}" type="presOf" srcId="{2376E744-BE41-4059-91FC-FC5FA5B13CC3}" destId="{A8C8794D-B991-47B7-8DDB-BE169074F6FF}" srcOrd="0" destOrd="0" presId="urn:microsoft.com/office/officeart/2005/8/layout/vList2"/>
    <dgm:cxn modelId="{8EE82029-A779-4259-A51F-DBB0AF435CD5}" type="presOf" srcId="{4858D229-BB5A-41DB-829F-2C1A3E55A4B0}" destId="{982A42A9-1ACF-4EF0-AD44-963DE7F9C2A7}" srcOrd="0" destOrd="0" presId="urn:microsoft.com/office/officeart/2005/8/layout/vList2"/>
    <dgm:cxn modelId="{3107CDBB-1FF4-4A87-BB4C-E369544DCB86}" type="presOf" srcId="{CE1B8F24-137A-4BAF-926B-F7DDB7F8D7F8}" destId="{FA529341-BB1A-4D37-8532-4D5253C3342F}" srcOrd="0" destOrd="0" presId="urn:microsoft.com/office/officeart/2005/8/layout/vList2"/>
    <dgm:cxn modelId="{8584AC52-A59E-4E2C-981E-5C586E1942A3}" type="presParOf" srcId="{A8C8794D-B991-47B7-8DDB-BE169074F6FF}" destId="{FA529341-BB1A-4D37-8532-4D5253C3342F}" srcOrd="0" destOrd="0" presId="urn:microsoft.com/office/officeart/2005/8/layout/vList2"/>
    <dgm:cxn modelId="{4FCE39CD-1EDC-4327-863D-A612E4B434A6}" type="presParOf" srcId="{A8C8794D-B991-47B7-8DDB-BE169074F6FF}" destId="{A3C661B3-B6D0-40E3-89EA-CECB7EB2FF49}" srcOrd="1" destOrd="0" presId="urn:microsoft.com/office/officeart/2005/8/layout/vList2"/>
    <dgm:cxn modelId="{879E96EF-71FC-419C-B4B4-2891EA631BE1}" type="presParOf" srcId="{A8C8794D-B991-47B7-8DDB-BE169074F6FF}" destId="{C18E668E-67BC-46E5-BCDF-41DCA6EAC288}" srcOrd="2" destOrd="0" presId="urn:microsoft.com/office/officeart/2005/8/layout/vList2"/>
    <dgm:cxn modelId="{5248D545-2CFF-4F16-B5E3-698188247BD3}" type="presParOf" srcId="{A8C8794D-B991-47B7-8DDB-BE169074F6FF}" destId="{62B0A229-6A97-4D29-9350-2A73767057DC}" srcOrd="3" destOrd="0" presId="urn:microsoft.com/office/officeart/2005/8/layout/vList2"/>
    <dgm:cxn modelId="{2FEFF57F-A644-4438-B34E-85D083F1AB2D}" type="presParOf" srcId="{A8C8794D-B991-47B7-8DDB-BE169074F6FF}" destId="{982A42A9-1ACF-4EF0-AD44-963DE7F9C2A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C11175-A327-41D7-99BD-B5BF3B91C4BE}" type="doc">
      <dgm:prSet loTypeId="urn:microsoft.com/office/officeart/2005/8/layout/default" loCatId="list" qsTypeId="urn:microsoft.com/office/officeart/2009/2/quickstyle/3d8" qsCatId="3D" csTypeId="urn:microsoft.com/office/officeart/2005/8/colors/accent1_2" csCatId="accent1" phldr="1"/>
      <dgm:spPr/>
      <dgm:t>
        <a:bodyPr/>
        <a:lstStyle/>
        <a:p>
          <a:endParaRPr lang="es-ES"/>
        </a:p>
      </dgm:t>
    </dgm:pt>
    <dgm:pt modelId="{2741517B-7171-4E75-9292-80360BC0ED69}">
      <dgm:prSet custT="1"/>
      <dgm:spPr/>
      <dgm:t>
        <a:bodyPr/>
        <a:lstStyle/>
        <a:p>
          <a:r>
            <a:rPr lang="es-EC" sz="1400" b="1" dirty="0" smtClean="0">
              <a:solidFill>
                <a:schemeClr val="tx1"/>
              </a:solidFill>
            </a:rPr>
            <a:t>* </a:t>
          </a:r>
          <a:r>
            <a:rPr lang="es-EC" sz="2000" b="1" dirty="0" smtClean="0">
              <a:solidFill>
                <a:schemeClr val="tx1"/>
              </a:solidFill>
            </a:rPr>
            <a:t>Analizar la empleabilidad del campo laboral de los profesionales en gestión de riesgos.</a:t>
          </a:r>
          <a:endParaRPr lang="es-EC" sz="2000" b="1" dirty="0">
            <a:solidFill>
              <a:schemeClr val="tx1"/>
            </a:solidFill>
          </a:endParaRPr>
        </a:p>
      </dgm:t>
    </dgm:pt>
    <dgm:pt modelId="{DD7F08CD-A5BF-4716-8878-07E96CA1A9FE}" type="parTrans" cxnId="{77DF5481-1EE8-48C5-9DB7-7D8EADBC5DD4}">
      <dgm:prSet/>
      <dgm:spPr/>
      <dgm:t>
        <a:bodyPr/>
        <a:lstStyle/>
        <a:p>
          <a:endParaRPr lang="es-ES"/>
        </a:p>
      </dgm:t>
    </dgm:pt>
    <dgm:pt modelId="{FE23F466-3ABB-459E-8314-4C326886EB3D}" type="sibTrans" cxnId="{77DF5481-1EE8-48C5-9DB7-7D8EADBC5DD4}">
      <dgm:prSet/>
      <dgm:spPr/>
      <dgm:t>
        <a:bodyPr/>
        <a:lstStyle/>
        <a:p>
          <a:endParaRPr lang="es-ES"/>
        </a:p>
      </dgm:t>
    </dgm:pt>
    <dgm:pt modelId="{E8DE5B6C-7CF0-4AB2-A076-3E00BE1142C6}">
      <dgm:prSet/>
      <dgm:spPr/>
      <dgm:t>
        <a:bodyPr/>
        <a:lstStyle/>
        <a:p>
          <a:r>
            <a:rPr lang="es-EC" b="1" dirty="0" smtClean="0">
              <a:solidFill>
                <a:schemeClr val="tx1"/>
              </a:solidFill>
            </a:rPr>
            <a:t>*Diagnosticar la política de diversificación en el ámbito laboral de los profesionales en gestión de riesgos.</a:t>
          </a:r>
          <a:endParaRPr lang="es-EC" b="1" dirty="0">
            <a:solidFill>
              <a:schemeClr val="tx1"/>
            </a:solidFill>
          </a:endParaRPr>
        </a:p>
      </dgm:t>
    </dgm:pt>
    <dgm:pt modelId="{5829074F-ACF4-4D85-B5EC-D3C877CA5AAD}" type="parTrans" cxnId="{DA84FB01-FA39-4E93-A471-D25F9529D084}">
      <dgm:prSet/>
      <dgm:spPr/>
      <dgm:t>
        <a:bodyPr/>
        <a:lstStyle/>
        <a:p>
          <a:endParaRPr lang="es-ES"/>
        </a:p>
      </dgm:t>
    </dgm:pt>
    <dgm:pt modelId="{0EE43262-E6D2-40B2-9CC0-4A2E7F62DEAE}" type="sibTrans" cxnId="{DA84FB01-FA39-4E93-A471-D25F9529D084}">
      <dgm:prSet/>
      <dgm:spPr/>
      <dgm:t>
        <a:bodyPr/>
        <a:lstStyle/>
        <a:p>
          <a:endParaRPr lang="es-ES"/>
        </a:p>
      </dgm:t>
    </dgm:pt>
    <dgm:pt modelId="{2248CF29-F723-4BFB-A921-B8A260B49064}">
      <dgm:prSet custT="1"/>
      <dgm:spPr/>
      <dgm:t>
        <a:bodyPr/>
        <a:lstStyle/>
        <a:p>
          <a:r>
            <a:rPr lang="es-EC" sz="2400" b="1" dirty="0" smtClean="0">
              <a:solidFill>
                <a:schemeClr val="tx1"/>
              </a:solidFill>
            </a:rPr>
            <a:t>*</a:t>
          </a:r>
          <a:r>
            <a:rPr lang="es-EC" sz="1800" b="1" dirty="0" smtClean="0">
              <a:solidFill>
                <a:schemeClr val="tx1"/>
              </a:solidFill>
            </a:rPr>
            <a:t>Realizar un estudio de pertinencia del campo laboral en gestión de riesgos.</a:t>
          </a:r>
          <a:endParaRPr lang="es-EC" sz="1800" b="1" dirty="0">
            <a:solidFill>
              <a:schemeClr val="tx1"/>
            </a:solidFill>
          </a:endParaRPr>
        </a:p>
      </dgm:t>
    </dgm:pt>
    <dgm:pt modelId="{A107F515-0433-441A-A563-13DE03F1B407}" type="parTrans" cxnId="{32A5499B-886F-445C-802A-3876B2E0A2E0}">
      <dgm:prSet/>
      <dgm:spPr/>
      <dgm:t>
        <a:bodyPr/>
        <a:lstStyle/>
        <a:p>
          <a:endParaRPr lang="es-ES"/>
        </a:p>
      </dgm:t>
    </dgm:pt>
    <dgm:pt modelId="{E5DD7964-7584-4A70-8223-7DE1BE547B04}" type="sibTrans" cxnId="{32A5499B-886F-445C-802A-3876B2E0A2E0}">
      <dgm:prSet/>
      <dgm:spPr/>
      <dgm:t>
        <a:bodyPr/>
        <a:lstStyle/>
        <a:p>
          <a:endParaRPr lang="es-ES"/>
        </a:p>
      </dgm:t>
    </dgm:pt>
    <dgm:pt modelId="{60EF0E37-8FD9-49AD-9BC2-FB04A108A552}">
      <dgm:prSet custT="1"/>
      <dgm:spPr/>
      <dgm:t>
        <a:bodyPr/>
        <a:lstStyle/>
        <a:p>
          <a:r>
            <a:rPr lang="es-EC" sz="1800" b="1" dirty="0" smtClean="0">
              <a:solidFill>
                <a:schemeClr val="tx1"/>
              </a:solidFill>
            </a:rPr>
            <a:t>*Investigar la situación de igualdad en el campo laboral de gestión de riesgos en la provincia de Cotopaxi en el sector público.</a:t>
          </a:r>
          <a:endParaRPr lang="es-EC" sz="1800" b="1" dirty="0">
            <a:solidFill>
              <a:schemeClr val="tx1"/>
            </a:solidFill>
          </a:endParaRPr>
        </a:p>
      </dgm:t>
    </dgm:pt>
    <dgm:pt modelId="{C74A3C10-8250-4100-8623-EDA4C70B5346}" type="parTrans" cxnId="{52F68DB7-5C43-4F79-8B96-1AA54E51E804}">
      <dgm:prSet/>
      <dgm:spPr/>
      <dgm:t>
        <a:bodyPr/>
        <a:lstStyle/>
        <a:p>
          <a:endParaRPr lang="es-ES"/>
        </a:p>
      </dgm:t>
    </dgm:pt>
    <dgm:pt modelId="{5EDA4BD9-EB2C-4FF7-BA80-EE1493D10E03}" type="sibTrans" cxnId="{52F68DB7-5C43-4F79-8B96-1AA54E51E804}">
      <dgm:prSet/>
      <dgm:spPr/>
      <dgm:t>
        <a:bodyPr/>
        <a:lstStyle/>
        <a:p>
          <a:endParaRPr lang="es-ES"/>
        </a:p>
      </dgm:t>
    </dgm:pt>
    <dgm:pt modelId="{5C521E6D-7556-40C9-B020-A6C40D5C105C}">
      <dgm:prSet custT="1"/>
      <dgm:spPr/>
      <dgm:t>
        <a:bodyPr/>
        <a:lstStyle/>
        <a:p>
          <a:r>
            <a:rPr lang="es-EC" sz="1800" b="1" dirty="0" smtClean="0">
              <a:solidFill>
                <a:schemeClr val="tx1"/>
              </a:solidFill>
            </a:rPr>
            <a:t>*Recopilar y sistematizar datos relacionados con los aspectos de titulación, oferta regional y nacional de los profesionales en el campo de gestión de riesgos de la provincia de Cotopaxi en el sector público.</a:t>
          </a:r>
          <a:endParaRPr lang="es-EC" sz="1800" b="1" dirty="0">
            <a:solidFill>
              <a:schemeClr val="tx1"/>
            </a:solidFill>
          </a:endParaRPr>
        </a:p>
      </dgm:t>
    </dgm:pt>
    <dgm:pt modelId="{73B7CEA7-4BAB-4A1E-A25C-A0E91F2753E0}" type="parTrans" cxnId="{9C0A188F-A8CD-4F29-BC79-6E732A9EB91D}">
      <dgm:prSet/>
      <dgm:spPr/>
      <dgm:t>
        <a:bodyPr/>
        <a:lstStyle/>
        <a:p>
          <a:endParaRPr lang="es-ES"/>
        </a:p>
      </dgm:t>
    </dgm:pt>
    <dgm:pt modelId="{45A019BD-CCDF-49C5-A597-200EF0FD4F4E}" type="sibTrans" cxnId="{9C0A188F-A8CD-4F29-BC79-6E732A9EB91D}">
      <dgm:prSet/>
      <dgm:spPr/>
      <dgm:t>
        <a:bodyPr/>
        <a:lstStyle/>
        <a:p>
          <a:endParaRPr lang="es-ES"/>
        </a:p>
      </dgm:t>
    </dgm:pt>
    <dgm:pt modelId="{C6E75EFF-ECE4-49B2-B4C6-DAEAF151E203}">
      <dgm:prSet phldrT="[Texto]" custT="1"/>
      <dgm:spPr/>
      <dgm:t>
        <a:bodyPr/>
        <a:lstStyle/>
        <a:p>
          <a:r>
            <a:rPr lang="es-ES" sz="3200" b="1" dirty="0" smtClean="0">
              <a:solidFill>
                <a:schemeClr val="tx1"/>
              </a:solidFill>
            </a:rPr>
            <a:t>OBJETIVOS ESPECÍFICOS</a:t>
          </a:r>
          <a:endParaRPr lang="es-ES" sz="3200" b="1" dirty="0">
            <a:solidFill>
              <a:schemeClr val="tx1"/>
            </a:solidFill>
          </a:endParaRPr>
        </a:p>
      </dgm:t>
    </dgm:pt>
    <dgm:pt modelId="{340D5566-B63D-4056-B4DB-F83965F38214}" type="sibTrans" cxnId="{3869E49C-403D-444F-ACDC-48F8B74E6D3D}">
      <dgm:prSet/>
      <dgm:spPr/>
      <dgm:t>
        <a:bodyPr/>
        <a:lstStyle/>
        <a:p>
          <a:endParaRPr lang="es-ES"/>
        </a:p>
      </dgm:t>
    </dgm:pt>
    <dgm:pt modelId="{241B47EB-3D2E-4CA2-B6DE-02DA649FBE6B}" type="parTrans" cxnId="{3869E49C-403D-444F-ACDC-48F8B74E6D3D}">
      <dgm:prSet/>
      <dgm:spPr/>
      <dgm:t>
        <a:bodyPr/>
        <a:lstStyle/>
        <a:p>
          <a:endParaRPr lang="es-ES"/>
        </a:p>
      </dgm:t>
    </dgm:pt>
    <dgm:pt modelId="{C89AF0CF-983E-43A5-A254-FEE5ED39EFE8}" type="pres">
      <dgm:prSet presAssocID="{5DC11175-A327-41D7-99BD-B5BF3B91C4BE}" presName="diagram" presStyleCnt="0">
        <dgm:presLayoutVars>
          <dgm:dir/>
          <dgm:resizeHandles val="exact"/>
        </dgm:presLayoutVars>
      </dgm:prSet>
      <dgm:spPr/>
      <dgm:t>
        <a:bodyPr/>
        <a:lstStyle/>
        <a:p>
          <a:endParaRPr lang="es-ES"/>
        </a:p>
      </dgm:t>
    </dgm:pt>
    <dgm:pt modelId="{C3C33FCC-1584-4565-B533-7B06458F837D}" type="pres">
      <dgm:prSet presAssocID="{C6E75EFF-ECE4-49B2-B4C6-DAEAF151E203}" presName="node" presStyleLbl="node1" presStyleIdx="0" presStyleCnt="6" custLinFactNeighborX="94533" custLinFactNeighborY="-54082">
        <dgm:presLayoutVars>
          <dgm:bulletEnabled val="1"/>
        </dgm:presLayoutVars>
      </dgm:prSet>
      <dgm:spPr/>
      <dgm:t>
        <a:bodyPr/>
        <a:lstStyle/>
        <a:p>
          <a:endParaRPr lang="es-ES"/>
        </a:p>
      </dgm:t>
    </dgm:pt>
    <dgm:pt modelId="{95CBCD90-5F09-4426-900F-6072DA11EB63}" type="pres">
      <dgm:prSet presAssocID="{340D5566-B63D-4056-B4DB-F83965F38214}" presName="sibTrans" presStyleCnt="0"/>
      <dgm:spPr/>
    </dgm:pt>
    <dgm:pt modelId="{1F6B651F-4D03-44DF-BEB8-9DB3514DDF42}" type="pres">
      <dgm:prSet presAssocID="{2741517B-7171-4E75-9292-80360BC0ED69}" presName="node" presStyleLbl="node1" presStyleIdx="1" presStyleCnt="6" custLinFactNeighborX="-82770" custLinFactNeighborY="43611">
        <dgm:presLayoutVars>
          <dgm:bulletEnabled val="1"/>
        </dgm:presLayoutVars>
      </dgm:prSet>
      <dgm:spPr/>
      <dgm:t>
        <a:bodyPr/>
        <a:lstStyle/>
        <a:p>
          <a:endParaRPr lang="es-ES"/>
        </a:p>
      </dgm:t>
    </dgm:pt>
    <dgm:pt modelId="{18842D4B-0203-4F36-9714-B5A51BE130E4}" type="pres">
      <dgm:prSet presAssocID="{FE23F466-3ABB-459E-8314-4C326886EB3D}" presName="sibTrans" presStyleCnt="0"/>
      <dgm:spPr/>
    </dgm:pt>
    <dgm:pt modelId="{D1255C1A-8D31-4D46-B668-CEE636B3648C}" type="pres">
      <dgm:prSet presAssocID="{E8DE5B6C-7CF0-4AB2-A076-3E00BE1142C6}" presName="node" presStyleLbl="node1" presStyleIdx="2" presStyleCnt="6" custLinFactNeighborX="-57503" custLinFactNeighborY="38614">
        <dgm:presLayoutVars>
          <dgm:bulletEnabled val="1"/>
        </dgm:presLayoutVars>
      </dgm:prSet>
      <dgm:spPr/>
      <dgm:t>
        <a:bodyPr/>
        <a:lstStyle/>
        <a:p>
          <a:endParaRPr lang="es-ES"/>
        </a:p>
      </dgm:t>
    </dgm:pt>
    <dgm:pt modelId="{A7904E2C-AD22-45C1-87DD-9FF660F7EF6D}" type="pres">
      <dgm:prSet presAssocID="{0EE43262-E6D2-40B2-9CC0-4A2E7F62DEAE}" presName="sibTrans" presStyleCnt="0"/>
      <dgm:spPr/>
    </dgm:pt>
    <dgm:pt modelId="{9CB7AC05-1312-4737-B1FE-B0FDE4B34C60}" type="pres">
      <dgm:prSet presAssocID="{2248CF29-F723-4BFB-A921-B8A260B49064}" presName="node" presStyleLbl="node1" presStyleIdx="3" presStyleCnt="6" custLinFactX="-55090" custLinFactY="11502" custLinFactNeighborX="-100000" custLinFactNeighborY="100000">
        <dgm:presLayoutVars>
          <dgm:bulletEnabled val="1"/>
        </dgm:presLayoutVars>
      </dgm:prSet>
      <dgm:spPr/>
      <dgm:t>
        <a:bodyPr/>
        <a:lstStyle/>
        <a:p>
          <a:endParaRPr lang="es-ES"/>
        </a:p>
      </dgm:t>
    </dgm:pt>
    <dgm:pt modelId="{9936B206-A6D3-4702-A886-CC35BF095239}" type="pres">
      <dgm:prSet presAssocID="{E5DD7964-7584-4A70-8223-7DE1BE547B04}" presName="sibTrans" presStyleCnt="0"/>
      <dgm:spPr/>
    </dgm:pt>
    <dgm:pt modelId="{A95EB621-72B4-4D4D-B304-2C221794F616}" type="pres">
      <dgm:prSet presAssocID="{60EF0E37-8FD9-49AD-9BC2-FB04A108A552}" presName="node" presStyleLbl="node1" presStyleIdx="4" presStyleCnt="6" custLinFactNeighborX="-6852" custLinFactNeighborY="37667">
        <dgm:presLayoutVars>
          <dgm:bulletEnabled val="1"/>
        </dgm:presLayoutVars>
      </dgm:prSet>
      <dgm:spPr/>
      <dgm:t>
        <a:bodyPr/>
        <a:lstStyle/>
        <a:p>
          <a:endParaRPr lang="es-ES"/>
        </a:p>
      </dgm:t>
    </dgm:pt>
    <dgm:pt modelId="{6D23AD5C-7109-477E-90B7-9558BF809D37}" type="pres">
      <dgm:prSet presAssocID="{5EDA4BD9-EB2C-4FF7-BA80-EE1493D10E03}" presName="sibTrans" presStyleCnt="0"/>
      <dgm:spPr/>
    </dgm:pt>
    <dgm:pt modelId="{81F6CBC1-6355-46D2-B722-BBA4C6DC7018}" type="pres">
      <dgm:prSet presAssocID="{5C521E6D-7556-40C9-B020-A6C40D5C105C}" presName="node" presStyleLbl="node1" presStyleIdx="5" presStyleCnt="6" custLinFactNeighborX="-7492" custLinFactNeighborY="36085">
        <dgm:presLayoutVars>
          <dgm:bulletEnabled val="1"/>
        </dgm:presLayoutVars>
      </dgm:prSet>
      <dgm:spPr/>
      <dgm:t>
        <a:bodyPr/>
        <a:lstStyle/>
        <a:p>
          <a:endParaRPr lang="es-ES"/>
        </a:p>
      </dgm:t>
    </dgm:pt>
  </dgm:ptLst>
  <dgm:cxnLst>
    <dgm:cxn modelId="{D4323BC4-522C-4E0C-A0F2-93B6EB643EA0}" type="presOf" srcId="{5C521E6D-7556-40C9-B020-A6C40D5C105C}" destId="{81F6CBC1-6355-46D2-B722-BBA4C6DC7018}" srcOrd="0" destOrd="0" presId="urn:microsoft.com/office/officeart/2005/8/layout/default"/>
    <dgm:cxn modelId="{DA84FB01-FA39-4E93-A471-D25F9529D084}" srcId="{5DC11175-A327-41D7-99BD-B5BF3B91C4BE}" destId="{E8DE5B6C-7CF0-4AB2-A076-3E00BE1142C6}" srcOrd="2" destOrd="0" parTransId="{5829074F-ACF4-4D85-B5EC-D3C877CA5AAD}" sibTransId="{0EE43262-E6D2-40B2-9CC0-4A2E7F62DEAE}"/>
    <dgm:cxn modelId="{9C0A188F-A8CD-4F29-BC79-6E732A9EB91D}" srcId="{5DC11175-A327-41D7-99BD-B5BF3B91C4BE}" destId="{5C521E6D-7556-40C9-B020-A6C40D5C105C}" srcOrd="5" destOrd="0" parTransId="{73B7CEA7-4BAB-4A1E-A25C-A0E91F2753E0}" sibTransId="{45A019BD-CCDF-49C5-A597-200EF0FD4F4E}"/>
    <dgm:cxn modelId="{84FDBB7A-DF82-4782-8E90-2F353E350F33}" type="presOf" srcId="{5DC11175-A327-41D7-99BD-B5BF3B91C4BE}" destId="{C89AF0CF-983E-43A5-A254-FEE5ED39EFE8}" srcOrd="0" destOrd="0" presId="urn:microsoft.com/office/officeart/2005/8/layout/default"/>
    <dgm:cxn modelId="{A027A809-C2C0-4A4F-B8E4-B7E6650E286E}" type="presOf" srcId="{C6E75EFF-ECE4-49B2-B4C6-DAEAF151E203}" destId="{C3C33FCC-1584-4565-B533-7B06458F837D}" srcOrd="0" destOrd="0" presId="urn:microsoft.com/office/officeart/2005/8/layout/default"/>
    <dgm:cxn modelId="{32A5499B-886F-445C-802A-3876B2E0A2E0}" srcId="{5DC11175-A327-41D7-99BD-B5BF3B91C4BE}" destId="{2248CF29-F723-4BFB-A921-B8A260B49064}" srcOrd="3" destOrd="0" parTransId="{A107F515-0433-441A-A563-13DE03F1B407}" sibTransId="{E5DD7964-7584-4A70-8223-7DE1BE547B04}"/>
    <dgm:cxn modelId="{57192552-81B6-468C-A9C4-674285938196}" type="presOf" srcId="{2741517B-7171-4E75-9292-80360BC0ED69}" destId="{1F6B651F-4D03-44DF-BEB8-9DB3514DDF42}" srcOrd="0" destOrd="0" presId="urn:microsoft.com/office/officeart/2005/8/layout/default"/>
    <dgm:cxn modelId="{52F68DB7-5C43-4F79-8B96-1AA54E51E804}" srcId="{5DC11175-A327-41D7-99BD-B5BF3B91C4BE}" destId="{60EF0E37-8FD9-49AD-9BC2-FB04A108A552}" srcOrd="4" destOrd="0" parTransId="{C74A3C10-8250-4100-8623-EDA4C70B5346}" sibTransId="{5EDA4BD9-EB2C-4FF7-BA80-EE1493D10E03}"/>
    <dgm:cxn modelId="{3869E49C-403D-444F-ACDC-48F8B74E6D3D}" srcId="{5DC11175-A327-41D7-99BD-B5BF3B91C4BE}" destId="{C6E75EFF-ECE4-49B2-B4C6-DAEAF151E203}" srcOrd="0" destOrd="0" parTransId="{241B47EB-3D2E-4CA2-B6DE-02DA649FBE6B}" sibTransId="{340D5566-B63D-4056-B4DB-F83965F38214}"/>
    <dgm:cxn modelId="{871CE5F0-3F6C-40A5-938B-DDE3F1EFB955}" type="presOf" srcId="{E8DE5B6C-7CF0-4AB2-A076-3E00BE1142C6}" destId="{D1255C1A-8D31-4D46-B668-CEE636B3648C}" srcOrd="0" destOrd="0" presId="urn:microsoft.com/office/officeart/2005/8/layout/default"/>
    <dgm:cxn modelId="{04F8209D-A0E3-4E25-9058-198DAC146BC5}" type="presOf" srcId="{60EF0E37-8FD9-49AD-9BC2-FB04A108A552}" destId="{A95EB621-72B4-4D4D-B304-2C221794F616}" srcOrd="0" destOrd="0" presId="urn:microsoft.com/office/officeart/2005/8/layout/default"/>
    <dgm:cxn modelId="{8928F82A-122B-495B-8216-5AAE5A55B299}" type="presOf" srcId="{2248CF29-F723-4BFB-A921-B8A260B49064}" destId="{9CB7AC05-1312-4737-B1FE-B0FDE4B34C60}" srcOrd="0" destOrd="0" presId="urn:microsoft.com/office/officeart/2005/8/layout/default"/>
    <dgm:cxn modelId="{77DF5481-1EE8-48C5-9DB7-7D8EADBC5DD4}" srcId="{5DC11175-A327-41D7-99BD-B5BF3B91C4BE}" destId="{2741517B-7171-4E75-9292-80360BC0ED69}" srcOrd="1" destOrd="0" parTransId="{DD7F08CD-A5BF-4716-8878-07E96CA1A9FE}" sibTransId="{FE23F466-3ABB-459E-8314-4C326886EB3D}"/>
    <dgm:cxn modelId="{411E5CCD-6716-486D-9FF1-6B4CE85B7E65}" type="presParOf" srcId="{C89AF0CF-983E-43A5-A254-FEE5ED39EFE8}" destId="{C3C33FCC-1584-4565-B533-7B06458F837D}" srcOrd="0" destOrd="0" presId="urn:microsoft.com/office/officeart/2005/8/layout/default"/>
    <dgm:cxn modelId="{86569065-A4F4-4399-B05E-817016B36F51}" type="presParOf" srcId="{C89AF0CF-983E-43A5-A254-FEE5ED39EFE8}" destId="{95CBCD90-5F09-4426-900F-6072DA11EB63}" srcOrd="1" destOrd="0" presId="urn:microsoft.com/office/officeart/2005/8/layout/default"/>
    <dgm:cxn modelId="{F9B6A3A0-9713-40EC-AC05-B9CC4E0AB9FF}" type="presParOf" srcId="{C89AF0CF-983E-43A5-A254-FEE5ED39EFE8}" destId="{1F6B651F-4D03-44DF-BEB8-9DB3514DDF42}" srcOrd="2" destOrd="0" presId="urn:microsoft.com/office/officeart/2005/8/layout/default"/>
    <dgm:cxn modelId="{ECEDDE4B-F390-4492-9768-7A3D8F58036D}" type="presParOf" srcId="{C89AF0CF-983E-43A5-A254-FEE5ED39EFE8}" destId="{18842D4B-0203-4F36-9714-B5A51BE130E4}" srcOrd="3" destOrd="0" presId="urn:microsoft.com/office/officeart/2005/8/layout/default"/>
    <dgm:cxn modelId="{FE6977F0-5306-4FF7-9047-D6F981604601}" type="presParOf" srcId="{C89AF0CF-983E-43A5-A254-FEE5ED39EFE8}" destId="{D1255C1A-8D31-4D46-B668-CEE636B3648C}" srcOrd="4" destOrd="0" presId="urn:microsoft.com/office/officeart/2005/8/layout/default"/>
    <dgm:cxn modelId="{094831FF-7065-42E8-80B5-B7059182B943}" type="presParOf" srcId="{C89AF0CF-983E-43A5-A254-FEE5ED39EFE8}" destId="{A7904E2C-AD22-45C1-87DD-9FF660F7EF6D}" srcOrd="5" destOrd="0" presId="urn:microsoft.com/office/officeart/2005/8/layout/default"/>
    <dgm:cxn modelId="{FB13D095-A530-4B4A-9FF3-BEF130091C0A}" type="presParOf" srcId="{C89AF0CF-983E-43A5-A254-FEE5ED39EFE8}" destId="{9CB7AC05-1312-4737-B1FE-B0FDE4B34C60}" srcOrd="6" destOrd="0" presId="urn:microsoft.com/office/officeart/2005/8/layout/default"/>
    <dgm:cxn modelId="{DC54536A-4911-4269-ACDC-760B07C8E4D4}" type="presParOf" srcId="{C89AF0CF-983E-43A5-A254-FEE5ED39EFE8}" destId="{9936B206-A6D3-4702-A886-CC35BF095239}" srcOrd="7" destOrd="0" presId="urn:microsoft.com/office/officeart/2005/8/layout/default"/>
    <dgm:cxn modelId="{1B3906AC-21AC-4C93-874F-D29CF0AA2428}" type="presParOf" srcId="{C89AF0CF-983E-43A5-A254-FEE5ED39EFE8}" destId="{A95EB621-72B4-4D4D-B304-2C221794F616}" srcOrd="8" destOrd="0" presId="urn:microsoft.com/office/officeart/2005/8/layout/default"/>
    <dgm:cxn modelId="{FB44A552-9770-49B5-8197-BF2B755121EC}" type="presParOf" srcId="{C89AF0CF-983E-43A5-A254-FEE5ED39EFE8}" destId="{6D23AD5C-7109-477E-90B7-9558BF809D37}" srcOrd="9" destOrd="0" presId="urn:microsoft.com/office/officeart/2005/8/layout/default"/>
    <dgm:cxn modelId="{D2E77E11-72CD-4267-A269-3542629A1013}" type="presParOf" srcId="{C89AF0CF-983E-43A5-A254-FEE5ED39EFE8}" destId="{81F6CBC1-6355-46D2-B722-BBA4C6DC7018}"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8F21E07-06D8-40C7-B66C-1127C92492CC}" type="doc">
      <dgm:prSet loTypeId="urn:microsoft.com/office/officeart/2005/8/layout/vList2" loCatId="list" qsTypeId="urn:microsoft.com/office/officeart/2005/8/quickstyle/3d7" qsCatId="3D" csTypeId="urn:microsoft.com/office/officeart/2005/8/colors/accent1_2" csCatId="accent1" phldr="1"/>
      <dgm:spPr/>
      <dgm:t>
        <a:bodyPr/>
        <a:lstStyle/>
        <a:p>
          <a:endParaRPr lang="es-ES"/>
        </a:p>
      </dgm:t>
    </dgm:pt>
    <dgm:pt modelId="{9D58E12F-8B69-4921-8601-BA0019C218CB}">
      <dgm:prSet phldrT="[Texto]" custT="1"/>
      <dgm:spPr/>
      <dgm:t>
        <a:bodyPr/>
        <a:lstStyle/>
        <a:p>
          <a:pPr algn="ctr"/>
          <a:r>
            <a:rPr lang="es-ES" sz="3200" b="1" dirty="0" smtClean="0"/>
            <a:t>RECOMENDACIONES</a:t>
          </a:r>
          <a:endParaRPr lang="es-ES" sz="3200" b="1" dirty="0"/>
        </a:p>
      </dgm:t>
    </dgm:pt>
    <dgm:pt modelId="{27E9D8C0-403B-45F5-8FF7-1AFC1F38DE51}" type="parTrans" cxnId="{98A0F07D-1B79-4CB2-BA6D-479029D7298B}">
      <dgm:prSet/>
      <dgm:spPr/>
      <dgm:t>
        <a:bodyPr/>
        <a:lstStyle/>
        <a:p>
          <a:endParaRPr lang="es-ES"/>
        </a:p>
      </dgm:t>
    </dgm:pt>
    <dgm:pt modelId="{D225AF5D-DA55-4EF4-9925-57E335909738}" type="sibTrans" cxnId="{98A0F07D-1B79-4CB2-BA6D-479029D7298B}">
      <dgm:prSet/>
      <dgm:spPr/>
      <dgm:t>
        <a:bodyPr/>
        <a:lstStyle/>
        <a:p>
          <a:endParaRPr lang="es-ES"/>
        </a:p>
      </dgm:t>
    </dgm:pt>
    <dgm:pt modelId="{21A30622-3611-4090-8C2B-DE8A5479AF8B}">
      <dgm:prSet custT="1"/>
      <dgm:spPr/>
      <dgm:t>
        <a:bodyPr/>
        <a:lstStyle/>
        <a:p>
          <a:pPr algn="just"/>
          <a:r>
            <a:rPr lang="es-EC" sz="2000" b="1" smtClean="0"/>
            <a:t>Al existir un nivel significativo de 2.572 estudiantes con intenciones de formarse en gestión de riesgos como carrera profesional, es necesario entonces que las instituciones de educación superior de la provincia de Cotopaxi evalúen la posibilidad de crear una carrera especializada en gestión de riesgos.</a:t>
          </a:r>
          <a:endParaRPr lang="es-EC" sz="2000" b="1" dirty="0"/>
        </a:p>
      </dgm:t>
    </dgm:pt>
    <dgm:pt modelId="{410ED16E-AF1C-409C-8116-880B1A7C44AB}" type="parTrans" cxnId="{660236EE-DF9F-41C3-B5F1-B30EC1F0CE1D}">
      <dgm:prSet/>
      <dgm:spPr/>
      <dgm:t>
        <a:bodyPr/>
        <a:lstStyle/>
        <a:p>
          <a:endParaRPr lang="es-ES"/>
        </a:p>
      </dgm:t>
    </dgm:pt>
    <dgm:pt modelId="{8EA40159-CA82-4E27-99B4-BE46E3CF4153}" type="sibTrans" cxnId="{660236EE-DF9F-41C3-B5F1-B30EC1F0CE1D}">
      <dgm:prSet/>
      <dgm:spPr/>
      <dgm:t>
        <a:bodyPr/>
        <a:lstStyle/>
        <a:p>
          <a:endParaRPr lang="es-ES"/>
        </a:p>
      </dgm:t>
    </dgm:pt>
    <dgm:pt modelId="{EA849E3A-0CFD-4AD8-9BFC-C329D50B6413}">
      <dgm:prSet custT="1"/>
      <dgm:spPr/>
      <dgm:t>
        <a:bodyPr/>
        <a:lstStyle/>
        <a:p>
          <a:pPr algn="just"/>
          <a:r>
            <a:rPr lang="es-EC" sz="2000" b="1" smtClean="0"/>
            <a:t>Por parte de la Universidades de la provincia de Cotopaxi es necesario evaluar las características de las empresas del sector público, para que de esta forma pueda estructurarse un plan de formación académica acorde a estos requerimientos. </a:t>
          </a:r>
          <a:endParaRPr lang="es-EC" sz="2000" b="1" dirty="0"/>
        </a:p>
      </dgm:t>
    </dgm:pt>
    <dgm:pt modelId="{F781CF8F-5900-4E69-A4AF-8841B23477D7}" type="parTrans" cxnId="{36511A7E-7FF7-42B5-9909-5838C5B7C93D}">
      <dgm:prSet/>
      <dgm:spPr/>
      <dgm:t>
        <a:bodyPr/>
        <a:lstStyle/>
        <a:p>
          <a:endParaRPr lang="es-ES"/>
        </a:p>
      </dgm:t>
    </dgm:pt>
    <dgm:pt modelId="{A0FDFA15-85A3-4C6B-B5A2-E63E43845052}" type="sibTrans" cxnId="{36511A7E-7FF7-42B5-9909-5838C5B7C93D}">
      <dgm:prSet/>
      <dgm:spPr/>
      <dgm:t>
        <a:bodyPr/>
        <a:lstStyle/>
        <a:p>
          <a:endParaRPr lang="es-ES"/>
        </a:p>
      </dgm:t>
    </dgm:pt>
    <dgm:pt modelId="{FEB4E35E-28C5-4EFB-92EA-41FB279C3B02}">
      <dgm:prSet custT="1"/>
      <dgm:spPr/>
      <dgm:t>
        <a:bodyPr/>
        <a:lstStyle/>
        <a:p>
          <a:pPr algn="just"/>
          <a:r>
            <a:rPr lang="es-EC" sz="2000" b="1" dirty="0" smtClean="0"/>
            <a:t>Al arrojar el estudio de pertinencia como resultado que la mayor necesidad de las empresas públicas de contar con un profesional de gestión de riesgos, y no únicamente con uno formado en seguridad y salud ocupacional, muestra la importancia de las competencias que dentro de esta área se deben desarrollar</a:t>
          </a:r>
          <a:endParaRPr lang="es-EC" sz="2000" b="1" dirty="0"/>
        </a:p>
      </dgm:t>
    </dgm:pt>
    <dgm:pt modelId="{07E3B754-138F-4901-BA34-BBA3F9E3F275}" type="parTrans" cxnId="{9738A88A-E955-4EF7-BDBF-3F96F3C29001}">
      <dgm:prSet/>
      <dgm:spPr/>
      <dgm:t>
        <a:bodyPr/>
        <a:lstStyle/>
        <a:p>
          <a:endParaRPr lang="es-ES"/>
        </a:p>
      </dgm:t>
    </dgm:pt>
    <dgm:pt modelId="{6453CAC9-B0D9-4C10-A6B1-495876535A7A}" type="sibTrans" cxnId="{9738A88A-E955-4EF7-BDBF-3F96F3C29001}">
      <dgm:prSet/>
      <dgm:spPr/>
      <dgm:t>
        <a:bodyPr/>
        <a:lstStyle/>
        <a:p>
          <a:endParaRPr lang="es-ES"/>
        </a:p>
      </dgm:t>
    </dgm:pt>
    <dgm:pt modelId="{A7926169-4899-4C3F-B1FE-BD8888240481}">
      <dgm:prSet custT="1"/>
      <dgm:spPr/>
      <dgm:t>
        <a:bodyPr/>
        <a:lstStyle/>
        <a:p>
          <a:pPr algn="just"/>
          <a:r>
            <a:rPr lang="es-EC" sz="2000" b="1" smtClean="0"/>
            <a:t>Es importante que por parte de las Universidades se lleven a cabo campañas de socialización de la oferta académica basándose principalmente en los beneficios y oportunidades de desarrollo que pueden tener tanto hombre como mujeres en el campo laboral, si estos deciden formarse en gestión de riesgo. </a:t>
          </a:r>
          <a:endParaRPr lang="es-EC" sz="2000" b="1" dirty="0"/>
        </a:p>
      </dgm:t>
    </dgm:pt>
    <dgm:pt modelId="{D94A48F7-7C46-4743-B52F-6B0D1C78C723}" type="parTrans" cxnId="{C1BF23C7-BA3F-4766-9CF4-1173DCC15B7C}">
      <dgm:prSet/>
      <dgm:spPr/>
      <dgm:t>
        <a:bodyPr/>
        <a:lstStyle/>
        <a:p>
          <a:endParaRPr lang="es-ES"/>
        </a:p>
      </dgm:t>
    </dgm:pt>
    <dgm:pt modelId="{44335DC0-1D0D-4F24-AF6D-CAF88EDCA4DC}" type="sibTrans" cxnId="{C1BF23C7-BA3F-4766-9CF4-1173DCC15B7C}">
      <dgm:prSet/>
      <dgm:spPr/>
      <dgm:t>
        <a:bodyPr/>
        <a:lstStyle/>
        <a:p>
          <a:endParaRPr lang="es-ES"/>
        </a:p>
      </dgm:t>
    </dgm:pt>
    <dgm:pt modelId="{5FD3F551-A30F-48E6-832C-88073293E58A}" type="pres">
      <dgm:prSet presAssocID="{E8F21E07-06D8-40C7-B66C-1127C92492CC}" presName="linear" presStyleCnt="0">
        <dgm:presLayoutVars>
          <dgm:animLvl val="lvl"/>
          <dgm:resizeHandles val="exact"/>
        </dgm:presLayoutVars>
      </dgm:prSet>
      <dgm:spPr/>
      <dgm:t>
        <a:bodyPr/>
        <a:lstStyle/>
        <a:p>
          <a:endParaRPr lang="es-ES"/>
        </a:p>
      </dgm:t>
    </dgm:pt>
    <dgm:pt modelId="{455D52FB-E64B-4E40-AA26-8044EFF9AF8B}" type="pres">
      <dgm:prSet presAssocID="{9D58E12F-8B69-4921-8601-BA0019C218CB}" presName="parentText" presStyleLbl="node1" presStyleIdx="0" presStyleCnt="5" custScaleY="62200" custLinFactY="-15362" custLinFactNeighborX="1637" custLinFactNeighborY="-100000">
        <dgm:presLayoutVars>
          <dgm:chMax val="0"/>
          <dgm:bulletEnabled val="1"/>
        </dgm:presLayoutVars>
      </dgm:prSet>
      <dgm:spPr/>
      <dgm:t>
        <a:bodyPr/>
        <a:lstStyle/>
        <a:p>
          <a:endParaRPr lang="es-ES"/>
        </a:p>
      </dgm:t>
    </dgm:pt>
    <dgm:pt modelId="{EE7FE87C-9DCE-48F2-8EA5-28FC759E707C}" type="pres">
      <dgm:prSet presAssocID="{D225AF5D-DA55-4EF4-9925-57E335909738}" presName="spacer" presStyleCnt="0"/>
      <dgm:spPr/>
    </dgm:pt>
    <dgm:pt modelId="{A15B5CF1-DF21-4563-B3E4-7D77A354777D}" type="pres">
      <dgm:prSet presAssocID="{21A30622-3611-4090-8C2B-DE8A5479AF8B}" presName="parentText" presStyleLbl="node1" presStyleIdx="1" presStyleCnt="5" custLinFactY="2751" custLinFactNeighborY="100000">
        <dgm:presLayoutVars>
          <dgm:chMax val="0"/>
          <dgm:bulletEnabled val="1"/>
        </dgm:presLayoutVars>
      </dgm:prSet>
      <dgm:spPr/>
      <dgm:t>
        <a:bodyPr/>
        <a:lstStyle/>
        <a:p>
          <a:endParaRPr lang="es-ES"/>
        </a:p>
      </dgm:t>
    </dgm:pt>
    <dgm:pt modelId="{43F9832D-4ECD-46FE-80CE-10BB0119D3AB}" type="pres">
      <dgm:prSet presAssocID="{8EA40159-CA82-4E27-99B4-BE46E3CF4153}" presName="spacer" presStyleCnt="0"/>
      <dgm:spPr/>
    </dgm:pt>
    <dgm:pt modelId="{688A8A39-6F81-4A11-B0B5-00C76F2DC80A}" type="pres">
      <dgm:prSet presAssocID="{A7926169-4899-4C3F-B1FE-BD8888240481}" presName="parentText" presStyleLbl="node1" presStyleIdx="2" presStyleCnt="5" custLinFactY="197226" custLinFactNeighborX="-351" custLinFactNeighborY="200000">
        <dgm:presLayoutVars>
          <dgm:chMax val="0"/>
          <dgm:bulletEnabled val="1"/>
        </dgm:presLayoutVars>
      </dgm:prSet>
      <dgm:spPr/>
      <dgm:t>
        <a:bodyPr/>
        <a:lstStyle/>
        <a:p>
          <a:endParaRPr lang="es-ES"/>
        </a:p>
      </dgm:t>
    </dgm:pt>
    <dgm:pt modelId="{22A8F798-CE50-4BF9-A2FA-31F686BA7613}" type="pres">
      <dgm:prSet presAssocID="{44335DC0-1D0D-4F24-AF6D-CAF88EDCA4DC}" presName="spacer" presStyleCnt="0"/>
      <dgm:spPr/>
    </dgm:pt>
    <dgm:pt modelId="{0EABA57D-B7D0-4DDE-9D43-C404A08CFCC1}" type="pres">
      <dgm:prSet presAssocID="{FEB4E35E-28C5-4EFB-92EA-41FB279C3B02}" presName="parentText" presStyleLbl="node1" presStyleIdx="3" presStyleCnt="5" custLinFactY="4262" custLinFactNeighborX="-234" custLinFactNeighborY="100000">
        <dgm:presLayoutVars>
          <dgm:chMax val="0"/>
          <dgm:bulletEnabled val="1"/>
        </dgm:presLayoutVars>
      </dgm:prSet>
      <dgm:spPr/>
      <dgm:t>
        <a:bodyPr/>
        <a:lstStyle/>
        <a:p>
          <a:endParaRPr lang="es-ES"/>
        </a:p>
      </dgm:t>
    </dgm:pt>
    <dgm:pt modelId="{C1C9D99B-2573-4CF0-8F52-16F1A0645F3A}" type="pres">
      <dgm:prSet presAssocID="{6453CAC9-B0D9-4C10-A6B1-495876535A7A}" presName="spacer" presStyleCnt="0"/>
      <dgm:spPr/>
    </dgm:pt>
    <dgm:pt modelId="{339CA4B5-8B1F-476B-8B60-74160E42D49D}" type="pres">
      <dgm:prSet presAssocID="{EA849E3A-0CFD-4AD8-9BFC-C329D50B6413}" presName="parentText" presStyleLbl="node1" presStyleIdx="4" presStyleCnt="5" custLinFactY="-197470" custLinFactNeighborX="-117" custLinFactNeighborY="-200000">
        <dgm:presLayoutVars>
          <dgm:chMax val="0"/>
          <dgm:bulletEnabled val="1"/>
        </dgm:presLayoutVars>
      </dgm:prSet>
      <dgm:spPr/>
      <dgm:t>
        <a:bodyPr/>
        <a:lstStyle/>
        <a:p>
          <a:endParaRPr lang="es-ES"/>
        </a:p>
      </dgm:t>
    </dgm:pt>
  </dgm:ptLst>
  <dgm:cxnLst>
    <dgm:cxn modelId="{50C4610A-1670-4CED-A5C7-C3EAD2436259}" type="presOf" srcId="{9D58E12F-8B69-4921-8601-BA0019C218CB}" destId="{455D52FB-E64B-4E40-AA26-8044EFF9AF8B}" srcOrd="0" destOrd="0" presId="urn:microsoft.com/office/officeart/2005/8/layout/vList2"/>
    <dgm:cxn modelId="{36511A7E-7FF7-42B5-9909-5838C5B7C93D}" srcId="{E8F21E07-06D8-40C7-B66C-1127C92492CC}" destId="{EA849E3A-0CFD-4AD8-9BFC-C329D50B6413}" srcOrd="4" destOrd="0" parTransId="{F781CF8F-5900-4E69-A4AF-8841B23477D7}" sibTransId="{A0FDFA15-85A3-4C6B-B5A2-E63E43845052}"/>
    <dgm:cxn modelId="{660236EE-DF9F-41C3-B5F1-B30EC1F0CE1D}" srcId="{E8F21E07-06D8-40C7-B66C-1127C92492CC}" destId="{21A30622-3611-4090-8C2B-DE8A5479AF8B}" srcOrd="1" destOrd="0" parTransId="{410ED16E-AF1C-409C-8116-880B1A7C44AB}" sibTransId="{8EA40159-CA82-4E27-99B4-BE46E3CF4153}"/>
    <dgm:cxn modelId="{27FE24EF-DE9C-4594-B821-BC72DB93D5C7}" type="presOf" srcId="{21A30622-3611-4090-8C2B-DE8A5479AF8B}" destId="{A15B5CF1-DF21-4563-B3E4-7D77A354777D}" srcOrd="0" destOrd="0" presId="urn:microsoft.com/office/officeart/2005/8/layout/vList2"/>
    <dgm:cxn modelId="{4F50D66E-3E37-4EAD-BEAD-FC7EFED6270B}" type="presOf" srcId="{A7926169-4899-4C3F-B1FE-BD8888240481}" destId="{688A8A39-6F81-4A11-B0B5-00C76F2DC80A}" srcOrd="0" destOrd="0" presId="urn:microsoft.com/office/officeart/2005/8/layout/vList2"/>
    <dgm:cxn modelId="{98A0F07D-1B79-4CB2-BA6D-479029D7298B}" srcId="{E8F21E07-06D8-40C7-B66C-1127C92492CC}" destId="{9D58E12F-8B69-4921-8601-BA0019C218CB}" srcOrd="0" destOrd="0" parTransId="{27E9D8C0-403B-45F5-8FF7-1AFC1F38DE51}" sibTransId="{D225AF5D-DA55-4EF4-9925-57E335909738}"/>
    <dgm:cxn modelId="{B90E6508-4ABB-4A82-AC17-02C79B2703A2}" type="presOf" srcId="{E8F21E07-06D8-40C7-B66C-1127C92492CC}" destId="{5FD3F551-A30F-48E6-832C-88073293E58A}" srcOrd="0" destOrd="0" presId="urn:microsoft.com/office/officeart/2005/8/layout/vList2"/>
    <dgm:cxn modelId="{9738A88A-E955-4EF7-BDBF-3F96F3C29001}" srcId="{E8F21E07-06D8-40C7-B66C-1127C92492CC}" destId="{FEB4E35E-28C5-4EFB-92EA-41FB279C3B02}" srcOrd="3" destOrd="0" parTransId="{07E3B754-138F-4901-BA34-BBA3F9E3F275}" sibTransId="{6453CAC9-B0D9-4C10-A6B1-495876535A7A}"/>
    <dgm:cxn modelId="{98CE47D6-C4AC-4426-ABF1-6E99242498D7}" type="presOf" srcId="{EA849E3A-0CFD-4AD8-9BFC-C329D50B6413}" destId="{339CA4B5-8B1F-476B-8B60-74160E42D49D}" srcOrd="0" destOrd="0" presId="urn:microsoft.com/office/officeart/2005/8/layout/vList2"/>
    <dgm:cxn modelId="{C1BF23C7-BA3F-4766-9CF4-1173DCC15B7C}" srcId="{E8F21E07-06D8-40C7-B66C-1127C92492CC}" destId="{A7926169-4899-4C3F-B1FE-BD8888240481}" srcOrd="2" destOrd="0" parTransId="{D94A48F7-7C46-4743-B52F-6B0D1C78C723}" sibTransId="{44335DC0-1D0D-4F24-AF6D-CAF88EDCA4DC}"/>
    <dgm:cxn modelId="{73F956B3-4D31-4EF9-812E-B317118D1ABC}" type="presOf" srcId="{FEB4E35E-28C5-4EFB-92EA-41FB279C3B02}" destId="{0EABA57D-B7D0-4DDE-9D43-C404A08CFCC1}" srcOrd="0" destOrd="0" presId="urn:microsoft.com/office/officeart/2005/8/layout/vList2"/>
    <dgm:cxn modelId="{EBD99F81-AB0B-413A-8447-418D9108C5DB}" type="presParOf" srcId="{5FD3F551-A30F-48E6-832C-88073293E58A}" destId="{455D52FB-E64B-4E40-AA26-8044EFF9AF8B}" srcOrd="0" destOrd="0" presId="urn:microsoft.com/office/officeart/2005/8/layout/vList2"/>
    <dgm:cxn modelId="{B0C01B43-143F-4BAC-BD1C-9BC1A59DAC1A}" type="presParOf" srcId="{5FD3F551-A30F-48E6-832C-88073293E58A}" destId="{EE7FE87C-9DCE-48F2-8EA5-28FC759E707C}" srcOrd="1" destOrd="0" presId="urn:microsoft.com/office/officeart/2005/8/layout/vList2"/>
    <dgm:cxn modelId="{7B92BC6B-8F3E-417E-8725-B9E2D407FBB3}" type="presParOf" srcId="{5FD3F551-A30F-48E6-832C-88073293E58A}" destId="{A15B5CF1-DF21-4563-B3E4-7D77A354777D}" srcOrd="2" destOrd="0" presId="urn:microsoft.com/office/officeart/2005/8/layout/vList2"/>
    <dgm:cxn modelId="{F9021624-D8E5-4D8B-A225-A3773F845803}" type="presParOf" srcId="{5FD3F551-A30F-48E6-832C-88073293E58A}" destId="{43F9832D-4ECD-46FE-80CE-10BB0119D3AB}" srcOrd="3" destOrd="0" presId="urn:microsoft.com/office/officeart/2005/8/layout/vList2"/>
    <dgm:cxn modelId="{75FCF88C-FF0D-4A9E-93A7-B0D239213480}" type="presParOf" srcId="{5FD3F551-A30F-48E6-832C-88073293E58A}" destId="{688A8A39-6F81-4A11-B0B5-00C76F2DC80A}" srcOrd="4" destOrd="0" presId="urn:microsoft.com/office/officeart/2005/8/layout/vList2"/>
    <dgm:cxn modelId="{E98D505B-096C-4245-81F3-505E9641D4E6}" type="presParOf" srcId="{5FD3F551-A30F-48E6-832C-88073293E58A}" destId="{22A8F798-CE50-4BF9-A2FA-31F686BA7613}" srcOrd="5" destOrd="0" presId="urn:microsoft.com/office/officeart/2005/8/layout/vList2"/>
    <dgm:cxn modelId="{6A422405-B91B-4165-9D64-007D2711BD1F}" type="presParOf" srcId="{5FD3F551-A30F-48E6-832C-88073293E58A}" destId="{0EABA57D-B7D0-4DDE-9D43-C404A08CFCC1}" srcOrd="6" destOrd="0" presId="urn:microsoft.com/office/officeart/2005/8/layout/vList2"/>
    <dgm:cxn modelId="{F9B23643-0851-469B-86B5-E38651F60B56}" type="presParOf" srcId="{5FD3F551-A30F-48E6-832C-88073293E58A}" destId="{C1C9D99B-2573-4CF0-8F52-16F1A0645F3A}" srcOrd="7" destOrd="0" presId="urn:microsoft.com/office/officeart/2005/8/layout/vList2"/>
    <dgm:cxn modelId="{78B8CD88-1361-4479-9BD3-532D78619A35}" type="presParOf" srcId="{5FD3F551-A30F-48E6-832C-88073293E58A}" destId="{339CA4B5-8B1F-476B-8B60-74160E42D49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BCCE89C-7C6A-489A-B8D0-D23F4E6AAA7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ES"/>
        </a:p>
      </dgm:t>
    </dgm:pt>
    <dgm:pt modelId="{22660D08-9572-43D2-989D-AE4A9C55BB64}">
      <dgm:prSet phldrT="[Texto]"/>
      <dgm:spPr>
        <a:ln>
          <a:solidFill>
            <a:schemeClr val="tx1"/>
          </a:solidFill>
        </a:ln>
      </dgm:spPr>
      <dgm:t>
        <a:bodyPr/>
        <a:lstStyle/>
        <a:p>
          <a:r>
            <a:rPr lang="es-ES" b="1" dirty="0" smtClean="0">
              <a:solidFill>
                <a:schemeClr val="tx1"/>
              </a:solidFill>
            </a:rPr>
            <a:t>MERCADO LABORAL</a:t>
          </a:r>
          <a:endParaRPr lang="es-ES" b="1" dirty="0">
            <a:solidFill>
              <a:schemeClr val="tx1"/>
            </a:solidFill>
          </a:endParaRPr>
        </a:p>
      </dgm:t>
    </dgm:pt>
    <dgm:pt modelId="{915DB253-C8D3-4B15-8DF9-50B383CE6EB5}" type="parTrans" cxnId="{4A19C754-BB63-4C3C-A1A5-D96D80118AB6}">
      <dgm:prSet/>
      <dgm:spPr/>
      <dgm:t>
        <a:bodyPr/>
        <a:lstStyle/>
        <a:p>
          <a:endParaRPr lang="es-ES"/>
        </a:p>
      </dgm:t>
    </dgm:pt>
    <dgm:pt modelId="{F0A13DE5-AD91-4E16-A4EA-421B9780D868}" type="sibTrans" cxnId="{4A19C754-BB63-4C3C-A1A5-D96D80118AB6}">
      <dgm:prSet/>
      <dgm:spPr/>
      <dgm:t>
        <a:bodyPr/>
        <a:lstStyle/>
        <a:p>
          <a:endParaRPr lang="es-ES"/>
        </a:p>
      </dgm:t>
    </dgm:pt>
    <dgm:pt modelId="{57EBF265-4ADF-4B59-82D0-9D5AB6F49E45}" type="pres">
      <dgm:prSet presAssocID="{BBCCE89C-7C6A-489A-B8D0-D23F4E6AAA71}" presName="diagram" presStyleCnt="0">
        <dgm:presLayoutVars>
          <dgm:dir/>
          <dgm:resizeHandles val="exact"/>
        </dgm:presLayoutVars>
      </dgm:prSet>
      <dgm:spPr/>
      <dgm:t>
        <a:bodyPr/>
        <a:lstStyle/>
        <a:p>
          <a:endParaRPr lang="es-ES"/>
        </a:p>
      </dgm:t>
    </dgm:pt>
    <dgm:pt modelId="{922F28DD-13A2-4AD4-9035-3653B9548400}" type="pres">
      <dgm:prSet presAssocID="{22660D08-9572-43D2-989D-AE4A9C55BB64}" presName="node" presStyleLbl="node1" presStyleIdx="0" presStyleCnt="1" custScaleY="9376" custLinFactNeighborX="-3205" custLinFactNeighborY="-2537">
        <dgm:presLayoutVars>
          <dgm:bulletEnabled val="1"/>
        </dgm:presLayoutVars>
      </dgm:prSet>
      <dgm:spPr/>
      <dgm:t>
        <a:bodyPr/>
        <a:lstStyle/>
        <a:p>
          <a:endParaRPr lang="es-ES"/>
        </a:p>
      </dgm:t>
    </dgm:pt>
  </dgm:ptLst>
  <dgm:cxnLst>
    <dgm:cxn modelId="{66157114-C249-4C21-8729-6E4B3187EF18}" type="presOf" srcId="{BBCCE89C-7C6A-489A-B8D0-D23F4E6AAA71}" destId="{57EBF265-4ADF-4B59-82D0-9D5AB6F49E45}" srcOrd="0" destOrd="0" presId="urn:microsoft.com/office/officeart/2005/8/layout/default"/>
    <dgm:cxn modelId="{4A19C754-BB63-4C3C-A1A5-D96D80118AB6}" srcId="{BBCCE89C-7C6A-489A-B8D0-D23F4E6AAA71}" destId="{22660D08-9572-43D2-989D-AE4A9C55BB64}" srcOrd="0" destOrd="0" parTransId="{915DB253-C8D3-4B15-8DF9-50B383CE6EB5}" sibTransId="{F0A13DE5-AD91-4E16-A4EA-421B9780D868}"/>
    <dgm:cxn modelId="{F992BA8E-E746-4ECC-94D2-E54064A4D965}" type="presOf" srcId="{22660D08-9572-43D2-989D-AE4A9C55BB64}" destId="{922F28DD-13A2-4AD4-9035-3653B9548400}" srcOrd="0" destOrd="0" presId="urn:microsoft.com/office/officeart/2005/8/layout/default"/>
    <dgm:cxn modelId="{C5714729-DF71-4473-BB82-4BF22FED9796}" type="presParOf" srcId="{57EBF265-4ADF-4B59-82D0-9D5AB6F49E45}" destId="{922F28DD-13A2-4AD4-9035-3653B9548400}"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3C18560-5FA9-4AF3-BAE4-BB1851B92C38}" type="doc">
      <dgm:prSet loTypeId="urn:microsoft.com/office/officeart/2005/8/layout/default" loCatId="list" qsTypeId="urn:microsoft.com/office/officeart/2005/8/quickstyle/3d7" qsCatId="3D" csTypeId="urn:microsoft.com/office/officeart/2005/8/colors/accent1_2" csCatId="accent1" phldr="1"/>
      <dgm:spPr/>
      <dgm:t>
        <a:bodyPr/>
        <a:lstStyle/>
        <a:p>
          <a:endParaRPr lang="es-ES"/>
        </a:p>
      </dgm:t>
    </dgm:pt>
    <dgm:pt modelId="{7366E7D6-6D81-41FC-B3E5-A4B9AEDB9ED7}">
      <dgm:prSet phldrT="[Texto]" custT="1"/>
      <dgm:spPr/>
      <dgm:t>
        <a:bodyPr/>
        <a:lstStyle/>
        <a:p>
          <a:r>
            <a:rPr lang="es-ES" sz="4000" dirty="0" smtClean="0"/>
            <a:t>MATRIZ DE MUESTRAS</a:t>
          </a:r>
          <a:endParaRPr lang="es-ES" sz="4000" dirty="0"/>
        </a:p>
      </dgm:t>
    </dgm:pt>
    <dgm:pt modelId="{97936ADD-FCF5-40A7-AFE7-49D1CC1E8C74}" type="parTrans" cxnId="{D6DB2030-1950-44C7-8A08-1BED90BB93FD}">
      <dgm:prSet/>
      <dgm:spPr/>
      <dgm:t>
        <a:bodyPr/>
        <a:lstStyle/>
        <a:p>
          <a:endParaRPr lang="es-ES"/>
        </a:p>
      </dgm:t>
    </dgm:pt>
    <dgm:pt modelId="{BE30CCD1-CB7F-4BC3-94D2-2C3645CBE893}" type="sibTrans" cxnId="{D6DB2030-1950-44C7-8A08-1BED90BB93FD}">
      <dgm:prSet/>
      <dgm:spPr/>
      <dgm:t>
        <a:bodyPr/>
        <a:lstStyle/>
        <a:p>
          <a:endParaRPr lang="es-ES"/>
        </a:p>
      </dgm:t>
    </dgm:pt>
    <dgm:pt modelId="{40A808ED-AADF-404E-A027-241F7D91F7D5}" type="pres">
      <dgm:prSet presAssocID="{A3C18560-5FA9-4AF3-BAE4-BB1851B92C38}" presName="diagram" presStyleCnt="0">
        <dgm:presLayoutVars>
          <dgm:dir/>
          <dgm:resizeHandles val="exact"/>
        </dgm:presLayoutVars>
      </dgm:prSet>
      <dgm:spPr/>
      <dgm:t>
        <a:bodyPr/>
        <a:lstStyle/>
        <a:p>
          <a:endParaRPr lang="es-ES"/>
        </a:p>
      </dgm:t>
    </dgm:pt>
    <dgm:pt modelId="{EB34EE53-7F95-4357-AC5A-533CFC964D3F}" type="pres">
      <dgm:prSet presAssocID="{7366E7D6-6D81-41FC-B3E5-A4B9AEDB9ED7}" presName="node" presStyleLbl="node1" presStyleIdx="0" presStyleCnt="1" custScaleY="13600" custLinFactNeighborX="-1829" custLinFactNeighborY="-41197">
        <dgm:presLayoutVars>
          <dgm:bulletEnabled val="1"/>
        </dgm:presLayoutVars>
      </dgm:prSet>
      <dgm:spPr/>
      <dgm:t>
        <a:bodyPr/>
        <a:lstStyle/>
        <a:p>
          <a:endParaRPr lang="es-ES"/>
        </a:p>
      </dgm:t>
    </dgm:pt>
  </dgm:ptLst>
  <dgm:cxnLst>
    <dgm:cxn modelId="{29022678-3728-48AD-B39F-0DB71048717B}" type="presOf" srcId="{A3C18560-5FA9-4AF3-BAE4-BB1851B92C38}" destId="{40A808ED-AADF-404E-A027-241F7D91F7D5}" srcOrd="0" destOrd="0" presId="urn:microsoft.com/office/officeart/2005/8/layout/default"/>
    <dgm:cxn modelId="{D6DB2030-1950-44C7-8A08-1BED90BB93FD}" srcId="{A3C18560-5FA9-4AF3-BAE4-BB1851B92C38}" destId="{7366E7D6-6D81-41FC-B3E5-A4B9AEDB9ED7}" srcOrd="0" destOrd="0" parTransId="{97936ADD-FCF5-40A7-AFE7-49D1CC1E8C74}" sibTransId="{BE30CCD1-CB7F-4BC3-94D2-2C3645CBE893}"/>
    <dgm:cxn modelId="{D162487B-03B3-445C-BCB6-C8A5C7628F23}" type="presOf" srcId="{7366E7D6-6D81-41FC-B3E5-A4B9AEDB9ED7}" destId="{EB34EE53-7F95-4357-AC5A-533CFC964D3F}" srcOrd="0" destOrd="0" presId="urn:microsoft.com/office/officeart/2005/8/layout/default"/>
    <dgm:cxn modelId="{F9785EA4-8120-43E7-867C-9AB36B61D5FC}" type="presParOf" srcId="{40A808ED-AADF-404E-A027-241F7D91F7D5}" destId="{EB34EE53-7F95-4357-AC5A-533CFC964D3F}"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4597AA1-BD21-4A89-A769-788CFC749AD4}" type="doc">
      <dgm:prSet loTypeId="urn:microsoft.com/office/officeart/2005/8/layout/default" loCatId="list" qsTypeId="urn:microsoft.com/office/officeart/2005/8/quickstyle/3d7" qsCatId="3D" csTypeId="urn:microsoft.com/office/officeart/2005/8/colors/accent1_2" csCatId="accent1" phldr="1"/>
      <dgm:spPr/>
      <dgm:t>
        <a:bodyPr/>
        <a:lstStyle/>
        <a:p>
          <a:endParaRPr lang="es-ES"/>
        </a:p>
      </dgm:t>
    </dgm:pt>
    <dgm:pt modelId="{983932CA-2E78-4CF0-8459-2B074366775E}">
      <dgm:prSet phldrT="[Texto]" custT="1"/>
      <dgm:spPr/>
      <dgm:t>
        <a:bodyPr/>
        <a:lstStyle/>
        <a:p>
          <a:r>
            <a:rPr lang="es-ES" sz="2400" dirty="0" smtClean="0"/>
            <a:t>OFERTA DE PROFESIONALES DE GESTIÓN DE RIESGOS</a:t>
          </a:r>
          <a:endParaRPr lang="es-ES" sz="2400" dirty="0"/>
        </a:p>
      </dgm:t>
    </dgm:pt>
    <dgm:pt modelId="{0C54FAA5-128A-4BFF-B803-73707F907E31}" type="parTrans" cxnId="{ED07E32C-16DF-47FB-8456-A098912C25EC}">
      <dgm:prSet/>
      <dgm:spPr/>
      <dgm:t>
        <a:bodyPr/>
        <a:lstStyle/>
        <a:p>
          <a:endParaRPr lang="es-ES"/>
        </a:p>
      </dgm:t>
    </dgm:pt>
    <dgm:pt modelId="{94A0F134-2ACD-4E26-98A0-9979A0A96F7D}" type="sibTrans" cxnId="{ED07E32C-16DF-47FB-8456-A098912C25EC}">
      <dgm:prSet/>
      <dgm:spPr/>
      <dgm:t>
        <a:bodyPr/>
        <a:lstStyle/>
        <a:p>
          <a:endParaRPr lang="es-ES"/>
        </a:p>
      </dgm:t>
    </dgm:pt>
    <dgm:pt modelId="{431AFAFE-68F2-467E-89E9-86FF69F986CB}" type="pres">
      <dgm:prSet presAssocID="{F4597AA1-BD21-4A89-A769-788CFC749AD4}" presName="diagram" presStyleCnt="0">
        <dgm:presLayoutVars>
          <dgm:dir/>
          <dgm:resizeHandles val="exact"/>
        </dgm:presLayoutVars>
      </dgm:prSet>
      <dgm:spPr/>
      <dgm:t>
        <a:bodyPr/>
        <a:lstStyle/>
        <a:p>
          <a:endParaRPr lang="es-ES"/>
        </a:p>
      </dgm:t>
    </dgm:pt>
    <dgm:pt modelId="{AD283545-8977-4DEE-9085-20A28D79860A}" type="pres">
      <dgm:prSet presAssocID="{983932CA-2E78-4CF0-8459-2B074366775E}" presName="node" presStyleLbl="node1" presStyleIdx="0" presStyleCnt="1" custScaleX="356174" custLinFactNeighborX="-28127" custLinFactNeighborY="-10889">
        <dgm:presLayoutVars>
          <dgm:bulletEnabled val="1"/>
        </dgm:presLayoutVars>
      </dgm:prSet>
      <dgm:spPr/>
      <dgm:t>
        <a:bodyPr/>
        <a:lstStyle/>
        <a:p>
          <a:endParaRPr lang="es-ES"/>
        </a:p>
      </dgm:t>
    </dgm:pt>
  </dgm:ptLst>
  <dgm:cxnLst>
    <dgm:cxn modelId="{3CFF8332-F8D3-485D-8E82-2FA284D8AAC5}" type="presOf" srcId="{F4597AA1-BD21-4A89-A769-788CFC749AD4}" destId="{431AFAFE-68F2-467E-89E9-86FF69F986CB}" srcOrd="0" destOrd="0" presId="urn:microsoft.com/office/officeart/2005/8/layout/default"/>
    <dgm:cxn modelId="{B4E0E422-C657-401C-BEE8-92F083FC1D49}" type="presOf" srcId="{983932CA-2E78-4CF0-8459-2B074366775E}" destId="{AD283545-8977-4DEE-9085-20A28D79860A}" srcOrd="0" destOrd="0" presId="urn:microsoft.com/office/officeart/2005/8/layout/default"/>
    <dgm:cxn modelId="{ED07E32C-16DF-47FB-8456-A098912C25EC}" srcId="{F4597AA1-BD21-4A89-A769-788CFC749AD4}" destId="{983932CA-2E78-4CF0-8459-2B074366775E}" srcOrd="0" destOrd="0" parTransId="{0C54FAA5-128A-4BFF-B803-73707F907E31}" sibTransId="{94A0F134-2ACD-4E26-98A0-9979A0A96F7D}"/>
    <dgm:cxn modelId="{7BA90B8C-9E9B-402E-9E02-659F561C8DB5}" type="presParOf" srcId="{431AFAFE-68F2-467E-89E9-86FF69F986CB}" destId="{AD283545-8977-4DEE-9085-20A28D79860A}"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39EB59C-3E4D-425D-B893-6C06FD8DA4D6}" type="doc">
      <dgm:prSet loTypeId="urn:microsoft.com/office/officeart/2005/8/layout/default" loCatId="list" qsTypeId="urn:microsoft.com/office/officeart/2005/8/quickstyle/3d7" qsCatId="3D" csTypeId="urn:microsoft.com/office/officeart/2005/8/colors/accent1_2" csCatId="accent1" phldr="1"/>
      <dgm:spPr/>
      <dgm:t>
        <a:bodyPr/>
        <a:lstStyle/>
        <a:p>
          <a:endParaRPr lang="es-ES"/>
        </a:p>
      </dgm:t>
    </dgm:pt>
    <dgm:pt modelId="{7390DEAE-7F01-418D-BC5F-B395FF42CC55}">
      <dgm:prSet/>
      <dgm:spPr/>
      <dgm:t>
        <a:bodyPr/>
        <a:lstStyle/>
        <a:p>
          <a:r>
            <a:rPr lang="es-EC" b="1" dirty="0" smtClean="0"/>
            <a:t>ANÁLISIS</a:t>
          </a:r>
          <a:endParaRPr lang="es-EC" b="1" dirty="0"/>
        </a:p>
      </dgm:t>
    </dgm:pt>
    <dgm:pt modelId="{865416E3-3259-4775-BE2D-5FF9AD094E87}" type="parTrans" cxnId="{4F888F66-DC5F-488A-93E0-CD86432C5039}">
      <dgm:prSet/>
      <dgm:spPr/>
      <dgm:t>
        <a:bodyPr/>
        <a:lstStyle/>
        <a:p>
          <a:endParaRPr lang="es-ES"/>
        </a:p>
      </dgm:t>
    </dgm:pt>
    <dgm:pt modelId="{97042817-01B6-4F3C-B4E3-D5E814A6D373}" type="sibTrans" cxnId="{4F888F66-DC5F-488A-93E0-CD86432C5039}">
      <dgm:prSet/>
      <dgm:spPr/>
      <dgm:t>
        <a:bodyPr/>
        <a:lstStyle/>
        <a:p>
          <a:endParaRPr lang="es-ES"/>
        </a:p>
      </dgm:t>
    </dgm:pt>
    <dgm:pt modelId="{E1E5693E-001D-4E3B-9F80-77972C2A69EE}" type="pres">
      <dgm:prSet presAssocID="{F39EB59C-3E4D-425D-B893-6C06FD8DA4D6}" presName="diagram" presStyleCnt="0">
        <dgm:presLayoutVars>
          <dgm:dir/>
          <dgm:resizeHandles val="exact"/>
        </dgm:presLayoutVars>
      </dgm:prSet>
      <dgm:spPr/>
      <dgm:t>
        <a:bodyPr/>
        <a:lstStyle/>
        <a:p>
          <a:endParaRPr lang="es-ES"/>
        </a:p>
      </dgm:t>
    </dgm:pt>
    <dgm:pt modelId="{903CF161-0AB5-4138-BA74-86750A680926}" type="pres">
      <dgm:prSet presAssocID="{7390DEAE-7F01-418D-BC5F-B395FF42CC55}" presName="node" presStyleLbl="node1" presStyleIdx="0" presStyleCnt="1" custScaleY="17826" custLinFactNeighborX="1268" custLinFactNeighborY="-50440">
        <dgm:presLayoutVars>
          <dgm:bulletEnabled val="1"/>
        </dgm:presLayoutVars>
      </dgm:prSet>
      <dgm:spPr/>
      <dgm:t>
        <a:bodyPr/>
        <a:lstStyle/>
        <a:p>
          <a:endParaRPr lang="es-ES"/>
        </a:p>
      </dgm:t>
    </dgm:pt>
  </dgm:ptLst>
  <dgm:cxnLst>
    <dgm:cxn modelId="{91519F82-8F9D-454D-A1AE-5A1BDB6D4DE2}" type="presOf" srcId="{7390DEAE-7F01-418D-BC5F-B395FF42CC55}" destId="{903CF161-0AB5-4138-BA74-86750A680926}" srcOrd="0" destOrd="0" presId="urn:microsoft.com/office/officeart/2005/8/layout/default"/>
    <dgm:cxn modelId="{4F888F66-DC5F-488A-93E0-CD86432C5039}" srcId="{F39EB59C-3E4D-425D-B893-6C06FD8DA4D6}" destId="{7390DEAE-7F01-418D-BC5F-B395FF42CC55}" srcOrd="0" destOrd="0" parTransId="{865416E3-3259-4775-BE2D-5FF9AD094E87}" sibTransId="{97042817-01B6-4F3C-B4E3-D5E814A6D373}"/>
    <dgm:cxn modelId="{B4FB8540-F089-4B76-8D79-513E52577274}" type="presOf" srcId="{F39EB59C-3E4D-425D-B893-6C06FD8DA4D6}" destId="{E1E5693E-001D-4E3B-9F80-77972C2A69EE}" srcOrd="0" destOrd="0" presId="urn:microsoft.com/office/officeart/2005/8/layout/default"/>
    <dgm:cxn modelId="{BB85022C-4A0D-4218-BD90-3322118C549E}" type="presParOf" srcId="{E1E5693E-001D-4E3B-9F80-77972C2A69EE}" destId="{903CF161-0AB5-4138-BA74-86750A680926}"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EC92927-462F-457C-8A92-31B0FF8A66A9}" type="doc">
      <dgm:prSet loTypeId="urn:microsoft.com/office/officeart/2005/8/layout/pList1" loCatId="list" qsTypeId="urn:microsoft.com/office/officeart/2005/8/quickstyle/3d7" qsCatId="3D" csTypeId="urn:microsoft.com/office/officeart/2005/8/colors/accent1_2" csCatId="accent1" phldr="1"/>
      <dgm:spPr/>
      <dgm:t>
        <a:bodyPr/>
        <a:lstStyle/>
        <a:p>
          <a:endParaRPr lang="es-ES"/>
        </a:p>
      </dgm:t>
    </dgm:pt>
    <dgm:pt modelId="{9DC4003B-A98A-4D07-9DF5-BF8B6D3AAE48}">
      <dgm:prSet custT="1"/>
      <dgm:spPr/>
      <dgm:t>
        <a:bodyPr/>
        <a:lstStyle/>
        <a:p>
          <a:r>
            <a:rPr lang="es-EC" sz="2400" dirty="0" smtClean="0"/>
            <a:t>De acuerdo a las empresas del sector público, el profesional de gestión de riesgos debe tener una especialización con el 48%, seguido de este la certificación tiene el 25%, el tercer nivel el 18% y el 9% maestría. Estas son las dimensiones que se utilizaran para aproximar la oferta de profesionales de gestión de riesgos. Considerando que la muestra tomada para la aplicación de la encuesta en el caso de los estudiantes de bachillerato se derivó de una población de 131.905, se ha establecido a través de la pregunta 1.3 de la encuesta aplicada a los estudiantes, que el 65% de estos optaría por seguir una carrera universitaria, se tiene un total de estudiantes en formación de 85.738.  </a:t>
          </a:r>
          <a:endParaRPr lang="es-EC" sz="2400" dirty="0"/>
        </a:p>
      </dgm:t>
    </dgm:pt>
    <dgm:pt modelId="{0C142E86-D5E9-4019-86D0-D6A95D7106D2}" type="parTrans" cxnId="{EBDF17FA-5ACA-49C0-94DB-34A469DA7D29}">
      <dgm:prSet/>
      <dgm:spPr/>
      <dgm:t>
        <a:bodyPr/>
        <a:lstStyle/>
        <a:p>
          <a:endParaRPr lang="es-ES"/>
        </a:p>
      </dgm:t>
    </dgm:pt>
    <dgm:pt modelId="{50B371C4-C728-45E3-828F-35DAD6F508DD}" type="sibTrans" cxnId="{EBDF17FA-5ACA-49C0-94DB-34A469DA7D29}">
      <dgm:prSet/>
      <dgm:spPr/>
      <dgm:t>
        <a:bodyPr/>
        <a:lstStyle/>
        <a:p>
          <a:endParaRPr lang="es-ES"/>
        </a:p>
      </dgm:t>
    </dgm:pt>
    <dgm:pt modelId="{4263F3D5-76EF-46AF-AEED-DEC41C555CBB}" type="pres">
      <dgm:prSet presAssocID="{6EC92927-462F-457C-8A92-31B0FF8A66A9}" presName="Name0" presStyleCnt="0">
        <dgm:presLayoutVars>
          <dgm:dir/>
          <dgm:resizeHandles val="exact"/>
        </dgm:presLayoutVars>
      </dgm:prSet>
      <dgm:spPr/>
      <dgm:t>
        <a:bodyPr/>
        <a:lstStyle/>
        <a:p>
          <a:endParaRPr lang="es-CO"/>
        </a:p>
      </dgm:t>
    </dgm:pt>
    <dgm:pt modelId="{B6B46FD3-1876-4AA3-894D-84DC0DACCF8C}" type="pres">
      <dgm:prSet presAssocID="{9DC4003B-A98A-4D07-9DF5-BF8B6D3AAE48}" presName="compNode" presStyleCnt="0"/>
      <dgm:spPr/>
    </dgm:pt>
    <dgm:pt modelId="{91874633-A9D6-4C98-AA59-9FE7B6DA4215}" type="pres">
      <dgm:prSet presAssocID="{9DC4003B-A98A-4D07-9DF5-BF8B6D3AAE48}" presName="pictRect" presStyleLbl="node1" presStyleIdx="0" presStyleCnt="1" custScaleX="392933" custScaleY="286347" custLinFactNeighborX="-37368" custLinFactNeighborY="1616"/>
      <dgm:spPr/>
      <dgm:t>
        <a:bodyPr/>
        <a:lstStyle/>
        <a:p>
          <a:endParaRPr lang="es-ES"/>
        </a:p>
      </dgm:t>
    </dgm:pt>
    <dgm:pt modelId="{81F50AE6-9A6C-47EE-9E6D-A5FBC925F749}" type="pres">
      <dgm:prSet presAssocID="{9DC4003B-A98A-4D07-9DF5-BF8B6D3AAE48}" presName="textRect" presStyleLbl="revTx" presStyleIdx="0" presStyleCnt="1" custScaleX="355387" custScaleY="569205" custLinFactY="-13448" custLinFactNeighborX="-21415" custLinFactNeighborY="-100000">
        <dgm:presLayoutVars>
          <dgm:bulletEnabled val="1"/>
        </dgm:presLayoutVars>
      </dgm:prSet>
      <dgm:spPr/>
      <dgm:t>
        <a:bodyPr/>
        <a:lstStyle/>
        <a:p>
          <a:endParaRPr lang="es-CO"/>
        </a:p>
      </dgm:t>
    </dgm:pt>
  </dgm:ptLst>
  <dgm:cxnLst>
    <dgm:cxn modelId="{EBDF17FA-5ACA-49C0-94DB-34A469DA7D29}" srcId="{6EC92927-462F-457C-8A92-31B0FF8A66A9}" destId="{9DC4003B-A98A-4D07-9DF5-BF8B6D3AAE48}" srcOrd="0" destOrd="0" parTransId="{0C142E86-D5E9-4019-86D0-D6A95D7106D2}" sibTransId="{50B371C4-C728-45E3-828F-35DAD6F508DD}"/>
    <dgm:cxn modelId="{1F8DE3A3-FA29-4BD7-9EA3-F661A1C017A9}" type="presOf" srcId="{9DC4003B-A98A-4D07-9DF5-BF8B6D3AAE48}" destId="{81F50AE6-9A6C-47EE-9E6D-A5FBC925F749}" srcOrd="0" destOrd="0" presId="urn:microsoft.com/office/officeart/2005/8/layout/pList1"/>
    <dgm:cxn modelId="{D31F8B42-718D-45EB-9A58-8A20E0D5D081}" type="presOf" srcId="{6EC92927-462F-457C-8A92-31B0FF8A66A9}" destId="{4263F3D5-76EF-46AF-AEED-DEC41C555CBB}" srcOrd="0" destOrd="0" presId="urn:microsoft.com/office/officeart/2005/8/layout/pList1"/>
    <dgm:cxn modelId="{8F13FD70-EE1A-4FEA-A03E-7FEAEFA18A76}" type="presParOf" srcId="{4263F3D5-76EF-46AF-AEED-DEC41C555CBB}" destId="{B6B46FD3-1876-4AA3-894D-84DC0DACCF8C}" srcOrd="0" destOrd="0" presId="urn:microsoft.com/office/officeart/2005/8/layout/pList1"/>
    <dgm:cxn modelId="{7175324F-FA47-4DF9-89C9-DB9FCA922A2A}" type="presParOf" srcId="{B6B46FD3-1876-4AA3-894D-84DC0DACCF8C}" destId="{91874633-A9D6-4C98-AA59-9FE7B6DA4215}" srcOrd="0" destOrd="0" presId="urn:microsoft.com/office/officeart/2005/8/layout/pList1"/>
    <dgm:cxn modelId="{AD941167-DBEC-4839-B912-19A0B710DDE7}" type="presParOf" srcId="{B6B46FD3-1876-4AA3-894D-84DC0DACCF8C}" destId="{81F50AE6-9A6C-47EE-9E6D-A5FBC925F749}" srcOrd="1" destOrd="0" presId="urn:microsoft.com/office/officeart/2005/8/layout/p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4597AA1-BD21-4A89-A769-788CFC749AD4}" type="doc">
      <dgm:prSet loTypeId="urn:microsoft.com/office/officeart/2005/8/layout/default" loCatId="list" qsTypeId="urn:microsoft.com/office/officeart/2005/8/quickstyle/3d7" qsCatId="3D" csTypeId="urn:microsoft.com/office/officeart/2005/8/colors/accent1_2" csCatId="accent1" phldr="1"/>
      <dgm:spPr/>
      <dgm:t>
        <a:bodyPr/>
        <a:lstStyle/>
        <a:p>
          <a:endParaRPr lang="es-ES"/>
        </a:p>
      </dgm:t>
    </dgm:pt>
    <dgm:pt modelId="{983932CA-2E78-4CF0-8459-2B074366775E}">
      <dgm:prSet phldrT="[Texto]" custT="1"/>
      <dgm:spPr/>
      <dgm:t>
        <a:bodyPr/>
        <a:lstStyle/>
        <a:p>
          <a:r>
            <a:rPr lang="es-EC" sz="2400" b="1" dirty="0" smtClean="0">
              <a:latin typeface="Calibri" panose="020F0502020204030204" pitchFamily="34" charset="0"/>
              <a:ea typeface="Calibri" panose="020F0502020204030204" pitchFamily="34" charset="0"/>
              <a:cs typeface="Times New Roman" panose="02020603050405020304" pitchFamily="18" charset="0"/>
            </a:rPr>
            <a:t>DEMANDA DE PROFESIONALES DE GESTIÓN DE RIESGOS</a:t>
          </a:r>
          <a:endParaRPr lang="es-ES" sz="2400" dirty="0"/>
        </a:p>
      </dgm:t>
    </dgm:pt>
    <dgm:pt modelId="{0C54FAA5-128A-4BFF-B803-73707F907E31}" type="parTrans" cxnId="{ED07E32C-16DF-47FB-8456-A098912C25EC}">
      <dgm:prSet/>
      <dgm:spPr/>
      <dgm:t>
        <a:bodyPr/>
        <a:lstStyle/>
        <a:p>
          <a:endParaRPr lang="es-ES"/>
        </a:p>
      </dgm:t>
    </dgm:pt>
    <dgm:pt modelId="{94A0F134-2ACD-4E26-98A0-9979A0A96F7D}" type="sibTrans" cxnId="{ED07E32C-16DF-47FB-8456-A098912C25EC}">
      <dgm:prSet/>
      <dgm:spPr/>
      <dgm:t>
        <a:bodyPr/>
        <a:lstStyle/>
        <a:p>
          <a:endParaRPr lang="es-ES"/>
        </a:p>
      </dgm:t>
    </dgm:pt>
    <dgm:pt modelId="{431AFAFE-68F2-467E-89E9-86FF69F986CB}" type="pres">
      <dgm:prSet presAssocID="{F4597AA1-BD21-4A89-A769-788CFC749AD4}" presName="diagram" presStyleCnt="0">
        <dgm:presLayoutVars>
          <dgm:dir/>
          <dgm:resizeHandles val="exact"/>
        </dgm:presLayoutVars>
      </dgm:prSet>
      <dgm:spPr/>
      <dgm:t>
        <a:bodyPr/>
        <a:lstStyle/>
        <a:p>
          <a:endParaRPr lang="es-ES"/>
        </a:p>
      </dgm:t>
    </dgm:pt>
    <dgm:pt modelId="{AD283545-8977-4DEE-9085-20A28D79860A}" type="pres">
      <dgm:prSet presAssocID="{983932CA-2E78-4CF0-8459-2B074366775E}" presName="node" presStyleLbl="node1" presStyleIdx="0" presStyleCnt="1" custScaleX="356174" custLinFactY="-178325" custLinFactNeighborX="-12134" custLinFactNeighborY="-200000">
        <dgm:presLayoutVars>
          <dgm:bulletEnabled val="1"/>
        </dgm:presLayoutVars>
      </dgm:prSet>
      <dgm:spPr/>
      <dgm:t>
        <a:bodyPr/>
        <a:lstStyle/>
        <a:p>
          <a:endParaRPr lang="es-ES"/>
        </a:p>
      </dgm:t>
    </dgm:pt>
  </dgm:ptLst>
  <dgm:cxnLst>
    <dgm:cxn modelId="{F23D6DC4-7423-44BF-B169-661652971365}" type="presOf" srcId="{983932CA-2E78-4CF0-8459-2B074366775E}" destId="{AD283545-8977-4DEE-9085-20A28D79860A}" srcOrd="0" destOrd="0" presId="urn:microsoft.com/office/officeart/2005/8/layout/default"/>
    <dgm:cxn modelId="{9B87E347-8219-43F8-B672-C1B71642BB35}" type="presOf" srcId="{F4597AA1-BD21-4A89-A769-788CFC749AD4}" destId="{431AFAFE-68F2-467E-89E9-86FF69F986CB}" srcOrd="0" destOrd="0" presId="urn:microsoft.com/office/officeart/2005/8/layout/default"/>
    <dgm:cxn modelId="{ED07E32C-16DF-47FB-8456-A098912C25EC}" srcId="{F4597AA1-BD21-4A89-A769-788CFC749AD4}" destId="{983932CA-2E78-4CF0-8459-2B074366775E}" srcOrd="0" destOrd="0" parTransId="{0C54FAA5-128A-4BFF-B803-73707F907E31}" sibTransId="{94A0F134-2ACD-4E26-98A0-9979A0A96F7D}"/>
    <dgm:cxn modelId="{4EB016A8-60E2-464A-A296-85D73E119FDA}" type="presParOf" srcId="{431AFAFE-68F2-467E-89E9-86FF69F986CB}" destId="{AD283545-8977-4DEE-9085-20A28D79860A}"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39EB59C-3E4D-425D-B893-6C06FD8DA4D6}" type="doc">
      <dgm:prSet loTypeId="urn:microsoft.com/office/officeart/2005/8/layout/default" loCatId="list" qsTypeId="urn:microsoft.com/office/officeart/2005/8/quickstyle/3d7" qsCatId="3D" csTypeId="urn:microsoft.com/office/officeart/2005/8/colors/accent1_2" csCatId="accent1" phldr="1"/>
      <dgm:spPr/>
      <dgm:t>
        <a:bodyPr/>
        <a:lstStyle/>
        <a:p>
          <a:endParaRPr lang="es-ES"/>
        </a:p>
      </dgm:t>
    </dgm:pt>
    <dgm:pt modelId="{7390DEAE-7F01-418D-BC5F-B395FF42CC55}">
      <dgm:prSet/>
      <dgm:spPr/>
      <dgm:t>
        <a:bodyPr/>
        <a:lstStyle/>
        <a:p>
          <a:r>
            <a:rPr lang="es-EC" b="1" dirty="0" smtClean="0"/>
            <a:t>ANÁLISIS</a:t>
          </a:r>
          <a:endParaRPr lang="es-EC" b="1" dirty="0"/>
        </a:p>
      </dgm:t>
    </dgm:pt>
    <dgm:pt modelId="{865416E3-3259-4775-BE2D-5FF9AD094E87}" type="parTrans" cxnId="{4F888F66-DC5F-488A-93E0-CD86432C5039}">
      <dgm:prSet/>
      <dgm:spPr/>
      <dgm:t>
        <a:bodyPr/>
        <a:lstStyle/>
        <a:p>
          <a:endParaRPr lang="es-ES"/>
        </a:p>
      </dgm:t>
    </dgm:pt>
    <dgm:pt modelId="{97042817-01B6-4F3C-B4E3-D5E814A6D373}" type="sibTrans" cxnId="{4F888F66-DC5F-488A-93E0-CD86432C5039}">
      <dgm:prSet/>
      <dgm:spPr/>
      <dgm:t>
        <a:bodyPr/>
        <a:lstStyle/>
        <a:p>
          <a:endParaRPr lang="es-ES"/>
        </a:p>
      </dgm:t>
    </dgm:pt>
    <dgm:pt modelId="{E1E5693E-001D-4E3B-9F80-77972C2A69EE}" type="pres">
      <dgm:prSet presAssocID="{F39EB59C-3E4D-425D-B893-6C06FD8DA4D6}" presName="diagram" presStyleCnt="0">
        <dgm:presLayoutVars>
          <dgm:dir/>
          <dgm:resizeHandles val="exact"/>
        </dgm:presLayoutVars>
      </dgm:prSet>
      <dgm:spPr/>
      <dgm:t>
        <a:bodyPr/>
        <a:lstStyle/>
        <a:p>
          <a:endParaRPr lang="es-ES"/>
        </a:p>
      </dgm:t>
    </dgm:pt>
    <dgm:pt modelId="{903CF161-0AB5-4138-BA74-86750A680926}" type="pres">
      <dgm:prSet presAssocID="{7390DEAE-7F01-418D-BC5F-B395FF42CC55}" presName="node" presStyleLbl="node1" presStyleIdx="0" presStyleCnt="1" custScaleY="17826" custLinFactNeighborX="1268" custLinFactNeighborY="-50440">
        <dgm:presLayoutVars>
          <dgm:bulletEnabled val="1"/>
        </dgm:presLayoutVars>
      </dgm:prSet>
      <dgm:spPr/>
      <dgm:t>
        <a:bodyPr/>
        <a:lstStyle/>
        <a:p>
          <a:endParaRPr lang="es-ES"/>
        </a:p>
      </dgm:t>
    </dgm:pt>
  </dgm:ptLst>
  <dgm:cxnLst>
    <dgm:cxn modelId="{4F888F66-DC5F-488A-93E0-CD86432C5039}" srcId="{F39EB59C-3E4D-425D-B893-6C06FD8DA4D6}" destId="{7390DEAE-7F01-418D-BC5F-B395FF42CC55}" srcOrd="0" destOrd="0" parTransId="{865416E3-3259-4775-BE2D-5FF9AD094E87}" sibTransId="{97042817-01B6-4F3C-B4E3-D5E814A6D373}"/>
    <dgm:cxn modelId="{D0EB0434-9550-4F7D-B40F-8EB9F602F82A}" type="presOf" srcId="{F39EB59C-3E4D-425D-B893-6C06FD8DA4D6}" destId="{E1E5693E-001D-4E3B-9F80-77972C2A69EE}" srcOrd="0" destOrd="0" presId="urn:microsoft.com/office/officeart/2005/8/layout/default"/>
    <dgm:cxn modelId="{4BF68545-453B-4E23-AD4C-B0ACD5F2CE40}" type="presOf" srcId="{7390DEAE-7F01-418D-BC5F-B395FF42CC55}" destId="{903CF161-0AB5-4138-BA74-86750A680926}" srcOrd="0" destOrd="0" presId="urn:microsoft.com/office/officeart/2005/8/layout/default"/>
    <dgm:cxn modelId="{2E7821EA-3532-4FE4-8447-CFD4D102C19B}" type="presParOf" srcId="{E1E5693E-001D-4E3B-9F80-77972C2A69EE}" destId="{903CF161-0AB5-4138-BA74-86750A680926}"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72F40E-D41C-4A13-B8D3-92B27BECF240}">
      <dsp:nvSpPr>
        <dsp:cNvPr id="0" name=""/>
        <dsp:cNvSpPr/>
      </dsp:nvSpPr>
      <dsp:spPr>
        <a:xfrm>
          <a:off x="565229" y="661"/>
          <a:ext cx="6997541" cy="2500312"/>
        </a:xfrm>
        <a:prstGeom prst="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s-ES" sz="4400" kern="1200" smtClean="0"/>
            <a:t>OBJETIVO GENERAL</a:t>
          </a:r>
          <a:endParaRPr lang="es-ES" sz="4400" kern="1200" dirty="0"/>
        </a:p>
      </dsp:txBody>
      <dsp:txXfrm>
        <a:off x="565229" y="661"/>
        <a:ext cx="6997541" cy="2500312"/>
      </dsp:txXfrm>
    </dsp:sp>
    <dsp:sp modelId="{BB1AC7AA-A3BE-4FAF-A56C-9ADBE165A662}">
      <dsp:nvSpPr>
        <dsp:cNvPr id="0" name=""/>
        <dsp:cNvSpPr/>
      </dsp:nvSpPr>
      <dsp:spPr>
        <a:xfrm>
          <a:off x="500846" y="2917692"/>
          <a:ext cx="7126307" cy="2500312"/>
        </a:xfrm>
        <a:prstGeom prst="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C" sz="2400" b="1" kern="1200" dirty="0" smtClean="0"/>
            <a:t>Contribuir al fortalecimiento del campo laboral de los profesionales en gestión de riegos en la provincia de Cotopaxi periodo 2016 - 2017, mediante el análisis de los criterios del estudio de pertinencia emitidos por el CES a fin de mejorar la oferta académica de educación superior.  </a:t>
          </a:r>
          <a:endParaRPr lang="es-EC" sz="2400" b="1" kern="1200" dirty="0"/>
        </a:p>
      </dsp:txBody>
      <dsp:txXfrm>
        <a:off x="500846" y="2917692"/>
        <a:ext cx="7126307" cy="250031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874633-A9D6-4C98-AA59-9FE7B6DA4215}">
      <dsp:nvSpPr>
        <dsp:cNvPr id="0" name=""/>
        <dsp:cNvSpPr/>
      </dsp:nvSpPr>
      <dsp:spPr>
        <a:xfrm>
          <a:off x="674459" y="22504"/>
          <a:ext cx="6995348" cy="3512390"/>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81F50AE6-9A6C-47EE-9E6D-A5FBC925F749}">
      <dsp:nvSpPr>
        <dsp:cNvPr id="0" name=""/>
        <dsp:cNvSpPr/>
      </dsp:nvSpPr>
      <dsp:spPr>
        <a:xfrm>
          <a:off x="1280114" y="73356"/>
          <a:ext cx="6326921" cy="3759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0" numCol="1" spcCol="1270" anchor="t" anchorCtr="0">
          <a:noAutofit/>
        </a:bodyPr>
        <a:lstStyle/>
        <a:p>
          <a:pPr lvl="0" algn="ctr" defTabSz="1066800">
            <a:lnSpc>
              <a:spcPct val="90000"/>
            </a:lnSpc>
            <a:spcBef>
              <a:spcPct val="0"/>
            </a:spcBef>
            <a:spcAft>
              <a:spcPct val="35000"/>
            </a:spcAft>
          </a:pPr>
          <a:r>
            <a:rPr lang="es-EC" sz="2400" kern="1200" dirty="0" smtClean="0"/>
            <a:t>Para el año 2017 se tiene un total aproximado de 264 puestos de trabajo relacionados con la gestión de riesgos en el sector público de la provincia de Cotopaxi. En el año 2018 esta cantidad se mantiene, siendo en el año 2019 en donde esta cantidad aumentaría a 352, teniendo así la demanda actual y la demanda proyectada</a:t>
          </a:r>
          <a:endParaRPr lang="es-EC" sz="2400" kern="1200" dirty="0"/>
        </a:p>
      </dsp:txBody>
      <dsp:txXfrm>
        <a:off x="1280114" y="73356"/>
        <a:ext cx="6326921" cy="375952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874633-A9D6-4C98-AA59-9FE7B6DA4215}">
      <dsp:nvSpPr>
        <dsp:cNvPr id="0" name=""/>
        <dsp:cNvSpPr/>
      </dsp:nvSpPr>
      <dsp:spPr>
        <a:xfrm>
          <a:off x="1192300" y="19633"/>
          <a:ext cx="6898524" cy="3463774"/>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81F50AE6-9A6C-47EE-9E6D-A5FBC925F749}">
      <dsp:nvSpPr>
        <dsp:cNvPr id="0" name=""/>
        <dsp:cNvSpPr/>
      </dsp:nvSpPr>
      <dsp:spPr>
        <a:xfrm>
          <a:off x="1801967" y="69781"/>
          <a:ext cx="6239348" cy="3707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0" numCol="1" spcCol="1270" anchor="t" anchorCtr="0">
          <a:noAutofit/>
        </a:bodyPr>
        <a:lstStyle/>
        <a:p>
          <a:pPr lvl="0" algn="ctr" defTabSz="1066800">
            <a:lnSpc>
              <a:spcPct val="90000"/>
            </a:lnSpc>
            <a:spcBef>
              <a:spcPct val="0"/>
            </a:spcBef>
            <a:spcAft>
              <a:spcPct val="35000"/>
            </a:spcAft>
          </a:pPr>
          <a:r>
            <a:rPr lang="es-EC" sz="2400" kern="1200" dirty="0" smtClean="0"/>
            <a:t>Al dar como resultado que el 3% de estudiantes tiene preferencia hacia la formación en gestión de riesgos como carrera, se tiene una oferta total aproximada de 2.572, es decir estos estudiantes se convertirán en los posibles profesionales que puedan ocupar las plazas generadas en la provincia por el sector público.  </a:t>
          </a:r>
          <a:endParaRPr lang="es-EC" sz="2400" kern="1200" dirty="0"/>
        </a:p>
      </dsp:txBody>
      <dsp:txXfrm>
        <a:off x="1801967" y="69781"/>
        <a:ext cx="6239348" cy="370749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874633-A9D6-4C98-AA59-9FE7B6DA4215}">
      <dsp:nvSpPr>
        <dsp:cNvPr id="0" name=""/>
        <dsp:cNvSpPr/>
      </dsp:nvSpPr>
      <dsp:spPr>
        <a:xfrm>
          <a:off x="1505105" y="20597"/>
          <a:ext cx="6620486" cy="3324170"/>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81F50AE6-9A6C-47EE-9E6D-A5FBC925F749}">
      <dsp:nvSpPr>
        <dsp:cNvPr id="0" name=""/>
        <dsp:cNvSpPr/>
      </dsp:nvSpPr>
      <dsp:spPr>
        <a:xfrm>
          <a:off x="2090199" y="68724"/>
          <a:ext cx="5987877" cy="3558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0" numCol="1" spcCol="1270" anchor="t" anchorCtr="0">
          <a:noAutofit/>
        </a:bodyPr>
        <a:lstStyle/>
        <a:p>
          <a:pPr lvl="0" algn="ctr" defTabSz="1244600">
            <a:lnSpc>
              <a:spcPct val="90000"/>
            </a:lnSpc>
            <a:spcBef>
              <a:spcPct val="0"/>
            </a:spcBef>
            <a:spcAft>
              <a:spcPct val="35000"/>
            </a:spcAft>
          </a:pPr>
          <a:r>
            <a:rPr lang="es-EC" sz="2800" kern="1200" dirty="0" smtClean="0"/>
            <a:t>Con esta información se pueden implementar las directrices para la diversificación de los profesionales de gestión de riesgos, en donde se deberá contemplar la especialización en este tipo de riesgos identificados como prioritarios. </a:t>
          </a:r>
          <a:endParaRPr lang="es-EC" sz="2400" kern="1200" dirty="0"/>
        </a:p>
      </dsp:txBody>
      <dsp:txXfrm>
        <a:off x="2090199" y="68724"/>
        <a:ext cx="5987877" cy="355806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874633-A9D6-4C98-AA59-9FE7B6DA4215}">
      <dsp:nvSpPr>
        <dsp:cNvPr id="0" name=""/>
        <dsp:cNvSpPr/>
      </dsp:nvSpPr>
      <dsp:spPr>
        <a:xfrm>
          <a:off x="1693179" y="22854"/>
          <a:ext cx="7576859" cy="3804368"/>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81F50AE6-9A6C-47EE-9E6D-A5FBC925F749}">
      <dsp:nvSpPr>
        <dsp:cNvPr id="0" name=""/>
        <dsp:cNvSpPr/>
      </dsp:nvSpPr>
      <dsp:spPr>
        <a:xfrm>
          <a:off x="2362795" y="77934"/>
          <a:ext cx="6852866" cy="40720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0" numCol="1" spcCol="1270" anchor="t" anchorCtr="0">
          <a:noAutofit/>
        </a:bodyPr>
        <a:lstStyle/>
        <a:p>
          <a:pPr lvl="0" algn="ctr" defTabSz="1244600">
            <a:lnSpc>
              <a:spcPct val="90000"/>
            </a:lnSpc>
            <a:spcBef>
              <a:spcPct val="0"/>
            </a:spcBef>
            <a:spcAft>
              <a:spcPct val="35000"/>
            </a:spcAft>
          </a:pPr>
          <a:r>
            <a:rPr lang="es-EC" sz="2800" kern="1200" dirty="0" smtClean="0"/>
            <a:t>En consecuencia, para la diversificación de la política en el ámbito laboral de los profesionales en gestión de riesgos, se deberán considerar estos riesgos de acuerdo a su prioridad de atención, es decir, esta información es útil tanto para las universidades como para los profesionales interesados en ingresar al sector público. </a:t>
          </a:r>
          <a:endParaRPr lang="es-EC" sz="2400" kern="1200" dirty="0"/>
        </a:p>
      </dsp:txBody>
      <dsp:txXfrm>
        <a:off x="2362795" y="77934"/>
        <a:ext cx="6852866" cy="407205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874633-A9D6-4C98-AA59-9FE7B6DA4215}">
      <dsp:nvSpPr>
        <dsp:cNvPr id="0" name=""/>
        <dsp:cNvSpPr/>
      </dsp:nvSpPr>
      <dsp:spPr>
        <a:xfrm>
          <a:off x="621228" y="31072"/>
          <a:ext cx="9691530" cy="4866152"/>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81F50AE6-9A6C-47EE-9E6D-A5FBC925F749}">
      <dsp:nvSpPr>
        <dsp:cNvPr id="0" name=""/>
        <dsp:cNvSpPr/>
      </dsp:nvSpPr>
      <dsp:spPr>
        <a:xfrm>
          <a:off x="1477730" y="101523"/>
          <a:ext cx="8765473" cy="5208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0" numCol="1" spcCol="1270" anchor="t" anchorCtr="0">
          <a:noAutofit/>
        </a:bodyPr>
        <a:lstStyle/>
        <a:p>
          <a:pPr lvl="0" algn="ctr" defTabSz="1244600">
            <a:lnSpc>
              <a:spcPct val="90000"/>
            </a:lnSpc>
            <a:spcBef>
              <a:spcPct val="0"/>
            </a:spcBef>
            <a:spcAft>
              <a:spcPct val="35000"/>
            </a:spcAft>
          </a:pPr>
          <a:r>
            <a:rPr lang="es-EC" sz="2800" kern="1200" dirty="0" smtClean="0"/>
            <a:t> En la actualidad no existen carreras especializadas 100% en la formación de gestión de riesgos, siendo esta solo una parte del plan de estudios de carreras administrativas. Esto deja en evidencia la importancia de que las universidades generen carreras acordes a las necesidades de su contexto inmediato, para así suplir las necesidades tanto de las empresas públicas como la de los estudiantes, tomando los factores económicos y de conocimiento. </a:t>
          </a:r>
          <a:endParaRPr lang="es-EC" sz="2400" kern="1200" dirty="0"/>
        </a:p>
      </dsp:txBody>
      <dsp:txXfrm>
        <a:off x="1477730" y="101523"/>
        <a:ext cx="8765473" cy="520854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B90AFF-AA16-49C0-A051-D6DF5460532D}">
      <dsp:nvSpPr>
        <dsp:cNvPr id="0" name=""/>
        <dsp:cNvSpPr/>
      </dsp:nvSpPr>
      <dsp:spPr>
        <a:xfrm>
          <a:off x="1631247" y="1130"/>
          <a:ext cx="9386817" cy="1033579"/>
        </a:xfrm>
        <a:prstGeom prst="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C" sz="2400" kern="1200" cap="all" baseline="0" dirty="0" smtClean="0"/>
            <a:t>Matriz</a:t>
          </a:r>
          <a:r>
            <a:rPr lang="es-EC" sz="2400" kern="1200" dirty="0" smtClean="0"/>
            <a:t> </a:t>
          </a:r>
          <a:r>
            <a:rPr lang="es-EC" sz="2400" kern="1200" cap="all" baseline="0" dirty="0" smtClean="0"/>
            <a:t>para</a:t>
          </a:r>
          <a:r>
            <a:rPr lang="es-EC" sz="2400" kern="1200" dirty="0" smtClean="0"/>
            <a:t> LA </a:t>
          </a:r>
          <a:r>
            <a:rPr lang="es-EC" sz="2400" kern="1200" cap="all" baseline="0" dirty="0" smtClean="0"/>
            <a:t>Diversificación</a:t>
          </a:r>
          <a:r>
            <a:rPr lang="es-EC" sz="2400" kern="1200" dirty="0" smtClean="0"/>
            <a:t> EN EL ÁMBITO </a:t>
          </a:r>
          <a:r>
            <a:rPr lang="es-EC" sz="2400" kern="1200" cap="all" baseline="0" dirty="0" smtClean="0"/>
            <a:t>Laboral</a:t>
          </a:r>
          <a:r>
            <a:rPr lang="es-EC" sz="2400" kern="1200" dirty="0" smtClean="0"/>
            <a:t> </a:t>
          </a:r>
          <a:r>
            <a:rPr lang="es-EC" sz="2400" kern="1200" cap="all" baseline="0" dirty="0" smtClean="0"/>
            <a:t>de</a:t>
          </a:r>
          <a:r>
            <a:rPr lang="es-EC" sz="2400" kern="1200" dirty="0" smtClean="0"/>
            <a:t> LOS </a:t>
          </a:r>
          <a:r>
            <a:rPr lang="es-EC" sz="2400" kern="1200" cap="all" baseline="0" dirty="0" smtClean="0"/>
            <a:t>Profesionales</a:t>
          </a:r>
          <a:r>
            <a:rPr lang="es-EC" sz="2400" kern="1200" dirty="0" smtClean="0"/>
            <a:t> EN </a:t>
          </a:r>
          <a:r>
            <a:rPr lang="es-EC" sz="2400" kern="1200" cap="all" baseline="0" dirty="0" smtClean="0"/>
            <a:t>Gestión</a:t>
          </a:r>
          <a:r>
            <a:rPr lang="es-EC" sz="2400" kern="1200" dirty="0" smtClean="0"/>
            <a:t> DE </a:t>
          </a:r>
          <a:r>
            <a:rPr lang="es-EC" sz="2400" kern="1200" cap="all" baseline="0" dirty="0" smtClean="0"/>
            <a:t>Riesgos</a:t>
          </a:r>
          <a:endParaRPr lang="es-EC" sz="2400" kern="1200" cap="all" baseline="0" dirty="0"/>
        </a:p>
      </dsp:txBody>
      <dsp:txXfrm>
        <a:off x="1631247" y="1130"/>
        <a:ext cx="9386817" cy="103357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8EA1B4-7DC0-4A48-A563-6E955F19F39F}">
      <dsp:nvSpPr>
        <dsp:cNvPr id="0" name=""/>
        <dsp:cNvSpPr/>
      </dsp:nvSpPr>
      <dsp:spPr>
        <a:xfrm>
          <a:off x="1346338" y="348919"/>
          <a:ext cx="4101362" cy="611741"/>
        </a:xfrm>
        <a:prstGeom prst="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b="1" kern="1200" dirty="0" smtClean="0"/>
            <a:t>SEXO DE LOS ESTUDIANTES</a:t>
          </a:r>
          <a:endParaRPr lang="es-ES" sz="2400" b="1" kern="1200" dirty="0"/>
        </a:p>
      </dsp:txBody>
      <dsp:txXfrm>
        <a:off x="1346338" y="348919"/>
        <a:ext cx="4101362" cy="611741"/>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832E15-88F8-4F3C-A4EF-CDFCCDBD2A0D}">
      <dsp:nvSpPr>
        <dsp:cNvPr id="0" name=""/>
        <dsp:cNvSpPr/>
      </dsp:nvSpPr>
      <dsp:spPr>
        <a:xfrm>
          <a:off x="0" y="1227997"/>
          <a:ext cx="6655259" cy="472869"/>
        </a:xfrm>
        <a:prstGeom prst="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t>DECISIÓN DE CONTINUACIÓN DE ESTUDIOS</a:t>
          </a:r>
          <a:endParaRPr lang="es-ES" sz="2400" kern="1200" dirty="0"/>
        </a:p>
      </dsp:txBody>
      <dsp:txXfrm>
        <a:off x="0" y="1227997"/>
        <a:ext cx="6655259" cy="47286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380CB3-C2A6-425B-9198-05432E64CB28}">
      <dsp:nvSpPr>
        <dsp:cNvPr id="0" name=""/>
        <dsp:cNvSpPr/>
      </dsp:nvSpPr>
      <dsp:spPr>
        <a:xfrm>
          <a:off x="0" y="915"/>
          <a:ext cx="10252243" cy="996771"/>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 sz="2800" b="1" kern="1200" dirty="0" smtClean="0"/>
            <a:t>CONCLUSIONES</a:t>
          </a:r>
          <a:endParaRPr lang="es-ES" sz="2800" b="1" kern="1200" dirty="0"/>
        </a:p>
      </dsp:txBody>
      <dsp:txXfrm>
        <a:off x="48658" y="49573"/>
        <a:ext cx="10154927" cy="899455"/>
      </dsp:txXfrm>
    </dsp:sp>
    <dsp:sp modelId="{82A89402-8CBD-4867-BA8D-F5F05575EED3}">
      <dsp:nvSpPr>
        <dsp:cNvPr id="0" name=""/>
        <dsp:cNvSpPr/>
      </dsp:nvSpPr>
      <dsp:spPr>
        <a:xfrm>
          <a:off x="0" y="1003360"/>
          <a:ext cx="10252243" cy="996771"/>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es-EC" sz="1800" b="0" kern="1200" dirty="0" smtClean="0"/>
            <a:t>Nivel de instrucción de los profesionales de gestión de riesgos: Al ser la especialización el principal requerimiento profesional de las empresas del sector público, se necesita que las universidades oferten este tipo de formación.</a:t>
          </a:r>
          <a:endParaRPr lang="es-EC" sz="1800" b="0" kern="1200" dirty="0"/>
        </a:p>
      </dsp:txBody>
      <dsp:txXfrm>
        <a:off x="48658" y="1052018"/>
        <a:ext cx="10154927" cy="899455"/>
      </dsp:txXfrm>
    </dsp:sp>
    <dsp:sp modelId="{33672F35-2964-4451-8B54-9B876F53D546}">
      <dsp:nvSpPr>
        <dsp:cNvPr id="0" name=""/>
        <dsp:cNvSpPr/>
      </dsp:nvSpPr>
      <dsp:spPr>
        <a:xfrm>
          <a:off x="0" y="2005806"/>
          <a:ext cx="10252243" cy="609157"/>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s-EC" sz="1800" b="1" kern="1200" dirty="0" smtClean="0"/>
            <a:t>Al identificar los riesgos recurrentes en las empresas públicas se podrán hacer los refuerzos necesarios en la transferencia de conocimientos.</a:t>
          </a:r>
          <a:r>
            <a:rPr lang="es-EC" sz="1800" kern="1200" dirty="0" smtClean="0"/>
            <a:t> </a:t>
          </a:r>
          <a:endParaRPr lang="es-EC" sz="1800" kern="1200" dirty="0"/>
        </a:p>
      </dsp:txBody>
      <dsp:txXfrm>
        <a:off x="29737" y="2035543"/>
        <a:ext cx="10192769" cy="549683"/>
      </dsp:txXfrm>
    </dsp:sp>
    <dsp:sp modelId="{66C4BC21-F3F2-4452-BC3E-57D2EC29944B}">
      <dsp:nvSpPr>
        <dsp:cNvPr id="0" name=""/>
        <dsp:cNvSpPr/>
      </dsp:nvSpPr>
      <dsp:spPr>
        <a:xfrm>
          <a:off x="0" y="2620636"/>
          <a:ext cx="10252243" cy="806358"/>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es-EC" sz="1800" b="1" kern="1200" dirty="0" smtClean="0"/>
            <a:t>Se pudo constatar que existirá un número de profesionales que, en busca de emplearse luego de haber llenado las plazas del sector público, buscaran desarrollarse en otro tipo de empresas, es decir, buscaran atender las necesidades del sector privado también. </a:t>
          </a:r>
          <a:endParaRPr lang="es-EC" sz="1800" kern="1200" dirty="0"/>
        </a:p>
      </dsp:txBody>
      <dsp:txXfrm>
        <a:off x="39363" y="2659999"/>
        <a:ext cx="10173517" cy="727632"/>
      </dsp:txXfrm>
    </dsp:sp>
    <dsp:sp modelId="{D22FBFA9-C964-4513-8BC8-3206E94476CC}">
      <dsp:nvSpPr>
        <dsp:cNvPr id="0" name=""/>
        <dsp:cNvSpPr/>
      </dsp:nvSpPr>
      <dsp:spPr>
        <a:xfrm>
          <a:off x="0" y="3432668"/>
          <a:ext cx="10252243" cy="982637"/>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es-ES" sz="1800" b="1" kern="1200" dirty="0" smtClean="0"/>
            <a:t>Actividad de las Empresas Públicas: </a:t>
          </a:r>
          <a:r>
            <a:rPr lang="es-EC" sz="1800" b="1" kern="1200" dirty="0" smtClean="0"/>
            <a:t>De acuerdo a las actividades empresariales detectadas como parte del desarrollo de las empresas del sector público, se deben considerar sus características dentro de la formación del plan de carrera de gestión de riesgos ofertado por las universidades</a:t>
          </a:r>
          <a:r>
            <a:rPr lang="es-EC" sz="500" b="1" kern="1200" dirty="0" smtClean="0"/>
            <a:t>. </a:t>
          </a:r>
          <a:endParaRPr lang="es-ES" sz="500" b="1" kern="1200" dirty="0"/>
        </a:p>
      </dsp:txBody>
      <dsp:txXfrm>
        <a:off x="47968" y="3480636"/>
        <a:ext cx="10156307" cy="886701"/>
      </dsp:txXfrm>
    </dsp:sp>
    <dsp:sp modelId="{65057A17-616E-40C0-8F8A-AB9990AA6E54}">
      <dsp:nvSpPr>
        <dsp:cNvPr id="0" name=""/>
        <dsp:cNvSpPr/>
      </dsp:nvSpPr>
      <dsp:spPr>
        <a:xfrm>
          <a:off x="0" y="4420979"/>
          <a:ext cx="10252243" cy="996771"/>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es-EC" sz="1800" b="1" kern="1200" dirty="0" smtClean="0"/>
            <a:t>Características del sector público: En esta dimensión se tiene una concentración de empresas en Latacunga y Salcedo, siendo su tamaño pequeño y mediano. A través de esta información se pueden acrecentar los esfuerzos por parte de las Universidades por atraer a estudiantes de los referidos cantones</a:t>
          </a:r>
          <a:r>
            <a:rPr lang="es-EC" sz="1400" b="1" kern="1200" dirty="0" smtClean="0"/>
            <a:t>.</a:t>
          </a:r>
          <a:endParaRPr lang="es-EC" sz="1400" b="1" kern="1200" dirty="0"/>
        </a:p>
      </dsp:txBody>
      <dsp:txXfrm>
        <a:off x="48658" y="4469637"/>
        <a:ext cx="10154927" cy="899455"/>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529341-BB1A-4D37-8532-4D5253C3342F}">
      <dsp:nvSpPr>
        <dsp:cNvPr id="0" name=""/>
        <dsp:cNvSpPr/>
      </dsp:nvSpPr>
      <dsp:spPr>
        <a:xfrm>
          <a:off x="0" y="482182"/>
          <a:ext cx="8128000" cy="1444447"/>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S" sz="2100" b="1" kern="1200" dirty="0" smtClean="0"/>
            <a:t>CONCLUSIONES (CONTINUACIÓN)</a:t>
          </a:r>
          <a:endParaRPr lang="es-ES" sz="2100" b="1" kern="1200" dirty="0"/>
        </a:p>
      </dsp:txBody>
      <dsp:txXfrm>
        <a:off x="70512" y="552694"/>
        <a:ext cx="7986976" cy="1303423"/>
      </dsp:txXfrm>
    </dsp:sp>
    <dsp:sp modelId="{C18E668E-67BC-46E5-BCDF-41DCA6EAC288}">
      <dsp:nvSpPr>
        <dsp:cNvPr id="0" name=""/>
        <dsp:cNvSpPr/>
      </dsp:nvSpPr>
      <dsp:spPr>
        <a:xfrm>
          <a:off x="0" y="1987109"/>
          <a:ext cx="8128000" cy="1444447"/>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s-EC" sz="2000" b="1" kern="1200" smtClean="0"/>
            <a:t>La principal necesidad de las empresas, infiere en la preparación de los estudiantes, la cual debería enfocarse en la gestión de riesgos. </a:t>
          </a:r>
          <a:endParaRPr lang="es-EC" sz="2000" kern="1200" dirty="0"/>
        </a:p>
      </dsp:txBody>
      <dsp:txXfrm>
        <a:off x="70512" y="2057621"/>
        <a:ext cx="7986976" cy="1303423"/>
      </dsp:txXfrm>
    </dsp:sp>
    <dsp:sp modelId="{982A42A9-1ACF-4EF0-AD44-963DE7F9C2A7}">
      <dsp:nvSpPr>
        <dsp:cNvPr id="0" name=""/>
        <dsp:cNvSpPr/>
      </dsp:nvSpPr>
      <dsp:spPr>
        <a:xfrm>
          <a:off x="0" y="3492037"/>
          <a:ext cx="8128000" cy="1444447"/>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just" defTabSz="933450">
            <a:lnSpc>
              <a:spcPct val="90000"/>
            </a:lnSpc>
            <a:spcBef>
              <a:spcPct val="0"/>
            </a:spcBef>
            <a:spcAft>
              <a:spcPct val="35000"/>
            </a:spcAft>
          </a:pPr>
          <a:r>
            <a:rPr lang="es-EC" sz="2100" b="1" kern="1200" dirty="0" smtClean="0"/>
            <a:t>Se evidencio que alrededor del 53% de los trabajadores de las empresas públicas son hombres y el 47% son mujeres, lo que responde a las políticas de gobierno en donde se promueve la participación de las mujeres en los sectores productivos. </a:t>
          </a:r>
          <a:endParaRPr lang="es-EC" sz="2100" b="1" kern="1200" dirty="0"/>
        </a:p>
      </dsp:txBody>
      <dsp:txXfrm>
        <a:off x="70512" y="3562549"/>
        <a:ext cx="7986976" cy="13034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C33FCC-1584-4565-B533-7B06458F837D}">
      <dsp:nvSpPr>
        <dsp:cNvPr id="0" name=""/>
        <dsp:cNvSpPr/>
      </dsp:nvSpPr>
      <dsp:spPr>
        <a:xfrm>
          <a:off x="3135853" y="0"/>
          <a:ext cx="3317205" cy="1990323"/>
        </a:xfrm>
        <a:prstGeom prst="rect">
          <a:avLst/>
        </a:prstGeom>
        <a:solidFill>
          <a:schemeClr val="accent1">
            <a:hueOff val="0"/>
            <a:satOff val="0"/>
            <a:lumOff val="0"/>
            <a:alphaOff val="0"/>
          </a:schemeClr>
        </a:solidFill>
        <a:ln>
          <a:noFill/>
        </a:ln>
        <a:effectLst>
          <a:outerShdw blurRad="38100" dist="254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s-ES" sz="3200" b="1" kern="1200" dirty="0" smtClean="0">
              <a:solidFill>
                <a:schemeClr val="tx1"/>
              </a:solidFill>
            </a:rPr>
            <a:t>OBJETIVOS ESPECÍFICOS</a:t>
          </a:r>
          <a:endParaRPr lang="es-ES" sz="3200" b="1" kern="1200" dirty="0">
            <a:solidFill>
              <a:schemeClr val="tx1"/>
            </a:solidFill>
          </a:endParaRPr>
        </a:p>
      </dsp:txBody>
      <dsp:txXfrm>
        <a:off x="3135853" y="0"/>
        <a:ext cx="3317205" cy="1990323"/>
      </dsp:txXfrm>
    </dsp:sp>
    <dsp:sp modelId="{1F6B651F-4D03-44DF-BEB8-9DB3514DDF42}">
      <dsp:nvSpPr>
        <dsp:cNvPr id="0" name=""/>
        <dsp:cNvSpPr/>
      </dsp:nvSpPr>
      <dsp:spPr>
        <a:xfrm>
          <a:off x="903274" y="1596684"/>
          <a:ext cx="3317205" cy="1990323"/>
        </a:xfrm>
        <a:prstGeom prst="rect">
          <a:avLst/>
        </a:prstGeom>
        <a:solidFill>
          <a:schemeClr val="accent1">
            <a:hueOff val="0"/>
            <a:satOff val="0"/>
            <a:lumOff val="0"/>
            <a:alphaOff val="0"/>
          </a:schemeClr>
        </a:solidFill>
        <a:ln>
          <a:noFill/>
        </a:ln>
        <a:effectLst>
          <a:outerShdw blurRad="38100" dist="254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C" sz="1400" b="1" kern="1200" dirty="0" smtClean="0">
              <a:solidFill>
                <a:schemeClr val="tx1"/>
              </a:solidFill>
            </a:rPr>
            <a:t>* </a:t>
          </a:r>
          <a:r>
            <a:rPr lang="es-EC" sz="2000" b="1" kern="1200" dirty="0" smtClean="0">
              <a:solidFill>
                <a:schemeClr val="tx1"/>
              </a:solidFill>
            </a:rPr>
            <a:t>Analizar la empleabilidad del campo laboral de los profesionales en gestión de riesgos.</a:t>
          </a:r>
          <a:endParaRPr lang="es-EC" sz="2000" b="1" kern="1200" dirty="0">
            <a:solidFill>
              <a:schemeClr val="tx1"/>
            </a:solidFill>
          </a:endParaRPr>
        </a:p>
      </dsp:txBody>
      <dsp:txXfrm>
        <a:off x="903274" y="1596684"/>
        <a:ext cx="3317205" cy="1990323"/>
      </dsp:txXfrm>
    </dsp:sp>
    <dsp:sp modelId="{D1255C1A-8D31-4D46-B668-CEE636B3648C}">
      <dsp:nvSpPr>
        <dsp:cNvPr id="0" name=""/>
        <dsp:cNvSpPr/>
      </dsp:nvSpPr>
      <dsp:spPr>
        <a:xfrm>
          <a:off x="5390358" y="1497228"/>
          <a:ext cx="3317205" cy="1990323"/>
        </a:xfrm>
        <a:prstGeom prst="rect">
          <a:avLst/>
        </a:prstGeom>
        <a:solidFill>
          <a:schemeClr val="accent1">
            <a:hueOff val="0"/>
            <a:satOff val="0"/>
            <a:lumOff val="0"/>
            <a:alphaOff val="0"/>
          </a:schemeClr>
        </a:solidFill>
        <a:ln>
          <a:noFill/>
        </a:ln>
        <a:effectLst>
          <a:outerShdw blurRad="38100" dist="254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EC" sz="2200" b="1" kern="1200" dirty="0" smtClean="0">
              <a:solidFill>
                <a:schemeClr val="tx1"/>
              </a:solidFill>
            </a:rPr>
            <a:t>*Diagnosticar la política de diversificación en el ámbito laboral de los profesionales en gestión de riesgos.</a:t>
          </a:r>
          <a:endParaRPr lang="es-EC" sz="2200" b="1" kern="1200" dirty="0">
            <a:solidFill>
              <a:schemeClr val="tx1"/>
            </a:solidFill>
          </a:endParaRPr>
        </a:p>
      </dsp:txBody>
      <dsp:txXfrm>
        <a:off x="5390358" y="1497228"/>
        <a:ext cx="3317205" cy="1990323"/>
      </dsp:txXfrm>
    </dsp:sp>
    <dsp:sp modelId="{9CB7AC05-1312-4737-B1FE-B0FDE4B34C60}">
      <dsp:nvSpPr>
        <dsp:cNvPr id="0" name=""/>
        <dsp:cNvSpPr/>
      </dsp:nvSpPr>
      <dsp:spPr>
        <a:xfrm>
          <a:off x="0" y="3779413"/>
          <a:ext cx="3317205" cy="1990323"/>
        </a:xfrm>
        <a:prstGeom prst="rect">
          <a:avLst/>
        </a:prstGeom>
        <a:solidFill>
          <a:schemeClr val="accent1">
            <a:hueOff val="0"/>
            <a:satOff val="0"/>
            <a:lumOff val="0"/>
            <a:alphaOff val="0"/>
          </a:schemeClr>
        </a:solidFill>
        <a:ln>
          <a:noFill/>
        </a:ln>
        <a:effectLst>
          <a:outerShdw blurRad="38100" dist="254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C" sz="2400" b="1" kern="1200" dirty="0" smtClean="0">
              <a:solidFill>
                <a:schemeClr val="tx1"/>
              </a:solidFill>
            </a:rPr>
            <a:t>*</a:t>
          </a:r>
          <a:r>
            <a:rPr lang="es-EC" sz="1800" b="1" kern="1200" dirty="0" smtClean="0">
              <a:solidFill>
                <a:schemeClr val="tx1"/>
              </a:solidFill>
            </a:rPr>
            <a:t>Realizar un estudio de pertinencia del campo laboral en gestión de riesgos.</a:t>
          </a:r>
          <a:endParaRPr lang="es-EC" sz="1800" b="1" kern="1200" dirty="0">
            <a:solidFill>
              <a:schemeClr val="tx1"/>
            </a:solidFill>
          </a:endParaRPr>
        </a:p>
      </dsp:txBody>
      <dsp:txXfrm>
        <a:off x="0" y="3779413"/>
        <a:ext cx="3317205" cy="1990323"/>
      </dsp:txXfrm>
    </dsp:sp>
    <dsp:sp modelId="{A95EB621-72B4-4D4D-B304-2C221794F616}">
      <dsp:nvSpPr>
        <dsp:cNvPr id="0" name=""/>
        <dsp:cNvSpPr/>
      </dsp:nvSpPr>
      <dsp:spPr>
        <a:xfrm>
          <a:off x="3421630" y="3779413"/>
          <a:ext cx="3317205" cy="1990323"/>
        </a:xfrm>
        <a:prstGeom prst="rect">
          <a:avLst/>
        </a:prstGeom>
        <a:solidFill>
          <a:schemeClr val="accent1">
            <a:hueOff val="0"/>
            <a:satOff val="0"/>
            <a:lumOff val="0"/>
            <a:alphaOff val="0"/>
          </a:schemeClr>
        </a:solidFill>
        <a:ln>
          <a:noFill/>
        </a:ln>
        <a:effectLst>
          <a:outerShdw blurRad="38100" dist="254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C" sz="1800" b="1" kern="1200" dirty="0" smtClean="0">
              <a:solidFill>
                <a:schemeClr val="tx1"/>
              </a:solidFill>
            </a:rPr>
            <a:t>*Investigar la situación de igualdad en el campo laboral de gestión de riesgos en la provincia de Cotopaxi en el sector público.</a:t>
          </a:r>
          <a:endParaRPr lang="es-EC" sz="1800" b="1" kern="1200" dirty="0">
            <a:solidFill>
              <a:schemeClr val="tx1"/>
            </a:solidFill>
          </a:endParaRPr>
        </a:p>
      </dsp:txBody>
      <dsp:txXfrm>
        <a:off x="3421630" y="3779413"/>
        <a:ext cx="3317205" cy="1990323"/>
      </dsp:txXfrm>
    </dsp:sp>
    <dsp:sp modelId="{81F6CBC1-6355-46D2-B722-BBA4C6DC7018}">
      <dsp:nvSpPr>
        <dsp:cNvPr id="0" name=""/>
        <dsp:cNvSpPr/>
      </dsp:nvSpPr>
      <dsp:spPr>
        <a:xfrm>
          <a:off x="7049326" y="3768936"/>
          <a:ext cx="3317205" cy="1990323"/>
        </a:xfrm>
        <a:prstGeom prst="rect">
          <a:avLst/>
        </a:prstGeom>
        <a:solidFill>
          <a:schemeClr val="accent1">
            <a:hueOff val="0"/>
            <a:satOff val="0"/>
            <a:lumOff val="0"/>
            <a:alphaOff val="0"/>
          </a:schemeClr>
        </a:solidFill>
        <a:ln>
          <a:noFill/>
        </a:ln>
        <a:effectLst>
          <a:outerShdw blurRad="38100" dist="254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C" sz="1800" b="1" kern="1200" dirty="0" smtClean="0">
              <a:solidFill>
                <a:schemeClr val="tx1"/>
              </a:solidFill>
            </a:rPr>
            <a:t>*Recopilar y sistematizar datos relacionados con los aspectos de titulación, oferta regional y nacional de los profesionales en el campo de gestión de riesgos de la provincia de Cotopaxi en el sector público.</a:t>
          </a:r>
          <a:endParaRPr lang="es-EC" sz="1800" b="1" kern="1200" dirty="0">
            <a:solidFill>
              <a:schemeClr val="tx1"/>
            </a:solidFill>
          </a:endParaRPr>
        </a:p>
      </dsp:txBody>
      <dsp:txXfrm>
        <a:off x="7049326" y="3768936"/>
        <a:ext cx="3317205" cy="1990323"/>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5D52FB-E64B-4E40-AA26-8044EFF9AF8B}">
      <dsp:nvSpPr>
        <dsp:cNvPr id="0" name=""/>
        <dsp:cNvSpPr/>
      </dsp:nvSpPr>
      <dsp:spPr>
        <a:xfrm>
          <a:off x="0" y="0"/>
          <a:ext cx="10288338" cy="790351"/>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s-ES" sz="3200" b="1" kern="1200" dirty="0" smtClean="0"/>
            <a:t>RECOMENDACIONES</a:t>
          </a:r>
          <a:endParaRPr lang="es-ES" sz="3200" b="1" kern="1200" dirty="0"/>
        </a:p>
      </dsp:txBody>
      <dsp:txXfrm>
        <a:off x="38582" y="38582"/>
        <a:ext cx="10211174" cy="713187"/>
      </dsp:txXfrm>
    </dsp:sp>
    <dsp:sp modelId="{A15B5CF1-DF21-4563-B3E4-7D77A354777D}">
      <dsp:nvSpPr>
        <dsp:cNvPr id="0" name=""/>
        <dsp:cNvSpPr/>
      </dsp:nvSpPr>
      <dsp:spPr>
        <a:xfrm>
          <a:off x="0" y="855707"/>
          <a:ext cx="10288338" cy="1270661"/>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s-EC" sz="2000" b="1" kern="1200" smtClean="0"/>
            <a:t>Al existir un nivel significativo de 2.572 estudiantes con intenciones de formarse en gestión de riesgos como carrera profesional, es necesario entonces que las instituciones de educación superior de la provincia de Cotopaxi evalúen la posibilidad de crear una carrera especializada en gestión de riesgos.</a:t>
          </a:r>
          <a:endParaRPr lang="es-EC" sz="2000" b="1" kern="1200" dirty="0"/>
        </a:p>
      </dsp:txBody>
      <dsp:txXfrm>
        <a:off x="62029" y="917736"/>
        <a:ext cx="10164280" cy="1146603"/>
      </dsp:txXfrm>
    </dsp:sp>
    <dsp:sp modelId="{688A8A39-6F81-4A11-B0B5-00C76F2DC80A}">
      <dsp:nvSpPr>
        <dsp:cNvPr id="0" name=""/>
        <dsp:cNvSpPr/>
      </dsp:nvSpPr>
      <dsp:spPr>
        <a:xfrm>
          <a:off x="0" y="4625921"/>
          <a:ext cx="10288338" cy="1270661"/>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s-EC" sz="2000" b="1" kern="1200" smtClean="0"/>
            <a:t>Es importante que por parte de las Universidades se lleven a cabo campañas de socialización de la oferta académica basándose principalmente en los beneficios y oportunidades de desarrollo que pueden tener tanto hombre como mujeres en el campo laboral, si estos deciden formarse en gestión de riesgo. </a:t>
          </a:r>
          <a:endParaRPr lang="es-EC" sz="2000" b="1" kern="1200" dirty="0"/>
        </a:p>
      </dsp:txBody>
      <dsp:txXfrm>
        <a:off x="62029" y="4687950"/>
        <a:ext cx="10164280" cy="1146603"/>
      </dsp:txXfrm>
    </dsp:sp>
    <dsp:sp modelId="{0EABA57D-B7D0-4DDE-9D43-C404A08CFCC1}">
      <dsp:nvSpPr>
        <dsp:cNvPr id="0" name=""/>
        <dsp:cNvSpPr/>
      </dsp:nvSpPr>
      <dsp:spPr>
        <a:xfrm>
          <a:off x="0" y="3444664"/>
          <a:ext cx="10288338" cy="1270661"/>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s-EC" sz="2000" b="1" kern="1200" dirty="0" smtClean="0"/>
            <a:t>Al arrojar el estudio de pertinencia como resultado que la mayor necesidad de las empresas públicas de contar con un profesional de gestión de riesgos, y no únicamente con uno formado en seguridad y salud ocupacional, muestra la importancia de las competencias que dentro de esta área se deben desarrollar</a:t>
          </a:r>
          <a:endParaRPr lang="es-EC" sz="2000" b="1" kern="1200" dirty="0"/>
        </a:p>
      </dsp:txBody>
      <dsp:txXfrm>
        <a:off x="62029" y="3506693"/>
        <a:ext cx="10164280" cy="1146603"/>
      </dsp:txXfrm>
    </dsp:sp>
    <dsp:sp modelId="{339CA4B5-8B1F-476B-8B60-74160E42D49D}">
      <dsp:nvSpPr>
        <dsp:cNvPr id="0" name=""/>
        <dsp:cNvSpPr/>
      </dsp:nvSpPr>
      <dsp:spPr>
        <a:xfrm>
          <a:off x="0" y="2123560"/>
          <a:ext cx="10288338" cy="1270661"/>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s-EC" sz="2000" b="1" kern="1200" smtClean="0"/>
            <a:t>Por parte de la Universidades de la provincia de Cotopaxi es necesario evaluar las características de las empresas del sector público, para que de esta forma pueda estructurarse un plan de formación académica acorde a estos requerimientos. </a:t>
          </a:r>
          <a:endParaRPr lang="es-EC" sz="2000" b="1" kern="1200" dirty="0"/>
        </a:p>
      </dsp:txBody>
      <dsp:txXfrm>
        <a:off x="62029" y="2185589"/>
        <a:ext cx="10164280" cy="11466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2F28DD-13A2-4AD4-9035-3653B9548400}">
      <dsp:nvSpPr>
        <dsp:cNvPr id="0" name=""/>
        <dsp:cNvSpPr/>
      </dsp:nvSpPr>
      <dsp:spPr>
        <a:xfrm>
          <a:off x="0" y="560"/>
          <a:ext cx="7729314" cy="434820"/>
        </a:xfrm>
        <a:prstGeom prst="rect">
          <a:avLst/>
        </a:prstGeom>
        <a:solidFill>
          <a:schemeClr val="accent1">
            <a:hueOff val="0"/>
            <a:satOff val="0"/>
            <a:lumOff val="0"/>
            <a:alphaOff val="0"/>
          </a:schemeClr>
        </a:solidFill>
        <a:ln w="19050" cap="rnd"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b="1" kern="1200" dirty="0" smtClean="0">
              <a:solidFill>
                <a:schemeClr val="tx1"/>
              </a:solidFill>
            </a:rPr>
            <a:t>MERCADO LABORAL</a:t>
          </a:r>
          <a:endParaRPr lang="es-ES" sz="2000" b="1" kern="1200" dirty="0">
            <a:solidFill>
              <a:schemeClr val="tx1"/>
            </a:solidFill>
          </a:endParaRPr>
        </a:p>
      </dsp:txBody>
      <dsp:txXfrm>
        <a:off x="0" y="560"/>
        <a:ext cx="7729314" cy="4348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34EE53-7F95-4357-AC5A-533CFC964D3F}">
      <dsp:nvSpPr>
        <dsp:cNvPr id="0" name=""/>
        <dsp:cNvSpPr/>
      </dsp:nvSpPr>
      <dsp:spPr>
        <a:xfrm>
          <a:off x="0" y="644679"/>
          <a:ext cx="7169385" cy="585021"/>
        </a:xfrm>
        <a:prstGeom prst="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s-ES" sz="4000" kern="1200" dirty="0" smtClean="0"/>
            <a:t>MATRIZ DE MUESTRAS</a:t>
          </a:r>
          <a:endParaRPr lang="es-ES" sz="4000" kern="1200" dirty="0"/>
        </a:p>
      </dsp:txBody>
      <dsp:txXfrm>
        <a:off x="0" y="644679"/>
        <a:ext cx="7169385" cy="58502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283545-8977-4DEE-9085-20A28D79860A}">
      <dsp:nvSpPr>
        <dsp:cNvPr id="0" name=""/>
        <dsp:cNvSpPr/>
      </dsp:nvSpPr>
      <dsp:spPr>
        <a:xfrm>
          <a:off x="3637218" y="0"/>
          <a:ext cx="5162748" cy="869701"/>
        </a:xfrm>
        <a:prstGeom prst="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t>OFERTA DE PROFESIONALES DE GESTIÓN DE RIESGOS</a:t>
          </a:r>
          <a:endParaRPr lang="es-ES" sz="2400" kern="1200" dirty="0"/>
        </a:p>
      </dsp:txBody>
      <dsp:txXfrm>
        <a:off x="3637218" y="0"/>
        <a:ext cx="5162748" cy="86970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3CF161-0AB5-4138-BA74-86750A680926}">
      <dsp:nvSpPr>
        <dsp:cNvPr id="0" name=""/>
        <dsp:cNvSpPr/>
      </dsp:nvSpPr>
      <dsp:spPr>
        <a:xfrm>
          <a:off x="0" y="0"/>
          <a:ext cx="8128000" cy="869338"/>
        </a:xfrm>
        <a:prstGeom prst="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s-EC" sz="4100" b="1" kern="1200" dirty="0" smtClean="0"/>
            <a:t>ANÁLISIS</a:t>
          </a:r>
          <a:endParaRPr lang="es-EC" sz="4100" b="1" kern="1200" dirty="0"/>
        </a:p>
      </dsp:txBody>
      <dsp:txXfrm>
        <a:off x="0" y="0"/>
        <a:ext cx="8128000" cy="86933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874633-A9D6-4C98-AA59-9FE7B6DA4215}">
      <dsp:nvSpPr>
        <dsp:cNvPr id="0" name=""/>
        <dsp:cNvSpPr/>
      </dsp:nvSpPr>
      <dsp:spPr>
        <a:xfrm>
          <a:off x="1216" y="25887"/>
          <a:ext cx="8900010" cy="4468727"/>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81F50AE6-9A6C-47EE-9E6D-A5FBC925F749}">
      <dsp:nvSpPr>
        <dsp:cNvPr id="0" name=""/>
        <dsp:cNvSpPr/>
      </dsp:nvSpPr>
      <dsp:spPr>
        <a:xfrm>
          <a:off x="787766" y="90584"/>
          <a:ext cx="8049586" cy="47831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0" numCol="1" spcCol="1270" anchor="t" anchorCtr="0">
          <a:noAutofit/>
        </a:bodyPr>
        <a:lstStyle/>
        <a:p>
          <a:pPr lvl="0" algn="ctr" defTabSz="1066800">
            <a:lnSpc>
              <a:spcPct val="90000"/>
            </a:lnSpc>
            <a:spcBef>
              <a:spcPct val="0"/>
            </a:spcBef>
            <a:spcAft>
              <a:spcPct val="35000"/>
            </a:spcAft>
          </a:pPr>
          <a:r>
            <a:rPr lang="es-EC" sz="2400" kern="1200" dirty="0" smtClean="0"/>
            <a:t>De acuerdo a las empresas del sector público, el profesional de gestión de riesgos debe tener una especialización con el 48%, seguido de este la certificación tiene el 25%, el tercer nivel el 18% y el 9% maestría. Estas son las dimensiones que se utilizaran para aproximar la oferta de profesionales de gestión de riesgos. Considerando que la muestra tomada para la aplicación de la encuesta en el caso de los estudiantes de bachillerato se derivó de una población de 131.905, se ha establecido a través de la pregunta 1.3 de la encuesta aplicada a los estudiantes, que el 65% de estos optaría por seguir una carrera universitaria, se tiene un total de estudiantes en formación de 85.738.  </a:t>
          </a:r>
          <a:endParaRPr lang="es-EC" sz="2400" kern="1200" dirty="0"/>
        </a:p>
      </dsp:txBody>
      <dsp:txXfrm>
        <a:off x="787766" y="90584"/>
        <a:ext cx="8049586" cy="478315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283545-8977-4DEE-9085-20A28D79860A}">
      <dsp:nvSpPr>
        <dsp:cNvPr id="0" name=""/>
        <dsp:cNvSpPr/>
      </dsp:nvSpPr>
      <dsp:spPr>
        <a:xfrm>
          <a:off x="3869037" y="0"/>
          <a:ext cx="5162748" cy="869701"/>
        </a:xfrm>
        <a:prstGeom prst="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C" sz="2400" b="1" kern="1200" dirty="0" smtClean="0">
              <a:latin typeface="Calibri" panose="020F0502020204030204" pitchFamily="34" charset="0"/>
              <a:ea typeface="Calibri" panose="020F0502020204030204" pitchFamily="34" charset="0"/>
              <a:cs typeface="Times New Roman" panose="02020603050405020304" pitchFamily="18" charset="0"/>
            </a:rPr>
            <a:t>DEMANDA DE PROFESIONALES DE GESTIÓN DE RIESGOS</a:t>
          </a:r>
          <a:endParaRPr lang="es-ES" sz="2400" kern="1200" dirty="0"/>
        </a:p>
      </dsp:txBody>
      <dsp:txXfrm>
        <a:off x="3869037" y="0"/>
        <a:ext cx="5162748" cy="86970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3CF161-0AB5-4138-BA74-86750A680926}">
      <dsp:nvSpPr>
        <dsp:cNvPr id="0" name=""/>
        <dsp:cNvSpPr/>
      </dsp:nvSpPr>
      <dsp:spPr>
        <a:xfrm>
          <a:off x="0" y="0"/>
          <a:ext cx="8128000" cy="869338"/>
        </a:xfrm>
        <a:prstGeom prst="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s-EC" sz="4100" b="1" kern="1200" dirty="0" smtClean="0"/>
            <a:t>ANÁLISIS</a:t>
          </a:r>
          <a:endParaRPr lang="es-EC" sz="4100" b="1" kern="1200" dirty="0"/>
        </a:p>
      </dsp:txBody>
      <dsp:txXfrm>
        <a:off x="0" y="0"/>
        <a:ext cx="8128000" cy="86933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F94E3FBE-89C4-4AC1-8F09-20639C15FA23}" type="datetimeFigureOut">
              <a:rPr lang="es-EC" smtClean="0"/>
              <a:t>28/2/2018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C2994E4-B707-42B5-84B6-4C41057F0691}" type="slidenum">
              <a:rPr lang="es-EC" smtClean="0"/>
              <a:t>‹Nº›</a:t>
            </a:fld>
            <a:endParaRPr lang="es-EC"/>
          </a:p>
        </p:txBody>
      </p:sp>
    </p:spTree>
    <p:extLst>
      <p:ext uri="{BB962C8B-B14F-4D97-AF65-F5344CB8AC3E}">
        <p14:creationId xmlns:p14="http://schemas.microsoft.com/office/powerpoint/2010/main" val="1720079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94E3FBE-89C4-4AC1-8F09-20639C15FA23}" type="datetimeFigureOut">
              <a:rPr lang="es-EC" smtClean="0"/>
              <a:t>28/2/2018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C2994E4-B707-42B5-84B6-4C41057F0691}" type="slidenum">
              <a:rPr lang="es-EC" smtClean="0"/>
              <a:t>‹Nº›</a:t>
            </a:fld>
            <a:endParaRPr lang="es-EC"/>
          </a:p>
        </p:txBody>
      </p:sp>
    </p:spTree>
    <p:extLst>
      <p:ext uri="{BB962C8B-B14F-4D97-AF65-F5344CB8AC3E}">
        <p14:creationId xmlns:p14="http://schemas.microsoft.com/office/powerpoint/2010/main" val="602142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94E3FBE-89C4-4AC1-8F09-20639C15FA23}" type="datetimeFigureOut">
              <a:rPr lang="es-EC" smtClean="0"/>
              <a:t>28/2/2018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C2994E4-B707-42B5-84B6-4C41057F0691}" type="slidenum">
              <a:rPr lang="es-EC" smtClean="0"/>
              <a:t>‹Nº›</a:t>
            </a:fld>
            <a:endParaRPr lang="es-EC"/>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08763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94E3FBE-89C4-4AC1-8F09-20639C15FA23}" type="datetimeFigureOut">
              <a:rPr lang="es-EC" smtClean="0"/>
              <a:t>28/2/2018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C2994E4-B707-42B5-84B6-4C41057F0691}" type="slidenum">
              <a:rPr lang="es-EC" smtClean="0"/>
              <a:t>‹Nº›</a:t>
            </a:fld>
            <a:endParaRPr lang="es-EC"/>
          </a:p>
        </p:txBody>
      </p:sp>
    </p:spTree>
    <p:extLst>
      <p:ext uri="{BB962C8B-B14F-4D97-AF65-F5344CB8AC3E}">
        <p14:creationId xmlns:p14="http://schemas.microsoft.com/office/powerpoint/2010/main" val="16205921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94E3FBE-89C4-4AC1-8F09-20639C15FA23}" type="datetimeFigureOut">
              <a:rPr lang="es-EC" smtClean="0"/>
              <a:t>28/2/2018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C2994E4-B707-42B5-84B6-4C41057F0691}" type="slidenum">
              <a:rPr lang="es-EC" smtClean="0"/>
              <a:t>‹Nº›</a:t>
            </a:fld>
            <a:endParaRPr lang="es-EC"/>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36872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94E3FBE-89C4-4AC1-8F09-20639C15FA23}" type="datetimeFigureOut">
              <a:rPr lang="es-EC" smtClean="0"/>
              <a:t>28/2/2018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C2994E4-B707-42B5-84B6-4C41057F0691}" type="slidenum">
              <a:rPr lang="es-EC" smtClean="0"/>
              <a:t>‹Nº›</a:t>
            </a:fld>
            <a:endParaRPr lang="es-EC"/>
          </a:p>
        </p:txBody>
      </p:sp>
    </p:spTree>
    <p:extLst>
      <p:ext uri="{BB962C8B-B14F-4D97-AF65-F5344CB8AC3E}">
        <p14:creationId xmlns:p14="http://schemas.microsoft.com/office/powerpoint/2010/main" val="577867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94E3FBE-89C4-4AC1-8F09-20639C15FA23}" type="datetimeFigureOut">
              <a:rPr lang="es-EC" smtClean="0"/>
              <a:t>28/2/2018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C2994E4-B707-42B5-84B6-4C41057F0691}" type="slidenum">
              <a:rPr lang="es-EC" smtClean="0"/>
              <a:t>‹Nº›</a:t>
            </a:fld>
            <a:endParaRPr lang="es-EC"/>
          </a:p>
        </p:txBody>
      </p:sp>
    </p:spTree>
    <p:extLst>
      <p:ext uri="{BB962C8B-B14F-4D97-AF65-F5344CB8AC3E}">
        <p14:creationId xmlns:p14="http://schemas.microsoft.com/office/powerpoint/2010/main" val="21793034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94E3FBE-89C4-4AC1-8F09-20639C15FA23}" type="datetimeFigureOut">
              <a:rPr lang="es-EC" smtClean="0"/>
              <a:t>28/2/2018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C2994E4-B707-42B5-84B6-4C41057F0691}" type="slidenum">
              <a:rPr lang="es-EC" smtClean="0"/>
              <a:t>‹Nº›</a:t>
            </a:fld>
            <a:endParaRPr lang="es-EC"/>
          </a:p>
        </p:txBody>
      </p:sp>
    </p:spTree>
    <p:extLst>
      <p:ext uri="{BB962C8B-B14F-4D97-AF65-F5344CB8AC3E}">
        <p14:creationId xmlns:p14="http://schemas.microsoft.com/office/powerpoint/2010/main" val="3550491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94E3FBE-89C4-4AC1-8F09-20639C15FA23}" type="datetimeFigureOut">
              <a:rPr lang="es-EC" smtClean="0"/>
              <a:t>28/2/2018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C2994E4-B707-42B5-84B6-4C41057F0691}" type="slidenum">
              <a:rPr lang="es-EC" smtClean="0"/>
              <a:t>‹Nº›</a:t>
            </a:fld>
            <a:endParaRPr lang="es-EC"/>
          </a:p>
        </p:txBody>
      </p:sp>
    </p:spTree>
    <p:extLst>
      <p:ext uri="{BB962C8B-B14F-4D97-AF65-F5344CB8AC3E}">
        <p14:creationId xmlns:p14="http://schemas.microsoft.com/office/powerpoint/2010/main" val="3619068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94E3FBE-89C4-4AC1-8F09-20639C15FA23}" type="datetimeFigureOut">
              <a:rPr lang="es-EC" smtClean="0"/>
              <a:t>28/2/2018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C2994E4-B707-42B5-84B6-4C41057F0691}" type="slidenum">
              <a:rPr lang="es-EC" smtClean="0"/>
              <a:t>‹Nº›</a:t>
            </a:fld>
            <a:endParaRPr lang="es-EC"/>
          </a:p>
        </p:txBody>
      </p:sp>
    </p:spTree>
    <p:extLst>
      <p:ext uri="{BB962C8B-B14F-4D97-AF65-F5344CB8AC3E}">
        <p14:creationId xmlns:p14="http://schemas.microsoft.com/office/powerpoint/2010/main" val="2210461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94E3FBE-89C4-4AC1-8F09-20639C15FA23}" type="datetimeFigureOut">
              <a:rPr lang="es-EC" smtClean="0"/>
              <a:t>28/2/2018</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6C2994E4-B707-42B5-84B6-4C41057F0691}" type="slidenum">
              <a:rPr lang="es-EC" smtClean="0"/>
              <a:t>‹Nº›</a:t>
            </a:fld>
            <a:endParaRPr lang="es-EC"/>
          </a:p>
        </p:txBody>
      </p:sp>
    </p:spTree>
    <p:extLst>
      <p:ext uri="{BB962C8B-B14F-4D97-AF65-F5344CB8AC3E}">
        <p14:creationId xmlns:p14="http://schemas.microsoft.com/office/powerpoint/2010/main" val="127826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94E3FBE-89C4-4AC1-8F09-20639C15FA23}" type="datetimeFigureOut">
              <a:rPr lang="es-EC" smtClean="0"/>
              <a:t>28/2/2018</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6C2994E4-B707-42B5-84B6-4C41057F0691}" type="slidenum">
              <a:rPr lang="es-EC" smtClean="0"/>
              <a:t>‹Nº›</a:t>
            </a:fld>
            <a:endParaRPr lang="es-EC"/>
          </a:p>
        </p:txBody>
      </p:sp>
    </p:spTree>
    <p:extLst>
      <p:ext uri="{BB962C8B-B14F-4D97-AF65-F5344CB8AC3E}">
        <p14:creationId xmlns:p14="http://schemas.microsoft.com/office/powerpoint/2010/main" val="2656069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94E3FBE-89C4-4AC1-8F09-20639C15FA23}" type="datetimeFigureOut">
              <a:rPr lang="es-EC" smtClean="0"/>
              <a:t>28/2/2018</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6C2994E4-B707-42B5-84B6-4C41057F0691}" type="slidenum">
              <a:rPr lang="es-EC" smtClean="0"/>
              <a:t>‹Nº›</a:t>
            </a:fld>
            <a:endParaRPr lang="es-EC"/>
          </a:p>
        </p:txBody>
      </p:sp>
    </p:spTree>
    <p:extLst>
      <p:ext uri="{BB962C8B-B14F-4D97-AF65-F5344CB8AC3E}">
        <p14:creationId xmlns:p14="http://schemas.microsoft.com/office/powerpoint/2010/main" val="1844463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4E3FBE-89C4-4AC1-8F09-20639C15FA23}" type="datetimeFigureOut">
              <a:rPr lang="es-EC" smtClean="0"/>
              <a:t>28/2/2018</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6C2994E4-B707-42B5-84B6-4C41057F0691}" type="slidenum">
              <a:rPr lang="es-EC" smtClean="0"/>
              <a:t>‹Nº›</a:t>
            </a:fld>
            <a:endParaRPr lang="es-EC"/>
          </a:p>
        </p:txBody>
      </p:sp>
    </p:spTree>
    <p:extLst>
      <p:ext uri="{BB962C8B-B14F-4D97-AF65-F5344CB8AC3E}">
        <p14:creationId xmlns:p14="http://schemas.microsoft.com/office/powerpoint/2010/main" val="150513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94E3FBE-89C4-4AC1-8F09-20639C15FA23}" type="datetimeFigureOut">
              <a:rPr lang="es-EC" smtClean="0"/>
              <a:t>28/2/2018</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6C2994E4-B707-42B5-84B6-4C41057F0691}" type="slidenum">
              <a:rPr lang="es-EC" smtClean="0"/>
              <a:t>‹Nº›</a:t>
            </a:fld>
            <a:endParaRPr lang="es-EC"/>
          </a:p>
        </p:txBody>
      </p:sp>
    </p:spTree>
    <p:extLst>
      <p:ext uri="{BB962C8B-B14F-4D97-AF65-F5344CB8AC3E}">
        <p14:creationId xmlns:p14="http://schemas.microsoft.com/office/powerpoint/2010/main" val="3755687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94E3FBE-89C4-4AC1-8F09-20639C15FA23}" type="datetimeFigureOut">
              <a:rPr lang="es-EC" smtClean="0"/>
              <a:t>28/2/2018</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6C2994E4-B707-42B5-84B6-4C41057F0691}" type="slidenum">
              <a:rPr lang="es-EC" smtClean="0"/>
              <a:t>‹Nº›</a:t>
            </a:fld>
            <a:endParaRPr lang="es-EC"/>
          </a:p>
        </p:txBody>
      </p:sp>
    </p:spTree>
    <p:extLst>
      <p:ext uri="{BB962C8B-B14F-4D97-AF65-F5344CB8AC3E}">
        <p14:creationId xmlns:p14="http://schemas.microsoft.com/office/powerpoint/2010/main" val="2018596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94E3FBE-89C4-4AC1-8F09-20639C15FA23}" type="datetimeFigureOut">
              <a:rPr lang="es-EC" smtClean="0"/>
              <a:t>28/2/2018</a:t>
            </a:fld>
            <a:endParaRPr lang="es-EC"/>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C2994E4-B707-42B5-84B6-4C41057F0691}" type="slidenum">
              <a:rPr lang="es-EC" smtClean="0"/>
              <a:t>‹Nº›</a:t>
            </a:fld>
            <a:endParaRPr lang="es-EC"/>
          </a:p>
        </p:txBody>
      </p:sp>
    </p:spTree>
    <p:extLst>
      <p:ext uri="{BB962C8B-B14F-4D97-AF65-F5344CB8AC3E}">
        <p14:creationId xmlns:p14="http://schemas.microsoft.com/office/powerpoint/2010/main" val="232357745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microsoft.com/office/2007/relationships/diagramDrawing" Target="../diagrams/drawing16.xml"/><Relationship Id="rId13" Type="http://schemas.microsoft.com/office/2007/relationships/diagramDrawing" Target="../diagrams/drawing17.xml"/><Relationship Id="rId3" Type="http://schemas.openxmlformats.org/officeDocument/2006/relationships/chart" Target="../charts/chart7.xml"/><Relationship Id="rId7" Type="http://schemas.openxmlformats.org/officeDocument/2006/relationships/diagramColors" Target="../diagrams/colors16.xml"/><Relationship Id="rId12" Type="http://schemas.openxmlformats.org/officeDocument/2006/relationships/diagramColors" Target="../diagrams/colors17.xml"/><Relationship Id="rId2" Type="http://schemas.openxmlformats.org/officeDocument/2006/relationships/chart" Target="../charts/chart6.xml"/><Relationship Id="rId1" Type="http://schemas.openxmlformats.org/officeDocument/2006/relationships/slideLayout" Target="../slideLayouts/slideLayout2.xml"/><Relationship Id="rId6" Type="http://schemas.openxmlformats.org/officeDocument/2006/relationships/diagramQuickStyle" Target="../diagrams/quickStyle16.xml"/><Relationship Id="rId11" Type="http://schemas.openxmlformats.org/officeDocument/2006/relationships/diagramQuickStyle" Target="../diagrams/quickStyle17.xml"/><Relationship Id="rId5" Type="http://schemas.openxmlformats.org/officeDocument/2006/relationships/diagramLayout" Target="../diagrams/layout16.xml"/><Relationship Id="rId10" Type="http://schemas.openxmlformats.org/officeDocument/2006/relationships/diagramLayout" Target="../diagrams/layout17.xml"/><Relationship Id="rId4" Type="http://schemas.openxmlformats.org/officeDocument/2006/relationships/diagramData" Target="../diagrams/data16.xml"/><Relationship Id="rId9" Type="http://schemas.openxmlformats.org/officeDocument/2006/relationships/diagramData" Target="../diagrams/data17.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chart" Target="../charts/chart1.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73594" y="4717961"/>
            <a:ext cx="3147691" cy="601014"/>
          </a:xfrm>
        </p:spPr>
        <p:txBody>
          <a:bodyPr>
            <a:normAutofit fontScale="90000"/>
          </a:bodyPr>
          <a:lstStyle/>
          <a:p>
            <a:pPr algn="ctr"/>
            <a:r>
              <a:rPr lang="es-CO" b="1" i="1" dirty="0" smtClean="0">
                <a:solidFill>
                  <a:schemeClr val="tx1"/>
                </a:solidFill>
              </a:rPr>
              <a:t>Aristóteles</a:t>
            </a:r>
            <a:r>
              <a:rPr lang="es-CO" b="1" dirty="0" smtClean="0">
                <a:solidFill>
                  <a:schemeClr val="tx1"/>
                </a:solidFill>
              </a:rPr>
              <a:t> </a:t>
            </a:r>
            <a:endParaRPr lang="es-CO" b="1" dirty="0">
              <a:solidFill>
                <a:schemeClr val="tx1"/>
              </a:solidFill>
            </a:endParaRPr>
          </a:p>
        </p:txBody>
      </p:sp>
      <p:sp>
        <p:nvSpPr>
          <p:cNvPr id="4" name="Título 1"/>
          <p:cNvSpPr txBox="1">
            <a:spLocks/>
          </p:cNvSpPr>
          <p:nvPr/>
        </p:nvSpPr>
        <p:spPr>
          <a:xfrm>
            <a:off x="829735" y="2773966"/>
            <a:ext cx="9381066"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CO" sz="4000" b="1" i="1" dirty="0" smtClean="0">
                <a:solidFill>
                  <a:schemeClr val="tx1"/>
                </a:solidFill>
              </a:rPr>
              <a:t>“Educar la mente sin educar el corazón no es educación en absoluto”</a:t>
            </a:r>
            <a:endParaRPr lang="es-CO" sz="4000" b="1" i="1" dirty="0">
              <a:solidFill>
                <a:schemeClr val="tx1"/>
              </a:solidFill>
            </a:endParaRPr>
          </a:p>
        </p:txBody>
      </p:sp>
      <p:pic>
        <p:nvPicPr>
          <p:cNvPr id="5" name="Imagen 4"/>
          <p:cNvPicPr/>
          <p:nvPr/>
        </p:nvPicPr>
        <p:blipFill>
          <a:blip r:embed="rId2">
            <a:extLst>
              <a:ext uri="{28A0092B-C50C-407E-A947-70E740481C1C}">
                <a14:useLocalDpi xmlns:a14="http://schemas.microsoft.com/office/drawing/2010/main" val="0"/>
              </a:ext>
            </a:extLst>
          </a:blip>
          <a:srcRect l="1060" b="555"/>
          <a:stretch>
            <a:fillRect/>
          </a:stretch>
        </p:blipFill>
        <p:spPr bwMode="auto">
          <a:xfrm>
            <a:off x="2189408" y="333481"/>
            <a:ext cx="7018986" cy="1817290"/>
          </a:xfrm>
          <a:prstGeom prst="rect">
            <a:avLst/>
          </a:prstGeom>
          <a:noFill/>
          <a:ln>
            <a:solidFill>
              <a:schemeClr val="tx1"/>
            </a:solidFill>
          </a:ln>
        </p:spPr>
      </p:pic>
    </p:spTree>
    <p:extLst>
      <p:ext uri="{BB962C8B-B14F-4D97-AF65-F5344CB8AC3E}">
        <p14:creationId xmlns:p14="http://schemas.microsoft.com/office/powerpoint/2010/main" val="9020882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2259444405"/>
              </p:ext>
            </p:extLst>
          </p:nvPr>
        </p:nvGraphicFramePr>
        <p:xfrm>
          <a:off x="1869488" y="32567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Diagrama 1"/>
          <p:cNvGraphicFramePr/>
          <p:nvPr>
            <p:extLst>
              <p:ext uri="{D42A27DB-BD31-4B8C-83A1-F6EECF244321}">
                <p14:modId xmlns:p14="http://schemas.microsoft.com/office/powerpoint/2010/main" val="614783557"/>
              </p:ext>
            </p:extLst>
          </p:nvPr>
        </p:nvGraphicFramePr>
        <p:xfrm>
          <a:off x="1291971" y="1571680"/>
          <a:ext cx="10595228" cy="582773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434311144"/>
      </p:ext>
    </p:extLst>
  </p:cSld>
  <p:clrMapOvr>
    <a:masterClrMapping/>
  </p:clrMapOvr>
  <p:transition spd="slow">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691165" y="1009746"/>
            <a:ext cx="11247549" cy="646331"/>
          </a:xfrm>
          <a:prstGeom prst="rect">
            <a:avLst/>
          </a:prstGeom>
        </p:spPr>
        <p:txBody>
          <a:bodyPr wrap="square">
            <a:spAutoFit/>
          </a:bodyPr>
          <a:lstStyle/>
          <a:p>
            <a:r>
              <a:rPr lang="es-EC" b="1" dirty="0">
                <a:latin typeface="Arial" panose="020B0604020202020204" pitchFamily="34" charset="0"/>
                <a:ea typeface="Calibri" panose="020F0502020204030204" pitchFamily="34" charset="0"/>
              </a:rPr>
              <a:t>De acuerdo a la pregunta 4.2 </a:t>
            </a:r>
            <a:r>
              <a:rPr lang="es-EC" b="1" dirty="0" smtClean="0">
                <a:latin typeface="Arial" panose="020B0604020202020204" pitchFamily="34" charset="0"/>
                <a:ea typeface="Calibri" panose="020F0502020204030204" pitchFamily="34" charset="0"/>
              </a:rPr>
              <a:t>(encuesta para empresas); </a:t>
            </a:r>
          </a:p>
          <a:p>
            <a:r>
              <a:rPr lang="es-EC" b="1" dirty="0" smtClean="0">
                <a:latin typeface="Arial" panose="020B0604020202020204" pitchFamily="34" charset="0"/>
                <a:ea typeface="Calibri" panose="020F0502020204030204" pitchFamily="34" charset="0"/>
              </a:rPr>
              <a:t>¿</a:t>
            </a:r>
            <a:r>
              <a:rPr lang="es-EC" b="1" dirty="0">
                <a:latin typeface="Arial" panose="020B0604020202020204" pitchFamily="34" charset="0"/>
                <a:ea typeface="Calibri" panose="020F0502020204030204" pitchFamily="34" charset="0"/>
              </a:rPr>
              <a:t>Cuántos profesionales en Gestión de Riesgos requiere la institución?</a:t>
            </a:r>
            <a:endParaRPr lang="es-CO" b="1" dirty="0"/>
          </a:p>
        </p:txBody>
      </p:sp>
      <p:graphicFrame>
        <p:nvGraphicFramePr>
          <p:cNvPr id="6" name="Diagrama 5"/>
          <p:cNvGraphicFramePr/>
          <p:nvPr>
            <p:extLst>
              <p:ext uri="{D42A27DB-BD31-4B8C-83A1-F6EECF244321}">
                <p14:modId xmlns:p14="http://schemas.microsoft.com/office/powerpoint/2010/main" val="1541193310"/>
              </p:ext>
            </p:extLst>
          </p:nvPr>
        </p:nvGraphicFramePr>
        <p:xfrm>
          <a:off x="-809318" y="139882"/>
          <a:ext cx="13252588" cy="8698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7" name="Diagram group"/>
          <p:cNvGrpSpPr/>
          <p:nvPr/>
        </p:nvGrpSpPr>
        <p:grpSpPr>
          <a:xfrm>
            <a:off x="3255703" y="1656077"/>
            <a:ext cx="4774553" cy="562185"/>
            <a:chOff x="1706083" y="0"/>
            <a:chExt cx="5745545" cy="967877"/>
          </a:xfrm>
          <a:scene3d>
            <a:camera prst="perspectiveLeft" zoom="91000"/>
            <a:lightRig rig="threePt" dir="t">
              <a:rot lat="0" lon="0" rev="20640000"/>
            </a:lightRig>
          </a:scene3d>
        </p:grpSpPr>
        <p:grpSp>
          <p:nvGrpSpPr>
            <p:cNvPr id="8" name="Grupo 7"/>
            <p:cNvGrpSpPr/>
            <p:nvPr/>
          </p:nvGrpSpPr>
          <p:grpSpPr>
            <a:xfrm>
              <a:off x="1706083" y="0"/>
              <a:ext cx="5745545" cy="967877"/>
              <a:chOff x="1706083" y="0"/>
              <a:chExt cx="5745545" cy="967877"/>
            </a:xfrm>
          </p:grpSpPr>
          <p:sp>
            <p:nvSpPr>
              <p:cNvPr id="9" name="Rectángulo 8"/>
              <p:cNvSpPr/>
              <p:nvPr/>
            </p:nvSpPr>
            <p:spPr>
              <a:xfrm>
                <a:off x="1706083" y="0"/>
                <a:ext cx="5745545" cy="967877"/>
              </a:xfrm>
              <a:prstGeom prst="rect">
                <a:avLst/>
              </a:prstGeom>
              <a:sp3d extrusionH="50600" prstMaterial="metal">
                <a:bevelT w="101600" h="80600" prst="relaxedInset"/>
                <a:bevelB w="80600" h="80600" prst="relaxedInset"/>
              </a:sp3d>
            </p:spPr>
            <p:style>
              <a:lnRef idx="0">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0" name="CuadroTexto 9"/>
              <p:cNvSpPr txBox="1"/>
              <p:nvPr/>
            </p:nvSpPr>
            <p:spPr>
              <a:xfrm>
                <a:off x="1706083" y="0"/>
                <a:ext cx="5745545" cy="967877"/>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dirty="0" smtClean="0"/>
                  <a:t>RESULTADOS</a:t>
                </a:r>
                <a:endParaRPr lang="es-ES" sz="2400" kern="1200" dirty="0"/>
              </a:p>
            </p:txBody>
          </p:sp>
        </p:grpSp>
      </p:grpSp>
      <p:graphicFrame>
        <p:nvGraphicFramePr>
          <p:cNvPr id="13" name="Tabla 12"/>
          <p:cNvGraphicFramePr>
            <a:graphicFrameLocks noGrp="1"/>
          </p:cNvGraphicFramePr>
          <p:nvPr>
            <p:extLst>
              <p:ext uri="{D42A27DB-BD31-4B8C-83A1-F6EECF244321}">
                <p14:modId xmlns:p14="http://schemas.microsoft.com/office/powerpoint/2010/main" val="849063494"/>
              </p:ext>
            </p:extLst>
          </p:nvPr>
        </p:nvGraphicFramePr>
        <p:xfrm>
          <a:off x="2186908" y="2307891"/>
          <a:ext cx="7446490" cy="2789230"/>
        </p:xfrm>
        <a:graphic>
          <a:graphicData uri="http://schemas.openxmlformats.org/drawingml/2006/table">
            <a:tbl>
              <a:tblPr firstRow="1" firstCol="1" bandRow="1">
                <a:tableStyleId>{5C22544A-7EE6-4342-B048-85BDC9FD1C3A}</a:tableStyleId>
              </a:tblPr>
              <a:tblGrid>
                <a:gridCol w="1489298"/>
                <a:gridCol w="1489298"/>
                <a:gridCol w="1489298"/>
                <a:gridCol w="1489298"/>
                <a:gridCol w="1489298"/>
              </a:tblGrid>
              <a:tr h="1371095">
                <a:tc>
                  <a:txBody>
                    <a:bodyPr/>
                    <a:lstStyle/>
                    <a:p>
                      <a:pPr algn="ctr">
                        <a:lnSpc>
                          <a:spcPct val="107000"/>
                        </a:lnSpc>
                        <a:spcAft>
                          <a:spcPts val="0"/>
                        </a:spcAft>
                      </a:pPr>
                      <a:r>
                        <a:rPr lang="es-EC" sz="1800" b="1" dirty="0">
                          <a:solidFill>
                            <a:schemeClr val="tx1"/>
                          </a:solidFill>
                          <a:effectLst/>
                        </a:rPr>
                        <a:t>Año</a:t>
                      </a:r>
                      <a:endParaRPr lang="es-CO"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C" sz="1800" b="1" dirty="0">
                          <a:solidFill>
                            <a:schemeClr val="tx1"/>
                          </a:solidFill>
                          <a:effectLst/>
                        </a:rPr>
                        <a:t>Requerimiento por Empresa</a:t>
                      </a:r>
                      <a:endParaRPr lang="es-CO"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C" sz="1800" b="1">
                          <a:solidFill>
                            <a:schemeClr val="tx1"/>
                          </a:solidFill>
                          <a:effectLst/>
                        </a:rPr>
                        <a:t>Promedio Requerimiento Personal</a:t>
                      </a:r>
                      <a:endParaRPr lang="es-CO" sz="18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C" sz="1800" b="1">
                          <a:solidFill>
                            <a:schemeClr val="tx1"/>
                          </a:solidFill>
                          <a:effectLst/>
                        </a:rPr>
                        <a:t>Nº Empresas Publicas</a:t>
                      </a:r>
                      <a:endParaRPr lang="es-CO" sz="18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C" sz="1800" b="1" dirty="0">
                          <a:solidFill>
                            <a:schemeClr val="tx1"/>
                          </a:solidFill>
                          <a:effectLst/>
                        </a:rPr>
                        <a:t>Demanda de Profesionales de Gestión de Riesgos</a:t>
                      </a:r>
                      <a:endParaRPr lang="es-CO"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2813">
                <a:tc>
                  <a:txBody>
                    <a:bodyPr/>
                    <a:lstStyle/>
                    <a:p>
                      <a:pPr>
                        <a:lnSpc>
                          <a:spcPct val="107000"/>
                        </a:lnSpc>
                        <a:spcAft>
                          <a:spcPts val="0"/>
                        </a:spcAft>
                      </a:pPr>
                      <a:r>
                        <a:rPr lang="es-EC" sz="1800" dirty="0">
                          <a:solidFill>
                            <a:schemeClr val="tx1"/>
                          </a:solidFill>
                          <a:effectLst/>
                        </a:rPr>
                        <a:t>2017</a:t>
                      </a:r>
                      <a:endParaRPr lang="es-CO"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C" sz="1800" dirty="0">
                          <a:effectLst/>
                        </a:rPr>
                        <a:t>de 5 - 7</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C" sz="1800" dirty="0">
                          <a:effectLst/>
                        </a:rPr>
                        <a:t>6</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C" sz="1800">
                          <a:effectLst/>
                        </a:rPr>
                        <a:t>44</a:t>
                      </a:r>
                      <a:endParaRPr lang="es-C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C" sz="1800">
                          <a:effectLst/>
                        </a:rPr>
                        <a:t>264</a:t>
                      </a:r>
                      <a:endParaRPr lang="es-C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2813">
                <a:tc>
                  <a:txBody>
                    <a:bodyPr/>
                    <a:lstStyle/>
                    <a:p>
                      <a:pPr>
                        <a:lnSpc>
                          <a:spcPct val="107000"/>
                        </a:lnSpc>
                        <a:spcAft>
                          <a:spcPts val="0"/>
                        </a:spcAft>
                      </a:pPr>
                      <a:r>
                        <a:rPr lang="es-EC" sz="1800" dirty="0">
                          <a:solidFill>
                            <a:schemeClr val="tx1"/>
                          </a:solidFill>
                          <a:effectLst/>
                        </a:rPr>
                        <a:t>2018</a:t>
                      </a:r>
                      <a:endParaRPr lang="es-CO"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C" sz="1800">
                          <a:effectLst/>
                        </a:rPr>
                        <a:t>de 5 - 7</a:t>
                      </a:r>
                      <a:endParaRPr lang="es-C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C" sz="1800" dirty="0">
                          <a:effectLst/>
                        </a:rPr>
                        <a:t>6</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C" sz="1800" dirty="0">
                          <a:effectLst/>
                        </a:rPr>
                        <a:t>44</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C" sz="1800">
                          <a:effectLst/>
                        </a:rPr>
                        <a:t>264</a:t>
                      </a:r>
                      <a:endParaRPr lang="es-C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2813">
                <a:tc>
                  <a:txBody>
                    <a:bodyPr/>
                    <a:lstStyle/>
                    <a:p>
                      <a:pPr>
                        <a:lnSpc>
                          <a:spcPct val="107000"/>
                        </a:lnSpc>
                        <a:spcAft>
                          <a:spcPts val="0"/>
                        </a:spcAft>
                      </a:pPr>
                      <a:r>
                        <a:rPr lang="es-EC" sz="1800" dirty="0">
                          <a:solidFill>
                            <a:schemeClr val="tx1"/>
                          </a:solidFill>
                          <a:effectLst/>
                        </a:rPr>
                        <a:t>2019</a:t>
                      </a:r>
                      <a:endParaRPr lang="es-CO"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C" sz="1800">
                          <a:effectLst/>
                        </a:rPr>
                        <a:t>de 7- 9</a:t>
                      </a:r>
                      <a:endParaRPr lang="es-C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C" sz="1800">
                          <a:effectLst/>
                        </a:rPr>
                        <a:t>8</a:t>
                      </a:r>
                      <a:endParaRPr lang="es-C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C" sz="1800" dirty="0">
                          <a:effectLst/>
                        </a:rPr>
                        <a:t>44</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C" sz="1800" dirty="0">
                          <a:effectLst/>
                        </a:rPr>
                        <a:t>352</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29696">
                <a:tc>
                  <a:txBody>
                    <a:bodyPr/>
                    <a:lstStyle/>
                    <a:p>
                      <a:pPr>
                        <a:lnSpc>
                          <a:spcPct val="107000"/>
                        </a:lnSpc>
                        <a:spcAft>
                          <a:spcPts val="0"/>
                        </a:spcAft>
                      </a:pPr>
                      <a:r>
                        <a:rPr lang="es-EC" sz="1800">
                          <a:effectLst/>
                        </a:rPr>
                        <a:t> </a:t>
                      </a:r>
                      <a:endParaRPr lang="es-C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C" sz="1800">
                          <a:effectLst/>
                        </a:rPr>
                        <a:t> </a:t>
                      </a:r>
                      <a:endParaRPr lang="es-C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C" sz="1800">
                          <a:effectLst/>
                        </a:rPr>
                        <a:t> </a:t>
                      </a:r>
                      <a:endParaRPr lang="es-C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C" sz="1800">
                          <a:effectLst/>
                        </a:rPr>
                        <a:t>Total </a:t>
                      </a:r>
                      <a:endParaRPr lang="es-C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C" sz="1800" dirty="0">
                          <a:effectLst/>
                        </a:rPr>
                        <a:t>880</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0471678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2259444405"/>
              </p:ext>
            </p:extLst>
          </p:nvPr>
        </p:nvGraphicFramePr>
        <p:xfrm>
          <a:off x="1869488" y="32567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Diagrama 1"/>
          <p:cNvGraphicFramePr/>
          <p:nvPr>
            <p:extLst>
              <p:ext uri="{D42A27DB-BD31-4B8C-83A1-F6EECF244321}">
                <p14:modId xmlns:p14="http://schemas.microsoft.com/office/powerpoint/2010/main" val="2205798374"/>
              </p:ext>
            </p:extLst>
          </p:nvPr>
        </p:nvGraphicFramePr>
        <p:xfrm>
          <a:off x="1580729" y="1390918"/>
          <a:ext cx="9649648" cy="458487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25132303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Diagram group"/>
          <p:cNvGrpSpPr/>
          <p:nvPr/>
        </p:nvGrpSpPr>
        <p:grpSpPr>
          <a:xfrm>
            <a:off x="2543375" y="8592"/>
            <a:ext cx="6319184" cy="869701"/>
            <a:chOff x="3637218" y="0"/>
            <a:chExt cx="5162748" cy="869701"/>
          </a:xfrm>
          <a:scene3d>
            <a:camera prst="perspectiveLeft" zoom="91000"/>
            <a:lightRig rig="threePt" dir="t">
              <a:rot lat="0" lon="0" rev="20640000"/>
            </a:lightRig>
          </a:scene3d>
        </p:grpSpPr>
        <p:grpSp>
          <p:nvGrpSpPr>
            <p:cNvPr id="5" name="Grupo 4"/>
            <p:cNvGrpSpPr/>
            <p:nvPr/>
          </p:nvGrpSpPr>
          <p:grpSpPr>
            <a:xfrm>
              <a:off x="3637218" y="0"/>
              <a:ext cx="5162748" cy="869701"/>
              <a:chOff x="3637218" y="0"/>
              <a:chExt cx="5162748" cy="869701"/>
            </a:xfrm>
          </p:grpSpPr>
          <p:sp>
            <p:nvSpPr>
              <p:cNvPr id="6" name="Rectángulo 5"/>
              <p:cNvSpPr/>
              <p:nvPr/>
            </p:nvSpPr>
            <p:spPr>
              <a:xfrm>
                <a:off x="3637218" y="0"/>
                <a:ext cx="5162748" cy="869701"/>
              </a:xfrm>
              <a:prstGeom prst="rect">
                <a:avLst/>
              </a:prstGeom>
              <a:sp3d extrusionH="50600" prstMaterial="metal">
                <a:bevelT w="101600" h="80600" prst="relaxedInset"/>
                <a:bevelB w="80600" h="80600" prst="relaxedInset"/>
              </a:sp3d>
            </p:spPr>
            <p:style>
              <a:lnRef idx="0">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7" name="CuadroTexto 6"/>
              <p:cNvSpPr txBox="1"/>
              <p:nvPr/>
            </p:nvSpPr>
            <p:spPr>
              <a:xfrm>
                <a:off x="3637218" y="0"/>
                <a:ext cx="5162748" cy="86970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dirty="0" smtClean="0"/>
                  <a:t>PREFERENCIA POR LA CARRERA</a:t>
                </a:r>
                <a:r>
                  <a:rPr lang="es-ES" sz="2400" kern="1200" dirty="0" smtClean="0"/>
                  <a:t> DE GESTIÓN DE RIESGOS</a:t>
                </a:r>
                <a:endParaRPr lang="es-ES" sz="2400" kern="1200" dirty="0"/>
              </a:p>
            </p:txBody>
          </p:sp>
        </p:grpSp>
      </p:grpSp>
      <p:sp>
        <p:nvSpPr>
          <p:cNvPr id="8" name="Rectángulo 7"/>
          <p:cNvSpPr/>
          <p:nvPr/>
        </p:nvSpPr>
        <p:spPr>
          <a:xfrm>
            <a:off x="1941093" y="878293"/>
            <a:ext cx="8767011" cy="646331"/>
          </a:xfrm>
          <a:prstGeom prst="rect">
            <a:avLst/>
          </a:prstGeom>
        </p:spPr>
        <p:txBody>
          <a:bodyPr wrap="square">
            <a:spAutoFit/>
          </a:bodyPr>
          <a:lstStyle/>
          <a:p>
            <a:pPr algn="just"/>
            <a:r>
              <a:rPr lang="es-EC" b="1" dirty="0" smtClean="0">
                <a:latin typeface="Arial" panose="020B0604020202020204" pitchFamily="34" charset="0"/>
                <a:ea typeface="Calibri" panose="020F0502020204030204" pitchFamily="34" charset="0"/>
              </a:rPr>
              <a:t>PREGUNTA 2.5 (Encuesta aplicada a estudiantes) </a:t>
            </a:r>
          </a:p>
          <a:p>
            <a:pPr algn="just"/>
            <a:r>
              <a:rPr lang="es-EC" b="1" dirty="0" smtClean="0">
                <a:latin typeface="Arial" panose="020B0604020202020204" pitchFamily="34" charset="0"/>
                <a:ea typeface="Calibri" panose="020F0502020204030204" pitchFamily="34" charset="0"/>
              </a:rPr>
              <a:t>“¿</a:t>
            </a:r>
            <a:r>
              <a:rPr lang="es-EC" b="1" dirty="0">
                <a:latin typeface="Arial" panose="020B0604020202020204" pitchFamily="34" charset="0"/>
                <a:ea typeface="Calibri" panose="020F0502020204030204" pitchFamily="34" charset="0"/>
              </a:rPr>
              <a:t>Le gustaría ingresar a estudiar una carrera referente a Gestión de Riesgos?”</a:t>
            </a:r>
            <a:endParaRPr lang="es-EC" b="1" dirty="0"/>
          </a:p>
        </p:txBody>
      </p:sp>
      <p:grpSp>
        <p:nvGrpSpPr>
          <p:cNvPr id="10" name="Diagram group"/>
          <p:cNvGrpSpPr/>
          <p:nvPr/>
        </p:nvGrpSpPr>
        <p:grpSpPr>
          <a:xfrm>
            <a:off x="3315690" y="1524624"/>
            <a:ext cx="4774553" cy="562185"/>
            <a:chOff x="1706083" y="0"/>
            <a:chExt cx="5745545" cy="967877"/>
          </a:xfrm>
          <a:scene3d>
            <a:camera prst="perspectiveLeft" zoom="91000"/>
            <a:lightRig rig="threePt" dir="t">
              <a:rot lat="0" lon="0" rev="20640000"/>
            </a:lightRig>
          </a:scene3d>
        </p:grpSpPr>
        <p:grpSp>
          <p:nvGrpSpPr>
            <p:cNvPr id="11" name="Grupo 10"/>
            <p:cNvGrpSpPr/>
            <p:nvPr/>
          </p:nvGrpSpPr>
          <p:grpSpPr>
            <a:xfrm>
              <a:off x="1706083" y="0"/>
              <a:ext cx="5745545" cy="967877"/>
              <a:chOff x="1706083" y="0"/>
              <a:chExt cx="5745545" cy="967877"/>
            </a:xfrm>
          </p:grpSpPr>
          <p:sp>
            <p:nvSpPr>
              <p:cNvPr id="12" name="Rectángulo 11"/>
              <p:cNvSpPr/>
              <p:nvPr/>
            </p:nvSpPr>
            <p:spPr>
              <a:xfrm>
                <a:off x="1706083" y="0"/>
                <a:ext cx="5745545" cy="967877"/>
              </a:xfrm>
              <a:prstGeom prst="rect">
                <a:avLst/>
              </a:prstGeom>
              <a:sp3d extrusionH="50600" prstMaterial="metal">
                <a:bevelT w="101600" h="80600" prst="relaxedInset"/>
                <a:bevelB w="80600" h="80600" prst="relaxedInset"/>
              </a:sp3d>
            </p:spPr>
            <p:style>
              <a:lnRef idx="0">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3" name="CuadroTexto 12"/>
              <p:cNvSpPr txBox="1"/>
              <p:nvPr/>
            </p:nvSpPr>
            <p:spPr>
              <a:xfrm>
                <a:off x="1706083" y="0"/>
                <a:ext cx="5745545" cy="967877"/>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dirty="0" smtClean="0"/>
                  <a:t>RESULTADOS</a:t>
                </a:r>
                <a:endParaRPr lang="es-ES" sz="2400" kern="1200" dirty="0"/>
              </a:p>
            </p:txBody>
          </p:sp>
        </p:grpSp>
      </p:grpSp>
      <p:graphicFrame>
        <p:nvGraphicFramePr>
          <p:cNvPr id="14" name="Gráfico 13"/>
          <p:cNvGraphicFramePr/>
          <p:nvPr>
            <p:extLst>
              <p:ext uri="{D42A27DB-BD31-4B8C-83A1-F6EECF244321}">
                <p14:modId xmlns:p14="http://schemas.microsoft.com/office/powerpoint/2010/main" val="3038199335"/>
              </p:ext>
            </p:extLst>
          </p:nvPr>
        </p:nvGraphicFramePr>
        <p:xfrm>
          <a:off x="1521992" y="2219122"/>
          <a:ext cx="8361947" cy="43862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292404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a 10"/>
          <p:cNvGraphicFramePr/>
          <p:nvPr>
            <p:extLst>
              <p:ext uri="{D42A27DB-BD31-4B8C-83A1-F6EECF244321}">
                <p14:modId xmlns:p14="http://schemas.microsoft.com/office/powerpoint/2010/main" val="772031965"/>
              </p:ext>
            </p:extLst>
          </p:nvPr>
        </p:nvGraphicFramePr>
        <p:xfrm>
          <a:off x="1019257" y="1040332"/>
          <a:ext cx="10595228" cy="45162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Tabla 11"/>
          <p:cNvGraphicFramePr>
            <a:graphicFrameLocks noGrp="1"/>
          </p:cNvGraphicFramePr>
          <p:nvPr>
            <p:extLst>
              <p:ext uri="{D42A27DB-BD31-4B8C-83A1-F6EECF244321}">
                <p14:modId xmlns:p14="http://schemas.microsoft.com/office/powerpoint/2010/main" val="1829561887"/>
              </p:ext>
            </p:extLst>
          </p:nvPr>
        </p:nvGraphicFramePr>
        <p:xfrm>
          <a:off x="2866528" y="4678478"/>
          <a:ext cx="6900686" cy="1369697"/>
        </p:xfrm>
        <a:graphic>
          <a:graphicData uri="http://schemas.openxmlformats.org/drawingml/2006/table">
            <a:tbl>
              <a:tblPr firstRow="1" firstCol="1" bandRow="1">
                <a:tableStyleId>{5C22544A-7EE6-4342-B048-85BDC9FD1C3A}</a:tableStyleId>
              </a:tblPr>
              <a:tblGrid>
                <a:gridCol w="908082">
                  <a:extLst>
                    <a:ext uri="{9D8B030D-6E8A-4147-A177-3AD203B41FA5}">
                      <a16:colId xmlns="" xmlns:a16="http://schemas.microsoft.com/office/drawing/2014/main" val="1195512111"/>
                    </a:ext>
                  </a:extLst>
                </a:gridCol>
                <a:gridCol w="1693003">
                  <a:extLst>
                    <a:ext uri="{9D8B030D-6E8A-4147-A177-3AD203B41FA5}">
                      <a16:colId xmlns="" xmlns:a16="http://schemas.microsoft.com/office/drawing/2014/main" val="2696288345"/>
                    </a:ext>
                  </a:extLst>
                </a:gridCol>
                <a:gridCol w="1954949">
                  <a:extLst>
                    <a:ext uri="{9D8B030D-6E8A-4147-A177-3AD203B41FA5}">
                      <a16:colId xmlns="" xmlns:a16="http://schemas.microsoft.com/office/drawing/2014/main" val="2781684995"/>
                    </a:ext>
                  </a:extLst>
                </a:gridCol>
                <a:gridCol w="2344652">
                  <a:extLst>
                    <a:ext uri="{9D8B030D-6E8A-4147-A177-3AD203B41FA5}">
                      <a16:colId xmlns="" xmlns:a16="http://schemas.microsoft.com/office/drawing/2014/main" val="1495049007"/>
                    </a:ext>
                  </a:extLst>
                </a:gridCol>
              </a:tblGrid>
              <a:tr h="261620">
                <a:tc>
                  <a:txBody>
                    <a:bodyPr/>
                    <a:lstStyle/>
                    <a:p>
                      <a:pPr>
                        <a:lnSpc>
                          <a:spcPct val="107000"/>
                        </a:lnSpc>
                        <a:spcAft>
                          <a:spcPts val="0"/>
                        </a:spcAft>
                      </a:pPr>
                      <a:r>
                        <a:rPr lang="es-EC" sz="1400" b="1" dirty="0">
                          <a:solidFill>
                            <a:schemeClr val="tx1"/>
                          </a:solidFill>
                          <a:effectLst/>
                        </a:rPr>
                        <a:t>Año </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EC" sz="1400" b="1" dirty="0">
                          <a:solidFill>
                            <a:schemeClr val="tx1"/>
                          </a:solidFill>
                          <a:effectLst/>
                        </a:rPr>
                        <a:t>Estudiantes de Bachillerato</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400" b="1" dirty="0">
                          <a:solidFill>
                            <a:schemeClr val="tx1"/>
                          </a:solidFill>
                          <a:effectLst/>
                        </a:rPr>
                        <a:t>Estudiantes en Formación </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400" b="1">
                          <a:solidFill>
                            <a:schemeClr val="tx1"/>
                          </a:solidFill>
                          <a:effectLst/>
                        </a:rPr>
                        <a:t>Estudiantes con preferencia en formación de Gestión de Riesgos </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268424657"/>
                  </a:ext>
                </a:extLst>
              </a:tr>
              <a:tr h="53340">
                <a:tc>
                  <a:txBody>
                    <a:bodyPr/>
                    <a:lstStyle/>
                    <a:p>
                      <a:pPr algn="r">
                        <a:lnSpc>
                          <a:spcPct val="107000"/>
                        </a:lnSpc>
                        <a:spcAft>
                          <a:spcPts val="0"/>
                        </a:spcAft>
                      </a:pPr>
                      <a:r>
                        <a:rPr lang="es-EC" sz="1400" b="1">
                          <a:solidFill>
                            <a:schemeClr val="tx1"/>
                          </a:solidFill>
                          <a:effectLst/>
                        </a:rPr>
                        <a:t>2017</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EC" sz="1400" b="1" dirty="0">
                          <a:solidFill>
                            <a:schemeClr val="tx1"/>
                          </a:solidFill>
                          <a:effectLst/>
                        </a:rPr>
                        <a:t>              131.905 </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EC" sz="1400" b="1">
                          <a:solidFill>
                            <a:schemeClr val="tx1"/>
                          </a:solidFill>
                          <a:effectLst/>
                        </a:rPr>
                        <a:t>           85.738 </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EC" sz="1400" b="1">
                          <a:solidFill>
                            <a:schemeClr val="tx1"/>
                          </a:solidFill>
                          <a:effectLst/>
                        </a:rPr>
                        <a:t>             2.572 </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538556638"/>
                  </a:ext>
                </a:extLst>
              </a:tr>
              <a:tr h="53340">
                <a:tc>
                  <a:txBody>
                    <a:bodyPr/>
                    <a:lstStyle/>
                    <a:p>
                      <a:pPr algn="r">
                        <a:lnSpc>
                          <a:spcPct val="107000"/>
                        </a:lnSpc>
                        <a:spcAft>
                          <a:spcPts val="0"/>
                        </a:spcAft>
                      </a:pPr>
                      <a:r>
                        <a:rPr lang="es-EC" sz="1400" b="1">
                          <a:solidFill>
                            <a:schemeClr val="tx1"/>
                          </a:solidFill>
                          <a:effectLst/>
                        </a:rPr>
                        <a:t>2018</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EC" sz="1400" b="1" dirty="0">
                          <a:solidFill>
                            <a:schemeClr val="tx1"/>
                          </a:solidFill>
                          <a:effectLst/>
                        </a:rPr>
                        <a:t>              132.406 </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EC" sz="1400" b="1" dirty="0">
                          <a:solidFill>
                            <a:schemeClr val="tx1"/>
                          </a:solidFill>
                          <a:effectLst/>
                        </a:rPr>
                        <a:t>           86.064 </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EC" sz="1400" b="1" dirty="0">
                          <a:solidFill>
                            <a:schemeClr val="tx1"/>
                          </a:solidFill>
                          <a:effectLst/>
                        </a:rPr>
                        <a:t>             2.582 </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512632431"/>
                  </a:ext>
                </a:extLst>
              </a:tr>
              <a:tr h="53340">
                <a:tc>
                  <a:txBody>
                    <a:bodyPr/>
                    <a:lstStyle/>
                    <a:p>
                      <a:pPr algn="r">
                        <a:lnSpc>
                          <a:spcPct val="107000"/>
                        </a:lnSpc>
                        <a:spcAft>
                          <a:spcPts val="0"/>
                        </a:spcAft>
                      </a:pPr>
                      <a:r>
                        <a:rPr lang="es-EC" sz="1400" b="1">
                          <a:solidFill>
                            <a:schemeClr val="tx1"/>
                          </a:solidFill>
                          <a:effectLst/>
                        </a:rPr>
                        <a:t>2019</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EC" sz="1400" b="1" dirty="0">
                          <a:solidFill>
                            <a:schemeClr val="tx1"/>
                          </a:solidFill>
                          <a:effectLst/>
                        </a:rPr>
                        <a:t>              132.909 </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EC" sz="1400" b="1" dirty="0">
                          <a:solidFill>
                            <a:schemeClr val="tx1"/>
                          </a:solidFill>
                          <a:effectLst/>
                        </a:rPr>
                        <a:t>           86.391 </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EC" sz="1400" b="1" dirty="0">
                          <a:solidFill>
                            <a:schemeClr val="tx1"/>
                          </a:solidFill>
                          <a:effectLst/>
                        </a:rPr>
                        <a:t>             2.592 </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17127230"/>
                  </a:ext>
                </a:extLst>
              </a:tr>
            </a:tbl>
          </a:graphicData>
        </a:graphic>
      </p:graphicFrame>
      <p:grpSp>
        <p:nvGrpSpPr>
          <p:cNvPr id="13" name="Diagram group"/>
          <p:cNvGrpSpPr/>
          <p:nvPr/>
        </p:nvGrpSpPr>
        <p:grpSpPr>
          <a:xfrm>
            <a:off x="1737942" y="162170"/>
            <a:ext cx="8128000" cy="869338"/>
            <a:chOff x="0" y="0"/>
            <a:chExt cx="8128000" cy="869338"/>
          </a:xfrm>
          <a:scene3d>
            <a:camera prst="perspectiveLeft" zoom="91000"/>
            <a:lightRig rig="threePt" dir="t">
              <a:rot lat="0" lon="0" rev="20640000"/>
            </a:lightRig>
          </a:scene3d>
        </p:grpSpPr>
        <p:grpSp>
          <p:nvGrpSpPr>
            <p:cNvPr id="14" name="Grupo 13"/>
            <p:cNvGrpSpPr/>
            <p:nvPr/>
          </p:nvGrpSpPr>
          <p:grpSpPr>
            <a:xfrm>
              <a:off x="0" y="0"/>
              <a:ext cx="8128000" cy="869338"/>
              <a:chOff x="0" y="0"/>
              <a:chExt cx="8128000" cy="869338"/>
            </a:xfrm>
          </p:grpSpPr>
          <p:sp>
            <p:nvSpPr>
              <p:cNvPr id="15" name="Rectángulo 14"/>
              <p:cNvSpPr/>
              <p:nvPr/>
            </p:nvSpPr>
            <p:spPr>
              <a:xfrm>
                <a:off x="0" y="0"/>
                <a:ext cx="8128000" cy="869338"/>
              </a:xfrm>
              <a:prstGeom prst="rect">
                <a:avLst/>
              </a:prstGeom>
              <a:sp3d extrusionH="50600" prstMaterial="metal">
                <a:bevelT w="101600" h="80600" prst="relaxedInset"/>
                <a:bevelB w="80600" h="80600" prst="relaxedInset"/>
              </a:sp3d>
            </p:spPr>
            <p:style>
              <a:lnRef idx="0">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6" name="CuadroTexto 15"/>
              <p:cNvSpPr txBox="1"/>
              <p:nvPr/>
            </p:nvSpPr>
            <p:spPr>
              <a:xfrm>
                <a:off x="0" y="0"/>
                <a:ext cx="8128000" cy="869338"/>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s-EC" sz="4100" b="1" kern="1200" dirty="0" smtClean="0"/>
                  <a:t>ANÁLISIS</a:t>
                </a:r>
                <a:endParaRPr lang="es-EC" sz="4100" b="1" kern="1200" dirty="0"/>
              </a:p>
            </p:txBody>
          </p:sp>
        </p:grpSp>
      </p:grpSp>
    </p:spTree>
    <p:extLst>
      <p:ext uri="{BB962C8B-B14F-4D97-AF65-F5344CB8AC3E}">
        <p14:creationId xmlns:p14="http://schemas.microsoft.com/office/powerpoint/2010/main" val="283071286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Diagram group"/>
          <p:cNvGrpSpPr/>
          <p:nvPr/>
        </p:nvGrpSpPr>
        <p:grpSpPr>
          <a:xfrm>
            <a:off x="2314423" y="116876"/>
            <a:ext cx="7105951" cy="869701"/>
            <a:chOff x="3637218" y="0"/>
            <a:chExt cx="5162748" cy="869701"/>
          </a:xfrm>
          <a:scene3d>
            <a:camera prst="perspectiveLeft" zoom="91000"/>
            <a:lightRig rig="threePt" dir="t">
              <a:rot lat="0" lon="0" rev="20640000"/>
            </a:lightRig>
          </a:scene3d>
        </p:grpSpPr>
        <p:grpSp>
          <p:nvGrpSpPr>
            <p:cNvPr id="5" name="Grupo 4"/>
            <p:cNvGrpSpPr/>
            <p:nvPr/>
          </p:nvGrpSpPr>
          <p:grpSpPr>
            <a:xfrm>
              <a:off x="3637218" y="0"/>
              <a:ext cx="5162748" cy="869701"/>
              <a:chOff x="3637218" y="0"/>
              <a:chExt cx="5162748" cy="869701"/>
            </a:xfrm>
          </p:grpSpPr>
          <p:sp>
            <p:nvSpPr>
              <p:cNvPr id="6" name="Rectángulo 5"/>
              <p:cNvSpPr/>
              <p:nvPr/>
            </p:nvSpPr>
            <p:spPr>
              <a:xfrm>
                <a:off x="3637218" y="0"/>
                <a:ext cx="5162748" cy="869701"/>
              </a:xfrm>
              <a:prstGeom prst="rect">
                <a:avLst/>
              </a:prstGeom>
              <a:sp3d extrusionH="50600" prstMaterial="metal">
                <a:bevelT w="101600" h="80600" prst="relaxedInset"/>
                <a:bevelB w="80600" h="80600" prst="relaxedInset"/>
              </a:sp3d>
            </p:spPr>
            <p:style>
              <a:lnRef idx="0">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7" name="CuadroTexto 6"/>
              <p:cNvSpPr txBox="1"/>
              <p:nvPr/>
            </p:nvSpPr>
            <p:spPr>
              <a:xfrm>
                <a:off x="3637218" y="0"/>
                <a:ext cx="5162748" cy="86970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dirty="0" smtClean="0"/>
                  <a:t>RIESGOS IDENTIFICADOS EN EL SECTOR PÚBLICO</a:t>
                </a:r>
                <a:endParaRPr lang="es-ES" sz="2400" kern="1200" dirty="0"/>
              </a:p>
            </p:txBody>
          </p:sp>
        </p:grpSp>
      </p:grpSp>
      <p:sp>
        <p:nvSpPr>
          <p:cNvPr id="8" name="Rectángulo 7"/>
          <p:cNvSpPr/>
          <p:nvPr/>
        </p:nvSpPr>
        <p:spPr>
          <a:xfrm>
            <a:off x="1243260" y="1009304"/>
            <a:ext cx="9561095" cy="1338828"/>
          </a:xfrm>
          <a:prstGeom prst="rect">
            <a:avLst/>
          </a:prstGeom>
        </p:spPr>
        <p:txBody>
          <a:bodyPr wrap="square">
            <a:spAutoFit/>
          </a:bodyPr>
          <a:lstStyle/>
          <a:p>
            <a:pPr algn="just">
              <a:lnSpc>
                <a:spcPct val="150000"/>
              </a:lnSpc>
              <a:spcAft>
                <a:spcPts val="0"/>
              </a:spcAft>
            </a:pPr>
            <a:r>
              <a:rPr lang="es-EC" b="1" cap="all" dirty="0">
                <a:latin typeface="+mj-lt"/>
                <a:ea typeface="Calibri" panose="020F0502020204030204" pitchFamily="34" charset="0"/>
                <a:cs typeface="Times New Roman" panose="02020603050405020304" pitchFamily="18" charset="0"/>
              </a:rPr>
              <a:t>pregunta</a:t>
            </a:r>
            <a:r>
              <a:rPr lang="es-EC" b="1" dirty="0">
                <a:latin typeface="+mj-lt"/>
                <a:ea typeface="Calibri" panose="020F0502020204030204" pitchFamily="34" charset="0"/>
                <a:cs typeface="Times New Roman" panose="02020603050405020304" pitchFamily="18" charset="0"/>
              </a:rPr>
              <a:t> </a:t>
            </a:r>
            <a:r>
              <a:rPr lang="es-EC" b="1" dirty="0" smtClean="0">
                <a:latin typeface="+mj-lt"/>
                <a:ea typeface="Calibri" panose="020F0502020204030204" pitchFamily="34" charset="0"/>
                <a:cs typeface="Times New Roman" panose="02020603050405020304" pitchFamily="18" charset="0"/>
              </a:rPr>
              <a:t>3.6 (Encuesta para empresas)</a:t>
            </a:r>
          </a:p>
          <a:p>
            <a:pPr algn="just">
              <a:lnSpc>
                <a:spcPct val="150000"/>
              </a:lnSpc>
              <a:spcAft>
                <a:spcPts val="0"/>
              </a:spcAft>
            </a:pPr>
            <a:r>
              <a:rPr lang="es-EC" b="1" dirty="0" smtClean="0">
                <a:latin typeface="+mj-lt"/>
                <a:ea typeface="Calibri" panose="020F0502020204030204" pitchFamily="34" charset="0"/>
                <a:cs typeface="Times New Roman" panose="02020603050405020304" pitchFamily="18" charset="0"/>
              </a:rPr>
              <a:t> </a:t>
            </a:r>
            <a:r>
              <a:rPr lang="es-EC" b="1" dirty="0">
                <a:latin typeface="+mj-lt"/>
                <a:ea typeface="Calibri" panose="020F0502020204030204" pitchFamily="34" charset="0"/>
                <a:cs typeface="Times New Roman" panose="02020603050405020304" pitchFamily="18" charset="0"/>
              </a:rPr>
              <a:t>“¿Cuál es la principal amenaza natural a la cual podría enfrentar su organización?</a:t>
            </a:r>
            <a:r>
              <a:rPr lang="es-EC" dirty="0">
                <a:latin typeface="+mj-lt"/>
                <a:ea typeface="Calibri" panose="020F0502020204030204" pitchFamily="34" charset="0"/>
                <a:cs typeface="Times New Roman" panose="02020603050405020304" pitchFamily="18" charset="0"/>
              </a:rPr>
              <a:t>”.</a:t>
            </a:r>
            <a:endParaRPr lang="es-EC" sz="1600" dirty="0">
              <a:latin typeface="+mj-lt"/>
              <a:ea typeface="Calibri" panose="020F0502020204030204" pitchFamily="34" charset="0"/>
              <a:cs typeface="Times New Roman" panose="02020603050405020304" pitchFamily="18" charset="0"/>
            </a:endParaRPr>
          </a:p>
          <a:p>
            <a:pPr algn="just">
              <a:lnSpc>
                <a:spcPct val="150000"/>
              </a:lnSpc>
              <a:spcAft>
                <a:spcPts val="0"/>
              </a:spcAft>
            </a:pPr>
            <a:r>
              <a:rPr lang="es-EC" dirty="0">
                <a:latin typeface="+mj-lt"/>
                <a:ea typeface="Calibri" panose="020F0502020204030204" pitchFamily="34" charset="0"/>
                <a:cs typeface="Times New Roman" panose="02020603050405020304" pitchFamily="18" charset="0"/>
              </a:rPr>
              <a:t> </a:t>
            </a:r>
            <a:endParaRPr lang="es-EC" sz="1600" dirty="0">
              <a:effectLst/>
              <a:latin typeface="+mj-lt"/>
              <a:ea typeface="Calibri" panose="020F0502020204030204" pitchFamily="34" charset="0"/>
              <a:cs typeface="Times New Roman" panose="02020603050405020304" pitchFamily="18" charset="0"/>
            </a:endParaRPr>
          </a:p>
        </p:txBody>
      </p:sp>
      <p:grpSp>
        <p:nvGrpSpPr>
          <p:cNvPr id="9" name="Diagram group"/>
          <p:cNvGrpSpPr/>
          <p:nvPr/>
        </p:nvGrpSpPr>
        <p:grpSpPr>
          <a:xfrm>
            <a:off x="3480120" y="1957151"/>
            <a:ext cx="4774553" cy="562185"/>
            <a:chOff x="1706083" y="0"/>
            <a:chExt cx="5745545" cy="967877"/>
          </a:xfrm>
          <a:scene3d>
            <a:camera prst="perspectiveLeft" zoom="91000"/>
            <a:lightRig rig="threePt" dir="t">
              <a:rot lat="0" lon="0" rev="20640000"/>
            </a:lightRig>
          </a:scene3d>
        </p:grpSpPr>
        <p:grpSp>
          <p:nvGrpSpPr>
            <p:cNvPr id="10" name="Grupo 9"/>
            <p:cNvGrpSpPr/>
            <p:nvPr/>
          </p:nvGrpSpPr>
          <p:grpSpPr>
            <a:xfrm>
              <a:off x="1706083" y="0"/>
              <a:ext cx="5745545" cy="967877"/>
              <a:chOff x="1706083" y="0"/>
              <a:chExt cx="5745545" cy="967877"/>
            </a:xfrm>
          </p:grpSpPr>
          <p:sp>
            <p:nvSpPr>
              <p:cNvPr id="11" name="Rectángulo 10"/>
              <p:cNvSpPr/>
              <p:nvPr/>
            </p:nvSpPr>
            <p:spPr>
              <a:xfrm>
                <a:off x="1706083" y="0"/>
                <a:ext cx="5745545" cy="967877"/>
              </a:xfrm>
              <a:prstGeom prst="rect">
                <a:avLst/>
              </a:prstGeom>
              <a:sp3d extrusionH="50600" prstMaterial="metal">
                <a:bevelT w="101600" h="80600" prst="relaxedInset"/>
                <a:bevelB w="80600" h="80600" prst="relaxedInset"/>
              </a:sp3d>
            </p:spPr>
            <p:style>
              <a:lnRef idx="0">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2" name="CuadroTexto 11"/>
              <p:cNvSpPr txBox="1"/>
              <p:nvPr/>
            </p:nvSpPr>
            <p:spPr>
              <a:xfrm>
                <a:off x="1706083" y="0"/>
                <a:ext cx="5745545" cy="967877"/>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dirty="0" smtClean="0"/>
                  <a:t>RESULTADOS</a:t>
                </a:r>
                <a:endParaRPr lang="es-ES" sz="2400" kern="1200" dirty="0"/>
              </a:p>
            </p:txBody>
          </p:sp>
        </p:grpSp>
      </p:grpSp>
      <p:graphicFrame>
        <p:nvGraphicFramePr>
          <p:cNvPr id="13" name="Gráfico 12"/>
          <p:cNvGraphicFramePr/>
          <p:nvPr>
            <p:extLst>
              <p:ext uri="{D42A27DB-BD31-4B8C-83A1-F6EECF244321}">
                <p14:modId xmlns:p14="http://schemas.microsoft.com/office/powerpoint/2010/main" val="800548947"/>
              </p:ext>
            </p:extLst>
          </p:nvPr>
        </p:nvGraphicFramePr>
        <p:xfrm>
          <a:off x="1644312" y="2519336"/>
          <a:ext cx="8277726" cy="40619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2079514"/>
      </p:ext>
    </p:extLst>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Diagram group"/>
          <p:cNvGrpSpPr/>
          <p:nvPr/>
        </p:nvGrpSpPr>
        <p:grpSpPr>
          <a:xfrm>
            <a:off x="949158" y="539889"/>
            <a:ext cx="8128000" cy="869338"/>
            <a:chOff x="0" y="0"/>
            <a:chExt cx="8128000" cy="869338"/>
          </a:xfrm>
          <a:scene3d>
            <a:camera prst="perspectiveLeft" zoom="91000"/>
            <a:lightRig rig="threePt" dir="t">
              <a:rot lat="0" lon="0" rev="20640000"/>
            </a:lightRig>
          </a:scene3d>
        </p:grpSpPr>
        <p:grpSp>
          <p:nvGrpSpPr>
            <p:cNvPr id="5" name="Grupo 4"/>
            <p:cNvGrpSpPr/>
            <p:nvPr/>
          </p:nvGrpSpPr>
          <p:grpSpPr>
            <a:xfrm>
              <a:off x="0" y="0"/>
              <a:ext cx="8128000" cy="869338"/>
              <a:chOff x="0" y="0"/>
              <a:chExt cx="8128000" cy="869338"/>
            </a:xfrm>
          </p:grpSpPr>
          <p:sp>
            <p:nvSpPr>
              <p:cNvPr id="6" name="Rectángulo 5"/>
              <p:cNvSpPr/>
              <p:nvPr/>
            </p:nvSpPr>
            <p:spPr>
              <a:xfrm>
                <a:off x="0" y="0"/>
                <a:ext cx="8128000" cy="869338"/>
              </a:xfrm>
              <a:prstGeom prst="rect">
                <a:avLst/>
              </a:prstGeom>
              <a:sp3d extrusionH="50600" prstMaterial="metal">
                <a:bevelT w="101600" h="80600" prst="relaxedInset"/>
                <a:bevelB w="80600" h="80600" prst="relaxedInset"/>
              </a:sp3d>
            </p:spPr>
            <p:style>
              <a:lnRef idx="0">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7" name="CuadroTexto 6"/>
              <p:cNvSpPr txBox="1"/>
              <p:nvPr/>
            </p:nvSpPr>
            <p:spPr>
              <a:xfrm>
                <a:off x="0" y="0"/>
                <a:ext cx="8128000" cy="869338"/>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s-EC" sz="4100" b="1" kern="1200" dirty="0" smtClean="0"/>
                  <a:t>ANÁLISIS</a:t>
                </a:r>
                <a:endParaRPr lang="es-EC" sz="4100" b="1" kern="1200" dirty="0"/>
              </a:p>
            </p:txBody>
          </p:sp>
        </p:grpSp>
      </p:grpSp>
      <p:graphicFrame>
        <p:nvGraphicFramePr>
          <p:cNvPr id="10" name="Diagrama 9"/>
          <p:cNvGraphicFramePr/>
          <p:nvPr>
            <p:extLst>
              <p:ext uri="{D42A27DB-BD31-4B8C-83A1-F6EECF244321}">
                <p14:modId xmlns:p14="http://schemas.microsoft.com/office/powerpoint/2010/main" val="448949700"/>
              </p:ext>
            </p:extLst>
          </p:nvPr>
        </p:nvGraphicFramePr>
        <p:xfrm>
          <a:off x="143042" y="1750194"/>
          <a:ext cx="10889916" cy="43377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01210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Diagram group"/>
          <p:cNvGrpSpPr/>
          <p:nvPr/>
        </p:nvGrpSpPr>
        <p:grpSpPr>
          <a:xfrm>
            <a:off x="2314423" y="116876"/>
            <a:ext cx="7105951" cy="869701"/>
            <a:chOff x="3637218" y="0"/>
            <a:chExt cx="5162748" cy="869701"/>
          </a:xfrm>
          <a:scene3d>
            <a:camera prst="perspectiveLeft" zoom="91000"/>
            <a:lightRig rig="threePt" dir="t">
              <a:rot lat="0" lon="0" rev="20640000"/>
            </a:lightRig>
          </a:scene3d>
        </p:grpSpPr>
        <p:grpSp>
          <p:nvGrpSpPr>
            <p:cNvPr id="5" name="Grupo 4"/>
            <p:cNvGrpSpPr/>
            <p:nvPr/>
          </p:nvGrpSpPr>
          <p:grpSpPr>
            <a:xfrm>
              <a:off x="3637218" y="0"/>
              <a:ext cx="5162748" cy="869701"/>
              <a:chOff x="3637218" y="0"/>
              <a:chExt cx="5162748" cy="869701"/>
            </a:xfrm>
          </p:grpSpPr>
          <p:sp>
            <p:nvSpPr>
              <p:cNvPr id="6" name="Rectángulo 5"/>
              <p:cNvSpPr/>
              <p:nvPr/>
            </p:nvSpPr>
            <p:spPr>
              <a:xfrm>
                <a:off x="3637218" y="0"/>
                <a:ext cx="5162748" cy="869701"/>
              </a:xfrm>
              <a:prstGeom prst="rect">
                <a:avLst/>
              </a:prstGeom>
              <a:sp3d extrusionH="50600" prstMaterial="metal">
                <a:bevelT w="101600" h="80600" prst="relaxedInset"/>
                <a:bevelB w="80600" h="80600" prst="relaxedInset"/>
              </a:sp3d>
            </p:spPr>
            <p:style>
              <a:lnRef idx="0">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7" name="CuadroTexto 6"/>
              <p:cNvSpPr txBox="1"/>
              <p:nvPr/>
            </p:nvSpPr>
            <p:spPr>
              <a:xfrm>
                <a:off x="3637218" y="0"/>
                <a:ext cx="5162748" cy="86970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dirty="0" smtClean="0"/>
                  <a:t>RIESGOS ANTRÓPICOS</a:t>
                </a:r>
                <a:endParaRPr lang="es-ES" sz="2400" kern="1200" dirty="0"/>
              </a:p>
            </p:txBody>
          </p:sp>
        </p:grpSp>
      </p:grpSp>
      <p:sp>
        <p:nvSpPr>
          <p:cNvPr id="8" name="Rectángulo 7"/>
          <p:cNvSpPr/>
          <p:nvPr/>
        </p:nvSpPr>
        <p:spPr>
          <a:xfrm>
            <a:off x="1140992" y="986577"/>
            <a:ext cx="9452811" cy="878574"/>
          </a:xfrm>
          <a:prstGeom prst="rect">
            <a:avLst/>
          </a:prstGeom>
        </p:spPr>
        <p:txBody>
          <a:bodyPr wrap="square">
            <a:spAutoFit/>
          </a:bodyPr>
          <a:lstStyle/>
          <a:p>
            <a:pPr algn="just">
              <a:lnSpc>
                <a:spcPct val="150000"/>
              </a:lnSpc>
              <a:spcAft>
                <a:spcPts val="0"/>
              </a:spcAft>
            </a:pPr>
            <a:r>
              <a:rPr lang="es-EC" b="1" dirty="0" smtClean="0">
                <a:solidFill>
                  <a:srgbClr val="000000"/>
                </a:solidFill>
                <a:latin typeface="+mj-lt"/>
                <a:ea typeface="Times New Roman" panose="02020603050405020304" pitchFamily="18" charset="0"/>
                <a:cs typeface="Times New Roman" panose="02020603050405020304" pitchFamily="18" charset="0"/>
              </a:rPr>
              <a:t>Pregunta 3.7 (Encuesta para empresas): </a:t>
            </a:r>
          </a:p>
          <a:p>
            <a:pPr algn="just">
              <a:lnSpc>
                <a:spcPct val="150000"/>
              </a:lnSpc>
              <a:spcAft>
                <a:spcPts val="0"/>
              </a:spcAft>
            </a:pPr>
            <a:r>
              <a:rPr lang="es-EC" b="1" dirty="0" smtClean="0">
                <a:solidFill>
                  <a:srgbClr val="000000"/>
                </a:solidFill>
                <a:latin typeface="+mj-lt"/>
                <a:ea typeface="Times New Roman" panose="02020603050405020304" pitchFamily="18" charset="0"/>
                <a:cs typeface="Times New Roman" panose="02020603050405020304" pitchFamily="18" charset="0"/>
              </a:rPr>
              <a:t>“¿</a:t>
            </a:r>
            <a:r>
              <a:rPr lang="es-EC" b="1" dirty="0">
                <a:solidFill>
                  <a:srgbClr val="000000"/>
                </a:solidFill>
                <a:latin typeface="+mj-lt"/>
                <a:ea typeface="Times New Roman" panose="02020603050405020304" pitchFamily="18" charset="0"/>
                <a:cs typeface="Times New Roman" panose="02020603050405020304" pitchFamily="18" charset="0"/>
              </a:rPr>
              <a:t>Cuál es la principal amenaza antrópica a la cual podría enfrentar su organización</a:t>
            </a:r>
            <a:r>
              <a:rPr lang="es-EC" b="1" dirty="0" smtClean="0">
                <a:solidFill>
                  <a:srgbClr val="000000"/>
                </a:solidFill>
                <a:latin typeface="+mj-lt"/>
                <a:ea typeface="Times New Roman" panose="02020603050405020304" pitchFamily="18" charset="0"/>
                <a:cs typeface="Times New Roman" panose="02020603050405020304" pitchFamily="18" charset="0"/>
              </a:rPr>
              <a:t>?”.</a:t>
            </a:r>
            <a:endParaRPr lang="es-EC" sz="1600" b="1" dirty="0">
              <a:effectLst/>
              <a:latin typeface="+mj-lt"/>
              <a:ea typeface="Calibri" panose="020F0502020204030204" pitchFamily="34" charset="0"/>
              <a:cs typeface="Times New Roman" panose="02020603050405020304" pitchFamily="18" charset="0"/>
            </a:endParaRPr>
          </a:p>
        </p:txBody>
      </p:sp>
      <p:graphicFrame>
        <p:nvGraphicFramePr>
          <p:cNvPr id="9" name="Gráfico 8"/>
          <p:cNvGraphicFramePr/>
          <p:nvPr>
            <p:extLst>
              <p:ext uri="{D42A27DB-BD31-4B8C-83A1-F6EECF244321}">
                <p14:modId xmlns:p14="http://schemas.microsoft.com/office/powerpoint/2010/main" val="3753523961"/>
              </p:ext>
            </p:extLst>
          </p:nvPr>
        </p:nvGraphicFramePr>
        <p:xfrm>
          <a:off x="1140992" y="2734852"/>
          <a:ext cx="9976187" cy="4085474"/>
        </p:xfrm>
        <a:graphic>
          <a:graphicData uri="http://schemas.openxmlformats.org/drawingml/2006/chart">
            <c:chart xmlns:c="http://schemas.openxmlformats.org/drawingml/2006/chart" xmlns:r="http://schemas.openxmlformats.org/officeDocument/2006/relationships" r:id="rId2"/>
          </a:graphicData>
        </a:graphic>
      </p:graphicFrame>
      <p:grpSp>
        <p:nvGrpSpPr>
          <p:cNvPr id="10" name="Diagram group"/>
          <p:cNvGrpSpPr/>
          <p:nvPr/>
        </p:nvGrpSpPr>
        <p:grpSpPr>
          <a:xfrm>
            <a:off x="3741808" y="2018909"/>
            <a:ext cx="4774553" cy="562185"/>
            <a:chOff x="1706083" y="0"/>
            <a:chExt cx="5745545" cy="967877"/>
          </a:xfrm>
          <a:scene3d>
            <a:camera prst="perspectiveLeft" zoom="91000"/>
            <a:lightRig rig="threePt" dir="t">
              <a:rot lat="0" lon="0" rev="20640000"/>
            </a:lightRig>
          </a:scene3d>
        </p:grpSpPr>
        <p:grpSp>
          <p:nvGrpSpPr>
            <p:cNvPr id="11" name="Grupo 10"/>
            <p:cNvGrpSpPr/>
            <p:nvPr/>
          </p:nvGrpSpPr>
          <p:grpSpPr>
            <a:xfrm>
              <a:off x="1706083" y="0"/>
              <a:ext cx="5745545" cy="967877"/>
              <a:chOff x="1706083" y="0"/>
              <a:chExt cx="5745545" cy="967877"/>
            </a:xfrm>
          </p:grpSpPr>
          <p:sp>
            <p:nvSpPr>
              <p:cNvPr id="12" name="Rectángulo 11"/>
              <p:cNvSpPr/>
              <p:nvPr/>
            </p:nvSpPr>
            <p:spPr>
              <a:xfrm>
                <a:off x="1706083" y="0"/>
                <a:ext cx="5745545" cy="967877"/>
              </a:xfrm>
              <a:prstGeom prst="rect">
                <a:avLst/>
              </a:prstGeom>
              <a:sp3d extrusionH="50600" prstMaterial="metal">
                <a:bevelT w="101600" h="80600" prst="relaxedInset"/>
                <a:bevelB w="80600" h="80600" prst="relaxedInset"/>
              </a:sp3d>
            </p:spPr>
            <p:style>
              <a:lnRef idx="0">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3" name="CuadroTexto 12"/>
              <p:cNvSpPr txBox="1"/>
              <p:nvPr/>
            </p:nvSpPr>
            <p:spPr>
              <a:xfrm>
                <a:off x="1706083" y="0"/>
                <a:ext cx="5745545" cy="967877"/>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dirty="0" smtClean="0"/>
                  <a:t>RESULTADOS</a:t>
                </a:r>
                <a:endParaRPr lang="es-ES" sz="2400" kern="1200" dirty="0"/>
              </a:p>
            </p:txBody>
          </p:sp>
        </p:grpSp>
      </p:grpSp>
    </p:spTree>
    <p:extLst>
      <p:ext uri="{BB962C8B-B14F-4D97-AF65-F5344CB8AC3E}">
        <p14:creationId xmlns:p14="http://schemas.microsoft.com/office/powerpoint/2010/main" val="411183177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Diagram group"/>
          <p:cNvGrpSpPr/>
          <p:nvPr/>
        </p:nvGrpSpPr>
        <p:grpSpPr>
          <a:xfrm>
            <a:off x="2086811" y="71538"/>
            <a:ext cx="8128000" cy="869338"/>
            <a:chOff x="0" y="0"/>
            <a:chExt cx="8128000" cy="869338"/>
          </a:xfrm>
          <a:scene3d>
            <a:camera prst="perspectiveLeft" zoom="91000"/>
            <a:lightRig rig="threePt" dir="t">
              <a:rot lat="0" lon="0" rev="20640000"/>
            </a:lightRig>
          </a:scene3d>
        </p:grpSpPr>
        <p:grpSp>
          <p:nvGrpSpPr>
            <p:cNvPr id="5" name="Grupo 4"/>
            <p:cNvGrpSpPr/>
            <p:nvPr/>
          </p:nvGrpSpPr>
          <p:grpSpPr>
            <a:xfrm>
              <a:off x="0" y="0"/>
              <a:ext cx="8128000" cy="869338"/>
              <a:chOff x="0" y="0"/>
              <a:chExt cx="8128000" cy="869338"/>
            </a:xfrm>
          </p:grpSpPr>
          <p:sp>
            <p:nvSpPr>
              <p:cNvPr id="6" name="Rectángulo 5"/>
              <p:cNvSpPr/>
              <p:nvPr/>
            </p:nvSpPr>
            <p:spPr>
              <a:xfrm>
                <a:off x="0" y="0"/>
                <a:ext cx="8128000" cy="869338"/>
              </a:xfrm>
              <a:prstGeom prst="rect">
                <a:avLst/>
              </a:prstGeom>
              <a:sp3d extrusionH="50600" prstMaterial="metal">
                <a:bevelT w="101600" h="80600" prst="relaxedInset"/>
                <a:bevelB w="80600" h="80600" prst="relaxedInset"/>
              </a:sp3d>
            </p:spPr>
            <p:style>
              <a:lnRef idx="0">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7" name="CuadroTexto 6"/>
              <p:cNvSpPr txBox="1"/>
              <p:nvPr/>
            </p:nvSpPr>
            <p:spPr>
              <a:xfrm>
                <a:off x="0" y="0"/>
                <a:ext cx="8128000" cy="869338"/>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s-EC" sz="4100" b="1" kern="1200" dirty="0" smtClean="0"/>
                  <a:t>ANÁLISIS</a:t>
                </a:r>
                <a:endParaRPr lang="es-EC" sz="4100" b="1" kern="1200" dirty="0"/>
              </a:p>
            </p:txBody>
          </p:sp>
        </p:grpSp>
      </p:grpSp>
      <p:graphicFrame>
        <p:nvGraphicFramePr>
          <p:cNvPr id="8" name="Diagrama 7"/>
          <p:cNvGraphicFramePr/>
          <p:nvPr>
            <p:extLst>
              <p:ext uri="{D42A27DB-BD31-4B8C-83A1-F6EECF244321}">
                <p14:modId xmlns:p14="http://schemas.microsoft.com/office/powerpoint/2010/main" val="3853233295"/>
              </p:ext>
            </p:extLst>
          </p:nvPr>
        </p:nvGraphicFramePr>
        <p:xfrm>
          <a:off x="541638" y="2643260"/>
          <a:ext cx="12404340" cy="49629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Tabla 8"/>
          <p:cNvGraphicFramePr>
            <a:graphicFrameLocks noGrp="1"/>
          </p:cNvGraphicFramePr>
          <p:nvPr>
            <p:extLst>
              <p:ext uri="{D42A27DB-BD31-4B8C-83A1-F6EECF244321}">
                <p14:modId xmlns:p14="http://schemas.microsoft.com/office/powerpoint/2010/main" val="71764307"/>
              </p:ext>
            </p:extLst>
          </p:nvPr>
        </p:nvGraphicFramePr>
        <p:xfrm>
          <a:off x="2816125" y="1027368"/>
          <a:ext cx="7398686" cy="1597980"/>
        </p:xfrm>
        <a:graphic>
          <a:graphicData uri="http://schemas.openxmlformats.org/drawingml/2006/table">
            <a:tbl>
              <a:tblPr firstRow="1" firstCol="1" bandRow="1">
                <a:tableStyleId>{5C22544A-7EE6-4342-B048-85BDC9FD1C3A}</a:tableStyleId>
              </a:tblPr>
              <a:tblGrid>
                <a:gridCol w="1514748">
                  <a:extLst>
                    <a:ext uri="{9D8B030D-6E8A-4147-A177-3AD203B41FA5}">
                      <a16:colId xmlns="" xmlns:a16="http://schemas.microsoft.com/office/drawing/2014/main" val="4178965923"/>
                    </a:ext>
                  </a:extLst>
                </a:gridCol>
                <a:gridCol w="2658847">
                  <a:extLst>
                    <a:ext uri="{9D8B030D-6E8A-4147-A177-3AD203B41FA5}">
                      <a16:colId xmlns="" xmlns:a16="http://schemas.microsoft.com/office/drawing/2014/main" val="2759367090"/>
                    </a:ext>
                  </a:extLst>
                </a:gridCol>
                <a:gridCol w="3225091">
                  <a:extLst>
                    <a:ext uri="{9D8B030D-6E8A-4147-A177-3AD203B41FA5}">
                      <a16:colId xmlns="" xmlns:a16="http://schemas.microsoft.com/office/drawing/2014/main" val="4276287341"/>
                    </a:ext>
                  </a:extLst>
                </a:gridCol>
              </a:tblGrid>
              <a:tr h="173355">
                <a:tc>
                  <a:txBody>
                    <a:bodyPr/>
                    <a:lstStyle/>
                    <a:p>
                      <a:pPr algn="ctr">
                        <a:lnSpc>
                          <a:spcPct val="107000"/>
                        </a:lnSpc>
                        <a:spcAft>
                          <a:spcPts val="0"/>
                        </a:spcAft>
                      </a:pPr>
                      <a:r>
                        <a:rPr lang="es-EC" sz="1400" b="1" dirty="0">
                          <a:solidFill>
                            <a:schemeClr val="tx1"/>
                          </a:solidFill>
                          <a:effectLst/>
                        </a:rPr>
                        <a:t>Nivel de Importancia </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400" b="1" dirty="0">
                          <a:solidFill>
                            <a:schemeClr val="tx1"/>
                          </a:solidFill>
                          <a:effectLst/>
                        </a:rPr>
                        <a:t>Riesgos Naturales </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400" b="1" dirty="0">
                          <a:solidFill>
                            <a:schemeClr val="tx1"/>
                          </a:solidFill>
                          <a:effectLst/>
                        </a:rPr>
                        <a:t>Riesgos Antrópicos </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576843515"/>
                  </a:ext>
                </a:extLst>
              </a:tr>
              <a:tr h="179705">
                <a:tc>
                  <a:txBody>
                    <a:bodyPr/>
                    <a:lstStyle/>
                    <a:p>
                      <a:pPr algn="ctr">
                        <a:lnSpc>
                          <a:spcPct val="107000"/>
                        </a:lnSpc>
                        <a:spcAft>
                          <a:spcPts val="0"/>
                        </a:spcAft>
                      </a:pPr>
                      <a:r>
                        <a:rPr lang="es-EC" sz="1400" b="1" dirty="0">
                          <a:solidFill>
                            <a:schemeClr val="tx1"/>
                          </a:solidFill>
                          <a:effectLst/>
                        </a:rPr>
                        <a:t>5</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400" b="1">
                          <a:solidFill>
                            <a:schemeClr val="tx1"/>
                          </a:solidFill>
                          <a:effectLst/>
                        </a:rPr>
                        <a:t>Sismos</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400" b="1">
                          <a:solidFill>
                            <a:schemeClr val="tx1"/>
                          </a:solidFill>
                          <a:effectLst/>
                        </a:rPr>
                        <a:t>Amenazas informáticas</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95957985"/>
                  </a:ext>
                </a:extLst>
              </a:tr>
              <a:tr h="173355">
                <a:tc>
                  <a:txBody>
                    <a:bodyPr/>
                    <a:lstStyle/>
                    <a:p>
                      <a:pPr algn="ctr">
                        <a:lnSpc>
                          <a:spcPct val="107000"/>
                        </a:lnSpc>
                        <a:spcAft>
                          <a:spcPts val="0"/>
                        </a:spcAft>
                      </a:pPr>
                      <a:r>
                        <a:rPr lang="es-EC" sz="1400" b="1" dirty="0">
                          <a:solidFill>
                            <a:schemeClr val="tx1"/>
                          </a:solidFill>
                          <a:effectLst/>
                        </a:rPr>
                        <a:t>4</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400" b="1" dirty="0">
                          <a:solidFill>
                            <a:schemeClr val="tx1"/>
                          </a:solidFill>
                          <a:effectLst/>
                        </a:rPr>
                        <a:t>Sequía</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400" b="1">
                          <a:solidFill>
                            <a:schemeClr val="tx1"/>
                          </a:solidFill>
                          <a:effectLst/>
                        </a:rPr>
                        <a:t>Perdidas internas</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558760161"/>
                  </a:ext>
                </a:extLst>
              </a:tr>
              <a:tr h="173355">
                <a:tc>
                  <a:txBody>
                    <a:bodyPr/>
                    <a:lstStyle/>
                    <a:p>
                      <a:pPr algn="ctr">
                        <a:lnSpc>
                          <a:spcPct val="107000"/>
                        </a:lnSpc>
                        <a:spcAft>
                          <a:spcPts val="0"/>
                        </a:spcAft>
                      </a:pPr>
                      <a:r>
                        <a:rPr lang="es-EC" sz="1400" b="1">
                          <a:solidFill>
                            <a:schemeClr val="tx1"/>
                          </a:solidFill>
                          <a:effectLst/>
                        </a:rPr>
                        <a:t>3</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400" b="1" dirty="0">
                          <a:solidFill>
                            <a:schemeClr val="tx1"/>
                          </a:solidFill>
                          <a:effectLst/>
                        </a:rPr>
                        <a:t>Erupciones Volcánicas</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400" b="1">
                          <a:solidFill>
                            <a:schemeClr val="tx1"/>
                          </a:solidFill>
                          <a:effectLst/>
                        </a:rPr>
                        <a:t>Explosiones</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897543094"/>
                  </a:ext>
                </a:extLst>
              </a:tr>
              <a:tr h="173355">
                <a:tc>
                  <a:txBody>
                    <a:bodyPr/>
                    <a:lstStyle/>
                    <a:p>
                      <a:pPr algn="ctr">
                        <a:lnSpc>
                          <a:spcPct val="107000"/>
                        </a:lnSpc>
                        <a:spcAft>
                          <a:spcPts val="0"/>
                        </a:spcAft>
                      </a:pPr>
                      <a:r>
                        <a:rPr lang="es-EC" sz="1400" b="1">
                          <a:solidFill>
                            <a:schemeClr val="tx1"/>
                          </a:solidFill>
                          <a:effectLst/>
                        </a:rPr>
                        <a:t>2</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400" b="1" dirty="0">
                          <a:solidFill>
                            <a:schemeClr val="tx1"/>
                          </a:solidFill>
                          <a:effectLst/>
                        </a:rPr>
                        <a:t>Incendios </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400" b="1">
                          <a:solidFill>
                            <a:schemeClr val="tx1"/>
                          </a:solidFill>
                          <a:effectLst/>
                        </a:rPr>
                        <a:t>Incendios </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380315507"/>
                  </a:ext>
                </a:extLst>
              </a:tr>
              <a:tr h="173355">
                <a:tc>
                  <a:txBody>
                    <a:bodyPr/>
                    <a:lstStyle/>
                    <a:p>
                      <a:pPr algn="ctr">
                        <a:lnSpc>
                          <a:spcPct val="107000"/>
                        </a:lnSpc>
                        <a:spcAft>
                          <a:spcPts val="0"/>
                        </a:spcAft>
                      </a:pPr>
                      <a:r>
                        <a:rPr lang="es-EC" sz="1400" b="1">
                          <a:solidFill>
                            <a:schemeClr val="tx1"/>
                          </a:solidFill>
                          <a:effectLst/>
                        </a:rPr>
                        <a:t>1</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400" b="1" dirty="0">
                          <a:solidFill>
                            <a:schemeClr val="tx1"/>
                          </a:solidFill>
                          <a:effectLst/>
                        </a:rPr>
                        <a:t>Hundimientos </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400" b="1" dirty="0">
                          <a:solidFill>
                            <a:schemeClr val="tx1"/>
                          </a:solidFill>
                          <a:effectLst/>
                        </a:rPr>
                        <a:t>Contaminación</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344598365"/>
                  </a:ext>
                </a:extLst>
              </a:tr>
            </a:tbl>
          </a:graphicData>
        </a:graphic>
      </p:graphicFrame>
    </p:spTree>
    <p:extLst>
      <p:ext uri="{BB962C8B-B14F-4D97-AF65-F5344CB8AC3E}">
        <p14:creationId xmlns:p14="http://schemas.microsoft.com/office/powerpoint/2010/main" val="136768953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Diagram group"/>
          <p:cNvGrpSpPr/>
          <p:nvPr/>
        </p:nvGrpSpPr>
        <p:grpSpPr>
          <a:xfrm>
            <a:off x="2061759" y="309381"/>
            <a:ext cx="7105951" cy="869701"/>
            <a:chOff x="3637218" y="0"/>
            <a:chExt cx="5162748" cy="869701"/>
          </a:xfrm>
          <a:scene3d>
            <a:camera prst="perspectiveLeft" zoom="91000"/>
            <a:lightRig rig="threePt" dir="t">
              <a:rot lat="0" lon="0" rev="20640000"/>
            </a:lightRig>
          </a:scene3d>
        </p:grpSpPr>
        <p:grpSp>
          <p:nvGrpSpPr>
            <p:cNvPr id="5" name="Grupo 4"/>
            <p:cNvGrpSpPr/>
            <p:nvPr/>
          </p:nvGrpSpPr>
          <p:grpSpPr>
            <a:xfrm>
              <a:off x="3637218" y="0"/>
              <a:ext cx="5162748" cy="869701"/>
              <a:chOff x="3637218" y="0"/>
              <a:chExt cx="5162748" cy="869701"/>
            </a:xfrm>
          </p:grpSpPr>
          <p:sp>
            <p:nvSpPr>
              <p:cNvPr id="6" name="Rectángulo 5"/>
              <p:cNvSpPr/>
              <p:nvPr/>
            </p:nvSpPr>
            <p:spPr>
              <a:xfrm>
                <a:off x="3637218" y="0"/>
                <a:ext cx="5162748" cy="869701"/>
              </a:xfrm>
              <a:prstGeom prst="rect">
                <a:avLst/>
              </a:prstGeom>
              <a:sp3d extrusionH="50600" prstMaterial="metal">
                <a:bevelT w="101600" h="80600" prst="relaxedInset"/>
                <a:bevelB w="80600" h="80600" prst="relaxedInset"/>
              </a:sp3d>
            </p:spPr>
            <p:style>
              <a:lnRef idx="0">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7" name="CuadroTexto 6"/>
              <p:cNvSpPr txBox="1"/>
              <p:nvPr/>
            </p:nvSpPr>
            <p:spPr>
              <a:xfrm>
                <a:off x="3637218" y="0"/>
                <a:ext cx="5162748" cy="86970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dirty="0" smtClean="0"/>
                  <a:t>NIVEL DE INSTRUCCIÓN </a:t>
                </a:r>
                <a:endParaRPr lang="es-ES" sz="2400" kern="1200" dirty="0"/>
              </a:p>
            </p:txBody>
          </p:sp>
        </p:grpSp>
      </p:grpSp>
      <p:sp>
        <p:nvSpPr>
          <p:cNvPr id="8" name="Rectángulo 7"/>
          <p:cNvSpPr/>
          <p:nvPr/>
        </p:nvSpPr>
        <p:spPr>
          <a:xfrm>
            <a:off x="1050757" y="1179082"/>
            <a:ext cx="10030327" cy="1338828"/>
          </a:xfrm>
          <a:prstGeom prst="rect">
            <a:avLst/>
          </a:prstGeom>
        </p:spPr>
        <p:txBody>
          <a:bodyPr wrap="square">
            <a:spAutoFit/>
          </a:bodyPr>
          <a:lstStyle/>
          <a:p>
            <a:pPr algn="just">
              <a:lnSpc>
                <a:spcPct val="150000"/>
              </a:lnSpc>
              <a:spcAft>
                <a:spcPts val="0"/>
              </a:spcAft>
            </a:pPr>
            <a:r>
              <a:rPr lang="es-EC" b="1" dirty="0" smtClean="0">
                <a:latin typeface="Arial" panose="020B0604020202020204" pitchFamily="34" charset="0"/>
                <a:ea typeface="Calibri" panose="020F0502020204030204" pitchFamily="34" charset="0"/>
                <a:cs typeface="Times New Roman" panose="02020603050405020304" pitchFamily="18" charset="0"/>
              </a:rPr>
              <a:t>Pregunta </a:t>
            </a:r>
            <a:r>
              <a:rPr lang="es-EC" b="1" dirty="0">
                <a:latin typeface="Arial" panose="020B0604020202020204" pitchFamily="34" charset="0"/>
                <a:ea typeface="Calibri" panose="020F0502020204030204" pitchFamily="34" charset="0"/>
                <a:cs typeface="Times New Roman" panose="02020603050405020304" pitchFamily="18" charset="0"/>
              </a:rPr>
              <a:t>4.1 de la encuesta aplicada a las instituciones </a:t>
            </a:r>
            <a:r>
              <a:rPr lang="es-EC" b="1" dirty="0" smtClean="0">
                <a:latin typeface="Arial" panose="020B0604020202020204" pitchFamily="34" charset="0"/>
                <a:ea typeface="Calibri" panose="020F0502020204030204" pitchFamily="34" charset="0"/>
                <a:cs typeface="Times New Roman" panose="02020603050405020304" pitchFamily="18" charset="0"/>
              </a:rPr>
              <a:t>públicas:</a:t>
            </a:r>
          </a:p>
          <a:p>
            <a:pPr algn="just">
              <a:lnSpc>
                <a:spcPct val="150000"/>
              </a:lnSpc>
              <a:spcAft>
                <a:spcPts val="0"/>
              </a:spcAft>
            </a:pPr>
            <a:r>
              <a:rPr lang="es-EC" b="1" dirty="0" smtClean="0">
                <a:latin typeface="Arial" panose="020B0604020202020204" pitchFamily="34" charset="0"/>
                <a:ea typeface="Calibri" panose="020F0502020204030204" pitchFamily="34" charset="0"/>
                <a:cs typeface="Times New Roman" panose="02020603050405020304" pitchFamily="18" charset="0"/>
              </a:rPr>
              <a:t> </a:t>
            </a:r>
            <a:r>
              <a:rPr lang="es-EC" b="1" dirty="0">
                <a:latin typeface="Arial" panose="020B0604020202020204" pitchFamily="34" charset="0"/>
                <a:ea typeface="Calibri" panose="020F0502020204030204" pitchFamily="34" charset="0"/>
                <a:cs typeface="Times New Roman" panose="02020603050405020304" pitchFamily="18" charset="0"/>
              </a:rPr>
              <a:t>¿“En qué nivel de instrucción necesitaría que sea el profesional de Gestión de </a:t>
            </a:r>
            <a:r>
              <a:rPr lang="es-EC" b="1" dirty="0" smtClean="0">
                <a:latin typeface="Arial" panose="020B0604020202020204" pitchFamily="34" charset="0"/>
                <a:ea typeface="Calibri" panose="020F0502020204030204" pitchFamily="34" charset="0"/>
                <a:cs typeface="Times New Roman" panose="02020603050405020304" pitchFamily="18" charset="0"/>
              </a:rPr>
              <a:t>Riesgos?”.</a:t>
            </a:r>
            <a:endParaRPr lang="es-EC" sz="1600" b="1"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9" name="Gráfico 8"/>
          <p:cNvGraphicFramePr/>
          <p:nvPr>
            <p:extLst>
              <p:ext uri="{D42A27DB-BD31-4B8C-83A1-F6EECF244321}">
                <p14:modId xmlns:p14="http://schemas.microsoft.com/office/powerpoint/2010/main" val="3212515838"/>
              </p:ext>
            </p:extLst>
          </p:nvPr>
        </p:nvGraphicFramePr>
        <p:xfrm>
          <a:off x="2547686" y="3104899"/>
          <a:ext cx="6247398" cy="3175586"/>
        </p:xfrm>
        <a:graphic>
          <a:graphicData uri="http://schemas.openxmlformats.org/drawingml/2006/chart">
            <c:chart xmlns:c="http://schemas.openxmlformats.org/drawingml/2006/chart" xmlns:r="http://schemas.openxmlformats.org/officeDocument/2006/relationships" r:id="rId2"/>
          </a:graphicData>
        </a:graphic>
      </p:graphicFrame>
      <p:grpSp>
        <p:nvGrpSpPr>
          <p:cNvPr id="10" name="Diagram group"/>
          <p:cNvGrpSpPr/>
          <p:nvPr/>
        </p:nvGrpSpPr>
        <p:grpSpPr>
          <a:xfrm>
            <a:off x="3227457" y="2367824"/>
            <a:ext cx="4774553" cy="562185"/>
            <a:chOff x="1706083" y="0"/>
            <a:chExt cx="5745545" cy="967877"/>
          </a:xfrm>
          <a:scene3d>
            <a:camera prst="perspectiveLeft" zoom="91000"/>
            <a:lightRig rig="threePt" dir="t">
              <a:rot lat="0" lon="0" rev="20640000"/>
            </a:lightRig>
          </a:scene3d>
        </p:grpSpPr>
        <p:grpSp>
          <p:nvGrpSpPr>
            <p:cNvPr id="11" name="Grupo 10"/>
            <p:cNvGrpSpPr/>
            <p:nvPr/>
          </p:nvGrpSpPr>
          <p:grpSpPr>
            <a:xfrm>
              <a:off x="1706083" y="0"/>
              <a:ext cx="5745545" cy="967877"/>
              <a:chOff x="1706083" y="0"/>
              <a:chExt cx="5745545" cy="967877"/>
            </a:xfrm>
          </p:grpSpPr>
          <p:sp>
            <p:nvSpPr>
              <p:cNvPr id="12" name="Rectángulo 11"/>
              <p:cNvSpPr/>
              <p:nvPr/>
            </p:nvSpPr>
            <p:spPr>
              <a:xfrm>
                <a:off x="1706083" y="0"/>
                <a:ext cx="5745545" cy="967877"/>
              </a:xfrm>
              <a:prstGeom prst="rect">
                <a:avLst/>
              </a:prstGeom>
              <a:sp3d extrusionH="50600" prstMaterial="metal">
                <a:bevelT w="101600" h="80600" prst="relaxedInset"/>
                <a:bevelB w="80600" h="80600" prst="relaxedInset"/>
              </a:sp3d>
            </p:spPr>
            <p:style>
              <a:lnRef idx="0">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3" name="CuadroTexto 12"/>
              <p:cNvSpPr txBox="1"/>
              <p:nvPr/>
            </p:nvSpPr>
            <p:spPr>
              <a:xfrm>
                <a:off x="1706083" y="0"/>
                <a:ext cx="5745545" cy="967877"/>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dirty="0" smtClean="0"/>
                  <a:t>RESULTADOS</a:t>
                </a:r>
                <a:endParaRPr lang="es-ES" sz="2400" kern="1200" dirty="0"/>
              </a:p>
            </p:txBody>
          </p:sp>
        </p:grpSp>
      </p:grpSp>
    </p:spTree>
    <p:extLst>
      <p:ext uri="{BB962C8B-B14F-4D97-AF65-F5344CB8AC3E}">
        <p14:creationId xmlns:p14="http://schemas.microsoft.com/office/powerpoint/2010/main" val="795344237"/>
      </p:ext>
    </p:extLst>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a:blip r:embed="rId2">
            <a:extLst>
              <a:ext uri="{28A0092B-C50C-407E-A947-70E740481C1C}">
                <a14:useLocalDpi xmlns:a14="http://schemas.microsoft.com/office/drawing/2010/main" val="0"/>
              </a:ext>
            </a:extLst>
          </a:blip>
          <a:srcRect l="1060" b="555"/>
          <a:stretch>
            <a:fillRect/>
          </a:stretch>
        </p:blipFill>
        <p:spPr bwMode="auto">
          <a:xfrm>
            <a:off x="3536330" y="372118"/>
            <a:ext cx="3964305" cy="1266825"/>
          </a:xfrm>
          <a:prstGeom prst="rect">
            <a:avLst/>
          </a:prstGeom>
          <a:noFill/>
          <a:ln>
            <a:solidFill>
              <a:schemeClr val="tx1"/>
            </a:solidFill>
          </a:ln>
        </p:spPr>
      </p:pic>
      <p:sp>
        <p:nvSpPr>
          <p:cNvPr id="5" name="Rectángulo 4"/>
          <p:cNvSpPr/>
          <p:nvPr/>
        </p:nvSpPr>
        <p:spPr>
          <a:xfrm>
            <a:off x="2470482" y="1742964"/>
            <a:ext cx="6096000" cy="882678"/>
          </a:xfrm>
          <a:prstGeom prst="rect">
            <a:avLst/>
          </a:prstGeom>
        </p:spPr>
        <p:txBody>
          <a:bodyPr>
            <a:spAutoFit/>
          </a:bodyPr>
          <a:lstStyle/>
          <a:p>
            <a:pPr algn="ctr">
              <a:lnSpc>
                <a:spcPct val="107000"/>
              </a:lnSpc>
              <a:spcAft>
                <a:spcPts val="800"/>
              </a:spcAft>
              <a:tabLst>
                <a:tab pos="780415" algn="l"/>
              </a:tabLst>
            </a:pPr>
            <a:r>
              <a:rPr lang="es-ES_tradnl" sz="2400" dirty="0" smtClean="0">
                <a:latin typeface="+mj-lt"/>
                <a:ea typeface="Calibri" panose="020F0502020204030204" pitchFamily="34" charset="0"/>
                <a:cs typeface="Times New Roman" panose="02020603050405020304" pitchFamily="18" charset="0"/>
              </a:rPr>
              <a:t>MAESTRÍA </a:t>
            </a:r>
            <a:r>
              <a:rPr lang="es-ES_tradnl" sz="2400" dirty="0">
                <a:latin typeface="+mj-lt"/>
                <a:ea typeface="Calibri" panose="020F0502020204030204" pitchFamily="34" charset="0"/>
                <a:cs typeface="Times New Roman" panose="02020603050405020304" pitchFamily="18" charset="0"/>
              </a:rPr>
              <a:t>EN GERENCIA </a:t>
            </a:r>
            <a:r>
              <a:rPr lang="es-ES_tradnl" sz="2400" dirty="0" smtClean="0">
                <a:latin typeface="+mj-lt"/>
                <a:ea typeface="Calibri" panose="020F0502020204030204" pitchFamily="34" charset="0"/>
                <a:cs typeface="Times New Roman" panose="02020603050405020304" pitchFamily="18" charset="0"/>
              </a:rPr>
              <a:t>DE </a:t>
            </a:r>
            <a:r>
              <a:rPr lang="es-ES_tradnl" sz="2400" dirty="0">
                <a:latin typeface="+mj-lt"/>
                <a:ea typeface="Calibri" panose="020F0502020204030204" pitchFamily="34" charset="0"/>
                <a:cs typeface="Times New Roman" panose="02020603050405020304" pitchFamily="18" charset="0"/>
              </a:rPr>
              <a:t>SEGURIDAD Y RIESGO</a:t>
            </a:r>
            <a:endParaRPr lang="es-EC" sz="2400" dirty="0">
              <a:effectLst/>
              <a:latin typeface="+mj-lt"/>
              <a:ea typeface="Calibri" panose="020F0502020204030204" pitchFamily="34" charset="0"/>
              <a:cs typeface="Times New Roman" panose="02020603050405020304" pitchFamily="18" charset="0"/>
            </a:endParaRPr>
          </a:p>
        </p:txBody>
      </p:sp>
      <p:sp>
        <p:nvSpPr>
          <p:cNvPr id="6" name="Rectángulo 5"/>
          <p:cNvSpPr/>
          <p:nvPr/>
        </p:nvSpPr>
        <p:spPr>
          <a:xfrm>
            <a:off x="1086852" y="2170260"/>
            <a:ext cx="8863263" cy="1380443"/>
          </a:xfrm>
          <a:prstGeom prst="rect">
            <a:avLst/>
          </a:prstGeom>
        </p:spPr>
        <p:txBody>
          <a:bodyPr wrap="square">
            <a:spAutoFit/>
          </a:bodyPr>
          <a:lstStyle/>
          <a:p>
            <a:pPr algn="ctr">
              <a:lnSpc>
                <a:spcPct val="107000"/>
              </a:lnSpc>
              <a:spcAft>
                <a:spcPts val="800"/>
              </a:spcAft>
              <a:tabLst>
                <a:tab pos="780415" algn="l"/>
              </a:tabLst>
            </a:pPr>
            <a:r>
              <a:rPr lang="es-ES_tradnl" sz="2400" dirty="0">
                <a:ea typeface="Calibri" panose="020F0502020204030204" pitchFamily="34" charset="0"/>
                <a:cs typeface="Times New Roman" panose="02020603050405020304" pitchFamily="18" charset="0"/>
              </a:rPr>
              <a:t> </a:t>
            </a:r>
            <a:endParaRPr lang="es-EC" sz="2400" dirty="0" smtClean="0">
              <a:effectLst/>
              <a:ea typeface="Calibri" panose="020F0502020204030204" pitchFamily="34" charset="0"/>
              <a:cs typeface="Times New Roman" panose="02020603050405020304" pitchFamily="18" charset="0"/>
            </a:endParaRPr>
          </a:p>
          <a:p>
            <a:pPr algn="ctr">
              <a:lnSpc>
                <a:spcPct val="107000"/>
              </a:lnSpc>
              <a:spcAft>
                <a:spcPts val="800"/>
              </a:spcAft>
              <a:tabLst>
                <a:tab pos="780415" algn="l"/>
              </a:tabLst>
            </a:pPr>
            <a:r>
              <a:rPr lang="es-ES_tradnl" sz="2400" dirty="0">
                <a:ea typeface="Calibri" panose="020F0502020204030204" pitchFamily="34" charset="0"/>
                <a:cs typeface="Times New Roman" panose="02020603050405020304" pitchFamily="18" charset="0"/>
              </a:rPr>
              <a:t>PROYECTO </a:t>
            </a:r>
            <a:r>
              <a:rPr lang="es-ES_tradnl" sz="2400" dirty="0" smtClean="0">
                <a:ea typeface="Calibri" panose="020F0502020204030204" pitchFamily="34" charset="0"/>
                <a:cs typeface="Times New Roman" panose="02020603050405020304" pitchFamily="18" charset="0"/>
              </a:rPr>
              <a:t>DE INVESTIGACIÓN PREVIO </a:t>
            </a:r>
            <a:r>
              <a:rPr lang="es-ES_tradnl" sz="2400" dirty="0">
                <a:ea typeface="Calibri" panose="020F0502020204030204" pitchFamily="34" charset="0"/>
                <a:cs typeface="Times New Roman" panose="02020603050405020304" pitchFamily="18" charset="0"/>
              </a:rPr>
              <a:t>A LA OBTENCIÓN DEL </a:t>
            </a:r>
            <a:r>
              <a:rPr lang="es-ES_tradnl" sz="2400" dirty="0" smtClean="0">
                <a:ea typeface="Calibri" panose="020F0502020204030204" pitchFamily="34" charset="0"/>
                <a:cs typeface="Times New Roman" panose="02020603050405020304" pitchFamily="18" charset="0"/>
              </a:rPr>
              <a:t>TITULO </a:t>
            </a:r>
            <a:r>
              <a:rPr lang="es-ES_tradnl" sz="2400" dirty="0">
                <a:ea typeface="Calibri" panose="020F0502020204030204" pitchFamily="34" charset="0"/>
                <a:cs typeface="Times New Roman" panose="02020603050405020304" pitchFamily="18" charset="0"/>
              </a:rPr>
              <a:t>DE MAGISTER EN GERENCIA </a:t>
            </a:r>
            <a:r>
              <a:rPr lang="es-ES_tradnl" sz="2400" dirty="0" smtClean="0">
                <a:ea typeface="Calibri" panose="020F0502020204030204" pitchFamily="34" charset="0"/>
                <a:cs typeface="Times New Roman" panose="02020603050405020304" pitchFamily="18" charset="0"/>
              </a:rPr>
              <a:t>DE </a:t>
            </a:r>
            <a:r>
              <a:rPr lang="es-ES_tradnl" sz="2400" dirty="0">
                <a:ea typeface="Calibri" panose="020F0502020204030204" pitchFamily="34" charset="0"/>
                <a:cs typeface="Times New Roman" panose="02020603050405020304" pitchFamily="18" charset="0"/>
              </a:rPr>
              <a:t>SEGURIDAD Y RIESGO</a:t>
            </a:r>
            <a:endParaRPr lang="es-EC" sz="2400" dirty="0">
              <a:effectLst/>
              <a:ea typeface="Calibri" panose="020F0502020204030204" pitchFamily="34" charset="0"/>
              <a:cs typeface="Times New Roman" panose="02020603050405020304" pitchFamily="18" charset="0"/>
            </a:endParaRPr>
          </a:p>
        </p:txBody>
      </p:sp>
      <p:sp>
        <p:nvSpPr>
          <p:cNvPr id="7" name="Rectángulo 6"/>
          <p:cNvSpPr/>
          <p:nvPr/>
        </p:nvSpPr>
        <p:spPr>
          <a:xfrm>
            <a:off x="559288" y="3057266"/>
            <a:ext cx="9897982" cy="1841466"/>
          </a:xfrm>
          <a:prstGeom prst="rect">
            <a:avLst/>
          </a:prstGeom>
        </p:spPr>
        <p:txBody>
          <a:bodyPr wrap="square">
            <a:spAutoFit/>
          </a:bodyPr>
          <a:lstStyle/>
          <a:p>
            <a:pPr algn="ctr">
              <a:lnSpc>
                <a:spcPct val="107000"/>
              </a:lnSpc>
              <a:spcAft>
                <a:spcPts val="800"/>
              </a:spcAft>
              <a:tabLst>
                <a:tab pos="780415" algn="l"/>
              </a:tabLst>
            </a:pPr>
            <a:r>
              <a:rPr lang="es-ES_tradnl" sz="2800" dirty="0">
                <a:latin typeface="+mj-lt"/>
                <a:ea typeface="Calibri" panose="020F0502020204030204" pitchFamily="34" charset="0"/>
                <a:cs typeface="Times New Roman" panose="02020603050405020304" pitchFamily="18" charset="0"/>
              </a:rPr>
              <a:t> </a:t>
            </a:r>
            <a:endParaRPr lang="es-EC" sz="2800" dirty="0" smtClean="0">
              <a:effectLst/>
              <a:latin typeface="+mj-lt"/>
              <a:ea typeface="Calibri" panose="020F0502020204030204" pitchFamily="34" charset="0"/>
              <a:cs typeface="Times New Roman" panose="02020603050405020304" pitchFamily="18" charset="0"/>
            </a:endParaRPr>
          </a:p>
          <a:p>
            <a:pPr algn="ctr">
              <a:lnSpc>
                <a:spcPct val="107000"/>
              </a:lnSpc>
              <a:spcAft>
                <a:spcPts val="800"/>
              </a:spcAft>
              <a:tabLst>
                <a:tab pos="780415" algn="l"/>
              </a:tabLst>
            </a:pPr>
            <a:r>
              <a:rPr lang="es-ES_tradnl" sz="2400" dirty="0">
                <a:latin typeface="+mj-lt"/>
                <a:ea typeface="Calibri" panose="020F0502020204030204" pitchFamily="34" charset="0"/>
                <a:cs typeface="Times New Roman" panose="02020603050405020304" pitchFamily="18" charset="0"/>
              </a:rPr>
              <a:t> TEMA: PERSPECTIVA DEL CAMPO LABORAL DE LOS PROFESIONALES EN GESTIÓN DE RIESGO EN EL SECTOR PÚBLICO Y PRIVADO EN LA PROVINCIA DE COTOPAXI PERIODO 2016 - 2017 </a:t>
            </a:r>
            <a:endParaRPr lang="es-EC" sz="2400" dirty="0">
              <a:effectLst/>
              <a:latin typeface="+mj-lt"/>
              <a:ea typeface="Calibri" panose="020F0502020204030204" pitchFamily="34" charset="0"/>
              <a:cs typeface="Times New Roman" panose="02020603050405020304" pitchFamily="18" charset="0"/>
            </a:endParaRPr>
          </a:p>
        </p:txBody>
      </p:sp>
      <p:sp>
        <p:nvSpPr>
          <p:cNvPr id="8" name="Rectángulo 7"/>
          <p:cNvSpPr/>
          <p:nvPr/>
        </p:nvSpPr>
        <p:spPr>
          <a:xfrm>
            <a:off x="3801402" y="4837849"/>
            <a:ext cx="3413755" cy="459421"/>
          </a:xfrm>
          <a:prstGeom prst="rect">
            <a:avLst/>
          </a:prstGeom>
        </p:spPr>
        <p:txBody>
          <a:bodyPr wrap="none">
            <a:spAutoFit/>
          </a:bodyPr>
          <a:lstStyle/>
          <a:p>
            <a:pPr algn="ctr">
              <a:lnSpc>
                <a:spcPct val="107000"/>
              </a:lnSpc>
              <a:spcAft>
                <a:spcPts val="800"/>
              </a:spcAft>
              <a:tabLst>
                <a:tab pos="780415" algn="l"/>
              </a:tabLst>
            </a:pPr>
            <a:r>
              <a:rPr lang="es-ES_tradnl" sz="2400" dirty="0">
                <a:ea typeface="Calibri" panose="020F0502020204030204" pitchFamily="34" charset="0"/>
                <a:cs typeface="Times New Roman" panose="02020603050405020304" pitchFamily="18" charset="0"/>
              </a:rPr>
              <a:t>Diego Paul Arequipa Iza</a:t>
            </a:r>
            <a:endParaRPr lang="es-EC" sz="2400" dirty="0">
              <a:effectLst/>
              <a:ea typeface="Calibri" panose="020F0502020204030204" pitchFamily="34" charset="0"/>
              <a:cs typeface="Times New Roman" panose="02020603050405020304" pitchFamily="18" charset="0"/>
            </a:endParaRPr>
          </a:p>
        </p:txBody>
      </p:sp>
      <p:sp>
        <p:nvSpPr>
          <p:cNvPr id="9" name="Rectángulo 8"/>
          <p:cNvSpPr/>
          <p:nvPr/>
        </p:nvSpPr>
        <p:spPr>
          <a:xfrm>
            <a:off x="2590800" y="5358441"/>
            <a:ext cx="6096000" cy="1051763"/>
          </a:xfrm>
          <a:prstGeom prst="rect">
            <a:avLst/>
          </a:prstGeom>
        </p:spPr>
        <p:txBody>
          <a:bodyPr>
            <a:spAutoFit/>
          </a:bodyPr>
          <a:lstStyle/>
          <a:p>
            <a:pPr algn="ctr">
              <a:lnSpc>
                <a:spcPct val="107000"/>
              </a:lnSpc>
              <a:spcAft>
                <a:spcPts val="800"/>
              </a:spcAft>
              <a:tabLst>
                <a:tab pos="780415" algn="l"/>
              </a:tabLst>
            </a:pPr>
            <a:r>
              <a:rPr lang="es-ES_tradnl" sz="2400" dirty="0">
                <a:ea typeface="Calibri" panose="020F0502020204030204" pitchFamily="34" charset="0"/>
                <a:cs typeface="Times New Roman" panose="02020603050405020304" pitchFamily="18" charset="0"/>
              </a:rPr>
              <a:t>QUITO, </a:t>
            </a:r>
            <a:r>
              <a:rPr lang="es-ES_tradnl" sz="2400" dirty="0" smtClean="0">
                <a:ea typeface="Calibri" panose="020F0502020204030204" pitchFamily="34" charset="0"/>
                <a:cs typeface="Times New Roman" panose="02020603050405020304" pitchFamily="18" charset="0"/>
              </a:rPr>
              <a:t> 2018</a:t>
            </a:r>
            <a:endParaRPr lang="es-EC" sz="2400" dirty="0" smtClean="0">
              <a:effectLst/>
              <a:ea typeface="Calibri" panose="020F0502020204030204" pitchFamily="34" charset="0"/>
              <a:cs typeface="Times New Roman" panose="02020603050405020304" pitchFamily="18" charset="0"/>
            </a:endParaRPr>
          </a:p>
          <a:p>
            <a:r>
              <a:rPr lang="es-EC" sz="1200" dirty="0" smtClean="0">
                <a:effectLst/>
                <a:latin typeface="Calibri" panose="020F0502020204030204" pitchFamily="34" charset="0"/>
                <a:ea typeface="Calibri" panose="020F0502020204030204" pitchFamily="34" charset="0"/>
                <a:cs typeface="Times New Roman" panose="02020603050405020304" pitchFamily="18" charset="0"/>
              </a:rPr>
              <a:t/>
            </a:r>
            <a:br>
              <a:rPr lang="es-EC" sz="1200" dirty="0" smtClean="0">
                <a:effectLst/>
                <a:latin typeface="Calibri" panose="020F0502020204030204" pitchFamily="34" charset="0"/>
                <a:ea typeface="Calibri" panose="020F0502020204030204" pitchFamily="34" charset="0"/>
                <a:cs typeface="Times New Roman" panose="02020603050405020304" pitchFamily="18" charset="0"/>
              </a:rPr>
            </a:br>
            <a:endParaRPr lang="es-EC" dirty="0"/>
          </a:p>
        </p:txBody>
      </p:sp>
    </p:spTree>
    <p:extLst>
      <p:ext uri="{BB962C8B-B14F-4D97-AF65-F5344CB8AC3E}">
        <p14:creationId xmlns:p14="http://schemas.microsoft.com/office/powerpoint/2010/main" val="22895772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Diagram group"/>
          <p:cNvGrpSpPr/>
          <p:nvPr/>
        </p:nvGrpSpPr>
        <p:grpSpPr>
          <a:xfrm>
            <a:off x="2086811" y="71538"/>
            <a:ext cx="8128000" cy="869338"/>
            <a:chOff x="0" y="0"/>
            <a:chExt cx="8128000" cy="869338"/>
          </a:xfrm>
          <a:scene3d>
            <a:camera prst="perspectiveLeft" zoom="91000"/>
            <a:lightRig rig="threePt" dir="t">
              <a:rot lat="0" lon="0" rev="20640000"/>
            </a:lightRig>
          </a:scene3d>
        </p:grpSpPr>
        <p:grpSp>
          <p:nvGrpSpPr>
            <p:cNvPr id="5" name="Grupo 4"/>
            <p:cNvGrpSpPr/>
            <p:nvPr/>
          </p:nvGrpSpPr>
          <p:grpSpPr>
            <a:xfrm>
              <a:off x="0" y="0"/>
              <a:ext cx="8128000" cy="869338"/>
              <a:chOff x="0" y="0"/>
              <a:chExt cx="8128000" cy="869338"/>
            </a:xfrm>
          </p:grpSpPr>
          <p:sp>
            <p:nvSpPr>
              <p:cNvPr id="6" name="Rectángulo 5"/>
              <p:cNvSpPr/>
              <p:nvPr/>
            </p:nvSpPr>
            <p:spPr>
              <a:xfrm>
                <a:off x="0" y="0"/>
                <a:ext cx="8128000" cy="869338"/>
              </a:xfrm>
              <a:prstGeom prst="rect">
                <a:avLst/>
              </a:prstGeom>
              <a:sp3d extrusionH="50600" prstMaterial="metal">
                <a:bevelT w="101600" h="80600" prst="relaxedInset"/>
                <a:bevelB w="80600" h="80600" prst="relaxedInset"/>
              </a:sp3d>
            </p:spPr>
            <p:style>
              <a:lnRef idx="0">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7" name="CuadroTexto 6"/>
              <p:cNvSpPr txBox="1"/>
              <p:nvPr/>
            </p:nvSpPr>
            <p:spPr>
              <a:xfrm>
                <a:off x="0" y="0"/>
                <a:ext cx="8128000" cy="869338"/>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es-EC" sz="4100" b="1" kern="1200" dirty="0" smtClean="0"/>
                  <a:t>ANÁLISIS</a:t>
                </a:r>
                <a:endParaRPr lang="es-EC" sz="4100" b="1" kern="1200" dirty="0"/>
              </a:p>
            </p:txBody>
          </p:sp>
        </p:grpSp>
      </p:grpSp>
      <p:graphicFrame>
        <p:nvGraphicFramePr>
          <p:cNvPr id="16" name="Diagrama 15"/>
          <p:cNvGraphicFramePr/>
          <p:nvPr>
            <p:extLst>
              <p:ext uri="{D42A27DB-BD31-4B8C-83A1-F6EECF244321}">
                <p14:modId xmlns:p14="http://schemas.microsoft.com/office/powerpoint/2010/main" val="1573361081"/>
              </p:ext>
            </p:extLst>
          </p:nvPr>
        </p:nvGraphicFramePr>
        <p:xfrm>
          <a:off x="360948" y="1216071"/>
          <a:ext cx="12777320" cy="63517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004621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2361692288"/>
              </p:ext>
            </p:extLst>
          </p:nvPr>
        </p:nvGraphicFramePr>
        <p:xfrm>
          <a:off x="0" y="958277"/>
          <a:ext cx="12192000" cy="5987923"/>
        </p:xfrm>
        <a:graphic>
          <a:graphicData uri="http://schemas.openxmlformats.org/drawingml/2006/table">
            <a:tbl>
              <a:tblPr firstRow="1" firstCol="1" bandRow="1">
                <a:tableStyleId>{5C22544A-7EE6-4342-B048-85BDC9FD1C3A}</a:tableStyleId>
              </a:tblPr>
              <a:tblGrid>
                <a:gridCol w="4064000">
                  <a:extLst>
                    <a:ext uri="{9D8B030D-6E8A-4147-A177-3AD203B41FA5}">
                      <a16:colId xmlns="" xmlns:a16="http://schemas.microsoft.com/office/drawing/2014/main" val="676732785"/>
                    </a:ext>
                  </a:extLst>
                </a:gridCol>
                <a:gridCol w="4064000">
                  <a:extLst>
                    <a:ext uri="{9D8B030D-6E8A-4147-A177-3AD203B41FA5}">
                      <a16:colId xmlns="" xmlns:a16="http://schemas.microsoft.com/office/drawing/2014/main" val="208417326"/>
                    </a:ext>
                  </a:extLst>
                </a:gridCol>
                <a:gridCol w="4064000">
                  <a:extLst>
                    <a:ext uri="{9D8B030D-6E8A-4147-A177-3AD203B41FA5}">
                      <a16:colId xmlns="" xmlns:a16="http://schemas.microsoft.com/office/drawing/2014/main" val="1557839554"/>
                    </a:ext>
                  </a:extLst>
                </a:gridCol>
              </a:tblGrid>
              <a:tr h="346641">
                <a:tc>
                  <a:txBody>
                    <a:bodyPr/>
                    <a:lstStyle/>
                    <a:p>
                      <a:pPr algn="ctr">
                        <a:lnSpc>
                          <a:spcPct val="107000"/>
                        </a:lnSpc>
                        <a:spcAft>
                          <a:spcPts val="0"/>
                        </a:spcAft>
                      </a:pPr>
                      <a:r>
                        <a:rPr lang="es-EC" sz="1800" dirty="0">
                          <a:solidFill>
                            <a:schemeClr val="tx1"/>
                          </a:solidFill>
                          <a:effectLst/>
                        </a:rPr>
                        <a:t>Factor </a:t>
                      </a:r>
                      <a:endParaRPr lang="es-EC"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2" marR="663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800" dirty="0">
                          <a:solidFill>
                            <a:schemeClr val="tx1"/>
                          </a:solidFill>
                          <a:effectLst/>
                        </a:rPr>
                        <a:t>Dimensión </a:t>
                      </a:r>
                      <a:endParaRPr lang="es-EC"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2" marR="663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s-EC" sz="1800" dirty="0">
                          <a:solidFill>
                            <a:schemeClr val="tx1"/>
                          </a:solidFill>
                          <a:effectLst/>
                        </a:rPr>
                        <a:t>Resultados </a:t>
                      </a:r>
                      <a:endParaRPr lang="es-EC"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2" marR="663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167344285"/>
                  </a:ext>
                </a:extLst>
              </a:tr>
              <a:tr h="535437">
                <a:tc rowSpan="4">
                  <a:txBody>
                    <a:bodyPr/>
                    <a:lstStyle/>
                    <a:p>
                      <a:pPr algn="ctr">
                        <a:lnSpc>
                          <a:spcPct val="107000"/>
                        </a:lnSpc>
                        <a:spcAft>
                          <a:spcPts val="0"/>
                        </a:spcAft>
                      </a:pPr>
                      <a:endParaRPr lang="es-EC" sz="2800" b="1" dirty="0" smtClean="0">
                        <a:effectLst/>
                      </a:endParaRPr>
                    </a:p>
                    <a:p>
                      <a:pPr algn="ctr">
                        <a:lnSpc>
                          <a:spcPct val="107000"/>
                        </a:lnSpc>
                        <a:spcAft>
                          <a:spcPts val="0"/>
                        </a:spcAft>
                      </a:pPr>
                      <a:r>
                        <a:rPr lang="es-EC" sz="2800" b="1" dirty="0" smtClean="0">
                          <a:effectLst/>
                        </a:rPr>
                        <a:t>Características </a:t>
                      </a:r>
                      <a:r>
                        <a:rPr lang="es-EC" sz="2800" b="1" dirty="0">
                          <a:effectLst/>
                        </a:rPr>
                        <a:t>del Sector Público</a:t>
                      </a:r>
                      <a:endParaRPr lang="es-EC"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352" marR="663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800" b="1" dirty="0">
                          <a:effectLst/>
                        </a:rPr>
                        <a:t>Concentración de Empresas por Cantón</a:t>
                      </a:r>
                      <a:endParaRPr lang="es-EC"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352" marR="663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just">
                        <a:lnSpc>
                          <a:spcPct val="107000"/>
                        </a:lnSpc>
                        <a:spcAft>
                          <a:spcPts val="0"/>
                        </a:spcAft>
                      </a:pPr>
                      <a:r>
                        <a:rPr lang="es-EC" sz="1800" b="1" dirty="0">
                          <a:effectLst/>
                        </a:rPr>
                        <a:t>A través de esta información se pueden acrecentar los esfuerzos por parte de las Universidades por atraer a estudiantes de los cantones de Latacunga y Salcedo, considerando que las empresas del sector publico necesitan alrededor de 264 profesionales por año. </a:t>
                      </a:r>
                      <a:endParaRPr lang="es-EC"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352" marR="663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698251579"/>
                  </a:ext>
                </a:extLst>
              </a:tr>
              <a:tr h="535437">
                <a:tc vMerge="1">
                  <a:txBody>
                    <a:bodyPr/>
                    <a:lstStyle/>
                    <a:p>
                      <a:endParaRPr lang="es-EC"/>
                    </a:p>
                  </a:txBody>
                  <a:tcPr/>
                </a:tc>
                <a:tc>
                  <a:txBody>
                    <a:bodyPr/>
                    <a:lstStyle/>
                    <a:p>
                      <a:pPr marL="342900" lvl="0" indent="-342900" algn="just">
                        <a:lnSpc>
                          <a:spcPct val="107000"/>
                        </a:lnSpc>
                        <a:spcAft>
                          <a:spcPts val="0"/>
                        </a:spcAft>
                        <a:buFont typeface="+mj-lt"/>
                        <a:buAutoNum type="alphaLcPeriod"/>
                      </a:pPr>
                      <a:r>
                        <a:rPr lang="es-EC" sz="1800" b="1" dirty="0">
                          <a:effectLst/>
                        </a:rPr>
                        <a:t>Latacunga </a:t>
                      </a:r>
                    </a:p>
                    <a:p>
                      <a:pPr marL="342900" lvl="0" indent="-342900" algn="just">
                        <a:lnSpc>
                          <a:spcPct val="107000"/>
                        </a:lnSpc>
                        <a:spcAft>
                          <a:spcPts val="0"/>
                        </a:spcAft>
                        <a:buFont typeface="+mj-lt"/>
                        <a:buAutoNum type="alphaLcPeriod"/>
                      </a:pPr>
                      <a:r>
                        <a:rPr lang="es-EC" sz="1800" b="1" dirty="0">
                          <a:effectLst/>
                        </a:rPr>
                        <a:t>Salcedo </a:t>
                      </a:r>
                      <a:endParaRPr lang="es-EC"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352" marR="663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EC"/>
                    </a:p>
                  </a:txBody>
                  <a:tcPr/>
                </a:tc>
                <a:extLst>
                  <a:ext uri="{0D108BD9-81ED-4DB2-BD59-A6C34878D82A}">
                    <a16:rowId xmlns="" xmlns:a16="http://schemas.microsoft.com/office/drawing/2014/main" val="1168227463"/>
                  </a:ext>
                </a:extLst>
              </a:tr>
              <a:tr h="260857">
                <a:tc vMerge="1">
                  <a:txBody>
                    <a:bodyPr/>
                    <a:lstStyle/>
                    <a:p>
                      <a:endParaRPr lang="es-EC"/>
                    </a:p>
                  </a:txBody>
                  <a:tcPr/>
                </a:tc>
                <a:tc>
                  <a:txBody>
                    <a:bodyPr/>
                    <a:lstStyle/>
                    <a:p>
                      <a:pPr algn="just">
                        <a:lnSpc>
                          <a:spcPct val="107000"/>
                        </a:lnSpc>
                        <a:spcAft>
                          <a:spcPts val="0"/>
                        </a:spcAft>
                      </a:pPr>
                      <a:r>
                        <a:rPr lang="es-EC" sz="1800" b="1" dirty="0">
                          <a:effectLst/>
                        </a:rPr>
                        <a:t>Tamaño de Empresas</a:t>
                      </a:r>
                      <a:endParaRPr lang="es-EC"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352" marR="663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EC"/>
                    </a:p>
                  </a:txBody>
                  <a:tcPr/>
                </a:tc>
                <a:extLst>
                  <a:ext uri="{0D108BD9-81ED-4DB2-BD59-A6C34878D82A}">
                    <a16:rowId xmlns="" xmlns:a16="http://schemas.microsoft.com/office/drawing/2014/main" val="1814421266"/>
                  </a:ext>
                </a:extLst>
              </a:tr>
              <a:tr h="851185">
                <a:tc vMerge="1">
                  <a:txBody>
                    <a:bodyPr/>
                    <a:lstStyle/>
                    <a:p>
                      <a:endParaRPr lang="es-EC"/>
                    </a:p>
                  </a:txBody>
                  <a:tcPr/>
                </a:tc>
                <a:tc>
                  <a:txBody>
                    <a:bodyPr/>
                    <a:lstStyle/>
                    <a:p>
                      <a:pPr marL="342900" lvl="0" indent="-342900" algn="just">
                        <a:lnSpc>
                          <a:spcPct val="107000"/>
                        </a:lnSpc>
                        <a:spcAft>
                          <a:spcPts val="0"/>
                        </a:spcAft>
                        <a:buFont typeface="+mj-lt"/>
                        <a:buAutoNum type="alphaLcPeriod"/>
                      </a:pPr>
                      <a:r>
                        <a:rPr lang="es-EC" sz="1800" b="1" dirty="0">
                          <a:effectLst/>
                        </a:rPr>
                        <a:t>Pequeña </a:t>
                      </a:r>
                    </a:p>
                    <a:p>
                      <a:pPr marL="342900" lvl="0" indent="-342900" algn="just">
                        <a:lnSpc>
                          <a:spcPct val="107000"/>
                        </a:lnSpc>
                        <a:spcAft>
                          <a:spcPts val="0"/>
                        </a:spcAft>
                        <a:buFont typeface="+mj-lt"/>
                        <a:buAutoNum type="alphaLcPeriod"/>
                      </a:pPr>
                      <a:r>
                        <a:rPr lang="es-EC" sz="1800" b="1" dirty="0">
                          <a:effectLst/>
                        </a:rPr>
                        <a:t>Mediana </a:t>
                      </a:r>
                      <a:endParaRPr lang="es-EC"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352" marR="663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EC"/>
                    </a:p>
                  </a:txBody>
                  <a:tcPr/>
                </a:tc>
                <a:extLst>
                  <a:ext uri="{0D108BD9-81ED-4DB2-BD59-A6C34878D82A}">
                    <a16:rowId xmlns="" xmlns:a16="http://schemas.microsoft.com/office/drawing/2014/main" val="835473714"/>
                  </a:ext>
                </a:extLst>
              </a:tr>
              <a:tr h="260857">
                <a:tc rowSpan="2">
                  <a:txBody>
                    <a:bodyPr/>
                    <a:lstStyle/>
                    <a:p>
                      <a:pPr algn="ctr">
                        <a:lnSpc>
                          <a:spcPct val="107000"/>
                        </a:lnSpc>
                        <a:spcAft>
                          <a:spcPts val="0"/>
                        </a:spcAft>
                      </a:pPr>
                      <a:endParaRPr lang="es-EC" sz="2800" b="1" dirty="0" smtClean="0">
                        <a:effectLst/>
                      </a:endParaRPr>
                    </a:p>
                    <a:p>
                      <a:pPr algn="ctr">
                        <a:lnSpc>
                          <a:spcPct val="107000"/>
                        </a:lnSpc>
                        <a:spcAft>
                          <a:spcPts val="0"/>
                        </a:spcAft>
                      </a:pPr>
                      <a:endParaRPr lang="es-EC" sz="2800" b="1" dirty="0" smtClean="0">
                        <a:effectLst/>
                      </a:endParaRPr>
                    </a:p>
                    <a:p>
                      <a:pPr algn="ctr">
                        <a:lnSpc>
                          <a:spcPct val="107000"/>
                        </a:lnSpc>
                        <a:spcAft>
                          <a:spcPts val="0"/>
                        </a:spcAft>
                      </a:pPr>
                      <a:r>
                        <a:rPr lang="es-EC" sz="2800" b="1" dirty="0" smtClean="0">
                          <a:effectLst/>
                        </a:rPr>
                        <a:t>Actividad </a:t>
                      </a:r>
                      <a:r>
                        <a:rPr lang="es-EC" sz="2800" b="1" dirty="0">
                          <a:effectLst/>
                        </a:rPr>
                        <a:t>de las Empresas Públicos</a:t>
                      </a:r>
                      <a:endParaRPr lang="es-EC"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352" marR="663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800" b="1" dirty="0">
                          <a:effectLst/>
                        </a:rPr>
                        <a:t>Actividad Empresarial</a:t>
                      </a:r>
                      <a:endParaRPr lang="es-EC"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352" marR="663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just">
                        <a:lnSpc>
                          <a:spcPct val="115000"/>
                        </a:lnSpc>
                        <a:spcAft>
                          <a:spcPts val="0"/>
                        </a:spcAft>
                      </a:pPr>
                      <a:r>
                        <a:rPr lang="es-EC" sz="1800" b="1" dirty="0">
                          <a:effectLst/>
                        </a:rPr>
                        <a:t>De acuerdo a las actividades empresariales detectadas como parte del desarrollo de las empresas del sector público, se deben considerar sus características dentro de la formación del plan de carrera de gestión de riesgos ofertado por las universidades. </a:t>
                      </a:r>
                      <a:endParaRPr lang="es-EC"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352" marR="663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353326341"/>
                  </a:ext>
                </a:extLst>
              </a:tr>
              <a:tr h="2732077">
                <a:tc vMerge="1">
                  <a:txBody>
                    <a:bodyPr/>
                    <a:lstStyle/>
                    <a:p>
                      <a:endParaRPr lang="es-EC"/>
                    </a:p>
                  </a:txBody>
                  <a:tcPr/>
                </a:tc>
                <a:tc>
                  <a:txBody>
                    <a:bodyPr/>
                    <a:lstStyle/>
                    <a:p>
                      <a:pPr marL="342900" lvl="0" indent="-342900" algn="just">
                        <a:lnSpc>
                          <a:spcPct val="107000"/>
                        </a:lnSpc>
                        <a:spcAft>
                          <a:spcPts val="0"/>
                        </a:spcAft>
                        <a:buFont typeface="+mj-lt"/>
                        <a:buAutoNum type="alphaLcPeriod"/>
                      </a:pPr>
                      <a:r>
                        <a:rPr lang="es-EC" sz="1800" b="1" dirty="0">
                          <a:effectLst/>
                        </a:rPr>
                        <a:t>Actividades financieras y de seguros</a:t>
                      </a:r>
                    </a:p>
                    <a:p>
                      <a:pPr marL="342900" lvl="0" indent="-342900" algn="just">
                        <a:lnSpc>
                          <a:spcPct val="107000"/>
                        </a:lnSpc>
                        <a:spcAft>
                          <a:spcPts val="0"/>
                        </a:spcAft>
                        <a:buFont typeface="+mj-lt"/>
                        <a:buAutoNum type="alphaLcPeriod"/>
                      </a:pPr>
                      <a:r>
                        <a:rPr lang="es-EC" sz="1800" b="1" dirty="0">
                          <a:effectLst/>
                        </a:rPr>
                        <a:t>Actividades inmobiliarias</a:t>
                      </a:r>
                    </a:p>
                    <a:p>
                      <a:pPr marL="342900" lvl="0" indent="-342900" algn="just">
                        <a:lnSpc>
                          <a:spcPct val="107000"/>
                        </a:lnSpc>
                        <a:spcAft>
                          <a:spcPts val="0"/>
                        </a:spcAft>
                        <a:buFont typeface="+mj-lt"/>
                        <a:buAutoNum type="alphaLcPeriod"/>
                      </a:pPr>
                      <a:r>
                        <a:rPr lang="es-EC" sz="1800" b="1" dirty="0">
                          <a:effectLst/>
                        </a:rPr>
                        <a:t>Actividades profesionales, científicas y técnicas</a:t>
                      </a:r>
                    </a:p>
                    <a:p>
                      <a:pPr marL="342900" lvl="0" indent="-342900" algn="just">
                        <a:lnSpc>
                          <a:spcPct val="107000"/>
                        </a:lnSpc>
                        <a:spcAft>
                          <a:spcPts val="0"/>
                        </a:spcAft>
                        <a:buFont typeface="+mj-lt"/>
                        <a:buAutoNum type="alphaLcPeriod"/>
                      </a:pPr>
                      <a:r>
                        <a:rPr lang="es-EC" sz="1800" b="1" dirty="0">
                          <a:effectLst/>
                        </a:rPr>
                        <a:t>Actividades de servicios administrativos y de apoyo</a:t>
                      </a:r>
                    </a:p>
                    <a:p>
                      <a:pPr marL="342900" lvl="0" indent="-342900" algn="just">
                        <a:lnSpc>
                          <a:spcPct val="107000"/>
                        </a:lnSpc>
                        <a:spcAft>
                          <a:spcPts val="0"/>
                        </a:spcAft>
                        <a:buFont typeface="+mj-lt"/>
                        <a:buAutoNum type="alphaLcPeriod"/>
                      </a:pPr>
                      <a:r>
                        <a:rPr lang="es-EC" sz="1800" b="1" dirty="0">
                          <a:effectLst/>
                        </a:rPr>
                        <a:t>Administración pública y defensa; planes de seguridad social de afiliación obligatoria</a:t>
                      </a:r>
                      <a:endParaRPr lang="es-EC"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352" marR="663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EC"/>
                    </a:p>
                  </a:txBody>
                  <a:tcPr/>
                </a:tc>
                <a:extLst>
                  <a:ext uri="{0D108BD9-81ED-4DB2-BD59-A6C34878D82A}">
                    <a16:rowId xmlns="" xmlns:a16="http://schemas.microsoft.com/office/drawing/2014/main" val="1446030820"/>
                  </a:ext>
                </a:extLst>
              </a:tr>
            </a:tbl>
          </a:graphicData>
        </a:graphic>
      </p:graphicFrame>
      <p:graphicFrame>
        <p:nvGraphicFramePr>
          <p:cNvPr id="7" name="Diagrama 6"/>
          <p:cNvGraphicFramePr/>
          <p:nvPr>
            <p:extLst>
              <p:ext uri="{D42A27DB-BD31-4B8C-83A1-F6EECF244321}">
                <p14:modId xmlns:p14="http://schemas.microsoft.com/office/powerpoint/2010/main" val="3558788338"/>
              </p:ext>
            </p:extLst>
          </p:nvPr>
        </p:nvGraphicFramePr>
        <p:xfrm>
          <a:off x="-727192" y="0"/>
          <a:ext cx="13256077" cy="10347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141184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p:cNvGraphicFramePr>
            <a:graphicFrameLocks noGrp="1"/>
          </p:cNvGraphicFramePr>
          <p:nvPr>
            <p:extLst>
              <p:ext uri="{D42A27DB-BD31-4B8C-83A1-F6EECF244321}">
                <p14:modId xmlns:p14="http://schemas.microsoft.com/office/powerpoint/2010/main" val="1412238309"/>
              </p:ext>
            </p:extLst>
          </p:nvPr>
        </p:nvGraphicFramePr>
        <p:xfrm>
          <a:off x="328770" y="1586433"/>
          <a:ext cx="11414051" cy="1735074"/>
        </p:xfrm>
        <a:graphic>
          <a:graphicData uri="http://schemas.openxmlformats.org/drawingml/2006/table">
            <a:tbl>
              <a:tblPr firstRow="1" firstCol="1" bandRow="1">
                <a:tableStyleId>{5C22544A-7EE6-4342-B048-85BDC9FD1C3A}</a:tableStyleId>
              </a:tblPr>
              <a:tblGrid>
                <a:gridCol w="4438873">
                  <a:extLst>
                    <a:ext uri="{9D8B030D-6E8A-4147-A177-3AD203B41FA5}">
                      <a16:colId xmlns="" xmlns:a16="http://schemas.microsoft.com/office/drawing/2014/main" val="3596413776"/>
                    </a:ext>
                  </a:extLst>
                </a:gridCol>
                <a:gridCol w="2219439">
                  <a:extLst>
                    <a:ext uri="{9D8B030D-6E8A-4147-A177-3AD203B41FA5}">
                      <a16:colId xmlns="" xmlns:a16="http://schemas.microsoft.com/office/drawing/2014/main" val="2292829148"/>
                    </a:ext>
                  </a:extLst>
                </a:gridCol>
                <a:gridCol w="1881447">
                  <a:extLst>
                    <a:ext uri="{9D8B030D-6E8A-4147-A177-3AD203B41FA5}">
                      <a16:colId xmlns="" xmlns:a16="http://schemas.microsoft.com/office/drawing/2014/main" val="4054868860"/>
                    </a:ext>
                  </a:extLst>
                </a:gridCol>
                <a:gridCol w="2874292">
                  <a:extLst>
                    <a:ext uri="{9D8B030D-6E8A-4147-A177-3AD203B41FA5}">
                      <a16:colId xmlns="" xmlns:a16="http://schemas.microsoft.com/office/drawing/2014/main" val="1354704301"/>
                    </a:ext>
                  </a:extLst>
                </a:gridCol>
              </a:tblGrid>
              <a:tr h="26028">
                <a:tc rowSpan="2">
                  <a:txBody>
                    <a:bodyPr/>
                    <a:lstStyle/>
                    <a:p>
                      <a:pPr algn="just">
                        <a:lnSpc>
                          <a:spcPct val="150000"/>
                        </a:lnSpc>
                        <a:spcAft>
                          <a:spcPts val="0"/>
                        </a:spcAft>
                      </a:pPr>
                      <a:r>
                        <a:rPr lang="es-EC" sz="1100" b="1" dirty="0">
                          <a:solidFill>
                            <a:schemeClr val="tx1"/>
                          </a:solidFill>
                          <a:effectLst/>
                        </a:rPr>
                        <a:t>Riesgos Identificados en el Sector Público </a:t>
                      </a:r>
                    </a:p>
                    <a:p>
                      <a:pPr algn="just">
                        <a:lnSpc>
                          <a:spcPct val="107000"/>
                        </a:lnSpc>
                        <a:spcAft>
                          <a:spcPts val="0"/>
                        </a:spcAft>
                      </a:pPr>
                      <a:r>
                        <a:rPr lang="es-EC" sz="1100" b="1" dirty="0">
                          <a:solidFill>
                            <a:schemeClr val="tx1"/>
                          </a:solidFill>
                          <a:effectLst/>
                        </a:rPr>
                        <a:t> </a:t>
                      </a:r>
                      <a:endParaRPr lang="es-EC"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58" marR="234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lnSpc>
                          <a:spcPct val="107000"/>
                        </a:lnSpc>
                        <a:spcAft>
                          <a:spcPts val="0"/>
                        </a:spcAft>
                      </a:pPr>
                      <a:r>
                        <a:rPr lang="es-EC" sz="300">
                          <a:effectLst/>
                        </a:rPr>
                        <a:t>Riesgos </a:t>
                      </a:r>
                      <a:endParaRPr lang="es-EC" sz="400">
                        <a:effectLst/>
                        <a:latin typeface="Calibri" panose="020F0502020204030204" pitchFamily="34" charset="0"/>
                        <a:ea typeface="Calibri" panose="020F0502020204030204" pitchFamily="34" charset="0"/>
                        <a:cs typeface="Times New Roman" panose="02020603050405020304" pitchFamily="18" charset="0"/>
                      </a:endParaRPr>
                    </a:p>
                  </a:txBody>
                  <a:tcPr marL="23458" marR="234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C"/>
                    </a:p>
                  </a:txBody>
                  <a:tcPr/>
                </a:tc>
                <a:tc rowSpan="2">
                  <a:txBody>
                    <a:bodyPr/>
                    <a:lstStyle/>
                    <a:p>
                      <a:pPr algn="just">
                        <a:lnSpc>
                          <a:spcPct val="115000"/>
                        </a:lnSpc>
                        <a:spcAft>
                          <a:spcPts val="0"/>
                        </a:spcAft>
                      </a:pPr>
                      <a:r>
                        <a:rPr lang="es-EC" sz="1100" b="1" dirty="0">
                          <a:solidFill>
                            <a:schemeClr val="tx1"/>
                          </a:solidFill>
                          <a:effectLst/>
                        </a:rPr>
                        <a:t>Los riesgos identificados determinan las directrices </a:t>
                      </a:r>
                      <a:r>
                        <a:rPr lang="es-EC" sz="1100" b="1" dirty="0" smtClean="0">
                          <a:solidFill>
                            <a:schemeClr val="tx1"/>
                          </a:solidFill>
                          <a:effectLst/>
                        </a:rPr>
                        <a:t>para la </a:t>
                      </a:r>
                      <a:r>
                        <a:rPr lang="es-EC" sz="1100" b="1" dirty="0">
                          <a:solidFill>
                            <a:schemeClr val="tx1"/>
                          </a:solidFill>
                          <a:effectLst/>
                        </a:rPr>
                        <a:t>estructuración de mallas curriculares de las carreras que deberían implementar las universidades, considerando como base la gestión de riesgos. Al identificar los riesgos recurrentes en las empresas públicas se podrán hacer los refuerzos necesarios en la transferencia de conocimientos. </a:t>
                      </a:r>
                      <a:endParaRPr lang="es-EC"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58" marR="234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848514354"/>
                  </a:ext>
                </a:extLst>
              </a:tr>
              <a:tr h="616588">
                <a:tc vMerge="1">
                  <a:txBody>
                    <a:bodyPr/>
                    <a:lstStyle/>
                    <a:p>
                      <a:endParaRPr lang="es-EC"/>
                    </a:p>
                  </a:txBody>
                  <a:tcPr/>
                </a:tc>
                <a:tc>
                  <a:txBody>
                    <a:bodyPr/>
                    <a:lstStyle/>
                    <a:p>
                      <a:pPr algn="just">
                        <a:lnSpc>
                          <a:spcPct val="107000"/>
                        </a:lnSpc>
                        <a:spcAft>
                          <a:spcPts val="0"/>
                        </a:spcAft>
                      </a:pPr>
                      <a:r>
                        <a:rPr lang="es-EC" sz="1100" b="1" dirty="0">
                          <a:solidFill>
                            <a:schemeClr val="tx1"/>
                          </a:solidFill>
                          <a:effectLst/>
                        </a:rPr>
                        <a:t>Riesgos Naturales </a:t>
                      </a:r>
                    </a:p>
                    <a:p>
                      <a:pPr marL="342900" lvl="0" indent="-342900" algn="just">
                        <a:lnSpc>
                          <a:spcPct val="107000"/>
                        </a:lnSpc>
                        <a:spcAft>
                          <a:spcPts val="0"/>
                        </a:spcAft>
                        <a:buFont typeface="+mj-lt"/>
                        <a:buAutoNum type="alphaLcPeriod"/>
                      </a:pPr>
                      <a:r>
                        <a:rPr lang="es-EC" sz="1100" b="1" dirty="0">
                          <a:solidFill>
                            <a:schemeClr val="tx1"/>
                          </a:solidFill>
                          <a:effectLst/>
                        </a:rPr>
                        <a:t>Sismos</a:t>
                      </a:r>
                    </a:p>
                    <a:p>
                      <a:pPr marL="342900" lvl="0" indent="-342900" algn="just">
                        <a:lnSpc>
                          <a:spcPct val="107000"/>
                        </a:lnSpc>
                        <a:spcAft>
                          <a:spcPts val="0"/>
                        </a:spcAft>
                        <a:buFont typeface="+mj-lt"/>
                        <a:buAutoNum type="alphaLcPeriod"/>
                      </a:pPr>
                      <a:r>
                        <a:rPr lang="es-EC" sz="1100" b="1" dirty="0">
                          <a:solidFill>
                            <a:schemeClr val="tx1"/>
                          </a:solidFill>
                          <a:effectLst/>
                        </a:rPr>
                        <a:t>Sequía</a:t>
                      </a:r>
                    </a:p>
                    <a:p>
                      <a:pPr marL="342900" lvl="0" indent="-342900" algn="just">
                        <a:lnSpc>
                          <a:spcPct val="107000"/>
                        </a:lnSpc>
                        <a:spcAft>
                          <a:spcPts val="0"/>
                        </a:spcAft>
                        <a:buFont typeface="+mj-lt"/>
                        <a:buAutoNum type="alphaLcPeriod"/>
                      </a:pPr>
                      <a:r>
                        <a:rPr lang="es-EC" sz="1100" b="1" dirty="0">
                          <a:solidFill>
                            <a:schemeClr val="tx1"/>
                          </a:solidFill>
                          <a:effectLst/>
                        </a:rPr>
                        <a:t>Erupciones Volcánicas</a:t>
                      </a:r>
                    </a:p>
                    <a:p>
                      <a:pPr marL="342900" lvl="0" indent="-342900" algn="just">
                        <a:lnSpc>
                          <a:spcPct val="107000"/>
                        </a:lnSpc>
                        <a:spcAft>
                          <a:spcPts val="0"/>
                        </a:spcAft>
                        <a:buFont typeface="+mj-lt"/>
                        <a:buAutoNum type="alphaLcPeriod"/>
                      </a:pPr>
                      <a:r>
                        <a:rPr lang="es-EC" sz="1100" b="1" dirty="0">
                          <a:solidFill>
                            <a:schemeClr val="tx1"/>
                          </a:solidFill>
                          <a:effectLst/>
                        </a:rPr>
                        <a:t>Incendios </a:t>
                      </a:r>
                    </a:p>
                    <a:p>
                      <a:pPr marL="342900" lvl="0" indent="-342900" algn="just">
                        <a:lnSpc>
                          <a:spcPct val="107000"/>
                        </a:lnSpc>
                        <a:spcAft>
                          <a:spcPts val="0"/>
                        </a:spcAft>
                        <a:buFont typeface="+mj-lt"/>
                        <a:buAutoNum type="alphaLcPeriod"/>
                      </a:pPr>
                      <a:r>
                        <a:rPr lang="es-EC" sz="1100" b="1" dirty="0">
                          <a:solidFill>
                            <a:schemeClr val="tx1"/>
                          </a:solidFill>
                          <a:effectLst/>
                        </a:rPr>
                        <a:t>Hundimientos</a:t>
                      </a:r>
                      <a:endParaRPr lang="es-EC"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58" marR="234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100" b="1" dirty="0">
                          <a:solidFill>
                            <a:schemeClr val="tx1"/>
                          </a:solidFill>
                          <a:effectLst/>
                        </a:rPr>
                        <a:t>Riesgos Antrópicos </a:t>
                      </a:r>
                    </a:p>
                    <a:p>
                      <a:pPr marL="342900" lvl="0" indent="-342900" algn="just">
                        <a:lnSpc>
                          <a:spcPct val="107000"/>
                        </a:lnSpc>
                        <a:spcAft>
                          <a:spcPts val="0"/>
                        </a:spcAft>
                        <a:buFont typeface="+mj-lt"/>
                        <a:buAutoNum type="alphaLcPeriod"/>
                      </a:pPr>
                      <a:r>
                        <a:rPr lang="es-EC" sz="1100" b="1" dirty="0">
                          <a:solidFill>
                            <a:schemeClr val="tx1"/>
                          </a:solidFill>
                          <a:effectLst/>
                        </a:rPr>
                        <a:t>Amenazas informáticas</a:t>
                      </a:r>
                    </a:p>
                    <a:p>
                      <a:pPr marL="342900" lvl="0" indent="-342900" algn="just">
                        <a:lnSpc>
                          <a:spcPct val="107000"/>
                        </a:lnSpc>
                        <a:spcAft>
                          <a:spcPts val="0"/>
                        </a:spcAft>
                        <a:buFont typeface="+mj-lt"/>
                        <a:buAutoNum type="alphaLcPeriod"/>
                      </a:pPr>
                      <a:r>
                        <a:rPr lang="es-EC" sz="1100" b="1" dirty="0">
                          <a:solidFill>
                            <a:schemeClr val="tx1"/>
                          </a:solidFill>
                          <a:effectLst/>
                        </a:rPr>
                        <a:t>Perdidas internas</a:t>
                      </a:r>
                    </a:p>
                    <a:p>
                      <a:pPr marL="342900" lvl="0" indent="-342900" algn="just">
                        <a:lnSpc>
                          <a:spcPct val="107000"/>
                        </a:lnSpc>
                        <a:spcAft>
                          <a:spcPts val="0"/>
                        </a:spcAft>
                        <a:buFont typeface="+mj-lt"/>
                        <a:buAutoNum type="alphaLcPeriod"/>
                      </a:pPr>
                      <a:r>
                        <a:rPr lang="es-EC" sz="1100" b="1" dirty="0">
                          <a:solidFill>
                            <a:schemeClr val="tx1"/>
                          </a:solidFill>
                          <a:effectLst/>
                        </a:rPr>
                        <a:t>Explosiones</a:t>
                      </a:r>
                    </a:p>
                    <a:p>
                      <a:pPr marL="342900" lvl="0" indent="-342900" algn="just">
                        <a:lnSpc>
                          <a:spcPct val="107000"/>
                        </a:lnSpc>
                        <a:spcAft>
                          <a:spcPts val="0"/>
                        </a:spcAft>
                        <a:buFont typeface="+mj-lt"/>
                        <a:buAutoNum type="alphaLcPeriod"/>
                      </a:pPr>
                      <a:r>
                        <a:rPr lang="es-EC" sz="1100" b="1" dirty="0">
                          <a:solidFill>
                            <a:schemeClr val="tx1"/>
                          </a:solidFill>
                          <a:effectLst/>
                        </a:rPr>
                        <a:t>Incendios </a:t>
                      </a:r>
                    </a:p>
                    <a:p>
                      <a:pPr marL="342900" lvl="0" indent="-342900" algn="just">
                        <a:lnSpc>
                          <a:spcPct val="107000"/>
                        </a:lnSpc>
                        <a:spcAft>
                          <a:spcPts val="0"/>
                        </a:spcAft>
                        <a:buFont typeface="+mj-lt"/>
                        <a:buAutoNum type="alphaLcPeriod"/>
                      </a:pPr>
                      <a:r>
                        <a:rPr lang="es-EC" sz="1100" b="1" dirty="0">
                          <a:solidFill>
                            <a:schemeClr val="tx1"/>
                          </a:solidFill>
                          <a:effectLst/>
                        </a:rPr>
                        <a:t>Contaminación</a:t>
                      </a:r>
                      <a:endParaRPr lang="es-EC"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58" marR="234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EC"/>
                    </a:p>
                  </a:txBody>
                  <a:tcPr/>
                </a:tc>
                <a:extLst>
                  <a:ext uri="{0D108BD9-81ED-4DB2-BD59-A6C34878D82A}">
                    <a16:rowId xmlns="" xmlns:a16="http://schemas.microsoft.com/office/drawing/2014/main" val="1905537210"/>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158488068"/>
              </p:ext>
            </p:extLst>
          </p:nvPr>
        </p:nvGraphicFramePr>
        <p:xfrm>
          <a:off x="328769" y="3309188"/>
          <a:ext cx="11414051" cy="1156716"/>
        </p:xfrm>
        <a:graphic>
          <a:graphicData uri="http://schemas.openxmlformats.org/drawingml/2006/table">
            <a:tbl>
              <a:tblPr firstRow="1" firstCol="1" bandRow="1">
                <a:tableStyleId>{5C22544A-7EE6-4342-B048-85BDC9FD1C3A}</a:tableStyleId>
              </a:tblPr>
              <a:tblGrid>
                <a:gridCol w="4447768">
                  <a:extLst>
                    <a:ext uri="{9D8B030D-6E8A-4147-A177-3AD203B41FA5}">
                      <a16:colId xmlns="" xmlns:a16="http://schemas.microsoft.com/office/drawing/2014/main" val="845533595"/>
                    </a:ext>
                  </a:extLst>
                </a:gridCol>
                <a:gridCol w="4114800">
                  <a:extLst>
                    <a:ext uri="{9D8B030D-6E8A-4147-A177-3AD203B41FA5}">
                      <a16:colId xmlns="" xmlns:a16="http://schemas.microsoft.com/office/drawing/2014/main" val="433216036"/>
                    </a:ext>
                  </a:extLst>
                </a:gridCol>
                <a:gridCol w="2851483">
                  <a:extLst>
                    <a:ext uri="{9D8B030D-6E8A-4147-A177-3AD203B41FA5}">
                      <a16:colId xmlns="" xmlns:a16="http://schemas.microsoft.com/office/drawing/2014/main" val="2431815407"/>
                    </a:ext>
                  </a:extLst>
                </a:gridCol>
              </a:tblGrid>
              <a:tr h="126192">
                <a:tc rowSpan="2">
                  <a:txBody>
                    <a:bodyPr/>
                    <a:lstStyle/>
                    <a:p>
                      <a:pPr algn="l">
                        <a:lnSpc>
                          <a:spcPct val="107000"/>
                        </a:lnSpc>
                        <a:spcAft>
                          <a:spcPts val="0"/>
                        </a:spcAft>
                      </a:pPr>
                      <a:r>
                        <a:rPr lang="es-EC" sz="1100" b="1" dirty="0">
                          <a:solidFill>
                            <a:schemeClr val="tx1"/>
                          </a:solidFill>
                          <a:effectLst/>
                        </a:rPr>
                        <a:t>Profesionales de la Gestión de Riesgos del Sector Público</a:t>
                      </a:r>
                    </a:p>
                    <a:p>
                      <a:pPr algn="l">
                        <a:lnSpc>
                          <a:spcPct val="107000"/>
                        </a:lnSpc>
                        <a:spcAft>
                          <a:spcPts val="0"/>
                        </a:spcAft>
                      </a:pPr>
                      <a:r>
                        <a:rPr lang="es-EC" sz="1100" b="1" dirty="0">
                          <a:solidFill>
                            <a:schemeClr val="tx1"/>
                          </a:solidFill>
                          <a:effectLst/>
                        </a:rPr>
                        <a:t> </a:t>
                      </a:r>
                      <a:endParaRPr lang="es-EC"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2" marR="663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100" b="1" dirty="0">
                          <a:solidFill>
                            <a:schemeClr val="tx1"/>
                          </a:solidFill>
                          <a:effectLst/>
                        </a:rPr>
                        <a:t>Tipo de Profesionales </a:t>
                      </a:r>
                      <a:endParaRPr lang="es-EC"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2" marR="663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just">
                        <a:lnSpc>
                          <a:spcPct val="115000"/>
                        </a:lnSpc>
                        <a:spcAft>
                          <a:spcPts val="0"/>
                        </a:spcAft>
                      </a:pPr>
                      <a:r>
                        <a:rPr lang="es-EC" sz="1100" b="1" dirty="0">
                          <a:solidFill>
                            <a:schemeClr val="tx1"/>
                          </a:solidFill>
                          <a:effectLst/>
                        </a:rPr>
                        <a:t>Los tipos de profesionales que participan de la gestión de riesgos de las empresas públicas actualmente, muestran las asignaturas que las universidades deben complementar para el desarrollo de la carrera de gestión de riesgos , </a:t>
                      </a:r>
                      <a:endParaRPr lang="es-EC"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2" marR="663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304773819"/>
                  </a:ext>
                </a:extLst>
              </a:tr>
              <a:tr h="630961">
                <a:tc vMerge="1">
                  <a:txBody>
                    <a:bodyPr/>
                    <a:lstStyle/>
                    <a:p>
                      <a:endParaRPr lang="es-EC"/>
                    </a:p>
                  </a:txBody>
                  <a:tcPr/>
                </a:tc>
                <a:tc>
                  <a:txBody>
                    <a:bodyPr/>
                    <a:lstStyle/>
                    <a:p>
                      <a:pPr marL="342900" lvl="0" indent="-342900" algn="just">
                        <a:lnSpc>
                          <a:spcPct val="107000"/>
                        </a:lnSpc>
                        <a:spcAft>
                          <a:spcPts val="0"/>
                        </a:spcAft>
                        <a:buFont typeface="+mj-lt"/>
                        <a:buAutoNum type="alphaLcPeriod"/>
                      </a:pPr>
                      <a:r>
                        <a:rPr lang="es-EC" sz="1100" b="1" dirty="0">
                          <a:solidFill>
                            <a:schemeClr val="tx1"/>
                          </a:solidFill>
                          <a:effectLst/>
                        </a:rPr>
                        <a:t>Ingeniería Industrial  </a:t>
                      </a:r>
                    </a:p>
                    <a:p>
                      <a:pPr marL="342900" lvl="0" indent="-342900" algn="just">
                        <a:lnSpc>
                          <a:spcPct val="107000"/>
                        </a:lnSpc>
                        <a:spcAft>
                          <a:spcPts val="0"/>
                        </a:spcAft>
                        <a:buFont typeface="+mj-lt"/>
                        <a:buAutoNum type="alphaLcPeriod"/>
                      </a:pPr>
                      <a:r>
                        <a:rPr lang="es-EC" sz="1100" b="1" dirty="0">
                          <a:solidFill>
                            <a:schemeClr val="tx1"/>
                          </a:solidFill>
                          <a:effectLst/>
                        </a:rPr>
                        <a:t>Ingeniería en Producción          </a:t>
                      </a:r>
                    </a:p>
                    <a:p>
                      <a:pPr marL="342900" lvl="0" indent="-342900" algn="just">
                        <a:lnSpc>
                          <a:spcPct val="107000"/>
                        </a:lnSpc>
                        <a:spcAft>
                          <a:spcPts val="0"/>
                        </a:spcAft>
                        <a:buFont typeface="+mj-lt"/>
                        <a:buAutoNum type="alphaLcPeriod"/>
                      </a:pPr>
                      <a:r>
                        <a:rPr lang="es-EC" sz="1100" b="1" dirty="0">
                          <a:solidFill>
                            <a:schemeClr val="tx1"/>
                          </a:solidFill>
                          <a:effectLst/>
                        </a:rPr>
                        <a:t>Ingeniería en Administración de Empresas         </a:t>
                      </a:r>
                    </a:p>
                    <a:p>
                      <a:pPr marL="342900" lvl="0" indent="-342900" algn="just">
                        <a:lnSpc>
                          <a:spcPct val="107000"/>
                        </a:lnSpc>
                        <a:spcAft>
                          <a:spcPts val="0"/>
                        </a:spcAft>
                        <a:buFont typeface="+mj-lt"/>
                        <a:buAutoNum type="alphaLcPeriod"/>
                      </a:pPr>
                      <a:r>
                        <a:rPr lang="es-EC" sz="1100" b="1" dirty="0">
                          <a:solidFill>
                            <a:schemeClr val="tx1"/>
                          </a:solidFill>
                          <a:effectLst/>
                        </a:rPr>
                        <a:t>Profesional en Seguridad y/o Gestión de Riesgos                                </a:t>
                      </a:r>
                    </a:p>
                    <a:p>
                      <a:pPr algn="just">
                        <a:lnSpc>
                          <a:spcPct val="107000"/>
                        </a:lnSpc>
                        <a:spcAft>
                          <a:spcPts val="0"/>
                        </a:spcAft>
                      </a:pPr>
                      <a:r>
                        <a:rPr lang="es-EC" sz="1100" b="1" dirty="0">
                          <a:solidFill>
                            <a:schemeClr val="tx1"/>
                          </a:solidFill>
                          <a:effectLst/>
                        </a:rPr>
                        <a:t> </a:t>
                      </a:r>
                      <a:endParaRPr lang="es-EC"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2" marR="663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EC"/>
                    </a:p>
                  </a:txBody>
                  <a:tcPr/>
                </a:tc>
                <a:extLst>
                  <a:ext uri="{0D108BD9-81ED-4DB2-BD59-A6C34878D82A}">
                    <a16:rowId xmlns="" xmlns:a16="http://schemas.microsoft.com/office/drawing/2014/main" val="1784207359"/>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134671324"/>
              </p:ext>
            </p:extLst>
          </p:nvPr>
        </p:nvGraphicFramePr>
        <p:xfrm>
          <a:off x="328769" y="4453585"/>
          <a:ext cx="11414052" cy="1349502"/>
        </p:xfrm>
        <a:graphic>
          <a:graphicData uri="http://schemas.openxmlformats.org/drawingml/2006/table">
            <a:tbl>
              <a:tblPr firstRow="1" firstCol="1" bandRow="1">
                <a:tableStyleId>{5C22544A-7EE6-4342-B048-85BDC9FD1C3A}</a:tableStyleId>
              </a:tblPr>
              <a:tblGrid>
                <a:gridCol w="4435736">
                  <a:extLst>
                    <a:ext uri="{9D8B030D-6E8A-4147-A177-3AD203B41FA5}">
                      <a16:colId xmlns="" xmlns:a16="http://schemas.microsoft.com/office/drawing/2014/main" val="1054740273"/>
                    </a:ext>
                  </a:extLst>
                </a:gridCol>
                <a:gridCol w="4138864">
                  <a:extLst>
                    <a:ext uri="{9D8B030D-6E8A-4147-A177-3AD203B41FA5}">
                      <a16:colId xmlns="" xmlns:a16="http://schemas.microsoft.com/office/drawing/2014/main" val="2357955576"/>
                    </a:ext>
                  </a:extLst>
                </a:gridCol>
                <a:gridCol w="2839452">
                  <a:extLst>
                    <a:ext uri="{9D8B030D-6E8A-4147-A177-3AD203B41FA5}">
                      <a16:colId xmlns="" xmlns:a16="http://schemas.microsoft.com/office/drawing/2014/main" val="1039274992"/>
                    </a:ext>
                  </a:extLst>
                </a:gridCol>
              </a:tblGrid>
              <a:tr h="126192">
                <a:tc rowSpan="2">
                  <a:txBody>
                    <a:bodyPr/>
                    <a:lstStyle/>
                    <a:p>
                      <a:pPr algn="l">
                        <a:lnSpc>
                          <a:spcPct val="107000"/>
                        </a:lnSpc>
                        <a:spcAft>
                          <a:spcPts val="0"/>
                        </a:spcAft>
                      </a:pPr>
                      <a:r>
                        <a:rPr lang="es-EC" sz="1100" b="1" dirty="0">
                          <a:solidFill>
                            <a:schemeClr val="tx1"/>
                          </a:solidFill>
                          <a:effectLst/>
                        </a:rPr>
                        <a:t>Nivel de Instrucción de los Profesionales de Gestión de Riesgos </a:t>
                      </a:r>
                    </a:p>
                    <a:p>
                      <a:pPr algn="just">
                        <a:lnSpc>
                          <a:spcPct val="107000"/>
                        </a:lnSpc>
                        <a:spcAft>
                          <a:spcPts val="0"/>
                        </a:spcAft>
                      </a:pPr>
                      <a:r>
                        <a:rPr lang="es-EC" sz="1100" b="1" dirty="0">
                          <a:solidFill>
                            <a:schemeClr val="tx1"/>
                          </a:solidFill>
                          <a:effectLst/>
                        </a:rPr>
                        <a:t> </a:t>
                      </a:r>
                      <a:endParaRPr lang="es-EC"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2" marR="663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100" b="1">
                          <a:solidFill>
                            <a:schemeClr val="tx1"/>
                          </a:solidFill>
                          <a:effectLst/>
                        </a:rPr>
                        <a:t>Nivel de Instrucción </a:t>
                      </a:r>
                      <a:endParaRPr lang="es-EC"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2" marR="663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just">
                        <a:lnSpc>
                          <a:spcPct val="115000"/>
                        </a:lnSpc>
                        <a:spcAft>
                          <a:spcPts val="0"/>
                        </a:spcAft>
                      </a:pPr>
                      <a:r>
                        <a:rPr lang="es-EC" sz="1100" b="1" dirty="0">
                          <a:solidFill>
                            <a:schemeClr val="tx1"/>
                          </a:solidFill>
                          <a:effectLst/>
                        </a:rPr>
                        <a:t>Al ser la especialización el principal requerimiento profesional de las empresas del sector público, se necesita que las universidades oferten este tipo de formación para la satisfacción de las necesidades de los estudiantes y de las organizaciones. </a:t>
                      </a:r>
                      <a:endParaRPr lang="es-EC"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2" marR="663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615110407"/>
                  </a:ext>
                </a:extLst>
              </a:tr>
              <a:tr h="630961">
                <a:tc vMerge="1">
                  <a:txBody>
                    <a:bodyPr/>
                    <a:lstStyle/>
                    <a:p>
                      <a:endParaRPr lang="es-EC"/>
                    </a:p>
                  </a:txBody>
                  <a:tcPr/>
                </a:tc>
                <a:tc>
                  <a:txBody>
                    <a:bodyPr/>
                    <a:lstStyle/>
                    <a:p>
                      <a:pPr marL="342900" lvl="0" indent="-342900" algn="just">
                        <a:lnSpc>
                          <a:spcPct val="107000"/>
                        </a:lnSpc>
                        <a:spcAft>
                          <a:spcPts val="0"/>
                        </a:spcAft>
                        <a:buFont typeface="+mj-lt"/>
                        <a:buAutoNum type="alphaLcPeriod"/>
                      </a:pPr>
                      <a:r>
                        <a:rPr lang="es-EC" sz="1100" b="1" dirty="0">
                          <a:solidFill>
                            <a:schemeClr val="tx1"/>
                          </a:solidFill>
                          <a:effectLst/>
                        </a:rPr>
                        <a:t>Especialización</a:t>
                      </a:r>
                    </a:p>
                    <a:p>
                      <a:pPr marL="342900" lvl="0" indent="-342900" algn="just">
                        <a:lnSpc>
                          <a:spcPct val="107000"/>
                        </a:lnSpc>
                        <a:spcAft>
                          <a:spcPts val="0"/>
                        </a:spcAft>
                        <a:buFont typeface="+mj-lt"/>
                        <a:buAutoNum type="alphaLcPeriod"/>
                      </a:pPr>
                      <a:r>
                        <a:rPr lang="es-EC" sz="1100" b="1" dirty="0">
                          <a:solidFill>
                            <a:schemeClr val="tx1"/>
                          </a:solidFill>
                          <a:effectLst/>
                        </a:rPr>
                        <a:t>Certificación</a:t>
                      </a:r>
                    </a:p>
                    <a:p>
                      <a:pPr marL="342900" lvl="0" indent="-342900" algn="just">
                        <a:lnSpc>
                          <a:spcPct val="107000"/>
                        </a:lnSpc>
                        <a:spcAft>
                          <a:spcPts val="0"/>
                        </a:spcAft>
                        <a:buFont typeface="+mj-lt"/>
                        <a:buAutoNum type="alphaLcPeriod"/>
                      </a:pPr>
                      <a:r>
                        <a:rPr lang="es-EC" sz="1100" b="1" dirty="0">
                          <a:solidFill>
                            <a:schemeClr val="tx1"/>
                          </a:solidFill>
                          <a:effectLst/>
                        </a:rPr>
                        <a:t>Tercer nivel</a:t>
                      </a:r>
                    </a:p>
                    <a:p>
                      <a:pPr marL="342900" lvl="0" indent="-342900" algn="just">
                        <a:lnSpc>
                          <a:spcPct val="107000"/>
                        </a:lnSpc>
                        <a:spcAft>
                          <a:spcPts val="0"/>
                        </a:spcAft>
                        <a:buFont typeface="+mj-lt"/>
                        <a:buAutoNum type="alphaLcPeriod"/>
                      </a:pPr>
                      <a:r>
                        <a:rPr lang="es-EC" sz="1100" b="1" dirty="0">
                          <a:solidFill>
                            <a:schemeClr val="tx1"/>
                          </a:solidFill>
                          <a:effectLst/>
                        </a:rPr>
                        <a:t>Maestría</a:t>
                      </a:r>
                    </a:p>
                    <a:p>
                      <a:pPr algn="just">
                        <a:lnSpc>
                          <a:spcPct val="107000"/>
                        </a:lnSpc>
                        <a:spcAft>
                          <a:spcPts val="0"/>
                        </a:spcAft>
                      </a:pPr>
                      <a:r>
                        <a:rPr lang="es-EC" sz="1100" b="1" dirty="0">
                          <a:solidFill>
                            <a:schemeClr val="tx1"/>
                          </a:solidFill>
                          <a:effectLst/>
                        </a:rPr>
                        <a:t> </a:t>
                      </a:r>
                      <a:endParaRPr lang="es-EC"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2" marR="663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EC"/>
                    </a:p>
                  </a:txBody>
                  <a:tcPr/>
                </a:tc>
                <a:extLst>
                  <a:ext uri="{0D108BD9-81ED-4DB2-BD59-A6C34878D82A}">
                    <a16:rowId xmlns="" xmlns:a16="http://schemas.microsoft.com/office/drawing/2014/main" val="3811204405"/>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2040798087"/>
              </p:ext>
            </p:extLst>
          </p:nvPr>
        </p:nvGraphicFramePr>
        <p:xfrm>
          <a:off x="328769" y="1259979"/>
          <a:ext cx="11414052" cy="365760"/>
        </p:xfrm>
        <a:graphic>
          <a:graphicData uri="http://schemas.openxmlformats.org/drawingml/2006/table">
            <a:tbl>
              <a:tblPr firstRow="1" firstCol="1" bandRow="1">
                <a:tableStyleId>{5C22544A-7EE6-4342-B048-85BDC9FD1C3A}</a:tableStyleId>
              </a:tblPr>
              <a:tblGrid>
                <a:gridCol w="4423706">
                  <a:extLst>
                    <a:ext uri="{9D8B030D-6E8A-4147-A177-3AD203B41FA5}">
                      <a16:colId xmlns="" xmlns:a16="http://schemas.microsoft.com/office/drawing/2014/main" val="1999898724"/>
                    </a:ext>
                  </a:extLst>
                </a:gridCol>
                <a:gridCol w="4126830">
                  <a:extLst>
                    <a:ext uri="{9D8B030D-6E8A-4147-A177-3AD203B41FA5}">
                      <a16:colId xmlns="" xmlns:a16="http://schemas.microsoft.com/office/drawing/2014/main" val="2270764549"/>
                    </a:ext>
                  </a:extLst>
                </a:gridCol>
                <a:gridCol w="2863516">
                  <a:extLst>
                    <a:ext uri="{9D8B030D-6E8A-4147-A177-3AD203B41FA5}">
                      <a16:colId xmlns="" xmlns:a16="http://schemas.microsoft.com/office/drawing/2014/main" val="3002360481"/>
                    </a:ext>
                  </a:extLst>
                </a:gridCol>
              </a:tblGrid>
              <a:tr h="243292">
                <a:tc>
                  <a:txBody>
                    <a:bodyPr/>
                    <a:lstStyle/>
                    <a:p>
                      <a:pPr algn="ctr">
                        <a:lnSpc>
                          <a:spcPct val="107000"/>
                        </a:lnSpc>
                        <a:spcAft>
                          <a:spcPts val="0"/>
                        </a:spcAft>
                      </a:pPr>
                      <a:r>
                        <a:rPr lang="es-EC" sz="1600" b="1" dirty="0">
                          <a:solidFill>
                            <a:schemeClr val="tx1"/>
                          </a:solidFill>
                          <a:effectLst/>
                        </a:rPr>
                        <a:t>Factor </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2" marR="663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600" b="1" dirty="0">
                          <a:solidFill>
                            <a:schemeClr val="tx1"/>
                          </a:solidFill>
                          <a:effectLst/>
                        </a:rPr>
                        <a:t>Dimensión </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2" marR="663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s-EC" sz="1600" b="1" dirty="0">
                          <a:solidFill>
                            <a:schemeClr val="tx1"/>
                          </a:solidFill>
                          <a:effectLst/>
                        </a:rPr>
                        <a:t>Resultados </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352" marR="6635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925780913"/>
                  </a:ext>
                </a:extLst>
              </a:tr>
            </a:tbl>
          </a:graphicData>
        </a:graphic>
      </p:graphicFrame>
      <p:grpSp>
        <p:nvGrpSpPr>
          <p:cNvPr id="10" name="Diagram group"/>
          <p:cNvGrpSpPr/>
          <p:nvPr/>
        </p:nvGrpSpPr>
        <p:grpSpPr>
          <a:xfrm>
            <a:off x="1342385" y="115582"/>
            <a:ext cx="9386817" cy="1033579"/>
            <a:chOff x="1631247" y="1130"/>
            <a:chExt cx="9386817" cy="1033579"/>
          </a:xfrm>
          <a:scene3d>
            <a:camera prst="perspectiveLeft" zoom="91000"/>
            <a:lightRig rig="threePt" dir="t">
              <a:rot lat="0" lon="0" rev="20640000"/>
            </a:lightRig>
          </a:scene3d>
        </p:grpSpPr>
        <p:grpSp>
          <p:nvGrpSpPr>
            <p:cNvPr id="11" name="Grupo 10"/>
            <p:cNvGrpSpPr/>
            <p:nvPr/>
          </p:nvGrpSpPr>
          <p:grpSpPr>
            <a:xfrm>
              <a:off x="1631247" y="1130"/>
              <a:ext cx="9386817" cy="1033579"/>
              <a:chOff x="1631247" y="1130"/>
              <a:chExt cx="9386817" cy="1033579"/>
            </a:xfrm>
          </p:grpSpPr>
          <p:sp>
            <p:nvSpPr>
              <p:cNvPr id="12" name="Rectángulo 11"/>
              <p:cNvSpPr/>
              <p:nvPr/>
            </p:nvSpPr>
            <p:spPr>
              <a:xfrm>
                <a:off x="1631247" y="1130"/>
                <a:ext cx="9386817" cy="1033579"/>
              </a:xfrm>
              <a:prstGeom prst="rect">
                <a:avLst/>
              </a:prstGeom>
              <a:sp3d extrusionH="50600" prstMaterial="metal">
                <a:bevelT w="101600" h="80600" prst="relaxedInset"/>
                <a:bevelB w="80600" h="80600" prst="relaxedInset"/>
              </a:sp3d>
            </p:spPr>
            <p:style>
              <a:lnRef idx="0">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3" name="CuadroTexto 12"/>
              <p:cNvSpPr txBox="1"/>
              <p:nvPr/>
            </p:nvSpPr>
            <p:spPr>
              <a:xfrm>
                <a:off x="1631247" y="1130"/>
                <a:ext cx="9386817" cy="1033579"/>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C" sz="2400" kern="1200" cap="all" baseline="0" dirty="0" smtClean="0"/>
                  <a:t>Matriz</a:t>
                </a:r>
                <a:r>
                  <a:rPr lang="es-EC" sz="2400" kern="1200" dirty="0" smtClean="0"/>
                  <a:t> </a:t>
                </a:r>
                <a:r>
                  <a:rPr lang="es-EC" sz="2400" kern="1200" cap="all" baseline="0" dirty="0" smtClean="0"/>
                  <a:t>para</a:t>
                </a:r>
                <a:r>
                  <a:rPr lang="es-EC" sz="2400" kern="1200" dirty="0" smtClean="0"/>
                  <a:t> LA </a:t>
                </a:r>
                <a:r>
                  <a:rPr lang="es-EC" sz="2400" kern="1200" cap="all" baseline="0" dirty="0" smtClean="0"/>
                  <a:t>Diversificación</a:t>
                </a:r>
                <a:r>
                  <a:rPr lang="es-EC" sz="2400" kern="1200" dirty="0" smtClean="0"/>
                  <a:t> EN EL ÁMBITO </a:t>
                </a:r>
                <a:r>
                  <a:rPr lang="es-EC" sz="2400" kern="1200" cap="all" baseline="0" dirty="0" smtClean="0"/>
                  <a:t>Laboral</a:t>
                </a:r>
                <a:r>
                  <a:rPr lang="es-EC" sz="2400" kern="1200" dirty="0" smtClean="0"/>
                  <a:t> </a:t>
                </a:r>
                <a:r>
                  <a:rPr lang="es-EC" sz="2400" kern="1200" cap="all" baseline="0" dirty="0" smtClean="0"/>
                  <a:t>de</a:t>
                </a:r>
                <a:r>
                  <a:rPr lang="es-EC" sz="2400" kern="1200" dirty="0" smtClean="0"/>
                  <a:t> LOS </a:t>
                </a:r>
                <a:r>
                  <a:rPr lang="es-EC" sz="2400" kern="1200" cap="all" baseline="0" dirty="0" smtClean="0"/>
                  <a:t>Profesionales</a:t>
                </a:r>
                <a:r>
                  <a:rPr lang="es-EC" sz="2400" kern="1200" dirty="0" smtClean="0"/>
                  <a:t> EN </a:t>
                </a:r>
                <a:r>
                  <a:rPr lang="es-EC" sz="2400" kern="1200" cap="all" baseline="0" dirty="0" smtClean="0"/>
                  <a:t>Gestión</a:t>
                </a:r>
                <a:r>
                  <a:rPr lang="es-EC" sz="2400" kern="1200" dirty="0" smtClean="0"/>
                  <a:t> DE </a:t>
                </a:r>
                <a:r>
                  <a:rPr lang="es-EC" sz="2400" kern="1200" cap="all" baseline="0" dirty="0" smtClean="0"/>
                  <a:t>Riesgos (CONTINUACIÓN)</a:t>
                </a:r>
                <a:endParaRPr lang="es-EC" sz="2400" kern="1200" cap="all" baseline="0" dirty="0"/>
              </a:p>
            </p:txBody>
          </p:sp>
        </p:grpSp>
      </p:grpSp>
    </p:spTree>
    <p:extLst>
      <p:ext uri="{BB962C8B-B14F-4D97-AF65-F5344CB8AC3E}">
        <p14:creationId xmlns:p14="http://schemas.microsoft.com/office/powerpoint/2010/main" val="3288892982"/>
      </p:ext>
    </p:extLst>
  </p:cSld>
  <p:clrMapOvr>
    <a:masterClrMapping/>
  </p:clrMapOvr>
  <p:transition spd="slow">
    <p:comb/>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534220707"/>
              </p:ext>
            </p:extLst>
          </p:nvPr>
        </p:nvGraphicFramePr>
        <p:xfrm>
          <a:off x="2869546" y="1360361"/>
          <a:ext cx="6387088" cy="721360"/>
        </p:xfrm>
        <a:graphic>
          <a:graphicData uri="http://schemas.openxmlformats.org/drawingml/2006/table">
            <a:tbl>
              <a:tblPr firstRow="1" firstCol="1" bandRow="1">
                <a:tableStyleId>{5C22544A-7EE6-4342-B048-85BDC9FD1C3A}</a:tableStyleId>
              </a:tblPr>
              <a:tblGrid>
                <a:gridCol w="1670710">
                  <a:extLst>
                    <a:ext uri="{9D8B030D-6E8A-4147-A177-3AD203B41FA5}">
                      <a16:colId xmlns="" xmlns:a16="http://schemas.microsoft.com/office/drawing/2014/main" val="4104240528"/>
                    </a:ext>
                  </a:extLst>
                </a:gridCol>
                <a:gridCol w="1636295">
                  <a:extLst>
                    <a:ext uri="{9D8B030D-6E8A-4147-A177-3AD203B41FA5}">
                      <a16:colId xmlns="" xmlns:a16="http://schemas.microsoft.com/office/drawing/2014/main" val="3123378056"/>
                    </a:ext>
                  </a:extLst>
                </a:gridCol>
                <a:gridCol w="1552073">
                  <a:extLst>
                    <a:ext uri="{9D8B030D-6E8A-4147-A177-3AD203B41FA5}">
                      <a16:colId xmlns="" xmlns:a16="http://schemas.microsoft.com/office/drawing/2014/main" val="636988138"/>
                    </a:ext>
                  </a:extLst>
                </a:gridCol>
                <a:gridCol w="1528010">
                  <a:extLst>
                    <a:ext uri="{9D8B030D-6E8A-4147-A177-3AD203B41FA5}">
                      <a16:colId xmlns="" xmlns:a16="http://schemas.microsoft.com/office/drawing/2014/main" val="3037913667"/>
                    </a:ext>
                  </a:extLst>
                </a:gridCol>
              </a:tblGrid>
              <a:tr h="228600">
                <a:tc>
                  <a:txBody>
                    <a:bodyPr/>
                    <a:lstStyle/>
                    <a:p>
                      <a:pPr algn="ctr">
                        <a:lnSpc>
                          <a:spcPct val="107000"/>
                        </a:lnSpc>
                        <a:spcAft>
                          <a:spcPts val="0"/>
                        </a:spcAft>
                      </a:pPr>
                      <a:r>
                        <a:rPr lang="es-EC" sz="1200" b="1" dirty="0">
                          <a:solidFill>
                            <a:schemeClr val="tx1"/>
                          </a:solidFill>
                          <a:effectLst/>
                        </a:rPr>
                        <a:t>1</a:t>
                      </a:r>
                      <a:endParaRPr lang="es-EC"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200" b="1" dirty="0">
                          <a:solidFill>
                            <a:schemeClr val="tx1"/>
                          </a:solidFill>
                          <a:effectLst/>
                        </a:rPr>
                        <a:t>2</a:t>
                      </a:r>
                      <a:endParaRPr lang="es-EC"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200" b="1" dirty="0">
                          <a:solidFill>
                            <a:schemeClr val="tx1"/>
                          </a:solidFill>
                          <a:effectLst/>
                        </a:rPr>
                        <a:t>3</a:t>
                      </a:r>
                      <a:endParaRPr lang="es-EC"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200" b="1">
                          <a:solidFill>
                            <a:schemeClr val="tx1"/>
                          </a:solidFill>
                          <a:effectLst/>
                        </a:rPr>
                        <a:t>4</a:t>
                      </a:r>
                      <a:endParaRPr lang="es-EC"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330216641"/>
                  </a:ext>
                </a:extLst>
              </a:tr>
              <a:tr h="492760">
                <a:tc>
                  <a:txBody>
                    <a:bodyPr/>
                    <a:lstStyle/>
                    <a:p>
                      <a:pPr algn="ctr">
                        <a:lnSpc>
                          <a:spcPct val="107000"/>
                        </a:lnSpc>
                        <a:spcAft>
                          <a:spcPts val="0"/>
                        </a:spcAft>
                      </a:pPr>
                      <a:r>
                        <a:rPr lang="es-EC" sz="1200" b="1" dirty="0">
                          <a:solidFill>
                            <a:schemeClr val="tx1"/>
                          </a:solidFill>
                          <a:effectLst/>
                        </a:rPr>
                        <a:t>Muy Importante</a:t>
                      </a:r>
                      <a:endParaRPr lang="es-EC"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200" b="1" dirty="0">
                          <a:solidFill>
                            <a:schemeClr val="tx1"/>
                          </a:solidFill>
                          <a:effectLst/>
                        </a:rPr>
                        <a:t>Importante</a:t>
                      </a:r>
                      <a:endParaRPr lang="es-EC"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200" b="1" dirty="0">
                          <a:solidFill>
                            <a:schemeClr val="tx1"/>
                          </a:solidFill>
                          <a:effectLst/>
                        </a:rPr>
                        <a:t>Poco importante</a:t>
                      </a:r>
                      <a:endParaRPr lang="es-EC"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200" b="1" dirty="0">
                          <a:solidFill>
                            <a:schemeClr val="tx1"/>
                          </a:solidFill>
                          <a:effectLst/>
                        </a:rPr>
                        <a:t>No importante</a:t>
                      </a:r>
                      <a:endParaRPr lang="es-EC"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838815153"/>
                  </a:ext>
                </a:extLst>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3678808975"/>
              </p:ext>
            </p:extLst>
          </p:nvPr>
        </p:nvGraphicFramePr>
        <p:xfrm>
          <a:off x="1911372" y="2177130"/>
          <a:ext cx="8303435" cy="4337369"/>
        </p:xfrm>
        <a:graphic>
          <a:graphicData uri="http://schemas.openxmlformats.org/drawingml/2006/table">
            <a:tbl>
              <a:tblPr firstRow="1" firstCol="1" bandRow="1">
                <a:tableStyleId>{5C22544A-7EE6-4342-B048-85BDC9FD1C3A}</a:tableStyleId>
              </a:tblPr>
              <a:tblGrid>
                <a:gridCol w="419937">
                  <a:extLst>
                    <a:ext uri="{9D8B030D-6E8A-4147-A177-3AD203B41FA5}">
                      <a16:colId xmlns="" xmlns:a16="http://schemas.microsoft.com/office/drawing/2014/main" val="1609116771"/>
                    </a:ext>
                  </a:extLst>
                </a:gridCol>
                <a:gridCol w="6420171">
                  <a:extLst>
                    <a:ext uri="{9D8B030D-6E8A-4147-A177-3AD203B41FA5}">
                      <a16:colId xmlns="" xmlns:a16="http://schemas.microsoft.com/office/drawing/2014/main" val="3060705717"/>
                    </a:ext>
                  </a:extLst>
                </a:gridCol>
                <a:gridCol w="1463327">
                  <a:extLst>
                    <a:ext uri="{9D8B030D-6E8A-4147-A177-3AD203B41FA5}">
                      <a16:colId xmlns="" xmlns:a16="http://schemas.microsoft.com/office/drawing/2014/main" val="4250549678"/>
                    </a:ext>
                  </a:extLst>
                </a:gridCol>
              </a:tblGrid>
              <a:tr h="114300">
                <a:tc>
                  <a:txBody>
                    <a:bodyPr/>
                    <a:lstStyle/>
                    <a:p>
                      <a:pPr>
                        <a:lnSpc>
                          <a:spcPct val="107000"/>
                        </a:lnSpc>
                        <a:spcAft>
                          <a:spcPts val="800"/>
                        </a:spcAft>
                      </a:pPr>
                      <a:r>
                        <a:rPr lang="es-EC" sz="1400" b="1" dirty="0">
                          <a:solidFill>
                            <a:schemeClr val="tx1"/>
                          </a:solidFill>
                          <a:effectLst/>
                        </a:rPr>
                        <a:t>N°</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400" b="1" dirty="0">
                          <a:solidFill>
                            <a:schemeClr val="tx1"/>
                          </a:solidFill>
                          <a:effectLst/>
                        </a:rPr>
                        <a:t>Perfil Profesional en Gestión de Riesgos </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400" b="1" dirty="0">
                          <a:solidFill>
                            <a:schemeClr val="tx1"/>
                          </a:solidFill>
                          <a:effectLst/>
                        </a:rPr>
                        <a:t>Características Importantes </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845862462"/>
                  </a:ext>
                </a:extLst>
              </a:tr>
              <a:tr h="179070">
                <a:tc>
                  <a:txBody>
                    <a:bodyPr/>
                    <a:lstStyle/>
                    <a:p>
                      <a:pPr algn="ctr">
                        <a:lnSpc>
                          <a:spcPct val="107000"/>
                        </a:lnSpc>
                        <a:spcAft>
                          <a:spcPts val="800"/>
                        </a:spcAft>
                      </a:pPr>
                      <a:r>
                        <a:rPr lang="es-EC" sz="1400" b="1">
                          <a:solidFill>
                            <a:schemeClr val="tx1"/>
                          </a:solidFill>
                          <a:effectLst/>
                        </a:rPr>
                        <a:t>1</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400" b="1" dirty="0">
                          <a:solidFill>
                            <a:schemeClr val="tx1"/>
                          </a:solidFill>
                          <a:effectLst/>
                        </a:rPr>
                        <a:t>e.        Cuenta con conocimientos y habilidades para gestionar de manera adecuada el proceso de trabajo frente al riesgo.</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400" b="1">
                          <a:solidFill>
                            <a:schemeClr val="tx1"/>
                          </a:solidFill>
                          <a:effectLst/>
                        </a:rPr>
                        <a:t>44</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2854462"/>
                  </a:ext>
                </a:extLst>
              </a:tr>
              <a:tr h="165735">
                <a:tc>
                  <a:txBody>
                    <a:bodyPr/>
                    <a:lstStyle/>
                    <a:p>
                      <a:pPr algn="ctr">
                        <a:lnSpc>
                          <a:spcPct val="107000"/>
                        </a:lnSpc>
                        <a:spcAft>
                          <a:spcPts val="800"/>
                        </a:spcAft>
                      </a:pPr>
                      <a:r>
                        <a:rPr lang="es-EC" sz="1400" b="1">
                          <a:solidFill>
                            <a:schemeClr val="tx1"/>
                          </a:solidFill>
                          <a:effectLst/>
                        </a:rPr>
                        <a:t>2</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400" b="1" dirty="0">
                          <a:solidFill>
                            <a:schemeClr val="tx1"/>
                          </a:solidFill>
                          <a:effectLst/>
                        </a:rPr>
                        <a:t>m.       Capacidad de comunicación con todas las áreas de la empresa</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400" b="1">
                          <a:solidFill>
                            <a:schemeClr val="tx1"/>
                          </a:solidFill>
                          <a:effectLst/>
                        </a:rPr>
                        <a:t>42</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20603896"/>
                  </a:ext>
                </a:extLst>
              </a:tr>
              <a:tr h="189865">
                <a:tc>
                  <a:txBody>
                    <a:bodyPr/>
                    <a:lstStyle/>
                    <a:p>
                      <a:pPr algn="ctr">
                        <a:lnSpc>
                          <a:spcPct val="107000"/>
                        </a:lnSpc>
                        <a:spcAft>
                          <a:spcPts val="800"/>
                        </a:spcAft>
                      </a:pPr>
                      <a:r>
                        <a:rPr lang="es-EC" sz="1400" b="1">
                          <a:solidFill>
                            <a:schemeClr val="tx1"/>
                          </a:solidFill>
                          <a:effectLst/>
                        </a:rPr>
                        <a:t>3</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400" b="1" dirty="0">
                          <a:solidFill>
                            <a:schemeClr val="tx1"/>
                          </a:solidFill>
                          <a:effectLst/>
                        </a:rPr>
                        <a:t>d.        Determinar el impacto de los riesgos que afectan a su empresa o institución.</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400" b="1">
                          <a:solidFill>
                            <a:schemeClr val="tx1"/>
                          </a:solidFill>
                          <a:effectLst/>
                        </a:rPr>
                        <a:t>41</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841370921"/>
                  </a:ext>
                </a:extLst>
              </a:tr>
              <a:tr h="114300">
                <a:tc>
                  <a:txBody>
                    <a:bodyPr/>
                    <a:lstStyle/>
                    <a:p>
                      <a:pPr algn="ctr">
                        <a:lnSpc>
                          <a:spcPct val="107000"/>
                        </a:lnSpc>
                        <a:spcAft>
                          <a:spcPts val="800"/>
                        </a:spcAft>
                      </a:pPr>
                      <a:r>
                        <a:rPr lang="es-EC" sz="1400" b="1">
                          <a:solidFill>
                            <a:schemeClr val="tx1"/>
                          </a:solidFill>
                          <a:effectLst/>
                        </a:rPr>
                        <a:t>4</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400" b="1" dirty="0">
                          <a:solidFill>
                            <a:schemeClr val="tx1"/>
                          </a:solidFill>
                          <a:effectLst/>
                        </a:rPr>
                        <a:t>a.        Debería tener la capacidad de realizar un monitoreo sistemático sobre cualquier tipo de riesgo.</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400" b="1">
                          <a:solidFill>
                            <a:schemeClr val="tx1"/>
                          </a:solidFill>
                          <a:effectLst/>
                        </a:rPr>
                        <a:t>40</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26439532"/>
                  </a:ext>
                </a:extLst>
              </a:tr>
              <a:tr h="189865">
                <a:tc>
                  <a:txBody>
                    <a:bodyPr/>
                    <a:lstStyle/>
                    <a:p>
                      <a:pPr algn="ctr">
                        <a:lnSpc>
                          <a:spcPct val="107000"/>
                        </a:lnSpc>
                        <a:spcAft>
                          <a:spcPts val="800"/>
                        </a:spcAft>
                      </a:pPr>
                      <a:r>
                        <a:rPr lang="es-EC" sz="1400" b="1">
                          <a:solidFill>
                            <a:schemeClr val="tx1"/>
                          </a:solidFill>
                          <a:effectLst/>
                        </a:rPr>
                        <a:t>5</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400" b="1" dirty="0">
                          <a:solidFill>
                            <a:schemeClr val="tx1"/>
                          </a:solidFill>
                          <a:effectLst/>
                        </a:rPr>
                        <a:t>j.          Tener la capacidad para adaptarse y actuar en diversas situaciones relacionadas con el riesgo.</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400" b="1">
                          <a:solidFill>
                            <a:schemeClr val="tx1"/>
                          </a:solidFill>
                          <a:effectLst/>
                        </a:rPr>
                        <a:t>40</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976119279"/>
                  </a:ext>
                </a:extLst>
              </a:tr>
              <a:tr h="152400">
                <a:tc>
                  <a:txBody>
                    <a:bodyPr/>
                    <a:lstStyle/>
                    <a:p>
                      <a:pPr algn="ctr">
                        <a:lnSpc>
                          <a:spcPct val="107000"/>
                        </a:lnSpc>
                        <a:spcAft>
                          <a:spcPts val="800"/>
                        </a:spcAft>
                      </a:pPr>
                      <a:r>
                        <a:rPr lang="es-EC" sz="1400" b="1">
                          <a:solidFill>
                            <a:schemeClr val="tx1"/>
                          </a:solidFill>
                          <a:effectLst/>
                        </a:rPr>
                        <a:t>6</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400" b="1" dirty="0">
                          <a:solidFill>
                            <a:schemeClr val="tx1"/>
                          </a:solidFill>
                          <a:effectLst/>
                        </a:rPr>
                        <a:t>g.        Aplicar estrategias y alternativas para la reducción del riesgo</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400" b="1">
                          <a:solidFill>
                            <a:schemeClr val="tx1"/>
                          </a:solidFill>
                          <a:effectLst/>
                        </a:rPr>
                        <a:t>39</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651725373"/>
                  </a:ext>
                </a:extLst>
              </a:tr>
              <a:tr h="114300">
                <a:tc>
                  <a:txBody>
                    <a:bodyPr/>
                    <a:lstStyle/>
                    <a:p>
                      <a:pPr algn="ctr">
                        <a:lnSpc>
                          <a:spcPct val="107000"/>
                        </a:lnSpc>
                        <a:spcAft>
                          <a:spcPts val="800"/>
                        </a:spcAft>
                      </a:pPr>
                      <a:r>
                        <a:rPr lang="es-EC" sz="1400" b="1">
                          <a:solidFill>
                            <a:schemeClr val="tx1"/>
                          </a:solidFill>
                          <a:effectLst/>
                        </a:rPr>
                        <a:t>7</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400" b="1" dirty="0">
                          <a:solidFill>
                            <a:schemeClr val="tx1"/>
                          </a:solidFill>
                          <a:effectLst/>
                        </a:rPr>
                        <a:t>n.        Rapidez en la toma de decisiones ante incidentes y/o accidentes de la empresa</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400" b="1">
                          <a:solidFill>
                            <a:schemeClr val="tx1"/>
                          </a:solidFill>
                          <a:effectLst/>
                        </a:rPr>
                        <a:t>39</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104281183"/>
                  </a:ext>
                </a:extLst>
              </a:tr>
              <a:tr h="227330">
                <a:tc>
                  <a:txBody>
                    <a:bodyPr/>
                    <a:lstStyle/>
                    <a:p>
                      <a:pPr algn="ctr">
                        <a:lnSpc>
                          <a:spcPct val="107000"/>
                        </a:lnSpc>
                        <a:spcAft>
                          <a:spcPts val="800"/>
                        </a:spcAft>
                      </a:pPr>
                      <a:r>
                        <a:rPr lang="es-EC" sz="1400" b="1">
                          <a:solidFill>
                            <a:schemeClr val="tx1"/>
                          </a:solidFill>
                          <a:effectLst/>
                        </a:rPr>
                        <a:t>8</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400" b="1" dirty="0">
                          <a:solidFill>
                            <a:schemeClr val="tx1"/>
                          </a:solidFill>
                          <a:effectLst/>
                        </a:rPr>
                        <a:t>b.        Identificar factores determinantes de los riesgos naturales y/o antrópicos que enfrenta la organización.</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400" b="1" dirty="0">
                          <a:solidFill>
                            <a:schemeClr val="tx1"/>
                          </a:solidFill>
                          <a:effectLst/>
                        </a:rPr>
                        <a:t>36</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782745269"/>
                  </a:ext>
                </a:extLst>
              </a:tr>
              <a:tr h="76835">
                <a:tc>
                  <a:txBody>
                    <a:bodyPr/>
                    <a:lstStyle/>
                    <a:p>
                      <a:pPr algn="ctr">
                        <a:lnSpc>
                          <a:spcPct val="107000"/>
                        </a:lnSpc>
                        <a:spcAft>
                          <a:spcPts val="800"/>
                        </a:spcAft>
                      </a:pPr>
                      <a:r>
                        <a:rPr lang="es-EC" sz="1400" b="1">
                          <a:solidFill>
                            <a:schemeClr val="tx1"/>
                          </a:solidFill>
                          <a:effectLst/>
                        </a:rPr>
                        <a:t>9</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400" b="1" dirty="0">
                          <a:solidFill>
                            <a:schemeClr val="tx1"/>
                          </a:solidFill>
                          <a:effectLst/>
                        </a:rPr>
                        <a:t>i.          Planificar, gestionar y ejecutar proyectos</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400" b="1" dirty="0">
                          <a:solidFill>
                            <a:schemeClr val="tx1"/>
                          </a:solidFill>
                          <a:effectLst/>
                        </a:rPr>
                        <a:t>36</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026405373"/>
                  </a:ext>
                </a:extLst>
              </a:tr>
              <a:tr h="420353">
                <a:tc>
                  <a:txBody>
                    <a:bodyPr/>
                    <a:lstStyle/>
                    <a:p>
                      <a:pPr algn="ctr">
                        <a:lnSpc>
                          <a:spcPct val="107000"/>
                        </a:lnSpc>
                        <a:spcAft>
                          <a:spcPts val="800"/>
                        </a:spcAft>
                      </a:pPr>
                      <a:r>
                        <a:rPr lang="es-EC" sz="1400" b="1">
                          <a:solidFill>
                            <a:schemeClr val="tx1"/>
                          </a:solidFill>
                          <a:effectLst/>
                        </a:rPr>
                        <a:t>10</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400" b="1" dirty="0">
                          <a:solidFill>
                            <a:schemeClr val="tx1"/>
                          </a:solidFill>
                          <a:effectLst/>
                        </a:rPr>
                        <a:t>f.          Gestionar de manera adecuada los recursos de la organización en el proceso de trabajo frente al riesgo.</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400" b="1" dirty="0">
                          <a:solidFill>
                            <a:schemeClr val="tx1"/>
                          </a:solidFill>
                          <a:effectLst/>
                        </a:rPr>
                        <a:t>35</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281013938"/>
                  </a:ext>
                </a:extLst>
              </a:tr>
            </a:tbl>
          </a:graphicData>
        </a:graphic>
      </p:graphicFrame>
      <p:grpSp>
        <p:nvGrpSpPr>
          <p:cNvPr id="6" name="Diagram group"/>
          <p:cNvGrpSpPr/>
          <p:nvPr/>
        </p:nvGrpSpPr>
        <p:grpSpPr>
          <a:xfrm>
            <a:off x="993518" y="132915"/>
            <a:ext cx="9386817" cy="1033579"/>
            <a:chOff x="1631247" y="1130"/>
            <a:chExt cx="9386817" cy="1033579"/>
          </a:xfrm>
          <a:scene3d>
            <a:camera prst="perspectiveLeft" zoom="91000"/>
            <a:lightRig rig="threePt" dir="t">
              <a:rot lat="0" lon="0" rev="20640000"/>
            </a:lightRig>
          </a:scene3d>
        </p:grpSpPr>
        <p:grpSp>
          <p:nvGrpSpPr>
            <p:cNvPr id="7" name="Grupo 6"/>
            <p:cNvGrpSpPr/>
            <p:nvPr/>
          </p:nvGrpSpPr>
          <p:grpSpPr>
            <a:xfrm>
              <a:off x="1631247" y="1130"/>
              <a:ext cx="9386817" cy="1033579"/>
              <a:chOff x="1631247" y="1130"/>
              <a:chExt cx="9386817" cy="1033579"/>
            </a:xfrm>
          </p:grpSpPr>
          <p:sp>
            <p:nvSpPr>
              <p:cNvPr id="8" name="Rectángulo 7"/>
              <p:cNvSpPr/>
              <p:nvPr/>
            </p:nvSpPr>
            <p:spPr>
              <a:xfrm>
                <a:off x="1631247" y="1130"/>
                <a:ext cx="9386817" cy="1033579"/>
              </a:xfrm>
              <a:prstGeom prst="rect">
                <a:avLst/>
              </a:prstGeom>
              <a:sp3d extrusionH="50600" prstMaterial="metal">
                <a:bevelT w="101600" h="80600" prst="relaxedInset"/>
                <a:bevelB w="80600" h="80600" prst="relaxedInset"/>
              </a:sp3d>
            </p:spPr>
            <p:style>
              <a:lnRef idx="0">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9" name="CuadroTexto 8"/>
              <p:cNvSpPr txBox="1"/>
              <p:nvPr/>
            </p:nvSpPr>
            <p:spPr>
              <a:xfrm>
                <a:off x="1631247" y="1130"/>
                <a:ext cx="9386817" cy="1033579"/>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C" sz="2400" cap="all" dirty="0" smtClean="0"/>
                  <a:t>CARACTERÍSTICAS IMPORTANTES DEL PERFIL</a:t>
                </a:r>
                <a:r>
                  <a:rPr lang="es-EC" sz="2400" kern="1200" dirty="0" smtClean="0"/>
                  <a:t> </a:t>
                </a:r>
                <a:r>
                  <a:rPr lang="es-EC" sz="2400" kern="1200" cap="all" baseline="0" dirty="0" smtClean="0"/>
                  <a:t>Profesional</a:t>
                </a:r>
                <a:r>
                  <a:rPr lang="es-EC" sz="2400" kern="1200" dirty="0" smtClean="0"/>
                  <a:t> </a:t>
                </a:r>
                <a:r>
                  <a:rPr lang="es-EC" sz="2400" dirty="0" smtClean="0"/>
                  <a:t>DE </a:t>
                </a:r>
                <a:r>
                  <a:rPr lang="es-EC" sz="2400" kern="1200" cap="all" baseline="0" dirty="0" smtClean="0"/>
                  <a:t>Gestión</a:t>
                </a:r>
                <a:r>
                  <a:rPr lang="es-EC" sz="2400" kern="1200" dirty="0" smtClean="0"/>
                  <a:t> DE </a:t>
                </a:r>
                <a:r>
                  <a:rPr lang="es-EC" sz="2400" kern="1200" cap="all" baseline="0" dirty="0" smtClean="0"/>
                  <a:t>Riesgos</a:t>
                </a:r>
                <a:endParaRPr lang="es-EC" sz="2400" kern="1200" cap="all" baseline="0" dirty="0"/>
              </a:p>
            </p:txBody>
          </p:sp>
        </p:grpSp>
      </p:grpSp>
    </p:spTree>
    <p:extLst>
      <p:ext uri="{BB962C8B-B14F-4D97-AF65-F5344CB8AC3E}">
        <p14:creationId xmlns:p14="http://schemas.microsoft.com/office/powerpoint/2010/main" val="318941450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a 7"/>
          <p:cNvGraphicFramePr>
            <a:graphicFrameLocks noGrp="1"/>
          </p:cNvGraphicFramePr>
          <p:nvPr>
            <p:extLst>
              <p:ext uri="{D42A27DB-BD31-4B8C-83A1-F6EECF244321}">
                <p14:modId xmlns:p14="http://schemas.microsoft.com/office/powerpoint/2010/main" val="927387949"/>
              </p:ext>
            </p:extLst>
          </p:nvPr>
        </p:nvGraphicFramePr>
        <p:xfrm>
          <a:off x="2956558" y="855816"/>
          <a:ext cx="6275444" cy="721360"/>
        </p:xfrm>
        <a:graphic>
          <a:graphicData uri="http://schemas.openxmlformats.org/drawingml/2006/table">
            <a:tbl>
              <a:tblPr firstRow="1" firstCol="1" bandRow="1">
                <a:tableStyleId>{5C22544A-7EE6-4342-B048-85BDC9FD1C3A}</a:tableStyleId>
              </a:tblPr>
              <a:tblGrid>
                <a:gridCol w="1577489">
                  <a:extLst>
                    <a:ext uri="{9D8B030D-6E8A-4147-A177-3AD203B41FA5}">
                      <a16:colId xmlns="" xmlns:a16="http://schemas.microsoft.com/office/drawing/2014/main" val="2056077303"/>
                    </a:ext>
                  </a:extLst>
                </a:gridCol>
                <a:gridCol w="1577489">
                  <a:extLst>
                    <a:ext uri="{9D8B030D-6E8A-4147-A177-3AD203B41FA5}">
                      <a16:colId xmlns="" xmlns:a16="http://schemas.microsoft.com/office/drawing/2014/main" val="3721322970"/>
                    </a:ext>
                  </a:extLst>
                </a:gridCol>
                <a:gridCol w="1560233">
                  <a:extLst>
                    <a:ext uri="{9D8B030D-6E8A-4147-A177-3AD203B41FA5}">
                      <a16:colId xmlns="" xmlns:a16="http://schemas.microsoft.com/office/drawing/2014/main" val="3911824413"/>
                    </a:ext>
                  </a:extLst>
                </a:gridCol>
                <a:gridCol w="1560233">
                  <a:extLst>
                    <a:ext uri="{9D8B030D-6E8A-4147-A177-3AD203B41FA5}">
                      <a16:colId xmlns="" xmlns:a16="http://schemas.microsoft.com/office/drawing/2014/main" val="1050541566"/>
                    </a:ext>
                  </a:extLst>
                </a:gridCol>
              </a:tblGrid>
              <a:tr h="228600">
                <a:tc>
                  <a:txBody>
                    <a:bodyPr/>
                    <a:lstStyle/>
                    <a:p>
                      <a:pPr algn="ctr">
                        <a:lnSpc>
                          <a:spcPct val="107000"/>
                        </a:lnSpc>
                        <a:spcAft>
                          <a:spcPts val="0"/>
                        </a:spcAft>
                      </a:pPr>
                      <a:r>
                        <a:rPr lang="es-EC" sz="1400" b="1" dirty="0">
                          <a:solidFill>
                            <a:schemeClr val="tx1"/>
                          </a:solidFill>
                          <a:effectLst/>
                        </a:rPr>
                        <a:t>1</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400" b="1">
                          <a:solidFill>
                            <a:schemeClr val="tx1"/>
                          </a:solidFill>
                          <a:effectLst/>
                        </a:rPr>
                        <a:t>2</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400" b="1">
                          <a:solidFill>
                            <a:schemeClr val="tx1"/>
                          </a:solidFill>
                          <a:effectLst/>
                        </a:rPr>
                        <a:t>3</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400" b="1">
                          <a:solidFill>
                            <a:schemeClr val="tx1"/>
                          </a:solidFill>
                          <a:effectLst/>
                        </a:rPr>
                        <a:t>4</a:t>
                      </a:r>
                      <a:endParaRPr lang="es-EC"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389855208"/>
                  </a:ext>
                </a:extLst>
              </a:tr>
              <a:tr h="492760">
                <a:tc>
                  <a:txBody>
                    <a:bodyPr/>
                    <a:lstStyle/>
                    <a:p>
                      <a:pPr algn="ctr">
                        <a:lnSpc>
                          <a:spcPct val="107000"/>
                        </a:lnSpc>
                        <a:spcAft>
                          <a:spcPts val="800"/>
                        </a:spcAft>
                      </a:pPr>
                      <a:r>
                        <a:rPr lang="es-EC" sz="1400" b="1" dirty="0">
                          <a:solidFill>
                            <a:schemeClr val="tx1"/>
                          </a:solidFill>
                          <a:effectLst/>
                        </a:rPr>
                        <a:t>Totalmente en desacuerdo</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s-EC" sz="1400" b="1" dirty="0">
                          <a:solidFill>
                            <a:schemeClr val="tx1"/>
                          </a:solidFill>
                          <a:effectLst/>
                        </a:rPr>
                        <a:t>Parcialmente en desacuerdo</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s-EC" sz="1400" b="1" dirty="0">
                          <a:solidFill>
                            <a:schemeClr val="tx1"/>
                          </a:solidFill>
                          <a:effectLst/>
                        </a:rPr>
                        <a:t>Bastante de acuerdo</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s-EC" sz="1400" b="1" dirty="0">
                          <a:solidFill>
                            <a:schemeClr val="tx1"/>
                          </a:solidFill>
                          <a:effectLst/>
                        </a:rPr>
                        <a:t>Totalmente  de acuerdo</a:t>
                      </a:r>
                      <a:endParaRPr lang="es-EC"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785300557"/>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2101052625"/>
              </p:ext>
            </p:extLst>
          </p:nvPr>
        </p:nvGraphicFramePr>
        <p:xfrm>
          <a:off x="132348" y="1577176"/>
          <a:ext cx="11923865" cy="5280824"/>
        </p:xfrm>
        <a:graphic>
          <a:graphicData uri="http://schemas.openxmlformats.org/drawingml/2006/table">
            <a:tbl>
              <a:tblPr firstRow="1" firstCol="1" bandRow="1">
                <a:tableStyleId>{5C22544A-7EE6-4342-B048-85BDC9FD1C3A}</a:tableStyleId>
              </a:tblPr>
              <a:tblGrid>
                <a:gridCol w="5963454">
                  <a:extLst>
                    <a:ext uri="{9D8B030D-6E8A-4147-A177-3AD203B41FA5}">
                      <a16:colId xmlns="" xmlns:a16="http://schemas.microsoft.com/office/drawing/2014/main" val="961042778"/>
                    </a:ext>
                  </a:extLst>
                </a:gridCol>
                <a:gridCol w="1545235">
                  <a:extLst>
                    <a:ext uri="{9D8B030D-6E8A-4147-A177-3AD203B41FA5}">
                      <a16:colId xmlns="" xmlns:a16="http://schemas.microsoft.com/office/drawing/2014/main" val="1513067672"/>
                    </a:ext>
                  </a:extLst>
                </a:gridCol>
                <a:gridCol w="1545235">
                  <a:extLst>
                    <a:ext uri="{9D8B030D-6E8A-4147-A177-3AD203B41FA5}">
                      <a16:colId xmlns="" xmlns:a16="http://schemas.microsoft.com/office/drawing/2014/main" val="308045731"/>
                    </a:ext>
                  </a:extLst>
                </a:gridCol>
                <a:gridCol w="1545235">
                  <a:extLst>
                    <a:ext uri="{9D8B030D-6E8A-4147-A177-3AD203B41FA5}">
                      <a16:colId xmlns="" xmlns:a16="http://schemas.microsoft.com/office/drawing/2014/main" val="3345504952"/>
                    </a:ext>
                  </a:extLst>
                </a:gridCol>
                <a:gridCol w="1324706">
                  <a:extLst>
                    <a:ext uri="{9D8B030D-6E8A-4147-A177-3AD203B41FA5}">
                      <a16:colId xmlns="" xmlns:a16="http://schemas.microsoft.com/office/drawing/2014/main" val="676529024"/>
                    </a:ext>
                  </a:extLst>
                </a:gridCol>
              </a:tblGrid>
              <a:tr h="658560">
                <a:tc>
                  <a:txBody>
                    <a:bodyPr/>
                    <a:lstStyle/>
                    <a:p>
                      <a:pPr>
                        <a:lnSpc>
                          <a:spcPct val="107000"/>
                        </a:lnSpc>
                        <a:spcAft>
                          <a:spcPts val="0"/>
                        </a:spcAft>
                      </a:pPr>
                      <a:r>
                        <a:rPr lang="es-EC" sz="1600" b="1" dirty="0">
                          <a:solidFill>
                            <a:schemeClr val="tx1"/>
                          </a:solidFill>
                          <a:effectLst/>
                        </a:rPr>
                        <a:t>ESTUDIO DE PERTINENCIA</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100" b="1" dirty="0" smtClean="0">
                          <a:solidFill>
                            <a:schemeClr val="tx1"/>
                          </a:solidFill>
                          <a:effectLst/>
                        </a:rPr>
                        <a:t>TOTALMENTE</a:t>
                      </a:r>
                      <a:r>
                        <a:rPr lang="es-EC" sz="1100" b="1" baseline="0" dirty="0" smtClean="0">
                          <a:solidFill>
                            <a:schemeClr val="tx1"/>
                          </a:solidFill>
                          <a:effectLst/>
                        </a:rPr>
                        <a:t> EN DESACUERDO</a:t>
                      </a:r>
                      <a:endParaRPr lang="es-EC"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200" b="1" cap="all" baseline="0" dirty="0">
                          <a:solidFill>
                            <a:schemeClr val="tx1"/>
                          </a:solidFill>
                          <a:effectLst/>
                        </a:rPr>
                        <a:t>Parcialmente en desacuerdo</a:t>
                      </a:r>
                      <a:endParaRPr lang="es-EC" sz="1200" b="1" cap="all"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400" b="1" cap="all" baseline="0" dirty="0">
                          <a:solidFill>
                            <a:schemeClr val="tx1"/>
                          </a:solidFill>
                          <a:effectLst/>
                        </a:rPr>
                        <a:t>Bastante de acuerdo</a:t>
                      </a:r>
                      <a:endParaRPr lang="es-EC" sz="1400" b="1" cap="all"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200" b="1" cap="all" baseline="0" dirty="0">
                          <a:solidFill>
                            <a:schemeClr val="tx1"/>
                          </a:solidFill>
                          <a:effectLst/>
                        </a:rPr>
                        <a:t>Totalmente  de acuerdo</a:t>
                      </a:r>
                      <a:endParaRPr lang="es-EC" sz="1200" b="1" cap="all"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849337976"/>
                  </a:ext>
                </a:extLst>
              </a:tr>
              <a:tr h="757990">
                <a:tc>
                  <a:txBody>
                    <a:bodyPr/>
                    <a:lstStyle/>
                    <a:p>
                      <a:pPr algn="just">
                        <a:lnSpc>
                          <a:spcPct val="107000"/>
                        </a:lnSpc>
                        <a:spcAft>
                          <a:spcPts val="0"/>
                        </a:spcAft>
                      </a:pPr>
                      <a:r>
                        <a:rPr lang="es-EC" sz="1600" b="1" dirty="0">
                          <a:solidFill>
                            <a:schemeClr val="tx1"/>
                          </a:solidFill>
                          <a:effectLst/>
                        </a:rPr>
                        <a:t>Le gustaría estudiar una carrera donde tenga interrelación con ingenieros, auditores, médicos, economistas y administradores.</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600" b="1" dirty="0">
                          <a:solidFill>
                            <a:schemeClr val="tx1"/>
                          </a:solidFill>
                          <a:effectLst/>
                        </a:rPr>
                        <a:t>                                                                                           -   </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600" b="1" dirty="0">
                          <a:solidFill>
                            <a:schemeClr val="tx1"/>
                          </a:solidFill>
                          <a:effectLst/>
                        </a:rPr>
                        <a:t>                     0 </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600" b="1" dirty="0">
                          <a:solidFill>
                            <a:schemeClr val="tx1"/>
                          </a:solidFill>
                          <a:effectLst/>
                        </a:rPr>
                        <a:t>                     2 </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600" b="1">
                          <a:solidFill>
                            <a:schemeClr val="tx1"/>
                          </a:solidFill>
                          <a:effectLst/>
                        </a:rPr>
                        <a:t>                     6 </a:t>
                      </a:r>
                      <a:endParaRPr lang="es-EC"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325106482"/>
                  </a:ext>
                </a:extLst>
              </a:tr>
              <a:tr h="505327">
                <a:tc>
                  <a:txBody>
                    <a:bodyPr/>
                    <a:lstStyle/>
                    <a:p>
                      <a:pPr algn="just">
                        <a:lnSpc>
                          <a:spcPct val="107000"/>
                        </a:lnSpc>
                        <a:spcAft>
                          <a:spcPts val="0"/>
                        </a:spcAft>
                      </a:pPr>
                      <a:r>
                        <a:rPr lang="es-EC" sz="1600" b="1" dirty="0">
                          <a:solidFill>
                            <a:schemeClr val="tx1"/>
                          </a:solidFill>
                          <a:effectLst/>
                        </a:rPr>
                        <a:t>¿Le gustaría estudiar una carrera donde desarrolle planes para empresas?</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600" b="1" dirty="0">
                          <a:solidFill>
                            <a:schemeClr val="tx1"/>
                          </a:solidFill>
                          <a:effectLst/>
                        </a:rPr>
                        <a:t>                                                                                           -   </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600" b="1">
                          <a:solidFill>
                            <a:schemeClr val="tx1"/>
                          </a:solidFill>
                          <a:effectLst/>
                        </a:rPr>
                        <a:t>                     1 </a:t>
                      </a:r>
                      <a:endParaRPr lang="es-EC"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600" b="1">
                          <a:solidFill>
                            <a:schemeClr val="tx1"/>
                          </a:solidFill>
                          <a:effectLst/>
                        </a:rPr>
                        <a:t>                     2 </a:t>
                      </a:r>
                      <a:endParaRPr lang="es-EC"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600" b="1">
                          <a:solidFill>
                            <a:schemeClr val="tx1"/>
                          </a:solidFill>
                          <a:effectLst/>
                        </a:rPr>
                        <a:t>                     5 </a:t>
                      </a:r>
                      <a:endParaRPr lang="es-EC"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955221299"/>
                  </a:ext>
                </a:extLst>
              </a:tr>
              <a:tr h="757990">
                <a:tc>
                  <a:txBody>
                    <a:bodyPr/>
                    <a:lstStyle/>
                    <a:p>
                      <a:pPr algn="just">
                        <a:lnSpc>
                          <a:spcPct val="107000"/>
                        </a:lnSpc>
                        <a:spcAft>
                          <a:spcPts val="0"/>
                        </a:spcAft>
                      </a:pPr>
                      <a:r>
                        <a:rPr lang="es-EC" sz="1600" b="1" dirty="0">
                          <a:solidFill>
                            <a:schemeClr val="tx1"/>
                          </a:solidFill>
                          <a:effectLst/>
                        </a:rPr>
                        <a:t>¿Le gustaría solucionar problemas de las empresas con técnicas de ingeniería y administrativas?</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600" b="1" dirty="0">
                          <a:solidFill>
                            <a:schemeClr val="tx1"/>
                          </a:solidFill>
                          <a:effectLst/>
                        </a:rPr>
                        <a:t>                                                                                           -   </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600" b="1" dirty="0">
                          <a:solidFill>
                            <a:schemeClr val="tx1"/>
                          </a:solidFill>
                          <a:effectLst/>
                        </a:rPr>
                        <a:t>                     0 </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600" b="1">
                          <a:solidFill>
                            <a:schemeClr val="tx1"/>
                          </a:solidFill>
                          <a:effectLst/>
                        </a:rPr>
                        <a:t>                     4 </a:t>
                      </a:r>
                      <a:endParaRPr lang="es-EC"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600" b="1">
                          <a:solidFill>
                            <a:schemeClr val="tx1"/>
                          </a:solidFill>
                          <a:effectLst/>
                        </a:rPr>
                        <a:t>                     4 </a:t>
                      </a:r>
                      <a:endParaRPr lang="es-EC"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211713765"/>
                  </a:ext>
                </a:extLst>
              </a:tr>
              <a:tr h="505327">
                <a:tc>
                  <a:txBody>
                    <a:bodyPr/>
                    <a:lstStyle/>
                    <a:p>
                      <a:pPr algn="just">
                        <a:lnSpc>
                          <a:spcPct val="107000"/>
                        </a:lnSpc>
                        <a:spcAft>
                          <a:spcPts val="0"/>
                        </a:spcAft>
                      </a:pPr>
                      <a:r>
                        <a:rPr lang="es-EC" sz="1600" b="1" dirty="0">
                          <a:solidFill>
                            <a:schemeClr val="tx1"/>
                          </a:solidFill>
                          <a:effectLst/>
                        </a:rPr>
                        <a:t>¿Le gustaría desarrollar estudios y proyectos para aplicar en las empresas?</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600" b="1">
                          <a:solidFill>
                            <a:schemeClr val="tx1"/>
                          </a:solidFill>
                          <a:effectLst/>
                        </a:rPr>
                        <a:t>                                                                                           -   </a:t>
                      </a:r>
                      <a:endParaRPr lang="es-EC"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600" b="1" dirty="0">
                          <a:solidFill>
                            <a:schemeClr val="tx1"/>
                          </a:solidFill>
                          <a:effectLst/>
                        </a:rPr>
                        <a:t>                     1 </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600" b="1" dirty="0">
                          <a:solidFill>
                            <a:schemeClr val="tx1"/>
                          </a:solidFill>
                          <a:effectLst/>
                        </a:rPr>
                        <a:t>                     1 </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600" b="1">
                          <a:solidFill>
                            <a:schemeClr val="tx1"/>
                          </a:solidFill>
                          <a:effectLst/>
                        </a:rPr>
                        <a:t>                     5 </a:t>
                      </a:r>
                      <a:endParaRPr lang="es-EC"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477363104"/>
                  </a:ext>
                </a:extLst>
              </a:tr>
              <a:tr h="505327">
                <a:tc>
                  <a:txBody>
                    <a:bodyPr/>
                    <a:lstStyle/>
                    <a:p>
                      <a:pPr algn="just">
                        <a:lnSpc>
                          <a:spcPct val="107000"/>
                        </a:lnSpc>
                        <a:spcAft>
                          <a:spcPts val="0"/>
                        </a:spcAft>
                      </a:pPr>
                      <a:r>
                        <a:rPr lang="es-EC" sz="1600" b="1" dirty="0">
                          <a:solidFill>
                            <a:schemeClr val="tx1"/>
                          </a:solidFill>
                          <a:effectLst/>
                        </a:rPr>
                        <a:t>¿Le gustaría solucionar problemas con técnicas de Gestión de Riesgos?</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600" b="1">
                          <a:solidFill>
                            <a:schemeClr val="tx1"/>
                          </a:solidFill>
                          <a:effectLst/>
                        </a:rPr>
                        <a:t>                                                                                           -   </a:t>
                      </a:r>
                      <a:endParaRPr lang="es-EC"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600" b="1">
                          <a:solidFill>
                            <a:schemeClr val="tx1"/>
                          </a:solidFill>
                          <a:effectLst/>
                        </a:rPr>
                        <a:t>                     2 </a:t>
                      </a:r>
                      <a:endParaRPr lang="es-EC"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600" b="1">
                          <a:solidFill>
                            <a:schemeClr val="tx1"/>
                          </a:solidFill>
                          <a:effectLst/>
                        </a:rPr>
                        <a:t>                     3 </a:t>
                      </a:r>
                      <a:endParaRPr lang="es-EC"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600" b="1" dirty="0">
                          <a:solidFill>
                            <a:schemeClr val="tx1"/>
                          </a:solidFill>
                          <a:effectLst/>
                        </a:rPr>
                        <a:t>                     4 </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99349577"/>
                  </a:ext>
                </a:extLst>
              </a:tr>
              <a:tr h="757990">
                <a:tc>
                  <a:txBody>
                    <a:bodyPr/>
                    <a:lstStyle/>
                    <a:p>
                      <a:pPr algn="just">
                        <a:lnSpc>
                          <a:spcPct val="107000"/>
                        </a:lnSpc>
                        <a:spcAft>
                          <a:spcPts val="0"/>
                        </a:spcAft>
                      </a:pPr>
                      <a:r>
                        <a:rPr lang="es-EC" sz="1600" b="1" dirty="0">
                          <a:solidFill>
                            <a:schemeClr val="tx1"/>
                          </a:solidFill>
                          <a:effectLst/>
                        </a:rPr>
                        <a:t>Elegiría optar por una oferta académica en Gestión de Riesgos por las oportunidades laborales existentes.</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600" b="1" dirty="0">
                          <a:solidFill>
                            <a:schemeClr val="tx1"/>
                          </a:solidFill>
                          <a:effectLst/>
                        </a:rPr>
                        <a:t>                                                                                            0 </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600" b="1" dirty="0">
                          <a:solidFill>
                            <a:schemeClr val="tx1"/>
                          </a:solidFill>
                          <a:effectLst/>
                        </a:rPr>
                        <a:t>                     2 </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600" b="1">
                          <a:solidFill>
                            <a:schemeClr val="tx1"/>
                          </a:solidFill>
                          <a:effectLst/>
                        </a:rPr>
                        <a:t>                     3 </a:t>
                      </a:r>
                      <a:endParaRPr lang="es-EC"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600" b="1" dirty="0">
                          <a:solidFill>
                            <a:schemeClr val="tx1"/>
                          </a:solidFill>
                          <a:effectLst/>
                        </a:rPr>
                        <a:t>                     3 </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890079525"/>
                  </a:ext>
                </a:extLst>
              </a:tr>
              <a:tr h="757990">
                <a:tc>
                  <a:txBody>
                    <a:bodyPr/>
                    <a:lstStyle/>
                    <a:p>
                      <a:pPr algn="just">
                        <a:lnSpc>
                          <a:spcPct val="107000"/>
                        </a:lnSpc>
                        <a:spcAft>
                          <a:spcPts val="0"/>
                        </a:spcAft>
                      </a:pPr>
                      <a:r>
                        <a:rPr lang="es-EC" sz="1600" b="1">
                          <a:solidFill>
                            <a:schemeClr val="tx1"/>
                          </a:solidFill>
                          <a:effectLst/>
                        </a:rPr>
                        <a:t>Elegiría la oferta académica en Gestión de Riesgos por una proyección de estudios profesionales a cuarto nivel.</a:t>
                      </a:r>
                      <a:endParaRPr lang="es-EC"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600" b="1">
                          <a:solidFill>
                            <a:schemeClr val="tx1"/>
                          </a:solidFill>
                          <a:effectLst/>
                        </a:rPr>
                        <a:t>                                                                                           -   </a:t>
                      </a:r>
                      <a:endParaRPr lang="es-EC"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600" b="1" dirty="0">
                          <a:solidFill>
                            <a:schemeClr val="tx1"/>
                          </a:solidFill>
                          <a:effectLst/>
                        </a:rPr>
                        <a:t>                     0 </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600" b="1" dirty="0">
                          <a:solidFill>
                            <a:schemeClr val="tx1"/>
                          </a:solidFill>
                          <a:effectLst/>
                        </a:rPr>
                        <a:t>                     3 </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600" b="1" dirty="0">
                          <a:solidFill>
                            <a:schemeClr val="tx1"/>
                          </a:solidFill>
                          <a:effectLst/>
                        </a:rPr>
                        <a:t>                     5 </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151036141"/>
                  </a:ext>
                </a:extLst>
              </a:tr>
            </a:tbl>
          </a:graphicData>
        </a:graphic>
      </p:graphicFrame>
      <p:grpSp>
        <p:nvGrpSpPr>
          <p:cNvPr id="10" name="Diagram group"/>
          <p:cNvGrpSpPr/>
          <p:nvPr/>
        </p:nvGrpSpPr>
        <p:grpSpPr>
          <a:xfrm>
            <a:off x="1400871" y="-176189"/>
            <a:ext cx="9386817" cy="1033579"/>
            <a:chOff x="1631247" y="1130"/>
            <a:chExt cx="9386817" cy="1033579"/>
          </a:xfrm>
          <a:scene3d>
            <a:camera prst="perspectiveLeft" zoom="91000"/>
            <a:lightRig rig="threePt" dir="t">
              <a:rot lat="0" lon="0" rev="20640000"/>
            </a:lightRig>
          </a:scene3d>
        </p:grpSpPr>
        <p:grpSp>
          <p:nvGrpSpPr>
            <p:cNvPr id="11" name="Grupo 10"/>
            <p:cNvGrpSpPr/>
            <p:nvPr/>
          </p:nvGrpSpPr>
          <p:grpSpPr>
            <a:xfrm>
              <a:off x="1631247" y="1130"/>
              <a:ext cx="9386817" cy="1033579"/>
              <a:chOff x="1631247" y="1130"/>
              <a:chExt cx="9386817" cy="1033579"/>
            </a:xfrm>
          </p:grpSpPr>
          <p:sp>
            <p:nvSpPr>
              <p:cNvPr id="12" name="Rectángulo 11"/>
              <p:cNvSpPr/>
              <p:nvPr/>
            </p:nvSpPr>
            <p:spPr>
              <a:xfrm>
                <a:off x="1631247" y="1130"/>
                <a:ext cx="9386817" cy="1033579"/>
              </a:xfrm>
              <a:prstGeom prst="rect">
                <a:avLst/>
              </a:prstGeom>
              <a:sp3d extrusionH="50600" prstMaterial="metal">
                <a:bevelT w="101600" h="80600" prst="relaxedInset"/>
                <a:bevelB w="80600" h="80600" prst="relaxedInset"/>
              </a:sp3d>
            </p:spPr>
            <p:style>
              <a:lnRef idx="0">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3" name="CuadroTexto 12"/>
              <p:cNvSpPr txBox="1"/>
              <p:nvPr/>
            </p:nvSpPr>
            <p:spPr>
              <a:xfrm>
                <a:off x="1631247" y="1130"/>
                <a:ext cx="9386817" cy="1033579"/>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C" sz="2400" cap="all" dirty="0" smtClean="0"/>
                  <a:t>PERTINENCIA DE LOS ESTUDIANTES DE BACHILLERATO</a:t>
                </a:r>
                <a:endParaRPr lang="es-EC" sz="2400" kern="1200" cap="all" baseline="0" dirty="0"/>
              </a:p>
            </p:txBody>
          </p:sp>
        </p:grpSp>
      </p:grpSp>
    </p:spTree>
    <p:extLst>
      <p:ext uri="{BB962C8B-B14F-4D97-AF65-F5344CB8AC3E}">
        <p14:creationId xmlns:p14="http://schemas.microsoft.com/office/powerpoint/2010/main" val="3828540222"/>
      </p:ext>
    </p:extLst>
  </p:cSld>
  <p:clrMapOvr>
    <a:masterClrMapping/>
  </p:clrMapOvr>
  <p:transition spd="slow">
    <p:wheel spokes="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2518889473"/>
              </p:ext>
            </p:extLst>
          </p:nvPr>
        </p:nvGraphicFramePr>
        <p:xfrm>
          <a:off x="464613" y="1070810"/>
          <a:ext cx="10905229" cy="5798993"/>
        </p:xfrm>
        <a:graphic>
          <a:graphicData uri="http://schemas.openxmlformats.org/drawingml/2006/table">
            <a:tbl>
              <a:tblPr firstRow="1" firstCol="1" bandRow="1">
                <a:tableStyleId>{5C22544A-7EE6-4342-B048-85BDC9FD1C3A}</a:tableStyleId>
              </a:tblPr>
              <a:tblGrid>
                <a:gridCol w="2086062">
                  <a:extLst>
                    <a:ext uri="{9D8B030D-6E8A-4147-A177-3AD203B41FA5}">
                      <a16:colId xmlns="" xmlns:a16="http://schemas.microsoft.com/office/drawing/2014/main" val="763130691"/>
                    </a:ext>
                  </a:extLst>
                </a:gridCol>
                <a:gridCol w="3926664">
                  <a:extLst>
                    <a:ext uri="{9D8B030D-6E8A-4147-A177-3AD203B41FA5}">
                      <a16:colId xmlns="" xmlns:a16="http://schemas.microsoft.com/office/drawing/2014/main" val="716818430"/>
                    </a:ext>
                  </a:extLst>
                </a:gridCol>
                <a:gridCol w="4892503">
                  <a:extLst>
                    <a:ext uri="{9D8B030D-6E8A-4147-A177-3AD203B41FA5}">
                      <a16:colId xmlns="" xmlns:a16="http://schemas.microsoft.com/office/drawing/2014/main" val="3981594708"/>
                    </a:ext>
                  </a:extLst>
                </a:gridCol>
              </a:tblGrid>
              <a:tr h="207409">
                <a:tc>
                  <a:txBody>
                    <a:bodyPr/>
                    <a:lstStyle/>
                    <a:p>
                      <a:pPr algn="ctr">
                        <a:lnSpc>
                          <a:spcPct val="107000"/>
                        </a:lnSpc>
                        <a:spcAft>
                          <a:spcPts val="800"/>
                        </a:spcAft>
                      </a:pPr>
                      <a:r>
                        <a:rPr lang="es-EC" sz="1600" b="1" dirty="0">
                          <a:solidFill>
                            <a:schemeClr val="tx1"/>
                          </a:solidFill>
                          <a:effectLst/>
                        </a:rPr>
                        <a:t>DIMENSIÓN</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s-EC" sz="1600" b="1">
                          <a:solidFill>
                            <a:schemeClr val="tx1"/>
                          </a:solidFill>
                          <a:effectLst/>
                        </a:rPr>
                        <a:t>N°</a:t>
                      </a:r>
                      <a:endParaRPr lang="es-EC"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C" sz="1600" b="1">
                          <a:solidFill>
                            <a:schemeClr val="tx1"/>
                          </a:solidFill>
                          <a:effectLst/>
                        </a:rPr>
                        <a:t>CARACTERÍSTICAS</a:t>
                      </a:r>
                      <a:endParaRPr lang="es-EC"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609951979"/>
                  </a:ext>
                </a:extLst>
              </a:tr>
              <a:tr h="272665">
                <a:tc rowSpan="10">
                  <a:txBody>
                    <a:bodyPr/>
                    <a:lstStyle/>
                    <a:p>
                      <a:pPr algn="ctr">
                        <a:lnSpc>
                          <a:spcPct val="107000"/>
                        </a:lnSpc>
                        <a:spcAft>
                          <a:spcPts val="800"/>
                        </a:spcAft>
                      </a:pPr>
                      <a:r>
                        <a:rPr lang="es-EC" sz="1600" b="1" dirty="0">
                          <a:solidFill>
                            <a:schemeClr val="tx1"/>
                          </a:solidFill>
                          <a:effectLst/>
                        </a:rPr>
                        <a:t> </a:t>
                      </a:r>
                    </a:p>
                    <a:p>
                      <a:pPr algn="ctr">
                        <a:lnSpc>
                          <a:spcPct val="107000"/>
                        </a:lnSpc>
                        <a:spcAft>
                          <a:spcPts val="800"/>
                        </a:spcAft>
                      </a:pPr>
                      <a:r>
                        <a:rPr lang="es-EC" sz="1600" b="1" dirty="0">
                          <a:solidFill>
                            <a:schemeClr val="tx1"/>
                          </a:solidFill>
                          <a:effectLst/>
                        </a:rPr>
                        <a:t> </a:t>
                      </a:r>
                    </a:p>
                    <a:p>
                      <a:pPr algn="ctr">
                        <a:lnSpc>
                          <a:spcPct val="107000"/>
                        </a:lnSpc>
                        <a:spcAft>
                          <a:spcPts val="800"/>
                        </a:spcAft>
                      </a:pPr>
                      <a:r>
                        <a:rPr lang="es-EC" sz="1600" b="1" dirty="0">
                          <a:solidFill>
                            <a:schemeClr val="tx1"/>
                          </a:solidFill>
                          <a:effectLst/>
                        </a:rPr>
                        <a:t> </a:t>
                      </a:r>
                    </a:p>
                    <a:p>
                      <a:pPr algn="ctr">
                        <a:lnSpc>
                          <a:spcPct val="107000"/>
                        </a:lnSpc>
                        <a:spcAft>
                          <a:spcPts val="800"/>
                        </a:spcAft>
                      </a:pPr>
                      <a:r>
                        <a:rPr lang="es-EC" sz="1600" b="1" dirty="0">
                          <a:solidFill>
                            <a:schemeClr val="tx1"/>
                          </a:solidFill>
                          <a:effectLst/>
                        </a:rPr>
                        <a:t>Perfil Profesional en Gestión de Riesgos</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s-EC" sz="1600" b="1" dirty="0">
                          <a:solidFill>
                            <a:schemeClr val="tx1"/>
                          </a:solidFill>
                          <a:effectLst/>
                        </a:rPr>
                        <a:t>1</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600" b="1">
                          <a:solidFill>
                            <a:schemeClr val="tx1"/>
                          </a:solidFill>
                          <a:effectLst/>
                        </a:rPr>
                        <a:t>Conocimientos y habilidades para gestionar el riesgo.</a:t>
                      </a:r>
                      <a:endParaRPr lang="es-EC"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216134942"/>
                  </a:ext>
                </a:extLst>
              </a:tr>
              <a:tr h="136332">
                <a:tc vMerge="1">
                  <a:txBody>
                    <a:bodyPr/>
                    <a:lstStyle/>
                    <a:p>
                      <a:endParaRPr lang="es-EC"/>
                    </a:p>
                  </a:txBody>
                  <a:tcPr/>
                </a:tc>
                <a:tc>
                  <a:txBody>
                    <a:bodyPr/>
                    <a:lstStyle/>
                    <a:p>
                      <a:pPr algn="ctr">
                        <a:lnSpc>
                          <a:spcPct val="107000"/>
                        </a:lnSpc>
                        <a:spcAft>
                          <a:spcPts val="800"/>
                        </a:spcAft>
                      </a:pPr>
                      <a:r>
                        <a:rPr lang="es-EC" sz="1600" b="1" dirty="0">
                          <a:solidFill>
                            <a:schemeClr val="tx1"/>
                          </a:solidFill>
                          <a:effectLst/>
                        </a:rPr>
                        <a:t>2</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600" b="1">
                          <a:solidFill>
                            <a:schemeClr val="tx1"/>
                          </a:solidFill>
                          <a:effectLst/>
                        </a:rPr>
                        <a:t>Capacidad de comunicación </a:t>
                      </a:r>
                      <a:endParaRPr lang="es-EC"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761076868"/>
                  </a:ext>
                </a:extLst>
              </a:tr>
              <a:tr h="272665">
                <a:tc vMerge="1">
                  <a:txBody>
                    <a:bodyPr/>
                    <a:lstStyle/>
                    <a:p>
                      <a:endParaRPr lang="es-EC"/>
                    </a:p>
                  </a:txBody>
                  <a:tcPr/>
                </a:tc>
                <a:tc>
                  <a:txBody>
                    <a:bodyPr/>
                    <a:lstStyle/>
                    <a:p>
                      <a:pPr algn="ctr">
                        <a:lnSpc>
                          <a:spcPct val="107000"/>
                        </a:lnSpc>
                        <a:spcAft>
                          <a:spcPts val="800"/>
                        </a:spcAft>
                      </a:pPr>
                      <a:r>
                        <a:rPr lang="es-EC" sz="1600" b="1" dirty="0">
                          <a:solidFill>
                            <a:schemeClr val="tx1"/>
                          </a:solidFill>
                          <a:effectLst/>
                        </a:rPr>
                        <a:t>3</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600" b="1">
                          <a:solidFill>
                            <a:schemeClr val="tx1"/>
                          </a:solidFill>
                          <a:effectLst/>
                        </a:rPr>
                        <a:t>Capacidad de análisis del impacto de los riesgos </a:t>
                      </a:r>
                      <a:endParaRPr lang="es-EC"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348214409"/>
                  </a:ext>
                </a:extLst>
              </a:tr>
              <a:tr h="272665">
                <a:tc vMerge="1">
                  <a:txBody>
                    <a:bodyPr/>
                    <a:lstStyle/>
                    <a:p>
                      <a:endParaRPr lang="es-EC"/>
                    </a:p>
                  </a:txBody>
                  <a:tcPr/>
                </a:tc>
                <a:tc>
                  <a:txBody>
                    <a:bodyPr/>
                    <a:lstStyle/>
                    <a:p>
                      <a:pPr algn="ctr">
                        <a:lnSpc>
                          <a:spcPct val="107000"/>
                        </a:lnSpc>
                        <a:spcAft>
                          <a:spcPts val="800"/>
                        </a:spcAft>
                      </a:pPr>
                      <a:r>
                        <a:rPr lang="es-EC" sz="1600" b="1" dirty="0">
                          <a:solidFill>
                            <a:schemeClr val="tx1"/>
                          </a:solidFill>
                          <a:effectLst/>
                        </a:rPr>
                        <a:t>4</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600" b="1">
                          <a:solidFill>
                            <a:schemeClr val="tx1"/>
                          </a:solidFill>
                          <a:effectLst/>
                        </a:rPr>
                        <a:t>Capacidad para realizar el monitoreo de riesgo.</a:t>
                      </a:r>
                      <a:endParaRPr lang="es-EC"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726744635"/>
                  </a:ext>
                </a:extLst>
              </a:tr>
              <a:tr h="272665">
                <a:tc vMerge="1">
                  <a:txBody>
                    <a:bodyPr/>
                    <a:lstStyle/>
                    <a:p>
                      <a:endParaRPr lang="es-EC"/>
                    </a:p>
                  </a:txBody>
                  <a:tcPr/>
                </a:tc>
                <a:tc>
                  <a:txBody>
                    <a:bodyPr/>
                    <a:lstStyle/>
                    <a:p>
                      <a:pPr algn="ctr">
                        <a:lnSpc>
                          <a:spcPct val="107000"/>
                        </a:lnSpc>
                        <a:spcAft>
                          <a:spcPts val="800"/>
                        </a:spcAft>
                      </a:pPr>
                      <a:r>
                        <a:rPr lang="es-EC" sz="1600" b="1" dirty="0">
                          <a:solidFill>
                            <a:schemeClr val="tx1"/>
                          </a:solidFill>
                          <a:effectLst/>
                        </a:rPr>
                        <a:t>5</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600" b="1" dirty="0">
                          <a:solidFill>
                            <a:schemeClr val="tx1"/>
                          </a:solidFill>
                          <a:effectLst/>
                        </a:rPr>
                        <a:t>Capacidad para actuar en situaciones de riesgo.</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824093209"/>
                  </a:ext>
                </a:extLst>
              </a:tr>
              <a:tr h="272665">
                <a:tc vMerge="1">
                  <a:txBody>
                    <a:bodyPr/>
                    <a:lstStyle/>
                    <a:p>
                      <a:endParaRPr lang="es-EC"/>
                    </a:p>
                  </a:txBody>
                  <a:tcPr/>
                </a:tc>
                <a:tc>
                  <a:txBody>
                    <a:bodyPr/>
                    <a:lstStyle/>
                    <a:p>
                      <a:pPr algn="ctr">
                        <a:lnSpc>
                          <a:spcPct val="107000"/>
                        </a:lnSpc>
                        <a:spcAft>
                          <a:spcPts val="800"/>
                        </a:spcAft>
                      </a:pPr>
                      <a:r>
                        <a:rPr lang="es-EC" sz="1600" b="1" dirty="0">
                          <a:solidFill>
                            <a:schemeClr val="tx1"/>
                          </a:solidFill>
                          <a:effectLst/>
                        </a:rPr>
                        <a:t>6</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600" b="1" dirty="0">
                          <a:solidFill>
                            <a:schemeClr val="tx1"/>
                          </a:solidFill>
                          <a:effectLst/>
                        </a:rPr>
                        <a:t>Aplicar estrategias y alternativas para la reducción del riesgo</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421057338"/>
                  </a:ext>
                </a:extLst>
              </a:tr>
              <a:tr h="136332">
                <a:tc vMerge="1">
                  <a:txBody>
                    <a:bodyPr/>
                    <a:lstStyle/>
                    <a:p>
                      <a:endParaRPr lang="es-EC"/>
                    </a:p>
                  </a:txBody>
                  <a:tcPr/>
                </a:tc>
                <a:tc>
                  <a:txBody>
                    <a:bodyPr/>
                    <a:lstStyle/>
                    <a:p>
                      <a:pPr algn="ctr">
                        <a:lnSpc>
                          <a:spcPct val="107000"/>
                        </a:lnSpc>
                        <a:spcAft>
                          <a:spcPts val="800"/>
                        </a:spcAft>
                      </a:pPr>
                      <a:r>
                        <a:rPr lang="es-EC" sz="1600" b="1" dirty="0">
                          <a:solidFill>
                            <a:schemeClr val="tx1"/>
                          </a:solidFill>
                          <a:effectLst/>
                        </a:rPr>
                        <a:t>7</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600" b="1">
                          <a:solidFill>
                            <a:schemeClr val="tx1"/>
                          </a:solidFill>
                          <a:effectLst/>
                        </a:rPr>
                        <a:t>Capacidad de toma de decisiones</a:t>
                      </a:r>
                      <a:endParaRPr lang="es-EC"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159920946"/>
                  </a:ext>
                </a:extLst>
              </a:tr>
              <a:tr h="272665">
                <a:tc vMerge="1">
                  <a:txBody>
                    <a:bodyPr/>
                    <a:lstStyle/>
                    <a:p>
                      <a:endParaRPr lang="es-EC"/>
                    </a:p>
                  </a:txBody>
                  <a:tcPr/>
                </a:tc>
                <a:tc>
                  <a:txBody>
                    <a:bodyPr/>
                    <a:lstStyle/>
                    <a:p>
                      <a:pPr algn="ctr">
                        <a:lnSpc>
                          <a:spcPct val="107000"/>
                        </a:lnSpc>
                        <a:spcAft>
                          <a:spcPts val="800"/>
                        </a:spcAft>
                      </a:pPr>
                      <a:r>
                        <a:rPr lang="es-EC" sz="1600" b="1" dirty="0">
                          <a:solidFill>
                            <a:schemeClr val="tx1"/>
                          </a:solidFill>
                          <a:effectLst/>
                        </a:rPr>
                        <a:t>8</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600" b="1" dirty="0">
                          <a:solidFill>
                            <a:schemeClr val="tx1"/>
                          </a:solidFill>
                          <a:effectLst/>
                        </a:rPr>
                        <a:t>Identificación de los riesgos naturales y/o antrópicos </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413559810"/>
                  </a:ext>
                </a:extLst>
              </a:tr>
              <a:tr h="272665">
                <a:tc vMerge="1">
                  <a:txBody>
                    <a:bodyPr/>
                    <a:lstStyle/>
                    <a:p>
                      <a:endParaRPr lang="es-EC"/>
                    </a:p>
                  </a:txBody>
                  <a:tcPr/>
                </a:tc>
                <a:tc>
                  <a:txBody>
                    <a:bodyPr/>
                    <a:lstStyle/>
                    <a:p>
                      <a:pPr algn="ctr">
                        <a:lnSpc>
                          <a:spcPct val="107000"/>
                        </a:lnSpc>
                        <a:spcAft>
                          <a:spcPts val="800"/>
                        </a:spcAft>
                      </a:pPr>
                      <a:r>
                        <a:rPr lang="es-EC" sz="1600" b="1" dirty="0">
                          <a:solidFill>
                            <a:schemeClr val="tx1"/>
                          </a:solidFill>
                          <a:effectLst/>
                        </a:rPr>
                        <a:t>9</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600" b="1" dirty="0">
                          <a:solidFill>
                            <a:schemeClr val="tx1"/>
                          </a:solidFill>
                          <a:effectLst/>
                        </a:rPr>
                        <a:t>Planificación, gestión y ejecución de proyectos</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503611957"/>
                  </a:ext>
                </a:extLst>
              </a:tr>
              <a:tr h="136332">
                <a:tc vMerge="1">
                  <a:txBody>
                    <a:bodyPr/>
                    <a:lstStyle/>
                    <a:p>
                      <a:endParaRPr lang="es-EC"/>
                    </a:p>
                  </a:txBody>
                  <a:tcPr/>
                </a:tc>
                <a:tc>
                  <a:txBody>
                    <a:bodyPr/>
                    <a:lstStyle/>
                    <a:p>
                      <a:pPr algn="ctr">
                        <a:lnSpc>
                          <a:spcPct val="107000"/>
                        </a:lnSpc>
                        <a:spcAft>
                          <a:spcPts val="800"/>
                        </a:spcAft>
                      </a:pPr>
                      <a:r>
                        <a:rPr lang="es-EC" sz="1600" b="1" dirty="0">
                          <a:solidFill>
                            <a:schemeClr val="tx1"/>
                          </a:solidFill>
                          <a:effectLst/>
                        </a:rPr>
                        <a:t>10</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600" b="1" dirty="0" smtClean="0">
                          <a:solidFill>
                            <a:schemeClr val="tx1"/>
                          </a:solidFill>
                          <a:effectLst/>
                        </a:rPr>
                        <a:t>Gestión de </a:t>
                      </a:r>
                      <a:r>
                        <a:rPr lang="es-EC" sz="1600" b="1" dirty="0">
                          <a:solidFill>
                            <a:schemeClr val="tx1"/>
                          </a:solidFill>
                          <a:effectLst/>
                        </a:rPr>
                        <a:t>los recursos frente al riesgo</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530191931"/>
                  </a:ext>
                </a:extLst>
              </a:tr>
              <a:tr h="288804">
                <a:tc rowSpan="5">
                  <a:txBody>
                    <a:bodyPr/>
                    <a:lstStyle/>
                    <a:p>
                      <a:pPr algn="ctr">
                        <a:lnSpc>
                          <a:spcPct val="107000"/>
                        </a:lnSpc>
                        <a:spcAft>
                          <a:spcPts val="800"/>
                        </a:spcAft>
                      </a:pPr>
                      <a:r>
                        <a:rPr lang="es-EC" sz="1600" b="1">
                          <a:solidFill>
                            <a:schemeClr val="tx1"/>
                          </a:solidFill>
                          <a:effectLst/>
                        </a:rPr>
                        <a:t> </a:t>
                      </a:r>
                    </a:p>
                    <a:p>
                      <a:pPr algn="ctr">
                        <a:lnSpc>
                          <a:spcPct val="107000"/>
                        </a:lnSpc>
                        <a:spcAft>
                          <a:spcPts val="800"/>
                        </a:spcAft>
                      </a:pPr>
                      <a:r>
                        <a:rPr lang="es-EC" sz="1600" b="1">
                          <a:solidFill>
                            <a:schemeClr val="tx1"/>
                          </a:solidFill>
                          <a:effectLst/>
                        </a:rPr>
                        <a:t>Pertinencia de los Estudiantes de Bachillerato</a:t>
                      </a:r>
                      <a:endParaRPr lang="es-EC"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es-EC" sz="1600" b="1">
                          <a:solidFill>
                            <a:schemeClr val="tx1"/>
                          </a:solidFill>
                          <a:effectLst/>
                        </a:rPr>
                        <a:t>11</a:t>
                      </a:r>
                      <a:endParaRPr lang="es-EC"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600" b="1" dirty="0">
                          <a:solidFill>
                            <a:schemeClr val="tx1"/>
                          </a:solidFill>
                          <a:effectLst/>
                        </a:rPr>
                        <a:t>Interrelación con ingenieros, auditores, médicos, economistas y administradores.</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775176343"/>
                  </a:ext>
                </a:extLst>
              </a:tr>
              <a:tr h="136332">
                <a:tc vMerge="1">
                  <a:txBody>
                    <a:bodyPr/>
                    <a:lstStyle/>
                    <a:p>
                      <a:endParaRPr lang="es-EC"/>
                    </a:p>
                  </a:txBody>
                  <a:tcPr/>
                </a:tc>
                <a:tc>
                  <a:txBody>
                    <a:bodyPr/>
                    <a:lstStyle/>
                    <a:p>
                      <a:pPr algn="ctr">
                        <a:lnSpc>
                          <a:spcPct val="107000"/>
                        </a:lnSpc>
                        <a:spcAft>
                          <a:spcPts val="800"/>
                        </a:spcAft>
                      </a:pPr>
                      <a:r>
                        <a:rPr lang="es-EC" sz="1600" b="1">
                          <a:solidFill>
                            <a:schemeClr val="tx1"/>
                          </a:solidFill>
                          <a:effectLst/>
                        </a:rPr>
                        <a:t>12</a:t>
                      </a:r>
                      <a:endParaRPr lang="es-EC"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600" b="1" dirty="0">
                          <a:solidFill>
                            <a:schemeClr val="tx1"/>
                          </a:solidFill>
                          <a:effectLst/>
                        </a:rPr>
                        <a:t>Desarrollo planes para empresas</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570464046"/>
                  </a:ext>
                </a:extLst>
              </a:tr>
              <a:tr h="320657">
                <a:tc vMerge="1">
                  <a:txBody>
                    <a:bodyPr/>
                    <a:lstStyle/>
                    <a:p>
                      <a:endParaRPr lang="es-EC"/>
                    </a:p>
                  </a:txBody>
                  <a:tcPr/>
                </a:tc>
                <a:tc>
                  <a:txBody>
                    <a:bodyPr/>
                    <a:lstStyle/>
                    <a:p>
                      <a:pPr algn="ctr">
                        <a:lnSpc>
                          <a:spcPct val="107000"/>
                        </a:lnSpc>
                        <a:spcAft>
                          <a:spcPts val="800"/>
                        </a:spcAft>
                      </a:pPr>
                      <a:r>
                        <a:rPr lang="es-EC" sz="1600" b="1">
                          <a:solidFill>
                            <a:schemeClr val="tx1"/>
                          </a:solidFill>
                          <a:effectLst/>
                        </a:rPr>
                        <a:t>13</a:t>
                      </a:r>
                      <a:endParaRPr lang="es-EC"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600" b="1" dirty="0">
                          <a:solidFill>
                            <a:schemeClr val="tx1"/>
                          </a:solidFill>
                          <a:effectLst/>
                        </a:rPr>
                        <a:t>Desarrollo de desarrollar estudios y proyectos para aplicar en las empresas.</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665777531"/>
                  </a:ext>
                </a:extLst>
              </a:tr>
              <a:tr h="272665">
                <a:tc vMerge="1">
                  <a:txBody>
                    <a:bodyPr/>
                    <a:lstStyle/>
                    <a:p>
                      <a:endParaRPr lang="es-EC"/>
                    </a:p>
                  </a:txBody>
                  <a:tcPr/>
                </a:tc>
                <a:tc>
                  <a:txBody>
                    <a:bodyPr/>
                    <a:lstStyle/>
                    <a:p>
                      <a:pPr algn="ctr">
                        <a:lnSpc>
                          <a:spcPct val="107000"/>
                        </a:lnSpc>
                        <a:spcAft>
                          <a:spcPts val="800"/>
                        </a:spcAft>
                      </a:pPr>
                      <a:r>
                        <a:rPr lang="es-EC" sz="1600" b="1">
                          <a:solidFill>
                            <a:schemeClr val="tx1"/>
                          </a:solidFill>
                          <a:effectLst/>
                        </a:rPr>
                        <a:t>14</a:t>
                      </a:r>
                      <a:endParaRPr lang="es-EC"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600" b="1" dirty="0">
                          <a:solidFill>
                            <a:schemeClr val="tx1"/>
                          </a:solidFill>
                          <a:effectLst/>
                        </a:rPr>
                        <a:t>Formación profesional en gestión de riesgos.</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440075839"/>
                  </a:ext>
                </a:extLst>
              </a:tr>
              <a:tr h="272665">
                <a:tc vMerge="1">
                  <a:txBody>
                    <a:bodyPr/>
                    <a:lstStyle/>
                    <a:p>
                      <a:endParaRPr lang="es-EC"/>
                    </a:p>
                  </a:txBody>
                  <a:tcPr/>
                </a:tc>
                <a:tc>
                  <a:txBody>
                    <a:bodyPr/>
                    <a:lstStyle/>
                    <a:p>
                      <a:pPr algn="ctr">
                        <a:lnSpc>
                          <a:spcPct val="107000"/>
                        </a:lnSpc>
                        <a:spcAft>
                          <a:spcPts val="800"/>
                        </a:spcAft>
                      </a:pPr>
                      <a:r>
                        <a:rPr lang="es-EC" sz="1600" b="1">
                          <a:solidFill>
                            <a:schemeClr val="tx1"/>
                          </a:solidFill>
                          <a:effectLst/>
                        </a:rPr>
                        <a:t>15</a:t>
                      </a:r>
                      <a:endParaRPr lang="es-EC"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C" sz="1600" b="1" dirty="0">
                          <a:solidFill>
                            <a:schemeClr val="tx1"/>
                          </a:solidFill>
                          <a:effectLst/>
                        </a:rPr>
                        <a:t>Solución de problemas con técnicas de ingeniería y administrativas.</a:t>
                      </a:r>
                      <a:endParaRPr lang="es-EC"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62" marR="371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277929572"/>
                  </a:ext>
                </a:extLst>
              </a:tr>
            </a:tbl>
          </a:graphicData>
        </a:graphic>
      </p:graphicFrame>
      <p:grpSp>
        <p:nvGrpSpPr>
          <p:cNvPr id="5" name="Diagram group"/>
          <p:cNvGrpSpPr/>
          <p:nvPr/>
        </p:nvGrpSpPr>
        <p:grpSpPr>
          <a:xfrm>
            <a:off x="1223818" y="37231"/>
            <a:ext cx="9386817" cy="1033579"/>
            <a:chOff x="1631247" y="1130"/>
            <a:chExt cx="9386817" cy="1033579"/>
          </a:xfrm>
          <a:scene3d>
            <a:camera prst="perspectiveLeft" zoom="91000"/>
            <a:lightRig rig="threePt" dir="t">
              <a:rot lat="0" lon="0" rev="20640000"/>
            </a:lightRig>
          </a:scene3d>
        </p:grpSpPr>
        <p:grpSp>
          <p:nvGrpSpPr>
            <p:cNvPr id="6" name="Grupo 5"/>
            <p:cNvGrpSpPr/>
            <p:nvPr/>
          </p:nvGrpSpPr>
          <p:grpSpPr>
            <a:xfrm>
              <a:off x="1631247" y="1130"/>
              <a:ext cx="9386817" cy="1033579"/>
              <a:chOff x="1631247" y="1130"/>
              <a:chExt cx="9386817" cy="1033579"/>
            </a:xfrm>
          </p:grpSpPr>
          <p:sp>
            <p:nvSpPr>
              <p:cNvPr id="7" name="Rectángulo 6"/>
              <p:cNvSpPr/>
              <p:nvPr/>
            </p:nvSpPr>
            <p:spPr>
              <a:xfrm>
                <a:off x="1631247" y="1130"/>
                <a:ext cx="9386817" cy="1033579"/>
              </a:xfrm>
              <a:prstGeom prst="rect">
                <a:avLst/>
              </a:prstGeom>
              <a:sp3d extrusionH="50600" prstMaterial="metal">
                <a:bevelT w="101600" h="80600" prst="relaxedInset"/>
                <a:bevelB w="80600" h="80600" prst="relaxedInset"/>
              </a:sp3d>
            </p:spPr>
            <p:style>
              <a:lnRef idx="0">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8" name="CuadroTexto 7"/>
              <p:cNvSpPr txBox="1"/>
              <p:nvPr/>
            </p:nvSpPr>
            <p:spPr>
              <a:xfrm>
                <a:off x="1631247" y="1130"/>
                <a:ext cx="9386817" cy="1033579"/>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C" sz="2400" cap="all" dirty="0" smtClean="0"/>
                  <a:t>PERFIL DE PERTINENCIA</a:t>
                </a:r>
                <a:endParaRPr lang="es-EC" sz="2400" kern="1200" cap="all" baseline="0" dirty="0"/>
              </a:p>
            </p:txBody>
          </p:sp>
        </p:grpSp>
      </p:grpSp>
    </p:spTree>
    <p:extLst>
      <p:ext uri="{BB962C8B-B14F-4D97-AF65-F5344CB8AC3E}">
        <p14:creationId xmlns:p14="http://schemas.microsoft.com/office/powerpoint/2010/main" val="22027441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p:cNvGraphicFramePr/>
          <p:nvPr>
            <p:extLst>
              <p:ext uri="{D42A27DB-BD31-4B8C-83A1-F6EECF244321}">
                <p14:modId xmlns:p14="http://schemas.microsoft.com/office/powerpoint/2010/main" val="1837218949"/>
              </p:ext>
            </p:extLst>
          </p:nvPr>
        </p:nvGraphicFramePr>
        <p:xfrm>
          <a:off x="441157" y="1872144"/>
          <a:ext cx="4455695" cy="357815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áfico 4"/>
          <p:cNvGraphicFramePr/>
          <p:nvPr>
            <p:extLst>
              <p:ext uri="{D42A27DB-BD31-4B8C-83A1-F6EECF244321}">
                <p14:modId xmlns:p14="http://schemas.microsoft.com/office/powerpoint/2010/main" val="4225330344"/>
              </p:ext>
            </p:extLst>
          </p:nvPr>
        </p:nvGraphicFramePr>
        <p:xfrm>
          <a:off x="5964272" y="1872143"/>
          <a:ext cx="4406950" cy="357815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Diagrama 5"/>
          <p:cNvGraphicFramePr/>
          <p:nvPr>
            <p:extLst>
              <p:ext uri="{D42A27DB-BD31-4B8C-83A1-F6EECF244321}">
                <p14:modId xmlns:p14="http://schemas.microsoft.com/office/powerpoint/2010/main" val="3877923742"/>
              </p:ext>
            </p:extLst>
          </p:nvPr>
        </p:nvGraphicFramePr>
        <p:xfrm>
          <a:off x="-736602" y="719666"/>
          <a:ext cx="7125369"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Diagrama 6"/>
          <p:cNvGraphicFramePr/>
          <p:nvPr>
            <p:extLst>
              <p:ext uri="{D42A27DB-BD31-4B8C-83A1-F6EECF244321}">
                <p14:modId xmlns:p14="http://schemas.microsoft.com/office/powerpoint/2010/main" val="2293690650"/>
              </p:ext>
            </p:extLst>
          </p:nvPr>
        </p:nvGraphicFramePr>
        <p:xfrm>
          <a:off x="4836864" y="-192506"/>
          <a:ext cx="6661765" cy="5261187"/>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7445448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1595698225"/>
              </p:ext>
            </p:extLst>
          </p:nvPr>
        </p:nvGraphicFramePr>
        <p:xfrm>
          <a:off x="467893" y="421105"/>
          <a:ext cx="10252243"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156652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3024004764"/>
              </p:ext>
            </p:extLst>
          </p:nvPr>
        </p:nvGraphicFramePr>
        <p:xfrm>
          <a:off x="1526674" y="430908"/>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79799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256213744"/>
              </p:ext>
            </p:extLst>
          </p:nvPr>
        </p:nvGraphicFramePr>
        <p:xfrm>
          <a:off x="335548" y="719665"/>
          <a:ext cx="10288338" cy="59337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19409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3250936233"/>
              </p:ext>
            </p:extLst>
          </p:nvPr>
        </p:nvGraphicFramePr>
        <p:xfrm>
          <a:off x="1632755" y="526482"/>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684168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233156" y="1390545"/>
            <a:ext cx="5044651" cy="3785652"/>
          </a:xfrm>
          <a:prstGeom prst="rect">
            <a:avLst/>
          </a:prstGeom>
          <a:noFill/>
        </p:spPr>
        <p:txBody>
          <a:bodyPr wrap="none" rtlCol="0">
            <a:spAutoFit/>
          </a:bodyPr>
          <a:lstStyle/>
          <a:p>
            <a:pPr algn="ctr"/>
            <a:r>
              <a:rPr lang="es-CO" sz="8000" dirty="0" smtClean="0"/>
              <a:t>GRACIAS </a:t>
            </a:r>
          </a:p>
          <a:p>
            <a:pPr algn="ctr"/>
            <a:r>
              <a:rPr lang="es-CO" sz="8000" dirty="0" smtClean="0"/>
              <a:t>POR SU </a:t>
            </a:r>
          </a:p>
          <a:p>
            <a:pPr algn="ctr"/>
            <a:r>
              <a:rPr lang="es-CO" sz="8000" dirty="0" smtClean="0"/>
              <a:t>ATENCIÓN </a:t>
            </a:r>
            <a:endParaRPr lang="es-CO" sz="8000" dirty="0"/>
          </a:p>
        </p:txBody>
      </p:sp>
    </p:spTree>
    <p:extLst>
      <p:ext uri="{BB962C8B-B14F-4D97-AF65-F5344CB8AC3E}">
        <p14:creationId xmlns:p14="http://schemas.microsoft.com/office/powerpoint/2010/main" val="218695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2107172411"/>
              </p:ext>
            </p:extLst>
          </p:nvPr>
        </p:nvGraphicFramePr>
        <p:xfrm>
          <a:off x="1735784" y="128789"/>
          <a:ext cx="10615056" cy="57697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410677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cstate="print">
            <a:extLst>
              <a:ext uri="{28A0092B-C50C-407E-A947-70E740481C1C}">
                <a14:useLocalDpi xmlns:a14="http://schemas.microsoft.com/office/drawing/2010/main" val="0"/>
              </a:ext>
            </a:extLst>
          </a:blip>
          <a:srcRect b="4053"/>
          <a:stretch/>
        </p:blipFill>
        <p:spPr bwMode="auto">
          <a:xfrm>
            <a:off x="1639090" y="1189341"/>
            <a:ext cx="8200369" cy="5494793"/>
          </a:xfrm>
          <a:prstGeom prst="rect">
            <a:avLst/>
          </a:prstGeom>
          <a:noFill/>
          <a:ln>
            <a:noFill/>
          </a:ln>
          <a:extLst>
            <a:ext uri="{53640926-AAD7-44D8-BBD7-CCE9431645EC}">
              <a14:shadowObscured xmlns:a14="http://schemas.microsoft.com/office/drawing/2010/main"/>
            </a:ext>
          </a:extLst>
        </p:spPr>
      </p:pic>
      <p:graphicFrame>
        <p:nvGraphicFramePr>
          <p:cNvPr id="5" name="Diagrama 4"/>
          <p:cNvGraphicFramePr/>
          <p:nvPr>
            <p:extLst>
              <p:ext uri="{D42A27DB-BD31-4B8C-83A1-F6EECF244321}">
                <p14:modId xmlns:p14="http://schemas.microsoft.com/office/powerpoint/2010/main" val="3287484300"/>
              </p:ext>
            </p:extLst>
          </p:nvPr>
        </p:nvGraphicFramePr>
        <p:xfrm>
          <a:off x="2025560" y="387144"/>
          <a:ext cx="7729314" cy="6712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0204335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ángulo 3"/>
              <p:cNvSpPr/>
              <p:nvPr/>
            </p:nvSpPr>
            <p:spPr>
              <a:xfrm>
                <a:off x="6914924" y="508482"/>
                <a:ext cx="3043525" cy="689484"/>
              </a:xfrm>
              <a:prstGeom prst="rect">
                <a:avLst/>
              </a:prstGeom>
              <a:solidFill>
                <a:srgbClr val="FFFF00"/>
              </a:solidFill>
              <a:ln>
                <a:solidFill>
                  <a:schemeClr val="tx1"/>
                </a:solidFill>
              </a:ln>
            </p:spPr>
            <p:txBody>
              <a:bodyPr wrap="none">
                <a:spAutoFit/>
              </a:bodyPr>
              <a:lstStyle/>
              <a:p>
                <a:pPr/>
                <a14:m>
                  <m:oMathPara xmlns:m="http://schemas.openxmlformats.org/officeDocument/2006/math">
                    <m:oMathParaPr>
                      <m:jc m:val="centerGroup"/>
                    </m:oMathParaPr>
                    <m:oMath xmlns:m="http://schemas.openxmlformats.org/officeDocument/2006/math">
                      <m:r>
                        <a:rPr lang="es-EC" b="1" i="1" smtClean="0">
                          <a:latin typeface="Cambria Math" panose="02040503050406030204" pitchFamily="18" charset="0"/>
                        </a:rPr>
                        <m:t>𝑵</m:t>
                      </m:r>
                      <m:r>
                        <a:rPr lang="es-EC" b="0" i="0">
                          <a:latin typeface="Cambria Math" panose="02040503050406030204" pitchFamily="18" charset="0"/>
                        </a:rPr>
                        <m:t>=</m:t>
                      </m:r>
                      <m:f>
                        <m:fPr>
                          <m:ctrlPr>
                            <a:rPr lang="es-EC" b="0" i="1">
                              <a:latin typeface="Cambria Math" panose="02040503050406030204" pitchFamily="18" charset="0"/>
                            </a:rPr>
                          </m:ctrlPr>
                        </m:fPr>
                        <m:num>
                          <m:sSup>
                            <m:sSupPr>
                              <m:ctrlPr>
                                <a:rPr lang="es-EC" b="0" i="1">
                                  <a:latin typeface="Cambria Math" panose="02040503050406030204" pitchFamily="18" charset="0"/>
                                </a:rPr>
                              </m:ctrlPr>
                            </m:sSupPr>
                            <m:e>
                              <m:r>
                                <a:rPr lang="es-EC" b="1" i="1">
                                  <a:latin typeface="Cambria Math" panose="02040503050406030204" pitchFamily="18" charset="0"/>
                                </a:rPr>
                                <m:t>𝒛</m:t>
                              </m:r>
                            </m:e>
                            <m:sup>
                              <m:r>
                                <a:rPr lang="es-EC" b="0" i="0">
                                  <a:latin typeface="Cambria Math" panose="02040503050406030204" pitchFamily="18" charset="0"/>
                                </a:rPr>
                                <m:t>2</m:t>
                              </m:r>
                            </m:sup>
                          </m:sSup>
                          <m:r>
                            <a:rPr lang="es-EC" b="0" i="0">
                              <a:latin typeface="Cambria Math" panose="02040503050406030204" pitchFamily="18" charset="0"/>
                            </a:rPr>
                            <m:t>∗</m:t>
                          </m:r>
                          <m:r>
                            <a:rPr lang="es-EC" b="1" i="1">
                              <a:latin typeface="Cambria Math" panose="02040503050406030204" pitchFamily="18" charset="0"/>
                            </a:rPr>
                            <m:t>𝑷</m:t>
                          </m:r>
                          <m:r>
                            <a:rPr lang="es-EC" b="0" i="0">
                              <a:latin typeface="Cambria Math" panose="02040503050406030204" pitchFamily="18" charset="0"/>
                            </a:rPr>
                            <m:t>∗</m:t>
                          </m:r>
                          <m:r>
                            <a:rPr lang="es-EC" b="1" i="1">
                              <a:latin typeface="Cambria Math" panose="02040503050406030204" pitchFamily="18" charset="0"/>
                            </a:rPr>
                            <m:t>𝑸</m:t>
                          </m:r>
                          <m:r>
                            <a:rPr lang="es-EC" b="0" i="0">
                              <a:latin typeface="Cambria Math" panose="02040503050406030204" pitchFamily="18" charset="0"/>
                            </a:rPr>
                            <m:t>∗</m:t>
                          </m:r>
                          <m:r>
                            <a:rPr lang="es-EC" b="1" i="1">
                              <a:latin typeface="Cambria Math" panose="02040503050406030204" pitchFamily="18" charset="0"/>
                            </a:rPr>
                            <m:t>𝑵</m:t>
                          </m:r>
                        </m:num>
                        <m:den>
                          <m:sSup>
                            <m:sSupPr>
                              <m:ctrlPr>
                                <a:rPr lang="es-EC" b="1" i="1">
                                  <a:latin typeface="Cambria Math" panose="02040503050406030204" pitchFamily="18" charset="0"/>
                                </a:rPr>
                              </m:ctrlPr>
                            </m:sSupPr>
                            <m:e>
                              <m:r>
                                <a:rPr lang="es-EC" b="1" i="1">
                                  <a:latin typeface="Cambria Math" panose="02040503050406030204" pitchFamily="18" charset="0"/>
                                </a:rPr>
                                <m:t>𝒆</m:t>
                              </m:r>
                            </m:e>
                            <m:sup>
                              <m:r>
                                <a:rPr lang="es-EC" b="0" i="0">
                                  <a:latin typeface="Cambria Math" panose="02040503050406030204" pitchFamily="18" charset="0"/>
                                </a:rPr>
                                <m:t>2</m:t>
                              </m:r>
                            </m:sup>
                          </m:sSup>
                          <m:d>
                            <m:dPr>
                              <m:ctrlPr>
                                <a:rPr lang="es-EC" b="1" i="1">
                                  <a:latin typeface="Cambria Math" panose="02040503050406030204" pitchFamily="18" charset="0"/>
                                </a:rPr>
                              </m:ctrlPr>
                            </m:dPr>
                            <m:e>
                              <m:r>
                                <a:rPr lang="es-EC" b="1" i="1">
                                  <a:latin typeface="Cambria Math" panose="02040503050406030204" pitchFamily="18" charset="0"/>
                                </a:rPr>
                                <m:t>𝑵</m:t>
                              </m:r>
                              <m:r>
                                <a:rPr lang="es-EC" b="0" i="0">
                                  <a:latin typeface="Cambria Math" panose="02040503050406030204" pitchFamily="18" charset="0"/>
                                </a:rPr>
                                <m:t>−1</m:t>
                              </m:r>
                            </m:e>
                          </m:d>
                          <m:r>
                            <a:rPr lang="es-EC" b="0" i="0">
                              <a:latin typeface="Cambria Math" panose="02040503050406030204" pitchFamily="18" charset="0"/>
                            </a:rPr>
                            <m:t>+ </m:t>
                          </m:r>
                          <m:sSup>
                            <m:sSupPr>
                              <m:ctrlPr>
                                <a:rPr lang="es-EC" b="0" i="1">
                                  <a:latin typeface="Cambria Math" panose="02040503050406030204" pitchFamily="18" charset="0"/>
                                </a:rPr>
                              </m:ctrlPr>
                            </m:sSupPr>
                            <m:e>
                              <m:r>
                                <a:rPr lang="es-EC" b="1" i="1">
                                  <a:latin typeface="Cambria Math" panose="02040503050406030204" pitchFamily="18" charset="0"/>
                                </a:rPr>
                                <m:t>𝒛</m:t>
                              </m:r>
                            </m:e>
                            <m:sup>
                              <m:r>
                                <a:rPr lang="es-EC" b="0" i="0">
                                  <a:latin typeface="Cambria Math" panose="02040503050406030204" pitchFamily="18" charset="0"/>
                                </a:rPr>
                                <m:t>2</m:t>
                              </m:r>
                            </m:sup>
                          </m:sSup>
                          <m:r>
                            <a:rPr lang="es-EC" b="0" i="0">
                              <a:latin typeface="Cambria Math" panose="02040503050406030204" pitchFamily="18" charset="0"/>
                            </a:rPr>
                            <m:t>∗</m:t>
                          </m:r>
                          <m:r>
                            <a:rPr lang="es-EC" b="1" i="1">
                              <a:latin typeface="Cambria Math" panose="02040503050406030204" pitchFamily="18" charset="0"/>
                            </a:rPr>
                            <m:t>𝑷</m:t>
                          </m:r>
                          <m:r>
                            <a:rPr lang="es-EC" b="0" i="0">
                              <a:latin typeface="Cambria Math" panose="02040503050406030204" pitchFamily="18" charset="0"/>
                            </a:rPr>
                            <m:t>∗</m:t>
                          </m:r>
                          <m:r>
                            <a:rPr lang="es-EC" b="1" i="1">
                              <a:latin typeface="Cambria Math" panose="02040503050406030204" pitchFamily="18" charset="0"/>
                            </a:rPr>
                            <m:t>𝑸</m:t>
                          </m:r>
                        </m:den>
                      </m:f>
                    </m:oMath>
                  </m:oMathPara>
                </a14:m>
                <a:endParaRPr lang="es-EC" dirty="0"/>
              </a:p>
            </p:txBody>
          </p:sp>
        </mc:Choice>
        <mc:Fallback xmlns="">
          <p:sp>
            <p:nvSpPr>
              <p:cNvPr id="4" name="Rectángulo 3"/>
              <p:cNvSpPr>
                <a:spLocks noRot="1" noChangeAspect="1" noMove="1" noResize="1" noEditPoints="1" noAdjustHandles="1" noChangeArrowheads="1" noChangeShapeType="1" noTextEdit="1"/>
              </p:cNvSpPr>
              <p:nvPr/>
            </p:nvSpPr>
            <p:spPr>
              <a:xfrm>
                <a:off x="6914924" y="508482"/>
                <a:ext cx="3043525" cy="689484"/>
              </a:xfrm>
              <a:prstGeom prst="rect">
                <a:avLst/>
              </a:prstGeom>
              <a:blipFill>
                <a:blip r:embed="rId2"/>
                <a:stretch>
                  <a:fillRect/>
                </a:stretch>
              </a:blipFill>
              <a:ln>
                <a:solidFill>
                  <a:schemeClr val="tx1"/>
                </a:solidFill>
              </a:ln>
            </p:spPr>
            <p:txBody>
              <a:bodyPr/>
              <a:lstStyle/>
              <a:p>
                <a:r>
                  <a:rPr lang="es-EC">
                    <a:noFill/>
                  </a:rPr>
                  <a:t> </a:t>
                </a:r>
              </a:p>
            </p:txBody>
          </p:sp>
        </mc:Fallback>
      </mc:AlternateContent>
      <mc:AlternateContent xmlns:mc="http://schemas.openxmlformats.org/markup-compatibility/2006" xmlns:a14="http://schemas.microsoft.com/office/drawing/2010/main">
        <mc:Choice Requires="a14">
          <p:sp>
            <p:nvSpPr>
              <p:cNvPr id="5" name="Rectángulo 4"/>
              <p:cNvSpPr/>
              <p:nvPr/>
            </p:nvSpPr>
            <p:spPr>
              <a:xfrm>
                <a:off x="5050569" y="1442527"/>
                <a:ext cx="6591929" cy="4957704"/>
              </a:xfrm>
              <a:prstGeom prst="rect">
                <a:avLst/>
              </a:prstGeom>
              <a:ln>
                <a:solidFill>
                  <a:schemeClr val="tx1"/>
                </a:solidFill>
              </a:ln>
            </p:spPr>
            <p:txBody>
              <a:bodyPr wrap="square">
                <a:spAutoFit/>
              </a:bodyPr>
              <a:lstStyle/>
              <a:p>
                <a:pPr marL="3150870" indent="-3150870">
                  <a:lnSpc>
                    <a:spcPct val="107000"/>
                  </a:lnSpc>
                  <a:spcAft>
                    <a:spcPts val="800"/>
                  </a:spcAft>
                </a:pPr>
                <a:r>
                  <a:rPr lang="es-EC" b="1" dirty="0" smtClean="0">
                    <a:solidFill>
                      <a:srgbClr val="000000"/>
                    </a:solidFill>
                    <a:latin typeface="+mj-lt"/>
                    <a:ea typeface="Calibri" panose="020F0502020204030204" pitchFamily="34" charset="0"/>
                    <a:cs typeface="Times New Roman" panose="02020603050405020304" pitchFamily="18" charset="0"/>
                  </a:rPr>
                  <a:t>DATOS: </a:t>
                </a:r>
              </a:p>
              <a:p>
                <a:pPr marL="3150870" indent="-3150870">
                  <a:lnSpc>
                    <a:spcPct val="107000"/>
                  </a:lnSpc>
                  <a:spcAft>
                    <a:spcPts val="800"/>
                  </a:spcAft>
                </a:pPr>
                <a:r>
                  <a:rPr lang="es-EC" b="1" dirty="0" smtClean="0">
                    <a:solidFill>
                      <a:srgbClr val="000000"/>
                    </a:solidFill>
                    <a:latin typeface="+mj-lt"/>
                    <a:ea typeface="Calibri" panose="020F0502020204030204" pitchFamily="34" charset="0"/>
                    <a:cs typeface="Times New Roman" panose="02020603050405020304" pitchFamily="18" charset="0"/>
                  </a:rPr>
                  <a:t>N</a:t>
                </a:r>
                <a:r>
                  <a:rPr lang="es-EC" b="1" dirty="0">
                    <a:solidFill>
                      <a:srgbClr val="000000"/>
                    </a:solidFill>
                    <a:latin typeface="+mj-lt"/>
                    <a:ea typeface="Calibri" panose="020F0502020204030204" pitchFamily="34" charset="0"/>
                    <a:cs typeface="Times New Roman" panose="02020603050405020304" pitchFamily="18" charset="0"/>
                  </a:rPr>
                  <a:t>= Tamaño de la población                              </a:t>
                </a:r>
                <a:r>
                  <a:rPr lang="es-EC" b="1" dirty="0" smtClean="0">
                    <a:solidFill>
                      <a:srgbClr val="000000"/>
                    </a:solidFill>
                    <a:latin typeface="+mj-lt"/>
                    <a:ea typeface="Calibri" panose="020F0502020204030204" pitchFamily="34" charset="0"/>
                    <a:cs typeface="Times New Roman" panose="02020603050405020304" pitchFamily="18" charset="0"/>
                  </a:rPr>
                  <a:t>   131.905</a:t>
                </a:r>
                <a:endParaRPr lang="es-EC" sz="1600" b="1" dirty="0" smtClean="0">
                  <a:effectLst/>
                  <a:latin typeface="+mj-lt"/>
                  <a:ea typeface="Calibri" panose="020F0502020204030204" pitchFamily="34" charset="0"/>
                  <a:cs typeface="Times New Roman" panose="02020603050405020304" pitchFamily="18" charset="0"/>
                </a:endParaRPr>
              </a:p>
              <a:p>
                <a:pPr>
                  <a:lnSpc>
                    <a:spcPct val="107000"/>
                  </a:lnSpc>
                  <a:spcAft>
                    <a:spcPts val="800"/>
                  </a:spcAft>
                </a:pPr>
                <a:r>
                  <a:rPr lang="es-EC" b="1" dirty="0">
                    <a:solidFill>
                      <a:srgbClr val="000000"/>
                    </a:solidFill>
                    <a:latin typeface="+mj-lt"/>
                    <a:ea typeface="Calibri" panose="020F0502020204030204" pitchFamily="34" charset="0"/>
                    <a:cs typeface="Times New Roman" panose="02020603050405020304" pitchFamily="18" charset="0"/>
                  </a:rPr>
                  <a:t>Z</a:t>
                </a:r>
                <a:r>
                  <a:rPr lang="es-EC" b="1" baseline="30000" dirty="0">
                    <a:solidFill>
                      <a:srgbClr val="000000"/>
                    </a:solidFill>
                    <a:latin typeface="+mj-lt"/>
                    <a:ea typeface="Calibri" panose="020F0502020204030204" pitchFamily="34" charset="0"/>
                    <a:cs typeface="Times New Roman" panose="02020603050405020304" pitchFamily="18" charset="0"/>
                  </a:rPr>
                  <a:t>2</a:t>
                </a:r>
                <a:r>
                  <a:rPr lang="es-EC" b="1" dirty="0">
                    <a:solidFill>
                      <a:srgbClr val="000000"/>
                    </a:solidFill>
                    <a:latin typeface="+mj-lt"/>
                    <a:ea typeface="Calibri" panose="020F0502020204030204" pitchFamily="34" charset="0"/>
                    <a:cs typeface="Times New Roman" panose="02020603050405020304" pitchFamily="18" charset="0"/>
                  </a:rPr>
                  <a:t>= Nivel de confianza 				1.96</a:t>
                </a:r>
                <a:endParaRPr lang="es-EC" sz="1600" b="1" dirty="0" smtClean="0">
                  <a:effectLst/>
                  <a:latin typeface="+mj-lt"/>
                  <a:ea typeface="Calibri" panose="020F0502020204030204" pitchFamily="34" charset="0"/>
                  <a:cs typeface="Times New Roman" panose="02020603050405020304" pitchFamily="18" charset="0"/>
                </a:endParaRPr>
              </a:p>
              <a:p>
                <a:pPr>
                  <a:lnSpc>
                    <a:spcPct val="107000"/>
                  </a:lnSpc>
                  <a:spcAft>
                    <a:spcPts val="800"/>
                  </a:spcAft>
                </a:pPr>
                <a:r>
                  <a:rPr lang="es-EC" b="1" dirty="0">
                    <a:solidFill>
                      <a:srgbClr val="000000"/>
                    </a:solidFill>
                    <a:latin typeface="+mj-lt"/>
                    <a:ea typeface="Calibri" panose="020F0502020204030204" pitchFamily="34" charset="0"/>
                    <a:cs typeface="Times New Roman" panose="02020603050405020304" pitchFamily="18" charset="0"/>
                  </a:rPr>
                  <a:t>P= Proporción real estimada de éxito		50 %</a:t>
                </a:r>
                <a:endParaRPr lang="es-EC" sz="1600" b="1" dirty="0" smtClean="0">
                  <a:effectLst/>
                  <a:latin typeface="+mj-lt"/>
                  <a:ea typeface="Calibri" panose="020F0502020204030204" pitchFamily="34" charset="0"/>
                  <a:cs typeface="Times New Roman" panose="02020603050405020304" pitchFamily="18" charset="0"/>
                </a:endParaRPr>
              </a:p>
              <a:p>
                <a:pPr>
                  <a:lnSpc>
                    <a:spcPct val="107000"/>
                  </a:lnSpc>
                  <a:spcAft>
                    <a:spcPts val="800"/>
                  </a:spcAft>
                </a:pPr>
                <a:r>
                  <a:rPr lang="es-EC" b="1" dirty="0">
                    <a:solidFill>
                      <a:srgbClr val="000000"/>
                    </a:solidFill>
                    <a:latin typeface="+mj-lt"/>
                    <a:ea typeface="Calibri" panose="020F0502020204030204" pitchFamily="34" charset="0"/>
                    <a:cs typeface="Times New Roman" panose="02020603050405020304" pitchFamily="18" charset="0"/>
                  </a:rPr>
                  <a:t>Q= Proporción real estimada de fracaso	</a:t>
                </a:r>
                <a:r>
                  <a:rPr lang="es-EC" b="1" dirty="0" smtClean="0">
                    <a:solidFill>
                      <a:srgbClr val="000000"/>
                    </a:solidFill>
                    <a:latin typeface="+mj-lt"/>
                    <a:ea typeface="Calibri" panose="020F0502020204030204" pitchFamily="34" charset="0"/>
                    <a:cs typeface="Times New Roman" panose="02020603050405020304" pitchFamily="18" charset="0"/>
                  </a:rPr>
                  <a:t>              50 </a:t>
                </a:r>
                <a:r>
                  <a:rPr lang="es-EC" b="1" dirty="0">
                    <a:solidFill>
                      <a:srgbClr val="000000"/>
                    </a:solidFill>
                    <a:latin typeface="+mj-lt"/>
                    <a:ea typeface="Calibri" panose="020F0502020204030204" pitchFamily="34" charset="0"/>
                    <a:cs typeface="Times New Roman" panose="02020603050405020304" pitchFamily="18" charset="0"/>
                  </a:rPr>
                  <a:t>%</a:t>
                </a:r>
                <a:endParaRPr lang="es-EC" sz="1600" b="1" dirty="0" smtClean="0">
                  <a:effectLst/>
                  <a:latin typeface="+mj-lt"/>
                  <a:ea typeface="Calibri" panose="020F0502020204030204" pitchFamily="34" charset="0"/>
                  <a:cs typeface="Times New Roman" panose="02020603050405020304" pitchFamily="18" charset="0"/>
                </a:endParaRPr>
              </a:p>
              <a:p>
                <a:pPr>
                  <a:lnSpc>
                    <a:spcPct val="107000"/>
                  </a:lnSpc>
                  <a:spcAft>
                    <a:spcPts val="800"/>
                  </a:spcAft>
                </a:pPr>
                <a:r>
                  <a:rPr lang="es-EC" b="1" dirty="0">
                    <a:solidFill>
                      <a:srgbClr val="000000"/>
                    </a:solidFill>
                    <a:latin typeface="+mj-lt"/>
                    <a:ea typeface="Calibri" panose="020F0502020204030204" pitchFamily="34" charset="0"/>
                    <a:cs typeface="Times New Roman" panose="02020603050405020304" pitchFamily="18" charset="0"/>
                  </a:rPr>
                  <a:t>e = </a:t>
                </a:r>
                <a:r>
                  <a:rPr lang="es-EC" b="1" dirty="0" smtClean="0">
                    <a:solidFill>
                      <a:srgbClr val="000000"/>
                    </a:solidFill>
                    <a:latin typeface="+mj-lt"/>
                    <a:ea typeface="Calibri" panose="020F0502020204030204" pitchFamily="34" charset="0"/>
                    <a:cs typeface="Times New Roman" panose="02020603050405020304" pitchFamily="18" charset="0"/>
                  </a:rPr>
                  <a:t>Error                                                                     </a:t>
                </a:r>
                <a:r>
                  <a:rPr lang="es-EC" b="1" dirty="0" smtClean="0">
                    <a:solidFill>
                      <a:srgbClr val="000000"/>
                    </a:solidFill>
                    <a:ea typeface="Calibri" panose="020F0502020204030204" pitchFamily="34" charset="0"/>
                    <a:cs typeface="Times New Roman" panose="02020603050405020304" pitchFamily="18" charset="0"/>
                  </a:rPr>
                  <a:t>5%</a:t>
                </a:r>
              </a:p>
              <a:p>
                <a:pPr>
                  <a:lnSpc>
                    <a:spcPct val="107000"/>
                  </a:lnSpc>
                  <a:spcAft>
                    <a:spcPts val="800"/>
                  </a:spcAft>
                </a:pPr>
                <a14:m>
                  <m:oMathPara xmlns:m="http://schemas.openxmlformats.org/officeDocument/2006/math">
                    <m:oMathParaPr>
                      <m:jc m:val="centerGroup"/>
                    </m:oMathParaPr>
                    <m:oMath xmlns:m="http://schemas.openxmlformats.org/officeDocument/2006/math">
                      <m:r>
                        <a:rPr lang="es-EC" b="1" i="1" smtClean="0">
                          <a:solidFill>
                            <a:srgbClr val="000000"/>
                          </a:solidFill>
                          <a:latin typeface="Cambria Math" panose="02040503050406030204" pitchFamily="18" charset="0"/>
                          <a:ea typeface="Calibri" panose="020F0502020204030204" pitchFamily="34" charset="0"/>
                          <a:cs typeface="Arial" panose="020B0604020202020204" pitchFamily="34" charset="0"/>
                        </a:rPr>
                        <m:t>𝒏</m:t>
                      </m:r>
                      <m:r>
                        <a:rPr lang="es-EC" b="1" i="1" smtClean="0">
                          <a:solidFill>
                            <a:srgbClr val="000000"/>
                          </a:solidFill>
                          <a:latin typeface="Cambria Math" panose="02040503050406030204" pitchFamily="18" charset="0"/>
                          <a:ea typeface="Calibri" panose="020F0502020204030204" pitchFamily="34" charset="0"/>
                          <a:cs typeface="Arial" panose="020B0604020202020204" pitchFamily="34" charset="0"/>
                        </a:rPr>
                        <m:t>= </m:t>
                      </m:r>
                      <m:f>
                        <m:fPr>
                          <m:ctrlP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ctrlPr>
                        </m:fPr>
                        <m:num>
                          <m:d>
                            <m:dPr>
                              <m:ctrlP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ctrlPr>
                            </m:dPr>
                            <m:e>
                              <m:sSup>
                                <m:sSupPr>
                                  <m:ctrlP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ctrlPr>
                                </m:sSupPr>
                                <m:e>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𝟏</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𝟗𝟔</m:t>
                                  </m:r>
                                </m:e>
                                <m:sup>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𝟐</m:t>
                                  </m:r>
                                </m:sup>
                              </m:sSup>
                            </m:e>
                          </m:d>
                          <m:d>
                            <m:dPr>
                              <m:ctrlP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ctrlPr>
                            </m:dPr>
                            <m:e>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𝟎</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𝟓</m:t>
                              </m:r>
                            </m:e>
                          </m:d>
                          <m:d>
                            <m:dPr>
                              <m:ctrlP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ctrlPr>
                            </m:dPr>
                            <m:e>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𝟎</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𝟓</m:t>
                              </m:r>
                            </m:e>
                          </m:d>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𝟏𝟑𝟏</m:t>
                          </m:r>
                          <m:r>
                            <a:rPr lang="es-EC" b="1">
                              <a:solidFill>
                                <a:srgbClr val="000000"/>
                              </a:solidFill>
                              <a:latin typeface="Cambria Math" panose="02040503050406030204" pitchFamily="18" charset="0"/>
                              <a:ea typeface="Calibri" panose="020F0502020204030204" pitchFamily="34" charset="0"/>
                              <a:cs typeface="Arial" panose="020B0604020202020204" pitchFamily="34" charset="0"/>
                            </a:rPr>
                            <m:t>.</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𝟗𝟎𝟓</m:t>
                          </m:r>
                          <m:r>
                            <a:rPr lang="es-EC" b="1">
                              <a:solidFill>
                                <a:srgbClr val="000000"/>
                              </a:solidFill>
                              <a:latin typeface="Cambria Math" panose="02040503050406030204" pitchFamily="18" charset="0"/>
                              <a:ea typeface="Calibri" panose="020F0502020204030204" pitchFamily="34" charset="0"/>
                              <a:cs typeface="Arial" panose="020B0604020202020204" pitchFamily="34" charset="0"/>
                            </a:rPr>
                            <m:t> </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m:t>
                          </m:r>
                        </m:num>
                        <m:den>
                          <m:sSup>
                            <m:sSupPr>
                              <m:ctrlP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ctrlPr>
                            </m:sSupPr>
                            <m:e>
                              <m:d>
                                <m:dPr>
                                  <m:ctrlP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ctrlPr>
                                </m:dPr>
                                <m:e>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𝟎</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𝟎𝟓</m:t>
                                  </m:r>
                                </m:e>
                              </m:d>
                            </m:e>
                            <m:sup>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𝟐</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 </m:t>
                              </m:r>
                            </m:sup>
                          </m:sSup>
                          <m:d>
                            <m:dPr>
                              <m:ctrlP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ctrlPr>
                            </m:dPr>
                            <m:e>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𝟏𝟑𝟏</m:t>
                              </m:r>
                              <m:r>
                                <a:rPr lang="es-EC" b="1">
                                  <a:solidFill>
                                    <a:srgbClr val="000000"/>
                                  </a:solidFill>
                                  <a:latin typeface="Cambria Math" panose="02040503050406030204" pitchFamily="18" charset="0"/>
                                  <a:ea typeface="Calibri" panose="020F0502020204030204" pitchFamily="34" charset="0"/>
                                  <a:cs typeface="Arial" panose="020B0604020202020204" pitchFamily="34" charset="0"/>
                                </a:rPr>
                                <m:t>.</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𝟗𝟎𝟓</m:t>
                              </m:r>
                              <m:r>
                                <a:rPr lang="es-EC" b="1">
                                  <a:solidFill>
                                    <a:srgbClr val="000000"/>
                                  </a:solidFill>
                                  <a:latin typeface="Cambria Math" panose="02040503050406030204" pitchFamily="18" charset="0"/>
                                  <a:ea typeface="Calibri" panose="020F0502020204030204" pitchFamily="34" charset="0"/>
                                  <a:cs typeface="Arial" panose="020B0604020202020204" pitchFamily="34" charset="0"/>
                                </a:rPr>
                                <m:t>  </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𝟏</m:t>
                              </m:r>
                            </m:e>
                          </m:d>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m:t>
                          </m:r>
                          <m:d>
                            <m:dPr>
                              <m:ctrlP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ctrlPr>
                            </m:dPr>
                            <m:e>
                              <m:sSup>
                                <m:sSupPr>
                                  <m:ctrlP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ctrlPr>
                                </m:sSupPr>
                                <m:e>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𝟏</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𝟗𝟔</m:t>
                                  </m:r>
                                </m:e>
                                <m:sup>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𝟐</m:t>
                                  </m:r>
                                </m:sup>
                              </m:sSup>
                            </m:e>
                          </m:d>
                          <m:d>
                            <m:dPr>
                              <m:ctrlP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ctrlPr>
                            </m:dPr>
                            <m:e>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𝟎</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𝟓</m:t>
                              </m:r>
                            </m:e>
                          </m:d>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𝟎</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𝟓</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m:t>
                          </m:r>
                        </m:den>
                      </m:f>
                    </m:oMath>
                  </m:oMathPara>
                </a14:m>
                <a:endParaRPr lang="es-EC" b="1" dirty="0">
                  <a:effectLst/>
                  <a:latin typeface="+mj-lt"/>
                  <a:ea typeface="Calibri" panose="020F0502020204030204" pitchFamily="34" charset="0"/>
                  <a:cs typeface="Times New Roman" panose="02020603050405020304" pitchFamily="18" charset="0"/>
                </a:endParaRPr>
              </a:p>
              <a:p>
                <a:pPr>
                  <a:lnSpc>
                    <a:spcPct val="107000"/>
                  </a:lnSpc>
                  <a:spcAft>
                    <a:spcPts val="800"/>
                  </a:spcAft>
                </a:pPr>
                <a14:m>
                  <m:oMathPara xmlns:m="http://schemas.openxmlformats.org/officeDocument/2006/math">
                    <m:oMathParaPr>
                      <m:jc m:val="centerGroup"/>
                    </m:oMathParaPr>
                    <m:oMath xmlns:m="http://schemas.openxmlformats.org/officeDocument/2006/math">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𝒏</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m:t>
                      </m:r>
                      <m:f>
                        <m:fPr>
                          <m:ctrlP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ctrlPr>
                        </m:fPr>
                        <m:num>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  </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𝟏𝟐𝟔</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𝟔𝟖𝟏</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𝟓𝟔</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  </m:t>
                          </m:r>
                        </m:num>
                        <m:den>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  </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𝟑𝟑𝟎</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𝟕𝟐</m:t>
                          </m:r>
                          <m:r>
                            <a:rPr lang="es-EC" b="1" i="1">
                              <a:solidFill>
                                <a:srgbClr val="000000"/>
                              </a:solidFill>
                              <a:latin typeface="Cambria Math" panose="02040503050406030204" pitchFamily="18" charset="0"/>
                              <a:ea typeface="Calibri" panose="020F0502020204030204" pitchFamily="34" charset="0"/>
                              <a:cs typeface="Arial" panose="020B0604020202020204" pitchFamily="34" charset="0"/>
                            </a:rPr>
                            <m:t> </m:t>
                          </m:r>
                        </m:den>
                      </m:f>
                    </m:oMath>
                  </m:oMathPara>
                </a14:m>
                <a:endParaRPr lang="es-EC" b="1" dirty="0">
                  <a:effectLst/>
                  <a:latin typeface="+mj-lt"/>
                  <a:ea typeface="Calibri" panose="020F0502020204030204" pitchFamily="34" charset="0"/>
                  <a:cs typeface="Times New Roman" panose="02020603050405020304" pitchFamily="18" charset="0"/>
                </a:endParaRPr>
              </a:p>
              <a:p>
                <a:pPr algn="just">
                  <a:lnSpc>
                    <a:spcPct val="115000"/>
                  </a:lnSpc>
                  <a:spcAft>
                    <a:spcPts val="600"/>
                  </a:spcAft>
                </a:pPr>
                <a14:m>
                  <m:oMathPara xmlns:m="http://schemas.openxmlformats.org/officeDocument/2006/math">
                    <m:oMathParaPr>
                      <m:jc m:val="centerGroup"/>
                    </m:oMathParaPr>
                    <m:oMath xmlns:m="http://schemas.openxmlformats.org/officeDocument/2006/math">
                      <m:r>
                        <a:rPr lang="es-MX" b="1" i="1">
                          <a:solidFill>
                            <a:srgbClr val="000000"/>
                          </a:solidFill>
                          <a:latin typeface="Cambria Math" panose="02040503050406030204" pitchFamily="18" charset="0"/>
                          <a:ea typeface="Times New Roman" panose="02020603050405020304" pitchFamily="18" charset="0"/>
                          <a:cs typeface="Arial" panose="020B0604020202020204" pitchFamily="34" charset="0"/>
                        </a:rPr>
                        <m:t>𝒏</m:t>
                      </m:r>
                      <m:r>
                        <a:rPr lang="es-MX" b="1" i="1">
                          <a:solidFill>
                            <a:srgbClr val="000000"/>
                          </a:solidFill>
                          <a:latin typeface="Cambria Math" panose="02040503050406030204" pitchFamily="18" charset="0"/>
                          <a:ea typeface="Times New Roman" panose="02020603050405020304" pitchFamily="18" charset="0"/>
                          <a:cs typeface="Arial" panose="020B0604020202020204" pitchFamily="34" charset="0"/>
                        </a:rPr>
                        <m:t>=</m:t>
                      </m:r>
                      <m:r>
                        <a:rPr lang="es-MX" b="1" i="1">
                          <a:solidFill>
                            <a:srgbClr val="000000"/>
                          </a:solidFill>
                          <a:latin typeface="Cambria Math" panose="02040503050406030204" pitchFamily="18" charset="0"/>
                          <a:ea typeface="Times New Roman" panose="02020603050405020304" pitchFamily="18" charset="0"/>
                          <a:cs typeface="Arial" panose="020B0604020202020204" pitchFamily="34" charset="0"/>
                        </a:rPr>
                        <m:t>𝟑𝟖𝟑</m:t>
                      </m:r>
                      <m:r>
                        <a:rPr lang="es-MX" i="1">
                          <a:solidFill>
                            <a:srgbClr val="000000"/>
                          </a:solidFill>
                          <a:latin typeface="Cambria Math" panose="02040503050406030204" pitchFamily="18" charset="0"/>
                          <a:ea typeface="Times New Roman" panose="02020603050405020304" pitchFamily="18" charset="0"/>
                          <a:cs typeface="Arial" panose="020B0604020202020204" pitchFamily="34" charset="0"/>
                        </a:rPr>
                        <m:t> </m:t>
                      </m:r>
                    </m:oMath>
                  </m:oMathPara>
                </a14:m>
                <a:endParaRPr lang="es-EC" dirty="0">
                  <a:latin typeface="Times New Roman" panose="02020603050405020304" pitchFamily="18" charset="0"/>
                  <a:ea typeface="Times New Roman" panose="02020603050405020304" pitchFamily="18" charset="0"/>
                </a:endParaRPr>
              </a:p>
              <a:p>
                <a:pPr>
                  <a:lnSpc>
                    <a:spcPct val="107000"/>
                  </a:lnSpc>
                  <a:spcAft>
                    <a:spcPts val="800"/>
                  </a:spcAft>
                </a:pPr>
                <a:endParaRPr lang="es-EC" sz="1600" b="1" dirty="0">
                  <a:solidFill>
                    <a:srgbClr val="000000"/>
                  </a:solidFill>
                  <a:effectLst/>
                  <a:ea typeface="Calibri" panose="020F0502020204030204" pitchFamily="34" charset="0"/>
                  <a:cs typeface="Times New Roman" panose="02020603050405020304" pitchFamily="18" charset="0"/>
                </a:endParaRPr>
              </a:p>
              <a:p>
                <a:pPr>
                  <a:lnSpc>
                    <a:spcPct val="107000"/>
                  </a:lnSpc>
                  <a:spcAft>
                    <a:spcPts val="800"/>
                  </a:spcAft>
                </a:pPr>
                <a:endParaRPr lang="es-EC" sz="1600" b="1" dirty="0">
                  <a:effectLst/>
                  <a:ea typeface="Calibri" panose="020F0502020204030204" pitchFamily="34" charset="0"/>
                  <a:cs typeface="Times New Roman" panose="02020603050405020304" pitchFamily="18" charset="0"/>
                </a:endParaRPr>
              </a:p>
            </p:txBody>
          </p:sp>
        </mc:Choice>
        <mc:Fallback xmlns="">
          <p:sp>
            <p:nvSpPr>
              <p:cNvPr id="5" name="Rectángulo 4"/>
              <p:cNvSpPr>
                <a:spLocks noRot="1" noChangeAspect="1" noMove="1" noResize="1" noEditPoints="1" noAdjustHandles="1" noChangeArrowheads="1" noChangeShapeType="1" noTextEdit="1"/>
              </p:cNvSpPr>
              <p:nvPr/>
            </p:nvSpPr>
            <p:spPr>
              <a:xfrm>
                <a:off x="5050569" y="1442527"/>
                <a:ext cx="6591929" cy="4957704"/>
              </a:xfrm>
              <a:prstGeom prst="rect">
                <a:avLst/>
              </a:prstGeom>
              <a:blipFill>
                <a:blip r:embed="rId3"/>
                <a:stretch>
                  <a:fillRect l="-739" t="-736"/>
                </a:stretch>
              </a:blipFill>
              <a:ln>
                <a:solidFill>
                  <a:schemeClr val="tx1"/>
                </a:solidFill>
              </a:ln>
            </p:spPr>
            <p:txBody>
              <a:bodyPr/>
              <a:lstStyle/>
              <a:p>
                <a:r>
                  <a:rPr lang="es-EC">
                    <a:noFill/>
                  </a:rPr>
                  <a:t> </a:t>
                </a:r>
              </a:p>
            </p:txBody>
          </p:sp>
        </mc:Fallback>
      </mc:AlternateContent>
      <p:sp>
        <p:nvSpPr>
          <p:cNvPr id="7" name="Rectángulo 6"/>
          <p:cNvSpPr/>
          <p:nvPr/>
        </p:nvSpPr>
        <p:spPr>
          <a:xfrm>
            <a:off x="549498" y="1008366"/>
            <a:ext cx="3584620" cy="2534476"/>
          </a:xfrm>
          <a:prstGeom prst="rect">
            <a:avLst/>
          </a:prstGeom>
        </p:spPr>
        <p:txBody>
          <a:bodyPr wrap="square">
            <a:spAutoFit/>
          </a:bodyPr>
          <a:lstStyle/>
          <a:p>
            <a:pPr algn="just">
              <a:lnSpc>
                <a:spcPct val="150000"/>
              </a:lnSpc>
            </a:pPr>
            <a:r>
              <a:rPr lang="es-ES" b="1" dirty="0">
                <a:solidFill>
                  <a:srgbClr val="000000"/>
                </a:solidFill>
                <a:latin typeface="+mj-lt"/>
                <a:ea typeface="Calibri" panose="020F0502020204030204" pitchFamily="34" charset="0"/>
              </a:rPr>
              <a:t>Muestra 1: La población conformada por las empresas públicas de la provincia de Cotopaxi, es de 44, por lo que no será necesario extraer una </a:t>
            </a:r>
            <a:r>
              <a:rPr lang="es-ES" b="1" dirty="0" smtClean="0">
                <a:solidFill>
                  <a:srgbClr val="000000"/>
                </a:solidFill>
                <a:latin typeface="+mj-lt"/>
                <a:ea typeface="Calibri" panose="020F0502020204030204" pitchFamily="34" charset="0"/>
              </a:rPr>
              <a:t>muestra.</a:t>
            </a:r>
            <a:endParaRPr lang="es-EC" b="1" dirty="0">
              <a:latin typeface="+mj-lt"/>
            </a:endParaRPr>
          </a:p>
        </p:txBody>
      </p:sp>
      <p:sp>
        <p:nvSpPr>
          <p:cNvPr id="8" name="Rectángulo 7"/>
          <p:cNvSpPr/>
          <p:nvPr/>
        </p:nvSpPr>
        <p:spPr>
          <a:xfrm>
            <a:off x="549498" y="3814908"/>
            <a:ext cx="3893713" cy="2585323"/>
          </a:xfrm>
          <a:prstGeom prst="rect">
            <a:avLst/>
          </a:prstGeom>
        </p:spPr>
        <p:txBody>
          <a:bodyPr wrap="square">
            <a:spAutoFit/>
          </a:bodyPr>
          <a:lstStyle/>
          <a:p>
            <a:pPr algn="just">
              <a:lnSpc>
                <a:spcPct val="150000"/>
              </a:lnSpc>
              <a:spcAft>
                <a:spcPts val="0"/>
              </a:spcAft>
            </a:pPr>
            <a:r>
              <a:rPr lang="es-ES" b="1" dirty="0">
                <a:solidFill>
                  <a:srgbClr val="000000"/>
                </a:solidFill>
                <a:ea typeface="Times New Roman" panose="02020603050405020304" pitchFamily="18" charset="0"/>
              </a:rPr>
              <a:t>Muestra 2: Al contrario de la muestra uno, al contemplar una población significativa, se debe utilizar muestreo aleatorio simple, mediante la aplicación de la siguiente formula: </a:t>
            </a:r>
            <a:endParaRPr lang="es-EC" b="1" dirty="0">
              <a:ea typeface="Times New Roman" panose="02020603050405020304" pitchFamily="18" charset="0"/>
            </a:endParaRPr>
          </a:p>
        </p:txBody>
      </p:sp>
      <p:cxnSp>
        <p:nvCxnSpPr>
          <p:cNvPr id="10" name="Conector recto de flecha 9"/>
          <p:cNvCxnSpPr/>
          <p:nvPr/>
        </p:nvCxnSpPr>
        <p:spPr>
          <a:xfrm>
            <a:off x="5050569" y="894066"/>
            <a:ext cx="1594930"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1" name="Rectángulo 10"/>
          <p:cNvSpPr/>
          <p:nvPr/>
        </p:nvSpPr>
        <p:spPr>
          <a:xfrm>
            <a:off x="1214906" y="349935"/>
            <a:ext cx="2562896" cy="544131"/>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tx1"/>
                </a:solidFill>
              </a:rPr>
              <a:t>MUESTREO</a:t>
            </a:r>
            <a:endParaRPr lang="es-EC" b="1" dirty="0">
              <a:solidFill>
                <a:schemeClr val="tx1"/>
              </a:solidFill>
            </a:endParaRPr>
          </a:p>
        </p:txBody>
      </p:sp>
    </p:spTree>
    <p:extLst>
      <p:ext uri="{BB962C8B-B14F-4D97-AF65-F5344CB8AC3E}">
        <p14:creationId xmlns:p14="http://schemas.microsoft.com/office/powerpoint/2010/main" val="336995545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4592788"/>
              </p:ext>
            </p:extLst>
          </p:nvPr>
        </p:nvGraphicFramePr>
        <p:xfrm>
          <a:off x="2802217" y="2239020"/>
          <a:ext cx="6290268" cy="2926080"/>
        </p:xfrm>
        <a:graphic>
          <a:graphicData uri="http://schemas.openxmlformats.org/drawingml/2006/table">
            <a:tbl>
              <a:tblPr firstRow="1" firstCol="1" bandRow="1">
                <a:tableStyleId>{5C22544A-7EE6-4342-B048-85BDC9FD1C3A}</a:tableStyleId>
              </a:tblPr>
              <a:tblGrid>
                <a:gridCol w="3145134">
                  <a:extLst>
                    <a:ext uri="{9D8B030D-6E8A-4147-A177-3AD203B41FA5}">
                      <a16:colId xmlns="" xmlns:a16="http://schemas.microsoft.com/office/drawing/2014/main" val="2151752576"/>
                    </a:ext>
                  </a:extLst>
                </a:gridCol>
                <a:gridCol w="3145134">
                  <a:extLst>
                    <a:ext uri="{9D8B030D-6E8A-4147-A177-3AD203B41FA5}">
                      <a16:colId xmlns="" xmlns:a16="http://schemas.microsoft.com/office/drawing/2014/main" val="2618619103"/>
                    </a:ext>
                  </a:extLst>
                </a:gridCol>
              </a:tblGrid>
              <a:tr h="132715">
                <a:tc gridSpan="2">
                  <a:txBody>
                    <a:bodyPr/>
                    <a:lstStyle/>
                    <a:p>
                      <a:pPr algn="ctr">
                        <a:lnSpc>
                          <a:spcPct val="150000"/>
                        </a:lnSpc>
                        <a:spcAft>
                          <a:spcPts val="600"/>
                        </a:spcAft>
                      </a:pPr>
                      <a:r>
                        <a:rPr lang="es-EC" sz="3200" b="1" dirty="0">
                          <a:solidFill>
                            <a:schemeClr val="tx1"/>
                          </a:solidFill>
                          <a:effectLst/>
                        </a:rPr>
                        <a:t>Determinación de la muestra </a:t>
                      </a:r>
                      <a:endParaRPr lang="es-EC" sz="3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s-EC"/>
                    </a:p>
                  </a:txBody>
                  <a:tcPr/>
                </a:tc>
                <a:extLst>
                  <a:ext uri="{0D108BD9-81ED-4DB2-BD59-A6C34878D82A}">
                    <a16:rowId xmlns="" xmlns:a16="http://schemas.microsoft.com/office/drawing/2014/main" val="3545686627"/>
                  </a:ext>
                </a:extLst>
              </a:tr>
              <a:tr h="137795">
                <a:tc>
                  <a:txBody>
                    <a:bodyPr/>
                    <a:lstStyle/>
                    <a:p>
                      <a:pPr algn="just">
                        <a:spcAft>
                          <a:spcPts val="600"/>
                        </a:spcAft>
                      </a:pPr>
                      <a:r>
                        <a:rPr lang="es-EC" sz="3200" b="1" dirty="0">
                          <a:solidFill>
                            <a:schemeClr val="tx1"/>
                          </a:solidFill>
                          <a:effectLst/>
                        </a:rPr>
                        <a:t>Muestra 1</a:t>
                      </a:r>
                      <a:endParaRPr lang="es-EC" sz="3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600"/>
                        </a:spcAft>
                      </a:pPr>
                      <a:r>
                        <a:rPr lang="es-EC" sz="3200" b="1" dirty="0">
                          <a:effectLst/>
                        </a:rPr>
                        <a:t>44</a:t>
                      </a:r>
                      <a:endParaRPr lang="es-EC" sz="3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528214701"/>
                  </a:ext>
                </a:extLst>
              </a:tr>
              <a:tr h="127635">
                <a:tc>
                  <a:txBody>
                    <a:bodyPr/>
                    <a:lstStyle/>
                    <a:p>
                      <a:pPr algn="just">
                        <a:spcAft>
                          <a:spcPts val="600"/>
                        </a:spcAft>
                      </a:pPr>
                      <a:r>
                        <a:rPr lang="es-EC" sz="3200" b="1" dirty="0">
                          <a:solidFill>
                            <a:schemeClr val="tx1"/>
                          </a:solidFill>
                          <a:effectLst/>
                        </a:rPr>
                        <a:t>Muestra 2</a:t>
                      </a:r>
                      <a:endParaRPr lang="es-EC" sz="3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600"/>
                        </a:spcAft>
                      </a:pPr>
                      <a:r>
                        <a:rPr lang="es-EC" sz="3200" b="1" dirty="0">
                          <a:effectLst/>
                        </a:rPr>
                        <a:t>383</a:t>
                      </a:r>
                      <a:endParaRPr lang="es-EC" sz="3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485294560"/>
                  </a:ext>
                </a:extLst>
              </a:tr>
              <a:tr h="127635">
                <a:tc>
                  <a:txBody>
                    <a:bodyPr/>
                    <a:lstStyle/>
                    <a:p>
                      <a:pPr algn="just">
                        <a:spcAft>
                          <a:spcPts val="600"/>
                        </a:spcAft>
                      </a:pPr>
                      <a:r>
                        <a:rPr lang="es-EC" sz="3200" b="1" dirty="0">
                          <a:solidFill>
                            <a:schemeClr val="tx1"/>
                          </a:solidFill>
                          <a:effectLst/>
                        </a:rPr>
                        <a:t>Total </a:t>
                      </a:r>
                      <a:endParaRPr lang="es-EC" sz="3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600"/>
                        </a:spcAft>
                      </a:pPr>
                      <a:r>
                        <a:rPr lang="es-EC" sz="3200" b="1" dirty="0">
                          <a:effectLst/>
                        </a:rPr>
                        <a:t>427</a:t>
                      </a:r>
                      <a:endParaRPr lang="es-EC" sz="3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749929105"/>
                  </a:ext>
                </a:extLst>
              </a:tr>
            </a:tbl>
          </a:graphicData>
        </a:graphic>
      </p:graphicFrame>
      <p:graphicFrame>
        <p:nvGraphicFramePr>
          <p:cNvPr id="5" name="Diagrama 4"/>
          <p:cNvGraphicFramePr/>
          <p:nvPr>
            <p:extLst>
              <p:ext uri="{D42A27DB-BD31-4B8C-83A1-F6EECF244321}">
                <p14:modId xmlns:p14="http://schemas.microsoft.com/office/powerpoint/2010/main" val="2284446578"/>
              </p:ext>
            </p:extLst>
          </p:nvPr>
        </p:nvGraphicFramePr>
        <p:xfrm>
          <a:off x="2032001" y="719666"/>
          <a:ext cx="7176394"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77795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Diagram group"/>
          <p:cNvGrpSpPr/>
          <p:nvPr/>
        </p:nvGrpSpPr>
        <p:grpSpPr>
          <a:xfrm>
            <a:off x="1645995" y="1194636"/>
            <a:ext cx="8900010" cy="4922829"/>
            <a:chOff x="1216" y="25887"/>
            <a:chExt cx="8900010" cy="4468727"/>
          </a:xfrm>
          <a:scene3d>
            <a:camera prst="perspectiveLeft" zoom="91000"/>
            <a:lightRig rig="threePt" dir="t">
              <a:rot lat="0" lon="0" rev="20640000"/>
            </a:lightRig>
          </a:scene3d>
        </p:grpSpPr>
        <p:sp>
          <p:nvSpPr>
            <p:cNvPr id="6" name="Rectángulo redondeado 5"/>
            <p:cNvSpPr/>
            <p:nvPr/>
          </p:nvSpPr>
          <p:spPr>
            <a:xfrm>
              <a:off x="1216" y="25887"/>
              <a:ext cx="8900010" cy="4468727"/>
            </a:xfrm>
            <a:prstGeom prst="roundRect">
              <a:avLst/>
            </a:prstGeom>
            <a:sp3d extrusionH="50600" prstMaterial="metal">
              <a:bevelT w="101600" h="80600" prst="relaxedInset"/>
              <a:bevelB w="80600" h="80600" prst="relaxedInset"/>
            </a:sp3d>
          </p:spPr>
          <p:style>
            <a:lnRef idx="0">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dk1"/>
            </a:fontRef>
          </p:style>
        </p:sp>
      </p:grpSp>
      <p:sp>
        <p:nvSpPr>
          <p:cNvPr id="7" name="Rectángulo 6"/>
          <p:cNvSpPr/>
          <p:nvPr/>
        </p:nvSpPr>
        <p:spPr>
          <a:xfrm>
            <a:off x="3048000" y="1867437"/>
            <a:ext cx="7074794" cy="3416320"/>
          </a:xfrm>
          <a:prstGeom prst="rect">
            <a:avLst/>
          </a:prstGeom>
        </p:spPr>
        <p:txBody>
          <a:bodyPr wrap="square">
            <a:spAutoFit/>
          </a:bodyPr>
          <a:lstStyle/>
          <a:p>
            <a:r>
              <a:rPr lang="es-EC" sz="2400" dirty="0"/>
              <a:t>En primera instancia para determinar la empleabilidad se tienen que establecer los elementos del mercado laboral de los profesionales de gestión de riesgos, es decir tanto la oferta como la demanda. La demanda está conformada por el número aproximado de cargos generados en las empresas del sector público de la provincia de Cotopaxi, concentradas en los cantones de Latacunga y Salcedo.</a:t>
            </a:r>
            <a:endParaRPr lang="es-CO" sz="2400" dirty="0"/>
          </a:p>
        </p:txBody>
      </p:sp>
      <p:sp>
        <p:nvSpPr>
          <p:cNvPr id="10" name="Rectángulo 9"/>
          <p:cNvSpPr/>
          <p:nvPr/>
        </p:nvSpPr>
        <p:spPr>
          <a:xfrm>
            <a:off x="332350" y="271306"/>
            <a:ext cx="11529092" cy="830997"/>
          </a:xfrm>
          <a:prstGeom prst="rect">
            <a:avLst/>
          </a:prstGeom>
        </p:spPr>
        <p:txBody>
          <a:bodyPr wrap="square">
            <a:spAutoFit/>
          </a:bodyPr>
          <a:lstStyle/>
          <a:p>
            <a:r>
              <a:rPr lang="es-EC" sz="2400" b="1" dirty="0">
                <a:latin typeface="Calibri" panose="020F0502020204030204" pitchFamily="34" charset="0"/>
                <a:ea typeface="Calibri" panose="020F0502020204030204" pitchFamily="34" charset="0"/>
                <a:cs typeface="Times New Roman" panose="02020603050405020304" pitchFamily="18" charset="0"/>
              </a:rPr>
              <a:t>Empleabilidad del campo laboral de los profesionales en gestión de riesgos, a través del estudio de la oferta y demanda para determinar los requerimientos </a:t>
            </a:r>
            <a:r>
              <a:rPr lang="es-EC" sz="2400" b="1" dirty="0" smtClean="0">
                <a:latin typeface="Calibri" panose="020F0502020204030204" pitchFamily="34" charset="0"/>
                <a:ea typeface="Calibri" panose="020F0502020204030204" pitchFamily="34" charset="0"/>
                <a:cs typeface="Times New Roman" panose="02020603050405020304" pitchFamily="18" charset="0"/>
              </a:rPr>
              <a:t>laborales </a:t>
            </a:r>
            <a:r>
              <a:rPr lang="es-EC" sz="2400" b="1" dirty="0">
                <a:latin typeface="Calibri" panose="020F0502020204030204" pitchFamily="34" charset="0"/>
                <a:ea typeface="Calibri" panose="020F0502020204030204" pitchFamily="34" charset="0"/>
                <a:cs typeface="Times New Roman" panose="02020603050405020304" pitchFamily="18" charset="0"/>
              </a:rPr>
              <a:t>del sector.</a:t>
            </a:r>
            <a:endParaRPr lang="es-CO" sz="2400" b="1" dirty="0"/>
          </a:p>
        </p:txBody>
      </p:sp>
    </p:spTree>
    <p:extLst>
      <p:ext uri="{BB962C8B-B14F-4D97-AF65-F5344CB8AC3E}">
        <p14:creationId xmlns:p14="http://schemas.microsoft.com/office/powerpoint/2010/main" val="2692829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p:cNvGraphicFramePr/>
          <p:nvPr>
            <p:extLst>
              <p:ext uri="{D42A27DB-BD31-4B8C-83A1-F6EECF244321}">
                <p14:modId xmlns:p14="http://schemas.microsoft.com/office/powerpoint/2010/main" val="3025515671"/>
              </p:ext>
            </p:extLst>
          </p:nvPr>
        </p:nvGraphicFramePr>
        <p:xfrm>
          <a:off x="-508352" y="-71173"/>
          <a:ext cx="13252588" cy="8698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ángulo 1"/>
          <p:cNvSpPr/>
          <p:nvPr/>
        </p:nvSpPr>
        <p:spPr>
          <a:xfrm>
            <a:off x="1150401" y="778833"/>
            <a:ext cx="8718996" cy="923330"/>
          </a:xfrm>
          <a:prstGeom prst="rect">
            <a:avLst/>
          </a:prstGeom>
        </p:spPr>
        <p:txBody>
          <a:bodyPr wrap="square">
            <a:spAutoFit/>
          </a:bodyPr>
          <a:lstStyle/>
          <a:p>
            <a:pPr algn="just"/>
            <a:r>
              <a:rPr lang="es-EC" b="1" dirty="0" smtClean="0">
                <a:latin typeface="+mj-lt"/>
                <a:ea typeface="Calibri" panose="020F0502020204030204" pitchFamily="34" charset="0"/>
              </a:rPr>
              <a:t>PREGUNTA 4.1  (Encuesta para Empresas):</a:t>
            </a:r>
          </a:p>
          <a:p>
            <a:pPr algn="just"/>
            <a:r>
              <a:rPr lang="es-EC" b="1" dirty="0" smtClean="0">
                <a:latin typeface="+mj-lt"/>
                <a:ea typeface="Calibri" panose="020F0502020204030204" pitchFamily="34" charset="0"/>
              </a:rPr>
              <a:t>“¿</a:t>
            </a:r>
            <a:r>
              <a:rPr lang="es-EC" b="1" dirty="0">
                <a:latin typeface="+mj-lt"/>
                <a:ea typeface="Calibri" panose="020F0502020204030204" pitchFamily="34" charset="0"/>
              </a:rPr>
              <a:t>En qué nivel de instrucción necesitaría que sea el profesional de Gestión de Riesgos</a:t>
            </a:r>
            <a:r>
              <a:rPr lang="es-EC" b="1" dirty="0" smtClean="0">
                <a:latin typeface="+mj-lt"/>
                <a:ea typeface="Calibri" panose="020F0502020204030204" pitchFamily="34" charset="0"/>
              </a:rPr>
              <a:t>?”. </a:t>
            </a:r>
            <a:endParaRPr lang="es-EC" b="1" dirty="0">
              <a:latin typeface="+mj-lt"/>
            </a:endParaRPr>
          </a:p>
        </p:txBody>
      </p:sp>
      <p:graphicFrame>
        <p:nvGraphicFramePr>
          <p:cNvPr id="5" name="Gráfico 4"/>
          <p:cNvGraphicFramePr/>
          <p:nvPr>
            <p:extLst>
              <p:ext uri="{D42A27DB-BD31-4B8C-83A1-F6EECF244321}">
                <p14:modId xmlns:p14="http://schemas.microsoft.com/office/powerpoint/2010/main" val="3470668261"/>
              </p:ext>
            </p:extLst>
          </p:nvPr>
        </p:nvGraphicFramePr>
        <p:xfrm>
          <a:off x="854242" y="2022866"/>
          <a:ext cx="9938084" cy="4690755"/>
        </p:xfrm>
        <a:graphic>
          <a:graphicData uri="http://schemas.openxmlformats.org/drawingml/2006/chart">
            <c:chart xmlns:c="http://schemas.openxmlformats.org/drawingml/2006/chart" xmlns:r="http://schemas.openxmlformats.org/officeDocument/2006/relationships" r:id="rId7"/>
          </a:graphicData>
        </a:graphic>
      </p:graphicFrame>
      <p:grpSp>
        <p:nvGrpSpPr>
          <p:cNvPr id="8" name="Diagram group"/>
          <p:cNvGrpSpPr/>
          <p:nvPr/>
        </p:nvGrpSpPr>
        <p:grpSpPr>
          <a:xfrm>
            <a:off x="3436007" y="1367604"/>
            <a:ext cx="4774553" cy="562185"/>
            <a:chOff x="1706083" y="0"/>
            <a:chExt cx="5745545" cy="967877"/>
          </a:xfrm>
          <a:scene3d>
            <a:camera prst="perspectiveLeft" zoom="91000"/>
            <a:lightRig rig="threePt" dir="t">
              <a:rot lat="0" lon="0" rev="20640000"/>
            </a:lightRig>
          </a:scene3d>
        </p:grpSpPr>
        <p:grpSp>
          <p:nvGrpSpPr>
            <p:cNvPr id="9" name="Grupo 8"/>
            <p:cNvGrpSpPr/>
            <p:nvPr/>
          </p:nvGrpSpPr>
          <p:grpSpPr>
            <a:xfrm>
              <a:off x="1706083" y="0"/>
              <a:ext cx="5745545" cy="967877"/>
              <a:chOff x="1706083" y="0"/>
              <a:chExt cx="5745545" cy="967877"/>
            </a:xfrm>
          </p:grpSpPr>
          <p:sp>
            <p:nvSpPr>
              <p:cNvPr id="10" name="Rectángulo 9"/>
              <p:cNvSpPr/>
              <p:nvPr/>
            </p:nvSpPr>
            <p:spPr>
              <a:xfrm>
                <a:off x="1706083" y="0"/>
                <a:ext cx="5745545" cy="967877"/>
              </a:xfrm>
              <a:prstGeom prst="rect">
                <a:avLst/>
              </a:prstGeom>
              <a:sp3d extrusionH="50600" prstMaterial="metal">
                <a:bevelT w="101600" h="80600" prst="relaxedInset"/>
                <a:bevelB w="80600" h="80600" prst="relaxedInset"/>
              </a:sp3d>
            </p:spPr>
            <p:style>
              <a:lnRef idx="0">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1" name="CuadroTexto 10"/>
              <p:cNvSpPr txBox="1"/>
              <p:nvPr/>
            </p:nvSpPr>
            <p:spPr>
              <a:xfrm>
                <a:off x="1706083" y="0"/>
                <a:ext cx="5745545" cy="967877"/>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dirty="0" smtClean="0"/>
                  <a:t>RESULTADOS</a:t>
                </a:r>
                <a:endParaRPr lang="es-ES" sz="2400" kern="1200" dirty="0"/>
              </a:p>
            </p:txBody>
          </p:sp>
        </p:grpSp>
      </p:grpSp>
    </p:spTree>
    <p:extLst>
      <p:ext uri="{BB962C8B-B14F-4D97-AF65-F5344CB8AC3E}">
        <p14:creationId xmlns:p14="http://schemas.microsoft.com/office/powerpoint/2010/main" val="3231812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575</TotalTime>
  <Words>2351</Words>
  <Application>Microsoft Office PowerPoint</Application>
  <PresentationFormat>Panorámica</PresentationFormat>
  <Paragraphs>355</Paragraphs>
  <Slides>30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30</vt:i4>
      </vt:variant>
    </vt:vector>
  </HeadingPairs>
  <TitlesOfParts>
    <vt:vector size="37" baseType="lpstr">
      <vt:lpstr>Arial</vt:lpstr>
      <vt:lpstr>Calibri</vt:lpstr>
      <vt:lpstr>Cambria Math</vt:lpstr>
      <vt:lpstr>Times New Roman</vt:lpstr>
      <vt:lpstr>Trebuchet MS</vt:lpstr>
      <vt:lpstr>Wingdings 3</vt:lpstr>
      <vt:lpstr>Faceta</vt:lpstr>
      <vt:lpstr>Aristóteles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PABLO</dc:creator>
  <cp:lastModifiedBy>Darwin Oña</cp:lastModifiedBy>
  <cp:revision>84</cp:revision>
  <dcterms:created xsi:type="dcterms:W3CDTF">2018-02-26T15:48:46Z</dcterms:created>
  <dcterms:modified xsi:type="dcterms:W3CDTF">2018-02-28T11:50:05Z</dcterms:modified>
</cp:coreProperties>
</file>