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86" r:id="rId10"/>
    <p:sldId id="266" r:id="rId11"/>
    <p:sldId id="287" r:id="rId12"/>
    <p:sldId id="270" r:id="rId13"/>
    <p:sldId id="272" r:id="rId14"/>
    <p:sldId id="273" r:id="rId15"/>
    <p:sldId id="274" r:id="rId16"/>
    <p:sldId id="276" r:id="rId17"/>
    <p:sldId id="277" r:id="rId18"/>
    <p:sldId id="278" r:id="rId19"/>
    <p:sldId id="279" r:id="rId20"/>
    <p:sldId id="280" r:id="rId21"/>
    <p:sldId id="288" r:id="rId22"/>
    <p:sldId id="285"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ptop_Casa\Dropbox\Drive\Consultoria\Tesis%20Chio\Variables%20encuesta%20(Copia%20en%20conflicto%20de%20DESKTOP-1EIPNRS%202018-01-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aptop_Casa\Dropbox\Drive\Consultoria\Tesis%20Chio\Variables%20encuesta%20(Copia%20en%20conflicto%20de%20DESKTOP-1EIPNRS%202018-01-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aptop_Casa\Dropbox\Drive\Consultoria\Tesis%20Chio\Variables%20encuesta%20(Copia%20en%20conflicto%20de%20DESKTOP-1EIPNRS%202018-01-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Edad</a:t>
            </a:r>
          </a:p>
        </c:rich>
      </c:tx>
      <c:layout/>
      <c:overlay val="0"/>
      <c:spPr>
        <a:noFill/>
        <a:ln>
          <a:noFill/>
        </a:ln>
        <a:effectLst/>
      </c:sp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Hoja1!$F$7:$F$11</c:f>
              <c:strCache>
                <c:ptCount val="5"/>
                <c:pt idx="0">
                  <c:v> 10-15</c:v>
                </c:pt>
                <c:pt idx="1">
                  <c:v>16-20</c:v>
                </c:pt>
                <c:pt idx="2">
                  <c:v>21-25</c:v>
                </c:pt>
                <c:pt idx="3">
                  <c:v>26-30</c:v>
                </c:pt>
                <c:pt idx="4">
                  <c:v>más de 30</c:v>
                </c:pt>
              </c:strCache>
            </c:strRef>
          </c:cat>
          <c:val>
            <c:numRef>
              <c:f>Hoja1!$H$7:$H$11</c:f>
              <c:numCache>
                <c:formatCode>General</c:formatCode>
                <c:ptCount val="5"/>
                <c:pt idx="0">
                  <c:v>5</c:v>
                </c:pt>
                <c:pt idx="1">
                  <c:v>19</c:v>
                </c:pt>
                <c:pt idx="2">
                  <c:v>33</c:v>
                </c:pt>
                <c:pt idx="3">
                  <c:v>12</c:v>
                </c:pt>
                <c:pt idx="4">
                  <c:v>27</c:v>
                </c:pt>
              </c:numCache>
            </c:numRef>
          </c:val>
        </c:ser>
        <c:dLbls>
          <c:dLblPos val="inEnd"/>
          <c:showLegendKey val="0"/>
          <c:showVal val="1"/>
          <c:showCatName val="0"/>
          <c:showSerName val="0"/>
          <c:showPercent val="0"/>
          <c:showBubbleSize val="0"/>
        </c:dLbls>
        <c:gapWidth val="65"/>
        <c:axId val="39813504"/>
        <c:axId val="39816576"/>
      </c:barChart>
      <c:catAx>
        <c:axId val="39813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BR"/>
          </a:p>
        </c:txPr>
        <c:crossAx val="39816576"/>
        <c:crosses val="autoZero"/>
        <c:auto val="1"/>
        <c:lblAlgn val="ctr"/>
        <c:lblOffset val="100"/>
        <c:noMultiLvlLbl val="0"/>
      </c:catAx>
      <c:valAx>
        <c:axId val="39816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8135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Origen de los ingresos</a:t>
            </a:r>
          </a:p>
        </c:rich>
      </c:tx>
      <c:layout/>
      <c:overlay val="0"/>
      <c:spPr>
        <a:noFill/>
        <a:ln>
          <a:noFill/>
        </a:ln>
        <a:effectLst/>
      </c:sp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Hoja1!$C$19:$C$24</c:f>
              <c:strCache>
                <c:ptCount val="6"/>
                <c:pt idx="0">
                  <c:v>No percibe ingresos</c:v>
                </c:pt>
                <c:pt idx="1">
                  <c:v>Padres</c:v>
                </c:pt>
                <c:pt idx="2">
                  <c:v>Crédito</c:v>
                </c:pt>
                <c:pt idx="3">
                  <c:v>Cónyuge</c:v>
                </c:pt>
                <c:pt idx="4">
                  <c:v>Trabajo </c:v>
                </c:pt>
                <c:pt idx="5">
                  <c:v>Otro</c:v>
                </c:pt>
              </c:strCache>
            </c:strRef>
          </c:cat>
          <c:val>
            <c:numRef>
              <c:f>Hoja1!$D$19:$D$24</c:f>
              <c:numCache>
                <c:formatCode>0%</c:formatCode>
                <c:ptCount val="6"/>
                <c:pt idx="0">
                  <c:v>2.0833333333333332E-2</c:v>
                </c:pt>
                <c:pt idx="1">
                  <c:v>0.34375</c:v>
                </c:pt>
                <c:pt idx="2">
                  <c:v>0</c:v>
                </c:pt>
                <c:pt idx="3">
                  <c:v>0.19791666666666666</c:v>
                </c:pt>
                <c:pt idx="4">
                  <c:v>0.4375</c:v>
                </c:pt>
                <c:pt idx="5">
                  <c:v>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Nivel</a:t>
            </a:r>
            <a:r>
              <a:rPr lang="es-EC" baseline="0"/>
              <a:t> de los ingresos</a:t>
            </a:r>
            <a:endParaRPr lang="es-EC"/>
          </a:p>
        </c:rich>
      </c:tx>
      <c:layout/>
      <c:overlay val="0"/>
      <c:spPr>
        <a:noFill/>
        <a:ln>
          <a:noFill/>
        </a:ln>
        <a:effectLst/>
      </c:sp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Hoja1!$C$36:$C$40</c:f>
              <c:strCache>
                <c:ptCount val="5"/>
                <c:pt idx="0">
                  <c:v>menos de $ 175</c:v>
                </c:pt>
                <c:pt idx="1">
                  <c:v>De $ 176 a $375</c:v>
                </c:pt>
                <c:pt idx="2">
                  <c:v>De $ 376 a $ 500</c:v>
                </c:pt>
                <c:pt idx="3">
                  <c:v>De $ 501 a $ 1000</c:v>
                </c:pt>
                <c:pt idx="4">
                  <c:v>más de $ 1000</c:v>
                </c:pt>
              </c:strCache>
            </c:strRef>
          </c:cat>
          <c:val>
            <c:numRef>
              <c:f>Hoja1!$D$36:$D$40</c:f>
              <c:numCache>
                <c:formatCode>0%</c:formatCode>
                <c:ptCount val="5"/>
                <c:pt idx="0">
                  <c:v>8.3333333333333329E-2</c:v>
                </c:pt>
                <c:pt idx="1">
                  <c:v>0.53125</c:v>
                </c:pt>
                <c:pt idx="2">
                  <c:v>0.36458333333333331</c:v>
                </c:pt>
                <c:pt idx="3">
                  <c:v>2.0833333333333332E-2</c:v>
                </c:pt>
                <c:pt idx="4">
                  <c:v>0</c:v>
                </c:pt>
              </c:numCache>
            </c:numRef>
          </c:val>
        </c:ser>
        <c:dLbls>
          <c:dLblPos val="inEnd"/>
          <c:showLegendKey val="0"/>
          <c:showVal val="1"/>
          <c:showCatName val="0"/>
          <c:showSerName val="0"/>
          <c:showPercent val="0"/>
          <c:showBubbleSize val="0"/>
        </c:dLbls>
        <c:gapWidth val="65"/>
        <c:axId val="42642816"/>
        <c:axId val="42649856"/>
      </c:barChart>
      <c:catAx>
        <c:axId val="426428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BR"/>
          </a:p>
        </c:txPr>
        <c:crossAx val="42649856"/>
        <c:crosses val="autoZero"/>
        <c:auto val="1"/>
        <c:lblAlgn val="ctr"/>
        <c:lblOffset val="100"/>
        <c:noMultiLvlLbl val="0"/>
      </c:catAx>
      <c:valAx>
        <c:axId val="4264985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BR"/>
          </a:p>
        </c:txPr>
        <c:crossAx val="426428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'Encuesta (2)'!$C$66</c:f>
              <c:strCache>
                <c:ptCount val="1"/>
                <c:pt idx="0">
                  <c:v>Gasto por persona en alimentos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3B1-4FC9-BAC1-BAB0578B2BE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3B1-4FC9-BAC1-BAB0578B2BE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3B1-4FC9-BAC1-BAB0578B2BEA}"/>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3B1-4FC9-BAC1-BAB0578B2BE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'Encuesta (2)'!$B$67:$B$70</c:f>
              <c:strCache>
                <c:ptCount val="4"/>
                <c:pt idx="0">
                  <c:v>$ 1.5 - $ 3.00</c:v>
                </c:pt>
                <c:pt idx="1">
                  <c:v>$ 3.01 - $ 5.00</c:v>
                </c:pt>
                <c:pt idx="2">
                  <c:v>$ 5.01 - $ 10.00</c:v>
                </c:pt>
                <c:pt idx="3">
                  <c:v>más de $ 10.00</c:v>
                </c:pt>
              </c:strCache>
            </c:strRef>
          </c:cat>
          <c:val>
            <c:numRef>
              <c:f>'Encuesta (2)'!$C$67:$C$70</c:f>
              <c:numCache>
                <c:formatCode>General</c:formatCode>
                <c:ptCount val="4"/>
                <c:pt idx="0">
                  <c:v>19</c:v>
                </c:pt>
                <c:pt idx="1">
                  <c:v>25</c:v>
                </c:pt>
                <c:pt idx="2">
                  <c:v>39</c:v>
                </c:pt>
                <c:pt idx="3">
                  <c:v>13</c:v>
                </c:pt>
              </c:numCache>
            </c:numRef>
          </c:val>
          <c:extLst xmlns:c16r2="http://schemas.microsoft.com/office/drawing/2015/06/chart">
            <c:ext xmlns:c16="http://schemas.microsoft.com/office/drawing/2014/chart" uri="{C3380CC4-5D6E-409C-BE32-E72D297353CC}">
              <c16:uniqueId val="{00000008-43B1-4FC9-BAC1-BAB0578B2B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s-EC"/>
              <a:t>RAZONES</a:t>
            </a:r>
            <a:r>
              <a:rPr lang="es-EC" baseline="0"/>
              <a:t> PARA ELEGIR UN LUGAR</a:t>
            </a:r>
            <a:endParaRPr lang="es-EC"/>
          </a:p>
        </c:rich>
      </c:tx>
      <c:layout/>
      <c:overlay val="0"/>
      <c:spPr>
        <a:noFill/>
        <a:ln>
          <a:noFill/>
        </a:ln>
        <a:effectLst/>
      </c:spPr>
    </c:title>
    <c:autoTitleDeleted val="0"/>
    <c:plotArea>
      <c:layout>
        <c:manualLayout>
          <c:layoutTarget val="inner"/>
          <c:xMode val="edge"/>
          <c:yMode val="edge"/>
          <c:x val="7.4093478951272523E-2"/>
          <c:y val="0.28259518870259176"/>
          <c:w val="0.90286351706036749"/>
          <c:h val="0.59236840186643336"/>
        </c:manualLayout>
      </c:layout>
      <c:barChart>
        <c:barDir val="col"/>
        <c:grouping val="clustered"/>
        <c:varyColors val="0"/>
        <c:ser>
          <c:idx val="0"/>
          <c:order val="0"/>
          <c:tx>
            <c:strRef>
              <c:f>'Encuesta (2)'!$C$96</c:f>
              <c:strCache>
                <c:ptCount val="1"/>
                <c:pt idx="0">
                  <c:v>1</c:v>
                </c:pt>
              </c:strCache>
            </c:strRef>
          </c:tx>
          <c:spPr>
            <a:noFill/>
            <a:ln w="25400" cap="flat" cmpd="sng" algn="ctr">
              <a:solidFill>
                <a:schemeClr val="accent1"/>
              </a:solidFill>
              <a:miter lim="800000"/>
            </a:ln>
            <a:effectLst/>
          </c:spPr>
          <c:invertIfNegative val="0"/>
          <c:cat>
            <c:strRef>
              <c:f>'Encuesta (2)'!$B$97:$B$103</c:f>
              <c:strCache>
                <c:ptCount val="7"/>
                <c:pt idx="0">
                  <c:v>Precio</c:v>
                </c:pt>
                <c:pt idx="1">
                  <c:v>Calidad</c:v>
                </c:pt>
                <c:pt idx="2">
                  <c:v>Cercanía</c:v>
                </c:pt>
                <c:pt idx="3">
                  <c:v>Horario</c:v>
                </c:pt>
                <c:pt idx="4">
                  <c:v>Costumbre</c:v>
                </c:pt>
                <c:pt idx="5">
                  <c:v>Servicio  </c:v>
                </c:pt>
                <c:pt idx="6">
                  <c:v>Comodidad</c:v>
                </c:pt>
              </c:strCache>
            </c:strRef>
          </c:cat>
          <c:val>
            <c:numRef>
              <c:f>'Encuesta (2)'!$C$97:$C$103</c:f>
              <c:numCache>
                <c:formatCode>General</c:formatCode>
                <c:ptCount val="7"/>
                <c:pt idx="0">
                  <c:v>0</c:v>
                </c:pt>
                <c:pt idx="1">
                  <c:v>0</c:v>
                </c:pt>
                <c:pt idx="2">
                  <c:v>0</c:v>
                </c:pt>
                <c:pt idx="3">
                  <c:v>0</c:v>
                </c:pt>
                <c:pt idx="4">
                  <c:v>0</c:v>
                </c:pt>
                <c:pt idx="5">
                  <c:v>2</c:v>
                </c:pt>
                <c:pt idx="6">
                  <c:v>0</c:v>
                </c:pt>
              </c:numCache>
            </c:numRef>
          </c:val>
          <c:extLst xmlns:c16r2="http://schemas.microsoft.com/office/drawing/2015/06/chart">
            <c:ext xmlns:c16="http://schemas.microsoft.com/office/drawing/2014/chart" uri="{C3380CC4-5D6E-409C-BE32-E72D297353CC}">
              <c16:uniqueId val="{00000000-75AA-4FCA-ADA7-4C824BA3A65C}"/>
            </c:ext>
          </c:extLst>
        </c:ser>
        <c:ser>
          <c:idx val="1"/>
          <c:order val="1"/>
          <c:tx>
            <c:strRef>
              <c:f>'Encuesta (2)'!$D$96</c:f>
              <c:strCache>
                <c:ptCount val="1"/>
                <c:pt idx="0">
                  <c:v>2</c:v>
                </c:pt>
              </c:strCache>
            </c:strRef>
          </c:tx>
          <c:spPr>
            <a:noFill/>
            <a:ln w="25400" cap="flat" cmpd="sng" algn="ctr">
              <a:solidFill>
                <a:schemeClr val="accent2"/>
              </a:solidFill>
              <a:miter lim="800000"/>
            </a:ln>
            <a:effectLst/>
          </c:spPr>
          <c:invertIfNegative val="0"/>
          <c:cat>
            <c:strRef>
              <c:f>'Encuesta (2)'!$B$97:$B$103</c:f>
              <c:strCache>
                <c:ptCount val="7"/>
                <c:pt idx="0">
                  <c:v>Precio</c:v>
                </c:pt>
                <c:pt idx="1">
                  <c:v>Calidad</c:v>
                </c:pt>
                <c:pt idx="2">
                  <c:v>Cercanía</c:v>
                </c:pt>
                <c:pt idx="3">
                  <c:v>Horario</c:v>
                </c:pt>
                <c:pt idx="4">
                  <c:v>Costumbre</c:v>
                </c:pt>
                <c:pt idx="5">
                  <c:v>Servicio  </c:v>
                </c:pt>
                <c:pt idx="6">
                  <c:v>Comodidad</c:v>
                </c:pt>
              </c:strCache>
            </c:strRef>
          </c:cat>
          <c:val>
            <c:numRef>
              <c:f>'Encuesta (2)'!$D$97:$D$103</c:f>
              <c:numCache>
                <c:formatCode>General</c:formatCode>
                <c:ptCount val="7"/>
                <c:pt idx="0">
                  <c:v>0</c:v>
                </c:pt>
                <c:pt idx="1">
                  <c:v>0</c:v>
                </c:pt>
                <c:pt idx="2">
                  <c:v>0</c:v>
                </c:pt>
                <c:pt idx="3">
                  <c:v>2</c:v>
                </c:pt>
                <c:pt idx="4">
                  <c:v>0</c:v>
                </c:pt>
                <c:pt idx="5">
                  <c:v>3</c:v>
                </c:pt>
                <c:pt idx="6">
                  <c:v>0</c:v>
                </c:pt>
              </c:numCache>
            </c:numRef>
          </c:val>
          <c:extLst xmlns:c16r2="http://schemas.microsoft.com/office/drawing/2015/06/chart">
            <c:ext xmlns:c16="http://schemas.microsoft.com/office/drawing/2014/chart" uri="{C3380CC4-5D6E-409C-BE32-E72D297353CC}">
              <c16:uniqueId val="{00000001-75AA-4FCA-ADA7-4C824BA3A65C}"/>
            </c:ext>
          </c:extLst>
        </c:ser>
        <c:ser>
          <c:idx val="2"/>
          <c:order val="2"/>
          <c:tx>
            <c:strRef>
              <c:f>'Encuesta (2)'!$E$96</c:f>
              <c:strCache>
                <c:ptCount val="1"/>
                <c:pt idx="0">
                  <c:v>3</c:v>
                </c:pt>
              </c:strCache>
            </c:strRef>
          </c:tx>
          <c:spPr>
            <a:noFill/>
            <a:ln w="25400" cap="flat" cmpd="sng" algn="ctr">
              <a:solidFill>
                <a:schemeClr val="accent3"/>
              </a:solidFill>
              <a:miter lim="800000"/>
            </a:ln>
            <a:effectLst/>
          </c:spPr>
          <c:invertIfNegative val="0"/>
          <c:cat>
            <c:strRef>
              <c:f>'Encuesta (2)'!$B$97:$B$103</c:f>
              <c:strCache>
                <c:ptCount val="7"/>
                <c:pt idx="0">
                  <c:v>Precio</c:v>
                </c:pt>
                <c:pt idx="1">
                  <c:v>Calidad</c:v>
                </c:pt>
                <c:pt idx="2">
                  <c:v>Cercanía</c:v>
                </c:pt>
                <c:pt idx="3">
                  <c:v>Horario</c:v>
                </c:pt>
                <c:pt idx="4">
                  <c:v>Costumbre</c:v>
                </c:pt>
                <c:pt idx="5">
                  <c:v>Servicio  </c:v>
                </c:pt>
                <c:pt idx="6">
                  <c:v>Comodidad</c:v>
                </c:pt>
              </c:strCache>
            </c:strRef>
          </c:cat>
          <c:val>
            <c:numRef>
              <c:f>'Encuesta (2)'!$E$97:$E$103</c:f>
              <c:numCache>
                <c:formatCode>General</c:formatCode>
                <c:ptCount val="7"/>
                <c:pt idx="0">
                  <c:v>0</c:v>
                </c:pt>
                <c:pt idx="1">
                  <c:v>0</c:v>
                </c:pt>
                <c:pt idx="2">
                  <c:v>8</c:v>
                </c:pt>
                <c:pt idx="3">
                  <c:v>1</c:v>
                </c:pt>
                <c:pt idx="4">
                  <c:v>0</c:v>
                </c:pt>
                <c:pt idx="5">
                  <c:v>5</c:v>
                </c:pt>
                <c:pt idx="6">
                  <c:v>0</c:v>
                </c:pt>
              </c:numCache>
            </c:numRef>
          </c:val>
          <c:extLst xmlns:c16r2="http://schemas.microsoft.com/office/drawing/2015/06/chart">
            <c:ext xmlns:c16="http://schemas.microsoft.com/office/drawing/2014/chart" uri="{C3380CC4-5D6E-409C-BE32-E72D297353CC}">
              <c16:uniqueId val="{00000002-75AA-4FCA-ADA7-4C824BA3A65C}"/>
            </c:ext>
          </c:extLst>
        </c:ser>
        <c:ser>
          <c:idx val="3"/>
          <c:order val="3"/>
          <c:tx>
            <c:strRef>
              <c:f>'Encuesta (2)'!$F$96</c:f>
              <c:strCache>
                <c:ptCount val="1"/>
                <c:pt idx="0">
                  <c:v>4</c:v>
                </c:pt>
              </c:strCache>
            </c:strRef>
          </c:tx>
          <c:spPr>
            <a:noFill/>
            <a:ln w="25400" cap="flat" cmpd="sng" algn="ctr">
              <a:solidFill>
                <a:schemeClr val="accent4"/>
              </a:solidFill>
              <a:miter lim="800000"/>
            </a:ln>
            <a:effectLst/>
          </c:spPr>
          <c:invertIfNegative val="0"/>
          <c:cat>
            <c:strRef>
              <c:f>'Encuesta (2)'!$B$97:$B$103</c:f>
              <c:strCache>
                <c:ptCount val="7"/>
                <c:pt idx="0">
                  <c:v>Precio</c:v>
                </c:pt>
                <c:pt idx="1">
                  <c:v>Calidad</c:v>
                </c:pt>
                <c:pt idx="2">
                  <c:v>Cercanía</c:v>
                </c:pt>
                <c:pt idx="3">
                  <c:v>Horario</c:v>
                </c:pt>
                <c:pt idx="4">
                  <c:v>Costumbre</c:v>
                </c:pt>
                <c:pt idx="5">
                  <c:v>Servicio  </c:v>
                </c:pt>
                <c:pt idx="6">
                  <c:v>Comodidad</c:v>
                </c:pt>
              </c:strCache>
            </c:strRef>
          </c:cat>
          <c:val>
            <c:numRef>
              <c:f>'Encuesta (2)'!$F$97:$F$103</c:f>
              <c:numCache>
                <c:formatCode>General</c:formatCode>
                <c:ptCount val="7"/>
                <c:pt idx="0">
                  <c:v>12</c:v>
                </c:pt>
                <c:pt idx="1">
                  <c:v>4</c:v>
                </c:pt>
                <c:pt idx="2">
                  <c:v>6</c:v>
                </c:pt>
                <c:pt idx="3">
                  <c:v>2</c:v>
                </c:pt>
                <c:pt idx="4">
                  <c:v>0</c:v>
                </c:pt>
                <c:pt idx="5">
                  <c:v>5</c:v>
                </c:pt>
                <c:pt idx="6">
                  <c:v>3</c:v>
                </c:pt>
              </c:numCache>
            </c:numRef>
          </c:val>
          <c:extLst xmlns:c16r2="http://schemas.microsoft.com/office/drawing/2015/06/chart">
            <c:ext xmlns:c16="http://schemas.microsoft.com/office/drawing/2014/chart" uri="{C3380CC4-5D6E-409C-BE32-E72D297353CC}">
              <c16:uniqueId val="{00000003-75AA-4FCA-ADA7-4C824BA3A65C}"/>
            </c:ext>
          </c:extLst>
        </c:ser>
        <c:ser>
          <c:idx val="4"/>
          <c:order val="4"/>
          <c:tx>
            <c:strRef>
              <c:f>'Encuesta (2)'!$G$96</c:f>
              <c:strCache>
                <c:ptCount val="1"/>
                <c:pt idx="0">
                  <c:v>5</c:v>
                </c:pt>
              </c:strCache>
            </c:strRef>
          </c:tx>
          <c:spPr>
            <a:noFill/>
            <a:ln w="25400" cap="flat" cmpd="sng" algn="ctr">
              <a:solidFill>
                <a:schemeClr val="accent5"/>
              </a:solidFill>
              <a:miter lim="800000"/>
            </a:ln>
            <a:effectLst/>
          </c:spPr>
          <c:invertIfNegative val="0"/>
          <c:cat>
            <c:strRef>
              <c:f>'Encuesta (2)'!$B$97:$B$103</c:f>
              <c:strCache>
                <c:ptCount val="7"/>
                <c:pt idx="0">
                  <c:v>Precio</c:v>
                </c:pt>
                <c:pt idx="1">
                  <c:v>Calidad</c:v>
                </c:pt>
                <c:pt idx="2">
                  <c:v>Cercanía</c:v>
                </c:pt>
                <c:pt idx="3">
                  <c:v>Horario</c:v>
                </c:pt>
                <c:pt idx="4">
                  <c:v>Costumbre</c:v>
                </c:pt>
                <c:pt idx="5">
                  <c:v>Servicio  </c:v>
                </c:pt>
                <c:pt idx="6">
                  <c:v>Comodidad</c:v>
                </c:pt>
              </c:strCache>
            </c:strRef>
          </c:cat>
          <c:val>
            <c:numRef>
              <c:f>'Encuesta (2)'!$G$97:$G$103</c:f>
              <c:numCache>
                <c:formatCode>General</c:formatCode>
                <c:ptCount val="7"/>
                <c:pt idx="0">
                  <c:v>13</c:v>
                </c:pt>
                <c:pt idx="1">
                  <c:v>8</c:v>
                </c:pt>
                <c:pt idx="2">
                  <c:v>1</c:v>
                </c:pt>
                <c:pt idx="3">
                  <c:v>3</c:v>
                </c:pt>
                <c:pt idx="4">
                  <c:v>8</c:v>
                </c:pt>
                <c:pt idx="5">
                  <c:v>10</c:v>
                </c:pt>
                <c:pt idx="6">
                  <c:v>0</c:v>
                </c:pt>
              </c:numCache>
            </c:numRef>
          </c:val>
          <c:extLst xmlns:c16r2="http://schemas.microsoft.com/office/drawing/2015/06/chart">
            <c:ext xmlns:c16="http://schemas.microsoft.com/office/drawing/2014/chart" uri="{C3380CC4-5D6E-409C-BE32-E72D297353CC}">
              <c16:uniqueId val="{00000004-75AA-4FCA-ADA7-4C824BA3A65C}"/>
            </c:ext>
          </c:extLst>
        </c:ser>
        <c:dLbls>
          <c:showLegendKey val="0"/>
          <c:showVal val="0"/>
          <c:showCatName val="0"/>
          <c:showSerName val="0"/>
          <c:showPercent val="0"/>
          <c:showBubbleSize val="0"/>
        </c:dLbls>
        <c:gapWidth val="164"/>
        <c:overlap val="-35"/>
        <c:axId val="75612160"/>
        <c:axId val="75613696"/>
      </c:barChart>
      <c:catAx>
        <c:axId val="75612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t-BR"/>
          </a:p>
        </c:txPr>
        <c:crossAx val="75613696"/>
        <c:crosses val="autoZero"/>
        <c:auto val="1"/>
        <c:lblAlgn val="ctr"/>
        <c:lblOffset val="100"/>
        <c:noMultiLvlLbl val="0"/>
      </c:catAx>
      <c:valAx>
        <c:axId val="75613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t-BR"/>
          </a:p>
        </c:txPr>
        <c:crossAx val="75612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'Encuesta (2)'!$C$112</c:f>
              <c:strCache>
                <c:ptCount val="1"/>
                <c:pt idx="0">
                  <c:v>Tipo de comida que prefiere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D3E-49B0-ACB1-92AB8B411A2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D3E-49B0-ACB1-92AB8B411A2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D3E-49B0-ACB1-92AB8B411A2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'Encuesta (2)'!$B$113:$B$115</c:f>
              <c:strCache>
                <c:ptCount val="3"/>
                <c:pt idx="0">
                  <c:v>Alimentos sanos no orgánicos</c:v>
                </c:pt>
                <c:pt idx="1">
                  <c:v>Alimentos sanos orgánicos</c:v>
                </c:pt>
                <c:pt idx="2">
                  <c:v>Comida rápida</c:v>
                </c:pt>
              </c:strCache>
            </c:strRef>
          </c:cat>
          <c:val>
            <c:numRef>
              <c:f>'Encuesta (2)'!$C$113:$C$115</c:f>
              <c:numCache>
                <c:formatCode>General</c:formatCode>
                <c:ptCount val="3"/>
                <c:pt idx="0">
                  <c:v>35</c:v>
                </c:pt>
                <c:pt idx="1">
                  <c:v>49</c:v>
                </c:pt>
                <c:pt idx="2">
                  <c:v>12</c:v>
                </c:pt>
              </c:numCache>
            </c:numRef>
          </c:val>
          <c:extLst xmlns:c16r2="http://schemas.microsoft.com/office/drawing/2015/06/chart">
            <c:ext xmlns:c16="http://schemas.microsoft.com/office/drawing/2014/chart" uri="{C3380CC4-5D6E-409C-BE32-E72D297353CC}">
              <c16:uniqueId val="{00000006-BD3E-49B0-ACB1-92AB8B411A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8C58F-BB44-4C1C-8B79-EB0C59C4632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EC"/>
        </a:p>
      </dgm:t>
    </dgm:pt>
    <dgm:pt modelId="{4279D464-CD2E-4BBA-8E9E-0A4C96239BC2}">
      <dgm:prSet phldrT="[Texto]"/>
      <dgm:spPr/>
      <dgm:t>
        <a:bodyPr/>
        <a:lstStyle/>
        <a:p>
          <a:r>
            <a:rPr lang="es-EC" dirty="0" smtClean="0"/>
            <a:t>Carretilla</a:t>
          </a:r>
          <a:endParaRPr lang="es-EC" dirty="0"/>
        </a:p>
      </dgm:t>
    </dgm:pt>
    <dgm:pt modelId="{DAA0962A-EEAF-4DE2-9431-24769E12F927}" type="parTrans" cxnId="{24DC1A2C-BF46-4731-A284-9E04F73F866F}">
      <dgm:prSet/>
      <dgm:spPr/>
      <dgm:t>
        <a:bodyPr/>
        <a:lstStyle/>
        <a:p>
          <a:endParaRPr lang="es-EC"/>
        </a:p>
      </dgm:t>
    </dgm:pt>
    <dgm:pt modelId="{7CF9F2E3-9631-48AE-95F4-40BA79D34EDA}" type="sibTrans" cxnId="{24DC1A2C-BF46-4731-A284-9E04F73F866F}">
      <dgm:prSet/>
      <dgm:spPr/>
      <dgm:t>
        <a:bodyPr/>
        <a:lstStyle/>
        <a:p>
          <a:endParaRPr lang="es-EC"/>
        </a:p>
      </dgm:t>
    </dgm:pt>
    <dgm:pt modelId="{4D7F2622-A324-4C50-9EBC-0731E2F73D3D}">
      <dgm:prSet phldrT="[Texto]"/>
      <dgm:spPr/>
      <dgm:t>
        <a:bodyPr/>
        <a:lstStyle/>
        <a:p>
          <a:r>
            <a:rPr lang="es-EC" dirty="0" err="1" smtClean="0"/>
            <a:t>Food</a:t>
          </a:r>
          <a:r>
            <a:rPr lang="es-EC" dirty="0" smtClean="0"/>
            <a:t> </a:t>
          </a:r>
          <a:r>
            <a:rPr lang="es-EC" dirty="0" err="1" smtClean="0"/>
            <a:t>Truck</a:t>
          </a:r>
          <a:r>
            <a:rPr lang="es-EC" dirty="0" smtClean="0"/>
            <a:t> – comida rápida</a:t>
          </a:r>
          <a:endParaRPr lang="es-EC" dirty="0"/>
        </a:p>
      </dgm:t>
    </dgm:pt>
    <dgm:pt modelId="{F7352686-D294-4738-9F9E-A7A07ECF1C0D}" type="parTrans" cxnId="{9F5A6438-7A50-4210-9F46-E592A7F84948}">
      <dgm:prSet/>
      <dgm:spPr/>
      <dgm:t>
        <a:bodyPr/>
        <a:lstStyle/>
        <a:p>
          <a:endParaRPr lang="es-EC"/>
        </a:p>
      </dgm:t>
    </dgm:pt>
    <dgm:pt modelId="{BD803EEA-A602-4F92-B289-E0AC55E8456D}" type="sibTrans" cxnId="{9F5A6438-7A50-4210-9F46-E592A7F84948}">
      <dgm:prSet/>
      <dgm:spPr/>
      <dgm:t>
        <a:bodyPr/>
        <a:lstStyle/>
        <a:p>
          <a:endParaRPr lang="es-EC"/>
        </a:p>
      </dgm:t>
    </dgm:pt>
    <dgm:pt modelId="{D25D89B1-DDF3-4A29-8F2B-8978C4EE4D2C}">
      <dgm:prSet phldrT="[Texto]"/>
      <dgm:spPr/>
      <dgm:t>
        <a:bodyPr/>
        <a:lstStyle/>
        <a:p>
          <a:r>
            <a:rPr lang="es-EC" dirty="0" err="1" smtClean="0"/>
            <a:t>Food</a:t>
          </a:r>
          <a:r>
            <a:rPr lang="es-EC" dirty="0" smtClean="0"/>
            <a:t> </a:t>
          </a:r>
          <a:r>
            <a:rPr lang="es-EC" dirty="0" err="1" smtClean="0"/>
            <a:t>Truck</a:t>
          </a:r>
          <a:r>
            <a:rPr lang="es-EC" dirty="0" smtClean="0"/>
            <a:t> – Alimentos Orgánicos</a:t>
          </a:r>
          <a:endParaRPr lang="es-EC" dirty="0"/>
        </a:p>
      </dgm:t>
    </dgm:pt>
    <dgm:pt modelId="{3210B088-14E5-4C39-9261-67011BC17114}" type="parTrans" cxnId="{BA7D2F0A-DFBD-47CD-A018-55267ECB2F70}">
      <dgm:prSet/>
      <dgm:spPr/>
      <dgm:t>
        <a:bodyPr/>
        <a:lstStyle/>
        <a:p>
          <a:endParaRPr lang="es-EC"/>
        </a:p>
      </dgm:t>
    </dgm:pt>
    <dgm:pt modelId="{2B2ADD62-0BC3-4C43-96A2-928593B3BE66}" type="sibTrans" cxnId="{BA7D2F0A-DFBD-47CD-A018-55267ECB2F70}">
      <dgm:prSet/>
      <dgm:spPr/>
      <dgm:t>
        <a:bodyPr/>
        <a:lstStyle/>
        <a:p>
          <a:endParaRPr lang="es-EC"/>
        </a:p>
      </dgm:t>
    </dgm:pt>
    <dgm:pt modelId="{0B7D08DA-3628-4D77-82A3-EF6A8ADA21B5}" type="pres">
      <dgm:prSet presAssocID="{F4C8C58F-BB44-4C1C-8B79-EB0C59C46329}" presName="Name0" presStyleCnt="0">
        <dgm:presLayoutVars>
          <dgm:dir/>
          <dgm:resizeHandles val="exact"/>
        </dgm:presLayoutVars>
      </dgm:prSet>
      <dgm:spPr/>
      <dgm:t>
        <a:bodyPr/>
        <a:lstStyle/>
        <a:p>
          <a:endParaRPr lang="pt-BR"/>
        </a:p>
      </dgm:t>
    </dgm:pt>
    <dgm:pt modelId="{C68E5621-B812-4539-A366-65379D558EAF}" type="pres">
      <dgm:prSet presAssocID="{4279D464-CD2E-4BBA-8E9E-0A4C96239BC2}" presName="composite" presStyleCnt="0"/>
      <dgm:spPr/>
    </dgm:pt>
    <dgm:pt modelId="{F0720844-6BEB-46A8-A4CE-D321B640D14D}" type="pres">
      <dgm:prSet presAssocID="{4279D464-CD2E-4BBA-8E9E-0A4C96239BC2}" presName="imagSh" presStyleLbl="bgImgPlace1" presStyleIdx="0" presStyleCnt="3" custLinFactNeighborX="1444" custLinFactNeighborY="-3090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A418749-9925-4488-A1D1-43114C0FD0BA}" type="pres">
      <dgm:prSet presAssocID="{4279D464-CD2E-4BBA-8E9E-0A4C96239BC2}" presName="txNode" presStyleLbl="node1" presStyleIdx="0" presStyleCnt="3" custScaleY="83652" custLinFactNeighborX="-7782" custLinFactNeighborY="13361">
        <dgm:presLayoutVars>
          <dgm:bulletEnabled val="1"/>
        </dgm:presLayoutVars>
      </dgm:prSet>
      <dgm:spPr/>
      <dgm:t>
        <a:bodyPr/>
        <a:lstStyle/>
        <a:p>
          <a:endParaRPr lang="es-EC"/>
        </a:p>
      </dgm:t>
    </dgm:pt>
    <dgm:pt modelId="{28E69EFE-42B5-4C34-8F2B-77872B6A1C1A}" type="pres">
      <dgm:prSet presAssocID="{7CF9F2E3-9631-48AE-95F4-40BA79D34EDA}" presName="sibTrans" presStyleLbl="sibTrans2D1" presStyleIdx="0" presStyleCnt="2"/>
      <dgm:spPr/>
      <dgm:t>
        <a:bodyPr/>
        <a:lstStyle/>
        <a:p>
          <a:endParaRPr lang="pt-BR"/>
        </a:p>
      </dgm:t>
    </dgm:pt>
    <dgm:pt modelId="{2F764EB5-C6C2-4CBC-B37C-29D44E6E101B}" type="pres">
      <dgm:prSet presAssocID="{7CF9F2E3-9631-48AE-95F4-40BA79D34EDA}" presName="connTx" presStyleLbl="sibTrans2D1" presStyleIdx="0" presStyleCnt="2"/>
      <dgm:spPr/>
      <dgm:t>
        <a:bodyPr/>
        <a:lstStyle/>
        <a:p>
          <a:endParaRPr lang="pt-BR"/>
        </a:p>
      </dgm:t>
    </dgm:pt>
    <dgm:pt modelId="{EF146C03-9A46-4CB4-9041-6C21D1D79CC3}" type="pres">
      <dgm:prSet presAssocID="{4D7F2622-A324-4C50-9EBC-0731E2F73D3D}" presName="composite" presStyleCnt="0"/>
      <dgm:spPr/>
    </dgm:pt>
    <dgm:pt modelId="{176CBBF1-34A8-4922-82FC-0777721E389E}" type="pres">
      <dgm:prSet presAssocID="{4D7F2622-A324-4C50-9EBC-0731E2F73D3D}" presName="imagSh" presStyleLbl="bgImgPlace1" presStyleIdx="1" presStyleCnt="3" custLinFactNeighborX="2686" custLinFactNeighborY="-2082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4E17BC6A-5EDC-41E7-AF08-4DDDCEC5DB35}" type="pres">
      <dgm:prSet presAssocID="{4D7F2622-A324-4C50-9EBC-0731E2F73D3D}" presName="txNode" presStyleLbl="node1" presStyleIdx="1" presStyleCnt="3" custScaleY="82742" custLinFactNeighborX="-14752" custLinFactNeighborY="9274">
        <dgm:presLayoutVars>
          <dgm:bulletEnabled val="1"/>
        </dgm:presLayoutVars>
      </dgm:prSet>
      <dgm:spPr/>
      <dgm:t>
        <a:bodyPr/>
        <a:lstStyle/>
        <a:p>
          <a:endParaRPr lang="es-EC"/>
        </a:p>
      </dgm:t>
    </dgm:pt>
    <dgm:pt modelId="{0B3BCCB8-C621-4B3B-BFD0-6B3E025D99EE}" type="pres">
      <dgm:prSet presAssocID="{BD803EEA-A602-4F92-B289-E0AC55E8456D}" presName="sibTrans" presStyleLbl="sibTrans2D1" presStyleIdx="1" presStyleCnt="2"/>
      <dgm:spPr/>
      <dgm:t>
        <a:bodyPr/>
        <a:lstStyle/>
        <a:p>
          <a:endParaRPr lang="pt-BR"/>
        </a:p>
      </dgm:t>
    </dgm:pt>
    <dgm:pt modelId="{9CA3EF8D-4FBB-46B5-BCB8-C42CB082821D}" type="pres">
      <dgm:prSet presAssocID="{BD803EEA-A602-4F92-B289-E0AC55E8456D}" presName="connTx" presStyleLbl="sibTrans2D1" presStyleIdx="1" presStyleCnt="2"/>
      <dgm:spPr/>
      <dgm:t>
        <a:bodyPr/>
        <a:lstStyle/>
        <a:p>
          <a:endParaRPr lang="pt-BR"/>
        </a:p>
      </dgm:t>
    </dgm:pt>
    <dgm:pt modelId="{B08F02A2-FAD5-4103-8710-9C4A96CB3611}" type="pres">
      <dgm:prSet presAssocID="{D25D89B1-DDF3-4A29-8F2B-8978C4EE4D2C}" presName="composite" presStyleCnt="0"/>
      <dgm:spPr/>
    </dgm:pt>
    <dgm:pt modelId="{9F49F9EC-F09A-4A4D-82F5-9322009CCE7E}" type="pres">
      <dgm:prSet presAssocID="{D25D89B1-DDF3-4A29-8F2B-8978C4EE4D2C}" presName="imagSh" presStyleLbl="bgImgPlace1" presStyleIdx="2" presStyleCnt="3" custLinFactNeighborX="3928" custLinFactNeighborY="-2082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pt>
    <dgm:pt modelId="{6BB44A45-71A7-4687-94BB-BFA7BB9ACB02}" type="pres">
      <dgm:prSet presAssocID="{D25D89B1-DDF3-4A29-8F2B-8978C4EE4D2C}" presName="txNode" presStyleLbl="node1" presStyleIdx="2" presStyleCnt="3" custScaleY="82903" custLinFactNeighborX="-13013" custLinFactNeighborY="13629">
        <dgm:presLayoutVars>
          <dgm:bulletEnabled val="1"/>
        </dgm:presLayoutVars>
      </dgm:prSet>
      <dgm:spPr/>
      <dgm:t>
        <a:bodyPr/>
        <a:lstStyle/>
        <a:p>
          <a:endParaRPr lang="es-EC"/>
        </a:p>
      </dgm:t>
    </dgm:pt>
  </dgm:ptLst>
  <dgm:cxnLst>
    <dgm:cxn modelId="{BA7D2F0A-DFBD-47CD-A018-55267ECB2F70}" srcId="{F4C8C58F-BB44-4C1C-8B79-EB0C59C46329}" destId="{D25D89B1-DDF3-4A29-8F2B-8978C4EE4D2C}" srcOrd="2" destOrd="0" parTransId="{3210B088-14E5-4C39-9261-67011BC17114}" sibTransId="{2B2ADD62-0BC3-4C43-96A2-928593B3BE66}"/>
    <dgm:cxn modelId="{3F642BF1-A3C4-4014-BB44-27896C556EFB}" type="presOf" srcId="{4279D464-CD2E-4BBA-8E9E-0A4C96239BC2}" destId="{DA418749-9925-4488-A1D1-43114C0FD0BA}" srcOrd="0" destOrd="0" presId="urn:microsoft.com/office/officeart/2005/8/layout/hProcess10"/>
    <dgm:cxn modelId="{F5271EEE-37E8-4ABD-BF1F-17B3163C3D7F}" type="presOf" srcId="{7CF9F2E3-9631-48AE-95F4-40BA79D34EDA}" destId="{2F764EB5-C6C2-4CBC-B37C-29D44E6E101B}" srcOrd="1" destOrd="0" presId="urn:microsoft.com/office/officeart/2005/8/layout/hProcess10"/>
    <dgm:cxn modelId="{AF6C6412-112C-464E-BA9A-71B80B398203}" type="presOf" srcId="{F4C8C58F-BB44-4C1C-8B79-EB0C59C46329}" destId="{0B7D08DA-3628-4D77-82A3-EF6A8ADA21B5}" srcOrd="0" destOrd="0" presId="urn:microsoft.com/office/officeart/2005/8/layout/hProcess10"/>
    <dgm:cxn modelId="{3D8AEE7A-F676-4637-BABE-8DE7F454739C}" type="presOf" srcId="{BD803EEA-A602-4F92-B289-E0AC55E8456D}" destId="{0B3BCCB8-C621-4B3B-BFD0-6B3E025D99EE}" srcOrd="0" destOrd="0" presId="urn:microsoft.com/office/officeart/2005/8/layout/hProcess10"/>
    <dgm:cxn modelId="{8913C660-73C1-46AF-B661-DB6A51144B10}" type="presOf" srcId="{7CF9F2E3-9631-48AE-95F4-40BA79D34EDA}" destId="{28E69EFE-42B5-4C34-8F2B-77872B6A1C1A}" srcOrd="0" destOrd="0" presId="urn:microsoft.com/office/officeart/2005/8/layout/hProcess10"/>
    <dgm:cxn modelId="{9F5A6438-7A50-4210-9F46-E592A7F84948}" srcId="{F4C8C58F-BB44-4C1C-8B79-EB0C59C46329}" destId="{4D7F2622-A324-4C50-9EBC-0731E2F73D3D}" srcOrd="1" destOrd="0" parTransId="{F7352686-D294-4738-9F9E-A7A07ECF1C0D}" sibTransId="{BD803EEA-A602-4F92-B289-E0AC55E8456D}"/>
    <dgm:cxn modelId="{24DC1A2C-BF46-4731-A284-9E04F73F866F}" srcId="{F4C8C58F-BB44-4C1C-8B79-EB0C59C46329}" destId="{4279D464-CD2E-4BBA-8E9E-0A4C96239BC2}" srcOrd="0" destOrd="0" parTransId="{DAA0962A-EEAF-4DE2-9431-24769E12F927}" sibTransId="{7CF9F2E3-9631-48AE-95F4-40BA79D34EDA}"/>
    <dgm:cxn modelId="{DFCAD285-F949-4DD1-A1D2-93F2C7A6B830}" type="presOf" srcId="{D25D89B1-DDF3-4A29-8F2B-8978C4EE4D2C}" destId="{6BB44A45-71A7-4687-94BB-BFA7BB9ACB02}" srcOrd="0" destOrd="0" presId="urn:microsoft.com/office/officeart/2005/8/layout/hProcess10"/>
    <dgm:cxn modelId="{BFA6B7B7-804D-47D4-9EDF-0D162C53048C}" type="presOf" srcId="{4D7F2622-A324-4C50-9EBC-0731E2F73D3D}" destId="{4E17BC6A-5EDC-41E7-AF08-4DDDCEC5DB35}" srcOrd="0" destOrd="0" presId="urn:microsoft.com/office/officeart/2005/8/layout/hProcess10"/>
    <dgm:cxn modelId="{69654480-3532-4839-90EB-B46C63456294}" type="presOf" srcId="{BD803EEA-A602-4F92-B289-E0AC55E8456D}" destId="{9CA3EF8D-4FBB-46B5-BCB8-C42CB082821D}" srcOrd="1" destOrd="0" presId="urn:microsoft.com/office/officeart/2005/8/layout/hProcess10"/>
    <dgm:cxn modelId="{A867D4B9-09F7-4BD6-847B-8638C2E632B2}" type="presParOf" srcId="{0B7D08DA-3628-4D77-82A3-EF6A8ADA21B5}" destId="{C68E5621-B812-4539-A366-65379D558EAF}" srcOrd="0" destOrd="0" presId="urn:microsoft.com/office/officeart/2005/8/layout/hProcess10"/>
    <dgm:cxn modelId="{D7CE6856-914D-4BC7-AE48-D16D858D7E3B}" type="presParOf" srcId="{C68E5621-B812-4539-A366-65379D558EAF}" destId="{F0720844-6BEB-46A8-A4CE-D321B640D14D}" srcOrd="0" destOrd="0" presId="urn:microsoft.com/office/officeart/2005/8/layout/hProcess10"/>
    <dgm:cxn modelId="{F2A97EDE-C348-4479-B4C7-484A470DE43C}" type="presParOf" srcId="{C68E5621-B812-4539-A366-65379D558EAF}" destId="{DA418749-9925-4488-A1D1-43114C0FD0BA}" srcOrd="1" destOrd="0" presId="urn:microsoft.com/office/officeart/2005/8/layout/hProcess10"/>
    <dgm:cxn modelId="{C6745585-DAA0-4D4C-889A-B54CF6D123DF}" type="presParOf" srcId="{0B7D08DA-3628-4D77-82A3-EF6A8ADA21B5}" destId="{28E69EFE-42B5-4C34-8F2B-77872B6A1C1A}" srcOrd="1" destOrd="0" presId="urn:microsoft.com/office/officeart/2005/8/layout/hProcess10"/>
    <dgm:cxn modelId="{9A816308-88BA-4079-AA84-D813F49DE444}" type="presParOf" srcId="{28E69EFE-42B5-4C34-8F2B-77872B6A1C1A}" destId="{2F764EB5-C6C2-4CBC-B37C-29D44E6E101B}" srcOrd="0" destOrd="0" presId="urn:microsoft.com/office/officeart/2005/8/layout/hProcess10"/>
    <dgm:cxn modelId="{14CD0EB7-5B66-4DA2-B7E7-EA4CCC0FCA03}" type="presParOf" srcId="{0B7D08DA-3628-4D77-82A3-EF6A8ADA21B5}" destId="{EF146C03-9A46-4CB4-9041-6C21D1D79CC3}" srcOrd="2" destOrd="0" presId="urn:microsoft.com/office/officeart/2005/8/layout/hProcess10"/>
    <dgm:cxn modelId="{BC71FF6C-AA41-425C-967A-8B6E57C4D485}" type="presParOf" srcId="{EF146C03-9A46-4CB4-9041-6C21D1D79CC3}" destId="{176CBBF1-34A8-4922-82FC-0777721E389E}" srcOrd="0" destOrd="0" presId="urn:microsoft.com/office/officeart/2005/8/layout/hProcess10"/>
    <dgm:cxn modelId="{14248D2A-9965-43E6-BAC8-EB9368562A1E}" type="presParOf" srcId="{EF146C03-9A46-4CB4-9041-6C21D1D79CC3}" destId="{4E17BC6A-5EDC-41E7-AF08-4DDDCEC5DB35}" srcOrd="1" destOrd="0" presId="urn:microsoft.com/office/officeart/2005/8/layout/hProcess10"/>
    <dgm:cxn modelId="{BB3D712D-5F54-4B77-AD2A-EF2A07D51D6B}" type="presParOf" srcId="{0B7D08DA-3628-4D77-82A3-EF6A8ADA21B5}" destId="{0B3BCCB8-C621-4B3B-BFD0-6B3E025D99EE}" srcOrd="3" destOrd="0" presId="urn:microsoft.com/office/officeart/2005/8/layout/hProcess10"/>
    <dgm:cxn modelId="{0BB89FD1-BFDA-4183-B751-71E16FF121A8}" type="presParOf" srcId="{0B3BCCB8-C621-4B3B-BFD0-6B3E025D99EE}" destId="{9CA3EF8D-4FBB-46B5-BCB8-C42CB082821D}" srcOrd="0" destOrd="0" presId="urn:microsoft.com/office/officeart/2005/8/layout/hProcess10"/>
    <dgm:cxn modelId="{0170074D-D8E3-476F-91AD-EF9BB223E820}" type="presParOf" srcId="{0B7D08DA-3628-4D77-82A3-EF6A8ADA21B5}" destId="{B08F02A2-FAD5-4103-8710-9C4A96CB3611}" srcOrd="4" destOrd="0" presId="urn:microsoft.com/office/officeart/2005/8/layout/hProcess10"/>
    <dgm:cxn modelId="{C4BB10F6-129E-4056-8AE8-3A5C632C578E}" type="presParOf" srcId="{B08F02A2-FAD5-4103-8710-9C4A96CB3611}" destId="{9F49F9EC-F09A-4A4D-82F5-9322009CCE7E}" srcOrd="0" destOrd="0" presId="urn:microsoft.com/office/officeart/2005/8/layout/hProcess10"/>
    <dgm:cxn modelId="{FDBB892E-2F0F-4A39-920B-43E78CEE3A7A}" type="presParOf" srcId="{B08F02A2-FAD5-4103-8710-9C4A96CB3611}" destId="{6BB44A45-71A7-4687-94BB-BFA7BB9ACB0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C7ABF-A413-40F2-8065-7A42BB444AE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A7F77FD3-A6F7-4C15-B11E-18C23082CA93}">
      <dgm:prSet phldrT="[Texto]"/>
      <dgm:spPr/>
      <dgm:t>
        <a:bodyPr/>
        <a:lstStyle/>
        <a:p>
          <a:r>
            <a:rPr lang="es-EC" b="1" dirty="0" smtClean="0"/>
            <a:t>PROBLEMA  DE INVESTIGACIÓN</a:t>
          </a:r>
          <a:endParaRPr lang="es-EC" b="1" dirty="0"/>
        </a:p>
      </dgm:t>
    </dgm:pt>
    <dgm:pt modelId="{4E692F96-357A-4794-84BF-8A1BC48A5FC8}" type="parTrans" cxnId="{1663B8A9-28E0-40B7-AD06-9D580EF9524E}">
      <dgm:prSet/>
      <dgm:spPr/>
      <dgm:t>
        <a:bodyPr/>
        <a:lstStyle/>
        <a:p>
          <a:endParaRPr lang="es-EC"/>
        </a:p>
      </dgm:t>
    </dgm:pt>
    <dgm:pt modelId="{D10EE8C9-8685-4892-9EFE-52D46B25A904}" type="sibTrans" cxnId="{1663B8A9-28E0-40B7-AD06-9D580EF9524E}">
      <dgm:prSet/>
      <dgm:spPr/>
      <dgm:t>
        <a:bodyPr/>
        <a:lstStyle/>
        <a:p>
          <a:endParaRPr lang="es-EC"/>
        </a:p>
      </dgm:t>
    </dgm:pt>
    <dgm:pt modelId="{118E5DEF-5F98-460E-87CB-4F252CB410DD}">
      <dgm:prSet phldrT="[Texto]" custT="1"/>
      <dgm:spPr/>
      <dgm:t>
        <a:bodyPr/>
        <a:lstStyle/>
        <a:p>
          <a:r>
            <a:rPr lang="es-EC" sz="1400" dirty="0" smtClean="0"/>
            <a:t>Conocer los hábitos de consumo de las personas residentes de la parroquia de </a:t>
          </a:r>
          <a:r>
            <a:rPr lang="es-EC" sz="1400" dirty="0" smtClean="0"/>
            <a:t>Alangasí </a:t>
          </a:r>
          <a:r>
            <a:rPr lang="es-EC" sz="1400" dirty="0" smtClean="0"/>
            <a:t>del cantón Quito, para la implementación de un FOOD TRUCK de Alimentos Orgánicos</a:t>
          </a:r>
          <a:endParaRPr lang="es-EC" sz="1400" dirty="0"/>
        </a:p>
      </dgm:t>
    </dgm:pt>
    <dgm:pt modelId="{D11B3660-F54A-4420-9560-690F9C289678}" type="parTrans" cxnId="{CBA61CE3-DFC0-45CF-87E5-1070BE2FD4FA}">
      <dgm:prSet/>
      <dgm:spPr/>
      <dgm:t>
        <a:bodyPr/>
        <a:lstStyle/>
        <a:p>
          <a:endParaRPr lang="es-EC"/>
        </a:p>
      </dgm:t>
    </dgm:pt>
    <dgm:pt modelId="{0817619A-9870-4660-9138-462964AEB48D}" type="sibTrans" cxnId="{CBA61CE3-DFC0-45CF-87E5-1070BE2FD4FA}">
      <dgm:prSet/>
      <dgm:spPr/>
      <dgm:t>
        <a:bodyPr/>
        <a:lstStyle/>
        <a:p>
          <a:endParaRPr lang="es-EC"/>
        </a:p>
      </dgm:t>
    </dgm:pt>
    <dgm:pt modelId="{315CF5F1-BFB1-4BD2-9BC1-F3B7F609FC6D}">
      <dgm:prSet phldrT="[Texto]"/>
      <dgm:spPr/>
      <dgm:t>
        <a:bodyPr/>
        <a:lstStyle/>
        <a:p>
          <a:r>
            <a:rPr lang="es-EC" b="1" dirty="0" smtClean="0"/>
            <a:t>OBJETIVO GENERAL</a:t>
          </a:r>
          <a:endParaRPr lang="es-EC" dirty="0"/>
        </a:p>
      </dgm:t>
    </dgm:pt>
    <dgm:pt modelId="{8794F4C0-B01D-490D-9D2F-28592752DA73}" type="parTrans" cxnId="{D38AE5DB-77FD-4AF7-9FA8-1BB05D77A236}">
      <dgm:prSet/>
      <dgm:spPr/>
      <dgm:t>
        <a:bodyPr/>
        <a:lstStyle/>
        <a:p>
          <a:endParaRPr lang="es-EC"/>
        </a:p>
      </dgm:t>
    </dgm:pt>
    <dgm:pt modelId="{8D026170-7C03-437A-BB3C-5EA7C75D3E42}" type="sibTrans" cxnId="{D38AE5DB-77FD-4AF7-9FA8-1BB05D77A236}">
      <dgm:prSet/>
      <dgm:spPr/>
      <dgm:t>
        <a:bodyPr/>
        <a:lstStyle/>
        <a:p>
          <a:endParaRPr lang="es-EC"/>
        </a:p>
      </dgm:t>
    </dgm:pt>
    <dgm:pt modelId="{19611362-FFC3-44F8-8B65-2AFAD3019543}">
      <dgm:prSet phldrT="[Texto]" custT="1"/>
      <dgm:spPr/>
      <dgm:t>
        <a:bodyPr/>
        <a:lstStyle/>
        <a:p>
          <a:r>
            <a:rPr lang="es-ES" sz="1400" dirty="0" smtClean="0"/>
            <a:t>Analizar la viabilidad de la implementación de un  negocio de  </a:t>
          </a:r>
          <a:r>
            <a:rPr lang="es-ES" sz="1400" dirty="0" err="1" smtClean="0"/>
            <a:t>Food</a:t>
          </a:r>
          <a:r>
            <a:rPr lang="es-ES" sz="1400" dirty="0" smtClean="0"/>
            <a:t> </a:t>
          </a:r>
          <a:r>
            <a:rPr lang="es-ES" sz="1400" dirty="0" err="1" smtClean="0"/>
            <a:t>Truck</a:t>
          </a:r>
          <a:r>
            <a:rPr lang="es-ES" sz="1400" dirty="0" smtClean="0"/>
            <a:t>, con alimentos orgánicos</a:t>
          </a:r>
          <a:endParaRPr lang="es-EC" sz="1400" dirty="0"/>
        </a:p>
      </dgm:t>
    </dgm:pt>
    <dgm:pt modelId="{E72C7249-F533-4DE3-A87D-EB181992EEA3}" type="parTrans" cxnId="{C345F43A-81C3-43CF-8160-FF3A38C402F2}">
      <dgm:prSet/>
      <dgm:spPr/>
      <dgm:t>
        <a:bodyPr/>
        <a:lstStyle/>
        <a:p>
          <a:endParaRPr lang="es-EC"/>
        </a:p>
      </dgm:t>
    </dgm:pt>
    <dgm:pt modelId="{EACA79B8-3250-4F12-9261-08617BA103CE}" type="sibTrans" cxnId="{C345F43A-81C3-43CF-8160-FF3A38C402F2}">
      <dgm:prSet/>
      <dgm:spPr/>
      <dgm:t>
        <a:bodyPr/>
        <a:lstStyle/>
        <a:p>
          <a:endParaRPr lang="es-EC"/>
        </a:p>
      </dgm:t>
    </dgm:pt>
    <dgm:pt modelId="{B247CA60-8F0C-420B-B278-1FA0F5053DAF}">
      <dgm:prSet phldrT="[Texto]"/>
      <dgm:spPr/>
      <dgm:t>
        <a:bodyPr/>
        <a:lstStyle/>
        <a:p>
          <a:r>
            <a:rPr lang="es-ES" b="1" dirty="0" smtClean="0"/>
            <a:t>OBJETIVOS ESPECIFICOS</a:t>
          </a:r>
          <a:endParaRPr lang="es-EC" dirty="0"/>
        </a:p>
      </dgm:t>
    </dgm:pt>
    <dgm:pt modelId="{DC336490-D1BD-4EB3-83AA-AEB8D7633E00}" type="parTrans" cxnId="{96740607-1B19-4C00-9F15-DD07F3B7C45E}">
      <dgm:prSet/>
      <dgm:spPr/>
      <dgm:t>
        <a:bodyPr/>
        <a:lstStyle/>
        <a:p>
          <a:endParaRPr lang="es-EC"/>
        </a:p>
      </dgm:t>
    </dgm:pt>
    <dgm:pt modelId="{FFA273DF-263A-49F4-A0C2-9F5993CDFBA6}" type="sibTrans" cxnId="{96740607-1B19-4C00-9F15-DD07F3B7C45E}">
      <dgm:prSet/>
      <dgm:spPr/>
      <dgm:t>
        <a:bodyPr/>
        <a:lstStyle/>
        <a:p>
          <a:endParaRPr lang="es-EC"/>
        </a:p>
      </dgm:t>
    </dgm:pt>
    <dgm:pt modelId="{88CD5442-2C20-4142-B6BF-D3033B6AB2CA}">
      <dgm:prSet phldrT="[Texto]"/>
      <dgm:spPr/>
      <dgm:t>
        <a:bodyPr/>
        <a:lstStyle/>
        <a:p>
          <a:r>
            <a:rPr lang="es-EC" dirty="0" smtClean="0"/>
            <a:t>Establecer hábitos de consumo de alimentos orgánicos. </a:t>
          </a:r>
          <a:endParaRPr lang="es-EC" dirty="0"/>
        </a:p>
      </dgm:t>
    </dgm:pt>
    <dgm:pt modelId="{E4BFCC4C-95E7-4BE2-AAC4-55BAE892EBDE}" type="parTrans" cxnId="{D1991052-DA6E-446F-BC74-776E9E599E20}">
      <dgm:prSet/>
      <dgm:spPr/>
      <dgm:t>
        <a:bodyPr/>
        <a:lstStyle/>
        <a:p>
          <a:endParaRPr lang="es-EC"/>
        </a:p>
      </dgm:t>
    </dgm:pt>
    <dgm:pt modelId="{3E26169A-FDA5-46D6-A2F3-E233F106DF90}" type="sibTrans" cxnId="{D1991052-DA6E-446F-BC74-776E9E599E20}">
      <dgm:prSet/>
      <dgm:spPr/>
      <dgm:t>
        <a:bodyPr/>
        <a:lstStyle/>
        <a:p>
          <a:endParaRPr lang="es-EC"/>
        </a:p>
      </dgm:t>
    </dgm:pt>
    <dgm:pt modelId="{77B165DD-ED7B-476F-B1C5-9399B2D313AC}">
      <dgm:prSet/>
      <dgm:spPr/>
      <dgm:t>
        <a:bodyPr/>
        <a:lstStyle/>
        <a:p>
          <a:r>
            <a:rPr lang="es-EC" dirty="0" smtClean="0"/>
            <a:t>Identificar motivos de la población para consumir en los </a:t>
          </a:r>
          <a:r>
            <a:rPr lang="es-EC" dirty="0" err="1" smtClean="0"/>
            <a:t>Food</a:t>
          </a:r>
          <a:r>
            <a:rPr lang="es-EC" dirty="0" smtClean="0"/>
            <a:t> </a:t>
          </a:r>
          <a:r>
            <a:rPr lang="es-EC" dirty="0" err="1" smtClean="0"/>
            <a:t>Truck</a:t>
          </a:r>
          <a:r>
            <a:rPr lang="es-EC" dirty="0" smtClean="0"/>
            <a:t>.</a:t>
          </a:r>
          <a:endParaRPr lang="pt-BR" dirty="0"/>
        </a:p>
      </dgm:t>
    </dgm:pt>
    <dgm:pt modelId="{7F3FAE1A-5BE0-41E3-94EB-8F332D899CE7}" type="parTrans" cxnId="{AB3318C8-A362-4805-9D1C-951C9759C536}">
      <dgm:prSet/>
      <dgm:spPr/>
      <dgm:t>
        <a:bodyPr/>
        <a:lstStyle/>
        <a:p>
          <a:endParaRPr lang="es-EC"/>
        </a:p>
      </dgm:t>
    </dgm:pt>
    <dgm:pt modelId="{7241C048-CEDD-43AE-8D6D-CCBBACB84468}" type="sibTrans" cxnId="{AB3318C8-A362-4805-9D1C-951C9759C536}">
      <dgm:prSet/>
      <dgm:spPr/>
      <dgm:t>
        <a:bodyPr/>
        <a:lstStyle/>
        <a:p>
          <a:endParaRPr lang="es-EC"/>
        </a:p>
      </dgm:t>
    </dgm:pt>
    <dgm:pt modelId="{EDEED883-368F-4548-81EE-46521CB6BF82}">
      <dgm:prSet/>
      <dgm:spPr/>
      <dgm:t>
        <a:bodyPr/>
        <a:lstStyle/>
        <a:p>
          <a:r>
            <a:rPr lang="es-EC" dirty="0" smtClean="0"/>
            <a:t>Conocer gustos gastronómicos  en los consumidores de la Parroquia de </a:t>
          </a:r>
          <a:r>
            <a:rPr lang="es-EC" dirty="0" err="1" smtClean="0"/>
            <a:t>Alangasí</a:t>
          </a:r>
          <a:r>
            <a:rPr lang="es-EC" dirty="0" smtClean="0"/>
            <a:t>.</a:t>
          </a:r>
          <a:endParaRPr lang="pt-BR" dirty="0"/>
        </a:p>
      </dgm:t>
    </dgm:pt>
    <dgm:pt modelId="{3F5170AA-9B57-4056-A237-1D0AC4620844}" type="parTrans" cxnId="{C4E7F2EC-D467-4202-9294-6168703B3B45}">
      <dgm:prSet/>
      <dgm:spPr/>
      <dgm:t>
        <a:bodyPr/>
        <a:lstStyle/>
        <a:p>
          <a:endParaRPr lang="es-EC"/>
        </a:p>
      </dgm:t>
    </dgm:pt>
    <dgm:pt modelId="{B69F7ABA-C49A-44CF-9A30-494B37678A8A}" type="sibTrans" cxnId="{C4E7F2EC-D467-4202-9294-6168703B3B45}">
      <dgm:prSet/>
      <dgm:spPr/>
      <dgm:t>
        <a:bodyPr/>
        <a:lstStyle/>
        <a:p>
          <a:endParaRPr lang="es-EC"/>
        </a:p>
      </dgm:t>
    </dgm:pt>
    <dgm:pt modelId="{AC558BEF-1AC6-4C61-B982-E80EA4EAB405}">
      <dgm:prSet/>
      <dgm:spPr/>
      <dgm:t>
        <a:bodyPr/>
        <a:lstStyle/>
        <a:p>
          <a:r>
            <a:rPr lang="es-EC" dirty="0" smtClean="0"/>
            <a:t>Identificar el promedio del gasto diario o semanal en la alimentación</a:t>
          </a:r>
          <a:endParaRPr lang="pt-BR" dirty="0"/>
        </a:p>
      </dgm:t>
    </dgm:pt>
    <dgm:pt modelId="{1B7DC54C-E5BA-4FE6-A82B-F795DF75B91A}" type="parTrans" cxnId="{B8AEFC3A-7B7A-496F-92DA-F494699BEE03}">
      <dgm:prSet/>
      <dgm:spPr/>
    </dgm:pt>
    <dgm:pt modelId="{6C1D5B84-4113-47E8-8DA7-35390E8227AE}" type="sibTrans" cxnId="{B8AEFC3A-7B7A-496F-92DA-F494699BEE03}">
      <dgm:prSet/>
      <dgm:spPr/>
    </dgm:pt>
    <dgm:pt modelId="{FDA2B084-2628-4AFE-8505-FF976E00D105}" type="pres">
      <dgm:prSet presAssocID="{754C7ABF-A413-40F2-8065-7A42BB444AE9}" presName="linearFlow" presStyleCnt="0">
        <dgm:presLayoutVars>
          <dgm:dir/>
          <dgm:animLvl val="lvl"/>
          <dgm:resizeHandles val="exact"/>
        </dgm:presLayoutVars>
      </dgm:prSet>
      <dgm:spPr/>
      <dgm:t>
        <a:bodyPr/>
        <a:lstStyle/>
        <a:p>
          <a:endParaRPr lang="pt-BR"/>
        </a:p>
      </dgm:t>
    </dgm:pt>
    <dgm:pt modelId="{EC8DE05F-844A-48AA-B5EA-4AEDF32B23B4}" type="pres">
      <dgm:prSet presAssocID="{A7F77FD3-A6F7-4C15-B11E-18C23082CA93}" presName="composite" presStyleCnt="0"/>
      <dgm:spPr/>
    </dgm:pt>
    <dgm:pt modelId="{42D066EF-CEC9-403C-933E-651C52A1FCDA}" type="pres">
      <dgm:prSet presAssocID="{A7F77FD3-A6F7-4C15-B11E-18C23082CA93}" presName="parentText" presStyleLbl="alignNode1" presStyleIdx="0" presStyleCnt="3">
        <dgm:presLayoutVars>
          <dgm:chMax val="1"/>
          <dgm:bulletEnabled val="1"/>
        </dgm:presLayoutVars>
      </dgm:prSet>
      <dgm:spPr/>
      <dgm:t>
        <a:bodyPr/>
        <a:lstStyle/>
        <a:p>
          <a:endParaRPr lang="pt-BR"/>
        </a:p>
      </dgm:t>
    </dgm:pt>
    <dgm:pt modelId="{3B9182D8-55C8-47BF-BAC8-66F4D341F80E}" type="pres">
      <dgm:prSet presAssocID="{A7F77FD3-A6F7-4C15-B11E-18C23082CA93}" presName="descendantText" presStyleLbl="alignAcc1" presStyleIdx="0" presStyleCnt="3">
        <dgm:presLayoutVars>
          <dgm:bulletEnabled val="1"/>
        </dgm:presLayoutVars>
      </dgm:prSet>
      <dgm:spPr/>
      <dgm:t>
        <a:bodyPr/>
        <a:lstStyle/>
        <a:p>
          <a:endParaRPr lang="pt-BR"/>
        </a:p>
      </dgm:t>
    </dgm:pt>
    <dgm:pt modelId="{96085481-9D2F-43D1-ABCE-60AB480EDD25}" type="pres">
      <dgm:prSet presAssocID="{D10EE8C9-8685-4892-9EFE-52D46B25A904}" presName="sp" presStyleCnt="0"/>
      <dgm:spPr/>
    </dgm:pt>
    <dgm:pt modelId="{7C387661-FDDC-47A2-BC63-7B9B96F5964E}" type="pres">
      <dgm:prSet presAssocID="{315CF5F1-BFB1-4BD2-9BC1-F3B7F609FC6D}" presName="composite" presStyleCnt="0"/>
      <dgm:spPr/>
    </dgm:pt>
    <dgm:pt modelId="{4F0D9AFB-E1A3-4569-BA09-1189A345C5B6}" type="pres">
      <dgm:prSet presAssocID="{315CF5F1-BFB1-4BD2-9BC1-F3B7F609FC6D}" presName="parentText" presStyleLbl="alignNode1" presStyleIdx="1" presStyleCnt="3">
        <dgm:presLayoutVars>
          <dgm:chMax val="1"/>
          <dgm:bulletEnabled val="1"/>
        </dgm:presLayoutVars>
      </dgm:prSet>
      <dgm:spPr/>
      <dgm:t>
        <a:bodyPr/>
        <a:lstStyle/>
        <a:p>
          <a:endParaRPr lang="es-EC"/>
        </a:p>
      </dgm:t>
    </dgm:pt>
    <dgm:pt modelId="{5AC0C52C-40AD-4C3B-9C2D-ACD761766B49}" type="pres">
      <dgm:prSet presAssocID="{315CF5F1-BFB1-4BD2-9BC1-F3B7F609FC6D}" presName="descendantText" presStyleLbl="alignAcc1" presStyleIdx="1" presStyleCnt="3">
        <dgm:presLayoutVars>
          <dgm:bulletEnabled val="1"/>
        </dgm:presLayoutVars>
      </dgm:prSet>
      <dgm:spPr/>
      <dgm:t>
        <a:bodyPr/>
        <a:lstStyle/>
        <a:p>
          <a:endParaRPr lang="es-EC"/>
        </a:p>
      </dgm:t>
    </dgm:pt>
    <dgm:pt modelId="{8A92E965-6D75-4598-B0F9-376FD913DBE8}" type="pres">
      <dgm:prSet presAssocID="{8D026170-7C03-437A-BB3C-5EA7C75D3E42}" presName="sp" presStyleCnt="0"/>
      <dgm:spPr/>
    </dgm:pt>
    <dgm:pt modelId="{29A6304E-C4F7-4CA9-AA1C-988931C85B45}" type="pres">
      <dgm:prSet presAssocID="{B247CA60-8F0C-420B-B278-1FA0F5053DAF}" presName="composite" presStyleCnt="0"/>
      <dgm:spPr/>
    </dgm:pt>
    <dgm:pt modelId="{83088832-A6F1-4F9C-817C-4733C10BAE8A}" type="pres">
      <dgm:prSet presAssocID="{B247CA60-8F0C-420B-B278-1FA0F5053DAF}" presName="parentText" presStyleLbl="alignNode1" presStyleIdx="2" presStyleCnt="3">
        <dgm:presLayoutVars>
          <dgm:chMax val="1"/>
          <dgm:bulletEnabled val="1"/>
        </dgm:presLayoutVars>
      </dgm:prSet>
      <dgm:spPr/>
      <dgm:t>
        <a:bodyPr/>
        <a:lstStyle/>
        <a:p>
          <a:endParaRPr lang="es-EC"/>
        </a:p>
      </dgm:t>
    </dgm:pt>
    <dgm:pt modelId="{686EDED1-F5A1-4F40-A9DB-8A0B32B468A3}" type="pres">
      <dgm:prSet presAssocID="{B247CA60-8F0C-420B-B278-1FA0F5053DAF}" presName="descendantText" presStyleLbl="alignAcc1" presStyleIdx="2" presStyleCnt="3">
        <dgm:presLayoutVars>
          <dgm:bulletEnabled val="1"/>
        </dgm:presLayoutVars>
      </dgm:prSet>
      <dgm:spPr/>
      <dgm:t>
        <a:bodyPr/>
        <a:lstStyle/>
        <a:p>
          <a:endParaRPr lang="es-EC"/>
        </a:p>
      </dgm:t>
    </dgm:pt>
  </dgm:ptLst>
  <dgm:cxnLst>
    <dgm:cxn modelId="{D38AE5DB-77FD-4AF7-9FA8-1BB05D77A236}" srcId="{754C7ABF-A413-40F2-8065-7A42BB444AE9}" destId="{315CF5F1-BFB1-4BD2-9BC1-F3B7F609FC6D}" srcOrd="1" destOrd="0" parTransId="{8794F4C0-B01D-490D-9D2F-28592752DA73}" sibTransId="{8D026170-7C03-437A-BB3C-5EA7C75D3E42}"/>
    <dgm:cxn modelId="{005EBB84-FD44-4C7D-B63F-7478290B0724}" type="presOf" srcId="{77B165DD-ED7B-476F-B1C5-9399B2D313AC}" destId="{686EDED1-F5A1-4F40-A9DB-8A0B32B468A3}" srcOrd="0" destOrd="1" presId="urn:microsoft.com/office/officeart/2005/8/layout/chevron2"/>
    <dgm:cxn modelId="{D8E6C4AD-F316-4918-9BF2-35A736E5AF3C}" type="presOf" srcId="{AC558BEF-1AC6-4C61-B982-E80EA4EAB405}" destId="{686EDED1-F5A1-4F40-A9DB-8A0B32B468A3}" srcOrd="0" destOrd="3" presId="urn:microsoft.com/office/officeart/2005/8/layout/chevron2"/>
    <dgm:cxn modelId="{C345F43A-81C3-43CF-8160-FF3A38C402F2}" srcId="{315CF5F1-BFB1-4BD2-9BC1-F3B7F609FC6D}" destId="{19611362-FFC3-44F8-8B65-2AFAD3019543}" srcOrd="0" destOrd="0" parTransId="{E72C7249-F533-4DE3-A87D-EB181992EEA3}" sibTransId="{EACA79B8-3250-4F12-9261-08617BA103CE}"/>
    <dgm:cxn modelId="{80C7B6FF-2E6A-4B38-BA38-DC3477F13B96}" type="presOf" srcId="{EDEED883-368F-4548-81EE-46521CB6BF82}" destId="{686EDED1-F5A1-4F40-A9DB-8A0B32B468A3}" srcOrd="0" destOrd="2" presId="urn:microsoft.com/office/officeart/2005/8/layout/chevron2"/>
    <dgm:cxn modelId="{C4E7F2EC-D467-4202-9294-6168703B3B45}" srcId="{B247CA60-8F0C-420B-B278-1FA0F5053DAF}" destId="{EDEED883-368F-4548-81EE-46521CB6BF82}" srcOrd="2" destOrd="0" parTransId="{3F5170AA-9B57-4056-A237-1D0AC4620844}" sibTransId="{B69F7ABA-C49A-44CF-9A30-494B37678A8A}"/>
    <dgm:cxn modelId="{9097A095-ABA1-4DA3-BFE0-07A5105F523C}" type="presOf" srcId="{118E5DEF-5F98-460E-87CB-4F252CB410DD}" destId="{3B9182D8-55C8-47BF-BAC8-66F4D341F80E}" srcOrd="0" destOrd="0" presId="urn:microsoft.com/office/officeart/2005/8/layout/chevron2"/>
    <dgm:cxn modelId="{67AB2104-E4F7-40F3-987B-682F6EEC49C1}" type="presOf" srcId="{88CD5442-2C20-4142-B6BF-D3033B6AB2CA}" destId="{686EDED1-F5A1-4F40-A9DB-8A0B32B468A3}" srcOrd="0" destOrd="0" presId="urn:microsoft.com/office/officeart/2005/8/layout/chevron2"/>
    <dgm:cxn modelId="{CF3C6583-98EE-47FD-86F5-4AA14F469A15}" type="presOf" srcId="{A7F77FD3-A6F7-4C15-B11E-18C23082CA93}" destId="{42D066EF-CEC9-403C-933E-651C52A1FCDA}" srcOrd="0" destOrd="0" presId="urn:microsoft.com/office/officeart/2005/8/layout/chevron2"/>
    <dgm:cxn modelId="{2FBDDEA9-3A63-4775-92AA-4C4A7F07350D}" type="presOf" srcId="{19611362-FFC3-44F8-8B65-2AFAD3019543}" destId="{5AC0C52C-40AD-4C3B-9C2D-ACD761766B49}" srcOrd="0" destOrd="0" presId="urn:microsoft.com/office/officeart/2005/8/layout/chevron2"/>
    <dgm:cxn modelId="{AB3318C8-A362-4805-9D1C-951C9759C536}" srcId="{B247CA60-8F0C-420B-B278-1FA0F5053DAF}" destId="{77B165DD-ED7B-476F-B1C5-9399B2D313AC}" srcOrd="1" destOrd="0" parTransId="{7F3FAE1A-5BE0-41E3-94EB-8F332D899CE7}" sibTransId="{7241C048-CEDD-43AE-8D6D-CCBBACB84468}"/>
    <dgm:cxn modelId="{1663B8A9-28E0-40B7-AD06-9D580EF9524E}" srcId="{754C7ABF-A413-40F2-8065-7A42BB444AE9}" destId="{A7F77FD3-A6F7-4C15-B11E-18C23082CA93}" srcOrd="0" destOrd="0" parTransId="{4E692F96-357A-4794-84BF-8A1BC48A5FC8}" sibTransId="{D10EE8C9-8685-4892-9EFE-52D46B25A904}"/>
    <dgm:cxn modelId="{D1991052-DA6E-446F-BC74-776E9E599E20}" srcId="{B247CA60-8F0C-420B-B278-1FA0F5053DAF}" destId="{88CD5442-2C20-4142-B6BF-D3033B6AB2CA}" srcOrd="0" destOrd="0" parTransId="{E4BFCC4C-95E7-4BE2-AAC4-55BAE892EBDE}" sibTransId="{3E26169A-FDA5-46D6-A2F3-E233F106DF90}"/>
    <dgm:cxn modelId="{B8AEFC3A-7B7A-496F-92DA-F494699BEE03}" srcId="{B247CA60-8F0C-420B-B278-1FA0F5053DAF}" destId="{AC558BEF-1AC6-4C61-B982-E80EA4EAB405}" srcOrd="3" destOrd="0" parTransId="{1B7DC54C-E5BA-4FE6-A82B-F795DF75B91A}" sibTransId="{6C1D5B84-4113-47E8-8DA7-35390E8227AE}"/>
    <dgm:cxn modelId="{D7EBF70A-7F84-47B9-A930-2921A38F5B15}" type="presOf" srcId="{315CF5F1-BFB1-4BD2-9BC1-F3B7F609FC6D}" destId="{4F0D9AFB-E1A3-4569-BA09-1189A345C5B6}" srcOrd="0" destOrd="0" presId="urn:microsoft.com/office/officeart/2005/8/layout/chevron2"/>
    <dgm:cxn modelId="{CBA61CE3-DFC0-45CF-87E5-1070BE2FD4FA}" srcId="{A7F77FD3-A6F7-4C15-B11E-18C23082CA93}" destId="{118E5DEF-5F98-460E-87CB-4F252CB410DD}" srcOrd="0" destOrd="0" parTransId="{D11B3660-F54A-4420-9560-690F9C289678}" sibTransId="{0817619A-9870-4660-9138-462964AEB48D}"/>
    <dgm:cxn modelId="{B08F50A5-B09C-4634-AAE0-E6B9BBD52E4C}" type="presOf" srcId="{B247CA60-8F0C-420B-B278-1FA0F5053DAF}" destId="{83088832-A6F1-4F9C-817C-4733C10BAE8A}" srcOrd="0" destOrd="0" presId="urn:microsoft.com/office/officeart/2005/8/layout/chevron2"/>
    <dgm:cxn modelId="{96740607-1B19-4C00-9F15-DD07F3B7C45E}" srcId="{754C7ABF-A413-40F2-8065-7A42BB444AE9}" destId="{B247CA60-8F0C-420B-B278-1FA0F5053DAF}" srcOrd="2" destOrd="0" parTransId="{DC336490-D1BD-4EB3-83AA-AEB8D7633E00}" sibTransId="{FFA273DF-263A-49F4-A0C2-9F5993CDFBA6}"/>
    <dgm:cxn modelId="{8A43A700-5DA2-412D-B6D3-39956DC36791}" type="presOf" srcId="{754C7ABF-A413-40F2-8065-7A42BB444AE9}" destId="{FDA2B084-2628-4AFE-8505-FF976E00D105}" srcOrd="0" destOrd="0" presId="urn:microsoft.com/office/officeart/2005/8/layout/chevron2"/>
    <dgm:cxn modelId="{16403B89-11ED-49F3-9409-1336A2B54760}" type="presParOf" srcId="{FDA2B084-2628-4AFE-8505-FF976E00D105}" destId="{EC8DE05F-844A-48AA-B5EA-4AEDF32B23B4}" srcOrd="0" destOrd="0" presId="urn:microsoft.com/office/officeart/2005/8/layout/chevron2"/>
    <dgm:cxn modelId="{C93E2C02-9B7B-490E-8AD9-88E35DF7A12E}" type="presParOf" srcId="{EC8DE05F-844A-48AA-B5EA-4AEDF32B23B4}" destId="{42D066EF-CEC9-403C-933E-651C52A1FCDA}" srcOrd="0" destOrd="0" presId="urn:microsoft.com/office/officeart/2005/8/layout/chevron2"/>
    <dgm:cxn modelId="{0EC5FE11-3772-4B86-8330-85072053EC5B}" type="presParOf" srcId="{EC8DE05F-844A-48AA-B5EA-4AEDF32B23B4}" destId="{3B9182D8-55C8-47BF-BAC8-66F4D341F80E}" srcOrd="1" destOrd="0" presId="urn:microsoft.com/office/officeart/2005/8/layout/chevron2"/>
    <dgm:cxn modelId="{9224AB18-3793-4C74-9C3D-7452F3ADD0D1}" type="presParOf" srcId="{FDA2B084-2628-4AFE-8505-FF976E00D105}" destId="{96085481-9D2F-43D1-ABCE-60AB480EDD25}" srcOrd="1" destOrd="0" presId="urn:microsoft.com/office/officeart/2005/8/layout/chevron2"/>
    <dgm:cxn modelId="{D9FD711E-0F30-4FCE-807F-9432E1EDD152}" type="presParOf" srcId="{FDA2B084-2628-4AFE-8505-FF976E00D105}" destId="{7C387661-FDDC-47A2-BC63-7B9B96F5964E}" srcOrd="2" destOrd="0" presId="urn:microsoft.com/office/officeart/2005/8/layout/chevron2"/>
    <dgm:cxn modelId="{7C582DB5-EABB-4A3B-A480-C140CE020FF2}" type="presParOf" srcId="{7C387661-FDDC-47A2-BC63-7B9B96F5964E}" destId="{4F0D9AFB-E1A3-4569-BA09-1189A345C5B6}" srcOrd="0" destOrd="0" presId="urn:microsoft.com/office/officeart/2005/8/layout/chevron2"/>
    <dgm:cxn modelId="{921976A8-A277-432B-A52C-4D0E7FAE4A92}" type="presParOf" srcId="{7C387661-FDDC-47A2-BC63-7B9B96F5964E}" destId="{5AC0C52C-40AD-4C3B-9C2D-ACD761766B49}" srcOrd="1" destOrd="0" presId="urn:microsoft.com/office/officeart/2005/8/layout/chevron2"/>
    <dgm:cxn modelId="{0892AC65-57BC-4AF0-B0B8-B0321372DD1C}" type="presParOf" srcId="{FDA2B084-2628-4AFE-8505-FF976E00D105}" destId="{8A92E965-6D75-4598-B0F9-376FD913DBE8}" srcOrd="3" destOrd="0" presId="urn:microsoft.com/office/officeart/2005/8/layout/chevron2"/>
    <dgm:cxn modelId="{86B217C3-DAC9-4D22-A225-0CC0E7CE89D4}" type="presParOf" srcId="{FDA2B084-2628-4AFE-8505-FF976E00D105}" destId="{29A6304E-C4F7-4CA9-AA1C-988931C85B45}" srcOrd="4" destOrd="0" presId="urn:microsoft.com/office/officeart/2005/8/layout/chevron2"/>
    <dgm:cxn modelId="{4B4BE4C1-FFA7-49BD-A464-D7C3CD61E0CA}" type="presParOf" srcId="{29A6304E-C4F7-4CA9-AA1C-988931C85B45}" destId="{83088832-A6F1-4F9C-817C-4733C10BAE8A}" srcOrd="0" destOrd="0" presId="urn:microsoft.com/office/officeart/2005/8/layout/chevron2"/>
    <dgm:cxn modelId="{13811D62-F11B-4E0B-BACF-E2D7E4D3A85B}" type="presParOf" srcId="{29A6304E-C4F7-4CA9-AA1C-988931C85B45}" destId="{686EDED1-F5A1-4F40-A9DB-8A0B32B468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B5D9F-299F-4C63-A2B9-C88AA856450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C"/>
        </a:p>
      </dgm:t>
    </dgm:pt>
    <dgm:pt modelId="{F082B128-849D-4081-8608-A8C67FE7D90B}">
      <dgm:prSet phldrT="[Texto]"/>
      <dgm:spPr/>
      <dgm:t>
        <a:bodyPr/>
        <a:lstStyle/>
        <a:p>
          <a:r>
            <a:rPr lang="es-EC" dirty="0" smtClean="0"/>
            <a:t>Investigación descriptiva</a:t>
          </a:r>
          <a:endParaRPr lang="es-EC" dirty="0"/>
        </a:p>
      </dgm:t>
    </dgm:pt>
    <dgm:pt modelId="{434C97F7-2878-4920-9E3B-2149F5ADE9FE}" type="parTrans" cxnId="{4A2874E9-7560-48BE-B219-BF7787A9CB6A}">
      <dgm:prSet/>
      <dgm:spPr/>
      <dgm:t>
        <a:bodyPr/>
        <a:lstStyle/>
        <a:p>
          <a:endParaRPr lang="es-EC"/>
        </a:p>
      </dgm:t>
    </dgm:pt>
    <dgm:pt modelId="{4C975FAA-0274-49E2-BDEE-1B53033FAB00}" type="sibTrans" cxnId="{4A2874E9-7560-48BE-B219-BF7787A9CB6A}">
      <dgm:prSet/>
      <dgm:spPr/>
      <dgm:t>
        <a:bodyPr/>
        <a:lstStyle/>
        <a:p>
          <a:endParaRPr lang="es-EC"/>
        </a:p>
      </dgm:t>
    </dgm:pt>
    <dgm:pt modelId="{D73E9760-CB82-454E-B4D9-6C13E82EBFB1}">
      <dgm:prSet phldrT="[Texto]"/>
      <dgm:spPr/>
      <dgm:t>
        <a:bodyPr/>
        <a:lstStyle/>
        <a:p>
          <a:pPr algn="just"/>
          <a:r>
            <a:rPr lang="es-EC" dirty="0" smtClean="0"/>
            <a:t>Medir o </a:t>
          </a:r>
          <a:r>
            <a:rPr lang="es-EC" dirty="0" smtClean="0"/>
            <a:t>recoger información</a:t>
          </a:r>
          <a:endParaRPr lang="es-EC" dirty="0"/>
        </a:p>
      </dgm:t>
    </dgm:pt>
    <dgm:pt modelId="{C4658D5D-47FD-4D99-9C7D-1C28C05DFD2D}" type="parTrans" cxnId="{54546231-A315-4223-A8A7-85E05E4354BF}">
      <dgm:prSet/>
      <dgm:spPr/>
      <dgm:t>
        <a:bodyPr/>
        <a:lstStyle/>
        <a:p>
          <a:endParaRPr lang="es-EC"/>
        </a:p>
      </dgm:t>
    </dgm:pt>
    <dgm:pt modelId="{EBC25567-7978-4316-B06F-8AE4EC51A7A7}" type="sibTrans" cxnId="{54546231-A315-4223-A8A7-85E05E4354BF}">
      <dgm:prSet/>
      <dgm:spPr/>
      <dgm:t>
        <a:bodyPr/>
        <a:lstStyle/>
        <a:p>
          <a:endParaRPr lang="es-EC"/>
        </a:p>
      </dgm:t>
    </dgm:pt>
    <dgm:pt modelId="{17444E1A-94AF-4AC5-A697-BB7E4E9238D3}">
      <dgm:prSet phldrT="[Texto]"/>
      <dgm:spPr/>
      <dgm:t>
        <a:bodyPr/>
        <a:lstStyle/>
        <a:p>
          <a:r>
            <a:rPr lang="es-EC" b="1" dirty="0" smtClean="0"/>
            <a:t>Población y Muestra</a:t>
          </a:r>
          <a:endParaRPr lang="es-EC" dirty="0"/>
        </a:p>
      </dgm:t>
    </dgm:pt>
    <dgm:pt modelId="{6BA8DDBD-5FDB-48EA-88DE-2C196BF9D812}" type="parTrans" cxnId="{43F0C47A-4CBF-42E4-86C4-49C23CAA796D}">
      <dgm:prSet/>
      <dgm:spPr/>
      <dgm:t>
        <a:bodyPr/>
        <a:lstStyle/>
        <a:p>
          <a:endParaRPr lang="es-EC"/>
        </a:p>
      </dgm:t>
    </dgm:pt>
    <dgm:pt modelId="{3B3521A1-85A7-4DC3-AFB8-7A5F3C8235BE}" type="sibTrans" cxnId="{43F0C47A-4CBF-42E4-86C4-49C23CAA796D}">
      <dgm:prSet/>
      <dgm:spPr/>
      <dgm:t>
        <a:bodyPr/>
        <a:lstStyle/>
        <a:p>
          <a:endParaRPr lang="es-EC"/>
        </a:p>
      </dgm:t>
    </dgm:pt>
    <dgm:pt modelId="{440074B5-23B2-4F17-B97D-3D703F673B81}">
      <dgm:prSet phldrT="[Texto]"/>
      <dgm:spPr/>
      <dgm:t>
        <a:bodyPr/>
        <a:lstStyle/>
        <a:p>
          <a:pPr algn="just"/>
          <a:r>
            <a:rPr lang="es-EC" dirty="0" smtClean="0"/>
            <a:t>Población Alangasí : 24.251</a:t>
          </a:r>
          <a:endParaRPr lang="es-EC" dirty="0"/>
        </a:p>
      </dgm:t>
    </dgm:pt>
    <dgm:pt modelId="{0B7B780C-4A0E-4AAC-A790-DA7FAAF587CB}" type="parTrans" cxnId="{8E6FC0B5-40BC-499C-9334-501403B32CEE}">
      <dgm:prSet/>
      <dgm:spPr/>
      <dgm:t>
        <a:bodyPr/>
        <a:lstStyle/>
        <a:p>
          <a:endParaRPr lang="es-EC"/>
        </a:p>
      </dgm:t>
    </dgm:pt>
    <dgm:pt modelId="{79F88B6D-02C6-4B3D-BF97-E60809B79A7D}" type="sibTrans" cxnId="{8E6FC0B5-40BC-499C-9334-501403B32CEE}">
      <dgm:prSet/>
      <dgm:spPr/>
      <dgm:t>
        <a:bodyPr/>
        <a:lstStyle/>
        <a:p>
          <a:endParaRPr lang="es-EC"/>
        </a:p>
      </dgm:t>
    </dgm:pt>
    <dgm:pt modelId="{80298354-A2CA-4346-AB08-C87EA4833592}">
      <dgm:prSet phldrT="[Texto]"/>
      <dgm:spPr/>
      <dgm:t>
        <a:bodyPr/>
        <a:lstStyle/>
        <a:p>
          <a:r>
            <a:rPr lang="es-EC" dirty="0" smtClean="0"/>
            <a:t>Herramienta de recolección</a:t>
          </a:r>
          <a:endParaRPr lang="es-EC" dirty="0"/>
        </a:p>
      </dgm:t>
    </dgm:pt>
    <dgm:pt modelId="{20CD7FA0-CAB9-4DFE-906C-15A7F1D4E867}" type="parTrans" cxnId="{8C82F6FD-6F23-4654-866B-C3B049DABE10}">
      <dgm:prSet/>
      <dgm:spPr/>
      <dgm:t>
        <a:bodyPr/>
        <a:lstStyle/>
        <a:p>
          <a:endParaRPr lang="es-EC"/>
        </a:p>
      </dgm:t>
    </dgm:pt>
    <dgm:pt modelId="{9F2173CF-9BD7-471D-A791-D322BA15EFBE}" type="sibTrans" cxnId="{8C82F6FD-6F23-4654-866B-C3B049DABE10}">
      <dgm:prSet/>
      <dgm:spPr/>
      <dgm:t>
        <a:bodyPr/>
        <a:lstStyle/>
        <a:p>
          <a:endParaRPr lang="es-EC"/>
        </a:p>
      </dgm:t>
    </dgm:pt>
    <dgm:pt modelId="{F6928B41-1BF0-4C23-A50F-67A5672078E5}">
      <dgm:prSet phldrT="[Texto]"/>
      <dgm:spPr/>
      <dgm:t>
        <a:bodyPr/>
        <a:lstStyle/>
        <a:p>
          <a:r>
            <a:rPr lang="es-EC" sz="2000" dirty="0" smtClean="0"/>
            <a:t>Encuesta</a:t>
          </a:r>
          <a:endParaRPr lang="es-EC" sz="2000" dirty="0"/>
        </a:p>
      </dgm:t>
    </dgm:pt>
    <dgm:pt modelId="{BC077598-9CE9-4011-AB00-30CE3E3CD55B}" type="parTrans" cxnId="{48D6B73A-8EE4-4346-971E-93C73D75047C}">
      <dgm:prSet/>
      <dgm:spPr/>
      <dgm:t>
        <a:bodyPr/>
        <a:lstStyle/>
        <a:p>
          <a:endParaRPr lang="es-EC"/>
        </a:p>
      </dgm:t>
    </dgm:pt>
    <dgm:pt modelId="{AA5869E2-7FF1-40C9-BD94-9E07397A34E2}" type="sibTrans" cxnId="{48D6B73A-8EE4-4346-971E-93C73D75047C}">
      <dgm:prSet/>
      <dgm:spPr/>
      <dgm:t>
        <a:bodyPr/>
        <a:lstStyle/>
        <a:p>
          <a:endParaRPr lang="es-EC"/>
        </a:p>
      </dgm:t>
    </dgm:pt>
    <dgm:pt modelId="{40B21B19-C730-4BD9-8775-77D20DF5A96D}">
      <dgm:prSet phldrT="[Texto]"/>
      <dgm:spPr/>
      <dgm:t>
        <a:bodyPr/>
        <a:lstStyle/>
        <a:p>
          <a:pPr algn="just"/>
          <a:r>
            <a:rPr lang="es-EC" dirty="0" smtClean="0"/>
            <a:t>Muestra: 96</a:t>
          </a:r>
          <a:endParaRPr lang="es-EC" dirty="0"/>
        </a:p>
      </dgm:t>
    </dgm:pt>
    <dgm:pt modelId="{C4709FC0-411F-4149-AFE8-861B0D35FB02}" type="parTrans" cxnId="{D6B559C6-4174-4E3E-AB34-57A7FAEC57F6}">
      <dgm:prSet/>
      <dgm:spPr/>
      <dgm:t>
        <a:bodyPr/>
        <a:lstStyle/>
        <a:p>
          <a:endParaRPr lang="es-EC"/>
        </a:p>
      </dgm:t>
    </dgm:pt>
    <dgm:pt modelId="{69619AAA-61F2-4A2B-9C46-7C8423971F01}" type="sibTrans" cxnId="{D6B559C6-4174-4E3E-AB34-57A7FAEC57F6}">
      <dgm:prSet/>
      <dgm:spPr/>
      <dgm:t>
        <a:bodyPr/>
        <a:lstStyle/>
        <a:p>
          <a:endParaRPr lang="es-EC"/>
        </a:p>
      </dgm:t>
    </dgm:pt>
    <dgm:pt modelId="{9FB07ADC-F393-432B-8342-50F588B969EE}">
      <dgm:prSet phldrT="[Texto]" custT="1"/>
      <dgm:spPr/>
      <dgm:t>
        <a:bodyPr/>
        <a:lstStyle/>
        <a:p>
          <a:r>
            <a:rPr lang="es-EC" sz="1800" dirty="0" smtClean="0"/>
            <a:t>13 reactivos</a:t>
          </a:r>
          <a:endParaRPr lang="es-EC" sz="1800" dirty="0"/>
        </a:p>
      </dgm:t>
    </dgm:pt>
    <dgm:pt modelId="{F2C85B63-E2A8-49BC-9FC8-F100F23F194B}" type="parTrans" cxnId="{9C07BB13-54C8-4EE5-8965-DCBD177D1825}">
      <dgm:prSet/>
      <dgm:spPr/>
      <dgm:t>
        <a:bodyPr/>
        <a:lstStyle/>
        <a:p>
          <a:endParaRPr lang="es-EC"/>
        </a:p>
      </dgm:t>
    </dgm:pt>
    <dgm:pt modelId="{DD9B4BAD-B442-479D-BB80-61240F763CA7}" type="sibTrans" cxnId="{9C07BB13-54C8-4EE5-8965-DCBD177D1825}">
      <dgm:prSet/>
      <dgm:spPr/>
      <dgm:t>
        <a:bodyPr/>
        <a:lstStyle/>
        <a:p>
          <a:endParaRPr lang="es-EC"/>
        </a:p>
      </dgm:t>
    </dgm:pt>
    <dgm:pt modelId="{44AF9750-9378-40C7-986D-C274072C356C}">
      <dgm:prSet phldrT="[Texto]" custT="1"/>
      <dgm:spPr/>
      <dgm:t>
        <a:bodyPr/>
        <a:lstStyle/>
        <a:p>
          <a:r>
            <a:rPr lang="es-EC" sz="1800" dirty="0" smtClean="0"/>
            <a:t>Medidas de escala (nominal, numérica y razón)</a:t>
          </a:r>
          <a:endParaRPr lang="es-EC" sz="1800" dirty="0"/>
        </a:p>
      </dgm:t>
    </dgm:pt>
    <dgm:pt modelId="{F0D9FCCC-DEDB-4F2C-87E3-AE0B7E94C0C8}" type="parTrans" cxnId="{E13B9622-6589-4D4E-9F0F-BC1946CD37D9}">
      <dgm:prSet/>
      <dgm:spPr/>
      <dgm:t>
        <a:bodyPr/>
        <a:lstStyle/>
        <a:p>
          <a:endParaRPr lang="es-EC"/>
        </a:p>
      </dgm:t>
    </dgm:pt>
    <dgm:pt modelId="{2285E269-5BE2-4130-9B78-2D88325BFF24}" type="sibTrans" cxnId="{E13B9622-6589-4D4E-9F0F-BC1946CD37D9}">
      <dgm:prSet/>
      <dgm:spPr/>
      <dgm:t>
        <a:bodyPr/>
        <a:lstStyle/>
        <a:p>
          <a:endParaRPr lang="es-EC"/>
        </a:p>
      </dgm:t>
    </dgm:pt>
    <dgm:pt modelId="{3EB93A8F-CD5E-4958-A5AB-76917E80FF87}" type="pres">
      <dgm:prSet presAssocID="{801B5D9F-299F-4C63-A2B9-C88AA8564507}" presName="linearFlow" presStyleCnt="0">
        <dgm:presLayoutVars>
          <dgm:dir/>
          <dgm:animLvl val="lvl"/>
          <dgm:resizeHandles val="exact"/>
        </dgm:presLayoutVars>
      </dgm:prSet>
      <dgm:spPr/>
      <dgm:t>
        <a:bodyPr/>
        <a:lstStyle/>
        <a:p>
          <a:endParaRPr lang="pt-BR"/>
        </a:p>
      </dgm:t>
    </dgm:pt>
    <dgm:pt modelId="{37C4F07B-783A-4F7F-9029-E32371ECF9CE}" type="pres">
      <dgm:prSet presAssocID="{F082B128-849D-4081-8608-A8C67FE7D90B}" presName="composite" presStyleCnt="0"/>
      <dgm:spPr/>
    </dgm:pt>
    <dgm:pt modelId="{912AB65A-055B-47BB-9208-1F25D49EF602}" type="pres">
      <dgm:prSet presAssocID="{F082B128-849D-4081-8608-A8C67FE7D90B}" presName="parTx" presStyleLbl="node1" presStyleIdx="0" presStyleCnt="3">
        <dgm:presLayoutVars>
          <dgm:chMax val="0"/>
          <dgm:chPref val="0"/>
          <dgm:bulletEnabled val="1"/>
        </dgm:presLayoutVars>
      </dgm:prSet>
      <dgm:spPr/>
      <dgm:t>
        <a:bodyPr/>
        <a:lstStyle/>
        <a:p>
          <a:endParaRPr lang="es-EC"/>
        </a:p>
      </dgm:t>
    </dgm:pt>
    <dgm:pt modelId="{2F74DB36-D149-4066-9547-13D3D07E5727}" type="pres">
      <dgm:prSet presAssocID="{F082B128-849D-4081-8608-A8C67FE7D90B}" presName="parSh" presStyleLbl="node1" presStyleIdx="0" presStyleCnt="3"/>
      <dgm:spPr/>
      <dgm:t>
        <a:bodyPr/>
        <a:lstStyle/>
        <a:p>
          <a:endParaRPr lang="es-EC"/>
        </a:p>
      </dgm:t>
    </dgm:pt>
    <dgm:pt modelId="{4E464C0D-530C-43A6-94D5-74B8DEE3440B}" type="pres">
      <dgm:prSet presAssocID="{F082B128-849D-4081-8608-A8C67FE7D90B}" presName="desTx" presStyleLbl="fgAcc1" presStyleIdx="0" presStyleCnt="3" custScaleX="97528" custScaleY="79063">
        <dgm:presLayoutVars>
          <dgm:bulletEnabled val="1"/>
        </dgm:presLayoutVars>
      </dgm:prSet>
      <dgm:spPr/>
      <dgm:t>
        <a:bodyPr/>
        <a:lstStyle/>
        <a:p>
          <a:endParaRPr lang="es-EC"/>
        </a:p>
      </dgm:t>
    </dgm:pt>
    <dgm:pt modelId="{736350A3-105B-4C72-ABDE-6F9CB916A7F8}" type="pres">
      <dgm:prSet presAssocID="{4C975FAA-0274-49E2-BDEE-1B53033FAB00}" presName="sibTrans" presStyleLbl="sibTrans2D1" presStyleIdx="0" presStyleCnt="2"/>
      <dgm:spPr/>
      <dgm:t>
        <a:bodyPr/>
        <a:lstStyle/>
        <a:p>
          <a:endParaRPr lang="pt-BR"/>
        </a:p>
      </dgm:t>
    </dgm:pt>
    <dgm:pt modelId="{6EB4C1BB-C367-453F-B9E6-0F6B14C12B99}" type="pres">
      <dgm:prSet presAssocID="{4C975FAA-0274-49E2-BDEE-1B53033FAB00}" presName="connTx" presStyleLbl="sibTrans2D1" presStyleIdx="0" presStyleCnt="2"/>
      <dgm:spPr/>
      <dgm:t>
        <a:bodyPr/>
        <a:lstStyle/>
        <a:p>
          <a:endParaRPr lang="pt-BR"/>
        </a:p>
      </dgm:t>
    </dgm:pt>
    <dgm:pt modelId="{BA8383D7-A69D-4734-BADF-B75009926160}" type="pres">
      <dgm:prSet presAssocID="{17444E1A-94AF-4AC5-A697-BB7E4E9238D3}" presName="composite" presStyleCnt="0"/>
      <dgm:spPr/>
    </dgm:pt>
    <dgm:pt modelId="{12783604-4625-4EE4-BFD7-08819558644D}" type="pres">
      <dgm:prSet presAssocID="{17444E1A-94AF-4AC5-A697-BB7E4E9238D3}" presName="parTx" presStyleLbl="node1" presStyleIdx="0" presStyleCnt="3">
        <dgm:presLayoutVars>
          <dgm:chMax val="0"/>
          <dgm:chPref val="0"/>
          <dgm:bulletEnabled val="1"/>
        </dgm:presLayoutVars>
      </dgm:prSet>
      <dgm:spPr/>
      <dgm:t>
        <a:bodyPr/>
        <a:lstStyle/>
        <a:p>
          <a:endParaRPr lang="es-EC"/>
        </a:p>
      </dgm:t>
    </dgm:pt>
    <dgm:pt modelId="{3B1C2014-D7F8-4A46-BB7A-8BD6406C01A3}" type="pres">
      <dgm:prSet presAssocID="{17444E1A-94AF-4AC5-A697-BB7E4E9238D3}" presName="parSh" presStyleLbl="node1" presStyleIdx="1" presStyleCnt="3"/>
      <dgm:spPr/>
      <dgm:t>
        <a:bodyPr/>
        <a:lstStyle/>
        <a:p>
          <a:endParaRPr lang="es-EC"/>
        </a:p>
      </dgm:t>
    </dgm:pt>
    <dgm:pt modelId="{011AAA0B-47F7-49D8-BA46-2429FFE82424}" type="pres">
      <dgm:prSet presAssocID="{17444E1A-94AF-4AC5-A697-BB7E4E9238D3}" presName="desTx" presStyleLbl="fgAcc1" presStyleIdx="1" presStyleCnt="3" custScaleY="80289">
        <dgm:presLayoutVars>
          <dgm:bulletEnabled val="1"/>
        </dgm:presLayoutVars>
      </dgm:prSet>
      <dgm:spPr/>
      <dgm:t>
        <a:bodyPr/>
        <a:lstStyle/>
        <a:p>
          <a:endParaRPr lang="es-EC"/>
        </a:p>
      </dgm:t>
    </dgm:pt>
    <dgm:pt modelId="{92699202-0F74-4A4E-98E2-5CD84D9FF356}" type="pres">
      <dgm:prSet presAssocID="{3B3521A1-85A7-4DC3-AFB8-7A5F3C8235BE}" presName="sibTrans" presStyleLbl="sibTrans2D1" presStyleIdx="1" presStyleCnt="2"/>
      <dgm:spPr/>
      <dgm:t>
        <a:bodyPr/>
        <a:lstStyle/>
        <a:p>
          <a:endParaRPr lang="pt-BR"/>
        </a:p>
      </dgm:t>
    </dgm:pt>
    <dgm:pt modelId="{FE35C592-AE1B-4198-B555-EDBC21455D63}" type="pres">
      <dgm:prSet presAssocID="{3B3521A1-85A7-4DC3-AFB8-7A5F3C8235BE}" presName="connTx" presStyleLbl="sibTrans2D1" presStyleIdx="1" presStyleCnt="2"/>
      <dgm:spPr/>
      <dgm:t>
        <a:bodyPr/>
        <a:lstStyle/>
        <a:p>
          <a:endParaRPr lang="pt-BR"/>
        </a:p>
      </dgm:t>
    </dgm:pt>
    <dgm:pt modelId="{C1A93EF8-F77D-4EAF-9704-6E9FE46A3433}" type="pres">
      <dgm:prSet presAssocID="{80298354-A2CA-4346-AB08-C87EA4833592}" presName="composite" presStyleCnt="0"/>
      <dgm:spPr/>
    </dgm:pt>
    <dgm:pt modelId="{37620F43-B6D0-4D36-A506-E13762158C48}" type="pres">
      <dgm:prSet presAssocID="{80298354-A2CA-4346-AB08-C87EA4833592}" presName="parTx" presStyleLbl="node1" presStyleIdx="1" presStyleCnt="3">
        <dgm:presLayoutVars>
          <dgm:chMax val="0"/>
          <dgm:chPref val="0"/>
          <dgm:bulletEnabled val="1"/>
        </dgm:presLayoutVars>
      </dgm:prSet>
      <dgm:spPr/>
      <dgm:t>
        <a:bodyPr/>
        <a:lstStyle/>
        <a:p>
          <a:endParaRPr lang="pt-BR"/>
        </a:p>
      </dgm:t>
    </dgm:pt>
    <dgm:pt modelId="{A935F1E0-78E1-42E5-99DA-FA3DE918C761}" type="pres">
      <dgm:prSet presAssocID="{80298354-A2CA-4346-AB08-C87EA4833592}" presName="parSh" presStyleLbl="node1" presStyleIdx="2" presStyleCnt="3"/>
      <dgm:spPr/>
      <dgm:t>
        <a:bodyPr/>
        <a:lstStyle/>
        <a:p>
          <a:endParaRPr lang="pt-BR"/>
        </a:p>
      </dgm:t>
    </dgm:pt>
    <dgm:pt modelId="{C06CA712-D9A8-421F-9E7E-F5A1215D32A3}" type="pres">
      <dgm:prSet presAssocID="{80298354-A2CA-4346-AB08-C87EA4833592}" presName="desTx" presStyleLbl="fgAcc1" presStyleIdx="2" presStyleCnt="3">
        <dgm:presLayoutVars>
          <dgm:bulletEnabled val="1"/>
        </dgm:presLayoutVars>
      </dgm:prSet>
      <dgm:spPr/>
      <dgm:t>
        <a:bodyPr/>
        <a:lstStyle/>
        <a:p>
          <a:endParaRPr lang="es-EC"/>
        </a:p>
      </dgm:t>
    </dgm:pt>
  </dgm:ptLst>
  <dgm:cxnLst>
    <dgm:cxn modelId="{EBA5530D-651F-40B9-B957-D33DDF410874}" type="presOf" srcId="{801B5D9F-299F-4C63-A2B9-C88AA8564507}" destId="{3EB93A8F-CD5E-4958-A5AB-76917E80FF87}" srcOrd="0" destOrd="0" presId="urn:microsoft.com/office/officeart/2005/8/layout/process3"/>
    <dgm:cxn modelId="{F2798B8F-4F3F-4F71-B1A9-6512E1C018CE}" type="presOf" srcId="{F082B128-849D-4081-8608-A8C67FE7D90B}" destId="{2F74DB36-D149-4066-9547-13D3D07E5727}" srcOrd="1" destOrd="0" presId="urn:microsoft.com/office/officeart/2005/8/layout/process3"/>
    <dgm:cxn modelId="{8E1E85D4-39AB-4B11-859B-24A28B345445}" type="presOf" srcId="{80298354-A2CA-4346-AB08-C87EA4833592}" destId="{A935F1E0-78E1-42E5-99DA-FA3DE918C761}" srcOrd="1" destOrd="0" presId="urn:microsoft.com/office/officeart/2005/8/layout/process3"/>
    <dgm:cxn modelId="{E85E429E-CA80-44E5-982C-8F883DDB5C6C}" type="presOf" srcId="{F6928B41-1BF0-4C23-A50F-67A5672078E5}" destId="{C06CA712-D9A8-421F-9E7E-F5A1215D32A3}" srcOrd="0" destOrd="0" presId="urn:microsoft.com/office/officeart/2005/8/layout/process3"/>
    <dgm:cxn modelId="{8E6FC0B5-40BC-499C-9334-501403B32CEE}" srcId="{17444E1A-94AF-4AC5-A697-BB7E4E9238D3}" destId="{440074B5-23B2-4F17-B97D-3D703F673B81}" srcOrd="0" destOrd="0" parTransId="{0B7B780C-4A0E-4AAC-A790-DA7FAAF587CB}" sibTransId="{79F88B6D-02C6-4B3D-BF97-E60809B79A7D}"/>
    <dgm:cxn modelId="{E05ABBB5-5AD3-4E41-9F30-BADEAF70C829}" type="presOf" srcId="{80298354-A2CA-4346-AB08-C87EA4833592}" destId="{37620F43-B6D0-4D36-A506-E13762158C48}" srcOrd="0" destOrd="0" presId="urn:microsoft.com/office/officeart/2005/8/layout/process3"/>
    <dgm:cxn modelId="{D7E549EA-D69D-48F0-BCC1-CBA5252AEC2C}" type="presOf" srcId="{17444E1A-94AF-4AC5-A697-BB7E4E9238D3}" destId="{3B1C2014-D7F8-4A46-BB7A-8BD6406C01A3}" srcOrd="1" destOrd="0" presId="urn:microsoft.com/office/officeart/2005/8/layout/process3"/>
    <dgm:cxn modelId="{48D6B73A-8EE4-4346-971E-93C73D75047C}" srcId="{80298354-A2CA-4346-AB08-C87EA4833592}" destId="{F6928B41-1BF0-4C23-A50F-67A5672078E5}" srcOrd="0" destOrd="0" parTransId="{BC077598-9CE9-4011-AB00-30CE3E3CD55B}" sibTransId="{AA5869E2-7FF1-40C9-BD94-9E07397A34E2}"/>
    <dgm:cxn modelId="{9C07BB13-54C8-4EE5-8965-DCBD177D1825}" srcId="{F6928B41-1BF0-4C23-A50F-67A5672078E5}" destId="{9FB07ADC-F393-432B-8342-50F588B969EE}" srcOrd="0" destOrd="0" parTransId="{F2C85B63-E2A8-49BC-9FC8-F100F23F194B}" sibTransId="{DD9B4BAD-B442-479D-BB80-61240F763CA7}"/>
    <dgm:cxn modelId="{6B131CFB-EE6E-4665-AD00-ED0D1469EE19}" type="presOf" srcId="{F082B128-849D-4081-8608-A8C67FE7D90B}" destId="{912AB65A-055B-47BB-9208-1F25D49EF602}" srcOrd="0" destOrd="0" presId="urn:microsoft.com/office/officeart/2005/8/layout/process3"/>
    <dgm:cxn modelId="{E13B9622-6589-4D4E-9F0F-BC1946CD37D9}" srcId="{F6928B41-1BF0-4C23-A50F-67A5672078E5}" destId="{44AF9750-9378-40C7-986D-C274072C356C}" srcOrd="1" destOrd="0" parTransId="{F0D9FCCC-DEDB-4F2C-87E3-AE0B7E94C0C8}" sibTransId="{2285E269-5BE2-4130-9B78-2D88325BFF24}"/>
    <dgm:cxn modelId="{D6B559C6-4174-4E3E-AB34-57A7FAEC57F6}" srcId="{17444E1A-94AF-4AC5-A697-BB7E4E9238D3}" destId="{40B21B19-C730-4BD9-8775-77D20DF5A96D}" srcOrd="1" destOrd="0" parTransId="{C4709FC0-411F-4149-AFE8-861B0D35FB02}" sibTransId="{69619AAA-61F2-4A2B-9C46-7C8423971F01}"/>
    <dgm:cxn modelId="{8C82F6FD-6F23-4654-866B-C3B049DABE10}" srcId="{801B5D9F-299F-4C63-A2B9-C88AA8564507}" destId="{80298354-A2CA-4346-AB08-C87EA4833592}" srcOrd="2" destOrd="0" parTransId="{20CD7FA0-CAB9-4DFE-906C-15A7F1D4E867}" sibTransId="{9F2173CF-9BD7-471D-A791-D322BA15EFBE}"/>
    <dgm:cxn modelId="{43F0C47A-4CBF-42E4-86C4-49C23CAA796D}" srcId="{801B5D9F-299F-4C63-A2B9-C88AA8564507}" destId="{17444E1A-94AF-4AC5-A697-BB7E4E9238D3}" srcOrd="1" destOrd="0" parTransId="{6BA8DDBD-5FDB-48EA-88DE-2C196BF9D812}" sibTransId="{3B3521A1-85A7-4DC3-AFB8-7A5F3C8235BE}"/>
    <dgm:cxn modelId="{99829179-AFC2-4976-89A7-42A0780C1A45}" type="presOf" srcId="{D73E9760-CB82-454E-B4D9-6C13E82EBFB1}" destId="{4E464C0D-530C-43A6-94D5-74B8DEE3440B}" srcOrd="0" destOrd="0" presId="urn:microsoft.com/office/officeart/2005/8/layout/process3"/>
    <dgm:cxn modelId="{12850048-316D-4482-B8E6-68386771DB98}" type="presOf" srcId="{44AF9750-9378-40C7-986D-C274072C356C}" destId="{C06CA712-D9A8-421F-9E7E-F5A1215D32A3}" srcOrd="0" destOrd="2" presId="urn:microsoft.com/office/officeart/2005/8/layout/process3"/>
    <dgm:cxn modelId="{ED9510F6-FFD3-458A-8859-F0A3BB9D6119}" type="presOf" srcId="{3B3521A1-85A7-4DC3-AFB8-7A5F3C8235BE}" destId="{92699202-0F74-4A4E-98E2-5CD84D9FF356}" srcOrd="0" destOrd="0" presId="urn:microsoft.com/office/officeart/2005/8/layout/process3"/>
    <dgm:cxn modelId="{54546231-A315-4223-A8A7-85E05E4354BF}" srcId="{F082B128-849D-4081-8608-A8C67FE7D90B}" destId="{D73E9760-CB82-454E-B4D9-6C13E82EBFB1}" srcOrd="0" destOrd="0" parTransId="{C4658D5D-47FD-4D99-9C7D-1C28C05DFD2D}" sibTransId="{EBC25567-7978-4316-B06F-8AE4EC51A7A7}"/>
    <dgm:cxn modelId="{F972F149-543E-4130-BA57-756C4D809050}" type="presOf" srcId="{3B3521A1-85A7-4DC3-AFB8-7A5F3C8235BE}" destId="{FE35C592-AE1B-4198-B555-EDBC21455D63}" srcOrd="1" destOrd="0" presId="urn:microsoft.com/office/officeart/2005/8/layout/process3"/>
    <dgm:cxn modelId="{69B30681-C726-4CFE-A8D9-8C5178C58702}" type="presOf" srcId="{17444E1A-94AF-4AC5-A697-BB7E4E9238D3}" destId="{12783604-4625-4EE4-BFD7-08819558644D}" srcOrd="0" destOrd="0" presId="urn:microsoft.com/office/officeart/2005/8/layout/process3"/>
    <dgm:cxn modelId="{14E09A27-C3F8-4201-A0DD-2DF2A8E0D1BC}" type="presOf" srcId="{9FB07ADC-F393-432B-8342-50F588B969EE}" destId="{C06CA712-D9A8-421F-9E7E-F5A1215D32A3}" srcOrd="0" destOrd="1" presId="urn:microsoft.com/office/officeart/2005/8/layout/process3"/>
    <dgm:cxn modelId="{A71C38D7-3323-456A-B618-F9177C974C0C}" type="presOf" srcId="{40B21B19-C730-4BD9-8775-77D20DF5A96D}" destId="{011AAA0B-47F7-49D8-BA46-2429FFE82424}" srcOrd="0" destOrd="1" presId="urn:microsoft.com/office/officeart/2005/8/layout/process3"/>
    <dgm:cxn modelId="{EF252243-4A48-4F52-A512-57F01257A8F2}" type="presOf" srcId="{4C975FAA-0274-49E2-BDEE-1B53033FAB00}" destId="{6EB4C1BB-C367-453F-B9E6-0F6B14C12B99}" srcOrd="1" destOrd="0" presId="urn:microsoft.com/office/officeart/2005/8/layout/process3"/>
    <dgm:cxn modelId="{E5486D54-CB2F-4E57-9D6C-85A778243B38}" type="presOf" srcId="{4C975FAA-0274-49E2-BDEE-1B53033FAB00}" destId="{736350A3-105B-4C72-ABDE-6F9CB916A7F8}" srcOrd="0" destOrd="0" presId="urn:microsoft.com/office/officeart/2005/8/layout/process3"/>
    <dgm:cxn modelId="{4A2874E9-7560-48BE-B219-BF7787A9CB6A}" srcId="{801B5D9F-299F-4C63-A2B9-C88AA8564507}" destId="{F082B128-849D-4081-8608-A8C67FE7D90B}" srcOrd="0" destOrd="0" parTransId="{434C97F7-2878-4920-9E3B-2149F5ADE9FE}" sibTransId="{4C975FAA-0274-49E2-BDEE-1B53033FAB00}"/>
    <dgm:cxn modelId="{C7101367-5309-4B6F-8415-1FBE3E60E202}" type="presOf" srcId="{440074B5-23B2-4F17-B97D-3D703F673B81}" destId="{011AAA0B-47F7-49D8-BA46-2429FFE82424}" srcOrd="0" destOrd="0" presId="urn:microsoft.com/office/officeart/2005/8/layout/process3"/>
    <dgm:cxn modelId="{B2B02473-DAD3-4140-915A-68FE95A82795}" type="presParOf" srcId="{3EB93A8F-CD5E-4958-A5AB-76917E80FF87}" destId="{37C4F07B-783A-4F7F-9029-E32371ECF9CE}" srcOrd="0" destOrd="0" presId="urn:microsoft.com/office/officeart/2005/8/layout/process3"/>
    <dgm:cxn modelId="{EF80FCF8-05AB-48EB-9AB8-15083B4282D3}" type="presParOf" srcId="{37C4F07B-783A-4F7F-9029-E32371ECF9CE}" destId="{912AB65A-055B-47BB-9208-1F25D49EF602}" srcOrd="0" destOrd="0" presId="urn:microsoft.com/office/officeart/2005/8/layout/process3"/>
    <dgm:cxn modelId="{37FEF82D-ACE9-4D67-AAE0-AA630B33EFCD}" type="presParOf" srcId="{37C4F07B-783A-4F7F-9029-E32371ECF9CE}" destId="{2F74DB36-D149-4066-9547-13D3D07E5727}" srcOrd="1" destOrd="0" presId="urn:microsoft.com/office/officeart/2005/8/layout/process3"/>
    <dgm:cxn modelId="{2A6538BD-7380-4FAF-9F10-1CA39B98E0B8}" type="presParOf" srcId="{37C4F07B-783A-4F7F-9029-E32371ECF9CE}" destId="{4E464C0D-530C-43A6-94D5-74B8DEE3440B}" srcOrd="2" destOrd="0" presId="urn:microsoft.com/office/officeart/2005/8/layout/process3"/>
    <dgm:cxn modelId="{238D9CCC-25A7-4685-8C73-7D4CBB21DC2A}" type="presParOf" srcId="{3EB93A8F-CD5E-4958-A5AB-76917E80FF87}" destId="{736350A3-105B-4C72-ABDE-6F9CB916A7F8}" srcOrd="1" destOrd="0" presId="urn:microsoft.com/office/officeart/2005/8/layout/process3"/>
    <dgm:cxn modelId="{BA3C5DAC-0318-48B1-9450-381383F3AE88}" type="presParOf" srcId="{736350A3-105B-4C72-ABDE-6F9CB916A7F8}" destId="{6EB4C1BB-C367-453F-B9E6-0F6B14C12B99}" srcOrd="0" destOrd="0" presId="urn:microsoft.com/office/officeart/2005/8/layout/process3"/>
    <dgm:cxn modelId="{5B6BC34F-6665-490A-8720-DF550B9B6D7A}" type="presParOf" srcId="{3EB93A8F-CD5E-4958-A5AB-76917E80FF87}" destId="{BA8383D7-A69D-4734-BADF-B75009926160}" srcOrd="2" destOrd="0" presId="urn:microsoft.com/office/officeart/2005/8/layout/process3"/>
    <dgm:cxn modelId="{051C66C8-5EE4-4114-ADE9-0ADC8333CA04}" type="presParOf" srcId="{BA8383D7-A69D-4734-BADF-B75009926160}" destId="{12783604-4625-4EE4-BFD7-08819558644D}" srcOrd="0" destOrd="0" presId="urn:microsoft.com/office/officeart/2005/8/layout/process3"/>
    <dgm:cxn modelId="{4ABB607D-D262-4582-BF69-0D7C5C29B9A9}" type="presParOf" srcId="{BA8383D7-A69D-4734-BADF-B75009926160}" destId="{3B1C2014-D7F8-4A46-BB7A-8BD6406C01A3}" srcOrd="1" destOrd="0" presId="urn:microsoft.com/office/officeart/2005/8/layout/process3"/>
    <dgm:cxn modelId="{425DF736-650E-49C9-A139-1640320658A4}" type="presParOf" srcId="{BA8383D7-A69D-4734-BADF-B75009926160}" destId="{011AAA0B-47F7-49D8-BA46-2429FFE82424}" srcOrd="2" destOrd="0" presId="urn:microsoft.com/office/officeart/2005/8/layout/process3"/>
    <dgm:cxn modelId="{249E9B98-8612-4E3D-BBEB-D5479F9BA052}" type="presParOf" srcId="{3EB93A8F-CD5E-4958-A5AB-76917E80FF87}" destId="{92699202-0F74-4A4E-98E2-5CD84D9FF356}" srcOrd="3" destOrd="0" presId="urn:microsoft.com/office/officeart/2005/8/layout/process3"/>
    <dgm:cxn modelId="{CEE84C2E-7BC2-4591-89AC-755BDC4BB809}" type="presParOf" srcId="{92699202-0F74-4A4E-98E2-5CD84D9FF356}" destId="{FE35C592-AE1B-4198-B555-EDBC21455D63}" srcOrd="0" destOrd="0" presId="urn:microsoft.com/office/officeart/2005/8/layout/process3"/>
    <dgm:cxn modelId="{6FB59692-C870-403B-88D0-D08A0D0C8258}" type="presParOf" srcId="{3EB93A8F-CD5E-4958-A5AB-76917E80FF87}" destId="{C1A93EF8-F77D-4EAF-9704-6E9FE46A3433}" srcOrd="4" destOrd="0" presId="urn:microsoft.com/office/officeart/2005/8/layout/process3"/>
    <dgm:cxn modelId="{0584388B-813B-43CF-B9D6-CD7411512322}" type="presParOf" srcId="{C1A93EF8-F77D-4EAF-9704-6E9FE46A3433}" destId="{37620F43-B6D0-4D36-A506-E13762158C48}" srcOrd="0" destOrd="0" presId="urn:microsoft.com/office/officeart/2005/8/layout/process3"/>
    <dgm:cxn modelId="{51F8EC09-5B69-495D-B267-DD46B1BADFB7}" type="presParOf" srcId="{C1A93EF8-F77D-4EAF-9704-6E9FE46A3433}" destId="{A935F1E0-78E1-42E5-99DA-FA3DE918C761}" srcOrd="1" destOrd="0" presId="urn:microsoft.com/office/officeart/2005/8/layout/process3"/>
    <dgm:cxn modelId="{1127BFA5-925F-4010-A673-44A21599A580}" type="presParOf" srcId="{C1A93EF8-F77D-4EAF-9704-6E9FE46A3433}" destId="{C06CA712-D9A8-421F-9E7E-F5A1215D32A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20844-6BEB-46A8-A4CE-D321B640D14D}">
      <dsp:nvSpPr>
        <dsp:cNvPr id="0" name=""/>
        <dsp:cNvSpPr/>
      </dsp:nvSpPr>
      <dsp:spPr>
        <a:xfrm>
          <a:off x="27386" y="0"/>
          <a:ext cx="1653520" cy="16535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18749-9925-4488-A1D1-43114C0FD0BA}">
      <dsp:nvSpPr>
        <dsp:cNvPr id="0" name=""/>
        <dsp:cNvSpPr/>
      </dsp:nvSpPr>
      <dsp:spPr>
        <a:xfrm>
          <a:off x="144010" y="1569124"/>
          <a:ext cx="1653520" cy="1383202"/>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Carretilla</a:t>
          </a:r>
          <a:endParaRPr lang="es-EC" sz="2100" kern="1200" dirty="0"/>
        </a:p>
      </dsp:txBody>
      <dsp:txXfrm>
        <a:off x="184523" y="1609637"/>
        <a:ext cx="1572494" cy="1302176"/>
      </dsp:txXfrm>
    </dsp:sp>
    <dsp:sp modelId="{28E69EFE-42B5-4C34-8F2B-77872B6A1C1A}">
      <dsp:nvSpPr>
        <dsp:cNvPr id="0" name=""/>
        <dsp:cNvSpPr/>
      </dsp:nvSpPr>
      <dsp:spPr>
        <a:xfrm>
          <a:off x="2006599" y="628101"/>
          <a:ext cx="325692" cy="397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2006599" y="707564"/>
        <a:ext cx="227984" cy="238391"/>
      </dsp:txXfrm>
    </dsp:sp>
    <dsp:sp modelId="{176CBBF1-34A8-4922-82FC-0777721E389E}">
      <dsp:nvSpPr>
        <dsp:cNvPr id="0" name=""/>
        <dsp:cNvSpPr/>
      </dsp:nvSpPr>
      <dsp:spPr>
        <a:xfrm>
          <a:off x="2611456" y="0"/>
          <a:ext cx="1653520" cy="16535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7BC6A-5EDC-41E7-AF08-4DDDCEC5DB35}">
      <dsp:nvSpPr>
        <dsp:cNvPr id="0" name=""/>
        <dsp:cNvSpPr/>
      </dsp:nvSpPr>
      <dsp:spPr>
        <a:xfrm>
          <a:off x="2592293" y="1512830"/>
          <a:ext cx="1653520" cy="1368155"/>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err="1" smtClean="0"/>
            <a:t>Food</a:t>
          </a:r>
          <a:r>
            <a:rPr lang="es-EC" sz="2100" kern="1200" dirty="0" smtClean="0"/>
            <a:t> </a:t>
          </a:r>
          <a:r>
            <a:rPr lang="es-EC" sz="2100" kern="1200" dirty="0" err="1" smtClean="0"/>
            <a:t>Truck</a:t>
          </a:r>
          <a:r>
            <a:rPr lang="es-EC" sz="2100" kern="1200" dirty="0" smtClean="0"/>
            <a:t> – comida rápida</a:t>
          </a:r>
          <a:endParaRPr lang="es-EC" sz="2100" kern="1200" dirty="0"/>
        </a:p>
      </dsp:txBody>
      <dsp:txXfrm>
        <a:off x="2632365" y="1552902"/>
        <a:ext cx="1573376" cy="1288011"/>
      </dsp:txXfrm>
    </dsp:sp>
    <dsp:sp modelId="{0B3BCCB8-C621-4B3B-BFD0-6B3E025D99EE}">
      <dsp:nvSpPr>
        <dsp:cNvPr id="0" name=""/>
        <dsp:cNvSpPr/>
      </dsp:nvSpPr>
      <dsp:spPr>
        <a:xfrm>
          <a:off x="4590669" y="628101"/>
          <a:ext cx="325692" cy="397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590669" y="707564"/>
        <a:ext cx="227984" cy="238391"/>
      </dsp:txXfrm>
    </dsp:sp>
    <dsp:sp modelId="{9F49F9EC-F09A-4A4D-82F5-9322009CCE7E}">
      <dsp:nvSpPr>
        <dsp:cNvPr id="0" name=""/>
        <dsp:cNvSpPr/>
      </dsp:nvSpPr>
      <dsp:spPr>
        <a:xfrm>
          <a:off x="5195526" y="0"/>
          <a:ext cx="1653520" cy="165352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44A45-71A7-4687-94BB-BFA7BB9ACB02}">
      <dsp:nvSpPr>
        <dsp:cNvPr id="0" name=""/>
        <dsp:cNvSpPr/>
      </dsp:nvSpPr>
      <dsp:spPr>
        <a:xfrm>
          <a:off x="5184581" y="1581510"/>
          <a:ext cx="1653520" cy="137081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err="1" smtClean="0"/>
            <a:t>Food</a:t>
          </a:r>
          <a:r>
            <a:rPr lang="es-EC" sz="2100" kern="1200" dirty="0" smtClean="0"/>
            <a:t> </a:t>
          </a:r>
          <a:r>
            <a:rPr lang="es-EC" sz="2100" kern="1200" dirty="0" err="1" smtClean="0"/>
            <a:t>Truck</a:t>
          </a:r>
          <a:r>
            <a:rPr lang="es-EC" sz="2100" kern="1200" dirty="0" smtClean="0"/>
            <a:t> – Alimentos Orgánicos</a:t>
          </a:r>
          <a:endParaRPr lang="es-EC" sz="2100" kern="1200" dirty="0"/>
        </a:p>
      </dsp:txBody>
      <dsp:txXfrm>
        <a:off x="5224731" y="1621660"/>
        <a:ext cx="1573220" cy="129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066EF-CEC9-403C-933E-651C52A1FCDA}">
      <dsp:nvSpPr>
        <dsp:cNvPr id="0" name=""/>
        <dsp:cNvSpPr/>
      </dsp:nvSpPr>
      <dsp:spPr>
        <a:xfrm rot="5400000">
          <a:off x="-267472" y="269275"/>
          <a:ext cx="1783147" cy="1248203"/>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PROBLEMA  DE INVESTIGACIÓN</a:t>
          </a:r>
          <a:endParaRPr lang="es-EC" sz="1200" b="1" kern="1200" dirty="0"/>
        </a:p>
      </dsp:txBody>
      <dsp:txXfrm rot="-5400000">
        <a:off x="1" y="625905"/>
        <a:ext cx="1248203" cy="534944"/>
      </dsp:txXfrm>
    </dsp:sp>
    <dsp:sp modelId="{3B9182D8-55C8-47BF-BAC8-66F4D341F80E}">
      <dsp:nvSpPr>
        <dsp:cNvPr id="0" name=""/>
        <dsp:cNvSpPr/>
      </dsp:nvSpPr>
      <dsp:spPr>
        <a:xfrm rot="5400000">
          <a:off x="4082198" y="-2832192"/>
          <a:ext cx="1159045" cy="6827036"/>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Conocer los hábitos de consumo de las personas residentes de la parroquia de </a:t>
          </a:r>
          <a:r>
            <a:rPr lang="es-EC" sz="1400" kern="1200" dirty="0" smtClean="0"/>
            <a:t>Alangasí </a:t>
          </a:r>
          <a:r>
            <a:rPr lang="es-EC" sz="1400" kern="1200" dirty="0" smtClean="0"/>
            <a:t>del cantón Quito, para la implementación de un FOOD TRUCK de Alimentos Orgánicos</a:t>
          </a:r>
          <a:endParaRPr lang="es-EC" sz="1400" kern="1200" dirty="0"/>
        </a:p>
      </dsp:txBody>
      <dsp:txXfrm rot="-5400000">
        <a:off x="1248203" y="58383"/>
        <a:ext cx="6770456" cy="1045885"/>
      </dsp:txXfrm>
    </dsp:sp>
    <dsp:sp modelId="{4F0D9AFB-E1A3-4569-BA09-1189A345C5B6}">
      <dsp:nvSpPr>
        <dsp:cNvPr id="0" name=""/>
        <dsp:cNvSpPr/>
      </dsp:nvSpPr>
      <dsp:spPr>
        <a:xfrm rot="5400000">
          <a:off x="-267472" y="1860174"/>
          <a:ext cx="1783147" cy="1248203"/>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OBJETIVO GENERAL</a:t>
          </a:r>
          <a:endParaRPr lang="es-EC" sz="1200" kern="1200" dirty="0"/>
        </a:p>
      </dsp:txBody>
      <dsp:txXfrm rot="-5400000">
        <a:off x="1" y="2216804"/>
        <a:ext cx="1248203" cy="534944"/>
      </dsp:txXfrm>
    </dsp:sp>
    <dsp:sp modelId="{5AC0C52C-40AD-4C3B-9C2D-ACD761766B49}">
      <dsp:nvSpPr>
        <dsp:cNvPr id="0" name=""/>
        <dsp:cNvSpPr/>
      </dsp:nvSpPr>
      <dsp:spPr>
        <a:xfrm rot="5400000">
          <a:off x="4082198" y="-1241293"/>
          <a:ext cx="1159045" cy="6827036"/>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Analizar la viabilidad de la implementación de un  negocio de  </a:t>
          </a:r>
          <a:r>
            <a:rPr lang="es-ES" sz="1400" kern="1200" dirty="0" err="1" smtClean="0"/>
            <a:t>Food</a:t>
          </a:r>
          <a:r>
            <a:rPr lang="es-ES" sz="1400" kern="1200" dirty="0" smtClean="0"/>
            <a:t> </a:t>
          </a:r>
          <a:r>
            <a:rPr lang="es-ES" sz="1400" kern="1200" dirty="0" err="1" smtClean="0"/>
            <a:t>Truck</a:t>
          </a:r>
          <a:r>
            <a:rPr lang="es-ES" sz="1400" kern="1200" dirty="0" smtClean="0"/>
            <a:t>, con alimentos orgánicos</a:t>
          </a:r>
          <a:endParaRPr lang="es-EC" sz="1400" kern="1200" dirty="0"/>
        </a:p>
      </dsp:txBody>
      <dsp:txXfrm rot="-5400000">
        <a:off x="1248203" y="1649282"/>
        <a:ext cx="6770456" cy="1045885"/>
      </dsp:txXfrm>
    </dsp:sp>
    <dsp:sp modelId="{83088832-A6F1-4F9C-817C-4733C10BAE8A}">
      <dsp:nvSpPr>
        <dsp:cNvPr id="0" name=""/>
        <dsp:cNvSpPr/>
      </dsp:nvSpPr>
      <dsp:spPr>
        <a:xfrm rot="5400000">
          <a:off x="-267472" y="3451073"/>
          <a:ext cx="1783147" cy="1248203"/>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OBJETIVOS ESPECIFICOS</a:t>
          </a:r>
          <a:endParaRPr lang="es-EC" sz="1200" kern="1200" dirty="0"/>
        </a:p>
      </dsp:txBody>
      <dsp:txXfrm rot="-5400000">
        <a:off x="1" y="3807703"/>
        <a:ext cx="1248203" cy="534944"/>
      </dsp:txXfrm>
    </dsp:sp>
    <dsp:sp modelId="{686EDED1-F5A1-4F40-A9DB-8A0B32B468A3}">
      <dsp:nvSpPr>
        <dsp:cNvPr id="0" name=""/>
        <dsp:cNvSpPr/>
      </dsp:nvSpPr>
      <dsp:spPr>
        <a:xfrm rot="5400000">
          <a:off x="4082198" y="349605"/>
          <a:ext cx="1159045" cy="6827036"/>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Establecer hábitos de consumo de alimentos orgánicos. </a:t>
          </a:r>
          <a:endParaRPr lang="es-EC" sz="1400" kern="1200" dirty="0"/>
        </a:p>
        <a:p>
          <a:pPr marL="114300" lvl="1" indent="-114300" algn="l" defTabSz="622300">
            <a:lnSpc>
              <a:spcPct val="90000"/>
            </a:lnSpc>
            <a:spcBef>
              <a:spcPct val="0"/>
            </a:spcBef>
            <a:spcAft>
              <a:spcPct val="15000"/>
            </a:spcAft>
            <a:buChar char="••"/>
          </a:pPr>
          <a:r>
            <a:rPr lang="es-EC" sz="1400" kern="1200" dirty="0" smtClean="0"/>
            <a:t>Identificar motivos de la población para consumir en los </a:t>
          </a:r>
          <a:r>
            <a:rPr lang="es-EC" sz="1400" kern="1200" dirty="0" err="1" smtClean="0"/>
            <a:t>Food</a:t>
          </a:r>
          <a:r>
            <a:rPr lang="es-EC" sz="1400" kern="1200" dirty="0" smtClean="0"/>
            <a:t> </a:t>
          </a:r>
          <a:r>
            <a:rPr lang="es-EC" sz="1400" kern="1200" dirty="0" err="1" smtClean="0"/>
            <a:t>Truck</a:t>
          </a:r>
          <a:r>
            <a:rPr lang="es-EC" sz="1400" kern="1200" dirty="0" smtClean="0"/>
            <a:t>.</a:t>
          </a:r>
          <a:endParaRPr lang="pt-BR" sz="1400" kern="1200" dirty="0"/>
        </a:p>
        <a:p>
          <a:pPr marL="114300" lvl="1" indent="-114300" algn="l" defTabSz="622300">
            <a:lnSpc>
              <a:spcPct val="90000"/>
            </a:lnSpc>
            <a:spcBef>
              <a:spcPct val="0"/>
            </a:spcBef>
            <a:spcAft>
              <a:spcPct val="15000"/>
            </a:spcAft>
            <a:buChar char="••"/>
          </a:pPr>
          <a:r>
            <a:rPr lang="es-EC" sz="1400" kern="1200" dirty="0" smtClean="0"/>
            <a:t>Conocer gustos gastronómicos  en los consumidores de la Parroquia de </a:t>
          </a:r>
          <a:r>
            <a:rPr lang="es-EC" sz="1400" kern="1200" dirty="0" err="1" smtClean="0"/>
            <a:t>Alangasí</a:t>
          </a:r>
          <a:r>
            <a:rPr lang="es-EC" sz="1400" kern="1200" dirty="0" smtClean="0"/>
            <a:t>.</a:t>
          </a:r>
          <a:endParaRPr lang="pt-BR" sz="1400" kern="1200" dirty="0"/>
        </a:p>
        <a:p>
          <a:pPr marL="114300" lvl="1" indent="-114300" algn="l" defTabSz="622300">
            <a:lnSpc>
              <a:spcPct val="90000"/>
            </a:lnSpc>
            <a:spcBef>
              <a:spcPct val="0"/>
            </a:spcBef>
            <a:spcAft>
              <a:spcPct val="15000"/>
            </a:spcAft>
            <a:buChar char="••"/>
          </a:pPr>
          <a:r>
            <a:rPr lang="es-EC" sz="1400" kern="1200" dirty="0" smtClean="0"/>
            <a:t>Identificar el promedio del gasto diario o semanal en la alimentación</a:t>
          </a:r>
          <a:endParaRPr lang="pt-BR" sz="1400" kern="1200" dirty="0"/>
        </a:p>
      </dsp:txBody>
      <dsp:txXfrm rot="-5400000">
        <a:off x="1248203" y="3240180"/>
        <a:ext cx="6770456" cy="1045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4DB36-D149-4066-9547-13D3D07E5727}">
      <dsp:nvSpPr>
        <dsp:cNvPr id="0" name=""/>
        <dsp:cNvSpPr/>
      </dsp:nvSpPr>
      <dsp:spPr>
        <a:xfrm>
          <a:off x="939" y="233218"/>
          <a:ext cx="1944750" cy="1119529"/>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C" sz="1900" kern="1200" dirty="0" smtClean="0"/>
            <a:t>Investigación descriptiva</a:t>
          </a:r>
          <a:endParaRPr lang="es-EC" sz="1900" kern="1200" dirty="0"/>
        </a:p>
      </dsp:txBody>
      <dsp:txXfrm>
        <a:off x="939" y="233218"/>
        <a:ext cx="1944750" cy="746353"/>
      </dsp:txXfrm>
    </dsp:sp>
    <dsp:sp modelId="{4E464C0D-530C-43A6-94D5-74B8DEE3440B}">
      <dsp:nvSpPr>
        <dsp:cNvPr id="0" name=""/>
        <dsp:cNvSpPr/>
      </dsp:nvSpPr>
      <dsp:spPr>
        <a:xfrm>
          <a:off x="423298" y="1233484"/>
          <a:ext cx="1896676" cy="191767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just" defTabSz="844550">
            <a:lnSpc>
              <a:spcPct val="90000"/>
            </a:lnSpc>
            <a:spcBef>
              <a:spcPct val="0"/>
            </a:spcBef>
            <a:spcAft>
              <a:spcPct val="15000"/>
            </a:spcAft>
            <a:buChar char="••"/>
          </a:pPr>
          <a:r>
            <a:rPr lang="es-EC" sz="1900" kern="1200" dirty="0" smtClean="0"/>
            <a:t>Medir o </a:t>
          </a:r>
          <a:r>
            <a:rPr lang="es-EC" sz="1900" kern="1200" dirty="0" smtClean="0"/>
            <a:t>recoger información</a:t>
          </a:r>
          <a:endParaRPr lang="es-EC" sz="1900" kern="1200" dirty="0"/>
        </a:p>
      </dsp:txBody>
      <dsp:txXfrm>
        <a:off x="478850" y="1289036"/>
        <a:ext cx="1785572" cy="1806569"/>
      </dsp:txXfrm>
    </dsp:sp>
    <dsp:sp modelId="{736350A3-105B-4C72-ABDE-6F9CB916A7F8}">
      <dsp:nvSpPr>
        <dsp:cNvPr id="0" name=""/>
        <dsp:cNvSpPr/>
      </dsp:nvSpPr>
      <dsp:spPr>
        <a:xfrm rot="21591756">
          <a:off x="2234496" y="360542"/>
          <a:ext cx="612274" cy="484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234496" y="457553"/>
        <a:ext cx="467018" cy="290512"/>
      </dsp:txXfrm>
    </dsp:sp>
    <dsp:sp modelId="{3B1C2014-D7F8-4A46-BB7A-8BD6406C01A3}">
      <dsp:nvSpPr>
        <dsp:cNvPr id="0" name=""/>
        <dsp:cNvSpPr/>
      </dsp:nvSpPr>
      <dsp:spPr>
        <a:xfrm>
          <a:off x="3100921" y="225783"/>
          <a:ext cx="1944750" cy="1119529"/>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C" sz="1900" b="1" kern="1200" dirty="0" smtClean="0"/>
            <a:t>Población y Muestra</a:t>
          </a:r>
          <a:endParaRPr lang="es-EC" sz="1900" kern="1200" dirty="0"/>
        </a:p>
      </dsp:txBody>
      <dsp:txXfrm>
        <a:off x="3100921" y="225783"/>
        <a:ext cx="1944750" cy="746353"/>
      </dsp:txXfrm>
    </dsp:sp>
    <dsp:sp modelId="{011AAA0B-47F7-49D8-BA46-2429FFE82424}">
      <dsp:nvSpPr>
        <dsp:cNvPr id="0" name=""/>
        <dsp:cNvSpPr/>
      </dsp:nvSpPr>
      <dsp:spPr>
        <a:xfrm>
          <a:off x="3499243" y="1211182"/>
          <a:ext cx="1944750" cy="1947409"/>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just" defTabSz="844550">
            <a:lnSpc>
              <a:spcPct val="90000"/>
            </a:lnSpc>
            <a:spcBef>
              <a:spcPct val="0"/>
            </a:spcBef>
            <a:spcAft>
              <a:spcPct val="15000"/>
            </a:spcAft>
            <a:buChar char="••"/>
          </a:pPr>
          <a:r>
            <a:rPr lang="es-EC" sz="1900" kern="1200" dirty="0" smtClean="0"/>
            <a:t>Población Alangasí : 24.251</a:t>
          </a:r>
          <a:endParaRPr lang="es-EC" sz="1900" kern="1200" dirty="0"/>
        </a:p>
        <a:p>
          <a:pPr marL="171450" lvl="1" indent="-171450" algn="just" defTabSz="844550">
            <a:lnSpc>
              <a:spcPct val="90000"/>
            </a:lnSpc>
            <a:spcBef>
              <a:spcPct val="0"/>
            </a:spcBef>
            <a:spcAft>
              <a:spcPct val="15000"/>
            </a:spcAft>
            <a:buChar char="••"/>
          </a:pPr>
          <a:r>
            <a:rPr lang="es-EC" sz="1900" kern="1200" dirty="0" smtClean="0"/>
            <a:t>Muestra: 96</a:t>
          </a:r>
          <a:endParaRPr lang="es-EC" sz="1900" kern="1200" dirty="0"/>
        </a:p>
      </dsp:txBody>
      <dsp:txXfrm>
        <a:off x="3556203" y="1268142"/>
        <a:ext cx="1830830" cy="1833489"/>
      </dsp:txXfrm>
    </dsp:sp>
    <dsp:sp modelId="{92699202-0F74-4A4E-98E2-5CD84D9FF356}">
      <dsp:nvSpPr>
        <dsp:cNvPr id="0" name=""/>
        <dsp:cNvSpPr/>
      </dsp:nvSpPr>
      <dsp:spPr>
        <a:xfrm rot="21468539">
          <a:off x="5340259" y="296429"/>
          <a:ext cx="625469" cy="484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340312" y="396043"/>
        <a:ext cx="480213" cy="290512"/>
      </dsp:txXfrm>
    </dsp:sp>
    <dsp:sp modelId="{A935F1E0-78E1-42E5-99DA-FA3DE918C761}">
      <dsp:nvSpPr>
        <dsp:cNvPr id="0" name=""/>
        <dsp:cNvSpPr/>
      </dsp:nvSpPr>
      <dsp:spPr>
        <a:xfrm>
          <a:off x="6224940" y="106261"/>
          <a:ext cx="1944750" cy="1119529"/>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EC" sz="1900" kern="1200" dirty="0" smtClean="0"/>
            <a:t>Herramienta de recolección</a:t>
          </a:r>
          <a:endParaRPr lang="es-EC" sz="1900" kern="1200" dirty="0"/>
        </a:p>
      </dsp:txBody>
      <dsp:txXfrm>
        <a:off x="6224940" y="106261"/>
        <a:ext cx="1944750" cy="746353"/>
      </dsp:txXfrm>
    </dsp:sp>
    <dsp:sp modelId="{C06CA712-D9A8-421F-9E7E-F5A1215D32A3}">
      <dsp:nvSpPr>
        <dsp:cNvPr id="0" name=""/>
        <dsp:cNvSpPr/>
      </dsp:nvSpPr>
      <dsp:spPr>
        <a:xfrm>
          <a:off x="6623262" y="852614"/>
          <a:ext cx="1944750" cy="242550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Encuesta</a:t>
          </a:r>
          <a:endParaRPr lang="es-EC" sz="2000" kern="1200" dirty="0"/>
        </a:p>
        <a:p>
          <a:pPr marL="342900" lvl="2" indent="-171450" algn="l" defTabSz="800100">
            <a:lnSpc>
              <a:spcPct val="90000"/>
            </a:lnSpc>
            <a:spcBef>
              <a:spcPct val="0"/>
            </a:spcBef>
            <a:spcAft>
              <a:spcPct val="15000"/>
            </a:spcAft>
            <a:buChar char="••"/>
          </a:pPr>
          <a:r>
            <a:rPr lang="es-EC" sz="1800" kern="1200" dirty="0" smtClean="0"/>
            <a:t>13 reactivos</a:t>
          </a:r>
          <a:endParaRPr lang="es-EC" sz="1800" kern="1200" dirty="0"/>
        </a:p>
        <a:p>
          <a:pPr marL="342900" lvl="2" indent="-171450" algn="l" defTabSz="800100">
            <a:lnSpc>
              <a:spcPct val="90000"/>
            </a:lnSpc>
            <a:spcBef>
              <a:spcPct val="0"/>
            </a:spcBef>
            <a:spcAft>
              <a:spcPct val="15000"/>
            </a:spcAft>
            <a:buChar char="••"/>
          </a:pPr>
          <a:r>
            <a:rPr lang="es-EC" sz="1800" kern="1200" dirty="0" smtClean="0"/>
            <a:t>Medidas de escala (nominal, numérica y razón)</a:t>
          </a:r>
          <a:endParaRPr lang="es-EC" sz="1800" kern="1200" dirty="0"/>
        </a:p>
      </dsp:txBody>
      <dsp:txXfrm>
        <a:off x="6680222" y="909574"/>
        <a:ext cx="1830830" cy="2311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4F425F-F9B4-45F6-AAEA-A7CB440A9276}" type="datetimeFigureOut">
              <a:rPr lang="pt-BR" smtClean="0"/>
              <a:t>02/03/2018</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2BA1C9A-B5DB-41A7-BB2B-4A78E2DC986F}"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4F425F-F9B4-45F6-AAEA-A7CB440A9276}" type="datetimeFigureOut">
              <a:rPr lang="pt-BR" smtClean="0"/>
              <a:t>02/03/2018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4F425F-F9B4-45F6-AAEA-A7CB440A9276}" type="datetimeFigureOut">
              <a:rPr lang="pt-BR" smtClean="0"/>
              <a:t>02/03/2018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4F425F-F9B4-45F6-AAEA-A7CB440A9276}" type="datetimeFigureOut">
              <a:rPr lang="pt-BR" smtClean="0"/>
              <a:t>02/03/2018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C4F425F-F9B4-45F6-AAEA-A7CB440A9276}" type="datetimeFigureOut">
              <a:rPr lang="pt-BR" smtClean="0"/>
              <a:t>02/03/2018</a:t>
            </a:fld>
            <a:endParaRPr lang="pt-BR"/>
          </a:p>
        </p:txBody>
      </p:sp>
      <p:sp>
        <p:nvSpPr>
          <p:cNvPr id="8" name="Slide Number Placeholder 7"/>
          <p:cNvSpPr>
            <a:spLocks noGrp="1"/>
          </p:cNvSpPr>
          <p:nvPr>
            <p:ph type="sldNum" sz="quarter" idx="11"/>
          </p:nvPr>
        </p:nvSpPr>
        <p:spPr/>
        <p:txBody>
          <a:bodyPr/>
          <a:lstStyle/>
          <a:p>
            <a:fld id="{22BA1C9A-B5DB-41A7-BB2B-4A78E2DC986F}" type="slidenum">
              <a:rPr lang="pt-BR" smtClean="0"/>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4F425F-F9B4-45F6-AAEA-A7CB440A9276}" type="datetimeFigureOut">
              <a:rPr lang="pt-BR" smtClean="0"/>
              <a:t>02/03/2018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4F425F-F9B4-45F6-AAEA-A7CB440A9276}" type="datetimeFigureOut">
              <a:rPr lang="pt-BR" smtClean="0"/>
              <a:t>02/03/2018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C4F425F-F9B4-45F6-AAEA-A7CB440A9276}" type="datetimeFigureOut">
              <a:rPr lang="pt-BR" smtClean="0"/>
              <a:t>02/03/2018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F425F-F9B4-45F6-AAEA-A7CB440A9276}" type="datetimeFigureOut">
              <a:rPr lang="pt-BR" smtClean="0"/>
              <a:t>02/03/2018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2BA1C9A-B5DB-41A7-BB2B-4A78E2DC986F}"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4F425F-F9B4-45F6-AAEA-A7CB440A9276}" type="datetimeFigureOut">
              <a:rPr lang="pt-BR" smtClean="0"/>
              <a:t>02/03/2018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2BA1C9A-B5DB-41A7-BB2B-4A78E2DC986F}" type="slidenum">
              <a:rPr lang="pt-BR" smtClean="0"/>
              <a:t>‹Nº›</a:t>
            </a:fld>
            <a:endParaRPr lang="pt-B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4F425F-F9B4-45F6-AAEA-A7CB440A9276}" type="datetimeFigureOut">
              <a:rPr lang="pt-BR" smtClean="0"/>
              <a:t>02/03/2018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2BA1C9A-B5DB-41A7-BB2B-4A78E2DC986F}" type="slidenum">
              <a:rPr lang="pt-BR" smtClean="0"/>
              <a:t>‹Nº›</a:t>
            </a:fld>
            <a:endParaRPr lang="pt-B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C4F425F-F9B4-45F6-AAEA-A7CB440A9276}" type="datetimeFigureOut">
              <a:rPr lang="pt-BR" smtClean="0"/>
              <a:t>02/03/2018</a:t>
            </a:fld>
            <a:endParaRPr lang="pt-B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pt-B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2BA1C9A-B5DB-41A7-BB2B-4A78E2DC986F}" type="slidenum">
              <a:rPr lang="pt-BR" smtClean="0"/>
              <a:t>‹Nº›</a:t>
            </a:fld>
            <a:endParaRPr lang="pt-B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UADRO%20MODELO%20CANVA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780928"/>
            <a:ext cx="7772400" cy="1656184"/>
          </a:xfrm>
        </p:spPr>
        <p:txBody>
          <a:bodyPr>
            <a:noAutofit/>
          </a:bodyPr>
          <a:lstStyle/>
          <a:p>
            <a:pPr algn="ctr"/>
            <a:r>
              <a:rPr lang="es-EC" sz="1400" b="1" dirty="0"/>
              <a:t>DEPARTAMENTO DE CIENCIAS ECONOMICAS, ADMINISTRATIVAS Y DE </a:t>
            </a:r>
            <a:r>
              <a:rPr lang="es-EC" sz="1400" b="1" dirty="0" smtClean="0"/>
              <a:t>COMERCIO</a:t>
            </a:r>
            <a:r>
              <a:rPr lang="es-EC" sz="1200" b="1" dirty="0" smtClean="0"/>
              <a:t/>
            </a:r>
            <a:br>
              <a:rPr lang="es-EC" sz="1200" b="1" dirty="0" smtClean="0"/>
            </a:br>
            <a:r>
              <a:rPr lang="pt-BR" sz="1200" dirty="0"/>
              <a:t/>
            </a:r>
            <a:br>
              <a:rPr lang="pt-BR" sz="1200" dirty="0"/>
            </a:br>
            <a:r>
              <a:rPr lang="es-EC" sz="1200" b="1" dirty="0" smtClean="0"/>
              <a:t>CARRERA </a:t>
            </a:r>
            <a:r>
              <a:rPr lang="es-EC" sz="1200" b="1" dirty="0"/>
              <a:t>DE TECNOLOGA EN MARKETING Y PUBLICIDAD </a:t>
            </a:r>
            <a:r>
              <a:rPr lang="pt-BR" sz="1200" dirty="0"/>
              <a:t/>
            </a:r>
            <a:br>
              <a:rPr lang="pt-BR" sz="1200" dirty="0"/>
            </a:br>
            <a:r>
              <a:rPr lang="es-EC" sz="1200" b="1" dirty="0" smtClean="0"/>
              <a:t>TRABAJO </a:t>
            </a:r>
            <a:r>
              <a:rPr lang="es-EC" sz="1200" b="1" dirty="0"/>
              <a:t>DE TITULACION, PREVIO A LA OBTENCION DEL TITULO DE TECNÓLOGA EN MARKETING Y PUBLICIDAD</a:t>
            </a:r>
            <a:r>
              <a:rPr lang="pt-BR" sz="1200" dirty="0"/>
              <a:t/>
            </a:r>
            <a:br>
              <a:rPr lang="pt-BR" sz="1200" dirty="0"/>
            </a:br>
            <a:r>
              <a:rPr lang="es-EC" sz="1200" b="1" dirty="0"/>
              <a:t> </a:t>
            </a:r>
            <a:r>
              <a:rPr lang="pt-BR" sz="1200" dirty="0"/>
              <a:t/>
            </a:r>
            <a:br>
              <a:rPr lang="pt-BR" sz="1200" dirty="0"/>
            </a:br>
            <a:r>
              <a:rPr lang="es-EC" sz="1200" b="1" dirty="0"/>
              <a:t>TEMA:</a:t>
            </a:r>
            <a:r>
              <a:rPr lang="pt-BR" sz="1200" dirty="0"/>
              <a:t/>
            </a:r>
            <a:br>
              <a:rPr lang="pt-BR" sz="1200" dirty="0"/>
            </a:br>
            <a:r>
              <a:rPr lang="es-EC" sz="1200" b="1" dirty="0"/>
              <a:t>“ESTUDIO PARA LA IMPLEMENTACIÓN DE UN NEGOCIO DE FOOD TRUCK, DE ALIMENTOS ORGÁNICOS EN LA PARROQUIA DE ALANGASÍ </a:t>
            </a:r>
            <a:r>
              <a:rPr lang="es-EC" sz="1200" b="1" dirty="0" smtClean="0"/>
              <a:t> DEL </a:t>
            </a:r>
            <a:r>
              <a:rPr lang="es-EC" sz="1200" b="1" dirty="0"/>
              <a:t>CANTÓN QUITO.”</a:t>
            </a:r>
            <a:r>
              <a:rPr lang="pt-BR" sz="1200" dirty="0"/>
              <a:t/>
            </a:r>
            <a:br>
              <a:rPr lang="pt-BR" sz="1200" dirty="0"/>
            </a:br>
            <a:endParaRPr lang="pt-BR" sz="1200" dirty="0"/>
          </a:p>
        </p:txBody>
      </p:sp>
      <p:sp>
        <p:nvSpPr>
          <p:cNvPr id="3" name="2 Subtítulo"/>
          <p:cNvSpPr>
            <a:spLocks noGrp="1"/>
          </p:cNvSpPr>
          <p:nvPr>
            <p:ph type="subTitle" idx="1"/>
          </p:nvPr>
        </p:nvSpPr>
        <p:spPr>
          <a:xfrm>
            <a:off x="1371600" y="4653136"/>
            <a:ext cx="6400800" cy="1296144"/>
          </a:xfrm>
        </p:spPr>
        <p:txBody>
          <a:bodyPr>
            <a:noAutofit/>
          </a:bodyPr>
          <a:lstStyle/>
          <a:p>
            <a:pPr algn="ctr"/>
            <a:r>
              <a:rPr lang="pt-BR" sz="1200" b="1" dirty="0">
                <a:solidFill>
                  <a:schemeClr val="tx1"/>
                </a:solidFill>
                <a:latin typeface="+mj-lt"/>
                <a:cs typeface="Times New Roman" panose="02020603050405020304" pitchFamily="18" charset="0"/>
              </a:rPr>
              <a:t>AUTORA: ROCÍO ELIZABETH GRANDA BRITO</a:t>
            </a:r>
          </a:p>
          <a:p>
            <a:pPr algn="ctr"/>
            <a:r>
              <a:rPr lang="pt-BR" sz="1200" b="1" dirty="0">
                <a:solidFill>
                  <a:schemeClr val="tx1"/>
                </a:solidFill>
                <a:latin typeface="+mj-lt"/>
                <a:cs typeface="Times New Roman" panose="02020603050405020304" pitchFamily="18" charset="0"/>
              </a:rPr>
              <a:t> </a:t>
            </a:r>
            <a:r>
              <a:rPr lang="pt-BR" sz="1200" b="1" dirty="0" smtClean="0">
                <a:solidFill>
                  <a:schemeClr val="tx1"/>
                </a:solidFill>
                <a:latin typeface="+mj-lt"/>
                <a:cs typeface="Times New Roman" panose="02020603050405020304" pitchFamily="18" charset="0"/>
              </a:rPr>
              <a:t>DIRECTOR</a:t>
            </a:r>
            <a:r>
              <a:rPr lang="pt-BR" sz="1200" b="1" dirty="0">
                <a:solidFill>
                  <a:schemeClr val="tx1"/>
                </a:solidFill>
                <a:latin typeface="+mj-lt"/>
                <a:cs typeface="Times New Roman" panose="02020603050405020304" pitchFamily="18" charset="0"/>
              </a:rPr>
              <a:t>: DR. </a:t>
            </a:r>
            <a:r>
              <a:rPr lang="es-EC" sz="1200" b="1" dirty="0">
                <a:solidFill>
                  <a:schemeClr val="tx1"/>
                </a:solidFill>
                <a:latin typeface="+mj-lt"/>
                <a:cs typeface="Times New Roman" panose="02020603050405020304" pitchFamily="18" charset="0"/>
              </a:rPr>
              <a:t>MARCO SOASTI</a:t>
            </a:r>
            <a:endParaRPr lang="pt-BR" sz="1200" b="1" dirty="0">
              <a:solidFill>
                <a:schemeClr val="tx1"/>
              </a:solidFill>
              <a:latin typeface="+mj-lt"/>
              <a:cs typeface="Times New Roman" panose="02020603050405020304" pitchFamily="18" charset="0"/>
            </a:endParaRPr>
          </a:p>
          <a:p>
            <a:pPr algn="ctr"/>
            <a:r>
              <a:rPr lang="es-EC" sz="1200" b="1" dirty="0">
                <a:solidFill>
                  <a:schemeClr val="tx1"/>
                </a:solidFill>
                <a:latin typeface="+mj-lt"/>
                <a:cs typeface="Times New Roman" panose="02020603050405020304" pitchFamily="18" charset="0"/>
              </a:rPr>
              <a:t>  </a:t>
            </a:r>
            <a:r>
              <a:rPr lang="es-EC" sz="1200" b="1" dirty="0" smtClean="0">
                <a:solidFill>
                  <a:schemeClr val="tx1"/>
                </a:solidFill>
                <a:latin typeface="+mj-lt"/>
                <a:cs typeface="Times New Roman" panose="02020603050405020304" pitchFamily="18" charset="0"/>
              </a:rPr>
              <a:t>SANGOLQUI</a:t>
            </a:r>
            <a:endParaRPr lang="pt-BR" sz="1200" b="1" dirty="0">
              <a:solidFill>
                <a:schemeClr val="tx1"/>
              </a:solidFill>
              <a:latin typeface="+mj-lt"/>
              <a:cs typeface="Times New Roman" panose="02020603050405020304" pitchFamily="18" charset="0"/>
            </a:endParaRPr>
          </a:p>
          <a:p>
            <a:pPr algn="ctr"/>
            <a:r>
              <a:rPr lang="es-EC" sz="1200" b="1" dirty="0">
                <a:solidFill>
                  <a:schemeClr val="tx1"/>
                </a:solidFill>
                <a:latin typeface="+mj-lt"/>
                <a:cs typeface="Times New Roman" panose="02020603050405020304" pitchFamily="18" charset="0"/>
              </a:rPr>
              <a:t> 2018</a:t>
            </a:r>
            <a:endParaRPr lang="pt-BR" sz="1200" b="1" dirty="0">
              <a:solidFill>
                <a:schemeClr val="tx1"/>
              </a:solidFill>
              <a:latin typeface="+mj-lt"/>
              <a:cs typeface="Times New Roman" panose="02020603050405020304" pitchFamily="18" charset="0"/>
            </a:endParaRPr>
          </a:p>
        </p:txBody>
      </p:sp>
      <p:pic>
        <p:nvPicPr>
          <p:cNvPr id="4" name="3 Imagen" descr="Resultado de imagen para imagenes espe"/>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9"/>
            <a:ext cx="6696744" cy="1728192"/>
          </a:xfrm>
          <a:prstGeom prst="rect">
            <a:avLst/>
          </a:prstGeom>
          <a:noFill/>
          <a:ln>
            <a:noFill/>
          </a:ln>
        </p:spPr>
      </p:pic>
    </p:spTree>
    <p:extLst>
      <p:ext uri="{BB962C8B-B14F-4D97-AF65-F5344CB8AC3E}">
        <p14:creationId xmlns:p14="http://schemas.microsoft.com/office/powerpoint/2010/main" val="288381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715200" cy="1152128"/>
          </a:xfrm>
        </p:spPr>
        <p:txBody>
          <a:bodyPr/>
          <a:lstStyle/>
          <a:p>
            <a:pPr algn="ctr"/>
            <a:r>
              <a:rPr lang="es-EC" b="1" dirty="0" smtClean="0"/>
              <a:t>TAMAÑO DE LA MUESTRA</a:t>
            </a:r>
            <a:endParaRPr lang="pt-BR"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4997152"/>
              </a:xfrm>
            </p:spPr>
            <p:txBody>
              <a:bodyPr>
                <a:normAutofit/>
              </a:bodyPr>
              <a:lstStyle/>
              <a:p>
                <a:pPr marL="0" indent="0" algn="just">
                  <a:buNone/>
                </a:pPr>
                <a:r>
                  <a:rPr lang="es-EC" dirty="0" smtClean="0"/>
                  <a:t>Población </a:t>
                </a:r>
                <a:r>
                  <a:rPr lang="es-EC" dirty="0"/>
                  <a:t>de </a:t>
                </a:r>
                <a:r>
                  <a:rPr lang="es-EC" dirty="0" smtClean="0"/>
                  <a:t>Alangasí: 24.251 </a:t>
                </a:r>
              </a:p>
              <a:p>
                <a:pPr marL="0" indent="0" algn="just">
                  <a:buNone/>
                </a:pPr>
                <a:r>
                  <a:rPr lang="es-EC" dirty="0" smtClean="0"/>
                  <a:t>El </a:t>
                </a:r>
                <a:r>
                  <a:rPr lang="es-EC" dirty="0"/>
                  <a:t>cálculo de la muestra lo realizamos a través de esta fórmula:</a:t>
                </a:r>
                <a:endParaRPr lang="pt-BR" dirty="0"/>
              </a:p>
              <a:p>
                <a:pPr marL="0" indent="0">
                  <a:buNone/>
                </a:pPr>
                <a:r>
                  <a:rPr lang="es-EC" dirty="0"/>
                  <a:t> </a:t>
                </a:r>
                <a:endParaRPr lang="pt-BR" dirty="0"/>
              </a:p>
              <a:p>
                <a:pPr marL="0" indent="0">
                  <a:buNone/>
                </a:pPr>
                <a:r>
                  <a:rPr lang="es-EC" dirty="0"/>
                  <a:t> </a:t>
                </a:r>
                <a:endParaRPr lang="pt-BR" dirty="0"/>
              </a:p>
              <a:p>
                <a:pPr marL="0" indent="0">
                  <a:buNone/>
                </a:pPr>
                <a:endParaRPr lang="pt-BR" dirty="0" smtClean="0"/>
              </a:p>
              <a:p>
                <a:pPr marL="0" indent="0">
                  <a:buNone/>
                </a:pPr>
                <a:r>
                  <a:rPr lang="pt-BR" dirty="0" err="1" smtClean="0"/>
                  <a:t>En</a:t>
                </a:r>
                <a:r>
                  <a:rPr lang="pt-BR" dirty="0" smtClean="0"/>
                  <a:t> donde</a:t>
                </a:r>
                <a:r>
                  <a:rPr lang="pt-BR" dirty="0"/>
                  <a:t>:</a:t>
                </a:r>
              </a:p>
              <a:p>
                <a:pPr marL="0" indent="0">
                  <a:buNone/>
                </a:pPr>
                <a14:m>
                  <m:oMathPara xmlns:m="http://schemas.openxmlformats.org/officeDocument/2006/math">
                    <m:oMathParaPr>
                      <m:jc m:val="centerGroup"/>
                    </m:oMathParaPr>
                    <m:oMath xmlns:m="http://schemas.openxmlformats.org/officeDocument/2006/math">
                      <m:r>
                        <a:rPr lang="pt-BR" i="1">
                          <a:latin typeface="Cambria Math"/>
                        </a:rPr>
                        <m:t>𝑁</m:t>
                      </m:r>
                      <m:r>
                        <a:rPr lang="pt-BR" i="1">
                          <a:latin typeface="Cambria Math"/>
                        </a:rPr>
                        <m:t>:</m:t>
                      </m:r>
                      <m:r>
                        <a:rPr lang="pt-BR" i="1">
                          <a:latin typeface="Cambria Math"/>
                        </a:rPr>
                        <m:t>𝑃𝑜𝑏𝑙𝑎𝑐𝑖</m:t>
                      </m:r>
                      <m:r>
                        <a:rPr lang="pt-BR" i="1">
                          <a:latin typeface="Cambria Math"/>
                        </a:rPr>
                        <m:t>ó</m:t>
                      </m:r>
                      <m:r>
                        <a:rPr lang="pt-BR" i="1">
                          <a:latin typeface="Cambria Math"/>
                        </a:rPr>
                        <m:t>𝑛</m:t>
                      </m:r>
                    </m:oMath>
                    <m:oMath xmlns:m="http://schemas.openxmlformats.org/officeDocument/2006/math">
                      <m:sSub>
                        <m:sSubPr>
                          <m:ctrlPr>
                            <a:rPr lang="pt-BR" i="1">
                              <a:latin typeface="Cambria Math"/>
                            </a:rPr>
                          </m:ctrlPr>
                        </m:sSubPr>
                        <m:e>
                          <m:r>
                            <a:rPr lang="pt-BR" i="1">
                              <a:latin typeface="Cambria Math"/>
                            </a:rPr>
                            <m:t>𝑍</m:t>
                          </m:r>
                        </m:e>
                        <m:sub>
                          <m:r>
                            <a:rPr lang="pt-BR" i="1">
                              <a:latin typeface="Cambria Math"/>
                            </a:rPr>
                            <m:t>𝛼</m:t>
                          </m:r>
                        </m:sub>
                      </m:sSub>
                      <m:r>
                        <a:rPr lang="pt-BR" i="1">
                          <a:latin typeface="Cambria Math"/>
                        </a:rPr>
                        <m:t>:</m:t>
                      </m:r>
                      <m:r>
                        <a:rPr lang="pt-BR" i="1">
                          <a:latin typeface="Cambria Math"/>
                        </a:rPr>
                        <m:t>𝐸𝑠𝑡𝑎𝑑</m:t>
                      </m:r>
                      <m:r>
                        <a:rPr lang="pt-BR" i="1">
                          <a:latin typeface="Cambria Math"/>
                        </a:rPr>
                        <m:t>í</m:t>
                      </m:r>
                      <m:r>
                        <a:rPr lang="pt-BR" i="1">
                          <a:latin typeface="Cambria Math"/>
                        </a:rPr>
                        <m:t>𝑠𝑡𝑖𝑐𝑜</m:t>
                      </m:r>
                      <m:r>
                        <a:rPr lang="pt-BR" i="1">
                          <a:latin typeface="Cambria Math"/>
                        </a:rPr>
                        <m:t> </m:t>
                      </m:r>
                      <m:r>
                        <a:rPr lang="pt-BR" i="1">
                          <a:latin typeface="Cambria Math"/>
                        </a:rPr>
                        <m:t>𝑑𝑒</m:t>
                      </m:r>
                      <m:r>
                        <a:rPr lang="pt-BR" i="1">
                          <a:latin typeface="Cambria Math"/>
                        </a:rPr>
                        <m:t> </m:t>
                      </m:r>
                      <m:r>
                        <a:rPr lang="pt-BR" i="1">
                          <a:latin typeface="Cambria Math"/>
                        </a:rPr>
                        <m:t>𝑝𝑟𝑢𝑒𝑏𝑎</m:t>
                      </m:r>
                    </m:oMath>
                    <m:oMath xmlns:m="http://schemas.openxmlformats.org/officeDocument/2006/math">
                      <m:r>
                        <a:rPr lang="pt-BR" i="1">
                          <a:latin typeface="Cambria Math"/>
                        </a:rPr>
                        <m:t>𝑝</m:t>
                      </m:r>
                      <m:r>
                        <a:rPr lang="pt-BR" i="1">
                          <a:latin typeface="Cambria Math"/>
                        </a:rPr>
                        <m:t>:</m:t>
                      </m:r>
                      <m:r>
                        <a:rPr lang="pt-BR" i="1">
                          <a:latin typeface="Cambria Math"/>
                        </a:rPr>
                        <m:t>𝑃𝑟𝑜𝑏𝑎𝑏𝑖𝑙𝑖𝑑𝑎𝑑</m:t>
                      </m:r>
                      <m:r>
                        <a:rPr lang="pt-BR" i="1">
                          <a:latin typeface="Cambria Math"/>
                        </a:rPr>
                        <m:t> </m:t>
                      </m:r>
                      <m:r>
                        <a:rPr lang="pt-BR" i="1">
                          <a:latin typeface="Cambria Math"/>
                        </a:rPr>
                        <m:t>𝑑𝑒</m:t>
                      </m:r>
                      <m:r>
                        <a:rPr lang="pt-BR" i="1">
                          <a:latin typeface="Cambria Math"/>
                        </a:rPr>
                        <m:t> </m:t>
                      </m:r>
                      <m:r>
                        <a:rPr lang="pt-BR" i="1">
                          <a:latin typeface="Cambria Math"/>
                        </a:rPr>
                        <m:t>𝑜𝑐𝑢𝑟𝑟𝑒𝑛𝑐𝑖𝑎</m:t>
                      </m:r>
                      <m:r>
                        <a:rPr lang="pt-BR" i="1">
                          <a:latin typeface="Cambria Math"/>
                        </a:rPr>
                        <m:t> </m:t>
                      </m:r>
                      <m:r>
                        <a:rPr lang="pt-BR" i="1">
                          <a:latin typeface="Cambria Math"/>
                        </a:rPr>
                        <m:t>𝑑𝑒</m:t>
                      </m:r>
                      <m:r>
                        <a:rPr lang="pt-BR" i="1">
                          <a:latin typeface="Cambria Math"/>
                        </a:rPr>
                        <m:t> </m:t>
                      </m:r>
                      <m:r>
                        <a:rPr lang="pt-BR" i="1">
                          <a:latin typeface="Cambria Math"/>
                        </a:rPr>
                        <m:t>𝑢𝑛</m:t>
                      </m:r>
                      <m:r>
                        <a:rPr lang="pt-BR" i="1">
                          <a:latin typeface="Cambria Math"/>
                        </a:rPr>
                        <m:t> </m:t>
                      </m:r>
                      <m:r>
                        <a:rPr lang="pt-BR" i="1">
                          <a:latin typeface="Cambria Math"/>
                        </a:rPr>
                        <m:t>𝑒𝑣𝑒𝑛𝑡𝑜</m:t>
                      </m:r>
                    </m:oMath>
                    <m:oMath xmlns:m="http://schemas.openxmlformats.org/officeDocument/2006/math">
                      <m:r>
                        <a:rPr lang="pt-BR" i="1">
                          <a:latin typeface="Cambria Math"/>
                        </a:rPr>
                        <m:t>𝑒</m:t>
                      </m:r>
                      <m:r>
                        <a:rPr lang="pt-BR" i="1">
                          <a:latin typeface="Cambria Math"/>
                        </a:rPr>
                        <m:t>:</m:t>
                      </m:r>
                      <m:r>
                        <a:rPr lang="pt-BR" i="1">
                          <a:latin typeface="Cambria Math"/>
                        </a:rPr>
                        <m:t>𝐸𝑟𝑟𝑜𝑟</m:t>
                      </m:r>
                      <m:r>
                        <a:rPr lang="pt-BR" i="1">
                          <a:latin typeface="Cambria Math"/>
                        </a:rPr>
                        <m:t> </m:t>
                      </m:r>
                      <m:r>
                        <a:rPr lang="pt-BR" i="1">
                          <a:latin typeface="Cambria Math"/>
                        </a:rPr>
                        <m:t>𝑒𝑠𝑡𝑎𝑑</m:t>
                      </m:r>
                      <m:r>
                        <a:rPr lang="pt-BR" i="1">
                          <a:latin typeface="Cambria Math"/>
                        </a:rPr>
                        <m:t>í</m:t>
                      </m:r>
                      <m:r>
                        <a:rPr lang="pt-BR" i="1">
                          <a:latin typeface="Cambria Math"/>
                        </a:rPr>
                        <m:t>𝑠𝑡𝑖𝑐𝑜</m:t>
                      </m:r>
                    </m:oMath>
                    <m:oMath xmlns:m="http://schemas.openxmlformats.org/officeDocument/2006/math">
                      <m:r>
                        <a:rPr lang="pt-BR" i="1">
                          <a:latin typeface="Cambria Math"/>
                        </a:rPr>
                        <m:t>𝑛</m:t>
                      </m:r>
                      <m:r>
                        <a:rPr lang="pt-BR" i="1">
                          <a:latin typeface="Cambria Math"/>
                        </a:rPr>
                        <m:t>:</m:t>
                      </m:r>
                      <m:r>
                        <a:rPr lang="pt-BR" i="1">
                          <a:latin typeface="Cambria Math"/>
                        </a:rPr>
                        <m:t>𝑚𝑢𝑒𝑠𝑡𝑟𝑎</m:t>
                      </m:r>
                      <m:r>
                        <a:rPr lang="pt-BR" i="1">
                          <a:latin typeface="Cambria Math"/>
                        </a:rPr>
                        <m:t> </m:t>
                      </m:r>
                    </m:oMath>
                  </m:oMathPara>
                </a14:m>
                <a:endParaRPr lang="pt-BR"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741" t="-488"/>
                </a:stretch>
              </a:blipFill>
            </p:spPr>
            <p:txBody>
              <a:bodyPr/>
              <a:lstStyle/>
              <a:p>
                <a:r>
                  <a:rPr lang="pt-BR">
                    <a:noFill/>
                  </a:rPr>
                  <a:t> </a:t>
                </a:r>
              </a:p>
            </p:txBody>
          </p:sp>
        </mc:Fallback>
      </mc:AlternateContent>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443296" y="3005138"/>
            <a:ext cx="3640872" cy="1287958"/>
          </a:xfrm>
          <a:prstGeom prst="rect">
            <a:avLst/>
          </a:prstGeom>
          <a:noFill/>
        </p:spPr>
      </p:pic>
    </p:spTree>
    <p:extLst>
      <p:ext uri="{BB962C8B-B14F-4D97-AF65-F5344CB8AC3E}">
        <p14:creationId xmlns:p14="http://schemas.microsoft.com/office/powerpoint/2010/main" val="204047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52718"/>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s-EC" b="1" dirty="0" smtClean="0"/>
              <a:t>Perfil de los encuestados</a:t>
            </a:r>
            <a:endParaRPr lang="pt-BR" dirty="0"/>
          </a:p>
        </p:txBody>
      </p:sp>
      <p:pic>
        <p:nvPicPr>
          <p:cNvPr id="3" name="Imagen 2"/>
          <p:cNvPicPr>
            <a:picLocks noChangeAspect="1"/>
          </p:cNvPicPr>
          <p:nvPr/>
        </p:nvPicPr>
        <p:blipFill>
          <a:blip r:embed="rId2"/>
          <a:stretch>
            <a:fillRect/>
          </a:stretch>
        </p:blipFill>
        <p:spPr>
          <a:xfrm>
            <a:off x="457200" y="1844824"/>
            <a:ext cx="2545743" cy="1878335"/>
          </a:xfrm>
          <a:prstGeom prst="rect">
            <a:avLst/>
          </a:prstGeom>
        </p:spPr>
      </p:pic>
      <p:sp>
        <p:nvSpPr>
          <p:cNvPr id="4" name="Rectángulo 3"/>
          <p:cNvSpPr/>
          <p:nvPr/>
        </p:nvSpPr>
        <p:spPr>
          <a:xfrm>
            <a:off x="1345190" y="1444714"/>
            <a:ext cx="769762"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Sexo</a:t>
            </a:r>
            <a:endParaRPr lang="es-E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Gráfico 4"/>
          <p:cNvGraphicFramePr>
            <a:graphicFrameLocks/>
          </p:cNvGraphicFramePr>
          <p:nvPr>
            <p:extLst>
              <p:ext uri="{D42A27DB-BD31-4B8C-83A1-F6EECF244321}">
                <p14:modId xmlns:p14="http://schemas.microsoft.com/office/powerpoint/2010/main" val="1175565515"/>
              </p:ext>
            </p:extLst>
          </p:nvPr>
        </p:nvGraphicFramePr>
        <p:xfrm>
          <a:off x="4211960" y="1524318"/>
          <a:ext cx="3816424" cy="2078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1666221975"/>
              </p:ext>
            </p:extLst>
          </p:nvPr>
        </p:nvGraphicFramePr>
        <p:xfrm>
          <a:off x="323528" y="3933056"/>
          <a:ext cx="4104456"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4002504761"/>
              </p:ext>
            </p:extLst>
          </p:nvPr>
        </p:nvGraphicFramePr>
        <p:xfrm>
          <a:off x="4716016" y="3933056"/>
          <a:ext cx="3960440" cy="26642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174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859216" cy="1404074"/>
          </a:xfrm>
        </p:spPr>
        <p:txBody>
          <a:bodyPr/>
          <a:lstStyle/>
          <a:p>
            <a:r>
              <a:rPr lang="es-EC" b="1" dirty="0" smtClean="0"/>
              <a:t>        ANÁLISIS UNIVARIADO</a:t>
            </a:r>
            <a:endParaRPr lang="pt-BR"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04234645"/>
              </p:ext>
            </p:extLst>
          </p:nvPr>
        </p:nvGraphicFramePr>
        <p:xfrm>
          <a:off x="971600" y="1772816"/>
          <a:ext cx="666591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87582" y="5013176"/>
            <a:ext cx="8352928" cy="1477328"/>
          </a:xfrm>
          <a:prstGeom prst="rect">
            <a:avLst/>
          </a:prstGeom>
        </p:spPr>
        <p:txBody>
          <a:bodyPr wrap="square">
            <a:spAutoFit/>
          </a:bodyPr>
          <a:lstStyle/>
          <a:p>
            <a:pPr algn="just"/>
            <a:r>
              <a:rPr lang="es-EC" dirty="0"/>
              <a:t>Según la investigación, el 41% de las personas mencionan que gastan en alimentos por persona entre $ 5,01 y $ 10,00, el 26% entre $ 3,01 y $ 5,00, el 20% entre $ 1,50 y $ 3,00, y el 13% menciona que gasta más de $ 10,00. En general, el gasto en promedio por persona al momento de alimentarse este valor varía entre $ 5,01 y $ 10,00, que son valores que hemos puesto dentro de la oferta gastronómica de nuestro negocio.</a:t>
            </a:r>
            <a:endParaRPr lang="pt-BR" dirty="0"/>
          </a:p>
        </p:txBody>
      </p:sp>
    </p:spTree>
    <p:extLst>
      <p:ext uri="{BB962C8B-B14F-4D97-AF65-F5344CB8AC3E}">
        <p14:creationId xmlns:p14="http://schemas.microsoft.com/office/powerpoint/2010/main" val="298747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859216" cy="1260058"/>
          </a:xfrm>
        </p:spPr>
        <p:txBody>
          <a:bodyPr/>
          <a:lstStyle/>
          <a:p>
            <a:r>
              <a:rPr lang="es-EC" b="1" dirty="0" smtClean="0"/>
              <a:t>         ANÁLISIS UNIVARIADO</a:t>
            </a:r>
            <a:endParaRPr lang="pt-BR"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110293074"/>
              </p:ext>
            </p:extLst>
          </p:nvPr>
        </p:nvGraphicFramePr>
        <p:xfrm>
          <a:off x="899592" y="1700808"/>
          <a:ext cx="7128792" cy="360040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67544" y="5469031"/>
            <a:ext cx="8352928" cy="923330"/>
          </a:xfrm>
          <a:prstGeom prst="rect">
            <a:avLst/>
          </a:prstGeom>
        </p:spPr>
        <p:txBody>
          <a:bodyPr wrap="square">
            <a:spAutoFit/>
          </a:bodyPr>
          <a:lstStyle/>
          <a:p>
            <a:pPr algn="just"/>
            <a:r>
              <a:rPr lang="es-EC" dirty="0"/>
              <a:t>En el análisis, se puede observar que la mayoría de las personas </a:t>
            </a:r>
            <a:r>
              <a:rPr lang="es-EC" dirty="0" smtClean="0"/>
              <a:t>elige </a:t>
            </a:r>
            <a:r>
              <a:rPr lang="es-EC" dirty="0"/>
              <a:t>un  lugar </a:t>
            </a:r>
            <a:r>
              <a:rPr lang="es-EC" dirty="0" smtClean="0"/>
              <a:t>por el </a:t>
            </a:r>
            <a:r>
              <a:rPr lang="es-EC" dirty="0"/>
              <a:t>precio, </a:t>
            </a:r>
            <a:r>
              <a:rPr lang="es-EC" dirty="0" smtClean="0"/>
              <a:t>la calidad</a:t>
            </a:r>
            <a:r>
              <a:rPr lang="es-EC" dirty="0"/>
              <a:t>,  </a:t>
            </a:r>
            <a:r>
              <a:rPr lang="es-EC" dirty="0" smtClean="0"/>
              <a:t>y el servicio. </a:t>
            </a:r>
            <a:r>
              <a:rPr lang="es-EC" dirty="0"/>
              <a:t>Siendo el precio y el servicio el que  más importancia le dan los consumidores. </a:t>
            </a:r>
            <a:endParaRPr lang="pt-BR" dirty="0"/>
          </a:p>
        </p:txBody>
      </p:sp>
    </p:spTree>
    <p:extLst>
      <p:ext uri="{BB962C8B-B14F-4D97-AF65-F5344CB8AC3E}">
        <p14:creationId xmlns:p14="http://schemas.microsoft.com/office/powerpoint/2010/main" val="128283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859216" cy="1371600"/>
          </a:xfrm>
        </p:spPr>
        <p:txBody>
          <a:bodyPr/>
          <a:lstStyle/>
          <a:p>
            <a:r>
              <a:rPr lang="es-EC" b="1" dirty="0" smtClean="0"/>
              <a:t>        ANÁLISIS UNIVARIADO</a:t>
            </a:r>
            <a:endParaRPr lang="pt-BR" dirty="0"/>
          </a:p>
        </p:txBody>
      </p:sp>
      <p:sp>
        <p:nvSpPr>
          <p:cNvPr id="5" name="4 Rectángulo"/>
          <p:cNvSpPr/>
          <p:nvPr/>
        </p:nvSpPr>
        <p:spPr>
          <a:xfrm>
            <a:off x="457200" y="5337902"/>
            <a:ext cx="8352928" cy="1200329"/>
          </a:xfrm>
          <a:prstGeom prst="rect">
            <a:avLst/>
          </a:prstGeom>
        </p:spPr>
        <p:txBody>
          <a:bodyPr wrap="square">
            <a:spAutoFit/>
          </a:bodyPr>
          <a:lstStyle/>
          <a:p>
            <a:pPr algn="just"/>
            <a:r>
              <a:rPr lang="es-EC" dirty="0"/>
              <a:t>En la investigación se pudo observar que el 51% de las personas prefiere alimentos sano o de origen orgánico, el 36% de estas prefiere alimentos sanos no orgánicos y el 13% de estos prefieren comida chatarra. En general, las personas que residen en el sector de la parroquia de Alangasí prefieren comida saludable, de tipo orgánico.</a:t>
            </a:r>
            <a:endParaRPr lang="pt-BR" dirty="0"/>
          </a:p>
        </p:txBody>
      </p:sp>
      <p:graphicFrame>
        <p:nvGraphicFramePr>
          <p:cNvPr id="6" name="5 Gráfico"/>
          <p:cNvGraphicFramePr/>
          <p:nvPr>
            <p:extLst>
              <p:ext uri="{D42A27DB-BD31-4B8C-83A1-F6EECF244321}">
                <p14:modId xmlns:p14="http://schemas.microsoft.com/office/powerpoint/2010/main" val="3292506186"/>
              </p:ext>
            </p:extLst>
          </p:nvPr>
        </p:nvGraphicFramePr>
        <p:xfrm>
          <a:off x="611560" y="1556792"/>
          <a:ext cx="763284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348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rmAutofit fontScale="90000"/>
          </a:bodyPr>
          <a:lstStyle/>
          <a:p>
            <a:pPr algn="ctr"/>
            <a:r>
              <a:rPr lang="es-EC" b="1" dirty="0" smtClean="0"/>
              <a:t>PROPUESTA DE NEGOCIO</a:t>
            </a:r>
            <a:br>
              <a:rPr lang="es-EC" b="1" dirty="0" smtClean="0"/>
            </a:br>
            <a:r>
              <a:rPr lang="es-EC" b="1" dirty="0" smtClean="0"/>
              <a:t>DEFINICION DEL NOMBRE</a:t>
            </a:r>
            <a:endParaRPr lang="pt-BR" dirty="0"/>
          </a:p>
        </p:txBody>
      </p:sp>
      <p:pic>
        <p:nvPicPr>
          <p:cNvPr id="7" name="6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528" y="1916832"/>
            <a:ext cx="4176464" cy="4176464"/>
          </a:xfrm>
          <a:prstGeom prst="rect">
            <a:avLst/>
          </a:prstGeom>
          <a:noFill/>
          <a:ln>
            <a:noFill/>
          </a:ln>
        </p:spPr>
      </p:pic>
      <p:graphicFrame>
        <p:nvGraphicFramePr>
          <p:cNvPr id="4" name="3 Marcador de contenido"/>
          <p:cNvGraphicFramePr>
            <a:graphicFrameLocks/>
          </p:cNvGraphicFramePr>
          <p:nvPr>
            <p:extLst>
              <p:ext uri="{D42A27DB-BD31-4B8C-83A1-F6EECF244321}">
                <p14:modId xmlns:p14="http://schemas.microsoft.com/office/powerpoint/2010/main" val="4167903547"/>
              </p:ext>
            </p:extLst>
          </p:nvPr>
        </p:nvGraphicFramePr>
        <p:xfrm>
          <a:off x="4572000" y="2276872"/>
          <a:ext cx="4211959" cy="3096345"/>
        </p:xfrm>
        <a:graphic>
          <a:graphicData uri="http://schemas.openxmlformats.org/drawingml/2006/table">
            <a:tbl>
              <a:tblPr firstRow="1" firstCol="1" bandRow="1">
                <a:tableStyleId>{5C22544A-7EE6-4342-B048-85BDC9FD1C3A}</a:tableStyleId>
              </a:tblPr>
              <a:tblGrid>
                <a:gridCol w="674819"/>
                <a:gridCol w="614043"/>
                <a:gridCol w="654561"/>
                <a:gridCol w="365628"/>
                <a:gridCol w="392641"/>
                <a:gridCol w="620315"/>
                <a:gridCol w="560984"/>
                <a:gridCol w="328968"/>
              </a:tblGrid>
              <a:tr h="746566">
                <a:tc>
                  <a:txBody>
                    <a:bodyPr/>
                    <a:lstStyle/>
                    <a:p>
                      <a:pPr>
                        <a:lnSpc>
                          <a:spcPct val="107000"/>
                        </a:lnSpc>
                        <a:spcAft>
                          <a:spcPts val="800"/>
                        </a:spcAft>
                      </a:pPr>
                      <a:r>
                        <a:rPr lang="es-EC" sz="1100" dirty="0">
                          <a:effectLst/>
                        </a:rPr>
                        <a:t>NOMBRES</a:t>
                      </a:r>
                      <a:endParaRPr lang="pt-BR" sz="1100" dirty="0">
                        <a:effectLst/>
                      </a:endParaRPr>
                    </a:p>
                    <a:p>
                      <a:pPr>
                        <a:lnSpc>
                          <a:spcPct val="107000"/>
                        </a:lnSpc>
                        <a:spcAft>
                          <a:spcPts val="800"/>
                        </a:spcAft>
                      </a:pPr>
                      <a:r>
                        <a:rPr lang="es-EC" sz="1100" dirty="0">
                          <a:effectLst/>
                        </a:rPr>
                        <a:t> </a:t>
                      </a:r>
                      <a:endParaRPr lang="pt-BR" sz="1100" dirty="0">
                        <a:effectLst/>
                        <a:latin typeface="Calibri"/>
                        <a:ea typeface="Calibri"/>
                        <a:cs typeface="Times New Roman"/>
                      </a:endParaRPr>
                    </a:p>
                  </a:txBody>
                  <a:tcPr marL="68580" marR="68580" marT="0" marB="0"/>
                </a:tc>
                <a:tc gridSpan="6">
                  <a:txBody>
                    <a:bodyPr/>
                    <a:lstStyle/>
                    <a:p>
                      <a:pPr>
                        <a:lnSpc>
                          <a:spcPct val="107000"/>
                        </a:lnSpc>
                        <a:spcAft>
                          <a:spcPts val="800"/>
                        </a:spcAft>
                      </a:pPr>
                      <a:r>
                        <a:rPr lang="es-EC" sz="1100">
                          <a:effectLst/>
                        </a:rPr>
                        <a:t>CARACTERÍSTICAS</a:t>
                      </a:r>
                      <a:endParaRPr lang="pt-BR" sz="1100">
                        <a:effectLst/>
                      </a:endParaRPr>
                    </a:p>
                    <a:p>
                      <a:pPr>
                        <a:lnSpc>
                          <a:spcPct val="107000"/>
                        </a:lnSpc>
                        <a:spcAft>
                          <a:spcPts val="800"/>
                        </a:spcAft>
                      </a:pPr>
                      <a:r>
                        <a:rPr lang="es-EC" sz="1100">
                          <a:effectLst/>
                        </a:rPr>
                        <a:t> </a:t>
                      </a:r>
                      <a:endParaRPr lang="pt-BR" sz="1100">
                        <a:effectLst/>
                        <a:latin typeface="Calibri"/>
                        <a:ea typeface="Calibri"/>
                        <a:cs typeface="Times New Roman"/>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nSpc>
                          <a:spcPct val="107000"/>
                        </a:lnSpc>
                        <a:spcAft>
                          <a:spcPts val="800"/>
                        </a:spcAft>
                      </a:pPr>
                      <a:r>
                        <a:rPr lang="es-EC" sz="1100">
                          <a:effectLst/>
                        </a:rPr>
                        <a:t> </a:t>
                      </a:r>
                      <a:endParaRPr lang="pt-BR" sz="1100">
                        <a:effectLst/>
                      </a:endParaRPr>
                    </a:p>
                    <a:p>
                      <a:pPr>
                        <a:lnSpc>
                          <a:spcPct val="107000"/>
                        </a:lnSpc>
                        <a:spcAft>
                          <a:spcPts val="800"/>
                        </a:spcAft>
                      </a:pPr>
                      <a:r>
                        <a:rPr lang="es-EC" sz="1100">
                          <a:effectLst/>
                        </a:rPr>
                        <a:t>Total </a:t>
                      </a:r>
                      <a:endParaRPr lang="pt-BR" sz="1100">
                        <a:effectLst/>
                        <a:latin typeface="Calibri"/>
                        <a:ea typeface="Calibri"/>
                        <a:cs typeface="Times New Roman"/>
                      </a:endParaRPr>
                    </a:p>
                  </a:txBody>
                  <a:tcPr marL="68580" marR="68580" marT="0" marB="0"/>
                </a:tc>
              </a:tr>
              <a:tr h="378249">
                <a:tc>
                  <a:txBody>
                    <a:bodyPr/>
                    <a:lstStyle/>
                    <a:p>
                      <a:pPr>
                        <a:lnSpc>
                          <a:spcPct val="107000"/>
                        </a:lnSpc>
                        <a:spcAft>
                          <a:spcPts val="800"/>
                        </a:spcAft>
                      </a:pPr>
                      <a:r>
                        <a:rPr lang="es-EC" sz="1100">
                          <a:effectLst/>
                        </a:rPr>
                        <a:t> </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Agradable</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Significado</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Fácil</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Claro</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Específico</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Diferente</a:t>
                      </a:r>
                      <a:endParaRPr lang="pt-BR" sz="1100" dirty="0">
                        <a:effectLst/>
                        <a:latin typeface="Calibri"/>
                        <a:ea typeface="Calibri"/>
                        <a:cs typeface="Times New Roman"/>
                      </a:endParaRPr>
                    </a:p>
                  </a:txBody>
                  <a:tcPr marL="68580" marR="68580" marT="0" marB="0"/>
                </a:tc>
                <a:tc vMerge="1">
                  <a:txBody>
                    <a:bodyPr/>
                    <a:lstStyle/>
                    <a:p>
                      <a:endParaRPr lang="pt-BR"/>
                    </a:p>
                  </a:txBody>
                  <a:tcPr/>
                </a:tc>
              </a:tr>
              <a:tr h="975832">
                <a:tc>
                  <a:txBody>
                    <a:bodyPr/>
                    <a:lstStyle/>
                    <a:p>
                      <a:pPr>
                        <a:lnSpc>
                          <a:spcPct val="107000"/>
                        </a:lnSpc>
                        <a:spcAft>
                          <a:spcPts val="800"/>
                        </a:spcAft>
                      </a:pPr>
                      <a:r>
                        <a:rPr lang="es-EC" sz="1100" dirty="0" err="1">
                          <a:effectLst/>
                        </a:rPr>
                        <a:t>Healthy</a:t>
                      </a:r>
                      <a:r>
                        <a:rPr lang="es-EC" sz="1100" dirty="0">
                          <a:effectLst/>
                        </a:rPr>
                        <a:t> </a:t>
                      </a:r>
                      <a:r>
                        <a:rPr lang="es-EC" sz="1100" dirty="0" err="1">
                          <a:effectLst/>
                        </a:rPr>
                        <a:t>Food</a:t>
                      </a:r>
                      <a:endParaRPr lang="pt-BR" sz="1100" dirty="0">
                        <a:effectLst/>
                      </a:endParaRPr>
                    </a:p>
                    <a:p>
                      <a:pPr>
                        <a:lnSpc>
                          <a:spcPct val="107000"/>
                        </a:lnSpc>
                        <a:spcAft>
                          <a:spcPts val="800"/>
                        </a:spcAft>
                      </a:pPr>
                      <a:r>
                        <a:rPr lang="es-EC" sz="1100" dirty="0">
                          <a:effectLst/>
                        </a:rPr>
                        <a:t> </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3</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1</a:t>
                      </a:r>
                      <a:endParaRPr lang="pt-BR" sz="1100" dirty="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1</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12</a:t>
                      </a:r>
                      <a:endParaRPr lang="pt-BR" sz="1100">
                        <a:effectLst/>
                        <a:latin typeface="Calibri"/>
                        <a:ea typeface="Calibri"/>
                        <a:cs typeface="Times New Roman"/>
                      </a:endParaRPr>
                    </a:p>
                  </a:txBody>
                  <a:tcPr marL="68580" marR="68580" marT="0" marB="0"/>
                </a:tc>
              </a:tr>
              <a:tr h="607516">
                <a:tc>
                  <a:txBody>
                    <a:bodyPr/>
                    <a:lstStyle/>
                    <a:p>
                      <a:pPr>
                        <a:lnSpc>
                          <a:spcPct val="107000"/>
                        </a:lnSpc>
                        <a:spcAft>
                          <a:spcPts val="800"/>
                        </a:spcAft>
                      </a:pPr>
                      <a:r>
                        <a:rPr lang="es-EC" sz="1100">
                          <a:effectLst/>
                        </a:rPr>
                        <a:t>Organic Food</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15</a:t>
                      </a:r>
                      <a:endParaRPr lang="pt-BR" sz="1100">
                        <a:effectLst/>
                        <a:latin typeface="Calibri"/>
                        <a:ea typeface="Calibri"/>
                        <a:cs typeface="Times New Roman"/>
                      </a:endParaRPr>
                    </a:p>
                  </a:txBody>
                  <a:tcPr marL="68580" marR="68580" marT="0" marB="0"/>
                </a:tc>
              </a:tr>
              <a:tr h="388182">
                <a:tc>
                  <a:txBody>
                    <a:bodyPr/>
                    <a:lstStyle/>
                    <a:p>
                      <a:pPr>
                        <a:lnSpc>
                          <a:spcPct val="107000"/>
                        </a:lnSpc>
                        <a:spcAft>
                          <a:spcPts val="800"/>
                        </a:spcAft>
                      </a:pPr>
                      <a:r>
                        <a:rPr lang="es-EC" sz="1100">
                          <a:effectLst/>
                        </a:rPr>
                        <a:t>Nutrifood</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3</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a:effectLst/>
                        </a:rPr>
                        <a:t>2</a:t>
                      </a:r>
                      <a:endParaRPr lang="pt-BR" sz="1100">
                        <a:effectLst/>
                        <a:latin typeface="Calibri"/>
                        <a:ea typeface="Calibri"/>
                        <a:cs typeface="Times New Roman"/>
                      </a:endParaRPr>
                    </a:p>
                  </a:txBody>
                  <a:tcPr marL="68580" marR="68580" marT="0" marB="0"/>
                </a:tc>
                <a:tc>
                  <a:txBody>
                    <a:bodyPr/>
                    <a:lstStyle/>
                    <a:p>
                      <a:pPr>
                        <a:lnSpc>
                          <a:spcPct val="107000"/>
                        </a:lnSpc>
                        <a:spcAft>
                          <a:spcPts val="800"/>
                        </a:spcAft>
                      </a:pPr>
                      <a:r>
                        <a:rPr lang="es-EC" sz="1100" dirty="0">
                          <a:effectLst/>
                        </a:rPr>
                        <a:t>16</a:t>
                      </a:r>
                      <a:endParaRPr lang="pt-BR" sz="1100" dirty="0">
                        <a:effectLst/>
                        <a:latin typeface="Calibri"/>
                        <a:ea typeface="Calibri"/>
                        <a:cs typeface="Times New Roman"/>
                      </a:endParaRPr>
                    </a:p>
                  </a:txBody>
                  <a:tcPr marL="68580" marR="68580" marT="0" marB="0"/>
                </a:tc>
              </a:tr>
            </a:tbl>
          </a:graphicData>
        </a:graphic>
      </p:graphicFrame>
      <p:sp>
        <p:nvSpPr>
          <p:cNvPr id="3" name="Rectángulo 2"/>
          <p:cNvSpPr/>
          <p:nvPr/>
        </p:nvSpPr>
        <p:spPr>
          <a:xfrm>
            <a:off x="4114800" y="5770130"/>
            <a:ext cx="4572000" cy="646331"/>
          </a:xfrm>
          <a:prstGeom prst="rect">
            <a:avLst/>
          </a:prstGeom>
        </p:spPr>
        <p:txBody>
          <a:bodyPr>
            <a:spAutoFit/>
          </a:bodyPr>
          <a:lstStyle/>
          <a:p>
            <a:pPr algn="ctr"/>
            <a:r>
              <a:rPr lang="pt-BR" b="1" dirty="0"/>
              <a:t>DEFINICION DEL NOMBRE: NUTRIFOOD</a:t>
            </a:r>
          </a:p>
        </p:txBody>
      </p:sp>
    </p:spTree>
    <p:extLst>
      <p:ext uri="{BB962C8B-B14F-4D97-AF65-F5344CB8AC3E}">
        <p14:creationId xmlns:p14="http://schemas.microsoft.com/office/powerpoint/2010/main" val="221043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8075240" cy="1371600"/>
          </a:xfrm>
        </p:spPr>
        <p:txBody>
          <a:bodyPr>
            <a:normAutofit/>
          </a:bodyPr>
          <a:lstStyle/>
          <a:p>
            <a:r>
              <a:rPr lang="pt-BR" b="1" dirty="0" smtClean="0"/>
              <a:t>            MODELO CANVAS</a:t>
            </a:r>
            <a:endParaRPr lang="pt-BR" b="1" dirty="0"/>
          </a:p>
        </p:txBody>
      </p:sp>
      <p:sp>
        <p:nvSpPr>
          <p:cNvPr id="3" name="2 Marcador de contenido"/>
          <p:cNvSpPr>
            <a:spLocks noGrp="1"/>
          </p:cNvSpPr>
          <p:nvPr>
            <p:ph idx="1"/>
          </p:nvPr>
        </p:nvSpPr>
        <p:spPr>
          <a:xfrm>
            <a:off x="457200" y="1628800"/>
            <a:ext cx="8229600" cy="2509739"/>
          </a:xfrm>
        </p:spPr>
        <p:txBody>
          <a:bodyPr/>
          <a:lstStyle/>
          <a:p>
            <a:pPr algn="just"/>
            <a:endParaRPr lang="es-EC" dirty="0" smtClean="0"/>
          </a:p>
          <a:p>
            <a:pPr algn="just"/>
            <a:r>
              <a:rPr lang="es-EC" b="0" dirty="0" smtClean="0"/>
              <a:t>El </a:t>
            </a:r>
            <a:r>
              <a:rPr lang="es-EC" b="0" dirty="0"/>
              <a:t>modelo de negocio </a:t>
            </a:r>
            <a:r>
              <a:rPr lang="es-EC" b="0" dirty="0" err="1"/>
              <a:t>Canvas</a:t>
            </a:r>
            <a:r>
              <a:rPr lang="es-EC" b="0" dirty="0"/>
              <a:t> es una herramienta elaborada por Alexander </a:t>
            </a:r>
            <a:r>
              <a:rPr lang="es-EC" b="0" dirty="0" err="1"/>
              <a:t>Osterwalder</a:t>
            </a:r>
            <a:r>
              <a:rPr lang="es-EC" b="0" dirty="0"/>
              <a:t> (2010) que describe las principales funciones de una empresa en un mapa visual. La gran ventaja de la herramienta es que trae una buena visualización, es simple, aplicable y permite flexibilidad para implantar modelos de </a:t>
            </a:r>
            <a:r>
              <a:rPr lang="es-EC" b="0" dirty="0">
                <a:hlinkClick r:id="rId2" action="ppaction://hlinkfile"/>
              </a:rPr>
              <a:t>negocios</a:t>
            </a:r>
            <a:r>
              <a:rPr lang="es-EC" b="0" dirty="0"/>
              <a:t>. </a:t>
            </a:r>
            <a:endParaRPr lang="pt-BR" b="0" dirty="0"/>
          </a:p>
          <a:p>
            <a:endParaRPr lang="pt-BR"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717032"/>
            <a:ext cx="4536504" cy="2549022"/>
          </a:xfrm>
          <a:prstGeom prst="rect">
            <a:avLst/>
          </a:prstGeom>
        </p:spPr>
      </p:pic>
    </p:spTree>
    <p:extLst>
      <p:ext uri="{BB962C8B-B14F-4D97-AF65-F5344CB8AC3E}">
        <p14:creationId xmlns:p14="http://schemas.microsoft.com/office/powerpoint/2010/main" val="157490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147248" cy="1224136"/>
          </a:xfrm>
        </p:spPr>
        <p:txBody>
          <a:bodyPr>
            <a:normAutofit/>
          </a:bodyPr>
          <a:lstStyle/>
          <a:p>
            <a:r>
              <a:rPr lang="pt-BR" b="1" dirty="0" smtClean="0"/>
              <a:t>             MODELO GAP</a:t>
            </a:r>
            <a:endParaRPr lang="pt-BR" b="1" dirty="0"/>
          </a:p>
        </p:txBody>
      </p:sp>
      <p:sp>
        <p:nvSpPr>
          <p:cNvPr id="3" name="2 Marcador de contenido"/>
          <p:cNvSpPr>
            <a:spLocks noGrp="1"/>
          </p:cNvSpPr>
          <p:nvPr>
            <p:ph idx="1"/>
          </p:nvPr>
        </p:nvSpPr>
        <p:spPr>
          <a:xfrm>
            <a:off x="457200" y="1772816"/>
            <a:ext cx="8229600" cy="4104456"/>
          </a:xfrm>
        </p:spPr>
        <p:txBody>
          <a:bodyPr>
            <a:normAutofit/>
          </a:bodyPr>
          <a:lstStyle/>
          <a:p>
            <a:pPr marL="342900" indent="-342900" algn="just">
              <a:buFont typeface="Wingdings" panose="05000000000000000000" pitchFamily="2" charset="2"/>
              <a:buChar char="Ø"/>
            </a:pPr>
            <a:endParaRPr lang="es-ES_tradnl" b="0" dirty="0" smtClean="0"/>
          </a:p>
          <a:p>
            <a:pPr marL="342900" indent="-342900" algn="just">
              <a:buFont typeface="Wingdings" panose="05000000000000000000" pitchFamily="2" charset="2"/>
              <a:buChar char="Ø"/>
            </a:pPr>
            <a:endParaRPr lang="es-ES_tradnl" b="0" dirty="0"/>
          </a:p>
          <a:p>
            <a:pPr marL="342900" indent="-342900" algn="just">
              <a:buFont typeface="Wingdings" panose="05000000000000000000" pitchFamily="2" charset="2"/>
              <a:buChar char="Ø"/>
            </a:pPr>
            <a:r>
              <a:rPr lang="es-ES_tradnl" b="0" dirty="0" smtClean="0"/>
              <a:t>Para </a:t>
            </a:r>
            <a:r>
              <a:rPr lang="es-ES_tradnl" b="0" dirty="0"/>
              <a:t>la realización del método mencionado, la organización debe responder las siguientes preguntas: ¿Dónde se encuentra?, ¿Hacia dónde se dirige según la tendencia del mercado?, ¿A dónde desearía llegar?, ¿A dónde debería llegar?, </a:t>
            </a:r>
            <a:r>
              <a:rPr lang="es-ES_tradnl" b="0" dirty="0" smtClean="0"/>
              <a:t>ya que de esta forma  </a:t>
            </a:r>
            <a:r>
              <a:rPr lang="es-ES_tradnl" b="0" dirty="0"/>
              <a:t>permite determinar las estrategias del negocio y al mismo tiempo identifica la brecha existente entre las practicas que </a:t>
            </a:r>
            <a:r>
              <a:rPr lang="es-ES_tradnl" b="0" dirty="0" smtClean="0"/>
              <a:t>al momento tiene la empresa y a donde quiere llegar a </a:t>
            </a:r>
            <a:r>
              <a:rPr lang="es-ES_tradnl" b="0" dirty="0"/>
              <a:t>futuro.</a:t>
            </a:r>
            <a:endParaRPr lang="pt-BR" b="0" dirty="0"/>
          </a:p>
          <a:p>
            <a:endParaRPr lang="pt-BR" b="0" dirty="0"/>
          </a:p>
        </p:txBody>
      </p:sp>
    </p:spTree>
    <p:extLst>
      <p:ext uri="{BB962C8B-B14F-4D97-AF65-F5344CB8AC3E}">
        <p14:creationId xmlns:p14="http://schemas.microsoft.com/office/powerpoint/2010/main" val="285180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427168" cy="828010"/>
          </a:xfrm>
        </p:spPr>
        <p:txBody>
          <a:bodyPr>
            <a:normAutofit fontScale="90000"/>
          </a:bodyPr>
          <a:lstStyle/>
          <a:p>
            <a:r>
              <a:rPr lang="pt-BR" b="1" dirty="0" smtClean="0"/>
              <a:t>             MATRIZ DE MARKETING</a:t>
            </a:r>
            <a:endParaRPr lang="pt-BR"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59564640"/>
              </p:ext>
            </p:extLst>
          </p:nvPr>
        </p:nvGraphicFramePr>
        <p:xfrm>
          <a:off x="395536" y="1196751"/>
          <a:ext cx="8352928" cy="5432874"/>
        </p:xfrm>
        <a:graphic>
          <a:graphicData uri="http://schemas.openxmlformats.org/drawingml/2006/table">
            <a:tbl>
              <a:tblPr firstRow="1" firstCol="1" bandRow="1">
                <a:tableStyleId>{5C22544A-7EE6-4342-B048-85BDC9FD1C3A}</a:tableStyleId>
              </a:tblPr>
              <a:tblGrid>
                <a:gridCol w="1786768"/>
                <a:gridCol w="3510770"/>
                <a:gridCol w="3055390"/>
              </a:tblGrid>
              <a:tr h="288033">
                <a:tc>
                  <a:txBody>
                    <a:bodyPr/>
                    <a:lstStyle/>
                    <a:p>
                      <a:pPr algn="ctr">
                        <a:lnSpc>
                          <a:spcPts val="1265"/>
                        </a:lnSpc>
                        <a:spcBef>
                          <a:spcPts val="1200"/>
                        </a:spcBef>
                        <a:spcAft>
                          <a:spcPts val="0"/>
                        </a:spcAft>
                      </a:pPr>
                      <a:r>
                        <a:rPr lang="es-ES_tradnl" sz="1400" dirty="0">
                          <a:effectLst/>
                        </a:rPr>
                        <a:t>PASO</a:t>
                      </a:r>
                      <a:endParaRPr lang="pt-BR" sz="1400" dirty="0">
                        <a:effectLst/>
                        <a:latin typeface="Calibri"/>
                        <a:ea typeface="Calibri"/>
                        <a:cs typeface="Times New Roman"/>
                      </a:endParaRPr>
                    </a:p>
                  </a:txBody>
                  <a:tcPr marL="53474" marR="53474" marT="0" marB="0"/>
                </a:tc>
                <a:tc>
                  <a:txBody>
                    <a:bodyPr/>
                    <a:lstStyle/>
                    <a:p>
                      <a:pPr algn="ctr">
                        <a:lnSpc>
                          <a:spcPts val="1265"/>
                        </a:lnSpc>
                        <a:spcBef>
                          <a:spcPts val="1200"/>
                        </a:spcBef>
                        <a:spcAft>
                          <a:spcPts val="0"/>
                        </a:spcAft>
                      </a:pPr>
                      <a:r>
                        <a:rPr lang="es-ES_tradnl" sz="1400">
                          <a:effectLst/>
                        </a:rPr>
                        <a:t>MERCADO</a:t>
                      </a:r>
                      <a:endParaRPr lang="pt-BR" sz="1400">
                        <a:effectLst/>
                        <a:latin typeface="Calibri"/>
                        <a:ea typeface="Calibri"/>
                        <a:cs typeface="Times New Roman"/>
                      </a:endParaRPr>
                    </a:p>
                  </a:txBody>
                  <a:tcPr marL="53474" marR="53474" marT="0" marB="0"/>
                </a:tc>
                <a:tc>
                  <a:txBody>
                    <a:bodyPr/>
                    <a:lstStyle/>
                    <a:p>
                      <a:pPr algn="ctr">
                        <a:lnSpc>
                          <a:spcPts val="1265"/>
                        </a:lnSpc>
                        <a:spcBef>
                          <a:spcPts val="1200"/>
                        </a:spcBef>
                        <a:spcAft>
                          <a:spcPts val="0"/>
                        </a:spcAft>
                      </a:pPr>
                      <a:r>
                        <a:rPr lang="es-ES_tradnl" sz="1400">
                          <a:effectLst/>
                        </a:rPr>
                        <a:t>EMPRESA</a:t>
                      </a:r>
                      <a:endParaRPr lang="pt-BR" sz="1400">
                        <a:effectLst/>
                        <a:latin typeface="Calibri"/>
                        <a:ea typeface="Calibri"/>
                        <a:cs typeface="Times New Roman"/>
                      </a:endParaRPr>
                    </a:p>
                  </a:txBody>
                  <a:tcPr marL="53474" marR="53474" marT="0" marB="0"/>
                </a:tc>
              </a:tr>
              <a:tr h="1912090">
                <a:tc>
                  <a:txBody>
                    <a:bodyPr/>
                    <a:lstStyle/>
                    <a:p>
                      <a:pPr algn="l">
                        <a:lnSpc>
                          <a:spcPts val="1265"/>
                        </a:lnSpc>
                        <a:spcBef>
                          <a:spcPts val="1200"/>
                        </a:spcBef>
                        <a:spcAft>
                          <a:spcPts val="0"/>
                        </a:spcAft>
                      </a:pPr>
                      <a:endParaRPr lang="es-ES_tradnl" sz="1400" dirty="0" smtClean="0">
                        <a:effectLst/>
                      </a:endParaRPr>
                    </a:p>
                    <a:p>
                      <a:pPr algn="l">
                        <a:lnSpc>
                          <a:spcPts val="1265"/>
                        </a:lnSpc>
                        <a:spcBef>
                          <a:spcPts val="1200"/>
                        </a:spcBef>
                        <a:spcAft>
                          <a:spcPts val="0"/>
                        </a:spcAft>
                      </a:pPr>
                      <a:endParaRPr lang="es-ES_tradnl" sz="1400" dirty="0" smtClean="0">
                        <a:effectLst/>
                      </a:endParaRPr>
                    </a:p>
                    <a:p>
                      <a:pPr algn="ctr">
                        <a:lnSpc>
                          <a:spcPts val="1265"/>
                        </a:lnSpc>
                        <a:spcBef>
                          <a:spcPts val="1200"/>
                        </a:spcBef>
                        <a:spcAft>
                          <a:spcPts val="0"/>
                        </a:spcAft>
                      </a:pPr>
                      <a:r>
                        <a:rPr lang="es-ES_tradnl" sz="1400" dirty="0" smtClean="0">
                          <a:effectLst/>
                        </a:rPr>
                        <a:t>¿DÓNDE </a:t>
                      </a:r>
                      <a:r>
                        <a:rPr lang="es-ES_tradnl" sz="1400" dirty="0">
                          <a:effectLst/>
                        </a:rPr>
                        <a:t>ESTAMOS?</a:t>
                      </a:r>
                      <a:endParaRPr lang="pt-BR" sz="1400" dirty="0">
                        <a:effectLst/>
                        <a:latin typeface="Calibri"/>
                        <a:ea typeface="Calibri"/>
                        <a:cs typeface="Times New Roman"/>
                      </a:endParaRPr>
                    </a:p>
                  </a:txBody>
                  <a:tcPr marL="53474" marR="53474" marT="0" marB="0"/>
                </a:tc>
                <a:tc>
                  <a:txBody>
                    <a:bodyPr/>
                    <a:lstStyle/>
                    <a:p>
                      <a:pPr algn="just">
                        <a:lnSpc>
                          <a:spcPts val="1265"/>
                        </a:lnSpc>
                        <a:spcBef>
                          <a:spcPts val="1200"/>
                        </a:spcBef>
                        <a:spcAft>
                          <a:spcPts val="0"/>
                        </a:spcAft>
                      </a:pPr>
                      <a:endParaRPr lang="es-EC" sz="1400" dirty="0" smtClean="0">
                        <a:effectLst/>
                      </a:endParaRPr>
                    </a:p>
                    <a:p>
                      <a:pPr algn="just">
                        <a:lnSpc>
                          <a:spcPts val="1265"/>
                        </a:lnSpc>
                        <a:spcBef>
                          <a:spcPts val="1200"/>
                        </a:spcBef>
                        <a:spcAft>
                          <a:spcPts val="0"/>
                        </a:spcAft>
                      </a:pPr>
                      <a:r>
                        <a:rPr lang="es-EC" sz="1400" dirty="0" smtClean="0">
                          <a:effectLst/>
                        </a:rPr>
                        <a:t>Nos </a:t>
                      </a:r>
                      <a:r>
                        <a:rPr lang="es-EC" sz="1400" dirty="0">
                          <a:effectLst/>
                        </a:rPr>
                        <a:t>encontramos en espacios de terreno de varios sectores de la ciudad de Quito, los </a:t>
                      </a:r>
                      <a:r>
                        <a:rPr lang="es-ES_tradnl" sz="1400" dirty="0">
                          <a:effectLst/>
                        </a:rPr>
                        <a:t>cuales arriendan para cada Food Truck de acuerdo al espacio físico disponible, nuestro proyecto de investigación del Food Truck de alimentos orgánicos estará situado en la Plaza </a:t>
                      </a:r>
                      <a:r>
                        <a:rPr lang="es-ES_tradnl" sz="1400" dirty="0" err="1">
                          <a:effectLst/>
                        </a:rPr>
                        <a:t>Ilalo</a:t>
                      </a:r>
                      <a:r>
                        <a:rPr lang="es-ES_tradnl" sz="1400" dirty="0">
                          <a:effectLst/>
                        </a:rPr>
                        <a:t> en la Parroquia de </a:t>
                      </a:r>
                      <a:r>
                        <a:rPr lang="es-ES_tradnl" sz="1400" dirty="0" err="1">
                          <a:effectLst/>
                        </a:rPr>
                        <a:t>Alangasi</a:t>
                      </a:r>
                      <a:r>
                        <a:rPr lang="es-ES_tradnl" sz="1400" dirty="0">
                          <a:effectLst/>
                        </a:rPr>
                        <a:t> del Cantón Quito. </a:t>
                      </a:r>
                      <a:endParaRPr lang="pt-BR" sz="1400" dirty="0">
                        <a:effectLst/>
                        <a:latin typeface="Calibri"/>
                        <a:ea typeface="Calibri"/>
                        <a:cs typeface="Times New Roman"/>
                      </a:endParaRPr>
                    </a:p>
                  </a:txBody>
                  <a:tcPr marL="53474" marR="53474" marT="0" marB="0"/>
                </a:tc>
                <a:tc>
                  <a:txBody>
                    <a:bodyPr/>
                    <a:lstStyle/>
                    <a:p>
                      <a:pPr algn="just">
                        <a:lnSpc>
                          <a:spcPts val="1265"/>
                        </a:lnSpc>
                        <a:spcBef>
                          <a:spcPts val="1200"/>
                        </a:spcBef>
                        <a:spcAft>
                          <a:spcPts val="0"/>
                        </a:spcAft>
                      </a:pPr>
                      <a:endParaRPr lang="es-ES_tradnl" sz="1400" dirty="0" smtClean="0">
                        <a:effectLst/>
                      </a:endParaRPr>
                    </a:p>
                    <a:p>
                      <a:pPr algn="just">
                        <a:lnSpc>
                          <a:spcPts val="1265"/>
                        </a:lnSpc>
                        <a:spcBef>
                          <a:spcPts val="1200"/>
                        </a:spcBef>
                        <a:spcAft>
                          <a:spcPts val="0"/>
                        </a:spcAft>
                      </a:pPr>
                      <a:r>
                        <a:rPr lang="es-ES_tradnl" sz="1400" dirty="0" err="1" smtClean="0">
                          <a:effectLst/>
                        </a:rPr>
                        <a:t>Nutrifood</a:t>
                      </a:r>
                      <a:r>
                        <a:rPr lang="es-ES_tradnl" sz="1400" dirty="0" smtClean="0">
                          <a:effectLst/>
                        </a:rPr>
                        <a:t> </a:t>
                      </a:r>
                      <a:r>
                        <a:rPr lang="es-ES_tradnl" sz="1400" dirty="0">
                          <a:effectLst/>
                        </a:rPr>
                        <a:t>se </a:t>
                      </a:r>
                      <a:r>
                        <a:rPr lang="es-ES_tradnl" sz="1400" dirty="0" smtClean="0">
                          <a:effectLst/>
                        </a:rPr>
                        <a:t>encontrará</a:t>
                      </a:r>
                      <a:r>
                        <a:rPr lang="es-ES_tradnl" sz="1400" baseline="0" dirty="0" smtClean="0">
                          <a:effectLst/>
                        </a:rPr>
                        <a:t> en</a:t>
                      </a:r>
                      <a:r>
                        <a:rPr lang="es-ES_tradnl" sz="1400" dirty="0" smtClean="0">
                          <a:effectLst/>
                        </a:rPr>
                        <a:t> </a:t>
                      </a:r>
                      <a:r>
                        <a:rPr lang="es-ES_tradnl" sz="1400" dirty="0">
                          <a:effectLst/>
                        </a:rPr>
                        <a:t>la Plaza </a:t>
                      </a:r>
                      <a:r>
                        <a:rPr lang="es-ES_tradnl" sz="1400" dirty="0" err="1">
                          <a:effectLst/>
                        </a:rPr>
                        <a:t>Ilalo</a:t>
                      </a:r>
                      <a:r>
                        <a:rPr lang="es-ES_tradnl" sz="1400" dirty="0">
                          <a:effectLst/>
                        </a:rPr>
                        <a:t> donde ofrecerá apetitosos refrigerios con ingredientes orgánicos que tendrá que </a:t>
                      </a:r>
                      <a:r>
                        <a:rPr lang="es-ES_tradnl" sz="1400" dirty="0" smtClean="0">
                          <a:effectLst/>
                        </a:rPr>
                        <a:t>posicionare </a:t>
                      </a:r>
                      <a:r>
                        <a:rPr lang="es-ES_tradnl" sz="1400" dirty="0">
                          <a:effectLst/>
                        </a:rPr>
                        <a:t>como un restaurante de comida rápida pero saludable. Además ingresa a competir con otros </a:t>
                      </a:r>
                      <a:r>
                        <a:rPr lang="es-ES_tradnl" sz="1400" dirty="0" smtClean="0">
                          <a:effectLst/>
                        </a:rPr>
                        <a:t>establecimientos.</a:t>
                      </a:r>
                      <a:endParaRPr lang="pt-BR" sz="1400" dirty="0">
                        <a:effectLst/>
                        <a:latin typeface="Calibri"/>
                        <a:ea typeface="Calibri"/>
                        <a:cs typeface="Times New Roman"/>
                      </a:endParaRPr>
                    </a:p>
                  </a:txBody>
                  <a:tcPr marL="53474" marR="53474" marT="0" marB="0"/>
                </a:tc>
              </a:tr>
              <a:tr h="955005">
                <a:tc>
                  <a:txBody>
                    <a:bodyPr/>
                    <a:lstStyle/>
                    <a:p>
                      <a:pPr algn="l">
                        <a:lnSpc>
                          <a:spcPts val="1265"/>
                        </a:lnSpc>
                        <a:spcBef>
                          <a:spcPts val="1200"/>
                        </a:spcBef>
                        <a:spcAft>
                          <a:spcPts val="0"/>
                        </a:spcAft>
                      </a:pPr>
                      <a:r>
                        <a:rPr lang="es-ES_tradnl" sz="1400" dirty="0" smtClean="0">
                          <a:effectLst/>
                        </a:rPr>
                        <a:t> </a:t>
                      </a:r>
                    </a:p>
                    <a:p>
                      <a:pPr algn="ctr">
                        <a:lnSpc>
                          <a:spcPts val="1265"/>
                        </a:lnSpc>
                        <a:spcBef>
                          <a:spcPts val="1200"/>
                        </a:spcBef>
                        <a:spcAft>
                          <a:spcPts val="0"/>
                        </a:spcAft>
                      </a:pPr>
                      <a:r>
                        <a:rPr lang="es-ES_tradnl" sz="1400" dirty="0" smtClean="0">
                          <a:effectLst/>
                        </a:rPr>
                        <a:t>¿</a:t>
                      </a:r>
                      <a:r>
                        <a:rPr lang="es-ES_tradnl" sz="1400" dirty="0">
                          <a:effectLst/>
                        </a:rPr>
                        <a:t>A DÓNDE VAMOS SEGÚN LA TENDENCIA?</a:t>
                      </a:r>
                      <a:endParaRPr lang="pt-BR" sz="1400" dirty="0">
                        <a:effectLst/>
                        <a:latin typeface="Calibri"/>
                        <a:ea typeface="Calibri"/>
                        <a:cs typeface="Times New Roman"/>
                      </a:endParaRPr>
                    </a:p>
                  </a:txBody>
                  <a:tcPr marL="53474" marR="53474" marT="0" marB="0"/>
                </a:tc>
                <a:tc>
                  <a:txBody>
                    <a:bodyPr/>
                    <a:lstStyle/>
                    <a:p>
                      <a:pPr algn="just">
                        <a:lnSpc>
                          <a:spcPts val="1265"/>
                        </a:lnSpc>
                        <a:spcBef>
                          <a:spcPts val="1200"/>
                        </a:spcBef>
                        <a:spcAft>
                          <a:spcPts val="0"/>
                        </a:spcAft>
                      </a:pPr>
                      <a:r>
                        <a:rPr lang="es-ES_tradnl" sz="1400">
                          <a:effectLst/>
                        </a:rPr>
                        <a:t>Según  los datos estadísticos recientes la mayor parte de publicidad se realiza en estos momentos a través de las redes sociales </a:t>
                      </a:r>
                      <a:endParaRPr lang="pt-BR" sz="1400">
                        <a:effectLst/>
                        <a:latin typeface="Calibri"/>
                        <a:ea typeface="Calibri"/>
                        <a:cs typeface="Times New Roman"/>
                      </a:endParaRPr>
                    </a:p>
                  </a:txBody>
                  <a:tcPr marL="53474" marR="53474" marT="0" marB="0"/>
                </a:tc>
                <a:tc>
                  <a:txBody>
                    <a:bodyPr/>
                    <a:lstStyle/>
                    <a:p>
                      <a:pPr algn="just">
                        <a:lnSpc>
                          <a:spcPts val="1265"/>
                        </a:lnSpc>
                        <a:spcBef>
                          <a:spcPts val="1200"/>
                        </a:spcBef>
                        <a:spcAft>
                          <a:spcPts val="0"/>
                        </a:spcAft>
                      </a:pPr>
                      <a:r>
                        <a:rPr lang="es-EC" sz="1400">
                          <a:effectLst/>
                        </a:rPr>
                        <a:t>La </a:t>
                      </a:r>
                      <a:r>
                        <a:rPr lang="es-ES_tradnl" sz="1400">
                          <a:effectLst/>
                        </a:rPr>
                        <a:t>tendencia para intensificar la publicidad del negocio se realizara a través de las redes sociales y comercio electrónico.</a:t>
                      </a:r>
                      <a:endParaRPr lang="pt-BR" sz="1400">
                        <a:effectLst/>
                        <a:latin typeface="Calibri"/>
                        <a:ea typeface="Calibri"/>
                        <a:cs typeface="Times New Roman"/>
                      </a:endParaRPr>
                    </a:p>
                  </a:txBody>
                  <a:tcPr marL="53474" marR="53474" marT="0" marB="0"/>
                </a:tc>
              </a:tr>
              <a:tr h="589289">
                <a:tc>
                  <a:txBody>
                    <a:bodyPr/>
                    <a:lstStyle/>
                    <a:p>
                      <a:pPr algn="ctr">
                        <a:lnSpc>
                          <a:spcPts val="1265"/>
                        </a:lnSpc>
                        <a:spcBef>
                          <a:spcPts val="1200"/>
                        </a:spcBef>
                        <a:spcAft>
                          <a:spcPts val="0"/>
                        </a:spcAft>
                      </a:pPr>
                      <a:r>
                        <a:rPr lang="es-ES_tradnl" sz="1400" dirty="0">
                          <a:effectLst/>
                        </a:rPr>
                        <a:t>¿A DÓNDE QUISIÉRAMOS LLEGAR?</a:t>
                      </a:r>
                      <a:endParaRPr lang="pt-BR" sz="1400" dirty="0">
                        <a:effectLst/>
                        <a:latin typeface="Calibri"/>
                        <a:ea typeface="Calibri"/>
                        <a:cs typeface="Times New Roman"/>
                      </a:endParaRPr>
                    </a:p>
                  </a:txBody>
                  <a:tcPr marL="53474" marR="53474" marT="0" marB="0"/>
                </a:tc>
                <a:tc gridSpan="2">
                  <a:txBody>
                    <a:bodyPr/>
                    <a:lstStyle/>
                    <a:p>
                      <a:pPr algn="l">
                        <a:lnSpc>
                          <a:spcPts val="1265"/>
                        </a:lnSpc>
                        <a:spcBef>
                          <a:spcPts val="1200"/>
                        </a:spcBef>
                        <a:spcAft>
                          <a:spcPts val="0"/>
                        </a:spcAft>
                      </a:pPr>
                      <a:r>
                        <a:rPr lang="es-ES_tradnl" sz="1400">
                          <a:effectLst/>
                        </a:rPr>
                        <a:t>Ser uno de los negocios de Food Truck con la mejor calidad y mayor diversificación de alimentos orgánicos.</a:t>
                      </a:r>
                      <a:endParaRPr lang="pt-BR" sz="1400">
                        <a:effectLst/>
                        <a:latin typeface="Calibri"/>
                        <a:ea typeface="Calibri"/>
                        <a:cs typeface="Times New Roman"/>
                      </a:endParaRPr>
                    </a:p>
                  </a:txBody>
                  <a:tcPr marL="53474" marR="53474" marT="0" marB="0"/>
                </a:tc>
                <a:tc hMerge="1">
                  <a:txBody>
                    <a:bodyPr/>
                    <a:lstStyle/>
                    <a:p>
                      <a:endParaRPr lang="pt-BR"/>
                    </a:p>
                  </a:txBody>
                  <a:tcPr/>
                </a:tc>
              </a:tr>
              <a:tr h="760272">
                <a:tc>
                  <a:txBody>
                    <a:bodyPr/>
                    <a:lstStyle/>
                    <a:p>
                      <a:pPr algn="ctr">
                        <a:lnSpc>
                          <a:spcPts val="1265"/>
                        </a:lnSpc>
                        <a:spcBef>
                          <a:spcPts val="1200"/>
                        </a:spcBef>
                        <a:spcAft>
                          <a:spcPts val="0"/>
                        </a:spcAft>
                      </a:pPr>
                      <a:r>
                        <a:rPr lang="es-ES_tradnl" sz="1400" dirty="0" smtClean="0">
                          <a:effectLst/>
                        </a:rPr>
                        <a:t>¿</a:t>
                      </a:r>
                      <a:r>
                        <a:rPr lang="es-ES_tradnl" sz="1400" dirty="0">
                          <a:effectLst/>
                        </a:rPr>
                        <a:t>A DÓNDE DEBERÍAMOS LLEGAR?</a:t>
                      </a:r>
                      <a:endParaRPr lang="pt-BR" sz="1400" dirty="0">
                        <a:effectLst/>
                        <a:latin typeface="Calibri"/>
                        <a:ea typeface="Calibri"/>
                        <a:cs typeface="Times New Roman"/>
                      </a:endParaRPr>
                    </a:p>
                  </a:txBody>
                  <a:tcPr marL="53474" marR="53474" marT="0" marB="0"/>
                </a:tc>
                <a:tc gridSpan="2">
                  <a:txBody>
                    <a:bodyPr/>
                    <a:lstStyle/>
                    <a:p>
                      <a:pPr algn="just">
                        <a:lnSpc>
                          <a:spcPts val="1265"/>
                        </a:lnSpc>
                        <a:spcBef>
                          <a:spcPts val="1200"/>
                        </a:spcBef>
                        <a:spcAft>
                          <a:spcPts val="0"/>
                        </a:spcAft>
                      </a:pPr>
                      <a:r>
                        <a:rPr lang="es-ES_tradnl" sz="1400" dirty="0" smtClean="0">
                          <a:effectLst/>
                        </a:rPr>
                        <a:t>Implementar </a:t>
                      </a:r>
                      <a:r>
                        <a:rPr lang="es-ES_tradnl" sz="1400" dirty="0">
                          <a:effectLst/>
                        </a:rPr>
                        <a:t>mayor publicidad a través de las redes sociales y del comercio electrónico como medio de comercialización e información sobre las ofertas de </a:t>
                      </a:r>
                      <a:r>
                        <a:rPr lang="es-ES_tradnl" sz="1400" dirty="0" smtClean="0">
                          <a:effectLst/>
                        </a:rPr>
                        <a:t>nuestros </a:t>
                      </a:r>
                      <a:r>
                        <a:rPr lang="es-ES_tradnl" sz="1400" dirty="0">
                          <a:effectLst/>
                        </a:rPr>
                        <a:t>alimentos </a:t>
                      </a:r>
                      <a:r>
                        <a:rPr lang="es-ES_tradnl" sz="1400" dirty="0" smtClean="0">
                          <a:effectLst/>
                        </a:rPr>
                        <a:t>orgánicos. </a:t>
                      </a:r>
                      <a:endParaRPr lang="pt-BR" sz="1400" dirty="0">
                        <a:effectLst/>
                        <a:latin typeface="Calibri"/>
                        <a:ea typeface="Calibri"/>
                        <a:cs typeface="Times New Roman"/>
                      </a:endParaRPr>
                    </a:p>
                  </a:txBody>
                  <a:tcPr marL="53474" marR="53474" marT="0" marB="0"/>
                </a:tc>
                <a:tc hMerge="1">
                  <a:txBody>
                    <a:bodyPr/>
                    <a:lstStyle/>
                    <a:p>
                      <a:endParaRPr lang="pt-BR"/>
                    </a:p>
                  </a:txBody>
                  <a:tcPr/>
                </a:tc>
              </a:tr>
              <a:tr h="928185">
                <a:tc>
                  <a:txBody>
                    <a:bodyPr/>
                    <a:lstStyle/>
                    <a:p>
                      <a:pPr algn="ctr">
                        <a:lnSpc>
                          <a:spcPts val="1265"/>
                        </a:lnSpc>
                        <a:spcBef>
                          <a:spcPts val="1200"/>
                        </a:spcBef>
                        <a:spcAft>
                          <a:spcPts val="0"/>
                        </a:spcAft>
                      </a:pPr>
                      <a:endParaRPr lang="es-ES_tradnl" sz="1400" dirty="0" smtClean="0">
                        <a:effectLst/>
                      </a:endParaRPr>
                    </a:p>
                    <a:p>
                      <a:pPr algn="ctr">
                        <a:lnSpc>
                          <a:spcPts val="1265"/>
                        </a:lnSpc>
                        <a:spcBef>
                          <a:spcPts val="1200"/>
                        </a:spcBef>
                        <a:spcAft>
                          <a:spcPts val="0"/>
                        </a:spcAft>
                      </a:pPr>
                      <a:r>
                        <a:rPr lang="es-ES_tradnl" sz="1400" dirty="0" smtClean="0">
                          <a:effectLst/>
                        </a:rPr>
                        <a:t>OBJETIVO</a:t>
                      </a:r>
                      <a:endParaRPr lang="pt-BR" sz="1400" dirty="0">
                        <a:effectLst/>
                        <a:latin typeface="Calibri"/>
                        <a:ea typeface="Calibri"/>
                        <a:cs typeface="Times New Roman"/>
                      </a:endParaRPr>
                    </a:p>
                  </a:txBody>
                  <a:tcPr marL="53474" marR="53474" marT="0" marB="0"/>
                </a:tc>
                <a:tc gridSpan="2">
                  <a:txBody>
                    <a:bodyPr/>
                    <a:lstStyle/>
                    <a:p>
                      <a:pPr algn="just">
                        <a:lnSpc>
                          <a:spcPts val="1265"/>
                        </a:lnSpc>
                        <a:spcBef>
                          <a:spcPts val="1200"/>
                        </a:spcBef>
                        <a:spcAft>
                          <a:spcPts val="0"/>
                        </a:spcAft>
                      </a:pPr>
                      <a:r>
                        <a:rPr lang="es-ES_tradnl" sz="1400" dirty="0">
                          <a:effectLst/>
                        </a:rPr>
                        <a:t>Fomentar estrategias de publicidad a través de las redes sociales y del comercio electrónico mediante la creación de una base de datos de clientes y empresas que se encuentren en el sector del valle de los Chillos y sus aledaños para integrar alianzas y ofertas especiales a los clientes que gustan de estas preferencias gastronómicas. </a:t>
                      </a:r>
                      <a:endParaRPr lang="pt-BR" sz="1400" dirty="0">
                        <a:effectLst/>
                        <a:latin typeface="Calibri"/>
                        <a:ea typeface="Calibri"/>
                        <a:cs typeface="Times New Roman"/>
                      </a:endParaRPr>
                    </a:p>
                  </a:txBody>
                  <a:tcPr marL="53474" marR="53474" marT="0" marB="0"/>
                </a:tc>
                <a:tc hMerge="1">
                  <a:txBody>
                    <a:bodyPr/>
                    <a:lstStyle/>
                    <a:p>
                      <a:endParaRPr lang="pt-BR"/>
                    </a:p>
                  </a:txBody>
                  <a:tcPr/>
                </a:tc>
              </a:tr>
            </a:tbl>
          </a:graphicData>
        </a:graphic>
      </p:graphicFrame>
    </p:spTree>
    <p:extLst>
      <p:ext uri="{BB962C8B-B14F-4D97-AF65-F5344CB8AC3E}">
        <p14:creationId xmlns:p14="http://schemas.microsoft.com/office/powerpoint/2010/main" val="2098985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715200" cy="756002"/>
          </a:xfrm>
        </p:spPr>
        <p:txBody>
          <a:bodyPr>
            <a:normAutofit/>
          </a:bodyPr>
          <a:lstStyle/>
          <a:p>
            <a:r>
              <a:rPr lang="pt-BR" b="1" dirty="0" smtClean="0"/>
              <a:t>   MATRIZ DE PRODUCTIVIDAD</a:t>
            </a:r>
            <a:endParaRPr lang="pt-BR"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0322143"/>
              </p:ext>
            </p:extLst>
          </p:nvPr>
        </p:nvGraphicFramePr>
        <p:xfrm>
          <a:off x="251520" y="1124745"/>
          <a:ext cx="8496944" cy="5544614"/>
        </p:xfrm>
        <a:graphic>
          <a:graphicData uri="http://schemas.openxmlformats.org/drawingml/2006/table">
            <a:tbl>
              <a:tblPr firstRow="1" firstCol="1" bandRow="1">
                <a:tableStyleId>{5C22544A-7EE6-4342-B048-85BDC9FD1C3A}</a:tableStyleId>
              </a:tblPr>
              <a:tblGrid>
                <a:gridCol w="2622064"/>
                <a:gridCol w="3162759"/>
                <a:gridCol w="2712121"/>
              </a:tblGrid>
              <a:tr h="194735">
                <a:tc>
                  <a:txBody>
                    <a:bodyPr/>
                    <a:lstStyle/>
                    <a:p>
                      <a:pPr algn="just">
                        <a:lnSpc>
                          <a:spcPts val="1265"/>
                        </a:lnSpc>
                        <a:spcBef>
                          <a:spcPts val="1200"/>
                        </a:spcBef>
                        <a:spcAft>
                          <a:spcPts val="0"/>
                        </a:spcAft>
                      </a:pPr>
                      <a:r>
                        <a:rPr lang="es-ES_tradnl" sz="1200" dirty="0">
                          <a:effectLst/>
                        </a:rPr>
                        <a:t>PASO</a:t>
                      </a:r>
                      <a:endParaRPr lang="pt-BR" sz="1200" dirty="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S_tradnl" sz="1200">
                          <a:effectLst/>
                        </a:rPr>
                        <a:t>MERCADO</a:t>
                      </a:r>
                      <a:endParaRPr lang="pt-BR" sz="120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S_tradnl" sz="1200">
                          <a:effectLst/>
                        </a:rPr>
                        <a:t>EMPRESA</a:t>
                      </a:r>
                      <a:endParaRPr lang="pt-BR" sz="1200">
                        <a:effectLst/>
                        <a:latin typeface="Calibri"/>
                        <a:ea typeface="Calibri"/>
                        <a:cs typeface="Times New Roman"/>
                      </a:endParaRPr>
                    </a:p>
                  </a:txBody>
                  <a:tcPr marL="42728" marR="42728" marT="0" marB="0"/>
                </a:tc>
              </a:tr>
              <a:tr h="2426532">
                <a:tc>
                  <a:txBody>
                    <a:bodyPr/>
                    <a:lstStyle/>
                    <a:p>
                      <a:pPr algn="just">
                        <a:lnSpc>
                          <a:spcPts val="1265"/>
                        </a:lnSpc>
                        <a:spcBef>
                          <a:spcPts val="1200"/>
                        </a:spcBef>
                        <a:spcAft>
                          <a:spcPts val="0"/>
                        </a:spcAft>
                      </a:pPr>
                      <a:endParaRPr lang="es-ES_tradnl" sz="1200" dirty="0" smtClean="0">
                        <a:effectLst/>
                      </a:endParaRPr>
                    </a:p>
                    <a:p>
                      <a:pPr algn="just">
                        <a:lnSpc>
                          <a:spcPts val="1265"/>
                        </a:lnSpc>
                        <a:spcBef>
                          <a:spcPts val="1200"/>
                        </a:spcBef>
                        <a:spcAft>
                          <a:spcPts val="0"/>
                        </a:spcAft>
                      </a:pPr>
                      <a:endParaRPr lang="es-ES_tradnl" sz="1200" dirty="0" smtClean="0">
                        <a:effectLst/>
                      </a:endParaRPr>
                    </a:p>
                    <a:p>
                      <a:pPr algn="just">
                        <a:lnSpc>
                          <a:spcPts val="1265"/>
                        </a:lnSpc>
                        <a:spcBef>
                          <a:spcPts val="1200"/>
                        </a:spcBef>
                        <a:spcAft>
                          <a:spcPts val="0"/>
                        </a:spcAft>
                      </a:pPr>
                      <a:endParaRPr lang="es-ES_tradnl" sz="1200" dirty="0" smtClean="0">
                        <a:effectLst/>
                      </a:endParaRPr>
                    </a:p>
                    <a:p>
                      <a:pPr algn="just">
                        <a:lnSpc>
                          <a:spcPts val="1265"/>
                        </a:lnSpc>
                        <a:spcBef>
                          <a:spcPts val="1200"/>
                        </a:spcBef>
                        <a:spcAft>
                          <a:spcPts val="0"/>
                        </a:spcAft>
                      </a:pPr>
                      <a:r>
                        <a:rPr lang="es-ES_tradnl" sz="1200" dirty="0" smtClean="0">
                          <a:effectLst/>
                        </a:rPr>
                        <a:t>¿</a:t>
                      </a:r>
                      <a:r>
                        <a:rPr lang="es-ES_tradnl" sz="1200" dirty="0">
                          <a:effectLst/>
                        </a:rPr>
                        <a:t>DÓNDE ESTAMOS?</a:t>
                      </a:r>
                      <a:endParaRPr lang="pt-BR" sz="1200" dirty="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S_tradnl" sz="1200" dirty="0">
                          <a:effectLst/>
                        </a:rPr>
                        <a:t>Según </a:t>
                      </a:r>
                      <a:r>
                        <a:rPr lang="es-EC" sz="1200" dirty="0">
                          <a:effectLst/>
                        </a:rPr>
                        <a:t>expertos reconocen que la actualidad la oferta de comida saludable está creciendo, que ahora hay más oferta, y más demanda, de alimentos con más verduras, menos grasas, e incluso menos carne animal y derivados. En comparación con la oferta gastronómica tradicional, se percibe que el crecimiento es lento, pero constante. Los restaurantes más modernos (y de más estrellas) estarían más en contacto con productos orgánicos (algunos incluso tendrían sus propios “</a:t>
                      </a:r>
                      <a:r>
                        <a:rPr lang="es-EC" sz="1200" dirty="0" err="1">
                          <a:effectLst/>
                        </a:rPr>
                        <a:t>biohuertos</a:t>
                      </a:r>
                      <a:r>
                        <a:rPr lang="es-EC" sz="1200" dirty="0">
                          <a:effectLst/>
                        </a:rPr>
                        <a:t> </a:t>
                      </a:r>
                      <a:r>
                        <a:rPr lang="es-ES_tradnl" sz="1200" dirty="0">
                          <a:effectLst/>
                        </a:rPr>
                        <a:t>“</a:t>
                      </a:r>
                      <a:endParaRPr lang="pt-BR" sz="1200" dirty="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C" sz="1200">
                          <a:effectLst/>
                        </a:rPr>
                        <a:t>Nutrifood analiza que el precio por el uso de productos frescos y orgánicos, incrementa los costos, por lo que este rubro está dirigido a un público con mayor poder adquisitivo, por lo cual la ubicación del negocio es una de las estrategias de productividad que se puede incrementar encontrándose el negocio en un lugar de alta plusvalía ya que en los distritos más populares por tradición pueden ser más reacios a adoptar una alimentación con más verduras y menos carbohidratos. </a:t>
                      </a:r>
                      <a:endParaRPr lang="pt-BR" sz="1200">
                        <a:effectLst/>
                        <a:latin typeface="Calibri"/>
                        <a:ea typeface="Calibri"/>
                        <a:cs typeface="Times New Roman"/>
                      </a:endParaRPr>
                    </a:p>
                  </a:txBody>
                  <a:tcPr marL="42728" marR="42728" marT="0" marB="0"/>
                </a:tc>
              </a:tr>
              <a:tr h="1455920">
                <a:tc>
                  <a:txBody>
                    <a:bodyPr/>
                    <a:lstStyle/>
                    <a:p>
                      <a:pPr algn="just">
                        <a:lnSpc>
                          <a:spcPts val="1265"/>
                        </a:lnSpc>
                        <a:spcBef>
                          <a:spcPts val="1200"/>
                        </a:spcBef>
                        <a:spcAft>
                          <a:spcPts val="0"/>
                        </a:spcAft>
                      </a:pPr>
                      <a:endParaRPr lang="es-ES_tradnl" sz="1200" dirty="0" smtClean="0">
                        <a:effectLst/>
                      </a:endParaRPr>
                    </a:p>
                    <a:p>
                      <a:pPr algn="just">
                        <a:lnSpc>
                          <a:spcPts val="1265"/>
                        </a:lnSpc>
                        <a:spcBef>
                          <a:spcPts val="1200"/>
                        </a:spcBef>
                        <a:spcAft>
                          <a:spcPts val="0"/>
                        </a:spcAft>
                      </a:pPr>
                      <a:r>
                        <a:rPr lang="es-ES_tradnl" sz="1200" dirty="0" smtClean="0">
                          <a:effectLst/>
                        </a:rPr>
                        <a:t>¿</a:t>
                      </a:r>
                      <a:r>
                        <a:rPr lang="es-ES_tradnl" sz="1200" dirty="0">
                          <a:effectLst/>
                        </a:rPr>
                        <a:t>A DÓNDE VAMOS SEGÚN LA TENDENCIA?</a:t>
                      </a:r>
                      <a:endParaRPr lang="pt-BR" sz="1200" dirty="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S_tradnl" sz="1200" dirty="0">
                          <a:effectLst/>
                        </a:rPr>
                        <a:t>Según recientes publicaciones del sector económico, los food Truck tienen un alto índice de aceptación pero requieren definir mecanismos para atraer mayor inversión, impulsar productividad y crecimiento económico, generar sostenibilidad fiscal, e innovación para mejor sus infraestructuras.</a:t>
                      </a:r>
                      <a:endParaRPr lang="pt-BR" sz="1200" dirty="0">
                        <a:effectLst/>
                        <a:latin typeface="Calibri"/>
                        <a:ea typeface="Calibri"/>
                        <a:cs typeface="Times New Roman"/>
                      </a:endParaRPr>
                    </a:p>
                  </a:txBody>
                  <a:tcPr marL="42728" marR="42728" marT="0" marB="0"/>
                </a:tc>
                <a:tc>
                  <a:txBody>
                    <a:bodyPr/>
                    <a:lstStyle/>
                    <a:p>
                      <a:pPr algn="just">
                        <a:lnSpc>
                          <a:spcPts val="1265"/>
                        </a:lnSpc>
                        <a:spcBef>
                          <a:spcPts val="1200"/>
                        </a:spcBef>
                        <a:spcAft>
                          <a:spcPts val="0"/>
                        </a:spcAft>
                      </a:pPr>
                      <a:r>
                        <a:rPr lang="es-EC" sz="1200">
                          <a:effectLst/>
                        </a:rPr>
                        <a:t>Nutrifood es en modelo de negocio que se quiere implantar con la idea de fortalecer la tendencia de consumir alimentos saludables, frescos y organicos que ayuden con el bienestar de la salud familiar; razón por la cual la inversión es alta y se espera que en dos años se vea retornar la inversión.</a:t>
                      </a:r>
                      <a:endParaRPr lang="pt-BR" sz="1200">
                        <a:effectLst/>
                        <a:latin typeface="Calibri"/>
                        <a:ea typeface="Calibri"/>
                        <a:cs typeface="Times New Roman"/>
                      </a:endParaRPr>
                    </a:p>
                  </a:txBody>
                  <a:tcPr marL="42728" marR="42728" marT="0" marB="0"/>
                </a:tc>
              </a:tr>
              <a:tr h="363979">
                <a:tc>
                  <a:txBody>
                    <a:bodyPr/>
                    <a:lstStyle/>
                    <a:p>
                      <a:pPr algn="just">
                        <a:lnSpc>
                          <a:spcPts val="1265"/>
                        </a:lnSpc>
                        <a:spcBef>
                          <a:spcPts val="1200"/>
                        </a:spcBef>
                        <a:spcAft>
                          <a:spcPts val="0"/>
                        </a:spcAft>
                      </a:pPr>
                      <a:r>
                        <a:rPr lang="es-ES_tradnl" sz="1200" dirty="0">
                          <a:effectLst/>
                        </a:rPr>
                        <a:t>¿A DÓNDE QUISIÉRAMOS LLEGAR?</a:t>
                      </a:r>
                      <a:endParaRPr lang="pt-BR" sz="1200" dirty="0">
                        <a:effectLst/>
                        <a:latin typeface="Calibri"/>
                        <a:ea typeface="Calibri"/>
                        <a:cs typeface="Times New Roman"/>
                      </a:endParaRPr>
                    </a:p>
                  </a:txBody>
                  <a:tcPr marL="42728" marR="42728" marT="0" marB="0"/>
                </a:tc>
                <a:tc gridSpan="2">
                  <a:txBody>
                    <a:bodyPr/>
                    <a:lstStyle/>
                    <a:p>
                      <a:pPr algn="just">
                        <a:lnSpc>
                          <a:spcPts val="1265"/>
                        </a:lnSpc>
                        <a:spcBef>
                          <a:spcPts val="1200"/>
                        </a:spcBef>
                        <a:spcAft>
                          <a:spcPts val="0"/>
                        </a:spcAft>
                      </a:pPr>
                      <a:r>
                        <a:rPr lang="es-EC" sz="1200" dirty="0">
                          <a:effectLst/>
                        </a:rPr>
                        <a:t>A una importante </a:t>
                      </a:r>
                      <a:r>
                        <a:rPr lang="es-ES_tradnl" sz="1200" dirty="0">
                          <a:effectLst/>
                        </a:rPr>
                        <a:t>afluencia de visitantes que aumenten el consumo de nuestros productos y que por consiguiente se evidencia el incremento de ventas.</a:t>
                      </a:r>
                      <a:endParaRPr lang="pt-BR" sz="1200" dirty="0">
                        <a:effectLst/>
                        <a:latin typeface="Calibri"/>
                        <a:ea typeface="Calibri"/>
                        <a:cs typeface="Times New Roman"/>
                      </a:endParaRPr>
                    </a:p>
                  </a:txBody>
                  <a:tcPr marL="42728" marR="42728" marT="0" marB="0"/>
                </a:tc>
                <a:tc hMerge="1">
                  <a:txBody>
                    <a:bodyPr/>
                    <a:lstStyle/>
                    <a:p>
                      <a:endParaRPr lang="pt-BR"/>
                    </a:p>
                  </a:txBody>
                  <a:tcPr/>
                </a:tc>
              </a:tr>
              <a:tr h="194735">
                <a:tc>
                  <a:txBody>
                    <a:bodyPr/>
                    <a:lstStyle/>
                    <a:p>
                      <a:pPr algn="just">
                        <a:lnSpc>
                          <a:spcPts val="1265"/>
                        </a:lnSpc>
                        <a:spcBef>
                          <a:spcPts val="1200"/>
                        </a:spcBef>
                        <a:spcAft>
                          <a:spcPts val="0"/>
                        </a:spcAft>
                      </a:pPr>
                      <a:r>
                        <a:rPr lang="es-ES_tradnl" sz="1200">
                          <a:effectLst/>
                        </a:rPr>
                        <a:t> </a:t>
                      </a:r>
                      <a:endParaRPr lang="pt-BR" sz="1200">
                        <a:effectLst/>
                        <a:latin typeface="Calibri"/>
                        <a:ea typeface="Calibri"/>
                        <a:cs typeface="Times New Roman"/>
                      </a:endParaRPr>
                    </a:p>
                  </a:txBody>
                  <a:tcPr marL="42728" marR="42728" marT="0" marB="0"/>
                </a:tc>
                <a:tc gridSpan="2">
                  <a:txBody>
                    <a:bodyPr/>
                    <a:lstStyle/>
                    <a:p>
                      <a:pPr algn="just">
                        <a:lnSpc>
                          <a:spcPts val="1265"/>
                        </a:lnSpc>
                        <a:spcBef>
                          <a:spcPts val="1200"/>
                        </a:spcBef>
                        <a:spcAft>
                          <a:spcPts val="0"/>
                        </a:spcAft>
                      </a:pPr>
                      <a:r>
                        <a:rPr lang="es-ES_tradnl" sz="1200" dirty="0">
                          <a:effectLst/>
                        </a:rPr>
                        <a:t> </a:t>
                      </a:r>
                      <a:endParaRPr lang="pt-BR" sz="1200" dirty="0">
                        <a:effectLst/>
                        <a:latin typeface="Calibri"/>
                        <a:ea typeface="Calibri"/>
                        <a:cs typeface="Times New Roman"/>
                      </a:endParaRPr>
                    </a:p>
                  </a:txBody>
                  <a:tcPr marL="42728" marR="42728" marT="0" marB="0"/>
                </a:tc>
                <a:tc hMerge="1">
                  <a:txBody>
                    <a:bodyPr/>
                    <a:lstStyle/>
                    <a:p>
                      <a:endParaRPr lang="pt-BR"/>
                    </a:p>
                  </a:txBody>
                  <a:tcPr/>
                </a:tc>
              </a:tr>
              <a:tr h="389471">
                <a:tc>
                  <a:txBody>
                    <a:bodyPr/>
                    <a:lstStyle/>
                    <a:p>
                      <a:pPr algn="just">
                        <a:lnSpc>
                          <a:spcPts val="1265"/>
                        </a:lnSpc>
                        <a:spcBef>
                          <a:spcPts val="1200"/>
                        </a:spcBef>
                        <a:spcAft>
                          <a:spcPts val="0"/>
                        </a:spcAft>
                      </a:pPr>
                      <a:r>
                        <a:rPr lang="es-ES_tradnl" sz="1200" dirty="0">
                          <a:effectLst/>
                        </a:rPr>
                        <a:t>¿A DÓNDE DEBERÍAMOS LLEGAR?</a:t>
                      </a:r>
                      <a:endParaRPr lang="pt-BR" sz="1200" dirty="0">
                        <a:effectLst/>
                        <a:latin typeface="Calibri"/>
                        <a:ea typeface="Calibri"/>
                        <a:cs typeface="Times New Roman"/>
                      </a:endParaRPr>
                    </a:p>
                  </a:txBody>
                  <a:tcPr marL="42728" marR="42728" marT="0" marB="0"/>
                </a:tc>
                <a:tc gridSpan="2">
                  <a:txBody>
                    <a:bodyPr/>
                    <a:lstStyle/>
                    <a:p>
                      <a:pPr algn="just">
                        <a:lnSpc>
                          <a:spcPts val="1265"/>
                        </a:lnSpc>
                        <a:spcBef>
                          <a:spcPts val="1200"/>
                        </a:spcBef>
                        <a:spcAft>
                          <a:spcPts val="0"/>
                        </a:spcAft>
                      </a:pPr>
                      <a:r>
                        <a:rPr lang="es-ES_tradnl" sz="1200" dirty="0">
                          <a:effectLst/>
                        </a:rPr>
                        <a:t>Fomentar la fidelización de los clientes del </a:t>
                      </a:r>
                      <a:r>
                        <a:rPr lang="es-ES_tradnl" sz="1200" dirty="0" err="1">
                          <a:effectLst/>
                        </a:rPr>
                        <a:t>Nutrifood</a:t>
                      </a:r>
                      <a:r>
                        <a:rPr lang="es-ES_tradnl" sz="1200" dirty="0">
                          <a:effectLst/>
                        </a:rPr>
                        <a:t>, </a:t>
                      </a:r>
                      <a:r>
                        <a:rPr lang="es-ES_tradnl" sz="1200" dirty="0" smtClean="0">
                          <a:effectLst/>
                        </a:rPr>
                        <a:t>mediante </a:t>
                      </a:r>
                      <a:r>
                        <a:rPr lang="es-ES_tradnl" sz="1200" dirty="0">
                          <a:effectLst/>
                        </a:rPr>
                        <a:t>estrategias de Publicidad y Comunicación, con la finalidad de afianzar el vínculo empresa-cliente.</a:t>
                      </a:r>
                      <a:endParaRPr lang="pt-BR" sz="1200" dirty="0">
                        <a:effectLst/>
                        <a:latin typeface="Calibri"/>
                        <a:ea typeface="Calibri"/>
                        <a:cs typeface="Times New Roman"/>
                      </a:endParaRPr>
                    </a:p>
                  </a:txBody>
                  <a:tcPr marL="42728" marR="42728" marT="0" marB="0"/>
                </a:tc>
                <a:tc hMerge="1">
                  <a:txBody>
                    <a:bodyPr/>
                    <a:lstStyle/>
                    <a:p>
                      <a:endParaRPr lang="pt-BR"/>
                    </a:p>
                  </a:txBody>
                  <a:tcPr/>
                </a:tc>
              </a:tr>
              <a:tr h="519242">
                <a:tc>
                  <a:txBody>
                    <a:bodyPr/>
                    <a:lstStyle/>
                    <a:p>
                      <a:pPr algn="just">
                        <a:lnSpc>
                          <a:spcPts val="1265"/>
                        </a:lnSpc>
                        <a:spcBef>
                          <a:spcPts val="1200"/>
                        </a:spcBef>
                        <a:spcAft>
                          <a:spcPts val="0"/>
                        </a:spcAft>
                      </a:pPr>
                      <a:r>
                        <a:rPr lang="es-ES_tradnl" sz="1200" dirty="0">
                          <a:effectLst/>
                        </a:rPr>
                        <a:t>OBJETIVO</a:t>
                      </a:r>
                      <a:endParaRPr lang="pt-BR" sz="1200" dirty="0">
                        <a:effectLst/>
                        <a:latin typeface="Calibri"/>
                        <a:ea typeface="Calibri"/>
                        <a:cs typeface="Times New Roman"/>
                      </a:endParaRPr>
                    </a:p>
                  </a:txBody>
                  <a:tcPr marL="42728" marR="42728" marT="0" marB="0"/>
                </a:tc>
                <a:tc gridSpan="2">
                  <a:txBody>
                    <a:bodyPr/>
                    <a:lstStyle/>
                    <a:p>
                      <a:pPr algn="just">
                        <a:lnSpc>
                          <a:spcPts val="1265"/>
                        </a:lnSpc>
                        <a:spcBef>
                          <a:spcPts val="1200"/>
                        </a:spcBef>
                        <a:spcAft>
                          <a:spcPts val="0"/>
                        </a:spcAft>
                      </a:pPr>
                      <a:r>
                        <a:rPr lang="es-ES_tradnl" sz="1200" dirty="0">
                          <a:effectLst/>
                        </a:rPr>
                        <a:t>Implementar estrategias publicitarias y de comunicación bidireccional empresa-cliente para atraer clientes potenciales e incrementar ventas que ayude a posicionar el negocio de alimentos orgánicos.</a:t>
                      </a:r>
                      <a:endParaRPr lang="pt-BR" sz="1200" dirty="0">
                        <a:effectLst/>
                        <a:latin typeface="Calibri"/>
                        <a:ea typeface="Calibri"/>
                        <a:cs typeface="Times New Roman"/>
                      </a:endParaRPr>
                    </a:p>
                  </a:txBody>
                  <a:tcPr marL="42728" marR="42728" marT="0" marB="0"/>
                </a:tc>
                <a:tc hMerge="1">
                  <a:txBody>
                    <a:bodyPr/>
                    <a:lstStyle/>
                    <a:p>
                      <a:endParaRPr lang="pt-BR"/>
                    </a:p>
                  </a:txBody>
                  <a:tcPr/>
                </a:tc>
              </a:tr>
            </a:tbl>
          </a:graphicData>
        </a:graphic>
      </p:graphicFrame>
    </p:spTree>
    <p:extLst>
      <p:ext uri="{BB962C8B-B14F-4D97-AF65-F5344CB8AC3E}">
        <p14:creationId xmlns:p14="http://schemas.microsoft.com/office/powerpoint/2010/main" val="322367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02840"/>
            <a:ext cx="5791200" cy="1371600"/>
          </a:xfrm>
        </p:spPr>
        <p:txBody>
          <a:bodyPr>
            <a:normAutofit/>
          </a:bodyPr>
          <a:lstStyle/>
          <a:p>
            <a:pPr algn="r"/>
            <a:r>
              <a:rPr lang="es-EC" b="1" dirty="0" smtClean="0"/>
              <a:t>                             ANTECEDENTES</a:t>
            </a:r>
            <a:endParaRPr lang="pt-BR" dirty="0"/>
          </a:p>
        </p:txBody>
      </p:sp>
      <p:sp>
        <p:nvSpPr>
          <p:cNvPr id="3" name="2 Marcador de contenido"/>
          <p:cNvSpPr>
            <a:spLocks noGrp="1"/>
          </p:cNvSpPr>
          <p:nvPr>
            <p:ph idx="1"/>
          </p:nvPr>
        </p:nvSpPr>
        <p:spPr>
          <a:xfrm>
            <a:off x="457200" y="4365104"/>
            <a:ext cx="8229600" cy="2160240"/>
          </a:xfrm>
        </p:spPr>
        <p:txBody>
          <a:bodyPr>
            <a:noAutofit/>
          </a:bodyPr>
          <a:lstStyle/>
          <a:p>
            <a:pPr algn="just"/>
            <a:r>
              <a:rPr lang="es-EC" b="0" dirty="0" smtClean="0"/>
              <a:t>La </a:t>
            </a:r>
            <a:r>
              <a:rPr lang="es-EC" b="0" dirty="0"/>
              <a:t>evolución de los Food Truck se dio a pasos acelerados y poco a poco se fue viendo varios modelos de vehículos que trasportaban diversos tipos de comida.</a:t>
            </a:r>
            <a:endParaRPr lang="pt-BR" b="0" dirty="0"/>
          </a:p>
          <a:p>
            <a:pPr algn="just"/>
            <a:r>
              <a:rPr lang="es-EC" b="0" dirty="0"/>
              <a:t>En la actualidad estos vehículos apoyados por la tecnología se han convertido en verdaderas cocinas profesionales sobre ruedas, que garantizan frescura, higiene y variedad en todos los productos que ofrecen.</a:t>
            </a:r>
            <a:endParaRPr lang="pt-BR" b="0" dirty="0"/>
          </a:p>
          <a:p>
            <a:endParaRPr lang="pt-BR" b="0" dirty="0"/>
          </a:p>
        </p:txBody>
      </p:sp>
      <p:graphicFrame>
        <p:nvGraphicFramePr>
          <p:cNvPr id="4" name="Diagrama 3"/>
          <p:cNvGraphicFramePr/>
          <p:nvPr>
            <p:extLst>
              <p:ext uri="{D42A27DB-BD31-4B8C-83A1-F6EECF244321}">
                <p14:modId xmlns:p14="http://schemas.microsoft.com/office/powerpoint/2010/main" val="2734240740"/>
              </p:ext>
            </p:extLst>
          </p:nvPr>
        </p:nvGraphicFramePr>
        <p:xfrm>
          <a:off x="827584" y="1268760"/>
          <a:ext cx="705678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47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8219256" cy="1044034"/>
          </a:xfrm>
        </p:spPr>
        <p:txBody>
          <a:bodyPr>
            <a:normAutofit fontScale="90000"/>
          </a:bodyPr>
          <a:lstStyle/>
          <a:p>
            <a:pPr algn="ctr"/>
            <a:r>
              <a:rPr lang="pt-BR" b="1" dirty="0" smtClean="0"/>
              <a:t>MATRIZ DE RESPONSABILIDAD SOCIAL</a:t>
            </a:r>
            <a:endParaRPr lang="pt-BR"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66759115"/>
              </p:ext>
            </p:extLst>
          </p:nvPr>
        </p:nvGraphicFramePr>
        <p:xfrm>
          <a:off x="395536" y="1217906"/>
          <a:ext cx="8270613" cy="5523462"/>
        </p:xfrm>
        <a:graphic>
          <a:graphicData uri="http://schemas.openxmlformats.org/drawingml/2006/table">
            <a:tbl>
              <a:tblPr firstRow="1" firstCol="1" bandRow="1">
                <a:tableStyleId>{5C22544A-7EE6-4342-B048-85BDC9FD1C3A}</a:tableStyleId>
              </a:tblPr>
              <a:tblGrid>
                <a:gridCol w="1731495"/>
                <a:gridCol w="3278080"/>
                <a:gridCol w="3261038"/>
              </a:tblGrid>
              <a:tr h="190649">
                <a:tc>
                  <a:txBody>
                    <a:bodyPr/>
                    <a:lstStyle/>
                    <a:p>
                      <a:pPr algn="just">
                        <a:lnSpc>
                          <a:spcPct val="107000"/>
                        </a:lnSpc>
                        <a:spcAft>
                          <a:spcPts val="0"/>
                        </a:spcAft>
                      </a:pPr>
                      <a:r>
                        <a:rPr lang="es-ES_tradnl" sz="1200" dirty="0">
                          <a:effectLst/>
                        </a:rPr>
                        <a:t>PASO</a:t>
                      </a:r>
                      <a:endParaRPr lang="pt-BR" sz="1200" dirty="0">
                        <a:effectLst/>
                        <a:latin typeface="Calibri"/>
                        <a:ea typeface="Calibri"/>
                        <a:cs typeface="Times New Roman"/>
                      </a:endParaRPr>
                    </a:p>
                  </a:txBody>
                  <a:tcPr marL="49562" marR="49562" marT="0" marB="0"/>
                </a:tc>
                <a:tc>
                  <a:txBody>
                    <a:bodyPr/>
                    <a:lstStyle/>
                    <a:p>
                      <a:pPr algn="just">
                        <a:lnSpc>
                          <a:spcPct val="107000"/>
                        </a:lnSpc>
                        <a:spcAft>
                          <a:spcPts val="0"/>
                        </a:spcAft>
                      </a:pPr>
                      <a:r>
                        <a:rPr lang="es-ES_tradnl" sz="1200">
                          <a:effectLst/>
                        </a:rPr>
                        <a:t>MERCADO</a:t>
                      </a:r>
                      <a:endParaRPr lang="pt-BR" sz="1200">
                        <a:effectLst/>
                        <a:latin typeface="Calibri"/>
                        <a:ea typeface="Calibri"/>
                        <a:cs typeface="Times New Roman"/>
                      </a:endParaRPr>
                    </a:p>
                  </a:txBody>
                  <a:tcPr marL="49562" marR="49562" marT="0" marB="0"/>
                </a:tc>
                <a:tc>
                  <a:txBody>
                    <a:bodyPr/>
                    <a:lstStyle/>
                    <a:p>
                      <a:pPr algn="just">
                        <a:lnSpc>
                          <a:spcPct val="107000"/>
                        </a:lnSpc>
                        <a:spcAft>
                          <a:spcPts val="0"/>
                        </a:spcAft>
                      </a:pPr>
                      <a:r>
                        <a:rPr lang="es-ES_tradnl" sz="1200">
                          <a:effectLst/>
                        </a:rPr>
                        <a:t>EMPRESA</a:t>
                      </a:r>
                      <a:endParaRPr lang="pt-BR" sz="1200">
                        <a:effectLst/>
                        <a:latin typeface="Calibri"/>
                        <a:ea typeface="Calibri"/>
                        <a:cs typeface="Times New Roman"/>
                      </a:endParaRPr>
                    </a:p>
                  </a:txBody>
                  <a:tcPr marL="49562" marR="49562" marT="0" marB="0"/>
                </a:tc>
              </a:tr>
              <a:tr h="1918026">
                <a:tc>
                  <a:txBody>
                    <a:bodyPr/>
                    <a:lstStyle/>
                    <a:p>
                      <a:pPr algn="just">
                        <a:lnSpc>
                          <a:spcPct val="107000"/>
                        </a:lnSpc>
                        <a:spcAft>
                          <a:spcPts val="0"/>
                        </a:spcAft>
                      </a:pPr>
                      <a:r>
                        <a:rPr lang="es-ES_tradnl" sz="1200" dirty="0" smtClean="0">
                          <a:effectLst/>
                        </a:rPr>
                        <a:t> </a:t>
                      </a:r>
                    </a:p>
                    <a:p>
                      <a:pPr algn="just">
                        <a:lnSpc>
                          <a:spcPct val="107000"/>
                        </a:lnSpc>
                        <a:spcAft>
                          <a:spcPts val="0"/>
                        </a:spcAft>
                      </a:pPr>
                      <a:endParaRPr lang="es-ES_tradnl" sz="1200" dirty="0" smtClean="0">
                        <a:effectLst/>
                      </a:endParaRPr>
                    </a:p>
                    <a:p>
                      <a:pPr algn="just">
                        <a:lnSpc>
                          <a:spcPct val="107000"/>
                        </a:lnSpc>
                        <a:spcAft>
                          <a:spcPts val="0"/>
                        </a:spcAft>
                      </a:pPr>
                      <a:endParaRPr lang="es-ES_tradnl" sz="1200" dirty="0" smtClean="0">
                        <a:effectLst/>
                      </a:endParaRPr>
                    </a:p>
                    <a:p>
                      <a:pPr algn="just">
                        <a:lnSpc>
                          <a:spcPct val="107000"/>
                        </a:lnSpc>
                        <a:spcAft>
                          <a:spcPts val="0"/>
                        </a:spcAft>
                      </a:pPr>
                      <a:endParaRPr lang="es-ES_tradnl" sz="1200" dirty="0" smtClean="0">
                        <a:effectLst/>
                      </a:endParaRPr>
                    </a:p>
                    <a:p>
                      <a:pPr algn="just">
                        <a:lnSpc>
                          <a:spcPct val="107000"/>
                        </a:lnSpc>
                        <a:spcAft>
                          <a:spcPts val="0"/>
                        </a:spcAft>
                      </a:pPr>
                      <a:r>
                        <a:rPr lang="es-ES_tradnl" sz="1200" dirty="0" smtClean="0">
                          <a:effectLst/>
                        </a:rPr>
                        <a:t>¿</a:t>
                      </a:r>
                      <a:r>
                        <a:rPr lang="es-ES_tradnl" sz="1200" dirty="0">
                          <a:effectLst/>
                        </a:rPr>
                        <a:t>DÓNDE ESTAMOS?</a:t>
                      </a:r>
                      <a:endParaRPr lang="pt-BR" sz="1200" dirty="0">
                        <a:effectLst/>
                        <a:latin typeface="Calibri"/>
                        <a:ea typeface="Calibri"/>
                        <a:cs typeface="Times New Roman"/>
                      </a:endParaRPr>
                    </a:p>
                  </a:txBody>
                  <a:tcPr marL="49562" marR="49562" marT="0" marB="0"/>
                </a:tc>
                <a:tc>
                  <a:txBody>
                    <a:bodyPr/>
                    <a:lstStyle/>
                    <a:p>
                      <a:pPr algn="just">
                        <a:lnSpc>
                          <a:spcPct val="107000"/>
                        </a:lnSpc>
                        <a:spcAft>
                          <a:spcPts val="0"/>
                        </a:spcAft>
                      </a:pPr>
                      <a:r>
                        <a:rPr lang="es-ES_tradnl" sz="1200">
                          <a:effectLst/>
                        </a:rPr>
                        <a:t> </a:t>
                      </a:r>
                      <a:endParaRPr lang="pt-BR" sz="1200">
                        <a:effectLst/>
                      </a:endParaRPr>
                    </a:p>
                    <a:p>
                      <a:pPr algn="just">
                        <a:lnSpc>
                          <a:spcPct val="107000"/>
                        </a:lnSpc>
                        <a:spcAft>
                          <a:spcPts val="0"/>
                        </a:spcAft>
                      </a:pPr>
                      <a:r>
                        <a:rPr lang="es-ES_tradnl" sz="1200">
                          <a:effectLst/>
                        </a:rPr>
                        <a:t>La Encuesta Nacional de Salud (Ensanut 2014) cuantifica que 6 de cada 10 adultos ecuatorianos tienen sobrepeso u obesidad. Este comportamiento a largo plazo puede estar asociado a la diabetes o resistencia a la insulina prediabetes, problemas de salud adquiridos por malos hábitos alimenticios generalmente </a:t>
                      </a:r>
                      <a:r>
                        <a:rPr lang="es-EC" sz="1200">
                          <a:effectLst/>
                        </a:rPr>
                        <a:t>(El Tiempo, 2016)</a:t>
                      </a:r>
                      <a:r>
                        <a:rPr lang="es-ES_tradnl" sz="1200">
                          <a:effectLst/>
                        </a:rPr>
                        <a:t>.</a:t>
                      </a:r>
                      <a:endParaRPr lang="pt-BR" sz="1200">
                        <a:effectLst/>
                      </a:endParaRPr>
                    </a:p>
                    <a:p>
                      <a:pPr algn="just">
                        <a:lnSpc>
                          <a:spcPct val="107000"/>
                        </a:lnSpc>
                        <a:spcAft>
                          <a:spcPts val="0"/>
                        </a:spcAft>
                      </a:pPr>
                      <a:r>
                        <a:rPr lang="es-ES_tradnl" sz="1200">
                          <a:effectLst/>
                        </a:rPr>
                        <a:t> </a:t>
                      </a:r>
                      <a:endParaRPr lang="pt-BR" sz="1200">
                        <a:effectLst/>
                        <a:latin typeface="Calibri"/>
                        <a:ea typeface="Calibri"/>
                        <a:cs typeface="Times New Roman"/>
                      </a:endParaRPr>
                    </a:p>
                  </a:txBody>
                  <a:tcPr marL="49562" marR="49562" marT="0" marB="0"/>
                </a:tc>
                <a:tc>
                  <a:txBody>
                    <a:bodyPr/>
                    <a:lstStyle/>
                    <a:p>
                      <a:pPr algn="just">
                        <a:lnSpc>
                          <a:spcPct val="107000"/>
                        </a:lnSpc>
                        <a:spcAft>
                          <a:spcPts val="0"/>
                        </a:spcAft>
                      </a:pPr>
                      <a:r>
                        <a:rPr lang="es-EC" sz="1200" dirty="0" err="1">
                          <a:effectLst/>
                        </a:rPr>
                        <a:t>Nutrifood</a:t>
                      </a:r>
                      <a:r>
                        <a:rPr lang="es-EC" sz="1200" dirty="0">
                          <a:effectLst/>
                        </a:rPr>
                        <a:t> </a:t>
                      </a:r>
                      <a:r>
                        <a:rPr lang="es-ES_tradnl" sz="1200" dirty="0">
                          <a:effectLst/>
                        </a:rPr>
                        <a:t>con su modelo nuevo de emprendimiento promueve el consumo de alimentos orgánicos que tiene un impacto positivo en la salud de las personas, este proyecto quiere fortalece el tercer Objetivo de Desarrollo Sostenible que hace referencia a la Salud y Bienestar. </a:t>
                      </a:r>
                      <a:endParaRPr lang="pt-BR" sz="1200" dirty="0">
                        <a:effectLst/>
                        <a:latin typeface="Calibri"/>
                        <a:ea typeface="Calibri"/>
                        <a:cs typeface="Times New Roman"/>
                      </a:endParaRPr>
                    </a:p>
                  </a:txBody>
                  <a:tcPr marL="49562" marR="49562" marT="0" marB="0"/>
                </a:tc>
              </a:tr>
              <a:tr h="1715844">
                <a:tc>
                  <a:txBody>
                    <a:bodyPr/>
                    <a:lstStyle/>
                    <a:p>
                      <a:pPr algn="just">
                        <a:lnSpc>
                          <a:spcPct val="107000"/>
                        </a:lnSpc>
                        <a:spcAft>
                          <a:spcPts val="0"/>
                        </a:spcAft>
                      </a:pPr>
                      <a:endParaRPr lang="es-ES_tradnl" sz="1200" dirty="0" smtClean="0">
                        <a:effectLst/>
                      </a:endParaRPr>
                    </a:p>
                    <a:p>
                      <a:pPr algn="just">
                        <a:lnSpc>
                          <a:spcPct val="107000"/>
                        </a:lnSpc>
                        <a:spcAft>
                          <a:spcPts val="0"/>
                        </a:spcAft>
                      </a:pPr>
                      <a:endParaRPr lang="es-ES_tradnl" sz="1200" dirty="0" smtClean="0">
                        <a:effectLst/>
                      </a:endParaRPr>
                    </a:p>
                    <a:p>
                      <a:pPr algn="just">
                        <a:lnSpc>
                          <a:spcPct val="107000"/>
                        </a:lnSpc>
                        <a:spcAft>
                          <a:spcPts val="0"/>
                        </a:spcAft>
                      </a:pPr>
                      <a:endParaRPr lang="es-ES_tradnl" sz="1200" dirty="0" smtClean="0">
                        <a:effectLst/>
                      </a:endParaRPr>
                    </a:p>
                    <a:p>
                      <a:pPr algn="just">
                        <a:lnSpc>
                          <a:spcPct val="107000"/>
                        </a:lnSpc>
                        <a:spcAft>
                          <a:spcPts val="0"/>
                        </a:spcAft>
                      </a:pPr>
                      <a:r>
                        <a:rPr lang="es-ES_tradnl" sz="1200" dirty="0" smtClean="0">
                          <a:effectLst/>
                        </a:rPr>
                        <a:t> </a:t>
                      </a:r>
                      <a:r>
                        <a:rPr lang="es-ES_tradnl" sz="1200" dirty="0">
                          <a:effectLst/>
                        </a:rPr>
                        <a:t>¿A DÓNDE VAMOS SEGÚN LA TENDENCIA?</a:t>
                      </a:r>
                      <a:endParaRPr lang="pt-BR" sz="1200" dirty="0">
                        <a:effectLst/>
                        <a:latin typeface="Calibri"/>
                        <a:ea typeface="Calibri"/>
                        <a:cs typeface="Times New Roman"/>
                      </a:endParaRPr>
                    </a:p>
                  </a:txBody>
                  <a:tcPr marL="49562" marR="49562" marT="0" marB="0"/>
                </a:tc>
                <a:tc>
                  <a:txBody>
                    <a:bodyPr/>
                    <a:lstStyle/>
                    <a:p>
                      <a:pPr algn="just">
                        <a:lnSpc>
                          <a:spcPct val="107000"/>
                        </a:lnSpc>
                        <a:spcAft>
                          <a:spcPts val="0"/>
                        </a:spcAft>
                      </a:pPr>
                      <a:r>
                        <a:rPr lang="es-ES_tradnl" sz="1200">
                          <a:effectLst/>
                        </a:rPr>
                        <a:t>Según la revista Expok, en su publicación del 24 de febrero de 2017, se afirma que las nuevas tendencias de RSE se enfocan en la sustentabilidad, a favor de impactar positivamente en el entorno donde se desarrolla la empresa, mejorando la comunicación con stakeholders e incluyendo a líderes especializados en RSE dentro de las compañías.</a:t>
                      </a:r>
                      <a:endParaRPr lang="pt-BR" sz="1200">
                        <a:effectLst/>
                        <a:latin typeface="Calibri"/>
                        <a:ea typeface="Calibri"/>
                        <a:cs typeface="Times New Roman"/>
                      </a:endParaRPr>
                    </a:p>
                  </a:txBody>
                  <a:tcPr marL="49562" marR="49562" marT="0" marB="0"/>
                </a:tc>
                <a:tc>
                  <a:txBody>
                    <a:bodyPr/>
                    <a:lstStyle/>
                    <a:p>
                      <a:pPr algn="just">
                        <a:lnSpc>
                          <a:spcPct val="107000"/>
                        </a:lnSpc>
                        <a:spcAft>
                          <a:spcPts val="0"/>
                        </a:spcAft>
                      </a:pPr>
                      <a:r>
                        <a:rPr lang="es-ES_tradnl" sz="1200">
                          <a:effectLst/>
                        </a:rPr>
                        <a:t>El nuevo emprendimiento contará con un plan de manejo de grupos de interés, considerando apoyos de inversión social para mejorar las condiciones de proveedores y de las comunidades aledañas. </a:t>
                      </a:r>
                      <a:endParaRPr lang="pt-BR" sz="1200">
                        <a:effectLst/>
                      </a:endParaRPr>
                    </a:p>
                    <a:p>
                      <a:pPr algn="just">
                        <a:lnSpc>
                          <a:spcPct val="107000"/>
                        </a:lnSpc>
                        <a:spcAft>
                          <a:spcPts val="0"/>
                        </a:spcAft>
                      </a:pPr>
                      <a:r>
                        <a:rPr lang="es-ES_tradnl" sz="1200">
                          <a:effectLst/>
                        </a:rPr>
                        <a:t> </a:t>
                      </a:r>
                      <a:endParaRPr lang="pt-BR" sz="1200">
                        <a:effectLst/>
                        <a:latin typeface="Calibri"/>
                        <a:ea typeface="Calibri"/>
                        <a:cs typeface="Times New Roman"/>
                      </a:endParaRPr>
                    </a:p>
                  </a:txBody>
                  <a:tcPr marL="49562" marR="49562" marT="0" marB="0"/>
                </a:tc>
              </a:tr>
              <a:tr h="562360">
                <a:tc>
                  <a:txBody>
                    <a:bodyPr/>
                    <a:lstStyle/>
                    <a:p>
                      <a:pPr algn="just">
                        <a:lnSpc>
                          <a:spcPct val="107000"/>
                        </a:lnSpc>
                        <a:spcAft>
                          <a:spcPts val="0"/>
                        </a:spcAft>
                      </a:pPr>
                      <a:r>
                        <a:rPr lang="es-ES_tradnl" sz="1200" dirty="0" smtClean="0">
                          <a:effectLst/>
                        </a:rPr>
                        <a:t> </a:t>
                      </a:r>
                      <a:r>
                        <a:rPr lang="es-ES_tradnl" sz="1200" dirty="0">
                          <a:effectLst/>
                        </a:rPr>
                        <a:t>¿A DÓNDE QUISIÉRAMOS LLEGAR?</a:t>
                      </a:r>
                      <a:endParaRPr lang="pt-BR" sz="1200" dirty="0">
                        <a:effectLst/>
                        <a:latin typeface="Calibri"/>
                        <a:ea typeface="Calibri"/>
                        <a:cs typeface="Times New Roman"/>
                      </a:endParaRPr>
                    </a:p>
                  </a:txBody>
                  <a:tcPr marL="49562" marR="49562" marT="0" marB="0"/>
                </a:tc>
                <a:tc gridSpan="2">
                  <a:txBody>
                    <a:bodyPr/>
                    <a:lstStyle/>
                    <a:p>
                      <a:pPr algn="just">
                        <a:lnSpc>
                          <a:spcPct val="107000"/>
                        </a:lnSpc>
                        <a:spcAft>
                          <a:spcPts val="0"/>
                        </a:spcAft>
                      </a:pPr>
                      <a:r>
                        <a:rPr lang="es-ES_tradnl" sz="1200">
                          <a:effectLst/>
                        </a:rPr>
                        <a:t>Ser un referente en comida saludable, logrando obtener rentabilidad económica, apoyando al desarrollo humano y cuidado el medio ambiente </a:t>
                      </a:r>
                      <a:endParaRPr lang="pt-BR" sz="1200">
                        <a:effectLst/>
                        <a:latin typeface="Calibri"/>
                        <a:ea typeface="Calibri"/>
                        <a:cs typeface="Times New Roman"/>
                      </a:endParaRPr>
                    </a:p>
                  </a:txBody>
                  <a:tcPr marL="49562" marR="49562" marT="0" marB="0"/>
                </a:tc>
                <a:tc hMerge="1">
                  <a:txBody>
                    <a:bodyPr/>
                    <a:lstStyle/>
                    <a:p>
                      <a:endParaRPr lang="pt-BR"/>
                    </a:p>
                  </a:txBody>
                  <a:tcPr/>
                </a:tc>
              </a:tr>
              <a:tr h="562360">
                <a:tc>
                  <a:txBody>
                    <a:bodyPr/>
                    <a:lstStyle/>
                    <a:p>
                      <a:pPr algn="just">
                        <a:lnSpc>
                          <a:spcPct val="107000"/>
                        </a:lnSpc>
                        <a:spcAft>
                          <a:spcPts val="0"/>
                        </a:spcAft>
                      </a:pPr>
                      <a:r>
                        <a:rPr lang="es-ES_tradnl" sz="1200" dirty="0" smtClean="0">
                          <a:effectLst/>
                        </a:rPr>
                        <a:t> </a:t>
                      </a:r>
                      <a:r>
                        <a:rPr lang="es-ES_tradnl" sz="1200" dirty="0">
                          <a:effectLst/>
                        </a:rPr>
                        <a:t>¿A DÓNDE DEBERÍAMOS LLEGAR?</a:t>
                      </a:r>
                      <a:endParaRPr lang="pt-BR" sz="1200" dirty="0">
                        <a:effectLst/>
                        <a:latin typeface="Calibri"/>
                        <a:ea typeface="Calibri"/>
                        <a:cs typeface="Times New Roman"/>
                      </a:endParaRPr>
                    </a:p>
                  </a:txBody>
                  <a:tcPr marL="49562" marR="49562" marT="0" marB="0"/>
                </a:tc>
                <a:tc gridSpan="2">
                  <a:txBody>
                    <a:bodyPr/>
                    <a:lstStyle/>
                    <a:p>
                      <a:pPr algn="just">
                        <a:lnSpc>
                          <a:spcPct val="107000"/>
                        </a:lnSpc>
                        <a:spcAft>
                          <a:spcPts val="0"/>
                        </a:spcAft>
                      </a:pPr>
                      <a:r>
                        <a:rPr lang="es-ES_tradnl" sz="1200">
                          <a:effectLst/>
                        </a:rPr>
                        <a:t>A ser una empresa sustentable, consiguiendo la triple rentabilidad (social, económica y ambiental).</a:t>
                      </a:r>
                      <a:endParaRPr lang="pt-BR" sz="1200">
                        <a:effectLst/>
                        <a:latin typeface="Calibri"/>
                        <a:ea typeface="Calibri"/>
                        <a:cs typeface="Times New Roman"/>
                      </a:endParaRPr>
                    </a:p>
                  </a:txBody>
                  <a:tcPr marL="49562" marR="49562" marT="0" marB="0"/>
                </a:tc>
                <a:tc hMerge="1">
                  <a:txBody>
                    <a:bodyPr/>
                    <a:lstStyle/>
                    <a:p>
                      <a:endParaRPr lang="pt-BR"/>
                    </a:p>
                  </a:txBody>
                  <a:tcPr/>
                </a:tc>
              </a:tr>
              <a:tr h="479506">
                <a:tc>
                  <a:txBody>
                    <a:bodyPr/>
                    <a:lstStyle/>
                    <a:p>
                      <a:pPr algn="just">
                        <a:lnSpc>
                          <a:spcPct val="107000"/>
                        </a:lnSpc>
                        <a:spcAft>
                          <a:spcPts val="0"/>
                        </a:spcAft>
                      </a:pPr>
                      <a:endParaRPr lang="es-ES_tradnl" sz="1200" dirty="0" smtClean="0">
                        <a:effectLst/>
                      </a:endParaRPr>
                    </a:p>
                    <a:p>
                      <a:pPr algn="just">
                        <a:lnSpc>
                          <a:spcPct val="107000"/>
                        </a:lnSpc>
                        <a:spcAft>
                          <a:spcPts val="0"/>
                        </a:spcAft>
                      </a:pPr>
                      <a:r>
                        <a:rPr lang="es-ES_tradnl" sz="1200" dirty="0" smtClean="0">
                          <a:effectLst/>
                        </a:rPr>
                        <a:t>OBJETIVO</a:t>
                      </a:r>
                      <a:endParaRPr lang="pt-BR" sz="1200" dirty="0">
                        <a:effectLst/>
                        <a:latin typeface="Calibri"/>
                        <a:ea typeface="Calibri"/>
                        <a:cs typeface="Times New Roman"/>
                      </a:endParaRPr>
                    </a:p>
                  </a:txBody>
                  <a:tcPr marL="49562" marR="49562" marT="0" marB="0"/>
                </a:tc>
                <a:tc gridSpan="2">
                  <a:txBody>
                    <a:bodyPr/>
                    <a:lstStyle/>
                    <a:p>
                      <a:pPr algn="just">
                        <a:lnSpc>
                          <a:spcPct val="107000"/>
                        </a:lnSpc>
                        <a:spcAft>
                          <a:spcPts val="0"/>
                        </a:spcAft>
                      </a:pPr>
                      <a:r>
                        <a:rPr lang="es-ES_tradnl" sz="1200" dirty="0">
                          <a:effectLst/>
                        </a:rPr>
                        <a:t>Promover el consumo de comida saludable para disminuir los índices de obesidad, colesterol alto y problemas gástricos que se ha presentado en la población de Alangasí. </a:t>
                      </a:r>
                      <a:endParaRPr lang="pt-BR" sz="1200" dirty="0">
                        <a:effectLst/>
                        <a:latin typeface="Calibri"/>
                        <a:ea typeface="Calibri"/>
                        <a:cs typeface="Times New Roman"/>
                      </a:endParaRPr>
                    </a:p>
                  </a:txBody>
                  <a:tcPr marL="49562" marR="49562" marT="0" marB="0"/>
                </a:tc>
                <a:tc hMerge="1">
                  <a:txBody>
                    <a:bodyPr/>
                    <a:lstStyle/>
                    <a:p>
                      <a:endParaRPr lang="pt-BR"/>
                    </a:p>
                  </a:txBody>
                  <a:tcPr/>
                </a:tc>
              </a:tr>
            </a:tbl>
          </a:graphicData>
        </a:graphic>
      </p:graphicFrame>
    </p:spTree>
    <p:extLst>
      <p:ext uri="{BB962C8B-B14F-4D97-AF65-F5344CB8AC3E}">
        <p14:creationId xmlns:p14="http://schemas.microsoft.com/office/powerpoint/2010/main" val="828397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931224" cy="1484784"/>
          </a:xfrm>
        </p:spPr>
        <p:txBody>
          <a:bodyPr>
            <a:normAutofit/>
          </a:bodyPr>
          <a:lstStyle/>
          <a:p>
            <a:pPr algn="ctr"/>
            <a:r>
              <a:rPr lang="es-EC" sz="3200" b="1" dirty="0" smtClean="0"/>
              <a:t>CONCLUSIONES Y RECOMENDACIONES</a:t>
            </a:r>
            <a:endParaRPr lang="pt-BR" sz="3200" b="1" dirty="0"/>
          </a:p>
        </p:txBody>
      </p:sp>
      <p:sp>
        <p:nvSpPr>
          <p:cNvPr id="3" name="2 Marcador de contenido"/>
          <p:cNvSpPr>
            <a:spLocks noGrp="1"/>
          </p:cNvSpPr>
          <p:nvPr>
            <p:ph idx="1"/>
          </p:nvPr>
        </p:nvSpPr>
        <p:spPr>
          <a:xfrm>
            <a:off x="457200" y="1628800"/>
            <a:ext cx="8229600" cy="4968552"/>
          </a:xfrm>
        </p:spPr>
        <p:txBody>
          <a:bodyPr>
            <a:normAutofit/>
          </a:bodyPr>
          <a:lstStyle/>
          <a:p>
            <a:pPr marL="0" indent="0" algn="just">
              <a:buNone/>
            </a:pPr>
            <a:endParaRPr lang="pt-BR" sz="3800" dirty="0"/>
          </a:p>
          <a:p>
            <a:pPr lvl="0" algn="just"/>
            <a:endParaRPr lang="pt-BR" sz="3800" dirty="0"/>
          </a:p>
          <a:p>
            <a:endParaRPr lang="pt-BR" dirty="0"/>
          </a:p>
        </p:txBody>
      </p:sp>
      <p:graphicFrame>
        <p:nvGraphicFramePr>
          <p:cNvPr id="4" name="3 Tabla"/>
          <p:cNvGraphicFramePr>
            <a:graphicFrameLocks noGrp="1"/>
          </p:cNvGraphicFramePr>
          <p:nvPr>
            <p:extLst>
              <p:ext uri="{D42A27DB-BD31-4B8C-83A1-F6EECF244321}">
                <p14:modId xmlns:p14="http://schemas.microsoft.com/office/powerpoint/2010/main" val="482089222"/>
              </p:ext>
            </p:extLst>
          </p:nvPr>
        </p:nvGraphicFramePr>
        <p:xfrm>
          <a:off x="251520" y="1526624"/>
          <a:ext cx="8424936" cy="5142736"/>
        </p:xfrm>
        <a:graphic>
          <a:graphicData uri="http://schemas.openxmlformats.org/drawingml/2006/table">
            <a:tbl>
              <a:tblPr firstRow="1" bandRow="1">
                <a:tableStyleId>{5C22544A-7EE6-4342-B048-85BDC9FD1C3A}</a:tableStyleId>
              </a:tblPr>
              <a:tblGrid>
                <a:gridCol w="4103429"/>
                <a:gridCol w="4321507"/>
              </a:tblGrid>
              <a:tr h="5142736">
                <a:tc>
                  <a:txBody>
                    <a:bodyPr/>
                    <a:lstStyle/>
                    <a:p>
                      <a:pPr algn="just"/>
                      <a:r>
                        <a:rPr lang="es-EC" dirty="0" smtClean="0"/>
                        <a:t>CONCLUSIONES</a:t>
                      </a:r>
                    </a:p>
                    <a:p>
                      <a:pPr marL="285750" indent="-285750" algn="just">
                        <a:buFont typeface="Wingdings" panose="05000000000000000000" pitchFamily="2" charset="2"/>
                        <a:buChar char="Ø"/>
                      </a:pPr>
                      <a:r>
                        <a:rPr lang="es-EC" sz="1600" b="0" baseline="0" dirty="0" smtClean="0"/>
                        <a:t>De acuerdo a la análisis realizado  p sobre </a:t>
                      </a:r>
                      <a:r>
                        <a:rPr lang="es-EC" sz="1600" b="0" baseline="0" dirty="0" smtClean="0"/>
                        <a:t>la existencia de </a:t>
                      </a:r>
                      <a:r>
                        <a:rPr lang="es-EC" sz="1600" b="0" baseline="0" dirty="0" smtClean="0"/>
                        <a:t>los </a:t>
                      </a:r>
                      <a:r>
                        <a:rPr lang="es-EC" sz="1600" b="0" baseline="0" dirty="0" smtClean="0"/>
                        <a:t>Food Truck en décadas anteriores hemos concluido que es un negocio rentable y que en la actualidad ha evolucionado marcando tendencias</a:t>
                      </a:r>
                      <a:r>
                        <a:rPr lang="es-EC" sz="1600" b="0" baseline="0" dirty="0" smtClean="0"/>
                        <a:t>.</a:t>
                      </a:r>
                      <a:endParaRPr lang="es-EC" sz="1600" b="0" dirty="0" smtClean="0"/>
                    </a:p>
                    <a:p>
                      <a:pPr marL="285750" indent="-285750" algn="just">
                        <a:buFont typeface="Wingdings" panose="05000000000000000000" pitchFamily="2" charset="2"/>
                        <a:buChar char="Ø"/>
                      </a:pPr>
                      <a:r>
                        <a:rPr lang="es-EC" sz="1600" b="0" dirty="0" smtClean="0"/>
                        <a:t>Podemos concluir también que en el estudio de mercado para</a:t>
                      </a:r>
                      <a:r>
                        <a:rPr lang="es-EC" sz="1600" b="0" baseline="0" dirty="0" smtClean="0"/>
                        <a:t> la </a:t>
                      </a:r>
                      <a:r>
                        <a:rPr lang="es-EC" sz="1600" b="0" dirty="0" smtClean="0"/>
                        <a:t> </a:t>
                      </a:r>
                      <a:r>
                        <a:rPr lang="es-EC" sz="1600" b="0" dirty="0" smtClean="0"/>
                        <a:t>implementación</a:t>
                      </a:r>
                      <a:r>
                        <a:rPr lang="es-EC" sz="1600" b="0" baseline="0" dirty="0" smtClean="0"/>
                        <a:t> del negocio se determino que si es viable. </a:t>
                      </a:r>
                    </a:p>
                    <a:p>
                      <a:pPr marL="285750" indent="-285750" algn="just">
                        <a:buFont typeface="Wingdings" panose="05000000000000000000" pitchFamily="2" charset="2"/>
                        <a:buChar char="Ø"/>
                      </a:pPr>
                      <a:r>
                        <a:rPr lang="es-EC" sz="1600" b="0" baseline="0" dirty="0" smtClean="0"/>
                        <a:t>El estudio nos demostró que también existe un potencial de mercado para la venta de productos orgánicos</a:t>
                      </a:r>
                    </a:p>
                    <a:p>
                      <a:pPr marL="285750" indent="-285750" algn="just">
                        <a:buFont typeface="Wingdings" panose="05000000000000000000" pitchFamily="2" charset="2"/>
                        <a:buChar char="Ø"/>
                      </a:pPr>
                      <a:r>
                        <a:rPr lang="es-EC" sz="1600" b="0" baseline="0" dirty="0" smtClean="0"/>
                        <a:t>El modelo </a:t>
                      </a:r>
                      <a:r>
                        <a:rPr lang="es-EC" sz="1600" b="0" baseline="0" dirty="0" err="1" smtClean="0"/>
                        <a:t>Canvas</a:t>
                      </a:r>
                      <a:r>
                        <a:rPr lang="es-EC" sz="1600" b="0" baseline="0" dirty="0" smtClean="0"/>
                        <a:t> nos permitió tener una visión fácil y rápida del proyecto.</a:t>
                      </a:r>
                    </a:p>
                    <a:p>
                      <a:pPr marL="285750" indent="-285750" algn="just">
                        <a:buFont typeface="Wingdings" panose="05000000000000000000" pitchFamily="2" charset="2"/>
                        <a:buChar char="Ø"/>
                      </a:pPr>
                      <a:r>
                        <a:rPr lang="es-EC" sz="1600" b="0" baseline="0" dirty="0" smtClean="0"/>
                        <a:t>El modelo Gap es una herramienta que nos permitirá incrementar la satisfacción del cliente </a:t>
                      </a:r>
                    </a:p>
                    <a:p>
                      <a:pPr marL="285750" indent="-285750" algn="just">
                        <a:buFont typeface="Wingdings" panose="05000000000000000000" pitchFamily="2" charset="2"/>
                        <a:buChar char="Ø"/>
                      </a:pPr>
                      <a:endParaRPr lang="pt-BR" sz="1600" b="0" dirty="0"/>
                    </a:p>
                  </a:txBody>
                  <a:tcPr/>
                </a:tc>
                <a:tc>
                  <a:txBody>
                    <a:bodyPr/>
                    <a:lstStyle/>
                    <a:p>
                      <a:pPr algn="just"/>
                      <a:r>
                        <a:rPr lang="es-EC" dirty="0" smtClean="0"/>
                        <a:t>RECOMENDACIONES</a:t>
                      </a:r>
                    </a:p>
                    <a:p>
                      <a:pPr algn="just"/>
                      <a:endParaRPr lang="es-EC" dirty="0" smtClean="0"/>
                    </a:p>
                    <a:p>
                      <a:pPr marL="285750" indent="-285750" algn="just">
                        <a:buFont typeface="Wingdings" panose="05000000000000000000" pitchFamily="2" charset="2"/>
                        <a:buChar char="Ø"/>
                      </a:pPr>
                      <a:r>
                        <a:rPr lang="es-EC" sz="1600" b="0" dirty="0" smtClean="0"/>
                        <a:t>Mantener siempre actualizados</a:t>
                      </a:r>
                      <a:r>
                        <a:rPr lang="es-EC" sz="1600" b="0" baseline="0" dirty="0" smtClean="0"/>
                        <a:t> los conocimientos sobre la evolución del mercado y sus tendencias.</a:t>
                      </a:r>
                    </a:p>
                    <a:p>
                      <a:pPr marL="285750" indent="-285750" algn="just">
                        <a:buFont typeface="Wingdings" panose="05000000000000000000" pitchFamily="2" charset="2"/>
                        <a:buChar char="Ø"/>
                      </a:pPr>
                      <a:r>
                        <a:rPr lang="es-EC" sz="1600" b="0" baseline="0" dirty="0" smtClean="0"/>
                        <a:t>Evaluar constantemente la satisfacción del cliente para fidelizar su consumo.</a:t>
                      </a:r>
                    </a:p>
                    <a:p>
                      <a:pPr marL="285750" indent="-285750" algn="just">
                        <a:buFont typeface="Wingdings" panose="05000000000000000000" pitchFamily="2" charset="2"/>
                        <a:buChar char="Ø"/>
                      </a:pPr>
                      <a:r>
                        <a:rPr lang="es-EC" sz="1600" b="0" baseline="0" dirty="0" smtClean="0"/>
                        <a:t>Mantener buenos estándares de servicio y mejorar  siempre  la imagen corporativa.</a:t>
                      </a:r>
                    </a:p>
                    <a:p>
                      <a:pPr marL="285750" indent="-285750" algn="just">
                        <a:buFont typeface="Wingdings" panose="05000000000000000000" pitchFamily="2" charset="2"/>
                        <a:buChar char="Ø"/>
                      </a:pPr>
                      <a:r>
                        <a:rPr lang="es-EC" sz="1600" b="0" baseline="0" dirty="0" smtClean="0"/>
                        <a:t>Mantener el precio de los productos de acuerdo al estudio que se realizó para que oscilen entre 5,00 y 10,00 dólares. </a:t>
                      </a:r>
                      <a:endParaRPr lang="pt-BR" sz="1600" b="0" dirty="0"/>
                    </a:p>
                  </a:txBody>
                  <a:tcPr/>
                </a:tc>
              </a:tr>
            </a:tbl>
          </a:graphicData>
        </a:graphic>
      </p:graphicFrame>
    </p:spTree>
    <p:extLst>
      <p:ext uri="{BB962C8B-B14F-4D97-AF65-F5344CB8AC3E}">
        <p14:creationId xmlns:p14="http://schemas.microsoft.com/office/powerpoint/2010/main" val="2528305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pt-BR"/>
          </a:p>
        </p:txBody>
      </p:sp>
      <p:sp>
        <p:nvSpPr>
          <p:cNvPr id="3" name="2 Marcador de contenido"/>
          <p:cNvSpPr>
            <a:spLocks noGrp="1"/>
          </p:cNvSpPr>
          <p:nvPr>
            <p:ph idx="1"/>
          </p:nvPr>
        </p:nvSpPr>
        <p:spPr>
          <a:xfrm>
            <a:off x="457200" y="991269"/>
            <a:ext cx="8229600" cy="4525963"/>
          </a:xfrm>
        </p:spPr>
        <p:txBody>
          <a:bodyPr/>
          <a:lstStyle/>
          <a:p>
            <a:endParaRPr lang="es-EC" dirty="0" smtClean="0"/>
          </a:p>
          <a:p>
            <a:endParaRPr lang="es-EC" dirty="0"/>
          </a:p>
          <a:p>
            <a:endParaRPr lang="es-EC" dirty="0" smtClean="0"/>
          </a:p>
          <a:p>
            <a:pPr marL="0" indent="0" algn="ctr">
              <a:buNone/>
            </a:pPr>
            <a:r>
              <a:rPr lang="es-EC" sz="4000" b="1" dirty="0" smtClean="0"/>
              <a:t>MUCHAS GRACIAS POR SU ATENCIÓN</a:t>
            </a:r>
            <a:endParaRPr lang="pt-BR" sz="4000" b="1" dirty="0"/>
          </a:p>
        </p:txBody>
      </p:sp>
    </p:spTree>
    <p:extLst>
      <p:ext uri="{BB962C8B-B14F-4D97-AF65-F5344CB8AC3E}">
        <p14:creationId xmlns:p14="http://schemas.microsoft.com/office/powerpoint/2010/main" val="259747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8003232" cy="1371600"/>
          </a:xfrm>
        </p:spPr>
        <p:txBody>
          <a:bodyPr>
            <a:normAutofit/>
          </a:bodyPr>
          <a:lstStyle/>
          <a:p>
            <a:r>
              <a:rPr lang="es-EC" b="1" dirty="0" smtClean="0"/>
              <a:t>    Tendencias nacionales </a:t>
            </a:r>
            <a:endParaRPr lang="pt-BR" dirty="0"/>
          </a:p>
        </p:txBody>
      </p:sp>
      <p:sp>
        <p:nvSpPr>
          <p:cNvPr id="3" name="2 Marcador de contenido"/>
          <p:cNvSpPr>
            <a:spLocks noGrp="1"/>
          </p:cNvSpPr>
          <p:nvPr>
            <p:ph idx="1"/>
          </p:nvPr>
        </p:nvSpPr>
        <p:spPr>
          <a:xfrm>
            <a:off x="4788024" y="1752600"/>
            <a:ext cx="4104456" cy="2684511"/>
          </a:xfrm>
        </p:spPr>
        <p:txBody>
          <a:bodyPr>
            <a:normAutofit lnSpcReduction="10000"/>
          </a:bodyPr>
          <a:lstStyle/>
          <a:p>
            <a:pPr algn="just"/>
            <a:r>
              <a:rPr lang="es-EC" b="0" dirty="0" smtClean="0"/>
              <a:t>Tomando en cuenta esta nueva tendencia nuestro país no se quedó atrás y se ha ido fortaleciendo en estos últimos años, los nuevos  emprendedores  son jóvenes que con han visto un nuevo modelo de negocio en estos carros móviles llamados </a:t>
            </a:r>
            <a:r>
              <a:rPr lang="es-EC" b="0" dirty="0" err="1" smtClean="0"/>
              <a:t>Food</a:t>
            </a:r>
            <a:r>
              <a:rPr lang="es-EC" b="0" dirty="0" smtClean="0"/>
              <a:t> </a:t>
            </a:r>
            <a:r>
              <a:rPr lang="es-EC" b="0" dirty="0" err="1" smtClean="0"/>
              <a:t>Truck</a:t>
            </a:r>
            <a:r>
              <a:rPr lang="es-EC" b="0" dirty="0" smtClean="0"/>
              <a:t>.</a:t>
            </a:r>
            <a:endParaRPr lang="pt-BR" b="0" dirty="0" smtClean="0"/>
          </a:p>
          <a:p>
            <a:pPr marL="0" indent="0">
              <a:buNone/>
            </a:pPr>
            <a:endParaRPr lang="pt-BR" b="0" dirty="0"/>
          </a:p>
        </p:txBody>
      </p:sp>
      <p:pic>
        <p:nvPicPr>
          <p:cNvPr id="4" name="Imagen 3"/>
          <p:cNvPicPr>
            <a:picLocks noChangeAspect="1"/>
          </p:cNvPicPr>
          <p:nvPr/>
        </p:nvPicPr>
        <p:blipFill>
          <a:blip r:embed="rId2"/>
          <a:stretch>
            <a:fillRect/>
          </a:stretch>
        </p:blipFill>
        <p:spPr>
          <a:xfrm>
            <a:off x="539552" y="1769968"/>
            <a:ext cx="4155444" cy="2379112"/>
          </a:xfrm>
          <a:prstGeom prst="rect">
            <a:avLst/>
          </a:prstGeom>
        </p:spPr>
      </p:pic>
      <p:sp>
        <p:nvSpPr>
          <p:cNvPr id="5" name="Rectángulo 4"/>
          <p:cNvSpPr/>
          <p:nvPr/>
        </p:nvSpPr>
        <p:spPr>
          <a:xfrm>
            <a:off x="457200" y="4437112"/>
            <a:ext cx="8363272" cy="1323439"/>
          </a:xfrm>
          <a:prstGeom prst="rect">
            <a:avLst/>
          </a:prstGeom>
        </p:spPr>
        <p:txBody>
          <a:bodyPr wrap="square">
            <a:spAutoFit/>
          </a:bodyPr>
          <a:lstStyle/>
          <a:p>
            <a:pPr algn="just"/>
            <a:r>
              <a:rPr lang="es-EC" sz="2000" dirty="0"/>
              <a:t>Al momento existen normativas de funcionamiento por parte de las autoridades municipales y los dueños de los negocios, que les permite a los emprendedores de esta nueva tendencia gastronómica a funcionar en espacios públicos autorizados.</a:t>
            </a:r>
            <a:endParaRPr lang="pt-BR" sz="2000" dirty="0"/>
          </a:p>
        </p:txBody>
      </p:sp>
    </p:spTree>
    <p:extLst>
      <p:ext uri="{BB962C8B-B14F-4D97-AF65-F5344CB8AC3E}">
        <p14:creationId xmlns:p14="http://schemas.microsoft.com/office/powerpoint/2010/main" val="301017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99176" cy="1371600"/>
          </a:xfrm>
        </p:spPr>
        <p:txBody>
          <a:bodyPr/>
          <a:lstStyle/>
          <a:p>
            <a:r>
              <a:rPr lang="es-EC" b="1" dirty="0" smtClean="0"/>
              <a:t>          GIRO </a:t>
            </a:r>
            <a:r>
              <a:rPr lang="es-EC" b="1" dirty="0"/>
              <a:t>DEL NEGOCIO</a:t>
            </a:r>
            <a:endParaRPr lang="pt-BR" dirty="0"/>
          </a:p>
        </p:txBody>
      </p:sp>
      <p:sp>
        <p:nvSpPr>
          <p:cNvPr id="3" name="2 Marcador de contenido"/>
          <p:cNvSpPr>
            <a:spLocks noGrp="1"/>
          </p:cNvSpPr>
          <p:nvPr>
            <p:ph idx="1"/>
          </p:nvPr>
        </p:nvSpPr>
        <p:spPr>
          <a:xfrm>
            <a:off x="3358408" y="2328664"/>
            <a:ext cx="4801344" cy="3476600"/>
          </a:xfrm>
        </p:spPr>
        <p:txBody>
          <a:bodyPr>
            <a:normAutofit/>
          </a:bodyPr>
          <a:lstStyle/>
          <a:p>
            <a:pPr algn="just"/>
            <a:r>
              <a:rPr lang="es-EC" b="0" dirty="0"/>
              <a:t>Esta propuesta de estudio se basa en crear un nuevo modelo de negocio diferenciado a través de un </a:t>
            </a:r>
            <a:r>
              <a:rPr lang="es-EC" dirty="0"/>
              <a:t>Food Truck de Alimentos Orgánicos</a:t>
            </a:r>
            <a:r>
              <a:rPr lang="es-EC" b="0" dirty="0"/>
              <a:t>, que nos permita ofrecer un valor agregado </a:t>
            </a:r>
            <a:r>
              <a:rPr lang="es-EC" b="0" dirty="0" smtClean="0"/>
              <a:t>en </a:t>
            </a:r>
            <a:r>
              <a:rPr lang="es-EC" b="0" dirty="0"/>
              <a:t>la comida con precios cómodos y que puedan satisfacer las necesidades de alimentación saludable y de calidad a nuestros consumidores.</a:t>
            </a:r>
            <a:endParaRPr lang="pt-BR" b="0" dirty="0"/>
          </a:p>
          <a:p>
            <a:pPr marL="0" indent="0">
              <a:buNone/>
            </a:pPr>
            <a:endParaRPr lang="pt-BR" b="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85273"/>
            <a:ext cx="2635498" cy="2627903"/>
          </a:xfrm>
          <a:prstGeom prst="rect">
            <a:avLst/>
          </a:prstGeom>
        </p:spPr>
      </p:pic>
    </p:spTree>
    <p:extLst>
      <p:ext uri="{BB962C8B-B14F-4D97-AF65-F5344CB8AC3E}">
        <p14:creationId xmlns:p14="http://schemas.microsoft.com/office/powerpoint/2010/main" val="246883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787208" cy="1371600"/>
          </a:xfrm>
        </p:spPr>
        <p:txBody>
          <a:bodyPr/>
          <a:lstStyle/>
          <a:p>
            <a:r>
              <a:rPr lang="es-EC" b="1" dirty="0" smtClean="0"/>
              <a:t>        TEORIAS </a:t>
            </a:r>
            <a:r>
              <a:rPr lang="es-EC" b="1" dirty="0"/>
              <a:t>DE SOPORTE</a:t>
            </a:r>
            <a:endParaRPr lang="pt-BR" dirty="0"/>
          </a:p>
        </p:txBody>
      </p:sp>
      <p:sp>
        <p:nvSpPr>
          <p:cNvPr id="3" name="2 Marcador de contenido"/>
          <p:cNvSpPr>
            <a:spLocks noGrp="1"/>
          </p:cNvSpPr>
          <p:nvPr>
            <p:ph idx="1"/>
          </p:nvPr>
        </p:nvSpPr>
        <p:spPr>
          <a:xfrm>
            <a:off x="452059" y="4005064"/>
            <a:ext cx="8124056" cy="2592288"/>
          </a:xfrm>
        </p:spPr>
        <p:txBody>
          <a:bodyPr>
            <a:normAutofit lnSpcReduction="10000"/>
          </a:bodyPr>
          <a:lstStyle/>
          <a:p>
            <a:pPr marL="0" indent="0" algn="ctr">
              <a:buNone/>
            </a:pPr>
            <a:r>
              <a:rPr lang="es-EC" b="1" dirty="0"/>
              <a:t>MODELO DE NEGOCIO CANVAS</a:t>
            </a:r>
            <a:endParaRPr lang="pt-BR" dirty="0"/>
          </a:p>
          <a:p>
            <a:pPr algn="just"/>
            <a:r>
              <a:rPr lang="es-EC" b="0" dirty="0"/>
              <a:t>Esta metodología se basa en desarrollar y completar nueve módulos todos ellos interrelacionados </a:t>
            </a:r>
            <a:r>
              <a:rPr lang="es-EC" b="0" dirty="0" smtClean="0"/>
              <a:t>que explican </a:t>
            </a:r>
            <a:r>
              <a:rPr lang="es-EC" b="0" dirty="0"/>
              <a:t>la forma de operar de la empresa para generar ingresos, a través de una tabla que sirve para plasmar los canales de distribución, y las relaciones entre partes se determinen los beneficios e ingresos y se especifican los recursos y actividades esenciales que determinan los gastos y costos más </a:t>
            </a:r>
            <a:r>
              <a:rPr lang="es-EC" b="0" dirty="0" smtClean="0"/>
              <a:t>importantes.</a:t>
            </a:r>
            <a:endParaRPr lang="pt-BR" b="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7" y="1582832"/>
            <a:ext cx="3793671" cy="2236655"/>
          </a:xfrm>
          <a:prstGeom prst="rect">
            <a:avLst/>
          </a:prstGeom>
        </p:spPr>
      </p:pic>
    </p:spTree>
    <p:extLst>
      <p:ext uri="{BB962C8B-B14F-4D97-AF65-F5344CB8AC3E}">
        <p14:creationId xmlns:p14="http://schemas.microsoft.com/office/powerpoint/2010/main" val="391405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427168" cy="1371600"/>
          </a:xfrm>
        </p:spPr>
        <p:txBody>
          <a:bodyPr/>
          <a:lstStyle/>
          <a:p>
            <a:r>
              <a:rPr lang="es-EC" b="1" dirty="0" smtClean="0"/>
              <a:t>       TEORIAS </a:t>
            </a:r>
            <a:r>
              <a:rPr lang="es-EC" b="1" dirty="0"/>
              <a:t>DE SOPORTE</a:t>
            </a:r>
            <a:endParaRPr lang="pt-BR" dirty="0"/>
          </a:p>
        </p:txBody>
      </p:sp>
      <p:sp>
        <p:nvSpPr>
          <p:cNvPr id="3" name="2 Marcador de contenido"/>
          <p:cNvSpPr>
            <a:spLocks noGrp="1"/>
          </p:cNvSpPr>
          <p:nvPr>
            <p:ph idx="1"/>
          </p:nvPr>
        </p:nvSpPr>
        <p:spPr>
          <a:xfrm>
            <a:off x="4211960" y="2007765"/>
            <a:ext cx="3865240" cy="4373563"/>
          </a:xfrm>
        </p:spPr>
        <p:txBody>
          <a:bodyPr>
            <a:normAutofit/>
          </a:bodyPr>
          <a:lstStyle/>
          <a:p>
            <a:pPr marL="0" indent="0" algn="ctr">
              <a:buNone/>
            </a:pPr>
            <a:r>
              <a:rPr lang="es-EC" b="1" dirty="0"/>
              <a:t>MODELO DE GAP</a:t>
            </a:r>
            <a:endParaRPr lang="pt-BR" dirty="0"/>
          </a:p>
          <a:p>
            <a:pPr marL="0" indent="0" algn="just">
              <a:buNone/>
            </a:pPr>
            <a:r>
              <a:rPr lang="es-EC" b="0" dirty="0"/>
              <a:t>Este modelo nos permite medir la situación actual de los negocios e identificar posibles estrategias que nos permita alcanzar los objetivos planteados a futuro, esta herramienta es ideal para medir la gestión de satisfacción de los clientes</a:t>
            </a:r>
            <a:r>
              <a:rPr lang="es-EC" dirty="0"/>
              <a:t>.</a:t>
            </a:r>
            <a:endParaRPr lang="pt-BR" dirty="0"/>
          </a:p>
        </p:txBody>
      </p:sp>
      <p:pic>
        <p:nvPicPr>
          <p:cNvPr id="4" name="Imagen 3"/>
          <p:cNvPicPr>
            <a:picLocks noChangeAspect="1"/>
          </p:cNvPicPr>
          <p:nvPr/>
        </p:nvPicPr>
        <p:blipFill>
          <a:blip r:embed="rId2"/>
          <a:stretch>
            <a:fillRect/>
          </a:stretch>
        </p:blipFill>
        <p:spPr>
          <a:xfrm>
            <a:off x="457200" y="2420888"/>
            <a:ext cx="3414331" cy="2996952"/>
          </a:xfrm>
          <a:prstGeom prst="rect">
            <a:avLst/>
          </a:prstGeom>
        </p:spPr>
      </p:pic>
    </p:spTree>
    <p:extLst>
      <p:ext uri="{BB962C8B-B14F-4D97-AF65-F5344CB8AC3E}">
        <p14:creationId xmlns:p14="http://schemas.microsoft.com/office/powerpoint/2010/main" val="221402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787208" cy="1371600"/>
          </a:xfrm>
        </p:spPr>
        <p:txBody>
          <a:bodyPr/>
          <a:lstStyle/>
          <a:p>
            <a:r>
              <a:rPr lang="es-EC" b="1" dirty="0" smtClean="0"/>
              <a:t>         MARCO REFERENCIAL </a:t>
            </a:r>
            <a:endParaRPr lang="pt-BR" dirty="0"/>
          </a:p>
        </p:txBody>
      </p:sp>
      <p:sp>
        <p:nvSpPr>
          <p:cNvPr id="3" name="2 Marcador de contenido"/>
          <p:cNvSpPr>
            <a:spLocks noGrp="1"/>
          </p:cNvSpPr>
          <p:nvPr>
            <p:ph idx="1"/>
          </p:nvPr>
        </p:nvSpPr>
        <p:spPr>
          <a:xfrm>
            <a:off x="3851920" y="1772817"/>
            <a:ext cx="4585320" cy="2952328"/>
          </a:xfrm>
        </p:spPr>
        <p:txBody>
          <a:bodyPr>
            <a:normAutofit/>
          </a:bodyPr>
          <a:lstStyle/>
          <a:p>
            <a:pPr marL="0" indent="0" algn="just">
              <a:buNone/>
            </a:pPr>
            <a:r>
              <a:rPr lang="es-EC" b="0" dirty="0"/>
              <a:t>“Los Food Truck son más que camiones que venden comida. En la Ciudad de México, se han convertido en una tendencia clave para atacar el mercado de los </a:t>
            </a:r>
            <a:r>
              <a:rPr lang="es-EC" b="0" dirty="0" err="1"/>
              <a:t>millennials</a:t>
            </a:r>
            <a:r>
              <a:rPr lang="es-EC" b="0" dirty="0"/>
              <a:t>: Jóvenes </a:t>
            </a:r>
            <a:r>
              <a:rPr lang="es-EC" b="0" dirty="0" smtClean="0"/>
              <a:t>con </a:t>
            </a:r>
            <a:r>
              <a:rPr lang="es-EC" b="0" dirty="0"/>
              <a:t>ingresos estables que buscan opciones diferentes y personalizadas de consumo. </a:t>
            </a:r>
            <a:endParaRPr lang="pt-BR" b="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796463"/>
            <a:ext cx="3169217" cy="2448272"/>
          </a:xfrm>
          <a:prstGeom prst="rect">
            <a:avLst/>
          </a:prstGeom>
        </p:spPr>
      </p:pic>
      <p:sp>
        <p:nvSpPr>
          <p:cNvPr id="5" name="Rectángulo 4"/>
          <p:cNvSpPr/>
          <p:nvPr/>
        </p:nvSpPr>
        <p:spPr>
          <a:xfrm>
            <a:off x="457200" y="4725145"/>
            <a:ext cx="7931224" cy="1323439"/>
          </a:xfrm>
          <a:prstGeom prst="rect">
            <a:avLst/>
          </a:prstGeom>
        </p:spPr>
        <p:txBody>
          <a:bodyPr wrap="square">
            <a:spAutoFit/>
          </a:bodyPr>
          <a:lstStyle/>
          <a:p>
            <a:pPr algn="just"/>
            <a:r>
              <a:rPr lang="es-EC" sz="2000" dirty="0"/>
              <a:t>Estos camiones están ofreciendo menús idóneos para oficinistas y transeúntes acelerados. La comida es sólo el inicio: alimentos orgánicos, presentaciones gourmet, carros decorados por diseñadores y servicio personalizado complementan la oferta .</a:t>
            </a:r>
            <a:endParaRPr lang="pt-BR" sz="2000" dirty="0"/>
          </a:p>
        </p:txBody>
      </p:sp>
    </p:spTree>
    <p:extLst>
      <p:ext uri="{BB962C8B-B14F-4D97-AF65-F5344CB8AC3E}">
        <p14:creationId xmlns:p14="http://schemas.microsoft.com/office/powerpoint/2010/main" val="266763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931224" cy="1188050"/>
          </a:xfrm>
        </p:spPr>
        <p:txBody>
          <a:bodyPr/>
          <a:lstStyle/>
          <a:p>
            <a:r>
              <a:rPr lang="es-EC" b="1" dirty="0" smtClean="0"/>
              <a:t>          	 FASE </a:t>
            </a:r>
            <a:r>
              <a:rPr lang="es-EC" b="1" dirty="0"/>
              <a:t>CUALITATIVA</a:t>
            </a:r>
            <a:endParaRPr lang="pt-BR"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55097156"/>
              </p:ext>
            </p:extLst>
          </p:nvPr>
        </p:nvGraphicFramePr>
        <p:xfrm>
          <a:off x="457200" y="1556792"/>
          <a:ext cx="807524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9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404664"/>
            <a:ext cx="8435280" cy="1296144"/>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s-EC" b="1" dirty="0" smtClean="0"/>
              <a:t>METODOLOGÍA DE LA INVESTIGACIÓN</a:t>
            </a:r>
            <a:endParaRPr lang="pt-BR" dirty="0"/>
          </a:p>
        </p:txBody>
      </p:sp>
      <p:graphicFrame>
        <p:nvGraphicFramePr>
          <p:cNvPr id="3" name="Diagrama 2"/>
          <p:cNvGraphicFramePr/>
          <p:nvPr>
            <p:extLst>
              <p:ext uri="{D42A27DB-BD31-4B8C-83A1-F6EECF244321}">
                <p14:modId xmlns:p14="http://schemas.microsoft.com/office/powerpoint/2010/main" val="2719214304"/>
              </p:ext>
            </p:extLst>
          </p:nvPr>
        </p:nvGraphicFramePr>
        <p:xfrm>
          <a:off x="323528" y="1916832"/>
          <a:ext cx="856895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20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407</TotalTime>
  <Words>2055</Words>
  <Application>Microsoft Office PowerPoint</Application>
  <PresentationFormat>Presentación en pantalla (4:3)</PresentationFormat>
  <Paragraphs>203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Esencial</vt:lpstr>
      <vt:lpstr>DEPARTAMENTO DE CIENCIAS ECONOMICAS, ADMINISTRATIVAS Y DE COMERCIO  CARRERA DE TECNOLOGA EN MARKETING Y PUBLICIDAD  TRABAJO DE TITULACION, PREVIO A LA OBTENCION DEL TITULO DE TECNÓLOGA EN MARKETING Y PUBLICIDAD   TEMA: “ESTUDIO PARA LA IMPLEMENTACIÓN DE UN NEGOCIO DE FOOD TRUCK, DE ALIMENTOS ORGÁNICOS EN LA PARROQUIA DE ALANGASÍ  DEL CANTÓN QUITO.” </vt:lpstr>
      <vt:lpstr>                             ANTECEDENTES</vt:lpstr>
      <vt:lpstr>    Tendencias nacionales </vt:lpstr>
      <vt:lpstr>          GIRO DEL NEGOCIO</vt:lpstr>
      <vt:lpstr>        TEORIAS DE SOPORTE</vt:lpstr>
      <vt:lpstr>       TEORIAS DE SOPORTE</vt:lpstr>
      <vt:lpstr>         MARCO REFERENCIAL </vt:lpstr>
      <vt:lpstr>            FASE CUALITATIVA</vt:lpstr>
      <vt:lpstr>Presentación de PowerPoint</vt:lpstr>
      <vt:lpstr>TAMAÑO DE LA MUESTRA</vt:lpstr>
      <vt:lpstr>Presentación de PowerPoint</vt:lpstr>
      <vt:lpstr>        ANÁLISIS UNIVARIADO</vt:lpstr>
      <vt:lpstr>         ANÁLISIS UNIVARIADO</vt:lpstr>
      <vt:lpstr>        ANÁLISIS UNIVARIADO</vt:lpstr>
      <vt:lpstr>PROPUESTA DE NEGOCIO DEFINICION DEL NOMBRE</vt:lpstr>
      <vt:lpstr>            MODELO CANVAS</vt:lpstr>
      <vt:lpstr>             MODELO GAP</vt:lpstr>
      <vt:lpstr>             MATRIZ DE MARKETING</vt:lpstr>
      <vt:lpstr>   MATRIZ DE PRODUCTIVIDAD</vt:lpstr>
      <vt:lpstr>MATRIZ DE RESPONSABILIDAD SOCIAL</vt:lpstr>
      <vt:lpstr>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dc:creator>
  <cp:lastModifiedBy>Invitado</cp:lastModifiedBy>
  <cp:revision>48</cp:revision>
  <dcterms:created xsi:type="dcterms:W3CDTF">2018-03-01T04:42:04Z</dcterms:created>
  <dcterms:modified xsi:type="dcterms:W3CDTF">2018-03-02T23:12:51Z</dcterms:modified>
</cp:coreProperties>
</file>