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20" r:id="rId2"/>
  </p:sldMasterIdLst>
  <p:sldIdLst>
    <p:sldId id="256" r:id="rId3"/>
    <p:sldId id="258" r:id="rId4"/>
    <p:sldId id="259" r:id="rId5"/>
    <p:sldId id="260" r:id="rId6"/>
    <p:sldId id="267" r:id="rId7"/>
    <p:sldId id="271" r:id="rId8"/>
    <p:sldId id="269" r:id="rId9"/>
    <p:sldId id="273" r:id="rId10"/>
    <p:sldId id="274" r:id="rId11"/>
    <p:sldId id="275" r:id="rId12"/>
    <p:sldId id="276" r:id="rId13"/>
    <p:sldId id="278" r:id="rId14"/>
    <p:sldId id="281" r:id="rId15"/>
    <p:sldId id="282" r:id="rId16"/>
    <p:sldId id="283" r:id="rId17"/>
    <p:sldId id="284" r:id="rId18"/>
    <p:sldId id="285" r:id="rId19"/>
    <p:sldId id="286" r:id="rId20"/>
    <p:sldId id="288" r:id="rId2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2ACDA-DDD8-472A-B766-6ABDD6DD73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3B0169E-11CF-4733-95FC-513A0E35F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E010AD5A-CF83-4973-906A-38024B199C99}"/>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5" name="Marcador de pie de página 4">
            <a:extLst>
              <a:ext uri="{FF2B5EF4-FFF2-40B4-BE49-F238E27FC236}">
                <a16:creationId xmlns:a16="http://schemas.microsoft.com/office/drawing/2014/main" id="{9D59583F-70C6-4891-83CE-D1E583FDDD6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2AA73DD-C315-4119-9FCC-826A21F408FA}"/>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354460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71362-E81F-48B7-B273-8A00230464D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3F7EC608-276D-4AA0-A7D6-E8CB3031FD2A}"/>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85BF5B95-BDFE-4B63-9B81-645BE8CD6D0D}"/>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5" name="Marcador de pie de página 4">
            <a:extLst>
              <a:ext uri="{FF2B5EF4-FFF2-40B4-BE49-F238E27FC236}">
                <a16:creationId xmlns:a16="http://schemas.microsoft.com/office/drawing/2014/main" id="{9D491CCA-C591-49BC-AC5E-E727C446440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940B06E-E9B4-418E-B956-076741866348}"/>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347001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BE9F55-F62A-41DF-9A37-FA50EE14527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006C390C-D049-4BE1-B2D9-6C99C2DC6640}"/>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5C1ED89-34D6-4E57-BFE4-59CB9C62C611}"/>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5" name="Marcador de pie de página 4">
            <a:extLst>
              <a:ext uri="{FF2B5EF4-FFF2-40B4-BE49-F238E27FC236}">
                <a16:creationId xmlns:a16="http://schemas.microsoft.com/office/drawing/2014/main" id="{4C23C984-FE60-4C05-A683-80E7AA93D76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6258216D-8412-4A99-A55B-C77C3902BCDC}"/>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504803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5685352E-878B-498A-8922-A92DF9785B19}" type="datetimeFigureOut">
              <a:rPr lang="es-EC" smtClean="0"/>
              <a:t>1/3/2018</a:t>
            </a:fld>
            <a:endParaRPr lang="es-EC"/>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C"/>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15504397-65FE-4794-844F-9DF919D004D2}" type="slidenum">
              <a:rPr lang="es-EC" smtClean="0"/>
              <a:t>‹Nº›</a:t>
            </a:fld>
            <a:endParaRPr lang="es-EC"/>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4945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685352E-878B-498A-8922-A92DF9785B19}" type="datetimeFigureOut">
              <a:rPr lang="es-EC" smtClean="0"/>
              <a:t>1/3/2018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2327848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685352E-878B-498A-8922-A92DF9785B19}" type="datetimeFigureOut">
              <a:rPr lang="es-EC" smtClean="0"/>
              <a:t>1/3/2018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3735485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685352E-878B-498A-8922-A92DF9785B19}" type="datetimeFigureOut">
              <a:rPr lang="es-EC" smtClean="0"/>
              <a:t>1/3/2018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073547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685352E-878B-498A-8922-A92DF9785B19}" type="datetimeFigureOut">
              <a:rPr lang="es-EC" smtClean="0"/>
              <a:t>1/3/2018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856847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685352E-878B-498A-8922-A92DF9785B19}" type="datetimeFigureOut">
              <a:rPr lang="es-EC" smtClean="0"/>
              <a:t>1/3/2018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347294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5352E-878B-498A-8922-A92DF9785B19}" type="datetimeFigureOut">
              <a:rPr lang="es-EC" smtClean="0"/>
              <a:t>1/3/2018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445326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85352E-878B-498A-8922-A92DF9785B19}" type="datetimeFigureOut">
              <a:rPr lang="es-EC" smtClean="0"/>
              <a:t>1/3/2018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67597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7F4D8D-E7BA-4A28-A5CF-CC7150C13D9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322CBB9-23C0-43BB-9FE9-F8663220FFEC}"/>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1FAF4CDF-46A6-46A9-AFE4-755B8FD4A6E1}"/>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5" name="Marcador de pie de página 4">
            <a:extLst>
              <a:ext uri="{FF2B5EF4-FFF2-40B4-BE49-F238E27FC236}">
                <a16:creationId xmlns:a16="http://schemas.microsoft.com/office/drawing/2014/main" id="{495253F5-6363-42DA-879F-58CBA99284E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1C9B531-B24E-49E7-8FA6-49830550BF6C}"/>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953219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85352E-878B-498A-8922-A92DF9785B19}" type="datetimeFigureOut">
              <a:rPr lang="es-EC" smtClean="0"/>
              <a:t>1/3/2018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4003945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85352E-878B-498A-8922-A92DF9785B19}" type="datetimeFigureOut">
              <a:rPr lang="es-EC" smtClean="0"/>
              <a:t>1/3/2018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2296979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85352E-878B-498A-8922-A92DF9785B19}" type="datetimeFigureOut">
              <a:rPr lang="es-EC" smtClean="0"/>
              <a:t>1/3/2018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3779174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85352E-878B-498A-8922-A92DF9785B19}" type="datetimeFigureOut">
              <a:rPr lang="es-EC" smtClean="0"/>
              <a:t>1/3/2018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504397-65FE-4794-844F-9DF919D004D2}" type="slidenum">
              <a:rPr lang="es-EC" smtClean="0"/>
              <a:t>‹Nº›</a:t>
            </a:fld>
            <a:endParaRPr lang="es-EC"/>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64240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685352E-878B-498A-8922-A92DF9785B19}" type="datetimeFigureOut">
              <a:rPr lang="es-EC" smtClean="0"/>
              <a:t>1/3/2018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208453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5685352E-878B-498A-8922-A92DF9785B19}" type="datetimeFigureOut">
              <a:rPr lang="es-EC" smtClean="0"/>
              <a:t>1/3/2018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88972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5685352E-878B-498A-8922-A92DF9785B19}" type="datetimeFigureOut">
              <a:rPr lang="es-EC" smtClean="0"/>
              <a:t>1/3/2018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3941670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685352E-878B-498A-8922-A92DF9785B19}" type="datetimeFigureOut">
              <a:rPr lang="es-EC" smtClean="0"/>
              <a:t>1/3/2018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2435521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685352E-878B-498A-8922-A92DF9785B19}" type="datetimeFigureOut">
              <a:rPr lang="es-EC" smtClean="0"/>
              <a:t>1/3/2018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4043980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E59817-8850-42B3-B4FA-8D0EFC178E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92E3F6CE-F0A2-43E4-B00B-D2BEC1A82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B410FF7D-DDFC-4CEB-91FD-919731A584D5}"/>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5" name="Marcador de pie de página 4">
            <a:extLst>
              <a:ext uri="{FF2B5EF4-FFF2-40B4-BE49-F238E27FC236}">
                <a16:creationId xmlns:a16="http://schemas.microsoft.com/office/drawing/2014/main" id="{E5469D19-072E-4EED-9204-CF7FBBEB205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146D0AD-C34C-4DDF-A580-47674BD3348B}"/>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61169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8F482-EFD6-4BE8-8E2B-9D03D5D0037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A19B6962-55E4-49B9-8A92-D67A4FC937A5}"/>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46FCC0F5-D3E1-47E3-BE06-64BBBB851EB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9C2C552D-27B8-44EC-89EA-10B691F0FE19}"/>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6" name="Marcador de pie de página 5">
            <a:extLst>
              <a:ext uri="{FF2B5EF4-FFF2-40B4-BE49-F238E27FC236}">
                <a16:creationId xmlns:a16="http://schemas.microsoft.com/office/drawing/2014/main" id="{D950E62F-8207-48DE-8DFD-E0F954D66EE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48CA6389-4FD6-4DEF-9D3C-858D42F59580}"/>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55028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003A6-9CC8-45D9-A310-734BA920781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6F46F8E-600E-463C-9C8F-D741D8E09A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6E674F40-4C94-42D5-81BE-6D8B70794C42}"/>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D6A41C26-0289-4C61-B94B-4EFFEDA40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D144A325-BCEE-49A3-BEC7-BB73842F700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3C0262F8-26EB-40C3-9EB2-775FA1BD99A4}"/>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8" name="Marcador de pie de página 7">
            <a:extLst>
              <a:ext uri="{FF2B5EF4-FFF2-40B4-BE49-F238E27FC236}">
                <a16:creationId xmlns:a16="http://schemas.microsoft.com/office/drawing/2014/main" id="{86B065ED-DE02-420E-9B85-D18A2C14F5B2}"/>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15258118-FD5E-434E-8D8B-8AC692E2E98A}"/>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82994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B42FE-D590-4A7D-9807-31F35D401D3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FE4C3DC7-D9F1-44B0-916A-EB72C5B8731B}"/>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4" name="Marcador de pie de página 3">
            <a:extLst>
              <a:ext uri="{FF2B5EF4-FFF2-40B4-BE49-F238E27FC236}">
                <a16:creationId xmlns:a16="http://schemas.microsoft.com/office/drawing/2014/main" id="{869677A0-B160-4440-8B8C-8952BF980389}"/>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A8A5A734-C90D-4CAB-BC90-288DCDB98B24}"/>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314711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210E53-4F48-4C15-BBC9-3FC9C12370AA}"/>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3" name="Marcador de pie de página 2">
            <a:extLst>
              <a:ext uri="{FF2B5EF4-FFF2-40B4-BE49-F238E27FC236}">
                <a16:creationId xmlns:a16="http://schemas.microsoft.com/office/drawing/2014/main" id="{6B23E3D6-06BC-4E1E-8F85-9D195310E5F4}"/>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188EA29B-B1A8-4641-A560-05527F63F4B2}"/>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3431103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627B9-C82F-463D-9BBB-BC772B6867E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63E7874-10BF-45BF-9385-FFC700FD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FBFB86A4-46B9-4D29-B866-7A659861CC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F55D6A3-41C5-46B6-8B78-963707E3583B}"/>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6" name="Marcador de pie de página 5">
            <a:extLst>
              <a:ext uri="{FF2B5EF4-FFF2-40B4-BE49-F238E27FC236}">
                <a16:creationId xmlns:a16="http://schemas.microsoft.com/office/drawing/2014/main" id="{58F6B0C3-5519-4C69-A22F-18C6BC5C3F0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92A0E16-6EC5-4E1C-8A42-C15F2B02714F}"/>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193307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08884-0CA2-4194-ADD3-3A89824485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E0637A6B-199A-4EB8-BD3D-DC7720A19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9EA0E116-F649-4345-81D7-FC6E38FBC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55B7C1E-B2EF-4A7C-9EF8-D87880CEE21D}"/>
              </a:ext>
            </a:extLst>
          </p:cNvPr>
          <p:cNvSpPr>
            <a:spLocks noGrp="1"/>
          </p:cNvSpPr>
          <p:nvPr>
            <p:ph type="dt" sz="half" idx="10"/>
          </p:nvPr>
        </p:nvSpPr>
        <p:spPr/>
        <p:txBody>
          <a:bodyPr/>
          <a:lstStyle/>
          <a:p>
            <a:fld id="{5685352E-878B-498A-8922-A92DF9785B19}" type="datetimeFigureOut">
              <a:rPr lang="es-EC" smtClean="0"/>
              <a:t>1/3/2018</a:t>
            </a:fld>
            <a:endParaRPr lang="es-EC"/>
          </a:p>
        </p:txBody>
      </p:sp>
      <p:sp>
        <p:nvSpPr>
          <p:cNvPr id="6" name="Marcador de pie de página 5">
            <a:extLst>
              <a:ext uri="{FF2B5EF4-FFF2-40B4-BE49-F238E27FC236}">
                <a16:creationId xmlns:a16="http://schemas.microsoft.com/office/drawing/2014/main" id="{D13843BC-96A0-44A6-AFBC-E29A882BFA0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EA99AB0-9D62-460E-87F0-427B553CCDD0}"/>
              </a:ext>
            </a:extLst>
          </p:cNvPr>
          <p:cNvSpPr>
            <a:spLocks noGrp="1"/>
          </p:cNvSpPr>
          <p:nvPr>
            <p:ph type="sldNum" sz="quarter" idx="12"/>
          </p:nvPr>
        </p:nvSpPr>
        <p:spPr/>
        <p:txBody>
          <a:bodyPr/>
          <a:lstStyle/>
          <a:p>
            <a:fld id="{15504397-65FE-4794-844F-9DF919D004D2}" type="slidenum">
              <a:rPr lang="es-EC" smtClean="0"/>
              <a:t>‹Nº›</a:t>
            </a:fld>
            <a:endParaRPr lang="es-EC"/>
          </a:p>
        </p:txBody>
      </p:sp>
    </p:spTree>
    <p:extLst>
      <p:ext uri="{BB962C8B-B14F-4D97-AF65-F5344CB8AC3E}">
        <p14:creationId xmlns:p14="http://schemas.microsoft.com/office/powerpoint/2010/main" val="203144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C33A2CC-F10A-489F-AC16-70B700D36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A0450021-F394-45D4-90C4-09DDD352F6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9ECF0D2-AFDE-4D4A-8675-4C953712E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5352E-878B-498A-8922-A92DF9785B19}" type="datetimeFigureOut">
              <a:rPr lang="es-EC" smtClean="0"/>
              <a:t>1/3/2018</a:t>
            </a:fld>
            <a:endParaRPr lang="es-EC"/>
          </a:p>
        </p:txBody>
      </p:sp>
      <p:sp>
        <p:nvSpPr>
          <p:cNvPr id="5" name="Marcador de pie de página 4">
            <a:extLst>
              <a:ext uri="{FF2B5EF4-FFF2-40B4-BE49-F238E27FC236}">
                <a16:creationId xmlns:a16="http://schemas.microsoft.com/office/drawing/2014/main" id="{2AF4A4A2-2641-4496-A2F8-6DD5053DBF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701E7287-2E21-4A72-BDBB-C89705F44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4397-65FE-4794-844F-9DF919D004D2}" type="slidenum">
              <a:rPr lang="es-EC" smtClean="0"/>
              <a:t>‹Nº›</a:t>
            </a:fld>
            <a:endParaRPr lang="es-EC"/>
          </a:p>
        </p:txBody>
      </p:sp>
    </p:spTree>
    <p:extLst>
      <p:ext uri="{BB962C8B-B14F-4D97-AF65-F5344CB8AC3E}">
        <p14:creationId xmlns:p14="http://schemas.microsoft.com/office/powerpoint/2010/main" val="193864000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5685352E-878B-498A-8922-A92DF9785B19}" type="datetimeFigureOut">
              <a:rPr lang="es-EC" smtClean="0"/>
              <a:t>1/3/2018</a:t>
            </a:fld>
            <a:endParaRPr lang="es-EC"/>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C"/>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15504397-65FE-4794-844F-9DF919D004D2}" type="slidenum">
              <a:rPr lang="es-EC" smtClean="0"/>
              <a:t>‹Nº›</a:t>
            </a:fld>
            <a:endParaRPr lang="es-EC"/>
          </a:p>
        </p:txBody>
      </p:sp>
    </p:spTree>
    <p:extLst>
      <p:ext uri="{BB962C8B-B14F-4D97-AF65-F5344CB8AC3E}">
        <p14:creationId xmlns:p14="http://schemas.microsoft.com/office/powerpoint/2010/main" val="15097957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6.jpe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513210C-75D3-4635-A8D2-60F8A9F69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5779" y="386951"/>
            <a:ext cx="3960440" cy="896553"/>
          </a:xfrm>
          <a:prstGeom prst="rect">
            <a:avLst/>
          </a:prstGeom>
        </p:spPr>
      </p:pic>
      <p:sp>
        <p:nvSpPr>
          <p:cNvPr id="7" name="CuadroTexto 6">
            <a:extLst>
              <a:ext uri="{FF2B5EF4-FFF2-40B4-BE49-F238E27FC236}">
                <a16:creationId xmlns:a16="http://schemas.microsoft.com/office/drawing/2014/main" id="{CADF455F-D2C8-45CB-AA75-D92582485A29}"/>
              </a:ext>
            </a:extLst>
          </p:cNvPr>
          <p:cNvSpPr txBox="1"/>
          <p:nvPr/>
        </p:nvSpPr>
        <p:spPr>
          <a:xfrm>
            <a:off x="833629" y="1424181"/>
            <a:ext cx="10524741" cy="5652830"/>
          </a:xfrm>
          <a:prstGeom prst="rect">
            <a:avLst/>
          </a:prstGeom>
          <a:noFill/>
        </p:spPr>
        <p:txBody>
          <a:bodyPr wrap="none" rtlCol="0">
            <a:spAutoFit/>
          </a:bodyPr>
          <a:lstStyle/>
          <a:p>
            <a:pPr algn="ctr">
              <a:spcAft>
                <a:spcPts val="800"/>
              </a:spcAft>
              <a:tabLst>
                <a:tab pos="4772025" algn="l"/>
              </a:tabLst>
            </a:pPr>
            <a:r>
              <a:rPr lang="es-EC"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DEPARTAMENTO DE SEGURIDAD Y DEFENSA</a:t>
            </a:r>
          </a:p>
          <a:p>
            <a:pPr algn="ctr">
              <a:spcAft>
                <a:spcPts val="800"/>
              </a:spcAft>
            </a:pPr>
            <a:r>
              <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CARRERA DE INGENIERÌA EN SEGURIDAD</a:t>
            </a:r>
          </a:p>
          <a:p>
            <a:pPr algn="ctr">
              <a:spcAft>
                <a:spcPts val="800"/>
              </a:spcAft>
            </a:pPr>
            <a:endParaRPr lang="es-EC"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spcAft>
                <a:spcPts val="800"/>
              </a:spcAft>
            </a:pPr>
            <a:r>
              <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DEFENSA DE TESIS</a:t>
            </a:r>
          </a:p>
          <a:p>
            <a:pPr algn="ctr">
              <a:spcAft>
                <a:spcPts val="800"/>
              </a:spcAft>
            </a:pPr>
            <a:endParaRPr lang="es-EC"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spcAft>
                <a:spcPts val="800"/>
              </a:spcAft>
            </a:pPr>
            <a:r>
              <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PREVIO A LA OBTENCIÓN DEL TÍTULO DE</a:t>
            </a:r>
          </a:p>
          <a:p>
            <a:pPr algn="ctr">
              <a:spcAft>
                <a:spcPts val="800"/>
              </a:spcAft>
            </a:pPr>
            <a:r>
              <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INGENIERO EN SEGURIDAD MENCIÓN PÚBLICA Y PRIVADA</a:t>
            </a:r>
          </a:p>
          <a:p>
            <a:pPr algn="ctr">
              <a:spcAft>
                <a:spcPts val="800"/>
              </a:spcAft>
            </a:pPr>
            <a:endPar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spcAft>
                <a:spcPts val="800"/>
              </a:spcAft>
            </a:pP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“SISTEMA DE SEGURIDAD TECNOLOGICO PUBLICO-PRIVADO CONTRA NARCOTRÁFICO </a:t>
            </a:r>
          </a:p>
          <a:p>
            <a:pPr algn="ctr">
              <a:spcAft>
                <a:spcPts val="800"/>
              </a:spcAft>
            </a:pP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 EL PUERTO DE MANTA”, PROPUESTA.</a:t>
            </a:r>
            <a:endPar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spcAft>
                <a:spcPts val="800"/>
              </a:spcAft>
            </a:pPr>
            <a:endParaRPr lang="es-EC"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spcAft>
                <a:spcPts val="800"/>
              </a:spcAft>
            </a:pPr>
            <a:r>
              <a:rPr lang="es-EC"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AUTOR: CARLOS ANDRÉS TAPIA REYES</a:t>
            </a:r>
          </a:p>
          <a:p>
            <a:pPr algn="ctr">
              <a:spcAft>
                <a:spcPts val="800"/>
              </a:spcAft>
              <a:tabLst>
                <a:tab pos="4334510" algn="l"/>
              </a:tabLst>
            </a:pPr>
            <a:r>
              <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DIRECTOR: DR. JOSÉ LUIS LARCO HUERTAS</a:t>
            </a:r>
          </a:p>
          <a:p>
            <a:pPr algn="ctr">
              <a:spcAft>
                <a:spcPts val="800"/>
              </a:spcAft>
            </a:pPr>
            <a:r>
              <a:rPr lang="es-EC"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2018</a:t>
            </a:r>
          </a:p>
          <a:p>
            <a:endParaRPr lang="es-EC" dirty="0"/>
          </a:p>
        </p:txBody>
      </p:sp>
    </p:spTree>
    <p:extLst>
      <p:ext uri="{BB962C8B-B14F-4D97-AF65-F5344CB8AC3E}">
        <p14:creationId xmlns:p14="http://schemas.microsoft.com/office/powerpoint/2010/main" val="223897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8202C4-266B-466D-B15B-D44E6A10F03F}"/>
              </a:ext>
            </a:extLst>
          </p:cNvPr>
          <p:cNvSpPr>
            <a:spLocks noGrp="1"/>
          </p:cNvSpPr>
          <p:nvPr>
            <p:ph type="title"/>
          </p:nvPr>
        </p:nvSpPr>
        <p:spPr>
          <a:xfrm>
            <a:off x="416387" y="395157"/>
            <a:ext cx="8156514" cy="525208"/>
          </a:xfrm>
        </p:spPr>
        <p:txBody>
          <a:bodyPr>
            <a:normAutofit/>
          </a:bodyPr>
          <a:lstStyle/>
          <a:p>
            <a:pPr algn="ctr"/>
            <a:r>
              <a:rPr lang="es-EC" sz="2500" b="1" i="1" u="sng" dirty="0">
                <a:latin typeface="Arial" panose="020B0604020202020204" pitchFamily="34" charset="0"/>
                <a:cs typeface="Arial" panose="020B0604020202020204" pitchFamily="34" charset="0"/>
              </a:rPr>
              <a:t>EVALUACION DE CONSECUENCIAS</a:t>
            </a:r>
            <a:endParaRPr lang="es-EC" sz="2500" dirty="0"/>
          </a:p>
        </p:txBody>
      </p:sp>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graphicFrame>
        <p:nvGraphicFramePr>
          <p:cNvPr id="3" name="Tabla 2">
            <a:extLst>
              <a:ext uri="{FF2B5EF4-FFF2-40B4-BE49-F238E27FC236}">
                <a16:creationId xmlns:a16="http://schemas.microsoft.com/office/drawing/2014/main" id="{5BB992F4-EF4C-44DF-A01D-43C040D47476}"/>
              </a:ext>
            </a:extLst>
          </p:cNvPr>
          <p:cNvGraphicFramePr>
            <a:graphicFrameLocks noGrp="1"/>
          </p:cNvGraphicFramePr>
          <p:nvPr>
            <p:extLst>
              <p:ext uri="{D42A27DB-BD31-4B8C-83A1-F6EECF244321}">
                <p14:modId xmlns:p14="http://schemas.microsoft.com/office/powerpoint/2010/main" val="2926344040"/>
              </p:ext>
            </p:extLst>
          </p:nvPr>
        </p:nvGraphicFramePr>
        <p:xfrm>
          <a:off x="416383" y="1079589"/>
          <a:ext cx="11359230" cy="5149355"/>
        </p:xfrm>
        <a:graphic>
          <a:graphicData uri="http://schemas.openxmlformats.org/drawingml/2006/table">
            <a:tbl>
              <a:tblPr firstRow="1" firstCol="1" bandRow="1"/>
              <a:tblGrid>
                <a:gridCol w="526148">
                  <a:extLst>
                    <a:ext uri="{9D8B030D-6E8A-4147-A177-3AD203B41FA5}">
                      <a16:colId xmlns:a16="http://schemas.microsoft.com/office/drawing/2014/main" val="2249293033"/>
                    </a:ext>
                  </a:extLst>
                </a:gridCol>
                <a:gridCol w="1745698">
                  <a:extLst>
                    <a:ext uri="{9D8B030D-6E8A-4147-A177-3AD203B41FA5}">
                      <a16:colId xmlns:a16="http://schemas.microsoft.com/office/drawing/2014/main" val="1139716967"/>
                    </a:ext>
                  </a:extLst>
                </a:gridCol>
                <a:gridCol w="1602417">
                  <a:extLst>
                    <a:ext uri="{9D8B030D-6E8A-4147-A177-3AD203B41FA5}">
                      <a16:colId xmlns:a16="http://schemas.microsoft.com/office/drawing/2014/main" val="4020072100"/>
                    </a:ext>
                  </a:extLst>
                </a:gridCol>
                <a:gridCol w="1181686">
                  <a:extLst>
                    <a:ext uri="{9D8B030D-6E8A-4147-A177-3AD203B41FA5}">
                      <a16:colId xmlns:a16="http://schemas.microsoft.com/office/drawing/2014/main" val="1883511170"/>
                    </a:ext>
                  </a:extLst>
                </a:gridCol>
                <a:gridCol w="1252025">
                  <a:extLst>
                    <a:ext uri="{9D8B030D-6E8A-4147-A177-3AD203B41FA5}">
                      <a16:colId xmlns:a16="http://schemas.microsoft.com/office/drawing/2014/main" val="2419042365"/>
                    </a:ext>
                  </a:extLst>
                </a:gridCol>
                <a:gridCol w="1252025">
                  <a:extLst>
                    <a:ext uri="{9D8B030D-6E8A-4147-A177-3AD203B41FA5}">
                      <a16:colId xmlns:a16="http://schemas.microsoft.com/office/drawing/2014/main" val="2374833"/>
                    </a:ext>
                  </a:extLst>
                </a:gridCol>
                <a:gridCol w="1294227">
                  <a:extLst>
                    <a:ext uri="{9D8B030D-6E8A-4147-A177-3AD203B41FA5}">
                      <a16:colId xmlns:a16="http://schemas.microsoft.com/office/drawing/2014/main" val="807348508"/>
                    </a:ext>
                  </a:extLst>
                </a:gridCol>
                <a:gridCol w="928468">
                  <a:extLst>
                    <a:ext uri="{9D8B030D-6E8A-4147-A177-3AD203B41FA5}">
                      <a16:colId xmlns:a16="http://schemas.microsoft.com/office/drawing/2014/main" val="2946565934"/>
                    </a:ext>
                  </a:extLst>
                </a:gridCol>
                <a:gridCol w="773723">
                  <a:extLst>
                    <a:ext uri="{9D8B030D-6E8A-4147-A177-3AD203B41FA5}">
                      <a16:colId xmlns:a16="http://schemas.microsoft.com/office/drawing/2014/main" val="4191975455"/>
                    </a:ext>
                  </a:extLst>
                </a:gridCol>
                <a:gridCol w="802813">
                  <a:extLst>
                    <a:ext uri="{9D8B030D-6E8A-4147-A177-3AD203B41FA5}">
                      <a16:colId xmlns:a16="http://schemas.microsoft.com/office/drawing/2014/main" val="2984229355"/>
                    </a:ext>
                  </a:extLst>
                </a:gridCol>
              </a:tblGrid>
              <a:tr h="90705">
                <a:tc rowSpan="2">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a:lnSpc>
                          <a:spcPct val="107000"/>
                        </a:lnSpc>
                        <a:spcAft>
                          <a:spcPts val="0"/>
                        </a:spcAft>
                      </a:pPr>
                      <a:r>
                        <a:rPr lang="es-EC"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CONSECUENCIAS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22017920"/>
                  </a:ext>
                </a:extLst>
              </a:tr>
              <a:tr h="362820">
                <a:tc vMerge="1">
                  <a:txBody>
                    <a:bodyPr/>
                    <a:lstStyle/>
                    <a:p>
                      <a:endParaRPr lang="es-EC"/>
                    </a:p>
                  </a:txBody>
                  <a:tcPr/>
                </a:tc>
                <a:tc gridSpan="2">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BIENES E INFRAESTRUCTURA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Pérdida de vidas humanas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Daño ambiental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Daño a bienes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Operación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NIVEL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extLst>
                  <a:ext uri="{0D108BD9-81ED-4DB2-BD59-A6C34878D82A}">
                    <a16:rowId xmlns:a16="http://schemas.microsoft.com/office/drawing/2014/main" val="2837998584"/>
                  </a:ext>
                </a:extLst>
              </a:tr>
              <a:tr h="181410">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MUELLES (MUELLE 1, MUELLE 2 Y REMOLCADORES)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856693"/>
                  </a:ext>
                </a:extLst>
              </a:tr>
              <a:tr h="362820">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 EDIFICIO ADMINISTRATIVO (DOS PLANTAS PARTE EXTERNA DE PUERTO)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382978"/>
                  </a:ext>
                </a:extLst>
              </a:tr>
              <a:tr h="362820">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OFICINAS DE GERENCIA DE OPERACIONES (OFICINAS CONTENEDORES 2 PLANTAS ENTRE MUELLE 1 Y MUELLE 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926637"/>
                  </a:ext>
                </a:extLst>
              </a:tr>
              <a:tr h="362820">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VIAS DE ACCESO PRINCIPAL (DESDE LA GARITA DE ACCESO PRINCIPAL HASTA EL FARO)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216614"/>
                  </a:ext>
                </a:extLst>
              </a:tr>
              <a:tr h="27211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GARITAS PRINCIPALES (ENTRADA, SALIDA, CARGA PEATONAL Y GARITA 700)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056758"/>
                  </a:ext>
                </a:extLst>
              </a:tr>
              <a:tr h="27211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ACCESO DESDE Y HACIA FONDEADERO (ESCALERA PATIO 700)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731106"/>
                  </a:ext>
                </a:extLst>
              </a:tr>
              <a:tr h="114441">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ESPIGÓN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5044422"/>
                  </a:ext>
                </a:extLst>
              </a:tr>
              <a:tr h="181410">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PATIOS DE DEPÓSITO TEMPORAL (500 Y 600)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124410"/>
                  </a:ext>
                </a:extLst>
              </a:tr>
              <a:tr h="99959">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BÁSCULAS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951052"/>
                  </a:ext>
                </a:extLst>
              </a:tr>
              <a:tr h="99959">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RADA INTERIOR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0256408"/>
                  </a:ext>
                </a:extLst>
              </a:tr>
              <a:tr h="181410">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GENERADOR ELÉCTRICO (EMERGENCIA)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033574"/>
                  </a:ext>
                </a:extLst>
              </a:tr>
              <a:tr h="181410">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CUARTO DE TRANSFORMADORES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124179"/>
                  </a:ext>
                </a:extLst>
              </a:tr>
              <a:tr h="123271">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SALA DE CCTV</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9284250"/>
                  </a:ext>
                </a:extLst>
              </a:tr>
              <a:tr h="95014">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CAMARAS FIJAS Y DOMOS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1802173"/>
                  </a:ext>
                </a:extLst>
              </a:tr>
              <a:tr h="99783">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24725" marR="2472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7585369"/>
                  </a:ext>
                </a:extLst>
              </a:tr>
              <a:tr h="272115">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ALTA.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a:noFill/>
                    </a:lnL>
                    <a:lnR w="12700" cap="flat" cmpd="sng" algn="ctr">
                      <a:solidFill>
                        <a:srgbClr val="000000"/>
                      </a:solidFill>
                      <a:prstDash val="solid"/>
                      <a:round/>
                      <a:headEnd type="none" w="med" len="med"/>
                      <a:tailEnd type="none" w="med" len="med"/>
                    </a:lnR>
                    <a:lnT>
                      <a:noFill/>
                    </a:lnT>
                    <a:lnB>
                      <a:noFill/>
                    </a:lnB>
                  </a:tcPr>
                </a:tc>
                <a:tc gridSpan="9">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 se estima que podrían producirse numerosas pérdidas de vidas humanas; daño ambiental; graves daños a la infraestructura portuaria o a la carga; perjuicio económico; y limitaciones para prestación de servicios.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69419328"/>
                  </a:ext>
                </a:extLst>
              </a:tr>
              <a:tr h="272115">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a:noFill/>
                    </a:lnL>
                    <a:lnR w="12700" cap="flat" cmpd="sng" algn="ctr">
                      <a:solidFill>
                        <a:srgbClr val="000000"/>
                      </a:solidFill>
                      <a:prstDash val="solid"/>
                      <a:round/>
                      <a:headEnd type="none" w="med" len="med"/>
                      <a:tailEnd type="none" w="med" len="med"/>
                    </a:lnR>
                    <a:lnT>
                      <a:noFill/>
                    </a:lnT>
                    <a:lnB>
                      <a:noFill/>
                    </a:lnB>
                  </a:tcPr>
                </a:tc>
                <a:tc gridSpan="9">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 se estima que se producirán pérdidas de vidas humanas, daño ambiental menor, daños menores a la infraestructura portuaria y de carga, limitación parcial para la prestación de servicios.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67107397"/>
                  </a:ext>
                </a:extLst>
              </a:tr>
              <a:tr h="362820">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BAJA.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a:noFill/>
                    </a:lnL>
                    <a:lnR w="12700" cap="flat" cmpd="sng" algn="ctr">
                      <a:solidFill>
                        <a:srgbClr val="000000"/>
                      </a:solidFill>
                      <a:prstDash val="solid"/>
                      <a:round/>
                      <a:headEnd type="none" w="med" len="med"/>
                      <a:tailEnd type="none" w="med" len="med"/>
                    </a:lnR>
                    <a:lnT>
                      <a:noFill/>
                    </a:lnT>
                    <a:lnB>
                      <a:noFill/>
                    </a:lnB>
                  </a:tcPr>
                </a:tc>
                <a:tc gridSpan="9">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Cuando se estime que no habría pérdida de vidas humanas, que haya una mínima o ninguna afectación a la infraestructura portuaria o a la carga; que haya un mínimo daño ambiental; que no se limiten las capacidades de la instalación portuaria para la prestación de servicios.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4725" marR="24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06209815"/>
                  </a:ext>
                </a:extLst>
              </a:tr>
            </a:tbl>
          </a:graphicData>
        </a:graphic>
      </p:graphicFrame>
    </p:spTree>
    <p:extLst>
      <p:ext uri="{BB962C8B-B14F-4D97-AF65-F5344CB8AC3E}">
        <p14:creationId xmlns:p14="http://schemas.microsoft.com/office/powerpoint/2010/main" val="296117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8202C4-266B-466D-B15B-D44E6A10F03F}"/>
              </a:ext>
            </a:extLst>
          </p:cNvPr>
          <p:cNvSpPr>
            <a:spLocks noGrp="1"/>
          </p:cNvSpPr>
          <p:nvPr>
            <p:ph type="title"/>
          </p:nvPr>
        </p:nvSpPr>
        <p:spPr>
          <a:xfrm>
            <a:off x="225082" y="429143"/>
            <a:ext cx="7752471" cy="629532"/>
          </a:xfrm>
        </p:spPr>
        <p:txBody>
          <a:bodyPr>
            <a:normAutofit/>
          </a:bodyPr>
          <a:lstStyle/>
          <a:p>
            <a:pPr algn="ctr"/>
            <a:r>
              <a:rPr lang="es-EC" sz="2500" b="1" i="1" u="sng" dirty="0">
                <a:latin typeface="Arial" panose="020B0604020202020204" pitchFamily="34" charset="0"/>
                <a:cs typeface="Arial" panose="020B0604020202020204" pitchFamily="34" charset="0"/>
              </a:rPr>
              <a:t>EVALUACION DE RIESGOS</a:t>
            </a:r>
            <a:endParaRPr lang="es-EC" sz="2500" dirty="0"/>
          </a:p>
        </p:txBody>
      </p:sp>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graphicFrame>
        <p:nvGraphicFramePr>
          <p:cNvPr id="4" name="Tabla 3">
            <a:extLst>
              <a:ext uri="{FF2B5EF4-FFF2-40B4-BE49-F238E27FC236}">
                <a16:creationId xmlns:a16="http://schemas.microsoft.com/office/drawing/2014/main" id="{725270B3-B0F8-403E-A467-BA60FB3386F2}"/>
              </a:ext>
            </a:extLst>
          </p:cNvPr>
          <p:cNvGraphicFramePr>
            <a:graphicFrameLocks noGrp="1"/>
          </p:cNvGraphicFramePr>
          <p:nvPr>
            <p:extLst>
              <p:ext uri="{D42A27DB-BD31-4B8C-83A1-F6EECF244321}">
                <p14:modId xmlns:p14="http://schemas.microsoft.com/office/powerpoint/2010/main" val="4189908744"/>
              </p:ext>
            </p:extLst>
          </p:nvPr>
        </p:nvGraphicFramePr>
        <p:xfrm>
          <a:off x="419210" y="1267904"/>
          <a:ext cx="11353580" cy="5344009"/>
        </p:xfrm>
        <a:graphic>
          <a:graphicData uri="http://schemas.openxmlformats.org/drawingml/2006/table">
            <a:tbl>
              <a:tblPr firstRow="1" firstCol="1" bandRow="1"/>
              <a:tblGrid>
                <a:gridCol w="379826">
                  <a:extLst>
                    <a:ext uri="{9D8B030D-6E8A-4147-A177-3AD203B41FA5}">
                      <a16:colId xmlns:a16="http://schemas.microsoft.com/office/drawing/2014/main" val="3712261985"/>
                    </a:ext>
                  </a:extLst>
                </a:gridCol>
                <a:gridCol w="2358889">
                  <a:extLst>
                    <a:ext uri="{9D8B030D-6E8A-4147-A177-3AD203B41FA5}">
                      <a16:colId xmlns:a16="http://schemas.microsoft.com/office/drawing/2014/main" val="1956720527"/>
                    </a:ext>
                  </a:extLst>
                </a:gridCol>
                <a:gridCol w="469355">
                  <a:extLst>
                    <a:ext uri="{9D8B030D-6E8A-4147-A177-3AD203B41FA5}">
                      <a16:colId xmlns:a16="http://schemas.microsoft.com/office/drawing/2014/main" val="1088312631"/>
                    </a:ext>
                  </a:extLst>
                </a:gridCol>
                <a:gridCol w="469355">
                  <a:extLst>
                    <a:ext uri="{9D8B030D-6E8A-4147-A177-3AD203B41FA5}">
                      <a16:colId xmlns:a16="http://schemas.microsoft.com/office/drawing/2014/main" val="1633142332"/>
                    </a:ext>
                  </a:extLst>
                </a:gridCol>
                <a:gridCol w="1218131">
                  <a:extLst>
                    <a:ext uri="{9D8B030D-6E8A-4147-A177-3AD203B41FA5}">
                      <a16:colId xmlns:a16="http://schemas.microsoft.com/office/drawing/2014/main" val="1862687085"/>
                    </a:ext>
                  </a:extLst>
                </a:gridCol>
                <a:gridCol w="1350498">
                  <a:extLst>
                    <a:ext uri="{9D8B030D-6E8A-4147-A177-3AD203B41FA5}">
                      <a16:colId xmlns:a16="http://schemas.microsoft.com/office/drawing/2014/main" val="514679812"/>
                    </a:ext>
                  </a:extLst>
                </a:gridCol>
                <a:gridCol w="1223889">
                  <a:extLst>
                    <a:ext uri="{9D8B030D-6E8A-4147-A177-3AD203B41FA5}">
                      <a16:colId xmlns:a16="http://schemas.microsoft.com/office/drawing/2014/main" val="2182646616"/>
                    </a:ext>
                  </a:extLst>
                </a:gridCol>
                <a:gridCol w="1252025">
                  <a:extLst>
                    <a:ext uri="{9D8B030D-6E8A-4147-A177-3AD203B41FA5}">
                      <a16:colId xmlns:a16="http://schemas.microsoft.com/office/drawing/2014/main" val="2599591812"/>
                    </a:ext>
                  </a:extLst>
                </a:gridCol>
                <a:gridCol w="1020602">
                  <a:extLst>
                    <a:ext uri="{9D8B030D-6E8A-4147-A177-3AD203B41FA5}">
                      <a16:colId xmlns:a16="http://schemas.microsoft.com/office/drawing/2014/main" val="3594044960"/>
                    </a:ext>
                  </a:extLst>
                </a:gridCol>
                <a:gridCol w="850401">
                  <a:extLst>
                    <a:ext uri="{9D8B030D-6E8A-4147-A177-3AD203B41FA5}">
                      <a16:colId xmlns:a16="http://schemas.microsoft.com/office/drawing/2014/main" val="566409565"/>
                    </a:ext>
                  </a:extLst>
                </a:gridCol>
                <a:gridCol w="760609">
                  <a:extLst>
                    <a:ext uri="{9D8B030D-6E8A-4147-A177-3AD203B41FA5}">
                      <a16:colId xmlns:a16="http://schemas.microsoft.com/office/drawing/2014/main" val="3545956745"/>
                    </a:ext>
                  </a:extLst>
                </a:gridCol>
              </a:tblGrid>
              <a:tr h="61114">
                <a:tc rowSpan="2">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a:lnSpc>
                          <a:spcPct val="107000"/>
                        </a:lnSpc>
                        <a:spcAft>
                          <a:spcPts val="0"/>
                        </a:spcAft>
                      </a:pPr>
                      <a:r>
                        <a:rPr lang="es-EC"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RIESGO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22896980"/>
                  </a:ext>
                </a:extLst>
              </a:tr>
              <a:tr h="183342">
                <a:tc vMerge="1">
                  <a:txBody>
                    <a:bodyPr/>
                    <a:lstStyle/>
                    <a:p>
                      <a:endParaRPr lang="es-EC"/>
                    </a:p>
                  </a:txBody>
                  <a:tcPr/>
                </a:tc>
                <a:tc gridSpan="4">
                  <a:txBody>
                    <a:bodyPr/>
                    <a:lstStyle/>
                    <a:p>
                      <a:pP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BIENES E INFRAESTRUCTURA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Amenazas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Vulnerabilidad</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Consecuencias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gridSpan="2">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NIVEL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extLst>
                  <a:ext uri="{0D108BD9-81ED-4DB2-BD59-A6C34878D82A}">
                    <a16:rowId xmlns:a16="http://schemas.microsoft.com/office/drawing/2014/main" val="2016036148"/>
                  </a:ext>
                </a:extLst>
              </a:tr>
              <a:tr h="305571">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MUELLES (MUELLE 1, MUELLE 2 Y REMOLCADORES)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9276793"/>
                  </a:ext>
                </a:extLst>
              </a:tr>
              <a:tr h="366685">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 EDIFICIO ADMINISTRATIVO (DOS PLANTAS PARTE EXTERNA DE PUERTO)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5488608"/>
                  </a:ext>
                </a:extLst>
              </a:tr>
              <a:tr h="488913">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OFICINAS DE GERENCIA DE OPERACIONES (OFICINAS CONTENEDORES 2 PLANTAS ENTRE MUELLE 1 Y MUELLE 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582316"/>
                  </a:ext>
                </a:extLst>
              </a:tr>
              <a:tr h="488913">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VIAS DE ACCESO PRINCIPAL (DESDE LA GARITA DE ACCESO PRINCIPAL HASTA EL FARO)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325429"/>
                  </a:ext>
                </a:extLst>
              </a:tr>
              <a:tr h="366685">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GARITAS PRINCIPALES (ENTRADA, SALIDA, CARGA PEATONAL Y GARITA 700)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366155"/>
                  </a:ext>
                </a:extLst>
              </a:tr>
              <a:tr h="305571">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ACCESO DESDE Y HACIA FONDEADERO (ESCALERA PATIO 700)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065901"/>
                  </a:ext>
                </a:extLst>
              </a:tr>
              <a:tr h="61114">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ESPIGÓN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459883"/>
                  </a:ext>
                </a:extLst>
              </a:tr>
              <a:tr h="244457">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PATIOS DE DEPÓSITO TEMPORAL (500 Y 600)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022993"/>
                  </a:ext>
                </a:extLst>
              </a:tr>
              <a:tr h="61114">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BÁSCULAS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096583"/>
                  </a:ext>
                </a:extLst>
              </a:tr>
              <a:tr h="61114">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RADA INTERIOR</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0229393"/>
                  </a:ext>
                </a:extLst>
              </a:tr>
              <a:tr h="183342">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GENERADOR ELÉCTRICO (EMERGENCIA)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9583"/>
                  </a:ext>
                </a:extLst>
              </a:tr>
              <a:tr h="183342">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CUARTO DE TRANSFORMADORES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8399358"/>
                  </a:ext>
                </a:extLst>
              </a:tr>
              <a:tr h="61114">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SALA DE CCTV</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281304"/>
                  </a:ext>
                </a:extLst>
              </a:tr>
              <a:tr h="122228">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CAMARAS FIJAS Y DOMOS</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073193"/>
                  </a:ext>
                </a:extLst>
              </a:tr>
              <a:tr h="67231">
                <a:tc>
                  <a:txBody>
                    <a:bodyPr/>
                    <a:lstStyle/>
                    <a:p>
                      <a:pPr>
                        <a:lnSpc>
                          <a:spcPct val="107000"/>
                        </a:lnSpc>
                      </a:pPr>
                      <a:endParaRPr lang="es-EC" sz="1000" dirty="0">
                        <a:effectLst/>
                        <a:latin typeface="Calibri" panose="020F0502020204030204" pitchFamily="34" charset="0"/>
                        <a:cs typeface="Times New Roman" panose="02020603050405020304" pitchFamily="18" charset="0"/>
                      </a:endParaRPr>
                    </a:p>
                  </a:txBody>
                  <a:tcPr marL="16659" marR="16659"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16659" marR="1665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gridSpan="2">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16659" marR="1665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16659" marR="1665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000" dirty="0">
                        <a:effectLst/>
                        <a:latin typeface="Calibri" panose="020F0502020204030204" pitchFamily="34" charset="0"/>
                        <a:cs typeface="Times New Roman" panose="02020603050405020304" pitchFamily="18" charset="0"/>
                      </a:endParaRPr>
                    </a:p>
                  </a:txBody>
                  <a:tcPr marL="16659" marR="1665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b="1">
                          <a:effectLst/>
                          <a:latin typeface="Arial" panose="020B0604020202020204" pitchFamily="34" charset="0"/>
                          <a:ea typeface="Times New Roman" panose="02020603050405020304" pitchFamily="18" charset="0"/>
                          <a:cs typeface="Times New Roman" panose="02020603050405020304" pitchFamily="18" charset="0"/>
                        </a:rPr>
                        <a:t>378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Arial" panose="020B0604020202020204" pitchFamily="34" charset="0"/>
                          <a:ea typeface="Times New Roman" panose="02020603050405020304" pitchFamily="18" charset="0"/>
                          <a:cs typeface="Times New Roman" panose="02020603050405020304" pitchFamily="18" charset="0"/>
                        </a:rPr>
                        <a:t>88</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C" sz="1000" b="1">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1000">
                        <a:effectLst/>
                        <a:latin typeface="Calibri" panose="020F0502020204030204" pitchFamily="34" charset="0"/>
                        <a:cs typeface="Times New Roman" panose="02020603050405020304" pitchFamily="18" charset="0"/>
                      </a:endParaRPr>
                    </a:p>
                  </a:txBody>
                  <a:tcPr marL="16659" marR="1665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17470620"/>
                  </a:ext>
                </a:extLst>
              </a:tr>
              <a:tr h="61114">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a:noFill/>
                    </a:lnB>
                  </a:tcPr>
                </a:tc>
                <a:tc gridSpan="2">
                  <a:txBody>
                    <a:bodyPr/>
                    <a:lstStyle/>
                    <a:p>
                      <a:pPr>
                        <a:lnSpc>
                          <a:spcPct val="107000"/>
                        </a:lnSpc>
                        <a:spcAft>
                          <a:spcPts val="0"/>
                        </a:spcAft>
                      </a:pPr>
                      <a:r>
                        <a:rPr lang="es-EC" sz="1000">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a:noFill/>
                    </a:lnB>
                  </a:tcPr>
                </a:tc>
                <a:tc hMerge="1">
                  <a:txBody>
                    <a:bodyPr/>
                    <a:lstStyle/>
                    <a:p>
                      <a:endParaRPr lang="es-EC"/>
                    </a:p>
                  </a:txBody>
                  <a:tcPr/>
                </a:tc>
                <a:tc gridSpan="2">
                  <a:txBody>
                    <a:bodyPr/>
                    <a:lstStyle/>
                    <a:p>
                      <a:pPr>
                        <a:lnSpc>
                          <a:spcPct val="107000"/>
                        </a:lnSpc>
                        <a:spcAft>
                          <a:spcPts val="0"/>
                        </a:spcAft>
                      </a:pPr>
                      <a:r>
                        <a:rPr lang="es-EC" sz="1000">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a:noFill/>
                    </a:lnB>
                  </a:tcPr>
                </a:tc>
                <a:tc hMerge="1">
                  <a:txBody>
                    <a:bodyPr/>
                    <a:lstStyle/>
                    <a:p>
                      <a:endParaRPr lang="es-EC"/>
                    </a:p>
                  </a:txBody>
                  <a:tcPr/>
                </a:tc>
                <a:tc>
                  <a:txBody>
                    <a:bodyPr/>
                    <a:lstStyle/>
                    <a:p>
                      <a:pPr>
                        <a:lnSpc>
                          <a:spcPct val="107000"/>
                        </a:lnSpc>
                        <a:spcAft>
                          <a:spcPts val="0"/>
                        </a:spcAft>
                      </a:pPr>
                      <a:r>
                        <a:rPr lang="es-EC" sz="1000">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a:noFill/>
                    </a:lnB>
                  </a:tcPr>
                </a:tc>
                <a:tc>
                  <a:txBody>
                    <a:bodyPr/>
                    <a:lstStyle/>
                    <a:p>
                      <a:pPr>
                        <a:lnSpc>
                          <a:spcPct val="107000"/>
                        </a:lnSpc>
                        <a:spcAft>
                          <a:spcPts val="0"/>
                        </a:spcAft>
                      </a:pP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effectLst/>
                          <a:latin typeface="Arial" panose="020B0604020202020204" pitchFamily="34" charset="0"/>
                          <a:ea typeface="Times New Roman" panose="02020603050405020304" pitchFamily="18" charset="0"/>
                          <a:cs typeface="Times New Roman" panose="02020603050405020304" pitchFamily="18" charset="0"/>
                        </a:rPr>
                        <a:t>100%</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effectLst/>
                          <a:latin typeface="Arial" panose="020B0604020202020204" pitchFamily="34" charset="0"/>
                          <a:ea typeface="Times New Roman" panose="02020603050405020304" pitchFamily="18" charset="0"/>
                          <a:cs typeface="Times New Roman" panose="02020603050405020304" pitchFamily="18" charset="0"/>
                        </a:rPr>
                        <a:t>23,28</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nSpc>
                          <a:spcPct val="107000"/>
                        </a:lnSpc>
                        <a:spcAft>
                          <a:spcPts val="0"/>
                        </a:spcAft>
                      </a:pPr>
                      <a:r>
                        <a:rPr lang="es-EC" sz="1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96617298"/>
                  </a:ext>
                </a:extLst>
              </a:tr>
              <a:tr h="61114">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s-EC" sz="1000">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nSpc>
                          <a:spcPct val="107000"/>
                        </a:lnSpc>
                        <a:spcAft>
                          <a:spcPts val="0"/>
                        </a:spcAft>
                      </a:pPr>
                      <a:r>
                        <a:rPr lang="es-EC" sz="1000">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0"/>
                        </a:spcAft>
                      </a:pPr>
                      <a:r>
                        <a:rPr lang="es-EC" sz="400">
                          <a:effectLst/>
                          <a:latin typeface="Arial" panose="020B0604020202020204" pitchFamily="34" charset="0"/>
                          <a:ea typeface="Times New Roman" panose="02020603050405020304" pitchFamily="18" charset="0"/>
                          <a:cs typeface="Times New Roman" panose="02020603050405020304" pitchFamily="18" charset="0"/>
                        </a:rPr>
                        <a:t> </a:t>
                      </a:r>
                      <a:endParaRPr lang="es-EC" sz="4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a:noFill/>
                    </a:lnB>
                  </a:tcPr>
                </a:tc>
                <a:tc>
                  <a:txBody>
                    <a:bodyPr/>
                    <a:lstStyle/>
                    <a:p>
                      <a:pPr>
                        <a:lnSpc>
                          <a:spcPct val="107000"/>
                        </a:lnSpc>
                        <a:spcAft>
                          <a:spcPts val="0"/>
                        </a:spcAft>
                      </a:pPr>
                      <a:r>
                        <a:rPr lang="es-EC" sz="400">
                          <a:effectLst/>
                          <a:latin typeface="Arial" panose="020B0604020202020204" pitchFamily="34" charset="0"/>
                          <a:ea typeface="Times New Roman" panose="02020603050405020304" pitchFamily="18" charset="0"/>
                          <a:cs typeface="Times New Roman" panose="02020603050405020304" pitchFamily="18" charset="0"/>
                        </a:rPr>
                        <a:t> </a:t>
                      </a:r>
                      <a:endParaRPr lang="es-EC" sz="4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a:noFill/>
                    </a:lnB>
                  </a:tcPr>
                </a:tc>
                <a:tc>
                  <a:txBody>
                    <a:bodyPr/>
                    <a:lstStyle/>
                    <a:p>
                      <a:pPr algn="ctr">
                        <a:lnSpc>
                          <a:spcPct val="107000"/>
                        </a:lnSpc>
                        <a:spcAft>
                          <a:spcPts val="0"/>
                        </a:spcAft>
                      </a:pPr>
                      <a:r>
                        <a:rPr lang="es-EC" sz="400" b="1">
                          <a:effectLst/>
                          <a:latin typeface="Arial" panose="020B0604020202020204" pitchFamily="34" charset="0"/>
                          <a:ea typeface="Times New Roman" panose="02020603050405020304" pitchFamily="18" charset="0"/>
                          <a:cs typeface="Times New Roman" panose="02020603050405020304" pitchFamily="18" charset="0"/>
                        </a:rPr>
                        <a:t> </a:t>
                      </a:r>
                      <a:endParaRPr lang="es-EC" sz="4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400" b="1">
                          <a:effectLst/>
                          <a:latin typeface="Arial" panose="020B0604020202020204" pitchFamily="34" charset="0"/>
                          <a:ea typeface="Times New Roman" panose="02020603050405020304" pitchFamily="18" charset="0"/>
                          <a:cs typeface="Times New Roman" panose="02020603050405020304" pitchFamily="18" charset="0"/>
                        </a:rPr>
                        <a:t> </a:t>
                      </a:r>
                      <a:endParaRPr lang="es-EC" sz="4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400" b="1">
                          <a:effectLst/>
                          <a:latin typeface="Arial" panose="020B0604020202020204" pitchFamily="34" charset="0"/>
                          <a:ea typeface="Times New Roman" panose="02020603050405020304" pitchFamily="18" charset="0"/>
                          <a:cs typeface="Times New Roman" panose="02020603050405020304" pitchFamily="18" charset="0"/>
                        </a:rPr>
                        <a:t> </a:t>
                      </a:r>
                      <a:endParaRPr lang="es-EC" sz="4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es-EC" sz="400">
                          <a:effectLst/>
                          <a:latin typeface="Arial" panose="020B0604020202020204" pitchFamily="34" charset="0"/>
                          <a:ea typeface="Times New Roman" panose="02020603050405020304" pitchFamily="18" charset="0"/>
                          <a:cs typeface="Times New Roman" panose="02020603050405020304" pitchFamily="18" charset="0"/>
                        </a:rPr>
                        <a:t> </a:t>
                      </a:r>
                      <a:endParaRPr lang="es-EC" sz="400">
                        <a:effectLst/>
                        <a:latin typeface="Calibri" panose="020F0502020204030204" pitchFamily="34" charset="0"/>
                        <a:ea typeface="Calibri" panose="020F0502020204030204" pitchFamily="34" charset="0"/>
                        <a:cs typeface="Times New Roman" panose="02020603050405020304" pitchFamily="18" charset="0"/>
                      </a:endParaRPr>
                    </a:p>
                  </a:txBody>
                  <a:tcPr marL="16659" marR="16659" marT="0" marB="0" anchor="b">
                    <a:lnL>
                      <a:noFill/>
                    </a:lnL>
                    <a:lnR>
                      <a:noFill/>
                    </a:lnR>
                    <a:lnT>
                      <a:noFill/>
                    </a:lnT>
                    <a:lnB>
                      <a:noFill/>
                    </a:lnB>
                  </a:tcPr>
                </a:tc>
                <a:extLst>
                  <a:ext uri="{0D108BD9-81ED-4DB2-BD59-A6C34878D82A}">
                    <a16:rowId xmlns:a16="http://schemas.microsoft.com/office/drawing/2014/main" val="3739753552"/>
                  </a:ext>
                </a:extLst>
              </a:tr>
              <a:tr h="67231">
                <a:tc gridSpan="4">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RIESGO (A*C*V)</a:t>
                      </a:r>
                      <a:endParaRPr lang="es-EC" sz="1000" dirty="0">
                        <a:effectLst/>
                        <a:latin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gridSpan="7">
                  <a:txBody>
                    <a:bodyPr/>
                    <a:lstStyle/>
                    <a:p>
                      <a:pPr>
                        <a:lnSpc>
                          <a:spcPct val="107000"/>
                        </a:lnSpc>
                        <a:spcAft>
                          <a:spcPts val="800"/>
                        </a:spcAft>
                      </a:pPr>
                      <a:r>
                        <a:rPr lang="es-EC" sz="10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402426770"/>
                  </a:ext>
                </a:extLst>
              </a:tr>
              <a:tr h="183342">
                <a:tc gridSpan="2">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BAJA</a:t>
                      </a:r>
                      <a:endParaRPr lang="es-EC" sz="1000" dirty="0">
                        <a:effectLst/>
                        <a:latin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1 A 9</a:t>
                      </a:r>
                      <a:endParaRPr lang="es-EC" sz="1000">
                        <a:effectLst/>
                        <a:latin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7">
                  <a:txBody>
                    <a:bodyPr/>
                    <a:lstStyle/>
                    <a:p>
                      <a:pPr>
                        <a:lnSpc>
                          <a:spcPct val="107000"/>
                        </a:lnSpc>
                        <a:spcAft>
                          <a:spcPts val="800"/>
                        </a:spcAft>
                      </a:pPr>
                      <a:r>
                        <a:rPr lang="es-EC" sz="10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589637833"/>
                  </a:ext>
                </a:extLst>
              </a:tr>
              <a:tr h="183342">
                <a:tc gridSpan="2">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MEDIA</a:t>
                      </a:r>
                      <a:endParaRPr lang="es-EC" sz="1000" dirty="0">
                        <a:effectLst/>
                        <a:latin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C"/>
                    </a:p>
                  </a:txBody>
                  <a:tcPr/>
                </a:tc>
                <a:tc gridSpan="2">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10 A 18</a:t>
                      </a:r>
                      <a:endParaRPr lang="es-EC" sz="1000" dirty="0">
                        <a:effectLst/>
                        <a:latin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7">
                  <a:txBody>
                    <a:bodyPr/>
                    <a:lstStyle/>
                    <a:p>
                      <a:pPr>
                        <a:lnSpc>
                          <a:spcPct val="107000"/>
                        </a:lnSpc>
                        <a:spcAft>
                          <a:spcPts val="800"/>
                        </a:spcAft>
                      </a:pPr>
                      <a:r>
                        <a:rPr lang="es-EC"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611013128"/>
                  </a:ext>
                </a:extLst>
              </a:tr>
              <a:tr h="183342">
                <a:tc gridSpan="2">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ALTA</a:t>
                      </a:r>
                      <a:endParaRPr lang="es-EC" sz="1000">
                        <a:effectLst/>
                        <a:latin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C"/>
                    </a:p>
                  </a:txBody>
                  <a:tcPr/>
                </a:tc>
                <a:tc gridSpan="2">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19 A 27</a:t>
                      </a:r>
                      <a:endParaRPr lang="es-EC" sz="1000">
                        <a:effectLst/>
                        <a:latin typeface="Calibri" panose="020F0502020204030204" pitchFamily="34" charset="0"/>
                        <a:cs typeface="Times New Roman" panose="02020603050405020304" pitchFamily="18" charset="0"/>
                      </a:endParaRPr>
                    </a:p>
                  </a:txBody>
                  <a:tcPr marL="16659" marR="16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7">
                  <a:txBody>
                    <a:bodyPr/>
                    <a:lstStyle/>
                    <a:p>
                      <a:pPr>
                        <a:lnSpc>
                          <a:spcPct val="107000"/>
                        </a:lnSpc>
                        <a:spcAft>
                          <a:spcPts val="800"/>
                        </a:spcAft>
                      </a:pPr>
                      <a:r>
                        <a:rPr lang="es-EC"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16159948"/>
                  </a:ext>
                </a:extLst>
              </a:tr>
            </a:tbl>
          </a:graphicData>
        </a:graphic>
      </p:graphicFrame>
    </p:spTree>
    <p:extLst>
      <p:ext uri="{BB962C8B-B14F-4D97-AF65-F5344CB8AC3E}">
        <p14:creationId xmlns:p14="http://schemas.microsoft.com/office/powerpoint/2010/main" val="3073621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sp>
        <p:nvSpPr>
          <p:cNvPr id="5" name="Rectángulo 4">
            <a:extLst>
              <a:ext uri="{FF2B5EF4-FFF2-40B4-BE49-F238E27FC236}">
                <a16:creationId xmlns:a16="http://schemas.microsoft.com/office/drawing/2014/main" id="{BD73A412-4F51-4492-98E6-34889B59BF15}"/>
              </a:ext>
            </a:extLst>
          </p:cNvPr>
          <p:cNvSpPr/>
          <p:nvPr/>
        </p:nvSpPr>
        <p:spPr>
          <a:xfrm>
            <a:off x="208547" y="889554"/>
            <a:ext cx="11567066" cy="5262979"/>
          </a:xfrm>
          <a:prstGeom prst="rect">
            <a:avLst/>
          </a:prstGeom>
        </p:spPr>
        <p:txBody>
          <a:bodyPr wrap="square">
            <a:spAutoFit/>
          </a:bodyPr>
          <a:lstStyle/>
          <a:p>
            <a:pPr marL="457200" lvl="0" indent="-457200" algn="just">
              <a:spcBef>
                <a:spcPts val="600"/>
              </a:spcBef>
              <a:spcAft>
                <a:spcPts val="600"/>
              </a:spcAft>
              <a:buFont typeface="+mj-lt"/>
              <a:buAutoNum type="arabicPeriod"/>
            </a:pPr>
            <a:r>
              <a:rPr lang="es-EC"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Existe intensión, capacidad, e historial de narcotráfico en la ubicación geográfica de influencia del puerto de Manta.</a:t>
            </a:r>
          </a:p>
          <a:p>
            <a:pPr marL="457200" lvl="0" indent="-457200" algn="just">
              <a:spcBef>
                <a:spcPts val="600"/>
              </a:spcBef>
              <a:spcAft>
                <a:spcPts val="600"/>
              </a:spcAft>
              <a:buFont typeface="+mj-lt"/>
              <a:buAutoNum type="arabicPeriod"/>
            </a:pPr>
            <a:r>
              <a:rPr lang="es-EC"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Existe inversión en sistemas electrónicos de seguridad, y una apertura para la integración de la tecnología con los sistemas físicos de seguridad.</a:t>
            </a:r>
          </a:p>
          <a:p>
            <a:pPr marL="457200" lvl="0" indent="-457200" algn="just">
              <a:spcBef>
                <a:spcPts val="600"/>
              </a:spcBef>
              <a:spcAft>
                <a:spcPts val="600"/>
              </a:spcAft>
              <a:buFont typeface="+mj-lt"/>
              <a:buAutoNum type="arabicPeriod"/>
            </a:pPr>
            <a:r>
              <a:rPr lang="es-EC"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El puerto de Manta cumple a cabalidad con la implantación del código de protección de buques e instalaciones portuarias.</a:t>
            </a:r>
          </a:p>
          <a:p>
            <a:pPr marL="457200" lvl="0" indent="-457200" algn="just">
              <a:spcBef>
                <a:spcPts val="600"/>
              </a:spcBef>
              <a:spcAft>
                <a:spcPts val="600"/>
              </a:spcAft>
              <a:buFont typeface="+mj-lt"/>
              <a:buAutoNum type="arabicPeriod"/>
            </a:pP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Existe una percepción positiva del sistema de seguridad del puerto en general, pero se vislumbra una oportunidad de mejora en su eficacia.</a:t>
            </a:r>
          </a:p>
          <a:p>
            <a:pPr marL="457200" indent="-457200" algn="just">
              <a:spcBef>
                <a:spcPts val="600"/>
              </a:spcBef>
              <a:spcAft>
                <a:spcPts val="600"/>
              </a:spcAft>
              <a:buFont typeface="+mj-lt"/>
              <a:buAutoNum type="arabicPeriod"/>
            </a:pPr>
            <a:r>
              <a:rPr lang="es-EC" sz="20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Existe control interno por parte de la Policía Antinarcóticos, y Armada del Ecuador al interior de la instalación portuaria como medida de seguridad disuasiva, y en el caso de ser necesario reactiva.</a:t>
            </a:r>
            <a:endPar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lvl="0" indent="-457200" algn="just">
              <a:spcBef>
                <a:spcPts val="600"/>
              </a:spcBef>
              <a:spcAft>
                <a:spcPts val="600"/>
              </a:spcAft>
              <a:buFont typeface="+mj-lt"/>
              <a:buAutoNum type="arabicPeriod"/>
            </a:pP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 trazabilidad de seguridad para carga y buques es sumamente importante dentro del proceso de cadena logística para la instalación portuaria.</a:t>
            </a:r>
          </a:p>
          <a:p>
            <a:pPr marL="342900" lvl="0" indent="-342900" algn="just">
              <a:spcBef>
                <a:spcPts val="600"/>
              </a:spcBef>
              <a:spcAft>
                <a:spcPts val="600"/>
              </a:spcAft>
              <a:buFont typeface="+mj-lt"/>
              <a:buAutoNum type="arabicPeriod"/>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ítulo 1">
            <a:extLst>
              <a:ext uri="{FF2B5EF4-FFF2-40B4-BE49-F238E27FC236}">
                <a16:creationId xmlns:a16="http://schemas.microsoft.com/office/drawing/2014/main" id="{FBE28BD7-F7E9-4ABE-AC5D-51800DCA0396}"/>
              </a:ext>
            </a:extLst>
          </p:cNvPr>
          <p:cNvSpPr>
            <a:spLocks noGrp="1"/>
          </p:cNvSpPr>
          <p:nvPr>
            <p:ph type="title"/>
          </p:nvPr>
        </p:nvSpPr>
        <p:spPr>
          <a:xfrm>
            <a:off x="734280" y="-233639"/>
            <a:ext cx="10515600" cy="1325563"/>
          </a:xfrm>
        </p:spPr>
        <p:txBody>
          <a:bodyPr>
            <a:normAutofit/>
          </a:bodyPr>
          <a:lstStyle/>
          <a:p>
            <a:pPr algn="ct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CONCLUSIONES</a:t>
            </a:r>
            <a:endParaRPr lang="es-EC"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4561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sp>
        <p:nvSpPr>
          <p:cNvPr id="7" name="Título 1">
            <a:extLst>
              <a:ext uri="{FF2B5EF4-FFF2-40B4-BE49-F238E27FC236}">
                <a16:creationId xmlns:a16="http://schemas.microsoft.com/office/drawing/2014/main" id="{FBE28BD7-F7E9-4ABE-AC5D-51800DCA0396}"/>
              </a:ext>
            </a:extLst>
          </p:cNvPr>
          <p:cNvSpPr>
            <a:spLocks noGrp="1"/>
          </p:cNvSpPr>
          <p:nvPr>
            <p:ph type="title"/>
          </p:nvPr>
        </p:nvSpPr>
        <p:spPr>
          <a:xfrm>
            <a:off x="838200" y="743909"/>
            <a:ext cx="10515600" cy="1325563"/>
          </a:xfrm>
        </p:spPr>
        <p:txBody>
          <a:bodyPr>
            <a:normAutofit/>
          </a:bodyPr>
          <a:lstStyle/>
          <a:p>
            <a:pPr algn="ct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RECOMENDACIONES</a:t>
            </a:r>
            <a:endParaRPr lang="es-EC" b="1" dirty="0">
              <a:effectLst>
                <a:outerShdw blurRad="38100" dist="38100" dir="2700000" algn="tl">
                  <a:srgbClr val="000000">
                    <a:alpha val="43137"/>
                  </a:srgbClr>
                </a:outerShdw>
              </a:effectLst>
            </a:endParaRPr>
          </a:p>
        </p:txBody>
      </p:sp>
      <p:sp>
        <p:nvSpPr>
          <p:cNvPr id="3" name="Rectángulo 2">
            <a:extLst>
              <a:ext uri="{FF2B5EF4-FFF2-40B4-BE49-F238E27FC236}">
                <a16:creationId xmlns:a16="http://schemas.microsoft.com/office/drawing/2014/main" id="{7E5EB431-F5BC-463B-B69A-E0010D14CB47}"/>
              </a:ext>
            </a:extLst>
          </p:cNvPr>
          <p:cNvSpPr/>
          <p:nvPr/>
        </p:nvSpPr>
        <p:spPr>
          <a:xfrm>
            <a:off x="2034270" y="2136338"/>
            <a:ext cx="8123460" cy="3477875"/>
          </a:xfrm>
          <a:prstGeom prst="rect">
            <a:avLst/>
          </a:prstGeom>
        </p:spPr>
        <p:txBody>
          <a:bodyPr wrap="square">
            <a:spAutoFit/>
          </a:bodyPr>
          <a:lstStyle/>
          <a:p>
            <a:pPr marL="342900" indent="-342900" algn="just">
              <a:spcBef>
                <a:spcPts val="600"/>
              </a:spcBef>
              <a:spcAft>
                <a:spcPts val="600"/>
              </a:spcAft>
              <a:buFont typeface="+mj-lt"/>
              <a:buAutoNum type="arabicParenR"/>
            </a:pP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Potenciar esta oportunidad de mejora en favor de adquisición o implementación de sistemas que fortalezcan la lucha contra la amenaza de narcotráfico.</a:t>
            </a:r>
          </a:p>
          <a:p>
            <a:pPr marL="342900" indent="-342900" algn="just">
              <a:spcBef>
                <a:spcPts val="600"/>
              </a:spcBef>
              <a:spcAft>
                <a:spcPts val="600"/>
              </a:spcAft>
              <a:buFont typeface="+mj-lt"/>
              <a:buAutoNum type="arabicParenR"/>
            </a:pP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Centralizar aquella información clasificada como público referente a carga y buques provisto por puerto, empresas, y entes de seguridad, dentro de un servidor electrónico que permita crear una base de datos que por asignación de usuario permita un fortalecimiento dentro de los procesos de seguridad de cada uno de los actores mencionados.</a:t>
            </a:r>
          </a:p>
          <a:p>
            <a:pPr marL="342900" lvl="0" indent="-342900" algn="just">
              <a:spcBef>
                <a:spcPts val="600"/>
              </a:spcBef>
              <a:spcAft>
                <a:spcPts val="600"/>
              </a:spcAft>
              <a:buFont typeface="+mj-lt"/>
              <a:buAutoNum type="arabicParenR"/>
            </a:pPr>
            <a:endParaRPr lang="es-EC"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7458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9000" r="-9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sp>
        <p:nvSpPr>
          <p:cNvPr id="7" name="Título 1">
            <a:extLst>
              <a:ext uri="{FF2B5EF4-FFF2-40B4-BE49-F238E27FC236}">
                <a16:creationId xmlns:a16="http://schemas.microsoft.com/office/drawing/2014/main" id="{FBE28BD7-F7E9-4ABE-AC5D-51800DCA0396}"/>
              </a:ext>
            </a:extLst>
          </p:cNvPr>
          <p:cNvSpPr>
            <a:spLocks noGrp="1"/>
          </p:cNvSpPr>
          <p:nvPr>
            <p:ph type="title"/>
          </p:nvPr>
        </p:nvSpPr>
        <p:spPr>
          <a:xfrm>
            <a:off x="838200" y="429143"/>
            <a:ext cx="10515600" cy="1325563"/>
          </a:xfrm>
        </p:spPr>
        <p:txBody>
          <a:bodyPr>
            <a:normAutofit/>
          </a:bodyPr>
          <a:lstStyle/>
          <a:p>
            <a:pPr algn="ct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PROPUESTA</a:t>
            </a:r>
            <a:endParaRPr lang="es-EC" b="1" dirty="0">
              <a:effectLst>
                <a:outerShdw blurRad="38100" dist="38100" dir="2700000" algn="tl">
                  <a:srgbClr val="000000">
                    <a:alpha val="43137"/>
                  </a:srgbClr>
                </a:outerShdw>
              </a:effectLst>
            </a:endParaRPr>
          </a:p>
        </p:txBody>
      </p:sp>
      <p:sp>
        <p:nvSpPr>
          <p:cNvPr id="2" name="Rectángulo 1">
            <a:extLst>
              <a:ext uri="{FF2B5EF4-FFF2-40B4-BE49-F238E27FC236}">
                <a16:creationId xmlns:a16="http://schemas.microsoft.com/office/drawing/2014/main" id="{5C7376AD-40AA-4653-A648-2F5789AF094E}"/>
              </a:ext>
            </a:extLst>
          </p:cNvPr>
          <p:cNvSpPr/>
          <p:nvPr/>
        </p:nvSpPr>
        <p:spPr>
          <a:xfrm>
            <a:off x="1889760" y="1754706"/>
            <a:ext cx="8412480" cy="1200329"/>
          </a:xfrm>
          <a:prstGeom prst="rect">
            <a:avLst/>
          </a:prstGeom>
        </p:spPr>
        <p:txBody>
          <a:bodyPr wrap="square">
            <a:spAutoFit/>
          </a:bodyPr>
          <a:lstStyle/>
          <a:p>
            <a:pPr algn="ctr">
              <a:lnSpc>
                <a:spcPct val="200000"/>
              </a:lnSpc>
              <a:spcAft>
                <a:spcPts val="0"/>
              </a:spcAft>
            </a:pPr>
            <a:r>
              <a:rPr lang="es-EC" b="1" dirty="0">
                <a:latin typeface="Arial" panose="020B0604020202020204" pitchFamily="34" charset="0"/>
                <a:ea typeface="Arial" panose="020B0604020202020204" pitchFamily="34" charset="0"/>
                <a:cs typeface="Times New Roman" panose="02020603050405020304" pitchFamily="18" charset="0"/>
              </a:rPr>
              <a:t> </a:t>
            </a:r>
            <a:r>
              <a:rPr lang="en-US" b="1" dirty="0">
                <a:latin typeface="Arial" panose="020B0604020202020204" pitchFamily="34" charset="0"/>
                <a:ea typeface="Arial" panose="020B0604020202020204" pitchFamily="34" charset="0"/>
                <a:cs typeface="Times New Roman" panose="02020603050405020304" pitchFamily="18" charset="0"/>
              </a:rPr>
              <a:t>“T.O.R. Threat management based on risk assessment”</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spcAft>
                <a:spcPts val="0"/>
              </a:spcAft>
            </a:pPr>
            <a:r>
              <a:rPr lang="en-US" b="1" dirty="0">
                <a:latin typeface="Arial" panose="020B0604020202020204" pitchFamily="34" charset="0"/>
                <a:ea typeface="Arial" panose="020B0604020202020204" pitchFamily="34" charset="0"/>
                <a:cs typeface="Times New Roman" panose="02020603050405020304" pitchFamily="18" charset="0"/>
              </a:rPr>
              <a:t>TECHNOLOGICAL SYSTEM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45EBB3AB-6240-44AC-A3CF-1C711DE8C129}"/>
              </a:ext>
            </a:extLst>
          </p:cNvPr>
          <p:cNvSpPr/>
          <p:nvPr/>
        </p:nvSpPr>
        <p:spPr>
          <a:xfrm>
            <a:off x="1972683" y="2955035"/>
            <a:ext cx="8412480" cy="566950"/>
          </a:xfrm>
          <a:prstGeom prst="rect">
            <a:avLst/>
          </a:prstGeom>
        </p:spPr>
        <p:txBody>
          <a:bodyPr wrap="square">
            <a:spAutoFit/>
          </a:bodyPr>
          <a:lstStyle/>
          <a:p>
            <a:pPr algn="ctr">
              <a:lnSpc>
                <a:spcPct val="200000"/>
              </a:lnSpc>
              <a:spcAft>
                <a:spcPts val="0"/>
              </a:spcAft>
            </a:pPr>
            <a:r>
              <a:rPr lang="es-EC" b="1" i="1" u="sng" dirty="0">
                <a:latin typeface="Arial" panose="020B0604020202020204" pitchFamily="34" charset="0"/>
                <a:ea typeface="Arial" panose="020B0604020202020204" pitchFamily="34" charset="0"/>
                <a:cs typeface="Times New Roman" panose="02020603050405020304" pitchFamily="18" charset="0"/>
              </a:rPr>
              <a:t>INFRAESTRUCTURA NECESARIA</a:t>
            </a:r>
            <a:endParaRPr lang="es-EC" sz="1600" i="1"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descr="Resultado de imagen para candado  gps contenedor">
            <a:extLst>
              <a:ext uri="{FF2B5EF4-FFF2-40B4-BE49-F238E27FC236}">
                <a16:creationId xmlns:a16="http://schemas.microsoft.com/office/drawing/2014/main" id="{5E6B9596-E0B4-4529-BFBA-C4A0E53B85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4617" y="4280598"/>
            <a:ext cx="2498090" cy="1870710"/>
          </a:xfrm>
          <a:prstGeom prst="rect">
            <a:avLst/>
          </a:prstGeom>
          <a:noFill/>
          <a:ln>
            <a:noFill/>
          </a:ln>
        </p:spPr>
      </p:pic>
      <p:pic>
        <p:nvPicPr>
          <p:cNvPr id="9" name="Imagen 8">
            <a:extLst>
              <a:ext uri="{FF2B5EF4-FFF2-40B4-BE49-F238E27FC236}">
                <a16:creationId xmlns:a16="http://schemas.microsoft.com/office/drawing/2014/main" id="{DA8E2645-55B5-4FA8-AA85-7748DF2C436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97172" y="4685728"/>
            <a:ext cx="669290" cy="253365"/>
          </a:xfrm>
          <a:prstGeom prst="rect">
            <a:avLst/>
          </a:prstGeom>
          <a:noFill/>
          <a:ln>
            <a:noFill/>
          </a:ln>
        </p:spPr>
      </p:pic>
      <p:sp>
        <p:nvSpPr>
          <p:cNvPr id="4" name="Rectángulo 3">
            <a:extLst>
              <a:ext uri="{FF2B5EF4-FFF2-40B4-BE49-F238E27FC236}">
                <a16:creationId xmlns:a16="http://schemas.microsoft.com/office/drawing/2014/main" id="{30650A1C-12FD-41C2-B143-1ED2864DBA5F}"/>
              </a:ext>
            </a:extLst>
          </p:cNvPr>
          <p:cNvSpPr/>
          <p:nvPr/>
        </p:nvSpPr>
        <p:spPr>
          <a:xfrm>
            <a:off x="1027985" y="3965832"/>
            <a:ext cx="1723549" cy="507831"/>
          </a:xfrm>
          <a:prstGeom prst="rect">
            <a:avLst/>
          </a:prstGeom>
        </p:spPr>
        <p:txBody>
          <a:bodyPr wrap="none">
            <a:spAutoFit/>
          </a:bodyPr>
          <a:lstStyle/>
          <a:p>
            <a:pPr algn="ctr">
              <a:lnSpc>
                <a:spcPct val="150000"/>
              </a:lnSpc>
              <a:spcAft>
                <a:spcPts val="800"/>
              </a:spcAft>
            </a:pPr>
            <a:r>
              <a:rPr lang="es-EC" b="1" dirty="0">
                <a:latin typeface="Arial" panose="020B0604020202020204" pitchFamily="34" charset="0"/>
                <a:ea typeface="Arial" panose="020B0604020202020204" pitchFamily="34" charset="0"/>
                <a:cs typeface="Times New Roman" panose="02020603050405020304" pitchFamily="18" charset="0"/>
              </a:rPr>
              <a:t>Candado GPS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D3FFC369-7148-4237-B8ED-A823CA06B587}"/>
              </a:ext>
            </a:extLst>
          </p:cNvPr>
          <p:cNvPicPr/>
          <p:nvPr/>
        </p:nvPicPr>
        <p:blipFill>
          <a:blip r:embed="rId6" cstate="print">
            <a:extLst>
              <a:ext uri="{BEBA8EAE-BF5A-486C-A8C5-ECC9F3942E4B}">
                <a14:imgProps xmlns:a14="http://schemas.microsoft.com/office/drawing/2010/main">
                  <a14:imgLayer r:embed="rId7">
                    <a14:imgEffect>
                      <a14:backgroundRemoval t="7876" b="89737" l="9896" r="89844">
                        <a14:foregroundMark x1="52344" y1="8831" x2="29427" y2="9547"/>
                        <a14:foregroundMark x1="29427" y1="9547" x2="42708" y2="7876"/>
                        <a14:foregroundMark x1="18750" y1="88544" x2="51042" y2="84726"/>
                        <a14:foregroundMark x1="51042" y1="84726" x2="58594" y2="89499"/>
                      </a14:backgroundRemoval>
                    </a14:imgEffect>
                  </a14:imgLayer>
                </a14:imgProps>
              </a:ext>
              <a:ext uri="{28A0092B-C50C-407E-A947-70E740481C1C}">
                <a14:useLocalDpi xmlns:a14="http://schemas.microsoft.com/office/drawing/2010/main" val="0"/>
              </a:ext>
            </a:extLst>
          </a:blip>
          <a:stretch>
            <a:fillRect/>
          </a:stretch>
        </p:blipFill>
        <p:spPr>
          <a:xfrm>
            <a:off x="3174536" y="4473663"/>
            <a:ext cx="1341193" cy="1400115"/>
          </a:xfrm>
          <a:prstGeom prst="rect">
            <a:avLst/>
          </a:prstGeom>
        </p:spPr>
      </p:pic>
      <p:sp>
        <p:nvSpPr>
          <p:cNvPr id="5" name="Rectángulo 4">
            <a:extLst>
              <a:ext uri="{FF2B5EF4-FFF2-40B4-BE49-F238E27FC236}">
                <a16:creationId xmlns:a16="http://schemas.microsoft.com/office/drawing/2014/main" id="{9DFF4DC3-2A84-4375-9C34-4DE47D60F77A}"/>
              </a:ext>
            </a:extLst>
          </p:cNvPr>
          <p:cNvSpPr/>
          <p:nvPr/>
        </p:nvSpPr>
        <p:spPr>
          <a:xfrm>
            <a:off x="2751534" y="3965831"/>
            <a:ext cx="1941557" cy="507831"/>
          </a:xfrm>
          <a:prstGeom prst="rect">
            <a:avLst/>
          </a:prstGeom>
        </p:spPr>
        <p:txBody>
          <a:bodyPr wrap="none">
            <a:spAutoFit/>
          </a:bodyPr>
          <a:lstStyle/>
          <a:p>
            <a:pPr algn="ctr">
              <a:lnSpc>
                <a:spcPct val="150000"/>
              </a:lnSpc>
              <a:spcAft>
                <a:spcPts val="800"/>
              </a:spcAft>
            </a:pPr>
            <a:r>
              <a:rPr lang="es-EC" b="1" dirty="0">
                <a:latin typeface="Arial" panose="020B0604020202020204" pitchFamily="34" charset="0"/>
                <a:ea typeface="Arial" panose="020B0604020202020204" pitchFamily="34" charset="0"/>
                <a:cs typeface="Times New Roman" panose="02020603050405020304" pitchFamily="18" charset="0"/>
              </a:rPr>
              <a:t>Servidor central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86A2DEC5-DB77-4B90-8DB8-DB275A4D461F}"/>
              </a:ext>
            </a:extLst>
          </p:cNvPr>
          <p:cNvPicPr/>
          <p:nvPr/>
        </p:nvPicPr>
        <p:blipFill>
          <a:blip r:embed="rId8" cstate="print">
            <a:extLst>
              <a:ext uri="{BEBA8EAE-BF5A-486C-A8C5-ECC9F3942E4B}">
                <a14:imgProps xmlns:a14="http://schemas.microsoft.com/office/drawing/2010/main">
                  <a14:imgLayer r:embed="rId9">
                    <a14:imgEffect>
                      <a14:backgroundRemoval t="7971" b="98551" l="7263" r="89665">
                        <a14:foregroundMark x1="9218" y1="23913" x2="7263" y2="22464"/>
                        <a14:foregroundMark x1="12849" y1="68116" x2="31006" y2="88768"/>
                        <a14:foregroundMark x1="31006" y1="98551" x2="31844" y2="94928"/>
                        <a14:foregroundMark x1="25140" y1="12681" x2="52793" y2="7971"/>
                        <a14:foregroundMark x1="81006" y1="82609" x2="88547" y2="81522"/>
                        <a14:foregroundMark x1="80168" y1="74275" x2="89665" y2="80072"/>
                      </a14:backgroundRemoval>
                    </a14:imgEffect>
                  </a14:imgLayer>
                </a14:imgProps>
              </a:ext>
              <a:ext uri="{28A0092B-C50C-407E-A947-70E740481C1C}">
                <a14:useLocalDpi xmlns:a14="http://schemas.microsoft.com/office/drawing/2010/main" val="0"/>
              </a:ext>
            </a:extLst>
          </a:blip>
          <a:stretch>
            <a:fillRect/>
          </a:stretch>
        </p:blipFill>
        <p:spPr>
          <a:xfrm>
            <a:off x="4824902" y="4600632"/>
            <a:ext cx="1488440" cy="1146175"/>
          </a:xfrm>
          <a:prstGeom prst="rect">
            <a:avLst/>
          </a:prstGeom>
        </p:spPr>
      </p:pic>
      <p:pic>
        <p:nvPicPr>
          <p:cNvPr id="16" name="Imagen 15">
            <a:extLst>
              <a:ext uri="{FF2B5EF4-FFF2-40B4-BE49-F238E27FC236}">
                <a16:creationId xmlns:a16="http://schemas.microsoft.com/office/drawing/2014/main" id="{C4FF0E2B-FB20-4DA3-8DF9-BF06B714A66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52537" y="4892903"/>
            <a:ext cx="616585" cy="233045"/>
          </a:xfrm>
          <a:prstGeom prst="rect">
            <a:avLst/>
          </a:prstGeom>
          <a:noFill/>
          <a:ln>
            <a:noFill/>
          </a:ln>
        </p:spPr>
      </p:pic>
      <p:sp>
        <p:nvSpPr>
          <p:cNvPr id="11" name="Rectángulo 10">
            <a:extLst>
              <a:ext uri="{FF2B5EF4-FFF2-40B4-BE49-F238E27FC236}">
                <a16:creationId xmlns:a16="http://schemas.microsoft.com/office/drawing/2014/main" id="{178FD507-C00F-49C4-95E0-81FA098FC80D}"/>
              </a:ext>
            </a:extLst>
          </p:cNvPr>
          <p:cNvSpPr/>
          <p:nvPr/>
        </p:nvSpPr>
        <p:spPr>
          <a:xfrm>
            <a:off x="4693091" y="3965831"/>
            <a:ext cx="1488440" cy="600164"/>
          </a:xfrm>
          <a:prstGeom prst="rect">
            <a:avLst/>
          </a:prstGeom>
        </p:spPr>
        <p:txBody>
          <a:bodyPr wrap="square">
            <a:spAutoFit/>
          </a:bodyPr>
          <a:lstStyle/>
          <a:p>
            <a:pPr algn="ctr">
              <a:spcAft>
                <a:spcPts val="800"/>
              </a:spcAft>
            </a:pPr>
            <a:r>
              <a:rPr lang="es-EC" sz="1100" b="1" dirty="0">
                <a:latin typeface="Arial" panose="020B0604020202020204" pitchFamily="34" charset="0"/>
                <a:ea typeface="Arial" panose="020B0604020202020204" pitchFamily="34" charset="0"/>
                <a:cs typeface="Times New Roman" panose="02020603050405020304" pitchFamily="18" charset="0"/>
              </a:rPr>
              <a:t>Hardware para visualización y entrada de datos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descr="Resultado de imagen para infraestructura wifi servidor">
            <a:extLst>
              <a:ext uri="{FF2B5EF4-FFF2-40B4-BE49-F238E27FC236}">
                <a16:creationId xmlns:a16="http://schemas.microsoft.com/office/drawing/2014/main" id="{918789C0-8C51-4272-878E-272B342AA3E9}"/>
              </a:ext>
            </a:extLst>
          </p:cNvPr>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917" b="89807" l="9839" r="92169">
                        <a14:foregroundMark x1="35141" y1="26171" x2="40361" y2="26171"/>
                        <a14:foregroundMark x1="40361" y1="26171" x2="58835" y2="24518"/>
                        <a14:foregroundMark x1="58835" y1="24518" x2="76908" y2="25069"/>
                        <a14:foregroundMark x1="76908" y1="25069" x2="78514" y2="60606"/>
                        <a14:foregroundMark x1="71285" y1="77410" x2="62249" y2="71350"/>
                        <a14:foregroundMark x1="63855" y1="71350" x2="66466" y2="80992"/>
                        <a14:foregroundMark x1="66064" y1="80992" x2="58635" y2="67769"/>
                        <a14:foregroundMark x1="58635" y1="67769" x2="74297" y2="82645"/>
                        <a14:foregroundMark x1="74297" y1="82645" x2="92169" y2="78237"/>
                        <a14:foregroundMark x1="92169" y1="78237" x2="92169" y2="70248"/>
                        <a14:foregroundMark x1="19880" y1="68595" x2="24096" y2="78237"/>
                        <a14:foregroundMark x1="20482" y1="27824" x2="27711" y2="31405"/>
                        <a14:foregroundMark x1="27711" y1="25344" x2="22088" y2="20937"/>
                        <a14:foregroundMark x1="27309" y1="30579" x2="31928" y2="19008"/>
                      </a14:backgroundRemoval>
                    </a14:imgEffect>
                  </a14:imgLayer>
                </a14:imgProps>
              </a:ext>
              <a:ext uri="{28A0092B-C50C-407E-A947-70E740481C1C}">
                <a14:useLocalDpi xmlns:a14="http://schemas.microsoft.com/office/drawing/2010/main" val="0"/>
              </a:ext>
            </a:extLst>
          </a:blip>
          <a:srcRect/>
          <a:stretch>
            <a:fillRect/>
          </a:stretch>
        </p:blipFill>
        <p:spPr bwMode="auto">
          <a:xfrm>
            <a:off x="6440977" y="4155364"/>
            <a:ext cx="2689953" cy="1591443"/>
          </a:xfrm>
          <a:prstGeom prst="rect">
            <a:avLst/>
          </a:prstGeom>
          <a:noFill/>
          <a:ln>
            <a:noFill/>
          </a:ln>
        </p:spPr>
      </p:pic>
      <p:sp>
        <p:nvSpPr>
          <p:cNvPr id="18" name="Rectángulo 17">
            <a:extLst>
              <a:ext uri="{FF2B5EF4-FFF2-40B4-BE49-F238E27FC236}">
                <a16:creationId xmlns:a16="http://schemas.microsoft.com/office/drawing/2014/main" id="{A340C225-E385-4A59-A12F-C419043B7D05}"/>
              </a:ext>
            </a:extLst>
          </p:cNvPr>
          <p:cNvSpPr/>
          <p:nvPr/>
        </p:nvSpPr>
        <p:spPr>
          <a:xfrm>
            <a:off x="6313342" y="3960839"/>
            <a:ext cx="2646878" cy="507831"/>
          </a:xfrm>
          <a:prstGeom prst="rect">
            <a:avLst/>
          </a:prstGeom>
        </p:spPr>
        <p:txBody>
          <a:bodyPr wrap="none">
            <a:spAutoFit/>
          </a:bodyPr>
          <a:lstStyle/>
          <a:p>
            <a:pPr algn="ctr">
              <a:lnSpc>
                <a:spcPct val="150000"/>
              </a:lnSpc>
              <a:spcAft>
                <a:spcPts val="800"/>
              </a:spcAft>
            </a:pPr>
            <a:r>
              <a:rPr lang="es-EC" b="1" dirty="0">
                <a:latin typeface="Arial" panose="020B0604020202020204" pitchFamily="34" charset="0"/>
                <a:ea typeface="Arial" panose="020B0604020202020204" pitchFamily="34" charset="0"/>
                <a:cs typeface="Times New Roman" panose="02020603050405020304" pitchFamily="18" charset="0"/>
              </a:rPr>
              <a:t>Infraestructura de Red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Imagen 18" descr="Resultado de imagen para firewall">
            <a:extLst>
              <a:ext uri="{FF2B5EF4-FFF2-40B4-BE49-F238E27FC236}">
                <a16:creationId xmlns:a16="http://schemas.microsoft.com/office/drawing/2014/main" id="{A76E2333-1332-40E0-9323-9597D09B2854}"/>
              </a:ext>
            </a:extLst>
          </p:cNvPr>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3748" y="4450137"/>
            <a:ext cx="2221865" cy="1296670"/>
          </a:xfrm>
          <a:prstGeom prst="rect">
            <a:avLst/>
          </a:prstGeom>
          <a:noFill/>
          <a:ln>
            <a:noFill/>
          </a:ln>
        </p:spPr>
      </p:pic>
      <p:sp>
        <p:nvSpPr>
          <p:cNvPr id="20" name="Rectángulo 19">
            <a:extLst>
              <a:ext uri="{FF2B5EF4-FFF2-40B4-BE49-F238E27FC236}">
                <a16:creationId xmlns:a16="http://schemas.microsoft.com/office/drawing/2014/main" id="{B0987CC4-73DB-4AF9-8315-062FF3B21186}"/>
              </a:ext>
            </a:extLst>
          </p:cNvPr>
          <p:cNvSpPr/>
          <p:nvPr/>
        </p:nvSpPr>
        <p:spPr>
          <a:xfrm>
            <a:off x="9777472" y="4081247"/>
            <a:ext cx="1107996" cy="369332"/>
          </a:xfrm>
          <a:prstGeom prst="rect">
            <a:avLst/>
          </a:prstGeom>
        </p:spPr>
        <p:txBody>
          <a:bodyPr wrap="none">
            <a:spAutoFit/>
          </a:bodyPr>
          <a:lstStyle/>
          <a:p>
            <a:r>
              <a:rPr lang="es-EC" b="1" dirty="0">
                <a:latin typeface="Arial" panose="020B0604020202020204" pitchFamily="34" charset="0"/>
                <a:ea typeface="Arial" panose="020B0604020202020204" pitchFamily="34" charset="0"/>
              </a:rPr>
              <a:t>Firewall </a:t>
            </a:r>
            <a:endParaRPr lang="es-EC" dirty="0"/>
          </a:p>
        </p:txBody>
      </p:sp>
    </p:spTree>
    <p:extLst>
      <p:ext uri="{BB962C8B-B14F-4D97-AF65-F5344CB8AC3E}">
        <p14:creationId xmlns:p14="http://schemas.microsoft.com/office/powerpoint/2010/main" val="2705262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9000" r="-9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sp>
        <p:nvSpPr>
          <p:cNvPr id="7" name="Título 1">
            <a:extLst>
              <a:ext uri="{FF2B5EF4-FFF2-40B4-BE49-F238E27FC236}">
                <a16:creationId xmlns:a16="http://schemas.microsoft.com/office/drawing/2014/main" id="{FBE28BD7-F7E9-4ABE-AC5D-51800DCA0396}"/>
              </a:ext>
            </a:extLst>
          </p:cNvPr>
          <p:cNvSpPr>
            <a:spLocks noGrp="1"/>
          </p:cNvSpPr>
          <p:nvPr>
            <p:ph type="title"/>
          </p:nvPr>
        </p:nvSpPr>
        <p:spPr>
          <a:xfrm>
            <a:off x="838200" y="429143"/>
            <a:ext cx="10515600" cy="1325563"/>
          </a:xfrm>
        </p:spPr>
        <p:txBody>
          <a:bodyPr>
            <a:normAutofit/>
          </a:bodyPr>
          <a:lstStyle/>
          <a:p>
            <a:pPr algn="ct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PROPUESTA</a:t>
            </a:r>
            <a:endParaRPr lang="es-EC" b="1" dirty="0">
              <a:effectLst>
                <a:outerShdw blurRad="38100" dist="38100" dir="2700000" algn="tl">
                  <a:srgbClr val="000000">
                    <a:alpha val="43137"/>
                  </a:srgbClr>
                </a:outerShdw>
              </a:effectLst>
            </a:endParaRPr>
          </a:p>
        </p:txBody>
      </p:sp>
      <p:sp>
        <p:nvSpPr>
          <p:cNvPr id="6" name="Rectángulo 5">
            <a:extLst>
              <a:ext uri="{FF2B5EF4-FFF2-40B4-BE49-F238E27FC236}">
                <a16:creationId xmlns:a16="http://schemas.microsoft.com/office/drawing/2014/main" id="{45EBB3AB-6240-44AC-A3CF-1C711DE8C129}"/>
              </a:ext>
            </a:extLst>
          </p:cNvPr>
          <p:cNvSpPr/>
          <p:nvPr/>
        </p:nvSpPr>
        <p:spPr>
          <a:xfrm>
            <a:off x="1889760" y="1471231"/>
            <a:ext cx="8412480" cy="566950"/>
          </a:xfrm>
          <a:prstGeom prst="rect">
            <a:avLst/>
          </a:prstGeom>
        </p:spPr>
        <p:txBody>
          <a:bodyPr wrap="square">
            <a:spAutoFit/>
          </a:bodyPr>
          <a:lstStyle/>
          <a:p>
            <a:pPr algn="ctr">
              <a:lnSpc>
                <a:spcPct val="200000"/>
              </a:lnSpc>
              <a:spcAft>
                <a:spcPts val="0"/>
              </a:spcAft>
            </a:pPr>
            <a:r>
              <a:rPr lang="es-EC" b="1" i="1" u="sng" dirty="0">
                <a:latin typeface="Arial" panose="020B0604020202020204" pitchFamily="34" charset="0"/>
                <a:ea typeface="Arial" panose="020B0604020202020204" pitchFamily="34" charset="0"/>
                <a:cs typeface="Times New Roman" panose="02020603050405020304" pitchFamily="18" charset="0"/>
              </a:rPr>
              <a:t>FUNCIONAMIENTO PARA BUQUES</a:t>
            </a:r>
            <a:endParaRPr lang="es-EC" sz="1600" i="1"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9517B75C-84D4-42E8-A329-CF453A9F50FA}"/>
              </a:ext>
            </a:extLst>
          </p:cNvPr>
          <p:cNvSpPr/>
          <p:nvPr/>
        </p:nvSpPr>
        <p:spPr>
          <a:xfrm>
            <a:off x="275405" y="4020129"/>
            <a:ext cx="2888566" cy="1815882"/>
          </a:xfrm>
          <a:prstGeom prst="rect">
            <a:avLst/>
          </a:prstGeom>
        </p:spPr>
        <p:txBody>
          <a:bodyPr wrap="square">
            <a:spAutoFit/>
          </a:bodyPr>
          <a:lstStyle/>
          <a:p>
            <a:pPr algn="just"/>
            <a:r>
              <a:rPr lang="es-EC" sz="1600" dirty="0">
                <a:latin typeface="Arial" panose="020B0604020202020204" pitchFamily="34" charset="0"/>
                <a:ea typeface="Calibri" panose="020F0502020204030204" pitchFamily="34" charset="0"/>
              </a:rPr>
              <a:t>Cada uno de los usuarios por institución ingresarán a la plataforma tecnológica mediante su usuario y contraseña asignado, para cargar la información a su jurisdicción</a:t>
            </a:r>
            <a:endParaRPr lang="es-EC" sz="1600" dirty="0"/>
          </a:p>
        </p:txBody>
      </p:sp>
      <p:pic>
        <p:nvPicPr>
          <p:cNvPr id="21" name="Imagen 20">
            <a:extLst>
              <a:ext uri="{FF2B5EF4-FFF2-40B4-BE49-F238E27FC236}">
                <a16:creationId xmlns:a16="http://schemas.microsoft.com/office/drawing/2014/main" id="{8C018F78-F9A2-450B-8DF6-D9D122065849}"/>
              </a:ext>
            </a:extLst>
          </p:cNvPr>
          <p:cNvPicPr/>
          <p:nvPr/>
        </p:nvPicPr>
        <p:blipFill rotWithShape="1">
          <a:blip r:embed="rId4">
            <a:extLst>
              <a:ext uri="{28A0092B-C50C-407E-A947-70E740481C1C}">
                <a14:useLocalDpi xmlns:a14="http://schemas.microsoft.com/office/drawing/2010/main" val="0"/>
              </a:ext>
            </a:extLst>
          </a:blip>
          <a:srcRect l="30795" t="42892" r="56775" b="21803"/>
          <a:stretch/>
        </p:blipFill>
        <p:spPr bwMode="auto">
          <a:xfrm>
            <a:off x="996741" y="2026600"/>
            <a:ext cx="1445895" cy="1962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sp>
        <p:nvSpPr>
          <p:cNvPr id="22" name="Cuadro de texto 51">
            <a:extLst>
              <a:ext uri="{FF2B5EF4-FFF2-40B4-BE49-F238E27FC236}">
                <a16:creationId xmlns:a16="http://schemas.microsoft.com/office/drawing/2014/main" id="{219AF7CB-3D4B-4334-8E64-ADDBDA04C219}"/>
              </a:ext>
            </a:extLst>
          </p:cNvPr>
          <p:cNvSpPr txBox="1"/>
          <p:nvPr/>
        </p:nvSpPr>
        <p:spPr>
          <a:xfrm rot="21085181">
            <a:off x="866324" y="3328537"/>
            <a:ext cx="1441450" cy="485140"/>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C" sz="2400">
                <a:ln>
                  <a:noFill/>
                </a:ln>
                <a:gradFill>
                  <a:gsLst>
                    <a:gs pos="0">
                      <a:srgbClr val="1F4E79"/>
                    </a:gs>
                    <a:gs pos="50000">
                      <a:srgbClr val="5B9BD5"/>
                    </a:gs>
                    <a:gs pos="100000">
                      <a:srgbClr val="9DC3E6"/>
                    </a:gs>
                  </a:gsLst>
                  <a:lin ang="5400000" scaled="0"/>
                </a:gradFill>
                <a:effectLst>
                  <a:reflection blurRad="6350" stA="53000" endA="300" endPos="35500" dir="5400000" sy="-90000" algn="bl"/>
                </a:effectLst>
                <a:latin typeface="Stencil" panose="040409050D0802020404" pitchFamily="82" charset="0"/>
                <a:ea typeface="Arial" panose="020B0604020202020204" pitchFamily="34" charset="0"/>
                <a:cs typeface="Times New Roman" panose="02020603050405020304" pitchFamily="18" charset="0"/>
              </a:rPr>
              <a:t>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900">
                <a:ln>
                  <a:noFill/>
                </a:ln>
                <a:gradFill>
                  <a:gsLst>
                    <a:gs pos="0">
                      <a:srgbClr val="1F4E79"/>
                    </a:gs>
                    <a:gs pos="50000">
                      <a:srgbClr val="5B9BD5"/>
                    </a:gs>
                    <a:gs pos="100000">
                      <a:srgbClr val="9DC3E6"/>
                    </a:gs>
                  </a:gsLst>
                  <a:lin ang="5400000" scaled="0"/>
                </a:gradFill>
                <a:effectLst>
                  <a:reflection blurRad="6350" stA="53000" endA="300" endPos="35500" dir="5400000" sy="-90000" algn="bl"/>
                </a:effectLst>
                <a:latin typeface="Stencil" panose="040409050D0802020404" pitchFamily="82" charset="0"/>
                <a:ea typeface="Arial" panose="020B060402020202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n 22">
            <a:extLst>
              <a:ext uri="{FF2B5EF4-FFF2-40B4-BE49-F238E27FC236}">
                <a16:creationId xmlns:a16="http://schemas.microsoft.com/office/drawing/2014/main" id="{A7920E03-B9AE-4990-96FE-4CCD54A31933}"/>
              </a:ext>
            </a:extLst>
          </p:cNvPr>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357" t="47647" r="63427" b="10848"/>
          <a:stretch/>
        </p:blipFill>
        <p:spPr bwMode="auto">
          <a:xfrm>
            <a:off x="5288823" y="2274088"/>
            <a:ext cx="1614354" cy="1675144"/>
          </a:xfrm>
          <a:prstGeom prst="rect">
            <a:avLst/>
          </a:prstGeom>
          <a:ln>
            <a:noFill/>
          </a:ln>
          <a:extLst>
            <a:ext uri="{53640926-AAD7-44D8-BBD7-CCE9431645EC}">
              <a14:shadowObscured xmlns:a14="http://schemas.microsoft.com/office/drawing/2010/main"/>
            </a:ext>
          </a:extLst>
        </p:spPr>
      </p:pic>
      <p:sp>
        <p:nvSpPr>
          <p:cNvPr id="12" name="Rectángulo 11">
            <a:extLst>
              <a:ext uri="{FF2B5EF4-FFF2-40B4-BE49-F238E27FC236}">
                <a16:creationId xmlns:a16="http://schemas.microsoft.com/office/drawing/2014/main" id="{1EF5B574-59F9-438B-BFA4-C3A5C89523EE}"/>
              </a:ext>
            </a:extLst>
          </p:cNvPr>
          <p:cNvSpPr/>
          <p:nvPr/>
        </p:nvSpPr>
        <p:spPr>
          <a:xfrm>
            <a:off x="4778326" y="3988750"/>
            <a:ext cx="2761957" cy="2062103"/>
          </a:xfrm>
          <a:prstGeom prst="rect">
            <a:avLst/>
          </a:prstGeom>
        </p:spPr>
        <p:txBody>
          <a:bodyPr wrap="square">
            <a:spAutoFit/>
          </a:bodyPr>
          <a:lstStyle/>
          <a:p>
            <a:pPr algn="just"/>
            <a:r>
              <a:rPr lang="es-EC" sz="1600" dirty="0">
                <a:latin typeface="Arial" panose="020B0604020202020204" pitchFamily="34" charset="0"/>
                <a:ea typeface="Calibri" panose="020F0502020204030204" pitchFamily="34" charset="0"/>
              </a:rPr>
              <a:t>Dentro del sistema se encontrará la opción de búsqueda que permitirá el rápido ingreso a la ficha informativa de toda embarcación con todos y cada uno de los registros que han sido ingresados</a:t>
            </a:r>
            <a:endParaRPr lang="es-EC" sz="1600" dirty="0"/>
          </a:p>
        </p:txBody>
      </p:sp>
      <p:pic>
        <p:nvPicPr>
          <p:cNvPr id="24" name="Imagen 23">
            <a:extLst>
              <a:ext uri="{FF2B5EF4-FFF2-40B4-BE49-F238E27FC236}">
                <a16:creationId xmlns:a16="http://schemas.microsoft.com/office/drawing/2014/main" id="{42FA8930-E2FF-4D65-A29B-FC581A534EE2}"/>
              </a:ext>
            </a:extLst>
          </p:cNvPr>
          <p:cNvPicPr/>
          <p:nvPr/>
        </p:nvPicPr>
        <p:blipFill rotWithShape="1">
          <a:blip r:embed="rId6">
            <a:extLst>
              <a:ext uri="{28A0092B-C50C-407E-A947-70E740481C1C}">
                <a14:useLocalDpi xmlns:a14="http://schemas.microsoft.com/office/drawing/2010/main" val="0"/>
              </a:ext>
            </a:extLst>
          </a:blip>
          <a:srcRect l="26188" t="35067" r="58007" b="22890"/>
          <a:stretch/>
        </p:blipFill>
        <p:spPr bwMode="auto">
          <a:xfrm>
            <a:off x="9579292" y="2026600"/>
            <a:ext cx="1445895" cy="1962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sp>
        <p:nvSpPr>
          <p:cNvPr id="15" name="Rectángulo 14">
            <a:extLst>
              <a:ext uri="{FF2B5EF4-FFF2-40B4-BE49-F238E27FC236}">
                <a16:creationId xmlns:a16="http://schemas.microsoft.com/office/drawing/2014/main" id="{2EAD204A-F9FB-4144-A546-12E120F5C527}"/>
              </a:ext>
            </a:extLst>
          </p:cNvPr>
          <p:cNvSpPr/>
          <p:nvPr/>
        </p:nvSpPr>
        <p:spPr>
          <a:xfrm>
            <a:off x="8646008" y="3949232"/>
            <a:ext cx="3478310" cy="2831544"/>
          </a:xfrm>
          <a:prstGeom prst="rect">
            <a:avLst/>
          </a:prstGeom>
        </p:spPr>
        <p:txBody>
          <a:bodyPr wrap="square">
            <a:spAutoFit/>
          </a:bodyPr>
          <a:lstStyle/>
          <a:p>
            <a:pPr algn="just"/>
            <a:r>
              <a:rPr lang="es-EC" sz="1600" dirty="0">
                <a:latin typeface="Arial" panose="020B0604020202020204" pitchFamily="34" charset="0"/>
                <a:ea typeface="Calibri" panose="020F0502020204030204" pitchFamily="34" charset="0"/>
              </a:rPr>
              <a:t>El sistema permitirá a cualquier usuario autorizado la revisión de una bitácora electrónica:</a:t>
            </a:r>
          </a:p>
          <a:p>
            <a:pPr algn="just"/>
            <a:endParaRPr lang="es-EC" sz="1600" dirty="0">
              <a:latin typeface="Arial" panose="020B0604020202020204" pitchFamily="34" charset="0"/>
            </a:endParaRPr>
          </a:p>
          <a:p>
            <a:pPr marL="285750" lvl="0" indent="-285750">
              <a:buFont typeface="Arial" panose="020B0604020202020204" pitchFamily="34" charset="0"/>
              <a:buChar char="•"/>
            </a:pPr>
            <a:r>
              <a:rPr lang="es-EC" sz="1600" dirty="0">
                <a:latin typeface="Arial" panose="020B0604020202020204" pitchFamily="34" charset="0"/>
                <a:cs typeface="Arial" panose="020B0604020202020204" pitchFamily="34" charset="0"/>
              </a:rPr>
              <a:t>Fecha</a:t>
            </a:r>
          </a:p>
          <a:p>
            <a:pPr marL="285750" lvl="0" indent="-285750">
              <a:buFont typeface="Arial" panose="020B0604020202020204" pitchFamily="34" charset="0"/>
              <a:buChar char="•"/>
            </a:pPr>
            <a:r>
              <a:rPr lang="es-EC" sz="1600" dirty="0">
                <a:latin typeface="Arial" panose="020B0604020202020204" pitchFamily="34" charset="0"/>
                <a:cs typeface="Arial" panose="020B0604020202020204" pitchFamily="34" charset="0"/>
              </a:rPr>
              <a:t>Hora</a:t>
            </a:r>
          </a:p>
          <a:p>
            <a:pPr marL="285750" lvl="0" indent="-285750">
              <a:buFont typeface="Arial" panose="020B0604020202020204" pitchFamily="34" charset="0"/>
              <a:buChar char="•"/>
            </a:pPr>
            <a:r>
              <a:rPr lang="es-EC" sz="1600" dirty="0">
                <a:latin typeface="Arial" panose="020B0604020202020204" pitchFamily="34" charset="0"/>
                <a:cs typeface="Arial" panose="020B0604020202020204" pitchFamily="34" charset="0"/>
              </a:rPr>
              <a:t>Empresa / consignatario</a:t>
            </a:r>
          </a:p>
          <a:p>
            <a:pPr marL="285750" lvl="0" indent="-285750">
              <a:buFont typeface="Arial" panose="020B0604020202020204" pitchFamily="34" charset="0"/>
              <a:buChar char="•"/>
            </a:pPr>
            <a:r>
              <a:rPr lang="es-EC" sz="1600" dirty="0">
                <a:latin typeface="Arial" panose="020B0604020202020204" pitchFamily="34" charset="0"/>
                <a:cs typeface="Arial" panose="020B0604020202020204" pitchFamily="34" charset="0"/>
              </a:rPr>
              <a:t>Tipo de maniobra</a:t>
            </a:r>
          </a:p>
          <a:p>
            <a:pPr marL="285750" lvl="0" indent="-285750">
              <a:buFont typeface="Arial" panose="020B0604020202020204" pitchFamily="34" charset="0"/>
              <a:buChar char="•"/>
            </a:pPr>
            <a:r>
              <a:rPr lang="es-EC" sz="1600" dirty="0">
                <a:latin typeface="Arial" panose="020B0604020202020204" pitchFamily="34" charset="0"/>
                <a:cs typeface="Arial" panose="020B0604020202020204" pitchFamily="34" charset="0"/>
              </a:rPr>
              <a:t>Identificación del representante legal de la empresa</a:t>
            </a:r>
          </a:p>
          <a:p>
            <a:pPr algn="just"/>
            <a:endParaRPr lang="es-EC" dirty="0"/>
          </a:p>
        </p:txBody>
      </p:sp>
    </p:spTree>
    <p:extLst>
      <p:ext uri="{BB962C8B-B14F-4D97-AF65-F5344CB8AC3E}">
        <p14:creationId xmlns:p14="http://schemas.microsoft.com/office/powerpoint/2010/main" val="6025807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9000" r="-9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sp>
        <p:nvSpPr>
          <p:cNvPr id="7" name="Título 1">
            <a:extLst>
              <a:ext uri="{FF2B5EF4-FFF2-40B4-BE49-F238E27FC236}">
                <a16:creationId xmlns:a16="http://schemas.microsoft.com/office/drawing/2014/main" id="{FBE28BD7-F7E9-4ABE-AC5D-51800DCA0396}"/>
              </a:ext>
            </a:extLst>
          </p:cNvPr>
          <p:cNvSpPr>
            <a:spLocks noGrp="1"/>
          </p:cNvSpPr>
          <p:nvPr>
            <p:ph type="title"/>
          </p:nvPr>
        </p:nvSpPr>
        <p:spPr>
          <a:xfrm>
            <a:off x="838200" y="429143"/>
            <a:ext cx="10515600" cy="1325563"/>
          </a:xfrm>
        </p:spPr>
        <p:txBody>
          <a:bodyPr>
            <a:normAutofit/>
          </a:bodyPr>
          <a:lstStyle/>
          <a:p>
            <a:pPr algn="ct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PROPUESTA</a:t>
            </a:r>
            <a:endParaRPr lang="es-EC" b="1" dirty="0">
              <a:effectLst>
                <a:outerShdw blurRad="38100" dist="38100" dir="2700000" algn="tl">
                  <a:srgbClr val="000000">
                    <a:alpha val="43137"/>
                  </a:srgbClr>
                </a:outerShdw>
              </a:effectLst>
            </a:endParaRPr>
          </a:p>
        </p:txBody>
      </p:sp>
      <p:sp>
        <p:nvSpPr>
          <p:cNvPr id="6" name="Rectángulo 5">
            <a:extLst>
              <a:ext uri="{FF2B5EF4-FFF2-40B4-BE49-F238E27FC236}">
                <a16:creationId xmlns:a16="http://schemas.microsoft.com/office/drawing/2014/main" id="{45EBB3AB-6240-44AC-A3CF-1C711DE8C129}"/>
              </a:ext>
            </a:extLst>
          </p:cNvPr>
          <p:cNvSpPr/>
          <p:nvPr/>
        </p:nvSpPr>
        <p:spPr>
          <a:xfrm>
            <a:off x="1889760" y="1471231"/>
            <a:ext cx="8412480" cy="566950"/>
          </a:xfrm>
          <a:prstGeom prst="rect">
            <a:avLst/>
          </a:prstGeom>
        </p:spPr>
        <p:txBody>
          <a:bodyPr wrap="square">
            <a:spAutoFit/>
          </a:bodyPr>
          <a:lstStyle/>
          <a:p>
            <a:pPr algn="ctr">
              <a:lnSpc>
                <a:spcPct val="200000"/>
              </a:lnSpc>
              <a:spcAft>
                <a:spcPts val="0"/>
              </a:spcAft>
            </a:pPr>
            <a:r>
              <a:rPr lang="es-EC" b="1" i="1" u="sng" dirty="0">
                <a:latin typeface="Arial" panose="020B0604020202020204" pitchFamily="34" charset="0"/>
                <a:ea typeface="Arial" panose="020B0604020202020204" pitchFamily="34" charset="0"/>
                <a:cs typeface="Times New Roman" panose="02020603050405020304" pitchFamily="18" charset="0"/>
              </a:rPr>
              <a:t>FUNCIONAMIENTO PARA BUQUES</a:t>
            </a:r>
            <a:endParaRPr lang="es-EC" sz="1600" i="1"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7D174972-E796-4B1A-85BF-515D0DE84C53}"/>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082" b="8844"/>
          <a:stretch/>
        </p:blipFill>
        <p:spPr bwMode="auto">
          <a:xfrm>
            <a:off x="1889760" y="2441001"/>
            <a:ext cx="2069930" cy="1975998"/>
          </a:xfrm>
          <a:prstGeom prst="rect">
            <a:avLst/>
          </a:prstGeom>
          <a:noFill/>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B0AF4D1C-B8B9-4AD8-A079-3E7D428ECE83}"/>
              </a:ext>
            </a:extLst>
          </p:cNvPr>
          <p:cNvSpPr/>
          <p:nvPr/>
        </p:nvSpPr>
        <p:spPr>
          <a:xfrm>
            <a:off x="981039" y="4566600"/>
            <a:ext cx="3887372" cy="2031325"/>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rPr>
              <a:t>En el momento de culminación de maniobras operativas, y procesos que haya realizado la embarcación, en materia de asignación de cada uno de los usuarios se deberán hacer los respectivos cierres en el sistema,</a:t>
            </a:r>
            <a:endParaRPr lang="es-EC" dirty="0"/>
          </a:p>
        </p:txBody>
      </p:sp>
      <p:pic>
        <p:nvPicPr>
          <p:cNvPr id="16" name="Imagen 15">
            <a:extLst>
              <a:ext uri="{FF2B5EF4-FFF2-40B4-BE49-F238E27FC236}">
                <a16:creationId xmlns:a16="http://schemas.microsoft.com/office/drawing/2014/main" id="{087FDAA0-FA81-4192-8CB6-A3D2CDCDA2C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734250" y="2265240"/>
            <a:ext cx="1606698" cy="23275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ángulo 3">
            <a:extLst>
              <a:ext uri="{FF2B5EF4-FFF2-40B4-BE49-F238E27FC236}">
                <a16:creationId xmlns:a16="http://schemas.microsoft.com/office/drawing/2014/main" id="{41EDC41D-3DCF-4103-A279-9EA0BCE5490F}"/>
              </a:ext>
            </a:extLst>
          </p:cNvPr>
          <p:cNvSpPr/>
          <p:nvPr/>
        </p:nvSpPr>
        <p:spPr>
          <a:xfrm>
            <a:off x="6677472" y="4705099"/>
            <a:ext cx="3721759" cy="1754326"/>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rPr>
              <a:t>Con toda la información almacenada, y en uso de un proceso lógico el sistema T.O.R. realizará un análisis de toda la información mientras la ficha del buque se encuentre aperturada.</a:t>
            </a:r>
            <a:endParaRPr lang="es-EC" dirty="0"/>
          </a:p>
        </p:txBody>
      </p:sp>
    </p:spTree>
    <p:extLst>
      <p:ext uri="{BB962C8B-B14F-4D97-AF65-F5344CB8AC3E}">
        <p14:creationId xmlns:p14="http://schemas.microsoft.com/office/powerpoint/2010/main" val="2665321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9000" r="-9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sp>
        <p:nvSpPr>
          <p:cNvPr id="7" name="Título 1">
            <a:extLst>
              <a:ext uri="{FF2B5EF4-FFF2-40B4-BE49-F238E27FC236}">
                <a16:creationId xmlns:a16="http://schemas.microsoft.com/office/drawing/2014/main" id="{FBE28BD7-F7E9-4ABE-AC5D-51800DCA0396}"/>
              </a:ext>
            </a:extLst>
          </p:cNvPr>
          <p:cNvSpPr>
            <a:spLocks noGrp="1"/>
          </p:cNvSpPr>
          <p:nvPr>
            <p:ph type="title"/>
          </p:nvPr>
        </p:nvSpPr>
        <p:spPr>
          <a:xfrm>
            <a:off x="838200" y="429143"/>
            <a:ext cx="10515600" cy="1325563"/>
          </a:xfrm>
        </p:spPr>
        <p:txBody>
          <a:bodyPr>
            <a:normAutofit/>
          </a:bodyPr>
          <a:lstStyle/>
          <a:p>
            <a:pPr algn="ct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PROPUESTA</a:t>
            </a:r>
            <a:endParaRPr lang="es-EC" b="1" dirty="0">
              <a:effectLst>
                <a:outerShdw blurRad="38100" dist="38100" dir="2700000" algn="tl">
                  <a:srgbClr val="000000">
                    <a:alpha val="43137"/>
                  </a:srgbClr>
                </a:outerShdw>
              </a:effectLst>
            </a:endParaRPr>
          </a:p>
        </p:txBody>
      </p:sp>
      <p:sp>
        <p:nvSpPr>
          <p:cNvPr id="6" name="Rectángulo 5">
            <a:extLst>
              <a:ext uri="{FF2B5EF4-FFF2-40B4-BE49-F238E27FC236}">
                <a16:creationId xmlns:a16="http://schemas.microsoft.com/office/drawing/2014/main" id="{45EBB3AB-6240-44AC-A3CF-1C711DE8C129}"/>
              </a:ext>
            </a:extLst>
          </p:cNvPr>
          <p:cNvSpPr/>
          <p:nvPr/>
        </p:nvSpPr>
        <p:spPr>
          <a:xfrm>
            <a:off x="1889760" y="1471231"/>
            <a:ext cx="8412480" cy="646331"/>
          </a:xfrm>
          <a:prstGeom prst="rect">
            <a:avLst/>
          </a:prstGeom>
        </p:spPr>
        <p:txBody>
          <a:bodyPr wrap="square">
            <a:spAutoFit/>
          </a:bodyPr>
          <a:lstStyle/>
          <a:p>
            <a:pPr algn="ctr">
              <a:lnSpc>
                <a:spcPct val="200000"/>
              </a:lnSpc>
              <a:spcAft>
                <a:spcPts val="0"/>
              </a:spcAft>
            </a:pPr>
            <a:r>
              <a:rPr lang="es-EC" b="1" i="1" u="sng" dirty="0">
                <a:latin typeface="Arial" panose="020B0604020202020204" pitchFamily="34" charset="0"/>
                <a:ea typeface="Arial" panose="020B0604020202020204" pitchFamily="34" charset="0"/>
                <a:cs typeface="Times New Roman" panose="02020603050405020304" pitchFamily="18" charset="0"/>
              </a:rPr>
              <a:t>FUNCIONAMIENTO PARA CARGA</a:t>
            </a:r>
            <a:endParaRPr lang="es-EC" sz="1600" i="1"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6CD54984-4E44-49C9-A5C5-5B3E8F9E97BD}"/>
              </a:ext>
            </a:extLst>
          </p:cNvPr>
          <p:cNvPicPr/>
          <p:nvPr/>
        </p:nvPicPr>
        <p:blipFill rotWithShape="1">
          <a:blip r:embed="rId4">
            <a:extLst>
              <a:ext uri="{28A0092B-C50C-407E-A947-70E740481C1C}">
                <a14:useLocalDpi xmlns:a14="http://schemas.microsoft.com/office/drawing/2010/main" val="0"/>
              </a:ext>
            </a:extLst>
          </a:blip>
          <a:srcRect l="30795" t="42892" r="56775" b="21803"/>
          <a:stretch/>
        </p:blipFill>
        <p:spPr bwMode="auto">
          <a:xfrm>
            <a:off x="989420" y="2143987"/>
            <a:ext cx="1606698" cy="20313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sp>
        <p:nvSpPr>
          <p:cNvPr id="10" name="Cuadro de texto 71">
            <a:extLst>
              <a:ext uri="{FF2B5EF4-FFF2-40B4-BE49-F238E27FC236}">
                <a16:creationId xmlns:a16="http://schemas.microsoft.com/office/drawing/2014/main" id="{056B1981-D53E-4C0C-A475-DFB29C453189}"/>
              </a:ext>
            </a:extLst>
          </p:cNvPr>
          <p:cNvSpPr txBox="1"/>
          <p:nvPr/>
        </p:nvSpPr>
        <p:spPr>
          <a:xfrm rot="21085181">
            <a:off x="844741" y="3545677"/>
            <a:ext cx="1601759" cy="502243"/>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C" sz="2400">
                <a:ln>
                  <a:noFill/>
                </a:ln>
                <a:gradFill>
                  <a:gsLst>
                    <a:gs pos="0">
                      <a:srgbClr val="1F4E79"/>
                    </a:gs>
                    <a:gs pos="50000">
                      <a:srgbClr val="5B9BD5"/>
                    </a:gs>
                    <a:gs pos="100000">
                      <a:srgbClr val="9DC3E6"/>
                    </a:gs>
                  </a:gsLst>
                  <a:lin ang="5400000" scaled="0"/>
                </a:gradFill>
                <a:effectLst>
                  <a:reflection blurRad="6350" stA="53000" endA="300" endPos="35500" dir="5400000" sy="-90000" algn="bl"/>
                </a:effectLst>
                <a:latin typeface="Stencil" panose="040409050D0802020404" pitchFamily="82" charset="0"/>
                <a:ea typeface="Arial" panose="020B0604020202020204" pitchFamily="34" charset="0"/>
                <a:cs typeface="Times New Roman" panose="02020603050405020304" pitchFamily="18" charset="0"/>
              </a:rPr>
              <a:t>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900">
                <a:ln>
                  <a:noFill/>
                </a:ln>
                <a:gradFill>
                  <a:gsLst>
                    <a:gs pos="0">
                      <a:srgbClr val="1F4E79"/>
                    </a:gs>
                    <a:gs pos="50000">
                      <a:srgbClr val="5B9BD5"/>
                    </a:gs>
                    <a:gs pos="100000">
                      <a:srgbClr val="9DC3E6"/>
                    </a:gs>
                  </a:gsLst>
                  <a:lin ang="5400000" scaled="0"/>
                </a:gradFill>
                <a:effectLst>
                  <a:reflection blurRad="6350" stA="53000" endA="300" endPos="35500" dir="5400000" sy="-90000" algn="bl"/>
                </a:effectLst>
                <a:latin typeface="Stencil" panose="040409050D0802020404" pitchFamily="82" charset="0"/>
                <a:ea typeface="Arial" panose="020B060402020202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309E67D8-B19C-463F-AF76-D37AE5FA6655}"/>
              </a:ext>
            </a:extLst>
          </p:cNvPr>
          <p:cNvSpPr/>
          <p:nvPr/>
        </p:nvSpPr>
        <p:spPr>
          <a:xfrm>
            <a:off x="111680" y="4272917"/>
            <a:ext cx="3362178" cy="1569660"/>
          </a:xfrm>
          <a:prstGeom prst="rect">
            <a:avLst/>
          </a:prstGeom>
        </p:spPr>
        <p:txBody>
          <a:bodyPr wrap="square">
            <a:spAutoFit/>
          </a:bodyPr>
          <a:lstStyle/>
          <a:p>
            <a:pPr algn="just">
              <a:spcAft>
                <a:spcPts val="800"/>
              </a:spcAft>
            </a:pPr>
            <a:r>
              <a:rPr lang="es-EC" sz="1600" dirty="0">
                <a:latin typeface="Arial" panose="020B0604020202020204" pitchFamily="34" charset="0"/>
                <a:ea typeface="Calibri" panose="020F0502020204030204" pitchFamily="34" charset="0"/>
                <a:cs typeface="Times New Roman" panose="02020603050405020304" pitchFamily="18" charset="0"/>
              </a:rPr>
              <a:t>Cada uno de los usuarios por institución ingresarán a la plataforma tecnológica mediante su usuario y contraseña asignado, para cargar la información a su jurisdicción: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BFA0C34D-6478-4FC6-AAB2-B32E838A71DA}"/>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9308" y="1971047"/>
            <a:ext cx="2453384" cy="2377204"/>
          </a:xfrm>
          <a:prstGeom prst="rect">
            <a:avLst/>
          </a:prstGeom>
          <a:noFill/>
          <a:ln>
            <a:noFill/>
          </a:ln>
        </p:spPr>
      </p:pic>
      <p:sp>
        <p:nvSpPr>
          <p:cNvPr id="5" name="Rectángulo 4">
            <a:extLst>
              <a:ext uri="{FF2B5EF4-FFF2-40B4-BE49-F238E27FC236}">
                <a16:creationId xmlns:a16="http://schemas.microsoft.com/office/drawing/2014/main" id="{E5C8D3DF-C43C-4B1B-BF17-AE0CDA96689B}"/>
              </a:ext>
            </a:extLst>
          </p:cNvPr>
          <p:cNvSpPr/>
          <p:nvPr/>
        </p:nvSpPr>
        <p:spPr>
          <a:xfrm>
            <a:off x="4102102" y="4272917"/>
            <a:ext cx="3987795" cy="1569660"/>
          </a:xfrm>
          <a:prstGeom prst="rect">
            <a:avLst/>
          </a:prstGeom>
        </p:spPr>
        <p:txBody>
          <a:bodyPr wrap="square">
            <a:spAutoFit/>
          </a:bodyPr>
          <a:lstStyle/>
          <a:p>
            <a:pPr algn="just"/>
            <a:r>
              <a:rPr lang="es-EC" sz="1600" dirty="0">
                <a:latin typeface="Arial" panose="020B0604020202020204" pitchFamily="34" charset="0"/>
                <a:ea typeface="Calibri" panose="020F0502020204030204" pitchFamily="34" charset="0"/>
              </a:rPr>
              <a:t>Ubicación del sello satelital para el cierre y aseguramiento de las compuertas se contenedor, mismo que se mantendrá ubicado así como el conjunto de sellos adicionales hasta la salida del mismo de puerto.</a:t>
            </a:r>
            <a:endParaRPr lang="es-EC" sz="1600" dirty="0"/>
          </a:p>
        </p:txBody>
      </p:sp>
      <p:pic>
        <p:nvPicPr>
          <p:cNvPr id="17" name="Imagen 16">
            <a:extLst>
              <a:ext uri="{FF2B5EF4-FFF2-40B4-BE49-F238E27FC236}">
                <a16:creationId xmlns:a16="http://schemas.microsoft.com/office/drawing/2014/main" id="{0F2C67D8-4B97-4050-9326-F08EF0959910}"/>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2274" y="1971047"/>
            <a:ext cx="2143488" cy="2377203"/>
          </a:xfrm>
          <a:prstGeom prst="rect">
            <a:avLst/>
          </a:prstGeom>
          <a:noFill/>
          <a:ln>
            <a:noFill/>
          </a:ln>
        </p:spPr>
      </p:pic>
      <p:sp>
        <p:nvSpPr>
          <p:cNvPr id="8" name="Rectángulo 7">
            <a:extLst>
              <a:ext uri="{FF2B5EF4-FFF2-40B4-BE49-F238E27FC236}">
                <a16:creationId xmlns:a16="http://schemas.microsoft.com/office/drawing/2014/main" id="{A21AC6C0-5C7F-4BED-8C10-11E72C1FB82E}"/>
              </a:ext>
            </a:extLst>
          </p:cNvPr>
          <p:cNvSpPr/>
          <p:nvPr/>
        </p:nvSpPr>
        <p:spPr>
          <a:xfrm>
            <a:off x="8539508" y="4189072"/>
            <a:ext cx="3525463" cy="2308324"/>
          </a:xfrm>
          <a:prstGeom prst="rect">
            <a:avLst/>
          </a:prstGeom>
        </p:spPr>
        <p:txBody>
          <a:bodyPr wrap="square">
            <a:spAutoFit/>
          </a:bodyPr>
          <a:lstStyle/>
          <a:p>
            <a:pPr algn="just"/>
            <a:r>
              <a:rPr lang="es-EC" sz="1600" dirty="0">
                <a:latin typeface="Arial" panose="020B0604020202020204" pitchFamily="34" charset="0"/>
                <a:ea typeface="Calibri" panose="020F0502020204030204" pitchFamily="34" charset="0"/>
              </a:rPr>
              <a:t>En la pertinente sección del aplicativo se creará de manera automática una ficha por cada movimiento de carga que realice cada operador portuario y/o exportador, de manera tal que tendrá la información de movimiento de carga en tiempo real para el puerto de Manta.</a:t>
            </a:r>
            <a:endParaRPr lang="es-EC" sz="1600" dirty="0"/>
          </a:p>
        </p:txBody>
      </p:sp>
    </p:spTree>
    <p:extLst>
      <p:ext uri="{BB962C8B-B14F-4D97-AF65-F5344CB8AC3E}">
        <p14:creationId xmlns:p14="http://schemas.microsoft.com/office/powerpoint/2010/main" val="38721269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9000" r="-9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sp>
        <p:nvSpPr>
          <p:cNvPr id="7" name="Título 1">
            <a:extLst>
              <a:ext uri="{FF2B5EF4-FFF2-40B4-BE49-F238E27FC236}">
                <a16:creationId xmlns:a16="http://schemas.microsoft.com/office/drawing/2014/main" id="{FBE28BD7-F7E9-4ABE-AC5D-51800DCA0396}"/>
              </a:ext>
            </a:extLst>
          </p:cNvPr>
          <p:cNvSpPr>
            <a:spLocks noGrp="1"/>
          </p:cNvSpPr>
          <p:nvPr>
            <p:ph type="title"/>
          </p:nvPr>
        </p:nvSpPr>
        <p:spPr>
          <a:xfrm>
            <a:off x="838200" y="429143"/>
            <a:ext cx="10515600" cy="1325563"/>
          </a:xfrm>
        </p:spPr>
        <p:txBody>
          <a:bodyPr>
            <a:normAutofit/>
          </a:bodyPr>
          <a:lstStyle/>
          <a:p>
            <a:pPr algn="ctr"/>
            <a:r>
              <a:rPr lang="es-EC"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PROPUESTA</a:t>
            </a:r>
            <a:endParaRPr lang="es-EC" b="1" dirty="0">
              <a:effectLst>
                <a:outerShdw blurRad="38100" dist="38100" dir="2700000" algn="tl">
                  <a:srgbClr val="000000">
                    <a:alpha val="43137"/>
                  </a:srgbClr>
                </a:outerShdw>
              </a:effectLst>
            </a:endParaRPr>
          </a:p>
        </p:txBody>
      </p:sp>
      <p:sp>
        <p:nvSpPr>
          <p:cNvPr id="6" name="Rectángulo 5">
            <a:extLst>
              <a:ext uri="{FF2B5EF4-FFF2-40B4-BE49-F238E27FC236}">
                <a16:creationId xmlns:a16="http://schemas.microsoft.com/office/drawing/2014/main" id="{45EBB3AB-6240-44AC-A3CF-1C711DE8C129}"/>
              </a:ext>
            </a:extLst>
          </p:cNvPr>
          <p:cNvSpPr/>
          <p:nvPr/>
        </p:nvSpPr>
        <p:spPr>
          <a:xfrm>
            <a:off x="1889760" y="1471231"/>
            <a:ext cx="8412480" cy="646331"/>
          </a:xfrm>
          <a:prstGeom prst="rect">
            <a:avLst/>
          </a:prstGeom>
        </p:spPr>
        <p:txBody>
          <a:bodyPr wrap="square">
            <a:spAutoFit/>
          </a:bodyPr>
          <a:lstStyle/>
          <a:p>
            <a:pPr algn="ctr">
              <a:lnSpc>
                <a:spcPct val="200000"/>
              </a:lnSpc>
              <a:spcAft>
                <a:spcPts val="0"/>
              </a:spcAft>
            </a:pPr>
            <a:r>
              <a:rPr lang="es-EC" b="1" i="1" u="sng" dirty="0">
                <a:latin typeface="Arial" panose="020B0604020202020204" pitchFamily="34" charset="0"/>
                <a:ea typeface="Arial" panose="020B0604020202020204" pitchFamily="34" charset="0"/>
                <a:cs typeface="Times New Roman" panose="02020603050405020304" pitchFamily="18" charset="0"/>
              </a:rPr>
              <a:t>FUNCIONAMIENTO PARA CARGA</a:t>
            </a:r>
            <a:endParaRPr lang="es-EC" sz="1600" i="1"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9BD0AF8F-0F9A-4A20-95C5-9C6B2BEE8C05}"/>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9760" y="2117562"/>
            <a:ext cx="2274277" cy="2388398"/>
          </a:xfrm>
          <a:prstGeom prst="rect">
            <a:avLst/>
          </a:prstGeom>
          <a:noFill/>
          <a:ln>
            <a:noFill/>
          </a:ln>
        </p:spPr>
      </p:pic>
      <p:sp>
        <p:nvSpPr>
          <p:cNvPr id="2" name="Rectángulo 1">
            <a:extLst>
              <a:ext uri="{FF2B5EF4-FFF2-40B4-BE49-F238E27FC236}">
                <a16:creationId xmlns:a16="http://schemas.microsoft.com/office/drawing/2014/main" id="{11A0D5C9-D05E-4720-9AC0-2CF7B5053769}"/>
              </a:ext>
            </a:extLst>
          </p:cNvPr>
          <p:cNvSpPr/>
          <p:nvPr/>
        </p:nvSpPr>
        <p:spPr>
          <a:xfrm>
            <a:off x="1301261" y="4505960"/>
            <a:ext cx="3451273" cy="1569660"/>
          </a:xfrm>
          <a:prstGeom prst="rect">
            <a:avLst/>
          </a:prstGeom>
        </p:spPr>
        <p:txBody>
          <a:bodyPr wrap="square">
            <a:spAutoFit/>
          </a:bodyPr>
          <a:lstStyle/>
          <a:p>
            <a:pPr algn="just"/>
            <a:r>
              <a:rPr lang="es-EC" sz="1600" dirty="0">
                <a:latin typeface="Arial" panose="020B0604020202020204" pitchFamily="34" charset="0"/>
                <a:ea typeface="Calibri" panose="020F0502020204030204" pitchFamily="34" charset="0"/>
              </a:rPr>
              <a:t>En el momento de culminación de la cadena logística para el destino de la carga en puerto, al igual que en el caso de los buques, se deberá ubicar la pestaña respectiva, a fin de culminar el proceso</a:t>
            </a:r>
            <a:endParaRPr lang="es-EC" sz="1600" dirty="0"/>
          </a:p>
        </p:txBody>
      </p:sp>
      <p:pic>
        <p:nvPicPr>
          <p:cNvPr id="16" name="Imagen 15">
            <a:extLst>
              <a:ext uri="{FF2B5EF4-FFF2-40B4-BE49-F238E27FC236}">
                <a16:creationId xmlns:a16="http://schemas.microsoft.com/office/drawing/2014/main" id="{2576D158-2706-4571-9E74-97DB9F9653A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734250" y="2265240"/>
            <a:ext cx="1606698" cy="23275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Rectángulo 3">
            <a:extLst>
              <a:ext uri="{FF2B5EF4-FFF2-40B4-BE49-F238E27FC236}">
                <a16:creationId xmlns:a16="http://schemas.microsoft.com/office/drawing/2014/main" id="{1F4F97B4-DE52-471F-8177-983AA8EDAF42}"/>
              </a:ext>
            </a:extLst>
          </p:cNvPr>
          <p:cNvSpPr/>
          <p:nvPr/>
        </p:nvSpPr>
        <p:spPr>
          <a:xfrm>
            <a:off x="6985378" y="4505587"/>
            <a:ext cx="4018671" cy="2062103"/>
          </a:xfrm>
          <a:prstGeom prst="rect">
            <a:avLst/>
          </a:prstGeom>
        </p:spPr>
        <p:txBody>
          <a:bodyPr wrap="square">
            <a:spAutoFit/>
          </a:bodyPr>
          <a:lstStyle/>
          <a:p>
            <a:pPr algn="just">
              <a:spcAft>
                <a:spcPts val="800"/>
              </a:spcAft>
            </a:pPr>
            <a:r>
              <a:rPr lang="es-EC" sz="1600" dirty="0">
                <a:latin typeface="Arial" panose="020B0604020202020204" pitchFamily="34" charset="0"/>
                <a:ea typeface="Calibri" panose="020F0502020204030204" pitchFamily="34" charset="0"/>
                <a:cs typeface="Times New Roman" panose="02020603050405020304" pitchFamily="18" charset="0"/>
              </a:rPr>
              <a:t>T.O.R. realizará un análisis de toda la información mientras la ficha de la carga y empresa se encuentre aperturada, de esta manera basado en una escala de tipo Penta, el mismo mostrará en una barra indicador el nivel de riesgo de determinada carga y/o empresa para narcotráfico.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529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513210C-75D3-4635-A8D2-60F8A9F69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5778" y="372883"/>
            <a:ext cx="3960440" cy="896553"/>
          </a:xfrm>
          <a:prstGeom prst="rect">
            <a:avLst/>
          </a:prstGeom>
        </p:spPr>
      </p:pic>
      <p:sp>
        <p:nvSpPr>
          <p:cNvPr id="4" name="CuadroTexto 3">
            <a:extLst>
              <a:ext uri="{FF2B5EF4-FFF2-40B4-BE49-F238E27FC236}">
                <a16:creationId xmlns:a16="http://schemas.microsoft.com/office/drawing/2014/main" id="{EA62039B-A09A-42F1-9F6E-F76A3D1295F0}"/>
              </a:ext>
            </a:extLst>
          </p:cNvPr>
          <p:cNvSpPr txBox="1"/>
          <p:nvPr/>
        </p:nvSpPr>
        <p:spPr>
          <a:xfrm>
            <a:off x="2317362" y="2637910"/>
            <a:ext cx="7557271" cy="3765133"/>
          </a:xfrm>
          <a:prstGeom prst="rect">
            <a:avLst/>
          </a:prstGeom>
          <a:noFill/>
        </p:spPr>
        <p:txBody>
          <a:bodyPr wrap="square" rtlCol="0">
            <a:spAutoFit/>
          </a:bodyPr>
          <a:lstStyle/>
          <a:p>
            <a:pPr algn="ctr">
              <a:spcAft>
                <a:spcPts val="800"/>
              </a:spcAft>
              <a:tabLst>
                <a:tab pos="4772025" algn="l"/>
              </a:tabLst>
            </a:pPr>
            <a:r>
              <a:rPr lang="es-EC" sz="48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GRACIAS POR SU ATENCIÓN!</a:t>
            </a:r>
          </a:p>
          <a:p>
            <a:pPr algn="ctr">
              <a:spcAft>
                <a:spcPts val="800"/>
              </a:spcAft>
              <a:tabLst>
                <a:tab pos="4772025" algn="l"/>
              </a:tabLst>
            </a:pPr>
            <a:endParaRPr lang="es-EC" sz="48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spcAft>
                <a:spcPts val="800"/>
              </a:spcAft>
            </a:pPr>
            <a:r>
              <a:rPr lang="es-EC" sz="3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CARLOS ANDRÉS TAPIA REYES</a:t>
            </a:r>
          </a:p>
          <a:p>
            <a:pPr algn="ctr">
              <a:spcAft>
                <a:spcPts val="800"/>
              </a:spcAft>
            </a:pPr>
            <a:endParaRPr lang="es-EC" sz="1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385915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B4ED59-8DCC-4EC1-A889-31C2D8FCC562}"/>
              </a:ext>
            </a:extLst>
          </p:cNvPr>
          <p:cNvSpPr>
            <a:spLocks noGrp="1"/>
          </p:cNvSpPr>
          <p:nvPr>
            <p:ph type="title"/>
          </p:nvPr>
        </p:nvSpPr>
        <p:spPr/>
        <p:txBody>
          <a:bodyPr/>
          <a:lstStyle/>
          <a:p>
            <a:r>
              <a:rPr lang="es-EC" dirty="0">
                <a:latin typeface="Times New Roman" panose="02020603050405020304" pitchFamily="18" charset="0"/>
                <a:cs typeface="Times New Roman" panose="02020603050405020304" pitchFamily="18" charset="0"/>
              </a:rPr>
              <a:t>INTRODUCCIÓN</a:t>
            </a:r>
          </a:p>
        </p:txBody>
      </p:sp>
      <p:sp>
        <p:nvSpPr>
          <p:cNvPr id="3" name="Marcador de contenido 2">
            <a:extLst>
              <a:ext uri="{FF2B5EF4-FFF2-40B4-BE49-F238E27FC236}">
                <a16:creationId xmlns:a16="http://schemas.microsoft.com/office/drawing/2014/main" id="{19D9B2FB-231B-43A6-9F28-305BDC460E2A}"/>
              </a:ext>
            </a:extLst>
          </p:cNvPr>
          <p:cNvSpPr>
            <a:spLocks noGrp="1"/>
          </p:cNvSpPr>
          <p:nvPr>
            <p:ph idx="1"/>
          </p:nvPr>
        </p:nvSpPr>
        <p:spPr>
          <a:xfrm>
            <a:off x="408842" y="2079901"/>
            <a:ext cx="11542526" cy="4176520"/>
          </a:xfrm>
        </p:spPr>
        <p:txBody>
          <a:bodyPr>
            <a:noAutofit/>
          </a:bodyPr>
          <a:lstStyle/>
          <a:p>
            <a:pPr algn="just"/>
            <a:r>
              <a:rPr lang="es-EC"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 seguridad portuaria está enmarcada dentro del ámbito legal por la </a:t>
            </a:r>
            <a:r>
              <a:rPr lang="es-EC" sz="1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Organización Marítima Internacional y su código de Protección de Buques e Instalaciones Portuarias </a:t>
            </a:r>
            <a:r>
              <a:rPr lang="es-EC"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 rige a nivel internacional a fin de establecer medidas que deriven en una adecuada administración de protección de la instalación portuaria de quienes ven la necesidad de implantar un plan de protección para establecer medidas de seguridad según un determinado nivel de riesgo, de aquí que </a:t>
            </a:r>
            <a:r>
              <a:rPr lang="es-EC" sz="1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 de las amenazas en puertos como el de Manta; encontramos el narcotráfico</a:t>
            </a:r>
            <a:r>
              <a:rPr lang="es-EC"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cuya incidencia principal se debe a la ubicación geoestratégica del Ecuador como </a:t>
            </a:r>
            <a:r>
              <a:rPr lang="es-EC" sz="1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punto de tránsito o partida para sustancias sujetas a fiscalización</a:t>
            </a:r>
            <a:r>
              <a:rPr lang="es-EC"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la </a:t>
            </a:r>
            <a:r>
              <a:rPr lang="es-EC" sz="1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trazabilidad</a:t>
            </a:r>
            <a:r>
              <a:rPr lang="es-EC"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dentro de la cadena logística es el mayor problema existente, por cuanto no existe un mecanismo sistemático de control que evidencie el </a:t>
            </a:r>
            <a:r>
              <a:rPr lang="es-EC" sz="1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cumplimiento de protocolos de seguridad y establezca perfiles de riesgo</a:t>
            </a:r>
            <a:r>
              <a:rPr lang="es-EC"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que permitan a los eslabones logísticos actuar de manera coordinada, </a:t>
            </a:r>
            <a:r>
              <a:rPr lang="es-EC" sz="1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 preventiva, o reactivamente,</a:t>
            </a:r>
            <a:r>
              <a:rPr lang="es-EC"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por lo que la presente investigación propone un sistema de gestión de incidentes de seguridad electrónico para el Terminal Portuario de Manta a través del análisis de su sistema de seguridad.</a:t>
            </a:r>
          </a:p>
        </p:txBody>
      </p:sp>
      <p:pic>
        <p:nvPicPr>
          <p:cNvPr id="4" name="Imagen 3">
            <a:extLst>
              <a:ext uri="{FF2B5EF4-FFF2-40B4-BE49-F238E27FC236}">
                <a16:creationId xmlns:a16="http://schemas.microsoft.com/office/drawing/2014/main" id="{E9DC6BB5-8568-4126-9ABC-968A3FF0D8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73646" y="365125"/>
            <a:ext cx="2519261" cy="570303"/>
          </a:xfrm>
          <a:prstGeom prst="rect">
            <a:avLst/>
          </a:prstGeom>
        </p:spPr>
      </p:pic>
    </p:spTree>
    <p:extLst>
      <p:ext uri="{BB962C8B-B14F-4D97-AF65-F5344CB8AC3E}">
        <p14:creationId xmlns:p14="http://schemas.microsoft.com/office/powerpoint/2010/main" val="2887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9000" r="-9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7607C-E0DE-49EA-8688-94E7E10EB3D0}"/>
              </a:ext>
            </a:extLst>
          </p:cNvPr>
          <p:cNvSpPr>
            <a:spLocks noGrp="1"/>
          </p:cNvSpPr>
          <p:nvPr>
            <p:ph type="title"/>
          </p:nvPr>
        </p:nvSpPr>
        <p:spPr>
          <a:xfrm>
            <a:off x="4099764" y="650276"/>
            <a:ext cx="3409178" cy="1049235"/>
          </a:xfrm>
        </p:spPr>
        <p:txBody>
          <a:bodyPr>
            <a:normAutofit/>
          </a:bodyPr>
          <a:lstStyle/>
          <a:p>
            <a:pPr algn="ctr"/>
            <a:r>
              <a:rPr lang="es-EC" sz="3600" dirty="0">
                <a:latin typeface="Arial" panose="020B0604020202020204" pitchFamily="34" charset="0"/>
                <a:cs typeface="Arial" panose="020B0604020202020204" pitchFamily="34" charset="0"/>
              </a:rPr>
              <a:t>EL PROBLEMA</a:t>
            </a:r>
          </a:p>
        </p:txBody>
      </p:sp>
      <p:sp>
        <p:nvSpPr>
          <p:cNvPr id="3" name="Marcador de contenido 2">
            <a:extLst>
              <a:ext uri="{FF2B5EF4-FFF2-40B4-BE49-F238E27FC236}">
                <a16:creationId xmlns:a16="http://schemas.microsoft.com/office/drawing/2014/main" id="{032E4AC2-BE4C-4098-B4F8-21ED07A1B075}"/>
              </a:ext>
            </a:extLst>
          </p:cNvPr>
          <p:cNvSpPr>
            <a:spLocks noGrp="1"/>
          </p:cNvSpPr>
          <p:nvPr>
            <p:ph idx="1"/>
          </p:nvPr>
        </p:nvSpPr>
        <p:spPr>
          <a:xfrm>
            <a:off x="304800" y="1699511"/>
            <a:ext cx="11288107" cy="4284194"/>
          </a:xfrm>
        </p:spPr>
        <p:txBody>
          <a:bodyPr>
            <a:noAutofit/>
          </a:bodyPr>
          <a:lstStyle/>
          <a:p>
            <a:pPr algn="just"/>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Los narcotraficantes dentro del desarrollo de sus operaciones buscan los puntos débiles del sistema de seguridad para este caso portuario, de aquí las </a:t>
            </a:r>
            <a:r>
              <a:rPr lang="es-EC"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distintas modalidades que al momento por incidencia histórica se han desarrollado para poder traficar narcóticos </a:t>
            </a: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haciendo uso de las instalaciones portuarias a nivel mundial, y que aún con la aplicación de las medidas protocolarias establecidas de protección han visto burlados sus sistemas.</a:t>
            </a:r>
          </a:p>
          <a:p>
            <a:pPr algn="just"/>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Dada su </a:t>
            </a:r>
            <a:r>
              <a:rPr lang="es-EC"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condición geoestratégica </a:t>
            </a: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 favorece la posibilidad del tráfico de narcóticos, la protección </a:t>
            </a:r>
            <a:r>
              <a:rPr lang="es-EC"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buques, carga, e infraestructura </a:t>
            </a: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portuaria se torna en un desafío que requiere una atención </a:t>
            </a:r>
            <a:r>
              <a:rPr lang="es-EC"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mancomunada entre el sector privado y público</a:t>
            </a:r>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just"/>
            <a:r>
              <a:rPr lang="es-EC"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la administración del riesgo de narcotráfico de una manera eficaz se requiere una acción mancomunada del puerto como tal, policía antinarcóticos, empresas exportadoras, empresas de logística, y empresas navieras que desempeñan labores en la instalación portuaria, de donde se desprende </a:t>
            </a:r>
            <a:r>
              <a:rPr lang="es-EC"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necesidad de un sistema de aseguramiento de la trazabilidad de carga y buques que arriben a la instalación portuaria</a:t>
            </a:r>
          </a:p>
        </p:txBody>
      </p:sp>
      <p:pic>
        <p:nvPicPr>
          <p:cNvPr id="19" name="Imagen 18">
            <a:extLst>
              <a:ext uri="{FF2B5EF4-FFF2-40B4-BE49-F238E27FC236}">
                <a16:creationId xmlns:a16="http://schemas.microsoft.com/office/drawing/2014/main" id="{AB880A67-5110-47EF-ACD5-A0DF9DE4E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3646" y="365125"/>
            <a:ext cx="2519261" cy="570303"/>
          </a:xfrm>
          <a:prstGeom prst="rect">
            <a:avLst/>
          </a:prstGeom>
        </p:spPr>
      </p:pic>
    </p:spTree>
    <p:extLst>
      <p:ext uri="{BB962C8B-B14F-4D97-AF65-F5344CB8AC3E}">
        <p14:creationId xmlns:p14="http://schemas.microsoft.com/office/powerpoint/2010/main" val="173774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9000" r="-9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AB880A67-5110-47EF-ACD5-A0DF9DE4E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3646" y="365125"/>
            <a:ext cx="2519261" cy="570303"/>
          </a:xfrm>
          <a:prstGeom prst="rect">
            <a:avLst/>
          </a:prstGeom>
        </p:spPr>
      </p:pic>
      <p:pic>
        <p:nvPicPr>
          <p:cNvPr id="7" name="Imagen 6">
            <a:extLst>
              <a:ext uri="{FF2B5EF4-FFF2-40B4-BE49-F238E27FC236}">
                <a16:creationId xmlns:a16="http://schemas.microsoft.com/office/drawing/2014/main" id="{8EBCE3A0-B232-4A46-B39A-9239889F6861}"/>
              </a:ext>
            </a:extLst>
          </p:cNvPr>
          <p:cNvPicPr/>
          <p:nvPr/>
        </p:nvPicPr>
        <p:blipFill>
          <a:blip r:embed="rId4">
            <a:extLst>
              <a:ext uri="{28A0092B-C50C-407E-A947-70E740481C1C}">
                <a14:useLocalDpi xmlns:a14="http://schemas.microsoft.com/office/drawing/2010/main" val="0"/>
              </a:ext>
            </a:extLst>
          </a:blip>
          <a:stretch>
            <a:fillRect/>
          </a:stretch>
        </p:blipFill>
        <p:spPr>
          <a:xfrm>
            <a:off x="99927" y="182741"/>
            <a:ext cx="7003238" cy="4694059"/>
          </a:xfrm>
          <a:prstGeom prst="rect">
            <a:avLst/>
          </a:prstGeom>
          <a:ln>
            <a:noFill/>
          </a:ln>
          <a:effectLst>
            <a:softEdge rad="112500"/>
          </a:effectLst>
        </p:spPr>
      </p:pic>
      <p:pic>
        <p:nvPicPr>
          <p:cNvPr id="4" name="Imagen 3">
            <a:extLst>
              <a:ext uri="{FF2B5EF4-FFF2-40B4-BE49-F238E27FC236}">
                <a16:creationId xmlns:a16="http://schemas.microsoft.com/office/drawing/2014/main" id="{FA248265-9BB5-48CA-B3DE-CFF0F80B35F6}"/>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525" t="17604" r="14279" b="20474"/>
          <a:stretch/>
        </p:blipFill>
        <p:spPr bwMode="auto">
          <a:xfrm>
            <a:off x="5632174" y="2127140"/>
            <a:ext cx="6358145" cy="4478545"/>
          </a:xfrm>
          <a:prstGeom prst="rect">
            <a:avLst/>
          </a:prstGeom>
          <a:ln w="12700" cap="flat" cmpd="sng" algn="ctr">
            <a:solidFill>
              <a:sysClr val="windowText" lastClr="000000"/>
            </a:solidFill>
            <a:prstDash val="solid"/>
            <a:round/>
            <a:headEnd type="none" w="med" len="med"/>
            <a:tailEnd type="none" w="med" len="med"/>
          </a:ln>
          <a:effectLst>
            <a:innerShdw blurRad="114300">
              <a:prstClr val="black"/>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77963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AB880A67-5110-47EF-ACD5-A0DF9DE4E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8967" y="252784"/>
            <a:ext cx="2780899" cy="629532"/>
          </a:xfrm>
          <a:prstGeom prst="rect">
            <a:avLst/>
          </a:prstGeom>
        </p:spPr>
      </p:pic>
      <p:sp>
        <p:nvSpPr>
          <p:cNvPr id="5" name="Título 1">
            <a:extLst>
              <a:ext uri="{FF2B5EF4-FFF2-40B4-BE49-F238E27FC236}">
                <a16:creationId xmlns:a16="http://schemas.microsoft.com/office/drawing/2014/main" id="{298CF1E4-226B-4092-B2D1-A65E45F3C311}"/>
              </a:ext>
            </a:extLst>
          </p:cNvPr>
          <p:cNvSpPr>
            <a:spLocks noGrp="1"/>
          </p:cNvSpPr>
          <p:nvPr>
            <p:ph type="title"/>
          </p:nvPr>
        </p:nvSpPr>
        <p:spPr>
          <a:xfrm>
            <a:off x="1867363" y="252784"/>
            <a:ext cx="7231604" cy="1049235"/>
          </a:xfrm>
        </p:spPr>
        <p:txBody>
          <a:bodyPr>
            <a:normAutofit/>
          </a:bodyPr>
          <a:lstStyle/>
          <a:p>
            <a:pPr algn="ctr"/>
            <a:r>
              <a:rPr lang="es-EC" sz="2800" dirty="0">
                <a:latin typeface="Arial" panose="020B0604020202020204" pitchFamily="34" charset="0"/>
                <a:cs typeface="Arial" panose="020B0604020202020204" pitchFamily="34" charset="0"/>
              </a:rPr>
              <a:t>METODOLOGIA DE LA INVESTIGACION</a:t>
            </a:r>
          </a:p>
        </p:txBody>
      </p:sp>
      <p:sp>
        <p:nvSpPr>
          <p:cNvPr id="2" name="CuadroTexto 1">
            <a:extLst>
              <a:ext uri="{FF2B5EF4-FFF2-40B4-BE49-F238E27FC236}">
                <a16:creationId xmlns:a16="http://schemas.microsoft.com/office/drawing/2014/main" id="{38DB9015-DFF7-43CF-B028-2001F49DE294}"/>
              </a:ext>
            </a:extLst>
          </p:cNvPr>
          <p:cNvSpPr txBox="1"/>
          <p:nvPr/>
        </p:nvSpPr>
        <p:spPr>
          <a:xfrm flipH="1">
            <a:off x="2058292" y="1281675"/>
            <a:ext cx="1306002" cy="369332"/>
          </a:xfrm>
          <a:prstGeom prst="rect">
            <a:avLst/>
          </a:prstGeom>
          <a:noFill/>
        </p:spPr>
        <p:txBody>
          <a:bodyPr wrap="square" rtlCol="0">
            <a:spAutoFit/>
          </a:bodyPr>
          <a:lstStyle/>
          <a:p>
            <a:r>
              <a:rPr lang="es-EC" b="1" dirty="0"/>
              <a:t>ENCUESTA</a:t>
            </a:r>
          </a:p>
        </p:txBody>
      </p:sp>
      <p:graphicFrame>
        <p:nvGraphicFramePr>
          <p:cNvPr id="3" name="Tabla 2">
            <a:extLst>
              <a:ext uri="{FF2B5EF4-FFF2-40B4-BE49-F238E27FC236}">
                <a16:creationId xmlns:a16="http://schemas.microsoft.com/office/drawing/2014/main" id="{CFFD9753-8E8E-459C-8A5B-473EE10CDA55}"/>
              </a:ext>
            </a:extLst>
          </p:cNvPr>
          <p:cNvGraphicFramePr>
            <a:graphicFrameLocks noGrp="1"/>
          </p:cNvGraphicFramePr>
          <p:nvPr>
            <p:extLst>
              <p:ext uri="{D42A27DB-BD31-4B8C-83A1-F6EECF244321}">
                <p14:modId xmlns:p14="http://schemas.microsoft.com/office/powerpoint/2010/main" val="2003784263"/>
              </p:ext>
            </p:extLst>
          </p:nvPr>
        </p:nvGraphicFramePr>
        <p:xfrm>
          <a:off x="107241" y="1809267"/>
          <a:ext cx="5208105" cy="1619733"/>
        </p:xfrm>
        <a:graphic>
          <a:graphicData uri="http://schemas.openxmlformats.org/drawingml/2006/table">
            <a:tbl>
              <a:tblPr firstRow="1" bandRow="1">
                <a:tableStyleId>{2D5ABB26-0587-4C30-8999-92F81FD0307C}</a:tableStyleId>
              </a:tblPr>
              <a:tblGrid>
                <a:gridCol w="1736035">
                  <a:extLst>
                    <a:ext uri="{9D8B030D-6E8A-4147-A177-3AD203B41FA5}">
                      <a16:colId xmlns:a16="http://schemas.microsoft.com/office/drawing/2014/main" val="2813906596"/>
                    </a:ext>
                  </a:extLst>
                </a:gridCol>
                <a:gridCol w="1736035">
                  <a:extLst>
                    <a:ext uri="{9D8B030D-6E8A-4147-A177-3AD203B41FA5}">
                      <a16:colId xmlns:a16="http://schemas.microsoft.com/office/drawing/2014/main" val="1685480254"/>
                    </a:ext>
                  </a:extLst>
                </a:gridCol>
                <a:gridCol w="1736035">
                  <a:extLst>
                    <a:ext uri="{9D8B030D-6E8A-4147-A177-3AD203B41FA5}">
                      <a16:colId xmlns:a16="http://schemas.microsoft.com/office/drawing/2014/main" val="902826484"/>
                    </a:ext>
                  </a:extLst>
                </a:gridCol>
              </a:tblGrid>
              <a:tr h="204920">
                <a:tc>
                  <a:txBody>
                    <a:bodyPr/>
                    <a:lstStyle/>
                    <a:p>
                      <a:pPr algn="ctr"/>
                      <a:r>
                        <a:rPr lang="es-EC" sz="1000" dirty="0"/>
                        <a:t>POBLACION</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s-EC" sz="1000" dirty="0"/>
                        <a:t>MUESTRA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s-EC" sz="1000" dirty="0"/>
                        <a:t>CLASIFICACION</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6795569"/>
                  </a:ext>
                </a:extLst>
              </a:tr>
              <a:tr h="1083150">
                <a:tc>
                  <a:txBody>
                    <a:bodyPr/>
                    <a:lstStyle/>
                    <a:p>
                      <a:pPr algn="ctr"/>
                      <a:r>
                        <a:rPr lang="es-EC" sz="1000" dirty="0"/>
                        <a:t>1´116.000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000" dirty="0"/>
                        <a:t>283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just">
                        <a:buFont typeface="Arial" panose="020B0604020202020204" pitchFamily="34" charset="0"/>
                        <a:buChar char="•"/>
                      </a:pPr>
                      <a:r>
                        <a:rPr lang="es-EC" sz="1000" dirty="0">
                          <a:effectLst>
                            <a:outerShdw blurRad="38100" dist="38100" dir="2700000" algn="tl">
                              <a:srgbClr val="000000">
                                <a:alpha val="43137"/>
                              </a:srgbClr>
                            </a:outerShdw>
                          </a:effectLst>
                        </a:rPr>
                        <a:t>Operadores Portuarios</a:t>
                      </a:r>
                    </a:p>
                    <a:p>
                      <a:pPr marL="285750" indent="-285750" algn="just">
                        <a:buFont typeface="Arial" panose="020B0604020202020204" pitchFamily="34" charset="0"/>
                        <a:buChar char="•"/>
                      </a:pPr>
                      <a:r>
                        <a:rPr lang="es-EC" sz="1000" dirty="0">
                          <a:effectLst>
                            <a:outerShdw blurRad="38100" dist="38100" dir="2700000" algn="tl">
                              <a:srgbClr val="000000">
                                <a:alpha val="43137"/>
                              </a:srgbClr>
                            </a:outerShdw>
                          </a:effectLst>
                        </a:rPr>
                        <a:t>Importadores</a:t>
                      </a:r>
                    </a:p>
                    <a:p>
                      <a:pPr marL="285750" indent="-285750" algn="just">
                        <a:buFont typeface="Arial" panose="020B0604020202020204" pitchFamily="34" charset="0"/>
                        <a:buChar char="•"/>
                      </a:pPr>
                      <a:r>
                        <a:rPr lang="es-EC" sz="1000" dirty="0">
                          <a:effectLst>
                            <a:outerShdw blurRad="38100" dist="38100" dir="2700000" algn="tl">
                              <a:srgbClr val="000000">
                                <a:alpha val="43137"/>
                              </a:srgbClr>
                            </a:outerShdw>
                          </a:effectLst>
                        </a:rPr>
                        <a:t>Exportadores</a:t>
                      </a:r>
                    </a:p>
                    <a:p>
                      <a:pPr marL="285750" indent="-285750" algn="just">
                        <a:buFont typeface="Arial" panose="020B0604020202020204" pitchFamily="34" charset="0"/>
                        <a:buChar char="•"/>
                      </a:pPr>
                      <a:r>
                        <a:rPr lang="es-EC" sz="1000" dirty="0">
                          <a:effectLst>
                            <a:outerShdw blurRad="38100" dist="38100" dir="2700000" algn="tl">
                              <a:srgbClr val="000000">
                                <a:alpha val="43137"/>
                              </a:srgbClr>
                            </a:outerShdw>
                          </a:effectLst>
                        </a:rPr>
                        <a:t>Agentes aduaneros</a:t>
                      </a:r>
                    </a:p>
                    <a:p>
                      <a:pPr marL="285750" indent="-285750" algn="just">
                        <a:buFont typeface="Arial" panose="020B0604020202020204" pitchFamily="34" charset="0"/>
                        <a:buChar char="•"/>
                      </a:pPr>
                      <a:r>
                        <a:rPr lang="es-EC" sz="1000" dirty="0">
                          <a:effectLst>
                            <a:outerShdw blurRad="38100" dist="38100" dir="2700000" algn="tl">
                              <a:srgbClr val="000000">
                                <a:alpha val="43137"/>
                              </a:srgbClr>
                            </a:outerShdw>
                          </a:effectLst>
                        </a:rPr>
                        <a:t>Agencias navieras</a:t>
                      </a:r>
                    </a:p>
                    <a:p>
                      <a:pPr algn="ctr"/>
                      <a:endParaRPr lang="es-EC"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7047088"/>
                  </a:ext>
                </a:extLst>
              </a:tr>
              <a:tr h="292743">
                <a:tc>
                  <a:txBody>
                    <a:bodyPr/>
                    <a:lstStyle/>
                    <a:p>
                      <a:pPr algn="ctr"/>
                      <a:r>
                        <a:rPr lang="es-EC" sz="1000" dirty="0"/>
                        <a:t>116</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s-EC" sz="1000" dirty="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s-EC" sz="1000" dirty="0"/>
                        <a:t>FUNCIONARIOS PORTUARIOS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31763053"/>
                  </a:ext>
                </a:extLst>
              </a:tr>
            </a:tbl>
          </a:graphicData>
        </a:graphic>
      </p:graphicFrame>
      <p:sp>
        <p:nvSpPr>
          <p:cNvPr id="10" name="CuadroTexto 9">
            <a:extLst>
              <a:ext uri="{FF2B5EF4-FFF2-40B4-BE49-F238E27FC236}">
                <a16:creationId xmlns:a16="http://schemas.microsoft.com/office/drawing/2014/main" id="{5DD89AF4-37A6-42E9-8D1C-037747370F3A}"/>
              </a:ext>
            </a:extLst>
          </p:cNvPr>
          <p:cNvSpPr txBox="1"/>
          <p:nvPr/>
        </p:nvSpPr>
        <p:spPr>
          <a:xfrm flipH="1">
            <a:off x="8384190" y="1281675"/>
            <a:ext cx="1429554" cy="369332"/>
          </a:xfrm>
          <a:prstGeom prst="rect">
            <a:avLst/>
          </a:prstGeom>
          <a:noFill/>
        </p:spPr>
        <p:txBody>
          <a:bodyPr wrap="square" rtlCol="0">
            <a:spAutoFit/>
          </a:bodyPr>
          <a:lstStyle/>
          <a:p>
            <a:r>
              <a:rPr lang="es-EC" b="1" dirty="0"/>
              <a:t>ENTREVISTA</a:t>
            </a:r>
          </a:p>
        </p:txBody>
      </p:sp>
      <p:sp>
        <p:nvSpPr>
          <p:cNvPr id="4" name="CuadroTexto 3">
            <a:extLst>
              <a:ext uri="{FF2B5EF4-FFF2-40B4-BE49-F238E27FC236}">
                <a16:creationId xmlns:a16="http://schemas.microsoft.com/office/drawing/2014/main" id="{6D01C2ED-FBF4-4116-B0A3-11B3044883B7}"/>
              </a:ext>
            </a:extLst>
          </p:cNvPr>
          <p:cNvSpPr txBox="1"/>
          <p:nvPr/>
        </p:nvSpPr>
        <p:spPr>
          <a:xfrm>
            <a:off x="7858334" y="1701378"/>
            <a:ext cx="3910819" cy="1477328"/>
          </a:xfrm>
          <a:prstGeom prst="rect">
            <a:avLst/>
          </a:prstGeom>
          <a:noFill/>
        </p:spPr>
        <p:txBody>
          <a:bodyPr wrap="square" rtlCol="0">
            <a:spAutoFit/>
          </a:bodyPr>
          <a:lstStyle/>
          <a:p>
            <a:pPr marL="285750" indent="-285750">
              <a:buFont typeface="Arial" panose="020B0604020202020204" pitchFamily="34" charset="0"/>
              <a:buChar char="•"/>
            </a:pPr>
            <a:r>
              <a:rPr lang="es-EC" dirty="0"/>
              <a:t>OPIP</a:t>
            </a:r>
          </a:p>
          <a:p>
            <a:pPr marL="285750" indent="-285750">
              <a:buFont typeface="Arial" panose="020B0604020202020204" pitchFamily="34" charset="0"/>
              <a:buChar char="•"/>
            </a:pPr>
            <a:r>
              <a:rPr lang="es-EC" dirty="0"/>
              <a:t>JEFE DE SEGURIDAD</a:t>
            </a:r>
          </a:p>
          <a:p>
            <a:pPr marL="285750" indent="-285750">
              <a:buFont typeface="Arial" panose="020B0604020202020204" pitchFamily="34" charset="0"/>
              <a:buChar char="•"/>
            </a:pPr>
            <a:r>
              <a:rPr lang="es-EC" dirty="0"/>
              <a:t>SUPERVISOR DE SEGURIDAD</a:t>
            </a:r>
          </a:p>
          <a:p>
            <a:pPr marL="285750" indent="-285750">
              <a:buFont typeface="Arial" panose="020B0604020202020204" pitchFamily="34" charset="0"/>
              <a:buChar char="•"/>
            </a:pPr>
            <a:r>
              <a:rPr lang="es-EC" dirty="0"/>
              <a:t>GERENTE DE OPERACIONES</a:t>
            </a:r>
          </a:p>
          <a:p>
            <a:pPr marL="285750" indent="-285750">
              <a:buFont typeface="Arial" panose="020B0604020202020204" pitchFamily="34" charset="0"/>
              <a:buChar char="•"/>
            </a:pPr>
            <a:r>
              <a:rPr lang="es-EC" dirty="0"/>
              <a:t>USUARIOS DEL PUERTO</a:t>
            </a:r>
          </a:p>
        </p:txBody>
      </p:sp>
      <p:sp>
        <p:nvSpPr>
          <p:cNvPr id="13" name="CuadroTexto 12">
            <a:extLst>
              <a:ext uri="{FF2B5EF4-FFF2-40B4-BE49-F238E27FC236}">
                <a16:creationId xmlns:a16="http://schemas.microsoft.com/office/drawing/2014/main" id="{127F4228-A034-4A1A-987A-416B4EDB6250}"/>
              </a:ext>
            </a:extLst>
          </p:cNvPr>
          <p:cNvSpPr txBox="1"/>
          <p:nvPr/>
        </p:nvSpPr>
        <p:spPr>
          <a:xfrm flipH="1">
            <a:off x="1147625" y="3936248"/>
            <a:ext cx="3127336" cy="369332"/>
          </a:xfrm>
          <a:prstGeom prst="rect">
            <a:avLst/>
          </a:prstGeom>
          <a:noFill/>
        </p:spPr>
        <p:txBody>
          <a:bodyPr wrap="square" rtlCol="0">
            <a:spAutoFit/>
          </a:bodyPr>
          <a:lstStyle/>
          <a:p>
            <a:r>
              <a:rPr lang="es-EC" b="1" dirty="0"/>
              <a:t>RECOPILACION BIBLIOGRAFICA</a:t>
            </a:r>
          </a:p>
        </p:txBody>
      </p:sp>
      <p:sp>
        <p:nvSpPr>
          <p:cNvPr id="14" name="CuadroTexto 13">
            <a:extLst>
              <a:ext uri="{FF2B5EF4-FFF2-40B4-BE49-F238E27FC236}">
                <a16:creationId xmlns:a16="http://schemas.microsoft.com/office/drawing/2014/main" id="{9C13E397-5653-4030-B7BD-892A7C6DB2EE}"/>
              </a:ext>
            </a:extLst>
          </p:cNvPr>
          <p:cNvSpPr txBox="1"/>
          <p:nvPr/>
        </p:nvSpPr>
        <p:spPr>
          <a:xfrm>
            <a:off x="1147625" y="4305580"/>
            <a:ext cx="3910819" cy="2031325"/>
          </a:xfrm>
          <a:prstGeom prst="rect">
            <a:avLst/>
          </a:prstGeom>
          <a:noFill/>
        </p:spPr>
        <p:txBody>
          <a:bodyPr wrap="square" rtlCol="0">
            <a:spAutoFit/>
          </a:bodyPr>
          <a:lstStyle/>
          <a:p>
            <a:pPr marL="285750" indent="-285750">
              <a:buFont typeface="Arial" panose="020B0604020202020204" pitchFamily="34" charset="0"/>
              <a:buChar char="•"/>
            </a:pPr>
            <a:r>
              <a:rPr lang="es-EC" dirty="0"/>
              <a:t>GUIA SOBRE PROTECCION MARITIMA Y EL CODIGO PBIP</a:t>
            </a:r>
          </a:p>
          <a:p>
            <a:endParaRPr lang="es-EC" dirty="0"/>
          </a:p>
          <a:p>
            <a:pPr marL="285750" indent="-285750">
              <a:buFont typeface="Arial" panose="020B0604020202020204" pitchFamily="34" charset="0"/>
              <a:buChar char="•"/>
            </a:pPr>
            <a:r>
              <a:rPr lang="es-EC" dirty="0"/>
              <a:t>CONVENIO PARA LA SEGURIDAD DE LA VIDA HUMANA EN EL MAR SOLAS</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endParaRPr lang="es-EC" dirty="0"/>
          </a:p>
        </p:txBody>
      </p:sp>
      <p:sp>
        <p:nvSpPr>
          <p:cNvPr id="15" name="CuadroTexto 14">
            <a:extLst>
              <a:ext uri="{FF2B5EF4-FFF2-40B4-BE49-F238E27FC236}">
                <a16:creationId xmlns:a16="http://schemas.microsoft.com/office/drawing/2014/main" id="{85603D93-6FC1-422B-AD32-F72DA0DFD3D7}"/>
              </a:ext>
            </a:extLst>
          </p:cNvPr>
          <p:cNvSpPr txBox="1"/>
          <p:nvPr/>
        </p:nvSpPr>
        <p:spPr>
          <a:xfrm flipH="1">
            <a:off x="7858334" y="3797748"/>
            <a:ext cx="3196042" cy="646331"/>
          </a:xfrm>
          <a:prstGeom prst="rect">
            <a:avLst/>
          </a:prstGeom>
          <a:noFill/>
        </p:spPr>
        <p:txBody>
          <a:bodyPr wrap="square" rtlCol="0">
            <a:spAutoFit/>
          </a:bodyPr>
          <a:lstStyle/>
          <a:p>
            <a:pPr algn="ctr"/>
            <a:r>
              <a:rPr lang="es-EC" b="1" dirty="0"/>
              <a:t>TECNICAS DE RECOLECCIÓN DE DATOS</a:t>
            </a:r>
          </a:p>
        </p:txBody>
      </p:sp>
      <p:sp>
        <p:nvSpPr>
          <p:cNvPr id="16" name="CuadroTexto 15">
            <a:extLst>
              <a:ext uri="{FF2B5EF4-FFF2-40B4-BE49-F238E27FC236}">
                <a16:creationId xmlns:a16="http://schemas.microsoft.com/office/drawing/2014/main" id="{01391869-6EF9-40CA-9E96-79746C7C34EE}"/>
              </a:ext>
            </a:extLst>
          </p:cNvPr>
          <p:cNvSpPr txBox="1"/>
          <p:nvPr/>
        </p:nvSpPr>
        <p:spPr>
          <a:xfrm>
            <a:off x="7143557" y="4444079"/>
            <a:ext cx="3910819" cy="1754326"/>
          </a:xfrm>
          <a:prstGeom prst="rect">
            <a:avLst/>
          </a:prstGeom>
          <a:noFill/>
        </p:spPr>
        <p:txBody>
          <a:bodyPr wrap="square" rtlCol="0">
            <a:spAutoFit/>
          </a:bodyPr>
          <a:lstStyle/>
          <a:p>
            <a:pPr marL="285750" indent="-285750">
              <a:buFont typeface="Arial" panose="020B0604020202020204" pitchFamily="34" charset="0"/>
              <a:buChar char="•"/>
            </a:pPr>
            <a:r>
              <a:rPr lang="es-EC" dirty="0"/>
              <a:t>RECOLECCIÓN DE INFORMACIÓN IN-SITU</a:t>
            </a:r>
          </a:p>
          <a:p>
            <a:pPr marL="285750" indent="-285750">
              <a:buFont typeface="Arial" panose="020B0604020202020204" pitchFamily="34" charset="0"/>
              <a:buChar char="•"/>
            </a:pPr>
            <a:r>
              <a:rPr lang="es-EC" dirty="0"/>
              <a:t>EXPLORACIÓN</a:t>
            </a:r>
          </a:p>
          <a:p>
            <a:pPr marL="285750" indent="-285750">
              <a:buFont typeface="Arial" panose="020B0604020202020204" pitchFamily="34" charset="0"/>
              <a:buChar char="•"/>
            </a:pPr>
            <a:r>
              <a:rPr lang="es-EC" dirty="0"/>
              <a:t>OBSERVACIÓN</a:t>
            </a:r>
          </a:p>
          <a:p>
            <a:pPr marL="285750" indent="-285750">
              <a:buFont typeface="Arial" panose="020B0604020202020204" pitchFamily="34" charset="0"/>
              <a:buChar char="•"/>
            </a:pPr>
            <a:r>
              <a:rPr lang="es-EC" dirty="0"/>
              <a:t>BIBLIOGRAFÍA </a:t>
            </a:r>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8101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l="-1000" r="-1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AB880A67-5110-47EF-ACD5-A0DF9DE4E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8967" y="252784"/>
            <a:ext cx="2780899" cy="629532"/>
          </a:xfrm>
          <a:prstGeom prst="rect">
            <a:avLst/>
          </a:prstGeom>
        </p:spPr>
      </p:pic>
      <p:sp>
        <p:nvSpPr>
          <p:cNvPr id="5" name="Título 1">
            <a:extLst>
              <a:ext uri="{FF2B5EF4-FFF2-40B4-BE49-F238E27FC236}">
                <a16:creationId xmlns:a16="http://schemas.microsoft.com/office/drawing/2014/main" id="{298CF1E4-226B-4092-B2D1-A65E45F3C311}"/>
              </a:ext>
            </a:extLst>
          </p:cNvPr>
          <p:cNvSpPr>
            <a:spLocks noGrp="1"/>
          </p:cNvSpPr>
          <p:nvPr>
            <p:ph type="title"/>
          </p:nvPr>
        </p:nvSpPr>
        <p:spPr>
          <a:xfrm>
            <a:off x="2480198" y="252784"/>
            <a:ext cx="7231604" cy="1049235"/>
          </a:xfrm>
        </p:spPr>
        <p:txBody>
          <a:bodyPr>
            <a:normAutofit/>
          </a:bodyPr>
          <a:lstStyle/>
          <a:p>
            <a:pPr algn="ctr"/>
            <a:r>
              <a:rPr lang="es-EC" sz="3200" dirty="0">
                <a:latin typeface="Arial" panose="020B0604020202020204" pitchFamily="34" charset="0"/>
                <a:cs typeface="Arial" panose="020B0604020202020204" pitchFamily="34" charset="0"/>
              </a:rPr>
              <a:t>RESULTADOS DE LA INVESTIGACIÓN</a:t>
            </a:r>
          </a:p>
        </p:txBody>
      </p:sp>
      <p:pic>
        <p:nvPicPr>
          <p:cNvPr id="2" name="Imagen 1">
            <a:extLst>
              <a:ext uri="{FF2B5EF4-FFF2-40B4-BE49-F238E27FC236}">
                <a16:creationId xmlns:a16="http://schemas.microsoft.com/office/drawing/2014/main" id="{8EA22A20-AA32-45D9-B585-8516600ABA7A}"/>
              </a:ext>
            </a:extLst>
          </p:cNvPr>
          <p:cNvPicPr>
            <a:picLocks noChangeAspect="1"/>
          </p:cNvPicPr>
          <p:nvPr/>
        </p:nvPicPr>
        <p:blipFill rotWithShape="1">
          <a:blip r:embed="rId4"/>
          <a:srcRect l="15316" t="36016" r="51579" b="24900"/>
          <a:stretch/>
        </p:blipFill>
        <p:spPr>
          <a:xfrm>
            <a:off x="247462" y="1881725"/>
            <a:ext cx="5316544" cy="3528920"/>
          </a:xfrm>
          <a:prstGeom prst="rect">
            <a:avLst/>
          </a:prstGeom>
          <a:ln w="228600" cap="sq" cmpd="thickThin">
            <a:solidFill>
              <a:srgbClr val="000000"/>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62F96392-3090-463B-878E-D3D3419B20B6}"/>
              </a:ext>
            </a:extLst>
          </p:cNvPr>
          <p:cNvPicPr>
            <a:picLocks noChangeAspect="1"/>
          </p:cNvPicPr>
          <p:nvPr/>
        </p:nvPicPr>
        <p:blipFill rotWithShape="1">
          <a:blip r:embed="rId5"/>
          <a:srcRect l="20658" t="46080" r="46054" b="18971"/>
          <a:stretch/>
        </p:blipFill>
        <p:spPr>
          <a:xfrm>
            <a:off x="6253396" y="1881725"/>
            <a:ext cx="5691142" cy="3528920"/>
          </a:xfrm>
          <a:prstGeom prst="rect">
            <a:avLst/>
          </a:prstGeom>
          <a:ln w="228600" cap="sq" cmpd="thickThin">
            <a:solidFill>
              <a:srgbClr val="000000"/>
            </a:solidFill>
            <a:prstDash val="solid"/>
            <a:miter lim="800000"/>
          </a:ln>
          <a:effectLst>
            <a:innerShdw blurRad="76200">
              <a:srgbClr val="000000"/>
            </a:innerShdw>
          </a:effectLst>
        </p:spPr>
      </p:pic>
      <p:sp>
        <p:nvSpPr>
          <p:cNvPr id="6" name="Título 1">
            <a:extLst>
              <a:ext uri="{FF2B5EF4-FFF2-40B4-BE49-F238E27FC236}">
                <a16:creationId xmlns:a16="http://schemas.microsoft.com/office/drawing/2014/main" id="{274D6AB1-E2EA-496A-A9FD-1D6415579E98}"/>
              </a:ext>
            </a:extLst>
          </p:cNvPr>
          <p:cNvSpPr txBox="1">
            <a:spLocks/>
          </p:cNvSpPr>
          <p:nvPr/>
        </p:nvSpPr>
        <p:spPr>
          <a:xfrm>
            <a:off x="2480198" y="5808765"/>
            <a:ext cx="7231604" cy="1049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dirty="0">
                <a:latin typeface="Arial" panose="020B0604020202020204" pitchFamily="34" charset="0"/>
                <a:cs typeface="Arial" panose="020B0604020202020204" pitchFamily="34" charset="0"/>
              </a:rPr>
              <a:t>ENCUESTA</a:t>
            </a:r>
          </a:p>
        </p:txBody>
      </p:sp>
      <p:sp>
        <p:nvSpPr>
          <p:cNvPr id="7" name="Título 1">
            <a:extLst>
              <a:ext uri="{FF2B5EF4-FFF2-40B4-BE49-F238E27FC236}">
                <a16:creationId xmlns:a16="http://schemas.microsoft.com/office/drawing/2014/main" id="{E0092417-CDD5-4754-9E86-3FE3353206C6}"/>
              </a:ext>
            </a:extLst>
          </p:cNvPr>
          <p:cNvSpPr txBox="1">
            <a:spLocks/>
          </p:cNvSpPr>
          <p:nvPr/>
        </p:nvSpPr>
        <p:spPr>
          <a:xfrm>
            <a:off x="-575998" y="1060084"/>
            <a:ext cx="6963464" cy="817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400" b="1" dirty="0">
                <a:latin typeface="Arial" panose="020B0604020202020204" pitchFamily="34" charset="0"/>
                <a:cs typeface="Arial" panose="020B0604020202020204" pitchFamily="34" charset="0"/>
              </a:rPr>
              <a:t>CRITERIO DE SATISFACCIÓN SEGURIDAD PUERTO</a:t>
            </a:r>
          </a:p>
        </p:txBody>
      </p:sp>
      <p:sp>
        <p:nvSpPr>
          <p:cNvPr id="8" name="Título 1">
            <a:extLst>
              <a:ext uri="{FF2B5EF4-FFF2-40B4-BE49-F238E27FC236}">
                <a16:creationId xmlns:a16="http://schemas.microsoft.com/office/drawing/2014/main" id="{50D72852-0963-4694-AC9E-4DD8620ABF02}"/>
              </a:ext>
            </a:extLst>
          </p:cNvPr>
          <p:cNvSpPr txBox="1">
            <a:spLocks/>
          </p:cNvSpPr>
          <p:nvPr/>
        </p:nvSpPr>
        <p:spPr>
          <a:xfrm>
            <a:off x="5564006" y="1056266"/>
            <a:ext cx="6963464" cy="817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400" b="1" dirty="0">
                <a:latin typeface="Arial" panose="020B0604020202020204" pitchFamily="34" charset="0"/>
                <a:cs typeface="Arial" panose="020B0604020202020204" pitchFamily="34" charset="0"/>
              </a:rPr>
              <a:t>PROPENSION A MEJORAMIENTO DEL SISTEMA DE SEGURIDAD PUERTO</a:t>
            </a:r>
          </a:p>
        </p:txBody>
      </p:sp>
    </p:spTree>
    <p:extLst>
      <p:ext uri="{BB962C8B-B14F-4D97-AF65-F5344CB8AC3E}">
        <p14:creationId xmlns:p14="http://schemas.microsoft.com/office/powerpoint/2010/main" val="30194486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AB880A67-5110-47EF-ACD5-A0DF9DE4E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8125" y="252784"/>
            <a:ext cx="2780899" cy="629532"/>
          </a:xfrm>
          <a:prstGeom prst="rect">
            <a:avLst/>
          </a:prstGeom>
        </p:spPr>
      </p:pic>
      <p:sp>
        <p:nvSpPr>
          <p:cNvPr id="5" name="Título 1">
            <a:extLst>
              <a:ext uri="{FF2B5EF4-FFF2-40B4-BE49-F238E27FC236}">
                <a16:creationId xmlns:a16="http://schemas.microsoft.com/office/drawing/2014/main" id="{298CF1E4-226B-4092-B2D1-A65E45F3C311}"/>
              </a:ext>
            </a:extLst>
          </p:cNvPr>
          <p:cNvSpPr>
            <a:spLocks noGrp="1"/>
          </p:cNvSpPr>
          <p:nvPr>
            <p:ph type="title"/>
          </p:nvPr>
        </p:nvSpPr>
        <p:spPr>
          <a:xfrm>
            <a:off x="1867363" y="252784"/>
            <a:ext cx="7231604" cy="1049235"/>
          </a:xfrm>
        </p:spPr>
        <p:txBody>
          <a:bodyPr>
            <a:normAutofit/>
          </a:bodyPr>
          <a:lstStyle/>
          <a:p>
            <a:pPr algn="ctr"/>
            <a:r>
              <a:rPr lang="es-EC" sz="2800" dirty="0">
                <a:latin typeface="Arial" panose="020B0604020202020204" pitchFamily="34" charset="0"/>
                <a:cs typeface="Arial" panose="020B0604020202020204" pitchFamily="34" charset="0"/>
              </a:rPr>
              <a:t>RESULTADOS DE LA INVESTIGACION </a:t>
            </a:r>
          </a:p>
        </p:txBody>
      </p:sp>
      <p:sp>
        <p:nvSpPr>
          <p:cNvPr id="8" name="Título 1">
            <a:extLst>
              <a:ext uri="{FF2B5EF4-FFF2-40B4-BE49-F238E27FC236}">
                <a16:creationId xmlns:a16="http://schemas.microsoft.com/office/drawing/2014/main" id="{4F188D38-DC43-46BD-801E-573511B2ADED}"/>
              </a:ext>
            </a:extLst>
          </p:cNvPr>
          <p:cNvSpPr txBox="1">
            <a:spLocks/>
          </p:cNvSpPr>
          <p:nvPr/>
        </p:nvSpPr>
        <p:spPr>
          <a:xfrm>
            <a:off x="2480198" y="5555981"/>
            <a:ext cx="7231604" cy="1049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s-EC" sz="2800" dirty="0">
                <a:solidFill>
                  <a:schemeClr val="bg1"/>
                </a:solidFill>
                <a:latin typeface="Arial" panose="020B0604020202020204" pitchFamily="34" charset="0"/>
                <a:cs typeface="Arial" panose="020B0604020202020204" pitchFamily="34" charset="0"/>
              </a:rPr>
              <a:t>ENTREVISTAS</a:t>
            </a:r>
          </a:p>
        </p:txBody>
      </p:sp>
      <p:sp>
        <p:nvSpPr>
          <p:cNvPr id="2" name="CuadroTexto 1">
            <a:extLst>
              <a:ext uri="{FF2B5EF4-FFF2-40B4-BE49-F238E27FC236}">
                <a16:creationId xmlns:a16="http://schemas.microsoft.com/office/drawing/2014/main" id="{F8E5B43F-2A2A-4807-ACD6-8A7BB592CE2F}"/>
              </a:ext>
            </a:extLst>
          </p:cNvPr>
          <p:cNvSpPr txBox="1"/>
          <p:nvPr/>
        </p:nvSpPr>
        <p:spPr>
          <a:xfrm>
            <a:off x="61337" y="1302019"/>
            <a:ext cx="11614848" cy="3785652"/>
          </a:xfrm>
          <a:prstGeom prst="rect">
            <a:avLst/>
          </a:prstGeom>
          <a:noFill/>
        </p:spPr>
        <p:txBody>
          <a:bodyPr wrap="square" rtlCol="0">
            <a:spAutoFit/>
          </a:bodyPr>
          <a:lstStyle/>
          <a:p>
            <a:pPr marL="285750" indent="-285750" algn="just">
              <a:buFont typeface="Arial" panose="020B0604020202020204" pitchFamily="34" charset="0"/>
              <a:buChar char="•"/>
            </a:pPr>
            <a:r>
              <a:rPr lang="es-EC" sz="2400" dirty="0">
                <a:latin typeface="Arial" panose="020B0604020202020204" pitchFamily="34" charset="0"/>
                <a:cs typeface="Arial" panose="020B0604020202020204" pitchFamily="34" charset="0"/>
              </a:rPr>
              <a:t>Relación con entes de seguridad estatales.</a:t>
            </a:r>
          </a:p>
          <a:p>
            <a:pPr algn="just"/>
            <a:endParaRPr lang="es-EC"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C" sz="2400" dirty="0">
                <a:latin typeface="Arial" panose="020B0604020202020204" pitchFamily="34" charset="0"/>
                <a:cs typeface="Arial" panose="020B0604020202020204" pitchFamily="34" charset="0"/>
              </a:rPr>
              <a:t>Inversión en seguridad electrónica.</a:t>
            </a:r>
          </a:p>
          <a:p>
            <a:pPr algn="just"/>
            <a:endParaRPr lang="es-EC"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C" sz="2400" dirty="0">
                <a:latin typeface="Arial" panose="020B0604020202020204" pitchFamily="34" charset="0"/>
                <a:cs typeface="Arial" panose="020B0604020202020204" pitchFamily="34" charset="0"/>
              </a:rPr>
              <a:t>Aceptación de sistemas de seguridad electrónica.</a:t>
            </a:r>
          </a:p>
          <a:p>
            <a:pPr algn="just"/>
            <a:endParaRPr lang="es-EC"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C" sz="2400" dirty="0">
                <a:latin typeface="Arial" panose="020B0604020202020204" pitchFamily="34" charset="0"/>
                <a:cs typeface="Arial" panose="020B0604020202020204" pitchFamily="34" charset="0"/>
              </a:rPr>
              <a:t>Reforzar disuasión de seguridad contra narcotráfico.</a:t>
            </a:r>
          </a:p>
          <a:p>
            <a:pPr algn="just"/>
            <a:endParaRPr lang="es-EC"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C" sz="2400" dirty="0">
                <a:latin typeface="Arial" panose="020B0604020202020204" pitchFamily="34" charset="0"/>
                <a:cs typeface="Arial" panose="020B0604020202020204" pitchFamily="34" charset="0"/>
              </a:rPr>
              <a:t>Se aprecia preocupación por la seguridad de carga y buques en lo que a trazabilidad de los mismos respecta.</a:t>
            </a:r>
          </a:p>
        </p:txBody>
      </p:sp>
    </p:spTree>
    <p:extLst>
      <p:ext uri="{BB962C8B-B14F-4D97-AF65-F5344CB8AC3E}">
        <p14:creationId xmlns:p14="http://schemas.microsoft.com/office/powerpoint/2010/main" val="795301870"/>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8202C4-266B-466D-B15B-D44E6A10F03F}"/>
              </a:ext>
            </a:extLst>
          </p:cNvPr>
          <p:cNvSpPr>
            <a:spLocks noGrp="1"/>
          </p:cNvSpPr>
          <p:nvPr>
            <p:ph type="title"/>
          </p:nvPr>
        </p:nvSpPr>
        <p:spPr>
          <a:xfrm>
            <a:off x="239155" y="506636"/>
            <a:ext cx="8122702" cy="474546"/>
          </a:xfrm>
        </p:spPr>
        <p:txBody>
          <a:bodyPr>
            <a:normAutofit/>
          </a:bodyPr>
          <a:lstStyle/>
          <a:p>
            <a:pPr algn="ctr"/>
            <a:r>
              <a:rPr lang="es-EC" sz="2500" b="1" i="1" u="sng" dirty="0">
                <a:latin typeface="Arial" panose="020B0604020202020204" pitchFamily="34" charset="0"/>
                <a:cs typeface="Arial" panose="020B0604020202020204" pitchFamily="34" charset="0"/>
              </a:rPr>
              <a:t>EVALUACIÓN DE AMENAZAS</a:t>
            </a:r>
            <a:endParaRPr lang="es-EC" sz="2500" dirty="0"/>
          </a:p>
        </p:txBody>
      </p:sp>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graphicFrame>
        <p:nvGraphicFramePr>
          <p:cNvPr id="6" name="Tabla 5">
            <a:extLst>
              <a:ext uri="{FF2B5EF4-FFF2-40B4-BE49-F238E27FC236}">
                <a16:creationId xmlns:a16="http://schemas.microsoft.com/office/drawing/2014/main" id="{43FCD514-2874-48C5-BB14-B967DEC887A9}"/>
              </a:ext>
            </a:extLst>
          </p:cNvPr>
          <p:cNvGraphicFramePr>
            <a:graphicFrameLocks noGrp="1"/>
          </p:cNvGraphicFramePr>
          <p:nvPr>
            <p:extLst>
              <p:ext uri="{D42A27DB-BD31-4B8C-83A1-F6EECF244321}">
                <p14:modId xmlns:p14="http://schemas.microsoft.com/office/powerpoint/2010/main" val="552579841"/>
              </p:ext>
            </p:extLst>
          </p:nvPr>
        </p:nvGraphicFramePr>
        <p:xfrm>
          <a:off x="239155" y="1180962"/>
          <a:ext cx="11536458" cy="5407675"/>
        </p:xfrm>
        <a:graphic>
          <a:graphicData uri="http://schemas.openxmlformats.org/drawingml/2006/table">
            <a:tbl>
              <a:tblPr firstRow="1" firstCol="1" bandRow="1"/>
              <a:tblGrid>
                <a:gridCol w="414056">
                  <a:extLst>
                    <a:ext uri="{9D8B030D-6E8A-4147-A177-3AD203B41FA5}">
                      <a16:colId xmlns:a16="http://schemas.microsoft.com/office/drawing/2014/main" val="1025275890"/>
                    </a:ext>
                  </a:extLst>
                </a:gridCol>
                <a:gridCol w="4228278">
                  <a:extLst>
                    <a:ext uri="{9D8B030D-6E8A-4147-A177-3AD203B41FA5}">
                      <a16:colId xmlns:a16="http://schemas.microsoft.com/office/drawing/2014/main" val="504639184"/>
                    </a:ext>
                  </a:extLst>
                </a:gridCol>
                <a:gridCol w="1069145">
                  <a:extLst>
                    <a:ext uri="{9D8B030D-6E8A-4147-A177-3AD203B41FA5}">
                      <a16:colId xmlns:a16="http://schemas.microsoft.com/office/drawing/2014/main" val="1062642421"/>
                    </a:ext>
                  </a:extLst>
                </a:gridCol>
                <a:gridCol w="970671">
                  <a:extLst>
                    <a:ext uri="{9D8B030D-6E8A-4147-A177-3AD203B41FA5}">
                      <a16:colId xmlns:a16="http://schemas.microsoft.com/office/drawing/2014/main" val="1996209049"/>
                    </a:ext>
                  </a:extLst>
                </a:gridCol>
                <a:gridCol w="1041009">
                  <a:extLst>
                    <a:ext uri="{9D8B030D-6E8A-4147-A177-3AD203B41FA5}">
                      <a16:colId xmlns:a16="http://schemas.microsoft.com/office/drawing/2014/main" val="1918416857"/>
                    </a:ext>
                  </a:extLst>
                </a:gridCol>
                <a:gridCol w="1026941">
                  <a:extLst>
                    <a:ext uri="{9D8B030D-6E8A-4147-A177-3AD203B41FA5}">
                      <a16:colId xmlns:a16="http://schemas.microsoft.com/office/drawing/2014/main" val="2683792851"/>
                    </a:ext>
                  </a:extLst>
                </a:gridCol>
                <a:gridCol w="970671">
                  <a:extLst>
                    <a:ext uri="{9D8B030D-6E8A-4147-A177-3AD203B41FA5}">
                      <a16:colId xmlns:a16="http://schemas.microsoft.com/office/drawing/2014/main" val="1969438603"/>
                    </a:ext>
                  </a:extLst>
                </a:gridCol>
                <a:gridCol w="886265">
                  <a:extLst>
                    <a:ext uri="{9D8B030D-6E8A-4147-A177-3AD203B41FA5}">
                      <a16:colId xmlns:a16="http://schemas.microsoft.com/office/drawing/2014/main" val="2550678750"/>
                    </a:ext>
                  </a:extLst>
                </a:gridCol>
                <a:gridCol w="422031">
                  <a:extLst>
                    <a:ext uri="{9D8B030D-6E8A-4147-A177-3AD203B41FA5}">
                      <a16:colId xmlns:a16="http://schemas.microsoft.com/office/drawing/2014/main" val="2377578414"/>
                    </a:ext>
                  </a:extLst>
                </a:gridCol>
                <a:gridCol w="76072">
                  <a:extLst>
                    <a:ext uri="{9D8B030D-6E8A-4147-A177-3AD203B41FA5}">
                      <a16:colId xmlns:a16="http://schemas.microsoft.com/office/drawing/2014/main" val="3821738166"/>
                    </a:ext>
                  </a:extLst>
                </a:gridCol>
                <a:gridCol w="286219">
                  <a:extLst>
                    <a:ext uri="{9D8B030D-6E8A-4147-A177-3AD203B41FA5}">
                      <a16:colId xmlns:a16="http://schemas.microsoft.com/office/drawing/2014/main" val="1070267662"/>
                    </a:ext>
                  </a:extLst>
                </a:gridCol>
                <a:gridCol w="145100">
                  <a:extLst>
                    <a:ext uri="{9D8B030D-6E8A-4147-A177-3AD203B41FA5}">
                      <a16:colId xmlns:a16="http://schemas.microsoft.com/office/drawing/2014/main" val="1414210926"/>
                    </a:ext>
                  </a:extLst>
                </a:gridCol>
              </a:tblGrid>
              <a:tr h="119573">
                <a:tc rowSpan="2">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1">
                  <a:txBody>
                    <a:bodyPr/>
                    <a:lstStyle/>
                    <a:p>
                      <a:pPr algn="ctr">
                        <a:lnSpc>
                          <a:spcPct val="107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AMENAZAS A LOS BIENES E INFRAESTRUCTURA</a:t>
                      </a:r>
                      <a:endParaRPr lang="es-EC" sz="11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394204016"/>
                  </a:ext>
                </a:extLst>
              </a:tr>
              <a:tr h="1022176">
                <a:tc vMerge="1">
                  <a:txBody>
                    <a:bodyPr/>
                    <a:lstStyle/>
                    <a:p>
                      <a:endParaRPr lang="es-EC"/>
                    </a:p>
                  </a:txBody>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BIENES E INFRAESTRUCTURA</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Migración ilegal</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Terrorismo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Contrabando armas y explosivos</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Sabotaje</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Narcotráfico</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Delincuencia</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NIVEL</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992537278"/>
                  </a:ext>
                </a:extLst>
              </a:tr>
              <a:tr h="285265">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MUELLES (MUELLE 1, MUELLE 2 Y REMOLCADORES)</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315256"/>
                  </a:ext>
                </a:extLst>
              </a:tr>
              <a:tr h="306626">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 EDIFICIO ADMINISTRATIVO (DOS PLANTAS PARTE EXTERNA DE PUERTO)</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449894"/>
                  </a:ext>
                </a:extLst>
              </a:tr>
              <a:tr h="40883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OFICINAS DE GERENCIA DE OPERACIONES (OFICINAS CONTENEDORES 2 PLANTAS ENTRE MUELLE 1 Y MUELLE 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9791100"/>
                  </a:ext>
                </a:extLst>
              </a:tr>
              <a:tr h="306626">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VIAS DE ACCESO PRINCIPAL (DESDE LA GARITA DE ACCESO PRINCIPAL HASTA EL FARO)</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282851"/>
                  </a:ext>
                </a:extLst>
              </a:tr>
              <a:tr h="306626">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GARITAS PRINCIPALES (ENTRADA, SALIDA, CARGA PEATONAL Y GARITA 700)</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582078"/>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ACCESO DESDE Y HACIA FONDEADERO (ESCALERA PATIO 700)</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954081"/>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ESPIGÓN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463973"/>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PATIOS DE DEPÓSITO TEMPORAL (500 Y 600)</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149886"/>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BÁSCULAS</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117968"/>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RADA INTERIOR</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1530908"/>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GENERADOR ELÉCTRICO (EMERGENCIA)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80249"/>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CUARTO DE TRANSFORMADORES</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8858195"/>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SALA DE CCTV</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20997"/>
                  </a:ext>
                </a:extLst>
              </a:tr>
              <a:tr h="285265">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CAMARAS FIJAS Y DOMOS</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0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5336" marR="25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880339"/>
                  </a:ext>
                </a:extLst>
              </a:tr>
            </a:tbl>
          </a:graphicData>
        </a:graphic>
      </p:graphicFrame>
    </p:spTree>
    <p:extLst>
      <p:ext uri="{BB962C8B-B14F-4D97-AF65-F5344CB8AC3E}">
        <p14:creationId xmlns:p14="http://schemas.microsoft.com/office/powerpoint/2010/main" val="3170180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8202C4-266B-466D-B15B-D44E6A10F03F}"/>
              </a:ext>
            </a:extLst>
          </p:cNvPr>
          <p:cNvSpPr>
            <a:spLocks noGrp="1"/>
          </p:cNvSpPr>
          <p:nvPr>
            <p:ph type="title"/>
          </p:nvPr>
        </p:nvSpPr>
        <p:spPr>
          <a:xfrm>
            <a:off x="731520" y="248858"/>
            <a:ext cx="9384323" cy="629533"/>
          </a:xfrm>
        </p:spPr>
        <p:txBody>
          <a:bodyPr>
            <a:normAutofit/>
          </a:bodyPr>
          <a:lstStyle/>
          <a:p>
            <a:pPr algn="ctr"/>
            <a:r>
              <a:rPr lang="es-EC" sz="2500" b="1" i="1" u="sng" dirty="0">
                <a:latin typeface="Arial" panose="020B0604020202020204" pitchFamily="34" charset="0"/>
                <a:cs typeface="Arial" panose="020B0604020202020204" pitchFamily="34" charset="0"/>
              </a:rPr>
              <a:t>IDENTIFICACIÓN DE VULNERABILIDAD</a:t>
            </a:r>
            <a:endParaRPr lang="es-EC" sz="2500" dirty="0"/>
          </a:p>
        </p:txBody>
      </p:sp>
      <p:pic>
        <p:nvPicPr>
          <p:cNvPr id="13" name="Imagen 12">
            <a:extLst>
              <a:ext uri="{FF2B5EF4-FFF2-40B4-BE49-F238E27FC236}">
                <a16:creationId xmlns:a16="http://schemas.microsoft.com/office/drawing/2014/main" id="{A58075C4-5E4B-47AF-B851-262246DD4C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4714" y="114377"/>
            <a:ext cx="2780899" cy="629532"/>
          </a:xfrm>
          <a:prstGeom prst="rect">
            <a:avLst/>
          </a:prstGeom>
        </p:spPr>
      </p:pic>
      <p:graphicFrame>
        <p:nvGraphicFramePr>
          <p:cNvPr id="5" name="Tabla 4">
            <a:extLst>
              <a:ext uri="{FF2B5EF4-FFF2-40B4-BE49-F238E27FC236}">
                <a16:creationId xmlns:a16="http://schemas.microsoft.com/office/drawing/2014/main" id="{DE3C1510-58D4-4099-82AF-6D6C6D836FD7}"/>
              </a:ext>
            </a:extLst>
          </p:cNvPr>
          <p:cNvGraphicFramePr>
            <a:graphicFrameLocks noGrp="1"/>
          </p:cNvGraphicFramePr>
          <p:nvPr>
            <p:extLst>
              <p:ext uri="{D42A27DB-BD31-4B8C-83A1-F6EECF244321}">
                <p14:modId xmlns:p14="http://schemas.microsoft.com/office/powerpoint/2010/main" val="1938406760"/>
              </p:ext>
            </p:extLst>
          </p:nvPr>
        </p:nvGraphicFramePr>
        <p:xfrm>
          <a:off x="408919" y="1019065"/>
          <a:ext cx="11366694" cy="5271394"/>
        </p:xfrm>
        <a:graphic>
          <a:graphicData uri="http://schemas.openxmlformats.org/drawingml/2006/table">
            <a:tbl>
              <a:tblPr firstRow="1" firstCol="1" bandRow="1"/>
              <a:tblGrid>
                <a:gridCol w="208985">
                  <a:extLst>
                    <a:ext uri="{9D8B030D-6E8A-4147-A177-3AD203B41FA5}">
                      <a16:colId xmlns:a16="http://schemas.microsoft.com/office/drawing/2014/main" val="4007789650"/>
                    </a:ext>
                  </a:extLst>
                </a:gridCol>
                <a:gridCol w="4713751">
                  <a:extLst>
                    <a:ext uri="{9D8B030D-6E8A-4147-A177-3AD203B41FA5}">
                      <a16:colId xmlns:a16="http://schemas.microsoft.com/office/drawing/2014/main" val="896435688"/>
                    </a:ext>
                  </a:extLst>
                </a:gridCol>
                <a:gridCol w="984739">
                  <a:extLst>
                    <a:ext uri="{9D8B030D-6E8A-4147-A177-3AD203B41FA5}">
                      <a16:colId xmlns:a16="http://schemas.microsoft.com/office/drawing/2014/main" val="2638076355"/>
                    </a:ext>
                  </a:extLst>
                </a:gridCol>
                <a:gridCol w="900332">
                  <a:extLst>
                    <a:ext uri="{9D8B030D-6E8A-4147-A177-3AD203B41FA5}">
                      <a16:colId xmlns:a16="http://schemas.microsoft.com/office/drawing/2014/main" val="904411599"/>
                    </a:ext>
                  </a:extLst>
                </a:gridCol>
                <a:gridCol w="998806">
                  <a:extLst>
                    <a:ext uri="{9D8B030D-6E8A-4147-A177-3AD203B41FA5}">
                      <a16:colId xmlns:a16="http://schemas.microsoft.com/office/drawing/2014/main" val="2252195866"/>
                    </a:ext>
                  </a:extLst>
                </a:gridCol>
                <a:gridCol w="1125416">
                  <a:extLst>
                    <a:ext uri="{9D8B030D-6E8A-4147-A177-3AD203B41FA5}">
                      <a16:colId xmlns:a16="http://schemas.microsoft.com/office/drawing/2014/main" val="3797090915"/>
                    </a:ext>
                  </a:extLst>
                </a:gridCol>
                <a:gridCol w="928467">
                  <a:extLst>
                    <a:ext uri="{9D8B030D-6E8A-4147-A177-3AD203B41FA5}">
                      <a16:colId xmlns:a16="http://schemas.microsoft.com/office/drawing/2014/main" val="1193227363"/>
                    </a:ext>
                  </a:extLst>
                </a:gridCol>
                <a:gridCol w="450167">
                  <a:extLst>
                    <a:ext uri="{9D8B030D-6E8A-4147-A177-3AD203B41FA5}">
                      <a16:colId xmlns:a16="http://schemas.microsoft.com/office/drawing/2014/main" val="4133920392"/>
                    </a:ext>
                  </a:extLst>
                </a:gridCol>
                <a:gridCol w="1056031">
                  <a:extLst>
                    <a:ext uri="{9D8B030D-6E8A-4147-A177-3AD203B41FA5}">
                      <a16:colId xmlns:a16="http://schemas.microsoft.com/office/drawing/2014/main" val="2322487515"/>
                    </a:ext>
                  </a:extLst>
                </a:gridCol>
              </a:tblGrid>
              <a:tr h="157074">
                <a:tc gridSpan="9">
                  <a:txBody>
                    <a:bodyPr/>
                    <a:lstStyle/>
                    <a:p>
                      <a:pPr algn="ctr">
                        <a:lnSpc>
                          <a:spcPct val="107000"/>
                        </a:lnSpc>
                        <a:spcAft>
                          <a:spcPts val="0"/>
                        </a:spcAft>
                      </a:pPr>
                      <a:r>
                        <a:rPr lang="es-EC"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IDENTIFICACION VULNERABILIDAD </a:t>
                      </a:r>
                      <a:endParaRPr lang="es-EC" sz="1600" dirty="0">
                        <a:effectLst/>
                        <a:latin typeface="Calibri" panose="020F0502020204030204" pitchFamily="34" charset="0"/>
                        <a:cs typeface="Times New Roman" panose="02020603050405020304" pitchFamily="18" charset="0"/>
                      </a:endParaRPr>
                    </a:p>
                  </a:txBody>
                  <a:tcPr marL="20355" marR="20355"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29215067"/>
                  </a:ext>
                </a:extLst>
              </a:tr>
              <a:tr h="117806">
                <a:tc rowSpan="2" gridSpan="2">
                  <a:txBody>
                    <a:bodyPr/>
                    <a:lstStyle/>
                    <a:p>
                      <a:pPr algn="ctr">
                        <a:lnSpc>
                          <a:spcPct val="10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BIENES E INFRAESTRUCTURA</a:t>
                      </a:r>
                      <a:endParaRPr lang="es-EC" sz="11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EC"/>
                    </a:p>
                  </a:txBody>
                  <a:tcPr/>
                </a:tc>
                <a:tc gridSpan="2">
                  <a:txBody>
                    <a:bodyPr/>
                    <a:lstStyle/>
                    <a:p>
                      <a:pPr algn="ctr">
                        <a:lnSpc>
                          <a:spcPct val="100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Accesibilidad al punto</a:t>
                      </a:r>
                      <a:endParaRPr lang="es-EC" sz="11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3">
                  <a:txBody>
                    <a:bodyPr/>
                    <a:lstStyle/>
                    <a:p>
                      <a:pPr algn="ctr">
                        <a:lnSpc>
                          <a:spcPct val="100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Capacidad de prevenir un incidente</a:t>
                      </a:r>
                      <a:endParaRPr lang="es-EC" sz="11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1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a:lnSpc>
                          <a:spcPct val="100000"/>
                        </a:lnSpc>
                        <a:spcAft>
                          <a:spcPts val="0"/>
                        </a:spcAft>
                      </a:pPr>
                      <a:r>
                        <a:rPr lang="es-EC" sz="10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PONDERACION</a:t>
                      </a:r>
                      <a:endParaRPr lang="es-EC" sz="105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578505"/>
                  </a:ext>
                </a:extLst>
              </a:tr>
              <a:tr h="192079">
                <a:tc gridSpan="2" vMerge="1">
                  <a:txBody>
                    <a:bodyPr/>
                    <a:lstStyle/>
                    <a:p>
                      <a:endParaRPr lang="es-EC"/>
                    </a:p>
                  </a:txBody>
                  <a:tcPr/>
                </a:tc>
                <a:tc hMerge="1" vMerge="1">
                  <a:txBody>
                    <a:bodyPr/>
                    <a:lstStyle/>
                    <a:p>
                      <a:endParaRPr lang="es-EC"/>
                    </a:p>
                  </a:txBody>
                  <a:tcPr/>
                </a:tc>
                <a:tc>
                  <a:txBody>
                    <a:bodyPr/>
                    <a:lstStyle/>
                    <a:p>
                      <a:pPr algn="ctr">
                        <a:lnSpc>
                          <a:spcPct val="10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Barrera geográfica</a:t>
                      </a:r>
                      <a:endParaRPr lang="es-EC" sz="105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Barrera Física</a:t>
                      </a:r>
                      <a:endParaRPr lang="es-EC" sz="105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Servicio de Guardia</a:t>
                      </a:r>
                      <a:endParaRPr lang="es-EC" sz="105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Comunicaciones</a:t>
                      </a:r>
                      <a:endParaRPr lang="es-EC" sz="105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Sistemas de detección</a:t>
                      </a:r>
                      <a:endParaRPr lang="es-EC" sz="105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5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05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2584587954"/>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MUELLES (MUELLE 1, MUELLE 2 Y REMOLCADORES)</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467187"/>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 EDIFICIO ADMINISTRATIVO (DOS PLANTAS PARTE EXTERNA DE PUERTO)</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72716"/>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OFICINAS DE GERENCIA DE OPERACIONES (OFICINAS CONTENEDORES 2 PLANTAS ENTRE MUELLE 1 Y MUELLE 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523683"/>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VIAS DE ACCESO PRINCIPAL (DESDE LA GARITA DE ACCESO PRINCIPAL HASTA EL FARO)</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803584"/>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GARITAS PRINCIPALES (ENTRADA, SALIDA, CARGA PEATONAL Y GARITA 700)</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0299067"/>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ACCESO DESDE Y HACIA FONDEADERO (ESCALERA PATIO 700)</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625401"/>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ESPIGÓN </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866022"/>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PATIOS DE DEPÓSITO TEMPORAL (500 Y 600)</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149187"/>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BÁSCULAS</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341590"/>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RADA INTERIOR</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713186"/>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GENERADOR ELÉCTRICO (EMERGENCIA) </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677388"/>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CUARTO DE TRANSFORMADORES</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0321106"/>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SALA DE CCTV</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492478"/>
                  </a:ext>
                </a:extLst>
              </a:tr>
              <a:tr h="324000">
                <a:tc>
                  <a:txBody>
                    <a:bodyPr/>
                    <a:lstStyle/>
                    <a:p>
                      <a:pPr algn="ctr">
                        <a:lnSpc>
                          <a:spcPct val="10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00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CAMARAS FIJAS Y DOMOS</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000" dirty="0">
                        <a:effectLst/>
                        <a:latin typeface="Calibri" panose="020F0502020204030204" pitchFamily="34" charset="0"/>
                        <a:cs typeface="Times New Roman" panose="02020603050405020304" pitchFamily="18" charset="0"/>
                      </a:endParaRPr>
                    </a:p>
                  </a:txBody>
                  <a:tcPr marL="20355" marR="20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185165"/>
                  </a:ext>
                </a:extLst>
              </a:tr>
            </a:tbl>
          </a:graphicData>
        </a:graphic>
      </p:graphicFrame>
    </p:spTree>
    <p:extLst>
      <p:ext uri="{BB962C8B-B14F-4D97-AF65-F5344CB8AC3E}">
        <p14:creationId xmlns:p14="http://schemas.microsoft.com/office/powerpoint/2010/main" val="1042922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
  <TotalTime>724</TotalTime>
  <Words>2347</Words>
  <Application>Microsoft Office PowerPoint</Application>
  <PresentationFormat>Panorámica</PresentationFormat>
  <Paragraphs>729</Paragraphs>
  <Slides>19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19</vt:i4>
      </vt:variant>
    </vt:vector>
  </HeadingPairs>
  <TitlesOfParts>
    <vt:vector size="27" baseType="lpstr">
      <vt:lpstr>Arial</vt:lpstr>
      <vt:lpstr>Calibri</vt:lpstr>
      <vt:lpstr>Calibri Light</vt:lpstr>
      <vt:lpstr>Impact</vt:lpstr>
      <vt:lpstr>Stencil</vt:lpstr>
      <vt:lpstr>Times New Roman</vt:lpstr>
      <vt:lpstr>Tema de Office</vt:lpstr>
      <vt:lpstr>Evento principal</vt:lpstr>
      <vt:lpstr>Presentación de PowerPoint</vt:lpstr>
      <vt:lpstr>INTRODUCCIÓN</vt:lpstr>
      <vt:lpstr>EL PROBLEMA</vt:lpstr>
      <vt:lpstr>Presentación de PowerPoint</vt:lpstr>
      <vt:lpstr>METODOLOGIA DE LA INVESTIGACION</vt:lpstr>
      <vt:lpstr>RESULTADOS DE LA INVESTIGACIÓN</vt:lpstr>
      <vt:lpstr>RESULTADOS DE LA INVESTIGACION </vt:lpstr>
      <vt:lpstr>EVALUACIÓN DE AMENAZAS</vt:lpstr>
      <vt:lpstr>IDENTIFICACIÓN DE VULNERABILIDAD</vt:lpstr>
      <vt:lpstr>EVALUACION DE CONSECUENCIAS</vt:lpstr>
      <vt:lpstr>EVALUACION DE RIESGOS</vt:lpstr>
      <vt:lpstr>CONCLUSIONES</vt:lpstr>
      <vt:lpstr>RECOMENDACIONES</vt:lpstr>
      <vt:lpstr>PROPUESTA</vt:lpstr>
      <vt:lpstr>PROPUESTA</vt:lpstr>
      <vt:lpstr>PROPUESTA</vt:lpstr>
      <vt:lpstr>PROPUESTA</vt:lpstr>
      <vt:lpstr>PROPUESTA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Andres Tapia Reyes</dc:creator>
  <cp:keywords>Presentación para sustentación de tesis de grado Carlos Andrés Tapia Reyes</cp:keywords>
  <cp:lastModifiedBy>Carlos Andres Tapia Reyes</cp:lastModifiedBy>
  <cp:revision>70</cp:revision>
  <dcterms:created xsi:type="dcterms:W3CDTF">2018-02-28T03:37:13Z</dcterms:created>
  <dcterms:modified xsi:type="dcterms:W3CDTF">2018-03-02T03:37:16Z</dcterms:modified>
</cp:coreProperties>
</file>