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6" r:id="rId1"/>
  </p:sldMasterIdLst>
  <p:notesMasterIdLst>
    <p:notesMasterId r:id="rId32"/>
  </p:notesMasterIdLst>
  <p:sldIdLst>
    <p:sldId id="256" r:id="rId2"/>
    <p:sldId id="257" r:id="rId3"/>
    <p:sldId id="258" r:id="rId4"/>
    <p:sldId id="259" r:id="rId5"/>
    <p:sldId id="299" r:id="rId6"/>
    <p:sldId id="260" r:id="rId7"/>
    <p:sldId id="261" r:id="rId8"/>
    <p:sldId id="266" r:id="rId9"/>
    <p:sldId id="267" r:id="rId10"/>
    <p:sldId id="268" r:id="rId11"/>
    <p:sldId id="269" r:id="rId12"/>
    <p:sldId id="300" r:id="rId13"/>
    <p:sldId id="301" r:id="rId14"/>
    <p:sldId id="328" r:id="rId15"/>
    <p:sldId id="303" r:id="rId16"/>
    <p:sldId id="330" r:id="rId17"/>
    <p:sldId id="329" r:id="rId18"/>
    <p:sldId id="307" r:id="rId19"/>
    <p:sldId id="311" r:id="rId20"/>
    <p:sldId id="331" r:id="rId21"/>
    <p:sldId id="316" r:id="rId22"/>
    <p:sldId id="317" r:id="rId23"/>
    <p:sldId id="318" r:id="rId24"/>
    <p:sldId id="319" r:id="rId25"/>
    <p:sldId id="320" r:id="rId26"/>
    <p:sldId id="321" r:id="rId27"/>
    <p:sldId id="322" r:id="rId28"/>
    <p:sldId id="323" r:id="rId29"/>
    <p:sldId id="324" r:id="rId30"/>
    <p:sldId id="326" r:id="rId3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1"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snapToGrid="0">
      <p:cViewPr>
        <p:scale>
          <a:sx n="70" d="100"/>
          <a:sy n="70"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AACD1-D630-416A-B330-1CF5FAA4D64D}" type="datetimeFigureOut">
              <a:rPr lang="es-EC" smtClean="0"/>
              <a:t>13/03/2018</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F4997-9186-4C31-A852-CDD70D91BF64}" type="slidenum">
              <a:rPr lang="es-EC" smtClean="0"/>
              <a:t>‹Nº›</a:t>
            </a:fld>
            <a:endParaRPr lang="es-EC" dirty="0"/>
          </a:p>
        </p:txBody>
      </p:sp>
    </p:spTree>
    <p:extLst>
      <p:ext uri="{BB962C8B-B14F-4D97-AF65-F5344CB8AC3E}">
        <p14:creationId xmlns:p14="http://schemas.microsoft.com/office/powerpoint/2010/main" val="37499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Buenos días a todos los presentes, mi nombre es Luis Terán y mi compañero Eduardo Olalla, bienvenidos a nuestra exposición pública del trabajo de titulación de tema: ANALISIS EXPERIMENTAL DE ELEMENTOS EN FIBRA DE CARBONO OPTIMIZADOS TOPOGRAFICAMENTE E IMPLEMENTACION DEL PROCESO EN EL LABORATORIO DE PROCESOS DE MANUFACTURA., que tiene como tutor de proyecto al Ing. Luis Segura; como docente designado por la carrera al Ing. Fernando Olmedo; como docente designado por el departamento al Ing. Byron Cortez y como secretario académico al Dr. Marcelo Mejía. </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a:t>
            </a:fld>
            <a:endParaRPr lang="es-EC" dirty="0"/>
          </a:p>
        </p:txBody>
      </p:sp>
    </p:spTree>
    <p:extLst>
      <p:ext uri="{BB962C8B-B14F-4D97-AF65-F5344CB8AC3E}">
        <p14:creationId xmlns:p14="http://schemas.microsoft.com/office/powerpoint/2010/main" val="426180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Un material compuesto está formado por una fase de refuerzo en forma de partículas, hebras o fibras en una matriz que sirve de interfaz para los refuerzos. Para el proyecto se diseñó un material compuesto por un tejido de fibra de carbono twill 3k como refuerzo y una resina epoxica Q2.</a:t>
            </a:r>
          </a:p>
          <a:p>
            <a:r>
              <a:rPr lang="es-MX" sz="1200" kern="1200" dirty="0" smtClean="0">
                <a:solidFill>
                  <a:schemeClr val="tx1"/>
                </a:solidFill>
                <a:effectLst/>
                <a:latin typeface="+mn-lt"/>
                <a:ea typeface="+mn-ea"/>
                <a:cs typeface="+mn-cs"/>
              </a:rPr>
              <a:t>A continuación se detallan las propiedades de los elementos antes mencionados.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denominación 3k significa que este posee 3000 hilos por hebra y Twill hace referencia a un tejido bidireccional plano que se entrecruza cada 2 hebras formando un patrón de diagonales.</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10</a:t>
            </a:fld>
            <a:endParaRPr lang="es-EC"/>
          </a:p>
        </p:txBody>
      </p:sp>
    </p:spTree>
    <p:extLst>
      <p:ext uri="{BB962C8B-B14F-4D97-AF65-F5344CB8AC3E}">
        <p14:creationId xmlns:p14="http://schemas.microsoft.com/office/powerpoint/2010/main" val="162819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la fracción volumétrica tiene una cota máxima de 80% de fibra, si se excede este límite las fibras no quedan cubiertas completamente de  resina. La fracción volumétrica recomendada varía entre el 45% al 60 % de fibra por lo que las propiedades del material compuesto se calculó con una fracción volumétrica de fibra del 52% el cual es el promedio de las recomendaciones</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11</a:t>
            </a:fld>
            <a:endParaRPr lang="es-EC"/>
          </a:p>
        </p:txBody>
      </p:sp>
    </p:spTree>
    <p:extLst>
      <p:ext uri="{BB962C8B-B14F-4D97-AF65-F5344CB8AC3E}">
        <p14:creationId xmlns:p14="http://schemas.microsoft.com/office/powerpoint/2010/main" val="125140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Las propiedades del material compuesto se obtuvieron con la micromecánica y la </a:t>
            </a:r>
            <a:r>
              <a:rPr lang="es-MX" sz="1200" kern="1200" dirty="0" err="1" smtClean="0">
                <a:solidFill>
                  <a:schemeClr val="tx1"/>
                </a:solidFill>
                <a:effectLst/>
                <a:latin typeface="+mn-lt"/>
                <a:ea typeface="+mn-ea"/>
                <a:cs typeface="+mn-cs"/>
              </a:rPr>
              <a:t>macromecanica</a:t>
            </a:r>
            <a:r>
              <a:rPr lang="es-MX" sz="1200" kern="1200" dirty="0" smtClean="0">
                <a:solidFill>
                  <a:schemeClr val="tx1"/>
                </a:solidFill>
                <a:effectLst/>
                <a:latin typeface="+mn-lt"/>
                <a:ea typeface="+mn-ea"/>
                <a:cs typeface="+mn-cs"/>
              </a:rPr>
              <a:t> de los materiales, donde la micromecánica sirve para determinar las propiedades de capas individuales que luego fueron usadas para describir el material compuesto mediante la </a:t>
            </a:r>
            <a:r>
              <a:rPr lang="es-MX" sz="1200" kern="1200" dirty="0" err="1" smtClean="0">
                <a:solidFill>
                  <a:schemeClr val="tx1"/>
                </a:solidFill>
                <a:effectLst/>
                <a:latin typeface="+mn-lt"/>
                <a:ea typeface="+mn-ea"/>
                <a:cs typeface="+mn-cs"/>
              </a:rPr>
              <a:t>macromecanica</a:t>
            </a:r>
            <a:r>
              <a:rPr lang="es-MX" sz="1200" kern="1200" dirty="0" smtClean="0">
                <a:solidFill>
                  <a:schemeClr val="tx1"/>
                </a:solidFill>
                <a:effectLst/>
                <a:latin typeface="+mn-lt"/>
                <a:ea typeface="+mn-ea"/>
                <a:cs typeface="+mn-cs"/>
              </a:rPr>
              <a:t>, que no es otra cosa que describir las propiedades macroscópicas aparentes del material compuesto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12</a:t>
            </a:fld>
            <a:endParaRPr lang="es-EC"/>
          </a:p>
        </p:txBody>
      </p:sp>
    </p:spTree>
    <p:extLst>
      <p:ext uri="{BB962C8B-B14F-4D97-AF65-F5344CB8AC3E}">
        <p14:creationId xmlns:p14="http://schemas.microsoft.com/office/powerpoint/2010/main" val="128251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A continuación se presenta la optimización de la ménsula en la cual se logró una disminución en el desplazamiento de 57,93 mm a 5,39 mm. El flujo de trabajo es el indicado anteriormente. </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13</a:t>
            </a:fld>
            <a:endParaRPr lang="es-EC"/>
          </a:p>
        </p:txBody>
      </p:sp>
    </p:spTree>
    <p:extLst>
      <p:ext uri="{BB962C8B-B14F-4D97-AF65-F5344CB8AC3E}">
        <p14:creationId xmlns:p14="http://schemas.microsoft.com/office/powerpoint/2010/main" val="358331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En la optimización de la viga sometida a flexión el desplazamiento se redujo de 0,4 mm a 0,24 mm, el proceso de optimización es el mismo con la diferencia que se aplican distintos apoyos y cargas simulando las condiciones  realizadas en las pruebas de laboratorio para cada elemento.</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14</a:t>
            </a:fld>
            <a:endParaRPr lang="es-EC"/>
          </a:p>
        </p:txBody>
      </p:sp>
    </p:spTree>
    <p:extLst>
      <p:ext uri="{BB962C8B-B14F-4D97-AF65-F5344CB8AC3E}">
        <p14:creationId xmlns:p14="http://schemas.microsoft.com/office/powerpoint/2010/main" val="209898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en la viga sometida a torsión se redujo el desplazamiento de 2.03 mm a 1,21 mm. Se excluyó del espacio de diseño los extremos en los que se va a colocar el dado del calibrador de torquimetro y el dado que permite generar la carga. </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15</a:t>
            </a:fld>
            <a:endParaRPr lang="es-EC"/>
          </a:p>
        </p:txBody>
      </p:sp>
    </p:spTree>
    <p:extLst>
      <p:ext uri="{BB962C8B-B14F-4D97-AF65-F5344CB8AC3E}">
        <p14:creationId xmlns:p14="http://schemas.microsoft.com/office/powerpoint/2010/main" val="3180365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Diseño de moldes </a:t>
            </a:r>
            <a:endParaRPr lang="es-EC"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Considerando el costo, complejidad y número de piezas a producir, se optó por construir los moldes macho y hembra (para generar presión y que  la fibra tome la forma deseada) en impresión 3D.</a:t>
            </a:r>
          </a:p>
          <a:p>
            <a:pPr lvl="0"/>
            <a:r>
              <a:rPr lang="es-EC" sz="1200" kern="1200" dirty="0" smtClean="0">
                <a:solidFill>
                  <a:schemeClr val="tx1"/>
                </a:solidFill>
                <a:effectLst/>
                <a:latin typeface="+mn-lt"/>
                <a:ea typeface="+mn-ea"/>
                <a:cs typeface="+mn-cs"/>
              </a:rPr>
              <a:t>Se generaron radios de 2mm para facilitar el desmoldeo y evitar concentradores de esfuerzos.</a:t>
            </a:r>
          </a:p>
          <a:p>
            <a:pPr lvl="0"/>
            <a:r>
              <a:rPr lang="es-EC" sz="1200" kern="1200" dirty="0" smtClean="0">
                <a:solidFill>
                  <a:schemeClr val="tx1"/>
                </a:solidFill>
                <a:effectLst/>
                <a:latin typeface="+mn-lt"/>
                <a:ea typeface="+mn-ea"/>
                <a:cs typeface="+mn-cs"/>
              </a:rPr>
              <a:t>Un espesor de 1.5 mm es suficiente para mantener la geometría del molde durante el proceso de construcción. </a:t>
            </a: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16</a:t>
            </a:fld>
            <a:endParaRPr lang="es-EC"/>
          </a:p>
        </p:txBody>
      </p:sp>
    </p:spTree>
    <p:extLst>
      <p:ext uri="{BB962C8B-B14F-4D97-AF65-F5344CB8AC3E}">
        <p14:creationId xmlns:p14="http://schemas.microsoft.com/office/powerpoint/2010/main" val="58612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Los moldes fueron diseñados en un Software CAD tomando como base los elementos post procesados.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Ménsula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Dos moldes macho y hembra, sin agujeros tanto para el prototipo no optimizado y optimizado.</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En el caso de las vigas a flexión y torsión los moldes constan de 3 partes, un núcleo de espuma de </a:t>
            </a:r>
            <a:r>
              <a:rPr lang="es-MX" sz="1200" kern="1200" dirty="0" err="1" smtClean="0">
                <a:solidFill>
                  <a:schemeClr val="tx1"/>
                </a:solidFill>
                <a:effectLst/>
                <a:latin typeface="+mn-lt"/>
                <a:ea typeface="+mn-ea"/>
                <a:cs typeface="+mn-cs"/>
              </a:rPr>
              <a:t>poliestireno</a:t>
            </a:r>
            <a:r>
              <a:rPr lang="es-MX" sz="1200" kern="1200" dirty="0" smtClean="0">
                <a:solidFill>
                  <a:schemeClr val="tx1"/>
                </a:solidFill>
                <a:effectLst/>
                <a:latin typeface="+mn-lt"/>
                <a:ea typeface="+mn-ea"/>
                <a:cs typeface="+mn-cs"/>
              </a:rPr>
              <a:t> o poliuretano alrededor del cual se envuelve la fibra de carbono y dos módulos simétricos que se acoplan entre sí por medio de tornillos. </a:t>
            </a:r>
            <a:endParaRPr lang="es-EC" sz="1200" kern="1200" dirty="0" smtClean="0">
              <a:solidFill>
                <a:schemeClr val="tx1"/>
              </a:solidFill>
              <a:effectLst/>
              <a:latin typeface="+mn-lt"/>
              <a:ea typeface="+mn-ea"/>
              <a:cs typeface="+mn-cs"/>
            </a:endParaRP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17</a:t>
            </a:fld>
            <a:endParaRPr lang="es-EC"/>
          </a:p>
        </p:txBody>
      </p:sp>
    </p:spTree>
    <p:extLst>
      <p:ext uri="{BB962C8B-B14F-4D97-AF65-F5344CB8AC3E}">
        <p14:creationId xmlns:p14="http://schemas.microsoft.com/office/powerpoint/2010/main" val="105286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El proceso de constricción Hand Lay Up es un método de construcción netamente manual utilizando únicamente como herramientas brocha y rodillo. Esta técnica consiste en aplicar sucesivamente desmoldante, gel </a:t>
            </a:r>
            <a:r>
              <a:rPr lang="es-MX" sz="1200" kern="1200" dirty="0" err="1" smtClean="0">
                <a:solidFill>
                  <a:schemeClr val="tx1"/>
                </a:solidFill>
                <a:effectLst/>
                <a:latin typeface="+mn-lt"/>
                <a:ea typeface="+mn-ea"/>
                <a:cs typeface="+mn-cs"/>
              </a:rPr>
              <a:t>coat</a:t>
            </a:r>
            <a:r>
              <a:rPr lang="es-MX" sz="1200" kern="1200" dirty="0" smtClean="0">
                <a:solidFill>
                  <a:schemeClr val="tx1"/>
                </a:solidFill>
                <a:effectLst/>
                <a:latin typeface="+mn-lt"/>
                <a:ea typeface="+mn-ea"/>
                <a:cs typeface="+mn-cs"/>
              </a:rPr>
              <a:t> y refuerzo impregnado de resina, consolidado mediante el rodillo. Cabe recalcar que este proceso el acabado y las propiedades mecánicas dependen de la habilidad de construcción del operario. </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18</a:t>
            </a:fld>
            <a:endParaRPr lang="es-EC"/>
          </a:p>
        </p:txBody>
      </p:sp>
    </p:spTree>
    <p:extLst>
      <p:ext uri="{BB962C8B-B14F-4D97-AF65-F5344CB8AC3E}">
        <p14:creationId xmlns:p14="http://schemas.microsoft.com/office/powerpoint/2010/main" val="122608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A continuación se muestra un ejemplo del proceso de construcción en fibra de carbono el cual consta de los siguientes pasos.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1. fabricación y preparación de moldes: la preparación de los moldes permite generar una superficie uniforme en el molde ya que al ser fabricados mediante impresión 3D presentan varias irregularidades por lo que se procedió a lijar las superficies que estarán en contacto con la fibra de carbono.</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 Aplicación de cera y desmoldante: En este paso se coloca la cera dejando un espacio de media hora para la aplicación del desmoldante con un lapso de 5 minutos entre capas del mismo. En total son 3 capas de desmoldante.</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3. Trazo y corte del pliego: se realiza una plantilla de papel para luego replicarla en el pliego de fibra de carbono se utilizó cinta </a:t>
            </a:r>
            <a:r>
              <a:rPr lang="es-MX" sz="1200" kern="1200" dirty="0" err="1" smtClean="0">
                <a:solidFill>
                  <a:schemeClr val="tx1"/>
                </a:solidFill>
                <a:effectLst/>
                <a:latin typeface="+mn-lt"/>
                <a:ea typeface="+mn-ea"/>
                <a:cs typeface="+mn-cs"/>
              </a:rPr>
              <a:t>Masking</a:t>
            </a:r>
            <a:r>
              <a:rPr lang="es-MX" sz="1200" kern="1200" dirty="0" smtClean="0">
                <a:solidFill>
                  <a:schemeClr val="tx1"/>
                </a:solidFill>
                <a:effectLst/>
                <a:latin typeface="+mn-lt"/>
                <a:ea typeface="+mn-ea"/>
                <a:cs typeface="+mn-cs"/>
              </a:rPr>
              <a:t> en los bordes de cada capa cortada para evitar </a:t>
            </a:r>
            <a:r>
              <a:rPr lang="es-MX" sz="1200" kern="1200" dirty="0" err="1" smtClean="0">
                <a:solidFill>
                  <a:schemeClr val="tx1"/>
                </a:solidFill>
                <a:effectLst/>
                <a:latin typeface="+mn-lt"/>
                <a:ea typeface="+mn-ea"/>
                <a:cs typeface="+mn-cs"/>
              </a:rPr>
              <a:t>deshilamientos</a:t>
            </a:r>
            <a:r>
              <a:rPr lang="es-MX" sz="1200" kern="1200" dirty="0" smtClean="0">
                <a:solidFill>
                  <a:schemeClr val="tx1"/>
                </a:solidFill>
                <a:effectLst/>
                <a:latin typeface="+mn-lt"/>
                <a:ea typeface="+mn-ea"/>
                <a:cs typeface="+mn-cs"/>
              </a:rPr>
              <a:t> del tejido, se consideró un excedente de 1,5 centímetros en cada borde para facilitar el proceso de laminado  y el posterior maquinado.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4. Preparación de resina: La resina es preparada con una proporción de 100: 14 es decir por cada 100g de resina se aplicó 14 g de catalizador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5. Impregnación y laminado: Se realizó la impregnación con una brocha y se consolido cada lamina con un rodillo para eliminar las burbujas de aire.</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6. Tiempo de curado: el tiempo de curado es de 24 H a temperatura ambiente.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7. Desmoldeo de la pieza: Se empieza por los extremos generando presión en los moldes cuidadosamente.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8. Maquinado: se realizó mediante una cierra de arco manual para eliminar los bordes y que la pieza tenga las dimensiones requeridas y con la ayuda de una lija se eliminó las rebabas generadas por el corte en los bordes.</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19</a:t>
            </a:fld>
            <a:endParaRPr lang="es-EC"/>
          </a:p>
        </p:txBody>
      </p:sp>
    </p:spTree>
    <p:extLst>
      <p:ext uri="{BB962C8B-B14F-4D97-AF65-F5344CB8AC3E}">
        <p14:creationId xmlns:p14="http://schemas.microsoft.com/office/powerpoint/2010/main" val="87884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El objetivo general del proyecto es</a:t>
            </a:r>
            <a:r>
              <a:rPr lang="es-MX"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Analizar experimentalmente elementos en fibra de carbono optimizados topográficamente e implementar el proceso de construcción manual en el Laboratorio de Procesos de Manufactura.	</a:t>
            </a:r>
          </a:p>
          <a:p>
            <a:r>
              <a:rPr lang="es-EC" sz="1200" b="1" kern="1200" dirty="0" smtClean="0">
                <a:solidFill>
                  <a:schemeClr val="tx1"/>
                </a:solidFill>
                <a:effectLst/>
                <a:latin typeface="+mn-lt"/>
                <a:ea typeface="+mn-ea"/>
                <a:cs typeface="+mn-cs"/>
              </a:rPr>
              <a:t>Los objetivos específicos planteados son: </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Optimizar topográficamente elementos mediante Software.</a:t>
            </a:r>
          </a:p>
          <a:p>
            <a:r>
              <a:rPr lang="es-EC" sz="1200" kern="1200" dirty="0" smtClean="0">
                <a:solidFill>
                  <a:schemeClr val="tx1"/>
                </a:solidFill>
                <a:effectLst/>
                <a:latin typeface="+mn-lt"/>
                <a:ea typeface="+mn-ea"/>
                <a:cs typeface="+mn-cs"/>
              </a:rPr>
              <a:t>Construir prototipos en fibra de carbono mediante un proceso manual.</a:t>
            </a:r>
          </a:p>
          <a:p>
            <a:r>
              <a:rPr lang="es-EC" sz="1200" kern="1200" dirty="0" smtClean="0">
                <a:solidFill>
                  <a:schemeClr val="tx1"/>
                </a:solidFill>
                <a:effectLst/>
                <a:latin typeface="+mn-lt"/>
                <a:ea typeface="+mn-ea"/>
                <a:cs typeface="+mn-cs"/>
              </a:rPr>
              <a:t>Estructurar el proceso de construcción manual en fibra de carbono para implementar en el Laboratorio de Procesos de Manufactura.</a:t>
            </a:r>
          </a:p>
          <a:p>
            <a:r>
              <a:rPr lang="es-EC" sz="1200" kern="1200" dirty="0" smtClean="0">
                <a:solidFill>
                  <a:schemeClr val="tx1"/>
                </a:solidFill>
                <a:effectLst/>
                <a:latin typeface="+mn-lt"/>
                <a:ea typeface="+mn-ea"/>
                <a:cs typeface="+mn-cs"/>
              </a:rPr>
              <a:t>Analizar y comparar los resultados obtenidos mediante pruebas mecánicas con los resultados obtenidos en el software</a:t>
            </a: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a:t>
            </a:fld>
            <a:endParaRPr lang="es-EC" dirty="0"/>
          </a:p>
        </p:txBody>
      </p:sp>
    </p:spTree>
    <p:extLst>
      <p:ext uri="{BB962C8B-B14F-4D97-AF65-F5344CB8AC3E}">
        <p14:creationId xmlns:p14="http://schemas.microsoft.com/office/powerpoint/2010/main" val="3452488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A continuación se muestran los prototipos en su fase final. Existieron 2 formas de laminado en las construcciones, para la ménsula se utilizaron 6 capas para lograr el espesor deseado mientras que para las vigas se utilizó un pliego el cual tenía la dimensión en conjunto de las 6 láminas para proceder a envolver los núcleos de espuma. </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20</a:t>
            </a:fld>
            <a:endParaRPr lang="es-EC"/>
          </a:p>
        </p:txBody>
      </p:sp>
    </p:spTree>
    <p:extLst>
      <p:ext uri="{BB962C8B-B14F-4D97-AF65-F5344CB8AC3E}">
        <p14:creationId xmlns:p14="http://schemas.microsoft.com/office/powerpoint/2010/main" val="128558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La implementación del proceso consta de una mesa de trabajo de 1,06 m por 1,5m la cual está dividida en 4 sectores de trabajo.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Área de preparación de moldes: en este sector se encuentra ubicados desmoldante, cera, papel film, espuma de poliuretano, moldes, lija tornillo, prensas G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Área de corte: se encuentra el pliego de fibra, tijeras industriales, cinta métrica, cinta </a:t>
            </a:r>
            <a:r>
              <a:rPr lang="es-MX" sz="1200" kern="1200" dirty="0" err="1" smtClean="0">
                <a:solidFill>
                  <a:schemeClr val="tx1"/>
                </a:solidFill>
                <a:effectLst/>
                <a:latin typeface="+mn-lt"/>
                <a:ea typeface="+mn-ea"/>
                <a:cs typeface="+mn-cs"/>
              </a:rPr>
              <a:t>Masking</a:t>
            </a:r>
            <a:r>
              <a:rPr lang="es-MX"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Área de mezcla: esta área consta de resina epoxica, catalizador jeringa, paletas mezcladoras, vasos de mezcla, limpión industrial y la balanza</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Área de laminado y moldeo: en esta área se reúnen los resultados de las 3 áreas anteriores donde encontramos los moldes preparados, mezcla, corte e fibra. Esta es la zona de impregnación y laminado.</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21</a:t>
            </a:fld>
            <a:endParaRPr lang="es-EC"/>
          </a:p>
        </p:txBody>
      </p:sp>
    </p:spTree>
    <p:extLst>
      <p:ext uri="{BB962C8B-B14F-4D97-AF65-F5344CB8AC3E}">
        <p14:creationId xmlns:p14="http://schemas.microsoft.com/office/powerpoint/2010/main" val="2162145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la prueba de flexo torsión se colocó un bloque de madera en el tornillo de banco, al cual se emperno las ménsulas (normal y optimizada) de manera que las restricciones y cargas sean igual que la simulación realizada. Se aplicaron cargas desde 0,5 [Kg] hasta 2,5 [Kg] en un agujero ubicado en el extremo de la ménsula.</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22</a:t>
            </a:fld>
            <a:endParaRPr lang="es-EC"/>
          </a:p>
        </p:txBody>
      </p:sp>
    </p:spTree>
    <p:extLst>
      <p:ext uri="{BB962C8B-B14F-4D97-AF65-F5344CB8AC3E}">
        <p14:creationId xmlns:p14="http://schemas.microsoft.com/office/powerpoint/2010/main" val="403392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la prueba de flexión se utilizó la Maquina MTS de ensayos universales. La longitud entre apoyos es de 25 [mm] y la carga aplicada fue de 500 [N].</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23</a:t>
            </a:fld>
            <a:endParaRPr lang="es-EC"/>
          </a:p>
        </p:txBody>
      </p:sp>
    </p:spTree>
    <p:extLst>
      <p:ext uri="{BB962C8B-B14F-4D97-AF65-F5344CB8AC3E}">
        <p14:creationId xmlns:p14="http://schemas.microsoft.com/office/powerpoint/2010/main" val="3270518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la prueba de torsión se colocó un extremo de la viga en el calibrador de torquimetro y por el otro se colocó un dado con una aguja para medir el desplazamiento. Se aplicó la carga mediante una llave inglesa. Para obtener torsión pura se colocó un apoyo para mantener nivelada la viga durante la prueba y evitar otros esfuerzos</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24</a:t>
            </a:fld>
            <a:endParaRPr lang="es-EC"/>
          </a:p>
        </p:txBody>
      </p:sp>
    </p:spTree>
    <p:extLst>
      <p:ext uri="{BB962C8B-B14F-4D97-AF65-F5344CB8AC3E}">
        <p14:creationId xmlns:p14="http://schemas.microsoft.com/office/powerpoint/2010/main" val="1872191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En la gráfica F-D se observa el comportamiento lineal característico de la FC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recta naranja corresponde a los datos obtenidos de  la ménsula optimizada y la azul a los no optimizados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 de optimización en la simulación es del 90,7% con una reducción del desplazamiento de 57,93 mm a 5,39 mm en la prueba mecánica existe un 90,07 de optimización con una reducción del desplazamiento de 61,67mm  a 6,1mm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error obtenido en la prueba con respecto a la simulación para la ménsula no  optimizada es de 6,46% mientas que para la ménsula optimizada fue del 13.54%</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25</a:t>
            </a:fld>
            <a:endParaRPr lang="es-EC"/>
          </a:p>
        </p:txBody>
      </p:sp>
    </p:spTree>
    <p:extLst>
      <p:ext uri="{BB962C8B-B14F-4D97-AF65-F5344CB8AC3E}">
        <p14:creationId xmlns:p14="http://schemas.microsoft.com/office/powerpoint/2010/main" val="3779508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El % de optimización en la simulación es del 40% con una reducción del desplazamiento de 0,4 mm a 0,24 mm en la prueba mecánica existe un 13,46% de optimización con una reducción del desplazamiento de 0,52   a 0,45 mm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error obtenido en la prueba con respecto a la simulación para la viga no  optimizada es de 30% mientas que para la viga optimizada  fue del 87.5%</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26</a:t>
            </a:fld>
            <a:endParaRPr lang="es-EC" dirty="0"/>
          </a:p>
        </p:txBody>
      </p:sp>
    </p:spTree>
    <p:extLst>
      <p:ext uri="{BB962C8B-B14F-4D97-AF65-F5344CB8AC3E}">
        <p14:creationId xmlns:p14="http://schemas.microsoft.com/office/powerpoint/2010/main" val="2299349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El % de optimización en la simulación es del 46.6% con una reducción del desplazamiento de 8,67° a 4.63°  en la prueba mecánica existe un 35.44% de optimización con una reducción del desplazamiento de 9.96    a 6.43 mm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El error obtenido en la prueba con respecto a la simulación para la viga no  optimizada es de 12.95% mientas que para la viga optimizada  fue del 38.8%</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27</a:t>
            </a:fld>
            <a:endParaRPr lang="es-EC" dirty="0"/>
          </a:p>
        </p:txBody>
      </p:sp>
    </p:spTree>
    <p:extLst>
      <p:ext uri="{BB962C8B-B14F-4D97-AF65-F5344CB8AC3E}">
        <p14:creationId xmlns:p14="http://schemas.microsoft.com/office/powerpoint/2010/main" val="2095538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la fracción volumétrica con la que se diseñó el material fue de 52% de fibra, en la siguiente tabla se muestra los valores de fracción volumétrica obtenida para cada prototipo construido. </a:t>
            </a:r>
            <a:endParaRPr lang="es-EC"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FV más alta se dio en la ménsula optimizada con un 57% de fibra  mientras que la más baja se dio en la viga a flexión no optimizada  con un 45%.  Como se puede observar ningún prototipo esta fuera del rango recomendado de fracciones volumétricas para un proceso de construcción manual</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28</a:t>
            </a:fld>
            <a:endParaRPr lang="es-EC" dirty="0"/>
          </a:p>
        </p:txBody>
      </p:sp>
    </p:spTree>
    <p:extLst>
      <p:ext uri="{BB962C8B-B14F-4D97-AF65-F5344CB8AC3E}">
        <p14:creationId xmlns:p14="http://schemas.microsoft.com/office/powerpoint/2010/main" val="362281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MX" sz="1200" kern="1200" dirty="0" smtClean="0">
                <a:solidFill>
                  <a:schemeClr val="tx1"/>
                </a:solidFill>
                <a:effectLst/>
                <a:latin typeface="+mn-lt"/>
                <a:ea typeface="+mn-ea"/>
                <a:cs typeface="+mn-cs"/>
              </a:rPr>
              <a:t>Optimizar topográficamente tres elementos.</a:t>
            </a:r>
            <a:endParaRPr lang="es-EC"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Construir los elementos optimizados y no optimizados en fibra de carbono.</a:t>
            </a:r>
            <a:endParaRPr lang="es-EC"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Implementar un área de trabajo para el proceso de construcción manual  Hand Lay Up con curado en condiciones normales.</a:t>
            </a:r>
            <a:endParaRPr lang="es-EC"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Realizar pruebas mecánicas para analizar y comparar los resultados entre los elementos no optimizados y optimizados topográficamente.</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3</a:t>
            </a:fld>
            <a:endParaRPr lang="es-EC" dirty="0"/>
          </a:p>
        </p:txBody>
      </p:sp>
    </p:spTree>
    <p:extLst>
      <p:ext uri="{BB962C8B-B14F-4D97-AF65-F5344CB8AC3E}">
        <p14:creationId xmlns:p14="http://schemas.microsoft.com/office/powerpoint/2010/main" val="7045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optimización topográfica es una optimización de forma cuyos objetivos son minimizar los desplazamientos yo maximizar la frecuencia, en la siguiente figura se puede ver cómo cambia  la superficie del elemento por medio de patrones de refuerzo denominados bead.</a:t>
            </a: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4</a:t>
            </a:fld>
            <a:endParaRPr lang="es-EC" dirty="0"/>
          </a:p>
        </p:txBody>
      </p:sp>
    </p:spTree>
    <p:extLst>
      <p:ext uri="{BB962C8B-B14F-4D97-AF65-F5344CB8AC3E}">
        <p14:creationId xmlns:p14="http://schemas.microsoft.com/office/powerpoint/2010/main" val="104963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agrupación de las variables topográficas pueden formar patrones de refuerzos sin simetría, lineales, planos, circulares, radiales. En el proceso de optimización la elección de un patrón u otro depende de que patrón se adapte mejor a la geometría del elemento.</a:t>
            </a: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5</a:t>
            </a:fld>
            <a:endParaRPr lang="es-EC" dirty="0"/>
          </a:p>
        </p:txBody>
      </p:sp>
    </p:spTree>
    <p:extLst>
      <p:ext uri="{BB962C8B-B14F-4D97-AF65-F5344CB8AC3E}">
        <p14:creationId xmlns:p14="http://schemas.microsoft.com/office/powerpoint/2010/main" val="45317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optimización topográfica se realizó en el Software Solidthinking Inspire debido a su compatibilidad con herramientas CAD convencionales y su interfaz intuitiva. </a:t>
            </a:r>
          </a:p>
          <a:p>
            <a:r>
              <a:rPr lang="es-EC" sz="1200" kern="1200" dirty="0" smtClean="0">
                <a:solidFill>
                  <a:schemeClr val="tx1"/>
                </a:solidFill>
                <a:effectLst/>
                <a:latin typeface="+mn-lt"/>
                <a:ea typeface="+mn-ea"/>
                <a:cs typeface="+mn-cs"/>
              </a:rPr>
              <a:t>El flujo de trabajo en Inspire consiste en: dibujar o importar una parte, seleccionar el espacio de diseño, definir los apoyos, asignar cargas y materiales, generar la forma optimizada, refinar la </a:t>
            </a:r>
            <a:r>
              <a:rPr lang="es-EC" sz="1200" kern="1200" dirty="0" err="1" smtClean="0">
                <a:solidFill>
                  <a:schemeClr val="tx1"/>
                </a:solidFill>
                <a:effectLst/>
                <a:latin typeface="+mn-lt"/>
                <a:ea typeface="+mn-ea"/>
                <a:cs typeface="+mn-cs"/>
              </a:rPr>
              <a:t>mall</a:t>
            </a:r>
            <a:r>
              <a:rPr lang="es-EC" sz="1200" kern="1200" dirty="0" smtClean="0">
                <a:solidFill>
                  <a:schemeClr val="tx1"/>
                </a:solidFill>
                <a:effectLst/>
                <a:latin typeface="+mn-lt"/>
                <a:ea typeface="+mn-ea"/>
                <a:cs typeface="+mn-cs"/>
              </a:rPr>
              <a:t>, verificar el rendimiento y como último pasó la construcción.  </a:t>
            </a:r>
          </a:p>
          <a:p>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6</a:t>
            </a:fld>
            <a:endParaRPr lang="es-EC"/>
          </a:p>
        </p:txBody>
      </p:sp>
    </p:spTree>
    <p:extLst>
      <p:ext uri="{BB962C8B-B14F-4D97-AF65-F5344CB8AC3E}">
        <p14:creationId xmlns:p14="http://schemas.microsoft.com/office/powerpoint/2010/main" val="1851090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diseño de los prototipos se los realizo en un Software CAD convencional considerando que Inspire admite elementos sin espesor. </a:t>
            </a:r>
          </a:p>
          <a:p>
            <a:r>
              <a:rPr lang="es-EC" sz="1200" kern="1200" dirty="0" smtClean="0">
                <a:solidFill>
                  <a:schemeClr val="tx1"/>
                </a:solidFill>
                <a:effectLst/>
                <a:latin typeface="+mn-lt"/>
                <a:ea typeface="+mn-ea"/>
                <a:cs typeface="+mn-cs"/>
              </a:rPr>
              <a:t>El primer elemento diseñado fue una ménsula de 10x15 cm, estas dimensionas tienen como referencia las ménsulas disponibles en el mercado.</a:t>
            </a:r>
          </a:p>
          <a:p>
            <a:r>
              <a:rPr lang="es-MX" sz="1200" kern="1200" dirty="0" smtClean="0">
                <a:solidFill>
                  <a:schemeClr val="tx1"/>
                </a:solidFill>
                <a:effectLst/>
                <a:latin typeface="+mn-lt"/>
                <a:ea typeface="+mn-ea"/>
                <a:cs typeface="+mn-cs"/>
              </a:rPr>
              <a:t>En cuanto a cargas y restricciones el elemento va a estar sometido a una carga vertical de 2,5 kg, y creando el efecto de  una junta empernada como se muestra en la figura. </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7</a:t>
            </a:fld>
            <a:endParaRPr lang="es-EC"/>
          </a:p>
        </p:txBody>
      </p:sp>
    </p:spTree>
    <p:extLst>
      <p:ext uri="{BB962C8B-B14F-4D97-AF65-F5344CB8AC3E}">
        <p14:creationId xmlns:p14="http://schemas.microsoft.com/office/powerpoint/2010/main" val="299829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smtClean="0">
                <a:solidFill>
                  <a:schemeClr val="tx1"/>
                </a:solidFill>
                <a:effectLst/>
                <a:latin typeface="+mn-lt"/>
                <a:ea typeface="+mn-ea"/>
                <a:cs typeface="+mn-cs"/>
              </a:rPr>
              <a:t>los siguientes elementos son dos vigas sometidas una a flexión y otra a torsión, sus geometrías fueron definidas por los accesorios utilizados en el Laboratorio de Mecánica de Materiales, para el caso de la viga a flexión la longitud fue de 25 cm ya que es la longitud entre apoyos del accesorio de la MAQUINA DE ENSAYOS UNIVERSALES, la carga máxima aplicada fue de 500 N </a:t>
            </a:r>
            <a:endParaRPr lang="es-EC" dirty="0"/>
          </a:p>
        </p:txBody>
      </p:sp>
      <p:sp>
        <p:nvSpPr>
          <p:cNvPr id="4" name="Marcador de número de diapositiva 3"/>
          <p:cNvSpPr>
            <a:spLocks noGrp="1"/>
          </p:cNvSpPr>
          <p:nvPr>
            <p:ph type="sldNum" sz="quarter" idx="10"/>
          </p:nvPr>
        </p:nvSpPr>
        <p:spPr/>
        <p:txBody>
          <a:bodyPr/>
          <a:lstStyle/>
          <a:p>
            <a:fld id="{2A3F4997-9186-4C31-A852-CDD70D91BF64}" type="slidenum">
              <a:rPr lang="es-EC" smtClean="0"/>
              <a:t>8</a:t>
            </a:fld>
            <a:endParaRPr lang="es-EC"/>
          </a:p>
        </p:txBody>
      </p:sp>
    </p:spTree>
    <p:extLst>
      <p:ext uri="{BB962C8B-B14F-4D97-AF65-F5344CB8AC3E}">
        <p14:creationId xmlns:p14="http://schemas.microsoft.com/office/powerpoint/2010/main" val="630259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La viga sometida a torsión fue diseñada a partir del accesorio del calibrador de torquimetro, que es un dado de 19x19 mm en donde se va a alojar un extremo de la viga, por el otro extremo se colocó un dado de las mismas dimensiones en donde se va a aplicar una carga máxima de 2500 (N.cm)</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2A3F4997-9186-4C31-A852-CDD70D91BF64}" type="slidenum">
              <a:rPr lang="es-EC" smtClean="0"/>
              <a:t>9</a:t>
            </a:fld>
            <a:endParaRPr lang="es-EC"/>
          </a:p>
        </p:txBody>
      </p:sp>
    </p:spTree>
    <p:extLst>
      <p:ext uri="{BB962C8B-B14F-4D97-AF65-F5344CB8AC3E}">
        <p14:creationId xmlns:p14="http://schemas.microsoft.com/office/powerpoint/2010/main" val="424766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106561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53199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85F4C6-96FA-4FF2-9DF3-26DE2DEABEF4}" type="slidenum">
              <a:rPr lang="es-MX" smtClean="0"/>
              <a:t>‹Nº›</a:t>
            </a:fld>
            <a:endParaRPr lang="es-MX"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47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4136368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85F4C6-96FA-4FF2-9DF3-26DE2DEABEF4}" type="slidenum">
              <a:rPr lang="es-MX" smtClean="0"/>
              <a:t>‹Nº›</a:t>
            </a:fld>
            <a:endParaRPr lang="es-MX"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825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328260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268048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425288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388919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75844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252899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340839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392100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93292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2323514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EA9602-6118-4703-A79A-1132A14AEC03}" type="datetimeFigureOut">
              <a:rPr lang="es-MX" smtClean="0"/>
              <a:t>13/03/2018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85F4C6-96FA-4FF2-9DF3-26DE2DEABEF4}" type="slidenum">
              <a:rPr lang="es-MX" smtClean="0"/>
              <a:t>‹Nº›</a:t>
            </a:fld>
            <a:endParaRPr lang="es-MX" dirty="0"/>
          </a:p>
        </p:txBody>
      </p:sp>
    </p:spTree>
    <p:extLst>
      <p:ext uri="{BB962C8B-B14F-4D97-AF65-F5344CB8AC3E}">
        <p14:creationId xmlns:p14="http://schemas.microsoft.com/office/powerpoint/2010/main" val="9625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DEA9602-6118-4703-A79A-1132A14AEC03}" type="datetimeFigureOut">
              <a:rPr lang="es-MX" smtClean="0"/>
              <a:t>13/03/2018</a:t>
            </a:fld>
            <a:endParaRPr lang="es-MX"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85F4C6-96FA-4FF2-9DF3-26DE2DEABEF4}" type="slidenum">
              <a:rPr lang="es-MX" smtClean="0"/>
              <a:t>‹Nº›</a:t>
            </a:fld>
            <a:endParaRPr lang="es-MX" dirty="0"/>
          </a:p>
        </p:txBody>
      </p:sp>
    </p:spTree>
    <p:extLst>
      <p:ext uri="{BB962C8B-B14F-4D97-AF65-F5344CB8AC3E}">
        <p14:creationId xmlns:p14="http://schemas.microsoft.com/office/powerpoint/2010/main" val="22394268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12641" y="1723098"/>
            <a:ext cx="9366719" cy="4883764"/>
          </a:xfrm>
        </p:spPr>
        <p:txBody>
          <a:bodyPr anchor="ctr">
            <a:normAutofit/>
          </a:bodyPr>
          <a:lstStyle/>
          <a:p>
            <a:pPr algn="ctr"/>
            <a:r>
              <a:rPr lang="es-EC" sz="1600" b="1" dirty="0">
                <a:latin typeface="+mn-lt"/>
              </a:rPr>
              <a:t>DEPARTAMENTO DE CIENCIAS DE LA ENERGÍA Y MECÁNICA</a:t>
            </a:r>
            <a:br>
              <a:rPr lang="es-EC" sz="1600" b="1" dirty="0">
                <a:latin typeface="+mn-lt"/>
              </a:rPr>
            </a:br>
            <a:r>
              <a:rPr lang="es-EC" sz="1600" b="1" dirty="0">
                <a:latin typeface="+mn-lt"/>
              </a:rPr>
              <a:t> </a:t>
            </a:r>
            <a:r>
              <a:rPr lang="es-MX" sz="1600" b="1" dirty="0">
                <a:latin typeface="+mn-lt"/>
              </a:rPr>
              <a:t/>
            </a:r>
            <a:br>
              <a:rPr lang="es-MX" sz="1600" b="1" dirty="0">
                <a:latin typeface="+mn-lt"/>
              </a:rPr>
            </a:br>
            <a:r>
              <a:rPr lang="es-EC" sz="1600" b="1" dirty="0">
                <a:latin typeface="+mn-lt"/>
              </a:rPr>
              <a:t>TRABAJO DE TITULACIÓN PREVIO A LA OBTENCIÓN DEL TÍTULO DE INGENIERO MECÁNICO</a:t>
            </a:r>
            <a:r>
              <a:rPr lang="es-MX" sz="1600" b="1" dirty="0">
                <a:latin typeface="+mn-lt"/>
              </a:rPr>
              <a:t/>
            </a:r>
            <a:br>
              <a:rPr lang="es-MX" sz="1600" b="1" dirty="0">
                <a:latin typeface="+mn-lt"/>
              </a:rPr>
            </a:br>
            <a:r>
              <a:rPr lang="es-EC" sz="1600" b="1" dirty="0">
                <a:latin typeface="+mn-lt"/>
              </a:rPr>
              <a:t> </a:t>
            </a:r>
            <a:r>
              <a:rPr lang="es-MX" sz="1600" b="1" dirty="0">
                <a:latin typeface="+mn-lt"/>
              </a:rPr>
              <a:t/>
            </a:r>
            <a:br>
              <a:rPr lang="es-MX" sz="1600" b="1" dirty="0">
                <a:latin typeface="+mn-lt"/>
              </a:rPr>
            </a:br>
            <a:r>
              <a:rPr lang="es-EC" sz="1600" b="1" dirty="0">
                <a:latin typeface="+mn-lt"/>
              </a:rPr>
              <a:t>TEMA: </a:t>
            </a:r>
            <a:r>
              <a:rPr lang="es-EC" sz="1600" dirty="0">
                <a:latin typeface="+mn-lt"/>
              </a:rPr>
              <a:t>ANÁLISIS EXPERIMENTAL DE ELEMENTOS EN FIBRA DE CARBONO OPTIMIZADOS TOPOGRÁFICAMENTE E IMPLEMENTACIÓN DEL PROCESO EN EL LABORATORIO DE PROCESOS DE MANUFACTURA </a:t>
            </a:r>
            <a:r>
              <a:rPr lang="es-MX" sz="1600" dirty="0">
                <a:latin typeface="+mn-lt"/>
              </a:rPr>
              <a:t/>
            </a:r>
            <a:br>
              <a:rPr lang="es-MX" sz="1600" dirty="0">
                <a:latin typeface="+mn-lt"/>
              </a:rPr>
            </a:br>
            <a:r>
              <a:rPr lang="es-EC" sz="1600" b="1" dirty="0">
                <a:latin typeface="+mn-lt"/>
              </a:rPr>
              <a:t> </a:t>
            </a:r>
            <a:r>
              <a:rPr lang="es-MX" sz="1600" b="1" dirty="0">
                <a:latin typeface="+mn-lt"/>
              </a:rPr>
              <a:t/>
            </a:r>
            <a:br>
              <a:rPr lang="es-MX" sz="1600" b="1" dirty="0">
                <a:latin typeface="+mn-lt"/>
              </a:rPr>
            </a:br>
            <a:r>
              <a:rPr lang="es-EC" sz="1600" b="1" dirty="0">
                <a:latin typeface="+mn-lt"/>
              </a:rPr>
              <a:t>AUTORES: </a:t>
            </a:r>
            <a:r>
              <a:rPr lang="es-EC" sz="1600" dirty="0">
                <a:latin typeface="+mn-lt"/>
              </a:rPr>
              <a:t>OLALLA REMACHE, EDUARDO JAVIER</a:t>
            </a:r>
            <a:r>
              <a:rPr lang="es-MX" sz="1600" dirty="0">
                <a:latin typeface="+mn-lt"/>
              </a:rPr>
              <a:t/>
            </a:r>
            <a:br>
              <a:rPr lang="es-MX" sz="1600" dirty="0">
                <a:latin typeface="+mn-lt"/>
              </a:rPr>
            </a:br>
            <a:r>
              <a:rPr lang="es-MX" sz="1600" dirty="0">
                <a:latin typeface="+mn-lt"/>
              </a:rPr>
              <a:t>	</a:t>
            </a:r>
            <a:r>
              <a:rPr lang="es-EC" sz="1600" dirty="0">
                <a:latin typeface="+mn-lt"/>
              </a:rPr>
              <a:t>TERÁN PÉREZ, LUIS ALEJANDRO</a:t>
            </a:r>
            <a:br>
              <a:rPr lang="es-EC" sz="1600" dirty="0">
                <a:latin typeface="+mn-lt"/>
              </a:rPr>
            </a:br>
            <a:r>
              <a:rPr lang="es-MX" sz="1600" b="1" dirty="0">
                <a:latin typeface="+mn-lt"/>
              </a:rPr>
              <a:t/>
            </a:r>
            <a:br>
              <a:rPr lang="es-MX" sz="1600" b="1" dirty="0">
                <a:latin typeface="+mn-lt"/>
              </a:rPr>
            </a:br>
            <a:r>
              <a:rPr lang="es-EC" sz="1600" b="1" dirty="0">
                <a:latin typeface="+mn-lt"/>
              </a:rPr>
              <a:t>DIRECTOR: </a:t>
            </a:r>
            <a:r>
              <a:rPr lang="es-EC" sz="1600" dirty="0">
                <a:latin typeface="+mn-lt"/>
              </a:rPr>
              <a:t>Ing. SEGURA SANGUCHO, LUIS </a:t>
            </a:r>
            <a:r>
              <a:rPr lang="es-EC" sz="1600" dirty="0" smtClean="0">
                <a:latin typeface="+mn-lt"/>
              </a:rPr>
              <a:t>JAVIER</a:t>
            </a:r>
            <a:r>
              <a:rPr lang="es-EC" sz="1600" b="1" dirty="0" smtClean="0">
                <a:latin typeface="+mn-lt"/>
              </a:rPr>
              <a:t/>
            </a:r>
            <a:br>
              <a:rPr lang="es-EC" sz="1600" b="1" dirty="0" smtClean="0">
                <a:latin typeface="+mn-lt"/>
              </a:rPr>
            </a:br>
            <a:r>
              <a:rPr lang="es-MX" sz="1600" b="1" dirty="0">
                <a:latin typeface="+mn-lt"/>
              </a:rPr>
              <a:t/>
            </a:r>
            <a:br>
              <a:rPr lang="es-MX" sz="1600" b="1" dirty="0">
                <a:latin typeface="+mn-lt"/>
              </a:rPr>
            </a:br>
            <a:r>
              <a:rPr lang="es-MX" sz="1600" b="1" dirty="0">
                <a:latin typeface="+mn-lt"/>
              </a:rPr>
              <a:t>DESIGNADO POR LA CARRERA: </a:t>
            </a:r>
            <a:r>
              <a:rPr lang="es-MX" sz="1600" dirty="0">
                <a:latin typeface="+mn-lt"/>
              </a:rPr>
              <a:t>Ing. FERNANDO OLMEDO </a:t>
            </a:r>
            <a:r>
              <a:rPr lang="es-MX" sz="1600" b="1" dirty="0">
                <a:latin typeface="+mn-lt"/>
              </a:rPr>
              <a:t/>
            </a:r>
            <a:br>
              <a:rPr lang="es-MX" sz="1600" b="1" dirty="0">
                <a:latin typeface="+mn-lt"/>
              </a:rPr>
            </a:br>
            <a:r>
              <a:rPr lang="es-MX" sz="1600" b="1" dirty="0">
                <a:latin typeface="+mn-lt"/>
              </a:rPr>
              <a:t>DESIGNADO POR EL DEPARTAMENTO: </a:t>
            </a:r>
            <a:r>
              <a:rPr lang="es-MX" sz="1600" dirty="0">
                <a:latin typeface="+mn-lt"/>
              </a:rPr>
              <a:t>Ing. BYRON </a:t>
            </a:r>
            <a:r>
              <a:rPr lang="es-MX" sz="1600" dirty="0" smtClean="0">
                <a:latin typeface="+mn-lt"/>
              </a:rPr>
              <a:t>CORTEZ</a:t>
            </a:r>
            <a:r>
              <a:rPr lang="es-MX" sz="1600" b="1" dirty="0" smtClean="0">
                <a:latin typeface="+mn-lt"/>
              </a:rPr>
              <a:t/>
            </a:r>
            <a:br>
              <a:rPr lang="es-MX" sz="1600" b="1" dirty="0" smtClean="0">
                <a:latin typeface="+mn-lt"/>
              </a:rPr>
            </a:br>
            <a:r>
              <a:rPr lang="es-MX" sz="1600" b="1" dirty="0">
                <a:latin typeface="+mn-lt"/>
              </a:rPr>
              <a:t/>
            </a:r>
            <a:br>
              <a:rPr lang="es-MX" sz="1600" b="1" dirty="0">
                <a:latin typeface="+mn-lt"/>
              </a:rPr>
            </a:br>
            <a:r>
              <a:rPr lang="es-MX" sz="1600" b="1" dirty="0">
                <a:latin typeface="+mn-lt"/>
              </a:rPr>
              <a:t>SECRETARIO ACADÉMICO: </a:t>
            </a:r>
            <a:r>
              <a:rPr lang="es-MX" sz="1600" dirty="0">
                <a:latin typeface="+mn-lt"/>
              </a:rPr>
              <a:t>Dr. MARCELO MEJÍA </a:t>
            </a:r>
          </a:p>
        </p:txBody>
      </p:sp>
      <p:pic>
        <p:nvPicPr>
          <p:cNvPr id="4" name="Imagen 3" descr="http://blogs.espe.edu.ec/wp-content/uploads/2013/07/Comunicado-2-1.jpg"/>
          <p:cNvPicPr/>
          <p:nvPr/>
        </p:nvPicPr>
        <p:blipFill>
          <a:blip r:embed="rId3">
            <a:extLst>
              <a:ext uri="{28A0092B-C50C-407E-A947-70E740481C1C}">
                <a14:useLocalDpi xmlns:a14="http://schemas.microsoft.com/office/drawing/2010/main" val="0"/>
              </a:ext>
            </a:extLst>
          </a:blip>
          <a:srcRect l="10594" t="38914" r="10754" b="29167"/>
          <a:stretch>
            <a:fillRect/>
          </a:stretch>
        </p:blipFill>
        <p:spPr bwMode="auto">
          <a:xfrm>
            <a:off x="3576000" y="395549"/>
            <a:ext cx="5040000" cy="1332000"/>
          </a:xfrm>
          <a:prstGeom prst="rect">
            <a:avLst/>
          </a:prstGeom>
          <a:noFill/>
          <a:ln>
            <a:noFill/>
          </a:ln>
        </p:spPr>
      </p:pic>
      <p:pic>
        <p:nvPicPr>
          <p:cNvPr id="5" name="Imagen 4"/>
          <p:cNvPicPr/>
          <p:nvPr/>
        </p:nvPicPr>
        <p:blipFill rotWithShape="1">
          <a:blip r:embed="rId4"/>
          <a:srcRect l="85071" t="8113" r="2220" b="6742"/>
          <a:stretch/>
        </p:blipFill>
        <p:spPr>
          <a:xfrm>
            <a:off x="10779359" y="395549"/>
            <a:ext cx="1137636" cy="1357759"/>
          </a:xfrm>
          <a:prstGeom prst="rect">
            <a:avLst/>
          </a:prstGeom>
        </p:spPr>
      </p:pic>
      <p:pic>
        <p:nvPicPr>
          <p:cNvPr id="6" name="Imagen 5"/>
          <p:cNvPicPr/>
          <p:nvPr/>
        </p:nvPicPr>
        <p:blipFill rotWithShape="1">
          <a:blip r:embed="rId4"/>
          <a:srcRect l="1207" t="4979" r="85073"/>
          <a:stretch/>
        </p:blipFill>
        <p:spPr>
          <a:xfrm>
            <a:off x="476522" y="395549"/>
            <a:ext cx="1197736" cy="1169306"/>
          </a:xfrm>
          <a:prstGeom prst="rect">
            <a:avLst/>
          </a:prstGeom>
        </p:spPr>
      </p:pic>
    </p:spTree>
    <p:extLst>
      <p:ext uri="{BB962C8B-B14F-4D97-AF65-F5344CB8AC3E}">
        <p14:creationId xmlns:p14="http://schemas.microsoft.com/office/powerpoint/2010/main" val="840552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12262"/>
          </a:xfrm>
        </p:spPr>
        <p:txBody>
          <a:bodyPr>
            <a:normAutofit/>
          </a:bodyPr>
          <a:lstStyle/>
          <a:p>
            <a:r>
              <a:rPr lang="es-MX" sz="3200" dirty="0" smtClean="0"/>
              <a:t>MATERIAL COMPUESTO </a:t>
            </a:r>
            <a:endParaRPr lang="es-MX" sz="3200" dirty="0"/>
          </a:p>
        </p:txBody>
      </p:sp>
      <p:sp>
        <p:nvSpPr>
          <p:cNvPr id="3" name="Marcador de contenido 2"/>
          <p:cNvSpPr>
            <a:spLocks noGrp="1"/>
          </p:cNvSpPr>
          <p:nvPr>
            <p:ph idx="1"/>
          </p:nvPr>
        </p:nvSpPr>
        <p:spPr>
          <a:xfrm>
            <a:off x="2592925" y="1515413"/>
            <a:ext cx="8915400" cy="1936125"/>
          </a:xfrm>
        </p:spPr>
        <p:txBody>
          <a:bodyPr/>
          <a:lstStyle/>
          <a:p>
            <a:pPr algn="just"/>
            <a:r>
              <a:rPr lang="es-MX" dirty="0" smtClean="0"/>
              <a:t>El </a:t>
            </a:r>
            <a:r>
              <a:rPr lang="es-MX" dirty="0" smtClean="0"/>
              <a:t>material compuesto esta formado por un tejido de  fibra de carbono twill 3k (refuerzo) y resina epóxica Q2 (matriz)</a:t>
            </a:r>
          </a:p>
          <a:p>
            <a:endParaRPr lang="es-MX" dirty="0"/>
          </a:p>
          <a:p>
            <a:endParaRPr lang="es-MX" dirty="0"/>
          </a:p>
        </p:txBody>
      </p:sp>
      <p:pic>
        <p:nvPicPr>
          <p:cNvPr id="4" name="Imagen 3"/>
          <p:cNvPicPr>
            <a:picLocks noChangeAspect="1"/>
          </p:cNvPicPr>
          <p:nvPr/>
        </p:nvPicPr>
        <p:blipFill rotWithShape="1">
          <a:blip r:embed="rId3"/>
          <a:srcRect b="14853"/>
          <a:stretch/>
        </p:blipFill>
        <p:spPr>
          <a:xfrm>
            <a:off x="2592925" y="2768952"/>
            <a:ext cx="3486086" cy="1923247"/>
          </a:xfrm>
          <a:prstGeom prst="rect">
            <a:avLst/>
          </a:prstGeom>
        </p:spPr>
      </p:pic>
      <p:pic>
        <p:nvPicPr>
          <p:cNvPr id="5" name="Imagen 4"/>
          <p:cNvPicPr>
            <a:picLocks noChangeAspect="1"/>
          </p:cNvPicPr>
          <p:nvPr/>
        </p:nvPicPr>
        <p:blipFill>
          <a:blip r:embed="rId4"/>
          <a:stretch>
            <a:fillRect/>
          </a:stretch>
        </p:blipFill>
        <p:spPr>
          <a:xfrm>
            <a:off x="7169671" y="2768952"/>
            <a:ext cx="4334941" cy="1923248"/>
          </a:xfrm>
          <a:prstGeom prst="rect">
            <a:avLst/>
          </a:prstGeom>
        </p:spPr>
      </p:pic>
    </p:spTree>
    <p:extLst>
      <p:ext uri="{BB962C8B-B14F-4D97-AF65-F5344CB8AC3E}">
        <p14:creationId xmlns:p14="http://schemas.microsoft.com/office/powerpoint/2010/main" val="78627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99383"/>
          </a:xfrm>
        </p:spPr>
        <p:txBody>
          <a:bodyPr>
            <a:normAutofit/>
          </a:bodyPr>
          <a:lstStyle/>
          <a:p>
            <a:r>
              <a:rPr lang="es-MX" sz="3200" dirty="0" smtClean="0"/>
              <a:t>RELACIÓN VOLUMÉTRICA</a:t>
            </a:r>
            <a:endParaRPr lang="es-MX" sz="3200" dirty="0"/>
          </a:p>
        </p:txBody>
      </p:sp>
      <p:sp>
        <p:nvSpPr>
          <p:cNvPr id="3" name="Marcador de contenido 2"/>
          <p:cNvSpPr>
            <a:spLocks noGrp="1"/>
          </p:cNvSpPr>
          <p:nvPr>
            <p:ph idx="1"/>
          </p:nvPr>
        </p:nvSpPr>
        <p:spPr>
          <a:xfrm>
            <a:off x="2589212" y="1425262"/>
            <a:ext cx="8915400" cy="1691425"/>
          </a:xfrm>
        </p:spPr>
        <p:txBody>
          <a:bodyPr/>
          <a:lstStyle/>
          <a:p>
            <a:pPr algn="just"/>
            <a:r>
              <a:rPr lang="es-ES" dirty="0" smtClean="0"/>
              <a:t>La fracción </a:t>
            </a:r>
            <a:r>
              <a:rPr lang="es-ES" dirty="0"/>
              <a:t>máxima en volumen de fibras es aproximadamente el 80%, más allá de esta cantidad las fibras ya no quedan totalmente rodeadas por la </a:t>
            </a:r>
            <a:r>
              <a:rPr lang="es-ES" dirty="0" smtClean="0"/>
              <a:t>matriz.</a:t>
            </a:r>
          </a:p>
          <a:p>
            <a:pPr algn="just"/>
            <a:r>
              <a:rPr lang="es-EC" dirty="0" smtClean="0"/>
              <a:t>Para un proceso manual  la fracción volumétrica de fibra recomendada es </a:t>
            </a:r>
            <a:r>
              <a:rPr lang="es-EC" dirty="0"/>
              <a:t>entre </a:t>
            </a:r>
            <a:r>
              <a:rPr lang="es-EC" dirty="0" smtClean="0"/>
              <a:t>45% </a:t>
            </a:r>
            <a:r>
              <a:rPr lang="es-EC" dirty="0"/>
              <a:t>a </a:t>
            </a:r>
            <a:r>
              <a:rPr lang="es-EC" dirty="0" smtClean="0"/>
              <a:t>60%.</a:t>
            </a:r>
          </a:p>
          <a:p>
            <a:endParaRPr lang="es-EC" dirty="0" smtClean="0"/>
          </a:p>
          <a:p>
            <a:endParaRPr lang="es-MX" dirty="0"/>
          </a:p>
        </p:txBody>
      </p:sp>
      <p:pic>
        <p:nvPicPr>
          <p:cNvPr id="8" name="Imagen 7"/>
          <p:cNvPicPr>
            <a:picLocks noChangeAspect="1"/>
          </p:cNvPicPr>
          <p:nvPr/>
        </p:nvPicPr>
        <p:blipFill rotWithShape="1">
          <a:blip r:embed="rId3"/>
          <a:srcRect l="18641" t="22106" r="1579" b="11033"/>
          <a:stretch/>
        </p:blipFill>
        <p:spPr>
          <a:xfrm>
            <a:off x="4366912" y="3318456"/>
            <a:ext cx="5359999" cy="2700000"/>
          </a:xfrm>
          <a:prstGeom prst="rect">
            <a:avLst/>
          </a:prstGeom>
        </p:spPr>
      </p:pic>
    </p:spTree>
    <p:extLst>
      <p:ext uri="{BB962C8B-B14F-4D97-AF65-F5344CB8AC3E}">
        <p14:creationId xmlns:p14="http://schemas.microsoft.com/office/powerpoint/2010/main" val="281302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60746"/>
          </a:xfrm>
        </p:spPr>
        <p:txBody>
          <a:bodyPr>
            <a:normAutofit fontScale="90000"/>
          </a:bodyPr>
          <a:lstStyle/>
          <a:p>
            <a:r>
              <a:rPr lang="es-MX" sz="3200" dirty="0" smtClean="0"/>
              <a:t>PROPIEDADES DEL MATERIAL COMPUESTO</a:t>
            </a:r>
            <a:endParaRPr lang="es-MX" dirty="0"/>
          </a:p>
        </p:txBody>
      </p:sp>
      <p:sp>
        <p:nvSpPr>
          <p:cNvPr id="3" name="Marcador de contenido 2"/>
          <p:cNvSpPr>
            <a:spLocks noGrp="1"/>
          </p:cNvSpPr>
          <p:nvPr>
            <p:ph idx="1"/>
          </p:nvPr>
        </p:nvSpPr>
        <p:spPr>
          <a:xfrm>
            <a:off x="2592925" y="1412383"/>
            <a:ext cx="8915400" cy="823279"/>
          </a:xfrm>
        </p:spPr>
        <p:txBody>
          <a:bodyPr/>
          <a:lstStyle/>
          <a:p>
            <a:r>
              <a:rPr lang="es-MX" dirty="0" smtClean="0"/>
              <a:t>Las propiedades del material compuesto se obtuvieron con la micro y macromecánica.</a:t>
            </a:r>
          </a:p>
          <a:p>
            <a:endParaRPr lang="es-MX" dirty="0"/>
          </a:p>
        </p:txBody>
      </p:sp>
      <p:sp>
        <p:nvSpPr>
          <p:cNvPr id="5" name="1 Rectángulo"/>
          <p:cNvSpPr/>
          <p:nvPr/>
        </p:nvSpPr>
        <p:spPr>
          <a:xfrm>
            <a:off x="3147121" y="4641082"/>
            <a:ext cx="378031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smtClean="0"/>
              <a:t>Las propiedades calculadas se usaron para ingresar el material en Solidthinking Inspire</a:t>
            </a:r>
            <a:endParaRPr lang="es-EC" dirty="0"/>
          </a:p>
        </p:txBody>
      </p:sp>
      <p:pic>
        <p:nvPicPr>
          <p:cNvPr id="8" name="Imagen 7"/>
          <p:cNvPicPr>
            <a:picLocks noChangeAspect="1"/>
          </p:cNvPicPr>
          <p:nvPr/>
        </p:nvPicPr>
        <p:blipFill>
          <a:blip r:embed="rId3"/>
          <a:stretch>
            <a:fillRect/>
          </a:stretch>
        </p:blipFill>
        <p:spPr>
          <a:xfrm>
            <a:off x="3147121" y="2463189"/>
            <a:ext cx="7803294" cy="1936156"/>
          </a:xfrm>
          <a:prstGeom prst="rect">
            <a:avLst/>
          </a:prstGeom>
        </p:spPr>
      </p:pic>
      <p:sp>
        <p:nvSpPr>
          <p:cNvPr id="4" name="Rectángulo 3"/>
          <p:cNvSpPr/>
          <p:nvPr/>
        </p:nvSpPr>
        <p:spPr>
          <a:xfrm>
            <a:off x="5144964" y="2361063"/>
            <a:ext cx="1419609" cy="2038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1 Rectángulo"/>
          <p:cNvSpPr/>
          <p:nvPr/>
        </p:nvSpPr>
        <p:spPr>
          <a:xfrm>
            <a:off x="7170104" y="4655011"/>
            <a:ext cx="378031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C" dirty="0" smtClean="0"/>
              <a:t>El material tendrá seis capas de tejido obteniendo un espesor de 1,5[mm] </a:t>
            </a:r>
            <a:endParaRPr lang="es-EC" dirty="0"/>
          </a:p>
        </p:txBody>
      </p:sp>
    </p:spTree>
    <p:extLst>
      <p:ext uri="{BB962C8B-B14F-4D97-AF65-F5344CB8AC3E}">
        <p14:creationId xmlns:p14="http://schemas.microsoft.com/office/powerpoint/2010/main" val="177561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4" y="645137"/>
            <a:ext cx="8911687" cy="547867"/>
          </a:xfrm>
        </p:spPr>
        <p:txBody>
          <a:bodyPr>
            <a:normAutofit fontScale="90000"/>
          </a:bodyPr>
          <a:lstStyle/>
          <a:p>
            <a:r>
              <a:rPr lang="es-MX" sz="3200" dirty="0" smtClean="0"/>
              <a:t>OPTIMIZACIÓN MÉNSULA</a:t>
            </a:r>
            <a:endParaRPr lang="es-MX" sz="3200" dirty="0"/>
          </a:p>
        </p:txBody>
      </p:sp>
      <p:pic>
        <p:nvPicPr>
          <p:cNvPr id="4" name="Imagen 3"/>
          <p:cNvPicPr>
            <a:picLocks noChangeAspect="1"/>
          </p:cNvPicPr>
          <p:nvPr/>
        </p:nvPicPr>
        <p:blipFill>
          <a:blip r:embed="rId3"/>
          <a:stretch>
            <a:fillRect/>
          </a:stretch>
        </p:blipFill>
        <p:spPr>
          <a:xfrm>
            <a:off x="1424611" y="1363396"/>
            <a:ext cx="10080000" cy="4752123"/>
          </a:xfrm>
          <a:prstGeom prst="rect">
            <a:avLst/>
          </a:prstGeom>
        </p:spPr>
      </p:pic>
      <p:sp>
        <p:nvSpPr>
          <p:cNvPr id="7" name="CuadroTexto 6"/>
          <p:cNvSpPr txBox="1"/>
          <p:nvPr/>
        </p:nvSpPr>
        <p:spPr>
          <a:xfrm>
            <a:off x="9675811" y="474745"/>
            <a:ext cx="1828800" cy="646331"/>
          </a:xfrm>
          <a:prstGeom prst="rect">
            <a:avLst/>
          </a:prstGeom>
          <a:noFill/>
          <a:ln>
            <a:solidFill>
              <a:schemeClr val="accent1"/>
            </a:solidFill>
          </a:ln>
        </p:spPr>
        <p:txBody>
          <a:bodyPr wrap="square" rtlCol="0">
            <a:spAutoFit/>
          </a:bodyPr>
          <a:lstStyle/>
          <a:p>
            <a:r>
              <a:rPr lang="es-ES" dirty="0" smtClean="0"/>
              <a:t>d</a:t>
            </a:r>
            <a:r>
              <a:rPr lang="es-ES" baseline="-25000" dirty="0" smtClean="0"/>
              <a:t>i </a:t>
            </a:r>
            <a:r>
              <a:rPr lang="es-ES" dirty="0" smtClean="0"/>
              <a:t>= 57.93 mm</a:t>
            </a:r>
          </a:p>
          <a:p>
            <a:r>
              <a:rPr lang="es-ES" dirty="0" err="1" smtClean="0"/>
              <a:t>d</a:t>
            </a:r>
            <a:r>
              <a:rPr lang="es-ES" baseline="-25000" dirty="0" err="1" smtClean="0"/>
              <a:t>f</a:t>
            </a:r>
            <a:r>
              <a:rPr lang="es-EC" dirty="0" smtClean="0"/>
              <a:t> = 5.39 mm</a:t>
            </a:r>
            <a:endParaRPr lang="es-EC" dirty="0"/>
          </a:p>
        </p:txBody>
      </p:sp>
    </p:spTree>
    <p:extLst>
      <p:ext uri="{BB962C8B-B14F-4D97-AF65-F5344CB8AC3E}">
        <p14:creationId xmlns:p14="http://schemas.microsoft.com/office/powerpoint/2010/main" val="310204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47867"/>
          </a:xfrm>
        </p:spPr>
        <p:txBody>
          <a:bodyPr>
            <a:normAutofit fontScale="90000"/>
          </a:bodyPr>
          <a:lstStyle/>
          <a:p>
            <a:r>
              <a:rPr lang="es-MX" sz="3200" dirty="0" smtClean="0"/>
              <a:t>OPTIMIZACIÓN VIGA A FLEXIÓN</a:t>
            </a:r>
            <a:endParaRPr lang="es-MX" sz="3200" dirty="0"/>
          </a:p>
        </p:txBody>
      </p:sp>
      <p:pic>
        <p:nvPicPr>
          <p:cNvPr id="3" name="Imagen 2"/>
          <p:cNvPicPr>
            <a:picLocks noChangeAspect="1"/>
          </p:cNvPicPr>
          <p:nvPr/>
        </p:nvPicPr>
        <p:blipFill>
          <a:blip r:embed="rId3"/>
          <a:stretch>
            <a:fillRect/>
          </a:stretch>
        </p:blipFill>
        <p:spPr>
          <a:xfrm>
            <a:off x="1424611" y="1321342"/>
            <a:ext cx="10080000" cy="4474937"/>
          </a:xfrm>
          <a:prstGeom prst="rect">
            <a:avLst/>
          </a:prstGeom>
        </p:spPr>
      </p:pic>
      <p:sp>
        <p:nvSpPr>
          <p:cNvPr id="5" name="CuadroTexto 4"/>
          <p:cNvSpPr txBox="1"/>
          <p:nvPr/>
        </p:nvSpPr>
        <p:spPr>
          <a:xfrm>
            <a:off x="9675811" y="474745"/>
            <a:ext cx="1828800" cy="646331"/>
          </a:xfrm>
          <a:prstGeom prst="rect">
            <a:avLst/>
          </a:prstGeom>
          <a:noFill/>
          <a:ln>
            <a:solidFill>
              <a:schemeClr val="accent1"/>
            </a:solidFill>
          </a:ln>
        </p:spPr>
        <p:txBody>
          <a:bodyPr wrap="square" rtlCol="0">
            <a:spAutoFit/>
          </a:bodyPr>
          <a:lstStyle/>
          <a:p>
            <a:r>
              <a:rPr lang="es-ES" dirty="0" smtClean="0"/>
              <a:t>d</a:t>
            </a:r>
            <a:r>
              <a:rPr lang="es-ES" baseline="-25000" dirty="0" smtClean="0"/>
              <a:t>i</a:t>
            </a:r>
            <a:r>
              <a:rPr lang="es-ES" dirty="0" smtClean="0"/>
              <a:t> = 0.40 mm</a:t>
            </a:r>
          </a:p>
          <a:p>
            <a:r>
              <a:rPr lang="es-ES" dirty="0" err="1" smtClean="0"/>
              <a:t>d</a:t>
            </a:r>
            <a:r>
              <a:rPr lang="es-ES" baseline="-25000" dirty="0" err="1" smtClean="0"/>
              <a:t>f</a:t>
            </a:r>
            <a:r>
              <a:rPr lang="es-EC" dirty="0" smtClean="0"/>
              <a:t> = 0.24 mm</a:t>
            </a:r>
            <a:endParaRPr lang="es-EC" dirty="0"/>
          </a:p>
        </p:txBody>
      </p:sp>
    </p:spTree>
    <p:extLst>
      <p:ext uri="{BB962C8B-B14F-4D97-AF65-F5344CB8AC3E}">
        <p14:creationId xmlns:p14="http://schemas.microsoft.com/office/powerpoint/2010/main" val="2932693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47867"/>
          </a:xfrm>
        </p:spPr>
        <p:txBody>
          <a:bodyPr>
            <a:normAutofit fontScale="90000"/>
          </a:bodyPr>
          <a:lstStyle/>
          <a:p>
            <a:r>
              <a:rPr lang="es-MX" sz="3200" dirty="0" smtClean="0"/>
              <a:t>OPTIMIZACIÓN VIGA A TORSIÓN</a:t>
            </a:r>
            <a:endParaRPr lang="es-MX" sz="3200" dirty="0"/>
          </a:p>
        </p:txBody>
      </p:sp>
      <p:pic>
        <p:nvPicPr>
          <p:cNvPr id="4" name="Imagen 3"/>
          <p:cNvPicPr>
            <a:picLocks noChangeAspect="1"/>
          </p:cNvPicPr>
          <p:nvPr/>
        </p:nvPicPr>
        <p:blipFill>
          <a:blip r:embed="rId3"/>
          <a:stretch>
            <a:fillRect/>
          </a:stretch>
        </p:blipFill>
        <p:spPr>
          <a:xfrm>
            <a:off x="1424612" y="1349710"/>
            <a:ext cx="10080000" cy="4750839"/>
          </a:xfrm>
          <a:prstGeom prst="rect">
            <a:avLst/>
          </a:prstGeom>
        </p:spPr>
      </p:pic>
      <p:sp>
        <p:nvSpPr>
          <p:cNvPr id="5" name="CuadroTexto 4"/>
          <p:cNvSpPr txBox="1"/>
          <p:nvPr/>
        </p:nvSpPr>
        <p:spPr>
          <a:xfrm>
            <a:off x="9675812" y="446377"/>
            <a:ext cx="1828800" cy="646331"/>
          </a:xfrm>
          <a:prstGeom prst="rect">
            <a:avLst/>
          </a:prstGeom>
          <a:noFill/>
          <a:ln>
            <a:solidFill>
              <a:schemeClr val="accent1"/>
            </a:solidFill>
          </a:ln>
        </p:spPr>
        <p:txBody>
          <a:bodyPr wrap="square" rtlCol="0">
            <a:spAutoFit/>
          </a:bodyPr>
          <a:lstStyle/>
          <a:p>
            <a:r>
              <a:rPr lang="es-ES" dirty="0"/>
              <a:t>d</a:t>
            </a:r>
            <a:r>
              <a:rPr lang="es-ES" baseline="-25000" dirty="0"/>
              <a:t>i </a:t>
            </a:r>
            <a:r>
              <a:rPr lang="es-ES" dirty="0"/>
              <a:t>= </a:t>
            </a:r>
            <a:r>
              <a:rPr lang="es-ES" dirty="0" smtClean="0"/>
              <a:t>2.03 mm</a:t>
            </a:r>
          </a:p>
          <a:p>
            <a:r>
              <a:rPr lang="es-ES" dirty="0" err="1" smtClean="0"/>
              <a:t>d</a:t>
            </a:r>
            <a:r>
              <a:rPr lang="es-ES" baseline="-25000" dirty="0" err="1" smtClean="0"/>
              <a:t>f</a:t>
            </a:r>
            <a:r>
              <a:rPr lang="es-EC" dirty="0" smtClean="0"/>
              <a:t> = 1.21 mm</a:t>
            </a:r>
            <a:endParaRPr lang="es-EC" dirty="0"/>
          </a:p>
        </p:txBody>
      </p:sp>
    </p:spTree>
    <p:extLst>
      <p:ext uri="{BB962C8B-B14F-4D97-AF65-F5344CB8AC3E}">
        <p14:creationId xmlns:p14="http://schemas.microsoft.com/office/powerpoint/2010/main" val="247977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200" dirty="0" smtClean="0"/>
              <a:t>DISEÑO DE MOLDES</a:t>
            </a:r>
            <a:endParaRPr lang="es-EC" sz="3200" dirty="0"/>
          </a:p>
        </p:txBody>
      </p:sp>
      <p:sp>
        <p:nvSpPr>
          <p:cNvPr id="3" name="Marcador de contenido 2"/>
          <p:cNvSpPr>
            <a:spLocks noGrp="1"/>
          </p:cNvSpPr>
          <p:nvPr>
            <p:ph idx="1"/>
          </p:nvPr>
        </p:nvSpPr>
        <p:spPr>
          <a:xfrm>
            <a:off x="2589212" y="1464860"/>
            <a:ext cx="8915400" cy="1278340"/>
          </a:xfrm>
        </p:spPr>
        <p:txBody>
          <a:bodyPr/>
          <a:lstStyle/>
          <a:p>
            <a:pPr algn="just"/>
            <a:r>
              <a:rPr lang="es-EC" dirty="0" smtClean="0"/>
              <a:t>Moldes macho </a:t>
            </a:r>
            <a:r>
              <a:rPr lang="es-EC" dirty="0"/>
              <a:t>y </a:t>
            </a:r>
            <a:r>
              <a:rPr lang="es-EC" dirty="0" smtClean="0"/>
              <a:t>hembra en </a:t>
            </a:r>
            <a:r>
              <a:rPr lang="es-EC" dirty="0" smtClean="0"/>
              <a:t>impresión 3D.</a:t>
            </a:r>
          </a:p>
          <a:p>
            <a:pPr algn="just"/>
            <a:r>
              <a:rPr lang="es-EC" dirty="0" smtClean="0"/>
              <a:t>Radios </a:t>
            </a:r>
            <a:r>
              <a:rPr lang="es-EC" dirty="0"/>
              <a:t>de </a:t>
            </a:r>
            <a:r>
              <a:rPr lang="es-EC" dirty="0" smtClean="0"/>
              <a:t>2mm.</a:t>
            </a:r>
            <a:endParaRPr lang="es-EC" dirty="0" smtClean="0"/>
          </a:p>
          <a:p>
            <a:pPr algn="just"/>
            <a:r>
              <a:rPr lang="es-EC" dirty="0"/>
              <a:t>E</a:t>
            </a:r>
            <a:r>
              <a:rPr lang="es-EC" dirty="0" smtClean="0"/>
              <a:t>spesor </a:t>
            </a:r>
            <a:r>
              <a:rPr lang="es-EC" dirty="0" smtClean="0"/>
              <a:t>de 1.5 </a:t>
            </a:r>
            <a:r>
              <a:rPr lang="es-EC" dirty="0" smtClean="0"/>
              <a:t>mm. </a:t>
            </a:r>
            <a:endParaRPr lang="es-EC" dirty="0" smtClean="0"/>
          </a:p>
          <a:p>
            <a:pPr marL="0" indent="0" algn="just">
              <a:buNone/>
            </a:pPr>
            <a:endParaRPr lang="es-EC" dirty="0"/>
          </a:p>
        </p:txBody>
      </p:sp>
      <p:pic>
        <p:nvPicPr>
          <p:cNvPr id="4" name="Imagen 3"/>
          <p:cNvPicPr>
            <a:picLocks noChangeAspect="1"/>
          </p:cNvPicPr>
          <p:nvPr/>
        </p:nvPicPr>
        <p:blipFill rotWithShape="1">
          <a:blip r:embed="rId3"/>
          <a:srcRect b="61998"/>
          <a:stretch/>
        </p:blipFill>
        <p:spPr>
          <a:xfrm>
            <a:off x="2726912" y="2906974"/>
            <a:ext cx="8640000" cy="3214321"/>
          </a:xfrm>
          <a:prstGeom prst="rect">
            <a:avLst/>
          </a:prstGeom>
        </p:spPr>
      </p:pic>
    </p:spTree>
    <p:extLst>
      <p:ext uri="{BB962C8B-B14F-4D97-AF65-F5344CB8AC3E}">
        <p14:creationId xmlns:p14="http://schemas.microsoft.com/office/powerpoint/2010/main" val="1305097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3"/>
          <a:srcRect t="37568" b="2"/>
          <a:stretch/>
        </p:blipFill>
        <p:spPr>
          <a:xfrm>
            <a:off x="2647318" y="1078174"/>
            <a:ext cx="8640000" cy="5280576"/>
          </a:xfrm>
          <a:prstGeom prst="rect">
            <a:avLst/>
          </a:prstGeom>
        </p:spPr>
      </p:pic>
      <p:pic>
        <p:nvPicPr>
          <p:cNvPr id="3" name="Imagen 2"/>
          <p:cNvPicPr>
            <a:picLocks noChangeAspect="1"/>
          </p:cNvPicPr>
          <p:nvPr/>
        </p:nvPicPr>
        <p:blipFill rotWithShape="1">
          <a:blip r:embed="rId3"/>
          <a:srcRect b="92901"/>
          <a:stretch/>
        </p:blipFill>
        <p:spPr>
          <a:xfrm>
            <a:off x="2647318" y="436727"/>
            <a:ext cx="8640000" cy="600501"/>
          </a:xfrm>
          <a:prstGeom prst="rect">
            <a:avLst/>
          </a:prstGeom>
        </p:spPr>
      </p:pic>
    </p:spTree>
    <p:extLst>
      <p:ext uri="{BB962C8B-B14F-4D97-AF65-F5344CB8AC3E}">
        <p14:creationId xmlns:p14="http://schemas.microsoft.com/office/powerpoint/2010/main" val="384450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PROCESO HAND LAY UP</a:t>
            </a:r>
            <a:endParaRPr lang="es-MX" dirty="0"/>
          </a:p>
        </p:txBody>
      </p:sp>
      <p:sp>
        <p:nvSpPr>
          <p:cNvPr id="3" name="Marcador de contenido 2"/>
          <p:cNvSpPr>
            <a:spLocks noGrp="1"/>
          </p:cNvSpPr>
          <p:nvPr>
            <p:ph idx="1"/>
          </p:nvPr>
        </p:nvSpPr>
        <p:spPr>
          <a:xfrm>
            <a:off x="2592925" y="1515414"/>
            <a:ext cx="8915400" cy="3777622"/>
          </a:xfrm>
        </p:spPr>
        <p:txBody>
          <a:bodyPr/>
          <a:lstStyle/>
          <a:p>
            <a:pPr algn="just"/>
            <a:r>
              <a:rPr lang="es-EC" dirty="0"/>
              <a:t>El método consiste en aplicar </a:t>
            </a:r>
            <a:r>
              <a:rPr lang="es-EC" dirty="0" smtClean="0"/>
              <a:t>sucesivamente </a:t>
            </a:r>
            <a:r>
              <a:rPr lang="es-EC" dirty="0"/>
              <a:t>sobre la superficie del molde: </a:t>
            </a:r>
            <a:r>
              <a:rPr lang="es-EC" dirty="0" smtClean="0"/>
              <a:t>desmoldante, gelcoat y refuerzo impregnando </a:t>
            </a:r>
            <a:r>
              <a:rPr lang="es-EC" dirty="0"/>
              <a:t>de </a:t>
            </a:r>
            <a:r>
              <a:rPr lang="es-EC" dirty="0" smtClean="0"/>
              <a:t>resina, consolidadas </a:t>
            </a:r>
            <a:r>
              <a:rPr lang="es-EC" dirty="0"/>
              <a:t>mediante un </a:t>
            </a:r>
            <a:r>
              <a:rPr lang="es-EC" dirty="0" smtClean="0"/>
              <a:t>rodillo.</a:t>
            </a:r>
            <a:endParaRPr lang="es-MX" dirty="0"/>
          </a:p>
        </p:txBody>
      </p:sp>
      <p:pic>
        <p:nvPicPr>
          <p:cNvPr id="6" name="Imagen 5"/>
          <p:cNvPicPr/>
          <p:nvPr/>
        </p:nvPicPr>
        <p:blipFill rotWithShape="1">
          <a:blip r:embed="rId3">
            <a:extLst>
              <a:ext uri="{28A0092B-C50C-407E-A947-70E740481C1C}">
                <a14:useLocalDpi xmlns:a14="http://schemas.microsoft.com/office/drawing/2010/main" val="0"/>
              </a:ext>
            </a:extLst>
          </a:blip>
          <a:srcRect b="7082"/>
          <a:stretch/>
        </p:blipFill>
        <p:spPr bwMode="auto">
          <a:xfrm>
            <a:off x="5061888" y="3159817"/>
            <a:ext cx="3973759" cy="29214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8754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6625" y="624110"/>
            <a:ext cx="8911687" cy="633190"/>
          </a:xfrm>
        </p:spPr>
        <p:txBody>
          <a:bodyPr>
            <a:normAutofit/>
          </a:bodyPr>
          <a:lstStyle/>
          <a:p>
            <a:r>
              <a:rPr lang="es-MX" sz="3100" dirty="0" smtClean="0"/>
              <a:t>EJEMPLO DE CONSTRUCCIÓN</a:t>
            </a:r>
            <a:endParaRPr lang="es-MX" dirty="0"/>
          </a:p>
        </p:txBody>
      </p:sp>
      <p:pic>
        <p:nvPicPr>
          <p:cNvPr id="3" name="Imagen 2"/>
          <p:cNvPicPr>
            <a:picLocks noChangeAspect="1"/>
          </p:cNvPicPr>
          <p:nvPr/>
        </p:nvPicPr>
        <p:blipFill>
          <a:blip r:embed="rId3"/>
          <a:stretch>
            <a:fillRect/>
          </a:stretch>
        </p:blipFill>
        <p:spPr>
          <a:xfrm>
            <a:off x="1184275" y="1257300"/>
            <a:ext cx="10839450" cy="5219700"/>
          </a:xfrm>
          <a:prstGeom prst="rect">
            <a:avLst/>
          </a:prstGeom>
        </p:spPr>
      </p:pic>
    </p:spTree>
    <p:extLst>
      <p:ext uri="{BB962C8B-B14F-4D97-AF65-F5344CB8AC3E}">
        <p14:creationId xmlns:p14="http://schemas.microsoft.com/office/powerpoint/2010/main" val="40863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99383"/>
          </a:xfrm>
        </p:spPr>
        <p:txBody>
          <a:bodyPr>
            <a:normAutofit fontScale="90000"/>
          </a:bodyPr>
          <a:lstStyle/>
          <a:p>
            <a:r>
              <a:rPr lang="es-MX" dirty="0" smtClean="0"/>
              <a:t>OBJETIVO GENERAL </a:t>
            </a:r>
            <a:endParaRPr lang="es-MX" dirty="0"/>
          </a:p>
        </p:txBody>
      </p:sp>
      <p:sp>
        <p:nvSpPr>
          <p:cNvPr id="3" name="Marcador de contenido 2"/>
          <p:cNvSpPr>
            <a:spLocks noGrp="1"/>
          </p:cNvSpPr>
          <p:nvPr>
            <p:ph idx="1"/>
          </p:nvPr>
        </p:nvSpPr>
        <p:spPr>
          <a:xfrm>
            <a:off x="2591067" y="1541170"/>
            <a:ext cx="8915400" cy="944451"/>
          </a:xfrm>
        </p:spPr>
        <p:txBody>
          <a:bodyPr/>
          <a:lstStyle/>
          <a:p>
            <a:pPr algn="just"/>
            <a:r>
              <a:rPr lang="es-EC" dirty="0"/>
              <a:t>Analizar experimentalmente elementos en fibra de carbono optimizados topográficamente e implementar el proceso de construcción manual en el Laboratorio de Procesos de Manufactura.</a:t>
            </a:r>
            <a:endParaRPr lang="es-MX" dirty="0"/>
          </a:p>
          <a:p>
            <a:endParaRPr lang="es-MX" dirty="0"/>
          </a:p>
        </p:txBody>
      </p:sp>
      <p:sp>
        <p:nvSpPr>
          <p:cNvPr id="4" name="Título 1"/>
          <p:cNvSpPr txBox="1">
            <a:spLocks/>
          </p:cNvSpPr>
          <p:nvPr/>
        </p:nvSpPr>
        <p:spPr>
          <a:xfrm>
            <a:off x="2592925" y="2999742"/>
            <a:ext cx="8911687" cy="97768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300" dirty="0" smtClean="0"/>
              <a:t>OBJETIVOS ESPECÍFICOS</a:t>
            </a:r>
            <a:endParaRPr lang="es-MX" sz="3200" dirty="0"/>
          </a:p>
        </p:txBody>
      </p:sp>
      <p:sp>
        <p:nvSpPr>
          <p:cNvPr id="5" name="Marcador de contenido 2"/>
          <p:cNvSpPr txBox="1">
            <a:spLocks/>
          </p:cNvSpPr>
          <p:nvPr/>
        </p:nvSpPr>
        <p:spPr>
          <a:xfrm>
            <a:off x="2592924" y="3747750"/>
            <a:ext cx="8915400" cy="9444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es-MX" dirty="0"/>
          </a:p>
        </p:txBody>
      </p:sp>
      <p:sp>
        <p:nvSpPr>
          <p:cNvPr id="7" name="Marcador de contenido 2"/>
          <p:cNvSpPr txBox="1">
            <a:spLocks/>
          </p:cNvSpPr>
          <p:nvPr/>
        </p:nvSpPr>
        <p:spPr>
          <a:xfrm>
            <a:off x="2591067" y="3977425"/>
            <a:ext cx="8915400" cy="2062767"/>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lgn="just"/>
            <a:r>
              <a:rPr lang="es-EC" sz="1900" dirty="0"/>
              <a:t>Optimizar topográficamente elementos mediante Software.</a:t>
            </a:r>
            <a:endParaRPr lang="es-MX" sz="1900" dirty="0"/>
          </a:p>
          <a:p>
            <a:pPr lvl="0" algn="just"/>
            <a:r>
              <a:rPr lang="es-EC" sz="1900" dirty="0"/>
              <a:t>Construir prototipos en fibra de carbono mediante un proceso manual.</a:t>
            </a:r>
            <a:endParaRPr lang="es-MX" sz="1900" dirty="0"/>
          </a:p>
          <a:p>
            <a:pPr lvl="0" algn="just"/>
            <a:r>
              <a:rPr lang="es-EC" sz="1900" dirty="0"/>
              <a:t>Estructurar el proceso de construcción manual en fibra de carbono para implementar en el Laboratorio de Procesos de Manufactura.</a:t>
            </a:r>
            <a:endParaRPr lang="es-MX" sz="1900" dirty="0"/>
          </a:p>
          <a:p>
            <a:pPr lvl="0" algn="just"/>
            <a:r>
              <a:rPr lang="es-EC" sz="1900" dirty="0"/>
              <a:t>Analizar y comparar los resultados obtenidos mediante pruebas mecánicas </a:t>
            </a:r>
            <a:r>
              <a:rPr lang="es-EC" sz="1900" dirty="0" smtClean="0"/>
              <a:t>con </a:t>
            </a:r>
            <a:r>
              <a:rPr lang="es-EC" sz="1900" dirty="0"/>
              <a:t>los resultados obtenidos en el software.</a:t>
            </a:r>
            <a:endParaRPr lang="es-MX" sz="1900" dirty="0"/>
          </a:p>
          <a:p>
            <a:endParaRPr lang="es-MX" dirty="0"/>
          </a:p>
        </p:txBody>
      </p:sp>
      <p:pic>
        <p:nvPicPr>
          <p:cNvPr id="2050" name="Picture 2" descr="Resultado de imagen para objetivo 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0017" y="507191"/>
            <a:ext cx="8775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objetivo especif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7517" y="2799600"/>
            <a:ext cx="11808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86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endParaRPr lang="es-EC" dirty="0"/>
          </a:p>
        </p:txBody>
      </p:sp>
      <p:pic>
        <p:nvPicPr>
          <p:cNvPr id="8" name="Imagen 7"/>
          <p:cNvPicPr>
            <a:picLocks noChangeAspect="1"/>
          </p:cNvPicPr>
          <p:nvPr/>
        </p:nvPicPr>
        <p:blipFill>
          <a:blip r:embed="rId3"/>
          <a:stretch>
            <a:fillRect/>
          </a:stretch>
        </p:blipFill>
        <p:spPr>
          <a:xfrm>
            <a:off x="2805553" y="278511"/>
            <a:ext cx="8482718" cy="6480000"/>
          </a:xfrm>
          <a:prstGeom prst="rect">
            <a:avLst/>
          </a:prstGeom>
        </p:spPr>
      </p:pic>
    </p:spTree>
    <p:extLst>
      <p:ext uri="{BB962C8B-B14F-4D97-AF65-F5344CB8AC3E}">
        <p14:creationId xmlns:p14="http://schemas.microsoft.com/office/powerpoint/2010/main" val="3758462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IMPLEMENTACIÓN</a:t>
            </a:r>
            <a:endParaRPr lang="es-MX" dirty="0"/>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6762750" y="1694180"/>
            <a:ext cx="5219700" cy="4155440"/>
          </a:xfrm>
          <a:prstGeom prst="rect">
            <a:avLst/>
          </a:prstGeom>
        </p:spPr>
      </p:pic>
      <p:pic>
        <p:nvPicPr>
          <p:cNvPr id="5" name="Imagen 4"/>
          <p:cNvPicPr/>
          <p:nvPr/>
        </p:nvPicPr>
        <p:blipFill rotWithShape="1">
          <a:blip r:embed="rId4">
            <a:extLst>
              <a:ext uri="{28A0092B-C50C-407E-A947-70E740481C1C}">
                <a14:useLocalDpi xmlns:a14="http://schemas.microsoft.com/office/drawing/2010/main" val="0"/>
              </a:ext>
            </a:extLst>
          </a:blip>
          <a:srcRect l="632" t="2368" r="1367" b="2511"/>
          <a:stretch/>
        </p:blipFill>
        <p:spPr bwMode="auto">
          <a:xfrm>
            <a:off x="1065212" y="1694180"/>
            <a:ext cx="5538788" cy="4155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648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47670"/>
            <a:ext cx="8911687" cy="582390"/>
          </a:xfrm>
        </p:spPr>
        <p:txBody>
          <a:bodyPr>
            <a:normAutofit fontScale="90000"/>
          </a:bodyPr>
          <a:lstStyle/>
          <a:p>
            <a:r>
              <a:rPr lang="es-MX" dirty="0" smtClean="0"/>
              <a:t>PRUEBA MECÁNICA MÉNSULA</a:t>
            </a:r>
            <a:br>
              <a:rPr lang="es-MX" dirty="0" smtClean="0"/>
            </a:br>
            <a:endParaRPr lang="es-MX" dirty="0"/>
          </a:p>
        </p:txBody>
      </p:sp>
      <p:pic>
        <p:nvPicPr>
          <p:cNvPr id="6" name="Imagen 5" descr="https://scontent.fgye7-1.fna.fbcdn.net/v/t34.0-12/28001457_1754073311310178_473571558_n.jpg?oh=fda1b2dc5d44711abffbb333cc4c04be&amp;oe=5A863AF3"/>
          <p:cNvPicPr/>
          <p:nvPr/>
        </p:nvPicPr>
        <p:blipFill rotWithShape="1">
          <a:blip r:embed="rId3" cstate="print">
            <a:extLst>
              <a:ext uri="{28A0092B-C50C-407E-A947-70E740481C1C}">
                <a14:useLocalDpi xmlns:a14="http://schemas.microsoft.com/office/drawing/2010/main" val="0"/>
              </a:ext>
            </a:extLst>
          </a:blip>
          <a:srcRect t="16441" b="6428"/>
          <a:stretch/>
        </p:blipFill>
        <p:spPr bwMode="auto">
          <a:xfrm>
            <a:off x="8984932" y="4051300"/>
            <a:ext cx="2519680" cy="2590800"/>
          </a:xfrm>
          <a:prstGeom prst="rect">
            <a:avLst/>
          </a:prstGeom>
          <a:noFill/>
          <a:ln>
            <a:noFill/>
          </a:ln>
          <a:extLst>
            <a:ext uri="{53640926-AAD7-44D8-BBD7-CCE9431645EC}">
              <a14:shadowObscured xmlns:a14="http://schemas.microsoft.com/office/drawing/2010/main"/>
            </a:ext>
          </a:extLst>
        </p:spPr>
      </p:pic>
      <p:pic>
        <p:nvPicPr>
          <p:cNvPr id="7" name="Imagen 6" descr="https://scontent.fgye7-1.fna.fbcdn.net/v/t34.0-12/28001241_1754072734643569_1725176338_n.jpg?oh=35b425cc9dfd9a2d2894f0f5aeecdc1b&amp;oe=5A875830"/>
          <p:cNvPicPr/>
          <p:nvPr/>
        </p:nvPicPr>
        <p:blipFill rotWithShape="1">
          <a:blip r:embed="rId4" cstate="print">
            <a:extLst>
              <a:ext uri="{28A0092B-C50C-407E-A947-70E740481C1C}">
                <a14:useLocalDpi xmlns:a14="http://schemas.microsoft.com/office/drawing/2010/main" val="0"/>
              </a:ext>
            </a:extLst>
          </a:blip>
          <a:srcRect t="18524"/>
          <a:stretch/>
        </p:blipFill>
        <p:spPr bwMode="auto">
          <a:xfrm>
            <a:off x="8984932" y="1022255"/>
            <a:ext cx="2519680" cy="2736850"/>
          </a:xfrm>
          <a:prstGeom prst="rect">
            <a:avLst/>
          </a:prstGeom>
          <a:noFill/>
          <a:ln>
            <a:noFill/>
          </a:ln>
          <a:extLst>
            <a:ext uri="{53640926-AAD7-44D8-BBD7-CCE9431645EC}">
              <a14:shadowObscured xmlns:a14="http://schemas.microsoft.com/office/drawing/2010/main"/>
            </a:ext>
          </a:extLst>
        </p:spPr>
      </p:pic>
      <p:sp>
        <p:nvSpPr>
          <p:cNvPr id="8" name="Marcador de contenido 2"/>
          <p:cNvSpPr txBox="1">
            <a:spLocks/>
          </p:cNvSpPr>
          <p:nvPr/>
        </p:nvSpPr>
        <p:spPr>
          <a:xfrm>
            <a:off x="1671857" y="949401"/>
            <a:ext cx="731307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dirty="0" smtClean="0"/>
              <a:t>Se </a:t>
            </a:r>
            <a:r>
              <a:rPr lang="es-EC" dirty="0"/>
              <a:t>aplicaron cargas desde 0,5 [Kg] hasta 2,5 [Kg] en un agujero ubicado en el extremo de la </a:t>
            </a:r>
            <a:r>
              <a:rPr lang="es-EC" dirty="0" smtClean="0"/>
              <a:t>ménsula.</a:t>
            </a:r>
            <a:endParaRPr lang="es-MX" dirty="0"/>
          </a:p>
        </p:txBody>
      </p:sp>
      <p:pic>
        <p:nvPicPr>
          <p:cNvPr id="9" name="Marcador de contenido 8"/>
          <p:cNvPicPr>
            <a:picLocks noGrp="1" noChangeAspect="1"/>
          </p:cNvPicPr>
          <p:nvPr>
            <p:ph idx="1"/>
          </p:nvPr>
        </p:nvPicPr>
        <p:blipFill>
          <a:blip r:embed="rId5"/>
          <a:stretch>
            <a:fillRect/>
          </a:stretch>
        </p:blipFill>
        <p:spPr>
          <a:xfrm>
            <a:off x="2045343" y="2177067"/>
            <a:ext cx="6566103" cy="1800000"/>
          </a:xfrm>
          <a:prstGeom prst="rect">
            <a:avLst/>
          </a:prstGeom>
        </p:spPr>
      </p:pic>
      <p:pic>
        <p:nvPicPr>
          <p:cNvPr id="10" name="Imagen 9"/>
          <p:cNvPicPr>
            <a:picLocks noChangeAspect="1"/>
          </p:cNvPicPr>
          <p:nvPr/>
        </p:nvPicPr>
        <p:blipFill rotWithShape="1">
          <a:blip r:embed="rId6"/>
          <a:srcRect b="16402"/>
          <a:stretch/>
        </p:blipFill>
        <p:spPr>
          <a:xfrm>
            <a:off x="2045343" y="4347305"/>
            <a:ext cx="6714982" cy="1800000"/>
          </a:xfrm>
          <a:prstGeom prst="rect">
            <a:avLst/>
          </a:prstGeom>
        </p:spPr>
      </p:pic>
      <p:sp>
        <p:nvSpPr>
          <p:cNvPr id="11" name="Rectángulo 10"/>
          <p:cNvSpPr/>
          <p:nvPr/>
        </p:nvSpPr>
        <p:spPr>
          <a:xfrm>
            <a:off x="2052034" y="3662346"/>
            <a:ext cx="6068384" cy="227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2040658" y="5861910"/>
            <a:ext cx="6068384" cy="227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8984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47670"/>
            <a:ext cx="8911687" cy="582390"/>
          </a:xfrm>
        </p:spPr>
        <p:txBody>
          <a:bodyPr>
            <a:normAutofit fontScale="90000"/>
          </a:bodyPr>
          <a:lstStyle/>
          <a:p>
            <a:r>
              <a:rPr lang="es-MX" dirty="0" smtClean="0"/>
              <a:t>PRUEBA MECÁNICA VIGA A FLEXIÓN</a:t>
            </a:r>
            <a:br>
              <a:rPr lang="es-MX" dirty="0" smtClean="0"/>
            </a:br>
            <a:endParaRPr lang="es-MX" dirty="0"/>
          </a:p>
        </p:txBody>
      </p:sp>
      <p:sp>
        <p:nvSpPr>
          <p:cNvPr id="8" name="Marcador de contenido 2"/>
          <p:cNvSpPr txBox="1">
            <a:spLocks/>
          </p:cNvSpPr>
          <p:nvPr/>
        </p:nvSpPr>
        <p:spPr>
          <a:xfrm>
            <a:off x="1671857" y="949401"/>
            <a:ext cx="731307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dirty="0" smtClean="0"/>
              <a:t>La </a:t>
            </a:r>
            <a:r>
              <a:rPr lang="es-EC" dirty="0"/>
              <a:t>longitud entre apoyos es de 25 </a:t>
            </a:r>
            <a:r>
              <a:rPr lang="es-EC" dirty="0" smtClean="0"/>
              <a:t>[cm</a:t>
            </a:r>
            <a:r>
              <a:rPr lang="es-EC" dirty="0"/>
              <a:t>] y la carga aplicada fue de 500 [N]. </a:t>
            </a:r>
            <a:endParaRPr lang="es-MX" dirty="0"/>
          </a:p>
        </p:txBody>
      </p:sp>
      <p:pic>
        <p:nvPicPr>
          <p:cNvPr id="12" name="Imagen 11" descr="https://scontent.fgye7-1.fna.fbcdn.net/v/t34.0-12/28109193_1754069324643910_1408993885_n.jpg?oh=ed94b98f9959ea265d5256475e591244&amp;oe=5A873068"/>
          <p:cNvPicPr/>
          <p:nvPr/>
        </p:nvPicPr>
        <p:blipFill rotWithShape="1">
          <a:blip r:embed="rId3" cstate="print">
            <a:extLst>
              <a:ext uri="{28A0092B-C50C-407E-A947-70E740481C1C}">
                <a14:useLocalDpi xmlns:a14="http://schemas.microsoft.com/office/drawing/2010/main" val="0"/>
              </a:ext>
            </a:extLst>
          </a:blip>
          <a:srcRect l="8571" t="504" r="8269" b="-504"/>
          <a:stretch/>
        </p:blipFill>
        <p:spPr bwMode="auto">
          <a:xfrm>
            <a:off x="8274542" y="4117566"/>
            <a:ext cx="2794000" cy="2519680"/>
          </a:xfrm>
          <a:prstGeom prst="rect">
            <a:avLst/>
          </a:prstGeom>
          <a:noFill/>
          <a:ln>
            <a:noFill/>
          </a:ln>
        </p:spPr>
      </p:pic>
      <p:pic>
        <p:nvPicPr>
          <p:cNvPr id="13" name="Imagen 12" descr="https://scontent.fgye7-1.fna.fbcdn.net/v/t34.0-12/28001055_1754069814643861_283246911_n.jpg?oh=b30b1ff58cee65d1c4fb839cf04975a7&amp;oe=5A870079"/>
          <p:cNvPicPr/>
          <p:nvPr/>
        </p:nvPicPr>
        <p:blipFill rotWithShape="1">
          <a:blip r:embed="rId4" cstate="print">
            <a:extLst>
              <a:ext uri="{28A0092B-C50C-407E-A947-70E740481C1C}">
                <a14:useLocalDpi xmlns:a14="http://schemas.microsoft.com/office/drawing/2010/main" val="0"/>
              </a:ext>
            </a:extLst>
          </a:blip>
          <a:srcRect t="5821" b="4139"/>
          <a:stretch/>
        </p:blipFill>
        <p:spPr bwMode="auto">
          <a:xfrm>
            <a:off x="8231680" y="1836849"/>
            <a:ext cx="2879725" cy="1944370"/>
          </a:xfrm>
          <a:prstGeom prst="rect">
            <a:avLst/>
          </a:prstGeom>
          <a:noFill/>
          <a:ln>
            <a:noFill/>
          </a:ln>
          <a:extLst>
            <a:ext uri="{53640926-AAD7-44D8-BBD7-CCE9431645EC}">
              <a14:shadowObscured xmlns:a14="http://schemas.microsoft.com/office/drawing/2010/main"/>
            </a:ext>
          </a:extLst>
        </p:spPr>
      </p:pic>
      <p:pic>
        <p:nvPicPr>
          <p:cNvPr id="9" name="Imagen 8"/>
          <p:cNvPicPr>
            <a:picLocks noChangeAspect="1"/>
          </p:cNvPicPr>
          <p:nvPr/>
        </p:nvPicPr>
        <p:blipFill>
          <a:blip r:embed="rId5"/>
          <a:stretch>
            <a:fillRect/>
          </a:stretch>
        </p:blipFill>
        <p:spPr>
          <a:xfrm>
            <a:off x="3343815" y="4117566"/>
            <a:ext cx="4030344" cy="1800000"/>
          </a:xfrm>
          <a:prstGeom prst="rect">
            <a:avLst/>
          </a:prstGeom>
        </p:spPr>
      </p:pic>
      <p:sp>
        <p:nvSpPr>
          <p:cNvPr id="14" name="Rectángulo 13"/>
          <p:cNvSpPr/>
          <p:nvPr/>
        </p:nvSpPr>
        <p:spPr>
          <a:xfrm>
            <a:off x="3345022" y="3493828"/>
            <a:ext cx="3913358" cy="227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Marcador de contenido 19"/>
          <p:cNvPicPr>
            <a:picLocks noGrp="1" noChangeAspect="1"/>
          </p:cNvPicPr>
          <p:nvPr>
            <p:ph idx="1"/>
          </p:nvPr>
        </p:nvPicPr>
        <p:blipFill rotWithShape="1">
          <a:blip r:embed="rId6"/>
          <a:srcRect l="20250" r="20201" b="16075"/>
          <a:stretch/>
        </p:blipFill>
        <p:spPr>
          <a:xfrm>
            <a:off x="3343815" y="1981219"/>
            <a:ext cx="3969157" cy="1800000"/>
          </a:xfrm>
          <a:prstGeom prst="rect">
            <a:avLst/>
          </a:prstGeom>
        </p:spPr>
      </p:pic>
      <p:sp>
        <p:nvSpPr>
          <p:cNvPr id="10" name="Rectángulo 9"/>
          <p:cNvSpPr/>
          <p:nvPr/>
        </p:nvSpPr>
        <p:spPr>
          <a:xfrm>
            <a:off x="3401886" y="5666097"/>
            <a:ext cx="3913358" cy="2271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72365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147670"/>
            <a:ext cx="8911687" cy="582390"/>
          </a:xfrm>
        </p:spPr>
        <p:txBody>
          <a:bodyPr>
            <a:normAutofit fontScale="90000"/>
          </a:bodyPr>
          <a:lstStyle/>
          <a:p>
            <a:r>
              <a:rPr lang="es-MX" dirty="0" smtClean="0"/>
              <a:t>PRUEBA MECÁNICA VIGA A TORSIÓN</a:t>
            </a:r>
            <a:br>
              <a:rPr lang="es-MX" dirty="0" smtClean="0"/>
            </a:br>
            <a:endParaRPr lang="es-MX" dirty="0"/>
          </a:p>
        </p:txBody>
      </p:sp>
      <p:sp>
        <p:nvSpPr>
          <p:cNvPr id="8" name="Marcador de contenido 2"/>
          <p:cNvSpPr txBox="1">
            <a:spLocks/>
          </p:cNvSpPr>
          <p:nvPr/>
        </p:nvSpPr>
        <p:spPr>
          <a:xfrm>
            <a:off x="1671857" y="949401"/>
            <a:ext cx="6672043"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endParaRPr lang="es-MX" dirty="0"/>
          </a:p>
        </p:txBody>
      </p:sp>
      <p:pic>
        <p:nvPicPr>
          <p:cNvPr id="13" name="Imagen 12" descr="https://scontent.fgye7-1.fna.fbcdn.net/v/t34.0-12/28052692_1754071614643681_2003476771_n.jpg?oh=8382ab5f3c73c4abd6fe4c43ebe6d302&amp;oe=5A8739A5"/>
          <p:cNvPicPr/>
          <p:nvPr/>
        </p:nvPicPr>
        <p:blipFill rotWithShape="1">
          <a:blip r:embed="rId3" cstate="print">
            <a:extLst>
              <a:ext uri="{28A0092B-C50C-407E-A947-70E740481C1C}">
                <a14:useLocalDpi xmlns:a14="http://schemas.microsoft.com/office/drawing/2010/main" val="0"/>
              </a:ext>
            </a:extLst>
          </a:blip>
          <a:srcRect t="16493" b="3366"/>
          <a:stretch/>
        </p:blipFill>
        <p:spPr bwMode="auto">
          <a:xfrm>
            <a:off x="8545768" y="4247686"/>
            <a:ext cx="3359785" cy="2019300"/>
          </a:xfrm>
          <a:prstGeom prst="rect">
            <a:avLst/>
          </a:prstGeom>
          <a:noFill/>
          <a:ln>
            <a:noFill/>
          </a:ln>
        </p:spPr>
      </p:pic>
      <p:pic>
        <p:nvPicPr>
          <p:cNvPr id="14" name="Imagen 13" descr="https://scontent.fgye7-1.fna.fbcdn.net/v/t34.0-12/28052585_1754070827977093_1106142292_n.jpg?oh=2a60a13f90c262a38559d1b0467ee497&amp;oe=5A8748A3"/>
          <p:cNvPicPr/>
          <p:nvPr/>
        </p:nvPicPr>
        <p:blipFill rotWithShape="1">
          <a:blip r:embed="rId4" cstate="print">
            <a:extLst>
              <a:ext uri="{28A0092B-C50C-407E-A947-70E740481C1C}">
                <a14:useLocalDpi xmlns:a14="http://schemas.microsoft.com/office/drawing/2010/main" val="0"/>
              </a:ext>
            </a:extLst>
          </a:blip>
          <a:srcRect t="14009" b="3919"/>
          <a:stretch/>
        </p:blipFill>
        <p:spPr bwMode="auto">
          <a:xfrm>
            <a:off x="8545768" y="2078921"/>
            <a:ext cx="3239770" cy="1993900"/>
          </a:xfrm>
          <a:prstGeom prst="rect">
            <a:avLst/>
          </a:prstGeom>
          <a:noFill/>
          <a:ln>
            <a:noFill/>
          </a:ln>
          <a:extLst>
            <a:ext uri="{53640926-AAD7-44D8-BBD7-CCE9431645EC}">
              <a14:shadowObscured xmlns:a14="http://schemas.microsoft.com/office/drawing/2010/main"/>
            </a:ext>
          </a:extLst>
        </p:spPr>
      </p:pic>
      <p:sp>
        <p:nvSpPr>
          <p:cNvPr id="26" name="Rectángulo 25"/>
          <p:cNvSpPr/>
          <p:nvPr/>
        </p:nvSpPr>
        <p:spPr>
          <a:xfrm>
            <a:off x="2161746" y="3629025"/>
            <a:ext cx="5744146"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2" name="Marcador de contenido 31"/>
          <p:cNvPicPr>
            <a:picLocks noGrp="1" noChangeAspect="1"/>
          </p:cNvPicPr>
          <p:nvPr>
            <p:ph idx="1"/>
          </p:nvPr>
        </p:nvPicPr>
        <p:blipFill rotWithShape="1">
          <a:blip r:embed="rId5"/>
          <a:srcRect b="14046"/>
          <a:stretch/>
        </p:blipFill>
        <p:spPr>
          <a:xfrm>
            <a:off x="2010966" y="2078921"/>
            <a:ext cx="5993824" cy="1800000"/>
          </a:xfrm>
          <a:prstGeom prst="rect">
            <a:avLst/>
          </a:prstGeom>
        </p:spPr>
      </p:pic>
      <p:pic>
        <p:nvPicPr>
          <p:cNvPr id="35" name="Imagen 34"/>
          <p:cNvPicPr>
            <a:picLocks noChangeAspect="1"/>
          </p:cNvPicPr>
          <p:nvPr/>
        </p:nvPicPr>
        <p:blipFill rotWithShape="1">
          <a:blip r:embed="rId6"/>
          <a:srcRect b="14928"/>
          <a:stretch/>
        </p:blipFill>
        <p:spPr>
          <a:xfrm>
            <a:off x="2010967" y="4251074"/>
            <a:ext cx="5993824" cy="1800000"/>
          </a:xfrm>
          <a:prstGeom prst="rect">
            <a:avLst/>
          </a:prstGeom>
        </p:spPr>
      </p:pic>
      <p:sp>
        <p:nvSpPr>
          <p:cNvPr id="12" name="Marcador de contenido 2"/>
          <p:cNvSpPr txBox="1">
            <a:spLocks/>
          </p:cNvSpPr>
          <p:nvPr/>
        </p:nvSpPr>
        <p:spPr>
          <a:xfrm>
            <a:off x="1671857" y="949401"/>
            <a:ext cx="731307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dirty="0"/>
              <a:t>Se aplicaron cargas desde 500 [N.cm] hasta 2500 [N.cm] con la ayuda de una llave inglesa.</a:t>
            </a:r>
          </a:p>
        </p:txBody>
      </p:sp>
      <p:sp>
        <p:nvSpPr>
          <p:cNvPr id="15" name="Rectángulo 14"/>
          <p:cNvSpPr/>
          <p:nvPr/>
        </p:nvSpPr>
        <p:spPr>
          <a:xfrm>
            <a:off x="2150370" y="5787649"/>
            <a:ext cx="5744146"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29108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0"/>
            <a:ext cx="8911687" cy="635000"/>
          </a:xfrm>
        </p:spPr>
        <p:txBody>
          <a:bodyPr>
            <a:normAutofit fontScale="90000"/>
          </a:bodyPr>
          <a:lstStyle/>
          <a:p>
            <a:r>
              <a:rPr lang="es-MX" dirty="0" smtClean="0"/>
              <a:t>ANÁLISIS DE RESULTADOS MÉNSULA </a:t>
            </a:r>
            <a:endParaRPr lang="es-MX" dirty="0"/>
          </a:p>
        </p:txBody>
      </p:sp>
      <p:pic>
        <p:nvPicPr>
          <p:cNvPr id="5" name="Marcador de contenido 4"/>
          <p:cNvPicPr>
            <a:picLocks noGrp="1" noChangeAspect="1"/>
          </p:cNvPicPr>
          <p:nvPr>
            <p:ph idx="1"/>
          </p:nvPr>
        </p:nvPicPr>
        <p:blipFill>
          <a:blip r:embed="rId3"/>
          <a:stretch>
            <a:fillRect/>
          </a:stretch>
        </p:blipFill>
        <p:spPr>
          <a:xfrm>
            <a:off x="3842521" y="2498822"/>
            <a:ext cx="6420480" cy="3998794"/>
          </a:xfrm>
          <a:prstGeom prst="rect">
            <a:avLst/>
          </a:prstGeom>
        </p:spPr>
      </p:pic>
      <p:pic>
        <p:nvPicPr>
          <p:cNvPr id="8" name="Imagen 7"/>
          <p:cNvPicPr>
            <a:picLocks noChangeAspect="1"/>
          </p:cNvPicPr>
          <p:nvPr/>
        </p:nvPicPr>
        <p:blipFill rotWithShape="1">
          <a:blip r:embed="rId4"/>
          <a:srcRect b="20685"/>
          <a:stretch/>
        </p:blipFill>
        <p:spPr>
          <a:xfrm>
            <a:off x="3125263" y="846911"/>
            <a:ext cx="7854997" cy="1440000"/>
          </a:xfrm>
          <a:prstGeom prst="rect">
            <a:avLst/>
          </a:prstGeom>
        </p:spPr>
      </p:pic>
    </p:spTree>
    <p:extLst>
      <p:ext uri="{BB962C8B-B14F-4D97-AF65-F5344CB8AC3E}">
        <p14:creationId xmlns:p14="http://schemas.microsoft.com/office/powerpoint/2010/main" val="1360067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0"/>
            <a:ext cx="8911687" cy="635000"/>
          </a:xfrm>
        </p:spPr>
        <p:txBody>
          <a:bodyPr>
            <a:normAutofit fontScale="90000"/>
          </a:bodyPr>
          <a:lstStyle/>
          <a:p>
            <a:r>
              <a:rPr lang="es-MX" dirty="0" smtClean="0"/>
              <a:t>ANÁLISIS DE RESULTADOS VIGA A FLEXIÓN </a:t>
            </a:r>
            <a:endParaRPr lang="es-MX" dirty="0"/>
          </a:p>
        </p:txBody>
      </p:sp>
      <p:pic>
        <p:nvPicPr>
          <p:cNvPr id="4" name="Imagen 3"/>
          <p:cNvPicPr>
            <a:picLocks noChangeAspect="1"/>
          </p:cNvPicPr>
          <p:nvPr/>
        </p:nvPicPr>
        <p:blipFill>
          <a:blip r:embed="rId3"/>
          <a:stretch>
            <a:fillRect/>
          </a:stretch>
        </p:blipFill>
        <p:spPr>
          <a:xfrm>
            <a:off x="3985055" y="2410280"/>
            <a:ext cx="6120000" cy="4183086"/>
          </a:xfrm>
          <a:prstGeom prst="rect">
            <a:avLst/>
          </a:prstGeom>
        </p:spPr>
      </p:pic>
      <p:pic>
        <p:nvPicPr>
          <p:cNvPr id="9" name="Imagen 8"/>
          <p:cNvPicPr>
            <a:picLocks noChangeAspect="1"/>
          </p:cNvPicPr>
          <p:nvPr/>
        </p:nvPicPr>
        <p:blipFill>
          <a:blip r:embed="rId4"/>
          <a:stretch>
            <a:fillRect/>
          </a:stretch>
        </p:blipFill>
        <p:spPr>
          <a:xfrm>
            <a:off x="3054258" y="802640"/>
            <a:ext cx="7981594" cy="1440000"/>
          </a:xfrm>
          <a:prstGeom prst="rect">
            <a:avLst/>
          </a:prstGeom>
        </p:spPr>
      </p:pic>
    </p:spTree>
    <p:extLst>
      <p:ext uri="{BB962C8B-B14F-4D97-AF65-F5344CB8AC3E}">
        <p14:creationId xmlns:p14="http://schemas.microsoft.com/office/powerpoint/2010/main" val="3132008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0"/>
            <a:ext cx="8911687" cy="635000"/>
          </a:xfrm>
        </p:spPr>
        <p:txBody>
          <a:bodyPr>
            <a:normAutofit fontScale="90000"/>
          </a:bodyPr>
          <a:lstStyle/>
          <a:p>
            <a:r>
              <a:rPr lang="es-MX" dirty="0" smtClean="0"/>
              <a:t>ANÁLISIS DE RESULTADOS VIGA A TORSIÓN </a:t>
            </a:r>
            <a:endParaRPr lang="es-MX" dirty="0"/>
          </a:p>
        </p:txBody>
      </p:sp>
      <p:pic>
        <p:nvPicPr>
          <p:cNvPr id="3" name="Imagen 2"/>
          <p:cNvPicPr>
            <a:picLocks noChangeAspect="1"/>
          </p:cNvPicPr>
          <p:nvPr/>
        </p:nvPicPr>
        <p:blipFill>
          <a:blip r:embed="rId3"/>
          <a:stretch>
            <a:fillRect/>
          </a:stretch>
        </p:blipFill>
        <p:spPr>
          <a:xfrm>
            <a:off x="3985055" y="2548943"/>
            <a:ext cx="6120000" cy="4183086"/>
          </a:xfrm>
          <a:prstGeom prst="rect">
            <a:avLst/>
          </a:prstGeom>
        </p:spPr>
      </p:pic>
      <p:pic>
        <p:nvPicPr>
          <p:cNvPr id="5" name="Imagen 4"/>
          <p:cNvPicPr>
            <a:picLocks noChangeAspect="1"/>
          </p:cNvPicPr>
          <p:nvPr/>
        </p:nvPicPr>
        <p:blipFill rotWithShape="1">
          <a:blip r:embed="rId4"/>
          <a:srcRect l="1805" r="1610" b="20694"/>
          <a:stretch/>
        </p:blipFill>
        <p:spPr>
          <a:xfrm>
            <a:off x="3252034" y="871971"/>
            <a:ext cx="7586041" cy="1440000"/>
          </a:xfrm>
          <a:prstGeom prst="rect">
            <a:avLst/>
          </a:prstGeom>
        </p:spPr>
      </p:pic>
    </p:spTree>
    <p:extLst>
      <p:ext uri="{BB962C8B-B14F-4D97-AF65-F5344CB8AC3E}">
        <p14:creationId xmlns:p14="http://schemas.microsoft.com/office/powerpoint/2010/main" val="3853480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45890"/>
          </a:xfrm>
        </p:spPr>
        <p:txBody>
          <a:bodyPr/>
          <a:lstStyle/>
          <a:p>
            <a:r>
              <a:rPr lang="es-MX" dirty="0" smtClean="0"/>
              <a:t>RELACIÓN VOLUMETRICA </a:t>
            </a:r>
            <a:endParaRPr lang="es-MX" dirty="0"/>
          </a:p>
        </p:txBody>
      </p:sp>
      <p:pic>
        <p:nvPicPr>
          <p:cNvPr id="5" name="Imagen 4"/>
          <p:cNvPicPr>
            <a:picLocks noChangeAspect="1"/>
          </p:cNvPicPr>
          <p:nvPr/>
        </p:nvPicPr>
        <p:blipFill>
          <a:blip r:embed="rId3"/>
          <a:stretch>
            <a:fillRect/>
          </a:stretch>
        </p:blipFill>
        <p:spPr>
          <a:xfrm>
            <a:off x="3338833" y="2222411"/>
            <a:ext cx="7416158" cy="3600000"/>
          </a:xfrm>
          <a:prstGeom prst="rect">
            <a:avLst/>
          </a:prstGeom>
        </p:spPr>
      </p:pic>
      <p:sp>
        <p:nvSpPr>
          <p:cNvPr id="6" name="Rectángulo 5"/>
          <p:cNvSpPr/>
          <p:nvPr/>
        </p:nvSpPr>
        <p:spPr>
          <a:xfrm>
            <a:off x="9471546" y="2333767"/>
            <a:ext cx="709684" cy="3384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ln w="28575">
                <a:solidFill>
                  <a:schemeClr val="tx1"/>
                </a:solidFill>
              </a:ln>
            </a:endParaRPr>
          </a:p>
        </p:txBody>
      </p:sp>
      <p:sp>
        <p:nvSpPr>
          <p:cNvPr id="9" name="Elipse 8"/>
          <p:cNvSpPr/>
          <p:nvPr/>
        </p:nvSpPr>
        <p:spPr>
          <a:xfrm>
            <a:off x="9539786" y="3302757"/>
            <a:ext cx="586854" cy="3684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Elipse 9"/>
          <p:cNvSpPr/>
          <p:nvPr/>
        </p:nvSpPr>
        <p:spPr>
          <a:xfrm>
            <a:off x="9542058" y="3823650"/>
            <a:ext cx="586854" cy="368487"/>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61235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CONCLUSIONES </a:t>
            </a:r>
            <a:endParaRPr lang="es-MX" dirty="0"/>
          </a:p>
        </p:txBody>
      </p:sp>
      <p:sp>
        <p:nvSpPr>
          <p:cNvPr id="3" name="Marcador de contenido 2"/>
          <p:cNvSpPr>
            <a:spLocks noGrp="1"/>
          </p:cNvSpPr>
          <p:nvPr>
            <p:ph idx="1"/>
          </p:nvPr>
        </p:nvSpPr>
        <p:spPr>
          <a:xfrm>
            <a:off x="2589212" y="1485900"/>
            <a:ext cx="8915400" cy="4927092"/>
          </a:xfrm>
        </p:spPr>
        <p:txBody>
          <a:bodyPr>
            <a:normAutofit lnSpcReduction="10000"/>
          </a:bodyPr>
          <a:lstStyle/>
          <a:p>
            <a:pPr lvl="0" algn="just"/>
            <a:r>
              <a:rPr lang="es-EC" dirty="0"/>
              <a:t>El proceso de optimización topográfica presenta mejores resultados en estructuras tipo cascara, un claro ejemplo es el 90.7% de optimización en la ménsula. </a:t>
            </a:r>
            <a:endParaRPr lang="es-MX" dirty="0"/>
          </a:p>
          <a:p>
            <a:pPr lvl="0" algn="just"/>
            <a:r>
              <a:rPr lang="es-EC" dirty="0" smtClean="0"/>
              <a:t>Mediante el proceso </a:t>
            </a:r>
            <a:r>
              <a:rPr lang="es-EC" dirty="0"/>
              <a:t>de construcción </a:t>
            </a:r>
            <a:r>
              <a:rPr lang="es-EC" dirty="0" smtClean="0"/>
              <a:t>manual con moldes macho y hembra se obtuvo fracciones volumétricas entre 45% y 57% </a:t>
            </a:r>
            <a:r>
              <a:rPr lang="es-EC" dirty="0"/>
              <a:t>de fibra de </a:t>
            </a:r>
            <a:r>
              <a:rPr lang="es-EC" dirty="0" smtClean="0"/>
              <a:t>carbono, lo que comprueba la validez del método de construcción.</a:t>
            </a:r>
          </a:p>
          <a:p>
            <a:pPr lvl="0" algn="just"/>
            <a:r>
              <a:rPr lang="es-EC" dirty="0" smtClean="0"/>
              <a:t>En </a:t>
            </a:r>
            <a:r>
              <a:rPr lang="es-EC" dirty="0"/>
              <a:t>elementos tipo tubo la optimización topográfica dio resultados de disminución del desplazamiento pero al ser comparado con los elementos tipo cascara notamos que  el porcentaje de optimización no es alto, comparando el 90.70% de la ménsula con el 40% de la viga sometida a flexión y un 46.6% en la viga sometida a torsión</a:t>
            </a:r>
            <a:r>
              <a:rPr lang="es-EC" dirty="0" smtClean="0"/>
              <a:t>.</a:t>
            </a:r>
          </a:p>
          <a:p>
            <a:pPr lvl="0" algn="just"/>
            <a:r>
              <a:rPr lang="es-EC" dirty="0"/>
              <a:t>La calidad del acabado superficial del molde es fundamental para obtener elementos en fibra de carbono libre de imperfecciones.</a:t>
            </a:r>
            <a:endParaRPr lang="es-MX" dirty="0"/>
          </a:p>
          <a:p>
            <a:pPr lvl="0" algn="just"/>
            <a:r>
              <a:rPr lang="es-EC" dirty="0"/>
              <a:t>Los elevados errores porcentuales de la comparación de la simulación y las prueba en la viga a flexión se debe a que son deformaciones pequeñas y la sensibilidad de la maquina de ensayos universales no es optima.</a:t>
            </a:r>
            <a:endParaRPr lang="es-MX" dirty="0"/>
          </a:p>
          <a:p>
            <a:pPr lvl="0"/>
            <a:endParaRPr lang="es-MX" dirty="0"/>
          </a:p>
          <a:p>
            <a:endParaRPr lang="es-MX" dirty="0"/>
          </a:p>
        </p:txBody>
      </p:sp>
    </p:spTree>
    <p:extLst>
      <p:ext uri="{BB962C8B-B14F-4D97-AF65-F5344CB8AC3E}">
        <p14:creationId xmlns:p14="http://schemas.microsoft.com/office/powerpoint/2010/main" val="12752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79687"/>
          </a:xfrm>
        </p:spPr>
        <p:txBody>
          <a:bodyPr>
            <a:normAutofit/>
          </a:bodyPr>
          <a:lstStyle/>
          <a:p>
            <a:r>
              <a:rPr lang="es-MX" sz="3200" dirty="0" smtClean="0"/>
              <a:t>ALCANCE DEL PROYECTO</a:t>
            </a:r>
            <a:endParaRPr lang="es-MX" sz="3200" dirty="0"/>
          </a:p>
        </p:txBody>
      </p:sp>
      <p:sp>
        <p:nvSpPr>
          <p:cNvPr id="3" name="Marcador de contenido 2"/>
          <p:cNvSpPr>
            <a:spLocks noGrp="1"/>
          </p:cNvSpPr>
          <p:nvPr>
            <p:ph idx="1"/>
          </p:nvPr>
        </p:nvSpPr>
        <p:spPr>
          <a:xfrm>
            <a:off x="2592925" y="1609859"/>
            <a:ext cx="8915400" cy="2155065"/>
          </a:xfrm>
        </p:spPr>
        <p:txBody>
          <a:bodyPr/>
          <a:lstStyle/>
          <a:p>
            <a:pPr algn="just"/>
            <a:r>
              <a:rPr lang="es-MX" dirty="0" smtClean="0"/>
              <a:t>Optimizar topográficamente tres elementos.</a:t>
            </a:r>
          </a:p>
          <a:p>
            <a:pPr algn="just"/>
            <a:r>
              <a:rPr lang="es-MX" dirty="0" smtClean="0"/>
              <a:t> Construir los elementos optimizados y no optimizados en fibra de carbono.</a:t>
            </a:r>
          </a:p>
          <a:p>
            <a:pPr algn="just"/>
            <a:r>
              <a:rPr lang="es-MX" dirty="0" smtClean="0"/>
              <a:t>Implementar un área de trabajo para el proceso de construcción manual  Hand Lay Up con curado en condiciones normales.</a:t>
            </a:r>
          </a:p>
          <a:p>
            <a:pPr algn="just"/>
            <a:r>
              <a:rPr lang="es-MX" dirty="0" smtClean="0"/>
              <a:t>Realizar pruebas mecánicas para analizar y comparar  los resultados entre los elementos no  optimizados y optimizados topográficamente.</a:t>
            </a:r>
          </a:p>
          <a:p>
            <a:endParaRPr lang="es-MX" dirty="0"/>
          </a:p>
        </p:txBody>
      </p:sp>
      <p:pic>
        <p:nvPicPr>
          <p:cNvPr id="1028" name="Picture 4" descr="Resultado de imagen para alcance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055" y="3970986"/>
            <a:ext cx="4341426" cy="261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38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a:t>
            </a:r>
            <a:endParaRPr lang="es-MX" dirty="0"/>
          </a:p>
        </p:txBody>
      </p:sp>
      <p:sp>
        <p:nvSpPr>
          <p:cNvPr id="3" name="Marcador de contenido 2"/>
          <p:cNvSpPr>
            <a:spLocks noGrp="1"/>
          </p:cNvSpPr>
          <p:nvPr>
            <p:ph idx="1"/>
          </p:nvPr>
        </p:nvSpPr>
        <p:spPr/>
        <p:txBody>
          <a:bodyPr/>
          <a:lstStyle/>
          <a:p>
            <a:pPr lvl="0" algn="just"/>
            <a:r>
              <a:rPr lang="es-EC" dirty="0" smtClean="0"/>
              <a:t>Implementar una bomba de vacío para la aplicación de resina en el proceso de construcción la cual generaría mejoras en las propiedades y acabado superficial.</a:t>
            </a:r>
          </a:p>
          <a:p>
            <a:pPr lvl="0" algn="just"/>
            <a:r>
              <a:rPr lang="es-EC" dirty="0" smtClean="0"/>
              <a:t>Para la fabricación de prototipos es optima la utilización de moldes fabricados mediante impresión 3D y madera debido a su bajo costo.</a:t>
            </a:r>
          </a:p>
          <a:p>
            <a:pPr lvl="0" algn="just"/>
            <a:r>
              <a:rPr lang="es-EC" dirty="0" smtClean="0"/>
              <a:t>Aprovechar esta investigación para la realización de futuros trabajos en el desarrollo de elementos en fibra de carbono.</a:t>
            </a:r>
          </a:p>
          <a:p>
            <a:endParaRPr lang="es-EC" dirty="0"/>
          </a:p>
        </p:txBody>
      </p:sp>
    </p:spTree>
    <p:extLst>
      <p:ext uri="{BB962C8B-B14F-4D97-AF65-F5344CB8AC3E}">
        <p14:creationId xmlns:p14="http://schemas.microsoft.com/office/powerpoint/2010/main" val="339342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11231"/>
            <a:ext cx="8911687" cy="741050"/>
          </a:xfrm>
        </p:spPr>
        <p:txBody>
          <a:bodyPr>
            <a:normAutofit/>
          </a:bodyPr>
          <a:lstStyle/>
          <a:p>
            <a:r>
              <a:rPr lang="es-MX" sz="3200" dirty="0" smtClean="0"/>
              <a:t>OPTIMIZACIÓN TOPOGRÁFICA</a:t>
            </a:r>
            <a:endParaRPr lang="es-MX" sz="3200" dirty="0"/>
          </a:p>
        </p:txBody>
      </p:sp>
      <p:sp>
        <p:nvSpPr>
          <p:cNvPr id="3" name="Marcador de contenido 2"/>
          <p:cNvSpPr>
            <a:spLocks noGrp="1"/>
          </p:cNvSpPr>
          <p:nvPr>
            <p:ph idx="1"/>
          </p:nvPr>
        </p:nvSpPr>
        <p:spPr>
          <a:xfrm>
            <a:off x="2585499" y="1493948"/>
            <a:ext cx="8915400" cy="1845972"/>
          </a:xfrm>
        </p:spPr>
        <p:txBody>
          <a:bodyPr>
            <a:normAutofit/>
          </a:bodyPr>
          <a:lstStyle/>
          <a:p>
            <a:pPr algn="just"/>
            <a:r>
              <a:rPr lang="es-EC" dirty="0"/>
              <a:t>Los objetivos de la optimización topográfica son </a:t>
            </a:r>
            <a:r>
              <a:rPr lang="es-EC" dirty="0" smtClean="0"/>
              <a:t>minimizar los desplazamientos o </a:t>
            </a:r>
            <a:r>
              <a:rPr lang="es-EC" dirty="0"/>
              <a:t>maximizar la </a:t>
            </a:r>
            <a:r>
              <a:rPr lang="es-EC" dirty="0" smtClean="0"/>
              <a:t>frecuencia.</a:t>
            </a:r>
          </a:p>
          <a:p>
            <a:pPr algn="just"/>
            <a:endParaRPr lang="es-MX" dirty="0"/>
          </a:p>
        </p:txBody>
      </p:sp>
      <p:pic>
        <p:nvPicPr>
          <p:cNvPr id="5" name="Imagen 4" descr="http://1xoh014blkn1d5wlbgjf846u.wpengine.netdna-cdn.com/wp-content/uploads/2015/07/BruceJenkins_Blog_7-15-2015_image2.gif"/>
          <p:cNvPicPr/>
          <p:nvPr/>
        </p:nvPicPr>
        <p:blipFill rotWithShape="1">
          <a:blip r:embed="rId3">
            <a:extLst>
              <a:ext uri="{28A0092B-C50C-407E-A947-70E740481C1C}">
                <a14:useLocalDpi xmlns:a14="http://schemas.microsoft.com/office/drawing/2010/main" val="0"/>
              </a:ext>
            </a:extLst>
          </a:blip>
          <a:srcRect l="2298" t="1442" r="37962" b="25599"/>
          <a:stretch/>
        </p:blipFill>
        <p:spPr bwMode="auto">
          <a:xfrm>
            <a:off x="2581711" y="3451577"/>
            <a:ext cx="4347564" cy="2496740"/>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rotWithShape="1">
          <a:blip r:embed="rId4"/>
          <a:srcRect b="10267"/>
          <a:stretch/>
        </p:blipFill>
        <p:spPr>
          <a:xfrm>
            <a:off x="8557145" y="3569778"/>
            <a:ext cx="2889162" cy="2378539"/>
          </a:xfrm>
          <a:prstGeom prst="rect">
            <a:avLst/>
          </a:prstGeom>
        </p:spPr>
      </p:pic>
    </p:spTree>
    <p:extLst>
      <p:ext uri="{BB962C8B-B14F-4D97-AF65-F5344CB8AC3E}">
        <p14:creationId xmlns:p14="http://schemas.microsoft.com/office/powerpoint/2010/main" val="1447763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smtClean="0"/>
              <a:t>AGRUPACIÓN DE PATRONES</a:t>
            </a:r>
            <a:endParaRPr lang="es-EC" sz="3200" dirty="0"/>
          </a:p>
        </p:txBody>
      </p:sp>
      <p:pic>
        <p:nvPicPr>
          <p:cNvPr id="4" name="3 Marcador de contenido"/>
          <p:cNvPicPr>
            <a:picLocks noGrp="1"/>
          </p:cNvPicPr>
          <p:nvPr>
            <p:ph idx="1"/>
          </p:nvPr>
        </p:nvPicPr>
        <p:blipFill>
          <a:blip r:embed="rId3"/>
          <a:stretch>
            <a:fillRect/>
          </a:stretch>
        </p:blipFill>
        <p:spPr>
          <a:xfrm>
            <a:off x="2592925" y="1905000"/>
            <a:ext cx="4772025" cy="3552825"/>
          </a:xfrm>
          <a:prstGeom prst="rect">
            <a:avLst/>
          </a:prstGeom>
        </p:spPr>
      </p:pic>
      <p:pic>
        <p:nvPicPr>
          <p:cNvPr id="5" name="Imagen 4" descr="https://scontent-mia3-1.xx.fbcdn.net/v/t34.0-12/25564685_1694511847266325_1892711238_n.png?oh=a86f6763b01145614a4f6310d1085060&amp;oe=5A3C80FE"/>
          <p:cNvPicPr/>
          <p:nvPr/>
        </p:nvPicPr>
        <p:blipFill rotWithShape="1">
          <a:blip r:embed="rId4">
            <a:extLst>
              <a:ext uri="{BEBA8EAE-BF5A-486C-A8C5-ECC9F3942E4B}">
                <a14:imgProps xmlns:a14="http://schemas.microsoft.com/office/drawing/2010/main">
                  <a14:imgLayer r:embed="rId5">
                    <a14:imgEffect>
                      <a14:backgroundRemoval t="0" b="100000" l="0" r="97867"/>
                    </a14:imgEffect>
                  </a14:imgLayer>
                </a14:imgProps>
              </a:ext>
              <a:ext uri="{28A0092B-C50C-407E-A947-70E740481C1C}">
                <a14:useLocalDpi xmlns:a14="http://schemas.microsoft.com/office/drawing/2010/main" val="0"/>
              </a:ext>
            </a:extLst>
          </a:blip>
          <a:srcRect r="23989"/>
          <a:stretch/>
        </p:blipFill>
        <p:spPr bwMode="auto">
          <a:xfrm>
            <a:off x="8220994" y="2483802"/>
            <a:ext cx="3283618" cy="2395220"/>
          </a:xfrm>
          <a:prstGeom prst="rect">
            <a:avLst/>
          </a:prstGeom>
          <a:noFill/>
          <a:ln>
            <a:noFill/>
          </a:ln>
        </p:spPr>
      </p:pic>
    </p:spTree>
    <p:extLst>
      <p:ext uri="{BB962C8B-B14F-4D97-AF65-F5344CB8AC3E}">
        <p14:creationId xmlns:p14="http://schemas.microsoft.com/office/powerpoint/2010/main" val="3191933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99383"/>
          </a:xfrm>
        </p:spPr>
        <p:txBody>
          <a:bodyPr>
            <a:noAutofit/>
          </a:bodyPr>
          <a:lstStyle/>
          <a:p>
            <a:r>
              <a:rPr lang="es-MX" sz="3200" dirty="0" smtClean="0"/>
              <a:t>FLUJO DE TRABAJO EN INSPIRE</a:t>
            </a:r>
            <a:endParaRPr lang="es-MX" sz="3200" dirty="0"/>
          </a:p>
        </p:txBody>
      </p:sp>
      <p:pic>
        <p:nvPicPr>
          <p:cNvPr id="4" name="Imagen 3"/>
          <p:cNvPicPr/>
          <p:nvPr/>
        </p:nvPicPr>
        <p:blipFill rotWithShape="1">
          <a:blip r:embed="rId3"/>
          <a:srcRect l="3284" t="5605" r="2737" b="51902"/>
          <a:stretch/>
        </p:blipFill>
        <p:spPr bwMode="auto">
          <a:xfrm>
            <a:off x="3446912" y="1838800"/>
            <a:ext cx="7200000" cy="190800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1853" t="55897" r="4168" b="2954"/>
          <a:stretch/>
        </p:blipFill>
        <p:spPr bwMode="auto">
          <a:xfrm>
            <a:off x="3446912" y="3935643"/>
            <a:ext cx="7200000" cy="1872000"/>
          </a:xfrm>
          <a:prstGeom prst="rect">
            <a:avLst/>
          </a:prstGeom>
          <a:ln>
            <a:noFill/>
          </a:ln>
          <a:extLst>
            <a:ext uri="{53640926-AAD7-44D8-BBD7-CCE9431645EC}">
              <a14:shadowObscured xmlns:a14="http://schemas.microsoft.com/office/drawing/2010/main"/>
            </a:ext>
          </a:extLst>
        </p:spPr>
      </p:pic>
      <p:sp>
        <p:nvSpPr>
          <p:cNvPr id="6" name="Marcador de contenido 2"/>
          <p:cNvSpPr txBox="1">
            <a:spLocks/>
          </p:cNvSpPr>
          <p:nvPr/>
        </p:nvSpPr>
        <p:spPr>
          <a:xfrm>
            <a:off x="2589212" y="1279242"/>
            <a:ext cx="8915400" cy="16923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endParaRPr lang="es-MX" dirty="0"/>
          </a:p>
        </p:txBody>
      </p:sp>
    </p:spTree>
    <p:extLst>
      <p:ext uri="{BB962C8B-B14F-4D97-AF65-F5344CB8AC3E}">
        <p14:creationId xmlns:p14="http://schemas.microsoft.com/office/powerpoint/2010/main" val="243874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36989"/>
            <a:ext cx="8911687" cy="573625"/>
          </a:xfrm>
        </p:spPr>
        <p:txBody>
          <a:bodyPr>
            <a:normAutofit fontScale="90000"/>
          </a:bodyPr>
          <a:lstStyle/>
          <a:p>
            <a:r>
              <a:rPr lang="es-MX" dirty="0" smtClean="0"/>
              <a:t>DISEÑO DE PROTOTIPOS</a:t>
            </a:r>
            <a:endParaRPr lang="es-MX" dirty="0"/>
          </a:p>
        </p:txBody>
      </p:sp>
      <p:sp>
        <p:nvSpPr>
          <p:cNvPr id="5" name="Marcador de contenido 4"/>
          <p:cNvSpPr>
            <a:spLocks noGrp="1"/>
          </p:cNvSpPr>
          <p:nvPr>
            <p:ph idx="1"/>
          </p:nvPr>
        </p:nvSpPr>
        <p:spPr>
          <a:xfrm>
            <a:off x="2589212" y="1431409"/>
            <a:ext cx="8915400" cy="822394"/>
          </a:xfrm>
        </p:spPr>
        <p:txBody>
          <a:bodyPr/>
          <a:lstStyle/>
          <a:p>
            <a:endParaRPr lang="es-MX" dirty="0" smtClean="0"/>
          </a:p>
          <a:p>
            <a:r>
              <a:rPr lang="es-MX" dirty="0" smtClean="0"/>
              <a:t>Geometría</a:t>
            </a:r>
          </a:p>
          <a:p>
            <a:endParaRPr lang="es-MX" dirty="0"/>
          </a:p>
        </p:txBody>
      </p:sp>
      <p:pic>
        <p:nvPicPr>
          <p:cNvPr id="7" name="Imagen 6" descr="https://fb-s-d-a.akamaihd.net/h-ak-fbx/v/t35.0-12/25624379_1693785637338946_2136982802_o.png?oh=fcbc25fc09600a8a91b763d198e65681&amp;oe=5A3BC9C5&amp;__gda__=1513884481_b36428d455c80884aa64c97cf3edab7c"/>
          <p:cNvPicPr/>
          <p:nvPr/>
        </p:nvPicPr>
        <p:blipFill rotWithShape="1">
          <a:blip r:embed="rId3">
            <a:biLevel thresh="75000"/>
            <a:extLst>
              <a:ext uri="{28A0092B-C50C-407E-A947-70E740481C1C}">
                <a14:useLocalDpi xmlns:a14="http://schemas.microsoft.com/office/drawing/2010/main" val="0"/>
              </a:ext>
            </a:extLst>
          </a:blip>
          <a:srcRect l="19126" t="8497" r="21721" b="4900"/>
          <a:stretch/>
        </p:blipFill>
        <p:spPr bwMode="auto">
          <a:xfrm>
            <a:off x="7592363" y="2267457"/>
            <a:ext cx="4423625" cy="3223735"/>
          </a:xfrm>
          <a:prstGeom prst="rect">
            <a:avLst/>
          </a:prstGeom>
          <a:noFill/>
          <a:ln>
            <a:noFill/>
          </a:ln>
          <a:extLst>
            <a:ext uri="{53640926-AAD7-44D8-BBD7-CCE9431645EC}">
              <a14:shadowObscured xmlns:a14="http://schemas.microsoft.com/office/drawing/2010/main"/>
            </a:ext>
          </a:extLst>
        </p:spPr>
      </p:pic>
      <p:pic>
        <p:nvPicPr>
          <p:cNvPr id="10" name="Marcador de contenido 3"/>
          <p:cNvPicPr>
            <a:picLocks/>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559" t="4564" r="1421" b="9410"/>
          <a:stretch/>
        </p:blipFill>
        <p:spPr bwMode="auto">
          <a:xfrm>
            <a:off x="1444602" y="2412252"/>
            <a:ext cx="5602310" cy="3060000"/>
          </a:xfrm>
          <a:prstGeom prst="rect">
            <a:avLst/>
          </a:prstGeom>
          <a:noFill/>
          <a:ln>
            <a:noFill/>
          </a:ln>
          <a:extLst>
            <a:ext uri="{53640926-AAD7-44D8-BBD7-CCE9431645EC}">
              <a14:shadowObscured xmlns:a14="http://schemas.microsoft.com/office/drawing/2010/main"/>
            </a:ext>
          </a:extLst>
        </p:spPr>
      </p:pic>
      <p:sp>
        <p:nvSpPr>
          <p:cNvPr id="11" name="Marcador de contenido 4"/>
          <p:cNvSpPr txBox="1">
            <a:spLocks/>
          </p:cNvSpPr>
          <p:nvPr/>
        </p:nvSpPr>
        <p:spPr>
          <a:xfrm>
            <a:off x="7592363" y="1811698"/>
            <a:ext cx="4844044" cy="3869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MX" dirty="0" smtClean="0"/>
              <a:t>Cargas y restricciones</a:t>
            </a:r>
          </a:p>
          <a:p>
            <a:endParaRPr lang="es-MX" dirty="0"/>
          </a:p>
        </p:txBody>
      </p:sp>
      <p:sp>
        <p:nvSpPr>
          <p:cNvPr id="12" name="Título 1"/>
          <p:cNvSpPr txBox="1">
            <a:spLocks/>
          </p:cNvSpPr>
          <p:nvPr/>
        </p:nvSpPr>
        <p:spPr>
          <a:xfrm>
            <a:off x="2592925" y="1347955"/>
            <a:ext cx="8911687" cy="57362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Ménsula</a:t>
            </a:r>
            <a:endParaRPr lang="es-MX" sz="2800" dirty="0"/>
          </a:p>
        </p:txBody>
      </p:sp>
      <p:sp>
        <p:nvSpPr>
          <p:cNvPr id="3" name="2 Rectángulo"/>
          <p:cNvSpPr/>
          <p:nvPr/>
        </p:nvSpPr>
        <p:spPr>
          <a:xfrm>
            <a:off x="8010295" y="5560011"/>
            <a:ext cx="3587760" cy="369332"/>
          </a:xfrm>
          <a:prstGeom prst="rect">
            <a:avLst/>
          </a:prstGeom>
        </p:spPr>
        <p:txBody>
          <a:bodyPr wrap="square">
            <a:spAutoFit/>
          </a:bodyPr>
          <a:lstStyle/>
          <a:p>
            <a:pPr algn="just"/>
            <a:r>
              <a:rPr lang="es-EC" dirty="0" smtClean="0"/>
              <a:t>Carga de </a:t>
            </a:r>
            <a:r>
              <a:rPr lang="es-EC" dirty="0" smtClean="0"/>
              <a:t>2.5 </a:t>
            </a:r>
            <a:r>
              <a:rPr lang="es-EC" dirty="0" smtClean="0"/>
              <a:t>Kg</a:t>
            </a:r>
            <a:endParaRPr lang="es-EC" dirty="0"/>
          </a:p>
        </p:txBody>
      </p:sp>
      <p:sp>
        <p:nvSpPr>
          <p:cNvPr id="4" name="3 Rectángulo"/>
          <p:cNvSpPr/>
          <p:nvPr/>
        </p:nvSpPr>
        <p:spPr>
          <a:xfrm>
            <a:off x="2483465" y="5630702"/>
            <a:ext cx="3587760" cy="923330"/>
          </a:xfrm>
          <a:prstGeom prst="rect">
            <a:avLst/>
          </a:prstGeom>
          <a:solidFill>
            <a:schemeClr val="bg1"/>
          </a:solidFill>
        </p:spPr>
        <p:txBody>
          <a:bodyPr wrap="square">
            <a:spAutoFit/>
          </a:bodyPr>
          <a:lstStyle/>
          <a:p>
            <a:pPr algn="just"/>
            <a:r>
              <a:rPr lang="es-EC" dirty="0" smtClean="0"/>
              <a:t>Para las dimensiones se </a:t>
            </a:r>
            <a:r>
              <a:rPr lang="es-EC" dirty="0"/>
              <a:t>tomó como </a:t>
            </a:r>
            <a:r>
              <a:rPr lang="es-EC" dirty="0" smtClean="0"/>
              <a:t>referencia, ménsulas </a:t>
            </a:r>
            <a:r>
              <a:rPr lang="es-EC" dirty="0"/>
              <a:t>disponibles en el mercado.</a:t>
            </a:r>
          </a:p>
        </p:txBody>
      </p:sp>
    </p:spTree>
    <p:extLst>
      <p:ext uri="{BB962C8B-B14F-4D97-AF65-F5344CB8AC3E}">
        <p14:creationId xmlns:p14="http://schemas.microsoft.com/office/powerpoint/2010/main" val="355641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p:nvPr/>
        </p:nvPicPr>
        <p:blipFill rotWithShape="1">
          <a:blip r:embed="rId3">
            <a:biLevel thresh="75000"/>
          </a:blip>
          <a:srcRect l="3467" t="1762" r="2373" b="1797"/>
          <a:stretch/>
        </p:blipFill>
        <p:spPr bwMode="auto">
          <a:xfrm>
            <a:off x="5145220" y="3631581"/>
            <a:ext cx="3753768" cy="2680239"/>
          </a:xfrm>
          <a:prstGeom prst="rect">
            <a:avLst/>
          </a:prstGeom>
          <a:ln>
            <a:noFill/>
          </a:ln>
          <a:extLst>
            <a:ext uri="{53640926-AAD7-44D8-BBD7-CCE9431645EC}">
              <a14:shadowObscured xmlns:a14="http://schemas.microsoft.com/office/drawing/2010/main"/>
            </a:ext>
          </a:extLst>
        </p:spPr>
      </p:pic>
      <p:sp>
        <p:nvSpPr>
          <p:cNvPr id="5" name="Marcador de contenido 4"/>
          <p:cNvSpPr>
            <a:spLocks noGrp="1"/>
          </p:cNvSpPr>
          <p:nvPr>
            <p:ph idx="1"/>
          </p:nvPr>
        </p:nvSpPr>
        <p:spPr>
          <a:xfrm>
            <a:off x="2564404" y="1153423"/>
            <a:ext cx="8915400" cy="2864786"/>
          </a:xfrm>
        </p:spPr>
        <p:txBody>
          <a:bodyPr>
            <a:normAutofit/>
          </a:bodyPr>
          <a:lstStyle/>
          <a:p>
            <a:r>
              <a:rPr lang="es-MX" dirty="0" smtClean="0"/>
              <a:t>Geometría</a:t>
            </a:r>
          </a:p>
          <a:p>
            <a:pPr marL="0" indent="0">
              <a:buNone/>
            </a:pPr>
            <a:r>
              <a:rPr lang="es-EC" dirty="0"/>
              <a:t>La geometría de la viga está definida por el accesorio de la Máquina de Ensayos Universales </a:t>
            </a:r>
            <a:endParaRPr lang="es-EC" dirty="0" smtClean="0"/>
          </a:p>
          <a:p>
            <a:pPr marL="0" indent="0">
              <a:buNone/>
            </a:pPr>
            <a:endParaRPr lang="en-US" dirty="0"/>
          </a:p>
          <a:p>
            <a:endParaRPr lang="es-MX" dirty="0" smtClean="0"/>
          </a:p>
          <a:p>
            <a:pPr marL="0" indent="0">
              <a:buNone/>
            </a:pPr>
            <a:endParaRPr lang="es-MX" sz="1400" dirty="0" smtClean="0"/>
          </a:p>
          <a:p>
            <a:r>
              <a:rPr lang="es-MX" dirty="0" smtClean="0"/>
              <a:t>Cargas </a:t>
            </a:r>
            <a:r>
              <a:rPr lang="es-MX" dirty="0"/>
              <a:t>y </a:t>
            </a:r>
            <a:r>
              <a:rPr lang="es-MX" dirty="0" smtClean="0"/>
              <a:t>restricciones</a:t>
            </a:r>
          </a:p>
        </p:txBody>
      </p:sp>
      <p:sp>
        <p:nvSpPr>
          <p:cNvPr id="12" name="Título 1"/>
          <p:cNvSpPr txBox="1">
            <a:spLocks/>
          </p:cNvSpPr>
          <p:nvPr/>
        </p:nvSpPr>
        <p:spPr>
          <a:xfrm>
            <a:off x="2568117" y="634794"/>
            <a:ext cx="8911687" cy="57362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Viga a flexión</a:t>
            </a:r>
            <a:endParaRPr lang="es-MX" sz="2800" dirty="0"/>
          </a:p>
        </p:txBody>
      </p:sp>
      <p:pic>
        <p:nvPicPr>
          <p:cNvPr id="9" name="Marcador de contenido 3" descr="C:\Users\USUARIO\Downloads\Viga-Flexion-sin-Optimizar.bmp"/>
          <p:cNvPicPr>
            <a:picLocks/>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3756" r="4686" b="52931"/>
          <a:stretch/>
        </p:blipFill>
        <p:spPr bwMode="auto">
          <a:xfrm>
            <a:off x="2564404" y="2161911"/>
            <a:ext cx="8915400" cy="1260000"/>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2564404" y="4061067"/>
            <a:ext cx="3503345" cy="369332"/>
          </a:xfrm>
          <a:prstGeom prst="rect">
            <a:avLst/>
          </a:prstGeom>
        </p:spPr>
        <p:txBody>
          <a:bodyPr wrap="square">
            <a:spAutoFit/>
          </a:bodyPr>
          <a:lstStyle/>
          <a:p>
            <a:pPr algn="just"/>
            <a:r>
              <a:rPr lang="es-EC" dirty="0" smtClean="0">
                <a:solidFill>
                  <a:schemeClr val="tx1">
                    <a:lumMod val="75000"/>
                    <a:lumOff val="25000"/>
                  </a:schemeClr>
                </a:solidFill>
              </a:rPr>
              <a:t>Fuerza de 500 </a:t>
            </a:r>
            <a:r>
              <a:rPr lang="es-EC" dirty="0">
                <a:solidFill>
                  <a:schemeClr val="tx1">
                    <a:lumMod val="75000"/>
                    <a:lumOff val="25000"/>
                  </a:schemeClr>
                </a:solidFill>
              </a:rPr>
              <a:t>[</a:t>
            </a:r>
            <a:r>
              <a:rPr lang="es-EC" dirty="0" smtClean="0">
                <a:solidFill>
                  <a:schemeClr val="tx1">
                    <a:lumMod val="75000"/>
                    <a:lumOff val="25000"/>
                  </a:schemeClr>
                </a:solidFill>
              </a:rPr>
              <a:t>N]</a:t>
            </a:r>
            <a:endParaRPr lang="es-EC" dirty="0">
              <a:solidFill>
                <a:schemeClr val="tx1">
                  <a:lumMod val="75000"/>
                  <a:lumOff val="25000"/>
                </a:schemeClr>
              </a:solidFill>
            </a:endParaRPr>
          </a:p>
        </p:txBody>
      </p:sp>
    </p:spTree>
    <p:extLst>
      <p:ext uri="{BB962C8B-B14F-4D97-AF65-F5344CB8AC3E}">
        <p14:creationId xmlns:p14="http://schemas.microsoft.com/office/powerpoint/2010/main" val="2493109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564404" y="1153422"/>
            <a:ext cx="8915400" cy="3777622"/>
          </a:xfrm>
        </p:spPr>
        <p:txBody>
          <a:bodyPr>
            <a:normAutofit/>
          </a:bodyPr>
          <a:lstStyle/>
          <a:p>
            <a:r>
              <a:rPr lang="es-MX" dirty="0" smtClean="0"/>
              <a:t>Geometría</a:t>
            </a:r>
          </a:p>
          <a:p>
            <a:pPr marL="0" indent="0" algn="just">
              <a:buNone/>
            </a:pPr>
            <a:r>
              <a:rPr lang="es-EC" dirty="0"/>
              <a:t>La </a:t>
            </a:r>
            <a:r>
              <a:rPr lang="es-EC" dirty="0" smtClean="0"/>
              <a:t>viga va ha estar </a:t>
            </a:r>
            <a:r>
              <a:rPr lang="es-EC" dirty="0"/>
              <a:t>sujeta por un extremo al dado del torquimetro existente en el laboratorio de Mecánica de Materiales y por el otro a una llave inglesa. El dado  consiste en un cuadrado de 19 [</a:t>
            </a:r>
            <a:r>
              <a:rPr lang="es-EC" dirty="0" smtClean="0"/>
              <a:t>mm].</a:t>
            </a:r>
            <a:endParaRPr lang="es-MX" dirty="0" smtClean="0"/>
          </a:p>
          <a:p>
            <a:endParaRPr lang="es-MX" dirty="0"/>
          </a:p>
          <a:p>
            <a:endParaRPr lang="es-MX" dirty="0" smtClean="0"/>
          </a:p>
          <a:p>
            <a:pPr marL="0" indent="0">
              <a:buNone/>
            </a:pPr>
            <a:endParaRPr lang="es-MX" dirty="0" smtClean="0"/>
          </a:p>
          <a:p>
            <a:r>
              <a:rPr lang="es-MX" dirty="0"/>
              <a:t>Cargas y restricciones</a:t>
            </a:r>
          </a:p>
        </p:txBody>
      </p:sp>
      <p:sp>
        <p:nvSpPr>
          <p:cNvPr id="12" name="Título 1"/>
          <p:cNvSpPr txBox="1">
            <a:spLocks/>
          </p:cNvSpPr>
          <p:nvPr/>
        </p:nvSpPr>
        <p:spPr>
          <a:xfrm>
            <a:off x="2568117" y="619588"/>
            <a:ext cx="8911687" cy="57362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Viga a torsión</a:t>
            </a:r>
            <a:endParaRPr lang="es-MX" sz="2800" dirty="0"/>
          </a:p>
        </p:txBody>
      </p:sp>
      <p:pic>
        <p:nvPicPr>
          <p:cNvPr id="6" name="Imagen 5" descr="https://fb-s-b-a.akamaihd.net/h-ak-fbx/v/t35.0-12/25590443_1693794670671376_1226725762_o.png?oh=d9ba749049155fcdc8bf4b38b189acb7&amp;oe=5A3BD2A3&amp;__gda__=1513816807_84481aa5451fe1f121041dcbe3bac726"/>
          <p:cNvPicPr/>
          <p:nvPr/>
        </p:nvPicPr>
        <p:blipFill rotWithShape="1">
          <a:blip r:embed="rId3">
            <a:biLevel thresh="75000"/>
            <a:extLst>
              <a:ext uri="{28A0092B-C50C-407E-A947-70E740481C1C}">
                <a14:useLocalDpi xmlns:a14="http://schemas.microsoft.com/office/drawing/2010/main" val="0"/>
              </a:ext>
            </a:extLst>
          </a:blip>
          <a:srcRect l="19218" t="9710" r="22924"/>
          <a:stretch/>
        </p:blipFill>
        <p:spPr bwMode="auto">
          <a:xfrm>
            <a:off x="6895476" y="4003454"/>
            <a:ext cx="3754800" cy="2700000"/>
          </a:xfrm>
          <a:prstGeom prst="rect">
            <a:avLst/>
          </a:prstGeom>
          <a:noFill/>
          <a:ln>
            <a:noFill/>
          </a:ln>
          <a:extLst>
            <a:ext uri="{53640926-AAD7-44D8-BBD7-CCE9431645EC}">
              <a14:shadowObscured xmlns:a14="http://schemas.microsoft.com/office/drawing/2010/main"/>
            </a:ext>
          </a:extLst>
        </p:spPr>
      </p:pic>
      <p:pic>
        <p:nvPicPr>
          <p:cNvPr id="7" name="Imagen 6" descr="C:\Users\USUARIO\Downloads\Viga-a-Torsion-sin-Optimizar.bmp"/>
          <p:cNvPicPr/>
          <p:nvPr/>
        </p:nvPicPr>
        <p:blipFill rotWithShape="1">
          <a:blip r:embed="rId4" cstate="print">
            <a:extLst>
              <a:ext uri="{28A0092B-C50C-407E-A947-70E740481C1C}">
                <a14:useLocalDpi xmlns:a14="http://schemas.microsoft.com/office/drawing/2010/main" val="0"/>
              </a:ext>
            </a:extLst>
          </a:blip>
          <a:srcRect l="3638" t="10497" r="13885" b="62635"/>
          <a:stretch/>
        </p:blipFill>
        <p:spPr bwMode="auto">
          <a:xfrm>
            <a:off x="2562604" y="2446987"/>
            <a:ext cx="8917200" cy="1275009"/>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2562604" y="4264549"/>
            <a:ext cx="3503345" cy="369332"/>
          </a:xfrm>
          <a:prstGeom prst="rect">
            <a:avLst/>
          </a:prstGeom>
        </p:spPr>
        <p:txBody>
          <a:bodyPr wrap="square">
            <a:spAutoFit/>
          </a:bodyPr>
          <a:lstStyle/>
          <a:p>
            <a:pPr algn="just"/>
            <a:r>
              <a:rPr lang="es-EC" dirty="0" smtClean="0">
                <a:solidFill>
                  <a:schemeClr val="tx1">
                    <a:lumMod val="75000"/>
                    <a:lumOff val="25000"/>
                  </a:schemeClr>
                </a:solidFill>
              </a:rPr>
              <a:t>Torque de </a:t>
            </a:r>
            <a:r>
              <a:rPr lang="es-EC" dirty="0">
                <a:solidFill>
                  <a:schemeClr val="tx1">
                    <a:lumMod val="75000"/>
                    <a:lumOff val="25000"/>
                  </a:schemeClr>
                </a:solidFill>
              </a:rPr>
              <a:t>2500 [N.cm</a:t>
            </a:r>
            <a:r>
              <a:rPr lang="es-EC" dirty="0" smtClean="0">
                <a:solidFill>
                  <a:schemeClr val="tx1">
                    <a:lumMod val="75000"/>
                    <a:lumOff val="25000"/>
                  </a:schemeClr>
                </a:solidFill>
              </a:rPr>
              <a:t>]</a:t>
            </a:r>
            <a:endParaRPr lang="es-EC" dirty="0">
              <a:solidFill>
                <a:schemeClr val="tx1">
                  <a:lumMod val="75000"/>
                  <a:lumOff val="25000"/>
                </a:schemeClr>
              </a:solidFill>
            </a:endParaRPr>
          </a:p>
        </p:txBody>
      </p:sp>
    </p:spTree>
    <p:extLst>
      <p:ext uri="{BB962C8B-B14F-4D97-AF65-F5344CB8AC3E}">
        <p14:creationId xmlns:p14="http://schemas.microsoft.com/office/powerpoint/2010/main" val="1175756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2010</TotalTime>
  <Words>3001</Words>
  <Application>Microsoft Office PowerPoint</Application>
  <PresentationFormat>Panorámica</PresentationFormat>
  <Paragraphs>179</Paragraphs>
  <Slides>30</Slides>
  <Notes>28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Century Gothic</vt:lpstr>
      <vt:lpstr>Wingdings 3</vt:lpstr>
      <vt:lpstr>Espiral</vt:lpstr>
      <vt:lpstr>DEPARTAMENTO DE CIENCIAS DE LA ENERGÍA Y MECÁNICA   TRABAJO DE TITULACIÓN PREVIO A LA OBTENCIÓN DEL TÍTULO DE INGENIERO MECÁNICO   TEMA: ANÁLISIS EXPERIMENTAL DE ELEMENTOS EN FIBRA DE CARBONO OPTIMIZADOS TOPOGRÁFICAMENTE E IMPLEMENTACIÓN DEL PROCESO EN EL LABORATORIO DE PROCESOS DE MANUFACTURA    AUTORES: OLALLA REMACHE, EDUARDO JAVIER  TERÁN PÉREZ, LUIS ALEJANDRO  DIRECTOR: Ing. SEGURA SANGUCHO, LUIS JAVIER  DESIGNADO POR LA CARRERA: Ing. FERNANDO OLMEDO  DESIGNADO POR EL DEPARTAMENTO: Ing. BYRON CORTEZ  SECRETARIO ACADÉMICO: Dr. MARCELO MEJÍA </vt:lpstr>
      <vt:lpstr>OBJETIVO GENERAL </vt:lpstr>
      <vt:lpstr>ALCANCE DEL PROYECTO</vt:lpstr>
      <vt:lpstr>OPTIMIZACIÓN TOPOGRÁFICA</vt:lpstr>
      <vt:lpstr>AGRUPACIÓN DE PATRONES</vt:lpstr>
      <vt:lpstr>FLUJO DE TRABAJO EN INSPIRE</vt:lpstr>
      <vt:lpstr>DISEÑO DE PROTOTIPOS</vt:lpstr>
      <vt:lpstr>Presentación de PowerPoint</vt:lpstr>
      <vt:lpstr>Presentación de PowerPoint</vt:lpstr>
      <vt:lpstr>MATERIAL COMPUESTO </vt:lpstr>
      <vt:lpstr>RELACIÓN VOLUMÉTRICA</vt:lpstr>
      <vt:lpstr>PROPIEDADES DEL MATERIAL COMPUESTO</vt:lpstr>
      <vt:lpstr>OPTIMIZACIÓN MÉNSULA</vt:lpstr>
      <vt:lpstr>OPTIMIZACIÓN VIGA A FLEXIÓN</vt:lpstr>
      <vt:lpstr>OPTIMIZACIÓN VIGA A TORSIÓN</vt:lpstr>
      <vt:lpstr>DISEÑO DE MOLDES</vt:lpstr>
      <vt:lpstr>Presentación de PowerPoint</vt:lpstr>
      <vt:lpstr>PROCESO HAND LAY UP</vt:lpstr>
      <vt:lpstr>EJEMPLO DE CONSTRUCCIÓN</vt:lpstr>
      <vt:lpstr>Presentación de PowerPoint</vt:lpstr>
      <vt:lpstr>IMPLEMENTACIÓN</vt:lpstr>
      <vt:lpstr>PRUEBA MECÁNICA MÉNSULA </vt:lpstr>
      <vt:lpstr>PRUEBA MECÁNICA VIGA A FLEXIÓN </vt:lpstr>
      <vt:lpstr>PRUEBA MECÁNICA VIGA A TORSIÓN </vt:lpstr>
      <vt:lpstr>ANÁLISIS DE RESULTADOS MÉNSULA </vt:lpstr>
      <vt:lpstr>ANÁLISIS DE RESULTADOS VIGA A FLEXIÓN </vt:lpstr>
      <vt:lpstr>ANÁLISIS DE RESULTADOS VIGA A TORSIÓN </vt:lpstr>
      <vt:lpstr>RELACIÓN VOLUMETRICA </vt:lpstr>
      <vt:lpstr>CONCLUSIONES </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alejandro Terán Perez</dc:creator>
  <cp:lastModifiedBy>Toshiba</cp:lastModifiedBy>
  <cp:revision>117</cp:revision>
  <dcterms:created xsi:type="dcterms:W3CDTF">2018-02-26T16:45:49Z</dcterms:created>
  <dcterms:modified xsi:type="dcterms:W3CDTF">2018-03-13T18:17:29Z</dcterms:modified>
</cp:coreProperties>
</file>