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56" r:id="rId2"/>
    <p:sldId id="283" r:id="rId3"/>
    <p:sldId id="257" r:id="rId4"/>
    <p:sldId id="338" r:id="rId5"/>
    <p:sldId id="339" r:id="rId6"/>
    <p:sldId id="340" r:id="rId7"/>
    <p:sldId id="341" r:id="rId8"/>
    <p:sldId id="284" r:id="rId9"/>
    <p:sldId id="285" r:id="rId10"/>
    <p:sldId id="291" r:id="rId11"/>
    <p:sldId id="292" r:id="rId12"/>
    <p:sldId id="293" r:id="rId13"/>
    <p:sldId id="294" r:id="rId14"/>
    <p:sldId id="295" r:id="rId15"/>
    <p:sldId id="296" r:id="rId16"/>
    <p:sldId id="297" r:id="rId17"/>
    <p:sldId id="299" r:id="rId18"/>
    <p:sldId id="300" r:id="rId19"/>
    <p:sldId id="315" r:id="rId20"/>
    <p:sldId id="317" r:id="rId21"/>
    <p:sldId id="318" r:id="rId22"/>
    <p:sldId id="319" r:id="rId23"/>
    <p:sldId id="320" r:id="rId24"/>
    <p:sldId id="322" r:id="rId25"/>
    <p:sldId id="323" r:id="rId26"/>
    <p:sldId id="324" r:id="rId27"/>
    <p:sldId id="325" r:id="rId28"/>
    <p:sldId id="334" r:id="rId29"/>
    <p:sldId id="326" r:id="rId30"/>
    <p:sldId id="271" r:id="rId31"/>
    <p:sldId id="278" r:id="rId32"/>
    <p:sldId id="272" r:id="rId33"/>
    <p:sldId id="327" r:id="rId34"/>
    <p:sldId id="328" r:id="rId35"/>
    <p:sldId id="329" r:id="rId36"/>
    <p:sldId id="331" r:id="rId37"/>
    <p:sldId id="332" r:id="rId38"/>
    <p:sldId id="333" r:id="rId39"/>
    <p:sldId id="303" r:id="rId40"/>
    <p:sldId id="274" r:id="rId41"/>
    <p:sldId id="304" r:id="rId42"/>
    <p:sldId id="335" r:id="rId43"/>
    <p:sldId id="275" r:id="rId44"/>
    <p:sldId id="337" r:id="rId45"/>
    <p:sldId id="336" r:id="rId46"/>
    <p:sldId id="302" r:id="rId47"/>
    <p:sldId id="342" r:id="rId4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44" autoAdjust="0"/>
  </p:normalViewPr>
  <p:slideViewPr>
    <p:cSldViewPr>
      <p:cViewPr>
        <p:scale>
          <a:sx n="64" d="100"/>
          <a:sy n="64" d="100"/>
        </p:scale>
        <p:origin x="-1326"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fer\Documents\ESPE\Tesis_Transporte%20P&#250;blico\Shapefiles\Operaciones\muest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v>Distancia Euclidiana</c:v>
          </c:tx>
          <c:marker>
            <c:spPr>
              <a:solidFill>
                <a:schemeClr val="accent1"/>
              </a:solidFill>
            </c:spPr>
          </c:marker>
          <c:dPt>
            <c:idx val="4"/>
            <c:bubble3D val="0"/>
          </c:dPt>
          <c:dPt>
            <c:idx val="5"/>
            <c:marker>
              <c:spPr>
                <a:solidFill>
                  <a:srgbClr val="FF0000"/>
                </a:solidFill>
              </c:spPr>
            </c:marker>
            <c:bubble3D val="0"/>
          </c:dPt>
          <c:cat>
            <c:numRef>
              <c:f>Hoja1!$A$1:$A$10</c:f>
              <c:numCache>
                <c:formatCode>General</c:formatCode>
                <c:ptCount val="10"/>
                <c:pt idx="0">
                  <c:v>431</c:v>
                </c:pt>
                <c:pt idx="1">
                  <c:v>433</c:v>
                </c:pt>
                <c:pt idx="2">
                  <c:v>58</c:v>
                </c:pt>
                <c:pt idx="3">
                  <c:v>354</c:v>
                </c:pt>
                <c:pt idx="4">
                  <c:v>359</c:v>
                </c:pt>
                <c:pt idx="5">
                  <c:v>360</c:v>
                </c:pt>
                <c:pt idx="6">
                  <c:v>361</c:v>
                </c:pt>
                <c:pt idx="7">
                  <c:v>362</c:v>
                </c:pt>
                <c:pt idx="8">
                  <c:v>197</c:v>
                </c:pt>
                <c:pt idx="9">
                  <c:v>1</c:v>
                </c:pt>
              </c:numCache>
            </c:numRef>
          </c:cat>
          <c:val>
            <c:numRef>
              <c:f>Hoja1!$B$1:$B$10</c:f>
              <c:numCache>
                <c:formatCode>General</c:formatCode>
                <c:ptCount val="10"/>
                <c:pt idx="0">
                  <c:v>2251.2187086242898</c:v>
                </c:pt>
                <c:pt idx="1">
                  <c:v>1687.0488609245399</c:v>
                </c:pt>
                <c:pt idx="2">
                  <c:v>1345.57831949973</c:v>
                </c:pt>
                <c:pt idx="3">
                  <c:v>548.37947657355505</c:v>
                </c:pt>
                <c:pt idx="4">
                  <c:v>325.96867800819399</c:v>
                </c:pt>
                <c:pt idx="5">
                  <c:v>321.171620190223</c:v>
                </c:pt>
                <c:pt idx="6">
                  <c:v>376.85753110386099</c:v>
                </c:pt>
                <c:pt idx="7">
                  <c:v>622.02439161407904</c:v>
                </c:pt>
                <c:pt idx="8">
                  <c:v>1023.5259416438601</c:v>
                </c:pt>
                <c:pt idx="9">
                  <c:v>1436.7415749438401</c:v>
                </c:pt>
              </c:numCache>
            </c:numRef>
          </c:val>
          <c:smooth val="0"/>
        </c:ser>
        <c:dLbls>
          <c:showLegendKey val="0"/>
          <c:showVal val="0"/>
          <c:showCatName val="0"/>
          <c:showSerName val="0"/>
          <c:showPercent val="0"/>
          <c:showBubbleSize val="0"/>
        </c:dLbls>
        <c:marker val="1"/>
        <c:smooth val="0"/>
        <c:axId val="206777344"/>
        <c:axId val="207283328"/>
      </c:lineChart>
      <c:catAx>
        <c:axId val="206777344"/>
        <c:scaling>
          <c:orientation val="minMax"/>
        </c:scaling>
        <c:delete val="0"/>
        <c:axPos val="b"/>
        <c:majorGridlines/>
        <c:title>
          <c:tx>
            <c:rich>
              <a:bodyPr/>
              <a:lstStyle/>
              <a:p>
                <a:pPr>
                  <a:defRPr/>
                </a:pPr>
                <a:r>
                  <a:rPr lang="es-EC"/>
                  <a:t>#NODO</a:t>
                </a:r>
              </a:p>
            </c:rich>
          </c:tx>
          <c:overlay val="0"/>
        </c:title>
        <c:numFmt formatCode="General" sourceLinked="1"/>
        <c:majorTickMark val="out"/>
        <c:minorTickMark val="none"/>
        <c:tickLblPos val="nextTo"/>
        <c:crossAx val="207283328"/>
        <c:crosses val="autoZero"/>
        <c:auto val="1"/>
        <c:lblAlgn val="ctr"/>
        <c:lblOffset val="100"/>
        <c:noMultiLvlLbl val="0"/>
      </c:catAx>
      <c:valAx>
        <c:axId val="207283328"/>
        <c:scaling>
          <c:orientation val="minMax"/>
        </c:scaling>
        <c:delete val="0"/>
        <c:axPos val="l"/>
        <c:majorGridlines/>
        <c:title>
          <c:tx>
            <c:rich>
              <a:bodyPr rot="-5400000" vert="horz"/>
              <a:lstStyle/>
              <a:p>
                <a:pPr>
                  <a:defRPr/>
                </a:pPr>
                <a:r>
                  <a:rPr lang="es-EC"/>
                  <a:t>Distancia</a:t>
                </a:r>
                <a:r>
                  <a:rPr lang="es-EC" baseline="0"/>
                  <a:t> (m)</a:t>
                </a:r>
                <a:endParaRPr lang="es-EC"/>
              </a:p>
            </c:rich>
          </c:tx>
          <c:overlay val="0"/>
        </c:title>
        <c:numFmt formatCode="General" sourceLinked="1"/>
        <c:majorTickMark val="out"/>
        <c:minorTickMark val="none"/>
        <c:tickLblPos val="nextTo"/>
        <c:crossAx val="206777344"/>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Hoja2!$H$5</c:f>
              <c:strCache>
                <c:ptCount val="1"/>
                <c:pt idx="0">
                  <c:v>Estadístico t</c:v>
                </c:pt>
              </c:strCache>
            </c:strRef>
          </c:tx>
          <c:cat>
            <c:strRef>
              <c:f>Hoja2!$G$6:$G$11</c:f>
              <c:strCache>
                <c:ptCount val="6"/>
                <c:pt idx="0">
                  <c:v>Planada - Marin</c:v>
                </c:pt>
                <c:pt idx="1">
                  <c:v>Cochapamba Sur -Cochapamba Norte - Don Bosco</c:v>
                </c:pt>
                <c:pt idx="2">
                  <c:v>Camal - Hipodromo</c:v>
                </c:pt>
                <c:pt idx="3">
                  <c:v>18 de Octubre - Camal Metropolitano - San Roque</c:v>
                </c:pt>
                <c:pt idx="4">
                  <c:v>Camal - Andalucia</c:v>
                </c:pt>
                <c:pt idx="5">
                  <c:v>Pueblo Blanco - Ciudadela Alegria- Parlamento</c:v>
                </c:pt>
              </c:strCache>
            </c:strRef>
          </c:cat>
          <c:val>
            <c:numRef>
              <c:f>Hoja2!$H$6:$H$11</c:f>
              <c:numCache>
                <c:formatCode>0.00</c:formatCode>
                <c:ptCount val="6"/>
                <c:pt idx="0">
                  <c:v>0.21390261170328634</c:v>
                </c:pt>
                <c:pt idx="1">
                  <c:v>1.5166676012501612</c:v>
                </c:pt>
                <c:pt idx="2">
                  <c:v>1.8091623484929316</c:v>
                </c:pt>
                <c:pt idx="3">
                  <c:v>0.26029799875459714</c:v>
                </c:pt>
                <c:pt idx="4">
                  <c:v>1.9074663049742284</c:v>
                </c:pt>
                <c:pt idx="5">
                  <c:v>0.97075191763678592</c:v>
                </c:pt>
              </c:numCache>
            </c:numRef>
          </c:val>
          <c:smooth val="0"/>
        </c:ser>
        <c:ser>
          <c:idx val="1"/>
          <c:order val="1"/>
          <c:tx>
            <c:strRef>
              <c:f>Hoja2!$I$5</c:f>
              <c:strCache>
                <c:ptCount val="1"/>
                <c:pt idx="0">
                  <c:v>Valor t</c:v>
                </c:pt>
              </c:strCache>
            </c:strRef>
          </c:tx>
          <c:marker>
            <c:symbol val="x"/>
            <c:size val="7"/>
          </c:marker>
          <c:val>
            <c:numRef>
              <c:f>Hoja2!$I$6:$I$11</c:f>
              <c:numCache>
                <c:formatCode>0.00</c:formatCode>
                <c:ptCount val="6"/>
                <c:pt idx="0">
                  <c:v>2.1447866879178044</c:v>
                </c:pt>
                <c:pt idx="1">
                  <c:v>2.0153675744437649</c:v>
                </c:pt>
                <c:pt idx="2">
                  <c:v>2.0002978220142609</c:v>
                </c:pt>
                <c:pt idx="3">
                  <c:v>2.119905299221255</c:v>
                </c:pt>
                <c:pt idx="4">
                  <c:v>1.9908470688116919</c:v>
                </c:pt>
                <c:pt idx="5">
                  <c:v>2.0180817028184461</c:v>
                </c:pt>
              </c:numCache>
            </c:numRef>
          </c:val>
          <c:smooth val="0"/>
        </c:ser>
        <c:dLbls>
          <c:showLegendKey val="0"/>
          <c:showVal val="0"/>
          <c:showCatName val="0"/>
          <c:showSerName val="0"/>
          <c:showPercent val="0"/>
          <c:showBubbleSize val="0"/>
        </c:dLbls>
        <c:marker val="1"/>
        <c:smooth val="0"/>
        <c:axId val="207012992"/>
        <c:axId val="207014528"/>
      </c:lineChart>
      <c:catAx>
        <c:axId val="207012992"/>
        <c:scaling>
          <c:orientation val="minMax"/>
        </c:scaling>
        <c:delete val="0"/>
        <c:axPos val="b"/>
        <c:majorGridlines/>
        <c:majorTickMark val="out"/>
        <c:minorTickMark val="none"/>
        <c:tickLblPos val="nextTo"/>
        <c:txPr>
          <a:bodyPr rot="5400000" vert="horz" anchor="ctr" anchorCtr="0"/>
          <a:lstStyle/>
          <a:p>
            <a:pPr>
              <a:defRPr/>
            </a:pPr>
            <a:endParaRPr lang="es-EC"/>
          </a:p>
        </c:txPr>
        <c:crossAx val="207014528"/>
        <c:crosses val="autoZero"/>
        <c:auto val="1"/>
        <c:lblAlgn val="ctr"/>
        <c:lblOffset val="100"/>
        <c:noMultiLvlLbl val="0"/>
      </c:catAx>
      <c:valAx>
        <c:axId val="207014528"/>
        <c:scaling>
          <c:orientation val="minMax"/>
        </c:scaling>
        <c:delete val="0"/>
        <c:axPos val="l"/>
        <c:majorGridlines/>
        <c:numFmt formatCode="0.00" sourceLinked="1"/>
        <c:majorTickMark val="out"/>
        <c:minorTickMark val="none"/>
        <c:tickLblPos val="nextTo"/>
        <c:crossAx val="207012992"/>
        <c:crosses val="autoZero"/>
        <c:crossBetween val="between"/>
      </c:valAx>
      <c:dTable>
        <c:showHorzBorder val="1"/>
        <c:showVertBorder val="1"/>
        <c:showOutline val="1"/>
        <c:showKeys val="1"/>
        <c:txPr>
          <a:bodyPr/>
          <a:lstStyle/>
          <a:p>
            <a:pPr rtl="0">
              <a:defRPr sz="900"/>
            </a:pPr>
            <a:endParaRPr lang="es-EC"/>
          </a:p>
        </c:txPr>
      </c:dTable>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FEE83-ADA4-42B5-B2A4-6B3937620FA1}" type="doc">
      <dgm:prSet loTypeId="urn:microsoft.com/office/officeart/2005/8/layout/bProcess3" loCatId="process" qsTypeId="urn:microsoft.com/office/officeart/2005/8/quickstyle/simple1" qsCatId="simple" csTypeId="urn:microsoft.com/office/officeart/2005/8/colors/accent5_2" csCatId="accent5" phldr="1"/>
      <dgm:spPr/>
      <dgm:t>
        <a:bodyPr/>
        <a:lstStyle/>
        <a:p>
          <a:endParaRPr lang="es-EC"/>
        </a:p>
      </dgm:t>
    </dgm:pt>
    <dgm:pt modelId="{5B3D0A4A-BE6F-4C06-AE59-3B732006ABE5}">
      <dgm:prSet phldrT="[Texto]"/>
      <dgm:spPr/>
      <dgm:t>
        <a:bodyPr/>
        <a:lstStyle/>
        <a:p>
          <a:r>
            <a:rPr lang="es-EC" noProof="0" dirty="0" smtClean="0"/>
            <a:t>Caracterización</a:t>
          </a:r>
          <a:r>
            <a:rPr lang="en-US" dirty="0" smtClean="0"/>
            <a:t> de </a:t>
          </a:r>
          <a:r>
            <a:rPr lang="es-EC" noProof="0" dirty="0" smtClean="0"/>
            <a:t>rutas de transporte público.</a:t>
          </a:r>
          <a:endParaRPr lang="es-EC" noProof="0" dirty="0"/>
        </a:p>
      </dgm:t>
    </dgm:pt>
    <dgm:pt modelId="{46C5C195-3E86-4093-B287-D91A148E385A}" type="parTrans" cxnId="{BE9E2C39-45B2-42C2-B8B3-BF011E772B0D}">
      <dgm:prSet/>
      <dgm:spPr/>
      <dgm:t>
        <a:bodyPr/>
        <a:lstStyle/>
        <a:p>
          <a:endParaRPr lang="es-EC">
            <a:solidFill>
              <a:schemeClr val="bg2">
                <a:lumMod val="50000"/>
              </a:schemeClr>
            </a:solidFill>
          </a:endParaRPr>
        </a:p>
      </dgm:t>
    </dgm:pt>
    <dgm:pt modelId="{C34BB8B1-31D8-48A0-8F68-1BD028CA6D02}" type="sibTrans" cxnId="{BE9E2C39-45B2-42C2-B8B3-BF011E772B0D}">
      <dgm:prSet/>
      <dgm:spPr/>
      <dgm:t>
        <a:bodyPr/>
        <a:lstStyle/>
        <a:p>
          <a:endParaRPr lang="es-EC" dirty="0">
            <a:solidFill>
              <a:schemeClr val="bg2">
                <a:lumMod val="50000"/>
              </a:schemeClr>
            </a:solidFill>
          </a:endParaRPr>
        </a:p>
      </dgm:t>
    </dgm:pt>
    <dgm:pt modelId="{C10F94D1-027E-4CB0-A8FF-717F412CB3E9}">
      <dgm:prSet phldrT="[Texto]"/>
      <dgm:spPr/>
      <dgm:t>
        <a:bodyPr/>
        <a:lstStyle/>
        <a:p>
          <a:r>
            <a:rPr lang="es-EC" noProof="0" dirty="0" smtClean="0"/>
            <a:t>Validación de datos.</a:t>
          </a:r>
          <a:endParaRPr lang="es-EC" noProof="0" dirty="0"/>
        </a:p>
      </dgm:t>
    </dgm:pt>
    <dgm:pt modelId="{16D084F4-D829-4C60-8246-85627B29A0CF}" type="parTrans" cxnId="{E10B5B35-45B6-475F-8731-A74420FF37D6}">
      <dgm:prSet/>
      <dgm:spPr/>
      <dgm:t>
        <a:bodyPr/>
        <a:lstStyle/>
        <a:p>
          <a:endParaRPr lang="es-EC">
            <a:solidFill>
              <a:schemeClr val="bg2">
                <a:lumMod val="50000"/>
              </a:schemeClr>
            </a:solidFill>
          </a:endParaRPr>
        </a:p>
      </dgm:t>
    </dgm:pt>
    <dgm:pt modelId="{A750EEA5-767B-4586-9C4A-7EC850BB537C}" type="sibTrans" cxnId="{E10B5B35-45B6-475F-8731-A74420FF37D6}">
      <dgm:prSet/>
      <dgm:spPr/>
      <dgm:t>
        <a:bodyPr/>
        <a:lstStyle/>
        <a:p>
          <a:endParaRPr lang="es-EC">
            <a:solidFill>
              <a:schemeClr val="bg2">
                <a:lumMod val="50000"/>
              </a:schemeClr>
            </a:solidFill>
          </a:endParaRPr>
        </a:p>
      </dgm:t>
    </dgm:pt>
    <dgm:pt modelId="{05BCAE98-8EFE-4B22-9FA2-399A32959EDE}">
      <dgm:prSet phldrT="[Texto]"/>
      <dgm:spPr/>
      <dgm:t>
        <a:bodyPr/>
        <a:lstStyle/>
        <a:p>
          <a:r>
            <a:rPr lang="es-EC" noProof="0" dirty="0" smtClean="0"/>
            <a:t>Generación</a:t>
          </a:r>
          <a:r>
            <a:rPr lang="en-US" dirty="0" smtClean="0"/>
            <a:t> de </a:t>
          </a:r>
          <a:r>
            <a:rPr lang="es-EC" noProof="0" dirty="0" smtClean="0"/>
            <a:t>algoritmo.</a:t>
          </a:r>
          <a:r>
            <a:rPr lang="en-US" dirty="0" smtClean="0"/>
            <a:t> </a:t>
          </a:r>
          <a:endParaRPr lang="es-EC" dirty="0"/>
        </a:p>
      </dgm:t>
    </dgm:pt>
    <dgm:pt modelId="{A1505AF4-34BC-45D9-9B61-B99E96681559}" type="parTrans" cxnId="{7F742EA4-46E9-4765-A476-7095E42F975D}">
      <dgm:prSet/>
      <dgm:spPr/>
      <dgm:t>
        <a:bodyPr/>
        <a:lstStyle/>
        <a:p>
          <a:endParaRPr lang="es-EC">
            <a:solidFill>
              <a:schemeClr val="bg2">
                <a:lumMod val="50000"/>
              </a:schemeClr>
            </a:solidFill>
          </a:endParaRPr>
        </a:p>
      </dgm:t>
    </dgm:pt>
    <dgm:pt modelId="{13F43919-210E-4923-B024-342429E3C243}" type="sibTrans" cxnId="{7F742EA4-46E9-4765-A476-7095E42F975D}">
      <dgm:prSet/>
      <dgm:spPr/>
      <dgm:t>
        <a:bodyPr/>
        <a:lstStyle/>
        <a:p>
          <a:endParaRPr lang="es-EC">
            <a:solidFill>
              <a:schemeClr val="bg2">
                <a:lumMod val="50000"/>
              </a:schemeClr>
            </a:solidFill>
          </a:endParaRPr>
        </a:p>
      </dgm:t>
    </dgm:pt>
    <dgm:pt modelId="{171EFD2D-FB4D-4376-B600-6ADA65606CF7}">
      <dgm:prSet phldrT="[Texto]"/>
      <dgm:spPr/>
      <dgm:t>
        <a:bodyPr/>
        <a:lstStyle/>
        <a:p>
          <a:r>
            <a:rPr lang="es-EC" noProof="0" dirty="0" smtClean="0"/>
            <a:t>Desarrollo de interfaz de Usuario.</a:t>
          </a:r>
          <a:endParaRPr lang="es-EC" noProof="0" dirty="0"/>
        </a:p>
      </dgm:t>
    </dgm:pt>
    <dgm:pt modelId="{C393E7F4-2EC4-48C7-8B1C-B7077C7AD1DB}" type="parTrans" cxnId="{8ECB5F02-08AD-46E7-826E-FC03FF9FA8BF}">
      <dgm:prSet/>
      <dgm:spPr/>
      <dgm:t>
        <a:bodyPr/>
        <a:lstStyle/>
        <a:p>
          <a:endParaRPr lang="es-EC">
            <a:solidFill>
              <a:schemeClr val="bg2">
                <a:lumMod val="50000"/>
              </a:schemeClr>
            </a:solidFill>
          </a:endParaRPr>
        </a:p>
      </dgm:t>
    </dgm:pt>
    <dgm:pt modelId="{1711951A-9E69-404D-89E8-E9A2F0E32692}" type="sibTrans" cxnId="{8ECB5F02-08AD-46E7-826E-FC03FF9FA8BF}">
      <dgm:prSet/>
      <dgm:spPr/>
      <dgm:t>
        <a:bodyPr/>
        <a:lstStyle/>
        <a:p>
          <a:endParaRPr lang="es-EC">
            <a:solidFill>
              <a:schemeClr val="bg2">
                <a:lumMod val="50000"/>
              </a:schemeClr>
            </a:solidFill>
          </a:endParaRPr>
        </a:p>
      </dgm:t>
    </dgm:pt>
    <dgm:pt modelId="{03D0880E-7D23-46CC-A382-02E1716E3468}">
      <dgm:prSet phldrT="[Texto]"/>
      <dgm:spPr/>
      <dgm:t>
        <a:bodyPr/>
        <a:lstStyle/>
        <a:p>
          <a:r>
            <a:rPr lang="es-EC" noProof="0" dirty="0" smtClean="0"/>
            <a:t>Prueba a usuarios de Transporte Público</a:t>
          </a:r>
          <a:endParaRPr lang="es-EC" noProof="0" dirty="0"/>
        </a:p>
      </dgm:t>
    </dgm:pt>
    <dgm:pt modelId="{331C7B89-3834-4861-8E0B-1DC392449B78}" type="parTrans" cxnId="{36EB4F06-00CB-4210-A845-91F72CE1E76A}">
      <dgm:prSet/>
      <dgm:spPr/>
    </dgm:pt>
    <dgm:pt modelId="{3DD67A05-F9A1-45CA-89FF-41323C8F6CDC}" type="sibTrans" cxnId="{36EB4F06-00CB-4210-A845-91F72CE1E76A}">
      <dgm:prSet/>
      <dgm:spPr/>
    </dgm:pt>
    <dgm:pt modelId="{6B4EEA50-A881-4FEC-8A6D-CE5212E9D519}" type="pres">
      <dgm:prSet presAssocID="{7E1FEE83-ADA4-42B5-B2A4-6B3937620FA1}" presName="Name0" presStyleCnt="0">
        <dgm:presLayoutVars>
          <dgm:dir/>
          <dgm:resizeHandles val="exact"/>
        </dgm:presLayoutVars>
      </dgm:prSet>
      <dgm:spPr/>
      <dgm:t>
        <a:bodyPr/>
        <a:lstStyle/>
        <a:p>
          <a:endParaRPr lang="es-EC"/>
        </a:p>
      </dgm:t>
    </dgm:pt>
    <dgm:pt modelId="{56F992D0-A404-415D-B769-2185C2342B5A}" type="pres">
      <dgm:prSet presAssocID="{5B3D0A4A-BE6F-4C06-AE59-3B732006ABE5}" presName="node" presStyleLbl="node1" presStyleIdx="0" presStyleCnt="5">
        <dgm:presLayoutVars>
          <dgm:bulletEnabled val="1"/>
        </dgm:presLayoutVars>
      </dgm:prSet>
      <dgm:spPr/>
      <dgm:t>
        <a:bodyPr/>
        <a:lstStyle/>
        <a:p>
          <a:endParaRPr lang="es-EC"/>
        </a:p>
      </dgm:t>
    </dgm:pt>
    <dgm:pt modelId="{FABDAAFB-4A8E-481E-9EC3-BE3E4CCFE73C}" type="pres">
      <dgm:prSet presAssocID="{C34BB8B1-31D8-48A0-8F68-1BD028CA6D02}" presName="sibTrans" presStyleLbl="sibTrans1D1" presStyleIdx="0" presStyleCnt="4"/>
      <dgm:spPr/>
      <dgm:t>
        <a:bodyPr/>
        <a:lstStyle/>
        <a:p>
          <a:endParaRPr lang="es-EC"/>
        </a:p>
      </dgm:t>
    </dgm:pt>
    <dgm:pt modelId="{F2396EC9-F9B3-4D40-95DF-C13BB99AB6FA}" type="pres">
      <dgm:prSet presAssocID="{C34BB8B1-31D8-48A0-8F68-1BD028CA6D02}" presName="connectorText" presStyleLbl="sibTrans1D1" presStyleIdx="0" presStyleCnt="4"/>
      <dgm:spPr/>
      <dgm:t>
        <a:bodyPr/>
        <a:lstStyle/>
        <a:p>
          <a:endParaRPr lang="es-EC"/>
        </a:p>
      </dgm:t>
    </dgm:pt>
    <dgm:pt modelId="{7CA7F089-8112-43A7-B8AB-2A994452045E}" type="pres">
      <dgm:prSet presAssocID="{C10F94D1-027E-4CB0-A8FF-717F412CB3E9}" presName="node" presStyleLbl="node1" presStyleIdx="1" presStyleCnt="5">
        <dgm:presLayoutVars>
          <dgm:bulletEnabled val="1"/>
        </dgm:presLayoutVars>
      </dgm:prSet>
      <dgm:spPr/>
      <dgm:t>
        <a:bodyPr/>
        <a:lstStyle/>
        <a:p>
          <a:endParaRPr lang="es-EC"/>
        </a:p>
      </dgm:t>
    </dgm:pt>
    <dgm:pt modelId="{90396976-ED08-4E40-8B39-DA5A09820CAB}" type="pres">
      <dgm:prSet presAssocID="{A750EEA5-767B-4586-9C4A-7EC850BB537C}" presName="sibTrans" presStyleLbl="sibTrans1D1" presStyleIdx="1" presStyleCnt="4"/>
      <dgm:spPr/>
      <dgm:t>
        <a:bodyPr/>
        <a:lstStyle/>
        <a:p>
          <a:endParaRPr lang="es-EC"/>
        </a:p>
      </dgm:t>
    </dgm:pt>
    <dgm:pt modelId="{44823536-3D3F-47C5-8E49-4C1D2F5D03BC}" type="pres">
      <dgm:prSet presAssocID="{A750EEA5-767B-4586-9C4A-7EC850BB537C}" presName="connectorText" presStyleLbl="sibTrans1D1" presStyleIdx="1" presStyleCnt="4"/>
      <dgm:spPr/>
      <dgm:t>
        <a:bodyPr/>
        <a:lstStyle/>
        <a:p>
          <a:endParaRPr lang="es-EC"/>
        </a:p>
      </dgm:t>
    </dgm:pt>
    <dgm:pt modelId="{EEC476E6-0CDB-48DE-9213-A71B617959CA}" type="pres">
      <dgm:prSet presAssocID="{05BCAE98-8EFE-4B22-9FA2-399A32959EDE}" presName="node" presStyleLbl="node1" presStyleIdx="2" presStyleCnt="5">
        <dgm:presLayoutVars>
          <dgm:bulletEnabled val="1"/>
        </dgm:presLayoutVars>
      </dgm:prSet>
      <dgm:spPr/>
      <dgm:t>
        <a:bodyPr/>
        <a:lstStyle/>
        <a:p>
          <a:endParaRPr lang="es-EC"/>
        </a:p>
      </dgm:t>
    </dgm:pt>
    <dgm:pt modelId="{D6831F53-3A89-43AB-B0EF-6CF1CE9E8BFE}" type="pres">
      <dgm:prSet presAssocID="{13F43919-210E-4923-B024-342429E3C243}" presName="sibTrans" presStyleLbl="sibTrans1D1" presStyleIdx="2" presStyleCnt="4"/>
      <dgm:spPr/>
      <dgm:t>
        <a:bodyPr/>
        <a:lstStyle/>
        <a:p>
          <a:endParaRPr lang="es-EC"/>
        </a:p>
      </dgm:t>
    </dgm:pt>
    <dgm:pt modelId="{34806641-1D67-4223-B40E-0CD123FEDC3D}" type="pres">
      <dgm:prSet presAssocID="{13F43919-210E-4923-B024-342429E3C243}" presName="connectorText" presStyleLbl="sibTrans1D1" presStyleIdx="2" presStyleCnt="4"/>
      <dgm:spPr/>
      <dgm:t>
        <a:bodyPr/>
        <a:lstStyle/>
        <a:p>
          <a:endParaRPr lang="es-EC"/>
        </a:p>
      </dgm:t>
    </dgm:pt>
    <dgm:pt modelId="{CABC3831-8030-45A4-9C73-BBE18C8725D5}" type="pres">
      <dgm:prSet presAssocID="{171EFD2D-FB4D-4376-B600-6ADA65606CF7}" presName="node" presStyleLbl="node1" presStyleIdx="3" presStyleCnt="5">
        <dgm:presLayoutVars>
          <dgm:bulletEnabled val="1"/>
        </dgm:presLayoutVars>
      </dgm:prSet>
      <dgm:spPr/>
      <dgm:t>
        <a:bodyPr/>
        <a:lstStyle/>
        <a:p>
          <a:endParaRPr lang="es-EC"/>
        </a:p>
      </dgm:t>
    </dgm:pt>
    <dgm:pt modelId="{C117359D-A7CB-4D8A-8B8D-E98A54F81BA5}" type="pres">
      <dgm:prSet presAssocID="{1711951A-9E69-404D-89E8-E9A2F0E32692}" presName="sibTrans" presStyleLbl="sibTrans1D1" presStyleIdx="3" presStyleCnt="4"/>
      <dgm:spPr/>
      <dgm:t>
        <a:bodyPr/>
        <a:lstStyle/>
        <a:p>
          <a:endParaRPr lang="es-EC"/>
        </a:p>
      </dgm:t>
    </dgm:pt>
    <dgm:pt modelId="{A03AA81F-D901-4E76-A378-806100269AD6}" type="pres">
      <dgm:prSet presAssocID="{1711951A-9E69-404D-89E8-E9A2F0E32692}" presName="connectorText" presStyleLbl="sibTrans1D1" presStyleIdx="3" presStyleCnt="4"/>
      <dgm:spPr/>
      <dgm:t>
        <a:bodyPr/>
        <a:lstStyle/>
        <a:p>
          <a:endParaRPr lang="es-EC"/>
        </a:p>
      </dgm:t>
    </dgm:pt>
    <dgm:pt modelId="{2A082F4F-5330-4CA6-8CDA-30B1C02ECEE7}" type="pres">
      <dgm:prSet presAssocID="{03D0880E-7D23-46CC-A382-02E1716E3468}" presName="node" presStyleLbl="node1" presStyleIdx="4" presStyleCnt="5">
        <dgm:presLayoutVars>
          <dgm:bulletEnabled val="1"/>
        </dgm:presLayoutVars>
      </dgm:prSet>
      <dgm:spPr/>
      <dgm:t>
        <a:bodyPr/>
        <a:lstStyle/>
        <a:p>
          <a:endParaRPr lang="es-EC"/>
        </a:p>
      </dgm:t>
    </dgm:pt>
  </dgm:ptLst>
  <dgm:cxnLst>
    <dgm:cxn modelId="{A6837967-F45A-4AB7-BCAC-D06F3ECD1893}" type="presOf" srcId="{C10F94D1-027E-4CB0-A8FF-717F412CB3E9}" destId="{7CA7F089-8112-43A7-B8AB-2A994452045E}" srcOrd="0" destOrd="0" presId="urn:microsoft.com/office/officeart/2005/8/layout/bProcess3"/>
    <dgm:cxn modelId="{91433F4C-32AA-4865-8CB9-E1655227FB5F}" type="presOf" srcId="{5B3D0A4A-BE6F-4C06-AE59-3B732006ABE5}" destId="{56F992D0-A404-415D-B769-2185C2342B5A}" srcOrd="0" destOrd="0" presId="urn:microsoft.com/office/officeart/2005/8/layout/bProcess3"/>
    <dgm:cxn modelId="{8ECB5F02-08AD-46E7-826E-FC03FF9FA8BF}" srcId="{7E1FEE83-ADA4-42B5-B2A4-6B3937620FA1}" destId="{171EFD2D-FB4D-4376-B600-6ADA65606CF7}" srcOrd="3" destOrd="0" parTransId="{C393E7F4-2EC4-48C7-8B1C-B7077C7AD1DB}" sibTransId="{1711951A-9E69-404D-89E8-E9A2F0E32692}"/>
    <dgm:cxn modelId="{DB0D5978-2198-46FE-A3A5-CEB9C45EB9AA}" type="presOf" srcId="{A750EEA5-767B-4586-9C4A-7EC850BB537C}" destId="{44823536-3D3F-47C5-8E49-4C1D2F5D03BC}" srcOrd="1" destOrd="0" presId="urn:microsoft.com/office/officeart/2005/8/layout/bProcess3"/>
    <dgm:cxn modelId="{2785216E-7688-407B-BBCD-929CABB681AE}" type="presOf" srcId="{13F43919-210E-4923-B024-342429E3C243}" destId="{34806641-1D67-4223-B40E-0CD123FEDC3D}" srcOrd="1" destOrd="0" presId="urn:microsoft.com/office/officeart/2005/8/layout/bProcess3"/>
    <dgm:cxn modelId="{490A6D7C-3D45-4E90-8024-0C99776CF9F5}" type="presOf" srcId="{13F43919-210E-4923-B024-342429E3C243}" destId="{D6831F53-3A89-43AB-B0EF-6CF1CE9E8BFE}" srcOrd="0" destOrd="0" presId="urn:microsoft.com/office/officeart/2005/8/layout/bProcess3"/>
    <dgm:cxn modelId="{E10B5B35-45B6-475F-8731-A74420FF37D6}" srcId="{7E1FEE83-ADA4-42B5-B2A4-6B3937620FA1}" destId="{C10F94D1-027E-4CB0-A8FF-717F412CB3E9}" srcOrd="1" destOrd="0" parTransId="{16D084F4-D829-4C60-8246-85627B29A0CF}" sibTransId="{A750EEA5-767B-4586-9C4A-7EC850BB537C}"/>
    <dgm:cxn modelId="{252EC1F9-5B39-40C3-BE81-0733A3D240AB}" type="presOf" srcId="{C34BB8B1-31D8-48A0-8F68-1BD028CA6D02}" destId="{FABDAAFB-4A8E-481E-9EC3-BE3E4CCFE73C}" srcOrd="0" destOrd="0" presId="urn:microsoft.com/office/officeart/2005/8/layout/bProcess3"/>
    <dgm:cxn modelId="{36EB4F06-00CB-4210-A845-91F72CE1E76A}" srcId="{7E1FEE83-ADA4-42B5-B2A4-6B3937620FA1}" destId="{03D0880E-7D23-46CC-A382-02E1716E3468}" srcOrd="4" destOrd="0" parTransId="{331C7B89-3834-4861-8E0B-1DC392449B78}" sibTransId="{3DD67A05-F9A1-45CA-89FF-41323C8F6CDC}"/>
    <dgm:cxn modelId="{0B76F92A-5A2C-4F31-A362-6F2CA29D3398}" type="presOf" srcId="{C34BB8B1-31D8-48A0-8F68-1BD028CA6D02}" destId="{F2396EC9-F9B3-4D40-95DF-C13BB99AB6FA}" srcOrd="1" destOrd="0" presId="urn:microsoft.com/office/officeart/2005/8/layout/bProcess3"/>
    <dgm:cxn modelId="{7A299A93-5DAF-4727-89AE-7ACCC3112F0B}" type="presOf" srcId="{1711951A-9E69-404D-89E8-E9A2F0E32692}" destId="{C117359D-A7CB-4D8A-8B8D-E98A54F81BA5}" srcOrd="0" destOrd="0" presId="urn:microsoft.com/office/officeart/2005/8/layout/bProcess3"/>
    <dgm:cxn modelId="{14978208-DA24-44F8-B9E1-E06AB01E41AD}" type="presOf" srcId="{05BCAE98-8EFE-4B22-9FA2-399A32959EDE}" destId="{EEC476E6-0CDB-48DE-9213-A71B617959CA}" srcOrd="0" destOrd="0" presId="urn:microsoft.com/office/officeart/2005/8/layout/bProcess3"/>
    <dgm:cxn modelId="{45CF18E0-71D3-48D8-AFBA-80B369318DAB}" type="presOf" srcId="{1711951A-9E69-404D-89E8-E9A2F0E32692}" destId="{A03AA81F-D901-4E76-A378-806100269AD6}" srcOrd="1" destOrd="0" presId="urn:microsoft.com/office/officeart/2005/8/layout/bProcess3"/>
    <dgm:cxn modelId="{9091B230-2620-4409-A8DC-5742A289D50C}" type="presOf" srcId="{171EFD2D-FB4D-4376-B600-6ADA65606CF7}" destId="{CABC3831-8030-45A4-9C73-BBE18C8725D5}" srcOrd="0" destOrd="0" presId="urn:microsoft.com/office/officeart/2005/8/layout/bProcess3"/>
    <dgm:cxn modelId="{BE9E2C39-45B2-42C2-B8B3-BF011E772B0D}" srcId="{7E1FEE83-ADA4-42B5-B2A4-6B3937620FA1}" destId="{5B3D0A4A-BE6F-4C06-AE59-3B732006ABE5}" srcOrd="0" destOrd="0" parTransId="{46C5C195-3E86-4093-B287-D91A148E385A}" sibTransId="{C34BB8B1-31D8-48A0-8F68-1BD028CA6D02}"/>
    <dgm:cxn modelId="{BE0E98D3-2E91-4767-89DF-57491281F215}" type="presOf" srcId="{7E1FEE83-ADA4-42B5-B2A4-6B3937620FA1}" destId="{6B4EEA50-A881-4FEC-8A6D-CE5212E9D519}" srcOrd="0" destOrd="0" presId="urn:microsoft.com/office/officeart/2005/8/layout/bProcess3"/>
    <dgm:cxn modelId="{7F742EA4-46E9-4765-A476-7095E42F975D}" srcId="{7E1FEE83-ADA4-42B5-B2A4-6B3937620FA1}" destId="{05BCAE98-8EFE-4B22-9FA2-399A32959EDE}" srcOrd="2" destOrd="0" parTransId="{A1505AF4-34BC-45D9-9B61-B99E96681559}" sibTransId="{13F43919-210E-4923-B024-342429E3C243}"/>
    <dgm:cxn modelId="{C52D3099-E6FD-4242-83F6-CFA1C18FEB65}" type="presOf" srcId="{03D0880E-7D23-46CC-A382-02E1716E3468}" destId="{2A082F4F-5330-4CA6-8CDA-30B1C02ECEE7}" srcOrd="0" destOrd="0" presId="urn:microsoft.com/office/officeart/2005/8/layout/bProcess3"/>
    <dgm:cxn modelId="{AFD2F7C0-5E57-4239-A76A-F293E33DDC10}" type="presOf" srcId="{A750EEA5-767B-4586-9C4A-7EC850BB537C}" destId="{90396976-ED08-4E40-8B39-DA5A09820CAB}" srcOrd="0" destOrd="0" presId="urn:microsoft.com/office/officeart/2005/8/layout/bProcess3"/>
    <dgm:cxn modelId="{90629F2E-E393-46FB-B75E-ECC522DCF97B}" type="presParOf" srcId="{6B4EEA50-A881-4FEC-8A6D-CE5212E9D519}" destId="{56F992D0-A404-415D-B769-2185C2342B5A}" srcOrd="0" destOrd="0" presId="urn:microsoft.com/office/officeart/2005/8/layout/bProcess3"/>
    <dgm:cxn modelId="{B08E87A0-198E-47B1-A4FB-E7E3EB91A792}" type="presParOf" srcId="{6B4EEA50-A881-4FEC-8A6D-CE5212E9D519}" destId="{FABDAAFB-4A8E-481E-9EC3-BE3E4CCFE73C}" srcOrd="1" destOrd="0" presId="urn:microsoft.com/office/officeart/2005/8/layout/bProcess3"/>
    <dgm:cxn modelId="{C81F8F66-0A7E-4EE3-AAC9-A1EAE1156A9F}" type="presParOf" srcId="{FABDAAFB-4A8E-481E-9EC3-BE3E4CCFE73C}" destId="{F2396EC9-F9B3-4D40-95DF-C13BB99AB6FA}" srcOrd="0" destOrd="0" presId="urn:microsoft.com/office/officeart/2005/8/layout/bProcess3"/>
    <dgm:cxn modelId="{9BCE190C-32E3-4626-A689-5947B983972C}" type="presParOf" srcId="{6B4EEA50-A881-4FEC-8A6D-CE5212E9D519}" destId="{7CA7F089-8112-43A7-B8AB-2A994452045E}" srcOrd="2" destOrd="0" presId="urn:microsoft.com/office/officeart/2005/8/layout/bProcess3"/>
    <dgm:cxn modelId="{F6F9A3B6-129F-409C-B539-E48DC77C5DC3}" type="presParOf" srcId="{6B4EEA50-A881-4FEC-8A6D-CE5212E9D519}" destId="{90396976-ED08-4E40-8B39-DA5A09820CAB}" srcOrd="3" destOrd="0" presId="urn:microsoft.com/office/officeart/2005/8/layout/bProcess3"/>
    <dgm:cxn modelId="{D1F600D8-1794-4203-B809-5109748F41A9}" type="presParOf" srcId="{90396976-ED08-4E40-8B39-DA5A09820CAB}" destId="{44823536-3D3F-47C5-8E49-4C1D2F5D03BC}" srcOrd="0" destOrd="0" presId="urn:microsoft.com/office/officeart/2005/8/layout/bProcess3"/>
    <dgm:cxn modelId="{AB7D2E42-B6F7-4053-9270-8154702C7FF8}" type="presParOf" srcId="{6B4EEA50-A881-4FEC-8A6D-CE5212E9D519}" destId="{EEC476E6-0CDB-48DE-9213-A71B617959CA}" srcOrd="4" destOrd="0" presId="urn:microsoft.com/office/officeart/2005/8/layout/bProcess3"/>
    <dgm:cxn modelId="{2B5ED807-35BF-49AC-8BF1-8F3A4A886544}" type="presParOf" srcId="{6B4EEA50-A881-4FEC-8A6D-CE5212E9D519}" destId="{D6831F53-3A89-43AB-B0EF-6CF1CE9E8BFE}" srcOrd="5" destOrd="0" presId="urn:microsoft.com/office/officeart/2005/8/layout/bProcess3"/>
    <dgm:cxn modelId="{341A4B43-F1FE-47ED-8B9A-7A3EEC08C334}" type="presParOf" srcId="{D6831F53-3A89-43AB-B0EF-6CF1CE9E8BFE}" destId="{34806641-1D67-4223-B40E-0CD123FEDC3D}" srcOrd="0" destOrd="0" presId="urn:microsoft.com/office/officeart/2005/8/layout/bProcess3"/>
    <dgm:cxn modelId="{2F8C3182-4A05-4D59-A0EB-914401D7F002}" type="presParOf" srcId="{6B4EEA50-A881-4FEC-8A6D-CE5212E9D519}" destId="{CABC3831-8030-45A4-9C73-BBE18C8725D5}" srcOrd="6" destOrd="0" presId="urn:microsoft.com/office/officeart/2005/8/layout/bProcess3"/>
    <dgm:cxn modelId="{17EF2CA3-669C-42C1-9F8C-FA4FFDD1EF5B}" type="presParOf" srcId="{6B4EEA50-A881-4FEC-8A6D-CE5212E9D519}" destId="{C117359D-A7CB-4D8A-8B8D-E98A54F81BA5}" srcOrd="7" destOrd="0" presId="urn:microsoft.com/office/officeart/2005/8/layout/bProcess3"/>
    <dgm:cxn modelId="{BFD2D473-A798-4823-B38A-A65E9B139202}" type="presParOf" srcId="{C117359D-A7CB-4D8A-8B8D-E98A54F81BA5}" destId="{A03AA81F-D901-4E76-A378-806100269AD6}" srcOrd="0" destOrd="0" presId="urn:microsoft.com/office/officeart/2005/8/layout/bProcess3"/>
    <dgm:cxn modelId="{3723C24D-9C42-43B0-AFC7-9F8202DA8926}" type="presParOf" srcId="{6B4EEA50-A881-4FEC-8A6D-CE5212E9D519}" destId="{2A082F4F-5330-4CA6-8CDA-30B1C02ECEE7}" srcOrd="8"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A36A6-FD7F-41C6-93BB-BA762419E32C}"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es-EC"/>
        </a:p>
      </dgm:t>
    </dgm:pt>
    <dgm:pt modelId="{F5560128-9B26-4048-B519-18EBD4B2C3C2}">
      <dgm:prSet phldrT="[Texto]" custT="1"/>
      <dgm:spPr/>
      <dgm:t>
        <a:bodyPr/>
        <a:lstStyle/>
        <a:p>
          <a:r>
            <a:rPr lang="es-EC" sz="2000" noProof="0" dirty="0" smtClean="0"/>
            <a:t>Digitalización de rutas de transporte público.</a:t>
          </a:r>
          <a:endParaRPr lang="es-EC" sz="2000" noProof="0" dirty="0"/>
        </a:p>
      </dgm:t>
    </dgm:pt>
    <dgm:pt modelId="{07BB72CC-7EE2-4191-B1C3-61FE4F2E730D}" type="parTrans" cxnId="{857E099D-370F-4EBC-AA3B-A87D548FCA26}">
      <dgm:prSet/>
      <dgm:spPr/>
      <dgm:t>
        <a:bodyPr/>
        <a:lstStyle/>
        <a:p>
          <a:endParaRPr lang="es-EC" sz="2000">
            <a:solidFill>
              <a:sysClr val="windowText" lastClr="000000"/>
            </a:solidFill>
          </a:endParaRPr>
        </a:p>
      </dgm:t>
    </dgm:pt>
    <dgm:pt modelId="{BE46A136-9621-4EEB-9BA5-C1AB90F76CD5}" type="sibTrans" cxnId="{857E099D-370F-4EBC-AA3B-A87D548FCA26}">
      <dgm:prSet/>
      <dgm:spPr/>
      <dgm:t>
        <a:bodyPr/>
        <a:lstStyle/>
        <a:p>
          <a:endParaRPr lang="es-EC" sz="2000">
            <a:solidFill>
              <a:sysClr val="windowText" lastClr="000000"/>
            </a:solidFill>
          </a:endParaRPr>
        </a:p>
      </dgm:t>
    </dgm:pt>
    <dgm:pt modelId="{9B8219B2-B516-4F47-82BF-E0EDA4A62FE9}">
      <dgm:prSet phldrT="[Texto]" custT="1"/>
      <dgm:spPr/>
      <dgm:t>
        <a:bodyPr/>
        <a:lstStyle/>
        <a:p>
          <a:r>
            <a:rPr lang="es-EC" sz="2000" dirty="0" smtClean="0"/>
            <a:t>Extracción de las paradas de transporte público.</a:t>
          </a:r>
          <a:endParaRPr lang="es-EC" sz="2000" dirty="0"/>
        </a:p>
      </dgm:t>
    </dgm:pt>
    <dgm:pt modelId="{EFC00ADB-2790-4D3A-97F9-4D556D83EC42}" type="parTrans" cxnId="{128E3B5B-4BC1-4317-AF23-94C872D66F67}">
      <dgm:prSet/>
      <dgm:spPr/>
      <dgm:t>
        <a:bodyPr/>
        <a:lstStyle/>
        <a:p>
          <a:endParaRPr lang="es-EC" sz="2000">
            <a:solidFill>
              <a:sysClr val="windowText" lastClr="000000"/>
            </a:solidFill>
          </a:endParaRPr>
        </a:p>
      </dgm:t>
    </dgm:pt>
    <dgm:pt modelId="{3A6A46F8-7159-488D-9C30-2D8727CE9E09}" type="sibTrans" cxnId="{128E3B5B-4BC1-4317-AF23-94C872D66F67}">
      <dgm:prSet/>
      <dgm:spPr/>
      <dgm:t>
        <a:bodyPr/>
        <a:lstStyle/>
        <a:p>
          <a:endParaRPr lang="es-EC" sz="2000">
            <a:solidFill>
              <a:sysClr val="windowText" lastClr="000000"/>
            </a:solidFill>
          </a:endParaRPr>
        </a:p>
      </dgm:t>
    </dgm:pt>
    <dgm:pt modelId="{99D22779-D1E8-4CCA-9687-BF94252B8F2D}">
      <dgm:prSet phldrT="[Texto]" custT="1"/>
      <dgm:spPr/>
      <dgm:t>
        <a:bodyPr/>
        <a:lstStyle/>
        <a:p>
          <a:r>
            <a:rPr lang="es-EC" sz="2000" dirty="0" smtClean="0"/>
            <a:t>Cálculo de distancia entre paradas de transporte público.</a:t>
          </a:r>
          <a:endParaRPr lang="es-EC" sz="2000" dirty="0"/>
        </a:p>
      </dgm:t>
    </dgm:pt>
    <dgm:pt modelId="{0172A5D1-7481-4191-BC08-D85E2BF768E2}" type="parTrans" cxnId="{F5060F2D-682B-4DFF-9091-F20A6DC6AAFA}">
      <dgm:prSet/>
      <dgm:spPr/>
      <dgm:t>
        <a:bodyPr/>
        <a:lstStyle/>
        <a:p>
          <a:endParaRPr lang="es-EC" sz="2000">
            <a:solidFill>
              <a:sysClr val="windowText" lastClr="000000"/>
            </a:solidFill>
          </a:endParaRPr>
        </a:p>
      </dgm:t>
    </dgm:pt>
    <dgm:pt modelId="{B779CF71-D0EC-4934-92E2-16521C9A9FCE}" type="sibTrans" cxnId="{F5060F2D-682B-4DFF-9091-F20A6DC6AAFA}">
      <dgm:prSet/>
      <dgm:spPr/>
      <dgm:t>
        <a:bodyPr/>
        <a:lstStyle/>
        <a:p>
          <a:endParaRPr lang="es-EC" sz="2000">
            <a:solidFill>
              <a:sysClr val="windowText" lastClr="000000"/>
            </a:solidFill>
          </a:endParaRPr>
        </a:p>
      </dgm:t>
    </dgm:pt>
    <dgm:pt modelId="{1CEE5EF7-0B1B-4A33-BF30-FFFAEF6B2433}">
      <dgm:prSet phldrT="[Texto]" custT="1"/>
      <dgm:spPr/>
      <dgm:t>
        <a:bodyPr/>
        <a:lstStyle/>
        <a:p>
          <a:r>
            <a:rPr lang="es-EC" sz="2000" dirty="0" smtClean="0"/>
            <a:t>Identificación de Rutas que circulan por cada parada.</a:t>
          </a:r>
          <a:endParaRPr lang="es-EC" sz="2000" dirty="0"/>
        </a:p>
      </dgm:t>
    </dgm:pt>
    <dgm:pt modelId="{67E55D93-2151-4E6F-8729-7F6B5B0557A1}" type="parTrans" cxnId="{3DD48F6B-E6EA-44A6-B3C5-19D5D411CD22}">
      <dgm:prSet/>
      <dgm:spPr/>
      <dgm:t>
        <a:bodyPr/>
        <a:lstStyle/>
        <a:p>
          <a:endParaRPr lang="es-EC" sz="2000">
            <a:solidFill>
              <a:sysClr val="windowText" lastClr="000000"/>
            </a:solidFill>
          </a:endParaRPr>
        </a:p>
      </dgm:t>
    </dgm:pt>
    <dgm:pt modelId="{7EDBAA7B-53D0-4BAC-9BEF-5EA1641AE2F3}" type="sibTrans" cxnId="{3DD48F6B-E6EA-44A6-B3C5-19D5D411CD22}">
      <dgm:prSet/>
      <dgm:spPr/>
      <dgm:t>
        <a:bodyPr/>
        <a:lstStyle/>
        <a:p>
          <a:endParaRPr lang="es-EC" sz="2000">
            <a:solidFill>
              <a:sysClr val="windowText" lastClr="000000"/>
            </a:solidFill>
          </a:endParaRPr>
        </a:p>
      </dgm:t>
    </dgm:pt>
    <dgm:pt modelId="{9B7C82B3-D68A-467B-9B96-2CDC4D538C28}" type="pres">
      <dgm:prSet presAssocID="{97DA36A6-FD7F-41C6-93BB-BA762419E32C}" presName="rootnode" presStyleCnt="0">
        <dgm:presLayoutVars>
          <dgm:chMax/>
          <dgm:chPref/>
          <dgm:dir/>
          <dgm:animLvl val="lvl"/>
        </dgm:presLayoutVars>
      </dgm:prSet>
      <dgm:spPr/>
      <dgm:t>
        <a:bodyPr/>
        <a:lstStyle/>
        <a:p>
          <a:endParaRPr lang="es-EC"/>
        </a:p>
      </dgm:t>
    </dgm:pt>
    <dgm:pt modelId="{A6DA91D1-D294-4500-AA7A-48F3E4C0BAF2}" type="pres">
      <dgm:prSet presAssocID="{F5560128-9B26-4048-B519-18EBD4B2C3C2}" presName="composite" presStyleCnt="0"/>
      <dgm:spPr/>
      <dgm:t>
        <a:bodyPr/>
        <a:lstStyle/>
        <a:p>
          <a:endParaRPr lang="es-ES"/>
        </a:p>
      </dgm:t>
    </dgm:pt>
    <dgm:pt modelId="{86BE5923-8209-486B-8FF9-0B7CDA829BA3}" type="pres">
      <dgm:prSet presAssocID="{F5560128-9B26-4048-B519-18EBD4B2C3C2}" presName="LShape" presStyleLbl="alignNode1" presStyleIdx="0" presStyleCnt="7"/>
      <dgm:spPr/>
      <dgm:t>
        <a:bodyPr/>
        <a:lstStyle/>
        <a:p>
          <a:endParaRPr lang="es-ES"/>
        </a:p>
      </dgm:t>
    </dgm:pt>
    <dgm:pt modelId="{90699172-4312-408E-82B4-36B927967088}" type="pres">
      <dgm:prSet presAssocID="{F5560128-9B26-4048-B519-18EBD4B2C3C2}" presName="ParentText" presStyleLbl="revTx" presStyleIdx="0" presStyleCnt="4">
        <dgm:presLayoutVars>
          <dgm:chMax val="0"/>
          <dgm:chPref val="0"/>
          <dgm:bulletEnabled val="1"/>
        </dgm:presLayoutVars>
      </dgm:prSet>
      <dgm:spPr/>
      <dgm:t>
        <a:bodyPr/>
        <a:lstStyle/>
        <a:p>
          <a:endParaRPr lang="es-EC"/>
        </a:p>
      </dgm:t>
    </dgm:pt>
    <dgm:pt modelId="{AB9A71F0-EC93-45D6-B06D-08D1C50DB806}" type="pres">
      <dgm:prSet presAssocID="{F5560128-9B26-4048-B519-18EBD4B2C3C2}" presName="Triangle" presStyleLbl="alignNode1" presStyleIdx="1" presStyleCnt="7"/>
      <dgm:spPr/>
      <dgm:t>
        <a:bodyPr/>
        <a:lstStyle/>
        <a:p>
          <a:endParaRPr lang="es-ES"/>
        </a:p>
      </dgm:t>
    </dgm:pt>
    <dgm:pt modelId="{84A043CC-D344-49E3-B0EB-F698F3FFF7CB}" type="pres">
      <dgm:prSet presAssocID="{BE46A136-9621-4EEB-9BA5-C1AB90F76CD5}" presName="sibTrans" presStyleCnt="0"/>
      <dgm:spPr/>
      <dgm:t>
        <a:bodyPr/>
        <a:lstStyle/>
        <a:p>
          <a:endParaRPr lang="es-ES"/>
        </a:p>
      </dgm:t>
    </dgm:pt>
    <dgm:pt modelId="{38A87E68-2E42-4B91-934D-385F39B37314}" type="pres">
      <dgm:prSet presAssocID="{BE46A136-9621-4EEB-9BA5-C1AB90F76CD5}" presName="space" presStyleCnt="0"/>
      <dgm:spPr/>
      <dgm:t>
        <a:bodyPr/>
        <a:lstStyle/>
        <a:p>
          <a:endParaRPr lang="es-ES"/>
        </a:p>
      </dgm:t>
    </dgm:pt>
    <dgm:pt modelId="{F98A76AD-C8A5-49B9-86A8-E7378590CF13}" type="pres">
      <dgm:prSet presAssocID="{9B8219B2-B516-4F47-82BF-E0EDA4A62FE9}" presName="composite" presStyleCnt="0"/>
      <dgm:spPr/>
      <dgm:t>
        <a:bodyPr/>
        <a:lstStyle/>
        <a:p>
          <a:endParaRPr lang="es-ES"/>
        </a:p>
      </dgm:t>
    </dgm:pt>
    <dgm:pt modelId="{F4E6E3E2-882F-41BA-A68D-ABADD3429316}" type="pres">
      <dgm:prSet presAssocID="{9B8219B2-B516-4F47-82BF-E0EDA4A62FE9}" presName="LShape" presStyleLbl="alignNode1" presStyleIdx="2" presStyleCnt="7"/>
      <dgm:spPr/>
      <dgm:t>
        <a:bodyPr/>
        <a:lstStyle/>
        <a:p>
          <a:endParaRPr lang="es-ES"/>
        </a:p>
      </dgm:t>
    </dgm:pt>
    <dgm:pt modelId="{C0641589-EC9B-4DD9-B274-11BB00FE54FE}" type="pres">
      <dgm:prSet presAssocID="{9B8219B2-B516-4F47-82BF-E0EDA4A62FE9}" presName="ParentText" presStyleLbl="revTx" presStyleIdx="1" presStyleCnt="4">
        <dgm:presLayoutVars>
          <dgm:chMax val="0"/>
          <dgm:chPref val="0"/>
          <dgm:bulletEnabled val="1"/>
        </dgm:presLayoutVars>
      </dgm:prSet>
      <dgm:spPr/>
      <dgm:t>
        <a:bodyPr/>
        <a:lstStyle/>
        <a:p>
          <a:endParaRPr lang="es-EC"/>
        </a:p>
      </dgm:t>
    </dgm:pt>
    <dgm:pt modelId="{5C38B504-4D45-424F-A60F-AFC228259BF8}" type="pres">
      <dgm:prSet presAssocID="{9B8219B2-B516-4F47-82BF-E0EDA4A62FE9}" presName="Triangle" presStyleLbl="alignNode1" presStyleIdx="3" presStyleCnt="7"/>
      <dgm:spPr/>
      <dgm:t>
        <a:bodyPr/>
        <a:lstStyle/>
        <a:p>
          <a:endParaRPr lang="es-ES"/>
        </a:p>
      </dgm:t>
    </dgm:pt>
    <dgm:pt modelId="{3B6EE164-F488-4EA6-AD04-E6BEFB0BAB63}" type="pres">
      <dgm:prSet presAssocID="{3A6A46F8-7159-488D-9C30-2D8727CE9E09}" presName="sibTrans" presStyleCnt="0"/>
      <dgm:spPr/>
      <dgm:t>
        <a:bodyPr/>
        <a:lstStyle/>
        <a:p>
          <a:endParaRPr lang="es-ES"/>
        </a:p>
      </dgm:t>
    </dgm:pt>
    <dgm:pt modelId="{38914CE5-C7DA-4C64-BFCE-2B6F8F4E9537}" type="pres">
      <dgm:prSet presAssocID="{3A6A46F8-7159-488D-9C30-2D8727CE9E09}" presName="space" presStyleCnt="0"/>
      <dgm:spPr/>
      <dgm:t>
        <a:bodyPr/>
        <a:lstStyle/>
        <a:p>
          <a:endParaRPr lang="es-ES"/>
        </a:p>
      </dgm:t>
    </dgm:pt>
    <dgm:pt modelId="{5A80B625-7569-4EFE-9D10-EAC6A77A4941}" type="pres">
      <dgm:prSet presAssocID="{99D22779-D1E8-4CCA-9687-BF94252B8F2D}" presName="composite" presStyleCnt="0"/>
      <dgm:spPr/>
      <dgm:t>
        <a:bodyPr/>
        <a:lstStyle/>
        <a:p>
          <a:endParaRPr lang="es-ES"/>
        </a:p>
      </dgm:t>
    </dgm:pt>
    <dgm:pt modelId="{7D8F76B0-90F8-4A1B-A502-D6D19EFE9C88}" type="pres">
      <dgm:prSet presAssocID="{99D22779-D1E8-4CCA-9687-BF94252B8F2D}" presName="LShape" presStyleLbl="alignNode1" presStyleIdx="4" presStyleCnt="7"/>
      <dgm:spPr/>
      <dgm:t>
        <a:bodyPr/>
        <a:lstStyle/>
        <a:p>
          <a:endParaRPr lang="es-ES"/>
        </a:p>
      </dgm:t>
    </dgm:pt>
    <dgm:pt modelId="{FD039346-AC42-4559-8FEB-D6CF63C8D831}" type="pres">
      <dgm:prSet presAssocID="{99D22779-D1E8-4CCA-9687-BF94252B8F2D}" presName="ParentText" presStyleLbl="revTx" presStyleIdx="2" presStyleCnt="4">
        <dgm:presLayoutVars>
          <dgm:chMax val="0"/>
          <dgm:chPref val="0"/>
          <dgm:bulletEnabled val="1"/>
        </dgm:presLayoutVars>
      </dgm:prSet>
      <dgm:spPr/>
      <dgm:t>
        <a:bodyPr/>
        <a:lstStyle/>
        <a:p>
          <a:endParaRPr lang="es-EC"/>
        </a:p>
      </dgm:t>
    </dgm:pt>
    <dgm:pt modelId="{3F91E0D4-4EBD-4F60-A25D-87E67DA1AE4B}" type="pres">
      <dgm:prSet presAssocID="{99D22779-D1E8-4CCA-9687-BF94252B8F2D}" presName="Triangle" presStyleLbl="alignNode1" presStyleIdx="5" presStyleCnt="7"/>
      <dgm:spPr/>
      <dgm:t>
        <a:bodyPr/>
        <a:lstStyle/>
        <a:p>
          <a:endParaRPr lang="es-ES"/>
        </a:p>
      </dgm:t>
    </dgm:pt>
    <dgm:pt modelId="{4732F461-A6BD-4303-99C5-6C24C380B149}" type="pres">
      <dgm:prSet presAssocID="{B779CF71-D0EC-4934-92E2-16521C9A9FCE}" presName="sibTrans" presStyleCnt="0"/>
      <dgm:spPr/>
      <dgm:t>
        <a:bodyPr/>
        <a:lstStyle/>
        <a:p>
          <a:endParaRPr lang="es-ES"/>
        </a:p>
      </dgm:t>
    </dgm:pt>
    <dgm:pt modelId="{C2FB668A-5D66-46A0-B906-1F4E708AE2B4}" type="pres">
      <dgm:prSet presAssocID="{B779CF71-D0EC-4934-92E2-16521C9A9FCE}" presName="space" presStyleCnt="0"/>
      <dgm:spPr/>
      <dgm:t>
        <a:bodyPr/>
        <a:lstStyle/>
        <a:p>
          <a:endParaRPr lang="es-ES"/>
        </a:p>
      </dgm:t>
    </dgm:pt>
    <dgm:pt modelId="{B0D11699-C603-4491-92B9-7DAD5F0C9C74}" type="pres">
      <dgm:prSet presAssocID="{1CEE5EF7-0B1B-4A33-BF30-FFFAEF6B2433}" presName="composite" presStyleCnt="0"/>
      <dgm:spPr/>
      <dgm:t>
        <a:bodyPr/>
        <a:lstStyle/>
        <a:p>
          <a:endParaRPr lang="es-ES"/>
        </a:p>
      </dgm:t>
    </dgm:pt>
    <dgm:pt modelId="{CABB0381-87F0-45A2-A811-4388C653AE69}" type="pres">
      <dgm:prSet presAssocID="{1CEE5EF7-0B1B-4A33-BF30-FFFAEF6B2433}" presName="LShape" presStyleLbl="alignNode1" presStyleIdx="6" presStyleCnt="7"/>
      <dgm:spPr/>
      <dgm:t>
        <a:bodyPr/>
        <a:lstStyle/>
        <a:p>
          <a:endParaRPr lang="es-ES"/>
        </a:p>
      </dgm:t>
    </dgm:pt>
    <dgm:pt modelId="{DAC3AB1F-4C5E-4F03-BF49-3FC2F02918B3}" type="pres">
      <dgm:prSet presAssocID="{1CEE5EF7-0B1B-4A33-BF30-FFFAEF6B2433}" presName="ParentText" presStyleLbl="revTx" presStyleIdx="3" presStyleCnt="4">
        <dgm:presLayoutVars>
          <dgm:chMax val="0"/>
          <dgm:chPref val="0"/>
          <dgm:bulletEnabled val="1"/>
        </dgm:presLayoutVars>
      </dgm:prSet>
      <dgm:spPr/>
      <dgm:t>
        <a:bodyPr/>
        <a:lstStyle/>
        <a:p>
          <a:endParaRPr lang="es-EC"/>
        </a:p>
      </dgm:t>
    </dgm:pt>
  </dgm:ptLst>
  <dgm:cxnLst>
    <dgm:cxn modelId="{A9DE3FA4-7DDF-4BC6-BB21-BE442D294580}" type="presOf" srcId="{1CEE5EF7-0B1B-4A33-BF30-FFFAEF6B2433}" destId="{DAC3AB1F-4C5E-4F03-BF49-3FC2F02918B3}" srcOrd="0" destOrd="0" presId="urn:microsoft.com/office/officeart/2009/3/layout/StepUpProcess"/>
    <dgm:cxn modelId="{857E099D-370F-4EBC-AA3B-A87D548FCA26}" srcId="{97DA36A6-FD7F-41C6-93BB-BA762419E32C}" destId="{F5560128-9B26-4048-B519-18EBD4B2C3C2}" srcOrd="0" destOrd="0" parTransId="{07BB72CC-7EE2-4191-B1C3-61FE4F2E730D}" sibTransId="{BE46A136-9621-4EEB-9BA5-C1AB90F76CD5}"/>
    <dgm:cxn modelId="{3DD48F6B-E6EA-44A6-B3C5-19D5D411CD22}" srcId="{97DA36A6-FD7F-41C6-93BB-BA762419E32C}" destId="{1CEE5EF7-0B1B-4A33-BF30-FFFAEF6B2433}" srcOrd="3" destOrd="0" parTransId="{67E55D93-2151-4E6F-8729-7F6B5B0557A1}" sibTransId="{7EDBAA7B-53D0-4BAC-9BEF-5EA1641AE2F3}"/>
    <dgm:cxn modelId="{128E3B5B-4BC1-4317-AF23-94C872D66F67}" srcId="{97DA36A6-FD7F-41C6-93BB-BA762419E32C}" destId="{9B8219B2-B516-4F47-82BF-E0EDA4A62FE9}" srcOrd="1" destOrd="0" parTransId="{EFC00ADB-2790-4D3A-97F9-4D556D83EC42}" sibTransId="{3A6A46F8-7159-488D-9C30-2D8727CE9E09}"/>
    <dgm:cxn modelId="{F5060F2D-682B-4DFF-9091-F20A6DC6AAFA}" srcId="{97DA36A6-FD7F-41C6-93BB-BA762419E32C}" destId="{99D22779-D1E8-4CCA-9687-BF94252B8F2D}" srcOrd="2" destOrd="0" parTransId="{0172A5D1-7481-4191-BC08-D85E2BF768E2}" sibTransId="{B779CF71-D0EC-4934-92E2-16521C9A9FCE}"/>
    <dgm:cxn modelId="{85B178B7-F42E-4F3B-8ED3-BE237CA1E414}" type="presOf" srcId="{99D22779-D1E8-4CCA-9687-BF94252B8F2D}" destId="{FD039346-AC42-4559-8FEB-D6CF63C8D831}" srcOrd="0" destOrd="0" presId="urn:microsoft.com/office/officeart/2009/3/layout/StepUpProcess"/>
    <dgm:cxn modelId="{C3E9700A-3FFA-4386-9ABD-9D435510FC6D}" type="presOf" srcId="{9B8219B2-B516-4F47-82BF-E0EDA4A62FE9}" destId="{C0641589-EC9B-4DD9-B274-11BB00FE54FE}" srcOrd="0" destOrd="0" presId="urn:microsoft.com/office/officeart/2009/3/layout/StepUpProcess"/>
    <dgm:cxn modelId="{B634E607-D732-40A8-8606-EA8230A549EC}" type="presOf" srcId="{97DA36A6-FD7F-41C6-93BB-BA762419E32C}" destId="{9B7C82B3-D68A-467B-9B96-2CDC4D538C28}" srcOrd="0" destOrd="0" presId="urn:microsoft.com/office/officeart/2009/3/layout/StepUpProcess"/>
    <dgm:cxn modelId="{CF3ADA51-0BD1-4FF2-8CF1-AB83889F3C25}" type="presOf" srcId="{F5560128-9B26-4048-B519-18EBD4B2C3C2}" destId="{90699172-4312-408E-82B4-36B927967088}" srcOrd="0" destOrd="0" presId="urn:microsoft.com/office/officeart/2009/3/layout/StepUpProcess"/>
    <dgm:cxn modelId="{DAACC442-9830-48B9-B77D-BAB468071387}" type="presParOf" srcId="{9B7C82B3-D68A-467B-9B96-2CDC4D538C28}" destId="{A6DA91D1-D294-4500-AA7A-48F3E4C0BAF2}" srcOrd="0" destOrd="0" presId="urn:microsoft.com/office/officeart/2009/3/layout/StepUpProcess"/>
    <dgm:cxn modelId="{9647B070-46A8-427D-8DD8-68CCBE9BDB71}" type="presParOf" srcId="{A6DA91D1-D294-4500-AA7A-48F3E4C0BAF2}" destId="{86BE5923-8209-486B-8FF9-0B7CDA829BA3}" srcOrd="0" destOrd="0" presId="urn:microsoft.com/office/officeart/2009/3/layout/StepUpProcess"/>
    <dgm:cxn modelId="{1FF7F185-CC09-4C46-903D-CB063892A44C}" type="presParOf" srcId="{A6DA91D1-D294-4500-AA7A-48F3E4C0BAF2}" destId="{90699172-4312-408E-82B4-36B927967088}" srcOrd="1" destOrd="0" presId="urn:microsoft.com/office/officeart/2009/3/layout/StepUpProcess"/>
    <dgm:cxn modelId="{84E8893A-A391-40F7-B867-B0E4A61B88F8}" type="presParOf" srcId="{A6DA91D1-D294-4500-AA7A-48F3E4C0BAF2}" destId="{AB9A71F0-EC93-45D6-B06D-08D1C50DB806}" srcOrd="2" destOrd="0" presId="urn:microsoft.com/office/officeart/2009/3/layout/StepUpProcess"/>
    <dgm:cxn modelId="{ED8B9713-2159-4C9B-8A73-F1344828B8A6}" type="presParOf" srcId="{9B7C82B3-D68A-467B-9B96-2CDC4D538C28}" destId="{84A043CC-D344-49E3-B0EB-F698F3FFF7CB}" srcOrd="1" destOrd="0" presId="urn:microsoft.com/office/officeart/2009/3/layout/StepUpProcess"/>
    <dgm:cxn modelId="{ADFD9AD7-5F6B-4E7D-930F-FBA90AD59795}" type="presParOf" srcId="{84A043CC-D344-49E3-B0EB-F698F3FFF7CB}" destId="{38A87E68-2E42-4B91-934D-385F39B37314}" srcOrd="0" destOrd="0" presId="urn:microsoft.com/office/officeart/2009/3/layout/StepUpProcess"/>
    <dgm:cxn modelId="{109E72AF-B15D-4911-BF0B-15AFB91FCFD8}" type="presParOf" srcId="{9B7C82B3-D68A-467B-9B96-2CDC4D538C28}" destId="{F98A76AD-C8A5-49B9-86A8-E7378590CF13}" srcOrd="2" destOrd="0" presId="urn:microsoft.com/office/officeart/2009/3/layout/StepUpProcess"/>
    <dgm:cxn modelId="{D7E301DD-FB23-4755-9F46-2D6929C20610}" type="presParOf" srcId="{F98A76AD-C8A5-49B9-86A8-E7378590CF13}" destId="{F4E6E3E2-882F-41BA-A68D-ABADD3429316}" srcOrd="0" destOrd="0" presId="urn:microsoft.com/office/officeart/2009/3/layout/StepUpProcess"/>
    <dgm:cxn modelId="{19A753C8-25DA-4B57-99C7-0BF500F8A52D}" type="presParOf" srcId="{F98A76AD-C8A5-49B9-86A8-E7378590CF13}" destId="{C0641589-EC9B-4DD9-B274-11BB00FE54FE}" srcOrd="1" destOrd="0" presId="urn:microsoft.com/office/officeart/2009/3/layout/StepUpProcess"/>
    <dgm:cxn modelId="{D0FE7642-6390-4AEE-8A7E-74253F7A8296}" type="presParOf" srcId="{F98A76AD-C8A5-49B9-86A8-E7378590CF13}" destId="{5C38B504-4D45-424F-A60F-AFC228259BF8}" srcOrd="2" destOrd="0" presId="urn:microsoft.com/office/officeart/2009/3/layout/StepUpProcess"/>
    <dgm:cxn modelId="{5E5CEDD4-DF8B-44FC-A10E-4849B816F34F}" type="presParOf" srcId="{9B7C82B3-D68A-467B-9B96-2CDC4D538C28}" destId="{3B6EE164-F488-4EA6-AD04-E6BEFB0BAB63}" srcOrd="3" destOrd="0" presId="urn:microsoft.com/office/officeart/2009/3/layout/StepUpProcess"/>
    <dgm:cxn modelId="{2445A732-099B-467F-A224-958E863EA828}" type="presParOf" srcId="{3B6EE164-F488-4EA6-AD04-E6BEFB0BAB63}" destId="{38914CE5-C7DA-4C64-BFCE-2B6F8F4E9537}" srcOrd="0" destOrd="0" presId="urn:microsoft.com/office/officeart/2009/3/layout/StepUpProcess"/>
    <dgm:cxn modelId="{62481947-D491-43B9-AAA7-853E00770BE8}" type="presParOf" srcId="{9B7C82B3-D68A-467B-9B96-2CDC4D538C28}" destId="{5A80B625-7569-4EFE-9D10-EAC6A77A4941}" srcOrd="4" destOrd="0" presId="urn:microsoft.com/office/officeart/2009/3/layout/StepUpProcess"/>
    <dgm:cxn modelId="{D821470A-5A9E-4BF7-8CC2-6BCECA6CABAB}" type="presParOf" srcId="{5A80B625-7569-4EFE-9D10-EAC6A77A4941}" destId="{7D8F76B0-90F8-4A1B-A502-D6D19EFE9C88}" srcOrd="0" destOrd="0" presId="urn:microsoft.com/office/officeart/2009/3/layout/StepUpProcess"/>
    <dgm:cxn modelId="{37F6DB76-E531-479E-81CE-D8AA2F66C501}" type="presParOf" srcId="{5A80B625-7569-4EFE-9D10-EAC6A77A4941}" destId="{FD039346-AC42-4559-8FEB-D6CF63C8D831}" srcOrd="1" destOrd="0" presId="urn:microsoft.com/office/officeart/2009/3/layout/StepUpProcess"/>
    <dgm:cxn modelId="{6604BDF9-6044-4FE2-B770-68431D40262F}" type="presParOf" srcId="{5A80B625-7569-4EFE-9D10-EAC6A77A4941}" destId="{3F91E0D4-4EBD-4F60-A25D-87E67DA1AE4B}" srcOrd="2" destOrd="0" presId="urn:microsoft.com/office/officeart/2009/3/layout/StepUpProcess"/>
    <dgm:cxn modelId="{EE3B246E-D315-4CE7-9679-D9116256395D}" type="presParOf" srcId="{9B7C82B3-D68A-467B-9B96-2CDC4D538C28}" destId="{4732F461-A6BD-4303-99C5-6C24C380B149}" srcOrd="5" destOrd="0" presId="urn:microsoft.com/office/officeart/2009/3/layout/StepUpProcess"/>
    <dgm:cxn modelId="{CA2E2883-0C13-4C50-94F5-6755034327E9}" type="presParOf" srcId="{4732F461-A6BD-4303-99C5-6C24C380B149}" destId="{C2FB668A-5D66-46A0-B906-1F4E708AE2B4}" srcOrd="0" destOrd="0" presId="urn:microsoft.com/office/officeart/2009/3/layout/StepUpProcess"/>
    <dgm:cxn modelId="{1292A218-C1CF-409F-824B-FC02C98507C9}" type="presParOf" srcId="{9B7C82B3-D68A-467B-9B96-2CDC4D538C28}" destId="{B0D11699-C603-4491-92B9-7DAD5F0C9C74}" srcOrd="6" destOrd="0" presId="urn:microsoft.com/office/officeart/2009/3/layout/StepUpProcess"/>
    <dgm:cxn modelId="{D60FDEE0-EB46-46DF-9BA7-E49D96F47ABF}" type="presParOf" srcId="{B0D11699-C603-4491-92B9-7DAD5F0C9C74}" destId="{CABB0381-87F0-45A2-A811-4388C653AE69}" srcOrd="0" destOrd="0" presId="urn:microsoft.com/office/officeart/2009/3/layout/StepUpProcess"/>
    <dgm:cxn modelId="{24098CDB-CF28-4981-870F-6DB49D7A7FDF}" type="presParOf" srcId="{B0D11699-C603-4491-92B9-7DAD5F0C9C74}" destId="{DAC3AB1F-4C5E-4F03-BF49-3FC2F02918B3}"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3BAF09-E08F-4DE6-9F2B-81BE8F61F615}" type="doc">
      <dgm:prSet loTypeId="urn:microsoft.com/office/officeart/2005/8/layout/StepDownProcess" loCatId="process" qsTypeId="urn:microsoft.com/office/officeart/2005/8/quickstyle/simple5" qsCatId="simple" csTypeId="urn:microsoft.com/office/officeart/2005/8/colors/accent1_2" csCatId="accent1" phldr="1"/>
      <dgm:spPr/>
      <dgm:t>
        <a:bodyPr/>
        <a:lstStyle/>
        <a:p>
          <a:endParaRPr lang="es-EC"/>
        </a:p>
      </dgm:t>
    </dgm:pt>
    <dgm:pt modelId="{B30741E8-F7E0-432E-85CB-7B6B92CAF1AD}">
      <dgm:prSet phldrT="[Texto]"/>
      <dgm:spPr/>
      <dgm:t>
        <a:bodyPr/>
        <a:lstStyle/>
        <a:p>
          <a:r>
            <a:rPr lang="es-ES" noProof="0" dirty="0" smtClean="0"/>
            <a:t>Generación de matrices iniciales</a:t>
          </a:r>
          <a:endParaRPr lang="es-ES" noProof="0" dirty="0"/>
        </a:p>
      </dgm:t>
    </dgm:pt>
    <dgm:pt modelId="{7B37E8A4-F745-4790-BB68-DF190A639FFF}" type="parTrans" cxnId="{D686D239-4145-4FBB-8310-1F5FFB1A85D9}">
      <dgm:prSet/>
      <dgm:spPr/>
      <dgm:t>
        <a:bodyPr/>
        <a:lstStyle/>
        <a:p>
          <a:endParaRPr lang="es-EC">
            <a:solidFill>
              <a:schemeClr val="bg2">
                <a:lumMod val="50000"/>
              </a:schemeClr>
            </a:solidFill>
          </a:endParaRPr>
        </a:p>
      </dgm:t>
    </dgm:pt>
    <dgm:pt modelId="{53B89483-6304-4DAC-9DE6-57A1EA5575A6}" type="sibTrans" cxnId="{D686D239-4145-4FBB-8310-1F5FFB1A85D9}">
      <dgm:prSet/>
      <dgm:spPr/>
      <dgm:t>
        <a:bodyPr/>
        <a:lstStyle/>
        <a:p>
          <a:endParaRPr lang="es-EC">
            <a:solidFill>
              <a:schemeClr val="bg2">
                <a:lumMod val="50000"/>
              </a:schemeClr>
            </a:solidFill>
          </a:endParaRPr>
        </a:p>
      </dgm:t>
    </dgm:pt>
    <dgm:pt modelId="{AB0DDDA0-582D-43BF-AFA9-408BBC69738C}">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2000" noProof="0" dirty="0" smtClean="0"/>
            <a:t>Matriz de Adyacencia (583x583)</a:t>
          </a:r>
          <a:endParaRPr lang="es-ES" sz="2000" noProof="0" dirty="0"/>
        </a:p>
      </dgm:t>
    </dgm:pt>
    <dgm:pt modelId="{F14D01AA-577B-4673-8A8F-7FF30E368A5A}" type="parTrans" cxnId="{627FB13E-5829-4C88-B45F-C035CE72F25F}">
      <dgm:prSet/>
      <dgm:spPr/>
      <dgm:t>
        <a:bodyPr/>
        <a:lstStyle/>
        <a:p>
          <a:endParaRPr lang="es-EC">
            <a:solidFill>
              <a:schemeClr val="bg2">
                <a:lumMod val="50000"/>
              </a:schemeClr>
            </a:solidFill>
          </a:endParaRPr>
        </a:p>
      </dgm:t>
    </dgm:pt>
    <dgm:pt modelId="{9FFF79C2-CEF7-4EB8-91DA-02E13FECFA8B}" type="sibTrans" cxnId="{627FB13E-5829-4C88-B45F-C035CE72F25F}">
      <dgm:prSet/>
      <dgm:spPr/>
      <dgm:t>
        <a:bodyPr/>
        <a:lstStyle/>
        <a:p>
          <a:endParaRPr lang="es-EC">
            <a:solidFill>
              <a:schemeClr val="bg2">
                <a:lumMod val="50000"/>
              </a:schemeClr>
            </a:solidFill>
          </a:endParaRPr>
        </a:p>
      </dgm:t>
    </dgm:pt>
    <dgm:pt modelId="{A18858C6-CC1E-4529-A17F-070806926D18}">
      <dgm:prSet phldrT="[Texto]"/>
      <dgm:spPr/>
      <dgm:t>
        <a:bodyPr/>
        <a:lstStyle/>
        <a:p>
          <a:r>
            <a:rPr lang="es-ES" noProof="0" dirty="0" smtClean="0"/>
            <a:t>Algoritmo</a:t>
          </a:r>
          <a:endParaRPr lang="es-ES" noProof="0" dirty="0"/>
        </a:p>
      </dgm:t>
    </dgm:pt>
    <dgm:pt modelId="{309F9264-AEA3-442F-A88B-9D09199F42B0}" type="parTrans" cxnId="{421B5003-B02E-483E-9A16-016A837FD556}">
      <dgm:prSet/>
      <dgm:spPr/>
      <dgm:t>
        <a:bodyPr/>
        <a:lstStyle/>
        <a:p>
          <a:endParaRPr lang="es-EC">
            <a:solidFill>
              <a:schemeClr val="bg2">
                <a:lumMod val="50000"/>
              </a:schemeClr>
            </a:solidFill>
          </a:endParaRPr>
        </a:p>
      </dgm:t>
    </dgm:pt>
    <dgm:pt modelId="{65CE97B2-7A56-40A3-8364-C14C16305188}" type="sibTrans" cxnId="{421B5003-B02E-483E-9A16-016A837FD556}">
      <dgm:prSet/>
      <dgm:spPr/>
      <dgm:t>
        <a:bodyPr/>
        <a:lstStyle/>
        <a:p>
          <a:endParaRPr lang="es-EC">
            <a:solidFill>
              <a:schemeClr val="bg2">
                <a:lumMod val="50000"/>
              </a:schemeClr>
            </a:solidFill>
          </a:endParaRPr>
        </a:p>
      </dgm:t>
    </dgm:pt>
    <dgm:pt modelId="{76D051A4-9048-4B1E-A068-5D30B23810F9}">
      <dgm:prSet phldrT="[Texto]">
        <dgm:style>
          <a:lnRef idx="2">
            <a:schemeClr val="accent5"/>
          </a:lnRef>
          <a:fillRef idx="1">
            <a:schemeClr val="lt1"/>
          </a:fillRef>
          <a:effectRef idx="0">
            <a:schemeClr val="accent5"/>
          </a:effectRef>
          <a:fontRef idx="minor">
            <a:schemeClr val="dk1"/>
          </a:fontRef>
        </dgm:style>
      </dgm:prSet>
      <dgm:spPr/>
      <dgm:t>
        <a:bodyPr/>
        <a:lstStyle/>
        <a:p>
          <a:r>
            <a:rPr lang="es-ES" b="0" noProof="0" dirty="0" smtClean="0"/>
            <a:t>Función de algoritmo A*</a:t>
          </a:r>
          <a:endParaRPr lang="es-ES" b="0" noProof="0" dirty="0"/>
        </a:p>
      </dgm:t>
    </dgm:pt>
    <dgm:pt modelId="{C17A3B94-19ED-42C0-A4EF-9832645AEC48}" type="parTrans" cxnId="{68034EF9-CED1-42E1-BD3D-A3E2C7AA1E00}">
      <dgm:prSet/>
      <dgm:spPr/>
      <dgm:t>
        <a:bodyPr/>
        <a:lstStyle/>
        <a:p>
          <a:endParaRPr lang="es-EC">
            <a:solidFill>
              <a:schemeClr val="bg2">
                <a:lumMod val="50000"/>
              </a:schemeClr>
            </a:solidFill>
          </a:endParaRPr>
        </a:p>
      </dgm:t>
    </dgm:pt>
    <dgm:pt modelId="{7FD9A842-EAD6-44A9-B3F0-BF95DCE52196}" type="sibTrans" cxnId="{68034EF9-CED1-42E1-BD3D-A3E2C7AA1E00}">
      <dgm:prSet/>
      <dgm:spPr/>
      <dgm:t>
        <a:bodyPr/>
        <a:lstStyle/>
        <a:p>
          <a:endParaRPr lang="es-EC">
            <a:solidFill>
              <a:schemeClr val="bg2">
                <a:lumMod val="50000"/>
              </a:schemeClr>
            </a:solidFill>
          </a:endParaRPr>
        </a:p>
      </dgm:t>
    </dgm:pt>
    <dgm:pt modelId="{E57FD43B-AD4A-46A4-831B-3B0FADBC1C70}">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2000" noProof="0" dirty="0" smtClean="0"/>
            <a:t>Matriz de distancia (583x583)</a:t>
          </a:r>
          <a:endParaRPr lang="es-ES" sz="2000" noProof="0" dirty="0"/>
        </a:p>
      </dgm:t>
    </dgm:pt>
    <dgm:pt modelId="{3C0124FF-D295-4F20-9C1B-560EB3D1949B}" type="parTrans" cxnId="{79E534EE-0E52-441C-9F69-E6466E6CD6C1}">
      <dgm:prSet/>
      <dgm:spPr/>
      <dgm:t>
        <a:bodyPr/>
        <a:lstStyle/>
        <a:p>
          <a:endParaRPr lang="es-EC">
            <a:solidFill>
              <a:schemeClr val="bg2">
                <a:lumMod val="50000"/>
              </a:schemeClr>
            </a:solidFill>
          </a:endParaRPr>
        </a:p>
      </dgm:t>
    </dgm:pt>
    <dgm:pt modelId="{CA8E2D84-C531-4A99-A910-9D1EE38A0F14}" type="sibTrans" cxnId="{79E534EE-0E52-441C-9F69-E6466E6CD6C1}">
      <dgm:prSet/>
      <dgm:spPr/>
      <dgm:t>
        <a:bodyPr/>
        <a:lstStyle/>
        <a:p>
          <a:endParaRPr lang="es-EC">
            <a:solidFill>
              <a:schemeClr val="bg2">
                <a:lumMod val="50000"/>
              </a:schemeClr>
            </a:solidFill>
          </a:endParaRPr>
        </a:p>
      </dgm:t>
    </dgm:pt>
    <dgm:pt modelId="{5EBC91C3-CD8A-4D38-AF82-5F16E151ADD3}">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2000" noProof="0" dirty="0" smtClean="0"/>
            <a:t>Listas de Adyacencia</a:t>
          </a:r>
          <a:endParaRPr lang="es-ES" sz="2000" noProof="0" dirty="0">
            <a:solidFill>
              <a:schemeClr val="bg2">
                <a:lumMod val="50000"/>
              </a:schemeClr>
            </a:solidFill>
          </a:endParaRPr>
        </a:p>
      </dgm:t>
    </dgm:pt>
    <dgm:pt modelId="{AA99DBD4-5546-46F8-9EB8-D9077D113D58}" type="parTrans" cxnId="{1019905C-68BA-40DF-AB6F-24C1AD53A901}">
      <dgm:prSet/>
      <dgm:spPr/>
      <dgm:t>
        <a:bodyPr/>
        <a:lstStyle/>
        <a:p>
          <a:endParaRPr lang="es-EC">
            <a:solidFill>
              <a:schemeClr val="bg2">
                <a:lumMod val="50000"/>
              </a:schemeClr>
            </a:solidFill>
          </a:endParaRPr>
        </a:p>
      </dgm:t>
    </dgm:pt>
    <dgm:pt modelId="{E75F5F35-0E2E-49EC-B3A3-6BDB964D1CAA}" type="sibTrans" cxnId="{1019905C-68BA-40DF-AB6F-24C1AD53A901}">
      <dgm:prSet/>
      <dgm:spPr/>
      <dgm:t>
        <a:bodyPr/>
        <a:lstStyle/>
        <a:p>
          <a:endParaRPr lang="es-EC">
            <a:solidFill>
              <a:schemeClr val="bg2">
                <a:lumMod val="50000"/>
              </a:schemeClr>
            </a:solidFill>
          </a:endParaRPr>
        </a:p>
      </dgm:t>
    </dgm:pt>
    <dgm:pt modelId="{2EEE3A2D-AC8B-4938-9D30-D6B3F38D4CC0}">
      <dgm:prSet phldrT="[Texto]">
        <dgm:style>
          <a:lnRef idx="2">
            <a:schemeClr val="accent5"/>
          </a:lnRef>
          <a:fillRef idx="1">
            <a:schemeClr val="lt1"/>
          </a:fillRef>
          <a:effectRef idx="0">
            <a:schemeClr val="accent5"/>
          </a:effectRef>
          <a:fontRef idx="minor">
            <a:schemeClr val="dk1"/>
          </a:fontRef>
        </dgm:style>
      </dgm:prSet>
      <dgm:spPr/>
      <dgm:t>
        <a:bodyPr/>
        <a:lstStyle/>
        <a:p>
          <a:r>
            <a:rPr lang="es-EC" b="0" i="0" dirty="0" smtClean="0"/>
            <a:t>Función Ruta Nueva</a:t>
          </a:r>
          <a:endParaRPr lang="es-ES" b="0" noProof="0" dirty="0"/>
        </a:p>
      </dgm:t>
    </dgm:pt>
    <dgm:pt modelId="{65D62070-7055-41C1-8A94-BFDA02ABF098}" type="parTrans" cxnId="{C70E20C2-2521-4475-8095-827984CE3A10}">
      <dgm:prSet/>
      <dgm:spPr/>
      <dgm:t>
        <a:bodyPr/>
        <a:lstStyle/>
        <a:p>
          <a:endParaRPr lang="es-EC"/>
        </a:p>
      </dgm:t>
    </dgm:pt>
    <dgm:pt modelId="{F2FE844F-BD31-461E-A447-B9CCE8BD4274}" type="sibTrans" cxnId="{C70E20C2-2521-4475-8095-827984CE3A10}">
      <dgm:prSet/>
      <dgm:spPr/>
      <dgm:t>
        <a:bodyPr/>
        <a:lstStyle/>
        <a:p>
          <a:endParaRPr lang="es-EC"/>
        </a:p>
      </dgm:t>
    </dgm:pt>
    <dgm:pt modelId="{27D2E9B8-F1FD-4143-9665-C104D1168B38}">
      <dgm:prSet phldrT="[Texto]">
        <dgm:style>
          <a:lnRef idx="2">
            <a:schemeClr val="accent5"/>
          </a:lnRef>
          <a:fillRef idx="1">
            <a:schemeClr val="lt1"/>
          </a:fillRef>
          <a:effectRef idx="0">
            <a:schemeClr val="accent5"/>
          </a:effectRef>
          <a:fontRef idx="minor">
            <a:schemeClr val="dk1"/>
          </a:fontRef>
        </dgm:style>
      </dgm:prSet>
      <dgm:spPr/>
      <dgm:t>
        <a:bodyPr/>
        <a:lstStyle/>
        <a:p>
          <a:r>
            <a:rPr lang="es-EC" b="0" i="0" dirty="0" smtClean="0"/>
            <a:t>Función de Algoritmo de Búsqueda</a:t>
          </a:r>
          <a:endParaRPr lang="es-ES" b="0" noProof="0" dirty="0"/>
        </a:p>
      </dgm:t>
    </dgm:pt>
    <dgm:pt modelId="{011AEAC5-E366-4AEF-BD06-74F9069289AD}" type="parTrans" cxnId="{4575C347-8232-49F2-9AD3-DFDA19D142AC}">
      <dgm:prSet/>
      <dgm:spPr/>
      <dgm:t>
        <a:bodyPr/>
        <a:lstStyle/>
        <a:p>
          <a:endParaRPr lang="es-EC"/>
        </a:p>
      </dgm:t>
    </dgm:pt>
    <dgm:pt modelId="{355A19E4-FF07-45C0-9597-C8DACF627830}" type="sibTrans" cxnId="{4575C347-8232-49F2-9AD3-DFDA19D142AC}">
      <dgm:prSet/>
      <dgm:spPr/>
      <dgm:t>
        <a:bodyPr/>
        <a:lstStyle/>
        <a:p>
          <a:endParaRPr lang="es-EC"/>
        </a:p>
      </dgm:t>
    </dgm:pt>
    <dgm:pt modelId="{C30B66DD-2F73-44B3-BF69-974C698DB746}">
      <dgm:prSet phldrT="[Texto]">
        <dgm:style>
          <a:lnRef idx="2">
            <a:schemeClr val="accent5"/>
          </a:lnRef>
          <a:fillRef idx="1">
            <a:schemeClr val="lt1"/>
          </a:fillRef>
          <a:effectRef idx="0">
            <a:schemeClr val="accent5"/>
          </a:effectRef>
          <a:fontRef idx="minor">
            <a:schemeClr val="dk1"/>
          </a:fontRef>
        </dgm:style>
      </dgm:prSet>
      <dgm:spPr/>
      <dgm:t>
        <a:bodyPr/>
        <a:lstStyle/>
        <a:p>
          <a:r>
            <a:rPr lang="es-EC" b="0" i="0" smtClean="0"/>
            <a:t>Función Sincronización de Buses</a:t>
          </a:r>
          <a:endParaRPr lang="es-ES" b="0" noProof="0" dirty="0"/>
        </a:p>
      </dgm:t>
    </dgm:pt>
    <dgm:pt modelId="{F8E55BA8-79AC-4165-B8CA-775FA04E3651}" type="parTrans" cxnId="{218F3DA8-6A73-4FDA-95BB-B188862AAFA9}">
      <dgm:prSet/>
      <dgm:spPr/>
      <dgm:t>
        <a:bodyPr/>
        <a:lstStyle/>
        <a:p>
          <a:endParaRPr lang="es-EC"/>
        </a:p>
      </dgm:t>
    </dgm:pt>
    <dgm:pt modelId="{ADB13367-7373-4F83-ABED-BCBB4A2CCFD7}" type="sibTrans" cxnId="{218F3DA8-6A73-4FDA-95BB-B188862AAFA9}">
      <dgm:prSet/>
      <dgm:spPr/>
      <dgm:t>
        <a:bodyPr/>
        <a:lstStyle/>
        <a:p>
          <a:endParaRPr lang="es-EC"/>
        </a:p>
      </dgm:t>
    </dgm:pt>
    <dgm:pt modelId="{645C9729-1C67-485D-8A9A-2168E7B93AFA}">
      <dgm:prSet phldrT="[Texto]">
        <dgm:style>
          <a:lnRef idx="2">
            <a:schemeClr val="accent5"/>
          </a:lnRef>
          <a:fillRef idx="1">
            <a:schemeClr val="lt1"/>
          </a:fillRef>
          <a:effectRef idx="0">
            <a:schemeClr val="accent5"/>
          </a:effectRef>
          <a:fontRef idx="minor">
            <a:schemeClr val="dk1"/>
          </a:fontRef>
        </dgm:style>
      </dgm:prSet>
      <dgm:spPr/>
      <dgm:t>
        <a:bodyPr/>
        <a:lstStyle/>
        <a:p>
          <a:r>
            <a:rPr lang="es-EC" b="0" i="0" dirty="0" smtClean="0"/>
            <a:t>Función Minimización de Transferencia</a:t>
          </a:r>
          <a:endParaRPr lang="es-ES" b="0" noProof="0" dirty="0"/>
        </a:p>
      </dgm:t>
    </dgm:pt>
    <dgm:pt modelId="{32DD0FC4-6432-4BA5-B223-7B095D736704}" type="parTrans" cxnId="{52CCF191-2899-48CD-93D1-CFF04AA9689C}">
      <dgm:prSet/>
      <dgm:spPr/>
      <dgm:t>
        <a:bodyPr/>
        <a:lstStyle/>
        <a:p>
          <a:endParaRPr lang="es-EC"/>
        </a:p>
      </dgm:t>
    </dgm:pt>
    <dgm:pt modelId="{E6592C7F-B0CB-4ABA-9838-745BA39E1224}" type="sibTrans" cxnId="{52CCF191-2899-48CD-93D1-CFF04AA9689C}">
      <dgm:prSet/>
      <dgm:spPr/>
      <dgm:t>
        <a:bodyPr/>
        <a:lstStyle/>
        <a:p>
          <a:endParaRPr lang="es-EC"/>
        </a:p>
      </dgm:t>
    </dgm:pt>
    <dgm:pt modelId="{6E05B18A-DB9D-4257-82E4-A565F30F085F}">
      <dgm:prSet phldrT="[Texto]">
        <dgm:style>
          <a:lnRef idx="2">
            <a:schemeClr val="accent5"/>
          </a:lnRef>
          <a:fillRef idx="1">
            <a:schemeClr val="lt1"/>
          </a:fillRef>
          <a:effectRef idx="0">
            <a:schemeClr val="accent5"/>
          </a:effectRef>
          <a:fontRef idx="minor">
            <a:schemeClr val="dk1"/>
          </a:fontRef>
        </dgm:style>
      </dgm:prSet>
      <dgm:spPr/>
      <dgm:t>
        <a:bodyPr/>
        <a:lstStyle/>
        <a:p>
          <a:r>
            <a:rPr lang="es-EC" b="0" dirty="0" smtClean="0"/>
            <a:t>Función  de Minimización de distancia</a:t>
          </a:r>
          <a:endParaRPr lang="es-ES" b="0" noProof="0" dirty="0"/>
        </a:p>
      </dgm:t>
    </dgm:pt>
    <dgm:pt modelId="{56384A28-C499-491E-9431-8B7625B8F35F}" type="parTrans" cxnId="{D092BB07-DA4C-4A86-92B0-7E440A9AD2AB}">
      <dgm:prSet/>
      <dgm:spPr/>
      <dgm:t>
        <a:bodyPr/>
        <a:lstStyle/>
        <a:p>
          <a:endParaRPr lang="es-EC"/>
        </a:p>
      </dgm:t>
    </dgm:pt>
    <dgm:pt modelId="{D6155610-A1B5-4A6D-AEC6-2A5BC7F1B910}" type="sibTrans" cxnId="{D092BB07-DA4C-4A86-92B0-7E440A9AD2AB}">
      <dgm:prSet/>
      <dgm:spPr/>
      <dgm:t>
        <a:bodyPr/>
        <a:lstStyle/>
        <a:p>
          <a:endParaRPr lang="es-EC"/>
        </a:p>
      </dgm:t>
    </dgm:pt>
    <dgm:pt modelId="{1EC2E67C-1BBF-4E4A-99FF-57128B78DB86}" type="pres">
      <dgm:prSet presAssocID="{283BAF09-E08F-4DE6-9F2B-81BE8F61F615}" presName="rootnode" presStyleCnt="0">
        <dgm:presLayoutVars>
          <dgm:chMax/>
          <dgm:chPref/>
          <dgm:dir/>
          <dgm:animLvl val="lvl"/>
        </dgm:presLayoutVars>
      </dgm:prSet>
      <dgm:spPr/>
      <dgm:t>
        <a:bodyPr/>
        <a:lstStyle/>
        <a:p>
          <a:endParaRPr lang="es-EC"/>
        </a:p>
      </dgm:t>
    </dgm:pt>
    <dgm:pt modelId="{EE2BDDE8-E69B-43F4-A672-4B1B6A386826}" type="pres">
      <dgm:prSet presAssocID="{B30741E8-F7E0-432E-85CB-7B6B92CAF1AD}" presName="composite" presStyleCnt="0"/>
      <dgm:spPr/>
      <dgm:t>
        <a:bodyPr/>
        <a:lstStyle/>
        <a:p>
          <a:endParaRPr lang="es-ES"/>
        </a:p>
      </dgm:t>
    </dgm:pt>
    <dgm:pt modelId="{8181BD8E-296A-4649-9231-43A319B499C0}" type="pres">
      <dgm:prSet presAssocID="{B30741E8-F7E0-432E-85CB-7B6B92CAF1AD}" presName="bentUpArrow1" presStyleLbl="alignImgPlace1" presStyleIdx="0" presStyleCnt="1" custScaleX="70097" custLinFactNeighborX="-12150" custLinFactNeighborY="-2080"/>
      <dgm:spPr/>
      <dgm:t>
        <a:bodyPr/>
        <a:lstStyle/>
        <a:p>
          <a:endParaRPr lang="es-ES"/>
        </a:p>
      </dgm:t>
    </dgm:pt>
    <dgm:pt modelId="{476B036F-D5B6-4635-9918-2635DB61FFD3}" type="pres">
      <dgm:prSet presAssocID="{B30741E8-F7E0-432E-85CB-7B6B92CAF1AD}" presName="ParentText" presStyleLbl="node1" presStyleIdx="0" presStyleCnt="2">
        <dgm:presLayoutVars>
          <dgm:chMax val="1"/>
          <dgm:chPref val="1"/>
          <dgm:bulletEnabled val="1"/>
        </dgm:presLayoutVars>
      </dgm:prSet>
      <dgm:spPr/>
      <dgm:t>
        <a:bodyPr/>
        <a:lstStyle/>
        <a:p>
          <a:endParaRPr lang="es-EC"/>
        </a:p>
      </dgm:t>
    </dgm:pt>
    <dgm:pt modelId="{404BE1FB-34A8-485E-B156-8C881D3A8DF6}" type="pres">
      <dgm:prSet presAssocID="{B30741E8-F7E0-432E-85CB-7B6B92CAF1AD}" presName="ChildText" presStyleLbl="revTx" presStyleIdx="0" presStyleCnt="2" custScaleX="180234" custScaleY="94648" custLinFactNeighborX="51925" custLinFactNeighborY="1858">
        <dgm:presLayoutVars>
          <dgm:chMax val="0"/>
          <dgm:chPref val="0"/>
          <dgm:bulletEnabled val="1"/>
        </dgm:presLayoutVars>
      </dgm:prSet>
      <dgm:spPr/>
      <dgm:t>
        <a:bodyPr/>
        <a:lstStyle/>
        <a:p>
          <a:endParaRPr lang="es-EC"/>
        </a:p>
      </dgm:t>
    </dgm:pt>
    <dgm:pt modelId="{65D04987-F93B-40E8-81B1-436FB88B0DE1}" type="pres">
      <dgm:prSet presAssocID="{53B89483-6304-4DAC-9DE6-57A1EA5575A6}" presName="sibTrans" presStyleCnt="0"/>
      <dgm:spPr/>
      <dgm:t>
        <a:bodyPr/>
        <a:lstStyle/>
        <a:p>
          <a:endParaRPr lang="es-ES"/>
        </a:p>
      </dgm:t>
    </dgm:pt>
    <dgm:pt modelId="{9C218AAD-7E83-4292-8BA6-F3E9FF3DCBEE}" type="pres">
      <dgm:prSet presAssocID="{A18858C6-CC1E-4529-A17F-070806926D18}" presName="composite" presStyleCnt="0"/>
      <dgm:spPr/>
      <dgm:t>
        <a:bodyPr/>
        <a:lstStyle/>
        <a:p>
          <a:endParaRPr lang="es-ES"/>
        </a:p>
      </dgm:t>
    </dgm:pt>
    <dgm:pt modelId="{AB1B2CDB-CB7E-4477-B4F0-92A579B58399}" type="pres">
      <dgm:prSet presAssocID="{A18858C6-CC1E-4529-A17F-070806926D18}" presName="ParentText" presStyleLbl="node1" presStyleIdx="1" presStyleCnt="2" custScaleX="84248" custScaleY="48721" custLinFactNeighborX="-35209" custLinFactNeighborY="-8956">
        <dgm:presLayoutVars>
          <dgm:chMax val="1"/>
          <dgm:chPref val="1"/>
          <dgm:bulletEnabled val="1"/>
        </dgm:presLayoutVars>
      </dgm:prSet>
      <dgm:spPr/>
      <dgm:t>
        <a:bodyPr/>
        <a:lstStyle/>
        <a:p>
          <a:endParaRPr lang="es-EC"/>
        </a:p>
      </dgm:t>
    </dgm:pt>
    <dgm:pt modelId="{02E46D4C-7F26-489E-9123-6989E5BB6793}" type="pres">
      <dgm:prSet presAssocID="{A18858C6-CC1E-4529-A17F-070806926D18}" presName="FinalChildText" presStyleLbl="revTx" presStyleIdx="1" presStyleCnt="2" custScaleX="217384" custScaleY="169979" custLinFactNeighborX="5885" custLinFactNeighborY="-8853">
        <dgm:presLayoutVars>
          <dgm:chMax val="0"/>
          <dgm:chPref val="0"/>
          <dgm:bulletEnabled val="1"/>
        </dgm:presLayoutVars>
      </dgm:prSet>
      <dgm:spPr/>
      <dgm:t>
        <a:bodyPr/>
        <a:lstStyle/>
        <a:p>
          <a:endParaRPr lang="es-EC"/>
        </a:p>
      </dgm:t>
    </dgm:pt>
  </dgm:ptLst>
  <dgm:cxnLst>
    <dgm:cxn modelId="{68034EF9-CED1-42E1-BD3D-A3E2C7AA1E00}" srcId="{A18858C6-CC1E-4529-A17F-070806926D18}" destId="{76D051A4-9048-4B1E-A068-5D30B23810F9}" srcOrd="0" destOrd="0" parTransId="{C17A3B94-19ED-42C0-A4EF-9832645AEC48}" sibTransId="{7FD9A842-EAD6-44A9-B3F0-BF95DCE52196}"/>
    <dgm:cxn modelId="{A8AD1B99-ADC4-4771-A0D6-D72C83EE411E}" type="presOf" srcId="{76D051A4-9048-4B1E-A068-5D30B23810F9}" destId="{02E46D4C-7F26-489E-9123-6989E5BB6793}" srcOrd="0" destOrd="0" presId="urn:microsoft.com/office/officeart/2005/8/layout/StepDownProcess"/>
    <dgm:cxn modelId="{67D4F580-57D8-42E0-972E-5480DF0FF820}" type="presOf" srcId="{2EEE3A2D-AC8B-4938-9D30-D6B3F38D4CC0}" destId="{02E46D4C-7F26-489E-9123-6989E5BB6793}" srcOrd="0" destOrd="1" presId="urn:microsoft.com/office/officeart/2005/8/layout/StepDownProcess"/>
    <dgm:cxn modelId="{D686D239-4145-4FBB-8310-1F5FFB1A85D9}" srcId="{283BAF09-E08F-4DE6-9F2B-81BE8F61F615}" destId="{B30741E8-F7E0-432E-85CB-7B6B92CAF1AD}" srcOrd="0" destOrd="0" parTransId="{7B37E8A4-F745-4790-BB68-DF190A639FFF}" sibTransId="{53B89483-6304-4DAC-9DE6-57A1EA5575A6}"/>
    <dgm:cxn modelId="{218F3DA8-6A73-4FDA-95BB-B188862AAFA9}" srcId="{A18858C6-CC1E-4529-A17F-070806926D18}" destId="{C30B66DD-2F73-44B3-BF69-974C698DB746}" srcOrd="3" destOrd="0" parTransId="{F8E55BA8-79AC-4165-B8CA-775FA04E3651}" sibTransId="{ADB13367-7373-4F83-ABED-BCBB4A2CCFD7}"/>
    <dgm:cxn modelId="{2980D2A0-CE58-4A6D-B960-ED20324FFA0E}" type="presOf" srcId="{5EBC91C3-CD8A-4D38-AF82-5F16E151ADD3}" destId="{404BE1FB-34A8-485E-B156-8C881D3A8DF6}" srcOrd="0" destOrd="0" presId="urn:microsoft.com/office/officeart/2005/8/layout/StepDownProcess"/>
    <dgm:cxn modelId="{C70E20C2-2521-4475-8095-827984CE3A10}" srcId="{A18858C6-CC1E-4529-A17F-070806926D18}" destId="{2EEE3A2D-AC8B-4938-9D30-D6B3F38D4CC0}" srcOrd="1" destOrd="0" parTransId="{65D62070-7055-41C1-8A94-BFDA02ABF098}" sibTransId="{F2FE844F-BD31-461E-A447-B9CCE8BD4274}"/>
    <dgm:cxn modelId="{0A4A58BD-52B0-407C-81C0-7FAC2B845CC1}" type="presOf" srcId="{6E05B18A-DB9D-4257-82E4-A565F30F085F}" destId="{02E46D4C-7F26-489E-9123-6989E5BB6793}" srcOrd="0" destOrd="5" presId="urn:microsoft.com/office/officeart/2005/8/layout/StepDownProcess"/>
    <dgm:cxn modelId="{D092BB07-DA4C-4A86-92B0-7E440A9AD2AB}" srcId="{A18858C6-CC1E-4529-A17F-070806926D18}" destId="{6E05B18A-DB9D-4257-82E4-A565F30F085F}" srcOrd="5" destOrd="0" parTransId="{56384A28-C499-491E-9431-8B7625B8F35F}" sibTransId="{D6155610-A1B5-4A6D-AEC6-2A5BC7F1B910}"/>
    <dgm:cxn modelId="{BF21783E-A369-421E-8056-457EDCDC98DE}" type="presOf" srcId="{B30741E8-F7E0-432E-85CB-7B6B92CAF1AD}" destId="{476B036F-D5B6-4635-9918-2635DB61FFD3}" srcOrd="0" destOrd="0" presId="urn:microsoft.com/office/officeart/2005/8/layout/StepDownProcess"/>
    <dgm:cxn modelId="{752D19B9-BF5A-44D8-A835-AAEEF12D34D8}" type="presOf" srcId="{E57FD43B-AD4A-46A4-831B-3B0FADBC1C70}" destId="{404BE1FB-34A8-485E-B156-8C881D3A8DF6}" srcOrd="0" destOrd="2" presId="urn:microsoft.com/office/officeart/2005/8/layout/StepDownProcess"/>
    <dgm:cxn modelId="{C984DDD5-A79D-423C-B6AA-4E658F97120D}" type="presOf" srcId="{A18858C6-CC1E-4529-A17F-070806926D18}" destId="{AB1B2CDB-CB7E-4477-B4F0-92A579B58399}" srcOrd="0" destOrd="0" presId="urn:microsoft.com/office/officeart/2005/8/layout/StepDownProcess"/>
    <dgm:cxn modelId="{421B5003-B02E-483E-9A16-016A837FD556}" srcId="{283BAF09-E08F-4DE6-9F2B-81BE8F61F615}" destId="{A18858C6-CC1E-4529-A17F-070806926D18}" srcOrd="1" destOrd="0" parTransId="{309F9264-AEA3-442F-A88B-9D09199F42B0}" sibTransId="{65CE97B2-7A56-40A3-8364-C14C16305188}"/>
    <dgm:cxn modelId="{4575C347-8232-49F2-9AD3-DFDA19D142AC}" srcId="{A18858C6-CC1E-4529-A17F-070806926D18}" destId="{27D2E9B8-F1FD-4143-9665-C104D1168B38}" srcOrd="2" destOrd="0" parTransId="{011AEAC5-E366-4AEF-BD06-74F9069289AD}" sibTransId="{355A19E4-FF07-45C0-9597-C8DACF627830}"/>
    <dgm:cxn modelId="{4A646EB5-CA4F-4544-A6D8-EA19D339B168}" type="presOf" srcId="{AB0DDDA0-582D-43BF-AFA9-408BBC69738C}" destId="{404BE1FB-34A8-485E-B156-8C881D3A8DF6}" srcOrd="0" destOrd="1" presId="urn:microsoft.com/office/officeart/2005/8/layout/StepDownProcess"/>
    <dgm:cxn modelId="{13B03A6E-D404-4B38-8D96-CA73E8A92FE3}" type="presOf" srcId="{C30B66DD-2F73-44B3-BF69-974C698DB746}" destId="{02E46D4C-7F26-489E-9123-6989E5BB6793}" srcOrd="0" destOrd="3" presId="urn:microsoft.com/office/officeart/2005/8/layout/StepDownProcess"/>
    <dgm:cxn modelId="{9417B699-65D2-4913-8253-8685E48B065E}" type="presOf" srcId="{645C9729-1C67-485D-8A9A-2168E7B93AFA}" destId="{02E46D4C-7F26-489E-9123-6989E5BB6793}" srcOrd="0" destOrd="4" presId="urn:microsoft.com/office/officeart/2005/8/layout/StepDownProcess"/>
    <dgm:cxn modelId="{25DFD16F-852A-4FB7-A5D5-B697C7499154}" type="presOf" srcId="{283BAF09-E08F-4DE6-9F2B-81BE8F61F615}" destId="{1EC2E67C-1BBF-4E4A-99FF-57128B78DB86}" srcOrd="0" destOrd="0" presId="urn:microsoft.com/office/officeart/2005/8/layout/StepDownProcess"/>
    <dgm:cxn modelId="{627FB13E-5829-4C88-B45F-C035CE72F25F}" srcId="{B30741E8-F7E0-432E-85CB-7B6B92CAF1AD}" destId="{AB0DDDA0-582D-43BF-AFA9-408BBC69738C}" srcOrd="1" destOrd="0" parTransId="{F14D01AA-577B-4673-8A8F-7FF30E368A5A}" sibTransId="{9FFF79C2-CEF7-4EB8-91DA-02E13FECFA8B}"/>
    <dgm:cxn modelId="{1019905C-68BA-40DF-AB6F-24C1AD53A901}" srcId="{B30741E8-F7E0-432E-85CB-7B6B92CAF1AD}" destId="{5EBC91C3-CD8A-4D38-AF82-5F16E151ADD3}" srcOrd="0" destOrd="0" parTransId="{AA99DBD4-5546-46F8-9EB8-D9077D113D58}" sibTransId="{E75F5F35-0E2E-49EC-B3A3-6BDB964D1CAA}"/>
    <dgm:cxn modelId="{D7C2B5B6-7E65-46AD-A7E5-2C1DF5A676F6}" type="presOf" srcId="{27D2E9B8-F1FD-4143-9665-C104D1168B38}" destId="{02E46D4C-7F26-489E-9123-6989E5BB6793}" srcOrd="0" destOrd="2" presId="urn:microsoft.com/office/officeart/2005/8/layout/StepDownProcess"/>
    <dgm:cxn modelId="{52CCF191-2899-48CD-93D1-CFF04AA9689C}" srcId="{A18858C6-CC1E-4529-A17F-070806926D18}" destId="{645C9729-1C67-485D-8A9A-2168E7B93AFA}" srcOrd="4" destOrd="0" parTransId="{32DD0FC4-6432-4BA5-B223-7B095D736704}" sibTransId="{E6592C7F-B0CB-4ABA-9838-745BA39E1224}"/>
    <dgm:cxn modelId="{79E534EE-0E52-441C-9F69-E6466E6CD6C1}" srcId="{B30741E8-F7E0-432E-85CB-7B6B92CAF1AD}" destId="{E57FD43B-AD4A-46A4-831B-3B0FADBC1C70}" srcOrd="2" destOrd="0" parTransId="{3C0124FF-D295-4F20-9C1B-560EB3D1949B}" sibTransId="{CA8E2D84-C531-4A99-A910-9D1EE38A0F14}"/>
    <dgm:cxn modelId="{242D7CDC-0530-4451-A69F-9C0A0717816E}" type="presParOf" srcId="{1EC2E67C-1BBF-4E4A-99FF-57128B78DB86}" destId="{EE2BDDE8-E69B-43F4-A672-4B1B6A386826}" srcOrd="0" destOrd="0" presId="urn:microsoft.com/office/officeart/2005/8/layout/StepDownProcess"/>
    <dgm:cxn modelId="{628A2B3B-35C4-4E22-9D3F-BD93724E13E7}" type="presParOf" srcId="{EE2BDDE8-E69B-43F4-A672-4B1B6A386826}" destId="{8181BD8E-296A-4649-9231-43A319B499C0}" srcOrd="0" destOrd="0" presId="urn:microsoft.com/office/officeart/2005/8/layout/StepDownProcess"/>
    <dgm:cxn modelId="{FEAD3A99-5AB1-44AF-ABC4-DD981C39D935}" type="presParOf" srcId="{EE2BDDE8-E69B-43F4-A672-4B1B6A386826}" destId="{476B036F-D5B6-4635-9918-2635DB61FFD3}" srcOrd="1" destOrd="0" presId="urn:microsoft.com/office/officeart/2005/8/layout/StepDownProcess"/>
    <dgm:cxn modelId="{70E14393-30B9-46AF-88EA-E783FAB5DB9C}" type="presParOf" srcId="{EE2BDDE8-E69B-43F4-A672-4B1B6A386826}" destId="{404BE1FB-34A8-485E-B156-8C881D3A8DF6}" srcOrd="2" destOrd="0" presId="urn:microsoft.com/office/officeart/2005/8/layout/StepDownProcess"/>
    <dgm:cxn modelId="{080A29E3-9DB6-45CA-BBBF-DF51C5F453B2}" type="presParOf" srcId="{1EC2E67C-1BBF-4E4A-99FF-57128B78DB86}" destId="{65D04987-F93B-40E8-81B1-436FB88B0DE1}" srcOrd="1" destOrd="0" presId="urn:microsoft.com/office/officeart/2005/8/layout/StepDownProcess"/>
    <dgm:cxn modelId="{748662A7-6043-45C9-970E-BD05122FF5A3}" type="presParOf" srcId="{1EC2E67C-1BBF-4E4A-99FF-57128B78DB86}" destId="{9C218AAD-7E83-4292-8BA6-F3E9FF3DCBEE}" srcOrd="2" destOrd="0" presId="urn:microsoft.com/office/officeart/2005/8/layout/StepDownProcess"/>
    <dgm:cxn modelId="{C0E4F8F6-DE98-4501-A233-8E90722CC356}" type="presParOf" srcId="{9C218AAD-7E83-4292-8BA6-F3E9FF3DCBEE}" destId="{AB1B2CDB-CB7E-4477-B4F0-92A579B58399}" srcOrd="0" destOrd="0" presId="urn:microsoft.com/office/officeart/2005/8/layout/StepDownProcess"/>
    <dgm:cxn modelId="{29DD2365-C9A8-441A-9DC5-83267F9D0782}" type="presParOf" srcId="{9C218AAD-7E83-4292-8BA6-F3E9FF3DCBEE}" destId="{02E46D4C-7F26-489E-9123-6989E5BB6793}" srcOrd="1" destOrd="0" presId="urn:microsoft.com/office/officeart/2005/8/layout/StepDownProcess"/>
  </dgm:cxnLst>
  <dgm:bg>
    <a:noFill/>
  </dgm:bg>
  <dgm:whole>
    <a:ln>
      <a:solidFill>
        <a:schemeClr val="bg1"/>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9F25F-86A3-4FD0-880E-20452114020D}" type="datetimeFigureOut">
              <a:rPr lang="es-EC" smtClean="0"/>
              <a:t>13/3/2018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D1B84-D634-47E5-A058-46984192DAFE}" type="slidenum">
              <a:rPr lang="es-EC" smtClean="0"/>
              <a:t>‹Nº›</a:t>
            </a:fld>
            <a:endParaRPr lang="es-EC"/>
          </a:p>
        </p:txBody>
      </p:sp>
    </p:spTree>
    <p:extLst>
      <p:ext uri="{BB962C8B-B14F-4D97-AF65-F5344CB8AC3E}">
        <p14:creationId xmlns:p14="http://schemas.microsoft.com/office/powerpoint/2010/main" val="199926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DD1B84-D634-47E5-A058-46984192DAFE}" type="slidenum">
              <a:rPr lang="es-EC" smtClean="0"/>
              <a:t>1</a:t>
            </a:fld>
            <a:endParaRPr lang="es-EC" dirty="0"/>
          </a:p>
        </p:txBody>
      </p:sp>
    </p:spTree>
    <p:extLst>
      <p:ext uri="{BB962C8B-B14F-4D97-AF65-F5344CB8AC3E}">
        <p14:creationId xmlns:p14="http://schemas.microsoft.com/office/powerpoint/2010/main" val="224693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13</a:t>
            </a:fld>
            <a:endParaRPr lang="es-EC"/>
          </a:p>
        </p:txBody>
      </p:sp>
    </p:spTree>
    <p:extLst>
      <p:ext uri="{BB962C8B-B14F-4D97-AF65-F5344CB8AC3E}">
        <p14:creationId xmlns:p14="http://schemas.microsoft.com/office/powerpoint/2010/main" val="107348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DD1B84-D634-47E5-A058-46984192DAFE}" type="slidenum">
              <a:rPr lang="es-EC" smtClean="0"/>
              <a:t>14</a:t>
            </a:fld>
            <a:endParaRPr lang="es-EC"/>
          </a:p>
        </p:txBody>
      </p:sp>
    </p:spTree>
    <p:extLst>
      <p:ext uri="{BB962C8B-B14F-4D97-AF65-F5344CB8AC3E}">
        <p14:creationId xmlns:p14="http://schemas.microsoft.com/office/powerpoint/2010/main" val="209470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15</a:t>
            </a:fld>
            <a:endParaRPr lang="es-EC"/>
          </a:p>
        </p:txBody>
      </p:sp>
    </p:spTree>
    <p:extLst>
      <p:ext uri="{BB962C8B-B14F-4D97-AF65-F5344CB8AC3E}">
        <p14:creationId xmlns:p14="http://schemas.microsoft.com/office/powerpoint/2010/main" val="342263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16</a:t>
            </a:fld>
            <a:endParaRPr lang="es-EC"/>
          </a:p>
        </p:txBody>
      </p:sp>
    </p:spTree>
    <p:extLst>
      <p:ext uri="{BB962C8B-B14F-4D97-AF65-F5344CB8AC3E}">
        <p14:creationId xmlns:p14="http://schemas.microsoft.com/office/powerpoint/2010/main" val="211425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17</a:t>
            </a:fld>
            <a:endParaRPr lang="es-EC"/>
          </a:p>
        </p:txBody>
      </p:sp>
    </p:spTree>
    <p:extLst>
      <p:ext uri="{BB962C8B-B14F-4D97-AF65-F5344CB8AC3E}">
        <p14:creationId xmlns:p14="http://schemas.microsoft.com/office/powerpoint/2010/main" val="12913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18</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19</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20</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21</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22</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3</a:t>
            </a:fld>
            <a:endParaRPr lang="es-EC"/>
          </a:p>
        </p:txBody>
      </p:sp>
    </p:spTree>
    <p:extLst>
      <p:ext uri="{BB962C8B-B14F-4D97-AF65-F5344CB8AC3E}">
        <p14:creationId xmlns:p14="http://schemas.microsoft.com/office/powerpoint/2010/main" val="338913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23</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24</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25</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26</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27</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28</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29</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36</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37</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38</a:t>
            </a:fld>
            <a:endParaRPr lang="es-EC"/>
          </a:p>
        </p:txBody>
      </p:sp>
    </p:spTree>
    <p:extLst>
      <p:ext uri="{BB962C8B-B14F-4D97-AF65-F5344CB8AC3E}">
        <p14:creationId xmlns:p14="http://schemas.microsoft.com/office/powerpoint/2010/main" val="316460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5</a:t>
            </a:fld>
            <a:endParaRPr lang="es-EC"/>
          </a:p>
        </p:txBody>
      </p:sp>
    </p:spTree>
    <p:extLst>
      <p:ext uri="{BB962C8B-B14F-4D97-AF65-F5344CB8AC3E}">
        <p14:creationId xmlns:p14="http://schemas.microsoft.com/office/powerpoint/2010/main" val="2361380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DD1B84-D634-47E5-A058-46984192DAFE}" type="slidenum">
              <a:rPr lang="es-EC" smtClean="0"/>
              <a:t>39</a:t>
            </a:fld>
            <a:endParaRPr lang="es-EC"/>
          </a:p>
        </p:txBody>
      </p:sp>
    </p:spTree>
    <p:extLst>
      <p:ext uri="{BB962C8B-B14F-4D97-AF65-F5344CB8AC3E}">
        <p14:creationId xmlns:p14="http://schemas.microsoft.com/office/powerpoint/2010/main" val="229612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DD1B84-D634-47E5-A058-46984192DAFE}" type="slidenum">
              <a:rPr lang="es-EC" smtClean="0"/>
              <a:t>43</a:t>
            </a:fld>
            <a:endParaRPr lang="es-EC"/>
          </a:p>
        </p:txBody>
      </p:sp>
    </p:spTree>
    <p:extLst>
      <p:ext uri="{BB962C8B-B14F-4D97-AF65-F5344CB8AC3E}">
        <p14:creationId xmlns:p14="http://schemas.microsoft.com/office/powerpoint/2010/main" val="2077786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DD1B84-D634-47E5-A058-46984192DAFE}" type="slidenum">
              <a:rPr lang="es-EC" smtClean="0"/>
              <a:t>44</a:t>
            </a:fld>
            <a:endParaRPr lang="es-EC"/>
          </a:p>
        </p:txBody>
      </p:sp>
    </p:spTree>
    <p:extLst>
      <p:ext uri="{BB962C8B-B14F-4D97-AF65-F5344CB8AC3E}">
        <p14:creationId xmlns:p14="http://schemas.microsoft.com/office/powerpoint/2010/main" val="2077786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DD1B84-D634-47E5-A058-46984192DAFE}" type="slidenum">
              <a:rPr lang="es-EC" smtClean="0"/>
              <a:t>45</a:t>
            </a:fld>
            <a:endParaRPr lang="es-EC"/>
          </a:p>
        </p:txBody>
      </p:sp>
    </p:spTree>
    <p:extLst>
      <p:ext uri="{BB962C8B-B14F-4D97-AF65-F5344CB8AC3E}">
        <p14:creationId xmlns:p14="http://schemas.microsoft.com/office/powerpoint/2010/main" val="207778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6</a:t>
            </a:fld>
            <a:endParaRPr lang="es-EC"/>
          </a:p>
        </p:txBody>
      </p:sp>
    </p:spTree>
    <p:extLst>
      <p:ext uri="{BB962C8B-B14F-4D97-AF65-F5344CB8AC3E}">
        <p14:creationId xmlns:p14="http://schemas.microsoft.com/office/powerpoint/2010/main" val="18155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7</a:t>
            </a:fld>
            <a:endParaRPr lang="es-EC"/>
          </a:p>
        </p:txBody>
      </p:sp>
    </p:spTree>
    <p:extLst>
      <p:ext uri="{BB962C8B-B14F-4D97-AF65-F5344CB8AC3E}">
        <p14:creationId xmlns:p14="http://schemas.microsoft.com/office/powerpoint/2010/main" val="198516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9</a:t>
            </a:fld>
            <a:endParaRPr lang="es-EC"/>
          </a:p>
        </p:txBody>
      </p:sp>
    </p:spTree>
    <p:extLst>
      <p:ext uri="{BB962C8B-B14F-4D97-AF65-F5344CB8AC3E}">
        <p14:creationId xmlns:p14="http://schemas.microsoft.com/office/powerpoint/2010/main" val="111015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DD1B84-D634-47E5-A058-46984192DAFE}" type="slidenum">
              <a:rPr lang="es-EC" smtClean="0"/>
              <a:t>10</a:t>
            </a:fld>
            <a:endParaRPr lang="es-EC"/>
          </a:p>
        </p:txBody>
      </p:sp>
    </p:spTree>
    <p:extLst>
      <p:ext uri="{BB962C8B-B14F-4D97-AF65-F5344CB8AC3E}">
        <p14:creationId xmlns:p14="http://schemas.microsoft.com/office/powerpoint/2010/main" val="343627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11</a:t>
            </a:fld>
            <a:endParaRPr lang="es-EC"/>
          </a:p>
        </p:txBody>
      </p:sp>
    </p:spTree>
    <p:extLst>
      <p:ext uri="{BB962C8B-B14F-4D97-AF65-F5344CB8AC3E}">
        <p14:creationId xmlns:p14="http://schemas.microsoft.com/office/powerpoint/2010/main" val="263795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Sin embargo, el problema se presenta cuando los usuarios que pueden ser extranjeros, personas foráneas a ciertas zonas de la ciudad </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Grotenhuis</a:t>
            </a:r>
            <a:r>
              <a:rPr lang="es-ES" sz="1200" kern="1200" dirty="0" smtClean="0">
                <a:solidFill>
                  <a:schemeClr val="tx1"/>
                </a:solidFill>
                <a:effectLst/>
                <a:latin typeface="+mn-lt"/>
                <a:ea typeface="+mn-ea"/>
                <a:cs typeface="+mn-cs"/>
              </a:rPr>
              <a:t>, et al. 2007)</a:t>
            </a:r>
            <a:r>
              <a:rPr lang="es-EC" sz="1200" kern="1200" dirty="0" smtClean="0">
                <a:solidFill>
                  <a:schemeClr val="tx1"/>
                </a:solidFill>
                <a:effectLst/>
                <a:latin typeface="+mn-lt"/>
                <a:ea typeface="+mn-ea"/>
                <a:cs typeface="+mn-cs"/>
              </a:rPr>
              <a:t>, o personas que rompen con su rutina de transporte y carecen de vehículo propio, no conocen en su totalidad las trayectorias de los buses de transporte público, o también desconocen la localización del destino, el tiempo y la distancia que  se invertirá en el viaje. En efecto, se genera una pérdida de tiempo y no permitir llegar al usuario al destino adecuado.  El propósito de este proyecto es realizar un sistema de planificación de viaje, proporcionando información al usuario de las rutas de transporte público y transferencias posibles a realizar.</a:t>
            </a:r>
            <a:endParaRPr lang="es-EC" dirty="0"/>
          </a:p>
        </p:txBody>
      </p:sp>
      <p:sp>
        <p:nvSpPr>
          <p:cNvPr id="4" name="3 Marcador de número de diapositiva"/>
          <p:cNvSpPr>
            <a:spLocks noGrp="1"/>
          </p:cNvSpPr>
          <p:nvPr>
            <p:ph type="sldNum" sz="quarter" idx="10"/>
          </p:nvPr>
        </p:nvSpPr>
        <p:spPr/>
        <p:txBody>
          <a:bodyPr/>
          <a:lstStyle/>
          <a:p>
            <a:fld id="{60DD1B84-D634-47E5-A058-46984192DAFE}" type="slidenum">
              <a:rPr lang="es-EC" smtClean="0"/>
              <a:t>12</a:t>
            </a:fld>
            <a:endParaRPr lang="es-EC"/>
          </a:p>
        </p:txBody>
      </p:sp>
    </p:spTree>
    <p:extLst>
      <p:ext uri="{BB962C8B-B14F-4D97-AF65-F5344CB8AC3E}">
        <p14:creationId xmlns:p14="http://schemas.microsoft.com/office/powerpoint/2010/main" val="222519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F7DD43D8-3F79-4A0C-9430-021DEC342D82}"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415115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7DD43D8-3F79-4A0C-9430-021DEC342D82}"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364103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7DD43D8-3F79-4A0C-9430-021DEC342D82}"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408514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7DD43D8-3F79-4A0C-9430-021DEC342D82}"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151844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7DD43D8-3F79-4A0C-9430-021DEC342D82}"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95655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7DD43D8-3F79-4A0C-9430-021DEC342D82}"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89823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7DD43D8-3F79-4A0C-9430-021DEC342D82}" type="datetimeFigureOut">
              <a:rPr lang="es-EC" smtClean="0"/>
              <a:t>13/3/2018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389880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7DD43D8-3F79-4A0C-9430-021DEC342D82}" type="datetimeFigureOut">
              <a:rPr lang="es-EC" smtClean="0"/>
              <a:t>13/3/2018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28995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7DD43D8-3F79-4A0C-9430-021DEC342D82}" type="datetimeFigureOut">
              <a:rPr lang="es-EC" smtClean="0"/>
              <a:t>13/3/2018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343068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7DD43D8-3F79-4A0C-9430-021DEC342D82}"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5468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7DD43D8-3F79-4A0C-9430-021DEC342D82}"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80D241-3A5C-4170-97CE-1FB30DD8B3FA}" type="slidenum">
              <a:rPr lang="es-EC" smtClean="0"/>
              <a:t>‹Nº›</a:t>
            </a:fld>
            <a:endParaRPr lang="es-EC"/>
          </a:p>
        </p:txBody>
      </p:sp>
    </p:spTree>
    <p:extLst>
      <p:ext uri="{BB962C8B-B14F-4D97-AF65-F5344CB8AC3E}">
        <p14:creationId xmlns:p14="http://schemas.microsoft.com/office/powerpoint/2010/main" val="261849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DD43D8-3F79-4A0C-9430-021DEC342D82}" type="datetimeFigureOut">
              <a:rPr lang="es-EC" smtClean="0"/>
              <a:t>13/3/2018</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80D241-3A5C-4170-97CE-1FB30DD8B3FA}" type="slidenum">
              <a:rPr lang="es-EC" smtClean="0"/>
              <a:t>‹Nº›</a:t>
            </a:fld>
            <a:endParaRPr lang="es-EC"/>
          </a:p>
        </p:txBody>
      </p:sp>
    </p:spTree>
    <p:extLst>
      <p:ext uri="{BB962C8B-B14F-4D97-AF65-F5344CB8AC3E}">
        <p14:creationId xmlns:p14="http://schemas.microsoft.com/office/powerpoint/2010/main" val="18266461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2.jpe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microsoft.com/office/2007/relationships/hdphoto" Target="../media/hdphoto2.wdp"/><Relationship Id="rId5" Type="http://schemas.openxmlformats.org/officeDocument/2006/relationships/diagramData" Target="../diagrams/data2.xml"/><Relationship Id="rId10" Type="http://schemas.openxmlformats.org/officeDocument/2006/relationships/image" Target="../media/image23.png"/><Relationship Id="rId4" Type="http://schemas.microsoft.com/office/2007/relationships/hdphoto" Target="../media/hdphoto1.wdp"/><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em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emf"/><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emf"/><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6.emf"/><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0.jpeg"/><Relationship Id="rId5" Type="http://schemas.microsoft.com/office/2007/relationships/hdphoto" Target="../media/hdphoto4.wdp"/><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65763" y="4772121"/>
            <a:ext cx="2799303" cy="845980"/>
          </a:xfrm>
          <a:ln w="381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s-EC" dirty="0" smtClean="0">
                <a:solidFill>
                  <a:schemeClr val="tx1"/>
                </a:solidFill>
              </a:rPr>
              <a:t>Autora:</a:t>
            </a:r>
          </a:p>
          <a:p>
            <a:r>
              <a:rPr lang="es-EC" dirty="0" smtClean="0">
                <a:solidFill>
                  <a:schemeClr val="tx1"/>
                </a:solidFill>
              </a:rPr>
              <a:t>Srta. Fernanda Salgado</a:t>
            </a:r>
          </a:p>
        </p:txBody>
      </p:sp>
      <p:pic>
        <p:nvPicPr>
          <p:cNvPr id="1026" name="Picture 2" descr="Resultado de imagen para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799511"/>
            <a:ext cx="4514890" cy="1166050"/>
          </a:xfrm>
          <a:prstGeom prst="rect">
            <a:avLst/>
          </a:prstGeom>
          <a:noFill/>
          <a:extLst>
            <a:ext uri="{909E8E84-426E-40DD-AFC4-6F175D3DCCD1}">
              <a14:hiddenFill xmlns:a14="http://schemas.microsoft.com/office/drawing/2010/main">
                <a:solidFill>
                  <a:srgbClr val="FFFFFF"/>
                </a:solidFill>
              </a14:hiddenFill>
            </a:ext>
          </a:extLst>
        </p:spPr>
      </p:pic>
      <p:sp>
        <p:nvSpPr>
          <p:cNvPr id="9" name="2 Subtítulo"/>
          <p:cNvSpPr txBox="1">
            <a:spLocks/>
          </p:cNvSpPr>
          <p:nvPr/>
        </p:nvSpPr>
        <p:spPr>
          <a:xfrm>
            <a:off x="4932040" y="4687594"/>
            <a:ext cx="3168352" cy="721938"/>
          </a:xfrm>
          <a:prstGeom prst="rect">
            <a:avLst/>
          </a:prstGeom>
          <a:ln w="381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C" sz="1800" dirty="0" smtClean="0">
                <a:solidFill>
                  <a:sysClr val="windowText" lastClr="000000"/>
                </a:solidFill>
              </a:rPr>
              <a:t>Colaboradores:</a:t>
            </a:r>
          </a:p>
          <a:p>
            <a:r>
              <a:rPr lang="es-EC" sz="1800" dirty="0" smtClean="0">
                <a:solidFill>
                  <a:sysClr val="windowText" lastClr="000000"/>
                </a:solidFill>
              </a:rPr>
              <a:t>Ing. Alfonso Tierra .PhD.</a:t>
            </a:r>
          </a:p>
          <a:p>
            <a:endParaRPr lang="es-EC" sz="1800" dirty="0">
              <a:solidFill>
                <a:sysClr val="windowText" lastClr="000000"/>
              </a:solidFill>
            </a:endParaRPr>
          </a:p>
        </p:txBody>
      </p:sp>
      <p:sp>
        <p:nvSpPr>
          <p:cNvPr id="8" name="Rectángulo 7"/>
          <p:cNvSpPr/>
          <p:nvPr/>
        </p:nvSpPr>
        <p:spPr>
          <a:xfrm>
            <a:off x="310812" y="-23412"/>
            <a:ext cx="395785" cy="6908796"/>
          </a:xfrm>
          <a:prstGeom prst="rect">
            <a:avLst/>
          </a:prstGeom>
          <a:gradFill>
            <a:gsLst>
              <a:gs pos="0">
                <a:srgbClr val="FFFFFF">
                  <a:alpha val="90000"/>
                </a:srgbClr>
              </a:gs>
              <a:gs pos="45000">
                <a:schemeClr val="accent1">
                  <a:lumMod val="50000"/>
                </a:schemeClr>
              </a:gs>
            </a:gsLst>
            <a:lin ang="54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
        <p:nvSpPr>
          <p:cNvPr id="10" name="Rectángulo 9"/>
          <p:cNvSpPr/>
          <p:nvPr/>
        </p:nvSpPr>
        <p:spPr>
          <a:xfrm>
            <a:off x="-84973" y="-23412"/>
            <a:ext cx="395785" cy="6908796"/>
          </a:xfrm>
          <a:prstGeom prst="rect">
            <a:avLst/>
          </a:prstGeom>
          <a:gradFill>
            <a:gsLst>
              <a:gs pos="0">
                <a:srgbClr val="FFFFFF">
                  <a:alpha val="90000"/>
                </a:srgbClr>
              </a:gs>
              <a:gs pos="45000">
                <a:schemeClr val="bg2">
                  <a:lumMod val="50000"/>
                </a:schemeClr>
              </a:gs>
            </a:gsLst>
            <a:lin ang="16200000" scaled="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cxnSp>
        <p:nvCxnSpPr>
          <p:cNvPr id="14" name="Straight Connector 17"/>
          <p:cNvCxnSpPr>
            <a:cxnSpLocks/>
          </p:cNvCxnSpPr>
          <p:nvPr/>
        </p:nvCxnSpPr>
        <p:spPr>
          <a:xfrm>
            <a:off x="1192472" y="2590876"/>
            <a:ext cx="7202062"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8"/>
          <p:cNvCxnSpPr>
            <a:cxnSpLocks/>
          </p:cNvCxnSpPr>
          <p:nvPr/>
        </p:nvCxnSpPr>
        <p:spPr>
          <a:xfrm>
            <a:off x="1342597" y="4319068"/>
            <a:ext cx="690181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1184719" y="3094932"/>
            <a:ext cx="7217565"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200" b="1" dirty="0" smtClean="0">
                <a:ln w="10541" cmpd="sng">
                  <a:solidFill>
                    <a:schemeClr val="accent1">
                      <a:shade val="88000"/>
                      <a:satMod val="110000"/>
                    </a:schemeClr>
                  </a:solidFill>
                  <a:prstDash val="solid"/>
                </a:ln>
                <a:solidFill>
                  <a:schemeClr val="accent1">
                    <a:lumMod val="75000"/>
                  </a:schemeClr>
                </a:solidFill>
              </a:rPr>
              <a:t>PLANIFICACIÓN DE RUTAS DE TRANSPORTE PÚBLICO BASADO EN  EL ALGORITMO A* PARA HIPERCENTRO DE QUITO</a:t>
            </a:r>
            <a:endParaRPr lang="es-EC" sz="2200" b="1" dirty="0">
              <a:ln w="10541" cmpd="sng">
                <a:solidFill>
                  <a:schemeClr val="accent1">
                    <a:shade val="88000"/>
                    <a:satMod val="110000"/>
                  </a:schemeClr>
                </a:solidFill>
                <a:prstDash val="solid"/>
              </a:ln>
              <a:solidFill>
                <a:schemeClr val="accent1">
                  <a:lumMod val="75000"/>
                </a:schemeClr>
              </a:solidFill>
            </a:endParaRPr>
          </a:p>
        </p:txBody>
      </p:sp>
      <p:pic>
        <p:nvPicPr>
          <p:cNvPr id="2" name="Picture 2" descr="Resultado de imagen de icono de turis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791" y="1798945"/>
            <a:ext cx="1248073" cy="740524"/>
          </a:xfrm>
          <a:prstGeom prst="rect">
            <a:avLst/>
          </a:prstGeom>
          <a:noFill/>
          <a:extLst>
            <a:ext uri="{909E8E84-426E-40DD-AFC4-6F175D3DCCD1}">
              <a14:hiddenFill xmlns:a14="http://schemas.microsoft.com/office/drawing/2010/main">
                <a:solidFill>
                  <a:srgbClr val="FFFFFF"/>
                </a:solidFill>
              </a14:hiddenFill>
            </a:ext>
          </a:extLst>
        </p:spPr>
      </p:pic>
      <p:sp>
        <p:nvSpPr>
          <p:cNvPr id="11" name="2 Subtítulo"/>
          <p:cNvSpPr txBox="1">
            <a:spLocks/>
          </p:cNvSpPr>
          <p:nvPr/>
        </p:nvSpPr>
        <p:spPr>
          <a:xfrm>
            <a:off x="4932040" y="5770501"/>
            <a:ext cx="3168352" cy="845980"/>
          </a:xfrm>
          <a:prstGeom prst="rect">
            <a:avLst/>
          </a:prstGeom>
          <a:ln w="38100" cap="flat" cmpd="sng" algn="ctr">
            <a:solidFill>
              <a:schemeClr val="bg2">
                <a:lumMod val="5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dk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dk1"/>
                </a:solidFill>
                <a:latin typeface="+mn-lt"/>
                <a:ea typeface="+mn-ea"/>
                <a:cs typeface="+mn-cs"/>
              </a:defRPr>
            </a:lvl9pPr>
          </a:lstStyle>
          <a:p>
            <a:r>
              <a:rPr lang="es-EC" dirty="0" smtClean="0">
                <a:solidFill>
                  <a:schemeClr val="tx1"/>
                </a:solidFill>
              </a:rPr>
              <a:t>Oponente Designado:</a:t>
            </a:r>
          </a:p>
          <a:p>
            <a:r>
              <a:rPr lang="es-EC" dirty="0" smtClean="0">
                <a:solidFill>
                  <a:schemeClr val="tx1"/>
                </a:solidFill>
              </a:rPr>
              <a:t>Ing. Byron Morales</a:t>
            </a:r>
          </a:p>
        </p:txBody>
      </p:sp>
    </p:spTree>
    <p:extLst>
      <p:ext uri="{BB962C8B-B14F-4D97-AF65-F5344CB8AC3E}">
        <p14:creationId xmlns:p14="http://schemas.microsoft.com/office/powerpoint/2010/main" val="24503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6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500"/>
                                        <p:tgtEl>
                                          <p:spTgt spid="8"/>
                                        </p:tgtEl>
                                      </p:cBhvr>
                                    </p:animEffect>
                                  </p:childTnLst>
                                </p:cTn>
                              </p:par>
                            </p:childTnLst>
                          </p:cTn>
                        </p:par>
                        <p:par>
                          <p:cTn id="11" fill="hold">
                            <p:stCondLst>
                              <p:cond delay="1600"/>
                            </p:stCondLst>
                            <p:childTnLst>
                              <p:par>
                                <p:cTn id="12" presetID="42"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400"/>
                                        <p:tgtEl>
                                          <p:spTgt spid="1026"/>
                                        </p:tgtEl>
                                      </p:cBhvr>
                                    </p:animEffect>
                                    <p:anim calcmode="lin" valueType="num">
                                      <p:cBhvr>
                                        <p:cTn id="15" dur="1400" fill="hold"/>
                                        <p:tgtEl>
                                          <p:spTgt spid="1026"/>
                                        </p:tgtEl>
                                        <p:attrNameLst>
                                          <p:attrName>ppt_x</p:attrName>
                                        </p:attrNameLst>
                                      </p:cBhvr>
                                      <p:tavLst>
                                        <p:tav tm="0">
                                          <p:val>
                                            <p:strVal val="#ppt_x"/>
                                          </p:val>
                                        </p:tav>
                                        <p:tav tm="100000">
                                          <p:val>
                                            <p:strVal val="#ppt_x"/>
                                          </p:val>
                                        </p:tav>
                                      </p:tavLst>
                                    </p:anim>
                                    <p:anim calcmode="lin" valueType="num">
                                      <p:cBhvr>
                                        <p:cTn id="16" dur="14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400"/>
                                        <p:tgtEl>
                                          <p:spTgt spid="14"/>
                                        </p:tgtEl>
                                      </p:cBhvr>
                                    </p:animEffect>
                                    <p:anim calcmode="lin" valueType="num">
                                      <p:cBhvr>
                                        <p:cTn id="20" dur="1400" fill="hold"/>
                                        <p:tgtEl>
                                          <p:spTgt spid="14"/>
                                        </p:tgtEl>
                                        <p:attrNameLst>
                                          <p:attrName>ppt_x</p:attrName>
                                        </p:attrNameLst>
                                      </p:cBhvr>
                                      <p:tavLst>
                                        <p:tav tm="0">
                                          <p:val>
                                            <p:strVal val="#ppt_x"/>
                                          </p:val>
                                        </p:tav>
                                        <p:tav tm="100000">
                                          <p:val>
                                            <p:strVal val="#ppt_x"/>
                                          </p:val>
                                        </p:tav>
                                      </p:tavLst>
                                    </p:anim>
                                    <p:anim calcmode="lin" valueType="num">
                                      <p:cBhvr>
                                        <p:cTn id="21" dur="14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400"/>
                                        <p:tgtEl>
                                          <p:spTgt spid="15"/>
                                        </p:tgtEl>
                                      </p:cBhvr>
                                    </p:animEffect>
                                    <p:anim calcmode="lin" valueType="num">
                                      <p:cBhvr>
                                        <p:cTn id="25" dur="1400" fill="hold"/>
                                        <p:tgtEl>
                                          <p:spTgt spid="15"/>
                                        </p:tgtEl>
                                        <p:attrNameLst>
                                          <p:attrName>ppt_x</p:attrName>
                                        </p:attrNameLst>
                                      </p:cBhvr>
                                      <p:tavLst>
                                        <p:tav tm="0">
                                          <p:val>
                                            <p:strVal val="#ppt_x"/>
                                          </p:val>
                                        </p:tav>
                                        <p:tav tm="100000">
                                          <p:val>
                                            <p:strVal val="#ppt_x"/>
                                          </p:val>
                                        </p:tav>
                                      </p:tavLst>
                                    </p:anim>
                                    <p:anim calcmode="lin" valueType="num">
                                      <p:cBhvr>
                                        <p:cTn id="26" dur="14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400"/>
                                        <p:tgtEl>
                                          <p:spTgt spid="7"/>
                                        </p:tgtEl>
                                      </p:cBhvr>
                                    </p:animEffect>
                                    <p:anim calcmode="lin" valueType="num">
                                      <p:cBhvr>
                                        <p:cTn id="30" dur="1400" fill="hold"/>
                                        <p:tgtEl>
                                          <p:spTgt spid="7"/>
                                        </p:tgtEl>
                                        <p:attrNameLst>
                                          <p:attrName>ppt_x</p:attrName>
                                        </p:attrNameLst>
                                      </p:cBhvr>
                                      <p:tavLst>
                                        <p:tav tm="0">
                                          <p:val>
                                            <p:strVal val="#ppt_x"/>
                                          </p:val>
                                        </p:tav>
                                        <p:tav tm="100000">
                                          <p:val>
                                            <p:strVal val="#ppt_x"/>
                                          </p:val>
                                        </p:tav>
                                      </p:tavLst>
                                    </p:anim>
                                    <p:anim calcmode="lin" valueType="num">
                                      <p:cBhvr>
                                        <p:cTn id="31" dur="14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bg/>
                                          </p:spTgt>
                                        </p:tgtEl>
                                        <p:attrNameLst>
                                          <p:attrName>style.visibility</p:attrName>
                                        </p:attrNameLst>
                                      </p:cBhvr>
                                      <p:to>
                                        <p:strVal val="visible"/>
                                      </p:to>
                                    </p:set>
                                    <p:animEffect transition="in" filter="fade">
                                      <p:cBhvr>
                                        <p:cTn id="34" dur="1400"/>
                                        <p:tgtEl>
                                          <p:spTgt spid="3">
                                            <p:bg/>
                                          </p:spTgt>
                                        </p:tgtEl>
                                      </p:cBhvr>
                                    </p:animEffect>
                                    <p:anim calcmode="lin" valueType="num">
                                      <p:cBhvr>
                                        <p:cTn id="35" dur="1400" fill="hold"/>
                                        <p:tgtEl>
                                          <p:spTgt spid="3">
                                            <p:bg/>
                                          </p:spTgt>
                                        </p:tgtEl>
                                        <p:attrNameLst>
                                          <p:attrName>ppt_x</p:attrName>
                                        </p:attrNameLst>
                                      </p:cBhvr>
                                      <p:tavLst>
                                        <p:tav tm="0">
                                          <p:val>
                                            <p:strVal val="#ppt_x"/>
                                          </p:val>
                                        </p:tav>
                                        <p:tav tm="100000">
                                          <p:val>
                                            <p:strVal val="#ppt_x"/>
                                          </p:val>
                                        </p:tav>
                                      </p:tavLst>
                                    </p:anim>
                                    <p:anim calcmode="lin" valueType="num">
                                      <p:cBhvr>
                                        <p:cTn id="36" dur="1400" fill="hold"/>
                                        <p:tgtEl>
                                          <p:spTgt spid="3">
                                            <p:bg/>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400"/>
                                        <p:tgtEl>
                                          <p:spTgt spid="3">
                                            <p:txEl>
                                              <p:pRg st="0" end="0"/>
                                            </p:txEl>
                                          </p:spTgt>
                                        </p:tgtEl>
                                      </p:cBhvr>
                                    </p:animEffect>
                                    <p:anim calcmode="lin" valueType="num">
                                      <p:cBhvr>
                                        <p:cTn id="40" dur="1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400" fill="hold"/>
                                        <p:tgtEl>
                                          <p:spTgt spid="3">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400"/>
                                        <p:tgtEl>
                                          <p:spTgt spid="3">
                                            <p:txEl>
                                              <p:pRg st="1" end="1"/>
                                            </p:txEl>
                                          </p:spTgt>
                                        </p:tgtEl>
                                      </p:cBhvr>
                                    </p:animEffect>
                                    <p:anim calcmode="lin" valueType="num">
                                      <p:cBhvr>
                                        <p:cTn id="45" dur="1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400" fill="hold"/>
                                        <p:tgtEl>
                                          <p:spTgt spid="3">
                                            <p:txEl>
                                              <p:pRg st="1" end="1"/>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400"/>
                                        <p:tgtEl>
                                          <p:spTgt spid="9"/>
                                        </p:tgtEl>
                                      </p:cBhvr>
                                    </p:animEffect>
                                    <p:anim calcmode="lin" valueType="num">
                                      <p:cBhvr>
                                        <p:cTn id="50" dur="1400" fill="hold"/>
                                        <p:tgtEl>
                                          <p:spTgt spid="9"/>
                                        </p:tgtEl>
                                        <p:attrNameLst>
                                          <p:attrName>ppt_x</p:attrName>
                                        </p:attrNameLst>
                                      </p:cBhvr>
                                      <p:tavLst>
                                        <p:tav tm="0">
                                          <p:val>
                                            <p:strVal val="#ppt_x"/>
                                          </p:val>
                                        </p:tav>
                                        <p:tav tm="100000">
                                          <p:val>
                                            <p:strVal val="#ppt_x"/>
                                          </p:val>
                                        </p:tav>
                                      </p:tavLst>
                                    </p:anim>
                                    <p:anim calcmode="lin" valueType="num">
                                      <p:cBhvr>
                                        <p:cTn id="51" dur="14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 presetClass="entr" presetSubtype="8"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1000" fill="hold"/>
                                        <p:tgtEl>
                                          <p:spTgt spid="2"/>
                                        </p:tgtEl>
                                        <p:attrNameLst>
                                          <p:attrName>ppt_x</p:attrName>
                                        </p:attrNameLst>
                                      </p:cBhvr>
                                      <p:tavLst>
                                        <p:tav tm="0">
                                          <p:val>
                                            <p:strVal val="0-#ppt_w/2"/>
                                          </p:val>
                                        </p:tav>
                                        <p:tav tm="100000">
                                          <p:val>
                                            <p:strVal val="#ppt_x"/>
                                          </p:val>
                                        </p:tav>
                                      </p:tavLst>
                                    </p:anim>
                                    <p:anim calcmode="lin" valueType="num">
                                      <p:cBhvr additive="base">
                                        <p:cTn id="56" dur="1000" fill="hold"/>
                                        <p:tgtEl>
                                          <p:spTgt spid="2"/>
                                        </p:tgtEl>
                                        <p:attrNameLst>
                                          <p:attrName>ppt_y</p:attrName>
                                        </p:attrNameLst>
                                      </p:cBhvr>
                                      <p:tavLst>
                                        <p:tav tm="0">
                                          <p:val>
                                            <p:strVal val="#ppt_y"/>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bg/>
                                          </p:spTgt>
                                        </p:tgtEl>
                                        <p:attrNameLst>
                                          <p:attrName>style.visibility</p:attrName>
                                        </p:attrNameLst>
                                      </p:cBhvr>
                                      <p:to>
                                        <p:strVal val="visible"/>
                                      </p:to>
                                    </p:set>
                                    <p:animEffect transition="in" filter="fade">
                                      <p:cBhvr>
                                        <p:cTn id="59" dur="1400"/>
                                        <p:tgtEl>
                                          <p:spTgt spid="11">
                                            <p:bg/>
                                          </p:spTgt>
                                        </p:tgtEl>
                                      </p:cBhvr>
                                    </p:animEffect>
                                    <p:anim calcmode="lin" valueType="num">
                                      <p:cBhvr>
                                        <p:cTn id="60" dur="1400" fill="hold"/>
                                        <p:tgtEl>
                                          <p:spTgt spid="11">
                                            <p:bg/>
                                          </p:spTgt>
                                        </p:tgtEl>
                                        <p:attrNameLst>
                                          <p:attrName>ppt_x</p:attrName>
                                        </p:attrNameLst>
                                      </p:cBhvr>
                                      <p:tavLst>
                                        <p:tav tm="0">
                                          <p:val>
                                            <p:strVal val="#ppt_x"/>
                                          </p:val>
                                        </p:tav>
                                        <p:tav tm="100000">
                                          <p:val>
                                            <p:strVal val="#ppt_x"/>
                                          </p:val>
                                        </p:tav>
                                      </p:tavLst>
                                    </p:anim>
                                    <p:anim calcmode="lin" valueType="num">
                                      <p:cBhvr>
                                        <p:cTn id="61" dur="1400" fill="hold"/>
                                        <p:tgtEl>
                                          <p:spTgt spid="11">
                                            <p:bg/>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fade">
                                      <p:cBhvr>
                                        <p:cTn id="64" dur="1400"/>
                                        <p:tgtEl>
                                          <p:spTgt spid="11">
                                            <p:txEl>
                                              <p:pRg st="0" end="0"/>
                                            </p:txEl>
                                          </p:spTgt>
                                        </p:tgtEl>
                                      </p:cBhvr>
                                    </p:animEffect>
                                    <p:anim calcmode="lin" valueType="num">
                                      <p:cBhvr>
                                        <p:cTn id="65" dur="1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6" dur="1400" fill="hold"/>
                                        <p:tgtEl>
                                          <p:spTgt spid="11">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animEffect transition="in" filter="fade">
                                      <p:cBhvr>
                                        <p:cTn id="69" dur="1400"/>
                                        <p:tgtEl>
                                          <p:spTgt spid="11">
                                            <p:txEl>
                                              <p:pRg st="1" end="1"/>
                                            </p:txEl>
                                          </p:spTgt>
                                        </p:tgtEl>
                                      </p:cBhvr>
                                    </p:animEffect>
                                    <p:anim calcmode="lin" valueType="num">
                                      <p:cBhvr>
                                        <p:cTn id="70" dur="14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71" dur="14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P spid="8" grpId="0" animBg="1"/>
      <p:bldP spid="10" grpId="0" animBg="1"/>
      <p:bldP spid="7" grpId="0"/>
      <p:bldP spid="1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107504"/>
            <a:ext cx="9236837" cy="9236837"/>
          </a:xfrm>
          <a:prstGeom prst="rect">
            <a:avLst/>
          </a:prstGeom>
        </p:spPr>
      </p:pic>
      <p:sp>
        <p:nvSpPr>
          <p:cNvPr id="13" name="Rectángulo 12"/>
          <p:cNvSpPr/>
          <p:nvPr/>
        </p:nvSpPr>
        <p:spPr>
          <a:xfrm>
            <a:off x="-566635" y="-45314"/>
            <a:ext cx="10277263" cy="6990726"/>
          </a:xfrm>
          <a:prstGeom prst="rect">
            <a:avLst/>
          </a:prstGeom>
          <a:solidFill>
            <a:schemeClr val="bg2">
              <a:lumMod val="25000"/>
              <a:alpha val="72157"/>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8" name="Rectángulo 7"/>
          <p:cNvSpPr/>
          <p:nvPr/>
        </p:nvSpPr>
        <p:spPr>
          <a:xfrm>
            <a:off x="-2" y="2707821"/>
            <a:ext cx="9144001" cy="1484457"/>
          </a:xfrm>
          <a:prstGeom prst="rect">
            <a:avLst/>
          </a:prstGeom>
          <a:solidFill>
            <a:schemeClr val="accent1">
              <a:lumMod val="5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TextBox 13"/>
          <p:cNvSpPr txBox="1"/>
          <p:nvPr/>
        </p:nvSpPr>
        <p:spPr>
          <a:xfrm>
            <a:off x="940292" y="3096106"/>
            <a:ext cx="7263411" cy="707886"/>
          </a:xfrm>
          <a:prstGeom prst="rect">
            <a:avLst/>
          </a:prstGeom>
          <a:noFill/>
        </p:spPr>
        <p:txBody>
          <a:bodyPr wrap="square" rtlCol="0">
            <a:spAutoFit/>
          </a:bodyPr>
          <a:lstStyle/>
          <a:p>
            <a:pPr algn="ctr"/>
            <a:r>
              <a:rPr lang="en-US" sz="4000" dirty="0" smtClean="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CONCEPTOS </a:t>
            </a:r>
            <a:endParaRPr lang="en-US" sz="4000" dirty="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27141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CONCEPTOS</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251520" y="692696"/>
            <a:ext cx="8229600" cy="64807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b="1" dirty="0" smtClean="0">
                <a:ln w="50800"/>
                <a:solidFill>
                  <a:schemeClr val="bg2">
                    <a:lumMod val="50000"/>
                  </a:schemeClr>
                </a:solidFill>
              </a:rPr>
              <a:t>Grafo</a:t>
            </a:r>
            <a:endParaRPr lang="es-EC" b="1" dirty="0">
              <a:ln w="50800"/>
              <a:solidFill>
                <a:schemeClr val="bg2">
                  <a:lumMod val="50000"/>
                </a:schemeClr>
              </a:solidFill>
            </a:endParaRPr>
          </a:p>
        </p:txBody>
      </p:sp>
      <p:pic>
        <p:nvPicPr>
          <p:cNvPr id="13" name="4 Imagen"/>
          <p:cNvPicPr/>
          <p:nvPr/>
        </p:nvPicPr>
        <p:blipFill rotWithShape="1">
          <a:blip r:embed="rId5"/>
          <a:srcRect l="34990" t="40755" r="31471" b="27547"/>
          <a:stretch/>
        </p:blipFill>
        <p:spPr bwMode="auto">
          <a:xfrm>
            <a:off x="1907704" y="1124744"/>
            <a:ext cx="4536504" cy="223224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4" name="Rectangle 1"/>
              <p:cNvSpPr>
                <a:spLocks noChangeArrowheads="1"/>
              </p:cNvSpPr>
              <p:nvPr/>
            </p:nvSpPr>
            <p:spPr bwMode="auto">
              <a:xfrm>
                <a:off x="611560" y="3679968"/>
                <a:ext cx="7920880"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C" altLang="es-EC" sz="2400" b="0" i="0" u="none" strike="noStrike" cap="none" normalizeH="0" baseline="0" dirty="0" smtClean="0">
                    <a:ln>
                      <a:noFill/>
                    </a:ln>
                    <a:solidFill>
                      <a:sysClr val="windowText" lastClr="000000"/>
                    </a:solidFill>
                    <a:effectLst/>
                    <a:latin typeface="Calibri" pitchFamily="34" charset="0"/>
                    <a:ea typeface="Calibri" pitchFamily="34" charset="0"/>
                    <a:cs typeface="Times New Roman" pitchFamily="18" charset="0"/>
                  </a:rPr>
                  <a:t>Un grafo es un conjunto de vértices y aristas definidas por: </a:t>
                </a:r>
              </a:p>
              <a:p>
                <a:pPr eaLnBrk="0" hangingPunct="0"/>
                <a14:m>
                  <m:oMathPara xmlns:m="http://schemas.openxmlformats.org/officeDocument/2006/math">
                    <m:oMathParaPr>
                      <m:jc m:val="centerGroup"/>
                    </m:oMathParaPr>
                    <m:oMath xmlns:m="http://schemas.openxmlformats.org/officeDocument/2006/math">
                      <m:r>
                        <a:rPr lang="es-EC" sz="2400">
                          <a:solidFill>
                            <a:sysClr val="windowText" lastClr="000000"/>
                          </a:solidFill>
                          <a:latin typeface="Cambria Math"/>
                        </a:rPr>
                        <m:t>𝐺</m:t>
                      </m:r>
                      <m:r>
                        <a:rPr lang="es-EC" sz="2400">
                          <a:solidFill>
                            <a:sysClr val="windowText" lastClr="000000"/>
                          </a:solidFill>
                          <a:latin typeface="Cambria Math"/>
                        </a:rPr>
                        <m:t>=(</m:t>
                      </m:r>
                      <m:r>
                        <a:rPr lang="es-EC" sz="2400">
                          <a:solidFill>
                            <a:sysClr val="windowText" lastClr="000000"/>
                          </a:solidFill>
                          <a:latin typeface="Cambria Math"/>
                        </a:rPr>
                        <m:t>𝑉</m:t>
                      </m:r>
                      <m:r>
                        <a:rPr lang="es-EC" sz="2400">
                          <a:solidFill>
                            <a:sysClr val="windowText" lastClr="000000"/>
                          </a:solidFill>
                          <a:latin typeface="Cambria Math"/>
                        </a:rPr>
                        <m:t>,</m:t>
                      </m:r>
                      <m:r>
                        <a:rPr lang="es-EC" sz="2400">
                          <a:solidFill>
                            <a:sysClr val="windowText" lastClr="000000"/>
                          </a:solidFill>
                          <a:latin typeface="Cambria Math"/>
                        </a:rPr>
                        <m:t>𝐴</m:t>
                      </m:r>
                      <m:r>
                        <a:rPr lang="es-EC" sz="2400">
                          <a:solidFill>
                            <a:sysClr val="windowText" lastClr="000000"/>
                          </a:solidFill>
                          <a:latin typeface="Cambria Math"/>
                        </a:rPr>
                        <m:t>)</m:t>
                      </m:r>
                    </m:oMath>
                  </m:oMathPara>
                </a14:m>
                <a:endParaRPr lang="es-EC" sz="2000" dirty="0">
                  <a:solidFill>
                    <a:sysClr val="windowText" lastClr="000000"/>
                  </a:solidFill>
                  <a:latin typeface="Calibri"/>
                  <a:ea typeface="Calibri"/>
                  <a:cs typeface="Times New Roman"/>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es-EC" altLang="es-EC" sz="2400" dirty="0">
                  <a:solidFill>
                    <a:sysClr val="windowText" lastClr="000000"/>
                  </a:solidFill>
                  <a:latin typeface="Calibri"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C" altLang="es-EC" sz="2400" b="0" i="0" u="none" strike="noStrike" cap="none" normalizeH="0" baseline="0" dirty="0" smtClean="0">
                    <a:ln>
                      <a:noFill/>
                    </a:ln>
                    <a:solidFill>
                      <a:sysClr val="windowText" lastClr="000000"/>
                    </a:solidFill>
                    <a:effectLst/>
                    <a:latin typeface="Calibri" pitchFamily="34" charset="0"/>
                    <a:ea typeface="Calibri" pitchFamily="34" charset="0"/>
                    <a:cs typeface="Times New Roman" pitchFamily="18" charset="0"/>
                  </a:rPr>
                  <a:t>Dónde:  </a:t>
                </a:r>
                <a:endParaRPr kumimoji="0" lang="es-EC" altLang="es-EC" sz="1200" b="0"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C" altLang="es-EC" sz="2400" b="0" i="0" u="none" strike="noStrike" cap="none" normalizeH="0" baseline="0" dirty="0" smtClean="0">
                    <a:ln>
                      <a:noFill/>
                    </a:ln>
                    <a:solidFill>
                      <a:sysClr val="windowText" lastClr="000000"/>
                    </a:solidFill>
                    <a:effectLst/>
                    <a:latin typeface="Calibri" pitchFamily="34" charset="0"/>
                    <a:ea typeface="Calibri" pitchFamily="34" charset="0"/>
                    <a:cs typeface="Times New Roman" pitchFamily="18" charset="0"/>
                  </a:rPr>
                  <a:t>V: conjunto de Vértices o nodos.</a:t>
                </a:r>
                <a:endParaRPr kumimoji="0" lang="es-EC" altLang="es-EC" sz="1200" b="0"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EC" altLang="es-EC" sz="2400" b="0" i="0" u="none" strike="noStrike" cap="none" normalizeH="0" baseline="0" dirty="0" smtClean="0">
                    <a:ln>
                      <a:noFill/>
                    </a:ln>
                    <a:solidFill>
                      <a:sysClr val="windowText" lastClr="000000"/>
                    </a:solidFill>
                    <a:effectLst/>
                    <a:latin typeface="Calibri" pitchFamily="34" charset="0"/>
                    <a:ea typeface="Calibri" pitchFamily="34" charset="0"/>
                    <a:cs typeface="Times New Roman" pitchFamily="18" charset="0"/>
                  </a:rPr>
                  <a:t>A: conexiones  que unen los vértices llamadas aristas.</a:t>
                </a:r>
                <a:endParaRPr kumimoji="0" lang="es-EC" altLang="es-EC" sz="3600" b="0" i="0" u="none" strike="noStrike" cap="none" normalizeH="0" baseline="0" dirty="0" smtClean="0">
                  <a:ln>
                    <a:noFill/>
                  </a:ln>
                  <a:solidFill>
                    <a:sysClr val="windowText" lastClr="000000"/>
                  </a:solidFill>
                  <a:effectLst/>
                  <a:latin typeface="Arial" pitchFamily="34" charset="0"/>
                  <a:cs typeface="Arial" pitchFamily="34" charset="0"/>
                </a:endParaRPr>
              </a:p>
            </p:txBody>
          </p:sp>
        </mc:Choice>
        <mc:Fallback xmlns="">
          <p:sp>
            <p:nvSpPr>
              <p:cNvPr id="14" name="Rectangle 1"/>
              <p:cNvSpPr>
                <a:spLocks noRot="1" noChangeAspect="1" noMove="1" noResize="1" noEditPoints="1" noAdjustHandles="1" noChangeArrowheads="1" noChangeShapeType="1" noTextEdit="1"/>
              </p:cNvSpPr>
              <p:nvPr/>
            </p:nvSpPr>
            <p:spPr bwMode="auto">
              <a:xfrm>
                <a:off x="611560" y="3679968"/>
                <a:ext cx="7920880" cy="2308324"/>
              </a:xfrm>
              <a:prstGeom prst="rect">
                <a:avLst/>
              </a:prstGeom>
              <a:blipFill>
                <a:blip r:embed="rId6"/>
                <a:stretch>
                  <a:fillRect t="-1587" r="-1154" b="-55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C">
                    <a:noFill/>
                  </a:rPr>
                  <a:t> </a:t>
                </a:r>
              </a:p>
            </p:txBody>
          </p:sp>
        </mc:Fallback>
      </mc:AlternateContent>
    </p:spTree>
    <p:extLst>
      <p:ext uri="{BB962C8B-B14F-4D97-AF65-F5344CB8AC3E}">
        <p14:creationId xmlns:p14="http://schemas.microsoft.com/office/powerpoint/2010/main" val="4682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CONCEPTOS</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529208" y="715484"/>
            <a:ext cx="8229600" cy="64807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b="1" dirty="0" smtClean="0">
                <a:ln w="50800"/>
                <a:solidFill>
                  <a:schemeClr val="bg2">
                    <a:lumMod val="50000"/>
                  </a:schemeClr>
                </a:solidFill>
              </a:rPr>
              <a:t>Matriz de Adyacencia</a:t>
            </a:r>
            <a:endParaRPr lang="es-EC" b="1" dirty="0">
              <a:ln w="50800"/>
              <a:solidFill>
                <a:schemeClr val="bg2">
                  <a:lumMod val="50000"/>
                </a:schemeClr>
              </a:solidFill>
            </a:endParaRPr>
          </a:p>
        </p:txBody>
      </p:sp>
      <p:pic>
        <p:nvPicPr>
          <p:cNvPr id="13" name="4 Imagen"/>
          <p:cNvPicPr/>
          <p:nvPr/>
        </p:nvPicPr>
        <p:blipFill rotWithShape="1">
          <a:blip r:embed="rId5">
            <a:extLst>
              <a:ext uri="{28A0092B-C50C-407E-A947-70E740481C1C}">
                <a14:useLocalDpi xmlns:a14="http://schemas.microsoft.com/office/drawing/2010/main" val="0"/>
              </a:ext>
            </a:extLst>
          </a:blip>
          <a:srcRect l="1695" t="6293" r="41795"/>
          <a:stretch/>
        </p:blipFill>
        <p:spPr bwMode="auto">
          <a:xfrm>
            <a:off x="719018" y="1288266"/>
            <a:ext cx="4429046" cy="3129945"/>
          </a:xfrm>
          <a:prstGeom prst="rect">
            <a:avLst/>
          </a:prstGeom>
          <a:noFill/>
          <a:ln>
            <a:solidFill>
              <a:schemeClr val="bg1"/>
            </a:solidFill>
          </a:ln>
          <a:extLst>
            <a:ext uri="{53640926-AAD7-44D8-BBD7-CCE9431645EC}">
              <a14:shadowObscured xmlns:a14="http://schemas.microsoft.com/office/drawing/2010/main"/>
            </a:ext>
          </a:extLst>
        </p:spPr>
      </p:pic>
      <p:sp>
        <p:nvSpPr>
          <p:cNvPr id="14" name="5 CuadroTexto"/>
          <p:cNvSpPr txBox="1"/>
          <p:nvPr/>
        </p:nvSpPr>
        <p:spPr>
          <a:xfrm>
            <a:off x="1475656" y="4791635"/>
            <a:ext cx="2160240" cy="646331"/>
          </a:xfrm>
          <a:prstGeom prst="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s-EC" b="1" dirty="0" smtClean="0">
                <a:solidFill>
                  <a:srgbClr val="FF0000"/>
                </a:solidFill>
              </a:rPr>
              <a:t>3-1-2-4-5</a:t>
            </a:r>
          </a:p>
          <a:p>
            <a:pPr algn="ctr"/>
            <a:r>
              <a:rPr lang="es-EC" b="1" dirty="0" smtClean="0">
                <a:solidFill>
                  <a:schemeClr val="accent1">
                    <a:lumMod val="50000"/>
                  </a:schemeClr>
                </a:solidFill>
              </a:rPr>
              <a:t>3-4-5</a:t>
            </a:r>
            <a:endParaRPr lang="es-EC" b="1" dirty="0">
              <a:solidFill>
                <a:schemeClr val="accent1">
                  <a:lumMod val="50000"/>
                </a:schemeClr>
              </a:solidFill>
            </a:endParaRPr>
          </a:p>
        </p:txBody>
      </p:sp>
      <p:cxnSp>
        <p:nvCxnSpPr>
          <p:cNvPr id="15" name="7 Conector recto de flecha"/>
          <p:cNvCxnSpPr/>
          <p:nvPr/>
        </p:nvCxnSpPr>
        <p:spPr>
          <a:xfrm flipH="1" flipV="1">
            <a:off x="1331640" y="3140968"/>
            <a:ext cx="1296144" cy="504056"/>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6" name="9 Conector recto de flecha"/>
          <p:cNvCxnSpPr/>
          <p:nvPr/>
        </p:nvCxnSpPr>
        <p:spPr>
          <a:xfrm flipV="1">
            <a:off x="1187624" y="1772816"/>
            <a:ext cx="720080" cy="1080422"/>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7" name="17 Conector recto de flecha"/>
          <p:cNvCxnSpPr/>
          <p:nvPr/>
        </p:nvCxnSpPr>
        <p:spPr>
          <a:xfrm>
            <a:off x="2195736" y="1741888"/>
            <a:ext cx="1152128" cy="31896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8" name="19 Conector recto de flecha"/>
          <p:cNvCxnSpPr/>
          <p:nvPr/>
        </p:nvCxnSpPr>
        <p:spPr>
          <a:xfrm>
            <a:off x="3707904" y="2319054"/>
            <a:ext cx="936104" cy="60589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9" name="22 Conector recto de flecha"/>
          <p:cNvCxnSpPr/>
          <p:nvPr/>
        </p:nvCxnSpPr>
        <p:spPr>
          <a:xfrm flipV="1">
            <a:off x="2987824" y="2427647"/>
            <a:ext cx="504056" cy="108042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24 Conector recto de flecha"/>
          <p:cNvCxnSpPr/>
          <p:nvPr/>
        </p:nvCxnSpPr>
        <p:spPr>
          <a:xfrm>
            <a:off x="3707904" y="2427647"/>
            <a:ext cx="936104" cy="60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1" name="4 Imagen"/>
          <p:cNvPicPr/>
          <p:nvPr/>
        </p:nvPicPr>
        <p:blipFill rotWithShape="1">
          <a:blip r:embed="rId5">
            <a:extLst>
              <a:ext uri="{28A0092B-C50C-407E-A947-70E740481C1C}">
                <a14:useLocalDpi xmlns:a14="http://schemas.microsoft.com/office/drawing/2010/main" val="0"/>
              </a:ext>
            </a:extLst>
          </a:blip>
          <a:srcRect l="58098" t="6293"/>
          <a:stretch/>
        </p:blipFill>
        <p:spPr bwMode="auto">
          <a:xfrm>
            <a:off x="5319700" y="2588843"/>
            <a:ext cx="3284194" cy="3129945"/>
          </a:xfrm>
          <a:prstGeom prst="rect">
            <a:avLst/>
          </a:prstGeom>
          <a:noFill/>
          <a:ln>
            <a:solidFill>
              <a:schemeClr val="bg1"/>
            </a:solidFill>
          </a:ln>
          <a:extLst>
            <a:ext uri="{53640926-AAD7-44D8-BBD7-CCE9431645EC}">
              <a14:shadowObscured xmlns:a14="http://schemas.microsoft.com/office/drawing/2010/main"/>
            </a:ext>
          </a:extLst>
        </p:spPr>
      </p:pic>
      <p:sp>
        <p:nvSpPr>
          <p:cNvPr id="4" name="3 Rectángulo"/>
          <p:cNvSpPr/>
          <p:nvPr/>
        </p:nvSpPr>
        <p:spPr>
          <a:xfrm>
            <a:off x="5255201" y="3211264"/>
            <a:ext cx="404428" cy="2376264"/>
          </a:xfrm>
          <a:prstGeom prst="rect">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 name="4 CuadroTexto"/>
          <p:cNvSpPr txBox="1"/>
          <p:nvPr/>
        </p:nvSpPr>
        <p:spPr>
          <a:xfrm>
            <a:off x="4469202" y="4221559"/>
            <a:ext cx="1152128" cy="369332"/>
          </a:xfrm>
          <a:prstGeom prst="rect">
            <a:avLst/>
          </a:prstGeom>
          <a:noFill/>
        </p:spPr>
        <p:txBody>
          <a:bodyPr wrap="square" rtlCol="0">
            <a:spAutoFit/>
          </a:bodyPr>
          <a:lstStyle/>
          <a:p>
            <a:r>
              <a:rPr lang="es-EC" dirty="0" smtClean="0"/>
              <a:t>Salida</a:t>
            </a:r>
            <a:endParaRPr lang="es-EC" dirty="0"/>
          </a:p>
        </p:txBody>
      </p:sp>
      <p:sp>
        <p:nvSpPr>
          <p:cNvPr id="6" name="5 Rectángulo"/>
          <p:cNvSpPr/>
          <p:nvPr/>
        </p:nvSpPr>
        <p:spPr>
          <a:xfrm>
            <a:off x="5868144" y="2730688"/>
            <a:ext cx="2439097" cy="48057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6588224" y="2319054"/>
            <a:ext cx="1152128" cy="369332"/>
          </a:xfrm>
          <a:prstGeom prst="rect">
            <a:avLst/>
          </a:prstGeom>
          <a:noFill/>
        </p:spPr>
        <p:txBody>
          <a:bodyPr wrap="square" rtlCol="0">
            <a:spAutoFit/>
          </a:bodyPr>
          <a:lstStyle/>
          <a:p>
            <a:r>
              <a:rPr lang="es-EC" dirty="0" smtClean="0"/>
              <a:t>Llegada</a:t>
            </a:r>
            <a:endParaRPr lang="es-EC" dirty="0"/>
          </a:p>
        </p:txBody>
      </p:sp>
      <p:sp>
        <p:nvSpPr>
          <p:cNvPr id="8" name="7 Rectángulo"/>
          <p:cNvSpPr/>
          <p:nvPr/>
        </p:nvSpPr>
        <p:spPr>
          <a:xfrm>
            <a:off x="5148064" y="4221559"/>
            <a:ext cx="315917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Rectángulo"/>
          <p:cNvSpPr/>
          <p:nvPr/>
        </p:nvSpPr>
        <p:spPr>
          <a:xfrm>
            <a:off x="5868144" y="2853238"/>
            <a:ext cx="360040" cy="30960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Rectángulo"/>
          <p:cNvSpPr/>
          <p:nvPr/>
        </p:nvSpPr>
        <p:spPr>
          <a:xfrm>
            <a:off x="7374383" y="2858828"/>
            <a:ext cx="360040" cy="3090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1434815" y="4374396"/>
            <a:ext cx="2417105" cy="369332"/>
          </a:xfrm>
          <a:prstGeom prst="rect">
            <a:avLst/>
          </a:prstGeom>
          <a:noFill/>
        </p:spPr>
        <p:txBody>
          <a:bodyPr wrap="square" rtlCol="0">
            <a:spAutoFit/>
          </a:bodyPr>
          <a:lstStyle/>
          <a:p>
            <a:r>
              <a:rPr lang="es-EC" dirty="0" smtClean="0">
                <a:solidFill>
                  <a:schemeClr val="accent1">
                    <a:lumMod val="50000"/>
                  </a:schemeClr>
                </a:solidFill>
              </a:rPr>
              <a:t>LISTAS DE ADYACENCIA</a:t>
            </a:r>
            <a:endParaRPr lang="es-EC" dirty="0">
              <a:solidFill>
                <a:schemeClr val="accent1">
                  <a:lumMod val="50000"/>
                </a:schemeClr>
              </a:solidFill>
            </a:endParaRPr>
          </a:p>
        </p:txBody>
      </p:sp>
    </p:spTree>
    <p:extLst>
      <p:ext uri="{BB962C8B-B14F-4D97-AF65-F5344CB8AC3E}">
        <p14:creationId xmlns:p14="http://schemas.microsoft.com/office/powerpoint/2010/main" val="14999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700"/>
                                        <p:tgtEl>
                                          <p:spTgt spid="15"/>
                                        </p:tgtEl>
                                      </p:cBhvr>
                                    </p:animEffect>
                                  </p:childTnLst>
                                </p:cTn>
                              </p:par>
                            </p:childTnLst>
                          </p:cTn>
                        </p:par>
                        <p:par>
                          <p:cTn id="32" fill="hold">
                            <p:stCondLst>
                              <p:cond delay="700"/>
                            </p:stCondLst>
                            <p:childTnLst>
                              <p:par>
                                <p:cTn id="33" presetID="21" presetClass="entr" presetSubtype="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1000"/>
                                        <p:tgtEl>
                                          <p:spTgt spid="16"/>
                                        </p:tgtEl>
                                      </p:cBhvr>
                                    </p:animEffect>
                                  </p:childTnLst>
                                </p:cTn>
                              </p:par>
                            </p:childTnLst>
                          </p:cTn>
                        </p:par>
                        <p:par>
                          <p:cTn id="36" fill="hold">
                            <p:stCondLst>
                              <p:cond delay="1700"/>
                            </p:stCondLst>
                            <p:childTnLst>
                              <p:par>
                                <p:cTn id="37" presetID="21"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300"/>
                                        <p:tgtEl>
                                          <p:spTgt spid="17"/>
                                        </p:tgtEl>
                                      </p:cBhvr>
                                    </p:animEffect>
                                  </p:childTnLst>
                                </p:cTn>
                              </p:par>
                            </p:childTnLst>
                          </p:cTn>
                        </p:par>
                        <p:par>
                          <p:cTn id="40" fill="hold">
                            <p:stCondLst>
                              <p:cond delay="2000"/>
                            </p:stCondLst>
                            <p:childTnLst>
                              <p:par>
                                <p:cTn id="41" presetID="21"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300"/>
                                        <p:tgtEl>
                                          <p:spTgt spid="18"/>
                                        </p:tgtEl>
                                      </p:cBhvr>
                                    </p:animEffect>
                                  </p:childTnLst>
                                </p:cTn>
                              </p:par>
                              <p:par>
                                <p:cTn id="44" presetID="21"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300"/>
                                        <p:tgtEl>
                                          <p:spTgt spid="19"/>
                                        </p:tgtEl>
                                      </p:cBhvr>
                                    </p:animEffect>
                                  </p:childTnLst>
                                </p:cTn>
                              </p:par>
                              <p:par>
                                <p:cTn id="47" presetID="21" presetClass="entr" presetSubtype="1"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300"/>
                                        <p:tgtEl>
                                          <p:spTgt spid="20"/>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300"/>
                                        <p:tgtEl>
                                          <p:spTgt spid="14"/>
                                        </p:tgtEl>
                                      </p:cBhvr>
                                    </p:animEffect>
                                    <p:anim calcmode="lin" valueType="num">
                                      <p:cBhvr>
                                        <p:cTn id="57" dur="300" fill="hold"/>
                                        <p:tgtEl>
                                          <p:spTgt spid="14"/>
                                        </p:tgtEl>
                                        <p:attrNameLst>
                                          <p:attrName>ppt_x</p:attrName>
                                        </p:attrNameLst>
                                      </p:cBhvr>
                                      <p:tavLst>
                                        <p:tav tm="0">
                                          <p:val>
                                            <p:strVal val="#ppt_x"/>
                                          </p:val>
                                        </p:tav>
                                        <p:tav tm="100000">
                                          <p:val>
                                            <p:strVal val="#ppt_x"/>
                                          </p:val>
                                        </p:tav>
                                      </p:tavLst>
                                    </p:anim>
                                    <p:anim calcmode="lin" valueType="num">
                                      <p:cBhvr>
                                        <p:cTn id="58" dur="3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300"/>
                                        <p:tgtEl>
                                          <p:spTgt spid="4"/>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circle(in)">
                                      <p:cBhvr>
                                        <p:cTn id="66" dur="3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circle(in)">
                                      <p:cBhvr>
                                        <p:cTn id="71" dur="300"/>
                                        <p:tgtEl>
                                          <p:spTgt spid="7"/>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circle(in)">
                                      <p:cBhvr>
                                        <p:cTn id="74" dur="3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
                                        </p:tgtEl>
                                      </p:cBhvr>
                                    </p:animEffect>
                                    <p:set>
                                      <p:cBhvr>
                                        <p:cTn id="88" dur="1" fill="hold">
                                          <p:stCondLst>
                                            <p:cond delay="499"/>
                                          </p:stCondLst>
                                        </p:cTn>
                                        <p:tgtEl>
                                          <p:spTgt spid="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circle(in)">
                                      <p:cBhvr>
                                        <p:cTn id="93" dur="10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00"/>
                                        <p:tgtEl>
                                          <p:spTgt spid="22"/>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2" grpId="0"/>
      <p:bldP spid="14" grpId="0" animBg="1"/>
      <p:bldP spid="4" grpId="0" animBg="1"/>
      <p:bldP spid="4" grpId="1" animBg="1"/>
      <p:bldP spid="5" grpId="0"/>
      <p:bldP spid="5" grpId="1"/>
      <p:bldP spid="6" grpId="0" animBg="1"/>
      <p:bldP spid="6" grpId="1" animBg="1"/>
      <p:bldP spid="7" grpId="0"/>
      <p:bldP spid="7" grpId="1"/>
      <p:bldP spid="8" grpId="0" animBg="1"/>
      <p:bldP spid="22" grpId="0" animBg="1"/>
      <p:bldP spid="23"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CONCEPTOS</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179512" y="833548"/>
            <a:ext cx="8229600" cy="64807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b="1" dirty="0" smtClean="0">
                <a:ln w="50800"/>
                <a:solidFill>
                  <a:schemeClr val="bg2">
                    <a:lumMod val="50000"/>
                  </a:schemeClr>
                </a:solidFill>
              </a:rPr>
              <a:t>Algoritmo A</a:t>
            </a:r>
            <a:r>
              <a:rPr lang="en-US" b="1" dirty="0" smtClean="0">
                <a:ln w="50800"/>
                <a:solidFill>
                  <a:schemeClr val="bg2">
                    <a:lumMod val="50000"/>
                  </a:schemeClr>
                </a:solidFill>
              </a:rPr>
              <a:t>*</a:t>
            </a:r>
            <a:endParaRPr lang="es-EC" b="1" dirty="0">
              <a:ln w="50800"/>
              <a:solidFill>
                <a:schemeClr val="bg2">
                  <a:lumMod val="50000"/>
                </a:schemeClr>
              </a:solidFill>
            </a:endParaRPr>
          </a:p>
        </p:txBody>
      </p:sp>
      <p:sp>
        <p:nvSpPr>
          <p:cNvPr id="13" name="4 Elipse"/>
          <p:cNvSpPr/>
          <p:nvPr/>
        </p:nvSpPr>
        <p:spPr>
          <a:xfrm>
            <a:off x="4895080" y="4198114"/>
            <a:ext cx="432048" cy="450506"/>
          </a:xfrm>
          <a:prstGeom prst="ellipse">
            <a:avLst/>
          </a:prstGeom>
          <a:solidFill>
            <a:schemeClr val="tx1">
              <a:lumMod val="95000"/>
              <a:lumOff val="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3</a:t>
            </a:r>
            <a:endParaRPr lang="es-EC" dirty="0"/>
          </a:p>
        </p:txBody>
      </p:sp>
      <p:sp>
        <p:nvSpPr>
          <p:cNvPr id="14" name="5 Elipse"/>
          <p:cNvSpPr/>
          <p:nvPr/>
        </p:nvSpPr>
        <p:spPr>
          <a:xfrm>
            <a:off x="1403648" y="3693559"/>
            <a:ext cx="432048" cy="4320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1</a:t>
            </a:r>
            <a:endParaRPr lang="es-EC" dirty="0"/>
          </a:p>
        </p:txBody>
      </p:sp>
      <p:sp>
        <p:nvSpPr>
          <p:cNvPr id="15" name="6 Elipse"/>
          <p:cNvSpPr/>
          <p:nvPr/>
        </p:nvSpPr>
        <p:spPr>
          <a:xfrm>
            <a:off x="3778102" y="4629615"/>
            <a:ext cx="432048" cy="4320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2</a:t>
            </a:r>
            <a:endParaRPr lang="es-EC" dirty="0"/>
          </a:p>
        </p:txBody>
      </p:sp>
      <p:sp>
        <p:nvSpPr>
          <p:cNvPr id="16" name="7 Elipse"/>
          <p:cNvSpPr/>
          <p:nvPr/>
        </p:nvSpPr>
        <p:spPr>
          <a:xfrm>
            <a:off x="6179255" y="4674486"/>
            <a:ext cx="432048" cy="4320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6</a:t>
            </a:r>
            <a:endParaRPr lang="es-EC" dirty="0"/>
          </a:p>
        </p:txBody>
      </p:sp>
      <p:sp>
        <p:nvSpPr>
          <p:cNvPr id="17" name="8 Elipse"/>
          <p:cNvSpPr/>
          <p:nvPr/>
        </p:nvSpPr>
        <p:spPr>
          <a:xfrm>
            <a:off x="6179255" y="2387997"/>
            <a:ext cx="432048" cy="4320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4</a:t>
            </a:r>
            <a:endParaRPr lang="es-EC" dirty="0"/>
          </a:p>
        </p:txBody>
      </p:sp>
      <p:sp>
        <p:nvSpPr>
          <p:cNvPr id="18" name="9 Elipse"/>
          <p:cNvSpPr/>
          <p:nvPr/>
        </p:nvSpPr>
        <p:spPr>
          <a:xfrm>
            <a:off x="7557601" y="2351734"/>
            <a:ext cx="432048" cy="4320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5</a:t>
            </a:r>
            <a:endParaRPr lang="es-EC" dirty="0"/>
          </a:p>
        </p:txBody>
      </p:sp>
      <p:sp>
        <p:nvSpPr>
          <p:cNvPr id="19" name="10 Elipse"/>
          <p:cNvSpPr/>
          <p:nvPr/>
        </p:nvSpPr>
        <p:spPr>
          <a:xfrm>
            <a:off x="8351148" y="4584744"/>
            <a:ext cx="432048" cy="4320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8</a:t>
            </a:r>
            <a:endParaRPr lang="es-EC" dirty="0"/>
          </a:p>
        </p:txBody>
      </p:sp>
      <p:cxnSp>
        <p:nvCxnSpPr>
          <p:cNvPr id="20" name="12 Conector recto"/>
          <p:cNvCxnSpPr>
            <a:stCxn id="14" idx="5"/>
            <a:endCxn id="15" idx="2"/>
          </p:cNvCxnSpPr>
          <p:nvPr/>
        </p:nvCxnSpPr>
        <p:spPr>
          <a:xfrm>
            <a:off x="1772424" y="4062335"/>
            <a:ext cx="2005678" cy="783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14 Conector recto"/>
          <p:cNvCxnSpPr>
            <a:stCxn id="15" idx="6"/>
            <a:endCxn id="13" idx="2"/>
          </p:cNvCxnSpPr>
          <p:nvPr/>
        </p:nvCxnSpPr>
        <p:spPr>
          <a:xfrm flipV="1">
            <a:off x="4210150" y="4423367"/>
            <a:ext cx="684930" cy="42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16 Conector recto"/>
          <p:cNvCxnSpPr>
            <a:stCxn id="13" idx="7"/>
            <a:endCxn id="17" idx="3"/>
          </p:cNvCxnSpPr>
          <p:nvPr/>
        </p:nvCxnSpPr>
        <p:spPr>
          <a:xfrm flipV="1">
            <a:off x="5263856" y="2756773"/>
            <a:ext cx="978671" cy="1507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18 Conector recto"/>
          <p:cNvCxnSpPr>
            <a:stCxn id="13" idx="6"/>
            <a:endCxn id="16" idx="2"/>
          </p:cNvCxnSpPr>
          <p:nvPr/>
        </p:nvCxnSpPr>
        <p:spPr>
          <a:xfrm>
            <a:off x="5327128" y="4423367"/>
            <a:ext cx="852127" cy="467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2 Conector recto"/>
          <p:cNvCxnSpPr>
            <a:stCxn id="17" idx="6"/>
            <a:endCxn id="18" idx="2"/>
          </p:cNvCxnSpPr>
          <p:nvPr/>
        </p:nvCxnSpPr>
        <p:spPr>
          <a:xfrm flipV="1">
            <a:off x="6611303" y="2567758"/>
            <a:ext cx="946298" cy="36263"/>
          </a:xfrm>
          <a:prstGeom prst="line">
            <a:avLst/>
          </a:prstGeom>
        </p:spPr>
        <p:style>
          <a:lnRef idx="1">
            <a:schemeClr val="accent1"/>
          </a:lnRef>
          <a:fillRef idx="0">
            <a:schemeClr val="accent1"/>
          </a:fillRef>
          <a:effectRef idx="0">
            <a:schemeClr val="accent1"/>
          </a:effectRef>
          <a:fontRef idx="minor">
            <a:schemeClr val="tx1"/>
          </a:fontRef>
        </p:style>
      </p:cxnSp>
      <p:sp>
        <p:nvSpPr>
          <p:cNvPr id="25" name="33 Elipse"/>
          <p:cNvSpPr/>
          <p:nvPr/>
        </p:nvSpPr>
        <p:spPr>
          <a:xfrm>
            <a:off x="7557601" y="3597951"/>
            <a:ext cx="432048" cy="432048"/>
          </a:xfrm>
          <a:prstGeom prst="ellipse">
            <a:avLst/>
          </a:prstGeom>
          <a:solidFill>
            <a:schemeClr val="tx1">
              <a:lumMod val="95000"/>
              <a:lumOff val="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9</a:t>
            </a:r>
            <a:endParaRPr lang="es-EC" dirty="0"/>
          </a:p>
        </p:txBody>
      </p:sp>
      <p:cxnSp>
        <p:nvCxnSpPr>
          <p:cNvPr id="26" name="35 Conector recto"/>
          <p:cNvCxnSpPr>
            <a:stCxn id="16" idx="6"/>
            <a:endCxn id="25" idx="2"/>
          </p:cNvCxnSpPr>
          <p:nvPr/>
        </p:nvCxnSpPr>
        <p:spPr>
          <a:xfrm flipV="1">
            <a:off x="6611303" y="3813975"/>
            <a:ext cx="946298" cy="1076535"/>
          </a:xfrm>
          <a:prstGeom prst="line">
            <a:avLst/>
          </a:prstGeom>
        </p:spPr>
        <p:style>
          <a:lnRef idx="1">
            <a:schemeClr val="accent1"/>
          </a:lnRef>
          <a:fillRef idx="0">
            <a:schemeClr val="accent1"/>
          </a:fillRef>
          <a:effectRef idx="0">
            <a:schemeClr val="accent1"/>
          </a:effectRef>
          <a:fontRef idx="minor">
            <a:schemeClr val="tx1"/>
          </a:fontRef>
        </p:style>
      </p:cxnSp>
      <p:sp>
        <p:nvSpPr>
          <p:cNvPr id="27" name="44 CuadroTexto"/>
          <p:cNvSpPr txBox="1"/>
          <p:nvPr/>
        </p:nvSpPr>
        <p:spPr>
          <a:xfrm>
            <a:off x="2485141" y="3934300"/>
            <a:ext cx="504056" cy="366266"/>
          </a:xfrm>
          <a:prstGeom prst="rect">
            <a:avLst/>
          </a:prstGeom>
          <a:noFill/>
        </p:spPr>
        <p:txBody>
          <a:bodyPr wrap="square" rtlCol="0">
            <a:spAutoFit/>
          </a:bodyPr>
          <a:lstStyle/>
          <a:p>
            <a:r>
              <a:rPr lang="en-US" dirty="0" smtClean="0">
                <a:solidFill>
                  <a:schemeClr val="accent5">
                    <a:lumMod val="50000"/>
                  </a:schemeClr>
                </a:solidFill>
              </a:rPr>
              <a:t>5</a:t>
            </a:r>
            <a:endParaRPr lang="es-EC" dirty="0">
              <a:solidFill>
                <a:schemeClr val="accent5">
                  <a:lumMod val="50000"/>
                </a:schemeClr>
              </a:solidFill>
            </a:endParaRPr>
          </a:p>
        </p:txBody>
      </p:sp>
      <p:sp>
        <p:nvSpPr>
          <p:cNvPr id="28" name="45 CuadroTexto"/>
          <p:cNvSpPr txBox="1"/>
          <p:nvPr/>
        </p:nvSpPr>
        <p:spPr>
          <a:xfrm>
            <a:off x="4391024" y="4308220"/>
            <a:ext cx="504056" cy="366266"/>
          </a:xfrm>
          <a:prstGeom prst="rect">
            <a:avLst/>
          </a:prstGeom>
          <a:noFill/>
        </p:spPr>
        <p:txBody>
          <a:bodyPr wrap="square" rtlCol="0">
            <a:spAutoFit/>
          </a:bodyPr>
          <a:lstStyle/>
          <a:p>
            <a:r>
              <a:rPr lang="en-US" dirty="0">
                <a:solidFill>
                  <a:schemeClr val="accent5">
                    <a:lumMod val="50000"/>
                  </a:schemeClr>
                </a:solidFill>
              </a:rPr>
              <a:t>2</a:t>
            </a:r>
            <a:endParaRPr lang="es-EC" dirty="0">
              <a:solidFill>
                <a:schemeClr val="accent5">
                  <a:lumMod val="50000"/>
                </a:schemeClr>
              </a:solidFill>
            </a:endParaRPr>
          </a:p>
        </p:txBody>
      </p:sp>
      <p:sp>
        <p:nvSpPr>
          <p:cNvPr id="29" name="46 CuadroTexto"/>
          <p:cNvSpPr txBox="1"/>
          <p:nvPr/>
        </p:nvSpPr>
        <p:spPr>
          <a:xfrm>
            <a:off x="5392785" y="3183085"/>
            <a:ext cx="504056" cy="366266"/>
          </a:xfrm>
          <a:prstGeom prst="rect">
            <a:avLst/>
          </a:prstGeom>
          <a:noFill/>
        </p:spPr>
        <p:txBody>
          <a:bodyPr wrap="square" rtlCol="0">
            <a:spAutoFit/>
          </a:bodyPr>
          <a:lstStyle/>
          <a:p>
            <a:r>
              <a:rPr lang="en-US" dirty="0">
                <a:solidFill>
                  <a:schemeClr val="accent5">
                    <a:lumMod val="50000"/>
                  </a:schemeClr>
                </a:solidFill>
              </a:rPr>
              <a:t>6</a:t>
            </a:r>
            <a:endParaRPr lang="es-EC" dirty="0">
              <a:solidFill>
                <a:schemeClr val="accent5">
                  <a:lumMod val="50000"/>
                </a:schemeClr>
              </a:solidFill>
            </a:endParaRPr>
          </a:p>
        </p:txBody>
      </p:sp>
      <p:sp>
        <p:nvSpPr>
          <p:cNvPr id="30" name="47 CuadroTexto"/>
          <p:cNvSpPr txBox="1"/>
          <p:nvPr/>
        </p:nvSpPr>
        <p:spPr>
          <a:xfrm>
            <a:off x="5625943" y="4342324"/>
            <a:ext cx="504056" cy="366266"/>
          </a:xfrm>
          <a:prstGeom prst="rect">
            <a:avLst/>
          </a:prstGeom>
          <a:noFill/>
        </p:spPr>
        <p:txBody>
          <a:bodyPr wrap="square" rtlCol="0">
            <a:spAutoFit/>
          </a:bodyPr>
          <a:lstStyle/>
          <a:p>
            <a:r>
              <a:rPr lang="en-US" dirty="0" smtClean="0">
                <a:solidFill>
                  <a:schemeClr val="accent5">
                    <a:lumMod val="50000"/>
                  </a:schemeClr>
                </a:solidFill>
              </a:rPr>
              <a:t>3</a:t>
            </a:r>
            <a:endParaRPr lang="es-EC" dirty="0">
              <a:solidFill>
                <a:schemeClr val="accent5">
                  <a:lumMod val="50000"/>
                </a:schemeClr>
              </a:solidFill>
            </a:endParaRPr>
          </a:p>
        </p:txBody>
      </p:sp>
      <p:sp>
        <p:nvSpPr>
          <p:cNvPr id="31" name="48 CuadroTexto"/>
          <p:cNvSpPr txBox="1"/>
          <p:nvPr/>
        </p:nvSpPr>
        <p:spPr>
          <a:xfrm>
            <a:off x="6826595" y="2237755"/>
            <a:ext cx="504056" cy="366266"/>
          </a:xfrm>
          <a:prstGeom prst="rect">
            <a:avLst/>
          </a:prstGeom>
          <a:noFill/>
        </p:spPr>
        <p:txBody>
          <a:bodyPr wrap="square" rtlCol="0">
            <a:spAutoFit/>
          </a:bodyPr>
          <a:lstStyle/>
          <a:p>
            <a:r>
              <a:rPr lang="en-US" dirty="0" smtClean="0">
                <a:solidFill>
                  <a:schemeClr val="accent5">
                    <a:lumMod val="50000"/>
                  </a:schemeClr>
                </a:solidFill>
              </a:rPr>
              <a:t>7</a:t>
            </a:r>
            <a:endParaRPr lang="es-EC" dirty="0">
              <a:solidFill>
                <a:schemeClr val="accent5">
                  <a:lumMod val="50000"/>
                </a:schemeClr>
              </a:solidFill>
            </a:endParaRPr>
          </a:p>
        </p:txBody>
      </p:sp>
      <p:sp>
        <p:nvSpPr>
          <p:cNvPr id="32" name="49 CuadroTexto"/>
          <p:cNvSpPr txBox="1"/>
          <p:nvPr/>
        </p:nvSpPr>
        <p:spPr>
          <a:xfrm>
            <a:off x="6851208" y="4029999"/>
            <a:ext cx="504056" cy="366266"/>
          </a:xfrm>
          <a:prstGeom prst="rect">
            <a:avLst/>
          </a:prstGeom>
          <a:noFill/>
        </p:spPr>
        <p:txBody>
          <a:bodyPr wrap="square" rtlCol="0">
            <a:spAutoFit/>
          </a:bodyPr>
          <a:lstStyle/>
          <a:p>
            <a:r>
              <a:rPr lang="en-US" dirty="0" smtClean="0">
                <a:solidFill>
                  <a:schemeClr val="accent5">
                    <a:lumMod val="50000"/>
                  </a:schemeClr>
                </a:solidFill>
              </a:rPr>
              <a:t>3</a:t>
            </a:r>
            <a:endParaRPr lang="es-EC" dirty="0">
              <a:solidFill>
                <a:schemeClr val="accent5">
                  <a:lumMod val="50000"/>
                </a:schemeClr>
              </a:solidFill>
            </a:endParaRPr>
          </a:p>
        </p:txBody>
      </p:sp>
      <p:sp>
        <p:nvSpPr>
          <p:cNvPr id="33" name="50 CuadroTexto"/>
          <p:cNvSpPr txBox="1"/>
          <p:nvPr/>
        </p:nvSpPr>
        <p:spPr>
          <a:xfrm>
            <a:off x="7352692" y="4524244"/>
            <a:ext cx="504056" cy="366266"/>
          </a:xfrm>
          <a:prstGeom prst="rect">
            <a:avLst/>
          </a:prstGeom>
          <a:noFill/>
        </p:spPr>
        <p:txBody>
          <a:bodyPr wrap="square" rtlCol="0">
            <a:spAutoFit/>
          </a:bodyPr>
          <a:lstStyle/>
          <a:p>
            <a:r>
              <a:rPr lang="en-US" dirty="0" smtClean="0">
                <a:solidFill>
                  <a:schemeClr val="accent5">
                    <a:lumMod val="50000"/>
                  </a:schemeClr>
                </a:solidFill>
              </a:rPr>
              <a:t>8</a:t>
            </a:r>
            <a:endParaRPr lang="es-EC" dirty="0">
              <a:solidFill>
                <a:schemeClr val="accent5">
                  <a:lumMod val="50000"/>
                </a:schemeClr>
              </a:solidFill>
            </a:endParaRPr>
          </a:p>
        </p:txBody>
      </p:sp>
      <p:sp>
        <p:nvSpPr>
          <p:cNvPr id="34" name="60 CuadroTexto"/>
          <p:cNvSpPr txBox="1"/>
          <p:nvPr/>
        </p:nvSpPr>
        <p:spPr>
          <a:xfrm>
            <a:off x="863723" y="3473985"/>
            <a:ext cx="720080" cy="369332"/>
          </a:xfrm>
          <a:prstGeom prst="rect">
            <a:avLst/>
          </a:prstGeom>
          <a:noFill/>
        </p:spPr>
        <p:txBody>
          <a:bodyPr wrap="square" rtlCol="0">
            <a:spAutoFit/>
          </a:bodyPr>
          <a:lstStyle/>
          <a:p>
            <a:r>
              <a:rPr lang="en-US" dirty="0" smtClean="0">
                <a:solidFill>
                  <a:schemeClr val="accent5">
                    <a:lumMod val="50000"/>
                  </a:schemeClr>
                </a:solidFill>
              </a:rPr>
              <a:t>(2,6)</a:t>
            </a:r>
            <a:endParaRPr lang="es-EC" dirty="0">
              <a:solidFill>
                <a:schemeClr val="accent5">
                  <a:lumMod val="50000"/>
                </a:schemeClr>
              </a:solidFill>
            </a:endParaRPr>
          </a:p>
        </p:txBody>
      </p:sp>
      <p:sp>
        <p:nvSpPr>
          <p:cNvPr id="35" name="61 CuadroTexto"/>
          <p:cNvSpPr txBox="1"/>
          <p:nvPr/>
        </p:nvSpPr>
        <p:spPr>
          <a:xfrm>
            <a:off x="3634086" y="5106534"/>
            <a:ext cx="720080" cy="369332"/>
          </a:xfrm>
          <a:prstGeom prst="rect">
            <a:avLst/>
          </a:prstGeom>
          <a:noFill/>
        </p:spPr>
        <p:txBody>
          <a:bodyPr wrap="square" rtlCol="0">
            <a:spAutoFit/>
          </a:bodyPr>
          <a:lstStyle/>
          <a:p>
            <a:r>
              <a:rPr lang="en-US" dirty="0" smtClean="0">
                <a:solidFill>
                  <a:schemeClr val="accent5">
                    <a:lumMod val="50000"/>
                  </a:schemeClr>
                </a:solidFill>
              </a:rPr>
              <a:t>(5,1)</a:t>
            </a:r>
            <a:endParaRPr lang="es-EC" dirty="0">
              <a:solidFill>
                <a:schemeClr val="accent5">
                  <a:lumMod val="50000"/>
                </a:schemeClr>
              </a:solidFill>
            </a:endParaRPr>
          </a:p>
        </p:txBody>
      </p:sp>
      <p:sp>
        <p:nvSpPr>
          <p:cNvPr id="36" name="74 CuadroTexto"/>
          <p:cNvSpPr txBox="1"/>
          <p:nvPr/>
        </p:nvSpPr>
        <p:spPr>
          <a:xfrm>
            <a:off x="4816070" y="4644005"/>
            <a:ext cx="720080" cy="369332"/>
          </a:xfrm>
          <a:prstGeom prst="rect">
            <a:avLst/>
          </a:prstGeom>
          <a:noFill/>
        </p:spPr>
        <p:txBody>
          <a:bodyPr wrap="square" rtlCol="0">
            <a:spAutoFit/>
          </a:bodyPr>
          <a:lstStyle/>
          <a:p>
            <a:r>
              <a:rPr lang="en-US" dirty="0" smtClean="0">
                <a:solidFill>
                  <a:schemeClr val="accent1">
                    <a:lumMod val="50000"/>
                  </a:schemeClr>
                </a:solidFill>
              </a:rPr>
              <a:t>(8,4)</a:t>
            </a:r>
            <a:endParaRPr lang="es-EC" dirty="0">
              <a:solidFill>
                <a:schemeClr val="accent1">
                  <a:lumMod val="50000"/>
                </a:schemeClr>
              </a:solidFill>
            </a:endParaRPr>
          </a:p>
        </p:txBody>
      </p:sp>
      <p:sp>
        <p:nvSpPr>
          <p:cNvPr id="37" name="75 CuadroTexto"/>
          <p:cNvSpPr txBox="1"/>
          <p:nvPr/>
        </p:nvSpPr>
        <p:spPr>
          <a:xfrm>
            <a:off x="6106515" y="5106534"/>
            <a:ext cx="720080" cy="369332"/>
          </a:xfrm>
          <a:prstGeom prst="rect">
            <a:avLst/>
          </a:prstGeom>
          <a:noFill/>
        </p:spPr>
        <p:txBody>
          <a:bodyPr wrap="square" rtlCol="0">
            <a:spAutoFit/>
          </a:bodyPr>
          <a:lstStyle/>
          <a:p>
            <a:r>
              <a:rPr lang="en-US" dirty="0" smtClean="0">
                <a:solidFill>
                  <a:schemeClr val="accent1">
                    <a:lumMod val="50000"/>
                  </a:schemeClr>
                </a:solidFill>
              </a:rPr>
              <a:t>(9,3)</a:t>
            </a:r>
            <a:endParaRPr lang="es-EC" dirty="0">
              <a:solidFill>
                <a:schemeClr val="accent1">
                  <a:lumMod val="50000"/>
                </a:schemeClr>
              </a:solidFill>
            </a:endParaRPr>
          </a:p>
        </p:txBody>
      </p:sp>
      <p:sp>
        <p:nvSpPr>
          <p:cNvPr id="38" name="82 CuadroTexto"/>
          <p:cNvSpPr txBox="1"/>
          <p:nvPr/>
        </p:nvSpPr>
        <p:spPr>
          <a:xfrm>
            <a:off x="5652120" y="2154617"/>
            <a:ext cx="720080" cy="369332"/>
          </a:xfrm>
          <a:prstGeom prst="rect">
            <a:avLst/>
          </a:prstGeom>
          <a:noFill/>
        </p:spPr>
        <p:txBody>
          <a:bodyPr wrap="square" rtlCol="0">
            <a:spAutoFit/>
          </a:bodyPr>
          <a:lstStyle/>
          <a:p>
            <a:r>
              <a:rPr lang="en-US" dirty="0" smtClean="0">
                <a:solidFill>
                  <a:schemeClr val="accent1">
                    <a:lumMod val="50000"/>
                  </a:schemeClr>
                </a:solidFill>
              </a:rPr>
              <a:t>(9,9)</a:t>
            </a:r>
            <a:endParaRPr lang="es-EC" dirty="0">
              <a:solidFill>
                <a:schemeClr val="accent1">
                  <a:lumMod val="50000"/>
                </a:schemeClr>
              </a:solidFill>
            </a:endParaRPr>
          </a:p>
        </p:txBody>
      </p:sp>
      <p:sp>
        <p:nvSpPr>
          <p:cNvPr id="39" name="99 CuadroTexto"/>
          <p:cNvSpPr txBox="1"/>
          <p:nvPr/>
        </p:nvSpPr>
        <p:spPr>
          <a:xfrm>
            <a:off x="7478870" y="1969951"/>
            <a:ext cx="872278" cy="369332"/>
          </a:xfrm>
          <a:prstGeom prst="rect">
            <a:avLst/>
          </a:prstGeom>
          <a:noFill/>
        </p:spPr>
        <p:txBody>
          <a:bodyPr wrap="square" rtlCol="0">
            <a:spAutoFit/>
          </a:bodyPr>
          <a:lstStyle/>
          <a:p>
            <a:r>
              <a:rPr lang="en-US" dirty="0" smtClean="0">
                <a:solidFill>
                  <a:schemeClr val="accent5">
                    <a:lumMod val="50000"/>
                  </a:schemeClr>
                </a:solidFill>
              </a:rPr>
              <a:t>(10,9)</a:t>
            </a:r>
            <a:endParaRPr lang="es-EC" dirty="0">
              <a:solidFill>
                <a:schemeClr val="accent5">
                  <a:lumMod val="50000"/>
                </a:schemeClr>
              </a:solidFill>
            </a:endParaRPr>
          </a:p>
        </p:txBody>
      </p:sp>
      <p:sp>
        <p:nvSpPr>
          <p:cNvPr id="40" name="100 CuadroTexto"/>
          <p:cNvSpPr txBox="1"/>
          <p:nvPr/>
        </p:nvSpPr>
        <p:spPr>
          <a:xfrm>
            <a:off x="7478870" y="3228619"/>
            <a:ext cx="872278" cy="369332"/>
          </a:xfrm>
          <a:prstGeom prst="rect">
            <a:avLst/>
          </a:prstGeom>
          <a:noFill/>
        </p:spPr>
        <p:txBody>
          <a:bodyPr wrap="square" rtlCol="0">
            <a:spAutoFit/>
          </a:bodyPr>
          <a:lstStyle/>
          <a:p>
            <a:r>
              <a:rPr lang="en-US" dirty="0" smtClean="0">
                <a:solidFill>
                  <a:schemeClr val="bg1">
                    <a:lumMod val="95000"/>
                    <a:lumOff val="5000"/>
                  </a:schemeClr>
                </a:solidFill>
              </a:rPr>
              <a:t>(10,6)</a:t>
            </a:r>
            <a:endParaRPr lang="es-EC" dirty="0">
              <a:solidFill>
                <a:schemeClr val="bg1">
                  <a:lumMod val="95000"/>
                  <a:lumOff val="5000"/>
                </a:schemeClr>
              </a:solidFill>
            </a:endParaRPr>
          </a:p>
        </p:txBody>
      </p:sp>
      <p:sp>
        <p:nvSpPr>
          <p:cNvPr id="41" name="101 CuadroTexto"/>
          <p:cNvSpPr txBox="1"/>
          <p:nvPr/>
        </p:nvSpPr>
        <p:spPr>
          <a:xfrm>
            <a:off x="8258648" y="4169549"/>
            <a:ext cx="872278" cy="369332"/>
          </a:xfrm>
          <a:prstGeom prst="rect">
            <a:avLst/>
          </a:prstGeom>
          <a:noFill/>
        </p:spPr>
        <p:txBody>
          <a:bodyPr wrap="square" rtlCol="0">
            <a:spAutoFit/>
          </a:bodyPr>
          <a:lstStyle/>
          <a:p>
            <a:r>
              <a:rPr lang="en-US" dirty="0" smtClean="0">
                <a:solidFill>
                  <a:schemeClr val="accent5">
                    <a:lumMod val="50000"/>
                  </a:schemeClr>
                </a:solidFill>
              </a:rPr>
              <a:t>(11,3)</a:t>
            </a:r>
            <a:endParaRPr lang="es-EC" dirty="0">
              <a:solidFill>
                <a:schemeClr val="accent5">
                  <a:lumMod val="50000"/>
                </a:schemeClr>
              </a:solidFill>
            </a:endParaRPr>
          </a:p>
        </p:txBody>
      </p:sp>
      <p:cxnSp>
        <p:nvCxnSpPr>
          <p:cNvPr id="42" name="104 Conector recto"/>
          <p:cNvCxnSpPr>
            <a:stCxn id="16" idx="6"/>
            <a:endCxn id="19" idx="2"/>
          </p:cNvCxnSpPr>
          <p:nvPr/>
        </p:nvCxnSpPr>
        <p:spPr>
          <a:xfrm flipV="1">
            <a:off x="6611303" y="4800768"/>
            <a:ext cx="1739845" cy="8974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107 Rectángulo"/>
              <p:cNvSpPr/>
              <p:nvPr/>
            </p:nvSpPr>
            <p:spPr>
              <a:xfrm>
                <a:off x="1286392" y="692696"/>
                <a:ext cx="254589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𝑓</m:t>
                      </m:r>
                      <m:r>
                        <a:rPr lang="es-ES" i="1">
                          <a:latin typeface="Cambria Math"/>
                        </a:rPr>
                        <m:t> (</m:t>
                      </m:r>
                      <m:r>
                        <a:rPr lang="es-ES" i="1">
                          <a:latin typeface="Cambria Math"/>
                        </a:rPr>
                        <m:t>𝑛</m:t>
                      </m:r>
                      <m:r>
                        <a:rPr lang="es-ES" i="1">
                          <a:latin typeface="Cambria Math"/>
                        </a:rPr>
                        <m:t>) = </m:t>
                      </m:r>
                      <m:r>
                        <a:rPr lang="es-ES" i="1">
                          <a:latin typeface="Cambria Math"/>
                        </a:rPr>
                        <m:t>𝑔</m:t>
                      </m:r>
                      <m:r>
                        <a:rPr lang="es-ES" i="1">
                          <a:latin typeface="Cambria Math"/>
                        </a:rPr>
                        <m:t> (</m:t>
                      </m:r>
                      <m:r>
                        <a:rPr lang="es-ES" i="1">
                          <a:latin typeface="Cambria Math"/>
                        </a:rPr>
                        <m:t>𝑛</m:t>
                      </m:r>
                      <m:r>
                        <a:rPr lang="es-ES" i="1">
                          <a:latin typeface="Cambria Math"/>
                        </a:rPr>
                        <m:t>) + </m:t>
                      </m:r>
                      <m:r>
                        <a:rPr lang="es-ES" i="1">
                          <a:latin typeface="Cambria Math"/>
                        </a:rPr>
                        <m:t>h</m:t>
                      </m:r>
                      <m:r>
                        <a:rPr lang="es-ES" i="1">
                          <a:latin typeface="Cambria Math"/>
                        </a:rPr>
                        <m:t> (</m:t>
                      </m:r>
                      <m:r>
                        <a:rPr lang="es-ES" i="1">
                          <a:latin typeface="Cambria Math"/>
                        </a:rPr>
                        <m:t>𝑛</m:t>
                      </m:r>
                      <m:r>
                        <a:rPr lang="es-ES" i="1">
                          <a:latin typeface="Cambria Math"/>
                        </a:rPr>
                        <m:t>)</m:t>
                      </m:r>
                    </m:oMath>
                  </m:oMathPara>
                </a14:m>
                <a:endParaRPr lang="es-EC" dirty="0"/>
              </a:p>
            </p:txBody>
          </p:sp>
        </mc:Choice>
        <mc:Fallback xmlns="">
          <p:sp>
            <p:nvSpPr>
              <p:cNvPr id="43" name="107 Rectángulo"/>
              <p:cNvSpPr>
                <a:spLocks noRot="1" noChangeAspect="1" noMove="1" noResize="1" noEditPoints="1" noAdjustHandles="1" noChangeArrowheads="1" noChangeShapeType="1" noTextEdit="1"/>
              </p:cNvSpPr>
              <p:nvPr/>
            </p:nvSpPr>
            <p:spPr>
              <a:xfrm>
                <a:off x="1286392" y="692696"/>
                <a:ext cx="2545890" cy="369332"/>
              </a:xfrm>
              <a:prstGeom prst="rect">
                <a:avLst/>
              </a:prstGeom>
              <a:blipFill>
                <a:blip r:embed="rId5"/>
                <a:stretch>
                  <a:fillRect b="-11290"/>
                </a:stretch>
              </a:blipFill>
            </p:spPr>
            <p:txBody>
              <a:bodyPr/>
              <a:lstStyle/>
              <a:p>
                <a:r>
                  <a:rPr lang="es-EC">
                    <a:noFill/>
                  </a:rPr>
                  <a:t> </a:t>
                </a:r>
              </a:p>
            </p:txBody>
          </p:sp>
        </mc:Fallback>
      </mc:AlternateContent>
      <p:sp>
        <p:nvSpPr>
          <p:cNvPr id="44" name="108 Rectángulo"/>
          <p:cNvSpPr/>
          <p:nvPr/>
        </p:nvSpPr>
        <p:spPr>
          <a:xfrm>
            <a:off x="1286392" y="1348845"/>
            <a:ext cx="260908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Dónde:</a:t>
            </a:r>
            <a:endParaRPr lang="es-EC" dirty="0"/>
          </a:p>
          <a:p>
            <a:r>
              <a:rPr lang="es-ES" i="1" dirty="0"/>
              <a:t>f(n):</a:t>
            </a:r>
            <a:r>
              <a:rPr lang="es-ES" dirty="0"/>
              <a:t> Valor final de coste</a:t>
            </a:r>
            <a:endParaRPr lang="es-EC" dirty="0"/>
          </a:p>
          <a:p>
            <a:r>
              <a:rPr lang="es-ES" i="1" dirty="0"/>
              <a:t>g(n):</a:t>
            </a:r>
            <a:r>
              <a:rPr lang="es-ES" dirty="0"/>
              <a:t> coste (impedancia)</a:t>
            </a:r>
            <a:endParaRPr lang="es-EC" dirty="0"/>
          </a:p>
          <a:p>
            <a:r>
              <a:rPr lang="es-ES" i="1" dirty="0"/>
              <a:t>h(n):</a:t>
            </a:r>
            <a:r>
              <a:rPr lang="es-ES" dirty="0"/>
              <a:t> función heurística</a:t>
            </a:r>
            <a:endParaRPr lang="es-EC" dirty="0"/>
          </a:p>
        </p:txBody>
      </p:sp>
      <p:cxnSp>
        <p:nvCxnSpPr>
          <p:cNvPr id="45" name="110 Conector recto"/>
          <p:cNvCxnSpPr>
            <a:stCxn id="16" idx="6"/>
            <a:endCxn id="48" idx="3"/>
          </p:cNvCxnSpPr>
          <p:nvPr/>
        </p:nvCxnSpPr>
        <p:spPr>
          <a:xfrm flipV="1">
            <a:off x="6611303" y="3962666"/>
            <a:ext cx="1009570" cy="9278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112 Conector recto"/>
          <p:cNvCxnSpPr>
            <a:stCxn id="15" idx="6"/>
            <a:endCxn id="48" idx="2"/>
          </p:cNvCxnSpPr>
          <p:nvPr/>
        </p:nvCxnSpPr>
        <p:spPr>
          <a:xfrm flipV="1">
            <a:off x="4210150" y="3809914"/>
            <a:ext cx="3347451" cy="1035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113 Elipse"/>
          <p:cNvSpPr/>
          <p:nvPr/>
        </p:nvSpPr>
        <p:spPr>
          <a:xfrm>
            <a:off x="4895079" y="4210135"/>
            <a:ext cx="432048" cy="450506"/>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3</a:t>
            </a:r>
            <a:endParaRPr lang="es-EC" dirty="0"/>
          </a:p>
        </p:txBody>
      </p:sp>
      <p:sp>
        <p:nvSpPr>
          <p:cNvPr id="48" name="114 Elipse"/>
          <p:cNvSpPr/>
          <p:nvPr/>
        </p:nvSpPr>
        <p:spPr>
          <a:xfrm>
            <a:off x="7557601" y="3593890"/>
            <a:ext cx="432048" cy="432048"/>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9</a:t>
            </a:r>
            <a:endParaRPr lang="es-EC" dirty="0"/>
          </a:p>
        </p:txBody>
      </p:sp>
      <p:cxnSp>
        <p:nvCxnSpPr>
          <p:cNvPr id="49" name="115 Conector recto"/>
          <p:cNvCxnSpPr>
            <a:stCxn id="15" idx="6"/>
            <a:endCxn id="13" idx="2"/>
          </p:cNvCxnSpPr>
          <p:nvPr/>
        </p:nvCxnSpPr>
        <p:spPr>
          <a:xfrm flipV="1">
            <a:off x="4210150" y="4423367"/>
            <a:ext cx="684930" cy="422272"/>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116 Conector recto"/>
          <p:cNvCxnSpPr/>
          <p:nvPr/>
        </p:nvCxnSpPr>
        <p:spPr>
          <a:xfrm>
            <a:off x="5327127" y="4427070"/>
            <a:ext cx="852127" cy="467143"/>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2 Conector recto"/>
          <p:cNvCxnSpPr>
            <a:stCxn id="47" idx="7"/>
            <a:endCxn id="17" idx="3"/>
          </p:cNvCxnSpPr>
          <p:nvPr/>
        </p:nvCxnSpPr>
        <p:spPr>
          <a:xfrm flipV="1">
            <a:off x="5263855" y="2756773"/>
            <a:ext cx="978672" cy="1519337"/>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17 Conector recto"/>
          <p:cNvCxnSpPr>
            <a:stCxn id="17" idx="5"/>
            <a:endCxn id="48" idx="1"/>
          </p:cNvCxnSpPr>
          <p:nvPr/>
        </p:nvCxnSpPr>
        <p:spPr>
          <a:xfrm>
            <a:off x="6548031" y="2756773"/>
            <a:ext cx="1072842" cy="90038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6457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circle(in)">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circle(in)">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nodeType="clickEffect">
                                  <p:stCondLst>
                                    <p:cond delay="0"/>
                                  </p:stCondLst>
                                  <p:childTnLst>
                                    <p:animEffect transition="out" filter="circle(out)">
                                      <p:cBhvr>
                                        <p:cTn id="46" dur="300"/>
                                        <p:tgtEl>
                                          <p:spTgt spid="49"/>
                                        </p:tgtEl>
                                      </p:cBhvr>
                                    </p:animEffect>
                                    <p:set>
                                      <p:cBhvr>
                                        <p:cTn id="47" dur="1" fill="hold">
                                          <p:stCondLst>
                                            <p:cond delay="299"/>
                                          </p:stCondLst>
                                        </p:cTn>
                                        <p:tgtEl>
                                          <p:spTgt spid="4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nodeType="clickEffect">
                                  <p:stCondLst>
                                    <p:cond delay="0"/>
                                  </p:stCondLst>
                                  <p:childTnLst>
                                    <p:animEffect transition="out" filter="circle(out)">
                                      <p:cBhvr>
                                        <p:cTn id="51" dur="300"/>
                                        <p:tgtEl>
                                          <p:spTgt spid="50"/>
                                        </p:tgtEl>
                                      </p:cBhvr>
                                    </p:animEffect>
                                    <p:set>
                                      <p:cBhvr>
                                        <p:cTn id="52" dur="1" fill="hold">
                                          <p:stCondLst>
                                            <p:cond delay="299"/>
                                          </p:stCondLst>
                                        </p:cTn>
                                        <p:tgtEl>
                                          <p:spTgt spid="5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300"/>
                                        <p:tgtEl>
                                          <p:spTgt spid="51"/>
                                        </p:tgtEl>
                                      </p:cBhvr>
                                    </p:animEffect>
                                    <p:set>
                                      <p:cBhvr>
                                        <p:cTn id="57" dur="1" fill="hold">
                                          <p:stCondLst>
                                            <p:cond delay="299"/>
                                          </p:stCondLst>
                                        </p:cTn>
                                        <p:tgtEl>
                                          <p:spTgt spid="51"/>
                                        </p:tgtEl>
                                        <p:attrNameLst>
                                          <p:attrName>style.visibility</p:attrName>
                                        </p:attrNameLst>
                                      </p:cBhvr>
                                      <p:to>
                                        <p:strVal val="hidden"/>
                                      </p:to>
                                    </p:set>
                                  </p:childTnLst>
                                </p:cTn>
                              </p:par>
                              <p:par>
                                <p:cTn id="58" presetID="6" presetClass="entr" presetSubtype="16"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circle(in)">
                                      <p:cBhvr>
                                        <p:cTn id="60" dur="20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circle(in)">
                                      <p:cBhvr>
                                        <p:cTn id="65" dur="1000"/>
                                        <p:tgtEl>
                                          <p:spTgt spid="34"/>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circle(in)">
                                      <p:cBhvr>
                                        <p:cTn id="68" dur="1000"/>
                                        <p:tgtEl>
                                          <p:spTgt spid="35"/>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circle(in)">
                                      <p:cBhvr>
                                        <p:cTn id="71" dur="1000"/>
                                        <p:tgtEl>
                                          <p:spTgt spid="36"/>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circle(in)">
                                      <p:cBhvr>
                                        <p:cTn id="74" dur="1000"/>
                                        <p:tgtEl>
                                          <p:spTgt spid="41"/>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circle(in)">
                                      <p:cBhvr>
                                        <p:cTn id="77" dur="1000"/>
                                        <p:tgtEl>
                                          <p:spTgt spid="38"/>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circle(in)">
                                      <p:cBhvr>
                                        <p:cTn id="80" dur="10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circle(in)">
                                      <p:cBhvr>
                                        <p:cTn id="85" dur="3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circle(in)">
                                      <p:cBhvr>
                                        <p:cTn id="90" dur="3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circle(in)">
                                      <p:cBhvr>
                                        <p:cTn id="95"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2" grpId="0"/>
      <p:bldP spid="34" grpId="0"/>
      <p:bldP spid="35" grpId="0"/>
      <p:bldP spid="36" grpId="0"/>
      <p:bldP spid="37" grpId="0"/>
      <p:bldP spid="38" grpId="0"/>
      <p:bldP spid="39" grpId="0"/>
      <p:bldP spid="41" grpId="0"/>
      <p:bldP spid="43" grpId="0" animBg="1"/>
      <p:bldP spid="44"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8560"/>
            <a:ext cx="9236837" cy="6924708"/>
          </a:xfrm>
          <a:prstGeom prst="rect">
            <a:avLst/>
          </a:prstGeom>
        </p:spPr>
      </p:pic>
      <p:sp>
        <p:nvSpPr>
          <p:cNvPr id="13" name="Rectángulo 12"/>
          <p:cNvSpPr/>
          <p:nvPr/>
        </p:nvSpPr>
        <p:spPr>
          <a:xfrm>
            <a:off x="-566635" y="-45314"/>
            <a:ext cx="10277263" cy="6990726"/>
          </a:xfrm>
          <a:prstGeom prst="rect">
            <a:avLst/>
          </a:prstGeom>
          <a:solidFill>
            <a:schemeClr val="bg2">
              <a:lumMod val="25000"/>
              <a:alpha val="72157"/>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8" name="Rectángulo 7"/>
          <p:cNvSpPr/>
          <p:nvPr/>
        </p:nvSpPr>
        <p:spPr>
          <a:xfrm>
            <a:off x="-2" y="2707821"/>
            <a:ext cx="9144001" cy="1484457"/>
          </a:xfrm>
          <a:prstGeom prst="rect">
            <a:avLst/>
          </a:prstGeom>
          <a:solidFill>
            <a:schemeClr val="accent1">
              <a:lumMod val="5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TextBox 13"/>
          <p:cNvSpPr txBox="1"/>
          <p:nvPr/>
        </p:nvSpPr>
        <p:spPr>
          <a:xfrm>
            <a:off x="940292" y="3096106"/>
            <a:ext cx="7263411" cy="707886"/>
          </a:xfrm>
          <a:prstGeom prst="rect">
            <a:avLst/>
          </a:prstGeom>
          <a:noFill/>
        </p:spPr>
        <p:txBody>
          <a:bodyPr wrap="square" rtlCol="0">
            <a:spAutoFit/>
          </a:bodyPr>
          <a:lstStyle/>
          <a:p>
            <a:pPr algn="ctr"/>
            <a:r>
              <a:rPr lang="en-US" sz="4000" dirty="0" smtClean="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METODOLOGÍA </a:t>
            </a:r>
            <a:endParaRPr lang="en-US" sz="4000" dirty="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0069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de METODOLOGIA icono"/>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0623" y="2060848"/>
            <a:ext cx="2297268" cy="226089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5 Diagrama"/>
          <p:cNvGraphicFramePr/>
          <p:nvPr>
            <p:extLst>
              <p:ext uri="{D42A27DB-BD31-4B8C-83A1-F6EECF244321}">
                <p14:modId xmlns:p14="http://schemas.microsoft.com/office/powerpoint/2010/main" val="3295423197"/>
              </p:ext>
            </p:extLst>
          </p:nvPr>
        </p:nvGraphicFramePr>
        <p:xfrm>
          <a:off x="539552" y="1025798"/>
          <a:ext cx="8064896"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4087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fade">
                                      <p:cBhvr>
                                        <p:cTn id="2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Graphic spid="2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478272" y="878807"/>
            <a:ext cx="8229600" cy="648072"/>
          </a:xfrm>
          <a:prstGeom prst="rect">
            <a:avLst/>
          </a:prstGeom>
        </p:spPr>
        <p:txBody>
          <a:bodyPr vert="horz" lIns="91440" tIns="45720" rIns="91440" bIns="45720" rtlCol="0" anchor="ctr">
            <a:normAutofit fontScale="97500"/>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b="1" dirty="0" smtClean="0">
                <a:ln w="50800">
                  <a:solidFill>
                    <a:schemeClr val="bg2">
                      <a:lumMod val="50000"/>
                    </a:schemeClr>
                  </a:solidFill>
                </a:ln>
                <a:solidFill>
                  <a:schemeClr val="bg2">
                    <a:lumMod val="50000"/>
                  </a:schemeClr>
                </a:solidFill>
              </a:rPr>
              <a:t>Caracterización de las rutas de transporte público</a:t>
            </a:r>
            <a:endParaRPr lang="es-EC" b="1" dirty="0">
              <a:ln w="50800">
                <a:solidFill>
                  <a:schemeClr val="bg2">
                    <a:lumMod val="50000"/>
                  </a:schemeClr>
                </a:solidFill>
              </a:ln>
              <a:solidFill>
                <a:schemeClr val="bg2">
                  <a:lumMod val="50000"/>
                </a:schemeClr>
              </a:solidFill>
            </a:endParaRPr>
          </a:p>
        </p:txBody>
      </p:sp>
      <p:graphicFrame>
        <p:nvGraphicFramePr>
          <p:cNvPr id="12" name="4 Diagrama"/>
          <p:cNvGraphicFramePr/>
          <p:nvPr>
            <p:extLst>
              <p:ext uri="{D42A27DB-BD31-4B8C-83A1-F6EECF244321}">
                <p14:modId xmlns:p14="http://schemas.microsoft.com/office/powerpoint/2010/main" val="1363915536"/>
              </p:ext>
            </p:extLst>
          </p:nvPr>
        </p:nvGraphicFramePr>
        <p:xfrm>
          <a:off x="539993" y="2408250"/>
          <a:ext cx="8208912" cy="338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386" name="Picture 2" descr="Resultado de imagen de mapa rutas logo"/>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t="13567" b="37584"/>
          <a:stretch/>
        </p:blipFill>
        <p:spPr bwMode="auto">
          <a:xfrm>
            <a:off x="565509" y="1772921"/>
            <a:ext cx="265339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15416" t="18786" r="9902"/>
          <a:stretch/>
        </p:blipFill>
        <p:spPr bwMode="auto">
          <a:xfrm>
            <a:off x="642122" y="1285899"/>
            <a:ext cx="7836169" cy="47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79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6386"/>
                                        </p:tgtEl>
                                        <p:attrNameLst>
                                          <p:attrName>style.visibility</p:attrName>
                                        </p:attrNameLst>
                                      </p:cBhvr>
                                      <p:to>
                                        <p:strVal val="visible"/>
                                      </p:to>
                                    </p:set>
                                    <p:animEffect transition="in" filter="fade">
                                      <p:cBhvr>
                                        <p:cTn id="24" dur="1000"/>
                                        <p:tgtEl>
                                          <p:spTgt spid="16386"/>
                                        </p:tgtEl>
                                      </p:cBhvr>
                                    </p:animEffect>
                                    <p:anim calcmode="lin" valueType="num">
                                      <p:cBhvr>
                                        <p:cTn id="25" dur="1000" fill="hold"/>
                                        <p:tgtEl>
                                          <p:spTgt spid="16386"/>
                                        </p:tgtEl>
                                        <p:attrNameLst>
                                          <p:attrName>ppt_x</p:attrName>
                                        </p:attrNameLst>
                                      </p:cBhvr>
                                      <p:tavLst>
                                        <p:tav tm="0">
                                          <p:val>
                                            <p:strVal val="#ppt_x"/>
                                          </p:val>
                                        </p:tav>
                                        <p:tav tm="100000">
                                          <p:val>
                                            <p:strVal val="#ppt_x"/>
                                          </p:val>
                                        </p:tav>
                                      </p:tavLst>
                                    </p:anim>
                                    <p:anim calcmode="lin" valueType="num">
                                      <p:cBhvr>
                                        <p:cTn id="26" dur="1000" fill="hold"/>
                                        <p:tgtEl>
                                          <p:spTgt spid="1638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26"/>
                                        </p:tgtEl>
                                        <p:attrNameLst>
                                          <p:attrName>ppt_x</p:attrName>
                                        </p:attrNameLst>
                                      </p:cBhvr>
                                      <p:tavLst>
                                        <p:tav tm="0">
                                          <p:val>
                                            <p:strVal val="ppt_x"/>
                                          </p:val>
                                        </p:tav>
                                        <p:tav tm="100000">
                                          <p:val>
                                            <p:strVal val="ppt_x"/>
                                          </p:val>
                                        </p:tav>
                                      </p:tavLst>
                                    </p:anim>
                                    <p:anim calcmode="lin" valueType="num">
                                      <p:cBhvr additive="base">
                                        <p:cTn id="43" dur="500"/>
                                        <p:tgtEl>
                                          <p:spTgt spid="1026"/>
                                        </p:tgtEl>
                                        <p:attrNameLst>
                                          <p:attrName>ppt_y</p:attrName>
                                        </p:attrNameLst>
                                      </p:cBhvr>
                                      <p:tavLst>
                                        <p:tav tm="0">
                                          <p:val>
                                            <p:strVal val="ppt_y"/>
                                          </p:val>
                                        </p:tav>
                                        <p:tav tm="100000">
                                          <p:val>
                                            <p:strVal val="1+ppt_h/2"/>
                                          </p:val>
                                        </p:tav>
                                      </p:tavLst>
                                    </p:anim>
                                    <p:set>
                                      <p:cBhvr>
                                        <p:cTn id="4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8" grpId="0"/>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487020" y="516341"/>
            <a:ext cx="8229600" cy="608403"/>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b="1" dirty="0" smtClean="0">
                <a:ln w="50800"/>
                <a:solidFill>
                  <a:schemeClr val="bg2">
                    <a:lumMod val="50000"/>
                  </a:schemeClr>
                </a:solidFill>
              </a:rPr>
              <a:t>Validación de Datos</a:t>
            </a:r>
            <a:endParaRPr lang="es-EC" b="1" dirty="0">
              <a:ln w="50800"/>
              <a:solidFill>
                <a:schemeClr val="bg2">
                  <a:lumMod val="50000"/>
                </a:schemeClr>
              </a:solidFill>
            </a:endParaRPr>
          </a:p>
        </p:txBody>
      </p:sp>
      <p:pic>
        <p:nvPicPr>
          <p:cNvPr id="15" name="8 Imagen"/>
          <p:cNvPicPr/>
          <p:nvPr/>
        </p:nvPicPr>
        <p:blipFill rotWithShape="1">
          <a:blip r:embed="rId5"/>
          <a:srcRect l="32457" t="18751" r="28261" b="3162"/>
          <a:stretch/>
        </p:blipFill>
        <p:spPr bwMode="auto">
          <a:xfrm>
            <a:off x="5189845" y="1091568"/>
            <a:ext cx="3604767" cy="3456384"/>
          </a:xfrm>
          <a:prstGeom prst="rect">
            <a:avLst/>
          </a:prstGeom>
          <a:ln>
            <a:solidFill>
              <a:schemeClr val="tx1"/>
            </a:solidFill>
          </a:ln>
          <a:extLst>
            <a:ext uri="{53640926-AAD7-44D8-BBD7-CCE9431645EC}">
              <a14:shadowObscured xmlns:a14="http://schemas.microsoft.com/office/drawing/2010/main"/>
            </a:ext>
          </a:extLst>
        </p:spPr>
      </p:pic>
      <p:pic>
        <p:nvPicPr>
          <p:cNvPr id="13" name="12 Imagen"/>
          <p:cNvPicPr/>
          <p:nvPr/>
        </p:nvPicPr>
        <p:blipFill rotWithShape="1">
          <a:blip r:embed="rId6"/>
          <a:srcRect l="19509" t="18612" r="13625" b="3785"/>
          <a:stretch/>
        </p:blipFill>
        <p:spPr bwMode="auto">
          <a:xfrm>
            <a:off x="4601820" y="2819760"/>
            <a:ext cx="4316938" cy="2882896"/>
          </a:xfrm>
          <a:prstGeom prst="rect">
            <a:avLst/>
          </a:prstGeom>
          <a:ln>
            <a:solidFill>
              <a:schemeClr val="tx1"/>
            </a:solidFill>
          </a:ln>
          <a:extLst>
            <a:ext uri="{53640926-AAD7-44D8-BBD7-CCE9431645EC}">
              <a14:shadowObscured xmlns:a14="http://schemas.microsoft.com/office/drawing/2010/main"/>
            </a:ext>
          </a:extLst>
        </p:spPr>
      </p:pic>
      <p:pic>
        <p:nvPicPr>
          <p:cNvPr id="2050" name="Picture 2" descr="C:\Users\Mafer\Documents\ESPE\Tesis_Transporte Público\Documentos\TESIS_FINAL\presentación\muestre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54" y="594825"/>
            <a:ext cx="4117701" cy="581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8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Desarrollo del Algoritmo</a:t>
            </a:r>
            <a:endParaRPr lang="es-EC" sz="4000" b="1" dirty="0">
              <a:ln w="50800"/>
              <a:solidFill>
                <a:schemeClr val="bg2">
                  <a:lumMod val="50000"/>
                </a:schemeClr>
              </a:solidFill>
            </a:endParaRPr>
          </a:p>
        </p:txBody>
      </p:sp>
      <p:graphicFrame>
        <p:nvGraphicFramePr>
          <p:cNvPr id="17" name="8 Diagrama"/>
          <p:cNvGraphicFramePr/>
          <p:nvPr>
            <p:extLst>
              <p:ext uri="{D42A27DB-BD31-4B8C-83A1-F6EECF244321}">
                <p14:modId xmlns:p14="http://schemas.microsoft.com/office/powerpoint/2010/main" val="1571889120"/>
              </p:ext>
            </p:extLst>
          </p:nvPr>
        </p:nvGraphicFramePr>
        <p:xfrm>
          <a:off x="14515" y="1127096"/>
          <a:ext cx="9093989"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38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Graphic spid="1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305" t="18269" r="29140" b="5907"/>
          <a:stretch/>
        </p:blipFill>
        <p:spPr bwMode="auto">
          <a:xfrm>
            <a:off x="164891" y="1052736"/>
            <a:ext cx="5473359" cy="48053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Algoritmo A*</a:t>
            </a:r>
            <a:endParaRPr lang="es-EC" sz="4000" b="1" dirty="0">
              <a:ln w="50800"/>
              <a:solidFill>
                <a:schemeClr val="bg2">
                  <a:lumMod val="50000"/>
                </a:schemeClr>
              </a:solidFill>
            </a:endParaRPr>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2358" t="45579" r="18868" b="12396"/>
          <a:stretch/>
        </p:blipFill>
        <p:spPr bwMode="auto">
          <a:xfrm>
            <a:off x="4099034" y="2980710"/>
            <a:ext cx="5044966" cy="307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flipH="1">
            <a:off x="3851920" y="1412776"/>
            <a:ext cx="1440160" cy="936104"/>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28" name="27 Grupo"/>
          <p:cNvGrpSpPr/>
          <p:nvPr/>
        </p:nvGrpSpPr>
        <p:grpSpPr>
          <a:xfrm>
            <a:off x="4594044" y="1484784"/>
            <a:ext cx="612068" cy="792088"/>
            <a:chOff x="4463988" y="1556792"/>
            <a:chExt cx="612068" cy="792088"/>
          </a:xfrm>
        </p:grpSpPr>
        <p:cxnSp>
          <p:nvCxnSpPr>
            <p:cNvPr id="6" name="5 Conector recto"/>
            <p:cNvCxnSpPr/>
            <p:nvPr/>
          </p:nvCxnSpPr>
          <p:spPr>
            <a:xfrm flipH="1">
              <a:off x="4716016" y="1556792"/>
              <a:ext cx="360040" cy="216024"/>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2" name="11 Conector recto"/>
            <p:cNvCxnSpPr/>
            <p:nvPr/>
          </p:nvCxnSpPr>
          <p:spPr>
            <a:xfrm flipH="1">
              <a:off x="4463988" y="1772816"/>
              <a:ext cx="252028" cy="576064"/>
            </a:xfrm>
            <a:prstGeom prst="line">
              <a:avLst/>
            </a:prstGeom>
            <a:ln w="28575"/>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69342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63" y="0"/>
            <a:ext cx="10287000" cy="6858000"/>
          </a:xfrm>
          <a:prstGeom prst="rect">
            <a:avLst/>
          </a:prstGeom>
        </p:spPr>
      </p:pic>
      <p:sp>
        <p:nvSpPr>
          <p:cNvPr id="13" name="Rectángulo 12"/>
          <p:cNvSpPr/>
          <p:nvPr/>
        </p:nvSpPr>
        <p:spPr>
          <a:xfrm>
            <a:off x="-561763" y="0"/>
            <a:ext cx="10277263" cy="6858000"/>
          </a:xfrm>
          <a:prstGeom prst="rect">
            <a:avLst/>
          </a:prstGeom>
          <a:solidFill>
            <a:schemeClr val="bg2">
              <a:lumMod val="25000"/>
              <a:alpha val="72157"/>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8" name="Rectángulo 7"/>
          <p:cNvSpPr/>
          <p:nvPr/>
        </p:nvSpPr>
        <p:spPr>
          <a:xfrm>
            <a:off x="-2" y="2707821"/>
            <a:ext cx="9144001" cy="1484457"/>
          </a:xfrm>
          <a:prstGeom prst="rect">
            <a:avLst/>
          </a:prstGeom>
          <a:solidFill>
            <a:schemeClr val="accent1">
              <a:lumMod val="5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TextBox 13"/>
          <p:cNvSpPr txBox="1"/>
          <p:nvPr/>
        </p:nvSpPr>
        <p:spPr>
          <a:xfrm>
            <a:off x="1125013" y="2932711"/>
            <a:ext cx="6893969" cy="1015663"/>
          </a:xfrm>
          <a:prstGeom prst="rect">
            <a:avLst/>
          </a:prstGeom>
          <a:noFill/>
        </p:spPr>
        <p:txBody>
          <a:bodyPr wrap="square" rtlCol="0">
            <a:spAutoFit/>
          </a:bodyPr>
          <a:lstStyle/>
          <a:p>
            <a:pPr algn="ctr"/>
            <a:r>
              <a:rPr lang="en-US" sz="6000" dirty="0" smtClean="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PROBLEMA</a:t>
            </a:r>
            <a:endParaRPr lang="en-US" sz="6000" dirty="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172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RUTA NUEVA</a:t>
            </a:r>
            <a:endParaRPr lang="es-EC" sz="4000" b="1" dirty="0">
              <a:ln w="50800"/>
              <a:solidFill>
                <a:schemeClr val="bg2">
                  <a:lumMod val="50000"/>
                </a:scheme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2884736082"/>
              </p:ext>
            </p:extLst>
          </p:nvPr>
        </p:nvGraphicFramePr>
        <p:xfrm>
          <a:off x="5788468" y="1412776"/>
          <a:ext cx="3157211" cy="4248464"/>
        </p:xfrm>
        <a:graphic>
          <a:graphicData uri="http://schemas.openxmlformats.org/drawingml/2006/table">
            <a:tbl>
              <a:tblPr firstRow="1" firstCol="1" bandRow="1">
                <a:tableStyleId>{5940675A-B579-460E-94D1-54222C63F5DA}</a:tableStyleId>
              </a:tblPr>
              <a:tblGrid>
                <a:gridCol w="533507"/>
                <a:gridCol w="778503"/>
                <a:gridCol w="783496"/>
                <a:gridCol w="1061705"/>
              </a:tblGrid>
              <a:tr h="697624">
                <a:tc>
                  <a:txBody>
                    <a:bodyPr/>
                    <a:lstStyle/>
                    <a:p>
                      <a:pPr algn="ctr">
                        <a:lnSpc>
                          <a:spcPct val="115000"/>
                        </a:lnSpc>
                        <a:spcAft>
                          <a:spcPts val="0"/>
                        </a:spcAft>
                      </a:pPr>
                      <a:r>
                        <a:rPr lang="es-EC" sz="1100" dirty="0">
                          <a:effectLst/>
                        </a:rPr>
                        <a:t>NODOS</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Distancia Euclidiana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Distancia entre nodos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Distancia Acumulativa</a:t>
                      </a:r>
                      <a:endParaRPr lang="es-EC" sz="110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dirty="0">
                          <a:effectLst/>
                        </a:rPr>
                        <a:t>431</a:t>
                      </a:r>
                      <a:endParaRPr lang="es-EC" sz="1100" dirty="0">
                        <a:effectLst/>
                        <a:latin typeface="Calibri"/>
                        <a:ea typeface="Calibri"/>
                        <a:cs typeface="Times New Roman"/>
                      </a:endParaRPr>
                    </a:p>
                  </a:txBody>
                  <a:tcPr marL="44450" marR="44450" marT="0" marB="0" anchor="ctr">
                    <a:solidFill>
                      <a:schemeClr val="accent2">
                        <a:lumMod val="40000"/>
                        <a:lumOff val="60000"/>
                      </a:schemeClr>
                    </a:solidFill>
                  </a:tcPr>
                </a:tc>
                <a:tc>
                  <a:txBody>
                    <a:bodyPr/>
                    <a:lstStyle/>
                    <a:p>
                      <a:pPr algn="ctr">
                        <a:lnSpc>
                          <a:spcPct val="115000"/>
                        </a:lnSpc>
                        <a:spcAft>
                          <a:spcPts val="0"/>
                        </a:spcAft>
                      </a:pPr>
                      <a:r>
                        <a:rPr lang="es-EC" sz="1100" dirty="0">
                          <a:effectLst/>
                        </a:rPr>
                        <a:t>2251</a:t>
                      </a:r>
                      <a:endParaRPr lang="es-EC" sz="1100" dirty="0">
                        <a:effectLst/>
                        <a:latin typeface="Calibri"/>
                        <a:ea typeface="Calibri"/>
                        <a:cs typeface="Times New Roman"/>
                      </a:endParaRPr>
                    </a:p>
                  </a:txBody>
                  <a:tcPr marL="44450" marR="44450" marT="0" marB="0" anchor="ctr">
                    <a:solidFill>
                      <a:schemeClr val="accent2">
                        <a:lumMod val="40000"/>
                        <a:lumOff val="60000"/>
                      </a:schemeClr>
                    </a:solidFill>
                  </a:tcPr>
                </a:tc>
                <a:tc>
                  <a:txBody>
                    <a:bodyPr/>
                    <a:lstStyle/>
                    <a:p>
                      <a:pPr algn="ctr">
                        <a:lnSpc>
                          <a:spcPct val="115000"/>
                        </a:lnSpc>
                        <a:spcAft>
                          <a:spcPts val="0"/>
                        </a:spcAft>
                      </a:pPr>
                      <a:r>
                        <a:rPr lang="es-EC" sz="1100" dirty="0">
                          <a:effectLst/>
                        </a:rPr>
                        <a:t>0.00</a:t>
                      </a:r>
                      <a:endParaRPr lang="es-EC" sz="1100" dirty="0">
                        <a:effectLst/>
                        <a:latin typeface="Calibri"/>
                        <a:ea typeface="Calibri"/>
                        <a:cs typeface="Times New Roman"/>
                      </a:endParaRPr>
                    </a:p>
                  </a:txBody>
                  <a:tcPr marL="44450" marR="44450" marT="0" marB="0" anchor="ctr">
                    <a:solidFill>
                      <a:schemeClr val="accent2">
                        <a:lumMod val="40000"/>
                        <a:lumOff val="60000"/>
                      </a:schemeClr>
                    </a:solidFill>
                  </a:tcPr>
                </a:tc>
                <a:tc>
                  <a:txBody>
                    <a:bodyPr/>
                    <a:lstStyle/>
                    <a:p>
                      <a:pPr algn="ctr">
                        <a:lnSpc>
                          <a:spcPct val="115000"/>
                        </a:lnSpc>
                        <a:spcAft>
                          <a:spcPts val="0"/>
                        </a:spcAft>
                      </a:pPr>
                      <a:r>
                        <a:rPr lang="es-EC" sz="1100" dirty="0">
                          <a:effectLst/>
                        </a:rPr>
                        <a:t>0</a:t>
                      </a:r>
                      <a:endParaRPr lang="es-EC" sz="1100" dirty="0">
                        <a:effectLst/>
                        <a:latin typeface="Calibri"/>
                        <a:ea typeface="Calibri"/>
                        <a:cs typeface="Times New Roman"/>
                      </a:endParaRPr>
                    </a:p>
                  </a:txBody>
                  <a:tcPr marL="44450" marR="44450" marT="0" marB="0" anchor="ctr">
                    <a:solidFill>
                      <a:schemeClr val="accent2">
                        <a:lumMod val="40000"/>
                        <a:lumOff val="60000"/>
                      </a:schemeClr>
                    </a:solidFill>
                  </a:tcPr>
                </a:tc>
              </a:tr>
              <a:tr h="355084">
                <a:tc>
                  <a:txBody>
                    <a:bodyPr/>
                    <a:lstStyle/>
                    <a:p>
                      <a:pPr algn="ctr">
                        <a:lnSpc>
                          <a:spcPct val="115000"/>
                        </a:lnSpc>
                        <a:spcAft>
                          <a:spcPts val="0"/>
                        </a:spcAft>
                      </a:pPr>
                      <a:r>
                        <a:rPr lang="es-EC" sz="1100">
                          <a:effectLst/>
                        </a:rPr>
                        <a:t>433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1687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effectLst/>
                        </a:rPr>
                        <a:t>571</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effectLst/>
                        </a:rPr>
                        <a:t>2822</a:t>
                      </a:r>
                      <a:endParaRPr lang="es-EC" sz="1100" dirty="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a:effectLst/>
                        </a:rPr>
                        <a:t>58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1345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921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4859</a:t>
                      </a:r>
                      <a:endParaRPr lang="es-EC" sz="110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a:effectLst/>
                        </a:rPr>
                        <a:t>354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548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1846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7129</a:t>
                      </a:r>
                      <a:endParaRPr lang="es-EC" sz="110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dirty="0">
                          <a:effectLst/>
                        </a:rPr>
                        <a:t>359</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325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2312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8144</a:t>
                      </a:r>
                      <a:endParaRPr lang="es-EC" sz="110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dirty="0">
                          <a:effectLst/>
                        </a:rPr>
                        <a:t>360</a:t>
                      </a:r>
                      <a:endParaRPr lang="es-EC" sz="1100" dirty="0">
                        <a:effectLst/>
                        <a:latin typeface="Calibri"/>
                        <a:ea typeface="Calibri"/>
                        <a:cs typeface="Times New Roman"/>
                      </a:endParaRPr>
                    </a:p>
                  </a:txBody>
                  <a:tcPr marL="44450" marR="44450" marT="0" marB="0" anchor="ctr">
                    <a:solidFill>
                      <a:schemeClr val="accent1">
                        <a:lumMod val="40000"/>
                        <a:lumOff val="60000"/>
                      </a:schemeClr>
                    </a:solidFill>
                  </a:tcPr>
                </a:tc>
                <a:tc>
                  <a:txBody>
                    <a:bodyPr/>
                    <a:lstStyle/>
                    <a:p>
                      <a:pPr algn="ctr">
                        <a:lnSpc>
                          <a:spcPct val="115000"/>
                        </a:lnSpc>
                        <a:spcAft>
                          <a:spcPts val="0"/>
                        </a:spcAft>
                      </a:pPr>
                      <a:r>
                        <a:rPr lang="es-EC" sz="1100" dirty="0">
                          <a:effectLst/>
                        </a:rPr>
                        <a:t>321</a:t>
                      </a:r>
                      <a:endParaRPr lang="es-EC" sz="1100" dirty="0">
                        <a:effectLst/>
                        <a:latin typeface="Calibri"/>
                        <a:ea typeface="Calibri"/>
                        <a:cs typeface="Times New Roman"/>
                      </a:endParaRPr>
                    </a:p>
                  </a:txBody>
                  <a:tcPr marL="44450" marR="44450" marT="0" marB="0" anchor="ctr">
                    <a:solidFill>
                      <a:schemeClr val="accent1">
                        <a:lumMod val="40000"/>
                        <a:lumOff val="60000"/>
                      </a:schemeClr>
                    </a:solidFill>
                  </a:tcPr>
                </a:tc>
                <a:tc>
                  <a:txBody>
                    <a:bodyPr/>
                    <a:lstStyle/>
                    <a:p>
                      <a:pPr algn="ctr">
                        <a:lnSpc>
                          <a:spcPct val="115000"/>
                        </a:lnSpc>
                        <a:spcAft>
                          <a:spcPts val="0"/>
                        </a:spcAft>
                      </a:pPr>
                      <a:r>
                        <a:rPr lang="es-EC" sz="1100" dirty="0">
                          <a:effectLst/>
                        </a:rPr>
                        <a:t>2471</a:t>
                      </a:r>
                      <a:endParaRPr lang="es-EC" sz="1100" dirty="0">
                        <a:effectLst/>
                        <a:latin typeface="Calibri"/>
                        <a:ea typeface="Calibri"/>
                        <a:cs typeface="Times New Roman"/>
                      </a:endParaRPr>
                    </a:p>
                  </a:txBody>
                  <a:tcPr marL="44450" marR="44450" marT="0" marB="0" anchor="ctr">
                    <a:solidFill>
                      <a:schemeClr val="accent1">
                        <a:lumMod val="40000"/>
                        <a:lumOff val="60000"/>
                      </a:schemeClr>
                    </a:solidFill>
                  </a:tcPr>
                </a:tc>
                <a:tc>
                  <a:txBody>
                    <a:bodyPr/>
                    <a:lstStyle/>
                    <a:p>
                      <a:pPr algn="ctr">
                        <a:lnSpc>
                          <a:spcPct val="115000"/>
                        </a:lnSpc>
                        <a:spcAft>
                          <a:spcPts val="0"/>
                        </a:spcAft>
                      </a:pPr>
                      <a:r>
                        <a:rPr lang="es-EC" sz="1100" dirty="0">
                          <a:effectLst/>
                        </a:rPr>
                        <a:t>8629</a:t>
                      </a:r>
                      <a:endParaRPr lang="es-EC" sz="1100" dirty="0">
                        <a:effectLst/>
                        <a:latin typeface="Calibri"/>
                        <a:ea typeface="Calibri"/>
                        <a:cs typeface="Times New Roman"/>
                      </a:endParaRPr>
                    </a:p>
                  </a:txBody>
                  <a:tcPr marL="44450" marR="44450" marT="0" marB="0" anchor="ctr">
                    <a:solidFill>
                      <a:schemeClr val="accent1">
                        <a:lumMod val="40000"/>
                        <a:lumOff val="60000"/>
                      </a:schemeClr>
                    </a:solidFill>
                  </a:tcPr>
                </a:tc>
              </a:tr>
              <a:tr h="355084">
                <a:tc>
                  <a:txBody>
                    <a:bodyPr/>
                    <a:lstStyle/>
                    <a:p>
                      <a:pPr algn="ctr">
                        <a:lnSpc>
                          <a:spcPct val="115000"/>
                        </a:lnSpc>
                        <a:spcAft>
                          <a:spcPts val="0"/>
                        </a:spcAft>
                      </a:pPr>
                      <a:r>
                        <a:rPr lang="es-EC" sz="1100">
                          <a:effectLst/>
                        </a:rPr>
                        <a:t>361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376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2708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9187</a:t>
                      </a:r>
                      <a:endParaRPr lang="es-EC" sz="110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a:effectLst/>
                        </a:rPr>
                        <a:t>362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622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2977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9833</a:t>
                      </a:r>
                      <a:endParaRPr lang="es-EC" sz="110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a:effectLst/>
                        </a:rPr>
                        <a:t>197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1023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3387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10865</a:t>
                      </a:r>
                      <a:endParaRPr lang="es-EC" sz="1100">
                        <a:effectLst/>
                        <a:latin typeface="Calibri"/>
                        <a:ea typeface="Calibri"/>
                        <a:cs typeface="Times New Roman"/>
                      </a:endParaRPr>
                    </a:p>
                  </a:txBody>
                  <a:tcPr marL="44450" marR="44450" marT="0" marB="0" anchor="ctr"/>
                </a:tc>
              </a:tr>
              <a:tr h="355084">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1436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3972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effectLst/>
                        </a:rPr>
                        <a:t>12473</a:t>
                      </a:r>
                      <a:endParaRPr lang="es-EC" sz="1100" dirty="0">
                        <a:effectLst/>
                        <a:latin typeface="Calibri"/>
                        <a:ea typeface="Calibri"/>
                        <a:cs typeface="Times New Roman"/>
                      </a:endParaRPr>
                    </a:p>
                  </a:txBody>
                  <a:tcPr marL="44450" marR="44450" marT="0" marB="0" anchor="ctr"/>
                </a:tc>
              </a:tr>
            </a:tbl>
          </a:graphicData>
        </a:graphic>
      </p:graphicFrame>
      <p:pic>
        <p:nvPicPr>
          <p:cNvPr id="3073"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27849" t="21347" r="29461" b="5276"/>
          <a:stretch/>
        </p:blipFill>
        <p:spPr bwMode="auto">
          <a:xfrm>
            <a:off x="251520" y="1246846"/>
            <a:ext cx="5345860" cy="5166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2" name="11 Gráfico"/>
          <p:cNvGraphicFramePr/>
          <p:nvPr>
            <p:extLst>
              <p:ext uri="{D42A27DB-BD31-4B8C-83A1-F6EECF244321}">
                <p14:modId xmlns:p14="http://schemas.microsoft.com/office/powerpoint/2010/main" val="2220953649"/>
              </p:ext>
            </p:extLst>
          </p:nvPr>
        </p:nvGraphicFramePr>
        <p:xfrm>
          <a:off x="179512" y="2060848"/>
          <a:ext cx="5236845" cy="3776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923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73"/>
                                        </p:tgtEl>
                                        <p:attrNameLst>
                                          <p:attrName>style.visibility</p:attrName>
                                        </p:attrNameLst>
                                      </p:cBhvr>
                                      <p:to>
                                        <p:strVal val="visible"/>
                                      </p:to>
                                    </p:set>
                                    <p:animEffect transition="in" filter="wipe(down)">
                                      <p:cBhvr>
                                        <p:cTn id="25" dur="500"/>
                                        <p:tgtEl>
                                          <p:spTgt spid="307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Graphic spid="1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ALGORITMO DE BUSQUEDA</a:t>
            </a:r>
            <a:endParaRPr lang="es-EC" sz="4000" b="1" dirty="0">
              <a:ln w="50800"/>
              <a:solidFill>
                <a:schemeClr val="bg2">
                  <a:lumMod val="50000"/>
                </a:schemeClr>
              </a:solidFill>
            </a:endParaRPr>
          </a:p>
        </p:txBody>
      </p:sp>
      <p:pic>
        <p:nvPicPr>
          <p:cNvPr id="14" name="13 Imagen"/>
          <p:cNvPicPr/>
          <p:nvPr/>
        </p:nvPicPr>
        <p:blipFill rotWithShape="1">
          <a:blip r:embed="rId5">
            <a:extLst>
              <a:ext uri="{28A0092B-C50C-407E-A947-70E740481C1C}">
                <a14:useLocalDpi xmlns:a14="http://schemas.microsoft.com/office/drawing/2010/main" val="0"/>
              </a:ext>
            </a:extLst>
          </a:blip>
          <a:srcRect l="-1" t="32713" r="-17953"/>
          <a:stretch/>
        </p:blipFill>
        <p:spPr bwMode="auto">
          <a:xfrm>
            <a:off x="223654" y="1149339"/>
            <a:ext cx="4980345" cy="4869488"/>
          </a:xfrm>
          <a:prstGeom prst="rect">
            <a:avLst/>
          </a:prstGeom>
          <a:noFill/>
          <a:ln>
            <a:solidFill>
              <a:schemeClr val="tx1"/>
            </a:solidFill>
          </a:ln>
          <a:extLst>
            <a:ext uri="{53640926-AAD7-44D8-BBD7-CCE9431645EC}">
              <a14:shadowObscured xmlns:a14="http://schemas.microsoft.com/office/drawing/2010/main"/>
            </a:ext>
          </a:extLst>
        </p:spPr>
      </p:pic>
      <p:graphicFrame>
        <p:nvGraphicFramePr>
          <p:cNvPr id="3" name="2 Tabla"/>
          <p:cNvGraphicFramePr>
            <a:graphicFrameLocks noGrp="1"/>
          </p:cNvGraphicFramePr>
          <p:nvPr>
            <p:extLst>
              <p:ext uri="{D42A27DB-BD31-4B8C-83A1-F6EECF244321}">
                <p14:modId xmlns:p14="http://schemas.microsoft.com/office/powerpoint/2010/main" val="4225775969"/>
              </p:ext>
            </p:extLst>
          </p:nvPr>
        </p:nvGraphicFramePr>
        <p:xfrm>
          <a:off x="5405872" y="2204864"/>
          <a:ext cx="3302000" cy="2664294"/>
        </p:xfrm>
        <a:graphic>
          <a:graphicData uri="http://schemas.openxmlformats.org/drawingml/2006/table">
            <a:tbl>
              <a:tblPr firstRow="1" firstCol="1" bandRow="1">
                <a:tableStyleId>{5940675A-B579-460E-94D1-54222C63F5DA}</a:tableStyleId>
              </a:tblPr>
              <a:tblGrid>
                <a:gridCol w="762000"/>
                <a:gridCol w="863600"/>
                <a:gridCol w="812800"/>
                <a:gridCol w="863600"/>
              </a:tblGrid>
              <a:tr h="749832">
                <a:tc>
                  <a:txBody>
                    <a:bodyPr/>
                    <a:lstStyle/>
                    <a:p>
                      <a:pPr algn="ctr">
                        <a:lnSpc>
                          <a:spcPct val="115000"/>
                        </a:lnSpc>
                        <a:spcAft>
                          <a:spcPts val="0"/>
                        </a:spcAft>
                      </a:pPr>
                      <a:r>
                        <a:rPr lang="es-EC" sz="1400">
                          <a:effectLst/>
                        </a:rPr>
                        <a:t>NODOS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Distancia Euclidiana</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Distancia entre Nodos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Distancia Acumulativa</a:t>
                      </a:r>
                      <a:endParaRPr lang="es-EC" sz="1400">
                        <a:effectLst/>
                        <a:latin typeface="Calibri"/>
                        <a:ea typeface="Calibri"/>
                        <a:cs typeface="Times New Roman"/>
                      </a:endParaRPr>
                    </a:p>
                  </a:txBody>
                  <a:tcPr marL="44450" marR="44450" marT="0" marB="0" anchor="ctr"/>
                </a:tc>
              </a:tr>
              <a:tr h="319077">
                <a:tc>
                  <a:txBody>
                    <a:bodyPr/>
                    <a:lstStyle/>
                    <a:p>
                      <a:pPr algn="ctr">
                        <a:lnSpc>
                          <a:spcPct val="115000"/>
                        </a:lnSpc>
                        <a:spcAft>
                          <a:spcPts val="0"/>
                        </a:spcAft>
                      </a:pPr>
                      <a:r>
                        <a:rPr lang="es-EC" sz="1400">
                          <a:effectLst/>
                        </a:rPr>
                        <a:t>431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2251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r>
              <a:tr h="319077">
                <a:tc>
                  <a:txBody>
                    <a:bodyPr/>
                    <a:lstStyle/>
                    <a:p>
                      <a:pPr algn="ctr">
                        <a:lnSpc>
                          <a:spcPct val="115000"/>
                        </a:lnSpc>
                        <a:spcAft>
                          <a:spcPts val="0"/>
                        </a:spcAft>
                      </a:pPr>
                      <a:r>
                        <a:rPr lang="es-EC" sz="1400">
                          <a:effectLst/>
                        </a:rPr>
                        <a:t>428</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1867</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412</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2663</a:t>
                      </a:r>
                      <a:endParaRPr lang="es-EC" sz="1400">
                        <a:effectLst/>
                        <a:latin typeface="Calibri"/>
                        <a:ea typeface="Calibri"/>
                        <a:cs typeface="Times New Roman"/>
                      </a:endParaRPr>
                    </a:p>
                  </a:txBody>
                  <a:tcPr marL="44450" marR="44450" marT="0" marB="0" anchor="b"/>
                </a:tc>
              </a:tr>
              <a:tr h="319077">
                <a:tc>
                  <a:txBody>
                    <a:bodyPr/>
                    <a:lstStyle/>
                    <a:p>
                      <a:pPr algn="ctr">
                        <a:lnSpc>
                          <a:spcPct val="115000"/>
                        </a:lnSpc>
                        <a:spcAft>
                          <a:spcPts val="0"/>
                        </a:spcAft>
                      </a:pPr>
                      <a:r>
                        <a:rPr lang="es-EC" sz="1400">
                          <a:effectLst/>
                        </a:rPr>
                        <a:t>426</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1714</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577</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4695</a:t>
                      </a:r>
                      <a:endParaRPr lang="es-EC" sz="1400">
                        <a:effectLst/>
                        <a:latin typeface="Calibri"/>
                        <a:ea typeface="Calibri"/>
                        <a:cs typeface="Times New Roman"/>
                      </a:endParaRPr>
                    </a:p>
                  </a:txBody>
                  <a:tcPr marL="44450" marR="44450" marT="0" marB="0" anchor="b"/>
                </a:tc>
              </a:tr>
              <a:tr h="319077">
                <a:tc>
                  <a:txBody>
                    <a:bodyPr/>
                    <a:lstStyle/>
                    <a:p>
                      <a:pPr algn="ctr">
                        <a:lnSpc>
                          <a:spcPct val="115000"/>
                        </a:lnSpc>
                        <a:spcAft>
                          <a:spcPts val="0"/>
                        </a:spcAft>
                      </a:pPr>
                      <a:r>
                        <a:rPr lang="es-EC" sz="1400">
                          <a:effectLst/>
                        </a:rPr>
                        <a:t>379</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1151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1257</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7089</a:t>
                      </a:r>
                      <a:endParaRPr lang="es-EC" sz="1400">
                        <a:effectLst/>
                        <a:latin typeface="Calibri"/>
                        <a:ea typeface="Calibri"/>
                        <a:cs typeface="Times New Roman"/>
                      </a:endParaRPr>
                    </a:p>
                  </a:txBody>
                  <a:tcPr marL="44450" marR="44450" marT="0" marB="0" anchor="b"/>
                </a:tc>
              </a:tr>
              <a:tr h="319077">
                <a:tc>
                  <a:txBody>
                    <a:bodyPr/>
                    <a:lstStyle/>
                    <a:p>
                      <a:pPr algn="ctr">
                        <a:lnSpc>
                          <a:spcPct val="115000"/>
                        </a:lnSpc>
                        <a:spcAft>
                          <a:spcPts val="0"/>
                        </a:spcAft>
                      </a:pPr>
                      <a:r>
                        <a:rPr lang="es-EC" sz="1400">
                          <a:effectLst/>
                        </a:rPr>
                        <a:t>373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520</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2234</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9217</a:t>
                      </a:r>
                      <a:endParaRPr lang="es-EC" sz="1400">
                        <a:effectLst/>
                        <a:latin typeface="Calibri"/>
                        <a:ea typeface="Calibri"/>
                        <a:cs typeface="Times New Roman"/>
                      </a:endParaRPr>
                    </a:p>
                  </a:txBody>
                  <a:tcPr marL="44450" marR="44450" marT="0" marB="0" anchor="b"/>
                </a:tc>
              </a:tr>
              <a:tr h="319077">
                <a:tc>
                  <a:txBody>
                    <a:bodyPr/>
                    <a:lstStyle/>
                    <a:p>
                      <a:pPr algn="ctr">
                        <a:lnSpc>
                          <a:spcPct val="115000"/>
                        </a:lnSpc>
                        <a:spcAft>
                          <a:spcPts val="0"/>
                        </a:spcAft>
                      </a:pPr>
                      <a:r>
                        <a:rPr lang="es-EC" sz="1400" dirty="0">
                          <a:effectLst/>
                        </a:rPr>
                        <a:t>371</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ctr">
                        <a:lnSpc>
                          <a:spcPct val="115000"/>
                        </a:lnSpc>
                        <a:spcAft>
                          <a:spcPts val="0"/>
                        </a:spcAft>
                      </a:pPr>
                      <a:r>
                        <a:rPr lang="es-EC" sz="1400" dirty="0">
                          <a:effectLst/>
                        </a:rPr>
                        <a:t>0</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ctr">
                        <a:lnSpc>
                          <a:spcPct val="115000"/>
                        </a:lnSpc>
                        <a:spcAft>
                          <a:spcPts val="0"/>
                        </a:spcAft>
                      </a:pPr>
                      <a:r>
                        <a:rPr lang="es-EC" sz="1400" dirty="0">
                          <a:effectLst/>
                        </a:rPr>
                        <a:t>2754</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ctr">
                        <a:lnSpc>
                          <a:spcPct val="115000"/>
                        </a:lnSpc>
                        <a:spcAft>
                          <a:spcPts val="0"/>
                        </a:spcAft>
                      </a:pPr>
                      <a:r>
                        <a:rPr lang="es-EC" sz="1400" dirty="0">
                          <a:effectLst/>
                        </a:rPr>
                        <a:t>10258</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r>
            </a:tbl>
          </a:graphicData>
        </a:graphic>
      </p:graphicFrame>
    </p:spTree>
    <p:extLst>
      <p:ext uri="{BB962C8B-B14F-4D97-AF65-F5344CB8AC3E}">
        <p14:creationId xmlns:p14="http://schemas.microsoft.com/office/powerpoint/2010/main" val="12324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SINCRONIZACIÓN DE BUSES</a:t>
            </a:r>
            <a:endParaRPr lang="es-EC" sz="4000" b="1" dirty="0">
              <a:ln w="50800"/>
              <a:solidFill>
                <a:schemeClr val="bg2">
                  <a:lumMod val="50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015792829"/>
              </p:ext>
            </p:extLst>
          </p:nvPr>
        </p:nvGraphicFramePr>
        <p:xfrm>
          <a:off x="179512" y="2564904"/>
          <a:ext cx="5040560" cy="2081784"/>
        </p:xfrm>
        <a:graphic>
          <a:graphicData uri="http://schemas.openxmlformats.org/drawingml/2006/table">
            <a:tbl>
              <a:tblPr firstRow="1" firstCol="1" bandRow="1">
                <a:tableStyleId>{5940675A-B579-460E-94D1-54222C63F5DA}</a:tableStyleId>
              </a:tblPr>
              <a:tblGrid>
                <a:gridCol w="415183"/>
                <a:gridCol w="295219"/>
                <a:gridCol w="308208"/>
                <a:gridCol w="402195"/>
                <a:gridCol w="402195"/>
                <a:gridCol w="402195"/>
                <a:gridCol w="402195"/>
                <a:gridCol w="402195"/>
                <a:gridCol w="402195"/>
                <a:gridCol w="402195"/>
                <a:gridCol w="402195"/>
                <a:gridCol w="402195"/>
                <a:gridCol w="402195"/>
              </a:tblGrid>
              <a:tr h="609600">
                <a:tc>
                  <a:txBody>
                    <a:bodyPr/>
                    <a:lstStyle/>
                    <a:p>
                      <a:pPr algn="ctr">
                        <a:lnSpc>
                          <a:spcPct val="115000"/>
                        </a:lnSpc>
                        <a:spcAft>
                          <a:spcPts val="0"/>
                        </a:spcAft>
                      </a:pPr>
                      <a:r>
                        <a:rPr lang="es-EC" sz="1400" dirty="0">
                          <a:effectLst/>
                        </a:rPr>
                        <a:t>NODOS</a:t>
                      </a:r>
                      <a:endParaRPr lang="es-EC" sz="1400" dirty="0">
                        <a:effectLst/>
                        <a:latin typeface="Calibri"/>
                        <a:ea typeface="Calibri"/>
                        <a:cs typeface="Times New Roman"/>
                      </a:endParaRPr>
                    </a:p>
                  </a:txBody>
                  <a:tcPr marL="44450" marR="44450" marT="0" marB="0" vert="vert270" anchor="ctr"/>
                </a:tc>
                <a:tc gridSpan="12">
                  <a:txBody>
                    <a:bodyPr/>
                    <a:lstStyle/>
                    <a:p>
                      <a:pPr algn="ctr">
                        <a:lnSpc>
                          <a:spcPct val="115000"/>
                        </a:lnSpc>
                        <a:spcAft>
                          <a:spcPts val="0"/>
                        </a:spcAft>
                      </a:pPr>
                      <a:r>
                        <a:rPr lang="es-EC" sz="1400" dirty="0">
                          <a:effectLst/>
                        </a:rPr>
                        <a:t>Código de rutas que pasan en cada Nodo</a:t>
                      </a:r>
                      <a:endParaRPr lang="es-EC" sz="1400" dirty="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r">
                        <a:lnSpc>
                          <a:spcPct val="115000"/>
                        </a:lnSpc>
                        <a:spcAft>
                          <a:spcPts val="0"/>
                        </a:spcAft>
                      </a:pPr>
                      <a:r>
                        <a:rPr lang="es-EC" sz="1400">
                          <a:effectLst/>
                        </a:rPr>
                        <a:t>431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17</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36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71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220</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221</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400">
                          <a:effectLst/>
                        </a:rPr>
                        <a:t>428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17</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71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220</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221</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400">
                          <a:effectLst/>
                        </a:rPr>
                        <a:t>426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17</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71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220</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221</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13</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17</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19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42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47</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71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100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113</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115</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132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220</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221</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r>
              <a:tr h="190500">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17</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19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23</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174</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176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178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184</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220</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221</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17</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19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23</a:t>
                      </a:r>
                      <a:endParaRPr lang="es-EC" sz="1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174</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176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178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184</a:t>
                      </a:r>
                      <a:endParaRPr lang="es-EC" sz="1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220</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221</a:t>
                      </a:r>
                      <a:endParaRPr lang="es-EC" sz="14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dirty="0">
                          <a:effectLst/>
                        </a:rPr>
                        <a:t>0</a:t>
                      </a:r>
                      <a:endParaRPr lang="es-EC" sz="1400" dirty="0">
                        <a:effectLst/>
                        <a:latin typeface="Calibri"/>
                        <a:ea typeface="Calibri"/>
                        <a:cs typeface="Times New Roman"/>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367662935"/>
              </p:ext>
            </p:extLst>
          </p:nvPr>
        </p:nvGraphicFramePr>
        <p:xfrm>
          <a:off x="5292082" y="1137035"/>
          <a:ext cx="3312366" cy="4939914"/>
        </p:xfrm>
        <a:graphic>
          <a:graphicData uri="http://schemas.openxmlformats.org/drawingml/2006/table">
            <a:tbl>
              <a:tblPr firstRow="1" firstCol="1" bandRow="1">
                <a:tableStyleId>{5940675A-B579-460E-94D1-54222C63F5DA}</a:tableStyleId>
              </a:tblPr>
              <a:tblGrid>
                <a:gridCol w="971353"/>
                <a:gridCol w="416295"/>
                <a:gridCol w="416295"/>
                <a:gridCol w="416295"/>
                <a:gridCol w="346912"/>
                <a:gridCol w="416295"/>
                <a:gridCol w="328921"/>
              </a:tblGrid>
              <a:tr h="286989">
                <a:tc>
                  <a:txBody>
                    <a:bodyPr/>
                    <a:lstStyle/>
                    <a:p>
                      <a:pPr algn="ctr">
                        <a:lnSpc>
                          <a:spcPct val="115000"/>
                        </a:lnSpc>
                        <a:spcAft>
                          <a:spcPts val="0"/>
                        </a:spcAft>
                      </a:pPr>
                      <a:r>
                        <a:rPr lang="es-EC" sz="1400" dirty="0" smtClean="0">
                          <a:effectLst/>
                        </a:rPr>
                        <a:t>Cód.. </a:t>
                      </a:r>
                      <a:r>
                        <a:rPr lang="es-EC" sz="1400" dirty="0">
                          <a:effectLst/>
                        </a:rPr>
                        <a:t>De </a:t>
                      </a:r>
                      <a:endParaRPr lang="es-EC" sz="1400" dirty="0" smtClean="0">
                        <a:effectLst/>
                      </a:endParaRPr>
                    </a:p>
                    <a:p>
                      <a:pPr algn="ctr">
                        <a:lnSpc>
                          <a:spcPct val="115000"/>
                        </a:lnSpc>
                        <a:spcAft>
                          <a:spcPts val="0"/>
                        </a:spcAft>
                      </a:pPr>
                      <a:r>
                        <a:rPr lang="es-EC" sz="1400" dirty="0" smtClean="0">
                          <a:effectLst/>
                        </a:rPr>
                        <a:t>Ruta </a:t>
                      </a:r>
                      <a:r>
                        <a:rPr lang="es-EC" sz="1400" dirty="0">
                          <a:effectLst/>
                        </a:rPr>
                        <a:t>de TP</a:t>
                      </a:r>
                      <a:endParaRPr lang="es-EC" sz="1400" dirty="0">
                        <a:effectLst/>
                        <a:latin typeface="Calibri"/>
                        <a:ea typeface="Calibri"/>
                        <a:cs typeface="Times New Roman"/>
                      </a:endParaRPr>
                    </a:p>
                  </a:txBody>
                  <a:tcPr marL="26180" marR="26180" marT="0" marB="0" anchor="ctr"/>
                </a:tc>
                <a:tc gridSpan="6">
                  <a:txBody>
                    <a:bodyPr/>
                    <a:lstStyle/>
                    <a:p>
                      <a:pPr algn="ctr">
                        <a:lnSpc>
                          <a:spcPct val="115000"/>
                        </a:lnSpc>
                        <a:spcAft>
                          <a:spcPts val="0"/>
                        </a:spcAft>
                      </a:pPr>
                      <a:r>
                        <a:rPr lang="es-EC" sz="1400">
                          <a:effectLst/>
                        </a:rPr>
                        <a:t>Nodos por los que pasa la ruta</a:t>
                      </a:r>
                      <a:endParaRPr lang="es-EC" sz="1400">
                        <a:effectLst/>
                        <a:latin typeface="Calibri"/>
                        <a:ea typeface="Calibri"/>
                        <a:cs typeface="Times New Roman"/>
                      </a:endParaRPr>
                    </a:p>
                  </a:txBody>
                  <a:tcPr marL="26180" marR="261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7177">
                <a:tc>
                  <a:txBody>
                    <a:bodyPr/>
                    <a:lstStyle/>
                    <a:p>
                      <a:pPr algn="ctr">
                        <a:lnSpc>
                          <a:spcPct val="115000"/>
                        </a:lnSpc>
                        <a:spcAft>
                          <a:spcPts val="0"/>
                        </a:spcAft>
                      </a:pPr>
                      <a:r>
                        <a:rPr lang="es-EC" sz="1400" dirty="0">
                          <a:effectLst/>
                        </a:rPr>
                        <a:t>221</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431</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428</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426</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r>
              <a:tr h="247177">
                <a:tc>
                  <a:txBody>
                    <a:bodyPr/>
                    <a:lstStyle/>
                    <a:p>
                      <a:pPr algn="ctr">
                        <a:lnSpc>
                          <a:spcPct val="115000"/>
                        </a:lnSpc>
                        <a:spcAft>
                          <a:spcPts val="0"/>
                        </a:spcAft>
                      </a:pPr>
                      <a:r>
                        <a:rPr lang="es-EC" sz="1400" dirty="0">
                          <a:effectLst/>
                        </a:rPr>
                        <a:t>220</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431</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428</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426</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r>
              <a:tr h="247177">
                <a:tc>
                  <a:txBody>
                    <a:bodyPr/>
                    <a:lstStyle/>
                    <a:p>
                      <a:pPr algn="ctr">
                        <a:lnSpc>
                          <a:spcPct val="115000"/>
                        </a:lnSpc>
                        <a:spcAft>
                          <a:spcPts val="0"/>
                        </a:spcAft>
                      </a:pPr>
                      <a:r>
                        <a:rPr lang="es-EC" sz="1400">
                          <a:effectLst/>
                        </a:rPr>
                        <a:t>17</a:t>
                      </a:r>
                      <a:endParaRPr lang="es-EC" sz="140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431</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428</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426</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379</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373</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c>
                  <a:txBody>
                    <a:bodyPr/>
                    <a:lstStyle/>
                    <a:p>
                      <a:pPr algn="r">
                        <a:lnSpc>
                          <a:spcPct val="115000"/>
                        </a:lnSpc>
                        <a:spcAft>
                          <a:spcPts val="0"/>
                        </a:spcAft>
                      </a:pPr>
                      <a:r>
                        <a:rPr lang="es-EC" sz="1400" dirty="0">
                          <a:effectLst/>
                        </a:rPr>
                        <a:t>371</a:t>
                      </a:r>
                      <a:endParaRPr lang="es-EC" sz="1400" dirty="0">
                        <a:effectLst/>
                        <a:latin typeface="Calibri"/>
                        <a:ea typeface="Calibri"/>
                        <a:cs typeface="Times New Roman"/>
                      </a:endParaRPr>
                    </a:p>
                  </a:txBody>
                  <a:tcPr marL="26180" marR="26180" marT="0" marB="0" anchor="b">
                    <a:solidFill>
                      <a:schemeClr val="accent1">
                        <a:lumMod val="20000"/>
                        <a:lumOff val="80000"/>
                      </a:schemeClr>
                    </a:solidFill>
                  </a:tcPr>
                </a:tc>
              </a:tr>
              <a:tr h="247177">
                <a:tc>
                  <a:txBody>
                    <a:bodyPr/>
                    <a:lstStyle/>
                    <a:p>
                      <a:pPr algn="ctr">
                        <a:lnSpc>
                          <a:spcPct val="115000"/>
                        </a:lnSpc>
                        <a:spcAft>
                          <a:spcPts val="0"/>
                        </a:spcAft>
                      </a:pPr>
                      <a:r>
                        <a:rPr lang="es-EC" sz="1400">
                          <a:effectLst/>
                        </a:rPr>
                        <a:t>71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431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428</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426</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184</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178</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176</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174</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23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132</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115</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113</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100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47</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42</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a:effectLst/>
                        </a:rPr>
                        <a:t>36</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431</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r>
              <a:tr h="247177">
                <a:tc>
                  <a:txBody>
                    <a:bodyPr/>
                    <a:lstStyle/>
                    <a:p>
                      <a:pPr algn="ctr">
                        <a:lnSpc>
                          <a:spcPct val="115000"/>
                        </a:lnSpc>
                        <a:spcAft>
                          <a:spcPts val="0"/>
                        </a:spcAft>
                      </a:pPr>
                      <a:r>
                        <a:rPr lang="es-EC" sz="1400" dirty="0">
                          <a:effectLst/>
                        </a:rPr>
                        <a:t>13</a:t>
                      </a:r>
                      <a:endParaRPr lang="es-EC" sz="1400" dirty="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379</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26180" marR="26180" marT="0" marB="0" anchor="b"/>
                </a:tc>
                <a:tc>
                  <a:txBody>
                    <a:bodyPr/>
                    <a:lstStyle/>
                    <a:p>
                      <a:pPr algn="r">
                        <a:lnSpc>
                          <a:spcPct val="115000"/>
                        </a:lnSpc>
                        <a:spcAft>
                          <a:spcPts val="0"/>
                        </a:spcAft>
                      </a:pPr>
                      <a:r>
                        <a:rPr lang="es-EC" sz="1400" dirty="0">
                          <a:effectLst/>
                        </a:rPr>
                        <a:t>0</a:t>
                      </a:r>
                      <a:endParaRPr lang="es-EC" sz="1400" dirty="0">
                        <a:effectLst/>
                        <a:latin typeface="Calibri"/>
                        <a:ea typeface="Calibri"/>
                        <a:cs typeface="Times New Roman"/>
                      </a:endParaRPr>
                    </a:p>
                  </a:txBody>
                  <a:tcPr marL="26180" marR="26180" marT="0" marB="0" anchor="b"/>
                </a:tc>
              </a:tr>
            </a:tbl>
          </a:graphicData>
        </a:graphic>
      </p:graphicFrame>
    </p:spTree>
    <p:extLst>
      <p:ext uri="{BB962C8B-B14F-4D97-AF65-F5344CB8AC3E}">
        <p14:creationId xmlns:p14="http://schemas.microsoft.com/office/powerpoint/2010/main" val="3075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SINCRONIZACIÓN DE BUSES</a:t>
            </a:r>
            <a:endParaRPr lang="es-EC" sz="4000" b="1" dirty="0">
              <a:ln w="50800"/>
              <a:solidFill>
                <a:schemeClr val="bg2">
                  <a:lumMod val="50000"/>
                </a:schemeClr>
              </a:solidFill>
            </a:endParaRPr>
          </a:p>
        </p:txBody>
      </p:sp>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395535" y="1268760"/>
            <a:ext cx="8136905" cy="2520280"/>
          </a:xfrm>
          <a:prstGeom prst="rect">
            <a:avLst/>
          </a:prstGeom>
          <a:noFill/>
          <a:ln>
            <a:solidFill>
              <a:schemeClr val="tx1"/>
            </a:solidFill>
          </a:ln>
        </p:spPr>
      </p:pic>
      <p:graphicFrame>
        <p:nvGraphicFramePr>
          <p:cNvPr id="3" name="2 Tabla"/>
          <p:cNvGraphicFramePr>
            <a:graphicFrameLocks noGrp="1"/>
          </p:cNvGraphicFramePr>
          <p:nvPr>
            <p:extLst>
              <p:ext uri="{D42A27DB-BD31-4B8C-83A1-F6EECF244321}">
                <p14:modId xmlns:p14="http://schemas.microsoft.com/office/powerpoint/2010/main" val="3554551942"/>
              </p:ext>
            </p:extLst>
          </p:nvPr>
        </p:nvGraphicFramePr>
        <p:xfrm>
          <a:off x="1259632" y="3933056"/>
          <a:ext cx="1817370" cy="2523744"/>
        </p:xfrm>
        <a:graphic>
          <a:graphicData uri="http://schemas.openxmlformats.org/drawingml/2006/table">
            <a:tbl>
              <a:tblPr firstRow="1" firstCol="1" bandRow="1">
                <a:tableStyleId>{5940675A-B579-460E-94D1-54222C63F5DA}</a:tableStyleId>
              </a:tblPr>
              <a:tblGrid>
                <a:gridCol w="916940"/>
                <a:gridCol w="900430"/>
              </a:tblGrid>
              <a:tr h="190500">
                <a:tc>
                  <a:txBody>
                    <a:bodyPr/>
                    <a:lstStyle/>
                    <a:p>
                      <a:pPr algn="ctr">
                        <a:lnSpc>
                          <a:spcPct val="115000"/>
                        </a:lnSpc>
                        <a:spcAft>
                          <a:spcPts val="0"/>
                        </a:spcAft>
                      </a:pPr>
                      <a:r>
                        <a:rPr lang="es-EC" sz="1600">
                          <a:effectLst/>
                        </a:rPr>
                        <a:t>Horario</a:t>
                      </a:r>
                      <a:endParaRPr lang="es-EC"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effectLst/>
                        </a:rPr>
                        <a:t>#Bus</a:t>
                      </a:r>
                      <a:endParaRPr lang="es-EC" sz="16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600">
                          <a:effectLst/>
                        </a:rPr>
                        <a:t>9:00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a:t>
                      </a:r>
                      <a:endParaRPr lang="es-EC" sz="16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600">
                          <a:effectLst/>
                        </a:rPr>
                        <a:t>9:08</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2</a:t>
                      </a:r>
                      <a:endParaRPr lang="es-EC" sz="16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600">
                          <a:effectLst/>
                        </a:rPr>
                        <a:t>9:16</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3</a:t>
                      </a:r>
                      <a:endParaRPr lang="es-EC" sz="1600" dirty="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600">
                          <a:effectLst/>
                        </a:rPr>
                        <a:t>9:24</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4</a:t>
                      </a:r>
                      <a:endParaRPr lang="es-EC" sz="16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600" dirty="0">
                          <a:effectLst/>
                        </a:rPr>
                        <a:t>9:32</a:t>
                      </a:r>
                      <a:endParaRPr lang="es-EC" sz="1600" dirty="0">
                        <a:effectLst/>
                        <a:latin typeface="Calibri"/>
                        <a:ea typeface="Calibri"/>
                        <a:cs typeface="Times New Roman"/>
                      </a:endParaRPr>
                    </a:p>
                  </a:txBody>
                  <a:tcPr marL="44450" marR="44450" marT="0" marB="0" anchor="b">
                    <a:solidFill>
                      <a:schemeClr val="accent1">
                        <a:lumMod val="20000"/>
                        <a:lumOff val="80000"/>
                      </a:schemeClr>
                    </a:solidFill>
                  </a:tcPr>
                </a:tc>
                <a:tc>
                  <a:txBody>
                    <a:bodyPr/>
                    <a:lstStyle/>
                    <a:p>
                      <a:pPr algn="r">
                        <a:lnSpc>
                          <a:spcPct val="115000"/>
                        </a:lnSpc>
                        <a:spcAft>
                          <a:spcPts val="0"/>
                        </a:spcAft>
                      </a:pPr>
                      <a:r>
                        <a:rPr lang="es-EC" sz="1600" dirty="0">
                          <a:effectLst/>
                        </a:rPr>
                        <a:t>5</a:t>
                      </a:r>
                      <a:endParaRPr lang="es-EC" sz="1600" dirty="0">
                        <a:effectLst/>
                        <a:latin typeface="Calibri"/>
                        <a:ea typeface="Calibri"/>
                        <a:cs typeface="Times New Roman"/>
                      </a:endParaRPr>
                    </a:p>
                  </a:txBody>
                  <a:tcPr marL="44450" marR="44450" marT="0" marB="0" anchor="b">
                    <a:solidFill>
                      <a:schemeClr val="accent1">
                        <a:lumMod val="20000"/>
                        <a:lumOff val="80000"/>
                      </a:schemeClr>
                    </a:solidFill>
                  </a:tcPr>
                </a:tc>
              </a:tr>
              <a:tr h="190500">
                <a:tc>
                  <a:txBody>
                    <a:bodyPr/>
                    <a:lstStyle/>
                    <a:p>
                      <a:pPr algn="r">
                        <a:lnSpc>
                          <a:spcPct val="115000"/>
                        </a:lnSpc>
                        <a:spcAft>
                          <a:spcPts val="0"/>
                        </a:spcAft>
                      </a:pPr>
                      <a:r>
                        <a:rPr lang="es-EC" sz="1600">
                          <a:effectLst/>
                        </a:rPr>
                        <a:t>9:40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6</a:t>
                      </a:r>
                      <a:endParaRPr lang="es-EC" sz="16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600">
                          <a:effectLst/>
                        </a:rPr>
                        <a:t>9:48</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7</a:t>
                      </a:r>
                      <a:endParaRPr lang="es-EC" sz="1600">
                        <a:effectLst/>
                        <a:latin typeface="Calibri"/>
                        <a:ea typeface="Calibri"/>
                        <a:cs typeface="Times New Roman"/>
                      </a:endParaRPr>
                    </a:p>
                  </a:txBody>
                  <a:tcPr marL="44450" marR="44450" marT="0" marB="0" anchor="b"/>
                </a:tc>
              </a:tr>
              <a:tr h="190500">
                <a:tc>
                  <a:txBody>
                    <a:bodyPr/>
                    <a:lstStyle/>
                    <a:p>
                      <a:pPr algn="r">
                        <a:lnSpc>
                          <a:spcPct val="115000"/>
                        </a:lnSpc>
                        <a:spcAft>
                          <a:spcPts val="0"/>
                        </a:spcAft>
                      </a:pPr>
                      <a:r>
                        <a:rPr lang="es-EC" sz="1600">
                          <a:effectLst/>
                        </a:rPr>
                        <a:t>9:56</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8</a:t>
                      </a:r>
                      <a:endParaRPr lang="es-EC" sz="1600" dirty="0">
                        <a:effectLst/>
                        <a:latin typeface="Calibri"/>
                        <a:ea typeface="Calibri"/>
                        <a:cs typeface="Times New Roman"/>
                      </a:endParaRPr>
                    </a:p>
                  </a:txBody>
                  <a:tcPr marL="44450" marR="44450" marT="0" marB="0" anchor="b"/>
                </a:tc>
              </a:tr>
            </a:tbl>
          </a:graphicData>
        </a:graphic>
      </p:graphicFrame>
      <p:sp>
        <p:nvSpPr>
          <p:cNvPr id="6" name="5 Rectángulo"/>
          <p:cNvSpPr/>
          <p:nvPr/>
        </p:nvSpPr>
        <p:spPr>
          <a:xfrm>
            <a:off x="224307" y="4581128"/>
            <a:ext cx="1263487"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sz="2400" dirty="0"/>
              <a:t>9:30 am </a:t>
            </a:r>
          </a:p>
        </p:txBody>
      </p:sp>
      <p:sp>
        <p:nvSpPr>
          <p:cNvPr id="4" name="3 CuadroTexto"/>
          <p:cNvSpPr txBox="1"/>
          <p:nvPr/>
        </p:nvSpPr>
        <p:spPr>
          <a:xfrm>
            <a:off x="4873459" y="4255688"/>
            <a:ext cx="243098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smtClean="0"/>
              <a:t>VELOCIDAD PROMEDIO </a:t>
            </a:r>
            <a:endParaRPr lang="es-EC" dirty="0"/>
          </a:p>
        </p:txBody>
      </p:sp>
      <p:sp>
        <p:nvSpPr>
          <p:cNvPr id="15" name="14 CuadroTexto"/>
          <p:cNvSpPr txBox="1"/>
          <p:nvPr/>
        </p:nvSpPr>
        <p:spPr>
          <a:xfrm>
            <a:off x="3548773" y="5653074"/>
            <a:ext cx="239706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smtClean="0"/>
              <a:t>FRECUENCIA DE SALIDA</a:t>
            </a:r>
            <a:endParaRPr lang="es-EC" dirty="0"/>
          </a:p>
        </p:txBody>
      </p:sp>
      <p:sp>
        <p:nvSpPr>
          <p:cNvPr id="5" name="4 Flecha abajo"/>
          <p:cNvSpPr/>
          <p:nvPr/>
        </p:nvSpPr>
        <p:spPr>
          <a:xfrm>
            <a:off x="5945839" y="3832492"/>
            <a:ext cx="31116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derecha"/>
          <p:cNvSpPr/>
          <p:nvPr/>
        </p:nvSpPr>
        <p:spPr>
          <a:xfrm>
            <a:off x="3059832" y="5598532"/>
            <a:ext cx="504056" cy="478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0674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P spid="6" grpId="0" animBg="1"/>
      <p:bldP spid="4" grpId="0" animBg="1"/>
      <p:bldP spid="15"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fontScale="85000" lnSpcReduction="100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MINIMIZACIÓN DE TRANSFERENCIA</a:t>
            </a:r>
            <a:endParaRPr lang="es-EC" sz="4000" b="1" dirty="0">
              <a:ln w="50800"/>
              <a:solidFill>
                <a:schemeClr val="bg2">
                  <a:lumMod val="50000"/>
                </a:schemeClr>
              </a:solidFill>
            </a:endParaRPr>
          </a:p>
        </p:txBody>
      </p:sp>
      <p:pic>
        <p:nvPicPr>
          <p:cNvPr id="14" name="13 Imagen"/>
          <p:cNvPicPr/>
          <p:nvPr/>
        </p:nvPicPr>
        <p:blipFill rotWithShape="1">
          <a:blip r:embed="rId5"/>
          <a:srcRect l="39467" t="15815" r="29445" b="3529"/>
          <a:stretch/>
        </p:blipFill>
        <p:spPr bwMode="auto">
          <a:xfrm>
            <a:off x="323528" y="1002093"/>
            <a:ext cx="3743906" cy="5493956"/>
          </a:xfrm>
          <a:prstGeom prst="rect">
            <a:avLst/>
          </a:prstGeom>
          <a:ln>
            <a:solidFill>
              <a:schemeClr val="tx1"/>
            </a:solidFill>
          </a:ln>
          <a:extLst>
            <a:ext uri="{53640926-AAD7-44D8-BBD7-CCE9431645EC}">
              <a14:shadowObscured xmlns:a14="http://schemas.microsoft.com/office/drawing/2010/main"/>
            </a:ext>
          </a:extLst>
        </p:spPr>
      </p:pic>
      <p:graphicFrame>
        <p:nvGraphicFramePr>
          <p:cNvPr id="4" name="3 Tabla"/>
          <p:cNvGraphicFramePr>
            <a:graphicFrameLocks noGrp="1"/>
          </p:cNvGraphicFramePr>
          <p:nvPr>
            <p:extLst>
              <p:ext uri="{D42A27DB-BD31-4B8C-83A1-F6EECF244321}">
                <p14:modId xmlns:p14="http://schemas.microsoft.com/office/powerpoint/2010/main" val="994488992"/>
              </p:ext>
            </p:extLst>
          </p:nvPr>
        </p:nvGraphicFramePr>
        <p:xfrm>
          <a:off x="4223504" y="971385"/>
          <a:ext cx="4083737" cy="5524664"/>
        </p:xfrm>
        <a:graphic>
          <a:graphicData uri="http://schemas.openxmlformats.org/drawingml/2006/table">
            <a:tbl>
              <a:tblPr firstRow="1" firstCol="1" bandRow="1">
                <a:tableStyleId>{5940675A-B579-460E-94D1-54222C63F5DA}</a:tableStyleId>
              </a:tblPr>
              <a:tblGrid>
                <a:gridCol w="1332391"/>
                <a:gridCol w="429208"/>
                <a:gridCol w="387023"/>
                <a:gridCol w="387023"/>
                <a:gridCol w="387023"/>
                <a:gridCol w="387023"/>
                <a:gridCol w="387023"/>
                <a:gridCol w="387023"/>
              </a:tblGrid>
              <a:tr h="150046">
                <a:tc>
                  <a:txBody>
                    <a:bodyPr/>
                    <a:lstStyle/>
                    <a:p>
                      <a:pPr algn="ctr">
                        <a:lnSpc>
                          <a:spcPct val="115000"/>
                        </a:lnSpc>
                        <a:spcAft>
                          <a:spcPts val="0"/>
                        </a:spcAft>
                      </a:pPr>
                      <a:r>
                        <a:rPr lang="es-EC" sz="1600" dirty="0">
                          <a:effectLst/>
                        </a:rPr>
                        <a:t>Nodos</a:t>
                      </a:r>
                      <a:endParaRPr lang="es-EC" sz="1400" dirty="0">
                        <a:effectLst/>
                        <a:latin typeface="Calibri"/>
                        <a:ea typeface="Calibri"/>
                        <a:cs typeface="Times New Roman"/>
                      </a:endParaRPr>
                    </a:p>
                  </a:txBody>
                  <a:tcPr marL="31713" marR="31713" marT="0" marB="0" anchor="b"/>
                </a:tc>
                <a:tc gridSpan="7">
                  <a:txBody>
                    <a:bodyPr/>
                    <a:lstStyle/>
                    <a:p>
                      <a:pPr algn="ctr">
                        <a:lnSpc>
                          <a:spcPct val="115000"/>
                        </a:lnSpc>
                        <a:spcAft>
                          <a:spcPts val="0"/>
                        </a:spcAft>
                      </a:pPr>
                      <a:r>
                        <a:rPr lang="es-EC" sz="1600">
                          <a:effectLst/>
                        </a:rPr>
                        <a:t>Nodos que pasan en cada Ruta</a:t>
                      </a:r>
                      <a:endParaRPr lang="es-EC" sz="1400">
                        <a:effectLst/>
                        <a:latin typeface="Calibri"/>
                        <a:ea typeface="Calibri"/>
                        <a:cs typeface="Times New Roman"/>
                      </a:endParaRPr>
                    </a:p>
                  </a:txBody>
                  <a:tcPr marL="31713" marR="31713"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0092">
                <a:tc>
                  <a:txBody>
                    <a:bodyPr/>
                    <a:lstStyle/>
                    <a:p>
                      <a:pPr algn="ctr">
                        <a:lnSpc>
                          <a:spcPct val="115000"/>
                        </a:lnSpc>
                        <a:spcAft>
                          <a:spcPts val="0"/>
                        </a:spcAft>
                      </a:pPr>
                      <a:r>
                        <a:rPr lang="es-EC" sz="1600">
                          <a:effectLst/>
                        </a:rPr>
                        <a:t>192</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dirty="0">
                          <a:effectLst/>
                        </a:rPr>
                        <a:t>168</a:t>
                      </a:r>
                      <a:endParaRPr lang="es-EC" sz="1400" dirty="0">
                        <a:effectLst/>
                        <a:latin typeface="Calibri"/>
                        <a:ea typeface="Calibri"/>
                        <a:cs typeface="Times New Roman"/>
                      </a:endParaRPr>
                    </a:p>
                  </a:txBody>
                  <a:tcPr marL="31713" marR="31713" marT="0" marB="0" anchor="b">
                    <a:solidFill>
                      <a:schemeClr val="accent1">
                        <a:lumMod val="20000"/>
                        <a:lumOff val="80000"/>
                      </a:schemeClr>
                    </a:solidFill>
                  </a:tcPr>
                </a:tc>
                <a:tc>
                  <a:txBody>
                    <a:bodyPr/>
                    <a:lstStyle/>
                    <a:p>
                      <a:pPr algn="r">
                        <a:lnSpc>
                          <a:spcPct val="115000"/>
                        </a:lnSpc>
                        <a:spcAft>
                          <a:spcPts val="0"/>
                        </a:spcAft>
                      </a:pPr>
                      <a:r>
                        <a:rPr lang="es-EC" sz="1600" dirty="0">
                          <a:effectLst/>
                        </a:rPr>
                        <a:t>104</a:t>
                      </a:r>
                      <a:endParaRPr lang="es-EC" sz="1400" dirty="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113</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122</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dirty="0">
                          <a:effectLst/>
                        </a:rPr>
                        <a:t>121</a:t>
                      </a:r>
                      <a:endParaRPr lang="es-EC" sz="1400" dirty="0">
                        <a:effectLst/>
                        <a:latin typeface="Calibri"/>
                        <a:ea typeface="Calibri"/>
                        <a:cs typeface="Times New Roman"/>
                      </a:endParaRPr>
                    </a:p>
                  </a:txBody>
                  <a:tcPr marL="31713" marR="31713" marT="0" marB="0" anchor="b">
                    <a:solidFill>
                      <a:schemeClr val="accent1">
                        <a:lumMod val="20000"/>
                        <a:lumOff val="80000"/>
                      </a:schemeClr>
                    </a:solidFill>
                  </a:tcPr>
                </a:tc>
              </a:tr>
              <a:tr h="300092">
                <a:tc>
                  <a:txBody>
                    <a:bodyPr/>
                    <a:lstStyle/>
                    <a:p>
                      <a:pPr algn="ctr">
                        <a:lnSpc>
                          <a:spcPct val="115000"/>
                        </a:lnSpc>
                        <a:spcAft>
                          <a:spcPts val="0"/>
                        </a:spcAft>
                      </a:pPr>
                      <a:r>
                        <a:rPr lang="es-EC" sz="1600">
                          <a:effectLst/>
                        </a:rPr>
                        <a:t>72</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168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104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113</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122</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121</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68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168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104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121</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62</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168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104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121</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127</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119</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204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168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104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113</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145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113</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122</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56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121</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50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121</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226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168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104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222</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219</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114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126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300092">
                <a:tc>
                  <a:txBody>
                    <a:bodyPr/>
                    <a:lstStyle/>
                    <a:p>
                      <a:pPr algn="ctr">
                        <a:lnSpc>
                          <a:spcPct val="115000"/>
                        </a:lnSpc>
                        <a:spcAft>
                          <a:spcPts val="0"/>
                        </a:spcAft>
                      </a:pPr>
                      <a:r>
                        <a:rPr lang="es-EC" sz="1600">
                          <a:effectLst/>
                        </a:rPr>
                        <a:t>209</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168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104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74</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167</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165</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153</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76</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r>
              <a:tr h="150046">
                <a:tc>
                  <a:txBody>
                    <a:bodyPr/>
                    <a:lstStyle/>
                    <a:p>
                      <a:pPr algn="ctr">
                        <a:lnSpc>
                          <a:spcPct val="115000"/>
                        </a:lnSpc>
                        <a:spcAft>
                          <a:spcPts val="0"/>
                        </a:spcAft>
                      </a:pPr>
                      <a:r>
                        <a:rPr lang="es-EC" sz="1600">
                          <a:effectLst/>
                        </a:rPr>
                        <a:t>151</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dirty="0">
                          <a:effectLst/>
                        </a:rPr>
                        <a:t>76</a:t>
                      </a:r>
                      <a:endParaRPr lang="es-EC" sz="1400" dirty="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78</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500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a:effectLst/>
                        </a:rPr>
                        <a:t>0</a:t>
                      </a:r>
                      <a:endParaRPr lang="es-EC" sz="1400">
                        <a:effectLst/>
                        <a:latin typeface="Calibri"/>
                        <a:ea typeface="Calibri"/>
                        <a:cs typeface="Times New Roman"/>
                      </a:endParaRPr>
                    </a:p>
                  </a:txBody>
                  <a:tcPr marL="31713" marR="31713" marT="0" marB="0" anchor="b"/>
                </a:tc>
                <a:tc>
                  <a:txBody>
                    <a:bodyPr/>
                    <a:lstStyle/>
                    <a:p>
                      <a:pPr algn="r">
                        <a:lnSpc>
                          <a:spcPct val="115000"/>
                        </a:lnSpc>
                        <a:spcAft>
                          <a:spcPts val="0"/>
                        </a:spcAft>
                      </a:pPr>
                      <a:r>
                        <a:rPr lang="es-EC" sz="1600" dirty="0">
                          <a:effectLst/>
                        </a:rPr>
                        <a:t>0</a:t>
                      </a:r>
                      <a:endParaRPr lang="es-EC" sz="1400" dirty="0">
                        <a:effectLst/>
                        <a:latin typeface="Calibri"/>
                        <a:ea typeface="Calibri"/>
                        <a:cs typeface="Times New Roman"/>
                      </a:endParaRPr>
                    </a:p>
                  </a:txBody>
                  <a:tcPr marL="31713" marR="31713" marT="0" marB="0" anchor="b"/>
                </a:tc>
              </a:tr>
            </a:tbl>
          </a:graphicData>
        </a:graphic>
      </p:graphicFrame>
    </p:spTree>
    <p:extLst>
      <p:ext uri="{BB962C8B-B14F-4D97-AF65-F5344CB8AC3E}">
        <p14:creationId xmlns:p14="http://schemas.microsoft.com/office/powerpoint/2010/main" val="25129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fontScale="85000" lnSpcReduction="100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MINIMIZACIÓN DE TRANSFERENCIA</a:t>
            </a:r>
            <a:endParaRPr lang="es-EC" sz="4000" b="1" dirty="0">
              <a:ln w="50800"/>
              <a:solidFill>
                <a:schemeClr val="bg2">
                  <a:lumMod val="50000"/>
                </a:schemeClr>
              </a:solidFill>
            </a:endParaRPr>
          </a:p>
        </p:txBody>
      </p:sp>
      <p:pic>
        <p:nvPicPr>
          <p:cNvPr id="12" name="11 Imagen"/>
          <p:cNvPicPr/>
          <p:nvPr/>
        </p:nvPicPr>
        <p:blipFill rotWithShape="1">
          <a:blip r:embed="rId5"/>
          <a:srcRect l="33266" t="14117" r="34299" b="3137"/>
          <a:stretch/>
        </p:blipFill>
        <p:spPr bwMode="auto">
          <a:xfrm>
            <a:off x="2411760" y="968883"/>
            <a:ext cx="3855085" cy="552958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891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MINIMIZACIÓN DE DISTANCIA</a:t>
            </a:r>
            <a:endParaRPr lang="es-EC" sz="4000" b="1" dirty="0">
              <a:ln w="50800"/>
              <a:solidFill>
                <a:schemeClr val="bg2">
                  <a:lumMod val="50000"/>
                </a:schemeClr>
              </a:solidFill>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2109843" y="1183067"/>
            <a:ext cx="4900727" cy="5240265"/>
          </a:xfrm>
          <a:prstGeom prst="rect">
            <a:avLst/>
          </a:prstGeom>
          <a:noFill/>
          <a:ln>
            <a:solidFill>
              <a:schemeClr val="tx1"/>
            </a:solidFill>
          </a:ln>
        </p:spPr>
      </p:pic>
      <p:graphicFrame>
        <p:nvGraphicFramePr>
          <p:cNvPr id="4" name="3 Tabla"/>
          <p:cNvGraphicFramePr>
            <a:graphicFrameLocks noGrp="1"/>
          </p:cNvGraphicFramePr>
          <p:nvPr>
            <p:extLst>
              <p:ext uri="{D42A27DB-BD31-4B8C-83A1-F6EECF244321}">
                <p14:modId xmlns:p14="http://schemas.microsoft.com/office/powerpoint/2010/main" val="3847661033"/>
              </p:ext>
            </p:extLst>
          </p:nvPr>
        </p:nvGraphicFramePr>
        <p:xfrm>
          <a:off x="642985" y="2492896"/>
          <a:ext cx="7872544" cy="2944368"/>
        </p:xfrm>
        <a:graphic>
          <a:graphicData uri="http://schemas.openxmlformats.org/drawingml/2006/table">
            <a:tbl>
              <a:tblPr firstRow="1" firstCol="1" bandRow="1">
                <a:tableStyleId>{5940675A-B579-460E-94D1-54222C63F5DA}</a:tableStyleId>
              </a:tblPr>
              <a:tblGrid>
                <a:gridCol w="492034"/>
                <a:gridCol w="492034"/>
                <a:gridCol w="492034"/>
                <a:gridCol w="492034"/>
                <a:gridCol w="492034"/>
                <a:gridCol w="492034"/>
                <a:gridCol w="492034"/>
                <a:gridCol w="492034"/>
                <a:gridCol w="492034"/>
                <a:gridCol w="492034"/>
                <a:gridCol w="492034"/>
                <a:gridCol w="492034"/>
                <a:gridCol w="492034"/>
                <a:gridCol w="492034"/>
                <a:gridCol w="492034"/>
                <a:gridCol w="492034"/>
              </a:tblGrid>
              <a:tr h="190500">
                <a:tc>
                  <a:txBody>
                    <a:bodyPr/>
                    <a:lstStyle/>
                    <a:p>
                      <a:pPr algn="r">
                        <a:lnSpc>
                          <a:spcPct val="115000"/>
                        </a:lnSpc>
                        <a:spcAft>
                          <a:spcPts val="0"/>
                        </a:spcAft>
                      </a:pPr>
                      <a:r>
                        <a:rPr lang="es-EC" sz="1400" dirty="0">
                          <a:effectLst/>
                        </a:rPr>
                        <a:t>0</a:t>
                      </a:r>
                      <a:endParaRPr lang="es-EC" sz="1400" dirty="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348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349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351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352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353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354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359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360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361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362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197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193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199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198</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348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216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620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928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1203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1726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2182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2312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2484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2743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3147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3560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3217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3188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3160</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349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216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404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712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987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1510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1966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2098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2271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2531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2936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3349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3003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2975</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2949</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351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620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404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309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583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1106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1564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1696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1874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2137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2544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2955</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2604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2578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2557</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352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928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712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309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275</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798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1256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1391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1574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1838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2247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2657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2300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2276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2261</a:t>
                      </a:r>
                      <a:endParaRPr lang="es-EC" sz="140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353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1203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987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583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275</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523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983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1120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1310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1576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1985</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2393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2030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2008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1999</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354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1726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1510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1106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798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523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465</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608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818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1084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1492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1893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1516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1502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1508</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359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2182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1966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1564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1256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983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465</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149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382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639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1040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1433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1051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1039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1056</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360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2312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2098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1696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1391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1120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608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149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237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490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891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1286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910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894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907</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361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2484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2271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1874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1574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1310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818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382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237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267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676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1083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739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704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691</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a:effectLst/>
                        </a:rPr>
                        <a:t>362</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2743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2531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2137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1838</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1576</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1084</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639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490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267</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410</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819</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503</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a:effectLst/>
                        </a:rPr>
                        <a:t>451</a:t>
                      </a:r>
                      <a:endParaRPr lang="es-EC" sz="14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400" dirty="0">
                          <a:effectLst/>
                        </a:rPr>
                        <a:t>424</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r h="190500">
                <a:tc>
                  <a:txBody>
                    <a:bodyPr/>
                    <a:lstStyle/>
                    <a:p>
                      <a:pPr algn="r">
                        <a:lnSpc>
                          <a:spcPct val="115000"/>
                        </a:lnSpc>
                        <a:spcAft>
                          <a:spcPts val="0"/>
                        </a:spcAft>
                      </a:pPr>
                      <a:r>
                        <a:rPr lang="es-EC" sz="1400" dirty="0">
                          <a:effectLst/>
                        </a:rPr>
                        <a:t>197</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3147</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a:effectLst/>
                        </a:rPr>
                        <a:t>2936</a:t>
                      </a:r>
                      <a:endParaRPr lang="es-EC" sz="14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2544</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a:effectLst/>
                        </a:rPr>
                        <a:t>2247</a:t>
                      </a:r>
                      <a:endParaRPr lang="es-EC" sz="140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1985</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1492</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1040</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891</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676</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410</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0</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414</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262</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158</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c>
                  <a:txBody>
                    <a:bodyPr/>
                    <a:lstStyle/>
                    <a:p>
                      <a:pPr algn="r">
                        <a:lnSpc>
                          <a:spcPct val="115000"/>
                        </a:lnSpc>
                        <a:spcAft>
                          <a:spcPts val="0"/>
                        </a:spcAft>
                      </a:pPr>
                      <a:r>
                        <a:rPr lang="es-EC" sz="1400" dirty="0">
                          <a:effectLst/>
                        </a:rPr>
                        <a:t>18</a:t>
                      </a:r>
                      <a:endParaRPr lang="es-EC" sz="1400" dirty="0">
                        <a:effectLst/>
                        <a:latin typeface="Calibri"/>
                        <a:ea typeface="Calibri"/>
                        <a:cs typeface="Times New Roman"/>
                      </a:endParaRPr>
                    </a:p>
                  </a:txBody>
                  <a:tcPr marL="44450" marR="44450" marT="0" marB="0" anchor="b">
                    <a:solidFill>
                      <a:schemeClr val="accent2">
                        <a:lumMod val="60000"/>
                        <a:lumOff val="40000"/>
                      </a:schemeClr>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905600876"/>
              </p:ext>
            </p:extLst>
          </p:nvPr>
        </p:nvGraphicFramePr>
        <p:xfrm>
          <a:off x="3700098" y="4437112"/>
          <a:ext cx="1720215" cy="1334897"/>
        </p:xfrm>
        <a:graphic>
          <a:graphicData uri="http://schemas.openxmlformats.org/drawingml/2006/table">
            <a:tbl>
              <a:tblPr firstRow="1" firstCol="1" bandRow="1">
                <a:tableStyleId>{5940675A-B579-460E-94D1-54222C63F5DA}</a:tableStyleId>
              </a:tblPr>
              <a:tblGrid>
                <a:gridCol w="640080"/>
                <a:gridCol w="564515"/>
                <a:gridCol w="515620"/>
              </a:tblGrid>
              <a:tr h="949325">
                <a:tc>
                  <a:txBody>
                    <a:bodyPr/>
                    <a:lstStyle/>
                    <a:p>
                      <a:pPr>
                        <a:lnSpc>
                          <a:spcPct val="115000"/>
                        </a:lnSpc>
                        <a:spcAft>
                          <a:spcPts val="0"/>
                        </a:spcAft>
                      </a:pPr>
                      <a:r>
                        <a:rPr lang="es-EC" sz="1100">
                          <a:effectLst/>
                        </a:rPr>
                        <a:t>ID NODO</a:t>
                      </a:r>
                      <a:endParaRPr lang="es-EC" sz="1100">
                        <a:effectLst/>
                        <a:latin typeface="Calibri"/>
                        <a:ea typeface="Calibri"/>
                        <a:cs typeface="Times New Roman"/>
                      </a:endParaRPr>
                    </a:p>
                  </a:txBody>
                  <a:tcPr marL="44450" marR="44450" marT="0" marB="0" vert="vert270" anchor="ctr">
                    <a:solidFill>
                      <a:schemeClr val="bg1"/>
                    </a:solidFill>
                  </a:tcPr>
                </a:tc>
                <a:tc>
                  <a:txBody>
                    <a:bodyPr/>
                    <a:lstStyle/>
                    <a:p>
                      <a:pPr>
                        <a:lnSpc>
                          <a:spcPct val="115000"/>
                        </a:lnSpc>
                        <a:spcAft>
                          <a:spcPts val="0"/>
                        </a:spcAft>
                      </a:pPr>
                      <a:r>
                        <a:rPr lang="es-EC" sz="1100">
                          <a:effectLst/>
                        </a:rPr>
                        <a:t> ID RUTAS</a:t>
                      </a:r>
                      <a:endParaRPr lang="es-EC" sz="1100">
                        <a:effectLst/>
                        <a:latin typeface="Calibri"/>
                        <a:ea typeface="Calibri"/>
                        <a:cs typeface="Times New Roman"/>
                      </a:endParaRPr>
                    </a:p>
                  </a:txBody>
                  <a:tcPr marL="44450" marR="44450" marT="0" marB="0" vert="vert270" anchor="ctr">
                    <a:solidFill>
                      <a:schemeClr val="bg1"/>
                    </a:solidFill>
                  </a:tcPr>
                </a:tc>
                <a:tc>
                  <a:txBody>
                    <a:bodyPr/>
                    <a:lstStyle/>
                    <a:p>
                      <a:pPr>
                        <a:lnSpc>
                          <a:spcPct val="115000"/>
                        </a:lnSpc>
                        <a:spcAft>
                          <a:spcPts val="0"/>
                        </a:spcAft>
                      </a:pPr>
                      <a:r>
                        <a:rPr lang="es-EC" sz="1100">
                          <a:effectLst/>
                        </a:rPr>
                        <a:t>CONTIGUIDAD</a:t>
                      </a:r>
                      <a:endParaRPr lang="es-EC" sz="1100">
                        <a:effectLst/>
                        <a:latin typeface="Calibri"/>
                        <a:ea typeface="Calibri"/>
                        <a:cs typeface="Times New Roman"/>
                      </a:endParaRPr>
                    </a:p>
                  </a:txBody>
                  <a:tcPr marL="44450" marR="44450" marT="0" marB="0" vert="vert270" anchor="ctr">
                    <a:solidFill>
                      <a:schemeClr val="bg1"/>
                    </a:solidFill>
                  </a:tcPr>
                </a:tc>
              </a:tr>
              <a:tr h="190500">
                <a:tc>
                  <a:txBody>
                    <a:bodyPr/>
                    <a:lstStyle/>
                    <a:p>
                      <a:pPr algn="r">
                        <a:lnSpc>
                          <a:spcPct val="115000"/>
                        </a:lnSpc>
                        <a:spcAft>
                          <a:spcPts val="0"/>
                        </a:spcAft>
                      </a:pPr>
                      <a:r>
                        <a:rPr lang="es-EC" sz="1100">
                          <a:effectLst/>
                        </a:rPr>
                        <a:t>197</a:t>
                      </a:r>
                      <a:endParaRPr lang="es-EC" sz="11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100">
                          <a:effectLst/>
                        </a:rPr>
                        <a:t>107</a:t>
                      </a:r>
                      <a:endParaRPr lang="es-EC" sz="11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100">
                          <a:effectLst/>
                        </a:rPr>
                        <a:t>11</a:t>
                      </a:r>
                      <a:endParaRPr lang="es-EC" sz="1100">
                        <a:effectLst/>
                        <a:latin typeface="Calibri"/>
                        <a:ea typeface="Calibri"/>
                        <a:cs typeface="Times New Roman"/>
                      </a:endParaRPr>
                    </a:p>
                  </a:txBody>
                  <a:tcPr marL="44450" marR="44450" marT="0" marB="0" anchor="b">
                    <a:solidFill>
                      <a:schemeClr val="bg1"/>
                    </a:solidFill>
                  </a:tcPr>
                </a:tc>
              </a:tr>
              <a:tr h="190500">
                <a:tc>
                  <a:txBody>
                    <a:bodyPr/>
                    <a:lstStyle/>
                    <a:p>
                      <a:pPr algn="r">
                        <a:lnSpc>
                          <a:spcPct val="115000"/>
                        </a:lnSpc>
                        <a:spcAft>
                          <a:spcPts val="0"/>
                        </a:spcAft>
                      </a:pPr>
                      <a:r>
                        <a:rPr lang="es-EC" sz="1100">
                          <a:effectLst/>
                        </a:rPr>
                        <a:t>198</a:t>
                      </a:r>
                      <a:endParaRPr lang="es-EC" sz="11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100">
                          <a:effectLst/>
                        </a:rPr>
                        <a:t>154</a:t>
                      </a:r>
                      <a:endParaRPr lang="es-EC" sz="1100">
                        <a:effectLst/>
                        <a:latin typeface="Calibri"/>
                        <a:ea typeface="Calibri"/>
                        <a:cs typeface="Times New Roman"/>
                      </a:endParaRPr>
                    </a:p>
                  </a:txBody>
                  <a:tcPr marL="44450" marR="44450" marT="0" marB="0" anchor="b">
                    <a:solidFill>
                      <a:schemeClr val="bg1"/>
                    </a:solidFill>
                  </a:tcPr>
                </a:tc>
                <a:tc>
                  <a:txBody>
                    <a:bodyPr/>
                    <a:lstStyle/>
                    <a:p>
                      <a:pPr algn="r">
                        <a:lnSpc>
                          <a:spcPct val="115000"/>
                        </a:lnSpc>
                        <a:spcAft>
                          <a:spcPts val="0"/>
                        </a:spcAft>
                      </a:pPr>
                      <a:r>
                        <a:rPr lang="es-EC" sz="1100" dirty="0">
                          <a:effectLst/>
                        </a:rPr>
                        <a:t>15</a:t>
                      </a:r>
                      <a:endParaRPr lang="es-EC" sz="1100" dirty="0">
                        <a:effectLst/>
                        <a:latin typeface="Calibri"/>
                        <a:ea typeface="Calibri"/>
                        <a:cs typeface="Times New Roman"/>
                      </a:endParaRPr>
                    </a:p>
                  </a:txBody>
                  <a:tcPr marL="44450" marR="44450" marT="0" marB="0" anchor="b">
                    <a:solidFill>
                      <a:schemeClr val="bg1"/>
                    </a:solidFill>
                  </a:tcPr>
                </a:tc>
              </a:tr>
            </a:tbl>
          </a:graphicData>
        </a:graphic>
      </p:graphicFrame>
    </p:spTree>
    <p:extLst>
      <p:ext uri="{BB962C8B-B14F-4D97-AF65-F5344CB8AC3E}">
        <p14:creationId xmlns:p14="http://schemas.microsoft.com/office/powerpoint/2010/main" val="226234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4.44444E-6 -1.15607E-7 L -0.00069 -0.14936 " pathEditMode="relative" rAng="0" ptsTypes="AA">
                                      <p:cBhvr>
                                        <p:cTn id="42" dur="2000" fill="hold"/>
                                        <p:tgtEl>
                                          <p:spTgt spid="4"/>
                                        </p:tgtEl>
                                        <p:attrNameLst>
                                          <p:attrName>ppt_x</p:attrName>
                                          <p:attrName>ppt_y</p:attrName>
                                        </p:attrNameLst>
                                      </p:cBhvr>
                                      <p:rCtr x="-35" y="-7468"/>
                                    </p:animMotion>
                                  </p:childTnLst>
                                </p:cTn>
                              </p:par>
                              <p:par>
                                <p:cTn id="43" presetID="42"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MINIMIZACIÓN DE DISTANCIA</a:t>
            </a:r>
            <a:endParaRPr lang="es-EC" sz="4000" b="1" dirty="0">
              <a:ln w="50800"/>
              <a:solidFill>
                <a:schemeClr val="bg2">
                  <a:lumMod val="50000"/>
                </a:schemeClr>
              </a:solidFill>
            </a:endParaRPr>
          </a:p>
        </p:txBody>
      </p:sp>
      <p:pic>
        <p:nvPicPr>
          <p:cNvPr id="12" name="11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052735"/>
            <a:ext cx="8773891" cy="5024213"/>
          </a:xfrm>
          <a:prstGeom prst="rect">
            <a:avLst/>
          </a:prstGeom>
          <a:noFill/>
          <a:ln>
            <a:solidFill>
              <a:schemeClr val="tx1"/>
            </a:solidFill>
          </a:ln>
        </p:spPr>
      </p:pic>
    </p:spTree>
    <p:extLst>
      <p:ext uri="{BB962C8B-B14F-4D97-AF65-F5344CB8AC3E}">
        <p14:creationId xmlns:p14="http://schemas.microsoft.com/office/powerpoint/2010/main" val="24490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Dise</a:t>
            </a:r>
            <a:r>
              <a:rPr lang="es-ES" sz="4000" b="1" dirty="0" smtClean="0">
                <a:ln w="50800"/>
                <a:solidFill>
                  <a:schemeClr val="bg2">
                    <a:lumMod val="50000"/>
                  </a:schemeClr>
                </a:solidFill>
              </a:rPr>
              <a:t>ño de</a:t>
            </a:r>
            <a:r>
              <a:rPr lang="es-EC" sz="4000" b="1" dirty="0" smtClean="0">
                <a:ln w="50800"/>
                <a:solidFill>
                  <a:schemeClr val="bg2">
                    <a:lumMod val="50000"/>
                  </a:schemeClr>
                </a:solidFill>
              </a:rPr>
              <a:t> Interfaz</a:t>
            </a:r>
            <a:endParaRPr lang="es-EC" sz="4000" b="1" dirty="0">
              <a:ln w="50800"/>
              <a:solidFill>
                <a:schemeClr val="bg2">
                  <a:lumMod val="50000"/>
                </a:schemeClr>
              </a:solidFill>
            </a:endParaRPr>
          </a:p>
        </p:txBody>
      </p:sp>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343393" y="1014503"/>
            <a:ext cx="8384344" cy="5096221"/>
          </a:xfrm>
          <a:prstGeom prst="rect">
            <a:avLst/>
          </a:prstGeom>
          <a:noFill/>
          <a:ln>
            <a:solidFill>
              <a:schemeClr val="tx1"/>
            </a:solidFill>
          </a:ln>
        </p:spPr>
      </p:pic>
    </p:spTree>
    <p:extLst>
      <p:ext uri="{BB962C8B-B14F-4D97-AF65-F5344CB8AC3E}">
        <p14:creationId xmlns:p14="http://schemas.microsoft.com/office/powerpoint/2010/main" val="303719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Funcionamiento Interfaz</a:t>
            </a:r>
            <a:endParaRPr lang="es-EC" sz="4000" b="1" dirty="0">
              <a:ln w="50800"/>
              <a:solidFill>
                <a:schemeClr val="bg2">
                  <a:lumMod val="50000"/>
                </a:schemeClr>
              </a:solidFill>
            </a:endParaRPr>
          </a:p>
        </p:txBody>
      </p:sp>
      <p:pic>
        <p:nvPicPr>
          <p:cNvPr id="7" name="presentacion3.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09650" y="1143000"/>
            <a:ext cx="7124700" cy="4572000"/>
          </a:xfrm>
          <a:prstGeom prst="rect">
            <a:avLst/>
          </a:prstGeom>
        </p:spPr>
      </p:pic>
    </p:spTree>
    <p:extLst>
      <p:ext uri="{BB962C8B-B14F-4D97-AF65-F5344CB8AC3E}">
        <p14:creationId xmlns:p14="http://schemas.microsoft.com/office/powerpoint/2010/main" val="334180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7"/>
                                        </p:tgtEl>
                                      </p:cBhvr>
                                    </p:cmd>
                                  </p:childTnLst>
                                </p:cTn>
                              </p:par>
                            </p:childTnLst>
                          </p:cTn>
                        </p:par>
                      </p:childTnLst>
                    </p:cTn>
                  </p:par>
                </p:childTnLst>
              </p:cTn>
              <p:nextCondLst>
                <p:cond evt="onClick" delay="0">
                  <p:tgtEl>
                    <p:spTgt spid="7"/>
                  </p:tgtEl>
                </p:cond>
              </p:nextCondLst>
            </p:seq>
            <p:video>
              <p:cMediaNode vol="80000">
                <p:cTn id="26" fill="hold" display="0">
                  <p:stCondLst>
                    <p:cond delay="indefinite"/>
                  </p:stCondLst>
                </p:cTn>
                <p:tgtEl>
                  <p:spTgt spid="7"/>
                </p:tgtEl>
              </p:cMediaNode>
            </p:video>
          </p:childTnLst>
        </p:cTn>
      </p:par>
    </p:tnLst>
    <p:bldLst>
      <p:bldP spid="9" grpId="0" animBg="1"/>
      <p:bldP spid="10" grpId="0" animBg="1"/>
      <p:bldP spid="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CONO DE DUDA"/>
          <p:cNvPicPr>
            <a:picLocks noChangeAspect="1" noChangeArrowheads="1"/>
          </p:cNvPicPr>
          <p:nvPr/>
        </p:nvPicPr>
        <p:blipFill rotWithShape="1">
          <a:blip r:embed="rId3">
            <a:extLst>
              <a:ext uri="{28A0092B-C50C-407E-A947-70E740481C1C}">
                <a14:useLocalDpi xmlns:a14="http://schemas.microsoft.com/office/drawing/2010/main" val="0"/>
              </a:ext>
            </a:extLst>
          </a:blip>
          <a:srcRect r="34407"/>
          <a:stretch/>
        </p:blipFill>
        <p:spPr bwMode="auto">
          <a:xfrm>
            <a:off x="568286" y="3801801"/>
            <a:ext cx="2232248" cy="20487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509" y="1163639"/>
            <a:ext cx="2795629" cy="186258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Resultado de imagen para ICONO DE RUTAS DE TRANSPORTE"/>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7294" t="24697" r="7340" b="22722"/>
          <a:stretch/>
        </p:blipFill>
        <p:spPr bwMode="auto">
          <a:xfrm>
            <a:off x="3318090" y="3847251"/>
            <a:ext cx="2520280" cy="188583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pic>
        <p:nvPicPr>
          <p:cNvPr id="11" name="Picture 2" descr="Resultado de imagen para espe 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PROBLEMA</a:t>
            </a:r>
            <a:endParaRPr lang="es-EC" sz="2600" b="1" dirty="0">
              <a:ln w="50800"/>
              <a:solidFill>
                <a:schemeClr val="bg1"/>
              </a:solidFill>
            </a:endParaRPr>
          </a:p>
        </p:txBody>
      </p:sp>
      <p:pic>
        <p:nvPicPr>
          <p:cNvPr id="3" name="Picture 2" descr="Resultado de imagen de icono de turistas"/>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6094" y="995091"/>
            <a:ext cx="5143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retraso icon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396" r="15674"/>
          <a:stretch/>
        </p:blipFill>
        <p:spPr bwMode="auto">
          <a:xfrm>
            <a:off x="6291310" y="864382"/>
            <a:ext cx="2192544" cy="2006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sultado de imagen de meta alcanzada icon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235454" y="3638041"/>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13" name="Flecha abajo 12"/>
          <p:cNvSpPr/>
          <p:nvPr/>
        </p:nvSpPr>
        <p:spPr>
          <a:xfrm>
            <a:off x="1468386" y="3170218"/>
            <a:ext cx="432048" cy="330765"/>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17" name="Flecha abajo 16"/>
          <p:cNvSpPr/>
          <p:nvPr/>
        </p:nvSpPr>
        <p:spPr>
          <a:xfrm rot="16200000">
            <a:off x="2775801" y="4624785"/>
            <a:ext cx="432048" cy="330765"/>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18" name="Flecha abajo 17"/>
          <p:cNvSpPr/>
          <p:nvPr/>
        </p:nvSpPr>
        <p:spPr>
          <a:xfrm rot="10800000">
            <a:off x="4234029" y="3147170"/>
            <a:ext cx="432048" cy="330765"/>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20" name="Flecha abajo 19"/>
          <p:cNvSpPr/>
          <p:nvPr/>
        </p:nvSpPr>
        <p:spPr>
          <a:xfrm rot="16200000">
            <a:off x="5917573" y="1782208"/>
            <a:ext cx="432048" cy="330765"/>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21" name="Flecha abajo 20"/>
          <p:cNvSpPr/>
          <p:nvPr/>
        </p:nvSpPr>
        <p:spPr>
          <a:xfrm>
            <a:off x="7164288" y="3182578"/>
            <a:ext cx="432048" cy="330765"/>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233965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900"/>
                                        <p:tgtEl>
                                          <p:spTgt spid="13"/>
                                        </p:tgtEl>
                                      </p:cBhvr>
                                    </p:animEffect>
                                  </p:childTnLst>
                                </p:cTn>
                              </p:par>
                            </p:childTnLst>
                          </p:cTn>
                        </p:par>
                        <p:par>
                          <p:cTn id="23" fill="hold">
                            <p:stCondLst>
                              <p:cond delay="2400"/>
                            </p:stCondLst>
                            <p:childTnLst>
                              <p:par>
                                <p:cTn id="24" presetID="42"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par>
                          <p:cTn id="29" fill="hold">
                            <p:stCondLst>
                              <p:cond delay="34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childTnLst>
                                </p:cTn>
                              </p:par>
                            </p:childTnLst>
                          </p:cTn>
                        </p:par>
                        <p:par>
                          <p:cTn id="33" fill="hold">
                            <p:stCondLst>
                              <p:cond delay="4400"/>
                            </p:stCondLst>
                            <p:childTnLst>
                              <p:par>
                                <p:cTn id="34" presetID="53" presetClass="entr" presetSubtype="16" fill="hold" nodeType="afterEffect">
                                  <p:stCondLst>
                                    <p:cond delay="0"/>
                                  </p:stCondLst>
                                  <p:childTnLst>
                                    <p:set>
                                      <p:cBhvr>
                                        <p:cTn id="35" dur="1" fill="hold">
                                          <p:stCondLst>
                                            <p:cond delay="0"/>
                                          </p:stCondLst>
                                        </p:cTn>
                                        <p:tgtEl>
                                          <p:spTgt spid="2054"/>
                                        </p:tgtEl>
                                        <p:attrNameLst>
                                          <p:attrName>style.visibility</p:attrName>
                                        </p:attrNameLst>
                                      </p:cBhvr>
                                      <p:to>
                                        <p:strVal val="visible"/>
                                      </p:to>
                                    </p:set>
                                    <p:anim calcmode="lin" valueType="num">
                                      <p:cBhvr>
                                        <p:cTn id="36" dur="800" fill="hold"/>
                                        <p:tgtEl>
                                          <p:spTgt spid="2054"/>
                                        </p:tgtEl>
                                        <p:attrNameLst>
                                          <p:attrName>ppt_w</p:attrName>
                                        </p:attrNameLst>
                                      </p:cBhvr>
                                      <p:tavLst>
                                        <p:tav tm="0">
                                          <p:val>
                                            <p:fltVal val="0"/>
                                          </p:val>
                                        </p:tav>
                                        <p:tav tm="100000">
                                          <p:val>
                                            <p:strVal val="#ppt_w"/>
                                          </p:val>
                                        </p:tav>
                                      </p:tavLst>
                                    </p:anim>
                                    <p:anim calcmode="lin" valueType="num">
                                      <p:cBhvr>
                                        <p:cTn id="37" dur="800" fill="hold"/>
                                        <p:tgtEl>
                                          <p:spTgt spid="2054"/>
                                        </p:tgtEl>
                                        <p:attrNameLst>
                                          <p:attrName>ppt_h</p:attrName>
                                        </p:attrNameLst>
                                      </p:cBhvr>
                                      <p:tavLst>
                                        <p:tav tm="0">
                                          <p:val>
                                            <p:fltVal val="0"/>
                                          </p:val>
                                        </p:tav>
                                        <p:tav tm="100000">
                                          <p:val>
                                            <p:strVal val="#ppt_h"/>
                                          </p:val>
                                        </p:tav>
                                      </p:tavLst>
                                    </p:anim>
                                    <p:animEffect transition="in" filter="fade">
                                      <p:cBhvr>
                                        <p:cTn id="38" dur="800"/>
                                        <p:tgtEl>
                                          <p:spTgt spid="2054"/>
                                        </p:tgtEl>
                                      </p:cBhvr>
                                    </p:animEffect>
                                  </p:childTnLst>
                                </p:cTn>
                              </p:par>
                            </p:childTnLst>
                          </p:cTn>
                        </p:par>
                        <p:par>
                          <p:cTn id="39" fill="hold">
                            <p:stCondLst>
                              <p:cond delay="52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800"/>
                                        <p:tgtEl>
                                          <p:spTgt spid="18"/>
                                        </p:tgtEl>
                                      </p:cBhvr>
                                    </p:animEffect>
                                  </p:childTnLst>
                                </p:cTn>
                              </p:par>
                            </p:childTnLst>
                          </p:cTn>
                        </p:par>
                        <p:par>
                          <p:cTn id="43" fill="hold">
                            <p:stCondLst>
                              <p:cond delay="6000"/>
                            </p:stCondLst>
                            <p:childTnLst>
                              <p:par>
                                <p:cTn id="44" presetID="2" presetClass="entr" presetSubtype="1" fill="hold" nodeType="afterEffect">
                                  <p:stCondLst>
                                    <p:cond delay="0"/>
                                  </p:stCondLst>
                                  <p:childTnLst>
                                    <p:set>
                                      <p:cBhvr>
                                        <p:cTn id="45" dur="1" fill="hold">
                                          <p:stCondLst>
                                            <p:cond delay="0"/>
                                          </p:stCondLst>
                                        </p:cTn>
                                        <p:tgtEl>
                                          <p:spTgt spid="2052"/>
                                        </p:tgtEl>
                                        <p:attrNameLst>
                                          <p:attrName>style.visibility</p:attrName>
                                        </p:attrNameLst>
                                      </p:cBhvr>
                                      <p:to>
                                        <p:strVal val="visible"/>
                                      </p:to>
                                    </p:set>
                                    <p:anim calcmode="lin" valueType="num">
                                      <p:cBhvr additive="base">
                                        <p:cTn id="46" dur="1200" fill="hold"/>
                                        <p:tgtEl>
                                          <p:spTgt spid="2052"/>
                                        </p:tgtEl>
                                        <p:attrNameLst>
                                          <p:attrName>ppt_x</p:attrName>
                                        </p:attrNameLst>
                                      </p:cBhvr>
                                      <p:tavLst>
                                        <p:tav tm="0">
                                          <p:val>
                                            <p:strVal val="#ppt_x"/>
                                          </p:val>
                                        </p:tav>
                                        <p:tav tm="100000">
                                          <p:val>
                                            <p:strVal val="#ppt_x"/>
                                          </p:val>
                                        </p:tav>
                                      </p:tavLst>
                                    </p:anim>
                                    <p:anim calcmode="lin" valueType="num">
                                      <p:cBhvr additive="base">
                                        <p:cTn id="47" dur="1200" fill="hold"/>
                                        <p:tgtEl>
                                          <p:spTgt spid="2052"/>
                                        </p:tgtEl>
                                        <p:attrNameLst>
                                          <p:attrName>ppt_y</p:attrName>
                                        </p:attrNameLst>
                                      </p:cBhvr>
                                      <p:tavLst>
                                        <p:tav tm="0">
                                          <p:val>
                                            <p:strVal val="0-#ppt_h/2"/>
                                          </p:val>
                                        </p:tav>
                                        <p:tav tm="100000">
                                          <p:val>
                                            <p:strVal val="#ppt_y"/>
                                          </p:val>
                                        </p:tav>
                                      </p:tavLst>
                                    </p:anim>
                                  </p:childTnLst>
                                </p:cTn>
                              </p:par>
                            </p:childTnLst>
                          </p:cTn>
                        </p:par>
                        <p:par>
                          <p:cTn id="48" fill="hold">
                            <p:stCondLst>
                              <p:cond delay="72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77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500"/>
                                        <p:tgtEl>
                                          <p:spTgt spid="7"/>
                                        </p:tgtEl>
                                      </p:cBhvr>
                                    </p:animEffect>
                                  </p:childTnLst>
                                </p:cTn>
                              </p:par>
                            </p:childTnLst>
                          </p:cTn>
                        </p:par>
                        <p:par>
                          <p:cTn id="56" fill="hold">
                            <p:stCondLst>
                              <p:cond delay="92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9700"/>
                            </p:stCondLst>
                            <p:childTnLst>
                              <p:par>
                                <p:cTn id="61" presetID="42"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600"/>
                                        <p:tgtEl>
                                          <p:spTgt spid="12"/>
                                        </p:tgtEl>
                                      </p:cBhvr>
                                    </p:animEffect>
                                    <p:anim calcmode="lin" valueType="num">
                                      <p:cBhvr>
                                        <p:cTn id="64" dur="1600" fill="hold"/>
                                        <p:tgtEl>
                                          <p:spTgt spid="12"/>
                                        </p:tgtEl>
                                        <p:attrNameLst>
                                          <p:attrName>ppt_x</p:attrName>
                                        </p:attrNameLst>
                                      </p:cBhvr>
                                      <p:tavLst>
                                        <p:tav tm="0">
                                          <p:val>
                                            <p:strVal val="#ppt_x"/>
                                          </p:val>
                                        </p:tav>
                                        <p:tav tm="100000">
                                          <p:val>
                                            <p:strVal val="#ppt_x"/>
                                          </p:val>
                                        </p:tav>
                                      </p:tavLst>
                                    </p:anim>
                                    <p:anim calcmode="lin" valueType="num">
                                      <p:cBhvr>
                                        <p:cTn id="65" dur="16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animBg="1"/>
      <p:bldP spid="17" grpId="0" animBg="1"/>
      <p:bldP spid="18"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8" name="Rectángulo 7"/>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9"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ANÁLISIS Y </a:t>
            </a:r>
            <a:r>
              <a:rPr lang="es-EC" sz="2600" b="1" dirty="0" smtClean="0">
                <a:ln w="50800"/>
                <a:solidFill>
                  <a:schemeClr val="bg1"/>
                </a:solidFill>
              </a:rPr>
              <a:t>DISCUSIÓN </a:t>
            </a:r>
            <a:r>
              <a:rPr lang="es-EC" sz="2600" b="1" dirty="0">
                <a:ln w="50800"/>
                <a:solidFill>
                  <a:schemeClr val="bg1"/>
                </a:solidFill>
              </a:rPr>
              <a:t>DE RESULTADOS</a:t>
            </a:r>
          </a:p>
        </p:txBody>
      </p:sp>
      <p:pic>
        <p:nvPicPr>
          <p:cNvPr id="10"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723803" y="341345"/>
            <a:ext cx="8229600" cy="841722"/>
          </a:xfrm>
          <a:prstGeom prst="rect">
            <a:avLst/>
          </a:prstGeom>
        </p:spPr>
        <p:txBody>
          <a:bodyPr vert="horz" lIns="91440" tIns="45720" rIns="91440" bIns="45720" rtlCol="0" anchor="ctr">
            <a:normAutofit fontScale="925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Validación de rutas de Transporte Público</a:t>
            </a:r>
            <a:endParaRPr lang="es-EC" sz="4000" b="1" dirty="0">
              <a:ln w="50800"/>
              <a:solidFill>
                <a:schemeClr val="bg2">
                  <a:lumMod val="50000"/>
                </a:schemeClr>
              </a:solidFill>
            </a:endParaRPr>
          </a:p>
        </p:txBody>
      </p:sp>
      <p:graphicFrame>
        <p:nvGraphicFramePr>
          <p:cNvPr id="12" name="11 Gráfico"/>
          <p:cNvGraphicFramePr/>
          <p:nvPr>
            <p:extLst>
              <p:ext uri="{D42A27DB-BD31-4B8C-83A1-F6EECF244321}">
                <p14:modId xmlns:p14="http://schemas.microsoft.com/office/powerpoint/2010/main" val="3553808315"/>
              </p:ext>
            </p:extLst>
          </p:nvPr>
        </p:nvGraphicFramePr>
        <p:xfrm>
          <a:off x="1328289" y="1484784"/>
          <a:ext cx="6463836" cy="3973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70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Rectángulo 6"/>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8"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ANÁLISIS Y </a:t>
            </a:r>
            <a:r>
              <a:rPr lang="es-EC" sz="2600" b="1" dirty="0" smtClean="0">
                <a:ln w="50800"/>
                <a:solidFill>
                  <a:schemeClr val="bg1"/>
                </a:solidFill>
              </a:rPr>
              <a:t>DISCUSIÓN </a:t>
            </a:r>
            <a:r>
              <a:rPr lang="es-EC" sz="2600" b="1" dirty="0">
                <a:ln w="50800"/>
                <a:solidFill>
                  <a:schemeClr val="bg1"/>
                </a:solidFill>
              </a:rPr>
              <a:t>DE RESULTADOS</a:t>
            </a:r>
          </a:p>
        </p:txBody>
      </p:sp>
      <p:pic>
        <p:nvPicPr>
          <p:cNvPr id="9"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3195074475"/>
              </p:ext>
            </p:extLst>
          </p:nvPr>
        </p:nvGraphicFramePr>
        <p:xfrm>
          <a:off x="5076056" y="1124744"/>
          <a:ext cx="3761105" cy="1463040"/>
        </p:xfrm>
        <a:graphic>
          <a:graphicData uri="http://schemas.openxmlformats.org/drawingml/2006/table">
            <a:tbl>
              <a:tblPr firstRow="1" firstCol="1" bandRow="1">
                <a:tableStyleId>{5940675A-B579-460E-94D1-54222C63F5DA}</a:tableStyleId>
              </a:tblPr>
              <a:tblGrid>
                <a:gridCol w="1598930"/>
                <a:gridCol w="2162175"/>
              </a:tblGrid>
              <a:tr h="0">
                <a:tc>
                  <a:txBody>
                    <a:bodyPr/>
                    <a:lstStyle/>
                    <a:p>
                      <a:pPr marL="457200" algn="l">
                        <a:lnSpc>
                          <a:spcPct val="150000"/>
                        </a:lnSpc>
                        <a:spcAft>
                          <a:spcPts val="0"/>
                        </a:spcAft>
                      </a:pPr>
                      <a:r>
                        <a:rPr lang="es-EC" sz="1600" dirty="0">
                          <a:effectLst/>
                        </a:rPr>
                        <a:t>Partida:</a:t>
                      </a:r>
                      <a:endParaRPr lang="es-EC" sz="1400" dirty="0">
                        <a:effectLst/>
                        <a:latin typeface="Calibri"/>
                        <a:ea typeface="Calibri"/>
                        <a:cs typeface="Times New Roman"/>
                      </a:endParaRPr>
                    </a:p>
                  </a:txBody>
                  <a:tcPr marL="68580" marR="68580" marT="0" marB="0"/>
                </a:tc>
                <a:tc>
                  <a:txBody>
                    <a:bodyPr/>
                    <a:lstStyle/>
                    <a:p>
                      <a:pPr marL="457200">
                        <a:lnSpc>
                          <a:spcPct val="150000"/>
                        </a:lnSpc>
                        <a:spcAft>
                          <a:spcPts val="0"/>
                        </a:spcAft>
                      </a:pPr>
                      <a:r>
                        <a:rPr lang="es-EC" sz="1600">
                          <a:effectLst/>
                        </a:rPr>
                        <a:t>Rodrigo de Chávez</a:t>
                      </a:r>
                      <a:endParaRPr lang="es-EC" sz="1400">
                        <a:effectLst/>
                        <a:latin typeface="Calibri"/>
                        <a:ea typeface="Calibri"/>
                        <a:cs typeface="Times New Roman"/>
                      </a:endParaRPr>
                    </a:p>
                  </a:txBody>
                  <a:tcPr marL="68580" marR="68580" marT="0" marB="0" anchor="ctr"/>
                </a:tc>
              </a:tr>
              <a:tr h="0">
                <a:tc>
                  <a:txBody>
                    <a:bodyPr/>
                    <a:lstStyle/>
                    <a:p>
                      <a:pPr marL="457200" algn="l">
                        <a:lnSpc>
                          <a:spcPct val="150000"/>
                        </a:lnSpc>
                        <a:spcAft>
                          <a:spcPts val="0"/>
                        </a:spcAft>
                      </a:pPr>
                      <a:r>
                        <a:rPr lang="es-EC" sz="1600" dirty="0">
                          <a:effectLst/>
                        </a:rPr>
                        <a:t>Destino:</a:t>
                      </a:r>
                      <a:endParaRPr lang="es-EC" sz="1400" dirty="0">
                        <a:effectLst/>
                        <a:latin typeface="Calibri"/>
                        <a:ea typeface="Calibri"/>
                        <a:cs typeface="Times New Roman"/>
                      </a:endParaRPr>
                    </a:p>
                  </a:txBody>
                  <a:tcPr marL="68580" marR="68580" marT="0" marB="0"/>
                </a:tc>
                <a:tc>
                  <a:txBody>
                    <a:bodyPr/>
                    <a:lstStyle/>
                    <a:p>
                      <a:pPr marL="457200">
                        <a:lnSpc>
                          <a:spcPct val="150000"/>
                        </a:lnSpc>
                        <a:spcAft>
                          <a:spcPts val="0"/>
                        </a:spcAft>
                      </a:pPr>
                      <a:r>
                        <a:rPr lang="es-EC" sz="1600">
                          <a:effectLst/>
                        </a:rPr>
                        <a:t>Amazonas</a:t>
                      </a:r>
                      <a:endParaRPr lang="es-EC" sz="1400">
                        <a:effectLst/>
                        <a:latin typeface="Calibri"/>
                        <a:ea typeface="Calibri"/>
                        <a:cs typeface="Times New Roman"/>
                      </a:endParaRPr>
                    </a:p>
                  </a:txBody>
                  <a:tcPr marL="68580" marR="68580" marT="0" marB="0" anchor="ctr"/>
                </a:tc>
              </a:tr>
              <a:tr h="0">
                <a:tc>
                  <a:txBody>
                    <a:bodyPr/>
                    <a:lstStyle/>
                    <a:p>
                      <a:pPr marL="457200" algn="l">
                        <a:lnSpc>
                          <a:spcPct val="150000"/>
                        </a:lnSpc>
                        <a:spcAft>
                          <a:spcPts val="0"/>
                        </a:spcAft>
                      </a:pPr>
                      <a:r>
                        <a:rPr lang="es-EC" sz="1600" dirty="0">
                          <a:effectLst/>
                        </a:rPr>
                        <a:t>Hora de Embarque:</a:t>
                      </a:r>
                      <a:endParaRPr lang="es-EC" sz="1400" dirty="0">
                        <a:effectLst/>
                        <a:latin typeface="Calibri"/>
                        <a:ea typeface="Calibri"/>
                        <a:cs typeface="Times New Roman"/>
                      </a:endParaRPr>
                    </a:p>
                  </a:txBody>
                  <a:tcPr marL="68580" marR="68580" marT="0" marB="0"/>
                </a:tc>
                <a:tc>
                  <a:txBody>
                    <a:bodyPr/>
                    <a:lstStyle/>
                    <a:p>
                      <a:pPr marL="457200">
                        <a:lnSpc>
                          <a:spcPct val="150000"/>
                        </a:lnSpc>
                        <a:spcAft>
                          <a:spcPts val="0"/>
                        </a:spcAft>
                      </a:pPr>
                      <a:r>
                        <a:rPr lang="es-EC" sz="1600" dirty="0">
                          <a:effectLst/>
                        </a:rPr>
                        <a:t>10:23 am</a:t>
                      </a:r>
                      <a:endParaRPr lang="es-EC" sz="1400" dirty="0">
                        <a:effectLst/>
                        <a:latin typeface="Calibri"/>
                        <a:ea typeface="Calibri"/>
                        <a:cs typeface="Times New Roman"/>
                      </a:endParaRPr>
                    </a:p>
                  </a:txBody>
                  <a:tcPr marL="68580" marR="68580" marT="0" marB="0" anchor="ctr"/>
                </a:tc>
              </a:tr>
            </a:tbl>
          </a:graphicData>
        </a:graphic>
      </p:graphicFrame>
      <p:sp>
        <p:nvSpPr>
          <p:cNvPr id="4" name="3 Rectángulo"/>
          <p:cNvSpPr/>
          <p:nvPr/>
        </p:nvSpPr>
        <p:spPr>
          <a:xfrm>
            <a:off x="5299071" y="3068960"/>
            <a:ext cx="3406686" cy="2031325"/>
          </a:xfrm>
          <a:prstGeom prst="rect">
            <a:avLst/>
          </a:prstGeom>
        </p:spPr>
        <p:txBody>
          <a:bodyPr wrap="square">
            <a:spAutoFit/>
          </a:bodyPr>
          <a:lstStyle/>
          <a:p>
            <a:r>
              <a:rPr lang="es-EC" dirty="0"/>
              <a:t>INFORME                                                                        </a:t>
            </a:r>
          </a:p>
          <a:p>
            <a:r>
              <a:rPr lang="es-EC" dirty="0"/>
              <a:t>=======                                                                        </a:t>
            </a:r>
          </a:p>
          <a:p>
            <a:r>
              <a:rPr lang="es-EC" dirty="0"/>
              <a:t>Distancia TOTAL: 12234 metros                                                  </a:t>
            </a:r>
          </a:p>
          <a:p>
            <a:r>
              <a:rPr lang="es-EC" dirty="0"/>
              <a:t>Hora de PARTIDA: 10:23                                                         </a:t>
            </a:r>
          </a:p>
          <a:p>
            <a:r>
              <a:rPr lang="es-EC" dirty="0"/>
              <a:t>Tiempo APROX.: 65 minutos                                                      </a:t>
            </a:r>
          </a:p>
          <a:p>
            <a:r>
              <a:rPr lang="es-EC" dirty="0"/>
              <a:t>Hora de aprox. LLEGADA: 11:28                                                  </a:t>
            </a:r>
          </a:p>
          <a:p>
            <a:r>
              <a:rPr lang="es-EC" dirty="0"/>
              <a:t>TOTAL Transferencia: 5</a:t>
            </a:r>
          </a:p>
        </p:txBody>
      </p:sp>
      <p:pic>
        <p:nvPicPr>
          <p:cNvPr id="10" name="9 Imagen"/>
          <p:cNvPicPr/>
          <p:nvPr/>
        </p:nvPicPr>
        <p:blipFill rotWithShape="1">
          <a:blip r:embed="rId4"/>
          <a:srcRect l="31456" t="14851" r="30486" b="3988"/>
          <a:stretch/>
        </p:blipFill>
        <p:spPr bwMode="auto">
          <a:xfrm>
            <a:off x="14515" y="537701"/>
            <a:ext cx="4858703" cy="590119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211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ANÁLISIS Y </a:t>
            </a:r>
            <a:r>
              <a:rPr lang="es-EC" sz="2600" b="1" dirty="0" smtClean="0">
                <a:ln w="50800"/>
                <a:solidFill>
                  <a:schemeClr val="bg1"/>
                </a:solidFill>
              </a:rPr>
              <a:t>DISCUSIÓN </a:t>
            </a:r>
            <a:r>
              <a:rPr lang="es-EC" sz="2600" b="1" dirty="0">
                <a:ln w="50800"/>
                <a:solidFill>
                  <a:schemeClr val="bg1"/>
                </a:solidFill>
              </a:rPr>
              <a:t>DE RESULTADOS</a:t>
            </a:r>
          </a:p>
        </p:txBody>
      </p:sp>
      <p:pic>
        <p:nvPicPr>
          <p:cNvPr id="8"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580076513"/>
              </p:ext>
            </p:extLst>
          </p:nvPr>
        </p:nvGraphicFramePr>
        <p:xfrm>
          <a:off x="4250311" y="1124744"/>
          <a:ext cx="4704050" cy="1163568"/>
        </p:xfrm>
        <a:graphic>
          <a:graphicData uri="http://schemas.openxmlformats.org/drawingml/2006/table">
            <a:tbl>
              <a:tblPr firstRow="1" firstCol="1" bandRow="1">
                <a:tableStyleId>{5940675A-B579-460E-94D1-54222C63F5DA}</a:tableStyleId>
              </a:tblPr>
              <a:tblGrid>
                <a:gridCol w="2209478"/>
                <a:gridCol w="2494572"/>
              </a:tblGrid>
              <a:tr h="432048">
                <a:tc>
                  <a:txBody>
                    <a:bodyPr/>
                    <a:lstStyle/>
                    <a:p>
                      <a:pPr marL="457200" algn="l">
                        <a:lnSpc>
                          <a:spcPct val="150000"/>
                        </a:lnSpc>
                        <a:spcAft>
                          <a:spcPts val="0"/>
                        </a:spcAft>
                      </a:pPr>
                      <a:r>
                        <a:rPr lang="es-EC" sz="1600" dirty="0">
                          <a:effectLst/>
                        </a:rPr>
                        <a:t>Partida:</a:t>
                      </a:r>
                      <a:endParaRPr lang="es-EC" sz="1400" dirty="0">
                        <a:effectLst/>
                        <a:latin typeface="Calibri"/>
                        <a:ea typeface="Calibri"/>
                        <a:cs typeface="Times New Roman"/>
                      </a:endParaRPr>
                    </a:p>
                  </a:txBody>
                  <a:tcPr marL="0" marR="0" marT="0" marB="0"/>
                </a:tc>
                <a:tc>
                  <a:txBody>
                    <a:bodyPr/>
                    <a:lstStyle/>
                    <a:p>
                      <a:pPr marL="457200" algn="l">
                        <a:lnSpc>
                          <a:spcPct val="150000"/>
                        </a:lnSpc>
                        <a:spcAft>
                          <a:spcPts val="0"/>
                        </a:spcAft>
                      </a:pPr>
                      <a:r>
                        <a:rPr lang="es-EC" sz="1600">
                          <a:effectLst/>
                        </a:rPr>
                        <a:t>Ministerio de Educación</a:t>
                      </a:r>
                      <a:endParaRPr lang="es-EC" sz="1400">
                        <a:effectLst/>
                        <a:latin typeface="Calibri"/>
                        <a:ea typeface="Calibri"/>
                        <a:cs typeface="Times New Roman"/>
                      </a:endParaRPr>
                    </a:p>
                  </a:txBody>
                  <a:tcPr marL="0" marR="0" marT="0" marB="0"/>
                </a:tc>
              </a:tr>
              <a:tr h="0">
                <a:tc>
                  <a:txBody>
                    <a:bodyPr/>
                    <a:lstStyle/>
                    <a:p>
                      <a:pPr marL="457200" algn="l">
                        <a:lnSpc>
                          <a:spcPct val="150000"/>
                        </a:lnSpc>
                        <a:spcAft>
                          <a:spcPts val="0"/>
                        </a:spcAft>
                      </a:pPr>
                      <a:r>
                        <a:rPr lang="es-EC" sz="1600" dirty="0">
                          <a:effectLst/>
                        </a:rPr>
                        <a:t>Destino:</a:t>
                      </a:r>
                      <a:endParaRPr lang="es-EC" sz="1400" dirty="0">
                        <a:effectLst/>
                        <a:latin typeface="Calibri"/>
                        <a:ea typeface="Calibri"/>
                        <a:cs typeface="Times New Roman"/>
                      </a:endParaRPr>
                    </a:p>
                  </a:txBody>
                  <a:tcPr marL="0" marR="0" marT="0" marB="0"/>
                </a:tc>
                <a:tc>
                  <a:txBody>
                    <a:bodyPr/>
                    <a:lstStyle/>
                    <a:p>
                      <a:pPr marL="457200" algn="l">
                        <a:lnSpc>
                          <a:spcPct val="150000"/>
                        </a:lnSpc>
                        <a:spcAft>
                          <a:spcPts val="0"/>
                        </a:spcAft>
                      </a:pPr>
                      <a:r>
                        <a:rPr lang="es-EC" sz="1600" dirty="0">
                          <a:effectLst/>
                        </a:rPr>
                        <a:t>San Roque</a:t>
                      </a:r>
                      <a:endParaRPr lang="es-EC" sz="1400" dirty="0">
                        <a:effectLst/>
                        <a:latin typeface="Calibri"/>
                        <a:ea typeface="Calibri"/>
                        <a:cs typeface="Times New Roman"/>
                      </a:endParaRPr>
                    </a:p>
                  </a:txBody>
                  <a:tcPr marL="0" marR="0" marT="0" marB="0"/>
                </a:tc>
              </a:tr>
              <a:tr h="0">
                <a:tc>
                  <a:txBody>
                    <a:bodyPr/>
                    <a:lstStyle/>
                    <a:p>
                      <a:pPr marL="457200" algn="l">
                        <a:lnSpc>
                          <a:spcPct val="150000"/>
                        </a:lnSpc>
                        <a:spcAft>
                          <a:spcPts val="0"/>
                        </a:spcAft>
                      </a:pPr>
                      <a:r>
                        <a:rPr lang="es-EC" sz="1600" dirty="0">
                          <a:effectLst/>
                        </a:rPr>
                        <a:t>Hora de Embarque:</a:t>
                      </a:r>
                      <a:endParaRPr lang="es-EC" sz="1400" dirty="0">
                        <a:effectLst/>
                        <a:latin typeface="Calibri"/>
                        <a:ea typeface="Calibri"/>
                        <a:cs typeface="Times New Roman"/>
                      </a:endParaRPr>
                    </a:p>
                  </a:txBody>
                  <a:tcPr marL="0" marR="0" marT="0" marB="0"/>
                </a:tc>
                <a:tc>
                  <a:txBody>
                    <a:bodyPr/>
                    <a:lstStyle/>
                    <a:p>
                      <a:pPr marL="457200" algn="l">
                        <a:lnSpc>
                          <a:spcPct val="150000"/>
                        </a:lnSpc>
                        <a:spcAft>
                          <a:spcPts val="0"/>
                        </a:spcAft>
                      </a:pPr>
                      <a:r>
                        <a:rPr lang="es-EC" sz="1600" dirty="0">
                          <a:effectLst/>
                        </a:rPr>
                        <a:t>9:00 am</a:t>
                      </a:r>
                      <a:endParaRPr lang="es-EC" sz="1400" dirty="0">
                        <a:effectLst/>
                        <a:latin typeface="Calibri"/>
                        <a:ea typeface="Calibri"/>
                        <a:cs typeface="Times New Roman"/>
                      </a:endParaRPr>
                    </a:p>
                  </a:txBody>
                  <a:tcPr marL="0" marR="0" marT="0" marB="0"/>
                </a:tc>
              </a:tr>
            </a:tbl>
          </a:graphicData>
        </a:graphic>
      </p:graphicFrame>
      <p:sp>
        <p:nvSpPr>
          <p:cNvPr id="3" name="2 Rectángulo"/>
          <p:cNvSpPr/>
          <p:nvPr/>
        </p:nvSpPr>
        <p:spPr>
          <a:xfrm>
            <a:off x="4601513" y="3068959"/>
            <a:ext cx="3299182" cy="2031325"/>
          </a:xfrm>
          <a:prstGeom prst="rect">
            <a:avLst/>
          </a:prstGeom>
        </p:spPr>
        <p:txBody>
          <a:bodyPr wrap="square">
            <a:spAutoFit/>
          </a:bodyPr>
          <a:lstStyle/>
          <a:p>
            <a:r>
              <a:rPr lang="es-EC" dirty="0"/>
              <a:t>INFORME                                                                        </a:t>
            </a:r>
          </a:p>
          <a:p>
            <a:r>
              <a:rPr lang="es-EC" dirty="0"/>
              <a:t>=======                                                                        </a:t>
            </a:r>
          </a:p>
          <a:p>
            <a:r>
              <a:rPr lang="es-EC" dirty="0"/>
              <a:t>Distancia TOTAL: 9032 metros                                                   </a:t>
            </a:r>
          </a:p>
          <a:p>
            <a:r>
              <a:rPr lang="es-EC" dirty="0"/>
              <a:t>Hora de PARTIDA: 09:00                                                         </a:t>
            </a:r>
          </a:p>
          <a:p>
            <a:r>
              <a:rPr lang="es-EC" dirty="0"/>
              <a:t>Tiempo APROX.: 49 minutos                                                      </a:t>
            </a:r>
          </a:p>
          <a:p>
            <a:r>
              <a:rPr lang="es-EC" dirty="0"/>
              <a:t>Hora de aprox. LLEGADA: 09:49                                                  </a:t>
            </a:r>
          </a:p>
          <a:p>
            <a:r>
              <a:rPr lang="es-EC" dirty="0"/>
              <a:t>TOTAL Transferencia: 1</a:t>
            </a:r>
          </a:p>
        </p:txBody>
      </p:sp>
      <p:pic>
        <p:nvPicPr>
          <p:cNvPr id="9" name="8 Imagen"/>
          <p:cNvPicPr/>
          <p:nvPr/>
        </p:nvPicPr>
        <p:blipFill rotWithShape="1">
          <a:blip r:embed="rId4"/>
          <a:srcRect l="37035" t="13889" r="17817" b="4571"/>
          <a:stretch/>
        </p:blipFill>
        <p:spPr bwMode="auto">
          <a:xfrm>
            <a:off x="251520" y="1124744"/>
            <a:ext cx="3927898" cy="481296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1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ANÁLISIS Y </a:t>
            </a:r>
            <a:r>
              <a:rPr lang="es-EC" sz="2600" b="1" dirty="0" smtClean="0">
                <a:ln w="50800"/>
                <a:solidFill>
                  <a:schemeClr val="bg1"/>
                </a:solidFill>
              </a:rPr>
              <a:t>DISCUSIÓN </a:t>
            </a:r>
            <a:r>
              <a:rPr lang="es-EC" sz="2600" b="1" dirty="0">
                <a:ln w="50800"/>
                <a:solidFill>
                  <a:schemeClr val="bg1"/>
                </a:solidFill>
              </a:rPr>
              <a:t>DE RESULTADOS</a:t>
            </a:r>
          </a:p>
        </p:txBody>
      </p:sp>
      <p:pic>
        <p:nvPicPr>
          <p:cNvPr id="8"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10 Tabla"/>
          <p:cNvGraphicFramePr>
            <a:graphicFrameLocks noGrp="1"/>
          </p:cNvGraphicFramePr>
          <p:nvPr>
            <p:extLst>
              <p:ext uri="{D42A27DB-BD31-4B8C-83A1-F6EECF244321}">
                <p14:modId xmlns:p14="http://schemas.microsoft.com/office/powerpoint/2010/main" val="2899638057"/>
              </p:ext>
            </p:extLst>
          </p:nvPr>
        </p:nvGraphicFramePr>
        <p:xfrm>
          <a:off x="4632708" y="836712"/>
          <a:ext cx="4328825" cy="1097280"/>
        </p:xfrm>
        <a:graphic>
          <a:graphicData uri="http://schemas.openxmlformats.org/drawingml/2006/table">
            <a:tbl>
              <a:tblPr firstRow="1" firstCol="1" bandRow="1">
                <a:tableStyleId>{5940675A-B579-460E-94D1-54222C63F5DA}</a:tableStyleId>
              </a:tblPr>
              <a:tblGrid>
                <a:gridCol w="2243548"/>
                <a:gridCol w="2085277"/>
              </a:tblGrid>
              <a:tr h="0">
                <a:tc>
                  <a:txBody>
                    <a:bodyPr/>
                    <a:lstStyle/>
                    <a:p>
                      <a:pPr marL="457200">
                        <a:lnSpc>
                          <a:spcPct val="150000"/>
                        </a:lnSpc>
                        <a:spcAft>
                          <a:spcPts val="0"/>
                        </a:spcAft>
                      </a:pPr>
                      <a:r>
                        <a:rPr lang="es-EC" sz="1600">
                          <a:effectLst/>
                        </a:rPr>
                        <a:t>Partida:</a:t>
                      </a:r>
                      <a:endParaRPr lang="es-EC" sz="1400">
                        <a:effectLst/>
                        <a:latin typeface="Calibri"/>
                        <a:ea typeface="Calibri"/>
                        <a:cs typeface="Times New Roman"/>
                      </a:endParaRPr>
                    </a:p>
                  </a:txBody>
                  <a:tcPr marL="68580" marR="68580" marT="0" marB="0" anchor="ctr"/>
                </a:tc>
                <a:tc>
                  <a:txBody>
                    <a:bodyPr/>
                    <a:lstStyle/>
                    <a:p>
                      <a:pPr marL="457200">
                        <a:lnSpc>
                          <a:spcPct val="150000"/>
                        </a:lnSpc>
                        <a:spcAft>
                          <a:spcPts val="0"/>
                        </a:spcAft>
                      </a:pPr>
                      <a:r>
                        <a:rPr lang="es-EC" sz="1600">
                          <a:effectLst/>
                        </a:rPr>
                        <a:t>Quicentro Norte</a:t>
                      </a:r>
                      <a:endParaRPr lang="es-EC" sz="1400">
                        <a:effectLst/>
                        <a:latin typeface="Calibri"/>
                        <a:ea typeface="Calibri"/>
                        <a:cs typeface="Times New Roman"/>
                      </a:endParaRPr>
                    </a:p>
                  </a:txBody>
                  <a:tcPr marL="68580" marR="68580" marT="0" marB="0" anchor="ctr"/>
                </a:tc>
              </a:tr>
              <a:tr h="0">
                <a:tc>
                  <a:txBody>
                    <a:bodyPr/>
                    <a:lstStyle/>
                    <a:p>
                      <a:pPr marL="457200">
                        <a:lnSpc>
                          <a:spcPct val="150000"/>
                        </a:lnSpc>
                        <a:spcAft>
                          <a:spcPts val="0"/>
                        </a:spcAft>
                      </a:pPr>
                      <a:r>
                        <a:rPr lang="es-EC" sz="1600">
                          <a:effectLst/>
                        </a:rPr>
                        <a:t>Destino:</a:t>
                      </a:r>
                      <a:endParaRPr lang="es-EC" sz="1400">
                        <a:effectLst/>
                        <a:latin typeface="Calibri"/>
                        <a:ea typeface="Calibri"/>
                        <a:cs typeface="Times New Roman"/>
                      </a:endParaRPr>
                    </a:p>
                  </a:txBody>
                  <a:tcPr marL="68580" marR="68580" marT="0" marB="0" anchor="ctr"/>
                </a:tc>
                <a:tc>
                  <a:txBody>
                    <a:bodyPr/>
                    <a:lstStyle/>
                    <a:p>
                      <a:pPr marL="457200">
                        <a:lnSpc>
                          <a:spcPct val="150000"/>
                        </a:lnSpc>
                        <a:spcAft>
                          <a:spcPts val="0"/>
                        </a:spcAft>
                      </a:pPr>
                      <a:r>
                        <a:rPr lang="es-EC" sz="1600">
                          <a:effectLst/>
                        </a:rPr>
                        <a:t>San Roque</a:t>
                      </a:r>
                      <a:endParaRPr lang="es-EC" sz="1400">
                        <a:effectLst/>
                        <a:latin typeface="Calibri"/>
                        <a:ea typeface="Calibri"/>
                        <a:cs typeface="Times New Roman"/>
                      </a:endParaRPr>
                    </a:p>
                  </a:txBody>
                  <a:tcPr marL="68580" marR="68580" marT="0" marB="0" anchor="ctr"/>
                </a:tc>
              </a:tr>
              <a:tr h="0">
                <a:tc>
                  <a:txBody>
                    <a:bodyPr/>
                    <a:lstStyle/>
                    <a:p>
                      <a:pPr marL="457200">
                        <a:lnSpc>
                          <a:spcPct val="150000"/>
                        </a:lnSpc>
                        <a:spcAft>
                          <a:spcPts val="0"/>
                        </a:spcAft>
                      </a:pPr>
                      <a:r>
                        <a:rPr lang="es-EC" sz="1600">
                          <a:effectLst/>
                        </a:rPr>
                        <a:t>Hora de Embarque:</a:t>
                      </a:r>
                      <a:endParaRPr lang="es-EC" sz="1400">
                        <a:effectLst/>
                        <a:latin typeface="Calibri"/>
                        <a:ea typeface="Calibri"/>
                        <a:cs typeface="Times New Roman"/>
                      </a:endParaRPr>
                    </a:p>
                  </a:txBody>
                  <a:tcPr marL="68580" marR="68580" marT="0" marB="0" anchor="ctr"/>
                </a:tc>
                <a:tc>
                  <a:txBody>
                    <a:bodyPr/>
                    <a:lstStyle/>
                    <a:p>
                      <a:pPr marL="457200">
                        <a:lnSpc>
                          <a:spcPct val="150000"/>
                        </a:lnSpc>
                        <a:spcAft>
                          <a:spcPts val="0"/>
                        </a:spcAft>
                      </a:pPr>
                      <a:r>
                        <a:rPr lang="es-EC" sz="1600" dirty="0">
                          <a:effectLst/>
                        </a:rPr>
                        <a:t>13:00 </a:t>
                      </a:r>
                      <a:endParaRPr lang="es-EC" sz="1400" dirty="0">
                        <a:effectLst/>
                        <a:latin typeface="Calibri"/>
                        <a:ea typeface="Calibri"/>
                        <a:cs typeface="Times New Roman"/>
                      </a:endParaRPr>
                    </a:p>
                  </a:txBody>
                  <a:tcPr marL="68580" marR="68580" marT="0" marB="0" anchor="ctr"/>
                </a:tc>
              </a:tr>
            </a:tbl>
          </a:graphicData>
        </a:graphic>
      </p:graphicFrame>
      <p:sp>
        <p:nvSpPr>
          <p:cNvPr id="13" name="12 Rectángulo"/>
          <p:cNvSpPr/>
          <p:nvPr/>
        </p:nvSpPr>
        <p:spPr>
          <a:xfrm>
            <a:off x="4873218" y="2564903"/>
            <a:ext cx="3230128" cy="2031325"/>
          </a:xfrm>
          <a:prstGeom prst="rect">
            <a:avLst/>
          </a:prstGeom>
        </p:spPr>
        <p:txBody>
          <a:bodyPr wrap="square">
            <a:spAutoFit/>
          </a:bodyPr>
          <a:lstStyle/>
          <a:p>
            <a:r>
              <a:rPr lang="es-EC" dirty="0"/>
              <a:t>INFORME                                                                        </a:t>
            </a:r>
          </a:p>
          <a:p>
            <a:r>
              <a:rPr lang="es-EC" dirty="0"/>
              <a:t>=======                                                                        </a:t>
            </a:r>
          </a:p>
          <a:p>
            <a:r>
              <a:rPr lang="es-EC" dirty="0"/>
              <a:t>Distancia TOTAL: 9554 metros                                                   </a:t>
            </a:r>
          </a:p>
          <a:p>
            <a:r>
              <a:rPr lang="es-EC" dirty="0"/>
              <a:t>Hora de PARTIDA: 10:23                                                         </a:t>
            </a:r>
          </a:p>
          <a:p>
            <a:r>
              <a:rPr lang="es-EC" dirty="0"/>
              <a:t>Tiempo APROX.: 58 minutos                                                      </a:t>
            </a:r>
          </a:p>
          <a:p>
            <a:r>
              <a:rPr lang="es-EC" dirty="0"/>
              <a:t>Hora de aprox. LLEGADA: 11:21                                                  </a:t>
            </a:r>
          </a:p>
          <a:p>
            <a:r>
              <a:rPr lang="es-EC" dirty="0"/>
              <a:t>TOTAL Transferencia: 4</a:t>
            </a:r>
          </a:p>
        </p:txBody>
      </p:sp>
      <p:pic>
        <p:nvPicPr>
          <p:cNvPr id="14" name="13 Imagen"/>
          <p:cNvPicPr/>
          <p:nvPr/>
        </p:nvPicPr>
        <p:blipFill rotWithShape="1">
          <a:blip r:embed="rId4"/>
          <a:srcRect l="32282" t="16616" r="26791" b="4834"/>
          <a:stretch/>
        </p:blipFill>
        <p:spPr bwMode="auto">
          <a:xfrm>
            <a:off x="179881" y="692696"/>
            <a:ext cx="4399375" cy="519856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56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ANÁLISIS Y </a:t>
            </a:r>
            <a:r>
              <a:rPr lang="es-EC" sz="2600" b="1" dirty="0" smtClean="0">
                <a:ln w="50800"/>
                <a:solidFill>
                  <a:schemeClr val="bg1"/>
                </a:solidFill>
              </a:rPr>
              <a:t>DISCUSIÓN </a:t>
            </a:r>
            <a:r>
              <a:rPr lang="es-EC" sz="2600" b="1" dirty="0">
                <a:ln w="50800"/>
                <a:solidFill>
                  <a:schemeClr val="bg1"/>
                </a:solidFill>
              </a:rPr>
              <a:t>DE RESULTADOS</a:t>
            </a:r>
          </a:p>
        </p:txBody>
      </p:sp>
      <p:pic>
        <p:nvPicPr>
          <p:cNvPr id="8"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2477132522"/>
              </p:ext>
            </p:extLst>
          </p:nvPr>
        </p:nvGraphicFramePr>
        <p:xfrm>
          <a:off x="4716016" y="717272"/>
          <a:ext cx="4120962" cy="1828800"/>
        </p:xfrm>
        <a:graphic>
          <a:graphicData uri="http://schemas.openxmlformats.org/drawingml/2006/table">
            <a:tbl>
              <a:tblPr firstRow="1" firstCol="1" bandRow="1">
                <a:tableStyleId>{5940675A-B579-460E-94D1-54222C63F5DA}</a:tableStyleId>
              </a:tblPr>
              <a:tblGrid>
                <a:gridCol w="2232248"/>
                <a:gridCol w="1888714"/>
              </a:tblGrid>
              <a:tr h="0">
                <a:tc>
                  <a:txBody>
                    <a:bodyPr/>
                    <a:lstStyle/>
                    <a:p>
                      <a:pPr marL="457200">
                        <a:lnSpc>
                          <a:spcPct val="150000"/>
                        </a:lnSpc>
                        <a:spcAft>
                          <a:spcPts val="0"/>
                        </a:spcAft>
                      </a:pPr>
                      <a:r>
                        <a:rPr lang="es-EC" sz="1600" dirty="0">
                          <a:effectLst/>
                        </a:rPr>
                        <a:t>Partida:</a:t>
                      </a:r>
                      <a:endParaRPr lang="es-EC" sz="1400" dirty="0">
                        <a:effectLst/>
                        <a:latin typeface="Calibri"/>
                        <a:ea typeface="Calibri"/>
                        <a:cs typeface="Times New Roman"/>
                      </a:endParaRPr>
                    </a:p>
                  </a:txBody>
                  <a:tcPr marL="0" marR="0" marT="0" marB="0" anchor="ctr"/>
                </a:tc>
                <a:tc>
                  <a:txBody>
                    <a:bodyPr/>
                    <a:lstStyle/>
                    <a:p>
                      <a:pPr marL="457200">
                        <a:lnSpc>
                          <a:spcPct val="150000"/>
                        </a:lnSpc>
                        <a:spcAft>
                          <a:spcPts val="0"/>
                        </a:spcAft>
                      </a:pPr>
                      <a:r>
                        <a:rPr lang="es-EC" sz="1600" dirty="0">
                          <a:effectLst/>
                        </a:rPr>
                        <a:t>Mariscal Sucre y Gral. Miller</a:t>
                      </a:r>
                      <a:endParaRPr lang="es-EC" sz="1400" dirty="0">
                        <a:effectLst/>
                        <a:latin typeface="Calibri"/>
                        <a:ea typeface="Calibri"/>
                        <a:cs typeface="Times New Roman"/>
                      </a:endParaRPr>
                    </a:p>
                  </a:txBody>
                  <a:tcPr marL="0" marR="0" marT="0" marB="0" anchor="ctr"/>
                </a:tc>
              </a:tr>
              <a:tr h="0">
                <a:tc>
                  <a:txBody>
                    <a:bodyPr/>
                    <a:lstStyle/>
                    <a:p>
                      <a:pPr marL="457200">
                        <a:lnSpc>
                          <a:spcPct val="150000"/>
                        </a:lnSpc>
                        <a:spcAft>
                          <a:spcPts val="0"/>
                        </a:spcAft>
                      </a:pPr>
                      <a:r>
                        <a:rPr lang="es-EC" sz="1600" dirty="0">
                          <a:effectLst/>
                        </a:rPr>
                        <a:t>Destino:</a:t>
                      </a:r>
                      <a:endParaRPr lang="es-EC" sz="1400" dirty="0">
                        <a:effectLst/>
                        <a:latin typeface="Calibri"/>
                        <a:ea typeface="Calibri"/>
                        <a:cs typeface="Times New Roman"/>
                      </a:endParaRPr>
                    </a:p>
                  </a:txBody>
                  <a:tcPr marL="0" marR="0" marT="0" marB="0" anchor="ctr"/>
                </a:tc>
                <a:tc>
                  <a:txBody>
                    <a:bodyPr/>
                    <a:lstStyle/>
                    <a:p>
                      <a:pPr marL="457200">
                        <a:lnSpc>
                          <a:spcPct val="150000"/>
                        </a:lnSpc>
                        <a:spcAft>
                          <a:spcPts val="0"/>
                        </a:spcAft>
                      </a:pPr>
                      <a:r>
                        <a:rPr lang="es-EC" sz="1600">
                          <a:effectLst/>
                        </a:rPr>
                        <a:t>Río de Janeiro y Canada</a:t>
                      </a:r>
                      <a:endParaRPr lang="es-EC" sz="1400">
                        <a:effectLst/>
                        <a:latin typeface="Calibri"/>
                        <a:ea typeface="Calibri"/>
                        <a:cs typeface="Times New Roman"/>
                      </a:endParaRPr>
                    </a:p>
                  </a:txBody>
                  <a:tcPr marL="0" marR="0" marT="0" marB="0" anchor="ctr"/>
                </a:tc>
              </a:tr>
              <a:tr h="0">
                <a:tc>
                  <a:txBody>
                    <a:bodyPr/>
                    <a:lstStyle/>
                    <a:p>
                      <a:pPr marL="457200">
                        <a:lnSpc>
                          <a:spcPct val="150000"/>
                        </a:lnSpc>
                        <a:spcAft>
                          <a:spcPts val="0"/>
                        </a:spcAft>
                      </a:pPr>
                      <a:r>
                        <a:rPr lang="es-EC" sz="1600" dirty="0">
                          <a:effectLst/>
                        </a:rPr>
                        <a:t>Hora de Embarque:</a:t>
                      </a:r>
                      <a:endParaRPr lang="es-EC" sz="1400" dirty="0">
                        <a:effectLst/>
                        <a:latin typeface="Calibri"/>
                        <a:ea typeface="Calibri"/>
                        <a:cs typeface="Times New Roman"/>
                      </a:endParaRPr>
                    </a:p>
                  </a:txBody>
                  <a:tcPr marL="0" marR="0" marT="0" marB="0" anchor="ctr"/>
                </a:tc>
                <a:tc>
                  <a:txBody>
                    <a:bodyPr/>
                    <a:lstStyle/>
                    <a:p>
                      <a:pPr marL="457200">
                        <a:lnSpc>
                          <a:spcPct val="150000"/>
                        </a:lnSpc>
                        <a:spcAft>
                          <a:spcPts val="0"/>
                        </a:spcAft>
                      </a:pPr>
                      <a:r>
                        <a:rPr lang="es-EC" sz="1600" dirty="0">
                          <a:effectLst/>
                        </a:rPr>
                        <a:t>13:00 </a:t>
                      </a:r>
                      <a:endParaRPr lang="es-EC" sz="1400" dirty="0">
                        <a:effectLst/>
                        <a:latin typeface="Calibri"/>
                        <a:ea typeface="Calibri"/>
                        <a:cs typeface="Times New Roman"/>
                      </a:endParaRPr>
                    </a:p>
                  </a:txBody>
                  <a:tcPr marL="0" marR="0" marT="0" marB="0" anchor="ctr"/>
                </a:tc>
              </a:tr>
            </a:tbl>
          </a:graphicData>
        </a:graphic>
      </p:graphicFrame>
      <p:pic>
        <p:nvPicPr>
          <p:cNvPr id="10" name="9 Imagen"/>
          <p:cNvPicPr/>
          <p:nvPr/>
        </p:nvPicPr>
        <p:blipFill rotWithShape="1">
          <a:blip r:embed="rId4" cstate="print">
            <a:extLst>
              <a:ext uri="{28A0092B-C50C-407E-A947-70E740481C1C}">
                <a14:useLocalDpi xmlns:a14="http://schemas.microsoft.com/office/drawing/2010/main" val="0"/>
              </a:ext>
            </a:extLst>
          </a:blip>
          <a:srcRect l="36689" t="17522" r="30019" b="4835"/>
          <a:stretch/>
        </p:blipFill>
        <p:spPr bwMode="auto">
          <a:xfrm>
            <a:off x="200977" y="606698"/>
            <a:ext cx="4378280" cy="5633715"/>
          </a:xfrm>
          <a:prstGeom prst="rect">
            <a:avLst/>
          </a:prstGeom>
          <a:ln>
            <a:solidFill>
              <a:schemeClr val="tx1"/>
            </a:solidFill>
          </a:ln>
          <a:extLst>
            <a:ext uri="{53640926-AAD7-44D8-BBD7-CCE9431645EC}">
              <a14:shadowObscured xmlns:a14="http://schemas.microsoft.com/office/drawing/2010/main"/>
            </a:ext>
          </a:extLst>
        </p:spPr>
      </p:pic>
      <p:sp>
        <p:nvSpPr>
          <p:cNvPr id="3" name="2 Rectángulo"/>
          <p:cNvSpPr/>
          <p:nvPr/>
        </p:nvSpPr>
        <p:spPr>
          <a:xfrm>
            <a:off x="4846733" y="3212976"/>
            <a:ext cx="3366120" cy="2031325"/>
          </a:xfrm>
          <a:prstGeom prst="rect">
            <a:avLst/>
          </a:prstGeom>
        </p:spPr>
        <p:txBody>
          <a:bodyPr wrap="square">
            <a:spAutoFit/>
          </a:bodyPr>
          <a:lstStyle/>
          <a:p>
            <a:r>
              <a:rPr lang="es-EC" dirty="0"/>
              <a:t>INFORME</a:t>
            </a:r>
          </a:p>
          <a:p>
            <a:r>
              <a:rPr lang="es-EC" dirty="0"/>
              <a:t>=======</a:t>
            </a:r>
          </a:p>
          <a:p>
            <a:r>
              <a:rPr lang="es-EC" dirty="0"/>
              <a:t>Distancia TOTAL: 5320 metros</a:t>
            </a:r>
          </a:p>
          <a:p>
            <a:r>
              <a:rPr lang="es-EC" dirty="0"/>
              <a:t>Hora de PARTIDA: 03:00</a:t>
            </a:r>
          </a:p>
          <a:p>
            <a:r>
              <a:rPr lang="es-EC" dirty="0"/>
              <a:t>Tiempo APROX.: 24 minutos</a:t>
            </a:r>
          </a:p>
          <a:p>
            <a:r>
              <a:rPr lang="es-EC" dirty="0"/>
              <a:t>Hora de aprox. LLEGADA: 03:24</a:t>
            </a:r>
          </a:p>
          <a:p>
            <a:r>
              <a:rPr lang="es-EC" dirty="0"/>
              <a:t>TOTAL Transferencia: 1</a:t>
            </a:r>
          </a:p>
        </p:txBody>
      </p:sp>
    </p:spTree>
    <p:extLst>
      <p:ext uri="{BB962C8B-B14F-4D97-AF65-F5344CB8AC3E}">
        <p14:creationId xmlns:p14="http://schemas.microsoft.com/office/powerpoint/2010/main" val="4386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ANÁLISIS Y </a:t>
            </a:r>
            <a:r>
              <a:rPr lang="es-EC" sz="2600" b="1" dirty="0" smtClean="0">
                <a:ln w="50800"/>
                <a:solidFill>
                  <a:schemeClr val="bg1"/>
                </a:solidFill>
              </a:rPr>
              <a:t>DISCUSIÓN </a:t>
            </a:r>
            <a:r>
              <a:rPr lang="es-EC" sz="2600" b="1" dirty="0">
                <a:ln w="50800"/>
                <a:solidFill>
                  <a:schemeClr val="bg1"/>
                </a:solidFill>
              </a:rPr>
              <a:t>DE RESULTADOS</a:t>
            </a:r>
          </a:p>
        </p:txBody>
      </p:sp>
      <p:pic>
        <p:nvPicPr>
          <p:cNvPr id="8"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10 Tabla"/>
          <p:cNvGraphicFramePr>
            <a:graphicFrameLocks noGrp="1"/>
          </p:cNvGraphicFramePr>
          <p:nvPr>
            <p:extLst>
              <p:ext uri="{D42A27DB-BD31-4B8C-83A1-F6EECF244321}">
                <p14:modId xmlns:p14="http://schemas.microsoft.com/office/powerpoint/2010/main" val="2537867801"/>
              </p:ext>
            </p:extLst>
          </p:nvPr>
        </p:nvGraphicFramePr>
        <p:xfrm>
          <a:off x="4632708" y="836712"/>
          <a:ext cx="4328825" cy="1463040"/>
        </p:xfrm>
        <a:graphic>
          <a:graphicData uri="http://schemas.openxmlformats.org/drawingml/2006/table">
            <a:tbl>
              <a:tblPr firstRow="1" firstCol="1" bandRow="1">
                <a:tableStyleId>{5940675A-B579-460E-94D1-54222C63F5DA}</a:tableStyleId>
              </a:tblPr>
              <a:tblGrid>
                <a:gridCol w="2243548"/>
                <a:gridCol w="2085277"/>
              </a:tblGrid>
              <a:tr h="0">
                <a:tc>
                  <a:txBody>
                    <a:bodyPr/>
                    <a:lstStyle/>
                    <a:p>
                      <a:pPr marL="457200">
                        <a:lnSpc>
                          <a:spcPct val="150000"/>
                        </a:lnSpc>
                        <a:spcAft>
                          <a:spcPts val="0"/>
                        </a:spcAft>
                      </a:pPr>
                      <a:r>
                        <a:rPr lang="es-EC" sz="1600" dirty="0">
                          <a:effectLst/>
                        </a:rPr>
                        <a:t>Partida:</a:t>
                      </a:r>
                      <a:endParaRPr lang="es-EC" sz="1400" dirty="0">
                        <a:effectLst/>
                        <a:latin typeface="Calibri"/>
                        <a:ea typeface="Calibri"/>
                        <a:cs typeface="Times New Roman"/>
                      </a:endParaRPr>
                    </a:p>
                  </a:txBody>
                  <a:tcPr marL="68580" marR="68580" marT="0" marB="0" anchor="ctr"/>
                </a:tc>
                <a:tc>
                  <a:txBody>
                    <a:bodyPr/>
                    <a:lstStyle/>
                    <a:p>
                      <a:pPr marL="457200">
                        <a:lnSpc>
                          <a:spcPct val="150000"/>
                        </a:lnSpc>
                        <a:spcAft>
                          <a:spcPts val="0"/>
                        </a:spcAft>
                      </a:pPr>
                      <a:r>
                        <a:rPr lang="es-EC" sz="1600" dirty="0" smtClean="0">
                          <a:effectLst/>
                        </a:rPr>
                        <a:t>Av. Napo</a:t>
                      </a:r>
                      <a:endParaRPr lang="es-EC" sz="1400" dirty="0">
                        <a:effectLst/>
                        <a:latin typeface="Calibri"/>
                        <a:ea typeface="Calibri"/>
                        <a:cs typeface="Times New Roman"/>
                      </a:endParaRPr>
                    </a:p>
                  </a:txBody>
                  <a:tcPr marL="68580" marR="68580" marT="0" marB="0" anchor="ctr"/>
                </a:tc>
              </a:tr>
              <a:tr h="0">
                <a:tc>
                  <a:txBody>
                    <a:bodyPr/>
                    <a:lstStyle/>
                    <a:p>
                      <a:pPr marL="457200">
                        <a:lnSpc>
                          <a:spcPct val="150000"/>
                        </a:lnSpc>
                        <a:spcAft>
                          <a:spcPts val="0"/>
                        </a:spcAft>
                      </a:pPr>
                      <a:r>
                        <a:rPr lang="es-EC" sz="1600">
                          <a:effectLst/>
                        </a:rPr>
                        <a:t>Destino:</a:t>
                      </a:r>
                      <a:endParaRPr lang="es-EC" sz="1400">
                        <a:effectLst/>
                        <a:latin typeface="Calibri"/>
                        <a:ea typeface="Calibri"/>
                        <a:cs typeface="Times New Roman"/>
                      </a:endParaRPr>
                    </a:p>
                  </a:txBody>
                  <a:tcPr marL="68580" marR="68580" marT="0" marB="0" anchor="ctr"/>
                </a:tc>
                <a:tc>
                  <a:txBody>
                    <a:bodyPr/>
                    <a:lstStyle/>
                    <a:p>
                      <a:pPr marL="457200">
                        <a:lnSpc>
                          <a:spcPct val="150000"/>
                        </a:lnSpc>
                        <a:spcAft>
                          <a:spcPts val="0"/>
                        </a:spcAft>
                      </a:pPr>
                      <a:r>
                        <a:rPr lang="es-EC" sz="1600" dirty="0" smtClean="0">
                          <a:effectLst/>
                        </a:rPr>
                        <a:t>10 Agosto y Av. Inca</a:t>
                      </a:r>
                      <a:endParaRPr lang="es-EC" sz="1400" dirty="0">
                        <a:effectLst/>
                        <a:latin typeface="Calibri"/>
                        <a:ea typeface="Calibri"/>
                        <a:cs typeface="Times New Roman"/>
                      </a:endParaRPr>
                    </a:p>
                  </a:txBody>
                  <a:tcPr marL="68580" marR="68580" marT="0" marB="0" anchor="ctr"/>
                </a:tc>
              </a:tr>
              <a:tr h="0">
                <a:tc>
                  <a:txBody>
                    <a:bodyPr/>
                    <a:lstStyle/>
                    <a:p>
                      <a:pPr marL="457200">
                        <a:lnSpc>
                          <a:spcPct val="150000"/>
                        </a:lnSpc>
                        <a:spcAft>
                          <a:spcPts val="0"/>
                        </a:spcAft>
                      </a:pPr>
                      <a:r>
                        <a:rPr lang="es-EC" sz="1600">
                          <a:effectLst/>
                        </a:rPr>
                        <a:t>Hora de Embarque:</a:t>
                      </a:r>
                      <a:endParaRPr lang="es-EC" sz="1400">
                        <a:effectLst/>
                        <a:latin typeface="Calibri"/>
                        <a:ea typeface="Calibri"/>
                        <a:cs typeface="Times New Roman"/>
                      </a:endParaRPr>
                    </a:p>
                  </a:txBody>
                  <a:tcPr marL="68580" marR="68580" marT="0" marB="0" anchor="ctr"/>
                </a:tc>
                <a:tc>
                  <a:txBody>
                    <a:bodyPr/>
                    <a:lstStyle/>
                    <a:p>
                      <a:pPr marL="457200">
                        <a:lnSpc>
                          <a:spcPct val="150000"/>
                        </a:lnSpc>
                        <a:spcAft>
                          <a:spcPts val="0"/>
                        </a:spcAft>
                      </a:pPr>
                      <a:r>
                        <a:rPr lang="es-EC" sz="1600" dirty="0" smtClean="0">
                          <a:effectLst/>
                        </a:rPr>
                        <a:t>11:45</a:t>
                      </a:r>
                      <a:endParaRPr lang="es-EC" sz="1400" dirty="0">
                        <a:effectLst/>
                        <a:latin typeface="Calibri"/>
                        <a:ea typeface="Calibri"/>
                        <a:cs typeface="Times New Roman"/>
                      </a:endParaRPr>
                    </a:p>
                  </a:txBody>
                  <a:tcPr marL="68580" marR="68580" marT="0" marB="0" anchor="ctr"/>
                </a:tc>
              </a:tr>
            </a:tbl>
          </a:graphicData>
        </a:graphic>
      </p:graphicFrame>
      <p:sp>
        <p:nvSpPr>
          <p:cNvPr id="2" name="1 Rectángulo"/>
          <p:cNvSpPr/>
          <p:nvPr/>
        </p:nvSpPr>
        <p:spPr>
          <a:xfrm>
            <a:off x="4990406" y="2564904"/>
            <a:ext cx="3294112" cy="2031325"/>
          </a:xfrm>
          <a:prstGeom prst="rect">
            <a:avLst/>
          </a:prstGeom>
        </p:spPr>
        <p:txBody>
          <a:bodyPr wrap="square">
            <a:spAutoFit/>
          </a:bodyPr>
          <a:lstStyle/>
          <a:p>
            <a:r>
              <a:rPr lang="es-EC" dirty="0"/>
              <a:t>INFORME                                                                        </a:t>
            </a:r>
          </a:p>
          <a:p>
            <a:r>
              <a:rPr lang="es-EC" dirty="0"/>
              <a:t>=======                                                                        </a:t>
            </a:r>
          </a:p>
          <a:p>
            <a:r>
              <a:rPr lang="es-EC" dirty="0"/>
              <a:t>Distancia TOTAL: 13175 metros                                                  </a:t>
            </a:r>
          </a:p>
          <a:p>
            <a:r>
              <a:rPr lang="es-EC" dirty="0"/>
              <a:t>Hora de PARTIDA: 11:45                                                         </a:t>
            </a:r>
          </a:p>
          <a:p>
            <a:r>
              <a:rPr lang="es-EC" dirty="0"/>
              <a:t>Tiempo APROX.: 58 minutos                                                      </a:t>
            </a:r>
          </a:p>
          <a:p>
            <a:r>
              <a:rPr lang="es-EC" dirty="0"/>
              <a:t>Hora de aprox. LLEGADA: 12:43                                                  </a:t>
            </a:r>
          </a:p>
          <a:p>
            <a:r>
              <a:rPr lang="es-EC" dirty="0"/>
              <a:t>TOTAL Transferencia: 2</a:t>
            </a:r>
          </a:p>
        </p:txBody>
      </p:sp>
      <p:pic>
        <p:nvPicPr>
          <p:cNvPr id="10" name="9 Imagen"/>
          <p:cNvPicPr/>
          <p:nvPr/>
        </p:nvPicPr>
        <p:blipFill rotWithShape="1">
          <a:blip r:embed="rId4"/>
          <a:srcRect l="42647" t="14512" r="33386" b="4229"/>
          <a:stretch/>
        </p:blipFill>
        <p:spPr bwMode="auto">
          <a:xfrm>
            <a:off x="467544" y="606699"/>
            <a:ext cx="3744416" cy="561798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86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Ruta Nueva</a:t>
            </a:r>
            <a:endParaRPr lang="es-EC" sz="4000" b="1" dirty="0">
              <a:ln w="50800"/>
              <a:solidFill>
                <a:schemeClr val="bg2">
                  <a:lumMod val="50000"/>
                </a:schemeClr>
              </a:solidFill>
            </a:endParaRPr>
          </a:p>
        </p:txBody>
      </p:sp>
      <p:pic>
        <p:nvPicPr>
          <p:cNvPr id="20481"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72" b="7601"/>
          <a:stretch/>
        </p:blipFill>
        <p:spPr bwMode="auto">
          <a:xfrm>
            <a:off x="665407" y="1201576"/>
            <a:ext cx="7789600" cy="471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1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fontScale="925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Minimización de Transferencias</a:t>
            </a:r>
            <a:endParaRPr lang="es-EC" sz="4000" b="1" dirty="0">
              <a:ln w="50800"/>
              <a:solidFill>
                <a:schemeClr val="bg2">
                  <a:lumMod val="50000"/>
                </a:schemeClr>
              </a:solidFill>
            </a:endParaRPr>
          </a:p>
        </p:txBody>
      </p:sp>
      <p:pic>
        <p:nvPicPr>
          <p:cNvPr id="21505"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47" b="12160"/>
          <a:stretch/>
        </p:blipFill>
        <p:spPr bwMode="auto">
          <a:xfrm>
            <a:off x="-10837" y="2132856"/>
            <a:ext cx="9180187" cy="266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1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METODOLOGÍA</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723803" y="341345"/>
            <a:ext cx="8229600" cy="84172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4000" b="1" dirty="0" smtClean="0">
                <a:ln w="50800"/>
                <a:solidFill>
                  <a:schemeClr val="bg2">
                    <a:lumMod val="50000"/>
                  </a:schemeClr>
                </a:solidFill>
              </a:rPr>
              <a:t>Función  Minimización de Distancia</a:t>
            </a:r>
            <a:endParaRPr lang="es-EC" sz="4000" b="1" dirty="0">
              <a:ln w="50800"/>
              <a:solidFill>
                <a:schemeClr val="bg2">
                  <a:lumMod val="50000"/>
                </a:schemeClr>
              </a:solidFill>
            </a:endParaRPr>
          </a:p>
        </p:txBody>
      </p:sp>
      <p:pic>
        <p:nvPicPr>
          <p:cNvPr id="22529"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54" b="13364"/>
          <a:stretch/>
        </p:blipFill>
        <p:spPr bwMode="auto">
          <a:xfrm>
            <a:off x="303917" y="1607948"/>
            <a:ext cx="855068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0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7" y="-28330"/>
            <a:ext cx="12267869" cy="6886330"/>
          </a:xfrm>
          <a:prstGeom prst="rect">
            <a:avLst/>
          </a:prstGeom>
        </p:spPr>
      </p:pic>
      <p:sp>
        <p:nvSpPr>
          <p:cNvPr id="13" name="Rectángulo 12"/>
          <p:cNvSpPr/>
          <p:nvPr/>
        </p:nvSpPr>
        <p:spPr>
          <a:xfrm>
            <a:off x="-45842" y="-80528"/>
            <a:ext cx="10277263" cy="6990726"/>
          </a:xfrm>
          <a:prstGeom prst="rect">
            <a:avLst/>
          </a:prstGeom>
          <a:solidFill>
            <a:schemeClr val="bg2">
              <a:lumMod val="25000"/>
              <a:alpha val="72157"/>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8" name="Rectángulo 7"/>
          <p:cNvSpPr/>
          <p:nvPr/>
        </p:nvSpPr>
        <p:spPr>
          <a:xfrm>
            <a:off x="-2" y="2707821"/>
            <a:ext cx="9144001" cy="1484457"/>
          </a:xfrm>
          <a:prstGeom prst="rect">
            <a:avLst/>
          </a:prstGeom>
          <a:solidFill>
            <a:schemeClr val="accent1">
              <a:lumMod val="5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TextBox 13"/>
          <p:cNvSpPr txBox="1"/>
          <p:nvPr/>
        </p:nvSpPr>
        <p:spPr>
          <a:xfrm>
            <a:off x="940290" y="2910749"/>
            <a:ext cx="7263411" cy="1200329"/>
          </a:xfrm>
          <a:prstGeom prst="rect">
            <a:avLst/>
          </a:prstGeom>
          <a:noFill/>
        </p:spPr>
        <p:txBody>
          <a:bodyPr wrap="square" rtlCol="0">
            <a:spAutoFit/>
          </a:bodyPr>
          <a:lstStyle/>
          <a:p>
            <a:pPr algn="ctr"/>
            <a:r>
              <a:rPr lang="es-EC" sz="3600" dirty="0" smtClean="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CONCLUSIONES Y RECOMENDACIONES</a:t>
            </a:r>
            <a:endParaRPr lang="en-US" sz="3600" dirty="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6033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3754"/>
          <a:stretch/>
        </p:blipFill>
        <p:spPr>
          <a:xfrm>
            <a:off x="-581126" y="657974"/>
            <a:ext cx="9714576" cy="5472804"/>
          </a:xfrm>
          <a:prstGeom prst="rect">
            <a:avLst/>
          </a:prstGeom>
        </p:spPr>
      </p:pic>
      <p:sp>
        <p:nvSpPr>
          <p:cNvPr id="13" name="Rectángulo 12"/>
          <p:cNvSpPr/>
          <p:nvPr/>
        </p:nvSpPr>
        <p:spPr>
          <a:xfrm>
            <a:off x="-545765" y="-45314"/>
            <a:ext cx="10277263" cy="6990726"/>
          </a:xfrm>
          <a:prstGeom prst="rect">
            <a:avLst/>
          </a:prstGeom>
          <a:solidFill>
            <a:schemeClr val="bg2">
              <a:lumMod val="25000"/>
              <a:alpha val="72157"/>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8" name="Rectángulo 7"/>
          <p:cNvSpPr/>
          <p:nvPr/>
        </p:nvSpPr>
        <p:spPr>
          <a:xfrm>
            <a:off x="-2" y="2707821"/>
            <a:ext cx="9144001" cy="1484457"/>
          </a:xfrm>
          <a:prstGeom prst="rect">
            <a:avLst/>
          </a:prstGeom>
          <a:solidFill>
            <a:schemeClr val="accent1">
              <a:lumMod val="5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TextBox 13"/>
          <p:cNvSpPr txBox="1"/>
          <p:nvPr/>
        </p:nvSpPr>
        <p:spPr>
          <a:xfrm>
            <a:off x="1125013" y="2932711"/>
            <a:ext cx="6893969" cy="923330"/>
          </a:xfrm>
          <a:prstGeom prst="rect">
            <a:avLst/>
          </a:prstGeom>
          <a:noFill/>
        </p:spPr>
        <p:txBody>
          <a:bodyPr wrap="square" rtlCol="0">
            <a:spAutoFit/>
          </a:bodyPr>
          <a:lstStyle/>
          <a:p>
            <a:pPr algn="ctr"/>
            <a:r>
              <a:rPr lang="en-US" sz="5400" dirty="0" smtClean="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OBJETIVOS</a:t>
            </a:r>
            <a:endParaRPr lang="en-US" sz="5400" dirty="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7405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635907" y="543174"/>
            <a:ext cx="7886700" cy="1325563"/>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ln w="50800"/>
                <a:solidFill>
                  <a:schemeClr val="bg2">
                    <a:lumMod val="50000"/>
                  </a:schemeClr>
                </a:solidFill>
              </a:rPr>
              <a:t>CONCLUSIONES</a:t>
            </a:r>
            <a:endParaRPr lang="es-EC" sz="3600" b="1" dirty="0">
              <a:ln w="50800"/>
              <a:solidFill>
                <a:schemeClr val="bg2">
                  <a:lumMod val="50000"/>
                </a:schemeClr>
              </a:solidFill>
            </a:endParaRPr>
          </a:p>
        </p:txBody>
      </p:sp>
      <p:sp>
        <p:nvSpPr>
          <p:cNvPr id="3" name="2 Marcador de contenido"/>
          <p:cNvSpPr>
            <a:spLocks noGrp="1"/>
          </p:cNvSpPr>
          <p:nvPr>
            <p:ph idx="1"/>
          </p:nvPr>
        </p:nvSpPr>
        <p:spPr>
          <a:xfrm>
            <a:off x="635907" y="2266418"/>
            <a:ext cx="8229600" cy="3411634"/>
          </a:xfr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s-EC" sz="2400" dirty="0"/>
              <a:t>Mediante la validación de los tiempos de viaje de las rutas de transporte público, por parte de los datos descargados en la Secretaría de Movilidad de Quito, se obtuvo que los tiempos de viaje estimados son similares a los tiempos tomados en campo, sin embargo estos pueden llegar al margen de los tiempos estimados dependiendo de la hora en la que se tomaron los datos, ya que la hora pico u hora valle pueden incrementar o disminuir los mismos</a:t>
            </a:r>
          </a:p>
        </p:txBody>
      </p:sp>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smtClean="0">
                <a:ln w="50800"/>
                <a:solidFill>
                  <a:schemeClr val="bg1"/>
                </a:solidFill>
              </a:rPr>
              <a:t>CONCLUSIONES Y RECOMENDACIONES</a:t>
            </a:r>
            <a:endParaRPr lang="es-EC" sz="2600" b="1" dirty="0">
              <a:ln w="50800"/>
              <a:solidFill>
                <a:schemeClr val="bg1"/>
              </a:solidFill>
            </a:endParaRPr>
          </a:p>
        </p:txBody>
      </p:sp>
      <p:pic>
        <p:nvPicPr>
          <p:cNvPr id="8"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Resultado de imagen de dos caminos iguale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38429"/>
          <a:stretch/>
        </p:blipFill>
        <p:spPr bwMode="auto">
          <a:xfrm>
            <a:off x="899592" y="857250"/>
            <a:ext cx="2278099" cy="97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1000"/>
                                        <p:tgtEl>
                                          <p:spTgt spid="3">
                                            <p:bg/>
                                          </p:spTgt>
                                        </p:tgtEl>
                                      </p:cBhvr>
                                    </p:animEffect>
                                    <p:anim calcmode="lin" valueType="num">
                                      <p:cBhvr>
                                        <p:cTn id="26" dur="1000" fill="hold"/>
                                        <p:tgtEl>
                                          <p:spTgt spid="3">
                                            <p:bg/>
                                          </p:spTgt>
                                        </p:tgtEl>
                                        <p:attrNameLst>
                                          <p:attrName>ppt_x</p:attrName>
                                        </p:attrNameLst>
                                      </p:cBhvr>
                                      <p:tavLst>
                                        <p:tav tm="0">
                                          <p:val>
                                            <p:strVal val="#ppt_x"/>
                                          </p:val>
                                        </p:tav>
                                        <p:tav tm="100000">
                                          <p:val>
                                            <p:strVal val="#ppt_x"/>
                                          </p:val>
                                        </p:tav>
                                      </p:tavLst>
                                    </p:anim>
                                    <p:anim calcmode="lin" valueType="num">
                                      <p:cBhvr>
                                        <p:cTn id="27"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9458"/>
                                        </p:tgtEl>
                                        <p:attrNameLst>
                                          <p:attrName>style.visibility</p:attrName>
                                        </p:attrNameLst>
                                      </p:cBhvr>
                                      <p:to>
                                        <p:strVal val="visible"/>
                                      </p:to>
                                    </p:set>
                                    <p:animEffect transition="in" filter="fade">
                                      <p:cBhvr>
                                        <p:cTn id="37" dur="1000"/>
                                        <p:tgtEl>
                                          <p:spTgt spid="19458"/>
                                        </p:tgtEl>
                                      </p:cBhvr>
                                    </p:animEffect>
                                    <p:anim calcmode="lin" valueType="num">
                                      <p:cBhvr>
                                        <p:cTn id="38" dur="1000" fill="hold"/>
                                        <p:tgtEl>
                                          <p:spTgt spid="19458"/>
                                        </p:tgtEl>
                                        <p:attrNameLst>
                                          <p:attrName>ppt_x</p:attrName>
                                        </p:attrNameLst>
                                      </p:cBhvr>
                                      <p:tavLst>
                                        <p:tav tm="0">
                                          <p:val>
                                            <p:strVal val="#ppt_x"/>
                                          </p:val>
                                        </p:tav>
                                        <p:tav tm="100000">
                                          <p:val>
                                            <p:strVal val="#ppt_x"/>
                                          </p:val>
                                        </p:tav>
                                      </p:tavLst>
                                    </p:anim>
                                    <p:anim calcmode="lin" valueType="num">
                                      <p:cBhvr>
                                        <p:cTn id="3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animBg="1"/>
      <p:bldP spid="5" grpId="0" animBg="1"/>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ln w="50800"/>
                <a:solidFill>
                  <a:schemeClr val="bg2">
                    <a:lumMod val="50000"/>
                  </a:schemeClr>
                </a:solidFill>
              </a:rPr>
              <a:t>CONCLUSIONES</a:t>
            </a:r>
            <a:endParaRPr lang="es-EC" sz="3600" b="1" dirty="0">
              <a:ln w="50800"/>
              <a:solidFill>
                <a:schemeClr val="bg2">
                  <a:lumMod val="50000"/>
                </a:schemeClr>
              </a:solidFill>
            </a:endParaRPr>
          </a:p>
        </p:txBody>
      </p:sp>
      <p:sp>
        <p:nvSpPr>
          <p:cNvPr id="3" name="2 Marcador de contenido"/>
          <p:cNvSpPr>
            <a:spLocks noGrp="1"/>
          </p:cNvSpPr>
          <p:nvPr>
            <p:ph idx="1"/>
          </p:nvPr>
        </p:nvSpPr>
        <p:spPr>
          <a:xfrm>
            <a:off x="539552" y="1412776"/>
            <a:ext cx="8229600" cy="4896544"/>
          </a:xfr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r>
              <a:rPr lang="es-EC" sz="2400" dirty="0"/>
              <a:t>El desempeño</a:t>
            </a:r>
            <a:r>
              <a:rPr lang="es-ES" sz="2400" dirty="0"/>
              <a:t> con </a:t>
            </a:r>
            <a:r>
              <a:rPr lang="es-EC" sz="2400" dirty="0"/>
              <a:t>el algoritmo aplicado en este proyecto, se mejora en respuesta al uso de la función heurística. Por lo tanto se analizó e implementó las funciones de distancia total y distancia euclidiana. Reflejando que es adecuado combinar estas funciones y considerar la distancia recorrida junto con la distancia euclidiana</a:t>
            </a:r>
            <a:r>
              <a:rPr lang="es-EC" sz="2400" dirty="0" smtClean="0"/>
              <a:t>.</a:t>
            </a:r>
          </a:p>
          <a:p>
            <a:r>
              <a:rPr lang="es-EC" sz="2400" dirty="0"/>
              <a:t>La función de minimización de distancia permite al usuario de transporte público minimizar la distancia de recorrido de la ruta mediante un transbordo de caminata, por lo que también minimizará el tiempo de viaje.</a:t>
            </a:r>
          </a:p>
          <a:p>
            <a:endParaRPr lang="es-EC" sz="2400" dirty="0"/>
          </a:p>
          <a:p>
            <a:pPr marL="0" indent="0">
              <a:buNone/>
            </a:pPr>
            <a:endParaRPr lang="es-EC" sz="2400" dirty="0">
              <a:solidFill>
                <a:sysClr val="windowText" lastClr="000000"/>
              </a:solidFill>
            </a:endParaRPr>
          </a:p>
        </p:txBody>
      </p:sp>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CONCLUSIONES Y </a:t>
            </a:r>
            <a:r>
              <a:rPr lang="es-EC" sz="2600" b="1" dirty="0" smtClean="0">
                <a:ln w="50800"/>
                <a:solidFill>
                  <a:schemeClr val="bg1"/>
                </a:solidFill>
              </a:rPr>
              <a:t>RECOMENDACIONES</a:t>
            </a:r>
            <a:endParaRPr lang="es-EC" sz="2600" b="1" dirty="0">
              <a:ln w="50800"/>
              <a:solidFill>
                <a:schemeClr val="bg1"/>
              </a:solidFill>
            </a:endParaRPr>
          </a:p>
        </p:txBody>
      </p:sp>
      <p:pic>
        <p:nvPicPr>
          <p:cNvPr id="8"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esultado de imagen de icono funciones"/>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4848" y="267288"/>
            <a:ext cx="1066889" cy="106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1000"/>
                                        <p:tgtEl>
                                          <p:spTgt spid="3">
                                            <p:bg/>
                                          </p:spTgt>
                                        </p:tgtEl>
                                      </p:cBhvr>
                                    </p:animEffect>
                                    <p:anim calcmode="lin" valueType="num">
                                      <p:cBhvr>
                                        <p:cTn id="25" dur="1000" fill="hold"/>
                                        <p:tgtEl>
                                          <p:spTgt spid="3">
                                            <p:bg/>
                                          </p:spTgt>
                                        </p:tgtEl>
                                        <p:attrNameLst>
                                          <p:attrName>ppt_x</p:attrName>
                                        </p:attrNameLst>
                                      </p:cBhvr>
                                      <p:tavLst>
                                        <p:tav tm="0">
                                          <p:val>
                                            <p:strVal val="#ppt_x"/>
                                          </p:val>
                                        </p:tav>
                                        <p:tav tm="100000">
                                          <p:val>
                                            <p:strVal val="#ppt_x"/>
                                          </p:val>
                                        </p:tav>
                                      </p:tavLst>
                                    </p:anim>
                                    <p:anim calcmode="lin" valueType="num">
                                      <p:cBhvr>
                                        <p:cTn id="26"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17414"/>
                                        </p:tgtEl>
                                        <p:attrNameLst>
                                          <p:attrName>style.visibility</p:attrName>
                                        </p:attrNameLst>
                                      </p:cBhvr>
                                      <p:to>
                                        <p:strVal val="visible"/>
                                      </p:to>
                                    </p:set>
                                    <p:animEffect transition="in" filter="fade">
                                      <p:cBhvr>
                                        <p:cTn id="43" dur="1000"/>
                                        <p:tgtEl>
                                          <p:spTgt spid="17414"/>
                                        </p:tgtEl>
                                      </p:cBhvr>
                                    </p:animEffect>
                                    <p:anim calcmode="lin" valueType="num">
                                      <p:cBhvr>
                                        <p:cTn id="44" dur="1000" fill="hold"/>
                                        <p:tgtEl>
                                          <p:spTgt spid="17414"/>
                                        </p:tgtEl>
                                        <p:attrNameLst>
                                          <p:attrName>ppt_x</p:attrName>
                                        </p:attrNameLst>
                                      </p:cBhvr>
                                      <p:tavLst>
                                        <p:tav tm="0">
                                          <p:val>
                                            <p:strVal val="#ppt_x"/>
                                          </p:val>
                                        </p:tav>
                                        <p:tav tm="100000">
                                          <p:val>
                                            <p:strVal val="#ppt_x"/>
                                          </p:val>
                                        </p:tav>
                                      </p:tavLst>
                                    </p:anim>
                                    <p:anim calcmode="lin" valueType="num">
                                      <p:cBhvr>
                                        <p:cTn id="45"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animBg="1"/>
      <p:bldP spid="5" grpId="0" animBg="1"/>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ln w="50800"/>
                <a:solidFill>
                  <a:schemeClr val="bg2">
                    <a:lumMod val="50000"/>
                  </a:schemeClr>
                </a:solidFill>
              </a:rPr>
              <a:t>CONCLUSIONES</a:t>
            </a:r>
            <a:endParaRPr lang="es-EC" sz="3600" b="1" dirty="0">
              <a:ln w="50800"/>
              <a:solidFill>
                <a:schemeClr val="bg2">
                  <a:lumMod val="50000"/>
                </a:schemeClr>
              </a:solidFill>
            </a:endParaRPr>
          </a:p>
        </p:txBody>
      </p:sp>
      <p:sp>
        <p:nvSpPr>
          <p:cNvPr id="3" name="2 Marcador de contenido"/>
          <p:cNvSpPr>
            <a:spLocks noGrp="1"/>
          </p:cNvSpPr>
          <p:nvPr>
            <p:ph idx="1"/>
          </p:nvPr>
        </p:nvSpPr>
        <p:spPr>
          <a:xfrm>
            <a:off x="539552" y="1412776"/>
            <a:ext cx="8229600" cy="4525963"/>
          </a:xfr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r>
              <a:rPr lang="es-EC" sz="2400" dirty="0"/>
              <a:t>Al existir bifurcaciones en todo el recorrido, y el caso de no llegar al nodo de destino, se debe eliminar la ruta donde se encontró la última bifurcación y no la primera, debido a que en la última se asevera el recorrido de una ruta mínima, y eliminando paulatinamente, hasta llegar a un nodo cercano al nodo destino</a:t>
            </a:r>
            <a:r>
              <a:rPr lang="es-EC" sz="2400" dirty="0" smtClean="0"/>
              <a:t>.</a:t>
            </a:r>
          </a:p>
          <a:p>
            <a:r>
              <a:rPr lang="es-EC" sz="2400" dirty="0"/>
              <a:t>La función de minimización de transferencias en los casos que se apliquen, minimizarán los transbordos posibles del usuario de transporte público, pero incrementaría su distancia, ya que el algoritmo A* calcula la ruta mínima, y en el caso de minimizar las transferencias, la línea de transporte público no siempre recorre la ruta mínima en distancia.</a:t>
            </a:r>
            <a:endParaRPr lang="es-EC" sz="2400" dirty="0" smtClean="0"/>
          </a:p>
          <a:p>
            <a:endParaRPr lang="es-EC" sz="2800" dirty="0"/>
          </a:p>
          <a:p>
            <a:pPr marL="0" indent="0">
              <a:buNone/>
            </a:pPr>
            <a:endParaRPr lang="es-EC" sz="2600" dirty="0">
              <a:solidFill>
                <a:sysClr val="windowText" lastClr="000000"/>
              </a:solidFill>
            </a:endParaRPr>
          </a:p>
        </p:txBody>
      </p:sp>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CONCLUSIONES Y </a:t>
            </a:r>
            <a:r>
              <a:rPr lang="es-EC" sz="2600" b="1" dirty="0" smtClean="0">
                <a:ln w="50800"/>
                <a:solidFill>
                  <a:schemeClr val="bg1"/>
                </a:solidFill>
              </a:rPr>
              <a:t>RECOMENDACIONES</a:t>
            </a:r>
            <a:endParaRPr lang="es-EC" sz="2600" b="1" dirty="0">
              <a:ln w="50800"/>
              <a:solidFill>
                <a:schemeClr val="bg1"/>
              </a:solidFill>
            </a:endParaRPr>
          </a:p>
        </p:txBody>
      </p:sp>
      <p:pic>
        <p:nvPicPr>
          <p:cNvPr id="8" name="Picture 2" descr="Resultado de imagen para espe 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esultado de imagen de icono funciones"/>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4848" y="267288"/>
            <a:ext cx="1066889" cy="106688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Resultado de imagen de ojo feliz dibuj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300192" y="5678001"/>
            <a:ext cx="500537" cy="65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3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1000"/>
                                        <p:tgtEl>
                                          <p:spTgt spid="3">
                                            <p:bg/>
                                          </p:spTgt>
                                        </p:tgtEl>
                                      </p:cBhvr>
                                    </p:animEffect>
                                    <p:anim calcmode="lin" valueType="num">
                                      <p:cBhvr>
                                        <p:cTn id="25" dur="1000" fill="hold"/>
                                        <p:tgtEl>
                                          <p:spTgt spid="3">
                                            <p:bg/>
                                          </p:spTgt>
                                        </p:tgtEl>
                                        <p:attrNameLst>
                                          <p:attrName>ppt_x</p:attrName>
                                        </p:attrNameLst>
                                      </p:cBhvr>
                                      <p:tavLst>
                                        <p:tav tm="0">
                                          <p:val>
                                            <p:strVal val="#ppt_x"/>
                                          </p:val>
                                        </p:tav>
                                        <p:tav tm="100000">
                                          <p:val>
                                            <p:strVal val="#ppt_x"/>
                                          </p:val>
                                        </p:tav>
                                      </p:tavLst>
                                    </p:anim>
                                    <p:anim calcmode="lin" valueType="num">
                                      <p:cBhvr>
                                        <p:cTn id="26"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17414"/>
                                        </p:tgtEl>
                                        <p:attrNameLst>
                                          <p:attrName>style.visibility</p:attrName>
                                        </p:attrNameLst>
                                      </p:cBhvr>
                                      <p:to>
                                        <p:strVal val="visible"/>
                                      </p:to>
                                    </p:set>
                                    <p:animEffect transition="in" filter="fade">
                                      <p:cBhvr>
                                        <p:cTn id="43" dur="1000"/>
                                        <p:tgtEl>
                                          <p:spTgt spid="17414"/>
                                        </p:tgtEl>
                                      </p:cBhvr>
                                    </p:animEffect>
                                    <p:anim calcmode="lin" valueType="num">
                                      <p:cBhvr>
                                        <p:cTn id="44" dur="1000" fill="hold"/>
                                        <p:tgtEl>
                                          <p:spTgt spid="17414"/>
                                        </p:tgtEl>
                                        <p:attrNameLst>
                                          <p:attrName>ppt_x</p:attrName>
                                        </p:attrNameLst>
                                      </p:cBhvr>
                                      <p:tavLst>
                                        <p:tav tm="0">
                                          <p:val>
                                            <p:strVal val="#ppt_x"/>
                                          </p:val>
                                        </p:tav>
                                        <p:tav tm="100000">
                                          <p:val>
                                            <p:strVal val="#ppt_x"/>
                                          </p:val>
                                        </p:tav>
                                      </p:tavLst>
                                    </p:anim>
                                    <p:anim calcmode="lin" valueType="num">
                                      <p:cBhvr>
                                        <p:cTn id="45" dur="1000" fill="hold"/>
                                        <p:tgtEl>
                                          <p:spTgt spid="17414"/>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nodeType="afterEffect">
                                  <p:stCondLst>
                                    <p:cond delay="0"/>
                                  </p:stCondLst>
                                  <p:childTnLst>
                                    <p:set>
                                      <p:cBhvr>
                                        <p:cTn id="48" dur="1" fill="hold">
                                          <p:stCondLst>
                                            <p:cond delay="0"/>
                                          </p:stCondLst>
                                        </p:cTn>
                                        <p:tgtEl>
                                          <p:spTgt spid="17416"/>
                                        </p:tgtEl>
                                        <p:attrNameLst>
                                          <p:attrName>style.visibility</p:attrName>
                                        </p:attrNameLst>
                                      </p:cBhvr>
                                      <p:to>
                                        <p:strVal val="visible"/>
                                      </p:to>
                                    </p:set>
                                    <p:animEffect transition="in" filter="fade">
                                      <p:cBhvr>
                                        <p:cTn id="49" dur="1000"/>
                                        <p:tgtEl>
                                          <p:spTgt spid="17416"/>
                                        </p:tgtEl>
                                      </p:cBhvr>
                                    </p:animEffect>
                                    <p:anim calcmode="lin" valueType="num">
                                      <p:cBhvr>
                                        <p:cTn id="50" dur="1000" fill="hold"/>
                                        <p:tgtEl>
                                          <p:spTgt spid="17416"/>
                                        </p:tgtEl>
                                        <p:attrNameLst>
                                          <p:attrName>ppt_x</p:attrName>
                                        </p:attrNameLst>
                                      </p:cBhvr>
                                      <p:tavLst>
                                        <p:tav tm="0">
                                          <p:val>
                                            <p:strVal val="#ppt_x"/>
                                          </p:val>
                                        </p:tav>
                                        <p:tav tm="100000">
                                          <p:val>
                                            <p:strVal val="#ppt_x"/>
                                          </p:val>
                                        </p:tav>
                                      </p:tavLst>
                                    </p:anim>
                                    <p:anim calcmode="lin" valueType="num">
                                      <p:cBhvr>
                                        <p:cTn id="51" dur="1000" fill="hold"/>
                                        <p:tgtEl>
                                          <p:spTgt spid="17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animBg="1"/>
      <p:bldP spid="5" grpId="0" animBg="1"/>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5907" y="1276518"/>
            <a:ext cx="7886700" cy="4811593"/>
          </a:xfr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r>
              <a:rPr lang="es-EC" sz="2400" dirty="0"/>
              <a:t>En una modelación de rutas de transporte público influyen más variables, sobre todo en los tiempos de viaje, como son las horas pico y valle, semáforos, parámetros de flujo vehicular (tráfico) por lo que las rutas de transporte público son </a:t>
            </a:r>
            <a:r>
              <a:rPr lang="es-EC" sz="2400" dirty="0" err="1"/>
              <a:t>multivariable</a:t>
            </a:r>
            <a:r>
              <a:rPr lang="es-EC" sz="2400" dirty="0"/>
              <a:t>, y si se llegan a incluir, pueden aportar más precisión a este tipo de información en el programa generado.</a:t>
            </a:r>
          </a:p>
          <a:p>
            <a:r>
              <a:rPr lang="es-EC" sz="2400" dirty="0"/>
              <a:t>Al realizar un posible transbordo se debería considerar más información como es la capacidad de carga de la unidad, y en que paradas existe más posibilidad de un transbordo, por lo que se debería escoger estos puntos mediante una matriz de pesos con el número de usuarios que esperan una cierta unidad en cierta parada. </a:t>
            </a:r>
          </a:p>
          <a:p>
            <a:pPr marL="0" indent="0" algn="just">
              <a:buNone/>
            </a:pPr>
            <a:endParaRPr lang="es-EC" sz="2400" dirty="0">
              <a:solidFill>
                <a:schemeClr val="tx1"/>
              </a:solidFill>
            </a:endParaRPr>
          </a:p>
        </p:txBody>
      </p:sp>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CONCLUSIONES Y </a:t>
            </a:r>
            <a:r>
              <a:rPr lang="es-EC" sz="2600" b="1" dirty="0" smtClean="0">
                <a:ln w="50800"/>
                <a:solidFill>
                  <a:schemeClr val="bg1"/>
                </a:solidFill>
              </a:rPr>
              <a:t>RECOMENDACIONES </a:t>
            </a:r>
            <a:endParaRPr lang="es-EC" sz="2600" b="1" dirty="0">
              <a:ln w="50800"/>
              <a:solidFill>
                <a:schemeClr val="bg1"/>
              </a:solidFill>
            </a:endParaRPr>
          </a:p>
        </p:txBody>
      </p:sp>
      <p:pic>
        <p:nvPicPr>
          <p:cNvPr id="8"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noGrp="1"/>
          </p:cNvSpPr>
          <p:nvPr>
            <p:ph type="title"/>
          </p:nvPr>
        </p:nvSpPr>
        <p:spPr>
          <a:xfrm>
            <a:off x="631863" y="477742"/>
            <a:ext cx="7886700" cy="79101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ln w="50800"/>
                <a:solidFill>
                  <a:schemeClr val="bg2">
                    <a:lumMod val="50000"/>
                  </a:schemeClr>
                </a:solidFill>
              </a:rPr>
              <a:t>RECOMENDACIONES</a:t>
            </a:r>
            <a:endParaRPr lang="es-EC" sz="3600" b="1" dirty="0">
              <a:ln w="50800"/>
              <a:solidFill>
                <a:schemeClr val="bg2">
                  <a:lumMod val="50000"/>
                </a:schemeClr>
              </a:solidFill>
            </a:endParaRPr>
          </a:p>
        </p:txBody>
      </p:sp>
      <p:pic>
        <p:nvPicPr>
          <p:cNvPr id="18434" name="Picture 2" descr="Resultado de imagen de semaforo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525" y="341362"/>
            <a:ext cx="699785" cy="69978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de satelite ico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680173"/>
            <a:ext cx="815876" cy="81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1000"/>
                                        <p:tgtEl>
                                          <p:spTgt spid="3">
                                            <p:bg/>
                                          </p:spTgt>
                                        </p:tgtEl>
                                      </p:cBhvr>
                                    </p:animEffect>
                                    <p:anim calcmode="lin" valueType="num">
                                      <p:cBhvr>
                                        <p:cTn id="25" dur="1000" fill="hold"/>
                                        <p:tgtEl>
                                          <p:spTgt spid="3">
                                            <p:bg/>
                                          </p:spTgt>
                                        </p:tgtEl>
                                        <p:attrNameLst>
                                          <p:attrName>ppt_x</p:attrName>
                                        </p:attrNameLst>
                                      </p:cBhvr>
                                      <p:tavLst>
                                        <p:tav tm="0">
                                          <p:val>
                                            <p:strVal val="#ppt_x"/>
                                          </p:val>
                                        </p:tav>
                                        <p:tav tm="100000">
                                          <p:val>
                                            <p:strVal val="#ppt_x"/>
                                          </p:val>
                                        </p:tav>
                                      </p:tavLst>
                                    </p:anim>
                                    <p:anim calcmode="lin" valueType="num">
                                      <p:cBhvr>
                                        <p:cTn id="26"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8434"/>
                                        </p:tgtEl>
                                        <p:attrNameLst>
                                          <p:attrName>style.visibility</p:attrName>
                                        </p:attrNameLst>
                                      </p:cBhvr>
                                      <p:to>
                                        <p:strVal val="visible"/>
                                      </p:to>
                                    </p:set>
                                    <p:animEffect transition="in" filter="fade">
                                      <p:cBhvr>
                                        <p:cTn id="42" dur="1000"/>
                                        <p:tgtEl>
                                          <p:spTgt spid="18434"/>
                                        </p:tgtEl>
                                      </p:cBhvr>
                                    </p:animEffect>
                                    <p:anim calcmode="lin" valueType="num">
                                      <p:cBhvr>
                                        <p:cTn id="43" dur="1000" fill="hold"/>
                                        <p:tgtEl>
                                          <p:spTgt spid="18434"/>
                                        </p:tgtEl>
                                        <p:attrNameLst>
                                          <p:attrName>ppt_x</p:attrName>
                                        </p:attrNameLst>
                                      </p:cBhvr>
                                      <p:tavLst>
                                        <p:tav tm="0">
                                          <p:val>
                                            <p:strVal val="#ppt_x"/>
                                          </p:val>
                                        </p:tav>
                                        <p:tav tm="100000">
                                          <p:val>
                                            <p:strVal val="#ppt_x"/>
                                          </p:val>
                                        </p:tav>
                                      </p:tavLst>
                                    </p:anim>
                                    <p:anim calcmode="lin" valueType="num">
                                      <p:cBhvr>
                                        <p:cTn id="44" dur="1000" fill="hold"/>
                                        <p:tgtEl>
                                          <p:spTgt spid="18434"/>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8438"/>
                                        </p:tgtEl>
                                        <p:attrNameLst>
                                          <p:attrName>style.visibility</p:attrName>
                                        </p:attrNameLst>
                                      </p:cBhvr>
                                      <p:to>
                                        <p:strVal val="visible"/>
                                      </p:to>
                                    </p:set>
                                    <p:animEffect transition="in" filter="fade">
                                      <p:cBhvr>
                                        <p:cTn id="48" dur="1000"/>
                                        <p:tgtEl>
                                          <p:spTgt spid="18438"/>
                                        </p:tgtEl>
                                      </p:cBhvr>
                                    </p:animEffect>
                                    <p:anim calcmode="lin" valueType="num">
                                      <p:cBhvr>
                                        <p:cTn id="49" dur="1000" fill="hold"/>
                                        <p:tgtEl>
                                          <p:spTgt spid="18438"/>
                                        </p:tgtEl>
                                        <p:attrNameLst>
                                          <p:attrName>ppt_x</p:attrName>
                                        </p:attrNameLst>
                                      </p:cBhvr>
                                      <p:tavLst>
                                        <p:tav tm="0">
                                          <p:val>
                                            <p:strVal val="#ppt_x"/>
                                          </p:val>
                                        </p:tav>
                                        <p:tav tm="100000">
                                          <p:val>
                                            <p:strVal val="#ppt_x"/>
                                          </p:val>
                                        </p:tav>
                                      </p:tavLst>
                                    </p:anim>
                                    <p:anim calcmode="lin" valueType="num">
                                      <p:cBhvr>
                                        <p:cTn id="50"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5907" y="1276518"/>
            <a:ext cx="7886700" cy="4811593"/>
          </a:xfr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r>
              <a:rPr lang="es-EC" sz="2400" dirty="0"/>
              <a:t>La heurística aplicada en este proyecto fue la de distancia euclidiana, sin embargo se podría aplicar o implementar otras heurísticas para este problema de planificación de rutas de transporte público, como por ejemplo la dirección de búsqueda, mediante un el azimut, es decir el azimut del el nodo posible candidato y nodo destino integrándolo junto con la distancia euclidiana.</a:t>
            </a:r>
          </a:p>
          <a:p>
            <a:r>
              <a:rPr lang="es-EC" sz="2400" dirty="0"/>
              <a:t>Se pueden implementar otros algoritmos de búsqueda como lo son </a:t>
            </a:r>
            <a:r>
              <a:rPr lang="es-EC" sz="2400" dirty="0" err="1"/>
              <a:t>Dijsktra</a:t>
            </a:r>
            <a:r>
              <a:rPr lang="es-EC" sz="2400" dirty="0"/>
              <a:t>, </a:t>
            </a:r>
            <a:r>
              <a:rPr lang="es-EC" sz="2400" dirty="0" err="1"/>
              <a:t>Bellman</a:t>
            </a:r>
            <a:r>
              <a:rPr lang="es-EC" sz="2400" dirty="0"/>
              <a:t> Ford, Floyd </a:t>
            </a:r>
            <a:r>
              <a:rPr lang="es-EC" sz="2400" dirty="0" err="1"/>
              <a:t>Warshall</a:t>
            </a:r>
            <a:r>
              <a:rPr lang="es-EC" sz="2400" dirty="0"/>
              <a:t>, </a:t>
            </a:r>
            <a:r>
              <a:rPr lang="es-EC" sz="2400" dirty="0" err="1"/>
              <a:t>Johson’s</a:t>
            </a:r>
            <a:r>
              <a:rPr lang="es-EC" sz="2400" dirty="0"/>
              <a:t> , entre otros, que apliquen la teoría de grafos, donde se podrían comparar sus diferentes iteraciones hasta llegar al nodo destino y evaluar su </a:t>
            </a:r>
            <a:r>
              <a:rPr lang="es-EC" sz="2400" dirty="0" err="1"/>
              <a:t>desempe</a:t>
            </a:r>
            <a:r>
              <a:rPr lang="es-ES" sz="2400" dirty="0"/>
              <a:t>ño</a:t>
            </a:r>
            <a:endParaRPr lang="es-EC" sz="2400" dirty="0"/>
          </a:p>
        </p:txBody>
      </p:sp>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CONCLUSIONES Y </a:t>
            </a:r>
            <a:r>
              <a:rPr lang="es-EC" sz="2600" b="1" dirty="0" smtClean="0">
                <a:ln w="50800"/>
                <a:solidFill>
                  <a:schemeClr val="bg1"/>
                </a:solidFill>
              </a:rPr>
              <a:t>RECOMENDACIONES </a:t>
            </a:r>
            <a:endParaRPr lang="es-EC" sz="2600" b="1" dirty="0">
              <a:ln w="50800"/>
              <a:solidFill>
                <a:schemeClr val="bg1"/>
              </a:solidFill>
            </a:endParaRPr>
          </a:p>
        </p:txBody>
      </p:sp>
      <p:pic>
        <p:nvPicPr>
          <p:cNvPr id="8"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noGrp="1"/>
          </p:cNvSpPr>
          <p:nvPr>
            <p:ph type="title"/>
          </p:nvPr>
        </p:nvSpPr>
        <p:spPr>
          <a:xfrm>
            <a:off x="631863" y="477742"/>
            <a:ext cx="7886700" cy="79101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ln w="50800"/>
                <a:solidFill>
                  <a:schemeClr val="bg2">
                    <a:lumMod val="50000"/>
                  </a:schemeClr>
                </a:solidFill>
              </a:rPr>
              <a:t>RECOMENDACIONES</a:t>
            </a:r>
            <a:endParaRPr lang="es-EC" sz="3600" b="1" dirty="0">
              <a:ln w="50800"/>
              <a:solidFill>
                <a:schemeClr val="bg2">
                  <a:lumMod val="50000"/>
                </a:schemeClr>
              </a:solidFill>
            </a:endParaRPr>
          </a:p>
        </p:txBody>
      </p:sp>
      <p:pic>
        <p:nvPicPr>
          <p:cNvPr id="18434" name="Picture 2" descr="Resultado de imagen de semaforo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525" y="341362"/>
            <a:ext cx="699785" cy="69978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de satelite ico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680173"/>
            <a:ext cx="815876" cy="81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1000"/>
                                        <p:tgtEl>
                                          <p:spTgt spid="3">
                                            <p:bg/>
                                          </p:spTgt>
                                        </p:tgtEl>
                                      </p:cBhvr>
                                    </p:animEffect>
                                    <p:anim calcmode="lin" valueType="num">
                                      <p:cBhvr>
                                        <p:cTn id="25" dur="1000" fill="hold"/>
                                        <p:tgtEl>
                                          <p:spTgt spid="3">
                                            <p:bg/>
                                          </p:spTgt>
                                        </p:tgtEl>
                                        <p:attrNameLst>
                                          <p:attrName>ppt_x</p:attrName>
                                        </p:attrNameLst>
                                      </p:cBhvr>
                                      <p:tavLst>
                                        <p:tav tm="0">
                                          <p:val>
                                            <p:strVal val="#ppt_x"/>
                                          </p:val>
                                        </p:tav>
                                        <p:tav tm="100000">
                                          <p:val>
                                            <p:strVal val="#ppt_x"/>
                                          </p:val>
                                        </p:tav>
                                      </p:tavLst>
                                    </p:anim>
                                    <p:anim calcmode="lin" valueType="num">
                                      <p:cBhvr>
                                        <p:cTn id="26"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8434"/>
                                        </p:tgtEl>
                                        <p:attrNameLst>
                                          <p:attrName>style.visibility</p:attrName>
                                        </p:attrNameLst>
                                      </p:cBhvr>
                                      <p:to>
                                        <p:strVal val="visible"/>
                                      </p:to>
                                    </p:set>
                                    <p:animEffect transition="in" filter="fade">
                                      <p:cBhvr>
                                        <p:cTn id="42" dur="1000"/>
                                        <p:tgtEl>
                                          <p:spTgt spid="18434"/>
                                        </p:tgtEl>
                                      </p:cBhvr>
                                    </p:animEffect>
                                    <p:anim calcmode="lin" valueType="num">
                                      <p:cBhvr>
                                        <p:cTn id="43" dur="1000" fill="hold"/>
                                        <p:tgtEl>
                                          <p:spTgt spid="18434"/>
                                        </p:tgtEl>
                                        <p:attrNameLst>
                                          <p:attrName>ppt_x</p:attrName>
                                        </p:attrNameLst>
                                      </p:cBhvr>
                                      <p:tavLst>
                                        <p:tav tm="0">
                                          <p:val>
                                            <p:strVal val="#ppt_x"/>
                                          </p:val>
                                        </p:tav>
                                        <p:tav tm="100000">
                                          <p:val>
                                            <p:strVal val="#ppt_x"/>
                                          </p:val>
                                        </p:tav>
                                      </p:tavLst>
                                    </p:anim>
                                    <p:anim calcmode="lin" valueType="num">
                                      <p:cBhvr>
                                        <p:cTn id="44" dur="1000" fill="hold"/>
                                        <p:tgtEl>
                                          <p:spTgt spid="18434"/>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8438"/>
                                        </p:tgtEl>
                                        <p:attrNameLst>
                                          <p:attrName>style.visibility</p:attrName>
                                        </p:attrNameLst>
                                      </p:cBhvr>
                                      <p:to>
                                        <p:strVal val="visible"/>
                                      </p:to>
                                    </p:set>
                                    <p:animEffect transition="in" filter="fade">
                                      <p:cBhvr>
                                        <p:cTn id="48" dur="1000"/>
                                        <p:tgtEl>
                                          <p:spTgt spid="18438"/>
                                        </p:tgtEl>
                                      </p:cBhvr>
                                    </p:animEffect>
                                    <p:anim calcmode="lin" valueType="num">
                                      <p:cBhvr>
                                        <p:cTn id="49" dur="1000" fill="hold"/>
                                        <p:tgtEl>
                                          <p:spTgt spid="18438"/>
                                        </p:tgtEl>
                                        <p:attrNameLst>
                                          <p:attrName>ppt_x</p:attrName>
                                        </p:attrNameLst>
                                      </p:cBhvr>
                                      <p:tavLst>
                                        <p:tav tm="0">
                                          <p:val>
                                            <p:strVal val="#ppt_x"/>
                                          </p:val>
                                        </p:tav>
                                        <p:tav tm="100000">
                                          <p:val>
                                            <p:strVal val="#ppt_x"/>
                                          </p:val>
                                        </p:tav>
                                      </p:tavLst>
                                    </p:anim>
                                    <p:anim calcmode="lin" valueType="num">
                                      <p:cBhvr>
                                        <p:cTn id="50"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5907" y="1276518"/>
            <a:ext cx="7886700" cy="4811593"/>
          </a:xfr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r>
              <a:rPr lang="es-EC" sz="2400" dirty="0"/>
              <a:t>En la actualidad, todas las unidades de transporte público se encuentran monitoreadas de forma satelital, y toda esta información es receptada en tiempo real, por lo que se recomienda que se tome estos datos, y se genere un sistema de búsqueda informada dinámica, así como también la implementación en una plataforma que el usuario pueda acceder de forma fácil ya sea mediante internet o una aplicación móvil, aportando en una proyección a ciudades inteligentes.</a:t>
            </a:r>
          </a:p>
          <a:p>
            <a:pPr marL="0" indent="0" algn="just">
              <a:buNone/>
            </a:pPr>
            <a:endParaRPr lang="es-EC" sz="2400" dirty="0">
              <a:solidFill>
                <a:schemeClr val="tx1"/>
              </a:solidFill>
            </a:endParaRPr>
          </a:p>
        </p:txBody>
      </p:sp>
      <p:sp>
        <p:nvSpPr>
          <p:cNvPr id="5" name="Rectángulo 4"/>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6" name="Rectángulo 5"/>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7" name="1 Título"/>
          <p:cNvSpPr txBox="1">
            <a:spLocks/>
          </p:cNvSpPr>
          <p:nvPr/>
        </p:nvSpPr>
        <p:spPr>
          <a:xfrm>
            <a:off x="758418" y="-171400"/>
            <a:ext cx="8229600" cy="77809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2600" b="1" dirty="0">
                <a:ln w="50800"/>
                <a:solidFill>
                  <a:schemeClr val="bg1"/>
                </a:solidFill>
              </a:rPr>
              <a:t>CONCLUSIONES Y </a:t>
            </a:r>
            <a:r>
              <a:rPr lang="es-EC" sz="2600" b="1" dirty="0" smtClean="0">
                <a:ln w="50800"/>
                <a:solidFill>
                  <a:schemeClr val="bg1"/>
                </a:solidFill>
              </a:rPr>
              <a:t>RECOMENDACIONES </a:t>
            </a:r>
            <a:endParaRPr lang="es-EC" sz="2600" b="1" dirty="0">
              <a:ln w="50800"/>
              <a:solidFill>
                <a:schemeClr val="bg1"/>
              </a:solidFill>
            </a:endParaRPr>
          </a:p>
        </p:txBody>
      </p:sp>
      <p:pic>
        <p:nvPicPr>
          <p:cNvPr id="8"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noGrp="1"/>
          </p:cNvSpPr>
          <p:nvPr>
            <p:ph type="title"/>
          </p:nvPr>
        </p:nvSpPr>
        <p:spPr>
          <a:xfrm>
            <a:off x="631863" y="477742"/>
            <a:ext cx="7886700" cy="791018"/>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ln w="50800"/>
                <a:solidFill>
                  <a:schemeClr val="bg2">
                    <a:lumMod val="50000"/>
                  </a:schemeClr>
                </a:solidFill>
              </a:rPr>
              <a:t>RECOMENDACIONES</a:t>
            </a:r>
            <a:endParaRPr lang="es-EC" sz="3600" b="1" dirty="0">
              <a:ln w="50800"/>
              <a:solidFill>
                <a:schemeClr val="bg2">
                  <a:lumMod val="50000"/>
                </a:schemeClr>
              </a:solidFill>
            </a:endParaRPr>
          </a:p>
        </p:txBody>
      </p:sp>
      <p:pic>
        <p:nvPicPr>
          <p:cNvPr id="18434" name="Picture 2" descr="Resultado de imagen de semaforo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525" y="341362"/>
            <a:ext cx="699785" cy="69978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de satelite ico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680173"/>
            <a:ext cx="815876" cy="81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fade">
                                      <p:cBhvr>
                                        <p:cTn id="24" dur="1000"/>
                                        <p:tgtEl>
                                          <p:spTgt spid="3">
                                            <p:bg/>
                                          </p:spTgt>
                                        </p:tgtEl>
                                      </p:cBhvr>
                                    </p:animEffect>
                                    <p:anim calcmode="lin" valueType="num">
                                      <p:cBhvr>
                                        <p:cTn id="25" dur="1000" fill="hold"/>
                                        <p:tgtEl>
                                          <p:spTgt spid="3">
                                            <p:bg/>
                                          </p:spTgt>
                                        </p:tgtEl>
                                        <p:attrNameLst>
                                          <p:attrName>ppt_x</p:attrName>
                                        </p:attrNameLst>
                                      </p:cBhvr>
                                      <p:tavLst>
                                        <p:tav tm="0">
                                          <p:val>
                                            <p:strVal val="#ppt_x"/>
                                          </p:val>
                                        </p:tav>
                                        <p:tav tm="100000">
                                          <p:val>
                                            <p:strVal val="#ppt_x"/>
                                          </p:val>
                                        </p:tav>
                                      </p:tavLst>
                                    </p:anim>
                                    <p:anim calcmode="lin" valueType="num">
                                      <p:cBhvr>
                                        <p:cTn id="26"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434"/>
                                        </p:tgtEl>
                                        <p:attrNameLst>
                                          <p:attrName>style.visibility</p:attrName>
                                        </p:attrNameLst>
                                      </p:cBhvr>
                                      <p:to>
                                        <p:strVal val="visible"/>
                                      </p:to>
                                    </p:set>
                                    <p:animEffect transition="in" filter="fade">
                                      <p:cBhvr>
                                        <p:cTn id="36" dur="1000"/>
                                        <p:tgtEl>
                                          <p:spTgt spid="18434"/>
                                        </p:tgtEl>
                                      </p:cBhvr>
                                    </p:animEffect>
                                    <p:anim calcmode="lin" valueType="num">
                                      <p:cBhvr>
                                        <p:cTn id="37" dur="1000" fill="hold"/>
                                        <p:tgtEl>
                                          <p:spTgt spid="18434"/>
                                        </p:tgtEl>
                                        <p:attrNameLst>
                                          <p:attrName>ppt_x</p:attrName>
                                        </p:attrNameLst>
                                      </p:cBhvr>
                                      <p:tavLst>
                                        <p:tav tm="0">
                                          <p:val>
                                            <p:strVal val="#ppt_x"/>
                                          </p:val>
                                        </p:tav>
                                        <p:tav tm="100000">
                                          <p:val>
                                            <p:strVal val="#ppt_x"/>
                                          </p:val>
                                        </p:tav>
                                      </p:tavLst>
                                    </p:anim>
                                    <p:anim calcmode="lin" valueType="num">
                                      <p:cBhvr>
                                        <p:cTn id="38" dur="1000" fill="hold"/>
                                        <p:tgtEl>
                                          <p:spTgt spid="1843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Effect transition="in" filter="fade">
                                      <p:cBhvr>
                                        <p:cTn id="42" dur="1000"/>
                                        <p:tgtEl>
                                          <p:spTgt spid="18438"/>
                                        </p:tgtEl>
                                      </p:cBhvr>
                                    </p:animEffect>
                                    <p:anim calcmode="lin" valueType="num">
                                      <p:cBhvr>
                                        <p:cTn id="43" dur="1000" fill="hold"/>
                                        <p:tgtEl>
                                          <p:spTgt spid="18438"/>
                                        </p:tgtEl>
                                        <p:attrNameLst>
                                          <p:attrName>ppt_x</p:attrName>
                                        </p:attrNameLst>
                                      </p:cBhvr>
                                      <p:tavLst>
                                        <p:tav tm="0">
                                          <p:val>
                                            <p:strVal val="#ppt_x"/>
                                          </p:val>
                                        </p:tav>
                                        <p:tav tm="100000">
                                          <p:val>
                                            <p:strVal val="#ppt_x"/>
                                          </p:val>
                                        </p:tav>
                                      </p:tavLst>
                                    </p:anim>
                                    <p:anim calcmode="lin" valueType="num">
                                      <p:cBhvr>
                                        <p:cTn id="44"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0" y="0"/>
            <a:ext cx="9144000" cy="6858000"/>
            <a:chOff x="0" y="0"/>
            <a:chExt cx="12192000" cy="6858000"/>
          </a:xfrm>
          <a:solidFill>
            <a:schemeClr val="accent1">
              <a:lumMod val="50000"/>
              <a:alpha val="88000"/>
            </a:schemeClr>
          </a:solidFill>
        </p:grpSpPr>
        <p:sp>
          <p:nvSpPr>
            <p:cNvPr id="55" name="Rectangle 54"/>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7" name="TextBox 52"/>
            <p:cNvSpPr txBox="1"/>
            <p:nvPr/>
          </p:nvSpPr>
          <p:spPr>
            <a:xfrm>
              <a:off x="2224867" y="1384857"/>
              <a:ext cx="7544295" cy="1569660"/>
            </a:xfrm>
            <a:prstGeom prst="rect">
              <a:avLst/>
            </a:prstGeom>
            <a:noFill/>
          </p:spPr>
          <p:txBody>
            <a:bodyPr wrap="square" rtlCol="0">
              <a:spAutoFit/>
            </a:bodyPr>
            <a:lstStyle/>
            <a:p>
              <a:pPr algn="ctr"/>
              <a:r>
                <a:rPr lang="es-EC" sz="4800" b="1" dirty="0" smtClean="0">
                  <a:solidFill>
                    <a:schemeClr val="bg1">
                      <a:lumMod val="95000"/>
                    </a:schemeClr>
                  </a:solidFill>
                  <a:latin typeface="Arial" panose="020B0604020202020204" pitchFamily="34" charset="0"/>
                  <a:ea typeface="Roboto" pitchFamily="2" charset="0"/>
                  <a:cs typeface="Arial" panose="020B0604020202020204" pitchFamily="34" charset="0"/>
                </a:rPr>
                <a:t>GRACIAS POR SU ATENCIÓN</a:t>
              </a:r>
              <a:endParaRPr lang="id-ID" sz="4800" b="1" dirty="0">
                <a:solidFill>
                  <a:schemeClr val="bg1">
                    <a:lumMod val="95000"/>
                  </a:schemeClr>
                </a:solidFill>
                <a:latin typeface="Arial" panose="020B0604020202020204" pitchFamily="34" charset="0"/>
                <a:ea typeface="Roboto" pitchFamily="2" charset="0"/>
                <a:cs typeface="Arial" panose="020B0604020202020204" pitchFamily="34" charset="0"/>
              </a:endParaRPr>
            </a:p>
          </p:txBody>
        </p:sp>
        <p:cxnSp>
          <p:nvCxnSpPr>
            <p:cNvPr id="8" name="Straight Connector 56"/>
            <p:cNvCxnSpPr/>
            <p:nvPr/>
          </p:nvCxnSpPr>
          <p:spPr>
            <a:xfrm>
              <a:off x="815413" y="1172612"/>
              <a:ext cx="9884229"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57"/>
            <p:cNvCxnSpPr/>
            <p:nvPr/>
          </p:nvCxnSpPr>
          <p:spPr>
            <a:xfrm>
              <a:off x="815413" y="3144504"/>
              <a:ext cx="9884229"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0" name="Picture 2" descr="Resultado de imagen de turista con mapa"/>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5816" y="3501577"/>
            <a:ext cx="3048000" cy="2619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220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2000">
        <p15:prstTrans prst="airplan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 calcmode="lin" valueType="num">
                                      <p:cBhvr>
                                        <p:cTn id="9" dur="500" fill="hold"/>
                                        <p:tgtEl>
                                          <p:spTgt spid="59"/>
                                        </p:tgtEl>
                                        <p:attrNameLst>
                                          <p:attrName>style.rotation</p:attrName>
                                        </p:attrNameLst>
                                      </p:cBhvr>
                                      <p:tavLst>
                                        <p:tav tm="0">
                                          <p:val>
                                            <p:fltVal val="90"/>
                                          </p:val>
                                        </p:tav>
                                        <p:tav tm="100000">
                                          <p:val>
                                            <p:fltVal val="0"/>
                                          </p:val>
                                        </p:tav>
                                      </p:tavLst>
                                    </p:anim>
                                    <p:animEffect transition="in" filter="fade">
                                      <p:cBhvr>
                                        <p:cTn id="10" dur="500"/>
                                        <p:tgtEl>
                                          <p:spTgt spid="59"/>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Effect transition="in" filter="fade">
                                      <p:cBhvr>
                                        <p:cTn id="16" dur="1000"/>
                                        <p:tgtEl>
                                          <p:spTgt spid="2050"/>
                                        </p:tgtEl>
                                      </p:cBhvr>
                                    </p:animEffect>
                                  </p:childTnLst>
                                </p:cTn>
                              </p:par>
                            </p:childTnLst>
                          </p:cTn>
                        </p:par>
                        <p:par>
                          <p:cTn id="17" fill="hold">
                            <p:stCondLst>
                              <p:cond delay="1500"/>
                            </p:stCondLst>
                            <p:childTnLst>
                              <p:par>
                                <p:cTn id="18" presetID="32" presetClass="emph" presetSubtype="0" fill="hold" nodeType="afterEffect">
                                  <p:stCondLst>
                                    <p:cond delay="0"/>
                                  </p:stCondLst>
                                  <p:childTnLst>
                                    <p:animRot by="120000">
                                      <p:cBhvr>
                                        <p:cTn id="19" dur="100" fill="hold">
                                          <p:stCondLst>
                                            <p:cond delay="0"/>
                                          </p:stCondLst>
                                        </p:cTn>
                                        <p:tgtEl>
                                          <p:spTgt spid="2050"/>
                                        </p:tgtEl>
                                        <p:attrNameLst>
                                          <p:attrName>r</p:attrName>
                                        </p:attrNameLst>
                                      </p:cBhvr>
                                    </p:animRot>
                                    <p:animRot by="-240000">
                                      <p:cBhvr>
                                        <p:cTn id="20" dur="200" fill="hold">
                                          <p:stCondLst>
                                            <p:cond delay="200"/>
                                          </p:stCondLst>
                                        </p:cTn>
                                        <p:tgtEl>
                                          <p:spTgt spid="2050"/>
                                        </p:tgtEl>
                                        <p:attrNameLst>
                                          <p:attrName>r</p:attrName>
                                        </p:attrNameLst>
                                      </p:cBhvr>
                                    </p:animRot>
                                    <p:animRot by="240000">
                                      <p:cBhvr>
                                        <p:cTn id="21" dur="200" fill="hold">
                                          <p:stCondLst>
                                            <p:cond delay="400"/>
                                          </p:stCondLst>
                                        </p:cTn>
                                        <p:tgtEl>
                                          <p:spTgt spid="2050"/>
                                        </p:tgtEl>
                                        <p:attrNameLst>
                                          <p:attrName>r</p:attrName>
                                        </p:attrNameLst>
                                      </p:cBhvr>
                                    </p:animRot>
                                    <p:animRot by="-240000">
                                      <p:cBhvr>
                                        <p:cTn id="22" dur="200" fill="hold">
                                          <p:stCondLst>
                                            <p:cond delay="600"/>
                                          </p:stCondLst>
                                        </p:cTn>
                                        <p:tgtEl>
                                          <p:spTgt spid="2050"/>
                                        </p:tgtEl>
                                        <p:attrNameLst>
                                          <p:attrName>r</p:attrName>
                                        </p:attrNameLst>
                                      </p:cBhvr>
                                    </p:animRot>
                                    <p:animRot by="120000">
                                      <p:cBhvr>
                                        <p:cTn id="23"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descr="C:\Users\Mafer\Documents\ESPE\Tesis_Transporte Público\Documentos\TESIS_FINAL\presentación\IMG_20180130_19234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37597"/>
          <a:stretch/>
        </p:blipFill>
        <p:spPr bwMode="auto">
          <a:xfrm>
            <a:off x="0" y="0"/>
            <a:ext cx="9428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12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OBJETIVOS</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561480" y="1959772"/>
            <a:ext cx="8229600" cy="648072"/>
          </a:xfrm>
          <a:prstGeom prst="rect">
            <a:avLst/>
          </a:prstGeom>
        </p:spPr>
        <p:txBody>
          <a:bodyPr vert="horz" lIns="91440" tIns="45720" rIns="91440" bIns="45720" rtlCol="0" anchor="ctr">
            <a:normAutofit/>
            <a:scene3d>
              <a:camera prst="orthographicFront"/>
              <a:lightRig rig="balanced" dir="t">
                <a:rot lat="0" lon="0" rev="2100000"/>
              </a:lightRig>
            </a:scene3d>
            <a:sp3d extrusionH="57150" prstMaterial="metal">
              <a:bevelT w="38100" h="25400"/>
              <a:contourClr>
                <a:schemeClr val="bg2"/>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C" sz="3600" b="1" dirty="0" smtClean="0">
                <a:ln w="50800">
                  <a:solidFill>
                    <a:schemeClr val="bg2">
                      <a:lumMod val="50000"/>
                    </a:schemeClr>
                  </a:solidFill>
                </a:ln>
                <a:solidFill>
                  <a:schemeClr val="bg2">
                    <a:lumMod val="50000"/>
                  </a:schemeClr>
                </a:solidFill>
              </a:rPr>
              <a:t>Objetivo General</a:t>
            </a:r>
            <a:endParaRPr lang="es-EC" sz="3600" b="1" dirty="0">
              <a:ln w="50800">
                <a:solidFill>
                  <a:schemeClr val="bg2">
                    <a:lumMod val="50000"/>
                  </a:schemeClr>
                </a:solidFill>
              </a:ln>
              <a:solidFill>
                <a:schemeClr val="bg2">
                  <a:lumMod val="50000"/>
                </a:schemeClr>
              </a:solidFill>
            </a:endParaRPr>
          </a:p>
        </p:txBody>
      </p:sp>
      <p:sp>
        <p:nvSpPr>
          <p:cNvPr id="8" name="4 CuadroTexto"/>
          <p:cNvSpPr txBox="1"/>
          <p:nvPr/>
        </p:nvSpPr>
        <p:spPr>
          <a:xfrm>
            <a:off x="395536" y="3284984"/>
            <a:ext cx="8395544" cy="1384995"/>
          </a:xfrm>
          <a:prstGeom prst="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C" sz="2800" dirty="0"/>
              <a:t>Planificar  rutas de transporte público mediante la aplicación del algoritmo A* para  facilitar la movilización de los usuarios en el hipercentro de la ciudad de </a:t>
            </a:r>
            <a:r>
              <a:rPr lang="es-EC" sz="2800" dirty="0" smtClean="0"/>
              <a:t>Quito.</a:t>
            </a:r>
            <a:endParaRPr lang="es-EC" sz="2800" dirty="0"/>
          </a:p>
        </p:txBody>
      </p:sp>
      <p:sp>
        <p:nvSpPr>
          <p:cNvPr id="3" name="Rectángulo 2"/>
          <p:cNvSpPr/>
          <p:nvPr/>
        </p:nvSpPr>
        <p:spPr>
          <a:xfrm>
            <a:off x="899592" y="1516222"/>
            <a:ext cx="1512168" cy="1323439"/>
          </a:xfrm>
          <a:prstGeom prst="rect">
            <a:avLst/>
          </a:prstGeom>
          <a:noFill/>
        </p:spPr>
        <p:txBody>
          <a:bodyPr wrap="square" lIns="91440" tIns="45720" rIns="91440" bIns="45720">
            <a:spAutoFit/>
          </a:bodyPr>
          <a:lstStyle/>
          <a:p>
            <a:pPr algn="ctr"/>
            <a:r>
              <a:rPr lang="es-ES" sz="8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a:t>
            </a:r>
            <a:endParaRPr lang="es-E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3346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7" grpId="0"/>
      <p:bldP spid="8"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OBJETIVOS</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4457376" y="572447"/>
            <a:ext cx="4651128" cy="648072"/>
          </a:xfrm>
          <a:prstGeom prst="rect">
            <a:avLst/>
          </a:prstGeom>
        </p:spPr>
        <p:txBody>
          <a:bodyPr vert="horz" lIns="91440" tIns="45720" rIns="91440" bIns="45720" rtlCol="0" anchor="ctr">
            <a:normAutofit fontScale="975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3600" b="1" dirty="0" smtClean="0">
                <a:ln w="50800"/>
                <a:solidFill>
                  <a:schemeClr val="bg2">
                    <a:lumMod val="50000"/>
                  </a:schemeClr>
                </a:solidFill>
              </a:rPr>
              <a:t>Objetivos Específicos</a:t>
            </a:r>
            <a:endParaRPr lang="es-EC" sz="3600" b="1" dirty="0">
              <a:ln w="50800"/>
              <a:solidFill>
                <a:schemeClr val="bg2">
                  <a:lumMod val="50000"/>
                </a:schemeClr>
              </a:solidFill>
            </a:endParaRPr>
          </a:p>
        </p:txBody>
      </p:sp>
      <p:sp>
        <p:nvSpPr>
          <p:cNvPr id="8" name="4 Rectángulo"/>
          <p:cNvSpPr/>
          <p:nvPr/>
        </p:nvSpPr>
        <p:spPr>
          <a:xfrm>
            <a:off x="325415" y="1939924"/>
            <a:ext cx="8385829" cy="3539430"/>
          </a:xfrm>
          <a:prstGeom prst="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457200">
              <a:buFont typeface="Arial" panose="020B0604020202020204" pitchFamily="34" charset="0"/>
              <a:buChar char="•"/>
            </a:pPr>
            <a:r>
              <a:rPr lang="es-EC" sz="2800" dirty="0"/>
              <a:t>Caracterizar las rutas de transporte público urbano dentro de la zona de estudio para estimar distancias y tiempos a cada una de las paradas mediante la digitalización de información.</a:t>
            </a:r>
          </a:p>
          <a:p>
            <a:pPr lvl="0"/>
            <a:endParaRPr lang="es-EC" sz="2800" dirty="0"/>
          </a:p>
          <a:p>
            <a:pPr marL="285750" lvl="0" indent="-285750">
              <a:buFont typeface="Arial" panose="020B0604020202020204" pitchFamily="34" charset="0"/>
              <a:buChar char="•"/>
            </a:pPr>
            <a:r>
              <a:rPr lang="es-EC" sz="2800" dirty="0"/>
              <a:t>Generar el algoritmo para la planificación de viaje mediante el algoritmo A* calculando la ruta más </a:t>
            </a:r>
            <a:r>
              <a:rPr lang="es-EC" sz="2800" dirty="0" smtClean="0"/>
              <a:t>óptima.</a:t>
            </a:r>
          </a:p>
        </p:txBody>
      </p:sp>
      <p:pic>
        <p:nvPicPr>
          <p:cNvPr id="4098" name="Picture 2" descr="Resultado de imagen de parada bus icono"/>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694" y="491473"/>
            <a:ext cx="1038755" cy="13850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ruta ico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82371">
            <a:off x="4189361" y="5378901"/>
            <a:ext cx="1123662" cy="112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1000"/>
                                        <p:tgtEl>
                                          <p:spTgt spid="4098"/>
                                        </p:tgtEl>
                                      </p:cBhvr>
                                    </p:animEffect>
                                    <p:anim calcmode="lin" valueType="num">
                                      <p:cBhvr>
                                        <p:cTn id="30" dur="1000" fill="hold"/>
                                        <p:tgtEl>
                                          <p:spTgt spid="4098"/>
                                        </p:tgtEl>
                                        <p:attrNameLst>
                                          <p:attrName>ppt_x</p:attrName>
                                        </p:attrNameLst>
                                      </p:cBhvr>
                                      <p:tavLst>
                                        <p:tav tm="0">
                                          <p:val>
                                            <p:strVal val="#ppt_x"/>
                                          </p:val>
                                        </p:tav>
                                        <p:tav tm="100000">
                                          <p:val>
                                            <p:strVal val="#ppt_x"/>
                                          </p:val>
                                        </p:tav>
                                      </p:tavLst>
                                    </p:anim>
                                    <p:anim calcmode="lin" valueType="num">
                                      <p:cBhvr>
                                        <p:cTn id="31" dur="1000" fill="hold"/>
                                        <p:tgtEl>
                                          <p:spTgt spid="409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OBJETIVOS</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sp>
        <p:nvSpPr>
          <p:cNvPr id="8" name="4 Rectángulo"/>
          <p:cNvSpPr/>
          <p:nvPr/>
        </p:nvSpPr>
        <p:spPr>
          <a:xfrm>
            <a:off x="386342" y="1897081"/>
            <a:ext cx="8385829" cy="2246769"/>
          </a:xfrm>
          <a:prstGeom prst="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457200">
              <a:buFont typeface="Arial" panose="020B0604020202020204" pitchFamily="34" charset="0"/>
              <a:buChar char="•"/>
            </a:pPr>
            <a:r>
              <a:rPr lang="es-EC" sz="2800" dirty="0"/>
              <a:t>Desarrollar la interfaz de usuario mediante la guía ergonómica de diseño de interfaces de supervisión (GEDIS), para  que  el  usuario seleccione  las condiciones de menor costo e introduzca las coordenadas de su posición inicial y destino.</a:t>
            </a:r>
          </a:p>
        </p:txBody>
      </p:sp>
      <p:pic>
        <p:nvPicPr>
          <p:cNvPr id="3074" name="Picture 2" descr="Resultado de imagen de pantalla de acces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71" t="43694" r="4425"/>
          <a:stretch/>
        </p:blipFill>
        <p:spPr bwMode="auto">
          <a:xfrm>
            <a:off x="722650" y="633608"/>
            <a:ext cx="1747528" cy="11548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de icono validacion 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5808190"/>
            <a:ext cx="760229" cy="868833"/>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4457376" y="572447"/>
            <a:ext cx="4651128" cy="648072"/>
          </a:xfrm>
          <a:prstGeom prst="rect">
            <a:avLst/>
          </a:prstGeom>
        </p:spPr>
        <p:txBody>
          <a:bodyPr vert="horz" lIns="91440" tIns="45720" rIns="91440" bIns="45720" rtlCol="0" anchor="ctr">
            <a:normAutofit fontScale="97500"/>
            <a:scene3d>
              <a:camera prst="orthographicFront"/>
              <a:lightRig rig="balanced" dir="t">
                <a:rot lat="0" lon="0" rev="2100000"/>
              </a:lightRig>
            </a:scene3d>
            <a:sp3d extrusionH="57150" prstMaterial="metal">
              <a:bevelT w="38100" h="25400"/>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3600" b="1" dirty="0" smtClean="0">
                <a:ln w="50800"/>
                <a:solidFill>
                  <a:schemeClr val="bg2">
                    <a:lumMod val="50000"/>
                  </a:schemeClr>
                </a:solidFill>
              </a:rPr>
              <a:t>Objetivos Específicos</a:t>
            </a:r>
            <a:endParaRPr lang="es-EC" sz="3600" b="1" dirty="0">
              <a:ln w="50800"/>
              <a:solidFill>
                <a:schemeClr val="bg2">
                  <a:lumMod val="50000"/>
                </a:schemeClr>
              </a:solidFill>
            </a:endParaRPr>
          </a:p>
        </p:txBody>
      </p:sp>
    </p:spTree>
    <p:extLst>
      <p:ext uri="{BB962C8B-B14F-4D97-AF65-F5344CB8AC3E}">
        <p14:creationId xmlns:p14="http://schemas.microsoft.com/office/powerpoint/2010/main" val="14977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500"/>
                                        <p:tgtEl>
                                          <p:spTgt spid="3078"/>
                                        </p:tgtEl>
                                      </p:cBhvr>
                                    </p:animEffect>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284" y="-34624"/>
            <a:ext cx="12444078" cy="6992016"/>
          </a:xfrm>
          <a:prstGeom prst="rect">
            <a:avLst/>
          </a:prstGeom>
        </p:spPr>
      </p:pic>
      <p:sp>
        <p:nvSpPr>
          <p:cNvPr id="13" name="Rectángulo 12"/>
          <p:cNvSpPr/>
          <p:nvPr/>
        </p:nvSpPr>
        <p:spPr>
          <a:xfrm>
            <a:off x="-340461" y="-33334"/>
            <a:ext cx="10277263" cy="6990726"/>
          </a:xfrm>
          <a:prstGeom prst="rect">
            <a:avLst/>
          </a:prstGeom>
          <a:solidFill>
            <a:schemeClr val="bg2">
              <a:lumMod val="25000"/>
              <a:alpha val="72157"/>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8" name="Rectángulo 7"/>
          <p:cNvSpPr/>
          <p:nvPr/>
        </p:nvSpPr>
        <p:spPr>
          <a:xfrm>
            <a:off x="-2" y="2707821"/>
            <a:ext cx="9144001" cy="1484457"/>
          </a:xfrm>
          <a:prstGeom prst="rect">
            <a:avLst/>
          </a:prstGeom>
          <a:solidFill>
            <a:schemeClr val="accent1">
              <a:lumMod val="5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TextBox 13"/>
          <p:cNvSpPr txBox="1"/>
          <p:nvPr/>
        </p:nvSpPr>
        <p:spPr>
          <a:xfrm>
            <a:off x="1125013" y="2932711"/>
            <a:ext cx="6893969" cy="923330"/>
          </a:xfrm>
          <a:prstGeom prst="rect">
            <a:avLst/>
          </a:prstGeom>
          <a:noFill/>
        </p:spPr>
        <p:txBody>
          <a:bodyPr wrap="square" rtlCol="0">
            <a:spAutoFit/>
          </a:bodyPr>
          <a:lstStyle/>
          <a:p>
            <a:pPr algn="ctr"/>
            <a:r>
              <a:rPr lang="en-US" sz="5400" dirty="0" smtClean="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ÁREA DE ESTUDIO</a:t>
            </a:r>
            <a:endParaRPr lang="en-US" sz="5400" dirty="0">
              <a:ln w="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3294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15" y="2543"/>
            <a:ext cx="9129485" cy="435607"/>
          </a:xfrm>
          <a:prstGeom prst="rect">
            <a:avLst/>
          </a:prstGeom>
          <a:gradFill flip="none" rotWithShape="1">
            <a:gsLst>
              <a:gs pos="32000">
                <a:schemeClr val="accent1">
                  <a:lumMod val="50000"/>
                </a:schemeClr>
              </a:gs>
              <a:gs pos="84000">
                <a:schemeClr val="bg1"/>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0" name="Rectángulo 9"/>
          <p:cNvSpPr/>
          <p:nvPr/>
        </p:nvSpPr>
        <p:spPr>
          <a:xfrm>
            <a:off x="-23585" y="6496049"/>
            <a:ext cx="9167585" cy="361951"/>
          </a:xfrm>
          <a:prstGeom prst="rect">
            <a:avLst/>
          </a:prstGeom>
          <a:gradFill flip="none" rotWithShape="1">
            <a:gsLst>
              <a:gs pos="0">
                <a:srgbClr val="FFFFFF"/>
              </a:gs>
              <a:gs pos="45000">
                <a:schemeClr val="bg2">
                  <a:lumMod val="50000"/>
                </a:schemeClr>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2" name="1 Título"/>
          <p:cNvSpPr>
            <a:spLocks noGrp="1"/>
          </p:cNvSpPr>
          <p:nvPr>
            <p:ph type="title"/>
          </p:nvPr>
        </p:nvSpPr>
        <p:spPr>
          <a:xfrm>
            <a:off x="758418" y="-171400"/>
            <a:ext cx="8229600" cy="77809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r"/>
            <a:r>
              <a:rPr lang="es-EC" sz="2600" b="1" dirty="0" smtClean="0">
                <a:ln w="50800"/>
                <a:solidFill>
                  <a:schemeClr val="bg1"/>
                </a:solidFill>
              </a:rPr>
              <a:t>ÁREA DE ESTUDIO</a:t>
            </a:r>
            <a:endParaRPr lang="es-EC" sz="2600" b="1" dirty="0">
              <a:ln w="50800"/>
              <a:solidFill>
                <a:schemeClr val="bg1"/>
              </a:solidFill>
            </a:endParaRPr>
          </a:p>
        </p:txBody>
      </p:sp>
      <p:pic>
        <p:nvPicPr>
          <p:cNvPr id="11" name="Picture 2" descr="Resultado de imagen para espe 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07241" y="6076949"/>
            <a:ext cx="801263" cy="723899"/>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9403" y="529028"/>
            <a:ext cx="4181607" cy="5909870"/>
          </a:xfrm>
          <a:prstGeom prst="rect">
            <a:avLst/>
          </a:prstGeom>
        </p:spPr>
      </p:pic>
      <p:sp>
        <p:nvSpPr>
          <p:cNvPr id="4" name="3 Rectángulo"/>
          <p:cNvSpPr/>
          <p:nvPr/>
        </p:nvSpPr>
        <p:spPr>
          <a:xfrm>
            <a:off x="5580112" y="5301208"/>
            <a:ext cx="216024" cy="3600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12581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TotalTime>
  <Words>5508</Words>
  <Application>Microsoft Office PowerPoint</Application>
  <PresentationFormat>Presentación en pantalla (4:3)</PresentationFormat>
  <Paragraphs>935</Paragraphs>
  <Slides>47</Slides>
  <Notes>33</Notes>
  <HiddenSlides>0</HiddenSlides>
  <MMClips>1</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Presentación de PowerPoint</vt:lpstr>
      <vt:lpstr>Presentación de PowerPoint</vt:lpstr>
      <vt:lpstr>PROBLEMA</vt:lpstr>
      <vt:lpstr>Presentación de PowerPoint</vt:lpstr>
      <vt:lpstr>OBJETIVOS</vt:lpstr>
      <vt:lpstr>OBJETIVOS</vt:lpstr>
      <vt:lpstr>OBJETIVOS</vt:lpstr>
      <vt:lpstr>Presentación de PowerPoint</vt:lpstr>
      <vt:lpstr>ÁREA DE ESTUDIO</vt:lpstr>
      <vt:lpstr>Presentación de PowerPoint</vt:lpstr>
      <vt:lpstr>CONCEPTOS</vt:lpstr>
      <vt:lpstr>CONCEPTOS</vt:lpstr>
      <vt:lpstr>CONCEPTOS</vt:lpstr>
      <vt:lpstr>Presentación de PowerPoint</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METODOLOGÍA</vt:lpstr>
      <vt:lpstr>METODOLOGÍA</vt:lpstr>
      <vt:lpstr>METODOLOGÍA</vt:lpstr>
      <vt:lpstr>Presentación de PowerPoint</vt:lpstr>
      <vt:lpstr>CONCLUSIONES</vt:lpstr>
      <vt:lpstr>CONCLUSIONES</vt:lpstr>
      <vt:lpstr>CONCLUSIONES</vt:lpstr>
      <vt:lpstr>RECOMENDACIONES</vt:lpstr>
      <vt:lpstr>RECOMENDACIONES</vt:lpstr>
      <vt:lpstr>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Mafer</dc:creator>
  <cp:lastModifiedBy>Mafer</cp:lastModifiedBy>
  <cp:revision>109</cp:revision>
  <dcterms:created xsi:type="dcterms:W3CDTF">2017-08-16T03:28:15Z</dcterms:created>
  <dcterms:modified xsi:type="dcterms:W3CDTF">2018-03-13T16:39:54Z</dcterms:modified>
</cp:coreProperties>
</file>