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68" r:id="rId5"/>
    <p:sldId id="269" r:id="rId6"/>
    <p:sldId id="270" r:id="rId7"/>
    <p:sldId id="273" r:id="rId8"/>
    <p:sldId id="272" r:id="rId9"/>
    <p:sldId id="274" r:id="rId10"/>
    <p:sldId id="275" r:id="rId11"/>
    <p:sldId id="276" r:id="rId12"/>
    <p:sldId id="259" r:id="rId13"/>
    <p:sldId id="260" r:id="rId14"/>
    <p:sldId id="277" r:id="rId15"/>
    <p:sldId id="278" r:id="rId16"/>
    <p:sldId id="279" r:id="rId17"/>
    <p:sldId id="280" r:id="rId18"/>
    <p:sldId id="283" r:id="rId19"/>
    <p:sldId id="284" r:id="rId20"/>
    <p:sldId id="261" r:id="rId21"/>
    <p:sldId id="262" r:id="rId22"/>
    <p:sldId id="285" r:id="rId23"/>
    <p:sldId id="286" r:id="rId24"/>
    <p:sldId id="287" r:id="rId25"/>
    <p:sldId id="288" r:id="rId26"/>
    <p:sldId id="299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63" r:id="rId37"/>
    <p:sldId id="282" r:id="rId38"/>
    <p:sldId id="264" r:id="rId39"/>
    <p:sldId id="265" r:id="rId40"/>
    <p:sldId id="266" r:id="rId4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8ADB2"/>
    <a:srgbClr val="FFF7BD"/>
    <a:srgbClr val="FF89CE"/>
    <a:srgbClr val="F7897A"/>
    <a:srgbClr val="B6CFCC"/>
    <a:srgbClr val="C9C3E1"/>
    <a:srgbClr val="FF00FF"/>
    <a:srgbClr val="477DB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434" autoAdjust="0"/>
  </p:normalViewPr>
  <p:slideViewPr>
    <p:cSldViewPr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14/03/2018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Mi trabajo de titulación fue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07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04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5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78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98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tvjl.2009.04.010" TargetMode="External"/><Relationship Id="rId3" Type="http://schemas.openxmlformats.org/officeDocument/2006/relationships/hyperlink" Target="https://doi.org/10.3325/cmj.2010.51.296" TargetMode="External"/><Relationship Id="rId7" Type="http://schemas.openxmlformats.org/officeDocument/2006/relationships/hyperlink" Target="https://doi.org/10.2217/fmb.12.140" TargetMode="External"/><Relationship Id="rId2" Type="http://schemas.openxmlformats.org/officeDocument/2006/relationships/hyperlink" Target="https://doi.org/10.1017/CBO9781107415324.004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2307/2529310" TargetMode="External"/><Relationship Id="rId5" Type="http://schemas.openxmlformats.org/officeDocument/2006/relationships/hyperlink" Target="https://doi.org/10.1080/15321818708057029" TargetMode="External"/><Relationship Id="rId4" Type="http://schemas.openxmlformats.org/officeDocument/2006/relationships/hyperlink" Target="https://doi.org/10.1016/0022-1759(95)00121-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978938" cy="10126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7305" y="1012694"/>
            <a:ext cx="85548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DEPARTAMENTO DE CIENCIAS DE LA VIDA Y LA AGRICULTURA</a:t>
            </a:r>
          </a:p>
          <a:p>
            <a:pPr algn="ctr"/>
            <a:r>
              <a:rPr lang="es-EC" b="1" dirty="0" smtClean="0"/>
              <a:t>CARRERA DE INGENIERÍA EN BIOTECNOLOGÍA</a:t>
            </a:r>
          </a:p>
          <a:p>
            <a:pPr algn="ctr"/>
            <a:endParaRPr lang="es-EC" b="1" dirty="0"/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TRABAJO DE TITULACIÓN, PREVIO A LA OBTENCIÓN DEL TÍTULO DE INGENIERA EN BIOTECNOLOGÍA</a:t>
            </a:r>
          </a:p>
          <a:p>
            <a:pPr algn="ctr"/>
            <a:endParaRPr lang="es-EC" sz="2000" b="1" dirty="0"/>
          </a:p>
          <a:p>
            <a:pPr algn="ctr"/>
            <a:r>
              <a:rPr lang="es-EC" sz="2000" b="1" dirty="0" smtClean="0"/>
              <a:t>“Optimización del ensayo inmunoenzimático (cELISA) para la detección de anticuerpos IgG contra </a:t>
            </a:r>
            <a:r>
              <a:rPr lang="es-EC" sz="2000" b="1" i="1" dirty="0" smtClean="0"/>
              <a:t>Brucella </a:t>
            </a:r>
            <a:r>
              <a:rPr lang="es-EC" sz="2000" b="1" dirty="0" smtClean="0"/>
              <a:t>spp. en el ganado bovino”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836005" y="416214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Elaborado por</a:t>
            </a:r>
          </a:p>
          <a:p>
            <a:pPr algn="ctr"/>
            <a:r>
              <a:rPr lang="es-EC" sz="1400" dirty="0" smtClean="0"/>
              <a:t>Estefany Carolina Jarrín Porras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842250" y="4885333"/>
            <a:ext cx="3093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Colaboradores </a:t>
            </a:r>
            <a:r>
              <a:rPr lang="es-EC" sz="1400" b="1" dirty="0" smtClean="0"/>
              <a:t>científicos</a:t>
            </a:r>
          </a:p>
          <a:p>
            <a:pPr algn="ctr"/>
            <a:r>
              <a:rPr lang="es-EC" sz="1400" dirty="0" smtClean="0"/>
              <a:t>Dr</a:t>
            </a:r>
            <a:r>
              <a:rPr lang="es-EC" sz="1400" dirty="0"/>
              <a:t>. Armando Reyna-Bello, </a:t>
            </a:r>
            <a:r>
              <a:rPr lang="es-EC" sz="1400" dirty="0" err="1"/>
              <a:t>Ph.D</a:t>
            </a:r>
            <a:r>
              <a:rPr lang="es-EC" sz="1400" dirty="0"/>
              <a:t>.</a:t>
            </a:r>
          </a:p>
          <a:p>
            <a:pPr algn="ctr"/>
            <a:r>
              <a:rPr lang="es-EC" sz="1400" dirty="0"/>
              <a:t>Dra. María Augusta  </a:t>
            </a:r>
            <a:r>
              <a:rPr lang="es-EC" sz="1400" dirty="0" smtClean="0"/>
              <a:t>Chávez</a:t>
            </a:r>
            <a:r>
              <a:rPr lang="es-EC" sz="1400" dirty="0"/>
              <a:t>, </a:t>
            </a:r>
            <a:r>
              <a:rPr lang="es-EC" sz="1400" dirty="0" err="1"/>
              <a:t>M.Sc</a:t>
            </a:r>
            <a:r>
              <a:rPr lang="es-EC" sz="1400" dirty="0"/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91200" y="4993055"/>
            <a:ext cx="2473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 smtClean="0"/>
              <a:t>Director</a:t>
            </a:r>
          </a:p>
          <a:p>
            <a:pPr algn="ctr"/>
            <a:r>
              <a:rPr lang="es-EC" sz="1400" dirty="0" smtClean="0"/>
              <a:t>Dr</a:t>
            </a:r>
            <a:r>
              <a:rPr lang="es-EC" sz="1400" dirty="0"/>
              <a:t>. Jorge Ron-Román, </a:t>
            </a:r>
            <a:r>
              <a:rPr lang="es-EC" sz="1400" dirty="0" err="1"/>
              <a:t>Ph.D</a:t>
            </a:r>
            <a:r>
              <a:rPr lang="es-EC" sz="1400" dirty="0"/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6"/>
          <a:stretch/>
        </p:blipFill>
        <p:spPr>
          <a:xfrm>
            <a:off x="4211960" y="155553"/>
            <a:ext cx="1512168" cy="69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79512" y="1166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Distribución geográfica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" y="980728"/>
            <a:ext cx="5737139" cy="3138242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 r="30150"/>
          <a:stretch/>
        </p:blipFill>
        <p:spPr bwMode="auto">
          <a:xfrm>
            <a:off x="5759676" y="980728"/>
            <a:ext cx="3384324" cy="4394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0" y="660670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A nivel mundial</a:t>
            </a:r>
            <a:endParaRPr lang="es-EC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47844" y="674672"/>
            <a:ext cx="289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A nivel de Latinoamérica</a:t>
            </a:r>
            <a:endParaRPr lang="es-EC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385192" y="4293096"/>
                <a:ext cx="456008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r>
                  <a:rPr lang="es-EC" sz="2800" dirty="0" smtClean="0">
                    <a:effectLst/>
                    <a:latin typeface="+mj-lt"/>
                    <a:ea typeface="MS Mincho"/>
                  </a:rPr>
                  <a:t>= Enfermedad </a:t>
                </a:r>
                <a:r>
                  <a:rPr lang="es-EC" sz="2800" dirty="0">
                    <a:effectLst/>
                    <a:latin typeface="+mj-lt"/>
                    <a:ea typeface="MS Mincho"/>
                  </a:rPr>
                  <a:t>presente</a:t>
                </a:r>
                <a:endParaRPr lang="es-EC" sz="2800" dirty="0" smtClean="0">
                  <a:effectLst/>
                  <a:latin typeface="+mj-lt"/>
                  <a:ea typeface="MS Mincho"/>
                </a:endParaRPr>
              </a:p>
              <a:p>
                <a14:m>
                  <m:oMath xmlns:m="http://schemas.openxmlformats.org/officeDocument/2006/math">
                    <m:r>
                      <a:rPr lang="es-EC" sz="28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r>
                  <a:rPr lang="es-EC" sz="2800" dirty="0">
                    <a:effectLst/>
                    <a:latin typeface="+mj-lt"/>
                    <a:ea typeface="MS Mincho"/>
                  </a:rPr>
                  <a:t>= Enfermedad localizada</a:t>
                </a:r>
                <a:endParaRPr lang="es-EC" sz="2800" dirty="0" smtClean="0">
                  <a:effectLst/>
                  <a:latin typeface="+mj-lt"/>
                  <a:ea typeface="MS Mincho"/>
                </a:endParaRPr>
              </a:p>
              <a:p>
                <a14:m>
                  <m:oMath xmlns:m="http://schemas.openxmlformats.org/officeDocument/2006/math">
                    <m:r>
                      <a:rPr lang="es-EC" sz="2800" b="0" i="1">
                        <a:solidFill>
                          <a:srgbClr val="ED7D3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r>
                  <a:rPr lang="es-EC" sz="2800" dirty="0">
                    <a:effectLst/>
                    <a:latin typeface="+mj-lt"/>
                    <a:ea typeface="MS Mincho"/>
                  </a:rPr>
                  <a:t>= Evidencia del patógeno</a:t>
                </a:r>
                <a:endParaRPr lang="es-EC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" y="4293096"/>
                <a:ext cx="4560080" cy="1384995"/>
              </a:xfrm>
              <a:prstGeom prst="rect">
                <a:avLst/>
              </a:prstGeom>
              <a:blipFill rotWithShape="0">
                <a:blip r:embed="rId4"/>
                <a:stretch>
                  <a:fillRect t="-4405" r="-401" b="-114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/>
          <p:cNvSpPr/>
          <p:nvPr/>
        </p:nvSpPr>
        <p:spPr>
          <a:xfrm>
            <a:off x="25488" y="6309320"/>
            <a:ext cx="1072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+mj-lt"/>
                <a:ea typeface="MS Mincho"/>
              </a:rPr>
              <a:t>(CABI, 2017)</a:t>
            </a:r>
            <a:endParaRPr lang="es-EC" sz="1200" dirty="0"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2863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Distribución geográfica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b="2202"/>
          <a:stretch/>
        </p:blipFill>
        <p:spPr bwMode="auto">
          <a:xfrm>
            <a:off x="181901" y="1050820"/>
            <a:ext cx="4206259" cy="3089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9396" y="709944"/>
            <a:ext cx="298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A nivel de Ecuador (1975)</a:t>
            </a:r>
            <a:endParaRPr lang="es-EC" b="1" dirty="0"/>
          </a:p>
        </p:txBody>
      </p:sp>
      <p:sp>
        <p:nvSpPr>
          <p:cNvPr id="9" name="Rectángulo 8"/>
          <p:cNvSpPr/>
          <p:nvPr/>
        </p:nvSpPr>
        <p:spPr>
          <a:xfrm>
            <a:off x="35654" y="4949348"/>
            <a:ext cx="9059779" cy="338554"/>
          </a:xfrm>
          <a:prstGeom prst="rect">
            <a:avLst/>
          </a:prstGeom>
          <a:solidFill>
            <a:srgbClr val="F7897A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600" b="1" dirty="0" smtClean="0">
                <a:latin typeface="+mj-lt"/>
                <a:ea typeface="MS Mincho"/>
                <a:cs typeface="Times New Roman" panose="02020603050405020304" pitchFamily="18" charset="0"/>
              </a:rPr>
              <a:t>Región </a:t>
            </a:r>
            <a:r>
              <a:rPr lang="es-EC" sz="1600" b="1" dirty="0">
                <a:latin typeface="+mj-lt"/>
                <a:ea typeface="MS Mincho"/>
                <a:cs typeface="Times New Roman" panose="02020603050405020304" pitchFamily="18" charset="0"/>
              </a:rPr>
              <a:t>5 (Indemne):</a:t>
            </a:r>
            <a:r>
              <a:rPr lang="es-EC" sz="1600" dirty="0">
                <a:latin typeface="+mj-lt"/>
                <a:ea typeface="MS Mincho"/>
                <a:cs typeface="Times New Roman" panose="02020603050405020304" pitchFamily="18" charset="0"/>
              </a:rPr>
              <a:t> </a:t>
            </a:r>
            <a:r>
              <a:rPr lang="es-EC" sz="1600" dirty="0" smtClean="0">
                <a:latin typeface="+mj-lt"/>
                <a:ea typeface="MS Mincho"/>
                <a:cs typeface="Times New Roman" panose="02020603050405020304" pitchFamily="18" charset="0"/>
              </a:rPr>
              <a:t>Islas Galápagos (0%).</a:t>
            </a:r>
            <a:endParaRPr lang="es-EC" sz="1600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462376" y="1077598"/>
            <a:ext cx="4572000" cy="830997"/>
          </a:xfrm>
          <a:prstGeom prst="rect">
            <a:avLst/>
          </a:prstGeom>
          <a:solidFill>
            <a:srgbClr val="F8ADB2"/>
          </a:solidFill>
        </p:spPr>
        <p:txBody>
          <a:bodyPr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s-EC" sz="1600" b="1" dirty="0">
                <a:ea typeface="MS Mincho"/>
                <a:cs typeface="Times New Roman" panose="02020603050405020304" pitchFamily="18" charset="0"/>
              </a:rPr>
              <a:t>Región 1 (Alta prevalencia - Sierra):</a:t>
            </a:r>
            <a:r>
              <a:rPr lang="es-EC" sz="16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s-EC" sz="1600" dirty="0" smtClean="0">
                <a:ea typeface="MS Mincho"/>
                <a:cs typeface="Times New Roman" panose="02020603050405020304" pitchFamily="18" charset="0"/>
              </a:rPr>
              <a:t>Carchi</a:t>
            </a:r>
            <a:r>
              <a:rPr lang="es-EC" sz="1600" dirty="0">
                <a:ea typeface="MS Mincho"/>
                <a:cs typeface="Times New Roman" panose="02020603050405020304" pitchFamily="18" charset="0"/>
              </a:rPr>
              <a:t>, Imbabura, Pichincha, Cotopaxi, Tungurahua y </a:t>
            </a:r>
            <a:r>
              <a:rPr lang="es-EC" sz="1600" dirty="0" smtClean="0">
                <a:ea typeface="MS Mincho"/>
                <a:cs typeface="Times New Roman" panose="02020603050405020304" pitchFamily="18" charset="0"/>
              </a:rPr>
              <a:t>Chimborazo (1.97-10.62%).</a:t>
            </a:r>
            <a:endParaRPr lang="es-EC" sz="1600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62376" y="2056985"/>
            <a:ext cx="4572000" cy="1077218"/>
          </a:xfrm>
          <a:prstGeom prst="rect">
            <a:avLst/>
          </a:prstGeom>
          <a:solidFill>
            <a:srgbClr val="C9C3E1"/>
          </a:solidFill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s-EC" sz="1600" b="1" dirty="0">
                <a:ea typeface="MS Mincho"/>
                <a:cs typeface="Times New Roman" panose="02020603050405020304" pitchFamily="18" charset="0"/>
              </a:rPr>
              <a:t>Región 2 (Alta prevalencia - Costa): </a:t>
            </a:r>
            <a:r>
              <a:rPr lang="es-EC" sz="1600" dirty="0" smtClean="0">
                <a:ea typeface="MS Mincho"/>
                <a:cs typeface="Times New Roman" panose="02020603050405020304" pitchFamily="18" charset="0"/>
              </a:rPr>
              <a:t>Esmeraldas</a:t>
            </a:r>
            <a:r>
              <a:rPr lang="es-EC" sz="1600" dirty="0">
                <a:ea typeface="MS Mincho"/>
                <a:cs typeface="Times New Roman" panose="02020603050405020304" pitchFamily="18" charset="0"/>
              </a:rPr>
              <a:t>, Manabí, Santa Elena, Guayas, Los Ríos, El Oro y Santo Domingo de los </a:t>
            </a:r>
            <a:r>
              <a:rPr lang="es-EC" sz="1600" dirty="0" smtClean="0">
                <a:ea typeface="MS Mincho"/>
                <a:cs typeface="Times New Roman" panose="02020603050405020304" pitchFamily="18" charset="0"/>
              </a:rPr>
              <a:t>Tsáchilas (4.2-10.62%).</a:t>
            </a:r>
            <a:endParaRPr lang="es-EC" sz="1600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62376" y="3282593"/>
            <a:ext cx="4572000" cy="584775"/>
          </a:xfrm>
          <a:prstGeom prst="rect">
            <a:avLst/>
          </a:prstGeom>
          <a:solidFill>
            <a:srgbClr val="FFF7BD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600" b="1" dirty="0">
                <a:ea typeface="MS Mincho"/>
                <a:cs typeface="Times New Roman" panose="02020603050405020304" pitchFamily="18" charset="0"/>
              </a:rPr>
              <a:t>Región 3 (Baja prevalencia):</a:t>
            </a:r>
            <a:r>
              <a:rPr lang="es-EC" sz="16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s-EC" sz="1600" dirty="0" smtClean="0">
                <a:ea typeface="MS Mincho"/>
                <a:cs typeface="Times New Roman" panose="02020603050405020304" pitchFamily="18" charset="0"/>
              </a:rPr>
              <a:t>Bolívar</a:t>
            </a:r>
            <a:r>
              <a:rPr lang="es-EC" sz="1600" dirty="0">
                <a:ea typeface="MS Mincho"/>
                <a:cs typeface="Times New Roman" panose="02020603050405020304" pitchFamily="18" charset="0"/>
              </a:rPr>
              <a:t>, Cañar, Azuay y </a:t>
            </a:r>
            <a:r>
              <a:rPr lang="es-EC" sz="1600" dirty="0" smtClean="0">
                <a:ea typeface="MS Mincho"/>
                <a:cs typeface="Times New Roman" panose="02020603050405020304" pitchFamily="18" charset="0"/>
              </a:rPr>
              <a:t>Loja (1.3-2.6%).</a:t>
            </a:r>
            <a:endParaRPr lang="es-EC" sz="1600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185" y="4289306"/>
            <a:ext cx="9073008" cy="338554"/>
          </a:xfrm>
          <a:prstGeom prst="rect">
            <a:avLst/>
          </a:prstGeom>
          <a:solidFill>
            <a:srgbClr val="B6CFCC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600" b="1" dirty="0">
                <a:ea typeface="MS Mincho"/>
                <a:cs typeface="Times New Roman" panose="02020603050405020304" pitchFamily="18" charset="0"/>
              </a:rPr>
              <a:t>Región 4 (Baja prevalencia):</a:t>
            </a:r>
            <a:r>
              <a:rPr lang="es-EC" sz="16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s-EC" sz="1600" dirty="0" smtClean="0">
                <a:ea typeface="MS Mincho"/>
                <a:cs typeface="Times New Roman" panose="02020603050405020304" pitchFamily="18" charset="0"/>
              </a:rPr>
              <a:t>provincias </a:t>
            </a:r>
            <a:r>
              <a:rPr lang="es-EC" sz="1600" dirty="0">
                <a:ea typeface="MS Mincho"/>
                <a:cs typeface="Times New Roman" panose="02020603050405020304" pitchFamily="18" charset="0"/>
              </a:rPr>
              <a:t>amazónicas donde se estima una prevalencia </a:t>
            </a:r>
            <a:r>
              <a:rPr lang="es-EC" sz="1600" dirty="0" smtClean="0">
                <a:ea typeface="MS Mincho"/>
                <a:cs typeface="Times New Roman" panose="02020603050405020304" pitchFamily="18" charset="0"/>
              </a:rPr>
              <a:t>baja.</a:t>
            </a:r>
            <a:endParaRPr lang="es-EC" sz="1600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-36512" y="6320353"/>
            <a:ext cx="1832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+mj-lt"/>
                <a:ea typeface="MS Mincho"/>
              </a:rPr>
              <a:t>(AGROCALIDAD, 2009)</a:t>
            </a:r>
          </a:p>
        </p:txBody>
      </p:sp>
    </p:spTree>
    <p:extLst>
      <p:ext uri="{BB962C8B-B14F-4D97-AF65-F5344CB8AC3E}">
        <p14:creationId xmlns:p14="http://schemas.microsoft.com/office/powerpoint/2010/main" val="21553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79512" y="1166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OBJETIVOS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3568" y="902417"/>
            <a:ext cx="2664296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Objetivo General</a:t>
            </a:r>
            <a:endParaRPr lang="es-EC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83568" y="2571602"/>
            <a:ext cx="3384376" cy="461665"/>
          </a:xfrm>
          <a:prstGeom prst="rect">
            <a:avLst/>
          </a:prstGeom>
          <a:solidFill>
            <a:srgbClr val="FF89CE"/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Objetivos Específicos</a:t>
            </a:r>
            <a:endParaRPr lang="es-EC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683568" y="1498464"/>
            <a:ext cx="800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/>
              <a:t>Optimizar el ensayo inmunoenzimático competitivo (cELISA) para la detección de anticuerpos IgG contra </a:t>
            </a:r>
            <a:r>
              <a:rPr lang="es-EC" sz="2000" i="1" dirty="0"/>
              <a:t>Brucella</a:t>
            </a:r>
            <a:r>
              <a:rPr lang="es-EC" sz="2000" dirty="0"/>
              <a:t> spp. en el ganado bovino.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3568" y="3263884"/>
            <a:ext cx="8003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dirty="0"/>
              <a:t>Determinar las diluciones apropiadas de antígeno, suero y anticuerpos monoclonales para el ensayo inmunoenzimático competitivo (cELISA).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dirty="0"/>
              <a:t>Determinar el punto de corte (“</a:t>
            </a:r>
            <a:r>
              <a:rPr lang="es-EC" dirty="0" err="1"/>
              <a:t>cut</a:t>
            </a:r>
            <a:r>
              <a:rPr lang="es-EC" dirty="0"/>
              <a:t>-off”) del ensayo inmunoenzimático competitivo (cELISA) empleando sueros controles positivos y negativos.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dirty="0"/>
              <a:t>Determinar la sensibilidad, especificidad, valores predictivos y repetibilidad del ensayo inmunoenzimático competitivo (cELISA).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dirty="0"/>
              <a:t>Comparar los resultados del ensayo inmunoenzimático indirecto (iELISA) previamente optimizado, con los resultados obtenidos con el ensayo inmunoenzimático competitivo (cELISA).</a:t>
            </a:r>
          </a:p>
        </p:txBody>
      </p:sp>
    </p:spTree>
    <p:extLst>
      <p:ext uri="{BB962C8B-B14F-4D97-AF65-F5344CB8AC3E}">
        <p14:creationId xmlns:p14="http://schemas.microsoft.com/office/powerpoint/2010/main" val="7657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MATERIALES Y MÉTODOS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908720"/>
            <a:ext cx="471270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Escenarios epidemiológicos</a:t>
            </a:r>
            <a:endParaRPr lang="es-EC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251520" y="1832525"/>
            <a:ext cx="4796634" cy="516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002060"/>
                </a:solidFill>
              </a:rPr>
              <a:t>E1: Zonas de baja y moderada prevalencia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4362223"/>
            <a:ext cx="2348362" cy="516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rgbClr val="002060"/>
                </a:solidFill>
              </a:rPr>
              <a:t>E2: Zona </a:t>
            </a:r>
            <a:r>
              <a:rPr lang="es-EC" b="1" dirty="0" smtClean="0">
                <a:solidFill>
                  <a:srgbClr val="002060"/>
                </a:solidFill>
              </a:rPr>
              <a:t>indemne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520" y="250519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56 sueros, 12 fincas</a:t>
            </a:r>
          </a:p>
          <a:p>
            <a:r>
              <a:rPr lang="es-EC" dirty="0" smtClean="0"/>
              <a:t>San Pedro de Suma, cantón El Carmen, Manabí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1521" y="350762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25 sueros</a:t>
            </a:r>
          </a:p>
          <a:p>
            <a:r>
              <a:rPr lang="es-EC" dirty="0" smtClean="0"/>
              <a:t>AGROCALIDAD</a:t>
            </a:r>
            <a:endParaRPr lang="es-EC" dirty="0"/>
          </a:p>
        </p:txBody>
      </p:sp>
      <p:sp>
        <p:nvSpPr>
          <p:cNvPr id="11" name="Flecha derecha 10"/>
          <p:cNvSpPr/>
          <p:nvPr/>
        </p:nvSpPr>
        <p:spPr>
          <a:xfrm>
            <a:off x="3203848" y="2837891"/>
            <a:ext cx="288032" cy="257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3550138" y="2624613"/>
            <a:ext cx="5368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Ing. Viviana Medina – Proyecto de Vinculación (marzo, 2016)</a:t>
            </a:r>
          </a:p>
          <a:p>
            <a:pPr algn="ctr"/>
            <a:r>
              <a:rPr lang="es-EC" sz="1400" i="1" dirty="0" smtClean="0"/>
              <a:t>“Promover buenas prácticas de manejo ganadero, manufactura e inocuidad en productos lácteos”</a:t>
            </a:r>
            <a:endParaRPr lang="es-EC" sz="1400" i="1" dirty="0"/>
          </a:p>
        </p:txBody>
      </p:sp>
      <p:sp>
        <p:nvSpPr>
          <p:cNvPr id="13" name="Flecha derecha 12"/>
          <p:cNvSpPr/>
          <p:nvPr/>
        </p:nvSpPr>
        <p:spPr>
          <a:xfrm>
            <a:off x="2455866" y="3701815"/>
            <a:ext cx="288032" cy="257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2932019" y="36461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Diferentes partes del país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51520" y="50131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85 sueros, 19 fincas</a:t>
            </a:r>
          </a:p>
          <a:p>
            <a:r>
              <a:rPr lang="es-EC" dirty="0" smtClean="0"/>
              <a:t>Isla Santa Cruz, Galápagos</a:t>
            </a:r>
            <a:endParaRPr lang="es-EC" dirty="0"/>
          </a:p>
        </p:txBody>
      </p:sp>
      <p:sp>
        <p:nvSpPr>
          <p:cNvPr id="16" name="Flecha derecha 15"/>
          <p:cNvSpPr/>
          <p:nvPr/>
        </p:nvSpPr>
        <p:spPr>
          <a:xfrm>
            <a:off x="3262106" y="5207791"/>
            <a:ext cx="288032" cy="257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3583674" y="4833333"/>
            <a:ext cx="54360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Ing. Jimmy Jumbo – Proyecto de Vinculación (noviembre, 2016)</a:t>
            </a:r>
          </a:p>
          <a:p>
            <a:pPr algn="ctr"/>
            <a:r>
              <a:rPr lang="es-EC" sz="1400" i="1" dirty="0" smtClean="0"/>
              <a:t>“Métodos de diagnóstico biotecnológico de enfermedades en animales, buenas prácticas agropecuarias a través de capacitación y transferencia de tecnología en las Islas Galápagos”</a:t>
            </a:r>
            <a:endParaRPr lang="es-EC" sz="1400" i="1" dirty="0"/>
          </a:p>
        </p:txBody>
      </p:sp>
      <p:pic>
        <p:nvPicPr>
          <p:cNvPr id="7170" name="Picture 2" descr="Resultado de imagen para mana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15" y="303848"/>
            <a:ext cx="2095606" cy="22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7668344" y="1988841"/>
            <a:ext cx="648072" cy="573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6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MATERIALES Y MÉTODOS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836712"/>
            <a:ext cx="3816424" cy="6480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Prueba de aglutinación rápida en placa (Rosa de Bengala - RB)</a:t>
            </a:r>
            <a:endParaRPr lang="es-EC" b="1" dirty="0">
              <a:solidFill>
                <a:schemeClr val="tx1"/>
              </a:solidFill>
            </a:endParaRPr>
          </a:p>
        </p:txBody>
      </p:sp>
      <p:grpSp>
        <p:nvGrpSpPr>
          <p:cNvPr id="13332" name="Grupo 13331"/>
          <p:cNvGrpSpPr/>
          <p:nvPr/>
        </p:nvGrpSpPr>
        <p:grpSpPr>
          <a:xfrm>
            <a:off x="270272" y="1194014"/>
            <a:ext cx="8704774" cy="3403540"/>
            <a:chOff x="115698" y="1386739"/>
            <a:chExt cx="9073633" cy="3698445"/>
          </a:xfrm>
        </p:grpSpPr>
        <p:sp>
          <p:nvSpPr>
            <p:cNvPr id="7" name="Elipse 6"/>
            <p:cNvSpPr/>
            <p:nvPr/>
          </p:nvSpPr>
          <p:spPr>
            <a:xfrm>
              <a:off x="385192" y="2318865"/>
              <a:ext cx="2026568" cy="18722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Elipse 7"/>
            <p:cNvSpPr/>
            <p:nvPr/>
          </p:nvSpPr>
          <p:spPr>
            <a:xfrm>
              <a:off x="1398476" y="2678905"/>
              <a:ext cx="509228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Elipse 10"/>
            <p:cNvSpPr/>
            <p:nvPr/>
          </p:nvSpPr>
          <p:spPr>
            <a:xfrm>
              <a:off x="889248" y="3254969"/>
              <a:ext cx="509228" cy="576064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Elipse 11"/>
            <p:cNvSpPr/>
            <p:nvPr/>
          </p:nvSpPr>
          <p:spPr>
            <a:xfrm>
              <a:off x="3082896" y="2323297"/>
              <a:ext cx="2026568" cy="18722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Elipse 9"/>
            <p:cNvSpPr/>
            <p:nvPr/>
          </p:nvSpPr>
          <p:spPr>
            <a:xfrm>
              <a:off x="3273260" y="2503317"/>
              <a:ext cx="1656184" cy="1500882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Elipse 12"/>
            <p:cNvSpPr/>
            <p:nvPr/>
          </p:nvSpPr>
          <p:spPr>
            <a:xfrm>
              <a:off x="6372200" y="1386739"/>
              <a:ext cx="1440160" cy="12921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Elipse 13"/>
            <p:cNvSpPr/>
            <p:nvPr/>
          </p:nvSpPr>
          <p:spPr>
            <a:xfrm>
              <a:off x="6732240" y="1598785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7" name="Elipse 26"/>
            <p:cNvSpPr/>
            <p:nvPr/>
          </p:nvSpPr>
          <p:spPr>
            <a:xfrm>
              <a:off x="6797588" y="1596418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Elipse 27"/>
            <p:cNvSpPr/>
            <p:nvPr/>
          </p:nvSpPr>
          <p:spPr>
            <a:xfrm>
              <a:off x="6700823" y="1733774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Elipse 28"/>
            <p:cNvSpPr/>
            <p:nvPr/>
          </p:nvSpPr>
          <p:spPr>
            <a:xfrm>
              <a:off x="6640062" y="1805782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0" name="Elipse 29"/>
            <p:cNvSpPr/>
            <p:nvPr/>
          </p:nvSpPr>
          <p:spPr>
            <a:xfrm>
              <a:off x="6568054" y="1943138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1" name="Elipse 30"/>
            <p:cNvSpPr/>
            <p:nvPr/>
          </p:nvSpPr>
          <p:spPr>
            <a:xfrm>
              <a:off x="6496046" y="2032822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2" name="Elipse 31"/>
            <p:cNvSpPr/>
            <p:nvPr/>
          </p:nvSpPr>
          <p:spPr>
            <a:xfrm>
              <a:off x="6628815" y="2266598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3" name="Elipse 32"/>
            <p:cNvSpPr/>
            <p:nvPr/>
          </p:nvSpPr>
          <p:spPr>
            <a:xfrm>
              <a:off x="6665101" y="2318865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4" name="Elipse 33"/>
            <p:cNvSpPr/>
            <p:nvPr/>
          </p:nvSpPr>
          <p:spPr>
            <a:xfrm>
              <a:off x="6721394" y="2371132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Elipse 34"/>
            <p:cNvSpPr/>
            <p:nvPr/>
          </p:nvSpPr>
          <p:spPr>
            <a:xfrm>
              <a:off x="6753809" y="2272991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6" name="Elipse 35"/>
            <p:cNvSpPr/>
            <p:nvPr/>
          </p:nvSpPr>
          <p:spPr>
            <a:xfrm>
              <a:off x="6876414" y="2428380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7" name="Elipse 36"/>
            <p:cNvSpPr/>
            <p:nvPr/>
          </p:nvSpPr>
          <p:spPr>
            <a:xfrm>
              <a:off x="6823877" y="2417007"/>
              <a:ext cx="45719" cy="157083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8" name="Elipse 37"/>
            <p:cNvSpPr/>
            <p:nvPr/>
          </p:nvSpPr>
          <p:spPr>
            <a:xfrm>
              <a:off x="6912418" y="1452402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9" name="Elipse 38"/>
            <p:cNvSpPr/>
            <p:nvPr/>
          </p:nvSpPr>
          <p:spPr>
            <a:xfrm>
              <a:off x="6991244" y="1524410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0" name="Elipse 39"/>
            <p:cNvSpPr/>
            <p:nvPr/>
          </p:nvSpPr>
          <p:spPr>
            <a:xfrm>
              <a:off x="7103714" y="1524410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1" name="Elipse 40"/>
            <p:cNvSpPr/>
            <p:nvPr/>
          </p:nvSpPr>
          <p:spPr>
            <a:xfrm>
              <a:off x="7139718" y="1578179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2" name="Elipse 41"/>
            <p:cNvSpPr/>
            <p:nvPr/>
          </p:nvSpPr>
          <p:spPr>
            <a:xfrm>
              <a:off x="7260426" y="1578179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3" name="Elipse 42"/>
            <p:cNvSpPr/>
            <p:nvPr/>
          </p:nvSpPr>
          <p:spPr>
            <a:xfrm>
              <a:off x="7224422" y="1656795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4" name="Elipse 43"/>
            <p:cNvSpPr/>
            <p:nvPr/>
          </p:nvSpPr>
          <p:spPr>
            <a:xfrm>
              <a:off x="7464385" y="1668426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5" name="Elipse 44"/>
            <p:cNvSpPr/>
            <p:nvPr/>
          </p:nvSpPr>
          <p:spPr>
            <a:xfrm>
              <a:off x="7503975" y="1832410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6" name="Elipse 45"/>
            <p:cNvSpPr/>
            <p:nvPr/>
          </p:nvSpPr>
          <p:spPr>
            <a:xfrm>
              <a:off x="7536393" y="1751814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7" name="Elipse 46"/>
            <p:cNvSpPr/>
            <p:nvPr/>
          </p:nvSpPr>
          <p:spPr>
            <a:xfrm>
              <a:off x="7392377" y="1811046"/>
              <a:ext cx="67966" cy="22177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8" name="Elipse 47"/>
            <p:cNvSpPr/>
            <p:nvPr/>
          </p:nvSpPr>
          <p:spPr>
            <a:xfrm>
              <a:off x="7146697" y="2417007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9" name="Elipse 48"/>
            <p:cNvSpPr/>
            <p:nvPr/>
          </p:nvSpPr>
          <p:spPr>
            <a:xfrm>
              <a:off x="7241490" y="2410614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0" name="Elipse 49"/>
            <p:cNvSpPr/>
            <p:nvPr/>
          </p:nvSpPr>
          <p:spPr>
            <a:xfrm>
              <a:off x="7218705" y="2216769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1" name="Elipse 50"/>
            <p:cNvSpPr/>
            <p:nvPr/>
          </p:nvSpPr>
          <p:spPr>
            <a:xfrm>
              <a:off x="7341761" y="2282680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2" name="Elipse 51"/>
            <p:cNvSpPr/>
            <p:nvPr/>
          </p:nvSpPr>
          <p:spPr>
            <a:xfrm>
              <a:off x="7377765" y="2144761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3" name="Elipse 52"/>
            <p:cNvSpPr/>
            <p:nvPr/>
          </p:nvSpPr>
          <p:spPr>
            <a:xfrm>
              <a:off x="7443113" y="2282680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4" name="Elipse 53"/>
            <p:cNvSpPr/>
            <p:nvPr/>
          </p:nvSpPr>
          <p:spPr>
            <a:xfrm>
              <a:off x="7536393" y="2143351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5" name="Elipse 54"/>
            <p:cNvSpPr/>
            <p:nvPr/>
          </p:nvSpPr>
          <p:spPr>
            <a:xfrm>
              <a:off x="7647597" y="2071343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6" name="Elipse 55"/>
            <p:cNvSpPr/>
            <p:nvPr/>
          </p:nvSpPr>
          <p:spPr>
            <a:xfrm>
              <a:off x="6564724" y="2112094"/>
              <a:ext cx="72008" cy="144016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Más 14"/>
            <p:cNvSpPr/>
            <p:nvPr/>
          </p:nvSpPr>
          <p:spPr>
            <a:xfrm>
              <a:off x="5940152" y="1418765"/>
              <a:ext cx="432048" cy="459025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8" name="Elipse 57"/>
            <p:cNvSpPr/>
            <p:nvPr/>
          </p:nvSpPr>
          <p:spPr>
            <a:xfrm>
              <a:off x="6498625" y="3279264"/>
              <a:ext cx="1440160" cy="12921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9" name="Elipse 58"/>
            <p:cNvSpPr/>
            <p:nvPr/>
          </p:nvSpPr>
          <p:spPr>
            <a:xfrm>
              <a:off x="6643532" y="3360449"/>
              <a:ext cx="1150346" cy="1116994"/>
            </a:xfrm>
            <a:prstGeom prst="ellipse">
              <a:avLst/>
            </a:prstGeom>
            <a:solidFill>
              <a:srgbClr val="FF89CE"/>
            </a:solidFill>
            <a:ln>
              <a:solidFill>
                <a:srgbClr val="FF89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7" name="Menos 56"/>
            <p:cNvSpPr/>
            <p:nvPr/>
          </p:nvSpPr>
          <p:spPr>
            <a:xfrm>
              <a:off x="6054182" y="3125204"/>
              <a:ext cx="432048" cy="576064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61" name="Conector recto de flecha 60"/>
            <p:cNvCxnSpPr>
              <a:stCxn id="12" idx="6"/>
            </p:cNvCxnSpPr>
            <p:nvPr/>
          </p:nvCxnSpPr>
          <p:spPr>
            <a:xfrm flipV="1">
              <a:off x="5109464" y="2255795"/>
              <a:ext cx="1031721" cy="1003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de flecha 62"/>
            <p:cNvCxnSpPr>
              <a:stCxn id="12" idx="6"/>
            </p:cNvCxnSpPr>
            <p:nvPr/>
          </p:nvCxnSpPr>
          <p:spPr>
            <a:xfrm>
              <a:off x="5109464" y="3259401"/>
              <a:ext cx="1031721" cy="744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5" name="Conector recto de flecha 13314"/>
            <p:cNvCxnSpPr>
              <a:stCxn id="7" idx="6"/>
              <a:endCxn id="12" idx="2"/>
            </p:cNvCxnSpPr>
            <p:nvPr/>
          </p:nvCxnSpPr>
          <p:spPr>
            <a:xfrm>
              <a:off x="2411760" y="3254969"/>
              <a:ext cx="671136" cy="44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7" name="Flecha curvada hacia la izquierda 13316"/>
            <p:cNvSpPr/>
            <p:nvPr/>
          </p:nvSpPr>
          <p:spPr>
            <a:xfrm>
              <a:off x="3779912" y="4299592"/>
              <a:ext cx="864096" cy="380357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3318" name="CuadroTexto 13317"/>
            <p:cNvSpPr txBox="1"/>
            <p:nvPr/>
          </p:nvSpPr>
          <p:spPr>
            <a:xfrm>
              <a:off x="3168959" y="4715852"/>
              <a:ext cx="1854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/>
                <a:t>Agitar x 4 min</a:t>
              </a:r>
              <a:endParaRPr lang="es-EC" b="1" dirty="0"/>
            </a:p>
          </p:txBody>
        </p:sp>
        <p:cxnSp>
          <p:nvCxnSpPr>
            <p:cNvPr id="13320" name="Conector recto 13319"/>
            <p:cNvCxnSpPr/>
            <p:nvPr/>
          </p:nvCxnSpPr>
          <p:spPr>
            <a:xfrm>
              <a:off x="117891" y="2272991"/>
              <a:ext cx="1025971" cy="693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2" name="Conector recto 13321"/>
            <p:cNvCxnSpPr/>
            <p:nvPr/>
          </p:nvCxnSpPr>
          <p:spPr>
            <a:xfrm>
              <a:off x="200225" y="2071343"/>
              <a:ext cx="943437" cy="895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lecha curvada hacia la izquierda 76"/>
            <p:cNvSpPr/>
            <p:nvPr/>
          </p:nvSpPr>
          <p:spPr>
            <a:xfrm rot="18603748">
              <a:off x="112109" y="2063008"/>
              <a:ext cx="313635" cy="30645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3326" name="CuadroTexto 13325"/>
            <p:cNvSpPr txBox="1"/>
            <p:nvPr/>
          </p:nvSpPr>
          <p:spPr>
            <a:xfrm>
              <a:off x="281668" y="1815682"/>
              <a:ext cx="1190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 smtClean="0"/>
                <a:t>Mezclar</a:t>
              </a:r>
              <a:endParaRPr lang="es-EC" sz="1600" b="1" dirty="0"/>
            </a:p>
          </p:txBody>
        </p:sp>
        <p:sp>
          <p:nvSpPr>
            <p:cNvPr id="13327" name="CuadroTexto 13326"/>
            <p:cNvSpPr txBox="1"/>
            <p:nvPr/>
          </p:nvSpPr>
          <p:spPr>
            <a:xfrm>
              <a:off x="1407245" y="2724351"/>
              <a:ext cx="1004515" cy="40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/>
                <a:t>Suero</a:t>
              </a:r>
              <a:endParaRPr lang="es-EC" b="1" dirty="0"/>
            </a:p>
          </p:txBody>
        </p:sp>
        <p:sp>
          <p:nvSpPr>
            <p:cNvPr id="13328" name="CuadroTexto 13327"/>
            <p:cNvSpPr txBox="1"/>
            <p:nvPr/>
          </p:nvSpPr>
          <p:spPr>
            <a:xfrm>
              <a:off x="947623" y="3484557"/>
              <a:ext cx="1246752" cy="30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 smtClean="0"/>
                <a:t>Reactivo RB</a:t>
              </a:r>
              <a:endParaRPr lang="es-EC" sz="1400" b="1" dirty="0"/>
            </a:p>
          </p:txBody>
        </p:sp>
        <p:sp>
          <p:nvSpPr>
            <p:cNvPr id="13329" name="CuadroTexto 13328"/>
            <p:cNvSpPr txBox="1"/>
            <p:nvPr/>
          </p:nvSpPr>
          <p:spPr>
            <a:xfrm>
              <a:off x="7839209" y="1714816"/>
              <a:ext cx="1350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 smtClean="0"/>
                <a:t>Aglutinación</a:t>
              </a:r>
            </a:p>
            <a:p>
              <a:pPr algn="ctr"/>
              <a:r>
                <a:rPr lang="es-EC" sz="1400" dirty="0" err="1" smtClean="0"/>
                <a:t>Bacteria+Ac</a:t>
              </a:r>
              <a:endParaRPr lang="es-EC" sz="1400" dirty="0"/>
            </a:p>
          </p:txBody>
        </p:sp>
        <p:sp>
          <p:nvSpPr>
            <p:cNvPr id="13330" name="CuadroTexto 13329"/>
            <p:cNvSpPr txBox="1"/>
            <p:nvPr/>
          </p:nvSpPr>
          <p:spPr>
            <a:xfrm>
              <a:off x="7969799" y="3729408"/>
              <a:ext cx="1219531" cy="50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smtClean="0"/>
                <a:t>No aglutinación</a:t>
              </a:r>
              <a:endParaRPr lang="es-EC" sz="1200" b="1" dirty="0"/>
            </a:p>
          </p:txBody>
        </p:sp>
      </p:grpSp>
      <p:graphicFrame>
        <p:nvGraphicFramePr>
          <p:cNvPr id="13331" name="Tabla 13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73194"/>
              </p:ext>
            </p:extLst>
          </p:nvPr>
        </p:nvGraphicFramePr>
        <p:xfrm>
          <a:off x="16320" y="4717822"/>
          <a:ext cx="905874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1"/>
                <a:gridCol w="5472608"/>
                <a:gridCol w="1894451"/>
              </a:tblGrid>
              <a:tr h="342101">
                <a:tc rowSpan="3"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Resultado</a:t>
                      </a:r>
                      <a:r>
                        <a:rPr lang="es-EC" sz="1400" b="1" baseline="0" dirty="0" smtClean="0"/>
                        <a:t> positivo</a:t>
                      </a:r>
                      <a:endParaRPr lang="es-EC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Aglutinación fina</a:t>
                      </a:r>
                      <a:endParaRPr lang="es-EC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 smtClean="0"/>
                        <a:t>+</a:t>
                      </a:r>
                      <a:endParaRPr lang="es-EC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2101">
                <a:tc vMerge="1">
                  <a:txBody>
                    <a:bodyPr/>
                    <a:lstStyle/>
                    <a:p>
                      <a:endParaRPr lang="es-EC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Aglutinación</a:t>
                      </a:r>
                      <a:r>
                        <a:rPr lang="es-EC" sz="1600" b="1" baseline="0" dirty="0" smtClean="0"/>
                        <a:t> fina con borde no tan definido</a:t>
                      </a:r>
                      <a:endParaRPr lang="es-EC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 smtClean="0"/>
                        <a:t>++</a:t>
                      </a:r>
                      <a:endParaRPr lang="es-EC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2888">
                <a:tc vMerge="1">
                  <a:txBody>
                    <a:bodyPr/>
                    <a:lstStyle/>
                    <a:p>
                      <a:endParaRPr lang="es-EC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Aglutinación gruesa con borde definido</a:t>
                      </a:r>
                      <a:endParaRPr lang="es-EC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 smtClean="0"/>
                        <a:t>+++</a:t>
                      </a:r>
                      <a:endParaRPr lang="es-EC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2101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Resultado negativo</a:t>
                      </a:r>
                      <a:endParaRPr lang="es-EC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No aglutinación</a:t>
                      </a:r>
                      <a:endParaRPr lang="es-EC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 smtClean="0"/>
                        <a:t>-</a:t>
                      </a:r>
                      <a:endParaRPr lang="es-EC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" name="CuadroTexto 84"/>
          <p:cNvSpPr txBox="1"/>
          <p:nvPr/>
        </p:nvSpPr>
        <p:spPr>
          <a:xfrm>
            <a:off x="49841" y="6379872"/>
            <a:ext cx="185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(Ron-Román, 2003)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6004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85192" y="6741368"/>
            <a:ext cx="2026568" cy="216024"/>
          </a:xfrm>
        </p:spPr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7812360" y="6742571"/>
            <a:ext cx="874440" cy="213618"/>
          </a:xfrm>
        </p:spPr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>
          <a:xfrm>
            <a:off x="4388160" y="6742571"/>
            <a:ext cx="1447800" cy="213618"/>
          </a:xfrm>
        </p:spPr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MATERIALES Y MÉTODOS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1752" y="836712"/>
            <a:ext cx="4208648" cy="6480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Seroaglutinación lenta en tubo en presencia de EDTA (SAT-EDTA)</a:t>
            </a:r>
            <a:endParaRPr lang="es-EC" b="1" dirty="0">
              <a:solidFill>
                <a:schemeClr val="tx1"/>
              </a:solidFill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395537" y="1607327"/>
            <a:ext cx="7272808" cy="1873721"/>
            <a:chOff x="395536" y="1522830"/>
            <a:chExt cx="8680571" cy="2485405"/>
          </a:xfrm>
        </p:grpSpPr>
        <p:sp>
          <p:nvSpPr>
            <p:cNvPr id="6" name="Retraso 5"/>
            <p:cNvSpPr/>
            <p:nvPr/>
          </p:nvSpPr>
          <p:spPr>
            <a:xfrm rot="5400000">
              <a:off x="266656" y="2079692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395536" y="2728216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573472" y="2908693"/>
              <a:ext cx="790104" cy="367426"/>
            </a:xfrm>
            <a:prstGeom prst="rect">
              <a:avLst/>
            </a:prstGeom>
            <a:solidFill>
              <a:srgbClr val="C9C3E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smtClean="0"/>
                <a:t>T-SAT</a:t>
              </a:r>
              <a:endParaRPr lang="es-EC" sz="1200" b="1" dirty="0"/>
            </a:p>
          </p:txBody>
        </p:sp>
        <p:cxnSp>
          <p:nvCxnSpPr>
            <p:cNvPr id="24" name="Conector recto 23"/>
            <p:cNvCxnSpPr/>
            <p:nvPr/>
          </p:nvCxnSpPr>
          <p:spPr>
            <a:xfrm>
              <a:off x="395536" y="2384267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/>
            <p:cNvSpPr txBox="1"/>
            <p:nvPr/>
          </p:nvSpPr>
          <p:spPr>
            <a:xfrm>
              <a:off x="573471" y="2427171"/>
              <a:ext cx="792088" cy="276999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smtClean="0"/>
                <a:t>Suero</a:t>
              </a:r>
              <a:endParaRPr lang="es-EC" sz="1200" b="1" dirty="0"/>
            </a:p>
          </p:txBody>
        </p:sp>
        <p:sp>
          <p:nvSpPr>
            <p:cNvPr id="27" name="Retraso 26"/>
            <p:cNvSpPr/>
            <p:nvPr/>
          </p:nvSpPr>
          <p:spPr>
            <a:xfrm rot="5400000">
              <a:off x="1704731" y="2077123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34" name="Conector recto 33"/>
            <p:cNvCxnSpPr/>
            <p:nvPr/>
          </p:nvCxnSpPr>
          <p:spPr>
            <a:xfrm>
              <a:off x="1837781" y="2876713"/>
              <a:ext cx="10780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traso 42"/>
            <p:cNvSpPr/>
            <p:nvPr/>
          </p:nvSpPr>
          <p:spPr>
            <a:xfrm rot="5400000">
              <a:off x="3216858" y="2077123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44" name="Conector recto 43"/>
            <p:cNvCxnSpPr/>
            <p:nvPr/>
          </p:nvCxnSpPr>
          <p:spPr>
            <a:xfrm>
              <a:off x="3349908" y="2876713"/>
              <a:ext cx="10780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traso 44"/>
            <p:cNvSpPr/>
            <p:nvPr/>
          </p:nvSpPr>
          <p:spPr>
            <a:xfrm rot="5400000">
              <a:off x="6889307" y="2130191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46" name="Conector recto 45"/>
            <p:cNvCxnSpPr/>
            <p:nvPr/>
          </p:nvCxnSpPr>
          <p:spPr>
            <a:xfrm>
              <a:off x="7022357" y="2929781"/>
              <a:ext cx="10780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uadroTexto 41"/>
            <p:cNvSpPr txBox="1"/>
            <p:nvPr/>
          </p:nvSpPr>
          <p:spPr>
            <a:xfrm>
              <a:off x="805463" y="3491716"/>
              <a:ext cx="326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/>
                <a:t>1</a:t>
              </a:r>
              <a:endParaRPr lang="es-EC" b="1" dirty="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312549" y="3491716"/>
              <a:ext cx="361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/>
                <a:t>2</a:t>
              </a:r>
              <a:endParaRPr lang="es-EC" b="1" dirty="0"/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3743867" y="347441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/>
                <a:t>3</a:t>
              </a: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7377726" y="3518333"/>
              <a:ext cx="565674" cy="489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/>
                <a:t>12</a:t>
              </a:r>
              <a:endParaRPr lang="es-EC" b="1" dirty="0"/>
            </a:p>
          </p:txBody>
        </p:sp>
        <p:cxnSp>
          <p:nvCxnSpPr>
            <p:cNvPr id="53" name="Conector recto 52"/>
            <p:cNvCxnSpPr/>
            <p:nvPr/>
          </p:nvCxnSpPr>
          <p:spPr>
            <a:xfrm>
              <a:off x="4860032" y="2547161"/>
              <a:ext cx="1403789" cy="17743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uadroTexto 55"/>
            <p:cNvSpPr txBox="1"/>
            <p:nvPr/>
          </p:nvSpPr>
          <p:spPr>
            <a:xfrm>
              <a:off x="2064696" y="2928976"/>
              <a:ext cx="694127" cy="336808"/>
            </a:xfrm>
            <a:prstGeom prst="rect">
              <a:avLst/>
            </a:prstGeom>
            <a:solidFill>
              <a:srgbClr val="C9C3E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50" b="1" dirty="0" smtClean="0"/>
                <a:t>T-SAT</a:t>
              </a:r>
              <a:endParaRPr lang="es-EC" sz="1050" b="1" dirty="0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3576823" y="2928976"/>
              <a:ext cx="694127" cy="336808"/>
            </a:xfrm>
            <a:prstGeom prst="rect">
              <a:avLst/>
            </a:prstGeom>
            <a:solidFill>
              <a:srgbClr val="C9C3E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50" b="1" dirty="0" smtClean="0"/>
                <a:t>T-SAT</a:t>
              </a:r>
              <a:endParaRPr lang="es-EC" sz="1050" b="1" dirty="0"/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7249272" y="2974806"/>
              <a:ext cx="694127" cy="336808"/>
            </a:xfrm>
            <a:prstGeom prst="rect">
              <a:avLst/>
            </a:prstGeom>
            <a:solidFill>
              <a:srgbClr val="C9C3E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50" b="1" dirty="0" smtClean="0"/>
                <a:t>T-SAT</a:t>
              </a:r>
              <a:endParaRPr lang="es-EC" sz="1050" b="1" dirty="0"/>
            </a:p>
          </p:txBody>
        </p:sp>
        <p:sp>
          <p:nvSpPr>
            <p:cNvPr id="60" name="Flecha curvada hacia abajo 59"/>
            <p:cNvSpPr/>
            <p:nvPr/>
          </p:nvSpPr>
          <p:spPr>
            <a:xfrm>
              <a:off x="2591372" y="1537046"/>
              <a:ext cx="1297553" cy="317628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61" name="Flecha curvada hacia abajo 60"/>
            <p:cNvSpPr/>
            <p:nvPr/>
          </p:nvSpPr>
          <p:spPr>
            <a:xfrm>
              <a:off x="6263821" y="1537852"/>
              <a:ext cx="1297553" cy="317628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62" name="Flecha curvada hacia abajo 61"/>
            <p:cNvSpPr/>
            <p:nvPr/>
          </p:nvSpPr>
          <p:spPr>
            <a:xfrm>
              <a:off x="7778554" y="1542655"/>
              <a:ext cx="1297553" cy="317628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64" name="Flecha curvada hacia abajo 63"/>
            <p:cNvSpPr/>
            <p:nvPr/>
          </p:nvSpPr>
          <p:spPr>
            <a:xfrm>
              <a:off x="805463" y="1522830"/>
              <a:ext cx="1297553" cy="317628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309422" y="3585505"/>
            <a:ext cx="7130314" cy="1466364"/>
            <a:chOff x="411650" y="4150587"/>
            <a:chExt cx="7886979" cy="2016767"/>
          </a:xfrm>
        </p:grpSpPr>
        <p:sp>
          <p:nvSpPr>
            <p:cNvPr id="65" name="Retraso 64"/>
            <p:cNvSpPr/>
            <p:nvPr/>
          </p:nvSpPr>
          <p:spPr>
            <a:xfrm rot="5400000">
              <a:off x="282770" y="4291300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/>
            </a:p>
          </p:txBody>
        </p:sp>
        <p:cxnSp>
          <p:nvCxnSpPr>
            <p:cNvPr id="66" name="Conector recto 65"/>
            <p:cNvCxnSpPr/>
            <p:nvPr/>
          </p:nvCxnSpPr>
          <p:spPr>
            <a:xfrm>
              <a:off x="411650" y="4776512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uadroTexto 66"/>
            <p:cNvSpPr txBox="1"/>
            <p:nvPr/>
          </p:nvSpPr>
          <p:spPr>
            <a:xfrm>
              <a:off x="608372" y="4785561"/>
              <a:ext cx="755203" cy="57145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50" b="1" dirty="0" smtClean="0"/>
                <a:t>T-SAT + Suero</a:t>
              </a:r>
              <a:endParaRPr lang="es-EC" sz="1050" b="1" dirty="0"/>
            </a:p>
          </p:txBody>
        </p:sp>
        <p:cxnSp>
          <p:nvCxnSpPr>
            <p:cNvPr id="68" name="Conector recto 67"/>
            <p:cNvCxnSpPr/>
            <p:nvPr/>
          </p:nvCxnSpPr>
          <p:spPr>
            <a:xfrm>
              <a:off x="411650" y="4437112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uadroTexto 75"/>
            <p:cNvSpPr txBox="1"/>
            <p:nvPr/>
          </p:nvSpPr>
          <p:spPr>
            <a:xfrm>
              <a:off x="503776" y="5689580"/>
              <a:ext cx="962004" cy="46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/>
                <a:t>1/12.5</a:t>
              </a:r>
              <a:endParaRPr lang="es-EC" sz="1600" b="1" dirty="0"/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2031444" y="5701723"/>
              <a:ext cx="803177" cy="46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/>
                <a:t>1/25</a:t>
              </a:r>
              <a:endParaRPr lang="es-EC" sz="1600" b="1" dirty="0"/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3485056" y="5698394"/>
              <a:ext cx="873861" cy="46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/>
                <a:t>1/50</a:t>
              </a:r>
              <a:endParaRPr lang="es-EC" sz="1600" b="1" dirty="0"/>
            </a:p>
          </p:txBody>
        </p:sp>
        <p:sp>
          <p:nvSpPr>
            <p:cNvPr id="79" name="CuadroTexto 78"/>
            <p:cNvSpPr txBox="1"/>
            <p:nvPr/>
          </p:nvSpPr>
          <p:spPr>
            <a:xfrm>
              <a:off x="7017480" y="5655420"/>
              <a:ext cx="1281149" cy="46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/>
                <a:t>1/25600</a:t>
              </a:r>
              <a:endParaRPr lang="es-EC" sz="1600" b="1" dirty="0"/>
            </a:p>
          </p:txBody>
        </p:sp>
        <p:cxnSp>
          <p:nvCxnSpPr>
            <p:cNvPr id="80" name="Conector recto 79"/>
            <p:cNvCxnSpPr/>
            <p:nvPr/>
          </p:nvCxnSpPr>
          <p:spPr>
            <a:xfrm>
              <a:off x="4876146" y="4758769"/>
              <a:ext cx="1403789" cy="17743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adroTexto 62"/>
            <p:cNvSpPr txBox="1"/>
            <p:nvPr/>
          </p:nvSpPr>
          <p:spPr>
            <a:xfrm>
              <a:off x="714975" y="4465526"/>
              <a:ext cx="539326" cy="349224"/>
            </a:xfrm>
            <a:prstGeom prst="rect">
              <a:avLst/>
            </a:prstGeom>
            <a:solidFill>
              <a:srgbClr val="FF89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00" b="1" dirty="0" smtClean="0"/>
                <a:t>T-Ag</a:t>
              </a:r>
              <a:endParaRPr lang="es-EC" sz="1000" b="1" dirty="0"/>
            </a:p>
          </p:txBody>
        </p:sp>
        <p:sp>
          <p:nvSpPr>
            <p:cNvPr id="85" name="Retraso 84"/>
            <p:cNvSpPr/>
            <p:nvPr/>
          </p:nvSpPr>
          <p:spPr>
            <a:xfrm rot="5400000">
              <a:off x="1741339" y="4291300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/>
            </a:p>
          </p:txBody>
        </p:sp>
        <p:cxnSp>
          <p:nvCxnSpPr>
            <p:cNvPr id="86" name="Conector recto 85"/>
            <p:cNvCxnSpPr/>
            <p:nvPr/>
          </p:nvCxnSpPr>
          <p:spPr>
            <a:xfrm>
              <a:off x="1870219" y="4776512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uadroTexto 86"/>
            <p:cNvSpPr txBox="1"/>
            <p:nvPr/>
          </p:nvSpPr>
          <p:spPr>
            <a:xfrm>
              <a:off x="2066941" y="4785561"/>
              <a:ext cx="755203" cy="57145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50" b="1" dirty="0" smtClean="0"/>
                <a:t>T-SAT + Suero</a:t>
              </a:r>
              <a:endParaRPr lang="es-EC" sz="1050" b="1" dirty="0"/>
            </a:p>
          </p:txBody>
        </p:sp>
        <p:cxnSp>
          <p:nvCxnSpPr>
            <p:cNvPr id="88" name="Conector recto 87"/>
            <p:cNvCxnSpPr/>
            <p:nvPr/>
          </p:nvCxnSpPr>
          <p:spPr>
            <a:xfrm>
              <a:off x="1870219" y="4437112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CuadroTexto 88"/>
            <p:cNvSpPr txBox="1"/>
            <p:nvPr/>
          </p:nvSpPr>
          <p:spPr>
            <a:xfrm>
              <a:off x="2173543" y="4465526"/>
              <a:ext cx="539326" cy="349224"/>
            </a:xfrm>
            <a:prstGeom prst="rect">
              <a:avLst/>
            </a:prstGeom>
            <a:solidFill>
              <a:srgbClr val="FF89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00" b="1" dirty="0" smtClean="0"/>
                <a:t>T-Ag</a:t>
              </a:r>
              <a:endParaRPr lang="es-EC" sz="1000" b="1" dirty="0"/>
            </a:p>
          </p:txBody>
        </p:sp>
        <p:sp>
          <p:nvSpPr>
            <p:cNvPr id="90" name="Retraso 89"/>
            <p:cNvSpPr/>
            <p:nvPr/>
          </p:nvSpPr>
          <p:spPr>
            <a:xfrm rot="5400000">
              <a:off x="3221709" y="4283637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/>
            </a:p>
          </p:txBody>
        </p:sp>
        <p:cxnSp>
          <p:nvCxnSpPr>
            <p:cNvPr id="91" name="Conector recto 90"/>
            <p:cNvCxnSpPr/>
            <p:nvPr/>
          </p:nvCxnSpPr>
          <p:spPr>
            <a:xfrm>
              <a:off x="3350589" y="4768849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uadroTexto 91"/>
            <p:cNvSpPr txBox="1"/>
            <p:nvPr/>
          </p:nvSpPr>
          <p:spPr>
            <a:xfrm>
              <a:off x="3547311" y="4777897"/>
              <a:ext cx="755203" cy="57145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50" b="1" dirty="0" smtClean="0"/>
                <a:t>T-SAT + Suero</a:t>
              </a:r>
              <a:endParaRPr lang="es-EC" sz="1050" b="1" dirty="0"/>
            </a:p>
          </p:txBody>
        </p:sp>
        <p:cxnSp>
          <p:nvCxnSpPr>
            <p:cNvPr id="93" name="Conector recto 92"/>
            <p:cNvCxnSpPr/>
            <p:nvPr/>
          </p:nvCxnSpPr>
          <p:spPr>
            <a:xfrm>
              <a:off x="3350589" y="4429449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CuadroTexto 93"/>
            <p:cNvSpPr txBox="1"/>
            <p:nvPr/>
          </p:nvSpPr>
          <p:spPr>
            <a:xfrm>
              <a:off x="3653913" y="4457863"/>
              <a:ext cx="539326" cy="349224"/>
            </a:xfrm>
            <a:prstGeom prst="rect">
              <a:avLst/>
            </a:prstGeom>
            <a:solidFill>
              <a:srgbClr val="FF89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00" b="1" dirty="0" smtClean="0"/>
                <a:t>T-Ag</a:t>
              </a:r>
              <a:endParaRPr lang="es-EC" sz="1000" b="1" dirty="0"/>
            </a:p>
          </p:txBody>
        </p:sp>
        <p:sp>
          <p:nvSpPr>
            <p:cNvPr id="95" name="Retraso 94"/>
            <p:cNvSpPr/>
            <p:nvPr/>
          </p:nvSpPr>
          <p:spPr>
            <a:xfrm rot="5400000">
              <a:off x="6888600" y="4283637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/>
            </a:p>
          </p:txBody>
        </p:sp>
        <p:cxnSp>
          <p:nvCxnSpPr>
            <p:cNvPr id="96" name="Conector recto 95"/>
            <p:cNvCxnSpPr/>
            <p:nvPr/>
          </p:nvCxnSpPr>
          <p:spPr>
            <a:xfrm>
              <a:off x="7017480" y="4768849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CuadroTexto 96"/>
            <p:cNvSpPr txBox="1"/>
            <p:nvPr/>
          </p:nvSpPr>
          <p:spPr>
            <a:xfrm>
              <a:off x="7214202" y="4777897"/>
              <a:ext cx="755203" cy="57145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50" b="1" dirty="0" smtClean="0"/>
                <a:t>T-SAT + Suero</a:t>
              </a:r>
              <a:endParaRPr lang="es-EC" sz="1050" b="1" dirty="0"/>
            </a:p>
          </p:txBody>
        </p:sp>
        <p:cxnSp>
          <p:nvCxnSpPr>
            <p:cNvPr id="98" name="Conector recto 97"/>
            <p:cNvCxnSpPr/>
            <p:nvPr/>
          </p:nvCxnSpPr>
          <p:spPr>
            <a:xfrm>
              <a:off x="7017480" y="4429449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CuadroTexto 98"/>
            <p:cNvSpPr txBox="1"/>
            <p:nvPr/>
          </p:nvSpPr>
          <p:spPr>
            <a:xfrm>
              <a:off x="7320804" y="4457863"/>
              <a:ext cx="539326" cy="349224"/>
            </a:xfrm>
            <a:prstGeom prst="rect">
              <a:avLst/>
            </a:prstGeom>
            <a:solidFill>
              <a:srgbClr val="FF89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00" b="1" dirty="0" smtClean="0"/>
                <a:t>T-Ag</a:t>
              </a:r>
              <a:endParaRPr lang="es-EC" sz="1000" b="1" dirty="0"/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312837" y="5190848"/>
            <a:ext cx="7130314" cy="1466364"/>
            <a:chOff x="411650" y="4150587"/>
            <a:chExt cx="7886979" cy="2016767"/>
          </a:xfrm>
        </p:grpSpPr>
        <p:sp>
          <p:nvSpPr>
            <p:cNvPr id="103" name="Retraso 102"/>
            <p:cNvSpPr/>
            <p:nvPr/>
          </p:nvSpPr>
          <p:spPr>
            <a:xfrm rot="5400000">
              <a:off x="282770" y="4291300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/>
            </a:p>
          </p:txBody>
        </p:sp>
        <p:sp>
          <p:nvSpPr>
            <p:cNvPr id="105" name="CuadroTexto 104"/>
            <p:cNvSpPr txBox="1"/>
            <p:nvPr/>
          </p:nvSpPr>
          <p:spPr>
            <a:xfrm>
              <a:off x="606252" y="4427080"/>
              <a:ext cx="755203" cy="1015923"/>
            </a:xfrm>
            <a:prstGeom prst="rect">
              <a:avLst/>
            </a:prstGeom>
            <a:solidFill>
              <a:srgbClr val="B6C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50" b="1" dirty="0" smtClean="0"/>
                <a:t>T-SAT + Suero+ T-Ag</a:t>
              </a:r>
              <a:endParaRPr lang="es-EC" sz="1050" b="1" dirty="0"/>
            </a:p>
          </p:txBody>
        </p:sp>
        <p:cxnSp>
          <p:nvCxnSpPr>
            <p:cNvPr id="106" name="Conector recto 105"/>
            <p:cNvCxnSpPr/>
            <p:nvPr/>
          </p:nvCxnSpPr>
          <p:spPr>
            <a:xfrm>
              <a:off x="411650" y="4437112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CuadroTexto 106"/>
            <p:cNvSpPr txBox="1"/>
            <p:nvPr/>
          </p:nvSpPr>
          <p:spPr>
            <a:xfrm>
              <a:off x="503776" y="5689580"/>
              <a:ext cx="962004" cy="46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/>
                <a:t>1/12.5</a:t>
              </a:r>
              <a:endParaRPr lang="es-EC" sz="1600" b="1" dirty="0"/>
            </a:p>
          </p:txBody>
        </p:sp>
        <p:sp>
          <p:nvSpPr>
            <p:cNvPr id="108" name="CuadroTexto 107"/>
            <p:cNvSpPr txBox="1"/>
            <p:nvPr/>
          </p:nvSpPr>
          <p:spPr>
            <a:xfrm>
              <a:off x="2031444" y="5701723"/>
              <a:ext cx="803177" cy="46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/>
                <a:t>1/25</a:t>
              </a:r>
              <a:endParaRPr lang="es-EC" sz="1600" b="1" dirty="0"/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3485056" y="5698394"/>
              <a:ext cx="873861" cy="46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/>
                <a:t>1/50</a:t>
              </a:r>
              <a:endParaRPr lang="es-EC" sz="1600" b="1" dirty="0"/>
            </a:p>
          </p:txBody>
        </p:sp>
        <p:sp>
          <p:nvSpPr>
            <p:cNvPr id="110" name="CuadroTexto 109"/>
            <p:cNvSpPr txBox="1"/>
            <p:nvPr/>
          </p:nvSpPr>
          <p:spPr>
            <a:xfrm>
              <a:off x="7017480" y="5655420"/>
              <a:ext cx="1281149" cy="4656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/>
                <a:t>1/25600</a:t>
              </a:r>
              <a:endParaRPr lang="es-EC" sz="1600" b="1" dirty="0"/>
            </a:p>
          </p:txBody>
        </p:sp>
        <p:cxnSp>
          <p:nvCxnSpPr>
            <p:cNvPr id="111" name="Conector recto 110"/>
            <p:cNvCxnSpPr/>
            <p:nvPr/>
          </p:nvCxnSpPr>
          <p:spPr>
            <a:xfrm>
              <a:off x="4876146" y="4758769"/>
              <a:ext cx="1403789" cy="17743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traso 112"/>
            <p:cNvSpPr/>
            <p:nvPr/>
          </p:nvSpPr>
          <p:spPr>
            <a:xfrm rot="5400000">
              <a:off x="1741339" y="4291300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/>
            </a:p>
          </p:txBody>
        </p:sp>
        <p:cxnSp>
          <p:nvCxnSpPr>
            <p:cNvPr id="116" name="Conector recto 115"/>
            <p:cNvCxnSpPr/>
            <p:nvPr/>
          </p:nvCxnSpPr>
          <p:spPr>
            <a:xfrm>
              <a:off x="1870219" y="4437112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traso 117"/>
            <p:cNvSpPr/>
            <p:nvPr/>
          </p:nvSpPr>
          <p:spPr>
            <a:xfrm rot="5400000">
              <a:off x="3221709" y="4283637"/>
              <a:ext cx="1414058" cy="1147958"/>
            </a:xfrm>
            <a:prstGeom prst="flowChartDela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/>
            </a:p>
          </p:txBody>
        </p:sp>
        <p:cxnSp>
          <p:nvCxnSpPr>
            <p:cNvPr id="121" name="Conector recto 120"/>
            <p:cNvCxnSpPr/>
            <p:nvPr/>
          </p:nvCxnSpPr>
          <p:spPr>
            <a:xfrm>
              <a:off x="3350589" y="4429449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traso 122"/>
            <p:cNvSpPr/>
            <p:nvPr/>
          </p:nvSpPr>
          <p:spPr>
            <a:xfrm rot="5400000">
              <a:off x="6888600" y="4283637"/>
              <a:ext cx="1414058" cy="114795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/>
            </a:p>
          </p:txBody>
        </p:sp>
        <p:cxnSp>
          <p:nvCxnSpPr>
            <p:cNvPr id="126" name="Conector recto 125"/>
            <p:cNvCxnSpPr/>
            <p:nvPr/>
          </p:nvCxnSpPr>
          <p:spPr>
            <a:xfrm>
              <a:off x="7017480" y="4429449"/>
              <a:ext cx="1147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CuadroTexto 127"/>
          <p:cNvSpPr txBox="1"/>
          <p:nvPr/>
        </p:nvSpPr>
        <p:spPr>
          <a:xfrm>
            <a:off x="1817186" y="5416582"/>
            <a:ext cx="682750" cy="738664"/>
          </a:xfrm>
          <a:prstGeom prst="rect">
            <a:avLst/>
          </a:prstGeom>
          <a:solidFill>
            <a:srgbClr val="B6C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/>
              <a:t>T-SAT + Suero+ T-Ag</a:t>
            </a:r>
            <a:endParaRPr lang="es-EC" sz="1050" b="1" dirty="0"/>
          </a:p>
        </p:txBody>
      </p:sp>
      <p:sp>
        <p:nvSpPr>
          <p:cNvPr id="129" name="CuadroTexto 128"/>
          <p:cNvSpPr txBox="1"/>
          <p:nvPr/>
        </p:nvSpPr>
        <p:spPr>
          <a:xfrm>
            <a:off x="3170491" y="5414836"/>
            <a:ext cx="682750" cy="738664"/>
          </a:xfrm>
          <a:prstGeom prst="rect">
            <a:avLst/>
          </a:prstGeom>
          <a:solidFill>
            <a:srgbClr val="B6C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/>
              <a:t>T-SAT + Suero+ T-Ag</a:t>
            </a:r>
            <a:endParaRPr lang="es-EC" sz="1050" b="1" dirty="0"/>
          </a:p>
        </p:txBody>
      </p:sp>
      <p:sp>
        <p:nvSpPr>
          <p:cNvPr id="130" name="CuadroTexto 129"/>
          <p:cNvSpPr txBox="1"/>
          <p:nvPr/>
        </p:nvSpPr>
        <p:spPr>
          <a:xfrm>
            <a:off x="6459559" y="5399176"/>
            <a:ext cx="682750" cy="738664"/>
          </a:xfrm>
          <a:prstGeom prst="rect">
            <a:avLst/>
          </a:prstGeom>
          <a:solidFill>
            <a:srgbClr val="B6C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/>
              <a:t>T-SAT + Suero+ T-Ag</a:t>
            </a:r>
            <a:endParaRPr lang="es-EC" sz="1050" b="1" dirty="0"/>
          </a:p>
        </p:txBody>
      </p:sp>
      <p:sp>
        <p:nvSpPr>
          <p:cNvPr id="101" name="CuadroTexto 100"/>
          <p:cNvSpPr txBox="1"/>
          <p:nvPr/>
        </p:nvSpPr>
        <p:spPr>
          <a:xfrm>
            <a:off x="7439736" y="1964904"/>
            <a:ext cx="124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Descartar</a:t>
            </a:r>
            <a:endParaRPr lang="es-EC" b="1" dirty="0"/>
          </a:p>
        </p:txBody>
      </p:sp>
      <p:sp>
        <p:nvSpPr>
          <p:cNvPr id="131" name="CuadroTexto 130"/>
          <p:cNvSpPr txBox="1"/>
          <p:nvPr/>
        </p:nvSpPr>
        <p:spPr>
          <a:xfrm>
            <a:off x="7661670" y="5227687"/>
            <a:ext cx="147565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Incubar a 37° C por 20 horas</a:t>
            </a:r>
            <a:endParaRPr lang="es-EC" b="1" dirty="0"/>
          </a:p>
        </p:txBody>
      </p:sp>
      <p:sp>
        <p:nvSpPr>
          <p:cNvPr id="132" name="CuadroTexto 131"/>
          <p:cNvSpPr txBox="1"/>
          <p:nvPr/>
        </p:nvSpPr>
        <p:spPr>
          <a:xfrm>
            <a:off x="7675367" y="3827128"/>
            <a:ext cx="101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Agitar</a:t>
            </a:r>
            <a:endParaRPr lang="es-EC" b="1" dirty="0"/>
          </a:p>
        </p:txBody>
      </p:sp>
      <p:sp>
        <p:nvSpPr>
          <p:cNvPr id="133" name="CuadroTexto 132"/>
          <p:cNvSpPr txBox="1"/>
          <p:nvPr/>
        </p:nvSpPr>
        <p:spPr>
          <a:xfrm>
            <a:off x="4980157" y="853263"/>
            <a:ext cx="334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 diluciones = SAT Rutina</a:t>
            </a:r>
          </a:p>
          <a:p>
            <a:r>
              <a:rPr lang="es-EC" dirty="0" smtClean="0"/>
              <a:t>12 diluciones = SAT Titulación</a:t>
            </a:r>
            <a:endParaRPr lang="es-EC" dirty="0"/>
          </a:p>
        </p:txBody>
      </p:sp>
      <p:sp>
        <p:nvSpPr>
          <p:cNvPr id="134" name="Flecha derecha 133"/>
          <p:cNvSpPr/>
          <p:nvPr/>
        </p:nvSpPr>
        <p:spPr>
          <a:xfrm>
            <a:off x="4572000" y="1061731"/>
            <a:ext cx="288032" cy="22845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29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MATERIALES Y MÉTODOS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1752" y="836712"/>
            <a:ext cx="4208648" cy="6480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Seroaglutinación lenta en tubo en presencia de EDTA (SAT-EDTA)</a:t>
            </a:r>
            <a:endParaRPr lang="es-EC" b="1" dirty="0">
              <a:solidFill>
                <a:schemeClr val="tx1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187624" y="2132856"/>
            <a:ext cx="6048672" cy="1233164"/>
            <a:chOff x="539552" y="1763788"/>
            <a:chExt cx="7560840" cy="1521196"/>
          </a:xfrm>
        </p:grpSpPr>
        <p:sp>
          <p:nvSpPr>
            <p:cNvPr id="12" name="Forma libre 11"/>
            <p:cNvSpPr/>
            <p:nvPr/>
          </p:nvSpPr>
          <p:spPr>
            <a:xfrm>
              <a:off x="611560" y="1799771"/>
              <a:ext cx="1392087" cy="1485213"/>
            </a:xfrm>
            <a:custGeom>
              <a:avLst/>
              <a:gdLst>
                <a:gd name="connsiteX0" fmla="*/ 566057 w 1524112"/>
                <a:gd name="connsiteY0" fmla="*/ 0 h 1480458"/>
                <a:gd name="connsiteX1" fmla="*/ 566057 w 1524112"/>
                <a:gd name="connsiteY1" fmla="*/ 0 h 1480458"/>
                <a:gd name="connsiteX2" fmla="*/ 667657 w 1524112"/>
                <a:gd name="connsiteY2" fmla="*/ 72572 h 1480458"/>
                <a:gd name="connsiteX3" fmla="*/ 841828 w 1524112"/>
                <a:gd name="connsiteY3" fmla="*/ 116115 h 1480458"/>
                <a:gd name="connsiteX4" fmla="*/ 870857 w 1524112"/>
                <a:gd name="connsiteY4" fmla="*/ 232229 h 1480458"/>
                <a:gd name="connsiteX5" fmla="*/ 899886 w 1524112"/>
                <a:gd name="connsiteY5" fmla="*/ 362858 h 1480458"/>
                <a:gd name="connsiteX6" fmla="*/ 928914 w 1524112"/>
                <a:gd name="connsiteY6" fmla="*/ 406400 h 1480458"/>
                <a:gd name="connsiteX7" fmla="*/ 972457 w 1524112"/>
                <a:gd name="connsiteY7" fmla="*/ 435429 h 1480458"/>
                <a:gd name="connsiteX8" fmla="*/ 1030514 w 1524112"/>
                <a:gd name="connsiteY8" fmla="*/ 420915 h 1480458"/>
                <a:gd name="connsiteX9" fmla="*/ 1074057 w 1524112"/>
                <a:gd name="connsiteY9" fmla="*/ 435429 h 1480458"/>
                <a:gd name="connsiteX10" fmla="*/ 1132114 w 1524112"/>
                <a:gd name="connsiteY10" fmla="*/ 449943 h 1480458"/>
                <a:gd name="connsiteX11" fmla="*/ 1175657 w 1524112"/>
                <a:gd name="connsiteY11" fmla="*/ 478972 h 1480458"/>
                <a:gd name="connsiteX12" fmla="*/ 1277257 w 1524112"/>
                <a:gd name="connsiteY12" fmla="*/ 522515 h 1480458"/>
                <a:gd name="connsiteX13" fmla="*/ 1306286 w 1524112"/>
                <a:gd name="connsiteY13" fmla="*/ 566058 h 1480458"/>
                <a:gd name="connsiteX14" fmla="*/ 1320800 w 1524112"/>
                <a:gd name="connsiteY14" fmla="*/ 638629 h 1480458"/>
                <a:gd name="connsiteX15" fmla="*/ 1364343 w 1524112"/>
                <a:gd name="connsiteY15" fmla="*/ 667658 h 1480458"/>
                <a:gd name="connsiteX16" fmla="*/ 1436914 w 1524112"/>
                <a:gd name="connsiteY16" fmla="*/ 653143 h 1480458"/>
                <a:gd name="connsiteX17" fmla="*/ 1480457 w 1524112"/>
                <a:gd name="connsiteY17" fmla="*/ 638629 h 1480458"/>
                <a:gd name="connsiteX18" fmla="*/ 1509486 w 1524112"/>
                <a:gd name="connsiteY18" fmla="*/ 682172 h 1480458"/>
                <a:gd name="connsiteX19" fmla="*/ 1509486 w 1524112"/>
                <a:gd name="connsiteY19" fmla="*/ 914400 h 1480458"/>
                <a:gd name="connsiteX20" fmla="*/ 1480457 w 1524112"/>
                <a:gd name="connsiteY20" fmla="*/ 1001486 h 1480458"/>
                <a:gd name="connsiteX21" fmla="*/ 1335314 w 1524112"/>
                <a:gd name="connsiteY21" fmla="*/ 1146629 h 1480458"/>
                <a:gd name="connsiteX22" fmla="*/ 1291771 w 1524112"/>
                <a:gd name="connsiteY22" fmla="*/ 1175658 h 1480458"/>
                <a:gd name="connsiteX23" fmla="*/ 1233714 w 1524112"/>
                <a:gd name="connsiteY23" fmla="*/ 1262743 h 1480458"/>
                <a:gd name="connsiteX24" fmla="*/ 1117600 w 1524112"/>
                <a:gd name="connsiteY24" fmla="*/ 1291772 h 1480458"/>
                <a:gd name="connsiteX25" fmla="*/ 1074057 w 1524112"/>
                <a:gd name="connsiteY25" fmla="*/ 1320800 h 1480458"/>
                <a:gd name="connsiteX26" fmla="*/ 1001486 w 1524112"/>
                <a:gd name="connsiteY26" fmla="*/ 1378858 h 1480458"/>
                <a:gd name="connsiteX27" fmla="*/ 914400 w 1524112"/>
                <a:gd name="connsiteY27" fmla="*/ 1436915 h 1480458"/>
                <a:gd name="connsiteX28" fmla="*/ 870857 w 1524112"/>
                <a:gd name="connsiteY28" fmla="*/ 1465943 h 1480458"/>
                <a:gd name="connsiteX29" fmla="*/ 827314 w 1524112"/>
                <a:gd name="connsiteY29" fmla="*/ 1480458 h 1480458"/>
                <a:gd name="connsiteX30" fmla="*/ 493486 w 1524112"/>
                <a:gd name="connsiteY30" fmla="*/ 1465943 h 1480458"/>
                <a:gd name="connsiteX31" fmla="*/ 406400 w 1524112"/>
                <a:gd name="connsiteY31" fmla="*/ 1436915 h 1480458"/>
                <a:gd name="connsiteX32" fmla="*/ 362857 w 1524112"/>
                <a:gd name="connsiteY32" fmla="*/ 1407886 h 1480458"/>
                <a:gd name="connsiteX33" fmla="*/ 319314 w 1524112"/>
                <a:gd name="connsiteY33" fmla="*/ 1393372 h 1480458"/>
                <a:gd name="connsiteX34" fmla="*/ 304800 w 1524112"/>
                <a:gd name="connsiteY34" fmla="*/ 1349829 h 1480458"/>
                <a:gd name="connsiteX35" fmla="*/ 275771 w 1524112"/>
                <a:gd name="connsiteY35" fmla="*/ 1306286 h 1480458"/>
                <a:gd name="connsiteX36" fmla="*/ 232228 w 1524112"/>
                <a:gd name="connsiteY36" fmla="*/ 1277258 h 1480458"/>
                <a:gd name="connsiteX37" fmla="*/ 145143 w 1524112"/>
                <a:gd name="connsiteY37" fmla="*/ 1204686 h 1480458"/>
                <a:gd name="connsiteX38" fmla="*/ 130628 w 1524112"/>
                <a:gd name="connsiteY38" fmla="*/ 1161143 h 1480458"/>
                <a:gd name="connsiteX39" fmla="*/ 101600 w 1524112"/>
                <a:gd name="connsiteY39" fmla="*/ 1059543 h 1480458"/>
                <a:gd name="connsiteX40" fmla="*/ 87086 w 1524112"/>
                <a:gd name="connsiteY40" fmla="*/ 928915 h 1480458"/>
                <a:gd name="connsiteX41" fmla="*/ 43543 w 1524112"/>
                <a:gd name="connsiteY41" fmla="*/ 914400 h 1480458"/>
                <a:gd name="connsiteX42" fmla="*/ 29028 w 1524112"/>
                <a:gd name="connsiteY42" fmla="*/ 870858 h 1480458"/>
                <a:gd name="connsiteX43" fmla="*/ 0 w 1524112"/>
                <a:gd name="connsiteY43" fmla="*/ 827315 h 1480458"/>
                <a:gd name="connsiteX44" fmla="*/ 14514 w 1524112"/>
                <a:gd name="connsiteY44" fmla="*/ 537029 h 1480458"/>
                <a:gd name="connsiteX45" fmla="*/ 29028 w 1524112"/>
                <a:gd name="connsiteY45" fmla="*/ 493486 h 1480458"/>
                <a:gd name="connsiteX46" fmla="*/ 116114 w 1524112"/>
                <a:gd name="connsiteY46" fmla="*/ 464458 h 1480458"/>
                <a:gd name="connsiteX47" fmla="*/ 130628 w 1524112"/>
                <a:gd name="connsiteY47" fmla="*/ 333829 h 1480458"/>
                <a:gd name="connsiteX48" fmla="*/ 145143 w 1524112"/>
                <a:gd name="connsiteY48" fmla="*/ 290286 h 1480458"/>
                <a:gd name="connsiteX49" fmla="*/ 188686 w 1524112"/>
                <a:gd name="connsiteY49" fmla="*/ 275772 h 1480458"/>
                <a:gd name="connsiteX50" fmla="*/ 232228 w 1524112"/>
                <a:gd name="connsiteY50" fmla="*/ 246743 h 1480458"/>
                <a:gd name="connsiteX51" fmla="*/ 290286 w 1524112"/>
                <a:gd name="connsiteY51" fmla="*/ 159658 h 1480458"/>
                <a:gd name="connsiteX52" fmla="*/ 377371 w 1524112"/>
                <a:gd name="connsiteY52" fmla="*/ 116115 h 1480458"/>
                <a:gd name="connsiteX53" fmla="*/ 406400 w 1524112"/>
                <a:gd name="connsiteY53" fmla="*/ 72572 h 1480458"/>
                <a:gd name="connsiteX54" fmla="*/ 508000 w 1524112"/>
                <a:gd name="connsiteY54" fmla="*/ 43543 h 1480458"/>
                <a:gd name="connsiteX55" fmla="*/ 508000 w 1524112"/>
                <a:gd name="connsiteY55" fmla="*/ 43543 h 148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24112" h="1480458">
                  <a:moveTo>
                    <a:pt x="566057" y="0"/>
                  </a:moveTo>
                  <a:lnTo>
                    <a:pt x="566057" y="0"/>
                  </a:lnTo>
                  <a:cubicBezTo>
                    <a:pt x="599924" y="24191"/>
                    <a:pt x="628688" y="57959"/>
                    <a:pt x="667657" y="72572"/>
                  </a:cubicBezTo>
                  <a:cubicBezTo>
                    <a:pt x="949489" y="178259"/>
                    <a:pt x="708533" y="27249"/>
                    <a:pt x="841828" y="116115"/>
                  </a:cubicBezTo>
                  <a:cubicBezTo>
                    <a:pt x="861972" y="176545"/>
                    <a:pt x="856845" y="155163"/>
                    <a:pt x="870857" y="232229"/>
                  </a:cubicBezTo>
                  <a:cubicBezTo>
                    <a:pt x="877229" y="267276"/>
                    <a:pt x="881605" y="326296"/>
                    <a:pt x="899886" y="362858"/>
                  </a:cubicBezTo>
                  <a:cubicBezTo>
                    <a:pt x="907687" y="378460"/>
                    <a:pt x="916579" y="394065"/>
                    <a:pt x="928914" y="406400"/>
                  </a:cubicBezTo>
                  <a:cubicBezTo>
                    <a:pt x="941249" y="418735"/>
                    <a:pt x="957943" y="425753"/>
                    <a:pt x="972457" y="435429"/>
                  </a:cubicBezTo>
                  <a:cubicBezTo>
                    <a:pt x="991809" y="430591"/>
                    <a:pt x="1010566" y="420915"/>
                    <a:pt x="1030514" y="420915"/>
                  </a:cubicBezTo>
                  <a:cubicBezTo>
                    <a:pt x="1045813" y="420915"/>
                    <a:pt x="1059346" y="431226"/>
                    <a:pt x="1074057" y="435429"/>
                  </a:cubicBezTo>
                  <a:cubicBezTo>
                    <a:pt x="1093237" y="440909"/>
                    <a:pt x="1112762" y="445105"/>
                    <a:pt x="1132114" y="449943"/>
                  </a:cubicBezTo>
                  <a:cubicBezTo>
                    <a:pt x="1146628" y="459619"/>
                    <a:pt x="1159623" y="472100"/>
                    <a:pt x="1175657" y="478972"/>
                  </a:cubicBezTo>
                  <a:cubicBezTo>
                    <a:pt x="1306873" y="535208"/>
                    <a:pt x="1167939" y="449636"/>
                    <a:pt x="1277257" y="522515"/>
                  </a:cubicBezTo>
                  <a:cubicBezTo>
                    <a:pt x="1286933" y="537029"/>
                    <a:pt x="1300161" y="549725"/>
                    <a:pt x="1306286" y="566058"/>
                  </a:cubicBezTo>
                  <a:cubicBezTo>
                    <a:pt x="1314948" y="589157"/>
                    <a:pt x="1308561" y="617210"/>
                    <a:pt x="1320800" y="638629"/>
                  </a:cubicBezTo>
                  <a:cubicBezTo>
                    <a:pt x="1329455" y="653775"/>
                    <a:pt x="1349829" y="657982"/>
                    <a:pt x="1364343" y="667658"/>
                  </a:cubicBezTo>
                  <a:cubicBezTo>
                    <a:pt x="1388533" y="662820"/>
                    <a:pt x="1412981" y="659126"/>
                    <a:pt x="1436914" y="653143"/>
                  </a:cubicBezTo>
                  <a:cubicBezTo>
                    <a:pt x="1451757" y="649432"/>
                    <a:pt x="1466252" y="632947"/>
                    <a:pt x="1480457" y="638629"/>
                  </a:cubicBezTo>
                  <a:cubicBezTo>
                    <a:pt x="1496653" y="645108"/>
                    <a:pt x="1499810" y="667658"/>
                    <a:pt x="1509486" y="682172"/>
                  </a:cubicBezTo>
                  <a:cubicBezTo>
                    <a:pt x="1521616" y="803471"/>
                    <a:pt x="1535209" y="811509"/>
                    <a:pt x="1509486" y="914400"/>
                  </a:cubicBezTo>
                  <a:cubicBezTo>
                    <a:pt x="1502065" y="944085"/>
                    <a:pt x="1497430" y="976026"/>
                    <a:pt x="1480457" y="1001486"/>
                  </a:cubicBezTo>
                  <a:cubicBezTo>
                    <a:pt x="1403047" y="1117601"/>
                    <a:pt x="1451429" y="1069219"/>
                    <a:pt x="1335314" y="1146629"/>
                  </a:cubicBezTo>
                  <a:lnTo>
                    <a:pt x="1291771" y="1175658"/>
                  </a:lnTo>
                  <a:cubicBezTo>
                    <a:pt x="1272419" y="1204686"/>
                    <a:pt x="1267924" y="1255901"/>
                    <a:pt x="1233714" y="1262743"/>
                  </a:cubicBezTo>
                  <a:cubicBezTo>
                    <a:pt x="1206115" y="1268263"/>
                    <a:pt x="1147352" y="1276896"/>
                    <a:pt x="1117600" y="1291772"/>
                  </a:cubicBezTo>
                  <a:cubicBezTo>
                    <a:pt x="1101998" y="1299573"/>
                    <a:pt x="1088571" y="1311124"/>
                    <a:pt x="1074057" y="1320800"/>
                  </a:cubicBezTo>
                  <a:cubicBezTo>
                    <a:pt x="1020421" y="1401253"/>
                    <a:pt x="1075715" y="1337619"/>
                    <a:pt x="1001486" y="1378858"/>
                  </a:cubicBezTo>
                  <a:cubicBezTo>
                    <a:pt x="970988" y="1395801"/>
                    <a:pt x="943429" y="1417563"/>
                    <a:pt x="914400" y="1436915"/>
                  </a:cubicBezTo>
                  <a:cubicBezTo>
                    <a:pt x="899886" y="1446591"/>
                    <a:pt x="887406" y="1460427"/>
                    <a:pt x="870857" y="1465943"/>
                  </a:cubicBezTo>
                  <a:lnTo>
                    <a:pt x="827314" y="1480458"/>
                  </a:lnTo>
                  <a:cubicBezTo>
                    <a:pt x="716038" y="1475620"/>
                    <a:pt x="604276" y="1477404"/>
                    <a:pt x="493486" y="1465943"/>
                  </a:cubicBezTo>
                  <a:cubicBezTo>
                    <a:pt x="463050" y="1462794"/>
                    <a:pt x="406400" y="1436915"/>
                    <a:pt x="406400" y="1436915"/>
                  </a:cubicBezTo>
                  <a:cubicBezTo>
                    <a:pt x="391886" y="1427239"/>
                    <a:pt x="378459" y="1415687"/>
                    <a:pt x="362857" y="1407886"/>
                  </a:cubicBezTo>
                  <a:cubicBezTo>
                    <a:pt x="349173" y="1401044"/>
                    <a:pt x="330132" y="1404190"/>
                    <a:pt x="319314" y="1393372"/>
                  </a:cubicBezTo>
                  <a:cubicBezTo>
                    <a:pt x="308496" y="1382554"/>
                    <a:pt x="311642" y="1363513"/>
                    <a:pt x="304800" y="1349829"/>
                  </a:cubicBezTo>
                  <a:cubicBezTo>
                    <a:pt x="296999" y="1334227"/>
                    <a:pt x="288106" y="1318621"/>
                    <a:pt x="275771" y="1306286"/>
                  </a:cubicBezTo>
                  <a:cubicBezTo>
                    <a:pt x="263436" y="1293951"/>
                    <a:pt x="245629" y="1288425"/>
                    <a:pt x="232228" y="1277258"/>
                  </a:cubicBezTo>
                  <a:cubicBezTo>
                    <a:pt x="120466" y="1184122"/>
                    <a:pt x="253259" y="1276764"/>
                    <a:pt x="145143" y="1204686"/>
                  </a:cubicBezTo>
                  <a:cubicBezTo>
                    <a:pt x="140305" y="1190172"/>
                    <a:pt x="134831" y="1175854"/>
                    <a:pt x="130628" y="1161143"/>
                  </a:cubicBezTo>
                  <a:cubicBezTo>
                    <a:pt x="94170" y="1033542"/>
                    <a:pt x="136406" y="1163965"/>
                    <a:pt x="101600" y="1059543"/>
                  </a:cubicBezTo>
                  <a:cubicBezTo>
                    <a:pt x="96762" y="1016000"/>
                    <a:pt x="103357" y="969592"/>
                    <a:pt x="87086" y="928915"/>
                  </a:cubicBezTo>
                  <a:cubicBezTo>
                    <a:pt x="81404" y="914710"/>
                    <a:pt x="54361" y="925218"/>
                    <a:pt x="43543" y="914400"/>
                  </a:cubicBezTo>
                  <a:cubicBezTo>
                    <a:pt x="32725" y="903582"/>
                    <a:pt x="35870" y="884542"/>
                    <a:pt x="29028" y="870858"/>
                  </a:cubicBezTo>
                  <a:cubicBezTo>
                    <a:pt x="21227" y="855256"/>
                    <a:pt x="9676" y="841829"/>
                    <a:pt x="0" y="827315"/>
                  </a:cubicBezTo>
                  <a:cubicBezTo>
                    <a:pt x="4838" y="730553"/>
                    <a:pt x="6121" y="633548"/>
                    <a:pt x="14514" y="537029"/>
                  </a:cubicBezTo>
                  <a:cubicBezTo>
                    <a:pt x="15839" y="521787"/>
                    <a:pt x="16578" y="502379"/>
                    <a:pt x="29028" y="493486"/>
                  </a:cubicBezTo>
                  <a:cubicBezTo>
                    <a:pt x="53927" y="475701"/>
                    <a:pt x="87085" y="474134"/>
                    <a:pt x="116114" y="464458"/>
                  </a:cubicBezTo>
                  <a:cubicBezTo>
                    <a:pt x="120952" y="420915"/>
                    <a:pt x="123425" y="377044"/>
                    <a:pt x="130628" y="333829"/>
                  </a:cubicBezTo>
                  <a:cubicBezTo>
                    <a:pt x="133143" y="318738"/>
                    <a:pt x="134325" y="301104"/>
                    <a:pt x="145143" y="290286"/>
                  </a:cubicBezTo>
                  <a:cubicBezTo>
                    <a:pt x="155961" y="279468"/>
                    <a:pt x="174172" y="280610"/>
                    <a:pt x="188686" y="275772"/>
                  </a:cubicBezTo>
                  <a:cubicBezTo>
                    <a:pt x="203200" y="266096"/>
                    <a:pt x="220741" y="259871"/>
                    <a:pt x="232228" y="246743"/>
                  </a:cubicBezTo>
                  <a:cubicBezTo>
                    <a:pt x="255202" y="220487"/>
                    <a:pt x="261258" y="179011"/>
                    <a:pt x="290286" y="159658"/>
                  </a:cubicBezTo>
                  <a:cubicBezTo>
                    <a:pt x="346558" y="122142"/>
                    <a:pt x="317279" y="136145"/>
                    <a:pt x="377371" y="116115"/>
                  </a:cubicBezTo>
                  <a:cubicBezTo>
                    <a:pt x="387047" y="101601"/>
                    <a:pt x="391607" y="81817"/>
                    <a:pt x="406400" y="72572"/>
                  </a:cubicBezTo>
                  <a:cubicBezTo>
                    <a:pt x="455294" y="42013"/>
                    <a:pt x="469651" y="43543"/>
                    <a:pt x="508000" y="43543"/>
                  </a:cubicBezTo>
                  <a:lnTo>
                    <a:pt x="508000" y="43543"/>
                  </a:lnTo>
                </a:path>
              </a:pathLst>
            </a:cu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Elipse 7"/>
            <p:cNvSpPr/>
            <p:nvPr/>
          </p:nvSpPr>
          <p:spPr>
            <a:xfrm>
              <a:off x="3635896" y="1772816"/>
              <a:ext cx="1584176" cy="1512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Elipse 8"/>
            <p:cNvSpPr/>
            <p:nvPr/>
          </p:nvSpPr>
          <p:spPr>
            <a:xfrm>
              <a:off x="6516216" y="1772816"/>
              <a:ext cx="1584176" cy="1512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Elipse 6"/>
            <p:cNvSpPr/>
            <p:nvPr/>
          </p:nvSpPr>
          <p:spPr>
            <a:xfrm>
              <a:off x="539552" y="1772816"/>
              <a:ext cx="1584176" cy="1512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Elipse 14"/>
            <p:cNvSpPr/>
            <p:nvPr/>
          </p:nvSpPr>
          <p:spPr>
            <a:xfrm>
              <a:off x="3635896" y="1763788"/>
              <a:ext cx="1584176" cy="1512168"/>
            </a:xfrm>
            <a:prstGeom prst="ellipse">
              <a:avLst/>
            </a:prstGeom>
            <a:solidFill>
              <a:srgbClr val="FFF7B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4067944" y="2276872"/>
              <a:ext cx="720080" cy="504056"/>
            </a:xfrm>
            <a:custGeom>
              <a:avLst/>
              <a:gdLst>
                <a:gd name="connsiteX0" fmla="*/ 116114 w 508000"/>
                <a:gd name="connsiteY0" fmla="*/ 9058 h 406973"/>
                <a:gd name="connsiteX1" fmla="*/ 116114 w 508000"/>
                <a:gd name="connsiteY1" fmla="*/ 9058 h 406973"/>
                <a:gd name="connsiteX2" fmla="*/ 0 w 508000"/>
                <a:gd name="connsiteY2" fmla="*/ 125173 h 406973"/>
                <a:gd name="connsiteX3" fmla="*/ 14514 w 508000"/>
                <a:gd name="connsiteY3" fmla="*/ 212258 h 406973"/>
                <a:gd name="connsiteX4" fmla="*/ 29028 w 508000"/>
                <a:gd name="connsiteY4" fmla="*/ 255801 h 406973"/>
                <a:gd name="connsiteX5" fmla="*/ 145142 w 508000"/>
                <a:gd name="connsiteY5" fmla="*/ 270315 h 406973"/>
                <a:gd name="connsiteX6" fmla="*/ 159657 w 508000"/>
                <a:gd name="connsiteY6" fmla="*/ 313858 h 406973"/>
                <a:gd name="connsiteX7" fmla="*/ 420914 w 508000"/>
                <a:gd name="connsiteY7" fmla="*/ 371915 h 406973"/>
                <a:gd name="connsiteX8" fmla="*/ 464457 w 508000"/>
                <a:gd name="connsiteY8" fmla="*/ 168715 h 406973"/>
                <a:gd name="connsiteX9" fmla="*/ 508000 w 508000"/>
                <a:gd name="connsiteY9" fmla="*/ 139687 h 406973"/>
                <a:gd name="connsiteX10" fmla="*/ 493485 w 508000"/>
                <a:gd name="connsiteY10" fmla="*/ 52601 h 406973"/>
                <a:gd name="connsiteX11" fmla="*/ 449942 w 508000"/>
                <a:gd name="connsiteY11" fmla="*/ 38087 h 406973"/>
                <a:gd name="connsiteX12" fmla="*/ 377371 w 508000"/>
                <a:gd name="connsiteY12" fmla="*/ 23573 h 406973"/>
                <a:gd name="connsiteX13" fmla="*/ 261257 w 508000"/>
                <a:gd name="connsiteY13" fmla="*/ 9058 h 406973"/>
                <a:gd name="connsiteX14" fmla="*/ 116114 w 508000"/>
                <a:gd name="connsiteY14" fmla="*/ 9058 h 40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8000" h="406973">
                  <a:moveTo>
                    <a:pt x="116114" y="9058"/>
                  </a:moveTo>
                  <a:lnTo>
                    <a:pt x="116114" y="9058"/>
                  </a:lnTo>
                  <a:cubicBezTo>
                    <a:pt x="77348" y="36748"/>
                    <a:pt x="0" y="61915"/>
                    <a:pt x="0" y="125173"/>
                  </a:cubicBezTo>
                  <a:cubicBezTo>
                    <a:pt x="0" y="154602"/>
                    <a:pt x="8130" y="183530"/>
                    <a:pt x="14514" y="212258"/>
                  </a:cubicBezTo>
                  <a:cubicBezTo>
                    <a:pt x="17833" y="227193"/>
                    <a:pt x="15047" y="249587"/>
                    <a:pt x="29028" y="255801"/>
                  </a:cubicBezTo>
                  <a:cubicBezTo>
                    <a:pt x="64672" y="271643"/>
                    <a:pt x="106437" y="265477"/>
                    <a:pt x="145142" y="270315"/>
                  </a:cubicBezTo>
                  <a:cubicBezTo>
                    <a:pt x="149980" y="284829"/>
                    <a:pt x="155946" y="299015"/>
                    <a:pt x="159657" y="313858"/>
                  </a:cubicBezTo>
                  <a:cubicBezTo>
                    <a:pt x="197887" y="466775"/>
                    <a:pt x="124302" y="389364"/>
                    <a:pt x="420914" y="371915"/>
                  </a:cubicBezTo>
                  <a:cubicBezTo>
                    <a:pt x="428021" y="293739"/>
                    <a:pt x="408719" y="224452"/>
                    <a:pt x="464457" y="168715"/>
                  </a:cubicBezTo>
                  <a:cubicBezTo>
                    <a:pt x="476792" y="156380"/>
                    <a:pt x="493486" y="149363"/>
                    <a:pt x="508000" y="139687"/>
                  </a:cubicBezTo>
                  <a:cubicBezTo>
                    <a:pt x="503162" y="110658"/>
                    <a:pt x="508086" y="78153"/>
                    <a:pt x="493485" y="52601"/>
                  </a:cubicBezTo>
                  <a:cubicBezTo>
                    <a:pt x="485894" y="39317"/>
                    <a:pt x="464785" y="41798"/>
                    <a:pt x="449942" y="38087"/>
                  </a:cubicBezTo>
                  <a:cubicBezTo>
                    <a:pt x="426009" y="32104"/>
                    <a:pt x="401754" y="27324"/>
                    <a:pt x="377371" y="23573"/>
                  </a:cubicBezTo>
                  <a:cubicBezTo>
                    <a:pt x="338819" y="17642"/>
                    <a:pt x="299732" y="15471"/>
                    <a:pt x="261257" y="9058"/>
                  </a:cubicBezTo>
                  <a:cubicBezTo>
                    <a:pt x="138973" y="-11323"/>
                    <a:pt x="140304" y="9058"/>
                    <a:pt x="116114" y="9058"/>
                  </a:cubicBezTo>
                  <a:close/>
                </a:path>
              </a:pathLst>
            </a:cu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Elipse 17"/>
            <p:cNvSpPr/>
            <p:nvPr/>
          </p:nvSpPr>
          <p:spPr>
            <a:xfrm>
              <a:off x="6516216" y="1772816"/>
              <a:ext cx="1584176" cy="1512168"/>
            </a:xfrm>
            <a:prstGeom prst="ellipse">
              <a:avLst/>
            </a:prstGeom>
            <a:solidFill>
              <a:srgbClr val="FFF7B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Elipse 18"/>
            <p:cNvSpPr/>
            <p:nvPr/>
          </p:nvSpPr>
          <p:spPr>
            <a:xfrm>
              <a:off x="7020272" y="2276872"/>
              <a:ext cx="576064" cy="504056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0" name="Elipse 19"/>
            <p:cNvSpPr/>
            <p:nvPr/>
          </p:nvSpPr>
          <p:spPr>
            <a:xfrm>
              <a:off x="7236296" y="2492896"/>
              <a:ext cx="144016" cy="1170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385192" y="1700808"/>
            <a:ext cx="3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Porcentaje de Aglutinación</a:t>
            </a:r>
            <a:endParaRPr lang="es-EC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245230" y="3366020"/>
            <a:ext cx="120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100%</a:t>
            </a:r>
            <a:endParaRPr lang="es-EC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664699" y="3382002"/>
            <a:ext cx="126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50%</a:t>
            </a:r>
            <a:endParaRPr lang="es-EC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062565" y="33820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25%</a:t>
            </a:r>
            <a:endParaRPr lang="es-EC" dirty="0"/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87620"/>
              </p:ext>
            </p:extLst>
          </p:nvPr>
        </p:nvGraphicFramePr>
        <p:xfrm>
          <a:off x="444810" y="3930703"/>
          <a:ext cx="7886700" cy="2880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+mj-lt"/>
                        </a:rPr>
                        <a:t>Dilución del suero</a:t>
                      </a:r>
                      <a:endParaRPr lang="es-EC" sz="18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+mj-lt"/>
                        </a:rPr>
                        <a:t>Porcentaje de translucidez de la muestra</a:t>
                      </a:r>
                      <a:endParaRPr lang="es-EC" sz="18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+mj-lt"/>
                        </a:rPr>
                        <a:t>25%</a:t>
                      </a:r>
                      <a:endParaRPr lang="es-EC" sz="18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+mj-lt"/>
                        </a:rPr>
                        <a:t>50%</a:t>
                      </a:r>
                      <a:endParaRPr lang="es-EC" sz="18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+mj-lt"/>
                        </a:rPr>
                        <a:t>100%</a:t>
                      </a:r>
                      <a:endParaRPr lang="es-EC" sz="18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1/12.5</a:t>
                      </a:r>
                      <a:endParaRPr lang="es-EC" sz="1800" i="1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15 UI</a:t>
                      </a:r>
                      <a:endParaRPr lang="es-EC" sz="1800" i="1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20 UI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25 UI</a:t>
                      </a:r>
                      <a:endParaRPr lang="es-EC" sz="1800" i="1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1/25</a:t>
                      </a:r>
                      <a:endParaRPr lang="es-EC" sz="1800" i="1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30 UI</a:t>
                      </a:r>
                      <a:endParaRPr lang="es-EC" sz="1800" i="1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40 UI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50 UI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1/50</a:t>
                      </a:r>
                      <a:endParaRPr lang="es-EC" sz="1800" i="1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60 UI</a:t>
                      </a:r>
                      <a:endParaRPr lang="es-EC" sz="1800" i="1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80 UI</a:t>
                      </a:r>
                      <a:endParaRPr lang="es-EC" sz="1800" i="1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100 UI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i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1/25600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30720 UI</a:t>
                      </a:r>
                      <a:endParaRPr lang="es-EC" sz="1800" i="1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40960 UI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51200 UI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CuadroTexto 26"/>
          <p:cNvSpPr txBox="1"/>
          <p:nvPr/>
        </p:nvSpPr>
        <p:spPr>
          <a:xfrm>
            <a:off x="7265791" y="639852"/>
            <a:ext cx="213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(Ron-Román, 2003)</a:t>
            </a:r>
            <a:endParaRPr lang="es-EC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942384" y="92468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err="1" smtClean="0"/>
              <a:t>Cut</a:t>
            </a:r>
            <a:r>
              <a:rPr lang="es-EC" sz="2400" b="1" dirty="0" smtClean="0"/>
              <a:t>-off: </a:t>
            </a:r>
            <a:r>
              <a:rPr lang="es-EC" sz="2400" dirty="0" smtClean="0"/>
              <a:t>30 UI en bovinos</a:t>
            </a:r>
            <a:endParaRPr lang="es-EC" sz="2400" dirty="0"/>
          </a:p>
        </p:txBody>
      </p:sp>
      <p:cxnSp>
        <p:nvCxnSpPr>
          <p:cNvPr id="30" name="Conector recto de flecha 29"/>
          <p:cNvCxnSpPr>
            <a:stCxn id="6" idx="3"/>
            <a:endCxn id="28" idx="1"/>
          </p:cNvCxnSpPr>
          <p:nvPr/>
        </p:nvCxnSpPr>
        <p:spPr>
          <a:xfrm flipV="1">
            <a:off x="4370400" y="1155521"/>
            <a:ext cx="571984" cy="5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Disco magnético 114"/>
          <p:cNvSpPr/>
          <p:nvPr/>
        </p:nvSpPr>
        <p:spPr>
          <a:xfrm>
            <a:off x="175568" y="3356992"/>
            <a:ext cx="3453003" cy="2317066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orma libre 19"/>
          <p:cNvSpPr/>
          <p:nvPr/>
        </p:nvSpPr>
        <p:spPr>
          <a:xfrm>
            <a:off x="144806" y="4557486"/>
            <a:ext cx="538762" cy="638628"/>
          </a:xfrm>
          <a:custGeom>
            <a:avLst/>
            <a:gdLst>
              <a:gd name="connsiteX0" fmla="*/ 43543 w 538762"/>
              <a:gd name="connsiteY0" fmla="*/ 0 h 638628"/>
              <a:gd name="connsiteX1" fmla="*/ 43543 w 538762"/>
              <a:gd name="connsiteY1" fmla="*/ 0 h 638628"/>
              <a:gd name="connsiteX2" fmla="*/ 188686 w 538762"/>
              <a:gd name="connsiteY2" fmla="*/ 29028 h 638628"/>
              <a:gd name="connsiteX3" fmla="*/ 275772 w 538762"/>
              <a:gd name="connsiteY3" fmla="*/ 58057 h 638628"/>
              <a:gd name="connsiteX4" fmla="*/ 319315 w 538762"/>
              <a:gd name="connsiteY4" fmla="*/ 72571 h 638628"/>
              <a:gd name="connsiteX5" fmla="*/ 493486 w 538762"/>
              <a:gd name="connsiteY5" fmla="*/ 87085 h 638628"/>
              <a:gd name="connsiteX6" fmla="*/ 522515 w 538762"/>
              <a:gd name="connsiteY6" fmla="*/ 130628 h 638628"/>
              <a:gd name="connsiteX7" fmla="*/ 522515 w 538762"/>
              <a:gd name="connsiteY7" fmla="*/ 319314 h 638628"/>
              <a:gd name="connsiteX8" fmla="*/ 478972 w 538762"/>
              <a:gd name="connsiteY8" fmla="*/ 348343 h 638628"/>
              <a:gd name="connsiteX9" fmla="*/ 449943 w 538762"/>
              <a:gd name="connsiteY9" fmla="*/ 435428 h 638628"/>
              <a:gd name="connsiteX10" fmla="*/ 319315 w 538762"/>
              <a:gd name="connsiteY10" fmla="*/ 493485 h 638628"/>
              <a:gd name="connsiteX11" fmla="*/ 232229 w 538762"/>
              <a:gd name="connsiteY11" fmla="*/ 522514 h 638628"/>
              <a:gd name="connsiteX12" fmla="*/ 188686 w 538762"/>
              <a:gd name="connsiteY12" fmla="*/ 537028 h 638628"/>
              <a:gd name="connsiteX13" fmla="*/ 116115 w 538762"/>
              <a:gd name="connsiteY13" fmla="*/ 551543 h 638628"/>
              <a:gd name="connsiteX14" fmla="*/ 101600 w 538762"/>
              <a:gd name="connsiteY14" fmla="*/ 595085 h 638628"/>
              <a:gd name="connsiteX15" fmla="*/ 14515 w 538762"/>
              <a:gd name="connsiteY15" fmla="*/ 638628 h 638628"/>
              <a:gd name="connsiteX16" fmla="*/ 0 w 538762"/>
              <a:gd name="connsiteY16" fmla="*/ 595085 h 638628"/>
              <a:gd name="connsiteX17" fmla="*/ 29029 w 538762"/>
              <a:gd name="connsiteY17" fmla="*/ 391885 h 638628"/>
              <a:gd name="connsiteX18" fmla="*/ 43543 w 538762"/>
              <a:gd name="connsiteY18" fmla="*/ 0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8762" h="638628">
                <a:moveTo>
                  <a:pt x="43543" y="0"/>
                </a:moveTo>
                <a:lnTo>
                  <a:pt x="43543" y="0"/>
                </a:lnTo>
                <a:cubicBezTo>
                  <a:pt x="91924" y="9676"/>
                  <a:pt x="140820" y="17062"/>
                  <a:pt x="188686" y="29028"/>
                </a:cubicBezTo>
                <a:cubicBezTo>
                  <a:pt x="218371" y="36449"/>
                  <a:pt x="246743" y="48381"/>
                  <a:pt x="275772" y="58057"/>
                </a:cubicBezTo>
                <a:cubicBezTo>
                  <a:pt x="290286" y="62895"/>
                  <a:pt x="304068" y="71300"/>
                  <a:pt x="319315" y="72571"/>
                </a:cubicBezTo>
                <a:lnTo>
                  <a:pt x="493486" y="87085"/>
                </a:lnTo>
                <a:cubicBezTo>
                  <a:pt x="503162" y="101599"/>
                  <a:pt x="515643" y="114594"/>
                  <a:pt x="522515" y="130628"/>
                </a:cubicBezTo>
                <a:cubicBezTo>
                  <a:pt x="546539" y="186683"/>
                  <a:pt x="541682" y="266603"/>
                  <a:pt x="522515" y="319314"/>
                </a:cubicBezTo>
                <a:cubicBezTo>
                  <a:pt x="516554" y="335708"/>
                  <a:pt x="493486" y="338667"/>
                  <a:pt x="478972" y="348343"/>
                </a:cubicBezTo>
                <a:cubicBezTo>
                  <a:pt x="469296" y="377371"/>
                  <a:pt x="475403" y="418455"/>
                  <a:pt x="449943" y="435428"/>
                </a:cubicBezTo>
                <a:cubicBezTo>
                  <a:pt x="380939" y="481431"/>
                  <a:pt x="422951" y="458939"/>
                  <a:pt x="319315" y="493485"/>
                </a:cubicBezTo>
                <a:lnTo>
                  <a:pt x="232229" y="522514"/>
                </a:lnTo>
                <a:cubicBezTo>
                  <a:pt x="217715" y="527352"/>
                  <a:pt x="203688" y="534027"/>
                  <a:pt x="188686" y="537028"/>
                </a:cubicBezTo>
                <a:lnTo>
                  <a:pt x="116115" y="551543"/>
                </a:lnTo>
                <a:cubicBezTo>
                  <a:pt x="111277" y="566057"/>
                  <a:pt x="111157" y="583138"/>
                  <a:pt x="101600" y="595085"/>
                </a:cubicBezTo>
                <a:cubicBezTo>
                  <a:pt x="81136" y="620664"/>
                  <a:pt x="43200" y="629066"/>
                  <a:pt x="14515" y="638628"/>
                </a:cubicBezTo>
                <a:cubicBezTo>
                  <a:pt x="9677" y="624114"/>
                  <a:pt x="0" y="610385"/>
                  <a:pt x="0" y="595085"/>
                </a:cubicBezTo>
                <a:cubicBezTo>
                  <a:pt x="0" y="534837"/>
                  <a:pt x="21808" y="453265"/>
                  <a:pt x="29029" y="391885"/>
                </a:cubicBezTo>
                <a:cubicBezTo>
                  <a:pt x="50989" y="205219"/>
                  <a:pt x="41124" y="65314"/>
                  <a:pt x="43543" y="0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orma libre 18"/>
          <p:cNvSpPr/>
          <p:nvPr/>
        </p:nvSpPr>
        <p:spPr>
          <a:xfrm>
            <a:off x="175568" y="3928578"/>
            <a:ext cx="508000" cy="493894"/>
          </a:xfrm>
          <a:custGeom>
            <a:avLst/>
            <a:gdLst>
              <a:gd name="connsiteX0" fmla="*/ 58057 w 508000"/>
              <a:gd name="connsiteY0" fmla="*/ 0 h 493894"/>
              <a:gd name="connsiteX1" fmla="*/ 58057 w 508000"/>
              <a:gd name="connsiteY1" fmla="*/ 0 h 493894"/>
              <a:gd name="connsiteX2" fmla="*/ 130628 w 508000"/>
              <a:gd name="connsiteY2" fmla="*/ 101600 h 493894"/>
              <a:gd name="connsiteX3" fmla="*/ 174171 w 508000"/>
              <a:gd name="connsiteY3" fmla="*/ 116114 h 493894"/>
              <a:gd name="connsiteX4" fmla="*/ 246742 w 508000"/>
              <a:gd name="connsiteY4" fmla="*/ 174171 h 493894"/>
              <a:gd name="connsiteX5" fmla="*/ 377371 w 508000"/>
              <a:gd name="connsiteY5" fmla="*/ 246742 h 493894"/>
              <a:gd name="connsiteX6" fmla="*/ 464457 w 508000"/>
              <a:gd name="connsiteY6" fmla="*/ 290285 h 493894"/>
              <a:gd name="connsiteX7" fmla="*/ 508000 w 508000"/>
              <a:gd name="connsiteY7" fmla="*/ 319314 h 493894"/>
              <a:gd name="connsiteX8" fmla="*/ 493485 w 508000"/>
              <a:gd name="connsiteY8" fmla="*/ 406400 h 493894"/>
              <a:gd name="connsiteX9" fmla="*/ 406400 w 508000"/>
              <a:gd name="connsiteY9" fmla="*/ 435428 h 493894"/>
              <a:gd name="connsiteX10" fmla="*/ 290285 w 508000"/>
              <a:gd name="connsiteY10" fmla="*/ 420914 h 493894"/>
              <a:gd name="connsiteX11" fmla="*/ 246742 w 508000"/>
              <a:gd name="connsiteY11" fmla="*/ 406400 h 493894"/>
              <a:gd name="connsiteX12" fmla="*/ 116114 w 508000"/>
              <a:gd name="connsiteY12" fmla="*/ 420914 h 493894"/>
              <a:gd name="connsiteX13" fmla="*/ 58057 w 508000"/>
              <a:gd name="connsiteY13" fmla="*/ 493485 h 493894"/>
              <a:gd name="connsiteX14" fmla="*/ 0 w 508000"/>
              <a:gd name="connsiteY14" fmla="*/ 478971 h 493894"/>
              <a:gd name="connsiteX15" fmla="*/ 29028 w 508000"/>
              <a:gd name="connsiteY15" fmla="*/ 145142 h 493894"/>
              <a:gd name="connsiteX16" fmla="*/ 58057 w 508000"/>
              <a:gd name="connsiteY16" fmla="*/ 0 h 49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000" h="493894">
                <a:moveTo>
                  <a:pt x="58057" y="0"/>
                </a:moveTo>
                <a:lnTo>
                  <a:pt x="58057" y="0"/>
                </a:lnTo>
                <a:cubicBezTo>
                  <a:pt x="82247" y="33867"/>
                  <a:pt x="101199" y="72171"/>
                  <a:pt x="130628" y="101600"/>
                </a:cubicBezTo>
                <a:cubicBezTo>
                  <a:pt x="141446" y="112418"/>
                  <a:pt x="162224" y="106557"/>
                  <a:pt x="174171" y="116114"/>
                </a:cubicBezTo>
                <a:cubicBezTo>
                  <a:pt x="267960" y="191144"/>
                  <a:pt x="137297" y="137689"/>
                  <a:pt x="246742" y="174171"/>
                </a:cubicBezTo>
                <a:cubicBezTo>
                  <a:pt x="346558" y="240715"/>
                  <a:pt x="300730" y="221196"/>
                  <a:pt x="377371" y="246742"/>
                </a:cubicBezTo>
                <a:cubicBezTo>
                  <a:pt x="502160" y="329935"/>
                  <a:pt x="344273" y="230193"/>
                  <a:pt x="464457" y="290285"/>
                </a:cubicBezTo>
                <a:cubicBezTo>
                  <a:pt x="480059" y="298086"/>
                  <a:pt x="493486" y="309638"/>
                  <a:pt x="508000" y="319314"/>
                </a:cubicBezTo>
                <a:cubicBezTo>
                  <a:pt x="503162" y="348343"/>
                  <a:pt x="512864" y="384252"/>
                  <a:pt x="493485" y="406400"/>
                </a:cubicBezTo>
                <a:cubicBezTo>
                  <a:pt x="473336" y="429428"/>
                  <a:pt x="406400" y="435428"/>
                  <a:pt x="406400" y="435428"/>
                </a:cubicBezTo>
                <a:cubicBezTo>
                  <a:pt x="367695" y="430590"/>
                  <a:pt x="328662" y="427891"/>
                  <a:pt x="290285" y="420914"/>
                </a:cubicBezTo>
                <a:cubicBezTo>
                  <a:pt x="275232" y="418177"/>
                  <a:pt x="262041" y="406400"/>
                  <a:pt x="246742" y="406400"/>
                </a:cubicBezTo>
                <a:cubicBezTo>
                  <a:pt x="202931" y="406400"/>
                  <a:pt x="159657" y="416076"/>
                  <a:pt x="116114" y="420914"/>
                </a:cubicBezTo>
                <a:cubicBezTo>
                  <a:pt x="105132" y="453861"/>
                  <a:pt x="104014" y="486920"/>
                  <a:pt x="58057" y="493485"/>
                </a:cubicBezTo>
                <a:cubicBezTo>
                  <a:pt x="38310" y="496306"/>
                  <a:pt x="19352" y="483809"/>
                  <a:pt x="0" y="478971"/>
                </a:cubicBezTo>
                <a:cubicBezTo>
                  <a:pt x="46644" y="339036"/>
                  <a:pt x="4292" y="479082"/>
                  <a:pt x="29028" y="145142"/>
                </a:cubicBezTo>
                <a:cubicBezTo>
                  <a:pt x="44226" y="-60038"/>
                  <a:pt x="53219" y="24190"/>
                  <a:pt x="58057" y="0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orma libre 20"/>
          <p:cNvSpPr/>
          <p:nvPr/>
        </p:nvSpPr>
        <p:spPr>
          <a:xfrm>
            <a:off x="319314" y="5312342"/>
            <a:ext cx="682172" cy="420914"/>
          </a:xfrm>
          <a:custGeom>
            <a:avLst/>
            <a:gdLst>
              <a:gd name="connsiteX0" fmla="*/ 0 w 682172"/>
              <a:gd name="connsiteY0" fmla="*/ 188685 h 420914"/>
              <a:gd name="connsiteX1" fmla="*/ 0 w 682172"/>
              <a:gd name="connsiteY1" fmla="*/ 188685 h 420914"/>
              <a:gd name="connsiteX2" fmla="*/ 130629 w 682172"/>
              <a:gd name="connsiteY2" fmla="*/ 203200 h 420914"/>
              <a:gd name="connsiteX3" fmla="*/ 261257 w 682172"/>
              <a:gd name="connsiteY3" fmla="*/ 304800 h 420914"/>
              <a:gd name="connsiteX4" fmla="*/ 304800 w 682172"/>
              <a:gd name="connsiteY4" fmla="*/ 319314 h 420914"/>
              <a:gd name="connsiteX5" fmla="*/ 478972 w 682172"/>
              <a:gd name="connsiteY5" fmla="*/ 406400 h 420914"/>
              <a:gd name="connsiteX6" fmla="*/ 522515 w 682172"/>
              <a:gd name="connsiteY6" fmla="*/ 420914 h 420914"/>
              <a:gd name="connsiteX7" fmla="*/ 537029 w 682172"/>
              <a:gd name="connsiteY7" fmla="*/ 377371 h 420914"/>
              <a:gd name="connsiteX8" fmla="*/ 551543 w 682172"/>
              <a:gd name="connsiteY8" fmla="*/ 275771 h 420914"/>
              <a:gd name="connsiteX9" fmla="*/ 595086 w 682172"/>
              <a:gd name="connsiteY9" fmla="*/ 246743 h 420914"/>
              <a:gd name="connsiteX10" fmla="*/ 653143 w 682172"/>
              <a:gd name="connsiteY10" fmla="*/ 159657 h 420914"/>
              <a:gd name="connsiteX11" fmla="*/ 682172 w 682172"/>
              <a:gd name="connsiteY11" fmla="*/ 72571 h 420914"/>
              <a:gd name="connsiteX12" fmla="*/ 667657 w 682172"/>
              <a:gd name="connsiteY12" fmla="*/ 29028 h 420914"/>
              <a:gd name="connsiteX13" fmla="*/ 580572 w 682172"/>
              <a:gd name="connsiteY13" fmla="*/ 14514 h 420914"/>
              <a:gd name="connsiteX14" fmla="*/ 435429 w 682172"/>
              <a:gd name="connsiteY14" fmla="*/ 0 h 420914"/>
              <a:gd name="connsiteX15" fmla="*/ 275772 w 682172"/>
              <a:gd name="connsiteY15" fmla="*/ 29028 h 420914"/>
              <a:gd name="connsiteX16" fmla="*/ 188686 w 682172"/>
              <a:gd name="connsiteY16" fmla="*/ 101600 h 420914"/>
              <a:gd name="connsiteX17" fmla="*/ 159657 w 682172"/>
              <a:gd name="connsiteY17" fmla="*/ 145143 h 420914"/>
              <a:gd name="connsiteX18" fmla="*/ 72572 w 682172"/>
              <a:gd name="connsiteY18" fmla="*/ 188685 h 420914"/>
              <a:gd name="connsiteX19" fmla="*/ 0 w 682172"/>
              <a:gd name="connsiteY19" fmla="*/ 188685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2172" h="420914">
                <a:moveTo>
                  <a:pt x="0" y="188685"/>
                </a:moveTo>
                <a:lnTo>
                  <a:pt x="0" y="188685"/>
                </a:lnTo>
                <a:cubicBezTo>
                  <a:pt x="43543" y="193523"/>
                  <a:pt x="89066" y="189346"/>
                  <a:pt x="130629" y="203200"/>
                </a:cubicBezTo>
                <a:cubicBezTo>
                  <a:pt x="246575" y="241849"/>
                  <a:pt x="186114" y="254704"/>
                  <a:pt x="261257" y="304800"/>
                </a:cubicBezTo>
                <a:cubicBezTo>
                  <a:pt x="273987" y="313287"/>
                  <a:pt x="290286" y="314476"/>
                  <a:pt x="304800" y="319314"/>
                </a:cubicBezTo>
                <a:cubicBezTo>
                  <a:pt x="417344" y="394343"/>
                  <a:pt x="358790" y="366339"/>
                  <a:pt x="478972" y="406400"/>
                </a:cubicBezTo>
                <a:lnTo>
                  <a:pt x="522515" y="420914"/>
                </a:lnTo>
                <a:cubicBezTo>
                  <a:pt x="527353" y="406400"/>
                  <a:pt x="534029" y="392373"/>
                  <a:pt x="537029" y="377371"/>
                </a:cubicBezTo>
                <a:cubicBezTo>
                  <a:pt x="543738" y="343825"/>
                  <a:pt x="537649" y="307033"/>
                  <a:pt x="551543" y="275771"/>
                </a:cubicBezTo>
                <a:cubicBezTo>
                  <a:pt x="558628" y="259831"/>
                  <a:pt x="580572" y="256419"/>
                  <a:pt x="595086" y="246743"/>
                </a:cubicBezTo>
                <a:cubicBezTo>
                  <a:pt x="614438" y="217714"/>
                  <a:pt x="642110" y="192755"/>
                  <a:pt x="653143" y="159657"/>
                </a:cubicBezTo>
                <a:lnTo>
                  <a:pt x="682172" y="72571"/>
                </a:lnTo>
                <a:cubicBezTo>
                  <a:pt x="677334" y="58057"/>
                  <a:pt x="680941" y="36619"/>
                  <a:pt x="667657" y="29028"/>
                </a:cubicBezTo>
                <a:cubicBezTo>
                  <a:pt x="642106" y="14427"/>
                  <a:pt x="609773" y="18164"/>
                  <a:pt x="580572" y="14514"/>
                </a:cubicBezTo>
                <a:cubicBezTo>
                  <a:pt x="532325" y="8483"/>
                  <a:pt x="483810" y="4838"/>
                  <a:pt x="435429" y="0"/>
                </a:cubicBezTo>
                <a:cubicBezTo>
                  <a:pt x="411887" y="3363"/>
                  <a:pt x="309988" y="14364"/>
                  <a:pt x="275772" y="29028"/>
                </a:cubicBezTo>
                <a:cubicBezTo>
                  <a:pt x="246172" y="41714"/>
                  <a:pt x="208060" y="78351"/>
                  <a:pt x="188686" y="101600"/>
                </a:cubicBezTo>
                <a:cubicBezTo>
                  <a:pt x="177519" y="115001"/>
                  <a:pt x="171992" y="132808"/>
                  <a:pt x="159657" y="145143"/>
                </a:cubicBezTo>
                <a:cubicBezTo>
                  <a:pt x="131521" y="173279"/>
                  <a:pt x="107986" y="176880"/>
                  <a:pt x="72572" y="188685"/>
                </a:cubicBezTo>
                <a:lnTo>
                  <a:pt x="0" y="188685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orma libre 21"/>
          <p:cNvSpPr/>
          <p:nvPr/>
        </p:nvSpPr>
        <p:spPr>
          <a:xfrm>
            <a:off x="1097515" y="5399314"/>
            <a:ext cx="644199" cy="435429"/>
          </a:xfrm>
          <a:custGeom>
            <a:avLst/>
            <a:gdLst>
              <a:gd name="connsiteX0" fmla="*/ 397456 w 644199"/>
              <a:gd name="connsiteY0" fmla="*/ 0 h 435429"/>
              <a:gd name="connsiteX1" fmla="*/ 397456 w 644199"/>
              <a:gd name="connsiteY1" fmla="*/ 0 h 435429"/>
              <a:gd name="connsiteX2" fmla="*/ 266828 w 644199"/>
              <a:gd name="connsiteY2" fmla="*/ 58057 h 435429"/>
              <a:gd name="connsiteX3" fmla="*/ 237799 w 644199"/>
              <a:gd name="connsiteY3" fmla="*/ 101600 h 435429"/>
              <a:gd name="connsiteX4" fmla="*/ 194256 w 644199"/>
              <a:gd name="connsiteY4" fmla="*/ 130629 h 435429"/>
              <a:gd name="connsiteX5" fmla="*/ 179742 w 644199"/>
              <a:gd name="connsiteY5" fmla="*/ 188686 h 435429"/>
              <a:gd name="connsiteX6" fmla="*/ 136199 w 644199"/>
              <a:gd name="connsiteY6" fmla="*/ 275772 h 435429"/>
              <a:gd name="connsiteX7" fmla="*/ 92656 w 644199"/>
              <a:gd name="connsiteY7" fmla="*/ 304800 h 435429"/>
              <a:gd name="connsiteX8" fmla="*/ 63628 w 644199"/>
              <a:gd name="connsiteY8" fmla="*/ 348343 h 435429"/>
              <a:gd name="connsiteX9" fmla="*/ 20085 w 644199"/>
              <a:gd name="connsiteY9" fmla="*/ 362857 h 435429"/>
              <a:gd name="connsiteX10" fmla="*/ 5571 w 644199"/>
              <a:gd name="connsiteY10" fmla="*/ 406400 h 435429"/>
              <a:gd name="connsiteX11" fmla="*/ 150714 w 644199"/>
              <a:gd name="connsiteY11" fmla="*/ 391886 h 435429"/>
              <a:gd name="connsiteX12" fmla="*/ 353914 w 644199"/>
              <a:gd name="connsiteY12" fmla="*/ 406400 h 435429"/>
              <a:gd name="connsiteX13" fmla="*/ 397456 w 644199"/>
              <a:gd name="connsiteY13" fmla="*/ 420915 h 435429"/>
              <a:gd name="connsiteX14" fmla="*/ 644199 w 644199"/>
              <a:gd name="connsiteY14" fmla="*/ 435429 h 435429"/>
              <a:gd name="connsiteX15" fmla="*/ 629685 w 644199"/>
              <a:gd name="connsiteY15" fmla="*/ 319315 h 435429"/>
              <a:gd name="connsiteX16" fmla="*/ 615171 w 644199"/>
              <a:gd name="connsiteY16" fmla="*/ 174172 h 435429"/>
              <a:gd name="connsiteX17" fmla="*/ 542599 w 644199"/>
              <a:gd name="connsiteY17" fmla="*/ 116115 h 435429"/>
              <a:gd name="connsiteX18" fmla="*/ 470028 w 644199"/>
              <a:gd name="connsiteY18" fmla="*/ 101600 h 435429"/>
              <a:gd name="connsiteX19" fmla="*/ 411971 w 644199"/>
              <a:gd name="connsiteY19" fmla="*/ 87086 h 435429"/>
              <a:gd name="connsiteX20" fmla="*/ 310371 w 644199"/>
              <a:gd name="connsiteY20" fmla="*/ 72572 h 435429"/>
              <a:gd name="connsiteX21" fmla="*/ 397456 w 644199"/>
              <a:gd name="connsiteY21" fmla="*/ 0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4199" h="435429">
                <a:moveTo>
                  <a:pt x="397456" y="0"/>
                </a:moveTo>
                <a:lnTo>
                  <a:pt x="397456" y="0"/>
                </a:lnTo>
                <a:cubicBezTo>
                  <a:pt x="353913" y="19352"/>
                  <a:pt x="307028" y="32475"/>
                  <a:pt x="266828" y="58057"/>
                </a:cubicBezTo>
                <a:cubicBezTo>
                  <a:pt x="252111" y="67422"/>
                  <a:pt x="250134" y="89265"/>
                  <a:pt x="237799" y="101600"/>
                </a:cubicBezTo>
                <a:cubicBezTo>
                  <a:pt x="225464" y="113935"/>
                  <a:pt x="208770" y="120953"/>
                  <a:pt x="194256" y="130629"/>
                </a:cubicBezTo>
                <a:cubicBezTo>
                  <a:pt x="189418" y="149981"/>
                  <a:pt x="185222" y="169506"/>
                  <a:pt x="179742" y="188686"/>
                </a:cubicBezTo>
                <a:cubicBezTo>
                  <a:pt x="170298" y="221740"/>
                  <a:pt x="161644" y="250327"/>
                  <a:pt x="136199" y="275772"/>
                </a:cubicBezTo>
                <a:cubicBezTo>
                  <a:pt x="123864" y="288107"/>
                  <a:pt x="107170" y="295124"/>
                  <a:pt x="92656" y="304800"/>
                </a:cubicBezTo>
                <a:cubicBezTo>
                  <a:pt x="82980" y="319314"/>
                  <a:pt x="77249" y="337446"/>
                  <a:pt x="63628" y="348343"/>
                </a:cubicBezTo>
                <a:cubicBezTo>
                  <a:pt x="51681" y="357900"/>
                  <a:pt x="30903" y="352039"/>
                  <a:pt x="20085" y="362857"/>
                </a:cubicBezTo>
                <a:cubicBezTo>
                  <a:pt x="9267" y="373675"/>
                  <a:pt x="-9364" y="403081"/>
                  <a:pt x="5571" y="406400"/>
                </a:cubicBezTo>
                <a:cubicBezTo>
                  <a:pt x="53035" y="416948"/>
                  <a:pt x="102333" y="396724"/>
                  <a:pt x="150714" y="391886"/>
                </a:cubicBezTo>
                <a:cubicBezTo>
                  <a:pt x="242642" y="361243"/>
                  <a:pt x="189564" y="371182"/>
                  <a:pt x="353914" y="406400"/>
                </a:cubicBezTo>
                <a:cubicBezTo>
                  <a:pt x="368874" y="409606"/>
                  <a:pt x="382233" y="419393"/>
                  <a:pt x="397456" y="420915"/>
                </a:cubicBezTo>
                <a:cubicBezTo>
                  <a:pt x="479437" y="429113"/>
                  <a:pt x="561951" y="430591"/>
                  <a:pt x="644199" y="435429"/>
                </a:cubicBezTo>
                <a:cubicBezTo>
                  <a:pt x="639361" y="396724"/>
                  <a:pt x="633992" y="358082"/>
                  <a:pt x="629685" y="319315"/>
                </a:cubicBezTo>
                <a:cubicBezTo>
                  <a:pt x="624316" y="270990"/>
                  <a:pt x="626104" y="221549"/>
                  <a:pt x="615171" y="174172"/>
                </a:cubicBezTo>
                <a:cubicBezTo>
                  <a:pt x="605085" y="130465"/>
                  <a:pt x="578634" y="125124"/>
                  <a:pt x="542599" y="116115"/>
                </a:cubicBezTo>
                <a:cubicBezTo>
                  <a:pt x="518666" y="110132"/>
                  <a:pt x="494110" y="106952"/>
                  <a:pt x="470028" y="101600"/>
                </a:cubicBezTo>
                <a:cubicBezTo>
                  <a:pt x="450555" y="97273"/>
                  <a:pt x="431532" y="90998"/>
                  <a:pt x="411971" y="87086"/>
                </a:cubicBezTo>
                <a:cubicBezTo>
                  <a:pt x="335423" y="71777"/>
                  <a:pt x="351797" y="72572"/>
                  <a:pt x="310371" y="72572"/>
                </a:cubicBezTo>
                <a:lnTo>
                  <a:pt x="397456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orma libre 22"/>
          <p:cNvSpPr/>
          <p:nvPr/>
        </p:nvSpPr>
        <p:spPr>
          <a:xfrm>
            <a:off x="2017486" y="5413829"/>
            <a:ext cx="537028" cy="420914"/>
          </a:xfrm>
          <a:custGeom>
            <a:avLst/>
            <a:gdLst>
              <a:gd name="connsiteX0" fmla="*/ 0 w 537028"/>
              <a:gd name="connsiteY0" fmla="*/ 420914 h 420914"/>
              <a:gd name="connsiteX1" fmla="*/ 0 w 537028"/>
              <a:gd name="connsiteY1" fmla="*/ 420914 h 420914"/>
              <a:gd name="connsiteX2" fmla="*/ 246743 w 537028"/>
              <a:gd name="connsiteY2" fmla="*/ 406400 h 420914"/>
              <a:gd name="connsiteX3" fmla="*/ 333828 w 537028"/>
              <a:gd name="connsiteY3" fmla="*/ 391885 h 420914"/>
              <a:gd name="connsiteX4" fmla="*/ 522514 w 537028"/>
              <a:gd name="connsiteY4" fmla="*/ 377371 h 420914"/>
              <a:gd name="connsiteX5" fmla="*/ 537028 w 537028"/>
              <a:gd name="connsiteY5" fmla="*/ 333828 h 420914"/>
              <a:gd name="connsiteX6" fmla="*/ 493485 w 537028"/>
              <a:gd name="connsiteY6" fmla="*/ 87085 h 420914"/>
              <a:gd name="connsiteX7" fmla="*/ 478971 w 537028"/>
              <a:gd name="connsiteY7" fmla="*/ 43542 h 420914"/>
              <a:gd name="connsiteX8" fmla="*/ 391885 w 537028"/>
              <a:gd name="connsiteY8" fmla="*/ 14514 h 420914"/>
              <a:gd name="connsiteX9" fmla="*/ 348343 w 537028"/>
              <a:gd name="connsiteY9" fmla="*/ 0 h 420914"/>
              <a:gd name="connsiteX10" fmla="*/ 232228 w 537028"/>
              <a:gd name="connsiteY10" fmla="*/ 14514 h 420914"/>
              <a:gd name="connsiteX11" fmla="*/ 188685 w 537028"/>
              <a:gd name="connsiteY11" fmla="*/ 29028 h 420914"/>
              <a:gd name="connsiteX12" fmla="*/ 130628 w 537028"/>
              <a:gd name="connsiteY12" fmla="*/ 159657 h 420914"/>
              <a:gd name="connsiteX13" fmla="*/ 101600 w 537028"/>
              <a:gd name="connsiteY13" fmla="*/ 203200 h 420914"/>
              <a:gd name="connsiteX14" fmla="*/ 58057 w 537028"/>
              <a:gd name="connsiteY14" fmla="*/ 333828 h 420914"/>
              <a:gd name="connsiteX15" fmla="*/ 43543 w 537028"/>
              <a:gd name="connsiteY15" fmla="*/ 377371 h 420914"/>
              <a:gd name="connsiteX16" fmla="*/ 0 w 537028"/>
              <a:gd name="connsiteY16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7028" h="420914">
                <a:moveTo>
                  <a:pt x="0" y="420914"/>
                </a:moveTo>
                <a:lnTo>
                  <a:pt x="0" y="420914"/>
                </a:lnTo>
                <a:cubicBezTo>
                  <a:pt x="82248" y="416076"/>
                  <a:pt x="164663" y="413538"/>
                  <a:pt x="246743" y="406400"/>
                </a:cubicBezTo>
                <a:cubicBezTo>
                  <a:pt x="276061" y="403851"/>
                  <a:pt x="304561" y="394966"/>
                  <a:pt x="333828" y="391885"/>
                </a:cubicBezTo>
                <a:cubicBezTo>
                  <a:pt x="396563" y="385281"/>
                  <a:pt x="459619" y="382209"/>
                  <a:pt x="522514" y="377371"/>
                </a:cubicBezTo>
                <a:cubicBezTo>
                  <a:pt x="527352" y="362857"/>
                  <a:pt x="537028" y="349127"/>
                  <a:pt x="537028" y="333828"/>
                </a:cubicBezTo>
                <a:cubicBezTo>
                  <a:pt x="537028" y="195548"/>
                  <a:pt x="529516" y="195178"/>
                  <a:pt x="493485" y="87085"/>
                </a:cubicBezTo>
                <a:cubicBezTo>
                  <a:pt x="488647" y="72571"/>
                  <a:pt x="493485" y="48380"/>
                  <a:pt x="478971" y="43542"/>
                </a:cubicBezTo>
                <a:lnTo>
                  <a:pt x="391885" y="14514"/>
                </a:lnTo>
                <a:lnTo>
                  <a:pt x="348343" y="0"/>
                </a:lnTo>
                <a:cubicBezTo>
                  <a:pt x="309638" y="4838"/>
                  <a:pt x="270605" y="7537"/>
                  <a:pt x="232228" y="14514"/>
                </a:cubicBezTo>
                <a:cubicBezTo>
                  <a:pt x="217175" y="17251"/>
                  <a:pt x="200632" y="19471"/>
                  <a:pt x="188685" y="29028"/>
                </a:cubicBezTo>
                <a:cubicBezTo>
                  <a:pt x="146488" y="62786"/>
                  <a:pt x="158501" y="117847"/>
                  <a:pt x="130628" y="159657"/>
                </a:cubicBezTo>
                <a:cubicBezTo>
                  <a:pt x="120952" y="174171"/>
                  <a:pt x="108685" y="187260"/>
                  <a:pt x="101600" y="203200"/>
                </a:cubicBezTo>
                <a:cubicBezTo>
                  <a:pt x="101594" y="203214"/>
                  <a:pt x="65316" y="312050"/>
                  <a:pt x="58057" y="333828"/>
                </a:cubicBezTo>
                <a:lnTo>
                  <a:pt x="43543" y="377371"/>
                </a:lnTo>
                <a:lnTo>
                  <a:pt x="0" y="420914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orma libre 23"/>
          <p:cNvSpPr/>
          <p:nvPr/>
        </p:nvSpPr>
        <p:spPr>
          <a:xfrm>
            <a:off x="2726365" y="5210629"/>
            <a:ext cx="597406" cy="530158"/>
          </a:xfrm>
          <a:custGeom>
            <a:avLst/>
            <a:gdLst>
              <a:gd name="connsiteX0" fmla="*/ 597406 w 597406"/>
              <a:gd name="connsiteY0" fmla="*/ 319314 h 530158"/>
              <a:gd name="connsiteX1" fmla="*/ 597406 w 597406"/>
              <a:gd name="connsiteY1" fmla="*/ 319314 h 530158"/>
              <a:gd name="connsiteX2" fmla="*/ 481292 w 597406"/>
              <a:gd name="connsiteY2" fmla="*/ 261257 h 530158"/>
              <a:gd name="connsiteX3" fmla="*/ 437749 w 597406"/>
              <a:gd name="connsiteY3" fmla="*/ 246742 h 530158"/>
              <a:gd name="connsiteX4" fmla="*/ 394206 w 597406"/>
              <a:gd name="connsiteY4" fmla="*/ 217714 h 530158"/>
              <a:gd name="connsiteX5" fmla="*/ 292606 w 597406"/>
              <a:gd name="connsiteY5" fmla="*/ 174171 h 530158"/>
              <a:gd name="connsiteX6" fmla="*/ 234549 w 597406"/>
              <a:gd name="connsiteY6" fmla="*/ 72571 h 530158"/>
              <a:gd name="connsiteX7" fmla="*/ 161978 w 597406"/>
              <a:gd name="connsiteY7" fmla="*/ 0 h 530158"/>
              <a:gd name="connsiteX8" fmla="*/ 16835 w 597406"/>
              <a:gd name="connsiteY8" fmla="*/ 14514 h 530158"/>
              <a:gd name="connsiteX9" fmla="*/ 2321 w 597406"/>
              <a:gd name="connsiteY9" fmla="*/ 72571 h 530158"/>
              <a:gd name="connsiteX10" fmla="*/ 60378 w 597406"/>
              <a:gd name="connsiteY10" fmla="*/ 246742 h 530158"/>
              <a:gd name="connsiteX11" fmla="*/ 89406 w 597406"/>
              <a:gd name="connsiteY11" fmla="*/ 290285 h 530158"/>
              <a:gd name="connsiteX12" fmla="*/ 161978 w 597406"/>
              <a:gd name="connsiteY12" fmla="*/ 362857 h 530158"/>
              <a:gd name="connsiteX13" fmla="*/ 147464 w 597406"/>
              <a:gd name="connsiteY13" fmla="*/ 478971 h 530158"/>
              <a:gd name="connsiteX14" fmla="*/ 234549 w 597406"/>
              <a:gd name="connsiteY14" fmla="*/ 508000 h 530158"/>
              <a:gd name="connsiteX15" fmla="*/ 321635 w 597406"/>
              <a:gd name="connsiteY15" fmla="*/ 478971 h 530158"/>
              <a:gd name="connsiteX16" fmla="*/ 365178 w 597406"/>
              <a:gd name="connsiteY16" fmla="*/ 435428 h 530158"/>
              <a:gd name="connsiteX17" fmla="*/ 452264 w 597406"/>
              <a:gd name="connsiteY17" fmla="*/ 406400 h 530158"/>
              <a:gd name="connsiteX18" fmla="*/ 582892 w 597406"/>
              <a:gd name="connsiteY18" fmla="*/ 333828 h 530158"/>
              <a:gd name="connsiteX19" fmla="*/ 597406 w 597406"/>
              <a:gd name="connsiteY19" fmla="*/ 319314 h 5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7406" h="530158">
                <a:moveTo>
                  <a:pt x="597406" y="319314"/>
                </a:moveTo>
                <a:lnTo>
                  <a:pt x="597406" y="319314"/>
                </a:lnTo>
                <a:cubicBezTo>
                  <a:pt x="558701" y="299962"/>
                  <a:pt x="520686" y="279164"/>
                  <a:pt x="481292" y="261257"/>
                </a:cubicBezTo>
                <a:cubicBezTo>
                  <a:pt x="467364" y="254926"/>
                  <a:pt x="451433" y="253584"/>
                  <a:pt x="437749" y="246742"/>
                </a:cubicBezTo>
                <a:cubicBezTo>
                  <a:pt x="422147" y="238941"/>
                  <a:pt x="409352" y="226369"/>
                  <a:pt x="394206" y="217714"/>
                </a:cubicBezTo>
                <a:cubicBezTo>
                  <a:pt x="343984" y="189016"/>
                  <a:pt x="341459" y="190455"/>
                  <a:pt x="292606" y="174171"/>
                </a:cubicBezTo>
                <a:cubicBezTo>
                  <a:pt x="213743" y="121594"/>
                  <a:pt x="273409" y="176197"/>
                  <a:pt x="234549" y="72571"/>
                </a:cubicBezTo>
                <a:cubicBezTo>
                  <a:pt x="218421" y="29564"/>
                  <a:pt x="197459" y="23653"/>
                  <a:pt x="161978" y="0"/>
                </a:cubicBezTo>
                <a:cubicBezTo>
                  <a:pt x="113597" y="4838"/>
                  <a:pt x="61099" y="-5606"/>
                  <a:pt x="16835" y="14514"/>
                </a:cubicBezTo>
                <a:cubicBezTo>
                  <a:pt x="-1325" y="22768"/>
                  <a:pt x="2321" y="52623"/>
                  <a:pt x="2321" y="72571"/>
                </a:cubicBezTo>
                <a:cubicBezTo>
                  <a:pt x="2321" y="224238"/>
                  <a:pt x="-17792" y="194630"/>
                  <a:pt x="60378" y="246742"/>
                </a:cubicBezTo>
                <a:cubicBezTo>
                  <a:pt x="70054" y="261256"/>
                  <a:pt x="77071" y="277950"/>
                  <a:pt x="89406" y="290285"/>
                </a:cubicBezTo>
                <a:cubicBezTo>
                  <a:pt x="186171" y="387052"/>
                  <a:pt x="84565" y="246738"/>
                  <a:pt x="161978" y="362857"/>
                </a:cubicBezTo>
                <a:cubicBezTo>
                  <a:pt x="157140" y="401562"/>
                  <a:pt x="157727" y="441340"/>
                  <a:pt x="147464" y="478971"/>
                </a:cubicBezTo>
                <a:cubicBezTo>
                  <a:pt x="127794" y="551094"/>
                  <a:pt x="31818" y="533341"/>
                  <a:pt x="234549" y="508000"/>
                </a:cubicBezTo>
                <a:cubicBezTo>
                  <a:pt x="263578" y="498324"/>
                  <a:pt x="299998" y="500608"/>
                  <a:pt x="321635" y="478971"/>
                </a:cubicBezTo>
                <a:cubicBezTo>
                  <a:pt x="336149" y="464457"/>
                  <a:pt x="347235" y="445396"/>
                  <a:pt x="365178" y="435428"/>
                </a:cubicBezTo>
                <a:cubicBezTo>
                  <a:pt x="391926" y="420568"/>
                  <a:pt x="452264" y="406400"/>
                  <a:pt x="452264" y="406400"/>
                </a:cubicBezTo>
                <a:cubicBezTo>
                  <a:pt x="517128" y="363156"/>
                  <a:pt x="521578" y="349156"/>
                  <a:pt x="582892" y="333828"/>
                </a:cubicBezTo>
                <a:cubicBezTo>
                  <a:pt x="587586" y="332655"/>
                  <a:pt x="594987" y="321733"/>
                  <a:pt x="597406" y="319314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orma libre 24"/>
          <p:cNvSpPr/>
          <p:nvPr/>
        </p:nvSpPr>
        <p:spPr>
          <a:xfrm>
            <a:off x="3135086" y="4484914"/>
            <a:ext cx="493485" cy="899886"/>
          </a:xfrm>
          <a:custGeom>
            <a:avLst/>
            <a:gdLst>
              <a:gd name="connsiteX0" fmla="*/ 478971 w 493485"/>
              <a:gd name="connsiteY0" fmla="*/ 0 h 899886"/>
              <a:gd name="connsiteX1" fmla="*/ 478971 w 493485"/>
              <a:gd name="connsiteY1" fmla="*/ 0 h 899886"/>
              <a:gd name="connsiteX2" fmla="*/ 377371 w 493485"/>
              <a:gd name="connsiteY2" fmla="*/ 87086 h 899886"/>
              <a:gd name="connsiteX3" fmla="*/ 333828 w 493485"/>
              <a:gd name="connsiteY3" fmla="*/ 101600 h 899886"/>
              <a:gd name="connsiteX4" fmla="*/ 58057 w 493485"/>
              <a:gd name="connsiteY4" fmla="*/ 116115 h 899886"/>
              <a:gd name="connsiteX5" fmla="*/ 29028 w 493485"/>
              <a:gd name="connsiteY5" fmla="*/ 159657 h 899886"/>
              <a:gd name="connsiteX6" fmla="*/ 0 w 493485"/>
              <a:gd name="connsiteY6" fmla="*/ 275772 h 899886"/>
              <a:gd name="connsiteX7" fmla="*/ 14514 w 493485"/>
              <a:gd name="connsiteY7" fmla="*/ 420915 h 899886"/>
              <a:gd name="connsiteX8" fmla="*/ 87085 w 493485"/>
              <a:gd name="connsiteY8" fmla="*/ 449943 h 899886"/>
              <a:gd name="connsiteX9" fmla="*/ 174171 w 493485"/>
              <a:gd name="connsiteY9" fmla="*/ 522515 h 899886"/>
              <a:gd name="connsiteX10" fmla="*/ 203200 w 493485"/>
              <a:gd name="connsiteY10" fmla="*/ 609600 h 899886"/>
              <a:gd name="connsiteX11" fmla="*/ 290285 w 493485"/>
              <a:gd name="connsiteY11" fmla="*/ 667657 h 899886"/>
              <a:gd name="connsiteX12" fmla="*/ 319314 w 493485"/>
              <a:gd name="connsiteY12" fmla="*/ 725715 h 899886"/>
              <a:gd name="connsiteX13" fmla="*/ 348343 w 493485"/>
              <a:gd name="connsiteY13" fmla="*/ 812800 h 899886"/>
              <a:gd name="connsiteX14" fmla="*/ 391885 w 493485"/>
              <a:gd name="connsiteY14" fmla="*/ 899886 h 899886"/>
              <a:gd name="connsiteX15" fmla="*/ 435428 w 493485"/>
              <a:gd name="connsiteY15" fmla="*/ 870857 h 899886"/>
              <a:gd name="connsiteX16" fmla="*/ 478971 w 493485"/>
              <a:gd name="connsiteY16" fmla="*/ 740229 h 899886"/>
              <a:gd name="connsiteX17" fmla="*/ 493485 w 493485"/>
              <a:gd name="connsiteY17" fmla="*/ 696686 h 899886"/>
              <a:gd name="connsiteX18" fmla="*/ 478971 w 493485"/>
              <a:gd name="connsiteY18" fmla="*/ 0 h 8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3485" h="899886">
                <a:moveTo>
                  <a:pt x="478971" y="0"/>
                </a:moveTo>
                <a:lnTo>
                  <a:pt x="478971" y="0"/>
                </a:lnTo>
                <a:cubicBezTo>
                  <a:pt x="445104" y="29029"/>
                  <a:pt x="413913" y="61507"/>
                  <a:pt x="377371" y="87086"/>
                </a:cubicBezTo>
                <a:cubicBezTo>
                  <a:pt x="364837" y="95860"/>
                  <a:pt x="349065" y="100215"/>
                  <a:pt x="333828" y="101600"/>
                </a:cubicBezTo>
                <a:cubicBezTo>
                  <a:pt x="242155" y="109934"/>
                  <a:pt x="149981" y="111277"/>
                  <a:pt x="58057" y="116115"/>
                </a:cubicBezTo>
                <a:cubicBezTo>
                  <a:pt x="48381" y="130629"/>
                  <a:pt x="36829" y="144055"/>
                  <a:pt x="29028" y="159657"/>
                </a:cubicBezTo>
                <a:cubicBezTo>
                  <a:pt x="14152" y="189410"/>
                  <a:pt x="5520" y="248172"/>
                  <a:pt x="0" y="275772"/>
                </a:cubicBezTo>
                <a:cubicBezTo>
                  <a:pt x="4838" y="324153"/>
                  <a:pt x="-7230" y="377426"/>
                  <a:pt x="14514" y="420915"/>
                </a:cubicBezTo>
                <a:cubicBezTo>
                  <a:pt x="26166" y="444218"/>
                  <a:pt x="63782" y="438291"/>
                  <a:pt x="87085" y="449943"/>
                </a:cubicBezTo>
                <a:cubicBezTo>
                  <a:pt x="127499" y="470150"/>
                  <a:pt x="142072" y="490416"/>
                  <a:pt x="174171" y="522515"/>
                </a:cubicBezTo>
                <a:cubicBezTo>
                  <a:pt x="183847" y="551543"/>
                  <a:pt x="177740" y="592627"/>
                  <a:pt x="203200" y="609600"/>
                </a:cubicBezTo>
                <a:lnTo>
                  <a:pt x="290285" y="667657"/>
                </a:lnTo>
                <a:cubicBezTo>
                  <a:pt x="299961" y="687010"/>
                  <a:pt x="311278" y="705626"/>
                  <a:pt x="319314" y="725715"/>
                </a:cubicBezTo>
                <a:cubicBezTo>
                  <a:pt x="330678" y="754125"/>
                  <a:pt x="331370" y="787340"/>
                  <a:pt x="348343" y="812800"/>
                </a:cubicBezTo>
                <a:cubicBezTo>
                  <a:pt x="385857" y="869073"/>
                  <a:pt x="371855" y="839794"/>
                  <a:pt x="391885" y="899886"/>
                </a:cubicBezTo>
                <a:cubicBezTo>
                  <a:pt x="406399" y="890210"/>
                  <a:pt x="426183" y="885650"/>
                  <a:pt x="435428" y="870857"/>
                </a:cubicBezTo>
                <a:cubicBezTo>
                  <a:pt x="435431" y="870852"/>
                  <a:pt x="471713" y="762003"/>
                  <a:pt x="478971" y="740229"/>
                </a:cubicBezTo>
                <a:cubicBezTo>
                  <a:pt x="483809" y="725715"/>
                  <a:pt x="493485" y="711985"/>
                  <a:pt x="493485" y="696686"/>
                </a:cubicBezTo>
                <a:lnTo>
                  <a:pt x="478971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MATERIALES Y MÉTODOS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764704"/>
            <a:ext cx="2105992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ELISA indirecto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Disco magnético 6"/>
          <p:cNvSpPr/>
          <p:nvPr/>
        </p:nvSpPr>
        <p:spPr>
          <a:xfrm>
            <a:off x="179512" y="1700808"/>
            <a:ext cx="3466728" cy="4183139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onector 7"/>
          <p:cNvSpPr/>
          <p:nvPr/>
        </p:nvSpPr>
        <p:spPr>
          <a:xfrm>
            <a:off x="205172" y="5085184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onector 8"/>
          <p:cNvSpPr/>
          <p:nvPr/>
        </p:nvSpPr>
        <p:spPr>
          <a:xfrm>
            <a:off x="872468" y="541856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onector 9"/>
          <p:cNvSpPr/>
          <p:nvPr/>
        </p:nvSpPr>
        <p:spPr>
          <a:xfrm>
            <a:off x="1732856" y="551723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onector 10"/>
          <p:cNvSpPr/>
          <p:nvPr/>
        </p:nvSpPr>
        <p:spPr>
          <a:xfrm>
            <a:off x="2519772" y="541856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onector 11"/>
          <p:cNvSpPr/>
          <p:nvPr/>
        </p:nvSpPr>
        <p:spPr>
          <a:xfrm>
            <a:off x="3126668" y="515719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onector 12"/>
          <p:cNvSpPr/>
          <p:nvPr/>
        </p:nvSpPr>
        <p:spPr>
          <a:xfrm>
            <a:off x="183056" y="4286421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onector 13"/>
          <p:cNvSpPr/>
          <p:nvPr/>
        </p:nvSpPr>
        <p:spPr>
          <a:xfrm>
            <a:off x="3271724" y="420424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415229" y="764704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+mj-lt"/>
              </a:rPr>
              <a:t>1. Sensibilización LPS</a:t>
            </a:r>
            <a:endParaRPr lang="es-EC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415229" y="1393612"/>
            <a:ext cx="4320481" cy="72008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2. Bloqueo colágeno </a:t>
            </a:r>
            <a:r>
              <a:rPr lang="es-EC" sz="2000" b="1" dirty="0">
                <a:solidFill>
                  <a:schemeClr val="tx1"/>
                </a:solidFill>
              </a:rPr>
              <a:t>h</a:t>
            </a:r>
            <a:r>
              <a:rPr lang="es-EC" sz="2000" b="1" dirty="0" smtClean="0">
                <a:solidFill>
                  <a:schemeClr val="tx1"/>
                </a:solidFill>
              </a:rPr>
              <a:t>idrolizado</a:t>
            </a:r>
            <a:endParaRPr lang="es-EC" sz="2000" b="1" dirty="0">
              <a:solidFill>
                <a:schemeClr val="tx1"/>
              </a:solidFill>
            </a:endParaRPr>
          </a:p>
        </p:txBody>
      </p:sp>
      <p:grpSp>
        <p:nvGrpSpPr>
          <p:cNvPr id="60" name="Grupo 59"/>
          <p:cNvGrpSpPr/>
          <p:nvPr/>
        </p:nvGrpSpPr>
        <p:grpSpPr>
          <a:xfrm rot="15916465">
            <a:off x="597895" y="4212145"/>
            <a:ext cx="394715" cy="514991"/>
            <a:chOff x="5940152" y="3284984"/>
            <a:chExt cx="576064" cy="763640"/>
          </a:xfrm>
        </p:grpSpPr>
        <p:cxnSp>
          <p:nvCxnSpPr>
            <p:cNvPr id="61" name="Conector recto 60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o 67"/>
          <p:cNvGrpSpPr/>
          <p:nvPr/>
        </p:nvGrpSpPr>
        <p:grpSpPr>
          <a:xfrm rot="14895987">
            <a:off x="593940" y="4898974"/>
            <a:ext cx="355324" cy="463118"/>
            <a:chOff x="5940152" y="3284984"/>
            <a:chExt cx="576064" cy="763640"/>
          </a:xfrm>
        </p:grpSpPr>
        <p:cxnSp>
          <p:nvCxnSpPr>
            <p:cNvPr id="69" name="Conector recto 68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o 71"/>
          <p:cNvGrpSpPr/>
          <p:nvPr/>
        </p:nvGrpSpPr>
        <p:grpSpPr>
          <a:xfrm rot="11983223">
            <a:off x="1065949" y="4981225"/>
            <a:ext cx="355324" cy="463118"/>
            <a:chOff x="5940152" y="3284984"/>
            <a:chExt cx="576064" cy="763640"/>
          </a:xfrm>
        </p:grpSpPr>
        <p:cxnSp>
          <p:nvCxnSpPr>
            <p:cNvPr id="73" name="Conector recto 72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o 75"/>
          <p:cNvGrpSpPr/>
          <p:nvPr/>
        </p:nvGrpSpPr>
        <p:grpSpPr>
          <a:xfrm rot="11224005">
            <a:off x="1779424" y="5064886"/>
            <a:ext cx="355324" cy="463118"/>
            <a:chOff x="5940152" y="3284984"/>
            <a:chExt cx="576064" cy="763640"/>
          </a:xfrm>
        </p:grpSpPr>
        <p:cxnSp>
          <p:nvCxnSpPr>
            <p:cNvPr id="77" name="Conector recto 76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o 79"/>
          <p:cNvGrpSpPr/>
          <p:nvPr/>
        </p:nvGrpSpPr>
        <p:grpSpPr>
          <a:xfrm rot="10167343">
            <a:off x="2444565" y="5007816"/>
            <a:ext cx="355324" cy="463118"/>
            <a:chOff x="5940152" y="3284984"/>
            <a:chExt cx="576064" cy="763640"/>
          </a:xfrm>
        </p:grpSpPr>
        <p:cxnSp>
          <p:nvCxnSpPr>
            <p:cNvPr id="81" name="Conector recto 80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o 83"/>
          <p:cNvGrpSpPr/>
          <p:nvPr/>
        </p:nvGrpSpPr>
        <p:grpSpPr>
          <a:xfrm rot="8644853">
            <a:off x="2908458" y="4791286"/>
            <a:ext cx="355324" cy="463118"/>
            <a:chOff x="5940152" y="3284984"/>
            <a:chExt cx="576064" cy="763640"/>
          </a:xfrm>
        </p:grpSpPr>
        <p:cxnSp>
          <p:nvCxnSpPr>
            <p:cNvPr id="85" name="Conector recto 84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o 87"/>
          <p:cNvGrpSpPr/>
          <p:nvPr/>
        </p:nvGrpSpPr>
        <p:grpSpPr>
          <a:xfrm rot="5911332">
            <a:off x="2916933" y="4122009"/>
            <a:ext cx="355324" cy="463118"/>
            <a:chOff x="5940152" y="3284984"/>
            <a:chExt cx="576064" cy="763640"/>
          </a:xfrm>
        </p:grpSpPr>
        <p:cxnSp>
          <p:nvCxnSpPr>
            <p:cNvPr id="89" name="Conector recto 88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ángulo 95"/>
          <p:cNvSpPr/>
          <p:nvPr/>
        </p:nvSpPr>
        <p:spPr>
          <a:xfrm>
            <a:off x="4415229" y="2348880"/>
            <a:ext cx="4320479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3. Suero - anticuerpos primarios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97" name="Conector 96"/>
          <p:cNvSpPr/>
          <p:nvPr/>
        </p:nvSpPr>
        <p:spPr>
          <a:xfrm>
            <a:off x="959168" y="4368468"/>
            <a:ext cx="217788" cy="165250"/>
          </a:xfrm>
          <a:prstGeom prst="flowChartConnector">
            <a:avLst/>
          </a:prstGeom>
          <a:solidFill>
            <a:srgbClr val="F789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8" name="Conector 97"/>
          <p:cNvSpPr/>
          <p:nvPr/>
        </p:nvSpPr>
        <p:spPr>
          <a:xfrm>
            <a:off x="836043" y="4969075"/>
            <a:ext cx="217788" cy="165250"/>
          </a:xfrm>
          <a:prstGeom prst="flowChartConnector">
            <a:avLst/>
          </a:prstGeom>
          <a:solidFill>
            <a:srgbClr val="F789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9" name="Conector 98"/>
          <p:cNvSpPr/>
          <p:nvPr/>
        </p:nvSpPr>
        <p:spPr>
          <a:xfrm>
            <a:off x="1270583" y="4984020"/>
            <a:ext cx="217788" cy="165250"/>
          </a:xfrm>
          <a:prstGeom prst="flowChartConnector">
            <a:avLst/>
          </a:prstGeom>
          <a:solidFill>
            <a:srgbClr val="F789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0" name="Conector 99"/>
          <p:cNvSpPr/>
          <p:nvPr/>
        </p:nvSpPr>
        <p:spPr>
          <a:xfrm>
            <a:off x="1938233" y="5059970"/>
            <a:ext cx="217788" cy="165250"/>
          </a:xfrm>
          <a:prstGeom prst="flowChartConnector">
            <a:avLst/>
          </a:prstGeom>
          <a:solidFill>
            <a:srgbClr val="F789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1" name="Conector 100"/>
          <p:cNvSpPr/>
          <p:nvPr/>
        </p:nvSpPr>
        <p:spPr>
          <a:xfrm>
            <a:off x="2488421" y="4926735"/>
            <a:ext cx="217788" cy="165250"/>
          </a:xfrm>
          <a:prstGeom prst="flowChartConnector">
            <a:avLst/>
          </a:prstGeom>
          <a:solidFill>
            <a:srgbClr val="F789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2" name="Conector 101"/>
          <p:cNvSpPr/>
          <p:nvPr/>
        </p:nvSpPr>
        <p:spPr>
          <a:xfrm>
            <a:off x="2829904" y="4744201"/>
            <a:ext cx="217788" cy="165250"/>
          </a:xfrm>
          <a:prstGeom prst="flowChartConnector">
            <a:avLst/>
          </a:prstGeom>
          <a:solidFill>
            <a:srgbClr val="F789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" name="Conector 102"/>
          <p:cNvSpPr/>
          <p:nvPr/>
        </p:nvSpPr>
        <p:spPr>
          <a:xfrm>
            <a:off x="2785696" y="4252132"/>
            <a:ext cx="217788" cy="165250"/>
          </a:xfrm>
          <a:prstGeom prst="flowChartConnector">
            <a:avLst/>
          </a:prstGeom>
          <a:solidFill>
            <a:srgbClr val="F789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4" name="Rectángulo 103"/>
          <p:cNvSpPr/>
          <p:nvPr/>
        </p:nvSpPr>
        <p:spPr>
          <a:xfrm>
            <a:off x="4415229" y="3068961"/>
            <a:ext cx="4320479" cy="576063"/>
          </a:xfrm>
          <a:prstGeom prst="rect">
            <a:avLst/>
          </a:prstGeom>
          <a:solidFill>
            <a:srgbClr val="F789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4. Conjugado – proteína G-HRP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05" name="Circular 104"/>
          <p:cNvSpPr/>
          <p:nvPr/>
        </p:nvSpPr>
        <p:spPr>
          <a:xfrm rot="11618010">
            <a:off x="1089634" y="4274299"/>
            <a:ext cx="275257" cy="265294"/>
          </a:xfrm>
          <a:prstGeom prst="pi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6" name="Circular 105"/>
          <p:cNvSpPr/>
          <p:nvPr/>
        </p:nvSpPr>
        <p:spPr>
          <a:xfrm rot="11618010">
            <a:off x="966328" y="4833059"/>
            <a:ext cx="275257" cy="265294"/>
          </a:xfrm>
          <a:prstGeom prst="pi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7" name="Circular 106"/>
          <p:cNvSpPr/>
          <p:nvPr/>
        </p:nvSpPr>
        <p:spPr>
          <a:xfrm rot="11618010">
            <a:off x="1416787" y="4847043"/>
            <a:ext cx="275257" cy="265294"/>
          </a:xfrm>
          <a:prstGeom prst="pi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8" name="Circular 107"/>
          <p:cNvSpPr/>
          <p:nvPr/>
        </p:nvSpPr>
        <p:spPr>
          <a:xfrm rot="11618010">
            <a:off x="2056027" y="4933998"/>
            <a:ext cx="275257" cy="265294"/>
          </a:xfrm>
          <a:prstGeom prst="pi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9" name="Circular 108"/>
          <p:cNvSpPr/>
          <p:nvPr/>
        </p:nvSpPr>
        <p:spPr>
          <a:xfrm rot="5939281">
            <a:off x="2374073" y="4734534"/>
            <a:ext cx="283540" cy="280884"/>
          </a:xfrm>
          <a:prstGeom prst="pi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0" name="Circular 109"/>
          <p:cNvSpPr/>
          <p:nvPr/>
        </p:nvSpPr>
        <p:spPr>
          <a:xfrm rot="5939281">
            <a:off x="2729010" y="4567563"/>
            <a:ext cx="283540" cy="280884"/>
          </a:xfrm>
          <a:prstGeom prst="pi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1" name="Circular 110"/>
          <p:cNvSpPr/>
          <p:nvPr/>
        </p:nvSpPr>
        <p:spPr>
          <a:xfrm rot="3416718">
            <a:off x="2689998" y="4181623"/>
            <a:ext cx="214551" cy="261978"/>
          </a:xfrm>
          <a:prstGeom prst="pi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2" name="Rectángulo 111"/>
          <p:cNvSpPr/>
          <p:nvPr/>
        </p:nvSpPr>
        <p:spPr>
          <a:xfrm>
            <a:off x="4415229" y="3861048"/>
            <a:ext cx="4320479" cy="4207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5. Sustrato - </a:t>
            </a:r>
            <a:r>
              <a:rPr lang="es-EC" sz="2000" b="1" i="1" dirty="0" smtClean="0">
                <a:solidFill>
                  <a:schemeClr val="tx1"/>
                </a:solidFill>
              </a:rPr>
              <a:t>o</a:t>
            </a:r>
            <a:r>
              <a:rPr lang="es-EC" sz="2000" b="1" dirty="0" smtClean="0">
                <a:solidFill>
                  <a:schemeClr val="tx1"/>
                </a:solidFill>
              </a:rPr>
              <a:t>PD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13" name="Rectángulo 112"/>
          <p:cNvSpPr/>
          <p:nvPr/>
        </p:nvSpPr>
        <p:spPr>
          <a:xfrm>
            <a:off x="4389875" y="4424135"/>
            <a:ext cx="4345833" cy="481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6. Parar reacción – H2SO4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4" name="Rectángulo 113"/>
          <p:cNvSpPr/>
          <p:nvPr/>
        </p:nvSpPr>
        <p:spPr>
          <a:xfrm>
            <a:off x="4388160" y="4908848"/>
            <a:ext cx="4347548" cy="536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Lectura 490-630 </a:t>
            </a:r>
            <a:r>
              <a:rPr lang="es-EC" b="1" dirty="0" err="1" smtClean="0">
                <a:solidFill>
                  <a:schemeClr val="tx1"/>
                </a:solidFill>
              </a:rPr>
              <a:t>nm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7" name="Elipse 116"/>
          <p:cNvSpPr/>
          <p:nvPr/>
        </p:nvSpPr>
        <p:spPr>
          <a:xfrm>
            <a:off x="179512" y="3340853"/>
            <a:ext cx="3449059" cy="782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18" name="Tabla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21370"/>
              </p:ext>
            </p:extLst>
          </p:nvPr>
        </p:nvGraphicFramePr>
        <p:xfrm>
          <a:off x="4354778" y="768555"/>
          <a:ext cx="4551262" cy="46805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75631"/>
                <a:gridCol w="2275631"/>
              </a:tblGrid>
              <a:tr h="1295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Diluciones de la curva de calibración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Unidades (U)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64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1/270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64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1/540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64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1/1080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64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1/2160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7.5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64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1/4320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3.75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64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1/8640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1.87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9" name="Rectangle 1"/>
          <p:cNvSpPr>
            <a:spLocks noChangeArrowheads="1"/>
          </p:cNvSpPr>
          <p:nvPr/>
        </p:nvSpPr>
        <p:spPr bwMode="auto">
          <a:xfrm>
            <a:off x="4138055" y="5578992"/>
            <a:ext cx="481357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Punto de corte en bovinos:</a:t>
            </a:r>
            <a:r>
              <a:rPr kumimoji="0" lang="es-EC" alt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&gt;1.87 U</a:t>
            </a:r>
            <a:endParaRPr kumimoji="0" lang="es-EC" altLang="es-EC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0" y="6294744"/>
            <a:ext cx="251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(Ron-Román, 2003)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6926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20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26" grpId="0" animBg="1"/>
      <p:bldP spid="26" grpId="1" animBg="1"/>
      <p:bldP spid="96" grpId="0" animBg="1"/>
      <p:bldP spid="96" grpId="1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4" grpId="1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7" grpId="0" animBg="1"/>
      <p:bldP spid="1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MATERIALES Y MÉTODOS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1" y="764704"/>
            <a:ext cx="2308909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ELISA competitivo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Disco magnético 6"/>
          <p:cNvSpPr/>
          <p:nvPr/>
        </p:nvSpPr>
        <p:spPr>
          <a:xfrm>
            <a:off x="179512" y="1700808"/>
            <a:ext cx="3466728" cy="4183139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onector 7"/>
          <p:cNvSpPr/>
          <p:nvPr/>
        </p:nvSpPr>
        <p:spPr>
          <a:xfrm>
            <a:off x="205172" y="5085184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onector 8"/>
          <p:cNvSpPr/>
          <p:nvPr/>
        </p:nvSpPr>
        <p:spPr>
          <a:xfrm>
            <a:off x="872468" y="541856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onector 9"/>
          <p:cNvSpPr/>
          <p:nvPr/>
        </p:nvSpPr>
        <p:spPr>
          <a:xfrm>
            <a:off x="1732856" y="551723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onector 10"/>
          <p:cNvSpPr/>
          <p:nvPr/>
        </p:nvSpPr>
        <p:spPr>
          <a:xfrm>
            <a:off x="2519772" y="541856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onector 11"/>
          <p:cNvSpPr/>
          <p:nvPr/>
        </p:nvSpPr>
        <p:spPr>
          <a:xfrm>
            <a:off x="3126668" y="5157192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onector 12"/>
          <p:cNvSpPr/>
          <p:nvPr/>
        </p:nvSpPr>
        <p:spPr>
          <a:xfrm>
            <a:off x="183056" y="4286421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onector 13"/>
          <p:cNvSpPr/>
          <p:nvPr/>
        </p:nvSpPr>
        <p:spPr>
          <a:xfrm>
            <a:off x="3271724" y="420424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415229" y="764704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+mj-lt"/>
              </a:rPr>
              <a:t>1. Sensibilización LPS</a:t>
            </a:r>
            <a:endParaRPr lang="es-EC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415229" y="1393612"/>
            <a:ext cx="4320481" cy="720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2. Suero + anticuerpo </a:t>
            </a:r>
            <a:r>
              <a:rPr lang="es-EC" sz="2000" b="1" dirty="0">
                <a:solidFill>
                  <a:schemeClr val="tx1"/>
                </a:solidFill>
              </a:rPr>
              <a:t>m</a:t>
            </a:r>
            <a:r>
              <a:rPr lang="es-EC" sz="2000" b="1" dirty="0" smtClean="0">
                <a:solidFill>
                  <a:schemeClr val="tx1"/>
                </a:solidFill>
              </a:rPr>
              <a:t>onoclonal</a:t>
            </a:r>
            <a:endParaRPr lang="es-EC" sz="2000" b="1" dirty="0">
              <a:solidFill>
                <a:schemeClr val="tx1"/>
              </a:solidFill>
            </a:endParaRPr>
          </a:p>
        </p:txBody>
      </p:sp>
      <p:grpSp>
        <p:nvGrpSpPr>
          <p:cNvPr id="60" name="Grupo 59"/>
          <p:cNvGrpSpPr/>
          <p:nvPr/>
        </p:nvGrpSpPr>
        <p:grpSpPr>
          <a:xfrm rot="15916465">
            <a:off x="903418" y="4153173"/>
            <a:ext cx="394715" cy="514991"/>
            <a:chOff x="5940152" y="3284984"/>
            <a:chExt cx="576064" cy="763640"/>
          </a:xfrm>
        </p:grpSpPr>
        <p:cxnSp>
          <p:nvCxnSpPr>
            <p:cNvPr id="61" name="Conector recto 60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o 67"/>
          <p:cNvGrpSpPr/>
          <p:nvPr/>
        </p:nvGrpSpPr>
        <p:grpSpPr>
          <a:xfrm rot="14895987">
            <a:off x="909394" y="4619789"/>
            <a:ext cx="355324" cy="463118"/>
            <a:chOff x="5940152" y="3284984"/>
            <a:chExt cx="576064" cy="763640"/>
          </a:xfrm>
        </p:grpSpPr>
        <p:cxnSp>
          <p:nvCxnSpPr>
            <p:cNvPr id="69" name="Conector recto 68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o 71"/>
          <p:cNvGrpSpPr/>
          <p:nvPr/>
        </p:nvGrpSpPr>
        <p:grpSpPr>
          <a:xfrm rot="11983223">
            <a:off x="1530873" y="4761999"/>
            <a:ext cx="355324" cy="463118"/>
            <a:chOff x="5940152" y="3284984"/>
            <a:chExt cx="576064" cy="763640"/>
          </a:xfrm>
        </p:grpSpPr>
        <p:cxnSp>
          <p:nvCxnSpPr>
            <p:cNvPr id="73" name="Conector recto 72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o 75"/>
          <p:cNvGrpSpPr/>
          <p:nvPr/>
        </p:nvGrpSpPr>
        <p:grpSpPr>
          <a:xfrm rot="11224005">
            <a:off x="1967937" y="4558116"/>
            <a:ext cx="355324" cy="463118"/>
            <a:chOff x="5940152" y="3284984"/>
            <a:chExt cx="576064" cy="763640"/>
          </a:xfrm>
        </p:grpSpPr>
        <p:cxnSp>
          <p:nvCxnSpPr>
            <p:cNvPr id="77" name="Conector recto 76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o 79"/>
          <p:cNvGrpSpPr/>
          <p:nvPr/>
        </p:nvGrpSpPr>
        <p:grpSpPr>
          <a:xfrm rot="10167343">
            <a:off x="2196317" y="4829789"/>
            <a:ext cx="355324" cy="463118"/>
            <a:chOff x="5940152" y="3284984"/>
            <a:chExt cx="576064" cy="763640"/>
          </a:xfrm>
        </p:grpSpPr>
        <p:cxnSp>
          <p:nvCxnSpPr>
            <p:cNvPr id="81" name="Conector recto 80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o 83"/>
          <p:cNvGrpSpPr/>
          <p:nvPr/>
        </p:nvGrpSpPr>
        <p:grpSpPr>
          <a:xfrm rot="8644853">
            <a:off x="2838764" y="4543327"/>
            <a:ext cx="355324" cy="463118"/>
            <a:chOff x="5940152" y="3284984"/>
            <a:chExt cx="576064" cy="763640"/>
          </a:xfrm>
        </p:grpSpPr>
        <p:cxnSp>
          <p:nvCxnSpPr>
            <p:cNvPr id="85" name="Conector recto 84"/>
            <p:cNvCxnSpPr/>
            <p:nvPr/>
          </p:nvCxnSpPr>
          <p:spPr>
            <a:xfrm>
              <a:off x="6228184" y="3501008"/>
              <a:ext cx="0" cy="5476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 flipH="1" flipV="1">
              <a:off x="5940152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 flipV="1">
              <a:off x="6228184" y="3284984"/>
              <a:ext cx="288032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ángulo 111"/>
          <p:cNvSpPr/>
          <p:nvPr/>
        </p:nvSpPr>
        <p:spPr>
          <a:xfrm>
            <a:off x="4417654" y="2329844"/>
            <a:ext cx="4320479" cy="4207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3. Sustrato - </a:t>
            </a:r>
            <a:r>
              <a:rPr lang="es-EC" sz="2000" b="1" i="1" dirty="0" smtClean="0">
                <a:solidFill>
                  <a:schemeClr val="tx1"/>
                </a:solidFill>
              </a:rPr>
              <a:t>o</a:t>
            </a:r>
            <a:r>
              <a:rPr lang="es-EC" sz="2000" b="1" dirty="0" smtClean="0">
                <a:solidFill>
                  <a:schemeClr val="tx1"/>
                </a:solidFill>
              </a:rPr>
              <a:t>PD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13" name="Rectángulo 112"/>
          <p:cNvSpPr/>
          <p:nvPr/>
        </p:nvSpPr>
        <p:spPr>
          <a:xfrm>
            <a:off x="4414139" y="2980183"/>
            <a:ext cx="4345833" cy="481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4. Parar reacción – H2SO4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4" name="Rectángulo 113"/>
          <p:cNvSpPr/>
          <p:nvPr/>
        </p:nvSpPr>
        <p:spPr>
          <a:xfrm>
            <a:off x="4414139" y="3446400"/>
            <a:ext cx="4347548" cy="536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Lectura 490-630 </a:t>
            </a:r>
            <a:r>
              <a:rPr lang="es-EC" b="1" dirty="0" err="1" smtClean="0">
                <a:solidFill>
                  <a:schemeClr val="tx1"/>
                </a:solidFill>
              </a:rPr>
              <a:t>nm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7" name="Elipse 116"/>
          <p:cNvSpPr/>
          <p:nvPr/>
        </p:nvSpPr>
        <p:spPr>
          <a:xfrm>
            <a:off x="179512" y="3340853"/>
            <a:ext cx="3449059" cy="782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5" name="Grupo 14"/>
          <p:cNvGrpSpPr/>
          <p:nvPr/>
        </p:nvGrpSpPr>
        <p:grpSpPr>
          <a:xfrm rot="19721648">
            <a:off x="1152083" y="4413758"/>
            <a:ext cx="603931" cy="394715"/>
            <a:chOff x="690157" y="4424683"/>
            <a:chExt cx="603931" cy="394715"/>
          </a:xfrm>
        </p:grpSpPr>
        <p:grpSp>
          <p:nvGrpSpPr>
            <p:cNvPr id="92" name="Grupo 91"/>
            <p:cNvGrpSpPr/>
            <p:nvPr/>
          </p:nvGrpSpPr>
          <p:grpSpPr>
            <a:xfrm rot="15916465">
              <a:off x="750295" y="4364545"/>
              <a:ext cx="394715" cy="514991"/>
              <a:chOff x="5940152" y="3284984"/>
              <a:chExt cx="576064" cy="763640"/>
            </a:xfrm>
          </p:grpSpPr>
          <p:cxnSp>
            <p:nvCxnSpPr>
              <p:cNvPr id="93" name="Conector recto 92"/>
              <p:cNvCxnSpPr/>
              <p:nvPr/>
            </p:nvCxnSpPr>
            <p:spPr>
              <a:xfrm>
                <a:off x="6228184" y="3501008"/>
                <a:ext cx="0" cy="5476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ector recto 93"/>
              <p:cNvCxnSpPr/>
              <p:nvPr/>
            </p:nvCxnSpPr>
            <p:spPr>
              <a:xfrm flipH="1" flipV="1">
                <a:off x="5940152" y="3284984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ector recto 94"/>
              <p:cNvCxnSpPr/>
              <p:nvPr/>
            </p:nvCxnSpPr>
            <p:spPr>
              <a:xfrm flipV="1">
                <a:off x="6228184" y="3284984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Conector 96"/>
            <p:cNvSpPr/>
            <p:nvPr/>
          </p:nvSpPr>
          <p:spPr>
            <a:xfrm>
              <a:off x="1076300" y="4513869"/>
              <a:ext cx="217788" cy="165250"/>
            </a:xfrm>
            <a:prstGeom prst="flowChartConnector">
              <a:avLst/>
            </a:prstGeom>
            <a:solidFill>
              <a:srgbClr val="F7897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16" name="Grupo 115"/>
          <p:cNvGrpSpPr/>
          <p:nvPr/>
        </p:nvGrpSpPr>
        <p:grpSpPr>
          <a:xfrm rot="15575194">
            <a:off x="2397652" y="4492537"/>
            <a:ext cx="603931" cy="394715"/>
            <a:chOff x="690157" y="4424683"/>
            <a:chExt cx="603931" cy="394715"/>
          </a:xfrm>
        </p:grpSpPr>
        <p:grpSp>
          <p:nvGrpSpPr>
            <p:cNvPr id="120" name="Grupo 119"/>
            <p:cNvGrpSpPr/>
            <p:nvPr/>
          </p:nvGrpSpPr>
          <p:grpSpPr>
            <a:xfrm rot="15916465">
              <a:off x="750295" y="4364545"/>
              <a:ext cx="394715" cy="514991"/>
              <a:chOff x="5940152" y="3284984"/>
              <a:chExt cx="576064" cy="763640"/>
            </a:xfrm>
          </p:grpSpPr>
          <p:cxnSp>
            <p:nvCxnSpPr>
              <p:cNvPr id="123" name="Conector recto 122"/>
              <p:cNvCxnSpPr/>
              <p:nvPr/>
            </p:nvCxnSpPr>
            <p:spPr>
              <a:xfrm>
                <a:off x="6228184" y="3501008"/>
                <a:ext cx="0" cy="5476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cto 123"/>
              <p:cNvCxnSpPr/>
              <p:nvPr/>
            </p:nvCxnSpPr>
            <p:spPr>
              <a:xfrm flipH="1" flipV="1">
                <a:off x="5940152" y="3284984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cto 124"/>
              <p:cNvCxnSpPr/>
              <p:nvPr/>
            </p:nvCxnSpPr>
            <p:spPr>
              <a:xfrm flipV="1">
                <a:off x="6228184" y="3284984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Conector 120"/>
            <p:cNvSpPr/>
            <p:nvPr/>
          </p:nvSpPr>
          <p:spPr>
            <a:xfrm>
              <a:off x="1076300" y="4513869"/>
              <a:ext cx="217788" cy="165250"/>
            </a:xfrm>
            <a:prstGeom prst="flowChartConnector">
              <a:avLst/>
            </a:prstGeom>
            <a:solidFill>
              <a:srgbClr val="F7897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26" name="Grupo 125"/>
          <p:cNvGrpSpPr/>
          <p:nvPr/>
        </p:nvGrpSpPr>
        <p:grpSpPr>
          <a:xfrm rot="14392515">
            <a:off x="1455543" y="4172411"/>
            <a:ext cx="603931" cy="394715"/>
            <a:chOff x="690157" y="4424683"/>
            <a:chExt cx="603931" cy="394715"/>
          </a:xfrm>
        </p:grpSpPr>
        <p:grpSp>
          <p:nvGrpSpPr>
            <p:cNvPr id="127" name="Grupo 126"/>
            <p:cNvGrpSpPr/>
            <p:nvPr/>
          </p:nvGrpSpPr>
          <p:grpSpPr>
            <a:xfrm rot="15916465">
              <a:off x="750295" y="4364545"/>
              <a:ext cx="394715" cy="514991"/>
              <a:chOff x="5940152" y="3284984"/>
              <a:chExt cx="576064" cy="763640"/>
            </a:xfrm>
          </p:grpSpPr>
          <p:cxnSp>
            <p:nvCxnSpPr>
              <p:cNvPr id="129" name="Conector recto 128"/>
              <p:cNvCxnSpPr/>
              <p:nvPr/>
            </p:nvCxnSpPr>
            <p:spPr>
              <a:xfrm>
                <a:off x="6228184" y="3501008"/>
                <a:ext cx="0" cy="5476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ector recto 129"/>
              <p:cNvCxnSpPr/>
              <p:nvPr/>
            </p:nvCxnSpPr>
            <p:spPr>
              <a:xfrm flipH="1" flipV="1">
                <a:off x="5940152" y="3284984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130"/>
              <p:cNvCxnSpPr/>
              <p:nvPr/>
            </p:nvCxnSpPr>
            <p:spPr>
              <a:xfrm flipV="1">
                <a:off x="6228184" y="3284984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Conector 127"/>
            <p:cNvSpPr/>
            <p:nvPr/>
          </p:nvSpPr>
          <p:spPr>
            <a:xfrm>
              <a:off x="1076300" y="4513869"/>
              <a:ext cx="217788" cy="165250"/>
            </a:xfrm>
            <a:prstGeom prst="flowChartConnector">
              <a:avLst/>
            </a:prstGeom>
            <a:solidFill>
              <a:srgbClr val="F7897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38" name="Grupo 137"/>
          <p:cNvGrpSpPr/>
          <p:nvPr/>
        </p:nvGrpSpPr>
        <p:grpSpPr>
          <a:xfrm rot="16370490">
            <a:off x="2102183" y="4315228"/>
            <a:ext cx="603931" cy="394715"/>
            <a:chOff x="690157" y="4424683"/>
            <a:chExt cx="603931" cy="394715"/>
          </a:xfrm>
        </p:grpSpPr>
        <p:grpSp>
          <p:nvGrpSpPr>
            <p:cNvPr id="139" name="Grupo 138"/>
            <p:cNvGrpSpPr/>
            <p:nvPr/>
          </p:nvGrpSpPr>
          <p:grpSpPr>
            <a:xfrm rot="15916465">
              <a:off x="750295" y="4364545"/>
              <a:ext cx="394715" cy="514991"/>
              <a:chOff x="5940152" y="3284984"/>
              <a:chExt cx="576064" cy="763640"/>
            </a:xfrm>
          </p:grpSpPr>
          <p:cxnSp>
            <p:nvCxnSpPr>
              <p:cNvPr id="141" name="Conector recto 140"/>
              <p:cNvCxnSpPr/>
              <p:nvPr/>
            </p:nvCxnSpPr>
            <p:spPr>
              <a:xfrm>
                <a:off x="6228184" y="3501008"/>
                <a:ext cx="0" cy="5476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ector recto 141"/>
              <p:cNvCxnSpPr/>
              <p:nvPr/>
            </p:nvCxnSpPr>
            <p:spPr>
              <a:xfrm flipH="1" flipV="1">
                <a:off x="5940152" y="3284984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ector recto 142"/>
              <p:cNvCxnSpPr/>
              <p:nvPr/>
            </p:nvCxnSpPr>
            <p:spPr>
              <a:xfrm flipV="1">
                <a:off x="6228184" y="3284984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Conector 139"/>
            <p:cNvSpPr/>
            <p:nvPr/>
          </p:nvSpPr>
          <p:spPr>
            <a:xfrm>
              <a:off x="1076300" y="4513869"/>
              <a:ext cx="217788" cy="165250"/>
            </a:xfrm>
            <a:prstGeom prst="flowChartConnector">
              <a:avLst/>
            </a:prstGeom>
            <a:solidFill>
              <a:srgbClr val="F7897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68605" y="3603756"/>
            <a:ext cx="1516680" cy="1557660"/>
            <a:chOff x="5298313" y="4214739"/>
            <a:chExt cx="1516680" cy="1557660"/>
          </a:xfrm>
        </p:grpSpPr>
        <p:sp>
          <p:nvSpPr>
            <p:cNvPr id="28" name="Disco magnético 27"/>
            <p:cNvSpPr/>
            <p:nvPr/>
          </p:nvSpPr>
          <p:spPr>
            <a:xfrm>
              <a:off x="5309574" y="4901841"/>
              <a:ext cx="1505419" cy="84341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9" name="Disco magnético 168"/>
            <p:cNvSpPr/>
            <p:nvPr/>
          </p:nvSpPr>
          <p:spPr>
            <a:xfrm>
              <a:off x="5298313" y="4214739"/>
              <a:ext cx="1516680" cy="155766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0" name="Conector 169"/>
            <p:cNvSpPr/>
            <p:nvPr/>
          </p:nvSpPr>
          <p:spPr>
            <a:xfrm>
              <a:off x="5342365" y="5428006"/>
              <a:ext cx="189621" cy="144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2" name="Conector 171"/>
            <p:cNvSpPr/>
            <p:nvPr/>
          </p:nvSpPr>
          <p:spPr>
            <a:xfrm>
              <a:off x="5776172" y="5589774"/>
              <a:ext cx="189621" cy="144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3" name="Conector 172"/>
            <p:cNvSpPr/>
            <p:nvPr/>
          </p:nvSpPr>
          <p:spPr>
            <a:xfrm>
              <a:off x="6432391" y="5585947"/>
              <a:ext cx="189621" cy="144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grpSp>
          <p:nvGrpSpPr>
            <p:cNvPr id="195" name="Grupo 194"/>
            <p:cNvGrpSpPr/>
            <p:nvPr/>
          </p:nvGrpSpPr>
          <p:grpSpPr>
            <a:xfrm rot="15575194">
              <a:off x="6276505" y="5308689"/>
              <a:ext cx="392590" cy="235295"/>
              <a:chOff x="690157" y="4424683"/>
              <a:chExt cx="603931" cy="394715"/>
            </a:xfrm>
          </p:grpSpPr>
          <p:grpSp>
            <p:nvGrpSpPr>
              <p:cNvPr id="196" name="Grupo 195"/>
              <p:cNvGrpSpPr/>
              <p:nvPr/>
            </p:nvGrpSpPr>
            <p:grpSpPr>
              <a:xfrm rot="15916465">
                <a:off x="750295" y="4364545"/>
                <a:ext cx="394715" cy="514991"/>
                <a:chOff x="5940152" y="3284984"/>
                <a:chExt cx="576064" cy="763640"/>
              </a:xfrm>
            </p:grpSpPr>
            <p:cxnSp>
              <p:nvCxnSpPr>
                <p:cNvPr id="198" name="Conector recto 197"/>
                <p:cNvCxnSpPr/>
                <p:nvPr/>
              </p:nvCxnSpPr>
              <p:spPr>
                <a:xfrm>
                  <a:off x="6228184" y="3501008"/>
                  <a:ext cx="0" cy="5476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ector recto 198"/>
                <p:cNvCxnSpPr/>
                <p:nvPr/>
              </p:nvCxnSpPr>
              <p:spPr>
                <a:xfrm flipH="1" flipV="1">
                  <a:off x="5940152" y="3284984"/>
                  <a:ext cx="288032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Conector recto 199"/>
                <p:cNvCxnSpPr/>
                <p:nvPr/>
              </p:nvCxnSpPr>
              <p:spPr>
                <a:xfrm flipV="1">
                  <a:off x="6228184" y="3284984"/>
                  <a:ext cx="288032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" name="Conector 196"/>
              <p:cNvSpPr/>
              <p:nvPr/>
            </p:nvSpPr>
            <p:spPr>
              <a:xfrm>
                <a:off x="1076300" y="4513869"/>
                <a:ext cx="217788" cy="165250"/>
              </a:xfrm>
              <a:prstGeom prst="flowChartConnector">
                <a:avLst/>
              </a:prstGeom>
              <a:solidFill>
                <a:srgbClr val="F7897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grpSp>
          <p:nvGrpSpPr>
            <p:cNvPr id="207" name="Grupo 206"/>
            <p:cNvGrpSpPr/>
            <p:nvPr/>
          </p:nvGrpSpPr>
          <p:grpSpPr>
            <a:xfrm rot="18456975">
              <a:off x="5782972" y="5359559"/>
              <a:ext cx="392590" cy="235295"/>
              <a:chOff x="690157" y="4424683"/>
              <a:chExt cx="603931" cy="394715"/>
            </a:xfrm>
          </p:grpSpPr>
          <p:grpSp>
            <p:nvGrpSpPr>
              <p:cNvPr id="208" name="Grupo 207"/>
              <p:cNvGrpSpPr/>
              <p:nvPr/>
            </p:nvGrpSpPr>
            <p:grpSpPr>
              <a:xfrm rot="15916465">
                <a:off x="750295" y="4364545"/>
                <a:ext cx="394715" cy="514991"/>
                <a:chOff x="5940152" y="3284984"/>
                <a:chExt cx="576064" cy="763640"/>
              </a:xfrm>
            </p:grpSpPr>
            <p:cxnSp>
              <p:nvCxnSpPr>
                <p:cNvPr id="210" name="Conector recto 209"/>
                <p:cNvCxnSpPr/>
                <p:nvPr/>
              </p:nvCxnSpPr>
              <p:spPr>
                <a:xfrm>
                  <a:off x="6228184" y="3501008"/>
                  <a:ext cx="0" cy="5476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ector recto 210"/>
                <p:cNvCxnSpPr/>
                <p:nvPr/>
              </p:nvCxnSpPr>
              <p:spPr>
                <a:xfrm flipH="1" flipV="1">
                  <a:off x="5940152" y="3284984"/>
                  <a:ext cx="288032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Conector recto 211"/>
                <p:cNvCxnSpPr/>
                <p:nvPr/>
              </p:nvCxnSpPr>
              <p:spPr>
                <a:xfrm flipV="1">
                  <a:off x="6228184" y="3284984"/>
                  <a:ext cx="288032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9" name="Conector 208"/>
              <p:cNvSpPr/>
              <p:nvPr/>
            </p:nvSpPr>
            <p:spPr>
              <a:xfrm>
                <a:off x="1076300" y="4513869"/>
                <a:ext cx="217788" cy="165250"/>
              </a:xfrm>
              <a:prstGeom prst="flowChartConnector">
                <a:avLst/>
              </a:prstGeom>
              <a:solidFill>
                <a:srgbClr val="F7897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grpSp>
          <p:nvGrpSpPr>
            <p:cNvPr id="213" name="Grupo 212"/>
            <p:cNvGrpSpPr/>
            <p:nvPr/>
          </p:nvGrpSpPr>
          <p:grpSpPr>
            <a:xfrm rot="19989064">
              <a:off x="5473124" y="5278448"/>
              <a:ext cx="392590" cy="235295"/>
              <a:chOff x="690157" y="4424683"/>
              <a:chExt cx="603931" cy="394715"/>
            </a:xfrm>
          </p:grpSpPr>
          <p:grpSp>
            <p:nvGrpSpPr>
              <p:cNvPr id="214" name="Grupo 213"/>
              <p:cNvGrpSpPr/>
              <p:nvPr/>
            </p:nvGrpSpPr>
            <p:grpSpPr>
              <a:xfrm rot="15916465">
                <a:off x="750295" y="4364545"/>
                <a:ext cx="394715" cy="514991"/>
                <a:chOff x="5940152" y="3284984"/>
                <a:chExt cx="576064" cy="763640"/>
              </a:xfrm>
            </p:grpSpPr>
            <p:cxnSp>
              <p:nvCxnSpPr>
                <p:cNvPr id="216" name="Conector recto 215"/>
                <p:cNvCxnSpPr/>
                <p:nvPr/>
              </p:nvCxnSpPr>
              <p:spPr>
                <a:xfrm>
                  <a:off x="6228184" y="3501008"/>
                  <a:ext cx="0" cy="5476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Conector recto 216"/>
                <p:cNvCxnSpPr/>
                <p:nvPr/>
              </p:nvCxnSpPr>
              <p:spPr>
                <a:xfrm flipH="1" flipV="1">
                  <a:off x="5940152" y="3284984"/>
                  <a:ext cx="288032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Conector recto 217"/>
                <p:cNvCxnSpPr/>
                <p:nvPr/>
              </p:nvCxnSpPr>
              <p:spPr>
                <a:xfrm flipV="1">
                  <a:off x="6228184" y="3284984"/>
                  <a:ext cx="288032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Conector 214"/>
              <p:cNvSpPr/>
              <p:nvPr/>
            </p:nvSpPr>
            <p:spPr>
              <a:xfrm>
                <a:off x="1076300" y="4513869"/>
                <a:ext cx="217788" cy="165250"/>
              </a:xfrm>
              <a:prstGeom prst="flowChartConnector">
                <a:avLst/>
              </a:prstGeom>
              <a:solidFill>
                <a:srgbClr val="F7897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225" name="Circular 224"/>
            <p:cNvSpPr/>
            <p:nvPr/>
          </p:nvSpPr>
          <p:spPr>
            <a:xfrm rot="11618010">
              <a:off x="5771471" y="5190860"/>
              <a:ext cx="164726" cy="211644"/>
            </a:xfrm>
            <a:prstGeom prst="pi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27" name="Circular 226"/>
            <p:cNvSpPr/>
            <p:nvPr/>
          </p:nvSpPr>
          <p:spPr>
            <a:xfrm rot="11618010">
              <a:off x="6023081" y="5240502"/>
              <a:ext cx="164726" cy="211644"/>
            </a:xfrm>
            <a:prstGeom prst="pi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28" name="Circular 227"/>
            <p:cNvSpPr/>
            <p:nvPr/>
          </p:nvSpPr>
          <p:spPr>
            <a:xfrm rot="11618010">
              <a:off x="6414012" y="5187331"/>
              <a:ext cx="164726" cy="211644"/>
            </a:xfrm>
            <a:prstGeom prst="pi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16550" y="1380620"/>
            <a:ext cx="1537108" cy="1557660"/>
            <a:chOff x="616550" y="1380620"/>
            <a:chExt cx="1537108" cy="1557660"/>
          </a:xfrm>
        </p:grpSpPr>
        <p:sp>
          <p:nvSpPr>
            <p:cNvPr id="17" name="Disco magnético 16"/>
            <p:cNvSpPr/>
            <p:nvPr/>
          </p:nvSpPr>
          <p:spPr>
            <a:xfrm>
              <a:off x="616550" y="1380620"/>
              <a:ext cx="1516680" cy="155766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Conector 17"/>
            <p:cNvSpPr/>
            <p:nvPr/>
          </p:nvSpPr>
          <p:spPr>
            <a:xfrm>
              <a:off x="616550" y="2276414"/>
              <a:ext cx="189621" cy="144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5" name="Conector 144"/>
            <p:cNvSpPr/>
            <p:nvPr/>
          </p:nvSpPr>
          <p:spPr>
            <a:xfrm>
              <a:off x="1802398" y="2674313"/>
              <a:ext cx="189621" cy="144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6" name="Conector 145"/>
            <p:cNvSpPr/>
            <p:nvPr/>
          </p:nvSpPr>
          <p:spPr>
            <a:xfrm>
              <a:off x="951083" y="2727570"/>
              <a:ext cx="189621" cy="144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7" name="Conector 146"/>
            <p:cNvSpPr/>
            <p:nvPr/>
          </p:nvSpPr>
          <p:spPr>
            <a:xfrm>
              <a:off x="1402118" y="2751449"/>
              <a:ext cx="189621" cy="144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8" name="Conector 147"/>
            <p:cNvSpPr/>
            <p:nvPr/>
          </p:nvSpPr>
          <p:spPr>
            <a:xfrm>
              <a:off x="1934107" y="2327742"/>
              <a:ext cx="189621" cy="144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7" name="Elipse 26"/>
            <p:cNvSpPr/>
            <p:nvPr/>
          </p:nvSpPr>
          <p:spPr>
            <a:xfrm>
              <a:off x="616550" y="2065914"/>
              <a:ext cx="1537108" cy="1720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grpSp>
          <p:nvGrpSpPr>
            <p:cNvPr id="149" name="Grupo 148"/>
            <p:cNvGrpSpPr/>
            <p:nvPr/>
          </p:nvGrpSpPr>
          <p:grpSpPr>
            <a:xfrm rot="8644853">
              <a:off x="1319657" y="2548256"/>
              <a:ext cx="212990" cy="222776"/>
              <a:chOff x="5940152" y="3284984"/>
              <a:chExt cx="576064" cy="763640"/>
            </a:xfrm>
          </p:grpSpPr>
          <p:cxnSp>
            <p:nvCxnSpPr>
              <p:cNvPr id="150" name="Conector recto 149"/>
              <p:cNvCxnSpPr/>
              <p:nvPr/>
            </p:nvCxnSpPr>
            <p:spPr>
              <a:xfrm>
                <a:off x="6228184" y="3501008"/>
                <a:ext cx="0" cy="5476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ector recto 150"/>
              <p:cNvCxnSpPr/>
              <p:nvPr/>
            </p:nvCxnSpPr>
            <p:spPr>
              <a:xfrm flipH="1" flipV="1">
                <a:off x="5940152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ector recto 151"/>
              <p:cNvCxnSpPr/>
              <p:nvPr/>
            </p:nvCxnSpPr>
            <p:spPr>
              <a:xfrm flipV="1">
                <a:off x="6228184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upo 152"/>
            <p:cNvGrpSpPr/>
            <p:nvPr/>
          </p:nvGrpSpPr>
          <p:grpSpPr>
            <a:xfrm rot="14879928">
              <a:off x="783977" y="2183410"/>
              <a:ext cx="166538" cy="231160"/>
              <a:chOff x="5940152" y="3284984"/>
              <a:chExt cx="576064" cy="763640"/>
            </a:xfrm>
          </p:grpSpPr>
          <p:cxnSp>
            <p:nvCxnSpPr>
              <p:cNvPr id="154" name="Conector recto 153"/>
              <p:cNvCxnSpPr/>
              <p:nvPr/>
            </p:nvCxnSpPr>
            <p:spPr>
              <a:xfrm>
                <a:off x="6228184" y="3501008"/>
                <a:ext cx="0" cy="5476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ector recto 154"/>
              <p:cNvCxnSpPr/>
              <p:nvPr/>
            </p:nvCxnSpPr>
            <p:spPr>
              <a:xfrm flipH="1" flipV="1">
                <a:off x="5940152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ector recto 155"/>
              <p:cNvCxnSpPr/>
              <p:nvPr/>
            </p:nvCxnSpPr>
            <p:spPr>
              <a:xfrm flipV="1">
                <a:off x="6228184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upo 156"/>
            <p:cNvGrpSpPr/>
            <p:nvPr/>
          </p:nvGrpSpPr>
          <p:grpSpPr>
            <a:xfrm rot="8644853">
              <a:off x="1646415" y="2498592"/>
              <a:ext cx="212990" cy="222776"/>
              <a:chOff x="5940152" y="3284984"/>
              <a:chExt cx="576064" cy="763640"/>
            </a:xfrm>
          </p:grpSpPr>
          <p:cxnSp>
            <p:nvCxnSpPr>
              <p:cNvPr id="158" name="Conector recto 157"/>
              <p:cNvCxnSpPr/>
              <p:nvPr/>
            </p:nvCxnSpPr>
            <p:spPr>
              <a:xfrm>
                <a:off x="6228184" y="3501008"/>
                <a:ext cx="0" cy="5476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ector recto 158"/>
              <p:cNvCxnSpPr/>
              <p:nvPr/>
            </p:nvCxnSpPr>
            <p:spPr>
              <a:xfrm flipH="1" flipV="1">
                <a:off x="5940152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ector recto 159"/>
              <p:cNvCxnSpPr/>
              <p:nvPr/>
            </p:nvCxnSpPr>
            <p:spPr>
              <a:xfrm flipV="1">
                <a:off x="6228184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upo 160"/>
            <p:cNvGrpSpPr/>
            <p:nvPr/>
          </p:nvGrpSpPr>
          <p:grpSpPr>
            <a:xfrm rot="12746143">
              <a:off x="1049784" y="2467125"/>
              <a:ext cx="228533" cy="314941"/>
              <a:chOff x="5940152" y="3284984"/>
              <a:chExt cx="576064" cy="763640"/>
            </a:xfrm>
          </p:grpSpPr>
          <p:cxnSp>
            <p:nvCxnSpPr>
              <p:cNvPr id="162" name="Conector recto 161"/>
              <p:cNvCxnSpPr/>
              <p:nvPr/>
            </p:nvCxnSpPr>
            <p:spPr>
              <a:xfrm>
                <a:off x="6228184" y="3501008"/>
                <a:ext cx="0" cy="5476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ector recto 162"/>
              <p:cNvCxnSpPr/>
              <p:nvPr/>
            </p:nvCxnSpPr>
            <p:spPr>
              <a:xfrm flipH="1" flipV="1">
                <a:off x="5940152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ector recto 163"/>
              <p:cNvCxnSpPr/>
              <p:nvPr/>
            </p:nvCxnSpPr>
            <p:spPr>
              <a:xfrm flipV="1">
                <a:off x="6228184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upo 164"/>
            <p:cNvGrpSpPr/>
            <p:nvPr/>
          </p:nvGrpSpPr>
          <p:grpSpPr>
            <a:xfrm rot="8644853">
              <a:off x="1818111" y="2192553"/>
              <a:ext cx="212990" cy="222776"/>
              <a:chOff x="5940152" y="3284984"/>
              <a:chExt cx="576064" cy="763640"/>
            </a:xfrm>
          </p:grpSpPr>
          <p:cxnSp>
            <p:nvCxnSpPr>
              <p:cNvPr id="166" name="Conector recto 165"/>
              <p:cNvCxnSpPr/>
              <p:nvPr/>
            </p:nvCxnSpPr>
            <p:spPr>
              <a:xfrm>
                <a:off x="6228184" y="3501008"/>
                <a:ext cx="0" cy="5476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ector recto 166"/>
              <p:cNvCxnSpPr/>
              <p:nvPr/>
            </p:nvCxnSpPr>
            <p:spPr>
              <a:xfrm flipH="1" flipV="1">
                <a:off x="5940152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ector recto 167"/>
              <p:cNvCxnSpPr/>
              <p:nvPr/>
            </p:nvCxnSpPr>
            <p:spPr>
              <a:xfrm flipV="1">
                <a:off x="6228184" y="3284984"/>
                <a:ext cx="288032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Circular 231"/>
            <p:cNvSpPr/>
            <p:nvPr/>
          </p:nvSpPr>
          <p:spPr>
            <a:xfrm rot="11618010">
              <a:off x="900483" y="2368327"/>
              <a:ext cx="164726" cy="211644"/>
            </a:xfrm>
            <a:prstGeom prst="pi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33" name="Circular 232"/>
            <p:cNvSpPr/>
            <p:nvPr/>
          </p:nvSpPr>
          <p:spPr>
            <a:xfrm rot="11618010">
              <a:off x="1445112" y="2274050"/>
              <a:ext cx="164726" cy="211644"/>
            </a:xfrm>
            <a:prstGeom prst="pi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34" name="Circular 233"/>
            <p:cNvSpPr/>
            <p:nvPr/>
          </p:nvSpPr>
          <p:spPr>
            <a:xfrm rot="11618010">
              <a:off x="676513" y="2521104"/>
              <a:ext cx="164726" cy="211644"/>
            </a:xfrm>
            <a:prstGeom prst="pi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2394540" y="1988442"/>
            <a:ext cx="15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Positivo</a:t>
            </a:r>
            <a:endParaRPr lang="es-EC" sz="2400" b="1" dirty="0"/>
          </a:p>
        </p:txBody>
      </p:sp>
      <p:sp>
        <p:nvSpPr>
          <p:cNvPr id="235" name="CuadroTexto 234"/>
          <p:cNvSpPr txBox="1"/>
          <p:nvPr/>
        </p:nvSpPr>
        <p:spPr>
          <a:xfrm>
            <a:off x="2424988" y="4260050"/>
            <a:ext cx="15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Negativo</a:t>
            </a:r>
            <a:endParaRPr lang="es-EC" sz="24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414139" y="4435923"/>
            <a:ext cx="4345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Punto de corte</a:t>
            </a:r>
          </a:p>
          <a:p>
            <a:r>
              <a:rPr lang="es-EC" sz="2400" dirty="0" smtClean="0"/>
              <a:t>Curvas ROC – Sueros control positivos y negativos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0357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26" grpId="0" animBg="1"/>
      <p:bldP spid="112" grpId="0" animBg="1"/>
      <p:bldP spid="113" grpId="0" animBg="1"/>
      <p:bldP spid="114" grpId="0" animBg="1"/>
      <p:bldP spid="117" grpId="0" animBg="1"/>
      <p:bldP spid="117" grpId="1" animBg="1"/>
      <p:bldP spid="31" grpId="0"/>
      <p:bldP spid="235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MATERIALES Y MÉTODOS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1" y="764704"/>
            <a:ext cx="2308909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Validación prueba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22430"/>
              </p:ext>
            </p:extLst>
          </p:nvPr>
        </p:nvGraphicFramePr>
        <p:xfrm>
          <a:off x="313838" y="1960071"/>
          <a:ext cx="7950405" cy="34777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6797"/>
                <a:gridCol w="1850183"/>
                <a:gridCol w="1850183"/>
                <a:gridCol w="1626672"/>
                <a:gridCol w="1516570"/>
              </a:tblGrid>
              <a:tr h="25220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Muestras de referencia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8836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Muestras que se saben que son positivas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Muestras que se saben que son negativas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696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Resultados de la prueba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Positivos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VP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FP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VPP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VP/(VP+FP)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Negativos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</a:t>
                      </a:r>
                      <a:r>
                        <a:rPr lang="es-EC" sz="1400" dirty="0" smtClean="0">
                          <a:effectLst/>
                        </a:rPr>
                        <a:t>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</a:t>
                      </a:r>
                      <a:r>
                        <a:rPr lang="es-EC" sz="1400" dirty="0" smtClean="0">
                          <a:effectLst/>
                        </a:rPr>
                        <a:t>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VPN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VN/(FN+VN)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6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Se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VP/(VP+FN)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Sp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VN/(VN+FP)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1" y="5470048"/>
            <a:ext cx="8445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VP: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Verdadero Positivo;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FP: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Falso Positivo;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VN: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Verdadero Negativo;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FN: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Falso Negativo;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Sensibilidad diagnóstica;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Sp: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Especificidad diagnóstica;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VPP: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Valor Predictivo Positivo.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VPN: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Valor Predictivo Negativo.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079" y="6275526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200" dirty="0" smtClean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(OIE, 2009)</a:t>
            </a:r>
            <a:endParaRPr lang="es-EC" altLang="es-EC" dirty="0"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59832" y="69876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Repetibilidad - 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Reproducibilidad - ICC</a:t>
            </a:r>
            <a:endParaRPr lang="es-EC" sz="2400" dirty="0"/>
          </a:p>
        </p:txBody>
      </p:sp>
      <p:sp>
        <p:nvSpPr>
          <p:cNvPr id="11" name="Flecha derecha 10"/>
          <p:cNvSpPr/>
          <p:nvPr/>
        </p:nvSpPr>
        <p:spPr>
          <a:xfrm>
            <a:off x="2699792" y="1016732"/>
            <a:ext cx="216024" cy="2520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29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 smtClean="0"/>
              <a:t>CÓDIGO: </a:t>
            </a:r>
            <a:r>
              <a:rPr lang="es-EC" dirty="0" smtClean="0"/>
              <a:t>SGC.DI.260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116632"/>
            <a:ext cx="245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s-EC" dirty="0"/>
              <a:t>CONTENIDO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11560" y="1268760"/>
            <a:ext cx="7931224" cy="41044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C" sz="3200" dirty="0" smtClean="0"/>
              <a:t>INTRODUCCIÓN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C" sz="3200" dirty="0" smtClean="0"/>
              <a:t>OBJETIVOS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C" sz="3200" dirty="0" smtClean="0"/>
              <a:t>MATERIALES Y MÉTODOS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C" sz="3200" dirty="0" smtClean="0"/>
              <a:t>HIPÓTESIS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C" sz="3200" dirty="0" smtClean="0"/>
              <a:t>RESULTADOS Y DISCUSIÓN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C" sz="3200" dirty="0" smtClean="0"/>
              <a:t>CONCLUSIONES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C" sz="3200" dirty="0" smtClean="0"/>
              <a:t>RECOMENDACIONES</a:t>
            </a:r>
            <a:endParaRPr lang="es-EC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HIPÓTESIS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2420888"/>
            <a:ext cx="8728518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s-EC" sz="2800" dirty="0" smtClean="0">
                <a:latin typeface="+mj-lt"/>
                <a:ea typeface="MS Mincho"/>
                <a:cs typeface="Times New Roman" panose="02020603050405020304" pitchFamily="18" charset="0"/>
              </a:rPr>
              <a:t>El </a:t>
            </a:r>
            <a:r>
              <a:rPr lang="es-EC" sz="2800" dirty="0">
                <a:latin typeface="+mj-lt"/>
                <a:ea typeface="MS Mincho"/>
                <a:cs typeface="Times New Roman" panose="02020603050405020304" pitchFamily="18" charset="0"/>
              </a:rPr>
              <a:t>ensayo inmunoenzimático competitivo (cELISA) no detecta anticuerpos del tipo IgG contra </a:t>
            </a:r>
            <a:r>
              <a:rPr lang="es-EC" sz="2800" i="1" dirty="0">
                <a:latin typeface="+mj-lt"/>
                <a:ea typeface="MS Mincho"/>
                <a:cs typeface="Times New Roman" panose="02020603050405020304" pitchFamily="18" charset="0"/>
              </a:rPr>
              <a:t>Brucella </a:t>
            </a:r>
            <a:r>
              <a:rPr lang="es-EC" sz="2800" dirty="0">
                <a:latin typeface="+mj-lt"/>
                <a:ea typeface="MS Mincho"/>
                <a:cs typeface="Times New Roman" panose="02020603050405020304" pitchFamily="18" charset="0"/>
              </a:rPr>
              <a:t>spp. en el ganado bovino</a:t>
            </a:r>
            <a:r>
              <a:rPr lang="es-EC" sz="2800" dirty="0" smtClean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s-EC" sz="2800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1" y="764704"/>
            <a:ext cx="2664297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Muestras serológicas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Resultado de imagen para mana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72508"/>
            <a:ext cx="4039822" cy="43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987824" y="4725144"/>
            <a:ext cx="1159501" cy="1100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1043608" y="2636912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b="1" dirty="0" smtClean="0"/>
              <a:t>56 sueros</a:t>
            </a:r>
            <a:endParaRPr lang="es-EC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91644" y="4427820"/>
            <a:ext cx="129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85 sueros</a:t>
            </a:r>
            <a:endParaRPr lang="es-EC" b="1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88494"/>
              </p:ext>
            </p:extLst>
          </p:nvPr>
        </p:nvGraphicFramePr>
        <p:xfrm>
          <a:off x="4388160" y="1472508"/>
          <a:ext cx="4432312" cy="3031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6156"/>
                <a:gridCol w="221615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Lugar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No.</a:t>
                      </a:r>
                      <a:r>
                        <a:rPr lang="es-EC" sz="2000" b="1" baseline="0" dirty="0" smtClean="0"/>
                        <a:t> Muestras</a:t>
                      </a:r>
                      <a:endParaRPr lang="es-EC" sz="2000" b="1" dirty="0"/>
                    </a:p>
                  </a:txBody>
                  <a:tcPr anchor="ctr"/>
                </a:tc>
              </a:tr>
              <a:tr h="464006"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San Pedro de Suma, cantón El Carmen, Manabí</a:t>
                      </a:r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56 sueros</a:t>
                      </a:r>
                      <a:endParaRPr lang="es-EC" sz="2000" dirty="0"/>
                    </a:p>
                  </a:txBody>
                  <a:tcPr anchor="ctr"/>
                </a:tc>
              </a:tr>
              <a:tr h="464006"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Isla Santa Cruz, Galápagos</a:t>
                      </a:r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85 sueros</a:t>
                      </a:r>
                      <a:endParaRPr lang="es-EC" sz="2000" dirty="0"/>
                    </a:p>
                  </a:txBody>
                  <a:tcPr anchor="ctr"/>
                </a:tc>
              </a:tr>
              <a:tr h="464006"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AGROCALIDAD</a:t>
                      </a:r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25 sueros</a:t>
                      </a:r>
                      <a:endParaRPr lang="es-EC" sz="2000" dirty="0"/>
                    </a:p>
                  </a:txBody>
                  <a:tcPr anchor="ctr"/>
                </a:tc>
              </a:tr>
              <a:tr h="464006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Total</a:t>
                      </a:r>
                      <a:endParaRPr lang="es-EC" sz="2000" b="1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166 sueros</a:t>
                      </a:r>
                      <a:endParaRPr lang="es-EC" sz="2000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644008" y="4725144"/>
            <a:ext cx="4176464" cy="1988840"/>
          </a:xfrm>
          <a:prstGeom prst="rect">
            <a:avLst/>
          </a:prstGeom>
          <a:solidFill>
            <a:srgbClr val="FFF7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3200" b="1" dirty="0" smtClean="0">
                <a:solidFill>
                  <a:schemeClr val="tx1"/>
                </a:solidFill>
              </a:rPr>
              <a:t>Controles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i="1" dirty="0" smtClean="0">
                <a:solidFill>
                  <a:schemeClr val="tx1"/>
                </a:solidFill>
              </a:rPr>
              <a:t>Positivo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C+ Belga, C+ V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i="1" dirty="0" smtClean="0">
                <a:solidFill>
                  <a:schemeClr val="tx1"/>
                </a:solidFill>
              </a:rPr>
              <a:t>Negativo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305 San Rafael, CIZ (-)</a:t>
            </a:r>
          </a:p>
        </p:txBody>
      </p:sp>
    </p:spTree>
    <p:extLst>
      <p:ext uri="{BB962C8B-B14F-4D97-AF65-F5344CB8AC3E}">
        <p14:creationId xmlns:p14="http://schemas.microsoft.com/office/powerpoint/2010/main" val="12779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1" y="764704"/>
            <a:ext cx="2664297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Rosa de Bengala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510" y="3696688"/>
            <a:ext cx="2664297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SAT-EDTA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35695"/>
              </p:ext>
            </p:extLst>
          </p:nvPr>
        </p:nvGraphicFramePr>
        <p:xfrm>
          <a:off x="182756" y="1643389"/>
          <a:ext cx="6535640" cy="1565660"/>
        </p:xfrm>
        <a:graphic>
          <a:graphicData uri="http://schemas.openxmlformats.org/drawingml/2006/table">
            <a:tbl>
              <a:tblPr firstRow="1" firstCol="1" bandRow="1"/>
              <a:tblGrid>
                <a:gridCol w="1633910"/>
                <a:gridCol w="1633910"/>
                <a:gridCol w="1633910"/>
                <a:gridCol w="1633910"/>
              </a:tblGrid>
              <a:tr h="19996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Escenario</a:t>
                      </a:r>
                      <a:endParaRPr lang="es-EC" sz="16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Rosa de Bengala (RB)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 (+)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 (-)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9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El Carmen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4 (7.69 %)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52 (92.31 %)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Isla Santa Cruz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0 (0 %)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85 (100 %)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AGROCALIDAD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 (20 %)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20 (80 %)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9 (5.42 %)</a:t>
                      </a:r>
                      <a:endParaRPr lang="es-EC" sz="16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03891"/>
              </p:ext>
            </p:extLst>
          </p:nvPr>
        </p:nvGraphicFramePr>
        <p:xfrm>
          <a:off x="179510" y="4437112"/>
          <a:ext cx="6535212" cy="1565658"/>
        </p:xfrm>
        <a:graphic>
          <a:graphicData uri="http://schemas.openxmlformats.org/drawingml/2006/table">
            <a:tbl>
              <a:tblPr firstRow="1" firstCol="1" bandRow="1"/>
              <a:tblGrid>
                <a:gridCol w="1633803"/>
                <a:gridCol w="1633803"/>
                <a:gridCol w="1633803"/>
                <a:gridCol w="1633803"/>
              </a:tblGrid>
              <a:tr h="26094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Escenario</a:t>
                      </a:r>
                      <a:endParaRPr lang="es-EC" sz="16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SAT-EDTA</a:t>
                      </a:r>
                      <a:endParaRPr lang="es-EC" sz="16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 (+)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 (-)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El Carmen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7 (12.5%)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49 (87.5%)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Isla Santa Cruz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85 (100%)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AGROCALIDAD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8 (32%)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17 (68%)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15 (9.04 %)</a:t>
                      </a:r>
                      <a:endParaRPr lang="es-EC" sz="16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890101" y="7647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85 Muestras Galápagos</a:t>
            </a:r>
            <a:endParaRPr lang="es-EC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38641" y="1608222"/>
            <a:ext cx="111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SAT-EDTA</a:t>
            </a:r>
          </a:p>
          <a:p>
            <a:r>
              <a:rPr lang="es-EC" sz="1400" dirty="0" smtClean="0"/>
              <a:t>RB</a:t>
            </a:r>
            <a:endParaRPr lang="es-EC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998621" y="260562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ABG (2016)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049352" y="2900884"/>
            <a:ext cx="18140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No se reportó brucelosis bovina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080058" y="4704135"/>
            <a:ext cx="17526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C00000"/>
                </a:solidFill>
              </a:rPr>
              <a:t>Zona indemne</a:t>
            </a:r>
            <a:endParaRPr lang="es-EC" b="1" dirty="0">
              <a:solidFill>
                <a:srgbClr val="C00000"/>
              </a:solidFill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6804248" y="639852"/>
            <a:ext cx="0" cy="5362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004449" y="1688034"/>
            <a:ext cx="126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Negativos</a:t>
            </a:r>
            <a:endParaRPr lang="es-EC" dirty="0"/>
          </a:p>
        </p:txBody>
      </p:sp>
      <p:sp>
        <p:nvSpPr>
          <p:cNvPr id="19" name="Flecha derecha 18"/>
          <p:cNvSpPr/>
          <p:nvPr/>
        </p:nvSpPr>
        <p:spPr>
          <a:xfrm>
            <a:off x="7860331" y="1778933"/>
            <a:ext cx="192089" cy="18753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abajo 19"/>
          <p:cNvSpPr/>
          <p:nvPr/>
        </p:nvSpPr>
        <p:spPr>
          <a:xfrm>
            <a:off x="7812360" y="2204864"/>
            <a:ext cx="192089" cy="22135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 abajo 20"/>
          <p:cNvSpPr/>
          <p:nvPr/>
        </p:nvSpPr>
        <p:spPr>
          <a:xfrm>
            <a:off x="7812360" y="3979389"/>
            <a:ext cx="192089" cy="33855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21"/>
          <p:cNvSpPr txBox="1"/>
          <p:nvPr/>
        </p:nvSpPr>
        <p:spPr>
          <a:xfrm>
            <a:off x="7032444" y="4432545"/>
            <a:ext cx="1979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AGROCALIDAD(2009)</a:t>
            </a:r>
            <a:endParaRPr lang="es-EC" sz="12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969187" y="3920033"/>
            <a:ext cx="118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Reafirma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1079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1" y="764704"/>
            <a:ext cx="3888433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Rosa de Bengala vs SAT-EDTA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97893"/>
              </p:ext>
            </p:extLst>
          </p:nvPr>
        </p:nvGraphicFramePr>
        <p:xfrm>
          <a:off x="326575" y="2420876"/>
          <a:ext cx="4159376" cy="1944216"/>
        </p:xfrm>
        <a:graphic>
          <a:graphicData uri="http://schemas.openxmlformats.org/drawingml/2006/table">
            <a:tbl>
              <a:tblPr firstRow="1" firstCol="1" bandRow="1"/>
              <a:tblGrid>
                <a:gridCol w="1039844"/>
                <a:gridCol w="1039844"/>
                <a:gridCol w="1039844"/>
                <a:gridCol w="1039844"/>
              </a:tblGrid>
              <a:tr h="25193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RB</a:t>
                      </a:r>
                      <a:endParaRPr lang="es-EC" sz="16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SAT-EDTA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26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73448" y="1773695"/>
            <a:ext cx="43125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b="1" dirty="0" smtClean="0"/>
              <a:t>San Pedro de Suma, cantón El Carmen</a:t>
            </a:r>
            <a:endParaRPr lang="es-EC" b="1" dirty="0"/>
          </a:p>
        </p:txBody>
      </p:sp>
      <p:sp>
        <p:nvSpPr>
          <p:cNvPr id="10" name="Rectángulo 9"/>
          <p:cNvSpPr/>
          <p:nvPr/>
        </p:nvSpPr>
        <p:spPr>
          <a:xfrm>
            <a:off x="638606" y="4509120"/>
            <a:ext cx="310213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C" sz="2000" dirty="0" smtClean="0">
                <a:latin typeface="+mj-lt"/>
                <a:ea typeface="MS Mincho"/>
              </a:rPr>
              <a:t>Correlación = 98.21%</a:t>
            </a:r>
          </a:p>
          <a:p>
            <a:pPr algn="ctr"/>
            <a:r>
              <a:rPr lang="es-EC" sz="2000" dirty="0" smtClean="0">
                <a:latin typeface="+mj-lt"/>
                <a:ea typeface="MS Mincho"/>
              </a:rPr>
              <a:t>(Kappa = 0.8792</a:t>
            </a:r>
            <a:r>
              <a:rPr lang="es-EC" sz="2000" dirty="0">
                <a:latin typeface="+mj-lt"/>
                <a:ea typeface="MS Mincho"/>
              </a:rPr>
              <a:t>; p&lt;0.05)</a:t>
            </a:r>
            <a:endParaRPr lang="es-EC" sz="2000" dirty="0">
              <a:latin typeface="+mj-lt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538"/>
              </p:ext>
            </p:extLst>
          </p:nvPr>
        </p:nvGraphicFramePr>
        <p:xfrm>
          <a:off x="4925977" y="2420876"/>
          <a:ext cx="4053932" cy="1944215"/>
        </p:xfrm>
        <a:graphic>
          <a:graphicData uri="http://schemas.openxmlformats.org/drawingml/2006/table">
            <a:tbl>
              <a:tblPr firstRow="1" firstCol="1" bandRow="1"/>
              <a:tblGrid>
                <a:gridCol w="1013483"/>
                <a:gridCol w="1013483"/>
                <a:gridCol w="1013483"/>
                <a:gridCol w="1013483"/>
              </a:tblGrid>
              <a:tr h="27774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RB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SAT-EDTA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4781961" y="1912194"/>
            <a:ext cx="4197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b="1" dirty="0" smtClean="0"/>
              <a:t>AGROCALIDAD</a:t>
            </a:r>
            <a:endParaRPr lang="es-EC" b="1" dirty="0"/>
          </a:p>
        </p:txBody>
      </p:sp>
      <p:sp>
        <p:nvSpPr>
          <p:cNvPr id="13" name="Rectángulo 12"/>
          <p:cNvSpPr/>
          <p:nvPr/>
        </p:nvSpPr>
        <p:spPr>
          <a:xfrm>
            <a:off x="5543743" y="4504441"/>
            <a:ext cx="281839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C" sz="2000" dirty="0" smtClean="0">
                <a:latin typeface="+mj-lt"/>
                <a:ea typeface="MS Mincho"/>
              </a:rPr>
              <a:t>Correlación = 88%</a:t>
            </a:r>
          </a:p>
          <a:p>
            <a:pPr algn="ctr"/>
            <a:r>
              <a:rPr lang="es-EC" sz="2000" dirty="0" smtClean="0">
                <a:latin typeface="+mj-lt"/>
                <a:ea typeface="MS Mincho"/>
              </a:rPr>
              <a:t>(</a:t>
            </a:r>
            <a:r>
              <a:rPr lang="es-EC" sz="2000" dirty="0">
                <a:latin typeface="+mj-lt"/>
                <a:ea typeface="MS Mincho"/>
              </a:rPr>
              <a:t>Kappa=0.694; p&lt;0.05)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51488" y="5326315"/>
            <a:ext cx="327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Concordancia casi perfecta</a:t>
            </a:r>
            <a:endParaRPr lang="es-EC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188746" y="532631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Concordancia sustancial</a:t>
            </a:r>
            <a:endParaRPr lang="es-EC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332" y="6359272"/>
            <a:ext cx="3125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</a:t>
            </a:r>
            <a:r>
              <a:rPr lang="es-EC" sz="1200" dirty="0" err="1" smtClean="0"/>
              <a:t>Landis</a:t>
            </a:r>
            <a:r>
              <a:rPr lang="es-EC" sz="1200" dirty="0" smtClean="0"/>
              <a:t> &amp; Koch, 1977), (Ortiz et al., 2008)</a:t>
            </a:r>
            <a:endParaRPr lang="es-EC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768439" y="614023"/>
            <a:ext cx="282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Pruebas tamiz</a:t>
            </a:r>
          </a:p>
          <a:p>
            <a:r>
              <a:rPr lang="es-EC" dirty="0"/>
              <a:t>	</a:t>
            </a:r>
            <a:r>
              <a:rPr lang="es-EC" dirty="0" smtClean="0"/>
              <a:t>- Bajo costo</a:t>
            </a:r>
          </a:p>
          <a:p>
            <a:r>
              <a:rPr lang="es-EC" dirty="0"/>
              <a:t>	</a:t>
            </a:r>
            <a:r>
              <a:rPr lang="es-EC" dirty="0" smtClean="0"/>
              <a:t>- Fácil aplicación</a:t>
            </a:r>
            <a:endParaRPr lang="es-EC" dirty="0"/>
          </a:p>
        </p:txBody>
      </p:sp>
      <p:sp>
        <p:nvSpPr>
          <p:cNvPr id="18" name="Flecha derecha 17"/>
          <p:cNvSpPr/>
          <p:nvPr/>
        </p:nvSpPr>
        <p:spPr>
          <a:xfrm>
            <a:off x="4358027" y="857235"/>
            <a:ext cx="255848" cy="3189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1" y="764704"/>
            <a:ext cx="3888433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Rosa de Bengala vs SAT-EDTA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03942"/>
              </p:ext>
            </p:extLst>
          </p:nvPr>
        </p:nvGraphicFramePr>
        <p:xfrm>
          <a:off x="828024" y="1556792"/>
          <a:ext cx="712027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1794520"/>
                <a:gridCol w="23734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C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 smtClean="0"/>
                        <a:t>RB</a:t>
                      </a:r>
                      <a:endParaRPr lang="es-EC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 smtClean="0"/>
                        <a:t>SAT-EDTA</a:t>
                      </a:r>
                      <a:endParaRPr lang="es-EC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AD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 smtClean="0"/>
                        <a:t>pH Reactivo</a:t>
                      </a:r>
                      <a:endParaRPr lang="es-EC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Ácido</a:t>
                      </a:r>
                      <a:endParaRPr lang="es-EC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Neutro</a:t>
                      </a:r>
                      <a:endParaRPr lang="es-EC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 smtClean="0"/>
                        <a:t>Aglutinación Ac</a:t>
                      </a:r>
                      <a:endParaRPr lang="es-EC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IgG</a:t>
                      </a:r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IgM</a:t>
                      </a:r>
                      <a:endParaRPr lang="es-EC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 smtClean="0"/>
                        <a:t>Etapa</a:t>
                      </a:r>
                      <a:r>
                        <a:rPr lang="es-EC" sz="2400" b="1" baseline="0" dirty="0" smtClean="0"/>
                        <a:t> de la enfermedad</a:t>
                      </a:r>
                      <a:endParaRPr lang="es-EC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Crónica</a:t>
                      </a:r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Aguda</a:t>
                      </a:r>
                      <a:endParaRPr lang="es-EC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0" y="6332230"/>
            <a:ext cx="7308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(Allan et al., 1976), (M.J. Corbel, 1972), (</a:t>
            </a:r>
            <a:r>
              <a:rPr lang="es-EC" sz="1100" dirty="0" err="1" smtClean="0"/>
              <a:t>Baum</a:t>
            </a:r>
            <a:r>
              <a:rPr lang="es-EC" sz="1100" dirty="0" smtClean="0"/>
              <a:t> et al., 1995; </a:t>
            </a:r>
            <a:r>
              <a:rPr lang="es-EC" sz="1100" dirty="0" err="1" smtClean="0"/>
              <a:t>O’Grady</a:t>
            </a:r>
            <a:r>
              <a:rPr lang="es-EC" sz="1100" dirty="0" smtClean="0"/>
              <a:t> et al., 2014)</a:t>
            </a:r>
            <a:endParaRPr lang="es-EC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9511" y="4411722"/>
            <a:ext cx="2026569" cy="646331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Positivo sólo para RB</a:t>
            </a:r>
            <a:endParaRPr lang="es-EC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9511" y="5287016"/>
            <a:ext cx="2026569" cy="646331"/>
          </a:xfrm>
          <a:prstGeom prst="rect">
            <a:avLst/>
          </a:prstGeom>
          <a:solidFill>
            <a:srgbClr val="F8ADB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Positivo sólo para SAT-EDTA</a:t>
            </a:r>
            <a:endParaRPr lang="es-EC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096357" y="4363174"/>
            <a:ext cx="270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Fase crónica de la infección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051418" y="5365412"/>
            <a:ext cx="27961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r>
              <a:rPr lang="es-EC" dirty="0"/>
              <a:t>Fase aguda de la infección o vacunación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06080" y="5339860"/>
            <a:ext cx="139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1.79% (1/56) sueros</a:t>
            </a:r>
            <a:endParaRPr lang="es-EC" sz="1600" dirty="0"/>
          </a:p>
        </p:txBody>
      </p:sp>
      <p:sp>
        <p:nvSpPr>
          <p:cNvPr id="16" name="Rectángulo 15"/>
          <p:cNvSpPr/>
          <p:nvPr/>
        </p:nvSpPr>
        <p:spPr>
          <a:xfrm>
            <a:off x="2239797" y="389015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/>
              <a:t>El Carmen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3707904" y="3890156"/>
            <a:ext cx="0" cy="22031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850008" y="3918432"/>
            <a:ext cx="191591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r>
              <a:rPr lang="es-EC" dirty="0"/>
              <a:t>AGROCALIDAD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207523" y="4456472"/>
            <a:ext cx="139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0% (0/56) sueros</a:t>
            </a:r>
            <a:endParaRPr lang="es-EC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066501" y="5351320"/>
            <a:ext cx="139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12% (3/25) sueros</a:t>
            </a:r>
            <a:endParaRPr lang="es-EC" sz="16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067944" y="4467932"/>
            <a:ext cx="139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0% (0/25) sueros</a:t>
            </a:r>
            <a:endParaRPr lang="es-EC" sz="1600" dirty="0"/>
          </a:p>
        </p:txBody>
      </p:sp>
      <p:cxnSp>
        <p:nvCxnSpPr>
          <p:cNvPr id="23" name="Conector recto 22"/>
          <p:cNvCxnSpPr/>
          <p:nvPr/>
        </p:nvCxnSpPr>
        <p:spPr>
          <a:xfrm>
            <a:off x="5940152" y="3907935"/>
            <a:ext cx="0" cy="22031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33672" y="5187458"/>
            <a:ext cx="8686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496" y="764704"/>
            <a:ext cx="2232249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ELISA indirecto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" y="1417246"/>
            <a:ext cx="5400600" cy="50911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/>
          <p:cNvSpPr txBox="1"/>
          <p:nvPr/>
        </p:nvSpPr>
        <p:spPr>
          <a:xfrm>
            <a:off x="4602468" y="3645024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 err="1" smtClean="0"/>
              <a:t>Cut</a:t>
            </a:r>
            <a:r>
              <a:rPr lang="es-EC" sz="1200" b="1" dirty="0" smtClean="0"/>
              <a:t>-off</a:t>
            </a:r>
            <a:endParaRPr lang="es-EC" sz="1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120380" y="2268349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Angulo-Cruz at al. (2005)</a:t>
            </a:r>
          </a:p>
          <a:p>
            <a:r>
              <a:rPr lang="es-EC" dirty="0" smtClean="0"/>
              <a:t>	5.62% (26/452) por iELISA</a:t>
            </a:r>
          </a:p>
          <a:p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Zambrano &amp; Pérez (2015)</a:t>
            </a:r>
          </a:p>
          <a:p>
            <a:r>
              <a:rPr lang="es-EC" dirty="0"/>
              <a:t>	2.25% (13/578) por </a:t>
            </a:r>
            <a:r>
              <a:rPr lang="es-EC" dirty="0" smtClean="0"/>
              <a:t>cELISA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010220" y="1929641"/>
            <a:ext cx="425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Prevalencias reportadas – El Carmen</a:t>
            </a:r>
            <a:endParaRPr lang="es-EC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421662" y="4221088"/>
            <a:ext cx="35511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No prevalencia reportadas por iELISA en Galápagos</a:t>
            </a:r>
            <a:endParaRPr lang="es-EC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66645" y="2046154"/>
            <a:ext cx="492443" cy="12320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C" sz="2000" b="1" dirty="0" smtClean="0">
                <a:solidFill>
                  <a:srgbClr val="FF0000"/>
                </a:solidFill>
              </a:rPr>
              <a:t>Positivos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395493" y="144510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C00000"/>
                </a:solidFill>
              </a:rPr>
              <a:t>(7/56)</a:t>
            </a:r>
            <a:endParaRPr lang="es-EC" sz="1400" b="1" dirty="0">
              <a:solidFill>
                <a:srgbClr val="C0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544137" y="3337247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/>
            </a:lvl1pPr>
          </a:lstStyle>
          <a:p>
            <a:r>
              <a:rPr lang="es-EC" b="1" dirty="0">
                <a:solidFill>
                  <a:srgbClr val="C00000"/>
                </a:solidFill>
              </a:rPr>
              <a:t>(0/85)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851920" y="149690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/>
            </a:lvl1pPr>
          </a:lstStyle>
          <a:p>
            <a:r>
              <a:rPr lang="es-EC" b="1" dirty="0" smtClean="0">
                <a:solidFill>
                  <a:srgbClr val="C00000"/>
                </a:solidFill>
              </a:rPr>
              <a:t>(5/25</a:t>
            </a:r>
            <a:r>
              <a:rPr lang="es-EC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5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99947"/>
              </p:ext>
            </p:extLst>
          </p:nvPr>
        </p:nvGraphicFramePr>
        <p:xfrm>
          <a:off x="683568" y="2405113"/>
          <a:ext cx="7776864" cy="2608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5873"/>
                <a:gridCol w="1841267"/>
                <a:gridCol w="1896796"/>
                <a:gridCol w="2212928"/>
              </a:tblGrid>
              <a:tr h="837820"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RB</a:t>
                      </a:r>
                    </a:p>
                    <a:p>
                      <a:pPr algn="ctr"/>
                      <a:r>
                        <a:rPr lang="es-EC" sz="1600" b="1" dirty="0" smtClean="0"/>
                        <a:t>AGROCALIDAD</a:t>
                      </a:r>
                      <a:endParaRPr lang="es-EC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RB</a:t>
                      </a:r>
                    </a:p>
                    <a:p>
                      <a:pPr algn="ctr"/>
                      <a:r>
                        <a:rPr lang="es-EC" sz="1600" b="1" dirty="0" smtClean="0"/>
                        <a:t>Laboratorio de Biotecnología Animal</a:t>
                      </a:r>
                      <a:endParaRPr lang="es-EC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Total</a:t>
                      </a:r>
                      <a:endParaRPr lang="es-EC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09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Positivo</a:t>
                      </a:r>
                      <a:endParaRPr lang="es-EC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Negativo</a:t>
                      </a:r>
                      <a:endParaRPr lang="es-EC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C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17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Positivo</a:t>
                      </a:r>
                      <a:endParaRPr lang="es-EC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5</a:t>
                      </a:r>
                      <a:endParaRPr lang="es-EC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9</a:t>
                      </a:r>
                      <a:endParaRPr lang="es-EC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14</a:t>
                      </a:r>
                      <a:endParaRPr lang="es-EC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17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Negativo</a:t>
                      </a:r>
                      <a:endParaRPr lang="es-EC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0</a:t>
                      </a:r>
                      <a:endParaRPr lang="es-EC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11</a:t>
                      </a:r>
                      <a:endParaRPr lang="es-EC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11</a:t>
                      </a:r>
                      <a:endParaRPr lang="es-EC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17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/>
                        <a:t>Total</a:t>
                      </a:r>
                      <a:endParaRPr lang="es-EC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5</a:t>
                      </a:r>
                      <a:endParaRPr lang="es-EC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20</a:t>
                      </a:r>
                      <a:endParaRPr lang="es-EC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25</a:t>
                      </a:r>
                      <a:endParaRPr lang="es-EC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98931" y="5106259"/>
            <a:ext cx="223224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Diferencias entre los resultados obtenidos por </a:t>
            </a:r>
            <a:r>
              <a:rPr lang="es-EC" b="1" dirty="0" smtClean="0"/>
              <a:t>AGROCALIDAD</a:t>
            </a:r>
            <a:endParaRPr lang="es-EC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92881" y="5180914"/>
            <a:ext cx="22017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Selección de sueros controles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5192" y="1455530"/>
            <a:ext cx="227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Sueros controles donados por AGROCALIDAD</a:t>
            </a:r>
            <a:endParaRPr lang="es-EC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554624" y="1454655"/>
            <a:ext cx="1642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 realizaron: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cELISA</a:t>
            </a:r>
          </a:p>
        </p:txBody>
      </p:sp>
      <p:cxnSp>
        <p:nvCxnSpPr>
          <p:cNvPr id="15" name="Conector angular 14"/>
          <p:cNvCxnSpPr>
            <a:stCxn id="12" idx="3"/>
            <a:endCxn id="13" idx="1"/>
          </p:cNvCxnSpPr>
          <p:nvPr/>
        </p:nvCxnSpPr>
        <p:spPr>
          <a:xfrm flipV="1">
            <a:off x="2656336" y="1916320"/>
            <a:ext cx="898288" cy="8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5496" y="764704"/>
            <a:ext cx="5328592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Selección de controles positivos y negativos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3779912" y="5546771"/>
            <a:ext cx="595945" cy="2839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9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496" y="764704"/>
            <a:ext cx="5328592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Selección de controles positivos y negativos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75057"/>
              </p:ext>
            </p:extLst>
          </p:nvPr>
        </p:nvGraphicFramePr>
        <p:xfrm>
          <a:off x="623358" y="3913166"/>
          <a:ext cx="7886699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3217774"/>
                <a:gridCol w="1253985"/>
                <a:gridCol w="1253985"/>
                <a:gridCol w="1263449"/>
                <a:gridCol w="89750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ELISA indirecto</a:t>
                      </a:r>
                      <a:endParaRPr lang="es-EC" sz="16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RB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SAT-EDTA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76080" y="2128062"/>
            <a:ext cx="238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Cultivo 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PCR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6079" y="1758730"/>
            <a:ext cx="1719715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OIE (2009)</a:t>
            </a:r>
            <a:endParaRPr lang="es-EC" sz="2000" b="1" dirty="0"/>
          </a:p>
        </p:txBody>
      </p:sp>
      <p:sp>
        <p:nvSpPr>
          <p:cNvPr id="11" name="Multiplicar 10"/>
          <p:cNvSpPr/>
          <p:nvPr/>
        </p:nvSpPr>
        <p:spPr>
          <a:xfrm>
            <a:off x="26384" y="2114773"/>
            <a:ext cx="849070" cy="81170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>
            <a:off x="2697791" y="2316826"/>
            <a:ext cx="360040" cy="4075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3306568" y="13003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Dos pruebas con diferente Se y Sp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11826" y="2095767"/>
            <a:ext cx="27363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RB</a:t>
            </a:r>
          </a:p>
          <a:p>
            <a:pPr lvl="1"/>
            <a:r>
              <a:rPr lang="es-EC" dirty="0" smtClean="0"/>
              <a:t>Se=90-91%, Sp=97.8%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SAT</a:t>
            </a:r>
          </a:p>
          <a:p>
            <a:pPr lvl="1"/>
            <a:r>
              <a:rPr lang="es-EC" dirty="0" smtClean="0"/>
              <a:t>Se=81.5%, Sp=98.9%</a:t>
            </a:r>
            <a:endParaRPr lang="es-EC" dirty="0"/>
          </a:p>
        </p:txBody>
      </p:sp>
      <p:sp>
        <p:nvSpPr>
          <p:cNvPr id="16" name="Flecha derecha 15"/>
          <p:cNvSpPr/>
          <p:nvPr/>
        </p:nvSpPr>
        <p:spPr>
          <a:xfrm>
            <a:off x="5768110" y="1409850"/>
            <a:ext cx="360040" cy="4075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6419828" y="2703329"/>
            <a:ext cx="2436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b="1" dirty="0" smtClean="0"/>
              <a:t>48 Sueros controles</a:t>
            </a:r>
            <a:endParaRPr lang="es-EC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673680" y="313573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12 Positivos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36 negativos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419828" y="1336598"/>
            <a:ext cx="243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Comparación con iELISA</a:t>
            </a:r>
            <a:endParaRPr lang="es-EC" b="1" dirty="0"/>
          </a:p>
        </p:txBody>
      </p:sp>
      <p:sp>
        <p:nvSpPr>
          <p:cNvPr id="20" name="Flecha abajo 19"/>
          <p:cNvSpPr/>
          <p:nvPr/>
        </p:nvSpPr>
        <p:spPr>
          <a:xfrm>
            <a:off x="7371200" y="2130419"/>
            <a:ext cx="432048" cy="3617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/>
          <p:cNvSpPr txBox="1"/>
          <p:nvPr/>
        </p:nvSpPr>
        <p:spPr>
          <a:xfrm>
            <a:off x="24313" y="648788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(Jacques </a:t>
            </a:r>
            <a:r>
              <a:rPr lang="es-EC" sz="1200" dirty="0" err="1" smtClean="0"/>
              <a:t>Godfroid</a:t>
            </a:r>
            <a:r>
              <a:rPr lang="es-EC" sz="1200" dirty="0" smtClean="0"/>
              <a:t> et al., 2010)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9144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496" y="764704"/>
            <a:ext cx="2664296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ELISA competitivo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19572" y="13936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Selección Ac monoclonal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5"/>
          <a:stretch/>
        </p:blipFill>
        <p:spPr>
          <a:xfrm>
            <a:off x="153003" y="1926845"/>
            <a:ext cx="8635762" cy="316617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44981" y="755122"/>
            <a:ext cx="570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Diluciones del Ac monoclonal en base a lo descrito en el protocolo desarrollado por </a:t>
            </a:r>
            <a:r>
              <a:rPr lang="es-EC" sz="1400" dirty="0" err="1" smtClean="0"/>
              <a:t>Nemery</a:t>
            </a:r>
            <a:r>
              <a:rPr lang="es-EC" sz="1400" dirty="0" smtClean="0"/>
              <a:t> Quentin </a:t>
            </a:r>
            <a:r>
              <a:rPr lang="es-EC" sz="1050" dirty="0"/>
              <a:t>(Com. </a:t>
            </a:r>
            <a:r>
              <a:rPr lang="es-EC" sz="1050" dirty="0" err="1"/>
              <a:t>Pers</a:t>
            </a:r>
            <a:r>
              <a:rPr lang="es-EC" sz="1050" dirty="0"/>
              <a:t>. Ron-Román J. 2017)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32240" y="1223797"/>
            <a:ext cx="235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/>
              <a:t>7F9</a:t>
            </a:r>
            <a:r>
              <a:rPr lang="es-EC" sz="1400" dirty="0" smtClean="0"/>
              <a:t> – 1/320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/>
              <a:t>12B12</a:t>
            </a:r>
            <a:r>
              <a:rPr lang="es-EC" sz="1400" dirty="0" smtClean="0"/>
              <a:t> – </a:t>
            </a:r>
            <a:r>
              <a:rPr lang="es-EC" sz="1400" dirty="0" smtClean="0"/>
              <a:t>1/100000</a:t>
            </a:r>
            <a:endParaRPr lang="es-EC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53003" y="5173738"/>
            <a:ext cx="261879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Según </a:t>
            </a:r>
            <a:r>
              <a:rPr lang="es-EC" dirty="0" err="1" smtClean="0"/>
              <a:t>Crowther</a:t>
            </a:r>
            <a:r>
              <a:rPr lang="es-EC" dirty="0" smtClean="0"/>
              <a:t> (2001)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53003" y="5589235"/>
            <a:ext cx="36204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1.5-1.7 unidades OD</a:t>
            </a:r>
          </a:p>
          <a:p>
            <a:r>
              <a:rPr lang="es-EC" dirty="0"/>
              <a:t>	</a:t>
            </a:r>
            <a:r>
              <a:rPr lang="es-EC" b="1" dirty="0" smtClean="0"/>
              <a:t>Máx. permitido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0.5-1.5 unidades OD</a:t>
            </a:r>
          </a:p>
          <a:p>
            <a:r>
              <a:rPr lang="es-EC" dirty="0"/>
              <a:t>	</a:t>
            </a:r>
            <a:r>
              <a:rPr lang="es-EC" b="1" dirty="0" smtClean="0"/>
              <a:t>Conjugado no exceso</a:t>
            </a:r>
            <a:endParaRPr lang="es-EC" b="1" dirty="0"/>
          </a:p>
        </p:txBody>
      </p:sp>
      <p:cxnSp>
        <p:nvCxnSpPr>
          <p:cNvPr id="15" name="Conector angular 14"/>
          <p:cNvCxnSpPr>
            <a:stCxn id="10" idx="2"/>
            <a:endCxn id="11" idx="1"/>
          </p:cNvCxnSpPr>
          <p:nvPr/>
        </p:nvCxnSpPr>
        <p:spPr>
          <a:xfrm rot="16200000" flipH="1">
            <a:off x="6110782" y="863948"/>
            <a:ext cx="207065" cy="103585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946338" y="5789289"/>
            <a:ext cx="51787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Ac Monoclonal 7F9 </a:t>
            </a:r>
            <a:r>
              <a:rPr lang="en-US" sz="2000" dirty="0" smtClean="0"/>
              <a:t>&gt;</a:t>
            </a:r>
            <a:r>
              <a:rPr lang="es-EC" sz="2000" dirty="0" smtClean="0"/>
              <a:t> Ac Monoclonal 12B12</a:t>
            </a:r>
            <a:endParaRPr lang="es-EC" sz="2000" dirty="0"/>
          </a:p>
        </p:txBody>
      </p:sp>
      <p:sp>
        <p:nvSpPr>
          <p:cNvPr id="17" name="Rectángulo 16"/>
          <p:cNvSpPr/>
          <p:nvPr/>
        </p:nvSpPr>
        <p:spPr>
          <a:xfrm>
            <a:off x="5561212" y="5318413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Reactividad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010574" y="2416636"/>
            <a:ext cx="1008112" cy="6529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/>
              <a:t>7F9</a:t>
            </a:r>
            <a:endParaRPr lang="es-EC" sz="3200" b="1" dirty="0"/>
          </a:p>
        </p:txBody>
      </p:sp>
      <p:sp>
        <p:nvSpPr>
          <p:cNvPr id="18" name="Rectángulo 17"/>
          <p:cNvSpPr/>
          <p:nvPr/>
        </p:nvSpPr>
        <p:spPr>
          <a:xfrm>
            <a:off x="7056276" y="2418631"/>
            <a:ext cx="1512168" cy="650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/>
              <a:t>12B12</a:t>
            </a:r>
            <a:endParaRPr lang="es-EC" sz="3200" b="1" dirty="0"/>
          </a:p>
        </p:txBody>
      </p:sp>
      <p:sp>
        <p:nvSpPr>
          <p:cNvPr id="23" name="Rectángulo 22"/>
          <p:cNvSpPr/>
          <p:nvPr/>
        </p:nvSpPr>
        <p:spPr>
          <a:xfrm rot="3222965">
            <a:off x="2164672" y="4499284"/>
            <a:ext cx="233498" cy="5092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2628625">
            <a:off x="6757679" y="4490380"/>
            <a:ext cx="252002" cy="742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70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6746" y="1393612"/>
            <a:ext cx="421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Diluciones Ac monoclonal 12B12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496" y="764704"/>
            <a:ext cx="2664296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ELISA competitivo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2"/>
          <a:stretch/>
        </p:blipFill>
        <p:spPr>
          <a:xfrm>
            <a:off x="338742" y="1574035"/>
            <a:ext cx="3735127" cy="234546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80839" y="3871788"/>
            <a:ext cx="3254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Valores de OD </a:t>
            </a:r>
            <a:r>
              <a:rPr lang="en-US" dirty="0" smtClean="0"/>
              <a:t>&lt;</a:t>
            </a:r>
            <a:r>
              <a:rPr lang="es-EC" dirty="0" smtClean="0"/>
              <a:t> </a:t>
            </a:r>
            <a:r>
              <a:rPr lang="es-EC" dirty="0" smtClean="0"/>
              <a:t>0.4</a:t>
            </a:r>
            <a:endParaRPr lang="es-EC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571124" y="4223265"/>
            <a:ext cx="3254079" cy="607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Descartado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88024" y="1393612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Ac monoclonal 7F9 + Sueros Control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74" b="20931"/>
          <a:stretch/>
        </p:blipFill>
        <p:spPr>
          <a:xfrm>
            <a:off x="4606297" y="1921198"/>
            <a:ext cx="4464384" cy="2738350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4572000" y="1268760"/>
            <a:ext cx="41316" cy="36051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572000" y="4873948"/>
            <a:ext cx="27183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Valores de </a:t>
            </a:r>
            <a:r>
              <a:rPr lang="es-EC" b="1" dirty="0" smtClean="0"/>
              <a:t>OD</a:t>
            </a:r>
            <a:endParaRPr lang="es-EC" b="1" dirty="0"/>
          </a:p>
        </p:txBody>
      </p:sp>
      <p:sp>
        <p:nvSpPr>
          <p:cNvPr id="12" name="Rectángulo 11"/>
          <p:cNvSpPr/>
          <p:nvPr/>
        </p:nvSpPr>
        <p:spPr>
          <a:xfrm>
            <a:off x="6759001" y="4817802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&lt;</a:t>
            </a:r>
            <a:r>
              <a:rPr lang="es-EC" sz="2000" dirty="0"/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111624" y="4858355"/>
            <a:ext cx="1959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r>
              <a:rPr lang="es-EC" dirty="0"/>
              <a:t>1 </a:t>
            </a:r>
            <a:r>
              <a:rPr lang="es-EC" dirty="0" smtClean="0"/>
              <a:t>unidad </a:t>
            </a:r>
            <a:r>
              <a:rPr lang="es-EC" dirty="0"/>
              <a:t>de OD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-75504" y="6280074"/>
            <a:ext cx="150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MS Mincho"/>
              </a:rPr>
              <a:t>(</a:t>
            </a:r>
            <a:r>
              <a:rPr lang="es-EC" sz="1200" dirty="0" err="1" smtClean="0">
                <a:latin typeface="Times New Roman" panose="02020603050405020304" pitchFamily="18" charset="0"/>
                <a:ea typeface="MS Mincho"/>
              </a:rPr>
              <a:t>Crowther</a:t>
            </a:r>
            <a:r>
              <a:rPr lang="es-EC" sz="1200" dirty="0" smtClean="0">
                <a:latin typeface="Times New Roman" panose="02020603050405020304" pitchFamily="18" charset="0"/>
                <a:ea typeface="MS Mincho"/>
              </a:rPr>
              <a:t>, 2001)</a:t>
            </a:r>
            <a:endParaRPr lang="es-EC" sz="1200" dirty="0"/>
          </a:p>
        </p:txBody>
      </p:sp>
      <p:sp>
        <p:nvSpPr>
          <p:cNvPr id="18" name="Rectángulo 17"/>
          <p:cNvSpPr/>
          <p:nvPr/>
        </p:nvSpPr>
        <p:spPr>
          <a:xfrm>
            <a:off x="13332" y="5164613"/>
            <a:ext cx="459929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C" sz="2000" dirty="0" smtClean="0">
                <a:latin typeface="+mj-lt"/>
                <a:ea typeface="MS Mincho"/>
              </a:rPr>
              <a:t>Cantidad </a:t>
            </a:r>
            <a:r>
              <a:rPr lang="es-EC" sz="2000" dirty="0">
                <a:latin typeface="+mj-lt"/>
                <a:ea typeface="MS Mincho"/>
              </a:rPr>
              <a:t>baja de </a:t>
            </a:r>
            <a:r>
              <a:rPr lang="es-EC" sz="2000" dirty="0" smtClean="0">
                <a:latin typeface="+mj-lt"/>
                <a:ea typeface="MS Mincho"/>
              </a:rPr>
              <a:t>antígeno</a:t>
            </a:r>
          </a:p>
          <a:p>
            <a:pPr marL="342900" indent="-342900">
              <a:buAutoNum type="arabicPeriod"/>
            </a:pPr>
            <a:r>
              <a:rPr lang="es-EC" sz="2000" dirty="0" smtClean="0">
                <a:latin typeface="+mj-lt"/>
                <a:ea typeface="MS Mincho"/>
              </a:rPr>
              <a:t>Baja concentración o Sp del Ac</a:t>
            </a:r>
          </a:p>
          <a:p>
            <a:pPr marL="342900" indent="-342900">
              <a:buAutoNum type="arabicPeriod"/>
            </a:pPr>
            <a:r>
              <a:rPr lang="es-EC" sz="2000" dirty="0" smtClean="0">
                <a:latin typeface="+mj-lt"/>
                <a:ea typeface="MS Mincho"/>
              </a:rPr>
              <a:t>Actividad baja conjugado </a:t>
            </a:r>
            <a:endParaRPr lang="es-EC" sz="2000" dirty="0">
              <a:latin typeface="+mj-lt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4021" y="4941168"/>
            <a:ext cx="459929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echa derecha 21"/>
          <p:cNvSpPr/>
          <p:nvPr/>
        </p:nvSpPr>
        <p:spPr>
          <a:xfrm>
            <a:off x="4211960" y="5589240"/>
            <a:ext cx="207254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>
            <a:off x="4709512" y="5356588"/>
            <a:ext cx="402323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+mj-lt"/>
                <a:ea typeface="MS Mincho"/>
              </a:rPr>
              <a:t>1. </a:t>
            </a:r>
            <a:r>
              <a:rPr lang="es-EC" sz="2000" b="1" dirty="0" smtClean="0">
                <a:latin typeface="+mj-lt"/>
                <a:ea typeface="MS Mincho"/>
              </a:rPr>
              <a:t>Antígeno LPS </a:t>
            </a:r>
            <a:r>
              <a:rPr lang="es-EC" sz="20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→ </a:t>
            </a:r>
            <a:r>
              <a:rPr lang="es-EC" sz="2000" dirty="0" smtClean="0"/>
              <a:t>0.25-2 µg/mL</a:t>
            </a:r>
          </a:p>
          <a:p>
            <a:endParaRPr lang="es-EC" sz="2000" dirty="0"/>
          </a:p>
          <a:p>
            <a:r>
              <a:rPr lang="es-EC" sz="2000" dirty="0" smtClean="0"/>
              <a:t>SENASA </a:t>
            </a:r>
            <a:r>
              <a:rPr lang="es-EC" sz="2000" dirty="0"/>
              <a:t>y la OIE (2009)</a:t>
            </a:r>
            <a:endParaRPr lang="es-EC" sz="2000" dirty="0">
              <a:latin typeface="+mj-lt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519502" y="5346813"/>
            <a:ext cx="4559501" cy="11849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+mj-lt"/>
                <a:ea typeface="MS Mincho"/>
              </a:rPr>
              <a:t>2</a:t>
            </a:r>
            <a:r>
              <a:rPr lang="es-EC" sz="2000" dirty="0" smtClean="0">
                <a:latin typeface="+mj-lt"/>
                <a:ea typeface="MS Mincho"/>
              </a:rPr>
              <a:t>. </a:t>
            </a:r>
            <a:r>
              <a:rPr lang="es-EC" sz="2000" b="1" dirty="0" smtClean="0">
                <a:latin typeface="+mj-lt"/>
                <a:ea typeface="MS Mincho"/>
              </a:rPr>
              <a:t>[Suero] </a:t>
            </a:r>
            <a:r>
              <a:rPr lang="es-EC" sz="20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→ </a:t>
            </a:r>
            <a:r>
              <a:rPr lang="es-EC" sz="2000" dirty="0" smtClean="0"/>
              <a:t>1/50</a:t>
            </a:r>
          </a:p>
          <a:p>
            <a:r>
              <a:rPr lang="es-EC" sz="2000" b="1" dirty="0" smtClean="0"/>
              <a:t>    [Ac Monoclonal]</a:t>
            </a:r>
            <a:r>
              <a:rPr lang="es-EC" sz="2000" b="1" dirty="0" smtClean="0">
                <a:latin typeface="+mj-lt"/>
              </a:rPr>
              <a:t> </a:t>
            </a:r>
            <a:r>
              <a:rPr lang="es-EC" sz="2000" dirty="0" smtClean="0">
                <a:latin typeface="+mj-lt"/>
                <a:cs typeface="Times New Roman" panose="02020603050405020304" pitchFamily="18" charset="0"/>
              </a:rPr>
              <a:t>→ Afinidad al LPS</a:t>
            </a:r>
            <a:endParaRPr lang="es-EC" sz="2000" dirty="0" smtClean="0">
              <a:latin typeface="+mj-lt"/>
            </a:endParaRPr>
          </a:p>
          <a:p>
            <a:endParaRPr lang="es-EC" sz="2000" dirty="0"/>
          </a:p>
          <a:p>
            <a:r>
              <a:rPr lang="es-EC" sz="1100" dirty="0"/>
              <a:t>(</a:t>
            </a:r>
            <a:r>
              <a:rPr lang="es-EC" sz="1100" dirty="0" err="1"/>
              <a:t>Gall</a:t>
            </a:r>
            <a:r>
              <a:rPr lang="es-EC" sz="1100" dirty="0"/>
              <a:t> et al., 1998; </a:t>
            </a:r>
            <a:r>
              <a:rPr lang="es-EC" sz="1100" dirty="0" err="1"/>
              <a:t>Gall</a:t>
            </a:r>
            <a:r>
              <a:rPr lang="es-EC" sz="1100" dirty="0"/>
              <a:t> &amp; </a:t>
            </a:r>
            <a:r>
              <a:rPr lang="es-EC" sz="1100" dirty="0" err="1"/>
              <a:t>Nielsen</a:t>
            </a:r>
            <a:r>
              <a:rPr lang="es-EC" sz="1100" dirty="0"/>
              <a:t>, 1994; K. H. </a:t>
            </a:r>
            <a:r>
              <a:rPr lang="es-EC" sz="1100" dirty="0" err="1"/>
              <a:t>Nielsen</a:t>
            </a:r>
            <a:r>
              <a:rPr lang="es-EC" sz="1100" dirty="0"/>
              <a:t> et al., 1996)</a:t>
            </a:r>
            <a:endParaRPr lang="es-EC" sz="1100" dirty="0">
              <a:latin typeface="+mj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519502" y="5342067"/>
            <a:ext cx="4559501" cy="1215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solidFill>
                  <a:schemeClr val="tx1"/>
                </a:solidFill>
              </a:rPr>
              <a:t>Analizó la 3° opción</a:t>
            </a:r>
            <a:endParaRPr lang="es-EC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lh3.googleusercontent.com/k3QgdOVs6Mis_icc7OPwpwryy30wfb8TThifJxGrJYHCqxoFGUCVJXavkZ2K3nsvrGDt5XohcuqDz1-atHGHzQEzXjVVsJnXZg36VwuJeDw95Yulqtu9pQ2H_gPPOlC_-6aSxGpWGakFSanElF3WUAbn3cGHswnmrdW6VK7bJX1LO7uvD_PSomm7OplLIGSfKodDxcu27ioisM2_gUqePgw_jJtMRk-5P0U2QuFlwuxinRjclJwwt5bECTxYOUAtaSc2CdNRYmfOEKDFsve0IbAtBoiPJDTmWmtdOz2OpEB0VYiB3AKmxTBL9kOqZPGqaA-Aq6yrdJiR4K3dlBKLWCsx2q1LvNnmswuwJlBOg-oUcJrsuCDuSTKJqFUa5NCEojwb6rnvn8U-qIjs5c1PS9S1ECZ1TOvZ-cBhq7ugwa4pZqendCAJhxqG8vMc7neoxCCmknyeMnrbE-nKnbIwf4NcY5tog51IdlvFDKPeOUHkOcEQxPSdEAnr7jP7cROKxvMg_NOIagx3ruzYpsvjYrdWqr66Qh-d6h7NRB1u4rEHxKnGy9MpOjWUYhy3C9dSSUyyWj9IgKVDUXepgMnMHgLRxfTUe-UkNiLrZtU=w383-h637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3" r="26054" b="9569"/>
          <a:stretch/>
        </p:blipFill>
        <p:spPr bwMode="auto">
          <a:xfrm rot="16200000">
            <a:off x="6278492" y="3763857"/>
            <a:ext cx="1018827" cy="43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INTRODUCCIÓN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512" y="980728"/>
            <a:ext cx="202656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Brucelosis</a:t>
            </a:r>
            <a:endParaRPr lang="es-EC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2539352" y="890417"/>
            <a:ext cx="2098576" cy="672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Enfermedad infecto-contagiosa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043872" y="794607"/>
            <a:ext cx="1584176" cy="86409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Género:</a:t>
            </a:r>
          </a:p>
          <a:p>
            <a:pPr algn="ctr"/>
            <a:r>
              <a:rPr lang="es-EC" i="1" dirty="0">
                <a:solidFill>
                  <a:schemeClr val="tx1"/>
                </a:solidFill>
              </a:rPr>
              <a:t>Brucella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571537" y="1602665"/>
            <a:ext cx="1205475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Animales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571537" y="2006982"/>
            <a:ext cx="120547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Humanos</a:t>
            </a:r>
          </a:p>
        </p:txBody>
      </p:sp>
      <p:cxnSp>
        <p:nvCxnSpPr>
          <p:cNvPr id="24" name="Conector recto de flecha 23"/>
          <p:cNvCxnSpPr>
            <a:stCxn id="8" idx="3"/>
            <a:endCxn id="9" idx="2"/>
          </p:cNvCxnSpPr>
          <p:nvPr/>
        </p:nvCxnSpPr>
        <p:spPr>
          <a:xfrm>
            <a:off x="4637928" y="1226654"/>
            <a:ext cx="40594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2539352" y="1718950"/>
            <a:ext cx="24837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Enfermedad zoonótica a nivel mundial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4943256" y="446328"/>
            <a:ext cx="1785407" cy="444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Bacterias</a:t>
            </a:r>
          </a:p>
        </p:txBody>
      </p:sp>
      <p:pic>
        <p:nvPicPr>
          <p:cNvPr id="2050" name="Picture 2" descr="Resultado de imagen para bruc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09" y="675941"/>
            <a:ext cx="2251236" cy="17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5581590" y="2557022"/>
            <a:ext cx="295232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dk1"/>
                </a:solidFill>
              </a:rPr>
              <a:t>Signos </a:t>
            </a:r>
            <a:r>
              <a:rPr lang="es-EC" sz="2800" b="1" dirty="0" smtClean="0">
                <a:solidFill>
                  <a:schemeClr val="dk1"/>
                </a:solidFill>
              </a:rPr>
              <a:t>clínicos en animales</a:t>
            </a:r>
            <a:endParaRPr lang="es-EC" sz="2800" b="1" dirty="0">
              <a:solidFill>
                <a:schemeClr val="dk1"/>
              </a:solidFill>
            </a:endParaRPr>
          </a:p>
        </p:txBody>
      </p:sp>
      <p:cxnSp>
        <p:nvCxnSpPr>
          <p:cNvPr id="48" name="Conector angular 47"/>
          <p:cNvCxnSpPr>
            <a:stCxn id="9" idx="3"/>
            <a:endCxn id="11" idx="1"/>
          </p:cNvCxnSpPr>
          <p:nvPr/>
        </p:nvCxnSpPr>
        <p:spPr>
          <a:xfrm rot="16200000" flipH="1">
            <a:off x="5253435" y="1554593"/>
            <a:ext cx="340536" cy="2956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r 49"/>
          <p:cNvCxnSpPr>
            <a:stCxn id="9" idx="3"/>
            <a:endCxn id="12" idx="1"/>
          </p:cNvCxnSpPr>
          <p:nvPr/>
        </p:nvCxnSpPr>
        <p:spPr>
          <a:xfrm rot="16200000" flipH="1">
            <a:off x="5042276" y="1765752"/>
            <a:ext cx="762855" cy="2956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stCxn id="7" idx="3"/>
            <a:endCxn id="8" idx="1"/>
          </p:cNvCxnSpPr>
          <p:nvPr/>
        </p:nvCxnSpPr>
        <p:spPr>
          <a:xfrm flipV="1">
            <a:off x="2206080" y="1226654"/>
            <a:ext cx="333272" cy="6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>
            <a:stCxn id="7" idx="3"/>
            <a:endCxn id="29" idx="1"/>
          </p:cNvCxnSpPr>
          <p:nvPr/>
        </p:nvCxnSpPr>
        <p:spPr>
          <a:xfrm>
            <a:off x="2206080" y="1232756"/>
            <a:ext cx="333272" cy="77422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Resultado de imagen para hem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11" y="3605204"/>
            <a:ext cx="960041" cy="11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macho sig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78" y="5000463"/>
            <a:ext cx="966074" cy="11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ángulo 55"/>
          <p:cNvSpPr/>
          <p:nvPr/>
        </p:nvSpPr>
        <p:spPr>
          <a:xfrm>
            <a:off x="6296875" y="3603842"/>
            <a:ext cx="2622566" cy="1100654"/>
          </a:xfrm>
          <a:prstGeom prst="rect">
            <a:avLst/>
          </a:prstGeom>
          <a:noFill/>
          <a:ln>
            <a:solidFill>
              <a:srgbClr val="FF8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89CE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</a:rPr>
              <a:t>Abortos</a:t>
            </a:r>
          </a:p>
          <a:p>
            <a:pPr marL="285750" indent="-285750">
              <a:buClr>
                <a:srgbClr val="FF89CE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</a:rPr>
              <a:t>Infertilidad</a:t>
            </a:r>
          </a:p>
          <a:p>
            <a:pPr marL="285750" indent="-285750">
              <a:buClr>
                <a:srgbClr val="FF89CE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</a:rPr>
              <a:t>Retención de </a:t>
            </a:r>
            <a:r>
              <a:rPr lang="es-EC" dirty="0" smtClean="0">
                <a:solidFill>
                  <a:schemeClr val="tx1"/>
                </a:solidFill>
              </a:rPr>
              <a:t>placenta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6368152" y="5000463"/>
            <a:ext cx="2551289" cy="995578"/>
          </a:xfrm>
          <a:prstGeom prst="rect">
            <a:avLst/>
          </a:prstGeom>
          <a:noFill/>
          <a:ln>
            <a:solidFill>
              <a:srgbClr val="00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A8FF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</a:rPr>
              <a:t>Orquitis</a:t>
            </a:r>
          </a:p>
          <a:p>
            <a:pPr marL="285750" indent="-285750">
              <a:buClr>
                <a:srgbClr val="00A8FF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</a:rPr>
              <a:t>Infertilidad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301500" y="2557022"/>
            <a:ext cx="346927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dk1"/>
                </a:solidFill>
              </a:rPr>
              <a:t>Importancia  en industria pecuaria</a:t>
            </a:r>
            <a:endParaRPr lang="es-EC" sz="2800" b="1" dirty="0">
              <a:solidFill>
                <a:schemeClr val="dk1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551158" y="3581713"/>
            <a:ext cx="3075604" cy="846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dirty="0">
                <a:solidFill>
                  <a:schemeClr val="tx1"/>
                </a:solidFill>
              </a:rPr>
              <a:t>Pérdidas económicas</a:t>
            </a:r>
          </a:p>
        </p:txBody>
      </p:sp>
      <p:sp>
        <p:nvSpPr>
          <p:cNvPr id="62" name="Elipse 61"/>
          <p:cNvSpPr/>
          <p:nvPr/>
        </p:nvSpPr>
        <p:spPr>
          <a:xfrm>
            <a:off x="724529" y="4882941"/>
            <a:ext cx="2984513" cy="1101913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$ 5.5 millones/año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2048" name="Rectángulo 2047"/>
          <p:cNvSpPr/>
          <p:nvPr/>
        </p:nvSpPr>
        <p:spPr>
          <a:xfrm>
            <a:off x="50127" y="6272886"/>
            <a:ext cx="5785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+mj-lt"/>
                <a:ea typeface="MS Mincho"/>
              </a:rPr>
              <a:t> (Torres, 2008</a:t>
            </a:r>
            <a:r>
              <a:rPr lang="es-EC" sz="1200" dirty="0" smtClean="0">
                <a:latin typeface="+mj-lt"/>
                <a:ea typeface="MS Mincho"/>
              </a:rPr>
              <a:t>), </a:t>
            </a:r>
            <a:r>
              <a:rPr lang="es-EC" sz="1200" dirty="0">
                <a:latin typeface="+mj-lt"/>
              </a:rPr>
              <a:t>(</a:t>
            </a:r>
            <a:r>
              <a:rPr lang="es-EC" sz="1200" dirty="0" err="1">
                <a:latin typeface="+mj-lt"/>
              </a:rPr>
              <a:t>Diaz</a:t>
            </a:r>
            <a:r>
              <a:rPr lang="es-EC" sz="1200" dirty="0">
                <a:latin typeface="+mj-lt"/>
              </a:rPr>
              <a:t> et al., 2001; </a:t>
            </a:r>
            <a:r>
              <a:rPr lang="es-EC" sz="1200" dirty="0" err="1">
                <a:latin typeface="+mj-lt"/>
              </a:rPr>
              <a:t>World</a:t>
            </a:r>
            <a:r>
              <a:rPr lang="es-EC" sz="1200" dirty="0">
                <a:latin typeface="+mj-lt"/>
              </a:rPr>
              <a:t> </a:t>
            </a:r>
            <a:r>
              <a:rPr lang="es-EC" sz="1200" dirty="0" err="1">
                <a:latin typeface="+mj-lt"/>
              </a:rPr>
              <a:t>Health</a:t>
            </a:r>
            <a:r>
              <a:rPr lang="es-EC" sz="1200" dirty="0">
                <a:latin typeface="+mj-lt"/>
              </a:rPr>
              <a:t> </a:t>
            </a:r>
            <a:r>
              <a:rPr lang="es-EC" sz="1200" dirty="0" err="1">
                <a:latin typeface="+mj-lt"/>
              </a:rPr>
              <a:t>Organization</a:t>
            </a:r>
            <a:r>
              <a:rPr lang="es-EC" sz="1200" dirty="0">
                <a:latin typeface="+mj-lt"/>
              </a:rPr>
              <a:t>, 2006</a:t>
            </a:r>
            <a:r>
              <a:rPr lang="es-EC" sz="1200" dirty="0" smtClean="0">
                <a:latin typeface="+mj-lt"/>
              </a:rPr>
              <a:t>), (OIE, 2010)</a:t>
            </a:r>
            <a:endParaRPr lang="es-EC" sz="1200" dirty="0">
              <a:latin typeface="+mj-lt"/>
            </a:endParaRPr>
          </a:p>
        </p:txBody>
      </p:sp>
      <p:sp>
        <p:nvSpPr>
          <p:cNvPr id="2049" name="CuadroTexto 2048"/>
          <p:cNvSpPr txBox="1"/>
          <p:nvPr/>
        </p:nvSpPr>
        <p:spPr>
          <a:xfrm>
            <a:off x="4978566" y="1493583"/>
            <a:ext cx="400110" cy="8762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C" sz="1400" b="1" dirty="0" smtClean="0">
                <a:solidFill>
                  <a:srgbClr val="FF0000"/>
                </a:solidFill>
              </a:rPr>
              <a:t>Infección</a:t>
            </a:r>
            <a:endParaRPr lang="es-EC" sz="14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0055" y="4502537"/>
            <a:ext cx="187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Ecuador</a:t>
            </a:r>
            <a:endParaRPr lang="es-EC" sz="2400" b="1" dirty="0"/>
          </a:p>
        </p:txBody>
      </p:sp>
      <p:cxnSp>
        <p:nvCxnSpPr>
          <p:cNvPr id="13" name="Conector angular 12"/>
          <p:cNvCxnSpPr>
            <a:stCxn id="60" idx="1"/>
            <a:endCxn id="62" idx="2"/>
          </p:cNvCxnSpPr>
          <p:nvPr/>
        </p:nvCxnSpPr>
        <p:spPr>
          <a:xfrm rot="10800000" flipH="1" flipV="1">
            <a:off x="551157" y="4005030"/>
            <a:ext cx="173371" cy="1428868"/>
          </a:xfrm>
          <a:prstGeom prst="bentConnector3">
            <a:avLst>
              <a:gd name="adj1" fmla="val -1318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7" y="1853241"/>
            <a:ext cx="5136382" cy="248349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5496" y="764704"/>
            <a:ext cx="2664296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ELISA competitivo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6746" y="1393612"/>
            <a:ext cx="681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Ac monoclonal frente conjugado HRP IgG anti-ratón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95593" y="1801982"/>
            <a:ext cx="3178696" cy="129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Mejor tratamiento</a:t>
            </a:r>
          </a:p>
          <a:p>
            <a:r>
              <a:rPr lang="es-EC" dirty="0"/>
              <a:t> </a:t>
            </a:r>
            <a:r>
              <a:rPr lang="es-EC" dirty="0" smtClean="0"/>
              <a:t>   </a:t>
            </a:r>
          </a:p>
          <a:p>
            <a:r>
              <a:rPr lang="es-EC" dirty="0" smtClean="0"/>
              <a:t>          Ac monoclonal 7F9 + Conjugado HRP</a:t>
            </a:r>
            <a:endParaRPr lang="es-EC" dirty="0"/>
          </a:p>
        </p:txBody>
      </p:sp>
      <p:sp>
        <p:nvSpPr>
          <p:cNvPr id="10" name="Flecha derecha 9"/>
          <p:cNvSpPr/>
          <p:nvPr/>
        </p:nvSpPr>
        <p:spPr>
          <a:xfrm>
            <a:off x="5871728" y="2564904"/>
            <a:ext cx="356456" cy="1068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5608764" y="3307309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+mj-lt"/>
                <a:ea typeface="MS Mincho"/>
              </a:rPr>
              <a:t>Peroxidasa </a:t>
            </a:r>
            <a:r>
              <a:rPr lang="es-EC" b="1" dirty="0">
                <a:latin typeface="+mj-lt"/>
                <a:ea typeface="MS Mincho"/>
              </a:rPr>
              <a:t>conjugada -</a:t>
            </a:r>
            <a:r>
              <a:rPr lang="es-EC" b="1" dirty="0" smtClean="0">
                <a:latin typeface="+mj-lt"/>
                <a:ea typeface="MS Mincho"/>
              </a:rPr>
              <a:t> Ac monoclonal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  <a:ea typeface="MS Mincho"/>
              </a:rPr>
              <a:t>Estable </a:t>
            </a:r>
            <a:r>
              <a:rPr lang="es-EC" dirty="0">
                <a:latin typeface="+mj-lt"/>
                <a:ea typeface="MS Mincho"/>
              </a:rPr>
              <a:t>para evitar las variaciones entre </a:t>
            </a:r>
            <a:r>
              <a:rPr lang="es-EC" dirty="0" smtClean="0">
                <a:latin typeface="+mj-lt"/>
                <a:ea typeface="MS Mincho"/>
              </a:rPr>
              <a:t>ensayos</a:t>
            </a:r>
            <a:endParaRPr lang="es-EC" dirty="0">
              <a:latin typeface="+mj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73929" y="6320353"/>
            <a:ext cx="3296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ea typeface="MS Mincho"/>
              </a:rPr>
              <a:t>(</a:t>
            </a:r>
            <a:r>
              <a:rPr lang="es-EC" sz="1200" dirty="0" err="1">
                <a:ea typeface="MS Mincho"/>
              </a:rPr>
              <a:t>Henning</a:t>
            </a:r>
            <a:r>
              <a:rPr lang="es-EC" sz="1200" dirty="0">
                <a:ea typeface="MS Mincho"/>
              </a:rPr>
              <a:t> &amp; </a:t>
            </a:r>
            <a:r>
              <a:rPr lang="es-EC" sz="1200" dirty="0" err="1">
                <a:ea typeface="MS Mincho"/>
              </a:rPr>
              <a:t>Nielsen</a:t>
            </a:r>
            <a:r>
              <a:rPr lang="es-EC" sz="1200" dirty="0">
                <a:ea typeface="MS Mincho"/>
              </a:rPr>
              <a:t>, 1987</a:t>
            </a:r>
            <a:r>
              <a:rPr lang="es-EC" sz="1200" dirty="0" smtClean="0">
                <a:ea typeface="MS Mincho"/>
              </a:rPr>
              <a:t>), </a:t>
            </a:r>
            <a:r>
              <a:rPr lang="es-EC" sz="1200" dirty="0"/>
              <a:t>(K. </a:t>
            </a:r>
            <a:r>
              <a:rPr lang="es-EC" sz="1200" dirty="0" err="1"/>
              <a:t>Nielsen</a:t>
            </a:r>
            <a:r>
              <a:rPr lang="es-EC" sz="1200" dirty="0"/>
              <a:t>, 1995)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689665" y="486743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+mj-lt"/>
                <a:ea typeface="MS Mincho"/>
              </a:rPr>
              <a:t>Adición </a:t>
            </a:r>
            <a:r>
              <a:rPr lang="es-EC" b="1" dirty="0">
                <a:latin typeface="+mj-lt"/>
                <a:ea typeface="MS Mincho"/>
              </a:rPr>
              <a:t>de aditivos </a:t>
            </a:r>
            <a:endParaRPr lang="es-EC" b="1" dirty="0">
              <a:latin typeface="+mj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689665" y="5292158"/>
            <a:ext cx="176265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dirty="0" smtClean="0">
                <a:latin typeface="+mj-lt"/>
                <a:ea typeface="MS Mincho"/>
              </a:rPr>
              <a:t>Glicerol</a:t>
            </a:r>
          </a:p>
          <a:p>
            <a:r>
              <a:rPr lang="es-EC" dirty="0" smtClean="0">
                <a:latin typeface="+mj-lt"/>
                <a:ea typeface="MS Mincho"/>
              </a:rPr>
              <a:t>Trehalosa</a:t>
            </a:r>
          </a:p>
          <a:p>
            <a:r>
              <a:rPr lang="es-EC" dirty="0" smtClean="0">
                <a:latin typeface="+mj-lt"/>
                <a:ea typeface="MS Mincho"/>
              </a:rPr>
              <a:t>Lactoalbúmina</a:t>
            </a:r>
          </a:p>
          <a:p>
            <a:r>
              <a:rPr lang="es-EC" dirty="0" smtClean="0">
                <a:latin typeface="+mj-lt"/>
                <a:ea typeface="MS Mincho"/>
              </a:rPr>
              <a:t>Sacarosa</a:t>
            </a:r>
            <a:endParaRPr lang="es-EC" dirty="0"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27706" y="4378913"/>
            <a:ext cx="4752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+mj-lt"/>
                <a:ea typeface="MS Mincho"/>
              </a:rPr>
              <a:t>0.45 </a:t>
            </a:r>
            <a:r>
              <a:rPr lang="es-EC" dirty="0" smtClean="0">
                <a:latin typeface="+mj-lt"/>
                <a:ea typeface="MS Mincho"/>
              </a:rPr>
              <a:t>OD </a:t>
            </a:r>
            <a:r>
              <a:rPr lang="es-EC" dirty="0">
                <a:latin typeface="+mj-lt"/>
                <a:ea typeface="MS Mincho"/>
              </a:rPr>
              <a:t>con </a:t>
            </a:r>
            <a:r>
              <a:rPr lang="es-EC" dirty="0" smtClean="0">
                <a:latin typeface="+mj-lt"/>
                <a:ea typeface="MS Mincho"/>
              </a:rPr>
              <a:t>HRP </a:t>
            </a:r>
            <a:r>
              <a:rPr lang="en-US" dirty="0" smtClean="0">
                <a:latin typeface="+mj-lt"/>
                <a:ea typeface="MS Mincho"/>
              </a:rPr>
              <a:t>&lt; </a:t>
            </a:r>
            <a:r>
              <a:rPr lang="es-EC" dirty="0" smtClean="0">
                <a:latin typeface="+mj-lt"/>
                <a:ea typeface="MS Mincho"/>
              </a:rPr>
              <a:t>1.6 OD sin HRP </a:t>
            </a:r>
            <a:endParaRPr lang="es-EC" dirty="0"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27706" y="4077072"/>
            <a:ext cx="743894" cy="313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7F9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5760" y="4759941"/>
            <a:ext cx="3294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Según </a:t>
            </a:r>
            <a:r>
              <a:rPr lang="es-EC" b="1" dirty="0" err="1">
                <a:solidFill>
                  <a:schemeClr val="tx1"/>
                </a:solidFill>
              </a:rPr>
              <a:t>Gall</a:t>
            </a:r>
            <a:r>
              <a:rPr lang="es-EC" b="1" dirty="0">
                <a:solidFill>
                  <a:schemeClr val="tx1"/>
                </a:solidFill>
              </a:rPr>
              <a:t> y </a:t>
            </a:r>
            <a:r>
              <a:rPr lang="es-EC" b="1" dirty="0" err="1">
                <a:solidFill>
                  <a:schemeClr val="tx1"/>
                </a:solidFill>
              </a:rPr>
              <a:t>Nielsen</a:t>
            </a:r>
            <a:r>
              <a:rPr lang="es-EC" b="1" dirty="0">
                <a:solidFill>
                  <a:schemeClr val="tx1"/>
                </a:solidFill>
              </a:rPr>
              <a:t>  (1994)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18289" y="5161676"/>
            <a:ext cx="4570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+mj-lt"/>
                <a:ea typeface="MS Mincho"/>
              </a:rPr>
              <a:t>Relación alta entre el Ac monoclonal y la enzima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26930" y="5493519"/>
            <a:ext cx="3369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  <a:ea typeface="MS Mincho"/>
              </a:rPr>
              <a:t>Degradación enzimática lenta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  <a:ea typeface="MS Mincho"/>
              </a:rPr>
              <a:t>Inhibición negativa considerable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99592" y="2204864"/>
            <a:ext cx="498884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/>
          <p:cNvSpPr/>
          <p:nvPr/>
        </p:nvSpPr>
        <p:spPr>
          <a:xfrm>
            <a:off x="1912876" y="2214772"/>
            <a:ext cx="498884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>
            <a:off x="2920988" y="2189511"/>
            <a:ext cx="498884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 abajo 20"/>
          <p:cNvSpPr/>
          <p:nvPr/>
        </p:nvSpPr>
        <p:spPr>
          <a:xfrm>
            <a:off x="6588224" y="4507638"/>
            <a:ext cx="216024" cy="35979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66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4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62"/>
          <a:stretch/>
        </p:blipFill>
        <p:spPr>
          <a:xfrm>
            <a:off x="288118" y="1156706"/>
            <a:ext cx="5547842" cy="487087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8" r="48762"/>
          <a:stretch/>
        </p:blipFill>
        <p:spPr>
          <a:xfrm>
            <a:off x="6079381" y="1156706"/>
            <a:ext cx="2842586" cy="2533696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2" t="66757"/>
          <a:stretch/>
        </p:blipFill>
        <p:spPr>
          <a:xfrm>
            <a:off x="6079381" y="3690402"/>
            <a:ext cx="2842586" cy="233717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5940152" y="1033596"/>
            <a:ext cx="10004" cy="52037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60040" y="698224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Ac monoclonal + conjugado HRP IgG anti-ratón frente sueros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4256844" y="1728832"/>
            <a:ext cx="829816" cy="8640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Multiplicar 13"/>
          <p:cNvSpPr/>
          <p:nvPr/>
        </p:nvSpPr>
        <p:spPr>
          <a:xfrm>
            <a:off x="4256844" y="3994893"/>
            <a:ext cx="829816" cy="8640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Multiplicar 14"/>
          <p:cNvSpPr/>
          <p:nvPr/>
        </p:nvSpPr>
        <p:spPr>
          <a:xfrm>
            <a:off x="7354540" y="3994893"/>
            <a:ext cx="829816" cy="8640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650825" y="6085948"/>
            <a:ext cx="47985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7F9</a:t>
            </a:r>
            <a:r>
              <a:rPr lang="es-EC" sz="2400" dirty="0" smtClean="0"/>
              <a:t> – Diferencia entre C+ y C-</a:t>
            </a:r>
            <a:endParaRPr lang="es-EC" sz="2400" dirty="0"/>
          </a:p>
        </p:txBody>
      </p:sp>
      <p:sp>
        <p:nvSpPr>
          <p:cNvPr id="18" name="Flecha abajo 17"/>
          <p:cNvSpPr/>
          <p:nvPr/>
        </p:nvSpPr>
        <p:spPr>
          <a:xfrm>
            <a:off x="1547664" y="4565871"/>
            <a:ext cx="360040" cy="58623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49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84244"/>
              </p:ext>
            </p:extLst>
          </p:nvPr>
        </p:nvGraphicFramePr>
        <p:xfrm>
          <a:off x="179512" y="753196"/>
          <a:ext cx="8579295" cy="5193099"/>
        </p:xfrm>
        <a:graphic>
          <a:graphicData uri="http://schemas.openxmlformats.org/drawingml/2006/table">
            <a:tbl>
              <a:tblPr firstRow="1" firstCol="1" bandRow="1"/>
              <a:tblGrid>
                <a:gridCol w="1574369"/>
                <a:gridCol w="2285861"/>
                <a:gridCol w="1858964"/>
                <a:gridCol w="1287751"/>
                <a:gridCol w="1572350"/>
              </a:tblGrid>
              <a:tr h="284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Paso del </a:t>
                      </a:r>
                      <a:r>
                        <a:rPr lang="es-EC" sz="14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cELISA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Concentración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µL/pocillo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Tiempo de incubación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Antígeno LPS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Diluido en tampón Glicina 10X, pH 9.2 ±0.1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 µg/mL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 h a 37 °C, luego a 4 °C por toda la noche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Lavado*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NaCl 0.15 M, Tween 20 0.01%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Suero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Diluido en tampón Glicina-EDTA-Tween 80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1/50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Agitación por 15 min, luego incubar a temperatura ambiente por 45 min en oscuridad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Anticuerpo monoclonal 7F9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1/320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4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Lavado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NaCl 0.15 M, Tween 20 0.01%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Conjugado HRP IgG anti-ratón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Diluido en agua destilada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Temperatura ambiente por una hora y en oscuridad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Lavado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NaCl 0.15 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Tween 20 0.01%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Sustrato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Tampón Fosfato Citrato 25 mL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i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PD 1 tableta (10 mg) + H</a:t>
                      </a:r>
                      <a:r>
                        <a:rPr lang="es-EC" sz="1400" baseline="-250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400" baseline="-250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5 µL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Temperatura ambiente por 20 min en oscuridad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Detener la reacción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s-EC" sz="1400" baseline="-250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s-EC" sz="1400" baseline="-250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2 M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Lectura**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490-630 </a:t>
                      </a:r>
                      <a:r>
                        <a:rPr lang="es-EC" sz="1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nm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5602" marR="356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0" y="5991671"/>
            <a:ext cx="859867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*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Lavado en el equipo </a:t>
            </a:r>
            <a:r>
              <a:rPr kumimoji="0" lang="es-EC" alt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BioTek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 ELx50, ajustado para lavar 5 veces cada placa.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**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Lectura en el equipo </a:t>
            </a:r>
            <a:r>
              <a:rPr kumimoji="0" lang="es-EC" alt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BioTek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 ELx800.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HRP: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 </a:t>
            </a:r>
            <a:r>
              <a:rPr kumimoji="0" lang="es-EC" altLang="es-EC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Horseradish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 </a:t>
            </a:r>
            <a:r>
              <a:rPr kumimoji="0" lang="es-EC" altLang="es-EC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Peroxidase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.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IgG: 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Inmunoglobulina G.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LPS: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charset="-128"/>
                <a:cs typeface="Times New Roman" panose="02020603050405020304" pitchFamily="18" charset="0"/>
              </a:rPr>
              <a:t> Lipopolisacárido.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11596" y="1340250"/>
                <a:ext cx="3035703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sz="1400" i="1">
                          <a:latin typeface="Cambria Math" panose="02040503050406030204" pitchFamily="18" charset="0"/>
                        </a:rPr>
                        <m:t>𝐼𝑛h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=100−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𝑀𝑢𝑒𝑠𝑡𝑟𝑎</m:t>
                              </m:r>
                            </m:num>
                            <m:den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  <m:r>
                                <a:rPr lang="es-EC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1400" i="1">
                                  <a:latin typeface="Cambria Math" panose="02040503050406030204" pitchFamily="18" charset="0"/>
                                </a:rPr>
                                <m:t>𝐵𝑙𝑎𝑛𝑐𝑜</m:t>
                              </m:r>
                            </m:den>
                          </m:f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×100</m:t>
                          </m:r>
                        </m:e>
                      </m:d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96" y="1340250"/>
                <a:ext cx="3035703" cy="502830"/>
              </a:xfrm>
              <a:prstGeom prst="rect">
                <a:avLst/>
              </a:prstGeom>
              <a:blipFill rotWithShape="0">
                <a:blip r:embed="rId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179882" y="745707"/>
            <a:ext cx="31066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Punto de corte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89242" y="745521"/>
            <a:ext cx="4352664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+mj-lt"/>
                <a:ea typeface="MS Mincho"/>
              </a:rPr>
              <a:t>Paquete </a:t>
            </a:r>
            <a:r>
              <a:rPr lang="es-EC" sz="2000" b="1" dirty="0">
                <a:latin typeface="+mj-lt"/>
                <a:ea typeface="MS Mincho"/>
              </a:rPr>
              <a:t>de código abierto para R</a:t>
            </a:r>
            <a:endParaRPr lang="es-EC" sz="2000" b="1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81985" y="1114033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err="1">
                <a:ea typeface="MS Mincho"/>
              </a:rPr>
              <a:t>pROC</a:t>
            </a:r>
            <a:endParaRPr lang="es-EC" sz="2000" dirty="0"/>
          </a:p>
        </p:txBody>
      </p:sp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/>
          <a:stretch/>
        </p:blipFill>
        <p:spPr>
          <a:xfrm>
            <a:off x="261885" y="2157389"/>
            <a:ext cx="8662779" cy="414908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71336" y="5814027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Punto de corte </a:t>
            </a:r>
            <a:r>
              <a:rPr lang="es-EC" sz="2000" dirty="0" smtClean="0"/>
              <a:t>= 26.88%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987824" y="2924944"/>
            <a:ext cx="104774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6420" y="6306469"/>
            <a:ext cx="89082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1200" dirty="0" err="1">
                <a:latin typeface="+mj-lt"/>
                <a:ea typeface="MS Mincho"/>
              </a:rPr>
              <a:t>Greiner</a:t>
            </a:r>
            <a:r>
              <a:rPr lang="es-EC" sz="1200" dirty="0">
                <a:latin typeface="+mj-lt"/>
                <a:ea typeface="MS Mincho"/>
              </a:rPr>
              <a:t> et </a:t>
            </a:r>
            <a:r>
              <a:rPr lang="es-EC" sz="1200" dirty="0" smtClean="0">
                <a:latin typeface="+mj-lt"/>
                <a:ea typeface="MS Mincho"/>
              </a:rPr>
              <a:t>al. (1995</a:t>
            </a:r>
            <a:r>
              <a:rPr lang="es-EC" sz="1200" dirty="0">
                <a:latin typeface="+mj-lt"/>
                <a:ea typeface="MS Mincho"/>
              </a:rPr>
              <a:t>), K.H. </a:t>
            </a:r>
            <a:r>
              <a:rPr lang="es-EC" sz="1200" dirty="0" err="1">
                <a:latin typeface="+mj-lt"/>
                <a:ea typeface="MS Mincho"/>
              </a:rPr>
              <a:t>Nielsen</a:t>
            </a:r>
            <a:r>
              <a:rPr lang="es-EC" sz="1200" dirty="0">
                <a:latin typeface="+mj-lt"/>
                <a:ea typeface="MS Mincho"/>
              </a:rPr>
              <a:t> et al. (1996), </a:t>
            </a:r>
            <a:r>
              <a:rPr lang="es-EC" sz="1200" dirty="0" err="1">
                <a:latin typeface="+mj-lt"/>
                <a:ea typeface="MS Mincho"/>
              </a:rPr>
              <a:t>Crowther</a:t>
            </a:r>
            <a:r>
              <a:rPr lang="es-EC" sz="1200" dirty="0">
                <a:latin typeface="+mj-lt"/>
                <a:ea typeface="MS Mincho"/>
              </a:rPr>
              <a:t> (2001), K. </a:t>
            </a:r>
            <a:r>
              <a:rPr lang="es-EC" sz="1200" dirty="0" err="1">
                <a:latin typeface="+mj-lt"/>
                <a:ea typeface="MS Mincho"/>
              </a:rPr>
              <a:t>Nielsen</a:t>
            </a:r>
            <a:r>
              <a:rPr lang="es-EC" sz="1200" dirty="0">
                <a:latin typeface="+mj-lt"/>
                <a:ea typeface="MS Mincho"/>
              </a:rPr>
              <a:t> et al. </a:t>
            </a:r>
            <a:r>
              <a:rPr lang="en-US" sz="1200" dirty="0">
                <a:latin typeface="+mj-lt"/>
                <a:ea typeface="MS Mincho"/>
              </a:rPr>
              <a:t>(2008), OIE (2009</a:t>
            </a:r>
            <a:r>
              <a:rPr lang="en-US" sz="1200" dirty="0" smtClean="0">
                <a:latin typeface="+mj-lt"/>
                <a:ea typeface="MS Mincho"/>
              </a:rPr>
              <a:t>), </a:t>
            </a:r>
            <a:r>
              <a:rPr lang="en-US" sz="1200" dirty="0">
                <a:latin typeface="+mj-lt"/>
                <a:ea typeface="MS Mincho"/>
              </a:rPr>
              <a:t>Cerda y </a:t>
            </a:r>
            <a:r>
              <a:rPr lang="en-US" sz="1200" dirty="0" err="1">
                <a:latin typeface="+mj-lt"/>
                <a:ea typeface="MS Mincho"/>
              </a:rPr>
              <a:t>Cifuentes</a:t>
            </a:r>
            <a:r>
              <a:rPr lang="en-US" sz="1200" dirty="0">
                <a:latin typeface="+mj-lt"/>
                <a:ea typeface="MS Mincho"/>
              </a:rPr>
              <a:t> (2012)</a:t>
            </a:r>
            <a:endParaRPr lang="es-EC" sz="1200" dirty="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29641" y="1536467"/>
            <a:ext cx="334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Reproducibilidad</a:t>
            </a:r>
          </a:p>
          <a:p>
            <a:r>
              <a:rPr lang="es-EC" sz="1200" dirty="0"/>
              <a:t>	</a:t>
            </a:r>
            <a:r>
              <a:rPr lang="es-EC" sz="1200" dirty="0" smtClean="0"/>
              <a:t>ICC 83.62%</a:t>
            </a:r>
          </a:p>
          <a:p>
            <a:r>
              <a:rPr lang="es-EC" sz="1200" dirty="0"/>
              <a:t>	</a:t>
            </a:r>
            <a:r>
              <a:rPr lang="es-EC" sz="1200" dirty="0" smtClean="0"/>
              <a:t>(Kappa= 0.727, p</a:t>
            </a:r>
            <a:r>
              <a:rPr lang="en-US" sz="1200" dirty="0" smtClean="0"/>
              <a:t>&lt;0.05</a:t>
            </a:r>
            <a:r>
              <a:rPr lang="es-EC" sz="1200" dirty="0" smtClean="0"/>
              <a:t>)</a:t>
            </a:r>
            <a:endParaRPr lang="es-EC" sz="1200" dirty="0"/>
          </a:p>
        </p:txBody>
      </p:sp>
      <p:sp>
        <p:nvSpPr>
          <p:cNvPr id="15" name="Rectángulo 14"/>
          <p:cNvSpPr/>
          <p:nvPr/>
        </p:nvSpPr>
        <p:spPr>
          <a:xfrm>
            <a:off x="3247299" y="1540226"/>
            <a:ext cx="2494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Repetibilidad</a:t>
            </a:r>
          </a:p>
          <a:p>
            <a:r>
              <a:rPr lang="es-EC" sz="1200" dirty="0"/>
              <a:t>	CV 10.67</a:t>
            </a:r>
            <a:r>
              <a:rPr lang="es-EC" sz="1200" dirty="0" smtClean="0"/>
              <a:t>% (</a:t>
            </a:r>
            <a:r>
              <a:rPr lang="en-US" sz="1200" dirty="0"/>
              <a:t>&lt;15%)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5563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6" y="1373410"/>
            <a:ext cx="8833142" cy="5367958"/>
          </a:xfrm>
          <a:prstGeom prst="rect">
            <a:avLst/>
          </a:prstGeom>
          <a:noFill/>
        </p:spPr>
      </p:pic>
      <p:sp>
        <p:nvSpPr>
          <p:cNvPr id="8" name="Rectángulo 7"/>
          <p:cNvSpPr/>
          <p:nvPr/>
        </p:nvSpPr>
        <p:spPr>
          <a:xfrm>
            <a:off x="35496" y="764704"/>
            <a:ext cx="5112568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Diagnóstico en tres escenarios diferentes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03848" y="256490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26.97495</a:t>
            </a:r>
            <a:endParaRPr lang="es-EC" sz="1200" dirty="0"/>
          </a:p>
        </p:txBody>
      </p:sp>
      <p:sp>
        <p:nvSpPr>
          <p:cNvPr id="10" name="Rectángulo 9"/>
          <p:cNvSpPr/>
          <p:nvPr/>
        </p:nvSpPr>
        <p:spPr>
          <a:xfrm>
            <a:off x="7668344" y="1700808"/>
            <a:ext cx="7920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tx1"/>
                </a:solidFill>
              </a:rPr>
              <a:t>49.7191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292080" y="4941168"/>
            <a:ext cx="7920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tx1"/>
                </a:solidFill>
              </a:rPr>
              <a:t>49.7191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051720" y="13407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solidFill>
                  <a:srgbClr val="FF0000"/>
                </a:solidFill>
              </a:rPr>
              <a:t>(24/56)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516216" y="126876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EC" dirty="0"/>
              <a:t>(1/85)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079865" y="411688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solidFill>
                  <a:srgbClr val="FF0000"/>
                </a:solidFill>
              </a:rPr>
              <a:t>(4/25)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79512" y="390644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Comparando con iELISA</a:t>
            </a:r>
            <a:endParaRPr lang="es-EC" b="1" dirty="0"/>
          </a:p>
        </p:txBody>
      </p:sp>
      <p:sp>
        <p:nvSpPr>
          <p:cNvPr id="16" name="Rectángulo 15"/>
          <p:cNvSpPr/>
          <p:nvPr/>
        </p:nvSpPr>
        <p:spPr>
          <a:xfrm>
            <a:off x="57820" y="4686167"/>
            <a:ext cx="244827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+mj-lt"/>
                <a:ea typeface="MS Mincho"/>
              </a:rPr>
              <a:t>Correlación discreta (84.94%)</a:t>
            </a:r>
          </a:p>
          <a:p>
            <a:pPr algn="ctr"/>
            <a:r>
              <a:rPr lang="es-EC" dirty="0" smtClean="0">
                <a:latin typeface="+mj-lt"/>
                <a:ea typeface="MS Mincho"/>
              </a:rPr>
              <a:t>(</a:t>
            </a:r>
            <a:r>
              <a:rPr lang="es-EC" dirty="0">
                <a:latin typeface="+mj-lt"/>
                <a:ea typeface="MS Mincho"/>
              </a:rPr>
              <a:t>Kappa = 0.3208, p&lt;0.05)</a:t>
            </a:r>
            <a:endParaRPr lang="es-EC" dirty="0"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551005" y="3835764"/>
            <a:ext cx="230425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err="1" smtClean="0"/>
              <a:t>Gall</a:t>
            </a:r>
            <a:r>
              <a:rPr lang="es-EC" dirty="0" smtClean="0"/>
              <a:t> et al. (1998)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861833" y="423667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iELISA-ADRI vs cELISA-</a:t>
            </a:r>
            <a:r>
              <a:rPr lang="es-EC" dirty="0" err="1" smtClean="0"/>
              <a:t>sLPS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467749" y="4672565"/>
            <a:ext cx="290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Costa Rica </a:t>
            </a:r>
            <a:r>
              <a:rPr lang="es-EC" dirty="0" smtClean="0"/>
              <a:t>K=0.825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Colombia</a:t>
            </a:r>
            <a:r>
              <a:rPr lang="es-EC" dirty="0" smtClean="0"/>
              <a:t> K=0.939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Chile</a:t>
            </a:r>
            <a:r>
              <a:rPr lang="es-EC" dirty="0" smtClean="0"/>
              <a:t> K= 0.978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Argentina</a:t>
            </a:r>
            <a:r>
              <a:rPr lang="es-EC" dirty="0" smtClean="0"/>
              <a:t> K=0.855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4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>
          <a:xfrm>
            <a:off x="4352156" y="6643108"/>
            <a:ext cx="1447800" cy="213618"/>
          </a:xfrm>
        </p:spPr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RESULTADOS Y DISCUSIÓN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45561"/>
              </p:ext>
            </p:extLst>
          </p:nvPr>
        </p:nvGraphicFramePr>
        <p:xfrm>
          <a:off x="18752" y="836712"/>
          <a:ext cx="9129316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911288"/>
                <a:gridCol w="1674652"/>
                <a:gridCol w="1077475"/>
                <a:gridCol w="1119477"/>
                <a:gridCol w="847370"/>
                <a:gridCol w="3499054"/>
              </a:tblGrid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RB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SAT-EDTA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iELISA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cELISA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Posible Situación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Sanos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Posible reacción cruzada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Fase </a:t>
                      </a: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aguda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FP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Problema mAb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Posible reacción cruzada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Posible vacuna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Problema </a:t>
                      </a:r>
                      <a:r>
                        <a:rPr lang="es-EC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cut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-off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Fase </a:t>
                      </a: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crónica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Infección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752" y="5877272"/>
            <a:ext cx="7793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Utilizar varias pruebas de diagnóstico aumenta la Sp y Se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-18876" y="6289909"/>
            <a:ext cx="5094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</a:t>
            </a:r>
            <a:r>
              <a:rPr lang="es-EC" sz="1200" dirty="0" err="1" smtClean="0"/>
              <a:t>Brenner</a:t>
            </a:r>
            <a:r>
              <a:rPr lang="es-EC" sz="1200" dirty="0" smtClean="0"/>
              <a:t>, 1996), (Jacques </a:t>
            </a:r>
            <a:r>
              <a:rPr lang="es-EC" sz="1200" dirty="0" err="1" smtClean="0"/>
              <a:t>Godfroid</a:t>
            </a:r>
            <a:r>
              <a:rPr lang="es-EC" sz="1200" dirty="0" smtClean="0"/>
              <a:t> et al., 2010), (Klaus </a:t>
            </a:r>
            <a:r>
              <a:rPr lang="es-EC" sz="1200" dirty="0" err="1" smtClean="0"/>
              <a:t>Nielsen</a:t>
            </a:r>
            <a:r>
              <a:rPr lang="es-EC" sz="1200" dirty="0" smtClean="0"/>
              <a:t>, 2002)</a:t>
            </a:r>
            <a:endParaRPr lang="es-EC" sz="1200" dirty="0"/>
          </a:p>
        </p:txBody>
      </p:sp>
      <p:sp>
        <p:nvSpPr>
          <p:cNvPr id="10" name="Rectángulo 9"/>
          <p:cNvSpPr/>
          <p:nvPr/>
        </p:nvSpPr>
        <p:spPr>
          <a:xfrm>
            <a:off x="5376912" y="0"/>
            <a:ext cx="37670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1100" b="1" dirty="0">
                <a:latin typeface="Times New Roman" panose="02020603050405020304" pitchFamily="18" charset="0"/>
                <a:ea typeface="MS Mincho"/>
              </a:rPr>
              <a:t>RB:</a:t>
            </a:r>
            <a:r>
              <a:rPr lang="es-EC" sz="1100" dirty="0">
                <a:latin typeface="Times New Roman" panose="02020603050405020304" pitchFamily="18" charset="0"/>
                <a:ea typeface="MS Mincho"/>
              </a:rPr>
              <a:t> Rosa de Bengala. </a:t>
            </a:r>
            <a:r>
              <a:rPr lang="es-EC" sz="1100" b="1" dirty="0">
                <a:latin typeface="Times New Roman" panose="02020603050405020304" pitchFamily="18" charset="0"/>
                <a:ea typeface="MS Mincho"/>
              </a:rPr>
              <a:t>SAT-EDTA:</a:t>
            </a:r>
            <a:r>
              <a:rPr lang="es-EC" sz="1100" dirty="0">
                <a:latin typeface="Times New Roman" panose="02020603050405020304" pitchFamily="18" charset="0"/>
                <a:ea typeface="MS Mincho"/>
              </a:rPr>
              <a:t> Seroaglutinación lenta en tubo en presencia de EDTA. </a:t>
            </a:r>
            <a:r>
              <a:rPr lang="es-EC" sz="1100" b="1" dirty="0">
                <a:latin typeface="Times New Roman" panose="02020603050405020304" pitchFamily="18" charset="0"/>
                <a:ea typeface="MS Mincho"/>
              </a:rPr>
              <a:t>ELISA:</a:t>
            </a:r>
            <a:r>
              <a:rPr lang="es-EC" sz="1100" dirty="0">
                <a:latin typeface="Times New Roman" panose="02020603050405020304" pitchFamily="18" charset="0"/>
                <a:ea typeface="MS Mincho"/>
              </a:rPr>
              <a:t> Ensayo inmunoenzimático. </a:t>
            </a:r>
            <a:r>
              <a:rPr lang="es-EC" sz="1100" b="1" dirty="0">
                <a:latin typeface="Times New Roman" panose="02020603050405020304" pitchFamily="18" charset="0"/>
                <a:ea typeface="MS Mincho"/>
              </a:rPr>
              <a:t>FP:</a:t>
            </a:r>
            <a:r>
              <a:rPr lang="es-EC" sz="1100" dirty="0">
                <a:latin typeface="Times New Roman" panose="02020603050405020304" pitchFamily="18" charset="0"/>
                <a:ea typeface="MS Mincho"/>
              </a:rPr>
              <a:t> Falso positivo. </a:t>
            </a:r>
            <a:r>
              <a:rPr lang="es-EC" sz="1100" b="1" dirty="0" err="1">
                <a:latin typeface="Times New Roman" panose="02020603050405020304" pitchFamily="18" charset="0"/>
                <a:ea typeface="MS Mincho"/>
              </a:rPr>
              <a:t>Cut</a:t>
            </a:r>
            <a:r>
              <a:rPr lang="es-EC" sz="1100" b="1" dirty="0">
                <a:latin typeface="Times New Roman" panose="02020603050405020304" pitchFamily="18" charset="0"/>
                <a:ea typeface="MS Mincho"/>
              </a:rPr>
              <a:t>-off:</a:t>
            </a:r>
            <a:r>
              <a:rPr lang="es-EC" sz="1100" dirty="0">
                <a:latin typeface="Times New Roman" panose="02020603050405020304" pitchFamily="18" charset="0"/>
                <a:ea typeface="MS Mincho"/>
              </a:rPr>
              <a:t> punto de corte. </a:t>
            </a:r>
            <a:r>
              <a:rPr lang="es-EC" sz="1100" b="1" dirty="0" err="1">
                <a:latin typeface="Times New Roman" panose="02020603050405020304" pitchFamily="18" charset="0"/>
                <a:ea typeface="MS Mincho"/>
              </a:rPr>
              <a:t>mAb</a:t>
            </a:r>
            <a:r>
              <a:rPr lang="es-EC" sz="1100" b="1" dirty="0">
                <a:latin typeface="Times New Roman" panose="02020603050405020304" pitchFamily="18" charset="0"/>
                <a:ea typeface="MS Mincho"/>
              </a:rPr>
              <a:t>:</a:t>
            </a:r>
            <a:r>
              <a:rPr lang="es-EC" sz="1100" dirty="0">
                <a:latin typeface="Times New Roman" panose="02020603050405020304" pitchFamily="18" charset="0"/>
                <a:ea typeface="MS Mincho"/>
              </a:rPr>
              <a:t> Anticuerpo monoclonal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7910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CONCLUSIONES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860707"/>
            <a:ext cx="8838728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C" sz="2000" b="1" dirty="0" smtClean="0">
                <a:latin typeface="+mj-lt"/>
                <a:ea typeface="MS Mincho"/>
                <a:cs typeface="Times New Roman" panose="02020603050405020304" pitchFamily="18" charset="0"/>
              </a:rPr>
              <a:t>1. </a:t>
            </a:r>
            <a:r>
              <a:rPr lang="es-EC" sz="2000" dirty="0" smtClean="0">
                <a:latin typeface="+mj-lt"/>
                <a:ea typeface="MS Mincho"/>
                <a:cs typeface="Times New Roman" panose="02020603050405020304" pitchFamily="18" charset="0"/>
              </a:rPr>
              <a:t>Se </a:t>
            </a:r>
            <a:r>
              <a:rPr lang="es-EC" sz="2000" dirty="0">
                <a:latin typeface="+mj-lt"/>
                <a:ea typeface="MS Mincho"/>
                <a:cs typeface="Times New Roman" panose="02020603050405020304" pitchFamily="18" charset="0"/>
              </a:rPr>
              <a:t>estableció una concentración de antígeno LPS de 1 µg/mL, y las diluciones de suero de 1/50, de anticuerpo monoclonal 7F9 de 1/320, y de conjugado HRP IgG anti-ratón (kit comercial) de 1/2.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sz="2000" b="1" dirty="0" smtClean="0">
                <a:latin typeface="+mj-lt"/>
                <a:ea typeface="MS Mincho"/>
                <a:cs typeface="Times New Roman" panose="02020603050405020304" pitchFamily="18" charset="0"/>
              </a:rPr>
              <a:t>2. </a:t>
            </a:r>
            <a:r>
              <a:rPr lang="es-EC" sz="2000" dirty="0" smtClean="0">
                <a:latin typeface="+mj-lt"/>
                <a:ea typeface="MS Mincho"/>
                <a:cs typeface="Times New Roman" panose="02020603050405020304" pitchFamily="18" charset="0"/>
              </a:rPr>
              <a:t>El anticuerpo </a:t>
            </a:r>
            <a:r>
              <a:rPr lang="es-EC" sz="2000" dirty="0">
                <a:latin typeface="+mj-lt"/>
                <a:ea typeface="MS Mincho"/>
                <a:cs typeface="Times New Roman" panose="02020603050405020304" pitchFamily="18" charset="0"/>
              </a:rPr>
              <a:t>monoclonal 7F9 </a:t>
            </a:r>
            <a:r>
              <a:rPr lang="es-EC" sz="2000" dirty="0" smtClean="0">
                <a:latin typeface="+mj-lt"/>
                <a:ea typeface="MS Mincho"/>
                <a:cs typeface="Times New Roman" panose="02020603050405020304" pitchFamily="18" charset="0"/>
              </a:rPr>
              <a:t>presentó mayor </a:t>
            </a:r>
            <a:r>
              <a:rPr lang="es-EC" sz="2000" dirty="0">
                <a:latin typeface="+mj-lt"/>
                <a:ea typeface="MS Mincho"/>
                <a:cs typeface="Times New Roman" panose="02020603050405020304" pitchFamily="18" charset="0"/>
              </a:rPr>
              <a:t>reactividad frente al antígeno </a:t>
            </a:r>
            <a:r>
              <a:rPr lang="es-EC" sz="2000" dirty="0" smtClean="0">
                <a:latin typeface="+mj-lt"/>
                <a:ea typeface="MS Mincho"/>
                <a:cs typeface="Times New Roman" panose="02020603050405020304" pitchFamily="18" charset="0"/>
              </a:rPr>
              <a:t>LPS, </a:t>
            </a:r>
            <a:r>
              <a:rPr lang="es-EC" sz="2000" dirty="0">
                <a:latin typeface="+mj-lt"/>
                <a:ea typeface="MS Mincho"/>
                <a:cs typeface="Times New Roman" panose="02020603050405020304" pitchFamily="18" charset="0"/>
              </a:rPr>
              <a:t>que el anticuerpo monoclonal 12B12.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sz="2000" b="1" dirty="0" smtClean="0">
                <a:latin typeface="+mj-lt"/>
                <a:ea typeface="MS Mincho"/>
                <a:cs typeface="Times New Roman" panose="02020603050405020304" pitchFamily="18" charset="0"/>
              </a:rPr>
              <a:t>3. </a:t>
            </a:r>
            <a:r>
              <a:rPr lang="es-EC" sz="2000" dirty="0" smtClean="0">
                <a:latin typeface="+mj-lt"/>
                <a:ea typeface="MS Mincho"/>
                <a:cs typeface="Times New Roman" panose="02020603050405020304" pitchFamily="18" charset="0"/>
              </a:rPr>
              <a:t>La </a:t>
            </a:r>
            <a:r>
              <a:rPr lang="es-EC" sz="2000" dirty="0">
                <a:latin typeface="+mj-lt"/>
                <a:ea typeface="MS Mincho"/>
                <a:cs typeface="Times New Roman" panose="02020603050405020304" pitchFamily="18" charset="0"/>
              </a:rPr>
              <a:t>prueba cELISA logró identificar anticuerpos del tipo IgG contra </a:t>
            </a:r>
            <a:r>
              <a:rPr lang="es-EC" sz="2000" i="1" dirty="0">
                <a:latin typeface="+mj-lt"/>
                <a:ea typeface="MS Mincho"/>
                <a:cs typeface="Times New Roman" panose="02020603050405020304" pitchFamily="18" charset="0"/>
              </a:rPr>
              <a:t>Brucella </a:t>
            </a:r>
            <a:r>
              <a:rPr lang="es-EC" sz="2000" dirty="0">
                <a:latin typeface="+mj-lt"/>
                <a:ea typeface="MS Mincho"/>
                <a:cs typeface="Times New Roman" panose="02020603050405020304" pitchFamily="18" charset="0"/>
              </a:rPr>
              <a:t>spp. en las muestras de suero bovino procedentes del cantón El Carmen, la Isla Santa Cruz (Galápagos) y AGROCALIDAD.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sz="2000" b="1" dirty="0" smtClean="0">
                <a:latin typeface="+mj-lt"/>
                <a:ea typeface="MS Mincho"/>
                <a:cs typeface="Times New Roman" panose="02020603050405020304" pitchFamily="18" charset="0"/>
              </a:rPr>
              <a:t>4. </a:t>
            </a:r>
            <a:r>
              <a:rPr lang="es-EC" sz="2000" dirty="0" smtClean="0">
                <a:latin typeface="+mj-lt"/>
                <a:ea typeface="MS Mincho"/>
                <a:cs typeface="Times New Roman" panose="02020603050405020304" pitchFamily="18" charset="0"/>
              </a:rPr>
              <a:t>Punto </a:t>
            </a:r>
            <a:r>
              <a:rPr lang="es-EC" sz="2000" dirty="0">
                <a:latin typeface="+mj-lt"/>
                <a:ea typeface="MS Mincho"/>
                <a:cs typeface="Times New Roman" panose="02020603050405020304" pitchFamily="18" charset="0"/>
              </a:rPr>
              <a:t>de corte de la prueba cELISA en 26.88% de inhibición para el diagnóstico de brucelosis bovina, mediante la implementación de las curvas ROC</a:t>
            </a:r>
            <a:r>
              <a:rPr lang="es-EC" sz="2000" dirty="0" smtClean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s-EC" sz="2000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79512" y="1124744"/>
            <a:ext cx="87667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sz="2000" b="1" dirty="0" smtClean="0">
                <a:ea typeface="MS Mincho"/>
                <a:cs typeface="Times New Roman" panose="02020603050405020304" pitchFamily="18" charset="0"/>
              </a:rPr>
              <a:t>5. </a:t>
            </a:r>
            <a:r>
              <a:rPr lang="es-EC" sz="2000" dirty="0" smtClean="0">
                <a:ea typeface="MS Mincho"/>
                <a:cs typeface="Times New Roman" panose="02020603050405020304" pitchFamily="18" charset="0"/>
              </a:rPr>
              <a:t>cELISA</a:t>
            </a:r>
            <a:r>
              <a:rPr lang="es-EC" sz="2000" dirty="0">
                <a:ea typeface="MS Mincho"/>
                <a:cs typeface="Times New Roman" panose="02020603050405020304" pitchFamily="18" charset="0"/>
              </a:rPr>
              <a:t>: sensibilidad y especificidad del 83.33%, un valor predictivo positivo de 6.2% y un valor predictivo negativo de 37.5</a:t>
            </a:r>
            <a:r>
              <a:rPr lang="es-EC" sz="2000" dirty="0" smtClean="0">
                <a:ea typeface="MS Mincho"/>
                <a:cs typeface="Times New Roman" panose="02020603050405020304" pitchFamily="18" charset="0"/>
              </a:rPr>
              <a:t>%.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sz="2000" b="1" dirty="0" smtClean="0">
                <a:ea typeface="MS Mincho"/>
                <a:cs typeface="Times New Roman" panose="02020603050405020304" pitchFamily="18" charset="0"/>
              </a:rPr>
              <a:t>6. </a:t>
            </a:r>
            <a:r>
              <a:rPr lang="es-EC" sz="2000" dirty="0" smtClean="0">
                <a:ea typeface="MS Mincho"/>
                <a:cs typeface="Times New Roman" panose="02020603050405020304" pitchFamily="18" charset="0"/>
              </a:rPr>
              <a:t>Coeficiente </a:t>
            </a:r>
            <a:r>
              <a:rPr lang="es-EC" sz="2000" dirty="0">
                <a:ea typeface="MS Mincho"/>
                <a:cs typeface="Times New Roman" panose="02020603050405020304" pitchFamily="18" charset="0"/>
              </a:rPr>
              <a:t>de variación (Repetibilidad, CV) del 10.67% y un coeficiente de correlación </a:t>
            </a:r>
            <a:r>
              <a:rPr lang="es-EC" sz="2000" dirty="0" err="1">
                <a:ea typeface="MS Mincho"/>
                <a:cs typeface="Times New Roman" panose="02020603050405020304" pitchFamily="18" charset="0"/>
              </a:rPr>
              <a:t>intra</a:t>
            </a:r>
            <a:r>
              <a:rPr lang="es-EC" sz="2000" dirty="0">
                <a:ea typeface="MS Mincho"/>
                <a:cs typeface="Times New Roman" panose="02020603050405020304" pitchFamily="18" charset="0"/>
              </a:rPr>
              <a:t>-clase (Reproducibilidad, ICC) de 83.62% (índice Kappa entre operadores=0.727, p&lt;0.05), respectivamente.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sz="2000" b="1" dirty="0" smtClean="0">
                <a:ea typeface="MS Mincho"/>
                <a:cs typeface="Times New Roman" panose="02020603050405020304" pitchFamily="18" charset="0"/>
              </a:rPr>
              <a:t>7. </a:t>
            </a:r>
            <a:r>
              <a:rPr lang="es-EC" sz="2000" dirty="0" smtClean="0">
                <a:ea typeface="MS Mincho"/>
                <a:cs typeface="Times New Roman" panose="02020603050405020304" pitchFamily="18" charset="0"/>
              </a:rPr>
              <a:t>La </a:t>
            </a:r>
            <a:r>
              <a:rPr lang="es-EC" sz="2000" dirty="0">
                <a:ea typeface="MS Mincho"/>
                <a:cs typeface="Times New Roman" panose="02020603050405020304" pitchFamily="18" charset="0"/>
              </a:rPr>
              <a:t>prevalencia aparente de brucelosis bovina obtenida por la prueba </a:t>
            </a:r>
            <a:r>
              <a:rPr lang="es-EC" sz="2000" dirty="0" smtClean="0">
                <a:ea typeface="MS Mincho"/>
                <a:cs typeface="Times New Roman" panose="02020603050405020304" pitchFamily="18" charset="0"/>
              </a:rPr>
              <a:t>cELISA optimizada </a:t>
            </a:r>
            <a:r>
              <a:rPr lang="es-EC" sz="2000" dirty="0">
                <a:ea typeface="MS Mincho"/>
                <a:cs typeface="Times New Roman" panose="02020603050405020304" pitchFamily="18" charset="0"/>
              </a:rPr>
              <a:t>en los tres escenarios epidemiológicos analizados fueron de 42.86% para el cantón El Carmen, 1.18% para la Isla Santa Cruz (Galápagos) y 16% para AGROCALIDAD.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9512" y="1166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CONCLUSIONES</a:t>
            </a:r>
            <a:endParaRPr lang="es-EC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RECOMENDACIONES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504" y="620688"/>
            <a:ext cx="8964488" cy="6211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C" b="1" dirty="0" smtClean="0">
                <a:latin typeface="+mj-lt"/>
                <a:ea typeface="MS Mincho"/>
                <a:cs typeface="Times New Roman" panose="02020603050405020304" pitchFamily="18" charset="0"/>
              </a:rPr>
              <a:t>1.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Determinar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un mejor protocolo para la producción, conjugación y conservación del anticuerpo monoclonal para mejorar la calidad de la prueba cELISA.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b="1" dirty="0" smtClean="0">
                <a:latin typeface="+mj-lt"/>
                <a:ea typeface="MS Mincho"/>
                <a:cs typeface="Times New Roman" panose="02020603050405020304" pitchFamily="18" charset="0"/>
              </a:rPr>
              <a:t>2.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Realizar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un registro/encuesta de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los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animales muestreados a fin de contar con la información sobre vacunación contra </a:t>
            </a:r>
            <a:r>
              <a:rPr lang="es-EC" i="1" dirty="0">
                <a:latin typeface="+mj-lt"/>
                <a:ea typeface="MS Mincho"/>
                <a:cs typeface="Times New Roman" panose="02020603050405020304" pitchFamily="18" charset="0"/>
              </a:rPr>
              <a:t>Brucella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spp., pruebas diagnósticas realizadas, e información de la introducción de nuevos animales.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b="1" dirty="0" smtClean="0">
                <a:latin typeface="+mj-lt"/>
                <a:ea typeface="MS Mincho"/>
                <a:cs typeface="Times New Roman" panose="02020603050405020304" pitchFamily="18" charset="0"/>
              </a:rPr>
              <a:t>3.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Realizar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muestreos en escenarios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epidemiológicos,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donde los animales sean vacunados para determinar la eficiencia de la prueba cELISA en la discriminación de anticuerpos vacunales.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b="1" dirty="0" smtClean="0">
                <a:latin typeface="+mj-lt"/>
                <a:ea typeface="MS Mincho"/>
                <a:cs typeface="Times New Roman" panose="02020603050405020304" pitchFamily="18" charset="0"/>
              </a:rPr>
              <a:t>4.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Emplear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más sueros positivos y negativos para el establecimiento de un punto de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corte que presente un mejores valores predictivos.</a:t>
            </a:r>
            <a:endParaRPr lang="es-EC" dirty="0">
              <a:latin typeface="+mj-lt"/>
              <a:ea typeface="MS Mincho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b="1" dirty="0" smtClean="0">
                <a:latin typeface="+mj-lt"/>
                <a:ea typeface="MS Mincho"/>
                <a:cs typeface="Times New Roman" panose="02020603050405020304" pitchFamily="18" charset="0"/>
              </a:rPr>
              <a:t>5.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Aplicar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la prueba cELISA en ganado bovino de otras regiones de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Ecuador.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s-EC" b="1" dirty="0" smtClean="0">
                <a:latin typeface="+mj-lt"/>
                <a:ea typeface="MS Mincho"/>
              </a:rPr>
              <a:t>6. </a:t>
            </a:r>
            <a:r>
              <a:rPr lang="es-EC" dirty="0" smtClean="0">
                <a:latin typeface="+mj-lt"/>
                <a:ea typeface="MS Mincho"/>
              </a:rPr>
              <a:t>Continuar </a:t>
            </a:r>
            <a:r>
              <a:rPr lang="es-EC" dirty="0">
                <a:latin typeface="+mj-lt"/>
                <a:ea typeface="MS Mincho"/>
              </a:rPr>
              <a:t>estudiando la brucelosis bovina a fin de mejorar el control y prevención de la enfermedad en el país.</a:t>
            </a:r>
            <a:endParaRPr lang="es-EC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0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AGRADECIMIENTOS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" y="2388965"/>
            <a:ext cx="2921180" cy="7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910513"/>
            <a:ext cx="1880752" cy="130839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924548" y="609495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+mj-lt"/>
                <a:cs typeface="Times" panose="02020603050405020304" pitchFamily="18" charset="0"/>
              </a:rPr>
              <a:t>Colaboradores </a:t>
            </a:r>
            <a:r>
              <a:rPr lang="es-EC" sz="1400" b="1" dirty="0" smtClean="0">
                <a:latin typeface="+mj-lt"/>
                <a:cs typeface="Times" panose="02020603050405020304" pitchFamily="18" charset="0"/>
              </a:rPr>
              <a:t>científicos</a:t>
            </a:r>
            <a:endParaRPr lang="es-EC" sz="1400" dirty="0" smtClean="0">
              <a:latin typeface="+mj-lt"/>
              <a:cs typeface="Times" panose="02020603050405020304" pitchFamily="18" charset="0"/>
            </a:endParaRP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Jorge Ron Román, </a:t>
            </a:r>
            <a:r>
              <a:rPr lang="es-EC" sz="1400" dirty="0" err="1">
                <a:cs typeface="Times" panose="02020603050405020304" pitchFamily="18" charset="0"/>
              </a:rPr>
              <a:t>Ph.D</a:t>
            </a:r>
            <a:r>
              <a:rPr lang="es-EC" sz="1400" dirty="0">
                <a:cs typeface="Times" panose="02020603050405020304" pitchFamily="18" charset="0"/>
              </a:rPr>
              <a:t>.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Carrera de Ingeniería Agropecuaria IASA I - ESPE</a:t>
            </a:r>
          </a:p>
          <a:p>
            <a:pPr algn="ctr"/>
            <a:endParaRPr lang="es-EC" sz="1400" dirty="0" smtClean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dirty="0" smtClean="0">
                <a:latin typeface="+mj-lt"/>
                <a:cs typeface="Times" panose="02020603050405020304" pitchFamily="18" charset="0"/>
              </a:rPr>
              <a:t>Armando </a:t>
            </a:r>
            <a:r>
              <a:rPr lang="es-EC" sz="1400" dirty="0">
                <a:latin typeface="+mj-lt"/>
                <a:cs typeface="Times" panose="02020603050405020304" pitchFamily="18" charset="0"/>
              </a:rPr>
              <a:t>Reyna, PhD. </a:t>
            </a:r>
          </a:p>
          <a:p>
            <a:pPr algn="ctr"/>
            <a:r>
              <a:rPr lang="es-EC" sz="1400" dirty="0">
                <a:latin typeface="+mj-lt"/>
                <a:cs typeface="Times" panose="02020603050405020304" pitchFamily="18" charset="0"/>
              </a:rPr>
              <a:t>Carrera de Ingeniería en Biotecnología Extensión Santo Domingo - ESPE</a:t>
            </a: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latin typeface="+mj-lt"/>
                <a:cs typeface="Times" panose="02020603050405020304" pitchFamily="18" charset="0"/>
              </a:rPr>
              <a:t>María </a:t>
            </a:r>
            <a:r>
              <a:rPr lang="es-EC" sz="1400" dirty="0" smtClean="0">
                <a:latin typeface="+mj-lt"/>
                <a:cs typeface="Times" panose="02020603050405020304" pitchFamily="18" charset="0"/>
              </a:rPr>
              <a:t>Augusta </a:t>
            </a:r>
            <a:r>
              <a:rPr lang="es-EC" sz="1400" dirty="0">
                <a:latin typeface="+mj-lt"/>
                <a:cs typeface="Times" panose="02020603050405020304" pitchFamily="18" charset="0"/>
              </a:rPr>
              <a:t>Chávez, </a:t>
            </a:r>
            <a:r>
              <a:rPr lang="es-EC" sz="1400" dirty="0" err="1">
                <a:latin typeface="+mj-lt"/>
                <a:cs typeface="Times" panose="02020603050405020304" pitchFamily="18" charset="0"/>
              </a:rPr>
              <a:t>M.Sc</a:t>
            </a:r>
            <a:r>
              <a:rPr lang="es-EC" sz="1400" dirty="0">
                <a:latin typeface="+mj-lt"/>
                <a:cs typeface="Times" panose="02020603050405020304" pitchFamily="18" charset="0"/>
              </a:rPr>
              <a:t>. </a:t>
            </a:r>
          </a:p>
          <a:p>
            <a:pPr algn="ctr"/>
            <a:r>
              <a:rPr lang="es-EC" sz="1400" dirty="0">
                <a:latin typeface="+mj-lt"/>
                <a:cs typeface="Times" panose="02020603050405020304" pitchFamily="18" charset="0"/>
              </a:rPr>
              <a:t>Carrera de Ingeniería en Biotecnología Matriz Sangolquí - ESPE</a:t>
            </a: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es-EC" sz="1400" dirty="0"/>
              <a:t>Claude </a:t>
            </a:r>
            <a:r>
              <a:rPr lang="es-EC" sz="1400" dirty="0" smtClean="0"/>
              <a:t>Saegerman, </a:t>
            </a:r>
            <a:r>
              <a:rPr lang="es-EC" sz="1400" dirty="0" err="1" smtClean="0"/>
              <a:t>Ph.D</a:t>
            </a:r>
            <a:r>
              <a:rPr lang="es-EC" sz="1400" dirty="0" smtClean="0"/>
              <a:t>.</a:t>
            </a:r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dirty="0"/>
              <a:t>Universidad de Lieja – Bélgica</a:t>
            </a:r>
            <a:endParaRPr lang="es-EC" sz="1400" dirty="0">
              <a:latin typeface="+mj-lt"/>
              <a:cs typeface="Times" panose="02020603050405020304" pitchFamily="18" charset="0"/>
            </a:endParaRPr>
          </a:p>
        </p:txBody>
      </p:sp>
      <p:pic>
        <p:nvPicPr>
          <p:cNvPr id="7170" name="Picture 2" descr="Resultado de imagen para AGROCALIDA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" y="3416134"/>
            <a:ext cx="2813107" cy="112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89" y="885057"/>
            <a:ext cx="1250758" cy="129388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114800" y="3767071"/>
            <a:ext cx="4849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/>
              <a:t>Centro </a:t>
            </a:r>
            <a:r>
              <a:rPr lang="es-EC" sz="1400" dirty="0"/>
              <a:t>de Estudios e Investigación Veterinaria y Agroquímica (</a:t>
            </a:r>
            <a:r>
              <a:rPr lang="es-EC" sz="1400" dirty="0" smtClean="0"/>
              <a:t>CERVA)</a:t>
            </a:r>
          </a:p>
          <a:p>
            <a:pPr algn="ctr"/>
            <a:r>
              <a:rPr lang="es-EC" sz="1400" dirty="0" smtClean="0"/>
              <a:t>Bélgica</a:t>
            </a:r>
          </a:p>
          <a:p>
            <a:pPr algn="ctr"/>
            <a:endParaRPr lang="es-EC" sz="1400" dirty="0"/>
          </a:p>
          <a:p>
            <a:pPr algn="ctr"/>
            <a:r>
              <a:rPr lang="es-EC" sz="1400" dirty="0" smtClean="0"/>
              <a:t>Laboratorio </a:t>
            </a:r>
            <a:r>
              <a:rPr lang="es-EC" sz="1400" dirty="0"/>
              <a:t>de Sanidad </a:t>
            </a:r>
            <a:r>
              <a:rPr lang="es-EC" sz="1400" dirty="0" smtClean="0"/>
              <a:t>Animal</a:t>
            </a:r>
          </a:p>
          <a:p>
            <a:pPr algn="ctr"/>
            <a:r>
              <a:rPr lang="es-EC" sz="1400" dirty="0" smtClean="0"/>
              <a:t>AGROCALIDAD</a:t>
            </a:r>
          </a:p>
          <a:p>
            <a:pPr algn="ctr"/>
            <a:endParaRPr lang="es-EC" sz="1400" dirty="0" smtClean="0"/>
          </a:p>
          <a:p>
            <a:pPr algn="ctr"/>
            <a:r>
              <a:rPr lang="es-EC" sz="1400" dirty="0" smtClean="0"/>
              <a:t>Centro </a:t>
            </a:r>
            <a:r>
              <a:rPr lang="es-EC" sz="1400" dirty="0"/>
              <a:t>Internacional de Zoonosis (</a:t>
            </a:r>
            <a:r>
              <a:rPr lang="es-EC" sz="1400" dirty="0" smtClean="0"/>
              <a:t>CIZ)</a:t>
            </a:r>
          </a:p>
          <a:p>
            <a:pPr algn="ctr"/>
            <a:r>
              <a:rPr lang="es-EC" sz="1400" dirty="0" smtClean="0"/>
              <a:t>Universidad </a:t>
            </a:r>
            <a:r>
              <a:rPr lang="es-EC" sz="1400" dirty="0"/>
              <a:t>Central del </a:t>
            </a:r>
            <a:r>
              <a:rPr lang="es-EC" sz="1400" dirty="0" smtClean="0"/>
              <a:t>Ecuador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62602" y="4564782"/>
            <a:ext cx="43645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/>
              <a:t>Laboratorio </a:t>
            </a:r>
            <a:r>
              <a:rPr lang="es-EC" sz="1400" dirty="0"/>
              <a:t>de Inmunología y </a:t>
            </a:r>
            <a:r>
              <a:rPr lang="es-EC" sz="1400" dirty="0" smtClean="0"/>
              <a:t>Virología</a:t>
            </a:r>
          </a:p>
          <a:p>
            <a:pPr algn="ctr"/>
            <a:r>
              <a:rPr lang="es-EC" sz="1400" dirty="0" smtClean="0"/>
              <a:t>Universidad </a:t>
            </a:r>
            <a:r>
              <a:rPr lang="es-EC" sz="1400" dirty="0"/>
              <a:t>de las Fuerzas Armadas – </a:t>
            </a:r>
            <a:r>
              <a:rPr lang="es-EC" sz="1400" dirty="0" smtClean="0"/>
              <a:t>ESPE</a:t>
            </a:r>
          </a:p>
          <a:p>
            <a:pPr algn="ctr"/>
            <a:endParaRPr lang="es-EC" sz="1400" dirty="0"/>
          </a:p>
          <a:p>
            <a:pPr algn="ctr"/>
            <a:r>
              <a:rPr lang="es-EC" sz="1400" dirty="0" smtClean="0"/>
              <a:t>Ganaderos </a:t>
            </a:r>
            <a:r>
              <a:rPr lang="es-EC" sz="1400" dirty="0"/>
              <a:t>del cantón El Carmen, Manabí y a las haciendas </a:t>
            </a:r>
            <a:r>
              <a:rPr lang="es-EC" sz="1400" dirty="0" smtClean="0"/>
              <a:t>de Santa </a:t>
            </a:r>
            <a:r>
              <a:rPr lang="es-EC" sz="1400" dirty="0"/>
              <a:t>Cruz - </a:t>
            </a:r>
            <a:r>
              <a:rPr lang="es-EC" sz="1400" dirty="0" smtClean="0"/>
              <a:t>Galápagos</a:t>
            </a:r>
            <a:endParaRPr lang="es-EC" sz="1400" dirty="0"/>
          </a:p>
        </p:txBody>
      </p:sp>
      <p:pic>
        <p:nvPicPr>
          <p:cNvPr id="7172" name="Picture 4" descr="Resultado de imagen para ciz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80" y="3401570"/>
            <a:ext cx="1082636" cy="10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684268" y="5863055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s-EC" b="1" dirty="0">
                <a:latin typeface="+mj-lt"/>
                <a:cs typeface="Times" panose="02020603050405020304" pitchFamily="18" charset="0"/>
              </a:rPr>
              <a:t>Tesistas y Pasantes del Laboratorio de Biotecnología  Animal - ESPE</a:t>
            </a:r>
          </a:p>
        </p:txBody>
      </p:sp>
    </p:spTree>
    <p:extLst>
      <p:ext uri="{BB962C8B-B14F-4D97-AF65-F5344CB8AC3E}">
        <p14:creationId xmlns:p14="http://schemas.microsoft.com/office/powerpoint/2010/main" val="5384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Brucelosis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5060" y="1268760"/>
            <a:ext cx="1666528" cy="43204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tx1"/>
                </a:solidFill>
              </a:rPr>
              <a:t>B. </a:t>
            </a:r>
            <a:r>
              <a:rPr lang="es-EC" b="1" i="1" dirty="0" err="1" smtClean="0">
                <a:solidFill>
                  <a:schemeClr val="tx1"/>
                </a:solidFill>
              </a:rPr>
              <a:t>melitensis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49122" y="1268760"/>
            <a:ext cx="1476164" cy="43204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tx1"/>
                </a:solidFill>
              </a:rPr>
              <a:t>B. </a:t>
            </a:r>
            <a:r>
              <a:rPr lang="es-EC" b="1" i="1" dirty="0">
                <a:solidFill>
                  <a:schemeClr val="tx1"/>
                </a:solidFill>
              </a:rPr>
              <a:t>abortus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27067" y="1268760"/>
            <a:ext cx="1235578" cy="43204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tx1"/>
                </a:solidFill>
              </a:rPr>
              <a:t>B. </a:t>
            </a:r>
            <a:r>
              <a:rPr lang="es-EC" b="1" i="1" dirty="0" err="1">
                <a:solidFill>
                  <a:schemeClr val="tx1"/>
                </a:solidFill>
              </a:rPr>
              <a:t>suis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81052" y="3789040"/>
            <a:ext cx="1836204" cy="43204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tx1"/>
                </a:solidFill>
              </a:rPr>
              <a:t>B. </a:t>
            </a:r>
            <a:r>
              <a:rPr lang="es-EC" b="1" i="1" dirty="0" err="1" smtClean="0">
                <a:solidFill>
                  <a:schemeClr val="tx1"/>
                </a:solidFill>
              </a:rPr>
              <a:t>neotomae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777201" y="3789040"/>
            <a:ext cx="1576120" cy="43204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tx1"/>
                </a:solidFill>
              </a:rPr>
              <a:t>B. </a:t>
            </a:r>
            <a:r>
              <a:rPr lang="es-EC" b="1" i="1" dirty="0" err="1">
                <a:solidFill>
                  <a:schemeClr val="tx1"/>
                </a:solidFill>
              </a:rPr>
              <a:t>ovis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52382" y="3789040"/>
            <a:ext cx="1692188" cy="43204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tx1"/>
                </a:solidFill>
              </a:rPr>
              <a:t>B. </a:t>
            </a:r>
            <a:r>
              <a:rPr lang="es-EC" b="1" i="1" dirty="0" err="1">
                <a:solidFill>
                  <a:schemeClr val="tx1"/>
                </a:solidFill>
              </a:rPr>
              <a:t>canis</a:t>
            </a:r>
            <a:endParaRPr lang="es-EC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Resultado de imagen para capr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5" y="1875596"/>
            <a:ext cx="20288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bov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64" y="1875596"/>
            <a:ext cx="256188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porc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40" y="1875596"/>
            <a:ext cx="1704976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canin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2" y="4308720"/>
            <a:ext cx="2557464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09052"/>
            <a:ext cx="2558564" cy="170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para ovi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61" y="4308720"/>
            <a:ext cx="1641763" cy="17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6622" y="6320353"/>
            <a:ext cx="1396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+mj-lt"/>
                <a:ea typeface="MS Mincho"/>
              </a:rPr>
              <a:t>(</a:t>
            </a:r>
            <a:r>
              <a:rPr lang="es-EC" sz="1200" dirty="0" err="1">
                <a:latin typeface="+mj-lt"/>
                <a:ea typeface="MS Mincho"/>
              </a:rPr>
              <a:t>Diaz</a:t>
            </a:r>
            <a:r>
              <a:rPr lang="es-EC" sz="1200" dirty="0">
                <a:latin typeface="+mj-lt"/>
                <a:ea typeface="MS Mincho"/>
              </a:rPr>
              <a:t> et al., 2001)</a:t>
            </a:r>
          </a:p>
        </p:txBody>
      </p:sp>
    </p:spTree>
    <p:extLst>
      <p:ext uri="{BB962C8B-B14F-4D97-AF65-F5344CB8AC3E}">
        <p14:creationId xmlns:p14="http://schemas.microsoft.com/office/powerpoint/2010/main" val="9674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dirty="0" smtClean="0"/>
              <a:t>VERSIÓN: </a:t>
            </a:r>
            <a:r>
              <a:rPr lang="es-EC" dirty="0" smtClean="0"/>
              <a:t>1.0|1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REFERENCIAS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639852"/>
            <a:ext cx="9144000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ABG. (2016). Ganaderos de Galápagos recibieron resultados de laboratorio sobre el estatus sanitario de sus animales | Agencia de Regulación y Control de la Bioseguridad y Cuarentena para Galápagos. </a:t>
            </a:r>
            <a:r>
              <a:rPr lang="es-EC" sz="700" dirty="0" err="1"/>
              <a:t>Retrieved</a:t>
            </a:r>
            <a:r>
              <a:rPr lang="es-EC" sz="700" dirty="0"/>
              <a:t> </a:t>
            </a:r>
            <a:r>
              <a:rPr lang="es-EC" sz="700" dirty="0" err="1"/>
              <a:t>February</a:t>
            </a:r>
            <a:r>
              <a:rPr lang="es-EC" sz="700" dirty="0"/>
              <a:t> 7, 2018, </a:t>
            </a:r>
            <a:r>
              <a:rPr lang="es-EC" sz="700" dirty="0" err="1"/>
              <a:t>from</a:t>
            </a:r>
            <a:r>
              <a:rPr lang="es-EC" sz="700" dirty="0"/>
              <a:t> http://bioseguridadgalapagos.gob.ec/ganaderos-de-galapagos-recibieron-resultados-de-laboratorio-sobre-el-estatus-sanitario-de-sus-animales/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Acha</a:t>
            </a:r>
            <a:r>
              <a:rPr lang="es-EC" sz="700" dirty="0"/>
              <a:t>, P. N., &amp; </a:t>
            </a:r>
            <a:r>
              <a:rPr lang="es-EC" sz="700" dirty="0" err="1"/>
              <a:t>Szyfres</a:t>
            </a:r>
            <a:r>
              <a:rPr lang="es-EC" sz="700" dirty="0"/>
              <a:t>, B. (2001). </a:t>
            </a:r>
            <a:r>
              <a:rPr lang="es-EC" sz="700" dirty="0" err="1"/>
              <a:t>Bacteriosis</a:t>
            </a:r>
            <a:r>
              <a:rPr lang="es-EC" sz="700" dirty="0"/>
              <a:t> y Micosis. Zoonosis Y Enfermedades Transmisibles Comunes Al Hombre Y a Los Animales, (580), 266–283. </a:t>
            </a:r>
            <a:r>
              <a:rPr lang="es-EC" sz="700" dirty="0" err="1"/>
              <a:t>Retrieved</a:t>
            </a:r>
            <a:r>
              <a:rPr lang="es-EC" sz="700" dirty="0"/>
              <a:t> </a:t>
            </a:r>
            <a:r>
              <a:rPr lang="es-EC" sz="700" dirty="0" err="1"/>
              <a:t>from</a:t>
            </a:r>
            <a:r>
              <a:rPr lang="es-EC" sz="700" dirty="0"/>
              <a:t> http://www.paho.org/hq/index.php?option=com_docman&amp;task=doc_view&amp;gid=19161&amp;Itemid=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AGROCALIDAD. (2009). Programa Nacional de Control de Brucelosis Bovina. Quito, Ecuador.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AGROCALIDAD. (2016a). Instructivo para los procesos de certificación y recertificación de predios libres de brucelosis y tuberculosis bovina. Quito.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AGROCALIDAD. (2016b). Manual de Procedimientos para la Prevención y Control de Brucelosis Bovina en el Ecuador. Quito.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Allan, G. S., </a:t>
            </a:r>
            <a:r>
              <a:rPr lang="es-EC" sz="700" dirty="0" err="1"/>
              <a:t>Chappel</a:t>
            </a:r>
            <a:r>
              <a:rPr lang="es-EC" sz="700" dirty="0"/>
              <a:t>, R. J., </a:t>
            </a:r>
            <a:r>
              <a:rPr lang="es-EC" sz="700" dirty="0" err="1"/>
              <a:t>Williamson</a:t>
            </a:r>
            <a:r>
              <a:rPr lang="es-EC" sz="700" dirty="0"/>
              <a:t>, P., &amp; </a:t>
            </a:r>
            <a:r>
              <a:rPr lang="es-EC" sz="700" dirty="0" err="1"/>
              <a:t>McNaught</a:t>
            </a:r>
            <a:r>
              <a:rPr lang="es-EC" sz="700" dirty="0"/>
              <a:t>, D. J. (1976). A </a:t>
            </a:r>
            <a:r>
              <a:rPr lang="es-EC" sz="700" dirty="0" err="1"/>
              <a:t>quantitative</a:t>
            </a:r>
            <a:r>
              <a:rPr lang="es-EC" sz="700" dirty="0"/>
              <a:t> </a:t>
            </a:r>
            <a:r>
              <a:rPr lang="es-EC" sz="700" dirty="0" err="1"/>
              <a:t>comparison</a:t>
            </a:r>
            <a:r>
              <a:rPr lang="es-EC" sz="700" dirty="0"/>
              <a:t> of </a:t>
            </a:r>
            <a:r>
              <a:rPr lang="es-EC" sz="700" dirty="0" err="1"/>
              <a:t>the</a:t>
            </a:r>
            <a:r>
              <a:rPr lang="es-EC" sz="700" dirty="0"/>
              <a:t> </a:t>
            </a:r>
            <a:r>
              <a:rPr lang="es-EC" sz="700" dirty="0" err="1"/>
              <a:t>sensitivity</a:t>
            </a:r>
            <a:r>
              <a:rPr lang="es-EC" sz="700" dirty="0"/>
              <a:t> of </a:t>
            </a:r>
            <a:r>
              <a:rPr lang="es-EC" sz="700" dirty="0" err="1"/>
              <a:t>serological</a:t>
            </a:r>
            <a:r>
              <a:rPr lang="es-EC" sz="700" dirty="0"/>
              <a:t> </a:t>
            </a:r>
            <a:r>
              <a:rPr lang="es-EC" sz="700" dirty="0" err="1"/>
              <a:t>tests</a:t>
            </a:r>
            <a:r>
              <a:rPr lang="es-EC" sz="700" dirty="0"/>
              <a:t> </a:t>
            </a:r>
            <a:r>
              <a:rPr lang="es-EC" sz="700" dirty="0" err="1"/>
              <a:t>for</a:t>
            </a:r>
            <a:r>
              <a:rPr lang="es-EC" sz="700" dirty="0"/>
              <a:t> </a:t>
            </a:r>
            <a:r>
              <a:rPr lang="es-EC" sz="700" dirty="0" err="1"/>
              <a:t>bovine</a:t>
            </a:r>
            <a:r>
              <a:rPr lang="es-EC" sz="700" dirty="0"/>
              <a:t> </a:t>
            </a:r>
            <a:r>
              <a:rPr lang="es-EC" sz="700" dirty="0" err="1"/>
              <a:t>brucellosis</a:t>
            </a:r>
            <a:r>
              <a:rPr lang="es-EC" sz="700" dirty="0"/>
              <a:t> to </a:t>
            </a:r>
            <a:r>
              <a:rPr lang="es-EC" sz="700" dirty="0" err="1"/>
              <a:t>different</a:t>
            </a:r>
            <a:r>
              <a:rPr lang="es-EC" sz="700" dirty="0"/>
              <a:t> </a:t>
            </a:r>
            <a:r>
              <a:rPr lang="es-EC" sz="700" dirty="0" err="1"/>
              <a:t>antibody</a:t>
            </a:r>
            <a:r>
              <a:rPr lang="es-EC" sz="700" dirty="0"/>
              <a:t> </a:t>
            </a:r>
            <a:r>
              <a:rPr lang="es-EC" sz="700" dirty="0" err="1"/>
              <a:t>classes</a:t>
            </a:r>
            <a:r>
              <a:rPr lang="es-EC" sz="700" dirty="0"/>
              <a:t>. </a:t>
            </a:r>
            <a:r>
              <a:rPr lang="es-EC" sz="700" dirty="0" err="1"/>
              <a:t>Journal</a:t>
            </a:r>
            <a:r>
              <a:rPr lang="es-EC" sz="700" dirty="0"/>
              <a:t> of </a:t>
            </a:r>
            <a:r>
              <a:rPr lang="es-EC" sz="700" dirty="0" err="1"/>
              <a:t>Hygiene</a:t>
            </a:r>
            <a:r>
              <a:rPr lang="es-EC" sz="700" dirty="0"/>
              <a:t>, 76(2), 287–298. https://doi.org/10.1017/S0022172400055182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Angulo-Cruz, A., </a:t>
            </a:r>
            <a:r>
              <a:rPr lang="es-EC" sz="700" dirty="0" err="1"/>
              <a:t>Tufiño</a:t>
            </a:r>
            <a:r>
              <a:rPr lang="es-EC" sz="700" dirty="0"/>
              <a:t>-Acosta, A., Ron-Román, J., </a:t>
            </a:r>
            <a:r>
              <a:rPr lang="es-EC" sz="700" dirty="0" err="1"/>
              <a:t>Celi</a:t>
            </a:r>
            <a:r>
              <a:rPr lang="es-EC" sz="700" dirty="0"/>
              <a:t>-Erazo, M., </a:t>
            </a:r>
            <a:r>
              <a:rPr lang="es-EC" sz="700" dirty="0" err="1"/>
              <a:t>Egas</a:t>
            </a:r>
            <a:r>
              <a:rPr lang="es-EC" sz="700" dirty="0"/>
              <a:t>-Dávila, R., &amp; Benítez-</a:t>
            </a:r>
            <a:r>
              <a:rPr lang="es-EC" sz="700" dirty="0" err="1"/>
              <a:t>Ortíz</a:t>
            </a:r>
            <a:r>
              <a:rPr lang="es-EC" sz="700" dirty="0"/>
              <a:t>, W. (2005). Determinación de la prevalencia de anticuerpos contra Brucella spp., en explotaciones ganaderas de los cantones Santo Domingo y El Carmen. Universidad Central del </a:t>
            </a:r>
            <a:r>
              <a:rPr lang="es-EC" sz="700" dirty="0" smtClean="0"/>
              <a:t>Ecuador.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Baum</a:t>
            </a:r>
            <a:r>
              <a:rPr lang="es-EC" sz="700" dirty="0"/>
              <a:t>, M., </a:t>
            </a:r>
            <a:r>
              <a:rPr lang="es-EC" sz="700" dirty="0" err="1"/>
              <a:t>Zamir</a:t>
            </a:r>
            <a:r>
              <a:rPr lang="es-EC" sz="700" dirty="0"/>
              <a:t>, O., Bergman-</a:t>
            </a:r>
            <a:r>
              <a:rPr lang="es-EC" sz="700" dirty="0" err="1"/>
              <a:t>Rios</a:t>
            </a:r>
            <a:r>
              <a:rPr lang="es-EC" sz="700" dirty="0"/>
              <a:t>, R., </a:t>
            </a:r>
            <a:r>
              <a:rPr lang="es-EC" sz="700" dirty="0" err="1"/>
              <a:t>Katz</a:t>
            </a:r>
            <a:r>
              <a:rPr lang="es-EC" sz="700" dirty="0"/>
              <a:t>, E., </a:t>
            </a:r>
            <a:r>
              <a:rPr lang="es-EC" sz="700" dirty="0" err="1"/>
              <a:t>Beider</a:t>
            </a:r>
            <a:r>
              <a:rPr lang="es-EC" sz="700" dirty="0"/>
              <a:t>, Z., Cohen, A., &amp; </a:t>
            </a:r>
            <a:r>
              <a:rPr lang="es-EC" sz="700" dirty="0" err="1"/>
              <a:t>Banai</a:t>
            </a:r>
            <a:r>
              <a:rPr lang="es-EC" sz="700" dirty="0"/>
              <a:t>, M. (1995). </a:t>
            </a:r>
            <a:r>
              <a:rPr lang="es-EC" sz="700" dirty="0" err="1"/>
              <a:t>Comparative</a:t>
            </a:r>
            <a:r>
              <a:rPr lang="es-EC" sz="700" dirty="0"/>
              <a:t> </a:t>
            </a:r>
            <a:r>
              <a:rPr lang="es-EC" sz="700" dirty="0" err="1"/>
              <a:t>evaluation</a:t>
            </a:r>
            <a:r>
              <a:rPr lang="es-EC" sz="700" dirty="0"/>
              <a:t> of </a:t>
            </a:r>
            <a:r>
              <a:rPr lang="es-EC" sz="700" dirty="0" err="1"/>
              <a:t>microagglutination</a:t>
            </a:r>
            <a:r>
              <a:rPr lang="es-EC" sz="700" dirty="0"/>
              <a:t> test and </a:t>
            </a:r>
            <a:r>
              <a:rPr lang="es-EC" sz="700" dirty="0" err="1"/>
              <a:t>serum</a:t>
            </a:r>
            <a:r>
              <a:rPr lang="es-EC" sz="700" dirty="0"/>
              <a:t> </a:t>
            </a:r>
            <a:r>
              <a:rPr lang="es-EC" sz="700" dirty="0" err="1"/>
              <a:t>agglutination</a:t>
            </a:r>
            <a:r>
              <a:rPr lang="es-EC" sz="700" dirty="0"/>
              <a:t> test as </a:t>
            </a:r>
            <a:r>
              <a:rPr lang="es-EC" sz="700" dirty="0" err="1"/>
              <a:t>supplementary</a:t>
            </a:r>
            <a:r>
              <a:rPr lang="es-EC" sz="700" dirty="0"/>
              <a:t> </a:t>
            </a:r>
            <a:r>
              <a:rPr lang="es-EC" sz="700" dirty="0" err="1"/>
              <a:t>diagnostic</a:t>
            </a:r>
            <a:r>
              <a:rPr lang="es-EC" sz="700" dirty="0"/>
              <a:t> </a:t>
            </a:r>
            <a:r>
              <a:rPr lang="es-EC" sz="700" dirty="0" err="1"/>
              <a:t>methods</a:t>
            </a:r>
            <a:r>
              <a:rPr lang="es-EC" sz="700" dirty="0"/>
              <a:t> </a:t>
            </a:r>
            <a:r>
              <a:rPr lang="es-EC" sz="700" dirty="0" err="1"/>
              <a:t>for</a:t>
            </a:r>
            <a:r>
              <a:rPr lang="es-EC" sz="700" dirty="0"/>
              <a:t> </a:t>
            </a:r>
            <a:r>
              <a:rPr lang="es-EC" sz="700" dirty="0" err="1"/>
              <a:t>brucellosis</a:t>
            </a:r>
            <a:r>
              <a:rPr lang="es-EC" sz="700" dirty="0"/>
              <a:t>. </a:t>
            </a:r>
            <a:r>
              <a:rPr lang="es-EC" sz="700" dirty="0" err="1"/>
              <a:t>Journal</a:t>
            </a:r>
            <a:r>
              <a:rPr lang="es-EC" sz="700" dirty="0"/>
              <a:t> of </a:t>
            </a:r>
            <a:r>
              <a:rPr lang="es-EC" sz="700" dirty="0" err="1"/>
              <a:t>Clinical</a:t>
            </a:r>
            <a:r>
              <a:rPr lang="es-EC" sz="700" dirty="0"/>
              <a:t> </a:t>
            </a:r>
            <a:r>
              <a:rPr lang="es-EC" sz="700" dirty="0" err="1"/>
              <a:t>Microbiology</a:t>
            </a:r>
            <a:r>
              <a:rPr lang="es-EC" sz="700" dirty="0"/>
              <a:t>, 33(8), 2166–2170</a:t>
            </a:r>
            <a:r>
              <a:rPr lang="es-EC" sz="7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Brenner</a:t>
            </a:r>
            <a:r>
              <a:rPr lang="es-EC" sz="700" dirty="0"/>
              <a:t>, H. (1996). </a:t>
            </a:r>
            <a:r>
              <a:rPr lang="es-EC" sz="700" dirty="0" err="1"/>
              <a:t>How</a:t>
            </a:r>
            <a:r>
              <a:rPr lang="es-EC" sz="700" dirty="0"/>
              <a:t> </a:t>
            </a:r>
            <a:r>
              <a:rPr lang="es-EC" sz="700" dirty="0" err="1"/>
              <a:t>independent</a:t>
            </a:r>
            <a:r>
              <a:rPr lang="es-EC" sz="700" dirty="0"/>
              <a:t> are </a:t>
            </a:r>
            <a:r>
              <a:rPr lang="es-EC" sz="700" dirty="0" err="1"/>
              <a:t>multiple</a:t>
            </a:r>
            <a:r>
              <a:rPr lang="es-EC" sz="700" dirty="0"/>
              <a:t> “</a:t>
            </a:r>
            <a:r>
              <a:rPr lang="es-EC" sz="700" dirty="0" err="1"/>
              <a:t>independent</a:t>
            </a:r>
            <a:r>
              <a:rPr lang="es-EC" sz="700" dirty="0"/>
              <a:t>” </a:t>
            </a:r>
            <a:r>
              <a:rPr lang="es-EC" sz="700" dirty="0" err="1"/>
              <a:t>diagnostic</a:t>
            </a:r>
            <a:r>
              <a:rPr lang="es-EC" sz="700" dirty="0"/>
              <a:t> </a:t>
            </a:r>
            <a:r>
              <a:rPr lang="es-EC" sz="700" dirty="0" err="1"/>
              <a:t>classifications</a:t>
            </a:r>
            <a:r>
              <a:rPr lang="es-EC" sz="700" dirty="0"/>
              <a:t>? </a:t>
            </a:r>
            <a:r>
              <a:rPr lang="es-EC" sz="700" dirty="0" err="1"/>
              <a:t>Statistics</a:t>
            </a:r>
            <a:r>
              <a:rPr lang="es-EC" sz="700" dirty="0"/>
              <a:t> in Medicine, 15(13), 1377–1386. https://doi.org/10.1002/(SICI)1097-0258(19960715)15:13&lt;1377::AID-SIM275&gt;3.0.CO;2-#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CABI. (2017). </a:t>
            </a:r>
            <a:r>
              <a:rPr lang="es-EC" sz="700" dirty="0" err="1"/>
              <a:t>Brucellosis</a:t>
            </a:r>
            <a:r>
              <a:rPr lang="es-EC" sz="700" dirty="0"/>
              <a:t> (Brucella abortus). </a:t>
            </a:r>
            <a:r>
              <a:rPr lang="es-EC" sz="700" dirty="0" err="1"/>
              <a:t>Retrieved</a:t>
            </a:r>
            <a:r>
              <a:rPr lang="es-EC" sz="700" dirty="0"/>
              <a:t> </a:t>
            </a:r>
            <a:r>
              <a:rPr lang="es-EC" sz="700" dirty="0" err="1"/>
              <a:t>December</a:t>
            </a:r>
            <a:r>
              <a:rPr lang="es-EC" sz="700" dirty="0"/>
              <a:t> 6, 2017, </a:t>
            </a:r>
            <a:r>
              <a:rPr lang="es-EC" sz="700" dirty="0" err="1"/>
              <a:t>from</a:t>
            </a:r>
            <a:r>
              <a:rPr lang="es-EC" sz="700" dirty="0"/>
              <a:t> https://www.cabi.org/isc/datasheet/90735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Castro, H., González, S., &amp; Prat, M. I. (2005). Brucelosis: una revisión práctica. Acta Bioquímica Clínica Latinoamericana, 39(2), 203–216. </a:t>
            </a:r>
            <a:r>
              <a:rPr lang="es-EC" sz="700" dirty="0" err="1"/>
              <a:t>Retrieved</a:t>
            </a:r>
            <a:r>
              <a:rPr lang="es-EC" sz="700" dirty="0"/>
              <a:t> </a:t>
            </a:r>
            <a:r>
              <a:rPr lang="es-EC" sz="700" dirty="0" err="1"/>
              <a:t>from</a:t>
            </a:r>
            <a:r>
              <a:rPr lang="es-EC" sz="700" dirty="0"/>
              <a:t> http://www.redalyc.org/articulo.oa?id=53539208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Cerda, J., &amp; Cifuentes, L. (2012). Uso de curvas ROC en investigación clínica: Aspectos teórico-prácticos. Revista Chilena de </a:t>
            </a:r>
            <a:r>
              <a:rPr lang="es-EC" sz="700" dirty="0" err="1"/>
              <a:t>Infectología</a:t>
            </a:r>
            <a:r>
              <a:rPr lang="es-EC" sz="700" dirty="0"/>
              <a:t>, 29(2), 138–141. https://doi.org/10.4067/S0716-10182012000200003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Copin</a:t>
            </a:r>
            <a:r>
              <a:rPr lang="es-EC" sz="700" dirty="0"/>
              <a:t>, R., De </a:t>
            </a:r>
            <a:r>
              <a:rPr lang="es-EC" sz="700" dirty="0" err="1"/>
              <a:t>Baetselier</a:t>
            </a:r>
            <a:r>
              <a:rPr lang="es-EC" sz="700" dirty="0"/>
              <a:t>, P., </a:t>
            </a:r>
            <a:r>
              <a:rPr lang="es-EC" sz="700" dirty="0" err="1"/>
              <a:t>Carlier</a:t>
            </a:r>
            <a:r>
              <a:rPr lang="es-EC" sz="700" dirty="0"/>
              <a:t>, Y., </a:t>
            </a:r>
            <a:r>
              <a:rPr lang="es-EC" sz="700" dirty="0" err="1"/>
              <a:t>Letesson</a:t>
            </a:r>
            <a:r>
              <a:rPr lang="es-EC" sz="700" dirty="0"/>
              <a:t>, J.-J., &amp; </a:t>
            </a:r>
            <a:r>
              <a:rPr lang="es-EC" sz="700" dirty="0" err="1"/>
              <a:t>Muraille</a:t>
            </a:r>
            <a:r>
              <a:rPr lang="es-EC" sz="700" dirty="0"/>
              <a:t>, E. (2007). MyD88-Dependent </a:t>
            </a:r>
            <a:r>
              <a:rPr lang="es-EC" sz="700" dirty="0" err="1"/>
              <a:t>Activation</a:t>
            </a:r>
            <a:r>
              <a:rPr lang="es-EC" sz="700" dirty="0"/>
              <a:t> of B220-CD11b+LY-6C+ </a:t>
            </a:r>
            <a:r>
              <a:rPr lang="es-EC" sz="700" dirty="0" err="1"/>
              <a:t>Dendritic</a:t>
            </a:r>
            <a:r>
              <a:rPr lang="es-EC" sz="700" dirty="0"/>
              <a:t> </a:t>
            </a:r>
            <a:r>
              <a:rPr lang="es-EC" sz="700" dirty="0" err="1"/>
              <a:t>Cells</a:t>
            </a:r>
            <a:r>
              <a:rPr lang="es-EC" sz="700" dirty="0"/>
              <a:t> </a:t>
            </a:r>
            <a:r>
              <a:rPr lang="es-EC" sz="700" dirty="0" err="1"/>
              <a:t>during</a:t>
            </a:r>
            <a:r>
              <a:rPr lang="es-EC" sz="700" dirty="0"/>
              <a:t> Brucella </a:t>
            </a:r>
            <a:r>
              <a:rPr lang="es-EC" sz="700" dirty="0" err="1"/>
              <a:t>melitensis</a:t>
            </a:r>
            <a:r>
              <a:rPr lang="es-EC" sz="700" dirty="0"/>
              <a:t> </a:t>
            </a:r>
            <a:r>
              <a:rPr lang="es-EC" sz="700" dirty="0" err="1"/>
              <a:t>Infection</a:t>
            </a:r>
            <a:r>
              <a:rPr lang="es-EC" sz="700" dirty="0"/>
              <a:t>. </a:t>
            </a:r>
            <a:r>
              <a:rPr lang="es-EC" sz="700" dirty="0" err="1"/>
              <a:t>The</a:t>
            </a:r>
            <a:r>
              <a:rPr lang="es-EC" sz="700" dirty="0"/>
              <a:t> </a:t>
            </a:r>
            <a:r>
              <a:rPr lang="es-EC" sz="700" dirty="0" err="1"/>
              <a:t>Journal</a:t>
            </a:r>
            <a:r>
              <a:rPr lang="es-EC" sz="700" dirty="0"/>
              <a:t> of </a:t>
            </a:r>
            <a:r>
              <a:rPr lang="es-EC" sz="700" dirty="0" err="1"/>
              <a:t>Immunology</a:t>
            </a:r>
            <a:r>
              <a:rPr lang="es-EC" sz="700" dirty="0"/>
              <a:t>, 178(8), 5182–5191. https://doi.org/10.4049/jimmunol.178.8.5182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Corbel, M. J. (1972). </a:t>
            </a:r>
            <a:r>
              <a:rPr lang="es-EC" sz="700" dirty="0" err="1"/>
              <a:t>Characterisation</a:t>
            </a:r>
            <a:r>
              <a:rPr lang="es-EC" sz="700" dirty="0"/>
              <a:t> of </a:t>
            </a:r>
            <a:r>
              <a:rPr lang="es-EC" sz="700" dirty="0" err="1"/>
              <a:t>antibodies</a:t>
            </a:r>
            <a:r>
              <a:rPr lang="es-EC" sz="700" dirty="0"/>
              <a:t> active in </a:t>
            </a:r>
            <a:r>
              <a:rPr lang="es-EC" sz="700" dirty="0" err="1"/>
              <a:t>the</a:t>
            </a:r>
            <a:r>
              <a:rPr lang="es-EC" sz="700" dirty="0"/>
              <a:t> Rose </a:t>
            </a:r>
            <a:r>
              <a:rPr lang="es-EC" sz="700" dirty="0" err="1"/>
              <a:t>Bengal</a:t>
            </a:r>
            <a:r>
              <a:rPr lang="es-EC" sz="700" dirty="0"/>
              <a:t> </a:t>
            </a:r>
            <a:r>
              <a:rPr lang="es-EC" sz="700" dirty="0" err="1"/>
              <a:t>plate</a:t>
            </a:r>
            <a:r>
              <a:rPr lang="es-EC" sz="700" dirty="0"/>
              <a:t> test. </a:t>
            </a:r>
            <a:r>
              <a:rPr lang="es-EC" sz="700" dirty="0" err="1"/>
              <a:t>Veterinary</a:t>
            </a:r>
            <a:r>
              <a:rPr lang="es-EC" sz="700" dirty="0"/>
              <a:t> Record, 90, 484–485. https://doi.org/10.1017/S0022172400022622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700" dirty="0"/>
              <a:t>Crowther, J. R. (2001). The ELISA Guidebook. Methods in Molecular Biology (Vol. 149). Human Press. </a:t>
            </a:r>
            <a:r>
              <a:rPr lang="en-US" sz="700" dirty="0">
                <a:hlinkClick r:id="rId2"/>
              </a:rPr>
              <a:t>https://</a:t>
            </a:r>
            <a:r>
              <a:rPr lang="en-US" sz="700" dirty="0" smtClean="0">
                <a:hlinkClick r:id="rId2"/>
              </a:rPr>
              <a:t>doi.org/10.1017/CBO9781107415324.004</a:t>
            </a:r>
            <a:endParaRPr lang="en-US" sz="7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Diaz</a:t>
            </a:r>
            <a:r>
              <a:rPr lang="es-EC" sz="700" dirty="0"/>
              <a:t>, R., </a:t>
            </a:r>
            <a:r>
              <a:rPr lang="es-EC" sz="700" dirty="0" err="1"/>
              <a:t>Blaco</a:t>
            </a:r>
            <a:r>
              <a:rPr lang="es-EC" sz="700" dirty="0"/>
              <a:t>, J., Almaraz, A., Martínez, F., Ruiz, C., &amp; Abad, R. (2001). La brucelosis. Etiología y origen de la infección humana. In Manual de Brucelosis (pp. 13–20). Zamora: Junta de Castilla y León</a:t>
            </a:r>
            <a:r>
              <a:rPr lang="es-EC" sz="7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Gall</a:t>
            </a:r>
            <a:r>
              <a:rPr lang="es-EC" sz="700" dirty="0"/>
              <a:t>, D., </a:t>
            </a:r>
            <a:r>
              <a:rPr lang="es-EC" sz="700" dirty="0" err="1"/>
              <a:t>Colling</a:t>
            </a:r>
            <a:r>
              <a:rPr lang="es-EC" sz="700" dirty="0"/>
              <a:t>, A., Marino, O., Moreno, E., </a:t>
            </a:r>
            <a:r>
              <a:rPr lang="es-EC" sz="700" dirty="0" err="1"/>
              <a:t>Nielsen</a:t>
            </a:r>
            <a:r>
              <a:rPr lang="es-EC" sz="700" dirty="0"/>
              <a:t>, K. H., </a:t>
            </a:r>
            <a:r>
              <a:rPr lang="es-EC" sz="700" dirty="0" err="1"/>
              <a:t>Perez</a:t>
            </a:r>
            <a:r>
              <a:rPr lang="es-EC" sz="700" dirty="0"/>
              <a:t>, B., &amp; </a:t>
            </a:r>
            <a:r>
              <a:rPr lang="es-EC" sz="700" dirty="0" err="1"/>
              <a:t>Samartino</a:t>
            </a:r>
            <a:r>
              <a:rPr lang="es-EC" sz="700" dirty="0"/>
              <a:t>, L. E. (1998). </a:t>
            </a:r>
            <a:r>
              <a:rPr lang="es-EC" sz="700" dirty="0" err="1"/>
              <a:t>Enzyme</a:t>
            </a:r>
            <a:r>
              <a:rPr lang="es-EC" sz="700" dirty="0"/>
              <a:t> </a:t>
            </a:r>
            <a:r>
              <a:rPr lang="es-EC" sz="700" dirty="0" err="1"/>
              <a:t>immunoassays</a:t>
            </a:r>
            <a:r>
              <a:rPr lang="es-EC" sz="700" dirty="0"/>
              <a:t> </a:t>
            </a:r>
            <a:r>
              <a:rPr lang="es-EC" sz="700" dirty="0" err="1"/>
              <a:t>for</a:t>
            </a:r>
            <a:r>
              <a:rPr lang="es-EC" sz="700" dirty="0"/>
              <a:t> </a:t>
            </a:r>
            <a:r>
              <a:rPr lang="es-EC" sz="700" dirty="0" err="1"/>
              <a:t>serological</a:t>
            </a:r>
            <a:r>
              <a:rPr lang="es-EC" sz="700" dirty="0"/>
              <a:t> diagnosis of </a:t>
            </a:r>
            <a:r>
              <a:rPr lang="es-EC" sz="700" dirty="0" err="1"/>
              <a:t>bovine</a:t>
            </a:r>
            <a:r>
              <a:rPr lang="es-EC" sz="700" dirty="0"/>
              <a:t> </a:t>
            </a:r>
            <a:r>
              <a:rPr lang="es-EC" sz="700" dirty="0" err="1"/>
              <a:t>brucellosis</a:t>
            </a:r>
            <a:r>
              <a:rPr lang="es-EC" sz="700" dirty="0"/>
              <a:t>: A trial in </a:t>
            </a:r>
            <a:r>
              <a:rPr lang="es-EC" sz="700" dirty="0" err="1"/>
              <a:t>Latin</a:t>
            </a:r>
            <a:r>
              <a:rPr lang="es-EC" sz="700" dirty="0"/>
              <a:t> </a:t>
            </a:r>
            <a:r>
              <a:rPr lang="es-EC" sz="700" dirty="0" err="1"/>
              <a:t>America</a:t>
            </a:r>
            <a:r>
              <a:rPr lang="es-EC" sz="700" dirty="0"/>
              <a:t>. </a:t>
            </a:r>
            <a:r>
              <a:rPr lang="es-EC" sz="700" dirty="0" err="1"/>
              <a:t>Clinical</a:t>
            </a:r>
            <a:r>
              <a:rPr lang="es-EC" sz="700" dirty="0"/>
              <a:t> and </a:t>
            </a:r>
            <a:r>
              <a:rPr lang="es-EC" sz="700" dirty="0" err="1"/>
              <a:t>Diagnostic</a:t>
            </a:r>
            <a:r>
              <a:rPr lang="es-EC" sz="700" dirty="0"/>
              <a:t> </a:t>
            </a:r>
            <a:r>
              <a:rPr lang="es-EC" sz="700" dirty="0" err="1"/>
              <a:t>Laboratory</a:t>
            </a:r>
            <a:r>
              <a:rPr lang="es-EC" sz="700" dirty="0"/>
              <a:t> </a:t>
            </a:r>
            <a:r>
              <a:rPr lang="es-EC" sz="700" dirty="0" err="1"/>
              <a:t>Immunology</a:t>
            </a:r>
            <a:r>
              <a:rPr lang="es-EC" sz="700" dirty="0"/>
              <a:t>, 5(5), 654–661. </a:t>
            </a:r>
            <a:r>
              <a:rPr lang="es-EC" sz="700" dirty="0" err="1"/>
              <a:t>Retrieved</a:t>
            </a:r>
            <a:r>
              <a:rPr lang="es-EC" sz="700" dirty="0"/>
              <a:t> </a:t>
            </a:r>
            <a:r>
              <a:rPr lang="es-EC" sz="700" dirty="0" err="1"/>
              <a:t>from</a:t>
            </a:r>
            <a:r>
              <a:rPr lang="es-EC" sz="700" dirty="0"/>
              <a:t> papers3://</a:t>
            </a:r>
            <a:r>
              <a:rPr lang="es-EC" sz="700" dirty="0" smtClean="0"/>
              <a:t>publication/uuid/089E7FB2-7774-48AF-8B37-133D905834B4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Godfroid</a:t>
            </a:r>
            <a:r>
              <a:rPr lang="es-EC" sz="700" dirty="0"/>
              <a:t>, J., </a:t>
            </a:r>
            <a:r>
              <a:rPr lang="es-EC" sz="700" dirty="0" err="1"/>
              <a:t>Nielsen</a:t>
            </a:r>
            <a:r>
              <a:rPr lang="es-EC" sz="700" dirty="0"/>
              <a:t>, K., &amp; Saegerman, C. (2010). Diagnosis of </a:t>
            </a:r>
            <a:r>
              <a:rPr lang="es-EC" sz="700" dirty="0" err="1"/>
              <a:t>Brucellosis</a:t>
            </a:r>
            <a:r>
              <a:rPr lang="es-EC" sz="700" dirty="0"/>
              <a:t> in </a:t>
            </a:r>
            <a:r>
              <a:rPr lang="es-EC" sz="700" dirty="0" err="1"/>
              <a:t>Livestock</a:t>
            </a:r>
            <a:r>
              <a:rPr lang="es-EC" sz="700" dirty="0"/>
              <a:t> and </a:t>
            </a:r>
            <a:r>
              <a:rPr lang="es-EC" sz="700" dirty="0" err="1"/>
              <a:t>Wildlife</a:t>
            </a:r>
            <a:r>
              <a:rPr lang="es-EC" sz="700" dirty="0"/>
              <a:t>. </a:t>
            </a:r>
            <a:r>
              <a:rPr lang="es-EC" sz="700" dirty="0" err="1"/>
              <a:t>Croatian</a:t>
            </a:r>
            <a:r>
              <a:rPr lang="es-EC" sz="700" dirty="0"/>
              <a:t> Medical </a:t>
            </a:r>
            <a:r>
              <a:rPr lang="es-EC" sz="700" dirty="0" err="1"/>
              <a:t>Journal</a:t>
            </a:r>
            <a:r>
              <a:rPr lang="es-EC" sz="700" dirty="0"/>
              <a:t>, 51(4), 296–305. </a:t>
            </a:r>
            <a:r>
              <a:rPr lang="es-EC" sz="700" dirty="0">
                <a:hlinkClick r:id="rId3"/>
              </a:rPr>
              <a:t>https://</a:t>
            </a:r>
            <a:r>
              <a:rPr lang="es-EC" sz="700" dirty="0" smtClean="0">
                <a:hlinkClick r:id="rId3"/>
              </a:rPr>
              <a:t>doi.org/10.3325/cmj.2010.51.296</a:t>
            </a:r>
            <a:endParaRPr lang="es-EC" sz="7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700" dirty="0"/>
              <a:t>Greiner, M., </a:t>
            </a:r>
            <a:r>
              <a:rPr lang="en-US" sz="700" dirty="0" err="1"/>
              <a:t>Sohr</a:t>
            </a:r>
            <a:r>
              <a:rPr lang="en-US" sz="700" dirty="0"/>
              <a:t>, D., &amp; </a:t>
            </a:r>
            <a:r>
              <a:rPr lang="en-US" sz="700" dirty="0" err="1"/>
              <a:t>Göbel</a:t>
            </a:r>
            <a:r>
              <a:rPr lang="en-US" sz="700" dirty="0"/>
              <a:t>, P. (1995). A modified ROC analysis for the selection of cut-off values and the definition of intermediate results of </a:t>
            </a:r>
            <a:r>
              <a:rPr lang="en-US" sz="700" dirty="0" err="1"/>
              <a:t>serodiagnostic</a:t>
            </a:r>
            <a:r>
              <a:rPr lang="en-US" sz="700" dirty="0"/>
              <a:t> tests. Journal of Immunological Methods, 185(1), 123–132. </a:t>
            </a:r>
            <a:r>
              <a:rPr lang="en-US" sz="700" dirty="0">
                <a:hlinkClick r:id="rId4"/>
              </a:rPr>
              <a:t>https://</a:t>
            </a:r>
            <a:r>
              <a:rPr lang="en-US" sz="700" dirty="0" smtClean="0">
                <a:hlinkClick r:id="rId4"/>
              </a:rPr>
              <a:t>doi.org/10.1016/0022-1759(95)00121-P</a:t>
            </a:r>
            <a:endParaRPr lang="en-US" sz="7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Henning</a:t>
            </a:r>
            <a:r>
              <a:rPr lang="es-EC" sz="700" dirty="0"/>
              <a:t>, D., &amp; </a:t>
            </a:r>
            <a:r>
              <a:rPr lang="es-EC" sz="700" dirty="0" err="1"/>
              <a:t>Nielsen</a:t>
            </a:r>
            <a:r>
              <a:rPr lang="es-EC" sz="700" dirty="0"/>
              <a:t>, K. (1987). </a:t>
            </a:r>
            <a:r>
              <a:rPr lang="es-EC" sz="700" dirty="0" err="1"/>
              <a:t>Peroxidase-labelled</a:t>
            </a:r>
            <a:r>
              <a:rPr lang="es-EC" sz="700" dirty="0"/>
              <a:t> monoclonal </a:t>
            </a:r>
            <a:r>
              <a:rPr lang="es-EC" sz="700" dirty="0" err="1"/>
              <a:t>antibodies</a:t>
            </a:r>
            <a:r>
              <a:rPr lang="es-EC" sz="700" dirty="0"/>
              <a:t> </a:t>
            </a:r>
            <a:r>
              <a:rPr lang="es-EC" sz="700" dirty="0" err="1"/>
              <a:t>for</a:t>
            </a:r>
            <a:r>
              <a:rPr lang="es-EC" sz="700" dirty="0"/>
              <a:t> use in </a:t>
            </a:r>
            <a:r>
              <a:rPr lang="es-EC" sz="700" dirty="0" err="1"/>
              <a:t>enzyme</a:t>
            </a:r>
            <a:r>
              <a:rPr lang="es-EC" sz="700" dirty="0"/>
              <a:t> </a:t>
            </a:r>
            <a:r>
              <a:rPr lang="es-EC" sz="700" dirty="0" err="1"/>
              <a:t>immunoassay</a:t>
            </a:r>
            <a:r>
              <a:rPr lang="es-EC" sz="700" dirty="0"/>
              <a:t>. </a:t>
            </a:r>
            <a:r>
              <a:rPr lang="es-EC" sz="700" dirty="0" err="1"/>
              <a:t>Journal</a:t>
            </a:r>
            <a:r>
              <a:rPr lang="es-EC" sz="700" dirty="0"/>
              <a:t> of </a:t>
            </a:r>
            <a:r>
              <a:rPr lang="es-EC" sz="700" dirty="0" err="1"/>
              <a:t>Immunoassay</a:t>
            </a:r>
            <a:r>
              <a:rPr lang="es-EC" sz="700" dirty="0"/>
              <a:t>, 8(4), 297–307. </a:t>
            </a:r>
            <a:r>
              <a:rPr lang="es-EC" sz="700" dirty="0">
                <a:hlinkClick r:id="rId5"/>
              </a:rPr>
              <a:t>https://</a:t>
            </a:r>
            <a:r>
              <a:rPr lang="es-EC" sz="700" dirty="0" smtClean="0">
                <a:hlinkClick r:id="rId5"/>
              </a:rPr>
              <a:t>doi.org/10.1080/15321818708057029</a:t>
            </a:r>
            <a:endParaRPr lang="es-EC" sz="7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700" dirty="0"/>
              <a:t>Landis, J. R., &amp; Koch, G. G. (1977). The Measurement of Observer Agreement for Categorical Data. Biometrics, 33(1), 159. </a:t>
            </a:r>
            <a:r>
              <a:rPr lang="en-US" sz="700" dirty="0">
                <a:hlinkClick r:id="rId6"/>
              </a:rPr>
              <a:t>https://</a:t>
            </a:r>
            <a:r>
              <a:rPr lang="en-US" sz="700" dirty="0" smtClean="0">
                <a:hlinkClick r:id="rId6"/>
              </a:rPr>
              <a:t>doi.org/10.2307/2529310</a:t>
            </a:r>
            <a:endParaRPr lang="en-US" sz="7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700" dirty="0" err="1"/>
              <a:t>Martirosyan</a:t>
            </a:r>
            <a:r>
              <a:rPr lang="en-US" sz="700" dirty="0"/>
              <a:t>, A., &amp; </a:t>
            </a:r>
            <a:r>
              <a:rPr lang="en-US" sz="700" dirty="0" err="1"/>
              <a:t>Gorvel</a:t>
            </a:r>
            <a:r>
              <a:rPr lang="en-US" sz="700" dirty="0"/>
              <a:t>, J.-P. (2013). Brucella evasion of adaptive immunity. Future Microbiology, 8(2), 147–154. </a:t>
            </a:r>
            <a:r>
              <a:rPr lang="en-US" sz="700" dirty="0">
                <a:hlinkClick r:id="rId7"/>
              </a:rPr>
              <a:t>https://</a:t>
            </a:r>
            <a:r>
              <a:rPr lang="en-US" sz="700" dirty="0" smtClean="0">
                <a:hlinkClick r:id="rId7"/>
              </a:rPr>
              <a:t>doi.org/10.2217/fmb.12.140</a:t>
            </a:r>
            <a:endParaRPr lang="en-US" sz="7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Neta, A. V. C., Mol, J. P. S., Xavier, M. N., </a:t>
            </a:r>
            <a:r>
              <a:rPr lang="es-EC" sz="700" dirty="0" err="1"/>
              <a:t>Paixão</a:t>
            </a:r>
            <a:r>
              <a:rPr lang="es-EC" sz="700" dirty="0"/>
              <a:t>, T. A., </a:t>
            </a:r>
            <a:r>
              <a:rPr lang="es-EC" sz="700" dirty="0" err="1"/>
              <a:t>Lage</a:t>
            </a:r>
            <a:r>
              <a:rPr lang="es-EC" sz="700" dirty="0"/>
              <a:t>, A. P., &amp; Santos, R. L. (2010). </a:t>
            </a:r>
            <a:r>
              <a:rPr lang="es-EC" sz="700" dirty="0" err="1"/>
              <a:t>Pathogenesis</a:t>
            </a:r>
            <a:r>
              <a:rPr lang="es-EC" sz="700" dirty="0"/>
              <a:t> of </a:t>
            </a:r>
            <a:r>
              <a:rPr lang="es-EC" sz="700" dirty="0" err="1"/>
              <a:t>bovine</a:t>
            </a:r>
            <a:r>
              <a:rPr lang="es-EC" sz="700" dirty="0"/>
              <a:t> </a:t>
            </a:r>
            <a:r>
              <a:rPr lang="es-EC" sz="700" dirty="0" err="1"/>
              <a:t>brucellosis</a:t>
            </a:r>
            <a:r>
              <a:rPr lang="es-EC" sz="700" dirty="0"/>
              <a:t>. </a:t>
            </a:r>
            <a:r>
              <a:rPr lang="es-EC" sz="700" dirty="0" err="1"/>
              <a:t>Veterinary</a:t>
            </a:r>
            <a:r>
              <a:rPr lang="es-EC" sz="700" dirty="0"/>
              <a:t> </a:t>
            </a:r>
            <a:r>
              <a:rPr lang="es-EC" sz="700" dirty="0" err="1"/>
              <a:t>Journal</a:t>
            </a:r>
            <a:r>
              <a:rPr lang="es-EC" sz="700" dirty="0"/>
              <a:t>, 184(2), 146–155. </a:t>
            </a:r>
            <a:r>
              <a:rPr lang="es-EC" sz="700" dirty="0">
                <a:hlinkClick r:id="rId8"/>
              </a:rPr>
              <a:t>https://</a:t>
            </a:r>
            <a:r>
              <a:rPr lang="es-EC" sz="700" dirty="0" smtClean="0">
                <a:hlinkClick r:id="rId8"/>
              </a:rPr>
              <a:t>doi.org/10.1016/j.tvjl.2009.04.010</a:t>
            </a:r>
            <a:endParaRPr lang="es-EC" sz="7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Nielsen</a:t>
            </a:r>
            <a:r>
              <a:rPr lang="es-EC" sz="700" dirty="0"/>
              <a:t>, K. (1995). </a:t>
            </a:r>
            <a:r>
              <a:rPr lang="es-EC" sz="700" dirty="0" err="1"/>
              <a:t>Stability</a:t>
            </a:r>
            <a:r>
              <a:rPr lang="es-EC" sz="700" dirty="0"/>
              <a:t> of </a:t>
            </a:r>
            <a:r>
              <a:rPr lang="es-EC" sz="700" dirty="0" err="1"/>
              <a:t>Freeze</a:t>
            </a:r>
            <a:r>
              <a:rPr lang="es-EC" sz="700" dirty="0"/>
              <a:t> </a:t>
            </a:r>
            <a:r>
              <a:rPr lang="es-EC" sz="700" dirty="0" err="1"/>
              <a:t>Dried</a:t>
            </a:r>
            <a:r>
              <a:rPr lang="es-EC" sz="700" dirty="0"/>
              <a:t> </a:t>
            </a:r>
            <a:r>
              <a:rPr lang="es-EC" sz="700" dirty="0" err="1"/>
              <a:t>Horseradish</a:t>
            </a:r>
            <a:r>
              <a:rPr lang="es-EC" sz="700" dirty="0"/>
              <a:t> </a:t>
            </a:r>
            <a:r>
              <a:rPr lang="es-EC" sz="700" dirty="0" err="1"/>
              <a:t>Peroxidase</a:t>
            </a:r>
            <a:r>
              <a:rPr lang="es-EC" sz="700" dirty="0"/>
              <a:t> </a:t>
            </a:r>
            <a:r>
              <a:rPr lang="es-EC" sz="700" dirty="0" err="1"/>
              <a:t>Conjugated</a:t>
            </a:r>
            <a:r>
              <a:rPr lang="es-EC" sz="700" dirty="0"/>
              <a:t> Mono-Clonal </a:t>
            </a:r>
            <a:r>
              <a:rPr lang="es-EC" sz="700" dirty="0" err="1"/>
              <a:t>Antibodies</a:t>
            </a:r>
            <a:r>
              <a:rPr lang="es-EC" sz="700" dirty="0"/>
              <a:t> </a:t>
            </a:r>
            <a:r>
              <a:rPr lang="es-EC" sz="700" dirty="0" err="1"/>
              <a:t>Used</a:t>
            </a:r>
            <a:r>
              <a:rPr lang="es-EC" sz="700" dirty="0"/>
              <a:t> in </a:t>
            </a:r>
            <a:r>
              <a:rPr lang="es-EC" sz="700" dirty="0" err="1"/>
              <a:t>Diagnostic</a:t>
            </a:r>
            <a:r>
              <a:rPr lang="es-EC" sz="700" dirty="0"/>
              <a:t> </a:t>
            </a:r>
            <a:r>
              <a:rPr lang="es-EC" sz="700" dirty="0" err="1"/>
              <a:t>Serology</a:t>
            </a:r>
            <a:r>
              <a:rPr lang="es-EC" sz="700" dirty="0"/>
              <a:t>. </a:t>
            </a:r>
            <a:r>
              <a:rPr lang="es-EC" sz="700" dirty="0" err="1"/>
              <a:t>Journal</a:t>
            </a:r>
            <a:r>
              <a:rPr lang="es-EC" sz="700" dirty="0"/>
              <a:t> of </a:t>
            </a:r>
            <a:r>
              <a:rPr lang="es-EC" sz="700" dirty="0" err="1"/>
              <a:t>Immunoassay</a:t>
            </a:r>
            <a:r>
              <a:rPr lang="es-EC" sz="700" dirty="0"/>
              <a:t>, 16(2), 183–197. https://doi.org/10.1080/15321819508013557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Nielsen</a:t>
            </a:r>
            <a:r>
              <a:rPr lang="es-EC" sz="700" dirty="0"/>
              <a:t>, K. (2002). Diagnosis of </a:t>
            </a:r>
            <a:r>
              <a:rPr lang="es-EC" sz="700" dirty="0" err="1"/>
              <a:t>brucellosis</a:t>
            </a:r>
            <a:r>
              <a:rPr lang="es-EC" sz="700" dirty="0"/>
              <a:t> </a:t>
            </a:r>
            <a:r>
              <a:rPr lang="es-EC" sz="700" dirty="0" err="1"/>
              <a:t>by</a:t>
            </a:r>
            <a:r>
              <a:rPr lang="es-EC" sz="700" dirty="0"/>
              <a:t> </a:t>
            </a:r>
            <a:r>
              <a:rPr lang="es-EC" sz="700" dirty="0" err="1"/>
              <a:t>serology</a:t>
            </a:r>
            <a:r>
              <a:rPr lang="es-EC" sz="700" dirty="0"/>
              <a:t>. </a:t>
            </a:r>
            <a:r>
              <a:rPr lang="es-EC" sz="700" dirty="0" err="1"/>
              <a:t>Veterinary</a:t>
            </a:r>
            <a:r>
              <a:rPr lang="es-EC" sz="700" dirty="0"/>
              <a:t> </a:t>
            </a:r>
            <a:r>
              <a:rPr lang="es-EC" sz="700" dirty="0" err="1"/>
              <a:t>Microbiology</a:t>
            </a:r>
            <a:r>
              <a:rPr lang="es-EC" sz="700" dirty="0"/>
              <a:t>, 90(1–4), 447–459. https://doi.org/10.1016/S0378-1135(02)00229-8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Nielsen</a:t>
            </a:r>
            <a:r>
              <a:rPr lang="es-EC" sz="700" dirty="0"/>
              <a:t>, K. H., Kelly, L., </a:t>
            </a:r>
            <a:r>
              <a:rPr lang="es-EC" sz="700" dirty="0" err="1"/>
              <a:t>Gall</a:t>
            </a:r>
            <a:r>
              <a:rPr lang="es-EC" sz="700" dirty="0"/>
              <a:t>, D., </a:t>
            </a:r>
            <a:r>
              <a:rPr lang="es-EC" sz="700" dirty="0" err="1"/>
              <a:t>Balsevicius</a:t>
            </a:r>
            <a:r>
              <a:rPr lang="es-EC" sz="700" dirty="0"/>
              <a:t>, S., </a:t>
            </a:r>
            <a:r>
              <a:rPr lang="es-EC" sz="700" dirty="0" err="1"/>
              <a:t>Bosse</a:t>
            </a:r>
            <a:r>
              <a:rPr lang="es-EC" sz="700" dirty="0"/>
              <a:t>, J., </a:t>
            </a:r>
            <a:r>
              <a:rPr lang="es-EC" sz="700" dirty="0" err="1"/>
              <a:t>Nicoletti</a:t>
            </a:r>
            <a:r>
              <a:rPr lang="es-EC" sz="700" dirty="0"/>
              <a:t>, P., &amp; Kelly, W. (1996). </a:t>
            </a:r>
            <a:r>
              <a:rPr lang="es-EC" sz="700" dirty="0" err="1"/>
              <a:t>Comparison</a:t>
            </a:r>
            <a:r>
              <a:rPr lang="es-EC" sz="700" dirty="0"/>
              <a:t> of </a:t>
            </a:r>
            <a:r>
              <a:rPr lang="es-EC" sz="700" dirty="0" err="1"/>
              <a:t>enzyme</a:t>
            </a:r>
            <a:r>
              <a:rPr lang="es-EC" sz="700" dirty="0"/>
              <a:t> </a:t>
            </a:r>
            <a:r>
              <a:rPr lang="es-EC" sz="700" dirty="0" err="1"/>
              <a:t>immunoassays</a:t>
            </a:r>
            <a:r>
              <a:rPr lang="es-EC" sz="700" dirty="0"/>
              <a:t> </a:t>
            </a:r>
            <a:r>
              <a:rPr lang="es-EC" sz="700" dirty="0" err="1"/>
              <a:t>for</a:t>
            </a:r>
            <a:r>
              <a:rPr lang="es-EC" sz="700" dirty="0"/>
              <a:t> </a:t>
            </a:r>
            <a:r>
              <a:rPr lang="es-EC" sz="700" dirty="0" err="1"/>
              <a:t>the</a:t>
            </a:r>
            <a:r>
              <a:rPr lang="es-EC" sz="700" dirty="0"/>
              <a:t> diagnosis of </a:t>
            </a:r>
            <a:r>
              <a:rPr lang="es-EC" sz="700" dirty="0" err="1"/>
              <a:t>bovine</a:t>
            </a:r>
            <a:r>
              <a:rPr lang="es-EC" sz="700" dirty="0"/>
              <a:t> </a:t>
            </a:r>
            <a:r>
              <a:rPr lang="es-EC" sz="700" dirty="0" err="1"/>
              <a:t>brucellosis</a:t>
            </a:r>
            <a:r>
              <a:rPr lang="es-EC" sz="700" dirty="0"/>
              <a:t>. </a:t>
            </a:r>
            <a:r>
              <a:rPr lang="es-EC" sz="700" dirty="0" err="1"/>
              <a:t>Preventive</a:t>
            </a:r>
            <a:r>
              <a:rPr lang="es-EC" sz="700" dirty="0"/>
              <a:t> </a:t>
            </a:r>
            <a:r>
              <a:rPr lang="es-EC" sz="700" dirty="0" err="1"/>
              <a:t>Veterinary</a:t>
            </a:r>
            <a:r>
              <a:rPr lang="es-EC" sz="700" dirty="0"/>
              <a:t> Medicine, 26(1), 17–32. </a:t>
            </a:r>
            <a:r>
              <a:rPr lang="es-EC" sz="700" dirty="0" err="1"/>
              <a:t>Retrieved</a:t>
            </a:r>
            <a:r>
              <a:rPr lang="es-EC" sz="700" dirty="0"/>
              <a:t> </a:t>
            </a:r>
            <a:r>
              <a:rPr lang="es-EC" sz="700" dirty="0" err="1"/>
              <a:t>from</a:t>
            </a:r>
            <a:r>
              <a:rPr lang="es-EC" sz="700" dirty="0"/>
              <a:t> http://www.sciencedirect.com/science/article/pii/0167587795005137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700" dirty="0" err="1"/>
              <a:t>Nielsen</a:t>
            </a:r>
            <a:r>
              <a:rPr lang="es-EC" sz="700" dirty="0"/>
              <a:t>, K., Smith, P., </a:t>
            </a:r>
            <a:r>
              <a:rPr lang="es-EC" sz="700" dirty="0" err="1"/>
              <a:t>Yu</a:t>
            </a:r>
            <a:r>
              <a:rPr lang="es-EC" sz="700" dirty="0"/>
              <a:t>, W. L., </a:t>
            </a:r>
            <a:r>
              <a:rPr lang="es-EC" sz="700" dirty="0" err="1"/>
              <a:t>Elmgren</a:t>
            </a:r>
            <a:r>
              <a:rPr lang="es-EC" sz="700" dirty="0"/>
              <a:t>, C., </a:t>
            </a:r>
            <a:r>
              <a:rPr lang="es-EC" sz="700" dirty="0" err="1"/>
              <a:t>Halbert</a:t>
            </a:r>
            <a:r>
              <a:rPr lang="es-EC" sz="700" dirty="0"/>
              <a:t>, G., </a:t>
            </a:r>
            <a:r>
              <a:rPr lang="es-EC" sz="700" dirty="0" err="1"/>
              <a:t>Nicoletti</a:t>
            </a:r>
            <a:r>
              <a:rPr lang="es-EC" sz="700" dirty="0"/>
              <a:t>, P., … </a:t>
            </a:r>
            <a:r>
              <a:rPr lang="es-EC" sz="700" dirty="0" err="1"/>
              <a:t>Renteria</a:t>
            </a:r>
            <a:r>
              <a:rPr lang="es-EC" sz="700" dirty="0"/>
              <a:t>, T. (2008). </a:t>
            </a:r>
            <a:r>
              <a:rPr lang="es-EC" sz="700" dirty="0" err="1"/>
              <a:t>Validation</a:t>
            </a:r>
            <a:r>
              <a:rPr lang="es-EC" sz="700" dirty="0"/>
              <a:t> of a </a:t>
            </a:r>
            <a:r>
              <a:rPr lang="es-EC" sz="700" dirty="0" err="1"/>
              <a:t>second</a:t>
            </a:r>
            <a:r>
              <a:rPr lang="es-EC" sz="700" dirty="0"/>
              <a:t> </a:t>
            </a:r>
            <a:r>
              <a:rPr lang="es-EC" sz="700" dirty="0" err="1"/>
              <a:t>generation</a:t>
            </a:r>
            <a:r>
              <a:rPr lang="es-EC" sz="700" dirty="0"/>
              <a:t> </a:t>
            </a:r>
            <a:r>
              <a:rPr lang="es-EC" sz="700" dirty="0" err="1"/>
              <a:t>competitive</a:t>
            </a:r>
            <a:r>
              <a:rPr lang="es-EC" sz="700" dirty="0"/>
              <a:t> </a:t>
            </a:r>
            <a:r>
              <a:rPr lang="es-EC" sz="700" dirty="0" err="1"/>
              <a:t>enzyme</a:t>
            </a:r>
            <a:r>
              <a:rPr lang="es-EC" sz="700" dirty="0"/>
              <a:t> </a:t>
            </a:r>
            <a:r>
              <a:rPr lang="es-EC" sz="700" dirty="0" err="1"/>
              <a:t>immunoassay</a:t>
            </a:r>
            <a:r>
              <a:rPr lang="es-EC" sz="700" dirty="0"/>
              <a:t> (CELISA) </a:t>
            </a:r>
            <a:r>
              <a:rPr lang="es-EC" sz="700" dirty="0" err="1"/>
              <a:t>for</a:t>
            </a:r>
            <a:r>
              <a:rPr lang="es-EC" sz="700" dirty="0"/>
              <a:t> </a:t>
            </a:r>
            <a:r>
              <a:rPr lang="es-EC" sz="700" dirty="0" err="1"/>
              <a:t>the</a:t>
            </a:r>
            <a:r>
              <a:rPr lang="es-EC" sz="700" dirty="0"/>
              <a:t> diagnosis of </a:t>
            </a:r>
            <a:r>
              <a:rPr lang="es-EC" sz="700" dirty="0" err="1"/>
              <a:t>brucellosis</a:t>
            </a:r>
            <a:r>
              <a:rPr lang="es-EC" sz="700" dirty="0"/>
              <a:t> in </a:t>
            </a:r>
            <a:r>
              <a:rPr lang="es-EC" sz="700" dirty="0" err="1"/>
              <a:t>various</a:t>
            </a:r>
            <a:r>
              <a:rPr lang="es-EC" sz="700" dirty="0"/>
              <a:t> </a:t>
            </a:r>
            <a:r>
              <a:rPr lang="es-EC" sz="700" dirty="0" err="1"/>
              <a:t>species</a:t>
            </a:r>
            <a:r>
              <a:rPr lang="es-EC" sz="700" dirty="0"/>
              <a:t> of </a:t>
            </a:r>
            <a:r>
              <a:rPr lang="es-EC" sz="700" dirty="0" err="1"/>
              <a:t>domestic</a:t>
            </a:r>
            <a:r>
              <a:rPr lang="es-EC" sz="700" dirty="0"/>
              <a:t> </a:t>
            </a:r>
            <a:r>
              <a:rPr lang="es-EC" sz="700" dirty="0" err="1"/>
              <a:t>animals</a:t>
            </a:r>
            <a:r>
              <a:rPr lang="es-EC" sz="700" dirty="0"/>
              <a:t>. </a:t>
            </a:r>
            <a:r>
              <a:rPr lang="es-EC" sz="700" i="1" dirty="0" err="1"/>
              <a:t>Veterinary</a:t>
            </a:r>
            <a:r>
              <a:rPr lang="es-EC" sz="700" i="1" dirty="0"/>
              <a:t> </a:t>
            </a:r>
            <a:r>
              <a:rPr lang="es-EC" sz="700" i="1" dirty="0" err="1"/>
              <a:t>Immunology</a:t>
            </a:r>
            <a:r>
              <a:rPr lang="es-EC" sz="700" i="1" dirty="0"/>
              <a:t> and </a:t>
            </a:r>
            <a:r>
              <a:rPr lang="es-EC" sz="700" i="1" dirty="0" err="1"/>
              <a:t>Immunopathology</a:t>
            </a:r>
            <a:r>
              <a:rPr lang="es-EC" sz="700" dirty="0"/>
              <a:t>, </a:t>
            </a:r>
            <a:r>
              <a:rPr lang="es-EC" sz="700" i="1" dirty="0"/>
              <a:t>125</a:t>
            </a:r>
            <a:r>
              <a:rPr lang="es-EC" sz="700" dirty="0"/>
              <a:t>(3–4), 246–250. https://doi.org/10.1016/j.vetimm.2008.02.015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700" dirty="0" err="1"/>
              <a:t>O’Grady</a:t>
            </a:r>
            <a:r>
              <a:rPr lang="es-EC" sz="700" dirty="0"/>
              <a:t>, D., </a:t>
            </a:r>
            <a:r>
              <a:rPr lang="es-EC" sz="700" dirty="0" err="1"/>
              <a:t>Byrne</a:t>
            </a:r>
            <a:r>
              <a:rPr lang="es-EC" sz="700" dirty="0"/>
              <a:t>, W., </a:t>
            </a:r>
            <a:r>
              <a:rPr lang="es-EC" sz="700" dirty="0" err="1"/>
              <a:t>Kelleher</a:t>
            </a:r>
            <a:r>
              <a:rPr lang="es-EC" sz="700" dirty="0"/>
              <a:t>, P., </a:t>
            </a:r>
            <a:r>
              <a:rPr lang="es-EC" sz="700" dirty="0" err="1"/>
              <a:t>O’Callaghan</a:t>
            </a:r>
            <a:r>
              <a:rPr lang="es-EC" sz="700" dirty="0"/>
              <a:t>, H., Kenny, K., </a:t>
            </a:r>
            <a:r>
              <a:rPr lang="es-EC" sz="700" dirty="0" err="1"/>
              <a:t>Heneghan</a:t>
            </a:r>
            <a:r>
              <a:rPr lang="es-EC" sz="700" dirty="0"/>
              <a:t>, T., … </a:t>
            </a:r>
            <a:r>
              <a:rPr lang="es-EC" sz="700" dirty="0" err="1"/>
              <a:t>Ryan</a:t>
            </a:r>
            <a:r>
              <a:rPr lang="es-EC" sz="700" dirty="0"/>
              <a:t>, F. (2014). A </a:t>
            </a:r>
            <a:r>
              <a:rPr lang="es-EC" sz="700" dirty="0" err="1"/>
              <a:t>comparative</a:t>
            </a:r>
            <a:r>
              <a:rPr lang="es-EC" sz="700" dirty="0"/>
              <a:t> </a:t>
            </a:r>
            <a:r>
              <a:rPr lang="es-EC" sz="700" dirty="0" err="1"/>
              <a:t>assessment</a:t>
            </a:r>
            <a:r>
              <a:rPr lang="es-EC" sz="700" dirty="0"/>
              <a:t> of culture and </a:t>
            </a:r>
            <a:r>
              <a:rPr lang="es-EC" sz="700" dirty="0" err="1"/>
              <a:t>serology</a:t>
            </a:r>
            <a:r>
              <a:rPr lang="es-EC" sz="700" dirty="0"/>
              <a:t> in </a:t>
            </a:r>
            <a:r>
              <a:rPr lang="es-EC" sz="700" dirty="0" err="1"/>
              <a:t>the</a:t>
            </a:r>
            <a:r>
              <a:rPr lang="es-EC" sz="700" dirty="0"/>
              <a:t> diagnosis of </a:t>
            </a:r>
            <a:r>
              <a:rPr lang="es-EC" sz="700" dirty="0" err="1"/>
              <a:t>brucellosis</a:t>
            </a:r>
            <a:r>
              <a:rPr lang="es-EC" sz="700" dirty="0"/>
              <a:t> in </a:t>
            </a:r>
            <a:r>
              <a:rPr lang="es-EC" sz="700" dirty="0" err="1"/>
              <a:t>dairy</a:t>
            </a:r>
            <a:r>
              <a:rPr lang="es-EC" sz="700" dirty="0"/>
              <a:t> </a:t>
            </a:r>
            <a:r>
              <a:rPr lang="es-EC" sz="700" dirty="0" err="1"/>
              <a:t>cattle</a:t>
            </a:r>
            <a:r>
              <a:rPr lang="es-EC" sz="700" dirty="0"/>
              <a:t>. </a:t>
            </a:r>
            <a:r>
              <a:rPr lang="es-EC" sz="700" i="1" dirty="0" err="1"/>
              <a:t>Veterinary</a:t>
            </a:r>
            <a:r>
              <a:rPr lang="es-EC" sz="700" i="1" dirty="0"/>
              <a:t> </a:t>
            </a:r>
            <a:r>
              <a:rPr lang="es-EC" sz="700" i="1" dirty="0" err="1"/>
              <a:t>Journal</a:t>
            </a:r>
            <a:r>
              <a:rPr lang="es-EC" sz="700" dirty="0"/>
              <a:t>, </a:t>
            </a:r>
            <a:r>
              <a:rPr lang="es-EC" sz="700" i="1" dirty="0"/>
              <a:t>199</a:t>
            </a:r>
            <a:r>
              <a:rPr lang="es-EC" sz="700" dirty="0"/>
              <a:t>(3), 370–375. https://doi.org/10.1016/j.tvjl.2014.01.008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OIE. (2009). Principios y Métodos de Validación de las pruebas de diagnóstico de las enfermedades infecciosas. Manual Acuático de La OIE, 1–20.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OIE. (2010). Brucelosis. </a:t>
            </a:r>
            <a:r>
              <a:rPr lang="es-EC" sz="700" dirty="0" err="1"/>
              <a:t>Retrieved</a:t>
            </a:r>
            <a:r>
              <a:rPr lang="es-EC" sz="700" dirty="0"/>
              <a:t> </a:t>
            </a:r>
            <a:r>
              <a:rPr lang="es-EC" sz="700" dirty="0" err="1"/>
              <a:t>from</a:t>
            </a:r>
            <a:r>
              <a:rPr lang="es-EC" sz="700" dirty="0"/>
              <a:t> http://www.oie.int/doc/ged/D13939.PDF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OIE. (2016a). Brucelosis (Brucella abortus, B. </a:t>
            </a:r>
            <a:r>
              <a:rPr lang="es-EC" sz="700" dirty="0" err="1"/>
              <a:t>melitensis</a:t>
            </a:r>
            <a:r>
              <a:rPr lang="es-EC" sz="700" dirty="0"/>
              <a:t> y B. </a:t>
            </a:r>
            <a:r>
              <a:rPr lang="es-EC" sz="700" dirty="0" err="1"/>
              <a:t>suis</a:t>
            </a:r>
            <a:r>
              <a:rPr lang="es-EC" sz="700" dirty="0"/>
              <a:t>) (Infección por B. abortus, B. </a:t>
            </a:r>
            <a:r>
              <a:rPr lang="es-EC" sz="700" dirty="0" err="1"/>
              <a:t>melitensis</a:t>
            </a:r>
            <a:r>
              <a:rPr lang="es-EC" sz="700" dirty="0"/>
              <a:t> y B. </a:t>
            </a:r>
            <a:r>
              <a:rPr lang="es-EC" sz="700" dirty="0" err="1"/>
              <a:t>suis</a:t>
            </a:r>
            <a:r>
              <a:rPr lang="es-EC" sz="700" dirty="0"/>
              <a:t>). In Manual de las pruebas de diagnóstico y de las vacunas para los animales terrestres (pp. 1–47). Organización Mundial de Sanidad Animal</a:t>
            </a:r>
            <a:r>
              <a:rPr lang="es-EC" sz="7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Ortiz, E., Alfonso, M. J., &amp; Silva, E. (2008). Diagnóstico de laboratorio de la brucelosis bovina. Revista Cubana de Ciencias Veterinarias, 31, 26–33</a:t>
            </a:r>
            <a:r>
              <a:rPr lang="es-EC" sz="7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Rodríguez, A., Orduña, A., Ariza, X., </a:t>
            </a:r>
            <a:r>
              <a:rPr lang="es-EC" sz="700" dirty="0" err="1"/>
              <a:t>Moriyon</a:t>
            </a:r>
            <a:r>
              <a:rPr lang="es-EC" sz="700" dirty="0"/>
              <a:t>, I., </a:t>
            </a:r>
            <a:r>
              <a:rPr lang="es-EC" sz="700" dirty="0" err="1"/>
              <a:t>Diaz</a:t>
            </a:r>
            <a:r>
              <a:rPr lang="es-EC" sz="700" dirty="0"/>
              <a:t>, R., </a:t>
            </a:r>
            <a:r>
              <a:rPr lang="es-EC" sz="700" dirty="0" err="1"/>
              <a:t>Blaco</a:t>
            </a:r>
            <a:r>
              <a:rPr lang="es-EC" sz="700" dirty="0"/>
              <a:t>, J., … Abad, R. (2001). Bacteriología del género Brucella. In Manual de Brucelosis (p. 148). Zamora: Junta de Castilla y León. </a:t>
            </a:r>
            <a:r>
              <a:rPr lang="es-EC" sz="700" dirty="0" err="1"/>
              <a:t>Retrieved</a:t>
            </a:r>
            <a:r>
              <a:rPr lang="es-EC" sz="700" dirty="0"/>
              <a:t> </a:t>
            </a:r>
            <a:r>
              <a:rPr lang="es-EC" sz="700" dirty="0" err="1"/>
              <a:t>from</a:t>
            </a:r>
            <a:r>
              <a:rPr lang="es-EC" sz="700" dirty="0"/>
              <a:t> http://scholar.google.com/scholar?hl=en&amp;btnG=Search&amp;q=intitle:Manual+de+brucelosis#0%5Cnhttp://scholar.google.com/scholar?hl=en&amp;btnG=Search&amp;q=intitle:Manual+de+Brucelosis%230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Ron-Román, J. (2003). Validación de técnicas diagnósticas para la detección de brucelosis y estudio epidemiológico en una región andina del Ecuador. Instituto de Medicina Tropical (IMT) “Príncipe Leopoldo,” Amberes, Bélgica.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Torres, H. (2008). Control de Brucelosis Bovina - Programa Nacional. Quito</a:t>
            </a:r>
            <a:r>
              <a:rPr lang="es-EC" sz="7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 err="1"/>
              <a:t>World</a:t>
            </a:r>
            <a:r>
              <a:rPr lang="es-EC" sz="700" dirty="0"/>
              <a:t> </a:t>
            </a:r>
            <a:r>
              <a:rPr lang="es-EC" sz="700" dirty="0" err="1"/>
              <a:t>Health</a:t>
            </a:r>
            <a:r>
              <a:rPr lang="es-EC" sz="700" dirty="0"/>
              <a:t> </a:t>
            </a:r>
            <a:r>
              <a:rPr lang="es-EC" sz="700" dirty="0" err="1"/>
              <a:t>Organization</a:t>
            </a:r>
            <a:r>
              <a:rPr lang="es-EC" sz="700" dirty="0"/>
              <a:t>. (2006). </a:t>
            </a:r>
            <a:r>
              <a:rPr lang="es-EC" sz="700" dirty="0" err="1"/>
              <a:t>Brucellosis</a:t>
            </a:r>
            <a:r>
              <a:rPr lang="es-EC" sz="700" dirty="0"/>
              <a:t> in </a:t>
            </a:r>
            <a:r>
              <a:rPr lang="es-EC" sz="700" dirty="0" err="1"/>
              <a:t>humans</a:t>
            </a:r>
            <a:r>
              <a:rPr lang="es-EC" sz="700" dirty="0"/>
              <a:t> and </a:t>
            </a:r>
            <a:r>
              <a:rPr lang="es-EC" sz="700" dirty="0" err="1"/>
              <a:t>animals</a:t>
            </a:r>
            <a:r>
              <a:rPr lang="es-EC" sz="700" dirty="0"/>
              <a:t> </a:t>
            </a:r>
            <a:r>
              <a:rPr lang="es-EC" sz="700" dirty="0" err="1"/>
              <a:t>Brucellosis</a:t>
            </a:r>
            <a:r>
              <a:rPr lang="es-EC" sz="700" dirty="0"/>
              <a:t> in </a:t>
            </a:r>
            <a:r>
              <a:rPr lang="es-EC" sz="700" dirty="0" err="1"/>
              <a:t>humans</a:t>
            </a:r>
            <a:r>
              <a:rPr lang="es-EC" sz="700" dirty="0"/>
              <a:t> and </a:t>
            </a:r>
            <a:r>
              <a:rPr lang="es-EC" sz="700" dirty="0" err="1"/>
              <a:t>animals</a:t>
            </a:r>
            <a:r>
              <a:rPr lang="es-EC" sz="700" dirty="0"/>
              <a:t>. </a:t>
            </a:r>
            <a:r>
              <a:rPr lang="es-EC" sz="700" dirty="0" err="1"/>
              <a:t>World</a:t>
            </a:r>
            <a:r>
              <a:rPr lang="es-EC" sz="700" dirty="0"/>
              <a:t> </a:t>
            </a:r>
            <a:r>
              <a:rPr lang="es-EC" sz="700" dirty="0" err="1"/>
              <a:t>Health</a:t>
            </a:r>
            <a:r>
              <a:rPr lang="es-EC" sz="700" dirty="0"/>
              <a:t> </a:t>
            </a:r>
            <a:r>
              <a:rPr lang="es-EC" sz="700" dirty="0" err="1"/>
              <a:t>Organization</a:t>
            </a:r>
            <a:r>
              <a:rPr lang="es-EC" sz="700" dirty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700" dirty="0"/>
              <a:t>Zambrano Aguayo, M. D., &amp; Pérez Ruano, M. (2015). Seroprevalencia de brucelosis en ganado bovino y en humanos vinculados a la ganadería bovina en las zonas norte y centro de la provincia Manabí, Ecuador. Revista de Salud Animal, 37(3), 164–172. </a:t>
            </a:r>
            <a:r>
              <a:rPr lang="es-EC" sz="700" dirty="0" err="1"/>
              <a:t>Retrieved</a:t>
            </a:r>
            <a:r>
              <a:rPr lang="es-EC" sz="700" dirty="0"/>
              <a:t> </a:t>
            </a:r>
            <a:r>
              <a:rPr lang="es-EC" sz="700" dirty="0" err="1"/>
              <a:t>from</a:t>
            </a:r>
            <a:r>
              <a:rPr lang="es-EC" sz="700" dirty="0"/>
              <a:t> http://scielo.sld.cu/scielo.php?script=sci%7B_%7Darttext%7B&amp;%7Dpid=S0253-570X2015000300004%7B&amp;%7Dlang=pt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C" sz="700" dirty="0" smtClean="0"/>
          </a:p>
        </p:txBody>
      </p:sp>
    </p:spTree>
    <p:extLst>
      <p:ext uri="{BB962C8B-B14F-4D97-AF65-F5344CB8AC3E}">
        <p14:creationId xmlns:p14="http://schemas.microsoft.com/office/powerpoint/2010/main" val="1102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 smtClean="0">
                <a:solidFill>
                  <a:srgbClr val="FF0000"/>
                </a:solidFill>
              </a:rPr>
              <a:t>Brucella </a:t>
            </a:r>
            <a:r>
              <a:rPr lang="es-EC" sz="2800" b="1" dirty="0" smtClean="0">
                <a:solidFill>
                  <a:srgbClr val="FF0000"/>
                </a:solidFill>
              </a:rPr>
              <a:t>spp. – Envoltura celular</a:t>
            </a:r>
            <a:endParaRPr lang="es-EC" sz="2800" b="1" i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056784" cy="3384376"/>
          </a:xfrm>
          <a:prstGeom prst="rect">
            <a:avLst/>
          </a:prstGeom>
        </p:spPr>
      </p:pic>
      <p:sp>
        <p:nvSpPr>
          <p:cNvPr id="7" name="Abrir llave 6"/>
          <p:cNvSpPr/>
          <p:nvPr/>
        </p:nvSpPr>
        <p:spPr>
          <a:xfrm>
            <a:off x="899592" y="1412776"/>
            <a:ext cx="288032" cy="1368152"/>
          </a:xfrm>
          <a:prstGeom prst="leftBrace">
            <a:avLst>
              <a:gd name="adj1" fmla="val 3107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243389" y="1556792"/>
            <a:ext cx="800219" cy="10801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4000" b="1" dirty="0" smtClean="0"/>
              <a:t>LPS</a:t>
            </a:r>
            <a:endParaRPr lang="es-EC" sz="4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43498" y="4437112"/>
            <a:ext cx="2488342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>
                <a:solidFill>
                  <a:schemeClr val="tx1"/>
                </a:solidFill>
              </a:rPr>
              <a:t>LPS Liso (LPS-S)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84168" y="4437112"/>
            <a:ext cx="2602632" cy="369332"/>
          </a:xfrm>
          <a:prstGeom prst="rect">
            <a:avLst/>
          </a:prstGeom>
          <a:solidFill>
            <a:srgbClr val="FF89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LPS Rugoso (LPS-R)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79710" y="4890941"/>
            <a:ext cx="1820082" cy="1202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i="1" dirty="0" smtClean="0">
                <a:solidFill>
                  <a:schemeClr val="tx1"/>
                </a:solidFill>
              </a:rPr>
              <a:t>B. </a:t>
            </a:r>
            <a:r>
              <a:rPr lang="es-EC" i="1" dirty="0" err="1">
                <a:solidFill>
                  <a:schemeClr val="tx1"/>
                </a:solidFill>
              </a:rPr>
              <a:t>m</a:t>
            </a:r>
            <a:r>
              <a:rPr lang="es-EC" i="1" dirty="0" err="1" smtClean="0">
                <a:solidFill>
                  <a:schemeClr val="tx1"/>
                </a:solidFill>
              </a:rPr>
              <a:t>elitensis</a:t>
            </a:r>
            <a:endParaRPr lang="es-EC" i="1" dirty="0" smtClean="0">
              <a:solidFill>
                <a:schemeClr val="tx1"/>
              </a:solidFill>
            </a:endParaRPr>
          </a:p>
          <a:p>
            <a:r>
              <a:rPr lang="es-EC" i="1" dirty="0" smtClean="0">
                <a:solidFill>
                  <a:schemeClr val="tx1"/>
                </a:solidFill>
              </a:rPr>
              <a:t>B. abortus</a:t>
            </a:r>
          </a:p>
          <a:p>
            <a:r>
              <a:rPr lang="es-EC" i="1" dirty="0" smtClean="0">
                <a:solidFill>
                  <a:schemeClr val="tx1"/>
                </a:solidFill>
              </a:rPr>
              <a:t>B. </a:t>
            </a:r>
            <a:r>
              <a:rPr lang="es-EC" i="1" dirty="0" err="1">
                <a:solidFill>
                  <a:schemeClr val="tx1"/>
                </a:solidFill>
              </a:rPr>
              <a:t>s</a:t>
            </a:r>
            <a:r>
              <a:rPr lang="es-EC" i="1" dirty="0" err="1" smtClean="0">
                <a:solidFill>
                  <a:schemeClr val="tx1"/>
                </a:solidFill>
              </a:rPr>
              <a:t>uis</a:t>
            </a:r>
            <a:endParaRPr lang="es-EC" i="1" dirty="0" smtClean="0">
              <a:solidFill>
                <a:schemeClr val="tx1"/>
              </a:solidFill>
            </a:endParaRPr>
          </a:p>
          <a:p>
            <a:r>
              <a:rPr lang="es-EC" i="1" dirty="0" smtClean="0">
                <a:solidFill>
                  <a:schemeClr val="tx1"/>
                </a:solidFill>
              </a:rPr>
              <a:t>B. </a:t>
            </a:r>
            <a:r>
              <a:rPr lang="es-EC" i="1" dirty="0" err="1" smtClean="0">
                <a:solidFill>
                  <a:schemeClr val="tx1"/>
                </a:solidFill>
              </a:rPr>
              <a:t>neotomae</a:t>
            </a:r>
            <a:endParaRPr lang="es-EC" i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44208" y="4957766"/>
            <a:ext cx="15841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i="1" dirty="0">
                <a:solidFill>
                  <a:schemeClr val="tx1"/>
                </a:solidFill>
              </a:rPr>
              <a:t>B. </a:t>
            </a:r>
            <a:r>
              <a:rPr lang="es-EC" i="1" dirty="0" err="1">
                <a:solidFill>
                  <a:schemeClr val="tx1"/>
                </a:solidFill>
              </a:rPr>
              <a:t>o</a:t>
            </a:r>
            <a:r>
              <a:rPr lang="es-EC" i="1" dirty="0" err="1" smtClean="0">
                <a:solidFill>
                  <a:schemeClr val="tx1"/>
                </a:solidFill>
              </a:rPr>
              <a:t>vis</a:t>
            </a:r>
            <a:endParaRPr lang="es-EC" i="1" dirty="0">
              <a:solidFill>
                <a:schemeClr val="tx1"/>
              </a:solidFill>
            </a:endParaRPr>
          </a:p>
          <a:p>
            <a:r>
              <a:rPr lang="es-EC" i="1" dirty="0">
                <a:solidFill>
                  <a:schemeClr val="tx1"/>
                </a:solidFill>
              </a:rPr>
              <a:t>B. </a:t>
            </a:r>
            <a:r>
              <a:rPr lang="es-EC" i="1" dirty="0" err="1">
                <a:solidFill>
                  <a:schemeClr val="tx1"/>
                </a:solidFill>
              </a:rPr>
              <a:t>canis</a:t>
            </a:r>
            <a:endParaRPr lang="es-EC" i="1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699792" y="5084510"/>
            <a:ext cx="2880320" cy="815215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Más patógenas </a:t>
            </a:r>
            <a:r>
              <a:rPr lang="es-EC" b="1" dirty="0">
                <a:solidFill>
                  <a:schemeClr val="tx1"/>
                </a:solidFill>
              </a:rPr>
              <a:t>para ser humano</a:t>
            </a:r>
          </a:p>
        </p:txBody>
      </p:sp>
      <p:sp>
        <p:nvSpPr>
          <p:cNvPr id="14" name="Cerrar llave 13"/>
          <p:cNvSpPr/>
          <p:nvPr/>
        </p:nvSpPr>
        <p:spPr>
          <a:xfrm>
            <a:off x="2411760" y="4894057"/>
            <a:ext cx="288032" cy="1199239"/>
          </a:xfrm>
          <a:prstGeom prst="rightBrace">
            <a:avLst>
              <a:gd name="adj1" fmla="val 4308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0" y="6261215"/>
            <a:ext cx="3139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+mj-lt"/>
                <a:ea typeface="MS Mincho"/>
              </a:rPr>
              <a:t>(Castro et al., 2005; Rodríguez et al., 2001)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275856" y="782512"/>
            <a:ext cx="1112304" cy="41424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Liso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932040" y="1556792"/>
            <a:ext cx="1296144" cy="432048"/>
          </a:xfrm>
          <a:prstGeom prst="rect">
            <a:avLst/>
          </a:prstGeom>
          <a:solidFill>
            <a:srgbClr val="FF89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Rugoso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Patogenicidad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39852"/>
            <a:ext cx="5956920" cy="44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27722" y="1524379"/>
            <a:ext cx="226368" cy="36004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854090" y="1713147"/>
            <a:ext cx="152400" cy="20764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554734" y="1812411"/>
            <a:ext cx="299356" cy="188768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841327" y="1878383"/>
            <a:ext cx="192144" cy="239514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derecha 6"/>
          <p:cNvSpPr/>
          <p:nvPr/>
        </p:nvSpPr>
        <p:spPr>
          <a:xfrm>
            <a:off x="1465148" y="1721787"/>
            <a:ext cx="946612" cy="2793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160112" y="2226424"/>
            <a:ext cx="1362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i="1" dirty="0" smtClean="0"/>
              <a:t>Brucella</a:t>
            </a:r>
            <a:r>
              <a:rPr lang="es-EC" sz="1600" dirty="0" smtClean="0"/>
              <a:t> spp.</a:t>
            </a:r>
            <a:endParaRPr lang="es-EC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3647" y="5349732"/>
            <a:ext cx="200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2 primeros días</a:t>
            </a:r>
            <a:endParaRPr lang="es-EC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44212" y="644822"/>
            <a:ext cx="157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Entrada</a:t>
            </a:r>
            <a:endParaRPr lang="es-EC" sz="2000" b="1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179512" y="5719064"/>
            <a:ext cx="8568952" cy="14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 rot="2373508">
            <a:off x="5073073" y="1930206"/>
            <a:ext cx="1040351" cy="2516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Hígado</a:t>
            </a:r>
            <a:endParaRPr lang="es-EC" sz="1200" b="1" dirty="0"/>
          </a:p>
        </p:txBody>
      </p:sp>
      <p:sp>
        <p:nvSpPr>
          <p:cNvPr id="21" name="Elipse 20"/>
          <p:cNvSpPr/>
          <p:nvPr/>
        </p:nvSpPr>
        <p:spPr>
          <a:xfrm rot="941558">
            <a:off x="5633815" y="1749669"/>
            <a:ext cx="1429381" cy="496940"/>
          </a:xfrm>
          <a:prstGeom prst="ellipse">
            <a:avLst/>
          </a:prstGeom>
          <a:solidFill>
            <a:srgbClr val="006666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 smtClean="0"/>
              <a:t>Aparato reproductor</a:t>
            </a:r>
            <a:endParaRPr lang="es-EC" sz="1100" b="1" dirty="0"/>
          </a:p>
        </p:txBody>
      </p:sp>
      <p:sp>
        <p:nvSpPr>
          <p:cNvPr id="22" name="Elipse 21"/>
          <p:cNvSpPr/>
          <p:nvPr/>
        </p:nvSpPr>
        <p:spPr>
          <a:xfrm rot="2257979">
            <a:off x="3038947" y="2158877"/>
            <a:ext cx="1219953" cy="24979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Ganglios</a:t>
            </a:r>
            <a:endParaRPr lang="es-EC" sz="1200" b="1" dirty="0"/>
          </a:p>
        </p:txBody>
      </p:sp>
      <p:sp>
        <p:nvSpPr>
          <p:cNvPr id="23" name="Elipse 22"/>
          <p:cNvSpPr/>
          <p:nvPr/>
        </p:nvSpPr>
        <p:spPr>
          <a:xfrm>
            <a:off x="5091623" y="3007574"/>
            <a:ext cx="962377" cy="38942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Bazo</a:t>
            </a:r>
            <a:endParaRPr lang="es-EC" sz="1400" b="1" dirty="0">
              <a:solidFill>
                <a:schemeClr val="tx1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2555776" y="639852"/>
            <a:ext cx="0" cy="523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179512" y="639852"/>
            <a:ext cx="0" cy="523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3475270" y="658526"/>
            <a:ext cx="307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Fase aguda - Replicación</a:t>
            </a:r>
            <a:endParaRPr lang="es-EC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3542737" y="5347340"/>
            <a:ext cx="271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2° - 3° Semana</a:t>
            </a:r>
            <a:endParaRPr lang="es-EC" b="1" dirty="0"/>
          </a:p>
        </p:txBody>
      </p:sp>
      <p:cxnSp>
        <p:nvCxnSpPr>
          <p:cNvPr id="35" name="Conector recto 34"/>
          <p:cNvCxnSpPr/>
          <p:nvPr/>
        </p:nvCxnSpPr>
        <p:spPr>
          <a:xfrm flipV="1">
            <a:off x="7118322" y="658526"/>
            <a:ext cx="0" cy="523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7376232" y="675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Fase crónica</a:t>
            </a:r>
            <a:endParaRPr lang="es-EC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7247227" y="5095955"/>
            <a:ext cx="151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6 meses – 1 año o más</a:t>
            </a:r>
            <a:endParaRPr lang="es-EC" b="1" dirty="0"/>
          </a:p>
        </p:txBody>
      </p:sp>
      <p:pic>
        <p:nvPicPr>
          <p:cNvPr id="38" name="Imagen 37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07" y="1412776"/>
            <a:ext cx="1397568" cy="1568003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7538754" y="2925584"/>
            <a:ext cx="1459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Orquitis</a:t>
            </a:r>
            <a:endParaRPr lang="es-EC" sz="1600" dirty="0"/>
          </a:p>
        </p:txBody>
      </p:sp>
      <p:pic>
        <p:nvPicPr>
          <p:cNvPr id="4102" name="Picture 6" descr="Resultado de imagen para aborto va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5" y="3361235"/>
            <a:ext cx="1757269" cy="10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/>
          <p:cNvSpPr txBox="1"/>
          <p:nvPr/>
        </p:nvSpPr>
        <p:spPr>
          <a:xfrm>
            <a:off x="7906236" y="4428811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Aborto</a:t>
            </a:r>
            <a:endParaRPr lang="es-EC" sz="1600" dirty="0"/>
          </a:p>
        </p:txBody>
      </p:sp>
      <p:sp>
        <p:nvSpPr>
          <p:cNvPr id="42" name="Rectángulo 41"/>
          <p:cNvSpPr/>
          <p:nvPr/>
        </p:nvSpPr>
        <p:spPr>
          <a:xfrm>
            <a:off x="-25004" y="6259518"/>
            <a:ext cx="2156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+mj-lt"/>
                <a:ea typeface="MS Mincho"/>
              </a:rPr>
              <a:t>(</a:t>
            </a:r>
            <a:r>
              <a:rPr lang="es-EC" sz="1200" dirty="0" err="1">
                <a:latin typeface="+mj-lt"/>
                <a:ea typeface="MS Mincho"/>
              </a:rPr>
              <a:t>Martirosyan</a:t>
            </a:r>
            <a:r>
              <a:rPr lang="es-EC" sz="1200" dirty="0">
                <a:latin typeface="+mj-lt"/>
                <a:ea typeface="MS Mincho"/>
              </a:rPr>
              <a:t> &amp; </a:t>
            </a:r>
            <a:r>
              <a:rPr lang="es-EC" sz="1200" dirty="0" err="1">
                <a:latin typeface="+mj-lt"/>
                <a:ea typeface="MS Mincho"/>
              </a:rPr>
              <a:t>Gorvel</a:t>
            </a:r>
            <a:r>
              <a:rPr lang="es-EC" sz="1200" dirty="0">
                <a:latin typeface="+mj-lt"/>
                <a:ea typeface="MS Mincho"/>
              </a:rPr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42227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 animBg="1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Cinética de inmunoglobulinas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8" y="908720"/>
            <a:ext cx="7058383" cy="367240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01369" y="4728673"/>
            <a:ext cx="1656184" cy="57729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Fase aguda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03916" y="5570916"/>
            <a:ext cx="1679729" cy="545689"/>
          </a:xfrm>
          <a:prstGeom prst="rect">
            <a:avLst/>
          </a:prstGeom>
          <a:solidFill>
            <a:srgbClr val="FF8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Fase crónica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48064" y="4753901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/>
            </a:lvl1pPr>
          </a:lstStyle>
          <a:p>
            <a:r>
              <a:rPr lang="es-EC" dirty="0"/>
              <a:t>IgM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148064" y="554417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IgG</a:t>
            </a:r>
            <a:endParaRPr lang="es-EC" sz="2800" dirty="0"/>
          </a:p>
        </p:txBody>
      </p:sp>
      <p:sp>
        <p:nvSpPr>
          <p:cNvPr id="11" name="Flecha derecha 10"/>
          <p:cNvSpPr/>
          <p:nvPr/>
        </p:nvSpPr>
        <p:spPr>
          <a:xfrm>
            <a:off x="4940007" y="4922844"/>
            <a:ext cx="208057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>
            <a:off x="4940007" y="5715083"/>
            <a:ext cx="208057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4" name="Conector recto 13"/>
          <p:cNvCxnSpPr/>
          <p:nvPr/>
        </p:nvCxnSpPr>
        <p:spPr>
          <a:xfrm>
            <a:off x="3059832" y="980728"/>
            <a:ext cx="0" cy="26642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4139952" y="980728"/>
            <a:ext cx="0" cy="26642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900105" y="1216067"/>
            <a:ext cx="118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2-3 Semanas</a:t>
            </a:r>
            <a:endParaRPr lang="es-EC" sz="16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051865" y="907975"/>
            <a:ext cx="112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3-4 Semanas</a:t>
            </a:r>
            <a:endParaRPr lang="es-EC" sz="1600" b="1" dirty="0"/>
          </a:p>
        </p:txBody>
      </p:sp>
      <p:sp>
        <p:nvSpPr>
          <p:cNvPr id="18" name="Rectángulo 17"/>
          <p:cNvSpPr/>
          <p:nvPr/>
        </p:nvSpPr>
        <p:spPr>
          <a:xfrm>
            <a:off x="-75167" y="6278657"/>
            <a:ext cx="16786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+mj-lt"/>
                <a:ea typeface="MS Mincho"/>
              </a:rPr>
              <a:t>(</a:t>
            </a:r>
            <a:r>
              <a:rPr lang="es-EC" sz="1200" dirty="0" err="1">
                <a:latin typeface="+mj-lt"/>
                <a:ea typeface="MS Mincho"/>
              </a:rPr>
              <a:t>Godfroid</a:t>
            </a:r>
            <a:r>
              <a:rPr lang="es-EC" sz="1200" dirty="0">
                <a:latin typeface="+mj-lt"/>
                <a:ea typeface="MS Mincho"/>
              </a:rPr>
              <a:t> et al., 2010)</a:t>
            </a:r>
          </a:p>
        </p:txBody>
      </p:sp>
    </p:spTree>
    <p:extLst>
      <p:ext uri="{BB962C8B-B14F-4D97-AF65-F5344CB8AC3E}">
        <p14:creationId xmlns:p14="http://schemas.microsoft.com/office/powerpoint/2010/main" val="1123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Transmisión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632848" cy="51125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6287539"/>
            <a:ext cx="17652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+mj-lt"/>
                <a:ea typeface="MS Mincho"/>
              </a:rPr>
              <a:t>(</a:t>
            </a:r>
            <a:r>
              <a:rPr lang="es-EC" sz="1200" dirty="0" err="1">
                <a:latin typeface="+mj-lt"/>
                <a:ea typeface="MS Mincho"/>
              </a:rPr>
              <a:t>Acha</a:t>
            </a:r>
            <a:r>
              <a:rPr lang="es-EC" sz="1200" dirty="0">
                <a:latin typeface="+mj-lt"/>
                <a:ea typeface="MS Mincho"/>
              </a:rPr>
              <a:t> &amp; </a:t>
            </a:r>
            <a:r>
              <a:rPr lang="es-EC" sz="1200" dirty="0" err="1">
                <a:latin typeface="+mj-lt"/>
                <a:ea typeface="MS Mincho"/>
              </a:rPr>
              <a:t>Szyfres</a:t>
            </a:r>
            <a:r>
              <a:rPr lang="es-EC" sz="1200" dirty="0">
                <a:latin typeface="+mj-lt"/>
                <a:ea typeface="MS Mincho"/>
              </a:rPr>
              <a:t>, 2001)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038476" y="1969676"/>
            <a:ext cx="102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Ternero</a:t>
            </a:r>
            <a:endParaRPr lang="es-EC" b="1" dirty="0"/>
          </a:p>
        </p:txBody>
      </p:sp>
      <p:cxnSp>
        <p:nvCxnSpPr>
          <p:cNvPr id="10" name="Conector recto de flecha 9"/>
          <p:cNvCxnSpPr>
            <a:endCxn id="8" idx="0"/>
          </p:cNvCxnSpPr>
          <p:nvPr/>
        </p:nvCxnSpPr>
        <p:spPr>
          <a:xfrm>
            <a:off x="7551854" y="1799984"/>
            <a:ext cx="0" cy="169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errar llave 19"/>
          <p:cNvSpPr/>
          <p:nvPr/>
        </p:nvSpPr>
        <p:spPr>
          <a:xfrm>
            <a:off x="8099080" y="836712"/>
            <a:ext cx="217336" cy="1502296"/>
          </a:xfrm>
          <a:prstGeom prst="rightBrace">
            <a:avLst>
              <a:gd name="adj1" fmla="val 428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/>
          <p:cNvSpPr txBox="1"/>
          <p:nvPr/>
        </p:nvSpPr>
        <p:spPr>
          <a:xfrm>
            <a:off x="8212269" y="890637"/>
            <a:ext cx="615553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FF"/>
                </a:solidFill>
              </a:rPr>
              <a:t>Vertical</a:t>
            </a:r>
            <a:endParaRPr lang="es-EC" sz="2800" b="1" dirty="0">
              <a:solidFill>
                <a:srgbClr val="FF00FF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 flipV="1">
            <a:off x="683568" y="5881189"/>
            <a:ext cx="7415512" cy="279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3059832" y="5301208"/>
            <a:ext cx="2776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477DB9"/>
                </a:solidFill>
              </a:rPr>
              <a:t>Horizontal</a:t>
            </a:r>
            <a:endParaRPr lang="es-EC" sz="3200" b="1" dirty="0">
              <a:solidFill>
                <a:srgbClr val="477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512" y="11663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Diagnóstico, prevención y control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48" y="634548"/>
            <a:ext cx="190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Pruebas diagnósticas</a:t>
            </a:r>
            <a:endParaRPr lang="es-EC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237749" y="639852"/>
            <a:ext cx="1167240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Directo</a:t>
            </a:r>
            <a:endParaRPr lang="es-EC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237749" y="1131117"/>
            <a:ext cx="1296144" cy="400110"/>
          </a:xfrm>
          <a:prstGeom prst="rect">
            <a:avLst/>
          </a:prstGeom>
          <a:solidFill>
            <a:srgbClr val="FF89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Indirecto</a:t>
            </a:r>
            <a:endParaRPr lang="es-EC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811910" y="640400"/>
            <a:ext cx="362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Cultivo bacteria, PCR</a:t>
            </a:r>
            <a:endParaRPr lang="es-EC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11910" y="1131117"/>
            <a:ext cx="4031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RB, SAT, iELISA, cELISA</a:t>
            </a:r>
            <a:endParaRPr lang="es-EC" sz="2000" dirty="0"/>
          </a:p>
        </p:txBody>
      </p:sp>
      <p:cxnSp>
        <p:nvCxnSpPr>
          <p:cNvPr id="13" name="Conector recto de flecha 12"/>
          <p:cNvCxnSpPr>
            <a:stCxn id="6" idx="3"/>
            <a:endCxn id="7" idx="1"/>
          </p:cNvCxnSpPr>
          <p:nvPr/>
        </p:nvCxnSpPr>
        <p:spPr>
          <a:xfrm flipV="1">
            <a:off x="1909479" y="839907"/>
            <a:ext cx="328270" cy="148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6" idx="3"/>
            <a:endCxn id="8" idx="1"/>
          </p:cNvCxnSpPr>
          <p:nvPr/>
        </p:nvCxnSpPr>
        <p:spPr>
          <a:xfrm>
            <a:off x="1909479" y="988491"/>
            <a:ext cx="328270" cy="342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728521" y="4580672"/>
            <a:ext cx="306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 b="1"/>
            </a:lvl1pPr>
          </a:lstStyle>
          <a:p>
            <a:r>
              <a:rPr lang="es-EC" dirty="0" smtClean="0"/>
              <a:t>Vacunación (Ecuador)</a:t>
            </a:r>
            <a:endParaRPr lang="es-EC" dirty="0"/>
          </a:p>
        </p:txBody>
      </p:sp>
      <p:sp>
        <p:nvSpPr>
          <p:cNvPr id="37" name="Rectángulo 36"/>
          <p:cNvSpPr/>
          <p:nvPr/>
        </p:nvSpPr>
        <p:spPr>
          <a:xfrm>
            <a:off x="45375" y="4980782"/>
            <a:ext cx="5495276" cy="120032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+mj-lt"/>
                <a:ea typeface="MS Mincho"/>
                <a:cs typeface="Times New Roman" panose="02020603050405020304" pitchFamily="18" charset="0"/>
              </a:rPr>
              <a:t>Cepa </a:t>
            </a:r>
            <a:r>
              <a:rPr lang="es-EC" b="1" dirty="0" smtClean="0">
                <a:latin typeface="+mj-lt"/>
                <a:ea typeface="MS Mincho"/>
                <a:cs typeface="Times New Roman" panose="02020603050405020304" pitchFamily="18" charset="0"/>
              </a:rPr>
              <a:t>19</a:t>
            </a:r>
          </a:p>
          <a:p>
            <a:pPr lvl="0"/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(5-8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x 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10</a:t>
            </a:r>
            <a:r>
              <a:rPr lang="es-EC" baseline="30000" dirty="0" smtClean="0">
                <a:latin typeface="+mj-lt"/>
                <a:ea typeface="MS Mincho"/>
                <a:cs typeface="Times New Roman" panose="02020603050405020304" pitchFamily="18" charset="0"/>
              </a:rPr>
              <a:t>10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 </a:t>
            </a:r>
            <a:r>
              <a:rPr lang="es-EC" dirty="0" err="1" smtClean="0">
                <a:latin typeface="+mj-lt"/>
                <a:ea typeface="MS Mincho"/>
                <a:cs typeface="Times New Roman" panose="02020603050405020304" pitchFamily="18" charset="0"/>
              </a:rPr>
              <a:t>microorg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. </a:t>
            </a:r>
            <a:r>
              <a:rPr lang="es-EC" dirty="0">
                <a:latin typeface="+mj-lt"/>
                <a:ea typeface="MS Mincho"/>
                <a:cs typeface="Times New Roman" panose="02020603050405020304" pitchFamily="18" charset="0"/>
              </a:rPr>
              <a:t>v</a:t>
            </a:r>
            <a:r>
              <a:rPr lang="es-EC" dirty="0" smtClean="0">
                <a:latin typeface="+mj-lt"/>
                <a:ea typeface="MS Mincho"/>
                <a:cs typeface="Times New Roman" panose="02020603050405020304" pitchFamily="18" charset="0"/>
              </a:rPr>
              <a:t>iables) – Terneras 3-6 meses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+mj-lt"/>
                <a:ea typeface="MS Mincho"/>
              </a:rPr>
              <a:t>RB51</a:t>
            </a:r>
          </a:p>
          <a:p>
            <a:pPr lvl="0"/>
            <a:r>
              <a:rPr lang="es-EC" dirty="0" smtClean="0">
                <a:latin typeface="+mj-lt"/>
                <a:ea typeface="MS Mincho"/>
              </a:rPr>
              <a:t>(1-3.4 </a:t>
            </a:r>
            <a:r>
              <a:rPr lang="es-EC" dirty="0">
                <a:latin typeface="+mj-lt"/>
                <a:ea typeface="MS Mincho"/>
              </a:rPr>
              <a:t>x </a:t>
            </a:r>
            <a:r>
              <a:rPr lang="es-EC" dirty="0" smtClean="0">
                <a:latin typeface="+mj-lt"/>
                <a:ea typeface="MS Mincho"/>
              </a:rPr>
              <a:t>10</a:t>
            </a:r>
            <a:r>
              <a:rPr lang="es-EC" baseline="30000" dirty="0" smtClean="0">
                <a:latin typeface="+mj-lt"/>
                <a:ea typeface="MS Mincho"/>
              </a:rPr>
              <a:t>10 </a:t>
            </a:r>
            <a:r>
              <a:rPr lang="es-EC" dirty="0" err="1" smtClean="0">
                <a:latin typeface="+mj-lt"/>
                <a:ea typeface="MS Mincho"/>
              </a:rPr>
              <a:t>microorg</a:t>
            </a:r>
            <a:r>
              <a:rPr lang="es-EC" dirty="0" smtClean="0">
                <a:latin typeface="+mj-lt"/>
                <a:ea typeface="MS Mincho"/>
              </a:rPr>
              <a:t>./2 mL) – Terneras ≥ 4 meses</a:t>
            </a:r>
            <a:endParaRPr lang="es-EC" dirty="0">
              <a:latin typeface="+mj-lt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-40034" y="6306746"/>
            <a:ext cx="5116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+mj-lt"/>
                <a:ea typeface="MS Mincho"/>
              </a:rPr>
              <a:t>(OIE, 2016a), (AGROCALIDAD</a:t>
            </a:r>
            <a:r>
              <a:rPr lang="es-EC" sz="1200" dirty="0">
                <a:latin typeface="+mj-lt"/>
                <a:ea typeface="MS Mincho"/>
              </a:rPr>
              <a:t>, </a:t>
            </a:r>
            <a:r>
              <a:rPr lang="es-EC" sz="1200" dirty="0" smtClean="0">
                <a:latin typeface="+mj-lt"/>
                <a:ea typeface="MS Mincho"/>
              </a:rPr>
              <a:t>2016a), </a:t>
            </a:r>
            <a:r>
              <a:rPr lang="es-EC" sz="1200" dirty="0">
                <a:ea typeface="MS Mincho"/>
              </a:rPr>
              <a:t>(AGROCALIDAD, </a:t>
            </a:r>
            <a:r>
              <a:rPr lang="es-EC" sz="1200" dirty="0" smtClean="0">
                <a:ea typeface="MS Mincho"/>
              </a:rPr>
              <a:t>2016b)</a:t>
            </a:r>
            <a:endParaRPr lang="es-EC" sz="1200" dirty="0">
              <a:latin typeface="+mj-lt"/>
              <a:ea typeface="MS Mincho"/>
            </a:endParaRPr>
          </a:p>
        </p:txBody>
      </p:sp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5" y="1969978"/>
            <a:ext cx="8912952" cy="267612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-5850" y="1730617"/>
            <a:ext cx="64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 b="1"/>
            </a:lvl1pPr>
          </a:lstStyle>
          <a:p>
            <a:pPr algn="l"/>
            <a:r>
              <a:rPr lang="es-EC" dirty="0"/>
              <a:t>Control - Certificación predios </a:t>
            </a:r>
            <a:r>
              <a:rPr lang="es-EC" dirty="0" smtClean="0"/>
              <a:t>libres en Ecuador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1232" y="2996974"/>
            <a:ext cx="13397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RB (+)</a:t>
            </a:r>
          </a:p>
          <a:p>
            <a:pPr algn="ctr"/>
            <a:r>
              <a:rPr lang="es-EC" b="1" dirty="0" smtClean="0"/>
              <a:t>cELISA (+)</a:t>
            </a:r>
            <a:endParaRPr lang="es-EC" b="1" dirty="0"/>
          </a:p>
        </p:txBody>
      </p:sp>
      <p:sp>
        <p:nvSpPr>
          <p:cNvPr id="25" name="Flecha izquierda 24"/>
          <p:cNvSpPr/>
          <p:nvPr/>
        </p:nvSpPr>
        <p:spPr>
          <a:xfrm>
            <a:off x="1503809" y="3140393"/>
            <a:ext cx="316480" cy="17974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6" name="Conector recto de flecha 25"/>
          <p:cNvCxnSpPr>
            <a:stCxn id="7" idx="3"/>
            <a:endCxn id="9" idx="1"/>
          </p:cNvCxnSpPr>
          <p:nvPr/>
        </p:nvCxnSpPr>
        <p:spPr>
          <a:xfrm>
            <a:off x="3404989" y="839907"/>
            <a:ext cx="406921" cy="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8" idx="3"/>
            <a:endCxn id="11" idx="1"/>
          </p:cNvCxnSpPr>
          <p:nvPr/>
        </p:nvCxnSpPr>
        <p:spPr>
          <a:xfrm>
            <a:off x="3533893" y="1331172"/>
            <a:ext cx="2780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4998</Words>
  <Application>Microsoft Office PowerPoint</Application>
  <PresentationFormat>Presentación en pantalla (4:3)</PresentationFormat>
  <Paragraphs>964</Paragraphs>
  <Slides>40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MS Mincho</vt:lpstr>
      <vt:lpstr>Arial</vt:lpstr>
      <vt:lpstr>Calibri</vt:lpstr>
      <vt:lpstr>Cambria Math</vt:lpstr>
      <vt:lpstr>Symbol</vt:lpstr>
      <vt:lpstr>Times</vt:lpstr>
      <vt:lpstr>Times New Roman</vt:lpstr>
      <vt:lpstr>Wingdings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Estefy JP</cp:lastModifiedBy>
  <cp:revision>295</cp:revision>
  <dcterms:created xsi:type="dcterms:W3CDTF">2008-08-08T13:28:34Z</dcterms:created>
  <dcterms:modified xsi:type="dcterms:W3CDTF">2018-03-14T22:30:32Z</dcterms:modified>
</cp:coreProperties>
</file>