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57" r:id="rId3"/>
    <p:sldId id="258" r:id="rId4"/>
    <p:sldId id="259" r:id="rId5"/>
    <p:sldId id="302" r:id="rId6"/>
    <p:sldId id="260" r:id="rId7"/>
    <p:sldId id="289" r:id="rId8"/>
    <p:sldId id="303" r:id="rId9"/>
    <p:sldId id="262" r:id="rId10"/>
    <p:sldId id="304" r:id="rId11"/>
    <p:sldId id="305" r:id="rId12"/>
    <p:sldId id="306" r:id="rId13"/>
    <p:sldId id="310" r:id="rId14"/>
    <p:sldId id="311" r:id="rId15"/>
    <p:sldId id="309" r:id="rId16"/>
    <p:sldId id="312" r:id="rId17"/>
    <p:sldId id="313" r:id="rId18"/>
    <p:sldId id="314" r:id="rId19"/>
    <p:sldId id="315" r:id="rId20"/>
    <p:sldId id="316" r:id="rId21"/>
    <p:sldId id="317" r:id="rId22"/>
    <p:sldId id="318" r:id="rId23"/>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94434" autoAdjust="0"/>
  </p:normalViewPr>
  <p:slideViewPr>
    <p:cSldViewPr snapToGrid="0">
      <p:cViewPr>
        <p:scale>
          <a:sx n="59" d="100"/>
          <a:sy n="59" d="100"/>
        </p:scale>
        <p:origin x="-936" y="-10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Libro1"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Libro1"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Hoja_de_c_lculo_de_Microsoft_Excel1.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Hoja_de_c_lculo_de_Microsoft_Excel2.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Hoja_de_c_lculo_de_Microsoft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autoTitleDeleted val="0"/>
    <c:plotArea>
      <c:layout/>
      <c:lineChart>
        <c:grouping val="standard"/>
        <c:varyColors val="0"/>
        <c:ser>
          <c:idx val="0"/>
          <c:order val="0"/>
          <c:tx>
            <c:strRef>
              <c:f>Hoja1!$C$25</c:f>
              <c:strCache>
                <c:ptCount val="1"/>
                <c:pt idx="0">
                  <c:v>Variación Anual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Hoja1!$D$22:$F$22</c:f>
              <c:numCache>
                <c:formatCode>General</c:formatCode>
                <c:ptCount val="3"/>
                <c:pt idx="0">
                  <c:v>2013</c:v>
                </c:pt>
                <c:pt idx="1">
                  <c:v>2014</c:v>
                </c:pt>
                <c:pt idx="2">
                  <c:v>2015</c:v>
                </c:pt>
              </c:numCache>
            </c:numRef>
          </c:cat>
          <c:val>
            <c:numRef>
              <c:f>Hoja1!$D$25:$F$25</c:f>
              <c:numCache>
                <c:formatCode>0.00%</c:formatCode>
                <c:ptCount val="3"/>
                <c:pt idx="0">
                  <c:v>0.17499999999999999</c:v>
                </c:pt>
                <c:pt idx="1">
                  <c:v>0.1493109420802142</c:v>
                </c:pt>
                <c:pt idx="2">
                  <c:v>6.5007865661693448E-2</c:v>
                </c:pt>
              </c:numCache>
            </c:numRef>
          </c:val>
          <c:smooth val="0"/>
          <c:extLst xmlns:c16r2="http://schemas.microsoft.com/office/drawing/2015/06/chart">
            <c:ext xmlns:c16="http://schemas.microsoft.com/office/drawing/2014/chart" uri="{C3380CC4-5D6E-409C-BE32-E72D297353CC}">
              <c16:uniqueId val="{00000000-9B5F-403F-A217-8362665041D9}"/>
            </c:ext>
          </c:extLst>
        </c:ser>
        <c:dLbls>
          <c:showLegendKey val="0"/>
          <c:showVal val="0"/>
          <c:showCatName val="0"/>
          <c:showSerName val="0"/>
          <c:showPercent val="0"/>
          <c:showBubbleSize val="0"/>
        </c:dLbls>
        <c:marker val="1"/>
        <c:smooth val="0"/>
        <c:axId val="59790080"/>
        <c:axId val="59792000"/>
      </c:lineChart>
      <c:catAx>
        <c:axId val="59790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59792000"/>
        <c:crosses val="autoZero"/>
        <c:auto val="1"/>
        <c:lblAlgn val="ctr"/>
        <c:lblOffset val="100"/>
        <c:noMultiLvlLbl val="0"/>
      </c:catAx>
      <c:valAx>
        <c:axId val="597920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597900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dTable>
      <c:spPr>
        <a:noFill/>
        <a:ln>
          <a:noFill/>
        </a:ln>
        <a:effectLst/>
      </c:spPr>
    </c:plotArea>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1-FF92-40FC-8CC3-2FEFDD584D0F}"/>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3-FF92-40FC-8CC3-2FEFDD584D0F}"/>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5-FF92-40FC-8CC3-2FEFDD584D0F}"/>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7-FF92-40FC-8CC3-2FEFDD584D0F}"/>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9-FF92-40FC-8CC3-2FEFDD584D0F}"/>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B-FF92-40FC-8CC3-2FEFDD584D0F}"/>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D-FF92-40FC-8CC3-2FEFDD584D0F}"/>
              </c:ext>
            </c:extLst>
          </c:dPt>
          <c:dPt>
            <c:idx val="7"/>
            <c:bubble3D val="0"/>
            <c:spPr>
              <a:gradFill>
                <a:gsLst>
                  <a:gs pos="100000">
                    <a:schemeClr val="accent2">
                      <a:lumMod val="60000"/>
                      <a:lumMod val="60000"/>
                      <a:lumOff val="40000"/>
                    </a:schemeClr>
                  </a:gs>
                  <a:gs pos="0">
                    <a:schemeClr val="accent2">
                      <a:lumMod val="60000"/>
                    </a:schemeClr>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F-FF92-40FC-8CC3-2FEFDD584D0F}"/>
              </c:ext>
            </c:extLst>
          </c:dPt>
          <c:dPt>
            <c:idx val="8"/>
            <c:bubble3D val="0"/>
            <c:spPr>
              <a:gradFill>
                <a:gsLst>
                  <a:gs pos="100000">
                    <a:schemeClr val="accent3">
                      <a:lumMod val="60000"/>
                      <a:lumMod val="60000"/>
                      <a:lumOff val="40000"/>
                    </a:schemeClr>
                  </a:gs>
                  <a:gs pos="0">
                    <a:schemeClr val="accent3">
                      <a:lumMod val="60000"/>
                    </a:schemeClr>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11-FF92-40FC-8CC3-2FEFDD584D0F}"/>
              </c:ext>
            </c:extLst>
          </c:dPt>
          <c:dPt>
            <c:idx val="9"/>
            <c:bubble3D val="0"/>
            <c:spPr>
              <a:gradFill>
                <a:gsLst>
                  <a:gs pos="100000">
                    <a:schemeClr val="accent4">
                      <a:lumMod val="60000"/>
                      <a:lumMod val="60000"/>
                      <a:lumOff val="40000"/>
                    </a:schemeClr>
                  </a:gs>
                  <a:gs pos="0">
                    <a:schemeClr val="accent4">
                      <a:lumMod val="60000"/>
                    </a:schemeClr>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13-FF92-40FC-8CC3-2FEFDD584D0F}"/>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Hoja1!$D$3:$D$12</c:f>
              <c:strCache>
                <c:ptCount val="10"/>
                <c:pt idx="0">
                  <c:v>AFRICA</c:v>
                </c:pt>
                <c:pt idx="1">
                  <c:v>MEDIO ORIENTE</c:v>
                </c:pt>
                <c:pt idx="2">
                  <c:v>ORIENTE</c:v>
                </c:pt>
                <c:pt idx="3">
                  <c:v>OCEANIA</c:v>
                </c:pt>
                <c:pt idx="4">
                  <c:v>ESTADOS UNIDOS</c:v>
                </c:pt>
                <c:pt idx="5">
                  <c:v>MAR DEL NORTE / BALTICO</c:v>
                </c:pt>
                <c:pt idx="6">
                  <c:v>CONO SUR</c:v>
                </c:pt>
                <c:pt idx="7">
                  <c:v>RUSIA</c:v>
                </c:pt>
                <c:pt idx="8">
                  <c:v>MEDITERRANEO</c:v>
                </c:pt>
                <c:pt idx="9">
                  <c:v>EUROPA DEL ESTE</c:v>
                </c:pt>
              </c:strCache>
            </c:strRef>
          </c:cat>
          <c:val>
            <c:numRef>
              <c:f>Hoja1!$E$3:$E$12</c:f>
              <c:numCache>
                <c:formatCode>#,##0</c:formatCode>
                <c:ptCount val="10"/>
                <c:pt idx="0">
                  <c:v>6767913</c:v>
                </c:pt>
                <c:pt idx="1">
                  <c:v>38611346</c:v>
                </c:pt>
                <c:pt idx="2">
                  <c:v>17250629</c:v>
                </c:pt>
                <c:pt idx="3">
                  <c:v>2809334</c:v>
                </c:pt>
                <c:pt idx="4">
                  <c:v>47982908</c:v>
                </c:pt>
                <c:pt idx="5">
                  <c:v>81308397</c:v>
                </c:pt>
                <c:pt idx="6">
                  <c:v>22910511</c:v>
                </c:pt>
                <c:pt idx="7">
                  <c:v>68115550</c:v>
                </c:pt>
                <c:pt idx="8">
                  <c:v>15181971</c:v>
                </c:pt>
                <c:pt idx="9">
                  <c:v>16498481</c:v>
                </c:pt>
              </c:numCache>
            </c:numRef>
          </c:val>
          <c:extLst xmlns:c16r2="http://schemas.microsoft.com/office/drawing/2015/06/chart">
            <c:ext xmlns:c16="http://schemas.microsoft.com/office/drawing/2014/chart" uri="{C3380CC4-5D6E-409C-BE32-E72D297353CC}">
              <c16:uniqueId val="{00000014-FF92-40FC-8CC3-2FEFDD584D0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1-3886-495F-B60B-BA415DB294B4}"/>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3-3886-495F-B60B-BA415DB294B4}"/>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5-3886-495F-B60B-BA415DB294B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numLit>
              <c:formatCode>General</c:formatCode>
              <c:ptCount val="3"/>
              <c:pt idx="0">
                <c:v>2013</c:v>
              </c:pt>
              <c:pt idx="1">
                <c:v>2014</c:v>
              </c:pt>
              <c:pt idx="2">
                <c:v>2015</c:v>
              </c:pt>
            </c:numLit>
          </c:cat>
          <c:val>
            <c:numRef>
              <c:f>Hoja2!$D$7:$D$9</c:f>
              <c:numCache>
                <c:formatCode>#,##0</c:formatCode>
                <c:ptCount val="3"/>
                <c:pt idx="0">
                  <c:v>2322610</c:v>
                </c:pt>
                <c:pt idx="1">
                  <c:v>2577188</c:v>
                </c:pt>
                <c:pt idx="2">
                  <c:v>2808119</c:v>
                </c:pt>
              </c:numCache>
            </c:numRef>
          </c:val>
          <c:extLst xmlns:c16r2="http://schemas.microsoft.com/office/drawing/2015/06/chart">
            <c:ext xmlns:c16="http://schemas.microsoft.com/office/drawing/2014/chart" uri="{C3380CC4-5D6E-409C-BE32-E72D297353CC}">
              <c16:uniqueId val="{00000006-3886-495F-B60B-BA415DB294B4}"/>
            </c:ext>
          </c:extLst>
        </c:ser>
        <c:dLbls>
          <c:showLegendKey val="0"/>
          <c:showVal val="0"/>
          <c:showCatName val="1"/>
          <c:showSerName val="0"/>
          <c:showPercent val="1"/>
          <c:showBubbleSize val="0"/>
          <c:showLeaderLines val="1"/>
        </c:dLbls>
        <c:firstSliceAng val="0"/>
      </c:pieChart>
      <c:spPr>
        <a:noFill/>
        <a:ln>
          <a:noFill/>
        </a:ln>
        <a:effectLst/>
      </c:spPr>
    </c:plotArea>
    <c:legend>
      <c:legendPos val="r"/>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Hoja5!$D$26</c:f>
              <c:strCache>
                <c:ptCount val="1"/>
                <c:pt idx="0">
                  <c:v>Ecuador</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numLit>
              <c:formatCode>General</c:formatCode>
              <c:ptCount val="3"/>
              <c:pt idx="0">
                <c:v>2013</c:v>
              </c:pt>
              <c:pt idx="1">
                <c:v>2014</c:v>
              </c:pt>
              <c:pt idx="2">
                <c:v>2015</c:v>
              </c:pt>
            </c:numLit>
          </c:cat>
          <c:val>
            <c:numRef>
              <c:f>Hoja5!$E$26:$G$26</c:f>
              <c:numCache>
                <c:formatCode>#,##0</c:formatCode>
                <c:ptCount val="3"/>
                <c:pt idx="0">
                  <c:v>259338649</c:v>
                </c:pt>
                <c:pt idx="1">
                  <c:v>298060747</c:v>
                </c:pt>
                <c:pt idx="2">
                  <c:v>317437040</c:v>
                </c:pt>
              </c:numCache>
            </c:numRef>
          </c:val>
          <c:extLst xmlns:c16r2="http://schemas.microsoft.com/office/drawing/2015/06/chart">
            <c:ext xmlns:c16="http://schemas.microsoft.com/office/drawing/2014/chart" uri="{C3380CC4-5D6E-409C-BE32-E72D297353CC}">
              <c16:uniqueId val="{00000000-30D9-4958-86F1-97C68E7B1A48}"/>
            </c:ext>
          </c:extLst>
        </c:ser>
        <c:ser>
          <c:idx val="1"/>
          <c:order val="1"/>
          <c:tx>
            <c:strRef>
              <c:f>Hoja5!$D$27</c:f>
              <c:strCache>
                <c:ptCount val="1"/>
                <c:pt idx="0">
                  <c:v>Colombia</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numLit>
              <c:formatCode>General</c:formatCode>
              <c:ptCount val="3"/>
              <c:pt idx="0">
                <c:v>2013</c:v>
              </c:pt>
              <c:pt idx="1">
                <c:v>2014</c:v>
              </c:pt>
              <c:pt idx="2">
                <c:v>2015</c:v>
              </c:pt>
            </c:numLit>
          </c:cat>
          <c:val>
            <c:numRef>
              <c:f>Hoja5!$E$27:$G$27</c:f>
              <c:numCache>
                <c:formatCode>#,##0</c:formatCode>
                <c:ptCount val="3"/>
                <c:pt idx="0">
                  <c:v>324173311.25</c:v>
                </c:pt>
                <c:pt idx="1">
                  <c:v>387478971.09999996</c:v>
                </c:pt>
                <c:pt idx="2" formatCode="_(* #,##0.00_);_(* \(#,##0.00\);_(* &quot;-&quot;??_);_(@_)">
                  <c:v>428540004</c:v>
                </c:pt>
              </c:numCache>
            </c:numRef>
          </c:val>
          <c:extLst xmlns:c16r2="http://schemas.microsoft.com/office/drawing/2015/06/chart">
            <c:ext xmlns:c16="http://schemas.microsoft.com/office/drawing/2014/chart" uri="{C3380CC4-5D6E-409C-BE32-E72D297353CC}">
              <c16:uniqueId val="{00000001-30D9-4958-86F1-97C68E7B1A48}"/>
            </c:ext>
          </c:extLst>
        </c:ser>
        <c:dLbls>
          <c:showLegendKey val="0"/>
          <c:showVal val="1"/>
          <c:showCatName val="0"/>
          <c:showSerName val="0"/>
          <c:showPercent val="0"/>
          <c:showBubbleSize val="0"/>
        </c:dLbls>
        <c:gapWidth val="150"/>
        <c:overlap val="-25"/>
        <c:axId val="79059584"/>
        <c:axId val="79061376"/>
      </c:barChart>
      <c:catAx>
        <c:axId val="79059584"/>
        <c:scaling>
          <c:orientation val="minMax"/>
        </c:scaling>
        <c:delete val="0"/>
        <c:axPos val="b"/>
        <c:numFmt formatCode="General" sourceLinked="1"/>
        <c:majorTickMark val="none"/>
        <c:minorTickMark val="none"/>
        <c:tickLblPos val="nextTo"/>
        <c:crossAx val="79061376"/>
        <c:crosses val="autoZero"/>
        <c:auto val="1"/>
        <c:lblAlgn val="ctr"/>
        <c:lblOffset val="100"/>
        <c:noMultiLvlLbl val="0"/>
      </c:catAx>
      <c:valAx>
        <c:axId val="79061376"/>
        <c:scaling>
          <c:orientation val="minMax"/>
        </c:scaling>
        <c:delete val="1"/>
        <c:axPos val="l"/>
        <c:numFmt formatCode="#,##0" sourceLinked="1"/>
        <c:majorTickMark val="out"/>
        <c:minorTickMark val="none"/>
        <c:tickLblPos val="nextTo"/>
        <c:crossAx val="79059584"/>
        <c:crosses val="autoZero"/>
        <c:crossBetween val="between"/>
      </c:valAx>
    </c:plotArea>
    <c:legend>
      <c:legendPos val="t"/>
      <c:layout/>
      <c:overlay val="0"/>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es-EC"/>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6C92-4CDD-9659-22ACCC53A9A1}"/>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6C92-4CDD-9659-22ACCC53A9A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Hoja1!$B$4:$B$5</c:f>
              <c:strCache>
                <c:ptCount val="2"/>
                <c:pt idx="0">
                  <c:v>Sì</c:v>
                </c:pt>
                <c:pt idx="1">
                  <c:v>No</c:v>
                </c:pt>
              </c:strCache>
            </c:strRef>
          </c:cat>
          <c:val>
            <c:numRef>
              <c:f>Hoja1!$C$4:$C$5</c:f>
              <c:numCache>
                <c:formatCode>General</c:formatCode>
                <c:ptCount val="2"/>
                <c:pt idx="0">
                  <c:v>26</c:v>
                </c:pt>
                <c:pt idx="1">
                  <c:v>4</c:v>
                </c:pt>
              </c:numCache>
            </c:numRef>
          </c:val>
          <c:extLst xmlns:c16r2="http://schemas.microsoft.com/office/drawing/2015/06/chart">
            <c:ext xmlns:c16="http://schemas.microsoft.com/office/drawing/2014/chart" uri="{C3380CC4-5D6E-409C-BE32-E72D297353CC}">
              <c16:uniqueId val="{00000004-6C92-4CDD-9659-22ACCC53A9A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E079-4CCE-A41E-053F7DFA484C}"/>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E079-4CCE-A41E-053F7DFA484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Hoja1!$B$11:$B$12</c:f>
              <c:strCache>
                <c:ptCount val="2"/>
                <c:pt idx="0">
                  <c:v>Sí</c:v>
                </c:pt>
                <c:pt idx="1">
                  <c:v>No</c:v>
                </c:pt>
              </c:strCache>
            </c:strRef>
          </c:cat>
          <c:val>
            <c:numRef>
              <c:f>Hoja1!$C$11:$C$12</c:f>
              <c:numCache>
                <c:formatCode>General</c:formatCode>
                <c:ptCount val="2"/>
                <c:pt idx="0">
                  <c:v>22</c:v>
                </c:pt>
                <c:pt idx="1">
                  <c:v>8</c:v>
                </c:pt>
              </c:numCache>
            </c:numRef>
          </c:val>
          <c:extLst xmlns:c16r2="http://schemas.microsoft.com/office/drawing/2015/06/chart">
            <c:ext xmlns:c16="http://schemas.microsoft.com/office/drawing/2014/chart" uri="{C3380CC4-5D6E-409C-BE32-E72D297353CC}">
              <c16:uniqueId val="{00000004-E079-4CCE-A41E-053F7DFA484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87FA-453D-A8D2-76B05015A20D}"/>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87FA-453D-A8D2-76B05015A20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Hoja1!$B$19:$B$20</c:f>
              <c:strCache>
                <c:ptCount val="2"/>
                <c:pt idx="0">
                  <c:v>Sí</c:v>
                </c:pt>
                <c:pt idx="1">
                  <c:v>No</c:v>
                </c:pt>
              </c:strCache>
            </c:strRef>
          </c:cat>
          <c:val>
            <c:numRef>
              <c:f>Hoja1!$C$19:$C$20</c:f>
              <c:numCache>
                <c:formatCode>General</c:formatCode>
                <c:ptCount val="2"/>
                <c:pt idx="0">
                  <c:v>28</c:v>
                </c:pt>
                <c:pt idx="1">
                  <c:v>2</c:v>
                </c:pt>
              </c:numCache>
            </c:numRef>
          </c:val>
          <c:extLst xmlns:c16r2="http://schemas.microsoft.com/office/drawing/2015/06/chart">
            <c:ext xmlns:c16="http://schemas.microsoft.com/office/drawing/2014/chart" uri="{C3380CC4-5D6E-409C-BE32-E72D297353CC}">
              <c16:uniqueId val="{00000004-87FA-453D-A8D2-76B05015A20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4.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D6EE7D-9966-4EBB-A49B-EAB0ECE7CEEE}" type="doc">
      <dgm:prSet loTypeId="urn:microsoft.com/office/officeart/2005/8/layout/process5" loCatId="process" qsTypeId="urn:microsoft.com/office/officeart/2005/8/quickstyle/simple1" qsCatId="simple" csTypeId="urn:microsoft.com/office/officeart/2005/8/colors/colorful2" csCatId="colorful" phldr="1"/>
      <dgm:spPr/>
      <dgm:t>
        <a:bodyPr/>
        <a:lstStyle/>
        <a:p>
          <a:endParaRPr lang="es-ES"/>
        </a:p>
      </dgm:t>
    </dgm:pt>
    <dgm:pt modelId="{B27F7810-6BA4-49A7-B3C7-C678D2CEA8CD}">
      <dgm:prSet phldrT="[Texto]" custT="1"/>
      <dgm:spPr/>
      <dgm:t>
        <a:bodyPr/>
        <a:lstStyle/>
        <a:p>
          <a:r>
            <a:rPr lang="es-ES" sz="2000" b="1" dirty="0" smtClean="0"/>
            <a:t>Teoría del Intercambio Desigual</a:t>
          </a:r>
          <a:endParaRPr lang="es-ES" sz="2000" b="1" dirty="0"/>
        </a:p>
      </dgm:t>
    </dgm:pt>
    <dgm:pt modelId="{2B3B8B14-E25B-49F1-AB3C-0467D0F195FF}" type="parTrans" cxnId="{1EE54725-0225-4A4A-B233-1B55C78BEC59}">
      <dgm:prSet/>
      <dgm:spPr/>
      <dgm:t>
        <a:bodyPr/>
        <a:lstStyle/>
        <a:p>
          <a:endParaRPr lang="es-ES"/>
        </a:p>
      </dgm:t>
    </dgm:pt>
    <dgm:pt modelId="{66307E78-BE3F-462E-A4BA-6B4DCAC5187F}" type="sibTrans" cxnId="{1EE54725-0225-4A4A-B233-1B55C78BEC59}">
      <dgm:prSet/>
      <dgm:spPr/>
      <dgm:t>
        <a:bodyPr/>
        <a:lstStyle/>
        <a:p>
          <a:endParaRPr lang="es-ES"/>
        </a:p>
      </dgm:t>
    </dgm:pt>
    <dgm:pt modelId="{C6EF18A0-1B8B-48CF-9B27-31CDBA1B5E22}">
      <dgm:prSet phldrT="[Texto]"/>
      <dgm:spPr/>
      <dgm:t>
        <a:bodyPr/>
        <a:lstStyle/>
        <a:p>
          <a:r>
            <a:rPr lang="es-ES" dirty="0" smtClean="0"/>
            <a:t>Diferencias en los recursos de un país para producir </a:t>
          </a:r>
          <a:endParaRPr lang="es-ES" dirty="0"/>
        </a:p>
      </dgm:t>
    </dgm:pt>
    <dgm:pt modelId="{C4BEB04A-ADFE-4498-8809-67DD5ACEAB8F}" type="parTrans" cxnId="{011C8177-4990-4BD2-8968-C6B7149C7D25}">
      <dgm:prSet/>
      <dgm:spPr/>
      <dgm:t>
        <a:bodyPr/>
        <a:lstStyle/>
        <a:p>
          <a:endParaRPr lang="es-ES"/>
        </a:p>
      </dgm:t>
    </dgm:pt>
    <dgm:pt modelId="{E248A665-B89B-478A-A7F0-553708EEE18C}" type="sibTrans" cxnId="{011C8177-4990-4BD2-8968-C6B7149C7D25}">
      <dgm:prSet/>
      <dgm:spPr/>
      <dgm:t>
        <a:bodyPr/>
        <a:lstStyle/>
        <a:p>
          <a:endParaRPr lang="es-ES"/>
        </a:p>
      </dgm:t>
    </dgm:pt>
    <dgm:pt modelId="{BBA5613D-41F9-49C9-B0AD-C2AD016A714D}">
      <dgm:prSet phldrT="[Texto]"/>
      <dgm:spPr/>
      <dgm:t>
        <a:bodyPr/>
        <a:lstStyle/>
        <a:p>
          <a:r>
            <a:rPr lang="es-ES" dirty="0" smtClean="0"/>
            <a:t>Genera que bienes al ser exportados tengan un mayor o menor valor</a:t>
          </a:r>
          <a:endParaRPr lang="es-ES" dirty="0"/>
        </a:p>
      </dgm:t>
    </dgm:pt>
    <dgm:pt modelId="{75797F83-F728-4372-8F6E-BADA6CB3DB9C}" type="parTrans" cxnId="{B0592DCF-99F0-4971-826B-E5BC7BF01202}">
      <dgm:prSet/>
      <dgm:spPr/>
      <dgm:t>
        <a:bodyPr/>
        <a:lstStyle/>
        <a:p>
          <a:endParaRPr lang="es-ES"/>
        </a:p>
      </dgm:t>
    </dgm:pt>
    <dgm:pt modelId="{59F23D84-B5C0-4829-B497-2760A4031249}" type="sibTrans" cxnId="{B0592DCF-99F0-4971-826B-E5BC7BF01202}">
      <dgm:prSet/>
      <dgm:spPr/>
      <dgm:t>
        <a:bodyPr/>
        <a:lstStyle/>
        <a:p>
          <a:endParaRPr lang="es-ES"/>
        </a:p>
      </dgm:t>
    </dgm:pt>
    <dgm:pt modelId="{07F889AA-F509-4BCF-8009-0E1FA4D5E3A8}">
      <dgm:prSet phldrT="[Texto]"/>
      <dgm:spPr/>
      <dgm:t>
        <a:bodyPr/>
        <a:lstStyle/>
        <a:p>
          <a:r>
            <a:rPr lang="es-ES" dirty="0" smtClean="0"/>
            <a:t>Se desarrolla un intercambio desequilibrado entre países</a:t>
          </a:r>
          <a:endParaRPr lang="es-ES" dirty="0"/>
        </a:p>
      </dgm:t>
    </dgm:pt>
    <dgm:pt modelId="{977DBB72-5E3B-4E1A-8A60-715376BF2E48}" type="parTrans" cxnId="{981D4C09-BBB4-4497-92C6-D9CD3335483B}">
      <dgm:prSet/>
      <dgm:spPr/>
      <dgm:t>
        <a:bodyPr/>
        <a:lstStyle/>
        <a:p>
          <a:endParaRPr lang="es-ES"/>
        </a:p>
      </dgm:t>
    </dgm:pt>
    <dgm:pt modelId="{D44B99CB-B5A5-4B9F-8D27-33458BF0E7F0}" type="sibTrans" cxnId="{981D4C09-BBB4-4497-92C6-D9CD3335483B}">
      <dgm:prSet/>
      <dgm:spPr/>
      <dgm:t>
        <a:bodyPr/>
        <a:lstStyle/>
        <a:p>
          <a:endParaRPr lang="es-ES"/>
        </a:p>
      </dgm:t>
    </dgm:pt>
    <dgm:pt modelId="{C90A406F-EFCE-4A2D-83C3-274404CA769A}">
      <dgm:prSet phldrT="[Texto]" custT="1"/>
      <dgm:spPr/>
      <dgm:t>
        <a:bodyPr/>
        <a:lstStyle/>
        <a:p>
          <a:r>
            <a:rPr lang="es-ES" sz="1800" dirty="0" smtClean="0"/>
            <a:t>Un país en vías de desarrollo exporta materias primas </a:t>
          </a:r>
        </a:p>
      </dgm:t>
    </dgm:pt>
    <dgm:pt modelId="{1E79E88A-1DC6-4138-A8B5-8CA966823AEE}" type="parTrans" cxnId="{495FC65D-E777-46F5-884A-074089DA669E}">
      <dgm:prSet/>
      <dgm:spPr/>
      <dgm:t>
        <a:bodyPr/>
        <a:lstStyle/>
        <a:p>
          <a:endParaRPr lang="es-ES"/>
        </a:p>
      </dgm:t>
    </dgm:pt>
    <dgm:pt modelId="{F075E3BB-620D-4D04-9F1F-759835AACEB4}" type="sibTrans" cxnId="{495FC65D-E777-46F5-884A-074089DA669E}">
      <dgm:prSet/>
      <dgm:spPr/>
      <dgm:t>
        <a:bodyPr/>
        <a:lstStyle/>
        <a:p>
          <a:endParaRPr lang="es-ES"/>
        </a:p>
      </dgm:t>
    </dgm:pt>
    <dgm:pt modelId="{F2AEB606-D163-4850-9631-37076B3BB1AC}">
      <dgm:prSet phldrT="[Texto]"/>
      <dgm:spPr/>
      <dgm:t>
        <a:bodyPr/>
        <a:lstStyle/>
        <a:p>
          <a:r>
            <a:rPr lang="es-ES" dirty="0" smtClean="0"/>
            <a:t>Un país desarrollado exporta productos manufacturados</a:t>
          </a:r>
          <a:endParaRPr lang="es-ES" dirty="0"/>
        </a:p>
      </dgm:t>
    </dgm:pt>
    <dgm:pt modelId="{AD014B0A-F51F-4CA5-BF12-3F27020FD25D}" type="parTrans" cxnId="{3AC52FCD-2C6B-47B3-85DF-4E182B8A74A3}">
      <dgm:prSet/>
      <dgm:spPr/>
      <dgm:t>
        <a:bodyPr/>
        <a:lstStyle/>
        <a:p>
          <a:endParaRPr lang="es-ES"/>
        </a:p>
      </dgm:t>
    </dgm:pt>
    <dgm:pt modelId="{F2BBF696-6D76-42B4-B765-FB72F311E81E}" type="sibTrans" cxnId="{3AC52FCD-2C6B-47B3-85DF-4E182B8A74A3}">
      <dgm:prSet/>
      <dgm:spPr/>
      <dgm:t>
        <a:bodyPr/>
        <a:lstStyle/>
        <a:p>
          <a:endParaRPr lang="es-ES"/>
        </a:p>
      </dgm:t>
    </dgm:pt>
    <dgm:pt modelId="{D3A84CE5-6B0B-4697-8B09-4B10A3F3DB71}" type="pres">
      <dgm:prSet presAssocID="{0FD6EE7D-9966-4EBB-A49B-EAB0ECE7CEEE}" presName="diagram" presStyleCnt="0">
        <dgm:presLayoutVars>
          <dgm:dir/>
          <dgm:resizeHandles val="exact"/>
        </dgm:presLayoutVars>
      </dgm:prSet>
      <dgm:spPr/>
      <dgm:t>
        <a:bodyPr/>
        <a:lstStyle/>
        <a:p>
          <a:endParaRPr lang="es-EC"/>
        </a:p>
      </dgm:t>
    </dgm:pt>
    <dgm:pt modelId="{31C4A43A-1319-45E0-A1C7-B225E53C88B9}" type="pres">
      <dgm:prSet presAssocID="{B27F7810-6BA4-49A7-B3C7-C678D2CEA8CD}" presName="node" presStyleLbl="node1" presStyleIdx="0" presStyleCnt="6">
        <dgm:presLayoutVars>
          <dgm:bulletEnabled val="1"/>
        </dgm:presLayoutVars>
      </dgm:prSet>
      <dgm:spPr/>
      <dgm:t>
        <a:bodyPr/>
        <a:lstStyle/>
        <a:p>
          <a:endParaRPr lang="es-ES"/>
        </a:p>
      </dgm:t>
    </dgm:pt>
    <dgm:pt modelId="{6D0D275E-35B4-4FA3-8DA0-4C7FBA73D981}" type="pres">
      <dgm:prSet presAssocID="{66307E78-BE3F-462E-A4BA-6B4DCAC5187F}" presName="sibTrans" presStyleLbl="sibTrans2D1" presStyleIdx="0" presStyleCnt="5"/>
      <dgm:spPr/>
      <dgm:t>
        <a:bodyPr/>
        <a:lstStyle/>
        <a:p>
          <a:endParaRPr lang="es-EC"/>
        </a:p>
      </dgm:t>
    </dgm:pt>
    <dgm:pt modelId="{C89AD4FB-F7F8-421D-85F8-A2EF9CE5FBA1}" type="pres">
      <dgm:prSet presAssocID="{66307E78-BE3F-462E-A4BA-6B4DCAC5187F}" presName="connectorText" presStyleLbl="sibTrans2D1" presStyleIdx="0" presStyleCnt="5"/>
      <dgm:spPr/>
      <dgm:t>
        <a:bodyPr/>
        <a:lstStyle/>
        <a:p>
          <a:endParaRPr lang="es-EC"/>
        </a:p>
      </dgm:t>
    </dgm:pt>
    <dgm:pt modelId="{43D804FA-69B5-417C-8A36-71EB6624CDEB}" type="pres">
      <dgm:prSet presAssocID="{C6EF18A0-1B8B-48CF-9B27-31CDBA1B5E22}" presName="node" presStyleLbl="node1" presStyleIdx="1" presStyleCnt="6">
        <dgm:presLayoutVars>
          <dgm:bulletEnabled val="1"/>
        </dgm:presLayoutVars>
      </dgm:prSet>
      <dgm:spPr/>
      <dgm:t>
        <a:bodyPr/>
        <a:lstStyle/>
        <a:p>
          <a:endParaRPr lang="es-ES"/>
        </a:p>
      </dgm:t>
    </dgm:pt>
    <dgm:pt modelId="{2A4B5EDD-C857-4498-A9B6-7521E1D169C8}" type="pres">
      <dgm:prSet presAssocID="{E248A665-B89B-478A-A7F0-553708EEE18C}" presName="sibTrans" presStyleLbl="sibTrans2D1" presStyleIdx="1" presStyleCnt="5"/>
      <dgm:spPr/>
      <dgm:t>
        <a:bodyPr/>
        <a:lstStyle/>
        <a:p>
          <a:endParaRPr lang="es-EC"/>
        </a:p>
      </dgm:t>
    </dgm:pt>
    <dgm:pt modelId="{AAEFC4B5-103F-4304-B7E1-9FE87921439A}" type="pres">
      <dgm:prSet presAssocID="{E248A665-B89B-478A-A7F0-553708EEE18C}" presName="connectorText" presStyleLbl="sibTrans2D1" presStyleIdx="1" presStyleCnt="5"/>
      <dgm:spPr/>
      <dgm:t>
        <a:bodyPr/>
        <a:lstStyle/>
        <a:p>
          <a:endParaRPr lang="es-EC"/>
        </a:p>
      </dgm:t>
    </dgm:pt>
    <dgm:pt modelId="{481C9BC1-1E8B-4612-9DB6-FCA8BE144823}" type="pres">
      <dgm:prSet presAssocID="{BBA5613D-41F9-49C9-B0AD-C2AD016A714D}" presName="node" presStyleLbl="node1" presStyleIdx="2" presStyleCnt="6">
        <dgm:presLayoutVars>
          <dgm:bulletEnabled val="1"/>
        </dgm:presLayoutVars>
      </dgm:prSet>
      <dgm:spPr/>
      <dgm:t>
        <a:bodyPr/>
        <a:lstStyle/>
        <a:p>
          <a:endParaRPr lang="es-ES"/>
        </a:p>
      </dgm:t>
    </dgm:pt>
    <dgm:pt modelId="{846927F0-D173-4E3E-995B-AFD8C362CC6F}" type="pres">
      <dgm:prSet presAssocID="{59F23D84-B5C0-4829-B497-2760A4031249}" presName="sibTrans" presStyleLbl="sibTrans2D1" presStyleIdx="2" presStyleCnt="5"/>
      <dgm:spPr/>
      <dgm:t>
        <a:bodyPr/>
        <a:lstStyle/>
        <a:p>
          <a:endParaRPr lang="es-EC"/>
        </a:p>
      </dgm:t>
    </dgm:pt>
    <dgm:pt modelId="{1E8F91BF-E580-491B-92E9-3D374C6CD358}" type="pres">
      <dgm:prSet presAssocID="{59F23D84-B5C0-4829-B497-2760A4031249}" presName="connectorText" presStyleLbl="sibTrans2D1" presStyleIdx="2" presStyleCnt="5"/>
      <dgm:spPr/>
      <dgm:t>
        <a:bodyPr/>
        <a:lstStyle/>
        <a:p>
          <a:endParaRPr lang="es-EC"/>
        </a:p>
      </dgm:t>
    </dgm:pt>
    <dgm:pt modelId="{F115B562-3F95-49A0-A0D2-0A40F53057C5}" type="pres">
      <dgm:prSet presAssocID="{07F889AA-F509-4BCF-8009-0E1FA4D5E3A8}" presName="node" presStyleLbl="node1" presStyleIdx="3" presStyleCnt="6">
        <dgm:presLayoutVars>
          <dgm:bulletEnabled val="1"/>
        </dgm:presLayoutVars>
      </dgm:prSet>
      <dgm:spPr/>
      <dgm:t>
        <a:bodyPr/>
        <a:lstStyle/>
        <a:p>
          <a:endParaRPr lang="es-ES"/>
        </a:p>
      </dgm:t>
    </dgm:pt>
    <dgm:pt modelId="{5BBD8F09-DDAD-4A1A-A886-11060CD8C80B}" type="pres">
      <dgm:prSet presAssocID="{D44B99CB-B5A5-4B9F-8D27-33458BF0E7F0}" presName="sibTrans" presStyleLbl="sibTrans2D1" presStyleIdx="3" presStyleCnt="5"/>
      <dgm:spPr/>
      <dgm:t>
        <a:bodyPr/>
        <a:lstStyle/>
        <a:p>
          <a:endParaRPr lang="es-EC"/>
        </a:p>
      </dgm:t>
    </dgm:pt>
    <dgm:pt modelId="{F7EF459C-1872-46E6-9BF3-D339525534A2}" type="pres">
      <dgm:prSet presAssocID="{D44B99CB-B5A5-4B9F-8D27-33458BF0E7F0}" presName="connectorText" presStyleLbl="sibTrans2D1" presStyleIdx="3" presStyleCnt="5"/>
      <dgm:spPr/>
      <dgm:t>
        <a:bodyPr/>
        <a:lstStyle/>
        <a:p>
          <a:endParaRPr lang="es-EC"/>
        </a:p>
      </dgm:t>
    </dgm:pt>
    <dgm:pt modelId="{708F39A3-EC7F-4B31-A5E8-E3BAB4287471}" type="pres">
      <dgm:prSet presAssocID="{C90A406F-EFCE-4A2D-83C3-274404CA769A}" presName="node" presStyleLbl="node1" presStyleIdx="4" presStyleCnt="6">
        <dgm:presLayoutVars>
          <dgm:bulletEnabled val="1"/>
        </dgm:presLayoutVars>
      </dgm:prSet>
      <dgm:spPr/>
      <dgm:t>
        <a:bodyPr/>
        <a:lstStyle/>
        <a:p>
          <a:endParaRPr lang="es-ES"/>
        </a:p>
      </dgm:t>
    </dgm:pt>
    <dgm:pt modelId="{A81C9AE5-5CE3-462C-9DB9-388C64E3A314}" type="pres">
      <dgm:prSet presAssocID="{F075E3BB-620D-4D04-9F1F-759835AACEB4}" presName="sibTrans" presStyleLbl="sibTrans2D1" presStyleIdx="4" presStyleCnt="5"/>
      <dgm:spPr/>
      <dgm:t>
        <a:bodyPr/>
        <a:lstStyle/>
        <a:p>
          <a:endParaRPr lang="es-EC"/>
        </a:p>
      </dgm:t>
    </dgm:pt>
    <dgm:pt modelId="{24C31DBC-C8E4-4BAE-98A7-814EAF3408BC}" type="pres">
      <dgm:prSet presAssocID="{F075E3BB-620D-4D04-9F1F-759835AACEB4}" presName="connectorText" presStyleLbl="sibTrans2D1" presStyleIdx="4" presStyleCnt="5"/>
      <dgm:spPr/>
      <dgm:t>
        <a:bodyPr/>
        <a:lstStyle/>
        <a:p>
          <a:endParaRPr lang="es-EC"/>
        </a:p>
      </dgm:t>
    </dgm:pt>
    <dgm:pt modelId="{5776BED8-E811-4650-98D4-0D786D4AC4C3}" type="pres">
      <dgm:prSet presAssocID="{F2AEB606-D163-4850-9631-37076B3BB1AC}" presName="node" presStyleLbl="node1" presStyleIdx="5" presStyleCnt="6">
        <dgm:presLayoutVars>
          <dgm:bulletEnabled val="1"/>
        </dgm:presLayoutVars>
      </dgm:prSet>
      <dgm:spPr/>
      <dgm:t>
        <a:bodyPr/>
        <a:lstStyle/>
        <a:p>
          <a:endParaRPr lang="es-ES"/>
        </a:p>
      </dgm:t>
    </dgm:pt>
  </dgm:ptLst>
  <dgm:cxnLst>
    <dgm:cxn modelId="{9A7B5912-F471-4C9A-83DE-0C185B37886F}" type="presOf" srcId="{66307E78-BE3F-462E-A4BA-6B4DCAC5187F}" destId="{6D0D275E-35B4-4FA3-8DA0-4C7FBA73D981}" srcOrd="0" destOrd="0" presId="urn:microsoft.com/office/officeart/2005/8/layout/process5"/>
    <dgm:cxn modelId="{981D4C09-BBB4-4497-92C6-D9CD3335483B}" srcId="{0FD6EE7D-9966-4EBB-A49B-EAB0ECE7CEEE}" destId="{07F889AA-F509-4BCF-8009-0E1FA4D5E3A8}" srcOrd="3" destOrd="0" parTransId="{977DBB72-5E3B-4E1A-8A60-715376BF2E48}" sibTransId="{D44B99CB-B5A5-4B9F-8D27-33458BF0E7F0}"/>
    <dgm:cxn modelId="{525B0862-84F5-4DC3-B2CF-61BCA1031A93}" type="presOf" srcId="{07F889AA-F509-4BCF-8009-0E1FA4D5E3A8}" destId="{F115B562-3F95-49A0-A0D2-0A40F53057C5}" srcOrd="0" destOrd="0" presId="urn:microsoft.com/office/officeart/2005/8/layout/process5"/>
    <dgm:cxn modelId="{3AC52FCD-2C6B-47B3-85DF-4E182B8A74A3}" srcId="{0FD6EE7D-9966-4EBB-A49B-EAB0ECE7CEEE}" destId="{F2AEB606-D163-4850-9631-37076B3BB1AC}" srcOrd="5" destOrd="0" parTransId="{AD014B0A-F51F-4CA5-BF12-3F27020FD25D}" sibTransId="{F2BBF696-6D76-42B4-B765-FB72F311E81E}"/>
    <dgm:cxn modelId="{23DDD4D5-0172-4A52-A275-B6C0E1DCF9E1}" type="presOf" srcId="{0FD6EE7D-9966-4EBB-A49B-EAB0ECE7CEEE}" destId="{D3A84CE5-6B0B-4697-8B09-4B10A3F3DB71}" srcOrd="0" destOrd="0" presId="urn:microsoft.com/office/officeart/2005/8/layout/process5"/>
    <dgm:cxn modelId="{646CAE4D-7360-48F3-A1A8-186E7460C5C7}" type="presOf" srcId="{D44B99CB-B5A5-4B9F-8D27-33458BF0E7F0}" destId="{F7EF459C-1872-46E6-9BF3-D339525534A2}" srcOrd="1" destOrd="0" presId="urn:microsoft.com/office/officeart/2005/8/layout/process5"/>
    <dgm:cxn modelId="{011C8177-4990-4BD2-8968-C6B7149C7D25}" srcId="{0FD6EE7D-9966-4EBB-A49B-EAB0ECE7CEEE}" destId="{C6EF18A0-1B8B-48CF-9B27-31CDBA1B5E22}" srcOrd="1" destOrd="0" parTransId="{C4BEB04A-ADFE-4498-8809-67DD5ACEAB8F}" sibTransId="{E248A665-B89B-478A-A7F0-553708EEE18C}"/>
    <dgm:cxn modelId="{495FC65D-E777-46F5-884A-074089DA669E}" srcId="{0FD6EE7D-9966-4EBB-A49B-EAB0ECE7CEEE}" destId="{C90A406F-EFCE-4A2D-83C3-274404CA769A}" srcOrd="4" destOrd="0" parTransId="{1E79E88A-1DC6-4138-A8B5-8CA966823AEE}" sibTransId="{F075E3BB-620D-4D04-9F1F-759835AACEB4}"/>
    <dgm:cxn modelId="{7EEC34DC-8E3E-40AA-9463-256938CA0D98}" type="presOf" srcId="{C6EF18A0-1B8B-48CF-9B27-31CDBA1B5E22}" destId="{43D804FA-69B5-417C-8A36-71EB6624CDEB}" srcOrd="0" destOrd="0" presId="urn:microsoft.com/office/officeart/2005/8/layout/process5"/>
    <dgm:cxn modelId="{8839E7D6-AF5E-4B88-BDA4-24B5DB0847EF}" type="presOf" srcId="{66307E78-BE3F-462E-A4BA-6B4DCAC5187F}" destId="{C89AD4FB-F7F8-421D-85F8-A2EF9CE5FBA1}" srcOrd="1" destOrd="0" presId="urn:microsoft.com/office/officeart/2005/8/layout/process5"/>
    <dgm:cxn modelId="{B0592DCF-99F0-4971-826B-E5BC7BF01202}" srcId="{0FD6EE7D-9966-4EBB-A49B-EAB0ECE7CEEE}" destId="{BBA5613D-41F9-49C9-B0AD-C2AD016A714D}" srcOrd="2" destOrd="0" parTransId="{75797F83-F728-4372-8F6E-BADA6CB3DB9C}" sibTransId="{59F23D84-B5C0-4829-B497-2760A4031249}"/>
    <dgm:cxn modelId="{7190363C-5DB5-4185-9A73-04762BBE4D90}" type="presOf" srcId="{E248A665-B89B-478A-A7F0-553708EEE18C}" destId="{AAEFC4B5-103F-4304-B7E1-9FE87921439A}" srcOrd="1" destOrd="0" presId="urn:microsoft.com/office/officeart/2005/8/layout/process5"/>
    <dgm:cxn modelId="{1EE54725-0225-4A4A-B233-1B55C78BEC59}" srcId="{0FD6EE7D-9966-4EBB-A49B-EAB0ECE7CEEE}" destId="{B27F7810-6BA4-49A7-B3C7-C678D2CEA8CD}" srcOrd="0" destOrd="0" parTransId="{2B3B8B14-E25B-49F1-AB3C-0467D0F195FF}" sibTransId="{66307E78-BE3F-462E-A4BA-6B4DCAC5187F}"/>
    <dgm:cxn modelId="{72A92644-E4A9-4080-AE7A-51C9DF699855}" type="presOf" srcId="{F075E3BB-620D-4D04-9F1F-759835AACEB4}" destId="{A81C9AE5-5CE3-462C-9DB9-388C64E3A314}" srcOrd="0" destOrd="0" presId="urn:microsoft.com/office/officeart/2005/8/layout/process5"/>
    <dgm:cxn modelId="{547E0D25-99AC-46A0-B526-6F76100E8B1B}" type="presOf" srcId="{59F23D84-B5C0-4829-B497-2760A4031249}" destId="{1E8F91BF-E580-491B-92E9-3D374C6CD358}" srcOrd="1" destOrd="0" presId="urn:microsoft.com/office/officeart/2005/8/layout/process5"/>
    <dgm:cxn modelId="{E7AB2E6F-E927-4519-B657-1BAEAB1DC117}" type="presOf" srcId="{D44B99CB-B5A5-4B9F-8D27-33458BF0E7F0}" destId="{5BBD8F09-DDAD-4A1A-A886-11060CD8C80B}" srcOrd="0" destOrd="0" presId="urn:microsoft.com/office/officeart/2005/8/layout/process5"/>
    <dgm:cxn modelId="{EE1203DE-D2C2-4D00-8A28-D96D6150BEA6}" type="presOf" srcId="{C90A406F-EFCE-4A2D-83C3-274404CA769A}" destId="{708F39A3-EC7F-4B31-A5E8-E3BAB4287471}" srcOrd="0" destOrd="0" presId="urn:microsoft.com/office/officeart/2005/8/layout/process5"/>
    <dgm:cxn modelId="{B0D94389-3450-4ACE-81A6-7ACEF7485A0C}" type="presOf" srcId="{BBA5613D-41F9-49C9-B0AD-C2AD016A714D}" destId="{481C9BC1-1E8B-4612-9DB6-FCA8BE144823}" srcOrd="0" destOrd="0" presId="urn:microsoft.com/office/officeart/2005/8/layout/process5"/>
    <dgm:cxn modelId="{CA005025-E41E-4874-BC66-8878D4CBA4D4}" type="presOf" srcId="{E248A665-B89B-478A-A7F0-553708EEE18C}" destId="{2A4B5EDD-C857-4498-A9B6-7521E1D169C8}" srcOrd="0" destOrd="0" presId="urn:microsoft.com/office/officeart/2005/8/layout/process5"/>
    <dgm:cxn modelId="{6A04B569-FFCC-40C5-BC66-BD2B084E2FBA}" type="presOf" srcId="{F075E3BB-620D-4D04-9F1F-759835AACEB4}" destId="{24C31DBC-C8E4-4BAE-98A7-814EAF3408BC}" srcOrd="1" destOrd="0" presId="urn:microsoft.com/office/officeart/2005/8/layout/process5"/>
    <dgm:cxn modelId="{68587F4D-3EED-4715-B828-E044254A6FAE}" type="presOf" srcId="{59F23D84-B5C0-4829-B497-2760A4031249}" destId="{846927F0-D173-4E3E-995B-AFD8C362CC6F}" srcOrd="0" destOrd="0" presId="urn:microsoft.com/office/officeart/2005/8/layout/process5"/>
    <dgm:cxn modelId="{501EBE1E-92C1-4CF7-BA91-1346D481E62F}" type="presOf" srcId="{B27F7810-6BA4-49A7-B3C7-C678D2CEA8CD}" destId="{31C4A43A-1319-45E0-A1C7-B225E53C88B9}" srcOrd="0" destOrd="0" presId="urn:microsoft.com/office/officeart/2005/8/layout/process5"/>
    <dgm:cxn modelId="{3F6121AE-5C01-471D-8313-E49690545407}" type="presOf" srcId="{F2AEB606-D163-4850-9631-37076B3BB1AC}" destId="{5776BED8-E811-4650-98D4-0D786D4AC4C3}" srcOrd="0" destOrd="0" presId="urn:microsoft.com/office/officeart/2005/8/layout/process5"/>
    <dgm:cxn modelId="{136CA7ED-6EC3-41B0-AADB-A787D0E815C5}" type="presParOf" srcId="{D3A84CE5-6B0B-4697-8B09-4B10A3F3DB71}" destId="{31C4A43A-1319-45E0-A1C7-B225E53C88B9}" srcOrd="0" destOrd="0" presId="urn:microsoft.com/office/officeart/2005/8/layout/process5"/>
    <dgm:cxn modelId="{0176FE8E-CAD5-4F75-86CB-DA718B681459}" type="presParOf" srcId="{D3A84CE5-6B0B-4697-8B09-4B10A3F3DB71}" destId="{6D0D275E-35B4-4FA3-8DA0-4C7FBA73D981}" srcOrd="1" destOrd="0" presId="urn:microsoft.com/office/officeart/2005/8/layout/process5"/>
    <dgm:cxn modelId="{C073D6F2-6983-4D2F-8134-708747A88C14}" type="presParOf" srcId="{6D0D275E-35B4-4FA3-8DA0-4C7FBA73D981}" destId="{C89AD4FB-F7F8-421D-85F8-A2EF9CE5FBA1}" srcOrd="0" destOrd="0" presId="urn:microsoft.com/office/officeart/2005/8/layout/process5"/>
    <dgm:cxn modelId="{0BC51CEC-2258-4F91-A9C0-BF27428EE617}" type="presParOf" srcId="{D3A84CE5-6B0B-4697-8B09-4B10A3F3DB71}" destId="{43D804FA-69B5-417C-8A36-71EB6624CDEB}" srcOrd="2" destOrd="0" presId="urn:microsoft.com/office/officeart/2005/8/layout/process5"/>
    <dgm:cxn modelId="{E63976B6-A53D-4A0D-8504-0259490697A4}" type="presParOf" srcId="{D3A84CE5-6B0B-4697-8B09-4B10A3F3DB71}" destId="{2A4B5EDD-C857-4498-A9B6-7521E1D169C8}" srcOrd="3" destOrd="0" presId="urn:microsoft.com/office/officeart/2005/8/layout/process5"/>
    <dgm:cxn modelId="{92498460-548E-464F-9DAB-0B5C150CE19C}" type="presParOf" srcId="{2A4B5EDD-C857-4498-A9B6-7521E1D169C8}" destId="{AAEFC4B5-103F-4304-B7E1-9FE87921439A}" srcOrd="0" destOrd="0" presId="urn:microsoft.com/office/officeart/2005/8/layout/process5"/>
    <dgm:cxn modelId="{18702802-A1B1-42B2-B1AA-E2B77427F977}" type="presParOf" srcId="{D3A84CE5-6B0B-4697-8B09-4B10A3F3DB71}" destId="{481C9BC1-1E8B-4612-9DB6-FCA8BE144823}" srcOrd="4" destOrd="0" presId="urn:microsoft.com/office/officeart/2005/8/layout/process5"/>
    <dgm:cxn modelId="{9B6C6DE6-693C-419C-A503-1ED7B35705AB}" type="presParOf" srcId="{D3A84CE5-6B0B-4697-8B09-4B10A3F3DB71}" destId="{846927F0-D173-4E3E-995B-AFD8C362CC6F}" srcOrd="5" destOrd="0" presId="urn:microsoft.com/office/officeart/2005/8/layout/process5"/>
    <dgm:cxn modelId="{238A479B-D3C1-4FF4-9654-84C6B7F30C03}" type="presParOf" srcId="{846927F0-D173-4E3E-995B-AFD8C362CC6F}" destId="{1E8F91BF-E580-491B-92E9-3D374C6CD358}" srcOrd="0" destOrd="0" presId="urn:microsoft.com/office/officeart/2005/8/layout/process5"/>
    <dgm:cxn modelId="{5F8109EF-D107-470E-9CB3-5116BA29AE0E}" type="presParOf" srcId="{D3A84CE5-6B0B-4697-8B09-4B10A3F3DB71}" destId="{F115B562-3F95-49A0-A0D2-0A40F53057C5}" srcOrd="6" destOrd="0" presId="urn:microsoft.com/office/officeart/2005/8/layout/process5"/>
    <dgm:cxn modelId="{F516209F-3DC6-40A1-B335-3968DFD05D14}" type="presParOf" srcId="{D3A84CE5-6B0B-4697-8B09-4B10A3F3DB71}" destId="{5BBD8F09-DDAD-4A1A-A886-11060CD8C80B}" srcOrd="7" destOrd="0" presId="urn:microsoft.com/office/officeart/2005/8/layout/process5"/>
    <dgm:cxn modelId="{D44314E0-5EA3-402E-8C8B-D2749C14D79B}" type="presParOf" srcId="{5BBD8F09-DDAD-4A1A-A886-11060CD8C80B}" destId="{F7EF459C-1872-46E6-9BF3-D339525534A2}" srcOrd="0" destOrd="0" presId="urn:microsoft.com/office/officeart/2005/8/layout/process5"/>
    <dgm:cxn modelId="{DE544A62-6ED1-469C-BC78-95F53AF348A9}" type="presParOf" srcId="{D3A84CE5-6B0B-4697-8B09-4B10A3F3DB71}" destId="{708F39A3-EC7F-4B31-A5E8-E3BAB4287471}" srcOrd="8" destOrd="0" presId="urn:microsoft.com/office/officeart/2005/8/layout/process5"/>
    <dgm:cxn modelId="{D6771E54-D7E7-4859-95A3-79816D69EEC7}" type="presParOf" srcId="{D3A84CE5-6B0B-4697-8B09-4B10A3F3DB71}" destId="{A81C9AE5-5CE3-462C-9DB9-388C64E3A314}" srcOrd="9" destOrd="0" presId="urn:microsoft.com/office/officeart/2005/8/layout/process5"/>
    <dgm:cxn modelId="{A14BE1CD-3429-4E56-800D-F0AF17B7C95F}" type="presParOf" srcId="{A81C9AE5-5CE3-462C-9DB9-388C64E3A314}" destId="{24C31DBC-C8E4-4BAE-98A7-814EAF3408BC}" srcOrd="0" destOrd="0" presId="urn:microsoft.com/office/officeart/2005/8/layout/process5"/>
    <dgm:cxn modelId="{C9EF8F78-DD5F-4917-8977-7911B797DEC8}" type="presParOf" srcId="{D3A84CE5-6B0B-4697-8B09-4B10A3F3DB71}" destId="{5776BED8-E811-4650-98D4-0D786D4AC4C3}"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5FD120-2C7D-48E0-92C3-9545BFEF5552}" type="doc">
      <dgm:prSet loTypeId="urn:microsoft.com/office/officeart/2005/8/layout/hierarchy6" loCatId="hierarchy" qsTypeId="urn:microsoft.com/office/officeart/2005/8/quickstyle/simple1" qsCatId="simple" csTypeId="urn:microsoft.com/office/officeart/2005/8/colors/colorful1" csCatId="colorful" phldr="1"/>
      <dgm:spPr/>
      <dgm:t>
        <a:bodyPr/>
        <a:lstStyle/>
        <a:p>
          <a:endParaRPr lang="es-US"/>
        </a:p>
      </dgm:t>
    </dgm:pt>
    <dgm:pt modelId="{DBBD655D-5143-4D5F-B377-F5C0C0F0C00D}">
      <dgm:prSet phldrT="[Texto]" custT="1"/>
      <dgm:spPr/>
      <dgm:t>
        <a:bodyPr/>
        <a:lstStyle/>
        <a:p>
          <a:r>
            <a:rPr lang="es-US" sz="2800" dirty="0"/>
            <a:t>Enfoque Mixto</a:t>
          </a:r>
        </a:p>
      </dgm:t>
    </dgm:pt>
    <dgm:pt modelId="{AA56251B-C28F-4E8A-A291-5CC04EB84FD7}" type="parTrans" cxnId="{0B02C4BB-CF6C-4086-A4B6-57D7819B67AD}">
      <dgm:prSet/>
      <dgm:spPr/>
      <dgm:t>
        <a:bodyPr/>
        <a:lstStyle/>
        <a:p>
          <a:endParaRPr lang="es-US" sz="1100"/>
        </a:p>
      </dgm:t>
    </dgm:pt>
    <dgm:pt modelId="{B5F2889B-3FB1-4108-B0DF-16ADC5B44344}" type="sibTrans" cxnId="{0B02C4BB-CF6C-4086-A4B6-57D7819B67AD}">
      <dgm:prSet/>
      <dgm:spPr/>
      <dgm:t>
        <a:bodyPr/>
        <a:lstStyle/>
        <a:p>
          <a:endParaRPr lang="es-US" sz="1100"/>
        </a:p>
      </dgm:t>
    </dgm:pt>
    <dgm:pt modelId="{8AD4D82E-AACA-4A33-8431-61AC94DF8929}">
      <dgm:prSet phldrT="[Texto]" custT="1"/>
      <dgm:spPr/>
      <dgm:t>
        <a:bodyPr/>
        <a:lstStyle/>
        <a:p>
          <a:pPr algn="just"/>
          <a:r>
            <a:rPr lang="es-EC" sz="1600" b="1" dirty="0"/>
            <a:t>Investigación </a:t>
          </a:r>
          <a:r>
            <a:rPr lang="es-EC" sz="1600" b="1" dirty="0" smtClean="0"/>
            <a:t>cuantitativa: </a:t>
          </a:r>
          <a:r>
            <a:rPr lang="es-EC" sz="1600" b="0" dirty="0" smtClean="0"/>
            <a:t>se analizan las exportaciones de banano, precios internacionales, arancel y salvaguardas.</a:t>
          </a:r>
          <a:endParaRPr lang="es-US" sz="1600" b="0" dirty="0"/>
        </a:p>
      </dgm:t>
    </dgm:pt>
    <dgm:pt modelId="{1DBC992B-1DA6-488A-972D-C571B76B40C2}" type="parTrans" cxnId="{43B5039D-0351-4F26-B183-3F8B1D17A99E}">
      <dgm:prSet/>
      <dgm:spPr/>
      <dgm:t>
        <a:bodyPr/>
        <a:lstStyle/>
        <a:p>
          <a:endParaRPr lang="es-US" sz="1100"/>
        </a:p>
      </dgm:t>
    </dgm:pt>
    <dgm:pt modelId="{71AFE2A5-6503-4436-A149-219317D3DD66}" type="sibTrans" cxnId="{43B5039D-0351-4F26-B183-3F8B1D17A99E}">
      <dgm:prSet/>
      <dgm:spPr/>
      <dgm:t>
        <a:bodyPr/>
        <a:lstStyle/>
        <a:p>
          <a:endParaRPr lang="es-US" sz="1100"/>
        </a:p>
      </dgm:t>
    </dgm:pt>
    <dgm:pt modelId="{430F6648-BCC6-4F97-8B26-EA2FA2BD6C0F}">
      <dgm:prSet phldrT="[Texto]" custT="1"/>
      <dgm:spPr/>
      <dgm:t>
        <a:bodyPr/>
        <a:lstStyle/>
        <a:p>
          <a:pPr algn="just"/>
          <a:r>
            <a:rPr lang="es-EC" sz="1600" b="1" dirty="0"/>
            <a:t>Investigación </a:t>
          </a:r>
          <a:r>
            <a:rPr lang="es-EC" sz="1600" b="1" dirty="0" smtClean="0"/>
            <a:t>cualitativa: </a:t>
          </a:r>
          <a:r>
            <a:rPr lang="es-EC" sz="1600" b="0" dirty="0" smtClean="0"/>
            <a:t>se</a:t>
          </a:r>
          <a:r>
            <a:rPr lang="es-EC" sz="1600" b="1" dirty="0" smtClean="0"/>
            <a:t> </a:t>
          </a:r>
          <a:r>
            <a:rPr lang="es-EC" sz="1600" dirty="0" smtClean="0"/>
            <a:t>establece los elementos que cambian el comportamiento del sector bananero a través de la aplicación del SGP Plus</a:t>
          </a:r>
          <a:endParaRPr lang="es-US" sz="1600" dirty="0"/>
        </a:p>
      </dgm:t>
    </dgm:pt>
    <dgm:pt modelId="{DC2802FA-BF83-4E74-B481-30CAAC43DC07}" type="parTrans" cxnId="{F27FBC2B-BCA1-4E32-9442-0271D06A320E}">
      <dgm:prSet/>
      <dgm:spPr/>
      <dgm:t>
        <a:bodyPr/>
        <a:lstStyle/>
        <a:p>
          <a:endParaRPr lang="es-US" sz="1100"/>
        </a:p>
      </dgm:t>
    </dgm:pt>
    <dgm:pt modelId="{A1F0CB00-45CD-4574-A132-D11F7980818E}" type="sibTrans" cxnId="{F27FBC2B-BCA1-4E32-9442-0271D06A320E}">
      <dgm:prSet/>
      <dgm:spPr/>
      <dgm:t>
        <a:bodyPr/>
        <a:lstStyle/>
        <a:p>
          <a:endParaRPr lang="es-US" sz="1100"/>
        </a:p>
      </dgm:t>
    </dgm:pt>
    <dgm:pt modelId="{14F27CB9-9929-46F0-860B-407242488BB3}" type="pres">
      <dgm:prSet presAssocID="{AD5FD120-2C7D-48E0-92C3-9545BFEF5552}" presName="mainComposite" presStyleCnt="0">
        <dgm:presLayoutVars>
          <dgm:chPref val="1"/>
          <dgm:dir/>
          <dgm:animOne val="branch"/>
          <dgm:animLvl val="lvl"/>
          <dgm:resizeHandles val="exact"/>
        </dgm:presLayoutVars>
      </dgm:prSet>
      <dgm:spPr/>
      <dgm:t>
        <a:bodyPr/>
        <a:lstStyle/>
        <a:p>
          <a:endParaRPr lang="es-ES"/>
        </a:p>
      </dgm:t>
    </dgm:pt>
    <dgm:pt modelId="{B3F282CB-296F-4D82-8A3C-A9DD8F68960D}" type="pres">
      <dgm:prSet presAssocID="{AD5FD120-2C7D-48E0-92C3-9545BFEF5552}" presName="hierFlow" presStyleCnt="0"/>
      <dgm:spPr/>
      <dgm:t>
        <a:bodyPr/>
        <a:lstStyle/>
        <a:p>
          <a:endParaRPr lang="es-ES"/>
        </a:p>
      </dgm:t>
    </dgm:pt>
    <dgm:pt modelId="{7001397D-43EA-4E2E-91B3-674634C7DF9F}" type="pres">
      <dgm:prSet presAssocID="{AD5FD120-2C7D-48E0-92C3-9545BFEF5552}" presName="hierChild1" presStyleCnt="0">
        <dgm:presLayoutVars>
          <dgm:chPref val="1"/>
          <dgm:animOne val="branch"/>
          <dgm:animLvl val="lvl"/>
        </dgm:presLayoutVars>
      </dgm:prSet>
      <dgm:spPr/>
      <dgm:t>
        <a:bodyPr/>
        <a:lstStyle/>
        <a:p>
          <a:endParaRPr lang="es-ES"/>
        </a:p>
      </dgm:t>
    </dgm:pt>
    <dgm:pt modelId="{1804F697-5474-4990-BB3D-2B56FB185E0D}" type="pres">
      <dgm:prSet presAssocID="{DBBD655D-5143-4D5F-B377-F5C0C0F0C00D}" presName="Name14" presStyleCnt="0"/>
      <dgm:spPr/>
      <dgm:t>
        <a:bodyPr/>
        <a:lstStyle/>
        <a:p>
          <a:endParaRPr lang="es-ES"/>
        </a:p>
      </dgm:t>
    </dgm:pt>
    <dgm:pt modelId="{EB63E7E8-1C3D-42B3-AEF9-62BC0ACD7E3B}" type="pres">
      <dgm:prSet presAssocID="{DBBD655D-5143-4D5F-B377-F5C0C0F0C00D}" presName="level1Shape" presStyleLbl="node0" presStyleIdx="0" presStyleCnt="1" custScaleY="51638">
        <dgm:presLayoutVars>
          <dgm:chPref val="3"/>
        </dgm:presLayoutVars>
      </dgm:prSet>
      <dgm:spPr/>
      <dgm:t>
        <a:bodyPr/>
        <a:lstStyle/>
        <a:p>
          <a:endParaRPr lang="es-ES"/>
        </a:p>
      </dgm:t>
    </dgm:pt>
    <dgm:pt modelId="{A8F29314-856C-41E2-A96A-B0EAFF3DF170}" type="pres">
      <dgm:prSet presAssocID="{DBBD655D-5143-4D5F-B377-F5C0C0F0C00D}" presName="hierChild2" presStyleCnt="0"/>
      <dgm:spPr/>
      <dgm:t>
        <a:bodyPr/>
        <a:lstStyle/>
        <a:p>
          <a:endParaRPr lang="es-ES"/>
        </a:p>
      </dgm:t>
    </dgm:pt>
    <dgm:pt modelId="{F32EBB0F-89F8-4D86-959A-D048A788AC3E}" type="pres">
      <dgm:prSet presAssocID="{1DBC992B-1DA6-488A-972D-C571B76B40C2}" presName="Name19" presStyleLbl="parChTrans1D2" presStyleIdx="0" presStyleCnt="2"/>
      <dgm:spPr/>
      <dgm:t>
        <a:bodyPr/>
        <a:lstStyle/>
        <a:p>
          <a:endParaRPr lang="es-ES"/>
        </a:p>
      </dgm:t>
    </dgm:pt>
    <dgm:pt modelId="{A72C5357-ABA9-4731-9A9C-1F0AE2439A93}" type="pres">
      <dgm:prSet presAssocID="{8AD4D82E-AACA-4A33-8431-61AC94DF8929}" presName="Name21" presStyleCnt="0"/>
      <dgm:spPr/>
      <dgm:t>
        <a:bodyPr/>
        <a:lstStyle/>
        <a:p>
          <a:endParaRPr lang="es-ES"/>
        </a:p>
      </dgm:t>
    </dgm:pt>
    <dgm:pt modelId="{F407E70C-676D-4726-92B2-696C74F54F13}" type="pres">
      <dgm:prSet presAssocID="{8AD4D82E-AACA-4A33-8431-61AC94DF8929}" presName="level2Shape" presStyleLbl="node2" presStyleIdx="0" presStyleCnt="2"/>
      <dgm:spPr/>
      <dgm:t>
        <a:bodyPr/>
        <a:lstStyle/>
        <a:p>
          <a:endParaRPr lang="es-ES"/>
        </a:p>
      </dgm:t>
    </dgm:pt>
    <dgm:pt modelId="{0F7C443F-392C-4ADE-8C39-902A782A166D}" type="pres">
      <dgm:prSet presAssocID="{8AD4D82E-AACA-4A33-8431-61AC94DF8929}" presName="hierChild3" presStyleCnt="0"/>
      <dgm:spPr/>
      <dgm:t>
        <a:bodyPr/>
        <a:lstStyle/>
        <a:p>
          <a:endParaRPr lang="es-ES"/>
        </a:p>
      </dgm:t>
    </dgm:pt>
    <dgm:pt modelId="{84493ECD-DDC1-4419-B8B2-B1E1DF1D382E}" type="pres">
      <dgm:prSet presAssocID="{DC2802FA-BF83-4E74-B481-30CAAC43DC07}" presName="Name19" presStyleLbl="parChTrans1D2" presStyleIdx="1" presStyleCnt="2"/>
      <dgm:spPr/>
      <dgm:t>
        <a:bodyPr/>
        <a:lstStyle/>
        <a:p>
          <a:endParaRPr lang="es-ES"/>
        </a:p>
      </dgm:t>
    </dgm:pt>
    <dgm:pt modelId="{6733898E-EC0C-49FB-BCBC-F78877205DF9}" type="pres">
      <dgm:prSet presAssocID="{430F6648-BCC6-4F97-8B26-EA2FA2BD6C0F}" presName="Name21" presStyleCnt="0"/>
      <dgm:spPr/>
      <dgm:t>
        <a:bodyPr/>
        <a:lstStyle/>
        <a:p>
          <a:endParaRPr lang="es-ES"/>
        </a:p>
      </dgm:t>
    </dgm:pt>
    <dgm:pt modelId="{D9A95627-76A0-4213-AD8B-B4D4A334404F}" type="pres">
      <dgm:prSet presAssocID="{430F6648-BCC6-4F97-8B26-EA2FA2BD6C0F}" presName="level2Shape" presStyleLbl="node2" presStyleIdx="1" presStyleCnt="2"/>
      <dgm:spPr/>
      <dgm:t>
        <a:bodyPr/>
        <a:lstStyle/>
        <a:p>
          <a:endParaRPr lang="es-ES"/>
        </a:p>
      </dgm:t>
    </dgm:pt>
    <dgm:pt modelId="{D5984A07-5CC4-43AC-8166-78A7A2D0AC25}" type="pres">
      <dgm:prSet presAssocID="{430F6648-BCC6-4F97-8B26-EA2FA2BD6C0F}" presName="hierChild3" presStyleCnt="0"/>
      <dgm:spPr/>
      <dgm:t>
        <a:bodyPr/>
        <a:lstStyle/>
        <a:p>
          <a:endParaRPr lang="es-ES"/>
        </a:p>
      </dgm:t>
    </dgm:pt>
    <dgm:pt modelId="{7D0949AB-D400-4082-A6B2-4EDA7E0907FE}" type="pres">
      <dgm:prSet presAssocID="{AD5FD120-2C7D-48E0-92C3-9545BFEF5552}" presName="bgShapesFlow" presStyleCnt="0"/>
      <dgm:spPr/>
      <dgm:t>
        <a:bodyPr/>
        <a:lstStyle/>
        <a:p>
          <a:endParaRPr lang="es-ES"/>
        </a:p>
      </dgm:t>
    </dgm:pt>
  </dgm:ptLst>
  <dgm:cxnLst>
    <dgm:cxn modelId="{AAB91AA9-856C-4DF9-97A8-303C3BF8A350}" type="presOf" srcId="{430F6648-BCC6-4F97-8B26-EA2FA2BD6C0F}" destId="{D9A95627-76A0-4213-AD8B-B4D4A334404F}" srcOrd="0" destOrd="0" presId="urn:microsoft.com/office/officeart/2005/8/layout/hierarchy6"/>
    <dgm:cxn modelId="{43B5039D-0351-4F26-B183-3F8B1D17A99E}" srcId="{DBBD655D-5143-4D5F-B377-F5C0C0F0C00D}" destId="{8AD4D82E-AACA-4A33-8431-61AC94DF8929}" srcOrd="0" destOrd="0" parTransId="{1DBC992B-1DA6-488A-972D-C571B76B40C2}" sibTransId="{71AFE2A5-6503-4436-A149-219317D3DD66}"/>
    <dgm:cxn modelId="{16BD6532-E6A3-4235-8F5E-E2B3B11C9514}" type="presOf" srcId="{DC2802FA-BF83-4E74-B481-30CAAC43DC07}" destId="{84493ECD-DDC1-4419-B8B2-B1E1DF1D382E}" srcOrd="0" destOrd="0" presId="urn:microsoft.com/office/officeart/2005/8/layout/hierarchy6"/>
    <dgm:cxn modelId="{498EB89C-56F9-48FD-A27D-F809C672BA0A}" type="presOf" srcId="{AD5FD120-2C7D-48E0-92C3-9545BFEF5552}" destId="{14F27CB9-9929-46F0-860B-407242488BB3}" srcOrd="0" destOrd="0" presId="urn:microsoft.com/office/officeart/2005/8/layout/hierarchy6"/>
    <dgm:cxn modelId="{F27FBC2B-BCA1-4E32-9442-0271D06A320E}" srcId="{DBBD655D-5143-4D5F-B377-F5C0C0F0C00D}" destId="{430F6648-BCC6-4F97-8B26-EA2FA2BD6C0F}" srcOrd="1" destOrd="0" parTransId="{DC2802FA-BF83-4E74-B481-30CAAC43DC07}" sibTransId="{A1F0CB00-45CD-4574-A132-D11F7980818E}"/>
    <dgm:cxn modelId="{5E98650D-0ED1-4B2A-ADE1-DB2DBF9067A0}" type="presOf" srcId="{DBBD655D-5143-4D5F-B377-F5C0C0F0C00D}" destId="{EB63E7E8-1C3D-42B3-AEF9-62BC0ACD7E3B}" srcOrd="0" destOrd="0" presId="urn:microsoft.com/office/officeart/2005/8/layout/hierarchy6"/>
    <dgm:cxn modelId="{D8337A74-F1CD-430F-9C22-8E5BE9679739}" type="presOf" srcId="{8AD4D82E-AACA-4A33-8431-61AC94DF8929}" destId="{F407E70C-676D-4726-92B2-696C74F54F13}" srcOrd="0" destOrd="0" presId="urn:microsoft.com/office/officeart/2005/8/layout/hierarchy6"/>
    <dgm:cxn modelId="{D3BC6D79-5E8A-4D5B-907B-A2917886867F}" type="presOf" srcId="{1DBC992B-1DA6-488A-972D-C571B76B40C2}" destId="{F32EBB0F-89F8-4D86-959A-D048A788AC3E}" srcOrd="0" destOrd="0" presId="urn:microsoft.com/office/officeart/2005/8/layout/hierarchy6"/>
    <dgm:cxn modelId="{0B02C4BB-CF6C-4086-A4B6-57D7819B67AD}" srcId="{AD5FD120-2C7D-48E0-92C3-9545BFEF5552}" destId="{DBBD655D-5143-4D5F-B377-F5C0C0F0C00D}" srcOrd="0" destOrd="0" parTransId="{AA56251B-C28F-4E8A-A291-5CC04EB84FD7}" sibTransId="{B5F2889B-3FB1-4108-B0DF-16ADC5B44344}"/>
    <dgm:cxn modelId="{7018F173-F360-472E-A9B2-D7652550E6EE}" type="presParOf" srcId="{14F27CB9-9929-46F0-860B-407242488BB3}" destId="{B3F282CB-296F-4D82-8A3C-A9DD8F68960D}" srcOrd="0" destOrd="0" presId="urn:microsoft.com/office/officeart/2005/8/layout/hierarchy6"/>
    <dgm:cxn modelId="{18ACE34C-9D1D-4384-9C28-E81A94101435}" type="presParOf" srcId="{B3F282CB-296F-4D82-8A3C-A9DD8F68960D}" destId="{7001397D-43EA-4E2E-91B3-674634C7DF9F}" srcOrd="0" destOrd="0" presId="urn:microsoft.com/office/officeart/2005/8/layout/hierarchy6"/>
    <dgm:cxn modelId="{4ADEF38A-0BEA-4C27-B3B1-7352111EB503}" type="presParOf" srcId="{7001397D-43EA-4E2E-91B3-674634C7DF9F}" destId="{1804F697-5474-4990-BB3D-2B56FB185E0D}" srcOrd="0" destOrd="0" presId="urn:microsoft.com/office/officeart/2005/8/layout/hierarchy6"/>
    <dgm:cxn modelId="{796E8B14-B158-4300-A82D-27313D6EB480}" type="presParOf" srcId="{1804F697-5474-4990-BB3D-2B56FB185E0D}" destId="{EB63E7E8-1C3D-42B3-AEF9-62BC0ACD7E3B}" srcOrd="0" destOrd="0" presId="urn:microsoft.com/office/officeart/2005/8/layout/hierarchy6"/>
    <dgm:cxn modelId="{8485FE09-150C-45BC-B953-21A4F5F56DAA}" type="presParOf" srcId="{1804F697-5474-4990-BB3D-2B56FB185E0D}" destId="{A8F29314-856C-41E2-A96A-B0EAFF3DF170}" srcOrd="1" destOrd="0" presId="urn:microsoft.com/office/officeart/2005/8/layout/hierarchy6"/>
    <dgm:cxn modelId="{14379291-DFF5-44EA-AF03-C9E0271D79E6}" type="presParOf" srcId="{A8F29314-856C-41E2-A96A-B0EAFF3DF170}" destId="{F32EBB0F-89F8-4D86-959A-D048A788AC3E}" srcOrd="0" destOrd="0" presId="urn:microsoft.com/office/officeart/2005/8/layout/hierarchy6"/>
    <dgm:cxn modelId="{88DD0B3B-550C-4812-9FFE-7A51B3D1F8AC}" type="presParOf" srcId="{A8F29314-856C-41E2-A96A-B0EAFF3DF170}" destId="{A72C5357-ABA9-4731-9A9C-1F0AE2439A93}" srcOrd="1" destOrd="0" presId="urn:microsoft.com/office/officeart/2005/8/layout/hierarchy6"/>
    <dgm:cxn modelId="{F2AE1F46-D49C-4E66-A0B2-0DA31043817E}" type="presParOf" srcId="{A72C5357-ABA9-4731-9A9C-1F0AE2439A93}" destId="{F407E70C-676D-4726-92B2-696C74F54F13}" srcOrd="0" destOrd="0" presId="urn:microsoft.com/office/officeart/2005/8/layout/hierarchy6"/>
    <dgm:cxn modelId="{2B619594-0FFC-4D6C-8F1C-7DEDDB273156}" type="presParOf" srcId="{A72C5357-ABA9-4731-9A9C-1F0AE2439A93}" destId="{0F7C443F-392C-4ADE-8C39-902A782A166D}" srcOrd="1" destOrd="0" presId="urn:microsoft.com/office/officeart/2005/8/layout/hierarchy6"/>
    <dgm:cxn modelId="{CC70F115-C160-4BA3-8F3C-DF2B27F4BB6A}" type="presParOf" srcId="{A8F29314-856C-41E2-A96A-B0EAFF3DF170}" destId="{84493ECD-DDC1-4419-B8B2-B1E1DF1D382E}" srcOrd="2" destOrd="0" presId="urn:microsoft.com/office/officeart/2005/8/layout/hierarchy6"/>
    <dgm:cxn modelId="{E6376CDB-2ED0-4DD3-A17A-A1114E1133DA}" type="presParOf" srcId="{A8F29314-856C-41E2-A96A-B0EAFF3DF170}" destId="{6733898E-EC0C-49FB-BCBC-F78877205DF9}" srcOrd="3" destOrd="0" presId="urn:microsoft.com/office/officeart/2005/8/layout/hierarchy6"/>
    <dgm:cxn modelId="{2DD04A90-A8C0-4EDE-999F-40626FAC4AF5}" type="presParOf" srcId="{6733898E-EC0C-49FB-BCBC-F78877205DF9}" destId="{D9A95627-76A0-4213-AD8B-B4D4A334404F}" srcOrd="0" destOrd="0" presId="urn:microsoft.com/office/officeart/2005/8/layout/hierarchy6"/>
    <dgm:cxn modelId="{A2DF2853-7F7B-425E-8318-00F9428D5832}" type="presParOf" srcId="{6733898E-EC0C-49FB-BCBC-F78877205DF9}" destId="{D5984A07-5CC4-43AC-8166-78A7A2D0AC25}" srcOrd="1" destOrd="0" presId="urn:microsoft.com/office/officeart/2005/8/layout/hierarchy6"/>
    <dgm:cxn modelId="{E38C4E3B-D093-4C49-A45A-638E92B2A20B}" type="presParOf" srcId="{14F27CB9-9929-46F0-860B-407242488BB3}" destId="{7D0949AB-D400-4082-A6B2-4EDA7E0907FE}"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C6EE1D-D741-494F-821C-7ECD0D667B3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81246DA6-8F96-4BB9-B510-C71D42BCEB88}">
      <dgm:prSet phldrT="[Texto]" custT="1"/>
      <dgm:spPr/>
      <dgm:t>
        <a:bodyPr/>
        <a:lstStyle/>
        <a:p>
          <a:r>
            <a:rPr lang="es-ES" sz="3600" dirty="0" smtClean="0"/>
            <a:t>SPG PLUS</a:t>
          </a:r>
          <a:endParaRPr lang="es-ES" sz="3600" dirty="0"/>
        </a:p>
      </dgm:t>
    </dgm:pt>
    <dgm:pt modelId="{7D110161-8421-4EB2-9829-6D6BB2B4730E}" type="parTrans" cxnId="{BD2E9065-6BBF-45FD-B883-B1D725A41816}">
      <dgm:prSet/>
      <dgm:spPr/>
      <dgm:t>
        <a:bodyPr/>
        <a:lstStyle/>
        <a:p>
          <a:endParaRPr lang="es-ES" sz="1400"/>
        </a:p>
      </dgm:t>
    </dgm:pt>
    <dgm:pt modelId="{5F66CDF2-9C51-4371-932C-0CD0A9F435E3}" type="sibTrans" cxnId="{BD2E9065-6BBF-45FD-B883-B1D725A41816}">
      <dgm:prSet/>
      <dgm:spPr/>
      <dgm:t>
        <a:bodyPr/>
        <a:lstStyle/>
        <a:p>
          <a:endParaRPr lang="es-ES" sz="1400"/>
        </a:p>
      </dgm:t>
    </dgm:pt>
    <dgm:pt modelId="{0A659AA8-AD9D-4695-87A8-185DBACC5EC2}">
      <dgm:prSet phldrT="[Texto]" custT="1"/>
      <dgm:spPr/>
      <dgm:t>
        <a:bodyPr/>
        <a:lstStyle/>
        <a:p>
          <a:r>
            <a:rPr lang="es-EC" sz="1800" dirty="0" smtClean="0"/>
            <a:t>Sistema General de Preferencias Arancelarias </a:t>
          </a:r>
          <a:endParaRPr lang="es-ES" sz="1800" dirty="0"/>
        </a:p>
      </dgm:t>
    </dgm:pt>
    <dgm:pt modelId="{FEB1DD3C-4545-4C9C-A45B-40CC701BBCF8}" type="parTrans" cxnId="{39C8FEC7-7CF0-48E8-93CD-EB8A66BA5DF1}">
      <dgm:prSet/>
      <dgm:spPr/>
      <dgm:t>
        <a:bodyPr/>
        <a:lstStyle/>
        <a:p>
          <a:endParaRPr lang="es-ES" sz="1400"/>
        </a:p>
      </dgm:t>
    </dgm:pt>
    <dgm:pt modelId="{53D914B3-15A8-4113-B8D6-C0F7C34204D0}" type="sibTrans" cxnId="{39C8FEC7-7CF0-48E8-93CD-EB8A66BA5DF1}">
      <dgm:prSet/>
      <dgm:spPr/>
      <dgm:t>
        <a:bodyPr/>
        <a:lstStyle/>
        <a:p>
          <a:endParaRPr lang="es-ES" sz="1400"/>
        </a:p>
      </dgm:t>
    </dgm:pt>
    <dgm:pt modelId="{FBBE3270-D06A-4ADB-BFA7-D5EA2EE2EC99}">
      <dgm:prSet phldrT="[Texto]" custT="1"/>
      <dgm:spPr/>
      <dgm:t>
        <a:bodyPr/>
        <a:lstStyle/>
        <a:p>
          <a:r>
            <a:rPr lang="es-ES" sz="3600" dirty="0" smtClean="0"/>
            <a:t>ATPDEA</a:t>
          </a:r>
          <a:endParaRPr lang="es-ES" sz="3600" dirty="0"/>
        </a:p>
      </dgm:t>
    </dgm:pt>
    <dgm:pt modelId="{1EA2C940-46AC-4F03-9DF6-85D5FD303E92}" type="parTrans" cxnId="{66DBBC8F-9C69-4196-B16E-0208AE36CA58}">
      <dgm:prSet/>
      <dgm:spPr/>
      <dgm:t>
        <a:bodyPr/>
        <a:lstStyle/>
        <a:p>
          <a:endParaRPr lang="es-ES" sz="1400"/>
        </a:p>
      </dgm:t>
    </dgm:pt>
    <dgm:pt modelId="{73EAE368-AD5D-439C-B291-2F1AFE77F169}" type="sibTrans" cxnId="{66DBBC8F-9C69-4196-B16E-0208AE36CA58}">
      <dgm:prSet/>
      <dgm:spPr/>
      <dgm:t>
        <a:bodyPr/>
        <a:lstStyle/>
        <a:p>
          <a:endParaRPr lang="es-ES" sz="1400"/>
        </a:p>
      </dgm:t>
    </dgm:pt>
    <dgm:pt modelId="{811F4AAA-601D-457A-ADA3-AFCB0126925C}">
      <dgm:prSet phldrT="[Texto]" custT="1"/>
      <dgm:spPr/>
      <dgm:t>
        <a:bodyPr/>
        <a:lstStyle/>
        <a:p>
          <a:r>
            <a:rPr lang="es-EC" sz="1800" dirty="0" smtClean="0"/>
            <a:t>Ley de Preferencias Arancelarias Andinas y Erradicación de la Droga</a:t>
          </a:r>
          <a:endParaRPr lang="es-ES" sz="1800" dirty="0"/>
        </a:p>
      </dgm:t>
    </dgm:pt>
    <dgm:pt modelId="{0F3908A3-380B-48D9-9E73-E13CE7EB3A2A}" type="parTrans" cxnId="{E2072A8F-260E-46CB-9458-0781E2096D37}">
      <dgm:prSet/>
      <dgm:spPr/>
      <dgm:t>
        <a:bodyPr/>
        <a:lstStyle/>
        <a:p>
          <a:endParaRPr lang="es-ES" sz="1400"/>
        </a:p>
      </dgm:t>
    </dgm:pt>
    <dgm:pt modelId="{97E3748B-DA3A-4B1B-8F22-4BC754A196BC}" type="sibTrans" cxnId="{E2072A8F-260E-46CB-9458-0781E2096D37}">
      <dgm:prSet/>
      <dgm:spPr/>
      <dgm:t>
        <a:bodyPr/>
        <a:lstStyle/>
        <a:p>
          <a:endParaRPr lang="es-ES" sz="1400"/>
        </a:p>
      </dgm:t>
    </dgm:pt>
    <dgm:pt modelId="{6D39BFE9-5788-4660-8B98-CD0779590B54}">
      <dgm:prSet phldrT="[Texto]" custT="1"/>
      <dgm:spPr/>
      <dgm:t>
        <a:bodyPr/>
        <a:lstStyle/>
        <a:p>
          <a:r>
            <a:rPr lang="es-ES" sz="3600" dirty="0" smtClean="0"/>
            <a:t>AEBE</a:t>
          </a:r>
          <a:endParaRPr lang="es-ES" sz="3600" dirty="0"/>
        </a:p>
      </dgm:t>
    </dgm:pt>
    <dgm:pt modelId="{A4BBC459-2077-4E43-A165-22B51549462B}" type="parTrans" cxnId="{8210006C-2D26-4FEF-9A79-AA9FD3E2897B}">
      <dgm:prSet/>
      <dgm:spPr/>
      <dgm:t>
        <a:bodyPr/>
        <a:lstStyle/>
        <a:p>
          <a:endParaRPr lang="es-ES" sz="1400"/>
        </a:p>
      </dgm:t>
    </dgm:pt>
    <dgm:pt modelId="{A6F96CEE-F8C8-4C87-AECD-250AA33EF9E2}" type="sibTrans" cxnId="{8210006C-2D26-4FEF-9A79-AA9FD3E2897B}">
      <dgm:prSet/>
      <dgm:spPr/>
      <dgm:t>
        <a:bodyPr/>
        <a:lstStyle/>
        <a:p>
          <a:endParaRPr lang="es-ES" sz="1400"/>
        </a:p>
      </dgm:t>
    </dgm:pt>
    <dgm:pt modelId="{77BD5945-FF87-47AA-BBCA-F65F5BF3CE50}">
      <dgm:prSet phldrT="[Texto]" custT="1"/>
      <dgm:spPr/>
      <dgm:t>
        <a:bodyPr/>
        <a:lstStyle/>
        <a:p>
          <a:r>
            <a:rPr lang="es-EC" sz="1800" dirty="0" smtClean="0"/>
            <a:t>Asociación de Exportadores de Banano del Ecuador </a:t>
          </a:r>
          <a:endParaRPr lang="es-ES" sz="1800" dirty="0"/>
        </a:p>
      </dgm:t>
    </dgm:pt>
    <dgm:pt modelId="{C4454AB9-7C91-4CCD-9D9F-2DECDB945C60}" type="parTrans" cxnId="{F75AA783-6772-4672-AFC6-7DFCBEFA9D9F}">
      <dgm:prSet/>
      <dgm:spPr/>
      <dgm:t>
        <a:bodyPr/>
        <a:lstStyle/>
        <a:p>
          <a:endParaRPr lang="es-ES" sz="1400"/>
        </a:p>
      </dgm:t>
    </dgm:pt>
    <dgm:pt modelId="{36F0D767-A930-42B6-9BF4-96E99B7322F3}" type="sibTrans" cxnId="{F75AA783-6772-4672-AFC6-7DFCBEFA9D9F}">
      <dgm:prSet/>
      <dgm:spPr/>
      <dgm:t>
        <a:bodyPr/>
        <a:lstStyle/>
        <a:p>
          <a:endParaRPr lang="es-ES" sz="1400"/>
        </a:p>
      </dgm:t>
    </dgm:pt>
    <dgm:pt modelId="{DDDB3273-A1A4-4367-8E28-64FC2A535C9A}" type="pres">
      <dgm:prSet presAssocID="{91C6EE1D-D741-494F-821C-7ECD0D667B3C}" presName="Name0" presStyleCnt="0">
        <dgm:presLayoutVars>
          <dgm:dir/>
          <dgm:animLvl val="lvl"/>
          <dgm:resizeHandles val="exact"/>
        </dgm:presLayoutVars>
      </dgm:prSet>
      <dgm:spPr/>
      <dgm:t>
        <a:bodyPr/>
        <a:lstStyle/>
        <a:p>
          <a:endParaRPr lang="es-EC"/>
        </a:p>
      </dgm:t>
    </dgm:pt>
    <dgm:pt modelId="{1F64A20C-5F50-4C2D-97B2-2BA6391BD4F5}" type="pres">
      <dgm:prSet presAssocID="{81246DA6-8F96-4BB9-B510-C71D42BCEB88}" presName="linNode" presStyleCnt="0"/>
      <dgm:spPr/>
    </dgm:pt>
    <dgm:pt modelId="{FEC8CB46-E93F-462C-A62F-D599CB769EAF}" type="pres">
      <dgm:prSet presAssocID="{81246DA6-8F96-4BB9-B510-C71D42BCEB88}" presName="parentText" presStyleLbl="node1" presStyleIdx="0" presStyleCnt="3">
        <dgm:presLayoutVars>
          <dgm:chMax val="1"/>
          <dgm:bulletEnabled val="1"/>
        </dgm:presLayoutVars>
      </dgm:prSet>
      <dgm:spPr/>
      <dgm:t>
        <a:bodyPr/>
        <a:lstStyle/>
        <a:p>
          <a:endParaRPr lang="es-ES"/>
        </a:p>
      </dgm:t>
    </dgm:pt>
    <dgm:pt modelId="{9097D5C6-D74E-4D0B-BEC1-A1C1307ACFD2}" type="pres">
      <dgm:prSet presAssocID="{81246DA6-8F96-4BB9-B510-C71D42BCEB88}" presName="descendantText" presStyleLbl="alignAccFollowNode1" presStyleIdx="0" presStyleCnt="3">
        <dgm:presLayoutVars>
          <dgm:bulletEnabled val="1"/>
        </dgm:presLayoutVars>
      </dgm:prSet>
      <dgm:spPr/>
      <dgm:t>
        <a:bodyPr/>
        <a:lstStyle/>
        <a:p>
          <a:endParaRPr lang="es-ES"/>
        </a:p>
      </dgm:t>
    </dgm:pt>
    <dgm:pt modelId="{8B5CD86E-D0DD-40D6-AEB5-55D171AF8E4A}" type="pres">
      <dgm:prSet presAssocID="{5F66CDF2-9C51-4371-932C-0CD0A9F435E3}" presName="sp" presStyleCnt="0"/>
      <dgm:spPr/>
    </dgm:pt>
    <dgm:pt modelId="{BFD8FB00-9B35-494F-8E5F-5844046B9767}" type="pres">
      <dgm:prSet presAssocID="{FBBE3270-D06A-4ADB-BFA7-D5EA2EE2EC99}" presName="linNode" presStyleCnt="0"/>
      <dgm:spPr/>
    </dgm:pt>
    <dgm:pt modelId="{3156BC6D-553A-4721-8704-8BBBD7C8B39F}" type="pres">
      <dgm:prSet presAssocID="{FBBE3270-D06A-4ADB-BFA7-D5EA2EE2EC99}" presName="parentText" presStyleLbl="node1" presStyleIdx="1" presStyleCnt="3">
        <dgm:presLayoutVars>
          <dgm:chMax val="1"/>
          <dgm:bulletEnabled val="1"/>
        </dgm:presLayoutVars>
      </dgm:prSet>
      <dgm:spPr/>
      <dgm:t>
        <a:bodyPr/>
        <a:lstStyle/>
        <a:p>
          <a:endParaRPr lang="es-ES"/>
        </a:p>
      </dgm:t>
    </dgm:pt>
    <dgm:pt modelId="{A3A1228E-0424-4C1F-AB44-DA1D14EA7A6B}" type="pres">
      <dgm:prSet presAssocID="{FBBE3270-D06A-4ADB-BFA7-D5EA2EE2EC99}" presName="descendantText" presStyleLbl="alignAccFollowNode1" presStyleIdx="1" presStyleCnt="3">
        <dgm:presLayoutVars>
          <dgm:bulletEnabled val="1"/>
        </dgm:presLayoutVars>
      </dgm:prSet>
      <dgm:spPr/>
      <dgm:t>
        <a:bodyPr/>
        <a:lstStyle/>
        <a:p>
          <a:endParaRPr lang="es-ES"/>
        </a:p>
      </dgm:t>
    </dgm:pt>
    <dgm:pt modelId="{9669A7C5-BBB6-47CE-ABF8-C6D5DBE2E3B9}" type="pres">
      <dgm:prSet presAssocID="{73EAE368-AD5D-439C-B291-2F1AFE77F169}" presName="sp" presStyleCnt="0"/>
      <dgm:spPr/>
    </dgm:pt>
    <dgm:pt modelId="{EB9A56E9-F156-415B-94FC-811EA56B9DCD}" type="pres">
      <dgm:prSet presAssocID="{6D39BFE9-5788-4660-8B98-CD0779590B54}" presName="linNode" presStyleCnt="0"/>
      <dgm:spPr/>
    </dgm:pt>
    <dgm:pt modelId="{D31E41B2-9BE1-4F96-BC46-667ECD7FCCDD}" type="pres">
      <dgm:prSet presAssocID="{6D39BFE9-5788-4660-8B98-CD0779590B54}" presName="parentText" presStyleLbl="node1" presStyleIdx="2" presStyleCnt="3">
        <dgm:presLayoutVars>
          <dgm:chMax val="1"/>
          <dgm:bulletEnabled val="1"/>
        </dgm:presLayoutVars>
      </dgm:prSet>
      <dgm:spPr/>
      <dgm:t>
        <a:bodyPr/>
        <a:lstStyle/>
        <a:p>
          <a:endParaRPr lang="es-ES"/>
        </a:p>
      </dgm:t>
    </dgm:pt>
    <dgm:pt modelId="{B59504B2-D32A-4C62-B410-9E910BB27F90}" type="pres">
      <dgm:prSet presAssocID="{6D39BFE9-5788-4660-8B98-CD0779590B54}" presName="descendantText" presStyleLbl="alignAccFollowNode1" presStyleIdx="2" presStyleCnt="3">
        <dgm:presLayoutVars>
          <dgm:bulletEnabled val="1"/>
        </dgm:presLayoutVars>
      </dgm:prSet>
      <dgm:spPr/>
      <dgm:t>
        <a:bodyPr/>
        <a:lstStyle/>
        <a:p>
          <a:endParaRPr lang="es-ES"/>
        </a:p>
      </dgm:t>
    </dgm:pt>
  </dgm:ptLst>
  <dgm:cxnLst>
    <dgm:cxn modelId="{448057BA-1582-4C25-911D-8C844BD2C3E9}" type="presOf" srcId="{811F4AAA-601D-457A-ADA3-AFCB0126925C}" destId="{A3A1228E-0424-4C1F-AB44-DA1D14EA7A6B}" srcOrd="0" destOrd="0" presId="urn:microsoft.com/office/officeart/2005/8/layout/vList5"/>
    <dgm:cxn modelId="{BD2E9065-6BBF-45FD-B883-B1D725A41816}" srcId="{91C6EE1D-D741-494F-821C-7ECD0D667B3C}" destId="{81246DA6-8F96-4BB9-B510-C71D42BCEB88}" srcOrd="0" destOrd="0" parTransId="{7D110161-8421-4EB2-9829-6D6BB2B4730E}" sibTransId="{5F66CDF2-9C51-4371-932C-0CD0A9F435E3}"/>
    <dgm:cxn modelId="{B94B85FD-0C3D-4A17-A15E-2241AC91F7EB}" type="presOf" srcId="{77BD5945-FF87-47AA-BBCA-F65F5BF3CE50}" destId="{B59504B2-D32A-4C62-B410-9E910BB27F90}" srcOrd="0" destOrd="0" presId="urn:microsoft.com/office/officeart/2005/8/layout/vList5"/>
    <dgm:cxn modelId="{782254D8-6EE0-408D-AD36-8E9995029D57}" type="presOf" srcId="{6D39BFE9-5788-4660-8B98-CD0779590B54}" destId="{D31E41B2-9BE1-4F96-BC46-667ECD7FCCDD}" srcOrd="0" destOrd="0" presId="urn:microsoft.com/office/officeart/2005/8/layout/vList5"/>
    <dgm:cxn modelId="{6B7D6116-F3C9-4DC6-8E99-4ACBF4E46A38}" type="presOf" srcId="{FBBE3270-D06A-4ADB-BFA7-D5EA2EE2EC99}" destId="{3156BC6D-553A-4721-8704-8BBBD7C8B39F}" srcOrd="0" destOrd="0" presId="urn:microsoft.com/office/officeart/2005/8/layout/vList5"/>
    <dgm:cxn modelId="{892BE279-7C2D-4CEE-9AC6-9223443B525E}" type="presOf" srcId="{81246DA6-8F96-4BB9-B510-C71D42BCEB88}" destId="{FEC8CB46-E93F-462C-A62F-D599CB769EAF}" srcOrd="0" destOrd="0" presId="urn:microsoft.com/office/officeart/2005/8/layout/vList5"/>
    <dgm:cxn modelId="{F75AA783-6772-4672-AFC6-7DFCBEFA9D9F}" srcId="{6D39BFE9-5788-4660-8B98-CD0779590B54}" destId="{77BD5945-FF87-47AA-BBCA-F65F5BF3CE50}" srcOrd="0" destOrd="0" parTransId="{C4454AB9-7C91-4CCD-9D9F-2DECDB945C60}" sibTransId="{36F0D767-A930-42B6-9BF4-96E99B7322F3}"/>
    <dgm:cxn modelId="{39C8FEC7-7CF0-48E8-93CD-EB8A66BA5DF1}" srcId="{81246DA6-8F96-4BB9-B510-C71D42BCEB88}" destId="{0A659AA8-AD9D-4695-87A8-185DBACC5EC2}" srcOrd="0" destOrd="0" parTransId="{FEB1DD3C-4545-4C9C-A45B-40CC701BBCF8}" sibTransId="{53D914B3-15A8-4113-B8D6-C0F7C34204D0}"/>
    <dgm:cxn modelId="{8210006C-2D26-4FEF-9A79-AA9FD3E2897B}" srcId="{91C6EE1D-D741-494F-821C-7ECD0D667B3C}" destId="{6D39BFE9-5788-4660-8B98-CD0779590B54}" srcOrd="2" destOrd="0" parTransId="{A4BBC459-2077-4E43-A165-22B51549462B}" sibTransId="{A6F96CEE-F8C8-4C87-AECD-250AA33EF9E2}"/>
    <dgm:cxn modelId="{66DBBC8F-9C69-4196-B16E-0208AE36CA58}" srcId="{91C6EE1D-D741-494F-821C-7ECD0D667B3C}" destId="{FBBE3270-D06A-4ADB-BFA7-D5EA2EE2EC99}" srcOrd="1" destOrd="0" parTransId="{1EA2C940-46AC-4F03-9DF6-85D5FD303E92}" sibTransId="{73EAE368-AD5D-439C-B291-2F1AFE77F169}"/>
    <dgm:cxn modelId="{E2072A8F-260E-46CB-9458-0781E2096D37}" srcId="{FBBE3270-D06A-4ADB-BFA7-D5EA2EE2EC99}" destId="{811F4AAA-601D-457A-ADA3-AFCB0126925C}" srcOrd="0" destOrd="0" parTransId="{0F3908A3-380B-48D9-9E73-E13CE7EB3A2A}" sibTransId="{97E3748B-DA3A-4B1B-8F22-4BC754A196BC}"/>
    <dgm:cxn modelId="{4A1AFBB8-7A28-42EC-BA51-83D4CDAAC4B1}" type="presOf" srcId="{91C6EE1D-D741-494F-821C-7ECD0D667B3C}" destId="{DDDB3273-A1A4-4367-8E28-64FC2A535C9A}" srcOrd="0" destOrd="0" presId="urn:microsoft.com/office/officeart/2005/8/layout/vList5"/>
    <dgm:cxn modelId="{D8CC342F-1DEA-44B7-9FA1-B0A7ED8B4856}" type="presOf" srcId="{0A659AA8-AD9D-4695-87A8-185DBACC5EC2}" destId="{9097D5C6-D74E-4D0B-BEC1-A1C1307ACFD2}" srcOrd="0" destOrd="0" presId="urn:microsoft.com/office/officeart/2005/8/layout/vList5"/>
    <dgm:cxn modelId="{87DAEDF6-CFA5-430E-8342-BE09DB0869B8}" type="presParOf" srcId="{DDDB3273-A1A4-4367-8E28-64FC2A535C9A}" destId="{1F64A20C-5F50-4C2D-97B2-2BA6391BD4F5}" srcOrd="0" destOrd="0" presId="urn:microsoft.com/office/officeart/2005/8/layout/vList5"/>
    <dgm:cxn modelId="{D06864F7-6447-4E25-B7A6-1071D208AF08}" type="presParOf" srcId="{1F64A20C-5F50-4C2D-97B2-2BA6391BD4F5}" destId="{FEC8CB46-E93F-462C-A62F-D599CB769EAF}" srcOrd="0" destOrd="0" presId="urn:microsoft.com/office/officeart/2005/8/layout/vList5"/>
    <dgm:cxn modelId="{BFAEF00E-100E-4DE1-8FEE-E6BA6CBE5A7D}" type="presParOf" srcId="{1F64A20C-5F50-4C2D-97B2-2BA6391BD4F5}" destId="{9097D5C6-D74E-4D0B-BEC1-A1C1307ACFD2}" srcOrd="1" destOrd="0" presId="urn:microsoft.com/office/officeart/2005/8/layout/vList5"/>
    <dgm:cxn modelId="{10362A1A-A193-4F7D-B921-0D05BB96B1AE}" type="presParOf" srcId="{DDDB3273-A1A4-4367-8E28-64FC2A535C9A}" destId="{8B5CD86E-D0DD-40D6-AEB5-55D171AF8E4A}" srcOrd="1" destOrd="0" presId="urn:microsoft.com/office/officeart/2005/8/layout/vList5"/>
    <dgm:cxn modelId="{F3D97AA4-0389-4A36-90B2-57151BC32A1C}" type="presParOf" srcId="{DDDB3273-A1A4-4367-8E28-64FC2A535C9A}" destId="{BFD8FB00-9B35-494F-8E5F-5844046B9767}" srcOrd="2" destOrd="0" presId="urn:microsoft.com/office/officeart/2005/8/layout/vList5"/>
    <dgm:cxn modelId="{DB44D5FE-4AF0-430A-B820-A98584BAE395}" type="presParOf" srcId="{BFD8FB00-9B35-494F-8E5F-5844046B9767}" destId="{3156BC6D-553A-4721-8704-8BBBD7C8B39F}" srcOrd="0" destOrd="0" presId="urn:microsoft.com/office/officeart/2005/8/layout/vList5"/>
    <dgm:cxn modelId="{6966A908-6959-4715-ADB2-06048265C294}" type="presParOf" srcId="{BFD8FB00-9B35-494F-8E5F-5844046B9767}" destId="{A3A1228E-0424-4C1F-AB44-DA1D14EA7A6B}" srcOrd="1" destOrd="0" presId="urn:microsoft.com/office/officeart/2005/8/layout/vList5"/>
    <dgm:cxn modelId="{8199F7D7-539B-44C2-A06C-BA54C55217F2}" type="presParOf" srcId="{DDDB3273-A1A4-4367-8E28-64FC2A535C9A}" destId="{9669A7C5-BBB6-47CE-ABF8-C6D5DBE2E3B9}" srcOrd="3" destOrd="0" presId="urn:microsoft.com/office/officeart/2005/8/layout/vList5"/>
    <dgm:cxn modelId="{EDF7C4C7-C025-4342-83F4-D7EA13DE5E45}" type="presParOf" srcId="{DDDB3273-A1A4-4367-8E28-64FC2A535C9A}" destId="{EB9A56E9-F156-415B-94FC-811EA56B9DCD}" srcOrd="4" destOrd="0" presId="urn:microsoft.com/office/officeart/2005/8/layout/vList5"/>
    <dgm:cxn modelId="{8EDF68ED-149C-4845-AE7E-65DB8BAFD72E}" type="presParOf" srcId="{EB9A56E9-F156-415B-94FC-811EA56B9DCD}" destId="{D31E41B2-9BE1-4F96-BC46-667ECD7FCCDD}" srcOrd="0" destOrd="0" presId="urn:microsoft.com/office/officeart/2005/8/layout/vList5"/>
    <dgm:cxn modelId="{FED53695-4DEA-47B4-8D62-CC9E856AA9D8}" type="presParOf" srcId="{EB9A56E9-F156-415B-94FC-811EA56B9DCD}" destId="{B59504B2-D32A-4C62-B410-9E910BB27F9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3586E3-1989-4DD1-91CC-0FF3180A4BDB}"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ES"/>
        </a:p>
      </dgm:t>
    </dgm:pt>
    <dgm:pt modelId="{E071F111-663F-4495-9FB1-52371ED44A61}">
      <dgm:prSet phldrT="[Texto]" custT="1"/>
      <dgm:spPr/>
      <dgm:t>
        <a:bodyPr/>
        <a:lstStyle/>
        <a:p>
          <a:r>
            <a:rPr lang="es-ES" sz="1200" dirty="0" smtClean="0"/>
            <a:t>Comunidad Andina</a:t>
          </a:r>
          <a:endParaRPr lang="es-ES" sz="1200" dirty="0"/>
        </a:p>
      </dgm:t>
    </dgm:pt>
    <dgm:pt modelId="{301744AC-2E97-478D-B3F4-B6B51B27B06B}" type="parTrans" cxnId="{101E3ADC-86F0-4C53-949F-C870154709D0}">
      <dgm:prSet/>
      <dgm:spPr/>
      <dgm:t>
        <a:bodyPr/>
        <a:lstStyle/>
        <a:p>
          <a:endParaRPr lang="es-ES"/>
        </a:p>
      </dgm:t>
    </dgm:pt>
    <dgm:pt modelId="{084DE041-DDB0-4D7E-ABF7-9CD9A196F276}" type="sibTrans" cxnId="{101E3ADC-86F0-4C53-949F-C870154709D0}">
      <dgm:prSet/>
      <dgm:spPr/>
      <dgm:t>
        <a:bodyPr/>
        <a:lstStyle/>
        <a:p>
          <a:endParaRPr lang="es-ES"/>
        </a:p>
      </dgm:t>
    </dgm:pt>
    <dgm:pt modelId="{83F56769-EF8D-4F89-B527-C4655B22176D}">
      <dgm:prSet phldrT="[Texto]" custT="1"/>
      <dgm:spPr/>
      <dgm:t>
        <a:bodyPr/>
        <a:lstStyle/>
        <a:p>
          <a:r>
            <a:rPr lang="es-ES" sz="1600" dirty="0" smtClean="0"/>
            <a:t>En 1991 se aplica en la Comunidad Andina</a:t>
          </a:r>
          <a:endParaRPr lang="es-ES" sz="1600" dirty="0"/>
        </a:p>
      </dgm:t>
    </dgm:pt>
    <dgm:pt modelId="{2FD6A427-3591-410E-AE87-23F8DBDE6EEF}" type="parTrans" cxnId="{1660F0EA-2C60-429D-AE0B-EEB84DBC3DD8}">
      <dgm:prSet/>
      <dgm:spPr/>
      <dgm:t>
        <a:bodyPr/>
        <a:lstStyle/>
        <a:p>
          <a:endParaRPr lang="es-ES"/>
        </a:p>
      </dgm:t>
    </dgm:pt>
    <dgm:pt modelId="{457BC02E-2910-4718-AC39-07B1B750E333}" type="sibTrans" cxnId="{1660F0EA-2C60-429D-AE0B-EEB84DBC3DD8}">
      <dgm:prSet/>
      <dgm:spPr/>
      <dgm:t>
        <a:bodyPr/>
        <a:lstStyle/>
        <a:p>
          <a:endParaRPr lang="es-ES"/>
        </a:p>
      </dgm:t>
    </dgm:pt>
    <dgm:pt modelId="{10ADD6DE-56C9-4C00-8F3D-6B03BD977415}">
      <dgm:prSet phldrT="[Texto]" custT="1"/>
      <dgm:spPr/>
      <dgm:t>
        <a:bodyPr/>
        <a:lstStyle/>
        <a:p>
          <a:r>
            <a:rPr lang="es-ES" sz="1600" dirty="0" smtClean="0"/>
            <a:t>Ecuador </a:t>
          </a:r>
          <a:endParaRPr lang="es-ES" sz="1600" dirty="0"/>
        </a:p>
      </dgm:t>
    </dgm:pt>
    <dgm:pt modelId="{024FAD36-598D-4413-97C6-2B5D745F228E}" type="parTrans" cxnId="{2E297252-C898-4689-B303-B4D388D89340}">
      <dgm:prSet/>
      <dgm:spPr/>
      <dgm:t>
        <a:bodyPr/>
        <a:lstStyle/>
        <a:p>
          <a:endParaRPr lang="es-ES"/>
        </a:p>
      </dgm:t>
    </dgm:pt>
    <dgm:pt modelId="{D40741CC-A466-4A87-8795-FD5D0B83342D}" type="sibTrans" cxnId="{2E297252-C898-4689-B303-B4D388D89340}">
      <dgm:prSet/>
      <dgm:spPr/>
      <dgm:t>
        <a:bodyPr/>
        <a:lstStyle/>
        <a:p>
          <a:endParaRPr lang="es-ES"/>
        </a:p>
      </dgm:t>
    </dgm:pt>
    <dgm:pt modelId="{A741AE30-F188-4923-9D4F-C520BE14DCEA}">
      <dgm:prSet phldrT="[Texto]" custT="1"/>
      <dgm:spPr/>
      <dgm:t>
        <a:bodyPr/>
        <a:lstStyle/>
        <a:p>
          <a:r>
            <a:rPr lang="es-ES" sz="1600" dirty="0" smtClean="0"/>
            <a:t>Unión Europea</a:t>
          </a:r>
          <a:endParaRPr lang="es-ES" sz="1600" dirty="0"/>
        </a:p>
      </dgm:t>
    </dgm:pt>
    <dgm:pt modelId="{E723FD5F-0024-435C-9D78-842E430A4B4A}" type="parTrans" cxnId="{4BCE02AE-A70A-466E-8068-46A5EFECE407}">
      <dgm:prSet/>
      <dgm:spPr/>
      <dgm:t>
        <a:bodyPr/>
        <a:lstStyle/>
        <a:p>
          <a:endParaRPr lang="es-ES"/>
        </a:p>
      </dgm:t>
    </dgm:pt>
    <dgm:pt modelId="{89CC1799-A78B-485D-A490-768CD2305902}" type="sibTrans" cxnId="{4BCE02AE-A70A-466E-8068-46A5EFECE407}">
      <dgm:prSet/>
      <dgm:spPr/>
      <dgm:t>
        <a:bodyPr/>
        <a:lstStyle/>
        <a:p>
          <a:endParaRPr lang="es-ES"/>
        </a:p>
      </dgm:t>
    </dgm:pt>
    <dgm:pt modelId="{D03C2602-811B-4651-834C-EDFADCEDDFC1}">
      <dgm:prSet phldrT="[Texto]" custT="1"/>
      <dgm:spPr/>
      <dgm:t>
        <a:bodyPr/>
        <a:lstStyle/>
        <a:p>
          <a:r>
            <a:rPr lang="es-ES" sz="1600" dirty="0" smtClean="0"/>
            <a:t>En 2005 el Ecuador ingresa al Sistema </a:t>
          </a:r>
          <a:endParaRPr lang="es-ES" sz="1600" dirty="0"/>
        </a:p>
      </dgm:t>
    </dgm:pt>
    <dgm:pt modelId="{9BC0A6D3-C5DD-4975-B9D3-46F0FA2CAA38}" type="parTrans" cxnId="{AB8D6711-3300-4120-B374-24A2791203C6}">
      <dgm:prSet/>
      <dgm:spPr/>
      <dgm:t>
        <a:bodyPr/>
        <a:lstStyle/>
        <a:p>
          <a:endParaRPr lang="es-ES"/>
        </a:p>
      </dgm:t>
    </dgm:pt>
    <dgm:pt modelId="{1BC88921-CAD9-432C-B34B-FE44A5195E09}" type="sibTrans" cxnId="{AB8D6711-3300-4120-B374-24A2791203C6}">
      <dgm:prSet/>
      <dgm:spPr/>
      <dgm:t>
        <a:bodyPr/>
        <a:lstStyle/>
        <a:p>
          <a:endParaRPr lang="es-ES"/>
        </a:p>
      </dgm:t>
    </dgm:pt>
    <dgm:pt modelId="{508F43DD-ACBE-483A-96B3-A660C64E82F5}">
      <dgm:prSet phldrT="[Texto]" custT="1"/>
      <dgm:spPr/>
      <dgm:t>
        <a:bodyPr/>
        <a:lstStyle/>
        <a:p>
          <a:pPr algn="just"/>
          <a:r>
            <a:rPr lang="es-EC" sz="1600" dirty="0" smtClean="0"/>
            <a:t>El 56% de las importaciones totales que realiza la Unión Europea desde Ecuador gozan de algún tipo de preferencia arancelaria</a:t>
          </a:r>
          <a:endParaRPr lang="es-ES" sz="1600" dirty="0"/>
        </a:p>
      </dgm:t>
    </dgm:pt>
    <dgm:pt modelId="{4CDE8659-25EC-4995-9405-FBA62FA65C8D}" type="parTrans" cxnId="{4D81D53C-26E8-40EC-9C2B-E88FF97311CD}">
      <dgm:prSet/>
      <dgm:spPr/>
      <dgm:t>
        <a:bodyPr/>
        <a:lstStyle/>
        <a:p>
          <a:endParaRPr lang="es-ES"/>
        </a:p>
      </dgm:t>
    </dgm:pt>
    <dgm:pt modelId="{9180A247-EBC1-41CC-B12F-1DBDC7729E49}" type="sibTrans" cxnId="{4D81D53C-26E8-40EC-9C2B-E88FF97311CD}">
      <dgm:prSet/>
      <dgm:spPr/>
      <dgm:t>
        <a:bodyPr/>
        <a:lstStyle/>
        <a:p>
          <a:endParaRPr lang="es-ES"/>
        </a:p>
      </dgm:t>
    </dgm:pt>
    <dgm:pt modelId="{5D4122A0-3DBA-46A7-8869-2E395DDF04D9}">
      <dgm:prSet phldrT="[Texto]"/>
      <dgm:spPr/>
      <dgm:t>
        <a:bodyPr/>
        <a:lstStyle/>
        <a:p>
          <a:r>
            <a:rPr lang="es-ES" dirty="0" smtClean="0"/>
            <a:t>Unión Europea</a:t>
          </a:r>
          <a:endParaRPr lang="es-ES" dirty="0"/>
        </a:p>
      </dgm:t>
    </dgm:pt>
    <dgm:pt modelId="{6B49E8A1-C9DF-420A-A52E-3AAD6F236BF9}" type="parTrans" cxnId="{8E79FF0A-4FE9-4A9A-8EBB-714E1BDF5FA1}">
      <dgm:prSet/>
      <dgm:spPr/>
      <dgm:t>
        <a:bodyPr/>
        <a:lstStyle/>
        <a:p>
          <a:endParaRPr lang="es-ES"/>
        </a:p>
      </dgm:t>
    </dgm:pt>
    <dgm:pt modelId="{DFD61F3D-B9E9-4881-A6F4-E3A1A0B6A22C}" type="sibTrans" cxnId="{8E79FF0A-4FE9-4A9A-8EBB-714E1BDF5FA1}">
      <dgm:prSet/>
      <dgm:spPr/>
      <dgm:t>
        <a:bodyPr/>
        <a:lstStyle/>
        <a:p>
          <a:endParaRPr lang="es-ES"/>
        </a:p>
      </dgm:t>
    </dgm:pt>
    <dgm:pt modelId="{878E4005-5905-4D14-94E8-A512F4247A36}">
      <dgm:prSet phldrT="[Texto]" custT="1"/>
      <dgm:spPr/>
      <dgm:t>
        <a:bodyPr/>
        <a:lstStyle/>
        <a:p>
          <a:r>
            <a:rPr lang="es-EC" sz="1600" dirty="0" smtClean="0"/>
            <a:t>El 56% de las exportaciones no petroleras ecuatorianas se amparan en el SGP Plus, el 72% de estas mantiene un arancel 0 y el 28% aranceles bajos </a:t>
          </a:r>
          <a:endParaRPr lang="es-ES" sz="1600" dirty="0"/>
        </a:p>
      </dgm:t>
    </dgm:pt>
    <dgm:pt modelId="{64DC9E37-56A7-476C-9D01-A6D7F32C4CA2}" type="parTrans" cxnId="{1FC3BBA6-3CF4-4260-9C58-08618B9A3119}">
      <dgm:prSet/>
      <dgm:spPr/>
      <dgm:t>
        <a:bodyPr/>
        <a:lstStyle/>
        <a:p>
          <a:endParaRPr lang="es-ES"/>
        </a:p>
      </dgm:t>
    </dgm:pt>
    <dgm:pt modelId="{B14FF9CD-5723-44CE-95C0-98C3F7A93A81}" type="sibTrans" cxnId="{1FC3BBA6-3CF4-4260-9C58-08618B9A3119}">
      <dgm:prSet/>
      <dgm:spPr/>
      <dgm:t>
        <a:bodyPr/>
        <a:lstStyle/>
        <a:p>
          <a:endParaRPr lang="es-ES"/>
        </a:p>
      </dgm:t>
    </dgm:pt>
    <dgm:pt modelId="{FDB877D6-0B35-4A48-9881-599C0A733379}" type="pres">
      <dgm:prSet presAssocID="{973586E3-1989-4DD1-91CC-0FF3180A4BDB}" presName="composite" presStyleCnt="0">
        <dgm:presLayoutVars>
          <dgm:chMax val="5"/>
          <dgm:dir/>
          <dgm:animLvl val="ctr"/>
          <dgm:resizeHandles val="exact"/>
        </dgm:presLayoutVars>
      </dgm:prSet>
      <dgm:spPr/>
      <dgm:t>
        <a:bodyPr/>
        <a:lstStyle/>
        <a:p>
          <a:endParaRPr lang="es-EC"/>
        </a:p>
      </dgm:t>
    </dgm:pt>
    <dgm:pt modelId="{D862E944-B83B-4E8C-9A79-82D43253F991}" type="pres">
      <dgm:prSet presAssocID="{973586E3-1989-4DD1-91CC-0FF3180A4BDB}" presName="cycle" presStyleCnt="0"/>
      <dgm:spPr/>
    </dgm:pt>
    <dgm:pt modelId="{A586DD50-F55A-493A-98C8-486727E5196F}" type="pres">
      <dgm:prSet presAssocID="{973586E3-1989-4DD1-91CC-0FF3180A4BDB}" presName="centerShape" presStyleCnt="0"/>
      <dgm:spPr/>
    </dgm:pt>
    <dgm:pt modelId="{C8AA49BD-6BA2-4132-821F-941D9C011823}" type="pres">
      <dgm:prSet presAssocID="{973586E3-1989-4DD1-91CC-0FF3180A4BDB}" presName="connSite" presStyleLbl="node1" presStyleIdx="0" presStyleCnt="5"/>
      <dgm:spPr/>
    </dgm:pt>
    <dgm:pt modelId="{97F74C95-7F5A-4B2D-BA7E-EAEBB35E6E0E}" type="pres">
      <dgm:prSet presAssocID="{973586E3-1989-4DD1-91CC-0FF3180A4BDB}" presName="visible" presStyleLbl="node1" presStyleIdx="0" presStyleCnt="5" custScaleX="123775" custScaleY="123493" custLinFactNeighborX="-26639" custLinFactNeighborY="-2220"/>
      <dgm:spPr>
        <a:blipFill rotWithShape="1">
          <a:blip xmlns:r="http://schemas.openxmlformats.org/officeDocument/2006/relationships" r:embed="rId1"/>
          <a:stretch>
            <a:fillRect/>
          </a:stretch>
        </a:blipFill>
      </dgm:spPr>
      <dgm:t>
        <a:bodyPr/>
        <a:lstStyle/>
        <a:p>
          <a:endParaRPr lang="es-ES"/>
        </a:p>
      </dgm:t>
    </dgm:pt>
    <dgm:pt modelId="{0A570349-A1E4-431B-9B35-DBAE69849CD6}" type="pres">
      <dgm:prSet presAssocID="{301744AC-2E97-478D-B3F4-B6B51B27B06B}" presName="Name25" presStyleLbl="parChTrans1D1" presStyleIdx="0" presStyleCnt="4"/>
      <dgm:spPr/>
      <dgm:t>
        <a:bodyPr/>
        <a:lstStyle/>
        <a:p>
          <a:endParaRPr lang="es-EC"/>
        </a:p>
      </dgm:t>
    </dgm:pt>
    <dgm:pt modelId="{778DD430-D30F-4510-A229-D8C5F9CB1251}" type="pres">
      <dgm:prSet presAssocID="{E071F111-663F-4495-9FB1-52371ED44A61}" presName="node" presStyleCnt="0"/>
      <dgm:spPr/>
    </dgm:pt>
    <dgm:pt modelId="{4ECF9942-F36A-4F76-96D4-D9D01D540463}" type="pres">
      <dgm:prSet presAssocID="{E071F111-663F-4495-9FB1-52371ED44A61}" presName="parentNode" presStyleLbl="node1" presStyleIdx="1" presStyleCnt="5" custScaleX="118058" custScaleY="100111" custLinFactNeighborX="11102" custLinFactNeighborY="-2467">
        <dgm:presLayoutVars>
          <dgm:chMax val="1"/>
          <dgm:bulletEnabled val="1"/>
        </dgm:presLayoutVars>
      </dgm:prSet>
      <dgm:spPr/>
      <dgm:t>
        <a:bodyPr/>
        <a:lstStyle/>
        <a:p>
          <a:endParaRPr lang="es-ES"/>
        </a:p>
      </dgm:t>
    </dgm:pt>
    <dgm:pt modelId="{4AD654FB-0EC3-47D5-977E-9B3814D0B0D1}" type="pres">
      <dgm:prSet presAssocID="{E071F111-663F-4495-9FB1-52371ED44A61}" presName="childNode" presStyleLbl="revTx" presStyleIdx="0" presStyleCnt="4">
        <dgm:presLayoutVars>
          <dgm:bulletEnabled val="1"/>
        </dgm:presLayoutVars>
      </dgm:prSet>
      <dgm:spPr/>
      <dgm:t>
        <a:bodyPr/>
        <a:lstStyle/>
        <a:p>
          <a:endParaRPr lang="es-ES"/>
        </a:p>
      </dgm:t>
    </dgm:pt>
    <dgm:pt modelId="{773F4688-BB2C-4917-A697-160CB4C12CD4}" type="pres">
      <dgm:prSet presAssocID="{024FAD36-598D-4413-97C6-2B5D745F228E}" presName="Name25" presStyleLbl="parChTrans1D1" presStyleIdx="1" presStyleCnt="4"/>
      <dgm:spPr/>
      <dgm:t>
        <a:bodyPr/>
        <a:lstStyle/>
        <a:p>
          <a:endParaRPr lang="es-EC"/>
        </a:p>
      </dgm:t>
    </dgm:pt>
    <dgm:pt modelId="{E7F93186-89E6-4E9C-88FF-7D32EB8FDF77}" type="pres">
      <dgm:prSet presAssocID="{10ADD6DE-56C9-4C00-8F3D-6B03BD977415}" presName="node" presStyleCnt="0"/>
      <dgm:spPr/>
    </dgm:pt>
    <dgm:pt modelId="{0996F6EF-E5D9-496A-BCBE-8BDD4DDC7CCB}" type="pres">
      <dgm:prSet presAssocID="{10ADD6DE-56C9-4C00-8F3D-6B03BD977415}" presName="parentNode" presStyleLbl="node1" presStyleIdx="2" presStyleCnt="5" custScaleX="113107" custLinFactNeighborX="93751" custLinFactNeighborY="-18503">
        <dgm:presLayoutVars>
          <dgm:chMax val="1"/>
          <dgm:bulletEnabled val="1"/>
        </dgm:presLayoutVars>
      </dgm:prSet>
      <dgm:spPr/>
      <dgm:t>
        <a:bodyPr/>
        <a:lstStyle/>
        <a:p>
          <a:endParaRPr lang="es-ES"/>
        </a:p>
      </dgm:t>
    </dgm:pt>
    <dgm:pt modelId="{DBE21A56-61C4-4ECE-A001-44D96EC6E966}" type="pres">
      <dgm:prSet presAssocID="{10ADD6DE-56C9-4C00-8F3D-6B03BD977415}" presName="childNode" presStyleLbl="revTx" presStyleIdx="1" presStyleCnt="4">
        <dgm:presLayoutVars>
          <dgm:bulletEnabled val="1"/>
        </dgm:presLayoutVars>
      </dgm:prSet>
      <dgm:spPr/>
      <dgm:t>
        <a:bodyPr/>
        <a:lstStyle/>
        <a:p>
          <a:endParaRPr lang="es-ES"/>
        </a:p>
      </dgm:t>
    </dgm:pt>
    <dgm:pt modelId="{41651F8F-E219-4942-9637-00A25D5647D0}" type="pres">
      <dgm:prSet presAssocID="{E723FD5F-0024-435C-9D78-842E430A4B4A}" presName="Name25" presStyleLbl="parChTrans1D1" presStyleIdx="2" presStyleCnt="4"/>
      <dgm:spPr/>
      <dgm:t>
        <a:bodyPr/>
        <a:lstStyle/>
        <a:p>
          <a:endParaRPr lang="es-EC"/>
        </a:p>
      </dgm:t>
    </dgm:pt>
    <dgm:pt modelId="{89AF9A3F-B51E-4AE6-AE9E-1D3304B4FE9C}" type="pres">
      <dgm:prSet presAssocID="{A741AE30-F188-4923-9D4F-C520BE14DCEA}" presName="node" presStyleCnt="0"/>
      <dgm:spPr/>
    </dgm:pt>
    <dgm:pt modelId="{22C44204-981B-440C-9EBB-DBD3CCD9AE6E}" type="pres">
      <dgm:prSet presAssocID="{A741AE30-F188-4923-9D4F-C520BE14DCEA}" presName="parentNode" presStyleLbl="node1" presStyleIdx="3" presStyleCnt="5" custScaleX="116745" custLinFactNeighborX="95621" custLinFactNeighborY="-23438">
        <dgm:presLayoutVars>
          <dgm:chMax val="1"/>
          <dgm:bulletEnabled val="1"/>
        </dgm:presLayoutVars>
      </dgm:prSet>
      <dgm:spPr/>
      <dgm:t>
        <a:bodyPr/>
        <a:lstStyle/>
        <a:p>
          <a:endParaRPr lang="es-ES"/>
        </a:p>
      </dgm:t>
    </dgm:pt>
    <dgm:pt modelId="{A95634E2-6F14-430C-B4E6-C6E184FBA798}" type="pres">
      <dgm:prSet presAssocID="{A741AE30-F188-4923-9D4F-C520BE14DCEA}" presName="childNode" presStyleLbl="revTx" presStyleIdx="2" presStyleCnt="4">
        <dgm:presLayoutVars>
          <dgm:bulletEnabled val="1"/>
        </dgm:presLayoutVars>
      </dgm:prSet>
      <dgm:spPr/>
      <dgm:t>
        <a:bodyPr/>
        <a:lstStyle/>
        <a:p>
          <a:endParaRPr lang="es-ES"/>
        </a:p>
      </dgm:t>
    </dgm:pt>
    <dgm:pt modelId="{49288754-6616-4491-906B-3B058E9E9BF8}" type="pres">
      <dgm:prSet presAssocID="{6B49E8A1-C9DF-420A-A52E-3AAD6F236BF9}" presName="Name25" presStyleLbl="parChTrans1D1" presStyleIdx="3" presStyleCnt="4"/>
      <dgm:spPr/>
      <dgm:t>
        <a:bodyPr/>
        <a:lstStyle/>
        <a:p>
          <a:endParaRPr lang="es-EC"/>
        </a:p>
      </dgm:t>
    </dgm:pt>
    <dgm:pt modelId="{7BB01D16-309E-4C97-8A88-61155D590163}" type="pres">
      <dgm:prSet presAssocID="{5D4122A0-3DBA-46A7-8869-2E395DDF04D9}" presName="node" presStyleCnt="0"/>
      <dgm:spPr/>
    </dgm:pt>
    <dgm:pt modelId="{E55FB065-2A44-4828-9D87-B3F9EF407719}" type="pres">
      <dgm:prSet presAssocID="{5D4122A0-3DBA-46A7-8869-2E395DDF04D9}" presName="parentNode" presStyleLbl="node1" presStyleIdx="4" presStyleCnt="5" custScaleX="107137" custLinFactNeighborX="-18503" custLinFactNeighborY="10030">
        <dgm:presLayoutVars>
          <dgm:chMax val="1"/>
          <dgm:bulletEnabled val="1"/>
        </dgm:presLayoutVars>
      </dgm:prSet>
      <dgm:spPr/>
      <dgm:t>
        <a:bodyPr/>
        <a:lstStyle/>
        <a:p>
          <a:endParaRPr lang="es-EC"/>
        </a:p>
      </dgm:t>
    </dgm:pt>
    <dgm:pt modelId="{F5ED5256-2620-4454-8ED7-A0BF11DD20E0}" type="pres">
      <dgm:prSet presAssocID="{5D4122A0-3DBA-46A7-8869-2E395DDF04D9}" presName="childNode" presStyleLbl="revTx" presStyleIdx="3" presStyleCnt="4">
        <dgm:presLayoutVars>
          <dgm:bulletEnabled val="1"/>
        </dgm:presLayoutVars>
      </dgm:prSet>
      <dgm:spPr/>
      <dgm:t>
        <a:bodyPr/>
        <a:lstStyle/>
        <a:p>
          <a:endParaRPr lang="es-ES"/>
        </a:p>
      </dgm:t>
    </dgm:pt>
  </dgm:ptLst>
  <dgm:cxnLst>
    <dgm:cxn modelId="{4D81D53C-26E8-40EC-9C2B-E88FF97311CD}" srcId="{A741AE30-F188-4923-9D4F-C520BE14DCEA}" destId="{508F43DD-ACBE-483A-96B3-A660C64E82F5}" srcOrd="0" destOrd="0" parTransId="{4CDE8659-25EC-4995-9405-FBA62FA65C8D}" sibTransId="{9180A247-EBC1-41CC-B12F-1DBDC7729E49}"/>
    <dgm:cxn modelId="{1FC3BBA6-3CF4-4260-9C58-08618B9A3119}" srcId="{5D4122A0-3DBA-46A7-8869-2E395DDF04D9}" destId="{878E4005-5905-4D14-94E8-A512F4247A36}" srcOrd="0" destOrd="0" parTransId="{64DC9E37-56A7-476C-9D01-A6D7F32C4CA2}" sibTransId="{B14FF9CD-5723-44CE-95C0-98C3F7A93A81}"/>
    <dgm:cxn modelId="{79996E75-A7D1-4421-8AE5-CA4ABD86BA7B}" type="presOf" srcId="{10ADD6DE-56C9-4C00-8F3D-6B03BD977415}" destId="{0996F6EF-E5D9-496A-BCBE-8BDD4DDC7CCB}" srcOrd="0" destOrd="0" presId="urn:microsoft.com/office/officeart/2005/8/layout/radial2"/>
    <dgm:cxn modelId="{5467218C-FAB4-4F43-9D1D-3AD0BA722BEC}" type="presOf" srcId="{301744AC-2E97-478D-B3F4-B6B51B27B06B}" destId="{0A570349-A1E4-431B-9B35-DBAE69849CD6}" srcOrd="0" destOrd="0" presId="urn:microsoft.com/office/officeart/2005/8/layout/radial2"/>
    <dgm:cxn modelId="{101E3ADC-86F0-4C53-949F-C870154709D0}" srcId="{973586E3-1989-4DD1-91CC-0FF3180A4BDB}" destId="{E071F111-663F-4495-9FB1-52371ED44A61}" srcOrd="0" destOrd="0" parTransId="{301744AC-2E97-478D-B3F4-B6B51B27B06B}" sibTransId="{084DE041-DDB0-4D7E-ABF7-9CD9A196F276}"/>
    <dgm:cxn modelId="{2E297252-C898-4689-B303-B4D388D89340}" srcId="{973586E3-1989-4DD1-91CC-0FF3180A4BDB}" destId="{10ADD6DE-56C9-4C00-8F3D-6B03BD977415}" srcOrd="1" destOrd="0" parTransId="{024FAD36-598D-4413-97C6-2B5D745F228E}" sibTransId="{D40741CC-A466-4A87-8795-FD5D0B83342D}"/>
    <dgm:cxn modelId="{7D601935-5508-47DA-8ACF-3A5469557353}" type="presOf" srcId="{024FAD36-598D-4413-97C6-2B5D745F228E}" destId="{773F4688-BB2C-4917-A697-160CB4C12CD4}" srcOrd="0" destOrd="0" presId="urn:microsoft.com/office/officeart/2005/8/layout/radial2"/>
    <dgm:cxn modelId="{9297701F-0F2D-40A5-AE2C-12902325FEEF}" type="presOf" srcId="{878E4005-5905-4D14-94E8-A512F4247A36}" destId="{F5ED5256-2620-4454-8ED7-A0BF11DD20E0}" srcOrd="0" destOrd="0" presId="urn:microsoft.com/office/officeart/2005/8/layout/radial2"/>
    <dgm:cxn modelId="{A8247107-0A0D-46B1-82CA-E86D63B6921C}" type="presOf" srcId="{E723FD5F-0024-435C-9D78-842E430A4B4A}" destId="{41651F8F-E219-4942-9637-00A25D5647D0}" srcOrd="0" destOrd="0" presId="urn:microsoft.com/office/officeart/2005/8/layout/radial2"/>
    <dgm:cxn modelId="{4BCE02AE-A70A-466E-8068-46A5EFECE407}" srcId="{973586E3-1989-4DD1-91CC-0FF3180A4BDB}" destId="{A741AE30-F188-4923-9D4F-C520BE14DCEA}" srcOrd="2" destOrd="0" parTransId="{E723FD5F-0024-435C-9D78-842E430A4B4A}" sibTransId="{89CC1799-A78B-485D-A490-768CD2305902}"/>
    <dgm:cxn modelId="{87724C92-2072-407D-936D-22BDB778749B}" type="presOf" srcId="{6B49E8A1-C9DF-420A-A52E-3AAD6F236BF9}" destId="{49288754-6616-4491-906B-3B058E9E9BF8}" srcOrd="0" destOrd="0" presId="urn:microsoft.com/office/officeart/2005/8/layout/radial2"/>
    <dgm:cxn modelId="{94B00C6A-3DE0-4410-AD06-B0FCCA660FA2}" type="presOf" srcId="{D03C2602-811B-4651-834C-EDFADCEDDFC1}" destId="{DBE21A56-61C4-4ECE-A001-44D96EC6E966}" srcOrd="0" destOrd="0" presId="urn:microsoft.com/office/officeart/2005/8/layout/radial2"/>
    <dgm:cxn modelId="{04B193C5-D9D9-4957-88A2-929A94B1AA6C}" type="presOf" srcId="{83F56769-EF8D-4F89-B527-C4655B22176D}" destId="{4AD654FB-0EC3-47D5-977E-9B3814D0B0D1}" srcOrd="0" destOrd="0" presId="urn:microsoft.com/office/officeart/2005/8/layout/radial2"/>
    <dgm:cxn modelId="{AB8D6711-3300-4120-B374-24A2791203C6}" srcId="{10ADD6DE-56C9-4C00-8F3D-6B03BD977415}" destId="{D03C2602-811B-4651-834C-EDFADCEDDFC1}" srcOrd="0" destOrd="0" parTransId="{9BC0A6D3-C5DD-4975-B9D3-46F0FA2CAA38}" sibTransId="{1BC88921-CAD9-432C-B34B-FE44A5195E09}"/>
    <dgm:cxn modelId="{FD6636F2-5C6F-40A4-AA14-1E4B62C69D7D}" type="presOf" srcId="{508F43DD-ACBE-483A-96B3-A660C64E82F5}" destId="{A95634E2-6F14-430C-B4E6-C6E184FBA798}" srcOrd="0" destOrd="0" presId="urn:microsoft.com/office/officeart/2005/8/layout/radial2"/>
    <dgm:cxn modelId="{F3D067E7-061E-42AD-ADE9-9A724C6DE2B4}" type="presOf" srcId="{A741AE30-F188-4923-9D4F-C520BE14DCEA}" destId="{22C44204-981B-440C-9EBB-DBD3CCD9AE6E}" srcOrd="0" destOrd="0" presId="urn:microsoft.com/office/officeart/2005/8/layout/radial2"/>
    <dgm:cxn modelId="{787DC2D0-C4F4-44C5-8E4F-1B505673E363}" type="presOf" srcId="{973586E3-1989-4DD1-91CC-0FF3180A4BDB}" destId="{FDB877D6-0B35-4A48-9881-599C0A733379}" srcOrd="0" destOrd="0" presId="urn:microsoft.com/office/officeart/2005/8/layout/radial2"/>
    <dgm:cxn modelId="{ED6FAB96-3639-448F-ADAF-13266FB4FC2B}" type="presOf" srcId="{5D4122A0-3DBA-46A7-8869-2E395DDF04D9}" destId="{E55FB065-2A44-4828-9D87-B3F9EF407719}" srcOrd="0" destOrd="0" presId="urn:microsoft.com/office/officeart/2005/8/layout/radial2"/>
    <dgm:cxn modelId="{8E79FF0A-4FE9-4A9A-8EBB-714E1BDF5FA1}" srcId="{973586E3-1989-4DD1-91CC-0FF3180A4BDB}" destId="{5D4122A0-3DBA-46A7-8869-2E395DDF04D9}" srcOrd="3" destOrd="0" parTransId="{6B49E8A1-C9DF-420A-A52E-3AAD6F236BF9}" sibTransId="{DFD61F3D-B9E9-4881-A6F4-E3A1A0B6A22C}"/>
    <dgm:cxn modelId="{C7389872-AE5E-4E90-BE19-D379F45E6ED5}" type="presOf" srcId="{E071F111-663F-4495-9FB1-52371ED44A61}" destId="{4ECF9942-F36A-4F76-96D4-D9D01D540463}" srcOrd="0" destOrd="0" presId="urn:microsoft.com/office/officeart/2005/8/layout/radial2"/>
    <dgm:cxn modelId="{1660F0EA-2C60-429D-AE0B-EEB84DBC3DD8}" srcId="{E071F111-663F-4495-9FB1-52371ED44A61}" destId="{83F56769-EF8D-4F89-B527-C4655B22176D}" srcOrd="0" destOrd="0" parTransId="{2FD6A427-3591-410E-AE87-23F8DBDE6EEF}" sibTransId="{457BC02E-2910-4718-AC39-07B1B750E333}"/>
    <dgm:cxn modelId="{56479BD1-B9FE-4A1F-AEAF-F5F7E124CC7F}" type="presParOf" srcId="{FDB877D6-0B35-4A48-9881-599C0A733379}" destId="{D862E944-B83B-4E8C-9A79-82D43253F991}" srcOrd="0" destOrd="0" presId="urn:microsoft.com/office/officeart/2005/8/layout/radial2"/>
    <dgm:cxn modelId="{6167D86D-1AAF-43C3-A2AD-3D1858B50FF3}" type="presParOf" srcId="{D862E944-B83B-4E8C-9A79-82D43253F991}" destId="{A586DD50-F55A-493A-98C8-486727E5196F}" srcOrd="0" destOrd="0" presId="urn:microsoft.com/office/officeart/2005/8/layout/radial2"/>
    <dgm:cxn modelId="{8EBFD984-8591-4ED9-978E-ED8E853B3040}" type="presParOf" srcId="{A586DD50-F55A-493A-98C8-486727E5196F}" destId="{C8AA49BD-6BA2-4132-821F-941D9C011823}" srcOrd="0" destOrd="0" presId="urn:microsoft.com/office/officeart/2005/8/layout/radial2"/>
    <dgm:cxn modelId="{9B0DBC2B-F4AC-4A71-8A78-2B8D0A4C9A8E}" type="presParOf" srcId="{A586DD50-F55A-493A-98C8-486727E5196F}" destId="{97F74C95-7F5A-4B2D-BA7E-EAEBB35E6E0E}" srcOrd="1" destOrd="0" presId="urn:microsoft.com/office/officeart/2005/8/layout/radial2"/>
    <dgm:cxn modelId="{345F7823-E3E4-410B-8FDD-BCFED6089C11}" type="presParOf" srcId="{D862E944-B83B-4E8C-9A79-82D43253F991}" destId="{0A570349-A1E4-431B-9B35-DBAE69849CD6}" srcOrd="1" destOrd="0" presId="urn:microsoft.com/office/officeart/2005/8/layout/radial2"/>
    <dgm:cxn modelId="{D171C1DC-5554-41F8-8758-F5A3E60752C9}" type="presParOf" srcId="{D862E944-B83B-4E8C-9A79-82D43253F991}" destId="{778DD430-D30F-4510-A229-D8C5F9CB1251}" srcOrd="2" destOrd="0" presId="urn:microsoft.com/office/officeart/2005/8/layout/radial2"/>
    <dgm:cxn modelId="{EFCD7ECE-DD2F-43AF-B891-993A80EB9844}" type="presParOf" srcId="{778DD430-D30F-4510-A229-D8C5F9CB1251}" destId="{4ECF9942-F36A-4F76-96D4-D9D01D540463}" srcOrd="0" destOrd="0" presId="urn:microsoft.com/office/officeart/2005/8/layout/radial2"/>
    <dgm:cxn modelId="{2FD92445-98EA-4F36-B367-5F3D77648F99}" type="presParOf" srcId="{778DD430-D30F-4510-A229-D8C5F9CB1251}" destId="{4AD654FB-0EC3-47D5-977E-9B3814D0B0D1}" srcOrd="1" destOrd="0" presId="urn:microsoft.com/office/officeart/2005/8/layout/radial2"/>
    <dgm:cxn modelId="{2BF676E6-B82D-4620-8B11-3AE044E1B930}" type="presParOf" srcId="{D862E944-B83B-4E8C-9A79-82D43253F991}" destId="{773F4688-BB2C-4917-A697-160CB4C12CD4}" srcOrd="3" destOrd="0" presId="urn:microsoft.com/office/officeart/2005/8/layout/radial2"/>
    <dgm:cxn modelId="{3E1EE61B-5738-42ED-AB50-8216CDB1C8D4}" type="presParOf" srcId="{D862E944-B83B-4E8C-9A79-82D43253F991}" destId="{E7F93186-89E6-4E9C-88FF-7D32EB8FDF77}" srcOrd="4" destOrd="0" presId="urn:microsoft.com/office/officeart/2005/8/layout/radial2"/>
    <dgm:cxn modelId="{415B5E49-43E3-4217-ABB7-2AC96184F422}" type="presParOf" srcId="{E7F93186-89E6-4E9C-88FF-7D32EB8FDF77}" destId="{0996F6EF-E5D9-496A-BCBE-8BDD4DDC7CCB}" srcOrd="0" destOrd="0" presId="urn:microsoft.com/office/officeart/2005/8/layout/radial2"/>
    <dgm:cxn modelId="{6E0782E6-36B6-4BD9-BF0B-9CBDBACCB962}" type="presParOf" srcId="{E7F93186-89E6-4E9C-88FF-7D32EB8FDF77}" destId="{DBE21A56-61C4-4ECE-A001-44D96EC6E966}" srcOrd="1" destOrd="0" presId="urn:microsoft.com/office/officeart/2005/8/layout/radial2"/>
    <dgm:cxn modelId="{859F0B3C-CCDF-4F68-899C-1C29D8572B8A}" type="presParOf" srcId="{D862E944-B83B-4E8C-9A79-82D43253F991}" destId="{41651F8F-E219-4942-9637-00A25D5647D0}" srcOrd="5" destOrd="0" presId="urn:microsoft.com/office/officeart/2005/8/layout/radial2"/>
    <dgm:cxn modelId="{F852C646-1DB0-4C64-9728-08BD09317F63}" type="presParOf" srcId="{D862E944-B83B-4E8C-9A79-82D43253F991}" destId="{89AF9A3F-B51E-4AE6-AE9E-1D3304B4FE9C}" srcOrd="6" destOrd="0" presId="urn:microsoft.com/office/officeart/2005/8/layout/radial2"/>
    <dgm:cxn modelId="{B53B829F-CA70-489C-8A57-2A6B12ED9362}" type="presParOf" srcId="{89AF9A3F-B51E-4AE6-AE9E-1D3304B4FE9C}" destId="{22C44204-981B-440C-9EBB-DBD3CCD9AE6E}" srcOrd="0" destOrd="0" presId="urn:microsoft.com/office/officeart/2005/8/layout/radial2"/>
    <dgm:cxn modelId="{1A3F84A0-D4A6-4076-B95A-5830A4251C4D}" type="presParOf" srcId="{89AF9A3F-B51E-4AE6-AE9E-1D3304B4FE9C}" destId="{A95634E2-6F14-430C-B4E6-C6E184FBA798}" srcOrd="1" destOrd="0" presId="urn:microsoft.com/office/officeart/2005/8/layout/radial2"/>
    <dgm:cxn modelId="{C5F573E4-4152-49CE-99CF-3A23DE88D8FF}" type="presParOf" srcId="{D862E944-B83B-4E8C-9A79-82D43253F991}" destId="{49288754-6616-4491-906B-3B058E9E9BF8}" srcOrd="7" destOrd="0" presId="urn:microsoft.com/office/officeart/2005/8/layout/radial2"/>
    <dgm:cxn modelId="{7DE6226B-5BFA-4F3D-91B6-58B746F733BB}" type="presParOf" srcId="{D862E944-B83B-4E8C-9A79-82D43253F991}" destId="{7BB01D16-309E-4C97-8A88-61155D590163}" srcOrd="8" destOrd="0" presId="urn:microsoft.com/office/officeart/2005/8/layout/radial2"/>
    <dgm:cxn modelId="{6CC5906F-A3AD-41D7-9D6D-73C179689738}" type="presParOf" srcId="{7BB01D16-309E-4C97-8A88-61155D590163}" destId="{E55FB065-2A44-4828-9D87-B3F9EF407719}" srcOrd="0" destOrd="0" presId="urn:microsoft.com/office/officeart/2005/8/layout/radial2"/>
    <dgm:cxn modelId="{9983B966-B697-4868-8794-84CB24BF17EF}" type="presParOf" srcId="{7BB01D16-309E-4C97-8A88-61155D590163}" destId="{F5ED5256-2620-4454-8ED7-A0BF11DD20E0}"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BF0BB7-34A8-433B-9A64-15D1BEC14B43}" type="doc">
      <dgm:prSet loTypeId="urn:microsoft.com/office/officeart/2005/8/layout/cycle5" loCatId="cycle" qsTypeId="urn:microsoft.com/office/officeart/2005/8/quickstyle/simple1" qsCatId="simple" csTypeId="urn:microsoft.com/office/officeart/2005/8/colors/accent0_3" csCatId="mainScheme" phldr="1"/>
      <dgm:spPr/>
      <dgm:t>
        <a:bodyPr/>
        <a:lstStyle/>
        <a:p>
          <a:endParaRPr lang="es-ES"/>
        </a:p>
      </dgm:t>
    </dgm:pt>
    <dgm:pt modelId="{C1805B91-3859-40DF-B32D-7760AA12A909}">
      <dgm:prSet phldrT="[Texto]"/>
      <dgm:spPr/>
      <dgm:t>
        <a:bodyPr/>
        <a:lstStyle/>
        <a:p>
          <a:r>
            <a:rPr lang="es-EC" dirty="0" smtClean="0"/>
            <a:t>Falta de acuerdos</a:t>
          </a:r>
          <a:endParaRPr lang="es-ES" dirty="0"/>
        </a:p>
      </dgm:t>
    </dgm:pt>
    <dgm:pt modelId="{3B310837-ED28-4192-B473-FC8AFD310D64}" type="parTrans" cxnId="{75A0343B-2724-4993-BE4F-55DAEE9A447B}">
      <dgm:prSet/>
      <dgm:spPr/>
      <dgm:t>
        <a:bodyPr/>
        <a:lstStyle/>
        <a:p>
          <a:endParaRPr lang="es-ES"/>
        </a:p>
      </dgm:t>
    </dgm:pt>
    <dgm:pt modelId="{F68591CA-CC15-4475-A473-C3520D1A943F}" type="sibTrans" cxnId="{75A0343B-2724-4993-BE4F-55DAEE9A447B}">
      <dgm:prSet/>
      <dgm:spPr/>
      <dgm:t>
        <a:bodyPr/>
        <a:lstStyle/>
        <a:p>
          <a:endParaRPr lang="es-ES"/>
        </a:p>
      </dgm:t>
    </dgm:pt>
    <dgm:pt modelId="{1DEAA3D8-0497-45AA-858E-5E72AB6ADBD5}">
      <dgm:prSet phldrT="[Texto]"/>
      <dgm:spPr/>
      <dgm:t>
        <a:bodyPr/>
        <a:lstStyle/>
        <a:p>
          <a:r>
            <a:rPr lang="es-EC" dirty="0" smtClean="0"/>
            <a:t>Ineficientes políticas del Gobierno Nacional </a:t>
          </a:r>
          <a:endParaRPr lang="es-ES" dirty="0"/>
        </a:p>
      </dgm:t>
    </dgm:pt>
    <dgm:pt modelId="{6032A897-269A-41CC-AF1C-8E12394683FA}" type="parTrans" cxnId="{7FFE4D6D-E9AA-4826-B766-7212CC476355}">
      <dgm:prSet/>
      <dgm:spPr/>
      <dgm:t>
        <a:bodyPr/>
        <a:lstStyle/>
        <a:p>
          <a:endParaRPr lang="es-ES"/>
        </a:p>
      </dgm:t>
    </dgm:pt>
    <dgm:pt modelId="{D3D7DB7F-B031-4E6B-9C83-C868B2A5AED5}" type="sibTrans" cxnId="{7FFE4D6D-E9AA-4826-B766-7212CC476355}">
      <dgm:prSet/>
      <dgm:spPr/>
      <dgm:t>
        <a:bodyPr/>
        <a:lstStyle/>
        <a:p>
          <a:endParaRPr lang="es-ES"/>
        </a:p>
      </dgm:t>
    </dgm:pt>
    <dgm:pt modelId="{82AD6C17-93A9-410C-9563-7338F6A65B8A}">
      <dgm:prSet phldrT="[Texto]"/>
      <dgm:spPr/>
      <dgm:t>
        <a:bodyPr/>
        <a:lstStyle/>
        <a:p>
          <a:r>
            <a:rPr lang="es-EC" dirty="0" smtClean="0"/>
            <a:t>Eliminación del ATPDEA con Estados Unidos</a:t>
          </a:r>
          <a:endParaRPr lang="es-ES" dirty="0"/>
        </a:p>
      </dgm:t>
    </dgm:pt>
    <dgm:pt modelId="{A50F011B-DF7B-400A-BEFE-023439BAE34F}" type="parTrans" cxnId="{0888C8A1-98E5-4D73-AD2C-00C0F85FA4D4}">
      <dgm:prSet/>
      <dgm:spPr/>
      <dgm:t>
        <a:bodyPr/>
        <a:lstStyle/>
        <a:p>
          <a:endParaRPr lang="es-ES"/>
        </a:p>
      </dgm:t>
    </dgm:pt>
    <dgm:pt modelId="{5B8E8263-7A5C-4160-B3F0-CB77263A2341}" type="sibTrans" cxnId="{0888C8A1-98E5-4D73-AD2C-00C0F85FA4D4}">
      <dgm:prSet/>
      <dgm:spPr/>
      <dgm:t>
        <a:bodyPr/>
        <a:lstStyle/>
        <a:p>
          <a:endParaRPr lang="es-ES"/>
        </a:p>
      </dgm:t>
    </dgm:pt>
    <dgm:pt modelId="{5AA87466-AF05-4CC2-B5B4-1F4713757BFB}">
      <dgm:prSet phldrT="[Texto]"/>
      <dgm:spPr/>
      <dgm:t>
        <a:bodyPr/>
        <a:lstStyle/>
        <a:p>
          <a:r>
            <a:rPr lang="es-EC" dirty="0" smtClean="0"/>
            <a:t>Crecimiento constante leve entre 2014 – 2015 (SGP)</a:t>
          </a:r>
          <a:endParaRPr lang="es-ES" dirty="0"/>
        </a:p>
      </dgm:t>
    </dgm:pt>
    <dgm:pt modelId="{DB890B48-7FA4-41B5-AE10-C31EDC50CF15}" type="parTrans" cxnId="{855C3B47-4BBE-4A3D-AC82-205F0DF78EB2}">
      <dgm:prSet/>
      <dgm:spPr/>
      <dgm:t>
        <a:bodyPr/>
        <a:lstStyle/>
        <a:p>
          <a:endParaRPr lang="es-ES"/>
        </a:p>
      </dgm:t>
    </dgm:pt>
    <dgm:pt modelId="{14B5A7CB-E5C6-49E5-9794-E24D991AE490}" type="sibTrans" cxnId="{855C3B47-4BBE-4A3D-AC82-205F0DF78EB2}">
      <dgm:prSet/>
      <dgm:spPr/>
      <dgm:t>
        <a:bodyPr/>
        <a:lstStyle/>
        <a:p>
          <a:endParaRPr lang="es-ES"/>
        </a:p>
      </dgm:t>
    </dgm:pt>
    <dgm:pt modelId="{C1E6D5D5-5DF1-4095-962D-B035BFF80164}">
      <dgm:prSet phldrT="[Texto]"/>
      <dgm:spPr/>
      <dgm:t>
        <a:bodyPr/>
        <a:lstStyle/>
        <a:p>
          <a:r>
            <a:rPr lang="es-EC" dirty="0" smtClean="0"/>
            <a:t>Acciones no han sido suficientes </a:t>
          </a:r>
          <a:endParaRPr lang="es-ES" dirty="0"/>
        </a:p>
      </dgm:t>
    </dgm:pt>
    <dgm:pt modelId="{B6E5D55B-BF05-4B92-AF8C-F3A75F4C8D2E}" type="parTrans" cxnId="{C707DD2A-DB45-4D3F-B4D3-1746B3480CF2}">
      <dgm:prSet/>
      <dgm:spPr/>
      <dgm:t>
        <a:bodyPr/>
        <a:lstStyle/>
        <a:p>
          <a:endParaRPr lang="es-ES"/>
        </a:p>
      </dgm:t>
    </dgm:pt>
    <dgm:pt modelId="{1C1C80E3-9751-4C4D-85CB-DBA99CDC8887}" type="sibTrans" cxnId="{C707DD2A-DB45-4D3F-B4D3-1746B3480CF2}">
      <dgm:prSet/>
      <dgm:spPr/>
      <dgm:t>
        <a:bodyPr/>
        <a:lstStyle/>
        <a:p>
          <a:endParaRPr lang="es-ES"/>
        </a:p>
      </dgm:t>
    </dgm:pt>
    <dgm:pt modelId="{9E8549B5-E1DA-4873-957C-E5C73D1EFC77}" type="pres">
      <dgm:prSet presAssocID="{8FBF0BB7-34A8-433B-9A64-15D1BEC14B43}" presName="cycle" presStyleCnt="0">
        <dgm:presLayoutVars>
          <dgm:dir/>
          <dgm:resizeHandles val="exact"/>
        </dgm:presLayoutVars>
      </dgm:prSet>
      <dgm:spPr/>
      <dgm:t>
        <a:bodyPr/>
        <a:lstStyle/>
        <a:p>
          <a:endParaRPr lang="es-EC"/>
        </a:p>
      </dgm:t>
    </dgm:pt>
    <dgm:pt modelId="{CEDA667A-0049-4FBF-A8A8-6C4350D132C1}" type="pres">
      <dgm:prSet presAssocID="{C1805B91-3859-40DF-B32D-7760AA12A909}" presName="node" presStyleLbl="node1" presStyleIdx="0" presStyleCnt="5">
        <dgm:presLayoutVars>
          <dgm:bulletEnabled val="1"/>
        </dgm:presLayoutVars>
      </dgm:prSet>
      <dgm:spPr/>
      <dgm:t>
        <a:bodyPr/>
        <a:lstStyle/>
        <a:p>
          <a:endParaRPr lang="es-ES"/>
        </a:p>
      </dgm:t>
    </dgm:pt>
    <dgm:pt modelId="{81B64173-79DE-4118-A43A-544407E6A64E}" type="pres">
      <dgm:prSet presAssocID="{C1805B91-3859-40DF-B32D-7760AA12A909}" presName="spNode" presStyleCnt="0"/>
      <dgm:spPr/>
    </dgm:pt>
    <dgm:pt modelId="{BFDFC7D8-996A-49E3-BFE7-0EC9C4162167}" type="pres">
      <dgm:prSet presAssocID="{F68591CA-CC15-4475-A473-C3520D1A943F}" presName="sibTrans" presStyleLbl="sibTrans1D1" presStyleIdx="0" presStyleCnt="5"/>
      <dgm:spPr/>
      <dgm:t>
        <a:bodyPr/>
        <a:lstStyle/>
        <a:p>
          <a:endParaRPr lang="es-EC"/>
        </a:p>
      </dgm:t>
    </dgm:pt>
    <dgm:pt modelId="{DC16FB4B-D82A-4E26-B5D1-4D63E45B5C55}" type="pres">
      <dgm:prSet presAssocID="{1DEAA3D8-0497-45AA-858E-5E72AB6ADBD5}" presName="node" presStyleLbl="node1" presStyleIdx="1" presStyleCnt="5">
        <dgm:presLayoutVars>
          <dgm:bulletEnabled val="1"/>
        </dgm:presLayoutVars>
      </dgm:prSet>
      <dgm:spPr/>
      <dgm:t>
        <a:bodyPr/>
        <a:lstStyle/>
        <a:p>
          <a:endParaRPr lang="es-ES"/>
        </a:p>
      </dgm:t>
    </dgm:pt>
    <dgm:pt modelId="{30021798-3D75-468C-AA3A-660F42B31B10}" type="pres">
      <dgm:prSet presAssocID="{1DEAA3D8-0497-45AA-858E-5E72AB6ADBD5}" presName="spNode" presStyleCnt="0"/>
      <dgm:spPr/>
    </dgm:pt>
    <dgm:pt modelId="{26C5F13D-18F6-46B4-8C11-1CE59A59E3F4}" type="pres">
      <dgm:prSet presAssocID="{D3D7DB7F-B031-4E6B-9C83-C868B2A5AED5}" presName="sibTrans" presStyleLbl="sibTrans1D1" presStyleIdx="1" presStyleCnt="5"/>
      <dgm:spPr/>
      <dgm:t>
        <a:bodyPr/>
        <a:lstStyle/>
        <a:p>
          <a:endParaRPr lang="es-EC"/>
        </a:p>
      </dgm:t>
    </dgm:pt>
    <dgm:pt modelId="{B68C407B-9734-4834-B319-04672F17CC62}" type="pres">
      <dgm:prSet presAssocID="{82AD6C17-93A9-410C-9563-7338F6A65B8A}" presName="node" presStyleLbl="node1" presStyleIdx="2" presStyleCnt="5">
        <dgm:presLayoutVars>
          <dgm:bulletEnabled val="1"/>
        </dgm:presLayoutVars>
      </dgm:prSet>
      <dgm:spPr/>
      <dgm:t>
        <a:bodyPr/>
        <a:lstStyle/>
        <a:p>
          <a:endParaRPr lang="es-ES"/>
        </a:p>
      </dgm:t>
    </dgm:pt>
    <dgm:pt modelId="{12EC5CB0-107B-4FE0-905F-77450496FB0A}" type="pres">
      <dgm:prSet presAssocID="{82AD6C17-93A9-410C-9563-7338F6A65B8A}" presName="spNode" presStyleCnt="0"/>
      <dgm:spPr/>
    </dgm:pt>
    <dgm:pt modelId="{C5A6833B-C030-496C-9CD0-FD568DDB754F}" type="pres">
      <dgm:prSet presAssocID="{5B8E8263-7A5C-4160-B3F0-CB77263A2341}" presName="sibTrans" presStyleLbl="sibTrans1D1" presStyleIdx="2" presStyleCnt="5"/>
      <dgm:spPr/>
      <dgm:t>
        <a:bodyPr/>
        <a:lstStyle/>
        <a:p>
          <a:endParaRPr lang="es-EC"/>
        </a:p>
      </dgm:t>
    </dgm:pt>
    <dgm:pt modelId="{C6A49B3A-1FFA-4069-BC57-45556050055E}" type="pres">
      <dgm:prSet presAssocID="{5AA87466-AF05-4CC2-B5B4-1F4713757BFB}" presName="node" presStyleLbl="node1" presStyleIdx="3" presStyleCnt="5">
        <dgm:presLayoutVars>
          <dgm:bulletEnabled val="1"/>
        </dgm:presLayoutVars>
      </dgm:prSet>
      <dgm:spPr/>
      <dgm:t>
        <a:bodyPr/>
        <a:lstStyle/>
        <a:p>
          <a:endParaRPr lang="es-ES"/>
        </a:p>
      </dgm:t>
    </dgm:pt>
    <dgm:pt modelId="{7D35686E-97C6-4DB8-9902-69B10B4105E6}" type="pres">
      <dgm:prSet presAssocID="{5AA87466-AF05-4CC2-B5B4-1F4713757BFB}" presName="spNode" presStyleCnt="0"/>
      <dgm:spPr/>
    </dgm:pt>
    <dgm:pt modelId="{B4DDA813-C983-4FB3-82A5-3F8D1E37C308}" type="pres">
      <dgm:prSet presAssocID="{14B5A7CB-E5C6-49E5-9794-E24D991AE490}" presName="sibTrans" presStyleLbl="sibTrans1D1" presStyleIdx="3" presStyleCnt="5"/>
      <dgm:spPr/>
      <dgm:t>
        <a:bodyPr/>
        <a:lstStyle/>
        <a:p>
          <a:endParaRPr lang="es-EC"/>
        </a:p>
      </dgm:t>
    </dgm:pt>
    <dgm:pt modelId="{AD4E7D5E-B173-4933-9145-B2002B72C075}" type="pres">
      <dgm:prSet presAssocID="{C1E6D5D5-5DF1-4095-962D-B035BFF80164}" presName="node" presStyleLbl="node1" presStyleIdx="4" presStyleCnt="5">
        <dgm:presLayoutVars>
          <dgm:bulletEnabled val="1"/>
        </dgm:presLayoutVars>
      </dgm:prSet>
      <dgm:spPr/>
      <dgm:t>
        <a:bodyPr/>
        <a:lstStyle/>
        <a:p>
          <a:endParaRPr lang="es-ES"/>
        </a:p>
      </dgm:t>
    </dgm:pt>
    <dgm:pt modelId="{6DAFF3A4-4E41-4F30-831F-3CC4A4EF2CFA}" type="pres">
      <dgm:prSet presAssocID="{C1E6D5D5-5DF1-4095-962D-B035BFF80164}" presName="spNode" presStyleCnt="0"/>
      <dgm:spPr/>
    </dgm:pt>
    <dgm:pt modelId="{5F39A765-B42D-4089-9993-14E93DCD0409}" type="pres">
      <dgm:prSet presAssocID="{1C1C80E3-9751-4C4D-85CB-DBA99CDC8887}" presName="sibTrans" presStyleLbl="sibTrans1D1" presStyleIdx="4" presStyleCnt="5"/>
      <dgm:spPr/>
      <dgm:t>
        <a:bodyPr/>
        <a:lstStyle/>
        <a:p>
          <a:endParaRPr lang="es-EC"/>
        </a:p>
      </dgm:t>
    </dgm:pt>
  </dgm:ptLst>
  <dgm:cxnLst>
    <dgm:cxn modelId="{F6C50D62-35AD-4138-AA3D-CA50F92784CD}" type="presOf" srcId="{1DEAA3D8-0497-45AA-858E-5E72AB6ADBD5}" destId="{DC16FB4B-D82A-4E26-B5D1-4D63E45B5C55}" srcOrd="0" destOrd="0" presId="urn:microsoft.com/office/officeart/2005/8/layout/cycle5"/>
    <dgm:cxn modelId="{C6B028B0-1F4E-4278-AFF4-634D63D2EFF4}" type="presOf" srcId="{8FBF0BB7-34A8-433B-9A64-15D1BEC14B43}" destId="{9E8549B5-E1DA-4873-957C-E5C73D1EFC77}" srcOrd="0" destOrd="0" presId="urn:microsoft.com/office/officeart/2005/8/layout/cycle5"/>
    <dgm:cxn modelId="{BA17668C-0575-41F6-9C43-83EB8C5E2BEF}" type="presOf" srcId="{C1E6D5D5-5DF1-4095-962D-B035BFF80164}" destId="{AD4E7D5E-B173-4933-9145-B2002B72C075}" srcOrd="0" destOrd="0" presId="urn:microsoft.com/office/officeart/2005/8/layout/cycle5"/>
    <dgm:cxn modelId="{7FFE4D6D-E9AA-4826-B766-7212CC476355}" srcId="{8FBF0BB7-34A8-433B-9A64-15D1BEC14B43}" destId="{1DEAA3D8-0497-45AA-858E-5E72AB6ADBD5}" srcOrd="1" destOrd="0" parTransId="{6032A897-269A-41CC-AF1C-8E12394683FA}" sibTransId="{D3D7DB7F-B031-4E6B-9C83-C868B2A5AED5}"/>
    <dgm:cxn modelId="{8D7E954F-A8F3-4BB2-85CD-870B4C4D15F3}" type="presOf" srcId="{D3D7DB7F-B031-4E6B-9C83-C868B2A5AED5}" destId="{26C5F13D-18F6-46B4-8C11-1CE59A59E3F4}" srcOrd="0" destOrd="0" presId="urn:microsoft.com/office/officeart/2005/8/layout/cycle5"/>
    <dgm:cxn modelId="{D6999E64-C935-4EDA-9D2D-3AFE4330C16D}" type="presOf" srcId="{14B5A7CB-E5C6-49E5-9794-E24D991AE490}" destId="{B4DDA813-C983-4FB3-82A5-3F8D1E37C308}" srcOrd="0" destOrd="0" presId="urn:microsoft.com/office/officeart/2005/8/layout/cycle5"/>
    <dgm:cxn modelId="{75A0343B-2724-4993-BE4F-55DAEE9A447B}" srcId="{8FBF0BB7-34A8-433B-9A64-15D1BEC14B43}" destId="{C1805B91-3859-40DF-B32D-7760AA12A909}" srcOrd="0" destOrd="0" parTransId="{3B310837-ED28-4192-B473-FC8AFD310D64}" sibTransId="{F68591CA-CC15-4475-A473-C3520D1A943F}"/>
    <dgm:cxn modelId="{491FB7B0-E160-45E6-B250-8FA7AE66DD15}" type="presOf" srcId="{5AA87466-AF05-4CC2-B5B4-1F4713757BFB}" destId="{C6A49B3A-1FFA-4069-BC57-45556050055E}" srcOrd="0" destOrd="0" presId="urn:microsoft.com/office/officeart/2005/8/layout/cycle5"/>
    <dgm:cxn modelId="{855C3B47-4BBE-4A3D-AC82-205F0DF78EB2}" srcId="{8FBF0BB7-34A8-433B-9A64-15D1BEC14B43}" destId="{5AA87466-AF05-4CC2-B5B4-1F4713757BFB}" srcOrd="3" destOrd="0" parTransId="{DB890B48-7FA4-41B5-AE10-C31EDC50CF15}" sibTransId="{14B5A7CB-E5C6-49E5-9794-E24D991AE490}"/>
    <dgm:cxn modelId="{23F92EAB-BE84-40B6-A957-D6FA97342CBF}" type="presOf" srcId="{5B8E8263-7A5C-4160-B3F0-CB77263A2341}" destId="{C5A6833B-C030-496C-9CD0-FD568DDB754F}" srcOrd="0" destOrd="0" presId="urn:microsoft.com/office/officeart/2005/8/layout/cycle5"/>
    <dgm:cxn modelId="{3EF10E19-17EE-4DF4-8A2F-ED9560EF8069}" type="presOf" srcId="{F68591CA-CC15-4475-A473-C3520D1A943F}" destId="{BFDFC7D8-996A-49E3-BFE7-0EC9C4162167}" srcOrd="0" destOrd="0" presId="urn:microsoft.com/office/officeart/2005/8/layout/cycle5"/>
    <dgm:cxn modelId="{C707DD2A-DB45-4D3F-B4D3-1746B3480CF2}" srcId="{8FBF0BB7-34A8-433B-9A64-15D1BEC14B43}" destId="{C1E6D5D5-5DF1-4095-962D-B035BFF80164}" srcOrd="4" destOrd="0" parTransId="{B6E5D55B-BF05-4B92-AF8C-F3A75F4C8D2E}" sibTransId="{1C1C80E3-9751-4C4D-85CB-DBA99CDC8887}"/>
    <dgm:cxn modelId="{40F1BBBD-2211-4996-9D29-C9DE044E1030}" type="presOf" srcId="{C1805B91-3859-40DF-B32D-7760AA12A909}" destId="{CEDA667A-0049-4FBF-A8A8-6C4350D132C1}" srcOrd="0" destOrd="0" presId="urn:microsoft.com/office/officeart/2005/8/layout/cycle5"/>
    <dgm:cxn modelId="{94AC397C-521B-4F3E-9C76-2455258689B1}" type="presOf" srcId="{1C1C80E3-9751-4C4D-85CB-DBA99CDC8887}" destId="{5F39A765-B42D-4089-9993-14E93DCD0409}" srcOrd="0" destOrd="0" presId="urn:microsoft.com/office/officeart/2005/8/layout/cycle5"/>
    <dgm:cxn modelId="{6426463B-134B-4792-8676-0F324C570437}" type="presOf" srcId="{82AD6C17-93A9-410C-9563-7338F6A65B8A}" destId="{B68C407B-9734-4834-B319-04672F17CC62}" srcOrd="0" destOrd="0" presId="urn:microsoft.com/office/officeart/2005/8/layout/cycle5"/>
    <dgm:cxn modelId="{0888C8A1-98E5-4D73-AD2C-00C0F85FA4D4}" srcId="{8FBF0BB7-34A8-433B-9A64-15D1BEC14B43}" destId="{82AD6C17-93A9-410C-9563-7338F6A65B8A}" srcOrd="2" destOrd="0" parTransId="{A50F011B-DF7B-400A-BEFE-023439BAE34F}" sibTransId="{5B8E8263-7A5C-4160-B3F0-CB77263A2341}"/>
    <dgm:cxn modelId="{25CFA36E-B647-4FCF-B82D-90E456AA6694}" type="presParOf" srcId="{9E8549B5-E1DA-4873-957C-E5C73D1EFC77}" destId="{CEDA667A-0049-4FBF-A8A8-6C4350D132C1}" srcOrd="0" destOrd="0" presId="urn:microsoft.com/office/officeart/2005/8/layout/cycle5"/>
    <dgm:cxn modelId="{6690D8F2-8CA6-4FF4-B144-E25C51ADE3BE}" type="presParOf" srcId="{9E8549B5-E1DA-4873-957C-E5C73D1EFC77}" destId="{81B64173-79DE-4118-A43A-544407E6A64E}" srcOrd="1" destOrd="0" presId="urn:microsoft.com/office/officeart/2005/8/layout/cycle5"/>
    <dgm:cxn modelId="{174EDBCE-AB46-48F5-9D89-FF6A6274182E}" type="presParOf" srcId="{9E8549B5-E1DA-4873-957C-E5C73D1EFC77}" destId="{BFDFC7D8-996A-49E3-BFE7-0EC9C4162167}" srcOrd="2" destOrd="0" presId="urn:microsoft.com/office/officeart/2005/8/layout/cycle5"/>
    <dgm:cxn modelId="{3AD553B5-BFF4-4D59-B838-F4043A57BA1C}" type="presParOf" srcId="{9E8549B5-E1DA-4873-957C-E5C73D1EFC77}" destId="{DC16FB4B-D82A-4E26-B5D1-4D63E45B5C55}" srcOrd="3" destOrd="0" presId="urn:microsoft.com/office/officeart/2005/8/layout/cycle5"/>
    <dgm:cxn modelId="{C77557CD-D751-41AC-AB5A-C2677DB9CE6E}" type="presParOf" srcId="{9E8549B5-E1DA-4873-957C-E5C73D1EFC77}" destId="{30021798-3D75-468C-AA3A-660F42B31B10}" srcOrd="4" destOrd="0" presId="urn:microsoft.com/office/officeart/2005/8/layout/cycle5"/>
    <dgm:cxn modelId="{F316E869-214E-496E-B88E-00D8DCF92B7C}" type="presParOf" srcId="{9E8549B5-E1DA-4873-957C-E5C73D1EFC77}" destId="{26C5F13D-18F6-46B4-8C11-1CE59A59E3F4}" srcOrd="5" destOrd="0" presId="urn:microsoft.com/office/officeart/2005/8/layout/cycle5"/>
    <dgm:cxn modelId="{D4E7F590-00BF-461A-9465-090F8D02019B}" type="presParOf" srcId="{9E8549B5-E1DA-4873-957C-E5C73D1EFC77}" destId="{B68C407B-9734-4834-B319-04672F17CC62}" srcOrd="6" destOrd="0" presId="urn:microsoft.com/office/officeart/2005/8/layout/cycle5"/>
    <dgm:cxn modelId="{1136CB3D-4A29-4A90-B903-41CE51196950}" type="presParOf" srcId="{9E8549B5-E1DA-4873-957C-E5C73D1EFC77}" destId="{12EC5CB0-107B-4FE0-905F-77450496FB0A}" srcOrd="7" destOrd="0" presId="urn:microsoft.com/office/officeart/2005/8/layout/cycle5"/>
    <dgm:cxn modelId="{1D6407B1-CC4E-4C7A-A8DB-DC5AB69466FB}" type="presParOf" srcId="{9E8549B5-E1DA-4873-957C-E5C73D1EFC77}" destId="{C5A6833B-C030-496C-9CD0-FD568DDB754F}" srcOrd="8" destOrd="0" presId="urn:microsoft.com/office/officeart/2005/8/layout/cycle5"/>
    <dgm:cxn modelId="{FADD73EF-6ADD-4666-996D-18D0AE617612}" type="presParOf" srcId="{9E8549B5-E1DA-4873-957C-E5C73D1EFC77}" destId="{C6A49B3A-1FFA-4069-BC57-45556050055E}" srcOrd="9" destOrd="0" presId="urn:microsoft.com/office/officeart/2005/8/layout/cycle5"/>
    <dgm:cxn modelId="{C91CD6C6-4243-4965-A62F-797E74E5C325}" type="presParOf" srcId="{9E8549B5-E1DA-4873-957C-E5C73D1EFC77}" destId="{7D35686E-97C6-4DB8-9902-69B10B4105E6}" srcOrd="10" destOrd="0" presId="urn:microsoft.com/office/officeart/2005/8/layout/cycle5"/>
    <dgm:cxn modelId="{1CF14D44-E908-4E1E-BA02-12D9B11135B1}" type="presParOf" srcId="{9E8549B5-E1DA-4873-957C-E5C73D1EFC77}" destId="{B4DDA813-C983-4FB3-82A5-3F8D1E37C308}" srcOrd="11" destOrd="0" presId="urn:microsoft.com/office/officeart/2005/8/layout/cycle5"/>
    <dgm:cxn modelId="{3F9EC7E3-4D51-4F76-8D15-15030105AEE5}" type="presParOf" srcId="{9E8549B5-E1DA-4873-957C-E5C73D1EFC77}" destId="{AD4E7D5E-B173-4933-9145-B2002B72C075}" srcOrd="12" destOrd="0" presId="urn:microsoft.com/office/officeart/2005/8/layout/cycle5"/>
    <dgm:cxn modelId="{81A53D27-FFAF-410E-880E-A8772F1641C5}" type="presParOf" srcId="{9E8549B5-E1DA-4873-957C-E5C73D1EFC77}" destId="{6DAFF3A4-4E41-4F30-831F-3CC4A4EF2CFA}" srcOrd="13" destOrd="0" presId="urn:microsoft.com/office/officeart/2005/8/layout/cycle5"/>
    <dgm:cxn modelId="{1F5E34E3-EB1A-42EB-8E0A-4CC6FC076172}" type="presParOf" srcId="{9E8549B5-E1DA-4873-957C-E5C73D1EFC77}" destId="{5F39A765-B42D-4089-9993-14E93DCD0409}"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4A43A-1319-45E0-A1C7-B225E53C88B9}">
      <dsp:nvSpPr>
        <dsp:cNvPr id="0" name=""/>
        <dsp:cNvSpPr/>
      </dsp:nvSpPr>
      <dsp:spPr>
        <a:xfrm>
          <a:off x="7835" y="15497"/>
          <a:ext cx="2342033" cy="1405220"/>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t>Teoría del Intercambio Desigual</a:t>
          </a:r>
          <a:endParaRPr lang="es-ES" sz="2000" b="1" kern="1200" dirty="0"/>
        </a:p>
      </dsp:txBody>
      <dsp:txXfrm>
        <a:off x="48992" y="56654"/>
        <a:ext cx="2259719" cy="1322906"/>
      </dsp:txXfrm>
    </dsp:sp>
    <dsp:sp modelId="{6D0D275E-35B4-4FA3-8DA0-4C7FBA73D981}">
      <dsp:nvSpPr>
        <dsp:cNvPr id="0" name=""/>
        <dsp:cNvSpPr/>
      </dsp:nvSpPr>
      <dsp:spPr>
        <a:xfrm>
          <a:off x="2555968" y="427695"/>
          <a:ext cx="496511" cy="58082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2555968" y="543860"/>
        <a:ext cx="347558" cy="348494"/>
      </dsp:txXfrm>
    </dsp:sp>
    <dsp:sp modelId="{43D804FA-69B5-417C-8A36-71EB6624CDEB}">
      <dsp:nvSpPr>
        <dsp:cNvPr id="0" name=""/>
        <dsp:cNvSpPr/>
      </dsp:nvSpPr>
      <dsp:spPr>
        <a:xfrm>
          <a:off x="3286683" y="15497"/>
          <a:ext cx="2342033" cy="1405220"/>
        </a:xfrm>
        <a:prstGeom prst="roundRect">
          <a:avLst>
            <a:gd name="adj" fmla="val 10000"/>
          </a:avLst>
        </a:prstGeom>
        <a:solidFill>
          <a:schemeClr val="accent2">
            <a:hueOff val="936304"/>
            <a:satOff val="-1168"/>
            <a:lumOff val="2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Diferencias en los recursos de un país para producir </a:t>
          </a:r>
          <a:endParaRPr lang="es-ES" sz="1700" kern="1200" dirty="0"/>
        </a:p>
      </dsp:txBody>
      <dsp:txXfrm>
        <a:off x="3327840" y="56654"/>
        <a:ext cx="2259719" cy="1322906"/>
      </dsp:txXfrm>
    </dsp:sp>
    <dsp:sp modelId="{2A4B5EDD-C857-4498-A9B6-7521E1D169C8}">
      <dsp:nvSpPr>
        <dsp:cNvPr id="0" name=""/>
        <dsp:cNvSpPr/>
      </dsp:nvSpPr>
      <dsp:spPr>
        <a:xfrm>
          <a:off x="5834815" y="427695"/>
          <a:ext cx="496511" cy="580824"/>
        </a:xfrm>
        <a:prstGeom prst="rightArrow">
          <a:avLst>
            <a:gd name="adj1" fmla="val 60000"/>
            <a:gd name="adj2" fmla="val 50000"/>
          </a:avLst>
        </a:prstGeom>
        <a:solidFill>
          <a:schemeClr val="accent2">
            <a:hueOff val="1170380"/>
            <a:satOff val="-1460"/>
            <a:lumOff val="3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5834815" y="543860"/>
        <a:ext cx="347558" cy="348494"/>
      </dsp:txXfrm>
    </dsp:sp>
    <dsp:sp modelId="{481C9BC1-1E8B-4612-9DB6-FCA8BE144823}">
      <dsp:nvSpPr>
        <dsp:cNvPr id="0" name=""/>
        <dsp:cNvSpPr/>
      </dsp:nvSpPr>
      <dsp:spPr>
        <a:xfrm>
          <a:off x="6565530" y="15497"/>
          <a:ext cx="2342033" cy="1405220"/>
        </a:xfrm>
        <a:prstGeom prst="roundRect">
          <a:avLst>
            <a:gd name="adj" fmla="val 10000"/>
          </a:avLst>
        </a:prstGeom>
        <a:solidFill>
          <a:schemeClr val="accent2">
            <a:hueOff val="1872608"/>
            <a:satOff val="-2336"/>
            <a:lumOff val="54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Genera que bienes al ser exportados tengan un mayor o menor valor</a:t>
          </a:r>
          <a:endParaRPr lang="es-ES" sz="1700" kern="1200" dirty="0"/>
        </a:p>
      </dsp:txBody>
      <dsp:txXfrm>
        <a:off x="6606687" y="56654"/>
        <a:ext cx="2259719" cy="1322906"/>
      </dsp:txXfrm>
    </dsp:sp>
    <dsp:sp modelId="{846927F0-D173-4E3E-995B-AFD8C362CC6F}">
      <dsp:nvSpPr>
        <dsp:cNvPr id="0" name=""/>
        <dsp:cNvSpPr/>
      </dsp:nvSpPr>
      <dsp:spPr>
        <a:xfrm rot="5400000">
          <a:off x="7488291" y="1584660"/>
          <a:ext cx="496511" cy="580824"/>
        </a:xfrm>
        <a:prstGeom prst="rightArrow">
          <a:avLst>
            <a:gd name="adj1" fmla="val 60000"/>
            <a:gd name="adj2" fmla="val 50000"/>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rot="-5400000">
        <a:off x="7562300" y="1626817"/>
        <a:ext cx="348494" cy="347558"/>
      </dsp:txXfrm>
    </dsp:sp>
    <dsp:sp modelId="{F115B562-3F95-49A0-A0D2-0A40F53057C5}">
      <dsp:nvSpPr>
        <dsp:cNvPr id="0" name=""/>
        <dsp:cNvSpPr/>
      </dsp:nvSpPr>
      <dsp:spPr>
        <a:xfrm>
          <a:off x="6565530" y="2357531"/>
          <a:ext cx="2342033" cy="1405220"/>
        </a:xfrm>
        <a:prstGeom prst="roundRect">
          <a:avLst>
            <a:gd name="adj" fmla="val 10000"/>
          </a:avLst>
        </a:prstGeom>
        <a:solidFill>
          <a:schemeClr val="accent2">
            <a:hueOff val="2808911"/>
            <a:satOff val="-3503"/>
            <a:lumOff val="82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Se desarrolla un intercambio desequilibrado entre países</a:t>
          </a:r>
          <a:endParaRPr lang="es-ES" sz="1700" kern="1200" dirty="0"/>
        </a:p>
      </dsp:txBody>
      <dsp:txXfrm>
        <a:off x="6606687" y="2398688"/>
        <a:ext cx="2259719" cy="1322906"/>
      </dsp:txXfrm>
    </dsp:sp>
    <dsp:sp modelId="{5BBD8F09-DDAD-4A1A-A886-11060CD8C80B}">
      <dsp:nvSpPr>
        <dsp:cNvPr id="0" name=""/>
        <dsp:cNvSpPr/>
      </dsp:nvSpPr>
      <dsp:spPr>
        <a:xfrm rot="10800000">
          <a:off x="5862920" y="2769729"/>
          <a:ext cx="496511" cy="580824"/>
        </a:xfrm>
        <a:prstGeom prst="rightArrow">
          <a:avLst>
            <a:gd name="adj1" fmla="val 60000"/>
            <a:gd name="adj2" fmla="val 50000"/>
          </a:avLst>
        </a:prstGeom>
        <a:solidFill>
          <a:schemeClr val="accent2">
            <a:hueOff val="3511139"/>
            <a:satOff val="-4379"/>
            <a:lumOff val="10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rot="10800000">
        <a:off x="6011873" y="2885894"/>
        <a:ext cx="347558" cy="348494"/>
      </dsp:txXfrm>
    </dsp:sp>
    <dsp:sp modelId="{708F39A3-EC7F-4B31-A5E8-E3BAB4287471}">
      <dsp:nvSpPr>
        <dsp:cNvPr id="0" name=""/>
        <dsp:cNvSpPr/>
      </dsp:nvSpPr>
      <dsp:spPr>
        <a:xfrm>
          <a:off x="3286683" y="2357531"/>
          <a:ext cx="2342033" cy="1405220"/>
        </a:xfrm>
        <a:prstGeom prst="roundRect">
          <a:avLst>
            <a:gd name="adj" fmla="val 10000"/>
          </a:avLst>
        </a:prstGeom>
        <a:solidFill>
          <a:schemeClr val="accent2">
            <a:hueOff val="3745215"/>
            <a:satOff val="-4671"/>
            <a:lumOff val="109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Un país en vías de desarrollo exporta materias primas </a:t>
          </a:r>
        </a:p>
      </dsp:txBody>
      <dsp:txXfrm>
        <a:off x="3327840" y="2398688"/>
        <a:ext cx="2259719" cy="1322906"/>
      </dsp:txXfrm>
    </dsp:sp>
    <dsp:sp modelId="{A81C9AE5-5CE3-462C-9DB9-388C64E3A314}">
      <dsp:nvSpPr>
        <dsp:cNvPr id="0" name=""/>
        <dsp:cNvSpPr/>
      </dsp:nvSpPr>
      <dsp:spPr>
        <a:xfrm rot="10800000">
          <a:off x="2584072" y="2769729"/>
          <a:ext cx="496511" cy="580824"/>
        </a:xfrm>
        <a:prstGeom prst="righ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rot="10800000">
        <a:off x="2733025" y="2885894"/>
        <a:ext cx="347558" cy="348494"/>
      </dsp:txXfrm>
    </dsp:sp>
    <dsp:sp modelId="{5776BED8-E811-4650-98D4-0D786D4AC4C3}">
      <dsp:nvSpPr>
        <dsp:cNvPr id="0" name=""/>
        <dsp:cNvSpPr/>
      </dsp:nvSpPr>
      <dsp:spPr>
        <a:xfrm>
          <a:off x="7835" y="2357531"/>
          <a:ext cx="2342033" cy="1405220"/>
        </a:xfrm>
        <a:prstGeom prst="roundRect">
          <a:avLst>
            <a:gd name="adj" fmla="val 10000"/>
          </a:avLst>
        </a:prstGeom>
        <a:solidFill>
          <a:schemeClr val="accent2">
            <a:hueOff val="4681519"/>
            <a:satOff val="-5839"/>
            <a:lumOff val="137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Un país desarrollado exporta productos manufacturados</a:t>
          </a:r>
          <a:endParaRPr lang="es-ES" sz="1700" kern="1200" dirty="0"/>
        </a:p>
      </dsp:txBody>
      <dsp:txXfrm>
        <a:off x="48992" y="2398688"/>
        <a:ext cx="2259719" cy="13229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3E7E8-1C3D-42B3-AEF9-62BC0ACD7E3B}">
      <dsp:nvSpPr>
        <dsp:cNvPr id="0" name=""/>
        <dsp:cNvSpPr/>
      </dsp:nvSpPr>
      <dsp:spPr>
        <a:xfrm>
          <a:off x="3800421" y="242318"/>
          <a:ext cx="3005245" cy="103456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US" sz="2800" kern="1200" dirty="0"/>
            <a:t>Enfoque Mixto</a:t>
          </a:r>
        </a:p>
      </dsp:txBody>
      <dsp:txXfrm>
        <a:off x="3830722" y="272619"/>
        <a:ext cx="2944643" cy="973963"/>
      </dsp:txXfrm>
    </dsp:sp>
    <dsp:sp modelId="{F32EBB0F-89F8-4D86-959A-D048A788AC3E}">
      <dsp:nvSpPr>
        <dsp:cNvPr id="0" name=""/>
        <dsp:cNvSpPr/>
      </dsp:nvSpPr>
      <dsp:spPr>
        <a:xfrm>
          <a:off x="3349634" y="1276884"/>
          <a:ext cx="1953409" cy="801398"/>
        </a:xfrm>
        <a:custGeom>
          <a:avLst/>
          <a:gdLst/>
          <a:ahLst/>
          <a:cxnLst/>
          <a:rect l="0" t="0" r="0" b="0"/>
          <a:pathLst>
            <a:path>
              <a:moveTo>
                <a:pt x="1953409" y="0"/>
              </a:moveTo>
              <a:lnTo>
                <a:pt x="1953409" y="400699"/>
              </a:lnTo>
              <a:lnTo>
                <a:pt x="0" y="400699"/>
              </a:lnTo>
              <a:lnTo>
                <a:pt x="0" y="801398"/>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07E70C-676D-4726-92B2-696C74F54F13}">
      <dsp:nvSpPr>
        <dsp:cNvPr id="0" name=""/>
        <dsp:cNvSpPr/>
      </dsp:nvSpPr>
      <dsp:spPr>
        <a:xfrm>
          <a:off x="1847012" y="2078283"/>
          <a:ext cx="3005245" cy="2003496"/>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b="1" kern="1200" dirty="0"/>
            <a:t>Investigación </a:t>
          </a:r>
          <a:r>
            <a:rPr lang="es-EC" sz="1600" b="1" kern="1200" dirty="0" smtClean="0"/>
            <a:t>cuantitativa: </a:t>
          </a:r>
          <a:r>
            <a:rPr lang="es-EC" sz="1600" b="0" kern="1200" dirty="0" smtClean="0"/>
            <a:t>se analizan las exportaciones de banano, precios internacionales, arancel y salvaguardas.</a:t>
          </a:r>
          <a:endParaRPr lang="es-US" sz="1600" b="0" kern="1200" dirty="0"/>
        </a:p>
      </dsp:txBody>
      <dsp:txXfrm>
        <a:off x="1905692" y="2136963"/>
        <a:ext cx="2887885" cy="1886136"/>
      </dsp:txXfrm>
    </dsp:sp>
    <dsp:sp modelId="{84493ECD-DDC1-4419-B8B2-B1E1DF1D382E}">
      <dsp:nvSpPr>
        <dsp:cNvPr id="0" name=""/>
        <dsp:cNvSpPr/>
      </dsp:nvSpPr>
      <dsp:spPr>
        <a:xfrm>
          <a:off x="5303044" y="1276884"/>
          <a:ext cx="1953409" cy="801398"/>
        </a:xfrm>
        <a:custGeom>
          <a:avLst/>
          <a:gdLst/>
          <a:ahLst/>
          <a:cxnLst/>
          <a:rect l="0" t="0" r="0" b="0"/>
          <a:pathLst>
            <a:path>
              <a:moveTo>
                <a:pt x="0" y="0"/>
              </a:moveTo>
              <a:lnTo>
                <a:pt x="0" y="400699"/>
              </a:lnTo>
              <a:lnTo>
                <a:pt x="1953409" y="400699"/>
              </a:lnTo>
              <a:lnTo>
                <a:pt x="1953409" y="801398"/>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A95627-76A0-4213-AD8B-B4D4A334404F}">
      <dsp:nvSpPr>
        <dsp:cNvPr id="0" name=""/>
        <dsp:cNvSpPr/>
      </dsp:nvSpPr>
      <dsp:spPr>
        <a:xfrm>
          <a:off x="5753830" y="2078283"/>
          <a:ext cx="3005245" cy="2003496"/>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b="1" kern="1200" dirty="0"/>
            <a:t>Investigación </a:t>
          </a:r>
          <a:r>
            <a:rPr lang="es-EC" sz="1600" b="1" kern="1200" dirty="0" smtClean="0"/>
            <a:t>cualitativa: </a:t>
          </a:r>
          <a:r>
            <a:rPr lang="es-EC" sz="1600" b="0" kern="1200" dirty="0" smtClean="0"/>
            <a:t>se</a:t>
          </a:r>
          <a:r>
            <a:rPr lang="es-EC" sz="1600" b="1" kern="1200" dirty="0" smtClean="0"/>
            <a:t> </a:t>
          </a:r>
          <a:r>
            <a:rPr lang="es-EC" sz="1600" kern="1200" dirty="0" smtClean="0"/>
            <a:t>establece los elementos que cambian el comportamiento del sector bananero a través de la aplicación del SGP Plus</a:t>
          </a:r>
          <a:endParaRPr lang="es-US" sz="1600" kern="1200" dirty="0"/>
        </a:p>
      </dsp:txBody>
      <dsp:txXfrm>
        <a:off x="5812510" y="2136963"/>
        <a:ext cx="2887885" cy="18861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7D5C6-D74E-4D0B-BEC1-A1C1307ACFD2}">
      <dsp:nvSpPr>
        <dsp:cNvPr id="0" name=""/>
        <dsp:cNvSpPr/>
      </dsp:nvSpPr>
      <dsp:spPr>
        <a:xfrm rot="5400000">
          <a:off x="4516396" y="-1840018"/>
          <a:ext cx="728662" cy="4593625"/>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Sistema General de Preferencias Arancelarias </a:t>
          </a:r>
          <a:endParaRPr lang="es-ES" sz="1800" kern="1200" dirty="0"/>
        </a:p>
      </dsp:txBody>
      <dsp:txXfrm rot="-5400000">
        <a:off x="2583915" y="128033"/>
        <a:ext cx="4558055" cy="657522"/>
      </dsp:txXfrm>
    </dsp:sp>
    <dsp:sp modelId="{FEC8CB46-E93F-462C-A62F-D599CB769EAF}">
      <dsp:nvSpPr>
        <dsp:cNvPr id="0" name=""/>
        <dsp:cNvSpPr/>
      </dsp:nvSpPr>
      <dsp:spPr>
        <a:xfrm>
          <a:off x="0" y="1380"/>
          <a:ext cx="2583914" cy="910827"/>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s-ES" sz="3600" kern="1200" dirty="0" smtClean="0"/>
            <a:t>SPG PLUS</a:t>
          </a:r>
          <a:endParaRPr lang="es-ES" sz="3600" kern="1200" dirty="0"/>
        </a:p>
      </dsp:txBody>
      <dsp:txXfrm>
        <a:off x="44463" y="45843"/>
        <a:ext cx="2494988" cy="821901"/>
      </dsp:txXfrm>
    </dsp:sp>
    <dsp:sp modelId="{A3A1228E-0424-4C1F-AB44-DA1D14EA7A6B}">
      <dsp:nvSpPr>
        <dsp:cNvPr id="0" name=""/>
        <dsp:cNvSpPr/>
      </dsp:nvSpPr>
      <dsp:spPr>
        <a:xfrm rot="5400000">
          <a:off x="4516396" y="-883649"/>
          <a:ext cx="728662" cy="4593625"/>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Ley de Preferencias Arancelarias Andinas y Erradicación de la Droga</a:t>
          </a:r>
          <a:endParaRPr lang="es-ES" sz="1800" kern="1200" dirty="0"/>
        </a:p>
      </dsp:txBody>
      <dsp:txXfrm rot="-5400000">
        <a:off x="2583915" y="1084402"/>
        <a:ext cx="4558055" cy="657522"/>
      </dsp:txXfrm>
    </dsp:sp>
    <dsp:sp modelId="{3156BC6D-553A-4721-8704-8BBBD7C8B39F}">
      <dsp:nvSpPr>
        <dsp:cNvPr id="0" name=""/>
        <dsp:cNvSpPr/>
      </dsp:nvSpPr>
      <dsp:spPr>
        <a:xfrm>
          <a:off x="0" y="957749"/>
          <a:ext cx="2583914" cy="910827"/>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s-ES" sz="3600" kern="1200" dirty="0" smtClean="0"/>
            <a:t>ATPDEA</a:t>
          </a:r>
          <a:endParaRPr lang="es-ES" sz="3600" kern="1200" dirty="0"/>
        </a:p>
      </dsp:txBody>
      <dsp:txXfrm>
        <a:off x="44463" y="1002212"/>
        <a:ext cx="2494988" cy="821901"/>
      </dsp:txXfrm>
    </dsp:sp>
    <dsp:sp modelId="{B59504B2-D32A-4C62-B410-9E910BB27F90}">
      <dsp:nvSpPr>
        <dsp:cNvPr id="0" name=""/>
        <dsp:cNvSpPr/>
      </dsp:nvSpPr>
      <dsp:spPr>
        <a:xfrm rot="5400000">
          <a:off x="4516396" y="72719"/>
          <a:ext cx="728662" cy="4593625"/>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Asociación de Exportadores de Banano del Ecuador </a:t>
          </a:r>
          <a:endParaRPr lang="es-ES" sz="1800" kern="1200" dirty="0"/>
        </a:p>
      </dsp:txBody>
      <dsp:txXfrm rot="-5400000">
        <a:off x="2583915" y="2040770"/>
        <a:ext cx="4558055" cy="657522"/>
      </dsp:txXfrm>
    </dsp:sp>
    <dsp:sp modelId="{D31E41B2-9BE1-4F96-BC46-667ECD7FCCDD}">
      <dsp:nvSpPr>
        <dsp:cNvPr id="0" name=""/>
        <dsp:cNvSpPr/>
      </dsp:nvSpPr>
      <dsp:spPr>
        <a:xfrm>
          <a:off x="0" y="1914118"/>
          <a:ext cx="2583914" cy="910827"/>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s-ES" sz="3600" kern="1200" dirty="0" smtClean="0"/>
            <a:t>AEBE</a:t>
          </a:r>
          <a:endParaRPr lang="es-ES" sz="3600" kern="1200" dirty="0"/>
        </a:p>
      </dsp:txBody>
      <dsp:txXfrm>
        <a:off x="44463" y="1958581"/>
        <a:ext cx="2494988" cy="8219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88754-6616-4491-906B-3B058E9E9BF8}">
      <dsp:nvSpPr>
        <dsp:cNvPr id="0" name=""/>
        <dsp:cNvSpPr/>
      </dsp:nvSpPr>
      <dsp:spPr>
        <a:xfrm rot="3987218">
          <a:off x="3300268" y="3584077"/>
          <a:ext cx="879049" cy="34804"/>
        </a:xfrm>
        <a:custGeom>
          <a:avLst/>
          <a:gdLst/>
          <a:ahLst/>
          <a:cxnLst/>
          <a:rect l="0" t="0" r="0" b="0"/>
          <a:pathLst>
            <a:path>
              <a:moveTo>
                <a:pt x="0" y="17402"/>
              </a:moveTo>
              <a:lnTo>
                <a:pt x="879049" y="1740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651F8F-E219-4942-9637-00A25D5647D0}">
      <dsp:nvSpPr>
        <dsp:cNvPr id="0" name=""/>
        <dsp:cNvSpPr/>
      </dsp:nvSpPr>
      <dsp:spPr>
        <a:xfrm rot="550554">
          <a:off x="3923774" y="2757559"/>
          <a:ext cx="1577027" cy="34804"/>
        </a:xfrm>
        <a:custGeom>
          <a:avLst/>
          <a:gdLst/>
          <a:ahLst/>
          <a:cxnLst/>
          <a:rect l="0" t="0" r="0" b="0"/>
          <a:pathLst>
            <a:path>
              <a:moveTo>
                <a:pt x="0" y="17402"/>
              </a:moveTo>
              <a:lnTo>
                <a:pt x="1577027" y="1740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3F4688-BB2C-4917-A697-160CB4C12CD4}">
      <dsp:nvSpPr>
        <dsp:cNvPr id="0" name=""/>
        <dsp:cNvSpPr/>
      </dsp:nvSpPr>
      <dsp:spPr>
        <a:xfrm rot="20509561">
          <a:off x="3892129" y="2049970"/>
          <a:ext cx="1673218" cy="34804"/>
        </a:xfrm>
        <a:custGeom>
          <a:avLst/>
          <a:gdLst/>
          <a:ahLst/>
          <a:cxnLst/>
          <a:rect l="0" t="0" r="0" b="0"/>
          <a:pathLst>
            <a:path>
              <a:moveTo>
                <a:pt x="0" y="17402"/>
              </a:moveTo>
              <a:lnTo>
                <a:pt x="1673218" y="1740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570349-A1E4-431B-9B35-DBAE69849CD6}">
      <dsp:nvSpPr>
        <dsp:cNvPr id="0" name=""/>
        <dsp:cNvSpPr/>
      </dsp:nvSpPr>
      <dsp:spPr>
        <a:xfrm rot="18047355">
          <a:off x="3434916" y="1458693"/>
          <a:ext cx="959503" cy="34804"/>
        </a:xfrm>
        <a:custGeom>
          <a:avLst/>
          <a:gdLst/>
          <a:ahLst/>
          <a:cxnLst/>
          <a:rect l="0" t="0" r="0" b="0"/>
          <a:pathLst>
            <a:path>
              <a:moveTo>
                <a:pt x="0" y="17402"/>
              </a:moveTo>
              <a:lnTo>
                <a:pt x="959503" y="1740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F74C95-7F5A-4B2D-BA7E-EAEBB35E6E0E}">
      <dsp:nvSpPr>
        <dsp:cNvPr id="0" name=""/>
        <dsp:cNvSpPr/>
      </dsp:nvSpPr>
      <dsp:spPr>
        <a:xfrm>
          <a:off x="1621587" y="1346009"/>
          <a:ext cx="2316929" cy="2311650"/>
        </a:xfrm>
        <a:prstGeom prst="ellipse">
          <a:avLst/>
        </a:prstGeom>
        <a:blipFill rotWithShape="1">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CF9942-F36A-4F76-96D4-D9D01D540463}">
      <dsp:nvSpPr>
        <dsp:cNvPr id="0" name=""/>
        <dsp:cNvSpPr/>
      </dsp:nvSpPr>
      <dsp:spPr>
        <a:xfrm>
          <a:off x="3796259" y="0"/>
          <a:ext cx="1325948" cy="112437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Comunidad Andina</a:t>
          </a:r>
          <a:endParaRPr lang="es-ES" sz="1200" kern="1200" dirty="0"/>
        </a:p>
      </dsp:txBody>
      <dsp:txXfrm>
        <a:off x="3990440" y="164661"/>
        <a:ext cx="937586" cy="795057"/>
      </dsp:txXfrm>
    </dsp:sp>
    <dsp:sp modelId="{4AD654FB-0EC3-47D5-977E-9B3814D0B0D1}">
      <dsp:nvSpPr>
        <dsp:cNvPr id="0" name=""/>
        <dsp:cNvSpPr/>
      </dsp:nvSpPr>
      <dsp:spPr>
        <a:xfrm>
          <a:off x="4981001" y="0"/>
          <a:ext cx="1988922" cy="1124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t>En 1991 se aplica en la Comunidad Andina</a:t>
          </a:r>
          <a:endParaRPr lang="es-ES" sz="1600" kern="1200" dirty="0"/>
        </a:p>
      </dsp:txBody>
      <dsp:txXfrm>
        <a:off x="4981001" y="0"/>
        <a:ext cx="1988922" cy="1124379"/>
      </dsp:txXfrm>
    </dsp:sp>
    <dsp:sp modelId="{0996F6EF-E5D9-496A-BCBE-8BDD4DDC7CCB}">
      <dsp:nvSpPr>
        <dsp:cNvPr id="0" name=""/>
        <dsp:cNvSpPr/>
      </dsp:nvSpPr>
      <dsp:spPr>
        <a:xfrm>
          <a:off x="5483890" y="1049391"/>
          <a:ext cx="1270341" cy="1123132"/>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Ecuador </a:t>
          </a:r>
          <a:endParaRPr lang="es-ES" sz="1600" kern="1200" dirty="0"/>
        </a:p>
      </dsp:txBody>
      <dsp:txXfrm>
        <a:off x="5669927" y="1213870"/>
        <a:ext cx="898267" cy="794174"/>
      </dsp:txXfrm>
    </dsp:sp>
    <dsp:sp modelId="{DBE21A56-61C4-4ECE-A001-44D96EC6E966}">
      <dsp:nvSpPr>
        <dsp:cNvPr id="0" name=""/>
        <dsp:cNvSpPr/>
      </dsp:nvSpPr>
      <dsp:spPr>
        <a:xfrm>
          <a:off x="6682534" y="1049391"/>
          <a:ext cx="1905512" cy="1123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t>En 2005 el Ecuador ingresa al Sistema </a:t>
          </a:r>
          <a:endParaRPr lang="es-ES" sz="1600" kern="1200" dirty="0"/>
        </a:p>
      </dsp:txBody>
      <dsp:txXfrm>
        <a:off x="6682534" y="1049391"/>
        <a:ext cx="1905512" cy="1123132"/>
      </dsp:txXfrm>
    </dsp:sp>
    <dsp:sp modelId="{22C44204-981B-440C-9EBB-DBD3CCD9AE6E}">
      <dsp:nvSpPr>
        <dsp:cNvPr id="0" name=""/>
        <dsp:cNvSpPr/>
      </dsp:nvSpPr>
      <dsp:spPr>
        <a:xfrm>
          <a:off x="5479356" y="2443203"/>
          <a:ext cx="1311201" cy="1123132"/>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Unión Europea</a:t>
          </a:r>
          <a:endParaRPr lang="es-ES" sz="1600" kern="1200" dirty="0"/>
        </a:p>
      </dsp:txBody>
      <dsp:txXfrm>
        <a:off x="5671377" y="2607682"/>
        <a:ext cx="927159" cy="794174"/>
      </dsp:txXfrm>
    </dsp:sp>
    <dsp:sp modelId="{A95634E2-6F14-430C-B4E6-C6E184FBA798}">
      <dsp:nvSpPr>
        <dsp:cNvPr id="0" name=""/>
        <dsp:cNvSpPr/>
      </dsp:nvSpPr>
      <dsp:spPr>
        <a:xfrm>
          <a:off x="6667785" y="2443203"/>
          <a:ext cx="1966802" cy="1123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smtClean="0"/>
            <a:t>El 56% de las importaciones totales que realiza la Unión Europea desde Ecuador gozan de algún tipo de preferencia arancelaria</a:t>
          </a:r>
          <a:endParaRPr lang="es-ES" sz="1600" kern="1200" dirty="0"/>
        </a:p>
      </dsp:txBody>
      <dsp:txXfrm>
        <a:off x="6667785" y="2443203"/>
        <a:ext cx="1966802" cy="1123132"/>
      </dsp:txXfrm>
    </dsp:sp>
    <dsp:sp modelId="{E55FB065-2A44-4828-9D87-B3F9EF407719}">
      <dsp:nvSpPr>
        <dsp:cNvPr id="0" name=""/>
        <dsp:cNvSpPr/>
      </dsp:nvSpPr>
      <dsp:spPr>
        <a:xfrm>
          <a:off x="3540416" y="3963025"/>
          <a:ext cx="1203290" cy="1123132"/>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Unión Europea</a:t>
          </a:r>
          <a:endParaRPr lang="es-ES" sz="1500" kern="1200" dirty="0"/>
        </a:p>
      </dsp:txBody>
      <dsp:txXfrm>
        <a:off x="3716634" y="4127504"/>
        <a:ext cx="850854" cy="794174"/>
      </dsp:txXfrm>
    </dsp:sp>
    <dsp:sp modelId="{F5ED5256-2620-4454-8ED7-A0BF11DD20E0}">
      <dsp:nvSpPr>
        <dsp:cNvPr id="0" name=""/>
        <dsp:cNvSpPr/>
      </dsp:nvSpPr>
      <dsp:spPr>
        <a:xfrm>
          <a:off x="4755823" y="3963025"/>
          <a:ext cx="1804936" cy="1123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El 56% de las exportaciones no petroleras ecuatorianas se amparan en el SGP Plus, el 72% de estas mantiene un arancel 0 y el 28% aranceles bajos </a:t>
          </a:r>
          <a:endParaRPr lang="es-ES" sz="1600" kern="1200" dirty="0"/>
        </a:p>
      </dsp:txBody>
      <dsp:txXfrm>
        <a:off x="4755823" y="3963025"/>
        <a:ext cx="1804936" cy="11231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A667A-0049-4FBF-A8A8-6C4350D132C1}">
      <dsp:nvSpPr>
        <dsp:cNvPr id="0" name=""/>
        <dsp:cNvSpPr/>
      </dsp:nvSpPr>
      <dsp:spPr>
        <a:xfrm>
          <a:off x="3297848" y="597"/>
          <a:ext cx="1825741" cy="1186731"/>
        </a:xfrm>
        <a:prstGeom prst="round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Falta de acuerdos</a:t>
          </a:r>
          <a:endParaRPr lang="es-ES" sz="1600" kern="1200" dirty="0"/>
        </a:p>
      </dsp:txBody>
      <dsp:txXfrm>
        <a:off x="3355779" y="58528"/>
        <a:ext cx="1709879" cy="1070869"/>
      </dsp:txXfrm>
    </dsp:sp>
    <dsp:sp modelId="{BFDFC7D8-996A-49E3-BFE7-0EC9C4162167}">
      <dsp:nvSpPr>
        <dsp:cNvPr id="0" name=""/>
        <dsp:cNvSpPr/>
      </dsp:nvSpPr>
      <dsp:spPr>
        <a:xfrm>
          <a:off x="1839323" y="593963"/>
          <a:ext cx="4742791" cy="4742791"/>
        </a:xfrm>
        <a:custGeom>
          <a:avLst/>
          <a:gdLst/>
          <a:ahLst/>
          <a:cxnLst/>
          <a:rect l="0" t="0" r="0" b="0"/>
          <a:pathLst>
            <a:path>
              <a:moveTo>
                <a:pt x="3528959" y="301718"/>
              </a:moveTo>
              <a:arcTo wR="2371395" hR="2371395" stAng="17953089" swAng="1212088"/>
            </a:path>
          </a:pathLst>
        </a:custGeom>
        <a:noFill/>
        <a:ln w="9525" cap="rnd"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C16FB4B-D82A-4E26-B5D1-4D63E45B5C55}">
      <dsp:nvSpPr>
        <dsp:cNvPr id="0" name=""/>
        <dsp:cNvSpPr/>
      </dsp:nvSpPr>
      <dsp:spPr>
        <a:xfrm>
          <a:off x="5553179" y="1639191"/>
          <a:ext cx="1825741" cy="1186731"/>
        </a:xfrm>
        <a:prstGeom prst="round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Ineficientes políticas del Gobierno Nacional </a:t>
          </a:r>
          <a:endParaRPr lang="es-ES" sz="1600" kern="1200" dirty="0"/>
        </a:p>
      </dsp:txBody>
      <dsp:txXfrm>
        <a:off x="5611110" y="1697122"/>
        <a:ext cx="1709879" cy="1070869"/>
      </dsp:txXfrm>
    </dsp:sp>
    <dsp:sp modelId="{26C5F13D-18F6-46B4-8C11-1CE59A59E3F4}">
      <dsp:nvSpPr>
        <dsp:cNvPr id="0" name=""/>
        <dsp:cNvSpPr/>
      </dsp:nvSpPr>
      <dsp:spPr>
        <a:xfrm>
          <a:off x="1839323" y="593963"/>
          <a:ext cx="4742791" cy="4742791"/>
        </a:xfrm>
        <a:custGeom>
          <a:avLst/>
          <a:gdLst/>
          <a:ahLst/>
          <a:cxnLst/>
          <a:rect l="0" t="0" r="0" b="0"/>
          <a:pathLst>
            <a:path>
              <a:moveTo>
                <a:pt x="4737111" y="2535426"/>
              </a:moveTo>
              <a:arcTo wR="2371395" hR="2371395" stAng="21837981" swAng="1360151"/>
            </a:path>
          </a:pathLst>
        </a:custGeom>
        <a:noFill/>
        <a:ln w="9525" cap="rnd"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68C407B-9734-4834-B319-04672F17CC62}">
      <dsp:nvSpPr>
        <dsp:cNvPr id="0" name=""/>
        <dsp:cNvSpPr/>
      </dsp:nvSpPr>
      <dsp:spPr>
        <a:xfrm>
          <a:off x="4691719" y="4290493"/>
          <a:ext cx="1825741" cy="1186731"/>
        </a:xfrm>
        <a:prstGeom prst="round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Eliminación del ATPDEA con Estados Unidos</a:t>
          </a:r>
          <a:endParaRPr lang="es-ES" sz="1600" kern="1200" dirty="0"/>
        </a:p>
      </dsp:txBody>
      <dsp:txXfrm>
        <a:off x="4749650" y="4348424"/>
        <a:ext cx="1709879" cy="1070869"/>
      </dsp:txXfrm>
    </dsp:sp>
    <dsp:sp modelId="{C5A6833B-C030-496C-9CD0-FD568DDB754F}">
      <dsp:nvSpPr>
        <dsp:cNvPr id="0" name=""/>
        <dsp:cNvSpPr/>
      </dsp:nvSpPr>
      <dsp:spPr>
        <a:xfrm>
          <a:off x="1839323" y="593963"/>
          <a:ext cx="4742791" cy="4742791"/>
        </a:xfrm>
        <a:custGeom>
          <a:avLst/>
          <a:gdLst/>
          <a:ahLst/>
          <a:cxnLst/>
          <a:rect l="0" t="0" r="0" b="0"/>
          <a:pathLst>
            <a:path>
              <a:moveTo>
                <a:pt x="2662620" y="4724841"/>
              </a:moveTo>
              <a:arcTo wR="2371395" hR="2371395" stAng="4976752" swAng="846496"/>
            </a:path>
          </a:pathLst>
        </a:custGeom>
        <a:noFill/>
        <a:ln w="9525" cap="rnd"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6A49B3A-1FFA-4069-BC57-45556050055E}">
      <dsp:nvSpPr>
        <dsp:cNvPr id="0" name=""/>
        <dsp:cNvSpPr/>
      </dsp:nvSpPr>
      <dsp:spPr>
        <a:xfrm>
          <a:off x="1903976" y="4290493"/>
          <a:ext cx="1825741" cy="1186731"/>
        </a:xfrm>
        <a:prstGeom prst="round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Crecimiento constante leve entre 2014 – 2015 (SGP)</a:t>
          </a:r>
          <a:endParaRPr lang="es-ES" sz="1600" kern="1200" dirty="0"/>
        </a:p>
      </dsp:txBody>
      <dsp:txXfrm>
        <a:off x="1961907" y="4348424"/>
        <a:ext cx="1709879" cy="1070869"/>
      </dsp:txXfrm>
    </dsp:sp>
    <dsp:sp modelId="{B4DDA813-C983-4FB3-82A5-3F8D1E37C308}">
      <dsp:nvSpPr>
        <dsp:cNvPr id="0" name=""/>
        <dsp:cNvSpPr/>
      </dsp:nvSpPr>
      <dsp:spPr>
        <a:xfrm>
          <a:off x="1839323" y="593963"/>
          <a:ext cx="4742791" cy="4742791"/>
        </a:xfrm>
        <a:custGeom>
          <a:avLst/>
          <a:gdLst/>
          <a:ahLst/>
          <a:cxnLst/>
          <a:rect l="0" t="0" r="0" b="0"/>
          <a:pathLst>
            <a:path>
              <a:moveTo>
                <a:pt x="251661" y="3434525"/>
              </a:moveTo>
              <a:arcTo wR="2371395" hR="2371395" stAng="9201867" swAng="1360151"/>
            </a:path>
          </a:pathLst>
        </a:custGeom>
        <a:noFill/>
        <a:ln w="9525" cap="rnd"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D4E7D5E-B173-4933-9145-B2002B72C075}">
      <dsp:nvSpPr>
        <dsp:cNvPr id="0" name=""/>
        <dsp:cNvSpPr/>
      </dsp:nvSpPr>
      <dsp:spPr>
        <a:xfrm>
          <a:off x="1042516" y="1639191"/>
          <a:ext cx="1825741" cy="1186731"/>
        </a:xfrm>
        <a:prstGeom prst="round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Acciones no han sido suficientes </a:t>
          </a:r>
          <a:endParaRPr lang="es-ES" sz="1600" kern="1200" dirty="0"/>
        </a:p>
      </dsp:txBody>
      <dsp:txXfrm>
        <a:off x="1100447" y="1697122"/>
        <a:ext cx="1709879" cy="1070869"/>
      </dsp:txXfrm>
    </dsp:sp>
    <dsp:sp modelId="{5F39A765-B42D-4089-9993-14E93DCD0409}">
      <dsp:nvSpPr>
        <dsp:cNvPr id="0" name=""/>
        <dsp:cNvSpPr/>
      </dsp:nvSpPr>
      <dsp:spPr>
        <a:xfrm>
          <a:off x="1839323" y="593963"/>
          <a:ext cx="4742791" cy="4742791"/>
        </a:xfrm>
        <a:custGeom>
          <a:avLst/>
          <a:gdLst/>
          <a:ahLst/>
          <a:cxnLst/>
          <a:rect l="0" t="0" r="0" b="0"/>
          <a:pathLst>
            <a:path>
              <a:moveTo>
                <a:pt x="570334" y="828769"/>
              </a:moveTo>
              <a:arcTo wR="2371395" hR="2371395" stAng="13234823" swAng="1212088"/>
            </a:path>
          </a:pathLst>
        </a:custGeom>
        <a:noFill/>
        <a:ln w="9525" cap="rnd"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EDF944CF-4B37-4FB0-9E3D-18700A24EEFC}" type="datetimeFigureOut">
              <a:rPr lang="es-US" smtClean="0"/>
              <a:t>3/21/2018</a:t>
            </a:fld>
            <a:endParaRPr lang="es-US"/>
          </a:p>
        </p:txBody>
      </p:sp>
      <p:sp>
        <p:nvSpPr>
          <p:cNvPr id="5" name="Footer Placeholder 4"/>
          <p:cNvSpPr>
            <a:spLocks noGrp="1"/>
          </p:cNvSpPr>
          <p:nvPr>
            <p:ph type="ftr" sz="quarter" idx="11"/>
          </p:nvPr>
        </p:nvSpPr>
        <p:spPr/>
        <p:txBody>
          <a:bodyPr/>
          <a:lstStyle/>
          <a:p>
            <a:endParaRPr lang="es-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8244DD2-6260-4BD5-A879-875703003178}" type="slidenum">
              <a:rPr lang="es-US" smtClean="0"/>
              <a:t>‹Nº›</a:t>
            </a:fld>
            <a:endParaRPr lang="es-US"/>
          </a:p>
        </p:txBody>
      </p:sp>
    </p:spTree>
    <p:extLst>
      <p:ext uri="{BB962C8B-B14F-4D97-AF65-F5344CB8AC3E}">
        <p14:creationId xmlns:p14="http://schemas.microsoft.com/office/powerpoint/2010/main" val="137055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EDF944CF-4B37-4FB0-9E3D-18700A24EEFC}" type="datetimeFigureOut">
              <a:rPr lang="es-US" smtClean="0"/>
              <a:t>3/21/2018</a:t>
            </a:fld>
            <a:endParaRPr lang="es-US"/>
          </a:p>
        </p:txBody>
      </p:sp>
      <p:sp>
        <p:nvSpPr>
          <p:cNvPr id="5" name="Footer Placeholder 4"/>
          <p:cNvSpPr>
            <a:spLocks noGrp="1"/>
          </p:cNvSpPr>
          <p:nvPr>
            <p:ph type="ftr" sz="quarter" idx="11"/>
          </p:nvPr>
        </p:nvSpPr>
        <p:spPr/>
        <p:txBody>
          <a:bodyPr/>
          <a:lstStyle/>
          <a:p>
            <a:endParaRPr lang="es-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8244DD2-6260-4BD5-A879-875703003178}" type="slidenum">
              <a:rPr lang="es-US" smtClean="0"/>
              <a:t>‹Nº›</a:t>
            </a:fld>
            <a:endParaRPr lang="es-US"/>
          </a:p>
        </p:txBody>
      </p:sp>
    </p:spTree>
    <p:extLst>
      <p:ext uri="{BB962C8B-B14F-4D97-AF65-F5344CB8AC3E}">
        <p14:creationId xmlns:p14="http://schemas.microsoft.com/office/powerpoint/2010/main" val="3890550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EDF944CF-4B37-4FB0-9E3D-18700A24EEFC}" type="datetimeFigureOut">
              <a:rPr lang="es-US" smtClean="0"/>
              <a:t>3/21/2018</a:t>
            </a:fld>
            <a:endParaRPr lang="es-US"/>
          </a:p>
        </p:txBody>
      </p:sp>
      <p:sp>
        <p:nvSpPr>
          <p:cNvPr id="5" name="Footer Placeholder 4"/>
          <p:cNvSpPr>
            <a:spLocks noGrp="1"/>
          </p:cNvSpPr>
          <p:nvPr>
            <p:ph type="ftr" sz="quarter" idx="11"/>
          </p:nvPr>
        </p:nvSpPr>
        <p:spPr/>
        <p:txBody>
          <a:bodyPr/>
          <a:lstStyle/>
          <a:p>
            <a:endParaRPr lang="es-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8244DD2-6260-4BD5-A879-875703003178}" type="slidenum">
              <a:rPr lang="es-US" smtClean="0"/>
              <a:t>‹Nº›</a:t>
            </a:fld>
            <a:endParaRPr lang="es-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22924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EDF944CF-4B37-4FB0-9E3D-18700A24EEFC}" type="datetimeFigureOut">
              <a:rPr lang="es-US" smtClean="0"/>
              <a:t>3/21/2018</a:t>
            </a:fld>
            <a:endParaRPr lang="es-US"/>
          </a:p>
        </p:txBody>
      </p:sp>
      <p:sp>
        <p:nvSpPr>
          <p:cNvPr id="6" name="Footer Placeholder 5"/>
          <p:cNvSpPr>
            <a:spLocks noGrp="1"/>
          </p:cNvSpPr>
          <p:nvPr>
            <p:ph type="ftr" sz="quarter" idx="11"/>
          </p:nvPr>
        </p:nvSpPr>
        <p:spPr/>
        <p:txBody>
          <a:bodyPr/>
          <a:lstStyle/>
          <a:p>
            <a:endParaRPr lang="es-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8244DD2-6260-4BD5-A879-875703003178}" type="slidenum">
              <a:rPr lang="es-US" smtClean="0"/>
              <a:t>‹Nº›</a:t>
            </a:fld>
            <a:endParaRPr lang="es-US"/>
          </a:p>
        </p:txBody>
      </p:sp>
    </p:spTree>
    <p:extLst>
      <p:ext uri="{BB962C8B-B14F-4D97-AF65-F5344CB8AC3E}">
        <p14:creationId xmlns:p14="http://schemas.microsoft.com/office/powerpoint/2010/main" val="3535697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EDF944CF-4B37-4FB0-9E3D-18700A24EEFC}" type="datetimeFigureOut">
              <a:rPr lang="es-US" smtClean="0"/>
              <a:t>3/21/2018</a:t>
            </a:fld>
            <a:endParaRPr lang="es-US"/>
          </a:p>
        </p:txBody>
      </p:sp>
      <p:sp>
        <p:nvSpPr>
          <p:cNvPr id="6" name="Footer Placeholder 5"/>
          <p:cNvSpPr>
            <a:spLocks noGrp="1"/>
          </p:cNvSpPr>
          <p:nvPr>
            <p:ph type="ftr" sz="quarter" idx="11"/>
          </p:nvPr>
        </p:nvSpPr>
        <p:spPr/>
        <p:txBody>
          <a:bodyPr/>
          <a:lstStyle/>
          <a:p>
            <a:endParaRPr lang="es-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8244DD2-6260-4BD5-A879-875703003178}" type="slidenum">
              <a:rPr lang="es-US" smtClean="0"/>
              <a:t>‹Nº›</a:t>
            </a:fld>
            <a:endParaRPr lang="es-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75136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EDF944CF-4B37-4FB0-9E3D-18700A24EEFC}" type="datetimeFigureOut">
              <a:rPr lang="es-US" smtClean="0"/>
              <a:t>3/21/2018</a:t>
            </a:fld>
            <a:endParaRPr lang="es-US"/>
          </a:p>
        </p:txBody>
      </p:sp>
      <p:sp>
        <p:nvSpPr>
          <p:cNvPr id="6" name="Footer Placeholder 5"/>
          <p:cNvSpPr>
            <a:spLocks noGrp="1"/>
          </p:cNvSpPr>
          <p:nvPr>
            <p:ph type="ftr" sz="quarter" idx="11"/>
          </p:nvPr>
        </p:nvSpPr>
        <p:spPr/>
        <p:txBody>
          <a:bodyPr/>
          <a:lstStyle/>
          <a:p>
            <a:endParaRPr lang="es-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8244DD2-6260-4BD5-A879-875703003178}" type="slidenum">
              <a:rPr lang="es-US" smtClean="0"/>
              <a:t>‹Nº›</a:t>
            </a:fld>
            <a:endParaRPr lang="es-US"/>
          </a:p>
        </p:txBody>
      </p:sp>
    </p:spTree>
    <p:extLst>
      <p:ext uri="{BB962C8B-B14F-4D97-AF65-F5344CB8AC3E}">
        <p14:creationId xmlns:p14="http://schemas.microsoft.com/office/powerpoint/2010/main" val="3508525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DF944CF-4B37-4FB0-9E3D-18700A24EEFC}" type="datetimeFigureOut">
              <a:rPr lang="es-US" smtClean="0"/>
              <a:t>3/21/2018</a:t>
            </a:fld>
            <a:endParaRPr lang="es-US"/>
          </a:p>
        </p:txBody>
      </p:sp>
      <p:sp>
        <p:nvSpPr>
          <p:cNvPr id="5" name="Footer Placeholder 4"/>
          <p:cNvSpPr>
            <a:spLocks noGrp="1"/>
          </p:cNvSpPr>
          <p:nvPr>
            <p:ph type="ftr" sz="quarter" idx="11"/>
          </p:nvPr>
        </p:nvSpPr>
        <p:spPr/>
        <p:txBody>
          <a:bodyPr/>
          <a:lstStyle/>
          <a:p>
            <a:endParaRPr lang="es-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8244DD2-6260-4BD5-A879-875703003178}" type="slidenum">
              <a:rPr lang="es-US" smtClean="0"/>
              <a:t>‹Nº›</a:t>
            </a:fld>
            <a:endParaRPr lang="es-US"/>
          </a:p>
        </p:txBody>
      </p:sp>
    </p:spTree>
    <p:extLst>
      <p:ext uri="{BB962C8B-B14F-4D97-AF65-F5344CB8AC3E}">
        <p14:creationId xmlns:p14="http://schemas.microsoft.com/office/powerpoint/2010/main" val="1654938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DF944CF-4B37-4FB0-9E3D-18700A24EEFC}" type="datetimeFigureOut">
              <a:rPr lang="es-US" smtClean="0"/>
              <a:t>3/21/2018</a:t>
            </a:fld>
            <a:endParaRPr lang="es-US"/>
          </a:p>
        </p:txBody>
      </p:sp>
      <p:sp>
        <p:nvSpPr>
          <p:cNvPr id="5" name="Footer Placeholder 4"/>
          <p:cNvSpPr>
            <a:spLocks noGrp="1"/>
          </p:cNvSpPr>
          <p:nvPr>
            <p:ph type="ftr" sz="quarter" idx="11"/>
          </p:nvPr>
        </p:nvSpPr>
        <p:spPr/>
        <p:txBody>
          <a:bodyPr/>
          <a:lstStyle/>
          <a:p>
            <a:endParaRPr lang="es-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8244DD2-6260-4BD5-A879-875703003178}" type="slidenum">
              <a:rPr lang="es-US" smtClean="0"/>
              <a:t>‹Nº›</a:t>
            </a:fld>
            <a:endParaRPr lang="es-US"/>
          </a:p>
        </p:txBody>
      </p:sp>
    </p:spTree>
    <p:extLst>
      <p:ext uri="{BB962C8B-B14F-4D97-AF65-F5344CB8AC3E}">
        <p14:creationId xmlns:p14="http://schemas.microsoft.com/office/powerpoint/2010/main" val="3660649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DF944CF-4B37-4FB0-9E3D-18700A24EEFC}" type="datetimeFigureOut">
              <a:rPr lang="es-US" smtClean="0"/>
              <a:t>3/21/2018</a:t>
            </a:fld>
            <a:endParaRPr lang="es-US"/>
          </a:p>
        </p:txBody>
      </p:sp>
      <p:sp>
        <p:nvSpPr>
          <p:cNvPr id="5" name="Footer Placeholder 4"/>
          <p:cNvSpPr>
            <a:spLocks noGrp="1"/>
          </p:cNvSpPr>
          <p:nvPr>
            <p:ph type="ftr" sz="quarter" idx="11"/>
          </p:nvPr>
        </p:nvSpPr>
        <p:spPr/>
        <p:txBody>
          <a:bodyPr/>
          <a:lstStyle/>
          <a:p>
            <a:endParaRPr lang="es-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8244DD2-6260-4BD5-A879-875703003178}" type="slidenum">
              <a:rPr lang="es-US" smtClean="0"/>
              <a:t>‹Nº›</a:t>
            </a:fld>
            <a:endParaRPr lang="es-US"/>
          </a:p>
        </p:txBody>
      </p:sp>
    </p:spTree>
    <p:extLst>
      <p:ext uri="{BB962C8B-B14F-4D97-AF65-F5344CB8AC3E}">
        <p14:creationId xmlns:p14="http://schemas.microsoft.com/office/powerpoint/2010/main" val="1107869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EDF944CF-4B37-4FB0-9E3D-18700A24EEFC}" type="datetimeFigureOut">
              <a:rPr lang="es-US" smtClean="0"/>
              <a:t>3/21/2018</a:t>
            </a:fld>
            <a:endParaRPr lang="es-US"/>
          </a:p>
        </p:txBody>
      </p:sp>
      <p:sp>
        <p:nvSpPr>
          <p:cNvPr id="5" name="Footer Placeholder 4"/>
          <p:cNvSpPr>
            <a:spLocks noGrp="1"/>
          </p:cNvSpPr>
          <p:nvPr>
            <p:ph type="ftr" sz="quarter" idx="11"/>
          </p:nvPr>
        </p:nvSpPr>
        <p:spPr/>
        <p:txBody>
          <a:bodyPr/>
          <a:lstStyle/>
          <a:p>
            <a:endParaRPr lang="es-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8244DD2-6260-4BD5-A879-875703003178}" type="slidenum">
              <a:rPr lang="es-US" smtClean="0"/>
              <a:t>‹Nº›</a:t>
            </a:fld>
            <a:endParaRPr lang="es-US"/>
          </a:p>
        </p:txBody>
      </p:sp>
    </p:spTree>
    <p:extLst>
      <p:ext uri="{BB962C8B-B14F-4D97-AF65-F5344CB8AC3E}">
        <p14:creationId xmlns:p14="http://schemas.microsoft.com/office/powerpoint/2010/main" val="1095130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DF944CF-4B37-4FB0-9E3D-18700A24EEFC}" type="datetimeFigureOut">
              <a:rPr lang="es-US" smtClean="0"/>
              <a:t>3/21/2018</a:t>
            </a:fld>
            <a:endParaRPr lang="es-US"/>
          </a:p>
        </p:txBody>
      </p:sp>
      <p:sp>
        <p:nvSpPr>
          <p:cNvPr id="6" name="Footer Placeholder 5"/>
          <p:cNvSpPr>
            <a:spLocks noGrp="1"/>
          </p:cNvSpPr>
          <p:nvPr>
            <p:ph type="ftr" sz="quarter" idx="11"/>
          </p:nvPr>
        </p:nvSpPr>
        <p:spPr/>
        <p:txBody>
          <a:bodyPr/>
          <a:lstStyle/>
          <a:p>
            <a:endParaRPr lang="es-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8244DD2-6260-4BD5-A879-875703003178}" type="slidenum">
              <a:rPr lang="es-US" smtClean="0"/>
              <a:t>‹Nº›</a:t>
            </a:fld>
            <a:endParaRPr lang="es-US"/>
          </a:p>
        </p:txBody>
      </p:sp>
    </p:spTree>
    <p:extLst>
      <p:ext uri="{BB962C8B-B14F-4D97-AF65-F5344CB8AC3E}">
        <p14:creationId xmlns:p14="http://schemas.microsoft.com/office/powerpoint/2010/main" val="3211399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DF944CF-4B37-4FB0-9E3D-18700A24EEFC}" type="datetimeFigureOut">
              <a:rPr lang="es-US" smtClean="0"/>
              <a:t>3/21/2018</a:t>
            </a:fld>
            <a:endParaRPr lang="es-US"/>
          </a:p>
        </p:txBody>
      </p:sp>
      <p:sp>
        <p:nvSpPr>
          <p:cNvPr id="8" name="Footer Placeholder 7"/>
          <p:cNvSpPr>
            <a:spLocks noGrp="1"/>
          </p:cNvSpPr>
          <p:nvPr>
            <p:ph type="ftr" sz="quarter" idx="11"/>
          </p:nvPr>
        </p:nvSpPr>
        <p:spPr/>
        <p:txBody>
          <a:bodyPr/>
          <a:lstStyle/>
          <a:p>
            <a:endParaRPr lang="es-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8244DD2-6260-4BD5-A879-875703003178}" type="slidenum">
              <a:rPr lang="es-US" smtClean="0"/>
              <a:t>‹Nº›</a:t>
            </a:fld>
            <a:endParaRPr lang="es-US"/>
          </a:p>
        </p:txBody>
      </p:sp>
    </p:spTree>
    <p:extLst>
      <p:ext uri="{BB962C8B-B14F-4D97-AF65-F5344CB8AC3E}">
        <p14:creationId xmlns:p14="http://schemas.microsoft.com/office/powerpoint/2010/main" val="3658304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DF944CF-4B37-4FB0-9E3D-18700A24EEFC}" type="datetimeFigureOut">
              <a:rPr lang="es-US" smtClean="0"/>
              <a:t>3/21/2018</a:t>
            </a:fld>
            <a:endParaRPr lang="es-US"/>
          </a:p>
        </p:txBody>
      </p:sp>
      <p:sp>
        <p:nvSpPr>
          <p:cNvPr id="4" name="Footer Placeholder 3"/>
          <p:cNvSpPr>
            <a:spLocks noGrp="1"/>
          </p:cNvSpPr>
          <p:nvPr>
            <p:ph type="ftr" sz="quarter" idx="11"/>
          </p:nvPr>
        </p:nvSpPr>
        <p:spPr/>
        <p:txBody>
          <a:bodyPr/>
          <a:lstStyle/>
          <a:p>
            <a:endParaRPr lang="es-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8244DD2-6260-4BD5-A879-875703003178}" type="slidenum">
              <a:rPr lang="es-US" smtClean="0"/>
              <a:t>‹Nº›</a:t>
            </a:fld>
            <a:endParaRPr lang="es-US"/>
          </a:p>
        </p:txBody>
      </p:sp>
    </p:spTree>
    <p:extLst>
      <p:ext uri="{BB962C8B-B14F-4D97-AF65-F5344CB8AC3E}">
        <p14:creationId xmlns:p14="http://schemas.microsoft.com/office/powerpoint/2010/main" val="538894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944CF-4B37-4FB0-9E3D-18700A24EEFC}" type="datetimeFigureOut">
              <a:rPr lang="es-US" smtClean="0"/>
              <a:t>3/21/2018</a:t>
            </a:fld>
            <a:endParaRPr lang="es-US"/>
          </a:p>
        </p:txBody>
      </p:sp>
      <p:sp>
        <p:nvSpPr>
          <p:cNvPr id="3" name="Footer Placeholder 2"/>
          <p:cNvSpPr>
            <a:spLocks noGrp="1"/>
          </p:cNvSpPr>
          <p:nvPr>
            <p:ph type="ftr" sz="quarter" idx="11"/>
          </p:nvPr>
        </p:nvSpPr>
        <p:spPr/>
        <p:txBody>
          <a:bodyPr/>
          <a:lstStyle/>
          <a:p>
            <a:endParaRPr lang="es-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8244DD2-6260-4BD5-A879-875703003178}" type="slidenum">
              <a:rPr lang="es-US" smtClean="0"/>
              <a:t>‹Nº›</a:t>
            </a:fld>
            <a:endParaRPr lang="es-US"/>
          </a:p>
        </p:txBody>
      </p:sp>
    </p:spTree>
    <p:extLst>
      <p:ext uri="{BB962C8B-B14F-4D97-AF65-F5344CB8AC3E}">
        <p14:creationId xmlns:p14="http://schemas.microsoft.com/office/powerpoint/2010/main" val="3516823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EDF944CF-4B37-4FB0-9E3D-18700A24EEFC}" type="datetimeFigureOut">
              <a:rPr lang="es-US" smtClean="0"/>
              <a:t>3/21/2018</a:t>
            </a:fld>
            <a:endParaRPr lang="es-US"/>
          </a:p>
        </p:txBody>
      </p:sp>
      <p:sp>
        <p:nvSpPr>
          <p:cNvPr id="6" name="Footer Placeholder 5"/>
          <p:cNvSpPr>
            <a:spLocks noGrp="1"/>
          </p:cNvSpPr>
          <p:nvPr>
            <p:ph type="ftr" sz="quarter" idx="11"/>
          </p:nvPr>
        </p:nvSpPr>
        <p:spPr/>
        <p:txBody>
          <a:bodyPr/>
          <a:lstStyle/>
          <a:p>
            <a:endParaRPr lang="es-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8244DD2-6260-4BD5-A879-875703003178}" type="slidenum">
              <a:rPr lang="es-US" smtClean="0"/>
              <a:t>‹Nº›</a:t>
            </a:fld>
            <a:endParaRPr lang="es-US"/>
          </a:p>
        </p:txBody>
      </p:sp>
    </p:spTree>
    <p:extLst>
      <p:ext uri="{BB962C8B-B14F-4D97-AF65-F5344CB8AC3E}">
        <p14:creationId xmlns:p14="http://schemas.microsoft.com/office/powerpoint/2010/main" val="3598196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EDF944CF-4B37-4FB0-9E3D-18700A24EEFC}" type="datetimeFigureOut">
              <a:rPr lang="es-US" smtClean="0"/>
              <a:t>3/21/2018</a:t>
            </a:fld>
            <a:endParaRPr lang="es-US"/>
          </a:p>
        </p:txBody>
      </p:sp>
      <p:sp>
        <p:nvSpPr>
          <p:cNvPr id="6" name="Footer Placeholder 5"/>
          <p:cNvSpPr>
            <a:spLocks noGrp="1"/>
          </p:cNvSpPr>
          <p:nvPr>
            <p:ph type="ftr" sz="quarter" idx="11"/>
          </p:nvPr>
        </p:nvSpPr>
        <p:spPr/>
        <p:txBody>
          <a:bodyPr/>
          <a:lstStyle/>
          <a:p>
            <a:endParaRPr lang="es-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8244DD2-6260-4BD5-A879-875703003178}" type="slidenum">
              <a:rPr lang="es-US" smtClean="0"/>
              <a:t>‹Nº›</a:t>
            </a:fld>
            <a:endParaRPr lang="es-US"/>
          </a:p>
        </p:txBody>
      </p:sp>
    </p:spTree>
    <p:extLst>
      <p:ext uri="{BB962C8B-B14F-4D97-AF65-F5344CB8AC3E}">
        <p14:creationId xmlns:p14="http://schemas.microsoft.com/office/powerpoint/2010/main" val="234181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DF944CF-4B37-4FB0-9E3D-18700A24EEFC}" type="datetimeFigureOut">
              <a:rPr lang="es-US" smtClean="0"/>
              <a:t>3/21/2018</a:t>
            </a:fld>
            <a:endParaRPr lang="es-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8244DD2-6260-4BD5-A879-875703003178}" type="slidenum">
              <a:rPr lang="es-US" smtClean="0"/>
              <a:t>‹Nº›</a:t>
            </a:fld>
            <a:endParaRPr lang="es-US"/>
          </a:p>
        </p:txBody>
      </p:sp>
    </p:spTree>
    <p:extLst>
      <p:ext uri="{BB962C8B-B14F-4D97-AF65-F5344CB8AC3E}">
        <p14:creationId xmlns:p14="http://schemas.microsoft.com/office/powerpoint/2010/main" val="91417186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34458" y="4885875"/>
            <a:ext cx="8915399" cy="2262781"/>
          </a:xfrm>
        </p:spPr>
        <p:txBody>
          <a:bodyPr>
            <a:noAutofit/>
          </a:bodyPr>
          <a:lstStyle/>
          <a:p>
            <a:pPr algn="ctr"/>
            <a:r>
              <a:rPr lang="es-ES_tradnl" sz="2400" b="1" dirty="0"/>
              <a:t>DEPARTAMENTO DE CIENCIAS ECONÓMICAS, ADMINISTRATIVAS Y DEL COMERCIO</a:t>
            </a:r>
            <a:r>
              <a:rPr lang="es-US" sz="2400" b="1" dirty="0"/>
              <a:t/>
            </a:r>
            <a:br>
              <a:rPr lang="es-US" sz="2400" b="1" dirty="0"/>
            </a:br>
            <a:r>
              <a:rPr lang="es-ES_tradnl" sz="2400" b="1" dirty="0"/>
              <a:t> </a:t>
            </a:r>
            <a:r>
              <a:rPr lang="es-US" sz="2400" b="1" dirty="0"/>
              <a:t/>
            </a:r>
            <a:br>
              <a:rPr lang="es-US" sz="2400" b="1" dirty="0"/>
            </a:br>
            <a:r>
              <a:rPr lang="es-EC" sz="2400" b="1" dirty="0"/>
              <a:t>CARRERA DE INGENIERIA EN COMERCIO EXTERIOR Y NEGOCIACIÓN INTERNACIONAL </a:t>
            </a:r>
            <a:r>
              <a:rPr lang="es-EC" sz="2400" b="1" dirty="0" smtClean="0"/>
              <a:t/>
            </a:r>
            <a:br>
              <a:rPr lang="es-EC" sz="2400" b="1" dirty="0" smtClean="0"/>
            </a:br>
            <a:r>
              <a:rPr lang="es-US" sz="2400" b="1" dirty="0"/>
              <a:t/>
            </a:r>
            <a:br>
              <a:rPr lang="es-US" sz="2400" b="1" dirty="0"/>
            </a:br>
            <a:r>
              <a:rPr lang="es-ES_tradnl" sz="2400" b="1" dirty="0"/>
              <a:t>TEMA:   </a:t>
            </a:r>
            <a:r>
              <a:rPr lang="es-EC" sz="2400" b="1" dirty="0"/>
              <a:t>LA NEGOCIACIÓN E IMPACTO DEL COMODITY BANANO EN EL SGP PLUS EN EL PERIODO </a:t>
            </a:r>
            <a:r>
              <a:rPr lang="es-EC" sz="2400" b="1" dirty="0" smtClean="0"/>
              <a:t>2013-2015</a:t>
            </a:r>
            <a:br>
              <a:rPr lang="es-EC" sz="2400" b="1" dirty="0" smtClean="0"/>
            </a:br>
            <a:r>
              <a:rPr lang="es-US" sz="2400" b="1" dirty="0"/>
              <a:t/>
            </a:r>
            <a:br>
              <a:rPr lang="es-US" sz="2400" b="1" dirty="0"/>
            </a:br>
            <a:r>
              <a:rPr lang="es-ES_tradnl" sz="2400" b="1" dirty="0" smtClean="0"/>
              <a:t>AUTORAS: </a:t>
            </a:r>
            <a:r>
              <a:rPr lang="es-ES_tradnl" sz="2400" b="1" dirty="0"/>
              <a:t>ROCÍO</a:t>
            </a:r>
            <a:r>
              <a:rPr lang="es-ES_tradnl" sz="2400" b="1" dirty="0" smtClean="0"/>
              <a:t> MARTÍNEZ</a:t>
            </a:r>
            <a:br>
              <a:rPr lang="es-ES_tradnl" sz="2400" b="1" dirty="0" smtClean="0"/>
            </a:br>
            <a:r>
              <a:rPr lang="es-ES_tradnl" sz="2400" b="1" dirty="0" smtClean="0"/>
              <a:t>                   CARINA CEDEÑO</a:t>
            </a:r>
            <a:br>
              <a:rPr lang="es-ES_tradnl" sz="2400" b="1" dirty="0" smtClean="0"/>
            </a:br>
            <a:r>
              <a:rPr lang="es-ES_tradnl" sz="2400" b="1" dirty="0"/>
              <a:t/>
            </a:r>
            <a:br>
              <a:rPr lang="es-ES_tradnl" sz="2400" b="1" dirty="0"/>
            </a:br>
            <a:r>
              <a:rPr lang="es-ES_tradnl" sz="2400" b="1" dirty="0"/>
              <a:t>DIRECTOR: </a:t>
            </a:r>
            <a:r>
              <a:rPr lang="es-ES_tradnl" sz="2400" b="1" dirty="0" err="1"/>
              <a:t>MSc</a:t>
            </a:r>
            <a:r>
              <a:rPr lang="es-ES_tradnl" sz="2400" b="1" dirty="0"/>
              <a:t>. RAMIRO </a:t>
            </a:r>
            <a:r>
              <a:rPr lang="es-ES_tradnl" sz="2400" b="1" dirty="0" smtClean="0"/>
              <a:t>LEGARDA</a:t>
            </a:r>
            <a:br>
              <a:rPr lang="es-ES_tradnl" sz="2400" b="1" dirty="0" smtClean="0"/>
            </a:br>
            <a:r>
              <a:rPr lang="es-ES_tradnl" sz="2400" b="1" dirty="0"/>
              <a:t/>
            </a:r>
            <a:br>
              <a:rPr lang="es-ES_tradnl" sz="2400" b="1" dirty="0"/>
            </a:br>
            <a:r>
              <a:rPr lang="es-ES_tradnl" sz="2400" b="1" dirty="0" smtClean="0"/>
              <a:t>QUITO</a:t>
            </a:r>
            <a:r>
              <a:rPr lang="es-ES_tradnl" sz="2400" b="1" dirty="0"/>
              <a:t>, </a:t>
            </a:r>
            <a:r>
              <a:rPr lang="es-ES_tradnl" sz="2400" b="1" dirty="0" smtClean="0"/>
              <a:t>NOVIEMBRE DE 2017</a:t>
            </a:r>
            <a:r>
              <a:rPr lang="es-US" sz="2400" b="1" dirty="0"/>
              <a:t/>
            </a:r>
            <a:br>
              <a:rPr lang="es-US" sz="2400" b="1" dirty="0"/>
            </a:br>
            <a:endParaRPr lang="es-US" sz="2400" b="1" dirty="0"/>
          </a:p>
        </p:txBody>
      </p:sp>
      <p:pic>
        <p:nvPicPr>
          <p:cNvPr id="2053" name="Picture 5"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8500" y="206063"/>
            <a:ext cx="6936191" cy="763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99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92379" y="783437"/>
            <a:ext cx="8911687" cy="1100781"/>
          </a:xfrm>
        </p:spPr>
        <p:txBody>
          <a:bodyPr>
            <a:noAutofit/>
          </a:bodyPr>
          <a:lstStyle/>
          <a:p>
            <a:r>
              <a:rPr lang="es-EC" sz="2800" b="1" dirty="0"/>
              <a:t>Destinos de exportación del banano ecuatoriano en el año 2013 - 2015</a:t>
            </a:r>
            <a:br>
              <a:rPr lang="es-EC" sz="2800" b="1" dirty="0"/>
            </a:br>
            <a:endParaRPr lang="es-EC" sz="2800" b="1" dirty="0"/>
          </a:p>
        </p:txBody>
      </p:sp>
      <p:graphicFrame>
        <p:nvGraphicFramePr>
          <p:cNvPr id="5" name="Gráfico 4"/>
          <p:cNvGraphicFramePr>
            <a:graphicFrameLocks/>
          </p:cNvGraphicFramePr>
          <p:nvPr>
            <p:extLst>
              <p:ext uri="{D42A27DB-BD31-4B8C-83A1-F6EECF244321}">
                <p14:modId xmlns:p14="http://schemas.microsoft.com/office/powerpoint/2010/main" val="1495146525"/>
              </p:ext>
            </p:extLst>
          </p:nvPr>
        </p:nvGraphicFramePr>
        <p:xfrm>
          <a:off x="942109" y="2064327"/>
          <a:ext cx="6954982" cy="4350328"/>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p:cNvSpPr/>
          <p:nvPr/>
        </p:nvSpPr>
        <p:spPr>
          <a:xfrm>
            <a:off x="8312728" y="2094707"/>
            <a:ext cx="3546763" cy="3416320"/>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indent="349250" algn="just">
              <a:lnSpc>
                <a:spcPct val="150000"/>
              </a:lnSpc>
              <a:spcAft>
                <a:spcPts val="0"/>
              </a:spcAft>
            </a:pPr>
            <a:r>
              <a:rPr lang="es-EC" dirty="0">
                <a:latin typeface="Arial" panose="020B0604020202020204" pitchFamily="34" charset="0"/>
                <a:ea typeface="Calibri" panose="020F0502020204030204" pitchFamily="34" charset="0"/>
                <a:cs typeface="Times New Roman" panose="02020603050405020304" pitchFamily="18" charset="0"/>
              </a:rPr>
              <a:t>En concordancia con el SGP Plus, se ha identificado que a Unión Europea importa alrededor del 58% del banano ecuatoriano, con lo que se evidencia la influencia del sistema preferencial en las exportaciones ecuatorianas.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580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439374914"/>
              </p:ext>
            </p:extLst>
          </p:nvPr>
        </p:nvGraphicFramePr>
        <p:xfrm>
          <a:off x="1521176" y="3074947"/>
          <a:ext cx="6362060" cy="1206108"/>
        </p:xfrm>
        <a:graphic>
          <a:graphicData uri="http://schemas.openxmlformats.org/drawingml/2006/table">
            <a:tbl>
              <a:tblPr firstRow="1" firstCol="1" bandRow="1">
                <a:tableStyleId>{21E4AEA4-8DFA-4A89-87EB-49C32662AFE0}</a:tableStyleId>
              </a:tblPr>
              <a:tblGrid>
                <a:gridCol w="2062580">
                  <a:extLst>
                    <a:ext uri="{9D8B030D-6E8A-4147-A177-3AD203B41FA5}">
                      <a16:colId xmlns:a16="http://schemas.microsoft.com/office/drawing/2014/main" xmlns="" val="3932731984"/>
                    </a:ext>
                  </a:extLst>
                </a:gridCol>
                <a:gridCol w="1434008">
                  <a:extLst>
                    <a:ext uri="{9D8B030D-6E8A-4147-A177-3AD203B41FA5}">
                      <a16:colId xmlns:a16="http://schemas.microsoft.com/office/drawing/2014/main" xmlns="" val="1623317637"/>
                    </a:ext>
                  </a:extLst>
                </a:gridCol>
                <a:gridCol w="1434008">
                  <a:extLst>
                    <a:ext uri="{9D8B030D-6E8A-4147-A177-3AD203B41FA5}">
                      <a16:colId xmlns:a16="http://schemas.microsoft.com/office/drawing/2014/main" xmlns="" val="3905375663"/>
                    </a:ext>
                  </a:extLst>
                </a:gridCol>
                <a:gridCol w="1431464">
                  <a:extLst>
                    <a:ext uri="{9D8B030D-6E8A-4147-A177-3AD203B41FA5}">
                      <a16:colId xmlns:a16="http://schemas.microsoft.com/office/drawing/2014/main" xmlns="" val="1374143085"/>
                    </a:ext>
                  </a:extLst>
                </a:gridCol>
              </a:tblGrid>
              <a:tr h="602860">
                <a:tc>
                  <a:txBody>
                    <a:bodyPr/>
                    <a:lstStyle/>
                    <a:p>
                      <a:pPr>
                        <a:lnSpc>
                          <a:spcPct val="115000"/>
                        </a:lnSpc>
                        <a:spcAft>
                          <a:spcPts val="0"/>
                        </a:spcAft>
                      </a:pPr>
                      <a:r>
                        <a:rPr lang="es-EC" sz="2000" dirty="0">
                          <a:effectLst/>
                        </a:rPr>
                        <a:t>Dimensión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2000">
                          <a:effectLst/>
                        </a:rPr>
                        <a:t>2013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2000">
                          <a:effectLst/>
                        </a:rPr>
                        <a:t>2014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2000">
                          <a:effectLst/>
                        </a:rPr>
                        <a:t>2015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59521308"/>
                  </a:ext>
                </a:extLst>
              </a:tr>
              <a:tr h="603248">
                <a:tc>
                  <a:txBody>
                    <a:bodyPr/>
                    <a:lstStyle/>
                    <a:p>
                      <a:pPr>
                        <a:lnSpc>
                          <a:spcPct val="115000"/>
                        </a:lnSpc>
                        <a:spcAft>
                          <a:spcPts val="0"/>
                        </a:spcAft>
                      </a:pPr>
                      <a:r>
                        <a:rPr lang="es-EC" sz="2000" dirty="0">
                          <a:effectLst/>
                        </a:rPr>
                        <a:t>Valor FOB</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2000">
                          <a:effectLst/>
                        </a:rPr>
                        <a:t>2.322.610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2000">
                          <a:effectLst/>
                        </a:rPr>
                        <a:t>2.577.188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2000" dirty="0">
                          <a:effectLst/>
                        </a:rPr>
                        <a:t>2.808.119</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90211081"/>
                  </a:ext>
                </a:extLst>
              </a:tr>
            </a:tbl>
          </a:graphicData>
        </a:graphic>
      </p:graphicFrame>
      <p:sp>
        <p:nvSpPr>
          <p:cNvPr id="5" name="Rectangle 1"/>
          <p:cNvSpPr>
            <a:spLocks noChangeArrowheads="1"/>
          </p:cNvSpPr>
          <p:nvPr/>
        </p:nvSpPr>
        <p:spPr bwMode="auto">
          <a:xfrm>
            <a:off x="1521176" y="2351672"/>
            <a:ext cx="63620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altLang="es-EC"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Exportaciones de banano en millones de dólares FOB; periodo 2013-2015</a:t>
            </a:r>
            <a:endParaRPr kumimoji="0" lang="es-EC" altLang="es-EC" b="0" i="0" u="none" strike="noStrike" cap="none" normalizeH="0" baseline="0" dirty="0" smtClean="0">
              <a:ln>
                <a:noFill/>
              </a:ln>
              <a:solidFill>
                <a:schemeClr val="tx1"/>
              </a:solidFill>
              <a:effectLst/>
            </a:endParaRPr>
          </a:p>
        </p:txBody>
      </p:sp>
      <p:sp>
        <p:nvSpPr>
          <p:cNvPr id="6" name="Rectángulo 5"/>
          <p:cNvSpPr/>
          <p:nvPr/>
        </p:nvSpPr>
        <p:spPr>
          <a:xfrm>
            <a:off x="1521176" y="4281055"/>
            <a:ext cx="4187237" cy="338554"/>
          </a:xfrm>
          <a:prstGeom prst="rect">
            <a:avLst/>
          </a:prstGeom>
        </p:spPr>
        <p:txBody>
          <a:bodyPr wrap="none">
            <a:spAutoFit/>
          </a:bodyPr>
          <a:lstStyle/>
          <a:p>
            <a:r>
              <a:rPr lang="es-EC" altLang="es-EC" sz="1600" b="1" dirty="0">
                <a:latin typeface="Arial" panose="020B0604020202020204" pitchFamily="34" charset="0"/>
                <a:ea typeface="Calibri" panose="020F0502020204030204" pitchFamily="34" charset="0"/>
                <a:cs typeface="Arial" panose="020B0604020202020204" pitchFamily="34" charset="0"/>
              </a:rPr>
              <a:t> Fuente:</a:t>
            </a:r>
            <a:r>
              <a:rPr lang="es-EC" altLang="es-EC" sz="1600" dirty="0">
                <a:latin typeface="Arial" panose="020B0604020202020204" pitchFamily="34" charset="0"/>
                <a:ea typeface="Calibri" panose="020F0502020204030204" pitchFamily="34" charset="0"/>
                <a:cs typeface="Arial" panose="020B0604020202020204" pitchFamily="34" charset="0"/>
              </a:rPr>
              <a:t> (Banco Central del Ecuador, 2016)</a:t>
            </a:r>
            <a:endParaRPr lang="es-EC" sz="1600" dirty="0"/>
          </a:p>
        </p:txBody>
      </p:sp>
      <p:sp>
        <p:nvSpPr>
          <p:cNvPr id="7" name="Título 6"/>
          <p:cNvSpPr>
            <a:spLocks noGrp="1"/>
          </p:cNvSpPr>
          <p:nvPr>
            <p:ph type="title"/>
          </p:nvPr>
        </p:nvSpPr>
        <p:spPr>
          <a:xfrm>
            <a:off x="1521176" y="732228"/>
            <a:ext cx="7844497" cy="861046"/>
          </a:xfrm>
        </p:spPr>
        <p:txBody>
          <a:bodyPr>
            <a:normAutofit fontScale="90000"/>
          </a:bodyPr>
          <a:lstStyle/>
          <a:p>
            <a:r>
              <a:rPr lang="es-EC" dirty="0" smtClean="0"/>
              <a:t>Exportación </a:t>
            </a:r>
            <a:r>
              <a:rPr lang="es-EC" dirty="0"/>
              <a:t>bananera en millones de dólares FOB</a:t>
            </a:r>
          </a:p>
        </p:txBody>
      </p:sp>
      <p:sp>
        <p:nvSpPr>
          <p:cNvPr id="8" name="Rectángulo 7"/>
          <p:cNvSpPr/>
          <p:nvPr/>
        </p:nvSpPr>
        <p:spPr>
          <a:xfrm>
            <a:off x="8290532" y="2486084"/>
            <a:ext cx="3499685" cy="156966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just"/>
            <a:r>
              <a:rPr lang="es-EC" sz="1600" dirty="0" smtClean="0">
                <a:latin typeface="Arial" panose="020B0604020202020204" pitchFamily="34" charset="0"/>
                <a:ea typeface="Calibri" panose="020F0502020204030204" pitchFamily="34" charset="0"/>
              </a:rPr>
              <a:t>Se evidencia </a:t>
            </a:r>
            <a:r>
              <a:rPr lang="es-EC" sz="1600" dirty="0">
                <a:latin typeface="Arial" panose="020B0604020202020204" pitchFamily="34" charset="0"/>
                <a:ea typeface="Calibri" panose="020F0502020204030204" pitchFamily="34" charset="0"/>
              </a:rPr>
              <a:t>un total de </a:t>
            </a:r>
            <a:r>
              <a:rPr lang="es-EC" sz="1600" dirty="0">
                <a:latin typeface="Arial" panose="020B0604020202020204" pitchFamily="34" charset="0"/>
                <a:ea typeface="Times New Roman" panose="02020603050405020304" pitchFamily="18" charset="0"/>
              </a:rPr>
              <a:t>2.322.610 millones de dólares en el año 2013, cifra que se incrementó en un 11%, para el año 2014, mientras que en el año 2015 se incrementó la exportación en un 9%.</a:t>
            </a:r>
            <a:endParaRPr lang="es-EC" sz="1600" dirty="0"/>
          </a:p>
        </p:txBody>
      </p:sp>
      <p:sp>
        <p:nvSpPr>
          <p:cNvPr id="9" name="Rectángulo 8"/>
          <p:cNvSpPr/>
          <p:nvPr/>
        </p:nvSpPr>
        <p:spPr>
          <a:xfrm>
            <a:off x="1521176" y="4948554"/>
            <a:ext cx="6362060" cy="1754326"/>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s-EC" dirty="0" smtClean="0">
                <a:latin typeface="Arial" panose="020B0604020202020204" pitchFamily="34" charset="0"/>
                <a:ea typeface="Times New Roman" panose="02020603050405020304" pitchFamily="18" charset="0"/>
              </a:rPr>
              <a:t>Se verifican </a:t>
            </a:r>
            <a:r>
              <a:rPr lang="es-EC" dirty="0">
                <a:latin typeface="Arial" panose="020B0604020202020204" pitchFamily="34" charset="0"/>
                <a:ea typeface="Times New Roman" panose="02020603050405020304" pitchFamily="18" charset="0"/>
              </a:rPr>
              <a:t>ligeros </a:t>
            </a:r>
            <a:r>
              <a:rPr lang="es-EC" dirty="0" smtClean="0">
                <a:latin typeface="Arial" panose="020B0604020202020204" pitchFamily="34" charset="0"/>
                <a:ea typeface="Times New Roman" panose="02020603050405020304" pitchFamily="18" charset="0"/>
              </a:rPr>
              <a:t>descensos </a:t>
            </a:r>
            <a:r>
              <a:rPr lang="es-EC" dirty="0">
                <a:latin typeface="Arial" panose="020B0604020202020204" pitchFamily="34" charset="0"/>
                <a:ea typeface="Times New Roman" panose="02020603050405020304" pitchFamily="18" charset="0"/>
              </a:rPr>
              <a:t>en las exportaciones entre el año 2015 y 2014, situación que se debe principalmente a la ineficiente negociación del producto ecuatoriano en el mercado europeo, dado que el arancel a pagar por las importaciones de la fruta desde Ecuador es de 132 euros por </a:t>
            </a:r>
            <a:r>
              <a:rPr lang="es-EC" dirty="0" smtClean="0">
                <a:latin typeface="Arial" panose="020B0604020202020204" pitchFamily="34" charset="0"/>
                <a:ea typeface="Times New Roman" panose="02020603050405020304" pitchFamily="18" charset="0"/>
              </a:rPr>
              <a:t>tonelada  métrica. </a:t>
            </a:r>
            <a:endParaRPr lang="es-EC" dirty="0"/>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9466" y="4184073"/>
            <a:ext cx="2480534" cy="2421825"/>
          </a:xfrm>
          <a:prstGeom prst="rect">
            <a:avLst/>
          </a:prstGeom>
        </p:spPr>
      </p:pic>
    </p:spTree>
    <p:extLst>
      <p:ext uri="{BB962C8B-B14F-4D97-AF65-F5344CB8AC3E}">
        <p14:creationId xmlns:p14="http://schemas.microsoft.com/office/powerpoint/2010/main" val="2037479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78525" y="665674"/>
            <a:ext cx="8911687" cy="1149271"/>
          </a:xfrm>
        </p:spPr>
        <p:txBody>
          <a:bodyPr>
            <a:noAutofit/>
          </a:bodyPr>
          <a:lstStyle/>
          <a:p>
            <a:r>
              <a:rPr lang="es-EC" sz="2800" dirty="0"/>
              <a:t>N</a:t>
            </a:r>
            <a:r>
              <a:rPr lang="es-EC" sz="2800" dirty="0" smtClean="0"/>
              <a:t>ivel </a:t>
            </a:r>
            <a:r>
              <a:rPr lang="es-EC" sz="2800" dirty="0"/>
              <a:t>exportador en cada año en términos </a:t>
            </a:r>
            <a:r>
              <a:rPr lang="es-EC" sz="2800" dirty="0" smtClean="0"/>
              <a:t>porcentuales (2013 – 2015)</a:t>
            </a:r>
            <a:r>
              <a:rPr lang="es-EC" sz="2800" dirty="0"/>
              <a:t/>
            </a:r>
            <a:br>
              <a:rPr lang="es-EC" sz="2800" dirty="0"/>
            </a:br>
            <a:endParaRPr lang="es-EC" sz="2800" dirty="0"/>
          </a:p>
        </p:txBody>
      </p:sp>
      <p:graphicFrame>
        <p:nvGraphicFramePr>
          <p:cNvPr id="4" name="Gráfico 3"/>
          <p:cNvGraphicFramePr>
            <a:graphicFrameLocks/>
          </p:cNvGraphicFramePr>
          <p:nvPr>
            <p:extLst>
              <p:ext uri="{D42A27DB-BD31-4B8C-83A1-F6EECF244321}">
                <p14:modId xmlns:p14="http://schemas.microsoft.com/office/powerpoint/2010/main" val="1483083866"/>
              </p:ext>
            </p:extLst>
          </p:nvPr>
        </p:nvGraphicFramePr>
        <p:xfrm>
          <a:off x="1440873" y="2133600"/>
          <a:ext cx="5126181" cy="4197927"/>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7079673" y="2828881"/>
            <a:ext cx="4142510" cy="203132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just"/>
            <a:r>
              <a:rPr lang="es-EC" dirty="0" smtClean="0">
                <a:latin typeface="Arial" panose="020B0604020202020204" pitchFamily="34" charset="0"/>
                <a:ea typeface="Times New Roman" panose="02020603050405020304" pitchFamily="18" charset="0"/>
              </a:rPr>
              <a:t>La </a:t>
            </a:r>
            <a:r>
              <a:rPr lang="es-EC" dirty="0">
                <a:latin typeface="Arial" panose="020B0604020202020204" pitchFamily="34" charset="0"/>
                <a:ea typeface="Times New Roman" panose="02020603050405020304" pitchFamily="18" charset="0"/>
              </a:rPr>
              <a:t>exportación de banano se ha incrementado de forma paulatina, de modo que en el año 2013 dicha exportación ascendió a 2.322.610 millones de dólares FOB, cifra que se incrementó en un 11% para el año 2014 y en un 9% para el año </a:t>
            </a:r>
            <a:r>
              <a:rPr lang="es-EC" dirty="0" smtClean="0">
                <a:latin typeface="Arial" panose="020B0604020202020204" pitchFamily="34" charset="0"/>
                <a:ea typeface="Times New Roman" panose="02020603050405020304" pitchFamily="18" charset="0"/>
              </a:rPr>
              <a:t>2015.</a:t>
            </a:r>
            <a:endParaRPr lang="es-EC" dirty="0"/>
          </a:p>
        </p:txBody>
      </p:sp>
    </p:spTree>
    <p:extLst>
      <p:ext uri="{BB962C8B-B14F-4D97-AF65-F5344CB8AC3E}">
        <p14:creationId xmlns:p14="http://schemas.microsoft.com/office/powerpoint/2010/main" val="19581488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7798" y="596400"/>
            <a:ext cx="8911687" cy="1280890"/>
          </a:xfrm>
        </p:spPr>
        <p:txBody>
          <a:bodyPr>
            <a:noAutofit/>
          </a:bodyPr>
          <a:lstStyle/>
          <a:p>
            <a:pPr algn="just"/>
            <a:r>
              <a:rPr lang="es-EC" sz="2400" dirty="0" smtClean="0"/>
              <a:t>Análisis </a:t>
            </a:r>
            <a:r>
              <a:rPr lang="es-EC" sz="2400" dirty="0"/>
              <a:t>comparativo de las exportaciones de banano entre Ecuador y Colombia en el periodo 2013 – 2015</a:t>
            </a:r>
          </a:p>
        </p:txBody>
      </p:sp>
      <p:graphicFrame>
        <p:nvGraphicFramePr>
          <p:cNvPr id="4" name="Tabla 3"/>
          <p:cNvGraphicFramePr>
            <a:graphicFrameLocks noGrp="1"/>
          </p:cNvGraphicFramePr>
          <p:nvPr>
            <p:extLst>
              <p:ext uri="{D42A27DB-BD31-4B8C-83A1-F6EECF244321}">
                <p14:modId xmlns:p14="http://schemas.microsoft.com/office/powerpoint/2010/main" val="1752795334"/>
              </p:ext>
            </p:extLst>
          </p:nvPr>
        </p:nvGraphicFramePr>
        <p:xfrm>
          <a:off x="2344357" y="2336726"/>
          <a:ext cx="6818024" cy="1452357"/>
        </p:xfrm>
        <a:graphic>
          <a:graphicData uri="http://schemas.openxmlformats.org/drawingml/2006/table">
            <a:tbl>
              <a:tblPr firstRow="1" firstCol="1" bandRow="1">
                <a:tableStyleId>{0660B408-B3CF-4A94-85FC-2B1E0A45F4A2}</a:tableStyleId>
              </a:tblPr>
              <a:tblGrid>
                <a:gridCol w="925887">
                  <a:extLst>
                    <a:ext uri="{9D8B030D-6E8A-4147-A177-3AD203B41FA5}">
                      <a16:colId xmlns:a16="http://schemas.microsoft.com/office/drawing/2014/main" xmlns="" val="2747812481"/>
                    </a:ext>
                  </a:extLst>
                </a:gridCol>
                <a:gridCol w="921796">
                  <a:extLst>
                    <a:ext uri="{9D8B030D-6E8A-4147-A177-3AD203B41FA5}">
                      <a16:colId xmlns:a16="http://schemas.microsoft.com/office/drawing/2014/main" xmlns="" val="4152566873"/>
                    </a:ext>
                  </a:extLst>
                </a:gridCol>
                <a:gridCol w="1040431">
                  <a:extLst>
                    <a:ext uri="{9D8B030D-6E8A-4147-A177-3AD203B41FA5}">
                      <a16:colId xmlns:a16="http://schemas.microsoft.com/office/drawing/2014/main" xmlns="" val="3471506267"/>
                    </a:ext>
                  </a:extLst>
                </a:gridCol>
                <a:gridCol w="999523">
                  <a:extLst>
                    <a:ext uri="{9D8B030D-6E8A-4147-A177-3AD203B41FA5}">
                      <a16:colId xmlns:a16="http://schemas.microsoft.com/office/drawing/2014/main" xmlns="" val="735959215"/>
                    </a:ext>
                  </a:extLst>
                </a:gridCol>
                <a:gridCol w="998159">
                  <a:extLst>
                    <a:ext uri="{9D8B030D-6E8A-4147-A177-3AD203B41FA5}">
                      <a16:colId xmlns:a16="http://schemas.microsoft.com/office/drawing/2014/main" xmlns="" val="2518350031"/>
                    </a:ext>
                  </a:extLst>
                </a:gridCol>
                <a:gridCol w="939524">
                  <a:extLst>
                    <a:ext uri="{9D8B030D-6E8A-4147-A177-3AD203B41FA5}">
                      <a16:colId xmlns:a16="http://schemas.microsoft.com/office/drawing/2014/main" xmlns="" val="1341458529"/>
                    </a:ext>
                  </a:extLst>
                </a:gridCol>
                <a:gridCol w="992704">
                  <a:extLst>
                    <a:ext uri="{9D8B030D-6E8A-4147-A177-3AD203B41FA5}">
                      <a16:colId xmlns:a16="http://schemas.microsoft.com/office/drawing/2014/main" xmlns="" val="2088323216"/>
                    </a:ext>
                  </a:extLst>
                </a:gridCol>
              </a:tblGrid>
              <a:tr h="264021">
                <a:tc>
                  <a:txBody>
                    <a:bodyPr/>
                    <a:lstStyle/>
                    <a:p>
                      <a:pPr>
                        <a:lnSpc>
                          <a:spcPct val="107000"/>
                        </a:lnSpc>
                        <a:spcAft>
                          <a:spcPts val="0"/>
                        </a:spcAft>
                      </a:pPr>
                      <a:r>
                        <a:rPr lang="es-EC" sz="1600" dirty="0">
                          <a:effectLst/>
                        </a:rPr>
                        <a:t>PAÍS</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01" marR="67901" marT="0" marB="0"/>
                </a:tc>
                <a:tc>
                  <a:txBody>
                    <a:bodyPr/>
                    <a:lstStyle/>
                    <a:p>
                      <a:pPr algn="ctr">
                        <a:lnSpc>
                          <a:spcPct val="107000"/>
                        </a:lnSpc>
                        <a:spcAft>
                          <a:spcPts val="0"/>
                        </a:spcAft>
                      </a:pPr>
                      <a:r>
                        <a:rPr lang="es-EC" sz="1600" dirty="0">
                          <a:effectLst/>
                        </a:rPr>
                        <a:t>ECU.</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01" marR="67901" marT="0" marB="0"/>
                </a:tc>
                <a:tc>
                  <a:txBody>
                    <a:bodyPr/>
                    <a:lstStyle/>
                    <a:p>
                      <a:pPr algn="ctr">
                        <a:lnSpc>
                          <a:spcPct val="107000"/>
                        </a:lnSpc>
                        <a:spcAft>
                          <a:spcPts val="0"/>
                        </a:spcAft>
                      </a:pPr>
                      <a:r>
                        <a:rPr lang="es-EC" sz="1600" dirty="0">
                          <a:effectLst/>
                        </a:rPr>
                        <a:t>COL.</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01" marR="67901" marT="0" marB="0"/>
                </a:tc>
                <a:tc>
                  <a:txBody>
                    <a:bodyPr/>
                    <a:lstStyle/>
                    <a:p>
                      <a:pPr algn="ctr">
                        <a:lnSpc>
                          <a:spcPct val="107000"/>
                        </a:lnSpc>
                        <a:spcAft>
                          <a:spcPts val="0"/>
                        </a:spcAft>
                      </a:pPr>
                      <a:r>
                        <a:rPr lang="es-EC" sz="1600" dirty="0">
                          <a:effectLst/>
                        </a:rPr>
                        <a:t>ECU.</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01" marR="67901" marT="0" marB="0"/>
                </a:tc>
                <a:tc>
                  <a:txBody>
                    <a:bodyPr/>
                    <a:lstStyle/>
                    <a:p>
                      <a:pPr algn="ctr">
                        <a:lnSpc>
                          <a:spcPct val="107000"/>
                        </a:lnSpc>
                        <a:spcAft>
                          <a:spcPts val="0"/>
                        </a:spcAft>
                      </a:pPr>
                      <a:r>
                        <a:rPr lang="es-EC" sz="1600" dirty="0">
                          <a:effectLst/>
                        </a:rPr>
                        <a:t>COL.</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01" marR="67901" marT="0" marB="0"/>
                </a:tc>
                <a:tc>
                  <a:txBody>
                    <a:bodyPr/>
                    <a:lstStyle/>
                    <a:p>
                      <a:pPr algn="ctr">
                        <a:lnSpc>
                          <a:spcPct val="107000"/>
                        </a:lnSpc>
                        <a:spcAft>
                          <a:spcPts val="0"/>
                        </a:spcAft>
                      </a:pPr>
                      <a:r>
                        <a:rPr lang="es-EC" sz="1600" dirty="0">
                          <a:effectLst/>
                        </a:rPr>
                        <a:t>ECU.</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01" marR="67901" marT="0" marB="0"/>
                </a:tc>
                <a:tc>
                  <a:txBody>
                    <a:bodyPr/>
                    <a:lstStyle/>
                    <a:p>
                      <a:pPr algn="ctr">
                        <a:lnSpc>
                          <a:spcPct val="107000"/>
                        </a:lnSpc>
                        <a:spcAft>
                          <a:spcPts val="0"/>
                        </a:spcAft>
                      </a:pPr>
                      <a:r>
                        <a:rPr lang="es-EC" sz="1600" dirty="0">
                          <a:effectLst/>
                        </a:rPr>
                        <a:t>COL.</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01" marR="67901" marT="0" marB="0"/>
                </a:tc>
                <a:extLst>
                  <a:ext uri="{0D108BD9-81ED-4DB2-BD59-A6C34878D82A}">
                    <a16:rowId xmlns:a16="http://schemas.microsoft.com/office/drawing/2014/main" xmlns="" val="214463874"/>
                  </a:ext>
                </a:extLst>
              </a:tr>
              <a:tr h="293544">
                <a:tc>
                  <a:txBody>
                    <a:bodyPr/>
                    <a:lstStyle/>
                    <a:p>
                      <a:pPr>
                        <a:lnSpc>
                          <a:spcPct val="107000"/>
                        </a:lnSpc>
                        <a:spcAft>
                          <a:spcPts val="0"/>
                        </a:spcAft>
                      </a:pPr>
                      <a:r>
                        <a:rPr lang="es-EC" sz="1600">
                          <a:effectLst/>
                        </a:rPr>
                        <a:t> AÑO </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01" marR="67901" marT="0" marB="0"/>
                </a:tc>
                <a:tc gridSpan="2">
                  <a:txBody>
                    <a:bodyPr/>
                    <a:lstStyle/>
                    <a:p>
                      <a:pPr algn="ctr">
                        <a:lnSpc>
                          <a:spcPct val="107000"/>
                        </a:lnSpc>
                        <a:spcAft>
                          <a:spcPts val="0"/>
                        </a:spcAft>
                      </a:pPr>
                      <a:r>
                        <a:rPr lang="es-EC" sz="1800">
                          <a:effectLst/>
                        </a:rPr>
                        <a:t>2013 </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01" marR="67901" marT="0" marB="0"/>
                </a:tc>
                <a:tc hMerge="1">
                  <a:txBody>
                    <a:bodyPr/>
                    <a:lstStyle/>
                    <a:p>
                      <a:endParaRPr lang="es-EC"/>
                    </a:p>
                  </a:txBody>
                  <a:tcPr/>
                </a:tc>
                <a:tc gridSpan="2">
                  <a:txBody>
                    <a:bodyPr/>
                    <a:lstStyle/>
                    <a:p>
                      <a:pPr algn="ctr">
                        <a:lnSpc>
                          <a:spcPct val="107000"/>
                        </a:lnSpc>
                        <a:spcAft>
                          <a:spcPts val="0"/>
                        </a:spcAft>
                      </a:pPr>
                      <a:r>
                        <a:rPr lang="es-EC" sz="1800">
                          <a:effectLst/>
                        </a:rPr>
                        <a:t>2014 </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01" marR="67901" marT="0" marB="0"/>
                </a:tc>
                <a:tc hMerge="1">
                  <a:txBody>
                    <a:bodyPr/>
                    <a:lstStyle/>
                    <a:p>
                      <a:endParaRPr lang="es-EC"/>
                    </a:p>
                  </a:txBody>
                  <a:tcPr/>
                </a:tc>
                <a:tc gridSpan="2">
                  <a:txBody>
                    <a:bodyPr/>
                    <a:lstStyle/>
                    <a:p>
                      <a:pPr algn="ctr">
                        <a:lnSpc>
                          <a:spcPct val="107000"/>
                        </a:lnSpc>
                        <a:spcAft>
                          <a:spcPts val="0"/>
                        </a:spcAft>
                      </a:pPr>
                      <a:r>
                        <a:rPr lang="es-EC" sz="1800">
                          <a:effectLst/>
                        </a:rPr>
                        <a:t>2015</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01" marR="67901" marT="0" marB="0"/>
                </a:tc>
                <a:tc hMerge="1">
                  <a:txBody>
                    <a:bodyPr/>
                    <a:lstStyle/>
                    <a:p>
                      <a:endParaRPr lang="es-EC"/>
                    </a:p>
                  </a:txBody>
                  <a:tcPr/>
                </a:tc>
                <a:extLst>
                  <a:ext uri="{0D108BD9-81ED-4DB2-BD59-A6C34878D82A}">
                    <a16:rowId xmlns:a16="http://schemas.microsoft.com/office/drawing/2014/main" xmlns="" val="1265732247"/>
                  </a:ext>
                </a:extLst>
              </a:tr>
              <a:tr h="352290">
                <a:tc>
                  <a:txBody>
                    <a:bodyPr/>
                    <a:lstStyle/>
                    <a:p>
                      <a:pPr>
                        <a:lnSpc>
                          <a:spcPct val="107000"/>
                        </a:lnSpc>
                        <a:spcAft>
                          <a:spcPts val="0"/>
                        </a:spcAft>
                      </a:pPr>
                      <a:r>
                        <a:rPr lang="es-EC" sz="1600" dirty="0">
                          <a:effectLst/>
                        </a:rPr>
                        <a:t>TOTAL</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01" marR="67901" marT="0" marB="0"/>
                </a:tc>
                <a:tc>
                  <a:txBody>
                    <a:bodyPr/>
                    <a:lstStyle/>
                    <a:p>
                      <a:pPr algn="r">
                        <a:lnSpc>
                          <a:spcPct val="107000"/>
                        </a:lnSpc>
                        <a:spcAft>
                          <a:spcPts val="0"/>
                        </a:spcAft>
                      </a:pPr>
                      <a:r>
                        <a:rPr lang="es-EC" sz="2000">
                          <a:effectLst/>
                        </a:rPr>
                        <a:t>259,34</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01" marR="67901" marT="0" marB="0"/>
                </a:tc>
                <a:tc>
                  <a:txBody>
                    <a:bodyPr/>
                    <a:lstStyle/>
                    <a:p>
                      <a:pPr algn="r">
                        <a:lnSpc>
                          <a:spcPct val="107000"/>
                        </a:lnSpc>
                        <a:spcAft>
                          <a:spcPts val="0"/>
                        </a:spcAft>
                      </a:pPr>
                      <a:r>
                        <a:rPr lang="es-EC" sz="2000">
                          <a:effectLst/>
                        </a:rPr>
                        <a:t>324,17</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01" marR="67901" marT="0" marB="0"/>
                </a:tc>
                <a:tc>
                  <a:txBody>
                    <a:bodyPr/>
                    <a:lstStyle/>
                    <a:p>
                      <a:pPr algn="r">
                        <a:lnSpc>
                          <a:spcPct val="107000"/>
                        </a:lnSpc>
                        <a:spcAft>
                          <a:spcPts val="0"/>
                        </a:spcAft>
                      </a:pPr>
                      <a:r>
                        <a:rPr lang="es-EC" sz="2000">
                          <a:effectLst/>
                        </a:rPr>
                        <a:t>298,06</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01" marR="67901" marT="0" marB="0"/>
                </a:tc>
                <a:tc>
                  <a:txBody>
                    <a:bodyPr/>
                    <a:lstStyle/>
                    <a:p>
                      <a:pPr algn="r">
                        <a:lnSpc>
                          <a:spcPct val="107000"/>
                        </a:lnSpc>
                        <a:spcAft>
                          <a:spcPts val="0"/>
                        </a:spcAft>
                      </a:pPr>
                      <a:r>
                        <a:rPr lang="es-EC" sz="2000">
                          <a:effectLst/>
                        </a:rPr>
                        <a:t>387,48</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01" marR="67901" marT="0" marB="0"/>
                </a:tc>
                <a:tc>
                  <a:txBody>
                    <a:bodyPr/>
                    <a:lstStyle/>
                    <a:p>
                      <a:pPr algn="r">
                        <a:lnSpc>
                          <a:spcPct val="107000"/>
                        </a:lnSpc>
                        <a:spcAft>
                          <a:spcPts val="0"/>
                        </a:spcAft>
                      </a:pPr>
                      <a:r>
                        <a:rPr lang="es-EC" sz="2000">
                          <a:effectLst/>
                        </a:rPr>
                        <a:t>317,44</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01" marR="67901" marT="0" marB="0"/>
                </a:tc>
                <a:tc>
                  <a:txBody>
                    <a:bodyPr/>
                    <a:lstStyle/>
                    <a:p>
                      <a:pPr algn="r">
                        <a:lnSpc>
                          <a:spcPct val="107000"/>
                        </a:lnSpc>
                        <a:spcAft>
                          <a:spcPts val="0"/>
                        </a:spcAft>
                      </a:pPr>
                      <a:r>
                        <a:rPr lang="es-EC" sz="2000">
                          <a:effectLst/>
                        </a:rPr>
                        <a:t> 428,54 </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01" marR="67901" marT="0" marB="0"/>
                </a:tc>
                <a:extLst>
                  <a:ext uri="{0D108BD9-81ED-4DB2-BD59-A6C34878D82A}">
                    <a16:rowId xmlns:a16="http://schemas.microsoft.com/office/drawing/2014/main" xmlns="" val="891335644"/>
                  </a:ext>
                </a:extLst>
              </a:tr>
              <a:tr h="542502">
                <a:tc>
                  <a:txBody>
                    <a:bodyPr/>
                    <a:lstStyle/>
                    <a:p>
                      <a:pPr>
                        <a:lnSpc>
                          <a:spcPct val="107000"/>
                        </a:lnSpc>
                        <a:spcAft>
                          <a:spcPts val="0"/>
                        </a:spcAft>
                      </a:pPr>
                      <a:r>
                        <a:rPr lang="es-EC" sz="1600">
                          <a:effectLst/>
                        </a:rPr>
                        <a:t>MEDIA/ MES</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01" marR="67901" marT="0" marB="0"/>
                </a:tc>
                <a:tc>
                  <a:txBody>
                    <a:bodyPr/>
                    <a:lstStyle/>
                    <a:p>
                      <a:pPr algn="r">
                        <a:lnSpc>
                          <a:spcPct val="107000"/>
                        </a:lnSpc>
                        <a:spcAft>
                          <a:spcPts val="0"/>
                        </a:spcAft>
                      </a:pPr>
                      <a:r>
                        <a:rPr lang="es-EC" sz="2000">
                          <a:effectLst/>
                        </a:rPr>
                        <a:t>21.61</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01" marR="67901" marT="0" marB="0"/>
                </a:tc>
                <a:tc>
                  <a:txBody>
                    <a:bodyPr/>
                    <a:lstStyle/>
                    <a:p>
                      <a:pPr algn="r">
                        <a:lnSpc>
                          <a:spcPct val="107000"/>
                        </a:lnSpc>
                        <a:spcAft>
                          <a:spcPts val="0"/>
                        </a:spcAft>
                      </a:pPr>
                      <a:r>
                        <a:rPr lang="es-EC" sz="2000" dirty="0">
                          <a:effectLst/>
                        </a:rPr>
                        <a:t>27,01</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01" marR="67901" marT="0" marB="0"/>
                </a:tc>
                <a:tc>
                  <a:txBody>
                    <a:bodyPr/>
                    <a:lstStyle/>
                    <a:p>
                      <a:pPr algn="r">
                        <a:lnSpc>
                          <a:spcPct val="107000"/>
                        </a:lnSpc>
                        <a:spcAft>
                          <a:spcPts val="0"/>
                        </a:spcAft>
                      </a:pPr>
                      <a:r>
                        <a:rPr lang="es-EC" sz="2000">
                          <a:effectLst/>
                        </a:rPr>
                        <a:t>24,84</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01" marR="67901" marT="0" marB="0"/>
                </a:tc>
                <a:tc>
                  <a:txBody>
                    <a:bodyPr/>
                    <a:lstStyle/>
                    <a:p>
                      <a:pPr algn="r">
                        <a:lnSpc>
                          <a:spcPct val="107000"/>
                        </a:lnSpc>
                        <a:spcAft>
                          <a:spcPts val="0"/>
                        </a:spcAft>
                      </a:pPr>
                      <a:r>
                        <a:rPr lang="es-EC" sz="2000">
                          <a:effectLst/>
                        </a:rPr>
                        <a:t>32.29</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01" marR="67901" marT="0" marB="0"/>
                </a:tc>
                <a:tc>
                  <a:txBody>
                    <a:bodyPr/>
                    <a:lstStyle/>
                    <a:p>
                      <a:pPr algn="r">
                        <a:lnSpc>
                          <a:spcPct val="107000"/>
                        </a:lnSpc>
                        <a:spcAft>
                          <a:spcPts val="0"/>
                        </a:spcAft>
                      </a:pPr>
                      <a:r>
                        <a:rPr lang="es-EC" sz="2000">
                          <a:effectLst/>
                        </a:rPr>
                        <a:t>26,45</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01" marR="67901" marT="0" marB="0"/>
                </a:tc>
                <a:tc>
                  <a:txBody>
                    <a:bodyPr/>
                    <a:lstStyle/>
                    <a:p>
                      <a:pPr algn="r">
                        <a:lnSpc>
                          <a:spcPct val="107000"/>
                        </a:lnSpc>
                        <a:spcAft>
                          <a:spcPts val="0"/>
                        </a:spcAft>
                      </a:pPr>
                      <a:r>
                        <a:rPr lang="es-EC" sz="2000" dirty="0">
                          <a:effectLst/>
                        </a:rPr>
                        <a:t> 35,71 </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01" marR="67901" marT="0" marB="0"/>
                </a:tc>
                <a:extLst>
                  <a:ext uri="{0D108BD9-81ED-4DB2-BD59-A6C34878D82A}">
                    <a16:rowId xmlns:a16="http://schemas.microsoft.com/office/drawing/2014/main" xmlns="" val="446848520"/>
                  </a:ext>
                </a:extLst>
              </a:tr>
            </a:tbl>
          </a:graphicData>
        </a:graphic>
      </p:graphicFrame>
      <p:sp>
        <p:nvSpPr>
          <p:cNvPr id="5" name="Rectangle 1"/>
          <p:cNvSpPr>
            <a:spLocks noChangeArrowheads="1"/>
          </p:cNvSpPr>
          <p:nvPr/>
        </p:nvSpPr>
        <p:spPr bwMode="auto">
          <a:xfrm>
            <a:off x="2399774" y="691674"/>
            <a:ext cx="7607733" cy="237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899829" rIns="899829" bIns="899829"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altLang="es-EC"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Exportaciones de banano Ecuador y Colombia  (</a:t>
            </a:r>
            <a:r>
              <a:rPr lang="es-EC" altLang="es-EC" dirty="0" smtClean="0">
                <a:latin typeface="Arial" panose="020B0604020202020204" pitchFamily="34" charset="0"/>
                <a:ea typeface="Calibri" panose="020F0502020204030204" pitchFamily="34" charset="0"/>
                <a:cs typeface="Arial" panose="020B0604020202020204" pitchFamily="34" charset="0"/>
              </a:rPr>
              <a:t>2013–2015</a:t>
            </a:r>
            <a:r>
              <a:rPr lang="es-EC" altLang="es-EC" dirty="0">
                <a:latin typeface="Arial" panose="020B0604020202020204" pitchFamily="34" charset="0"/>
                <a:ea typeface="Calibri" panose="020F0502020204030204" pitchFamily="34" charset="0"/>
                <a:cs typeface="Arial" panose="020B0604020202020204" pitchFamily="34" charset="0"/>
              </a:rPr>
              <a:t>) (Millones de Cajas</a:t>
            </a:r>
            <a:r>
              <a:rPr lang="es-EC" altLang="es-EC" dirty="0" smtClean="0">
                <a:latin typeface="Arial" panose="020B0604020202020204" pitchFamily="34" charset="0"/>
                <a:ea typeface="Calibri" panose="020F0502020204030204" pitchFamily="34" charset="0"/>
                <a:cs typeface="Arial" panose="020B0604020202020204" pitchFamily="34" charset="0"/>
              </a:rPr>
              <a:t>)</a:t>
            </a:r>
            <a:endParaRPr lang="es-EC" altLang="es-EC" sz="1600" dirty="0"/>
          </a:p>
        </p:txBody>
      </p:sp>
      <p:sp>
        <p:nvSpPr>
          <p:cNvPr id="6" name="Rectángulo 5"/>
          <p:cNvSpPr/>
          <p:nvPr/>
        </p:nvSpPr>
        <p:spPr>
          <a:xfrm>
            <a:off x="2242849" y="3789083"/>
            <a:ext cx="4740144" cy="307777"/>
          </a:xfrm>
          <a:prstGeom prst="rect">
            <a:avLst/>
          </a:prstGeom>
        </p:spPr>
        <p:txBody>
          <a:bodyPr wrap="none">
            <a:spAutoFit/>
          </a:bodyPr>
          <a:lstStyle/>
          <a:p>
            <a:r>
              <a:rPr lang="es-EC" altLang="es-EC" sz="1400" b="1" dirty="0">
                <a:latin typeface="Arial" panose="020B0604020202020204" pitchFamily="34" charset="0"/>
                <a:ea typeface="Calibri" panose="020F0502020204030204" pitchFamily="34" charset="0"/>
                <a:cs typeface="Arial" panose="020B0604020202020204" pitchFamily="34" charset="0"/>
              </a:rPr>
              <a:t>Fuente:</a:t>
            </a:r>
            <a:r>
              <a:rPr lang="es-EC" altLang="es-EC" sz="1400" dirty="0">
                <a:latin typeface="Arial" panose="020B0604020202020204" pitchFamily="34" charset="0"/>
                <a:ea typeface="Calibri" panose="020F0502020204030204" pitchFamily="34" charset="0"/>
                <a:cs typeface="Arial" panose="020B0604020202020204" pitchFamily="34" charset="0"/>
              </a:rPr>
              <a:t> (Asociación de Bananeros del Ecuador, 2016) </a:t>
            </a:r>
            <a:r>
              <a:rPr lang="es-EC" altLang="es-EC" sz="1400" dirty="0" smtClean="0">
                <a:latin typeface="Arial" panose="020B0604020202020204" pitchFamily="34" charset="0"/>
                <a:ea typeface="Calibri" panose="020F0502020204030204" pitchFamily="34" charset="0"/>
                <a:cs typeface="Arial" panose="020B0604020202020204" pitchFamily="34" charset="0"/>
              </a:rPr>
              <a:t> </a:t>
            </a:r>
            <a:endParaRPr lang="es-EC" sz="1400" dirty="0"/>
          </a:p>
        </p:txBody>
      </p:sp>
      <p:sp>
        <p:nvSpPr>
          <p:cNvPr id="7" name="Rectángulo 6"/>
          <p:cNvSpPr/>
          <p:nvPr/>
        </p:nvSpPr>
        <p:spPr>
          <a:xfrm>
            <a:off x="1274618" y="4533554"/>
            <a:ext cx="4170217" cy="203132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indent="349250" algn="just">
              <a:spcAft>
                <a:spcPts val="1200"/>
              </a:spcAft>
            </a:pPr>
            <a:r>
              <a:rPr lang="es-EC"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En </a:t>
            </a:r>
            <a:r>
              <a:rPr lang="es-EC" dirty="0">
                <a:solidFill>
                  <a:schemeClr val="bg1"/>
                </a:solidFill>
                <a:latin typeface="Arial" panose="020B0604020202020204" pitchFamily="34" charset="0"/>
                <a:ea typeface="Calibri" panose="020F0502020204030204" pitchFamily="34" charset="0"/>
                <a:cs typeface="Times New Roman" panose="02020603050405020304" pitchFamily="18" charset="0"/>
              </a:rPr>
              <a:t>el año 2013 Ecuador logró una cifra de exportación total de </a:t>
            </a:r>
            <a:r>
              <a:rPr lang="es-EC"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259.338.649 cajas, mientras que Colombia logró una mayor exportación con 324.173.311 cajas, evidenciándose que Colombia exportó 64.834.662 cajas más que Ecuador.</a:t>
            </a:r>
            <a:endParaRPr lang="es-EC"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6203640" y="4515261"/>
            <a:ext cx="4876799" cy="203132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indent="349250" algn="just">
              <a:spcBef>
                <a:spcPts val="1200"/>
              </a:spcBef>
              <a:spcAft>
                <a:spcPts val="1200"/>
              </a:spcAft>
            </a:pPr>
            <a:r>
              <a:rPr lang="es-EC"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En el año 2014 Ecuador exportó un total de 298.060.747 cajas, mientras que Colombia exportó 387.478.971 cajas, es decir Colombia exportó 89.418.224 cajas más que el Ecuador, situación que se mantuvo en aumento en el año 2015, cuando Colombia exportó 111.102.964 cajas más que Ecuador. </a:t>
            </a:r>
            <a:endParaRPr lang="es-EC"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85999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20089" y="499420"/>
            <a:ext cx="8911687" cy="1280890"/>
          </a:xfrm>
        </p:spPr>
        <p:txBody>
          <a:bodyPr>
            <a:noAutofit/>
          </a:bodyPr>
          <a:lstStyle/>
          <a:p>
            <a:r>
              <a:rPr lang="es-EC" sz="2800" dirty="0"/>
              <a:t>Análisis comparativo de las exportaciones de banano entre Ecuador y Colombia en el periodo 2013 – 2015</a:t>
            </a:r>
          </a:p>
        </p:txBody>
      </p:sp>
      <p:graphicFrame>
        <p:nvGraphicFramePr>
          <p:cNvPr id="4" name="Gráfico 3"/>
          <p:cNvGraphicFramePr>
            <a:graphicFrameLocks/>
          </p:cNvGraphicFramePr>
          <p:nvPr>
            <p:extLst>
              <p:ext uri="{D42A27DB-BD31-4B8C-83A1-F6EECF244321}">
                <p14:modId xmlns:p14="http://schemas.microsoft.com/office/powerpoint/2010/main" val="721197290"/>
              </p:ext>
            </p:extLst>
          </p:nvPr>
        </p:nvGraphicFramePr>
        <p:xfrm>
          <a:off x="5237018" y="1905000"/>
          <a:ext cx="6373091" cy="435725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942110" y="2514012"/>
            <a:ext cx="4031673" cy="3416320"/>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just"/>
            <a:r>
              <a:rPr lang="es-EC" dirty="0" smtClean="0">
                <a:latin typeface="Arial" panose="020B0604020202020204" pitchFamily="34" charset="0"/>
                <a:ea typeface="Calibri" panose="020F0502020204030204" pitchFamily="34" charset="0"/>
              </a:rPr>
              <a:t>Se refleja </a:t>
            </a:r>
            <a:r>
              <a:rPr lang="es-EC" dirty="0">
                <a:latin typeface="Arial" panose="020B0604020202020204" pitchFamily="34" charset="0"/>
                <a:ea typeface="Calibri" panose="020F0502020204030204" pitchFamily="34" charset="0"/>
              </a:rPr>
              <a:t>con claridad </a:t>
            </a:r>
            <a:r>
              <a:rPr lang="es-EC" dirty="0" smtClean="0">
                <a:latin typeface="Arial" panose="020B0604020202020204" pitchFamily="34" charset="0"/>
                <a:ea typeface="Calibri" panose="020F0502020204030204" pitchFamily="34" charset="0"/>
              </a:rPr>
              <a:t>en el </a:t>
            </a:r>
            <a:r>
              <a:rPr lang="es-EC" dirty="0">
                <a:latin typeface="Arial" panose="020B0604020202020204" pitchFamily="34" charset="0"/>
                <a:ea typeface="Calibri" panose="020F0502020204030204" pitchFamily="34" charset="0"/>
              </a:rPr>
              <a:t>análisis comparativo de las exportaciones entre Ecuador y Colombia correspondientes al periodo 2013 – 2015, </a:t>
            </a:r>
            <a:r>
              <a:rPr lang="es-EC" dirty="0" smtClean="0">
                <a:latin typeface="Arial" panose="020B0604020202020204" pitchFamily="34" charset="0"/>
                <a:ea typeface="Calibri" panose="020F0502020204030204" pitchFamily="34" charset="0"/>
              </a:rPr>
              <a:t>la superioridad de </a:t>
            </a:r>
            <a:r>
              <a:rPr lang="es-EC" dirty="0">
                <a:latin typeface="Arial" panose="020B0604020202020204" pitchFamily="34" charset="0"/>
                <a:ea typeface="Calibri" panose="020F0502020204030204" pitchFamily="34" charset="0"/>
              </a:rPr>
              <a:t>las exportaciones colombianas </a:t>
            </a:r>
            <a:r>
              <a:rPr lang="es-EC" dirty="0" smtClean="0">
                <a:latin typeface="Arial" panose="020B0604020202020204" pitchFamily="34" charset="0"/>
                <a:ea typeface="Calibri" panose="020F0502020204030204" pitchFamily="34" charset="0"/>
              </a:rPr>
              <a:t>sobre las </a:t>
            </a:r>
            <a:r>
              <a:rPr lang="es-EC" dirty="0">
                <a:latin typeface="Arial" panose="020B0604020202020204" pitchFamily="34" charset="0"/>
                <a:ea typeface="Calibri" panose="020F0502020204030204" pitchFamily="34" charset="0"/>
              </a:rPr>
              <a:t>ecuatorianas, a pesar de ofrecer el mismo commodity, evidenciándose la diferencia en la exportación dada por las preferencias arancelarias existentes para las exportaciones de banano colombiano.</a:t>
            </a:r>
            <a:endParaRPr lang="es-EC" dirty="0"/>
          </a:p>
        </p:txBody>
      </p:sp>
    </p:spTree>
    <p:extLst>
      <p:ext uri="{BB962C8B-B14F-4D97-AF65-F5344CB8AC3E}">
        <p14:creationId xmlns:p14="http://schemas.microsoft.com/office/powerpoint/2010/main" val="1552467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64670" y="721183"/>
            <a:ext cx="8911687" cy="1107617"/>
          </a:xfrm>
        </p:spPr>
        <p:txBody>
          <a:bodyPr>
            <a:noAutofit/>
          </a:bodyPr>
          <a:lstStyle/>
          <a:p>
            <a:r>
              <a:rPr lang="es-EC" sz="2800" dirty="0"/>
              <a:t>Aranceles del sector bananero de Ecuador y Colombia </a:t>
            </a:r>
            <a:br>
              <a:rPr lang="es-EC" sz="2800" dirty="0"/>
            </a:br>
            <a:endParaRPr lang="es-EC" sz="28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506975756"/>
              </p:ext>
            </p:extLst>
          </p:nvPr>
        </p:nvGraphicFramePr>
        <p:xfrm>
          <a:off x="1426412" y="2949307"/>
          <a:ext cx="5317086" cy="1962912"/>
        </p:xfrm>
        <a:graphic>
          <a:graphicData uri="http://schemas.openxmlformats.org/drawingml/2006/table">
            <a:tbl>
              <a:tblPr firstRow="1" firstCol="1" bandRow="1">
                <a:tableStyleId>{125E5076-3810-47DD-B79F-674D7AD40C01}</a:tableStyleId>
              </a:tblPr>
              <a:tblGrid>
                <a:gridCol w="661959">
                  <a:extLst>
                    <a:ext uri="{9D8B030D-6E8A-4147-A177-3AD203B41FA5}">
                      <a16:colId xmlns:a16="http://schemas.microsoft.com/office/drawing/2014/main" xmlns="" val="3596987822"/>
                    </a:ext>
                  </a:extLst>
                </a:gridCol>
                <a:gridCol w="1505631">
                  <a:extLst>
                    <a:ext uri="{9D8B030D-6E8A-4147-A177-3AD203B41FA5}">
                      <a16:colId xmlns:a16="http://schemas.microsoft.com/office/drawing/2014/main" xmlns="" val="266363170"/>
                    </a:ext>
                  </a:extLst>
                </a:gridCol>
                <a:gridCol w="1503914">
                  <a:extLst>
                    <a:ext uri="{9D8B030D-6E8A-4147-A177-3AD203B41FA5}">
                      <a16:colId xmlns:a16="http://schemas.microsoft.com/office/drawing/2014/main" xmlns="" val="52841805"/>
                    </a:ext>
                  </a:extLst>
                </a:gridCol>
                <a:gridCol w="1645582">
                  <a:extLst>
                    <a:ext uri="{9D8B030D-6E8A-4147-A177-3AD203B41FA5}">
                      <a16:colId xmlns:a16="http://schemas.microsoft.com/office/drawing/2014/main" xmlns="" val="1680260548"/>
                    </a:ext>
                  </a:extLst>
                </a:gridCol>
              </a:tblGrid>
              <a:tr h="0">
                <a:tc>
                  <a:txBody>
                    <a:bodyPr/>
                    <a:lstStyle/>
                    <a:p>
                      <a:pPr algn="ctr">
                        <a:lnSpc>
                          <a:spcPct val="115000"/>
                        </a:lnSpc>
                        <a:spcAft>
                          <a:spcPts val="0"/>
                        </a:spcAft>
                      </a:pPr>
                      <a:r>
                        <a:rPr lang="es-EC" sz="1600" dirty="0">
                          <a:effectLst/>
                        </a:rPr>
                        <a:t>Año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15000"/>
                        </a:lnSpc>
                        <a:spcAft>
                          <a:spcPts val="0"/>
                        </a:spcAft>
                      </a:pPr>
                      <a:r>
                        <a:rPr lang="es-EC" sz="1600" dirty="0">
                          <a:effectLst/>
                        </a:rPr>
                        <a:t>Arancel Ecuador en dólares por TM</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15000"/>
                        </a:lnSpc>
                        <a:spcAft>
                          <a:spcPts val="0"/>
                        </a:spcAft>
                      </a:pPr>
                      <a:r>
                        <a:rPr lang="es-EC" sz="1600" dirty="0">
                          <a:effectLst/>
                        </a:rPr>
                        <a:t>Arancel Colombia en Dólares por TM</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15000"/>
                        </a:lnSpc>
                        <a:spcAft>
                          <a:spcPts val="0"/>
                        </a:spcAft>
                      </a:pPr>
                      <a:r>
                        <a:rPr lang="es-EC" sz="1600" dirty="0">
                          <a:effectLst/>
                        </a:rPr>
                        <a:t>Diferencia arancelaria por TM</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xmlns="" val="3870755037"/>
                  </a:ext>
                </a:extLst>
              </a:tr>
              <a:tr h="0">
                <a:tc>
                  <a:txBody>
                    <a:bodyPr/>
                    <a:lstStyle/>
                    <a:p>
                      <a:pPr algn="just">
                        <a:lnSpc>
                          <a:spcPct val="115000"/>
                        </a:lnSpc>
                        <a:spcAft>
                          <a:spcPts val="0"/>
                        </a:spcAft>
                      </a:pPr>
                      <a:r>
                        <a:rPr lang="es-EC" sz="1600">
                          <a:effectLst/>
                        </a:rPr>
                        <a:t>2013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dirty="0">
                          <a:effectLst/>
                        </a:rPr>
                        <a:t>180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effectLst/>
                        </a:rPr>
                        <a:t>170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effectLst/>
                        </a:rPr>
                        <a:t>10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57472568"/>
                  </a:ext>
                </a:extLst>
              </a:tr>
              <a:tr h="0">
                <a:tc>
                  <a:txBody>
                    <a:bodyPr/>
                    <a:lstStyle/>
                    <a:p>
                      <a:pPr algn="just">
                        <a:lnSpc>
                          <a:spcPct val="115000"/>
                        </a:lnSpc>
                        <a:spcAft>
                          <a:spcPts val="0"/>
                        </a:spcAft>
                      </a:pPr>
                      <a:r>
                        <a:rPr lang="es-EC" sz="1600">
                          <a:effectLst/>
                        </a:rPr>
                        <a:t>2014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effectLst/>
                        </a:rPr>
                        <a:t>180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effectLst/>
                        </a:rPr>
                        <a:t>160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effectLst/>
                        </a:rPr>
                        <a:t>20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37292449"/>
                  </a:ext>
                </a:extLst>
              </a:tr>
              <a:tr h="0">
                <a:tc>
                  <a:txBody>
                    <a:bodyPr/>
                    <a:lstStyle/>
                    <a:p>
                      <a:pPr algn="just">
                        <a:lnSpc>
                          <a:spcPct val="115000"/>
                        </a:lnSpc>
                        <a:spcAft>
                          <a:spcPts val="0"/>
                        </a:spcAft>
                      </a:pPr>
                      <a:r>
                        <a:rPr lang="es-EC" sz="1600">
                          <a:effectLst/>
                        </a:rPr>
                        <a:t>2015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dirty="0">
                          <a:effectLst/>
                        </a:rPr>
                        <a:t>180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effectLst/>
                        </a:rPr>
                        <a:t>150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dirty="0">
                          <a:effectLst/>
                        </a:rPr>
                        <a:t>30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67990138"/>
                  </a:ext>
                </a:extLst>
              </a:tr>
            </a:tbl>
          </a:graphicData>
        </a:graphic>
      </p:graphicFrame>
      <p:sp>
        <p:nvSpPr>
          <p:cNvPr id="5" name="Rectangle 1"/>
          <p:cNvSpPr>
            <a:spLocks noChangeArrowheads="1"/>
          </p:cNvSpPr>
          <p:nvPr/>
        </p:nvSpPr>
        <p:spPr bwMode="auto">
          <a:xfrm>
            <a:off x="1411883" y="2610753"/>
            <a:ext cx="521168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altLang="es-EC"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Aranceles del sector bananero de Ecuador y Colombia </a:t>
            </a:r>
            <a:endParaRPr kumimoji="0" lang="es-EC" altLang="es-EC" sz="1400" b="0" i="0" u="none" strike="noStrike" cap="none" normalizeH="0" baseline="0" dirty="0" smtClean="0">
              <a:ln>
                <a:noFill/>
              </a:ln>
              <a:solidFill>
                <a:schemeClr val="tx1"/>
              </a:solidFill>
              <a:effectLst/>
            </a:endParaRPr>
          </a:p>
        </p:txBody>
      </p:sp>
      <p:sp>
        <p:nvSpPr>
          <p:cNvPr id="6" name="Rectángulo 5"/>
          <p:cNvSpPr/>
          <p:nvPr/>
        </p:nvSpPr>
        <p:spPr>
          <a:xfrm>
            <a:off x="1426412" y="4838877"/>
            <a:ext cx="2353273" cy="307777"/>
          </a:xfrm>
          <a:prstGeom prst="rect">
            <a:avLst/>
          </a:prstGeom>
        </p:spPr>
        <p:txBody>
          <a:bodyPr wrap="none">
            <a:spAutoFit/>
          </a:bodyPr>
          <a:lstStyle/>
          <a:p>
            <a:pPr lvl="0" algn="just" eaLnBrk="0" fontAlgn="base" hangingPunct="0">
              <a:spcBef>
                <a:spcPct val="0"/>
              </a:spcBef>
              <a:spcAft>
                <a:spcPct val="0"/>
              </a:spcAft>
            </a:pPr>
            <a:r>
              <a:rPr lang="es-EC" altLang="es-EC" sz="1400" dirty="0">
                <a:latin typeface="Arial" panose="020B0604020202020204" pitchFamily="34" charset="0"/>
                <a:ea typeface="Calibri" panose="020F0502020204030204" pitchFamily="34" charset="0"/>
                <a:cs typeface="Arial" panose="020B0604020202020204" pitchFamily="34" charset="0"/>
              </a:rPr>
              <a:t>Elaborado por: Las Autoras</a:t>
            </a:r>
            <a:endParaRPr lang="es-EC" altLang="es-EC" sz="2000" dirty="0">
              <a:latin typeface="Arial" panose="020B0604020202020204" pitchFamily="34" charset="0"/>
            </a:endParaRPr>
          </a:p>
        </p:txBody>
      </p:sp>
      <p:sp>
        <p:nvSpPr>
          <p:cNvPr id="7" name="Rectángulo 6"/>
          <p:cNvSpPr/>
          <p:nvPr/>
        </p:nvSpPr>
        <p:spPr>
          <a:xfrm>
            <a:off x="7148945" y="3715493"/>
            <a:ext cx="4433455" cy="2862322"/>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indent="349250" algn="just">
              <a:spcAft>
                <a:spcPts val="0"/>
              </a:spcAft>
            </a:pPr>
            <a:r>
              <a:rPr lang="es-EC"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Se </a:t>
            </a:r>
            <a:r>
              <a:rPr lang="es-EC" dirty="0">
                <a:solidFill>
                  <a:schemeClr val="bg1"/>
                </a:solidFill>
                <a:latin typeface="Arial" panose="020B0604020202020204" pitchFamily="34" charset="0"/>
                <a:ea typeface="Calibri" panose="020F0502020204030204" pitchFamily="34" charset="0"/>
                <a:cs typeface="Times New Roman" panose="02020603050405020304" pitchFamily="18" charset="0"/>
              </a:rPr>
              <a:t>observa claramente la diferencia arancelaria existente por la falta de negociación de las preferencias arancelarias del Ecuador ante la Unión Europea, lo cual denota que es imprescindible la adhesión del país al </a:t>
            </a:r>
            <a:r>
              <a:rPr lang="es-EC"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Acuerdo Colombia, Centro América y la Unión Europea, lograría que el Ecuador sea más competitivo en el mercado europeo.</a:t>
            </a:r>
            <a:endParaRPr lang="es-EC"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171" name="Picture 3" descr="Resultado de imagen para ecuador y colomb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8945" y="1524743"/>
            <a:ext cx="4433455"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292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3943" y="540982"/>
            <a:ext cx="8911687" cy="1280890"/>
          </a:xfrm>
        </p:spPr>
        <p:txBody>
          <a:bodyPr>
            <a:noAutofit/>
          </a:bodyPr>
          <a:lstStyle/>
          <a:p>
            <a:pPr algn="just"/>
            <a:r>
              <a:rPr lang="es-EC" sz="2800" dirty="0" smtClean="0"/>
              <a:t>Encuesta </a:t>
            </a:r>
            <a:r>
              <a:rPr lang="es-EC" sz="2800" dirty="0"/>
              <a:t>aplicada a exportadores de banano de la Asociación de Exportadores de Banano del Ecuador</a:t>
            </a:r>
          </a:p>
        </p:txBody>
      </p:sp>
      <p:sp>
        <p:nvSpPr>
          <p:cNvPr id="4" name="Rectángulo 3"/>
          <p:cNvSpPr/>
          <p:nvPr/>
        </p:nvSpPr>
        <p:spPr>
          <a:xfrm>
            <a:off x="1733943" y="2066790"/>
            <a:ext cx="9197293" cy="878574"/>
          </a:xfrm>
          <a:prstGeom prst="rect">
            <a:avLst/>
          </a:prstGeom>
        </p:spPr>
        <p:txBody>
          <a:bodyPr wrap="square">
            <a:spAutoFit/>
          </a:bodyPr>
          <a:lstStyle/>
          <a:p>
            <a:pPr lvl="0" algn="just">
              <a:lnSpc>
                <a:spcPct val="150000"/>
              </a:lnSpc>
              <a:spcBef>
                <a:spcPts val="1200"/>
              </a:spcBef>
              <a:spcAft>
                <a:spcPts val="1000"/>
              </a:spcAft>
            </a:pPr>
            <a:r>
              <a:rPr lang="es-EC" b="1" dirty="0">
                <a:latin typeface="Arial" panose="020B0604020202020204" pitchFamily="34" charset="0"/>
                <a:ea typeface="Calibri" panose="020F0502020204030204" pitchFamily="34" charset="0"/>
                <a:cs typeface="Times New Roman" panose="02020603050405020304" pitchFamily="18" charset="0"/>
              </a:rPr>
              <a:t>¿Considera usted que el ritmo de exportación de banano ha disminuido en los últimos años?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Gráfico 4"/>
          <p:cNvGraphicFramePr>
            <a:graphicFrameLocks/>
          </p:cNvGraphicFramePr>
          <p:nvPr>
            <p:extLst>
              <p:ext uri="{D42A27DB-BD31-4B8C-83A1-F6EECF244321}">
                <p14:modId xmlns:p14="http://schemas.microsoft.com/office/powerpoint/2010/main" val="3839859445"/>
              </p:ext>
            </p:extLst>
          </p:nvPr>
        </p:nvGraphicFramePr>
        <p:xfrm>
          <a:off x="1605085" y="3204867"/>
          <a:ext cx="5086659" cy="3035459"/>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p:cNvSpPr/>
          <p:nvPr/>
        </p:nvSpPr>
        <p:spPr>
          <a:xfrm>
            <a:off x="6963207" y="3239505"/>
            <a:ext cx="4852556" cy="3000821"/>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indent="349250" algn="just">
              <a:lnSpc>
                <a:spcPct val="150000"/>
              </a:lnSpc>
              <a:spcBef>
                <a:spcPts val="1200"/>
              </a:spcBef>
              <a:spcAft>
                <a:spcPts val="800"/>
              </a:spcAft>
            </a:pPr>
            <a:r>
              <a:rPr lang="es-EC" dirty="0">
                <a:latin typeface="Arial" panose="020B0604020202020204" pitchFamily="34" charset="0"/>
                <a:ea typeface="Calibri" panose="020F0502020204030204" pitchFamily="34" charset="0"/>
                <a:cs typeface="Times New Roman" panose="02020603050405020304" pitchFamily="18" charset="0"/>
              </a:rPr>
              <a:t>El 87% de los exportadores de banano consideran que el ritmo de exportación de banano sí ha disminuido en los últimos años, y el 13% de los exportadores de banano de la provincia de El Oro consideran que el ritmo de exportación de banano no ha disminuido en los últimos años.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936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633537" y="1237387"/>
            <a:ext cx="9782176" cy="923330"/>
          </a:xfrm>
          <a:prstGeom prst="rect">
            <a:avLst/>
          </a:prstGeom>
        </p:spPr>
        <p:txBody>
          <a:bodyPr wrap="square">
            <a:spAutoFit/>
          </a:bodyPr>
          <a:lstStyle/>
          <a:p>
            <a:pPr lvl="0" algn="just">
              <a:lnSpc>
                <a:spcPct val="150000"/>
              </a:lnSpc>
              <a:spcBef>
                <a:spcPts val="1200"/>
              </a:spcBef>
              <a:spcAft>
                <a:spcPts val="800"/>
              </a:spcAft>
            </a:pPr>
            <a:r>
              <a:rPr lang="es-EC" b="1" dirty="0">
                <a:latin typeface="Arial" panose="020B0604020202020204" pitchFamily="34" charset="0"/>
                <a:ea typeface="Calibri" panose="020F0502020204030204" pitchFamily="34" charset="0"/>
                <a:cs typeface="Times New Roman" panose="02020603050405020304" pitchFamily="18" charset="0"/>
              </a:rPr>
              <a:t>¿Considera Ud. que la falta de aranceles preferenciales para la exportación de banano a la Unión Europea ha producido la disminución de las exportaciones?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Gráfico 4"/>
          <p:cNvGraphicFramePr>
            <a:graphicFrameLocks/>
          </p:cNvGraphicFramePr>
          <p:nvPr>
            <p:extLst>
              <p:ext uri="{D42A27DB-BD31-4B8C-83A1-F6EECF244321}">
                <p14:modId xmlns:p14="http://schemas.microsoft.com/office/powerpoint/2010/main" val="3007318082"/>
              </p:ext>
            </p:extLst>
          </p:nvPr>
        </p:nvGraphicFramePr>
        <p:xfrm>
          <a:off x="1633537" y="2774949"/>
          <a:ext cx="4584700" cy="3831818"/>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p:cNvSpPr/>
          <p:nvPr/>
        </p:nvSpPr>
        <p:spPr>
          <a:xfrm>
            <a:off x="6462712" y="2774949"/>
            <a:ext cx="4953001" cy="3831818"/>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indent="349250" algn="just">
              <a:lnSpc>
                <a:spcPct val="150000"/>
              </a:lnSpc>
              <a:spcBef>
                <a:spcPts val="1200"/>
              </a:spcBef>
              <a:spcAft>
                <a:spcPts val="800"/>
              </a:spcAft>
            </a:pPr>
            <a:r>
              <a:rPr lang="es-EC" dirty="0">
                <a:latin typeface="Arial" panose="020B0604020202020204" pitchFamily="34" charset="0"/>
                <a:ea typeface="Calibri" panose="020F0502020204030204" pitchFamily="34" charset="0"/>
                <a:cs typeface="Times New Roman" panose="02020603050405020304" pitchFamily="18" charset="0"/>
              </a:rPr>
              <a:t>El 73% de los exportadores consideran que la falta de aranceles preferenciales para la exportación de banano a la Unión Europea, sí ha producido la disminución de las exportaciones, y el 27% de los exportadores de banano consideran que la falta de aranceles preferenciales para la exportación de banano a la Unión Europea no ha producido la disminución de las exportaciones.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217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731817" y="1110964"/>
            <a:ext cx="9074727" cy="1338828"/>
          </a:xfrm>
          <a:prstGeom prst="rect">
            <a:avLst/>
          </a:prstGeom>
        </p:spPr>
        <p:txBody>
          <a:bodyPr wrap="square">
            <a:spAutoFit/>
          </a:bodyPr>
          <a:lstStyle/>
          <a:p>
            <a:pPr lvl="0" algn="just">
              <a:lnSpc>
                <a:spcPct val="150000"/>
              </a:lnSpc>
              <a:spcBef>
                <a:spcPts val="1200"/>
              </a:spcBef>
              <a:spcAft>
                <a:spcPts val="800"/>
              </a:spcAft>
            </a:pPr>
            <a:r>
              <a:rPr lang="es-EC" b="1" dirty="0">
                <a:latin typeface="Arial" panose="020B0604020202020204" pitchFamily="34" charset="0"/>
                <a:ea typeface="Calibri" panose="020F0502020204030204" pitchFamily="34" charset="0"/>
                <a:cs typeface="Times New Roman" panose="02020603050405020304" pitchFamily="18" charset="0"/>
              </a:rPr>
              <a:t>¿Cree usted que la limitación de las negociaciones en el mercado internacional del commodity banano afecta el desarrollo de las exportaciones bananeras nacionales?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Gráfico 4"/>
          <p:cNvGraphicFramePr>
            <a:graphicFrameLocks/>
          </p:cNvGraphicFramePr>
          <p:nvPr>
            <p:extLst>
              <p:ext uri="{D42A27DB-BD31-4B8C-83A1-F6EECF244321}">
                <p14:modId xmlns:p14="http://schemas.microsoft.com/office/powerpoint/2010/main" val="1254417984"/>
              </p:ext>
            </p:extLst>
          </p:nvPr>
        </p:nvGraphicFramePr>
        <p:xfrm>
          <a:off x="1731817" y="2747154"/>
          <a:ext cx="4584700" cy="3487391"/>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p:cNvSpPr/>
          <p:nvPr/>
        </p:nvSpPr>
        <p:spPr>
          <a:xfrm>
            <a:off x="6719455" y="2747154"/>
            <a:ext cx="4710544" cy="337650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indent="349250" algn="just">
              <a:lnSpc>
                <a:spcPct val="150000"/>
              </a:lnSpc>
              <a:spcBef>
                <a:spcPts val="1200"/>
              </a:spcBef>
              <a:spcAft>
                <a:spcPts val="800"/>
              </a:spcAft>
            </a:pPr>
            <a:r>
              <a:rPr lang="es-EC" sz="1600" dirty="0">
                <a:latin typeface="Arial" panose="020B0604020202020204" pitchFamily="34" charset="0"/>
                <a:ea typeface="Calibri" panose="020F0502020204030204" pitchFamily="34" charset="0"/>
                <a:cs typeface="Times New Roman" panose="02020603050405020304" pitchFamily="18" charset="0"/>
              </a:rPr>
              <a:t>El 93% de los exportadores de banano creen que la limitación de las negociaciones en el mercado internacional del commodity banano sí afecta el desarrollo de las exportaciones bananeras nacionales, y el 7% de los exportadores consideran que la limitación de las negociaciones en el mercado internacional del commodity banano no afecta el desarrollo de las exportaciones bananeras nacionales.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37311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82781" y="661113"/>
            <a:ext cx="8911687" cy="1280890"/>
          </a:xfrm>
        </p:spPr>
        <p:txBody>
          <a:bodyPr/>
          <a:lstStyle/>
          <a:p>
            <a:r>
              <a:rPr lang="es-EC" dirty="0" smtClean="0"/>
              <a:t>Síntesis de la Encuesta </a:t>
            </a:r>
            <a:endParaRPr lang="es-EC" dirty="0"/>
          </a:p>
        </p:txBody>
      </p:sp>
      <p:graphicFrame>
        <p:nvGraphicFramePr>
          <p:cNvPr id="5" name="Diagrama 4"/>
          <p:cNvGraphicFramePr/>
          <p:nvPr>
            <p:extLst>
              <p:ext uri="{D42A27DB-BD31-4B8C-83A1-F6EECF244321}">
                <p14:modId xmlns:p14="http://schemas.microsoft.com/office/powerpoint/2010/main" val="3805061940"/>
              </p:ext>
            </p:extLst>
          </p:nvPr>
        </p:nvGraphicFramePr>
        <p:xfrm>
          <a:off x="1927907" y="1301558"/>
          <a:ext cx="8421438" cy="55564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lipse 5"/>
          <p:cNvSpPr/>
          <p:nvPr/>
        </p:nvSpPr>
        <p:spPr>
          <a:xfrm>
            <a:off x="4980159" y="2923954"/>
            <a:ext cx="2316929" cy="2311650"/>
          </a:xfrm>
          <a:prstGeom prst="ellipse">
            <a:avLst/>
          </a:prstGeom>
          <a:blipFill rotWithShape="1">
            <a:blip r:embed="rId7"/>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777830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8864" y="736690"/>
            <a:ext cx="8911687" cy="1280890"/>
          </a:xfrm>
        </p:spPr>
        <p:txBody>
          <a:bodyPr/>
          <a:lstStyle/>
          <a:p>
            <a:r>
              <a:rPr lang="es-US" b="1" dirty="0" smtClean="0"/>
              <a:t>PROBLEMÁTICA </a:t>
            </a:r>
            <a:endParaRPr lang="es-US" b="1" dirty="0"/>
          </a:p>
        </p:txBody>
      </p:sp>
      <p:sp>
        <p:nvSpPr>
          <p:cNvPr id="3" name="Marcador de contenido 2"/>
          <p:cNvSpPr>
            <a:spLocks noGrp="1"/>
          </p:cNvSpPr>
          <p:nvPr>
            <p:ph idx="1"/>
          </p:nvPr>
        </p:nvSpPr>
        <p:spPr>
          <a:xfrm>
            <a:off x="1494509" y="1753004"/>
            <a:ext cx="5308073" cy="3777622"/>
          </a:xfrm>
        </p:spPr>
        <p:txBody>
          <a:bodyPr>
            <a:normAutofit/>
          </a:bodyPr>
          <a:lstStyle/>
          <a:p>
            <a:pPr algn="just"/>
            <a:r>
              <a:rPr lang="es-EC" sz="2400" dirty="0"/>
              <a:t>La necesidad de incrementar la </a:t>
            </a:r>
            <a:r>
              <a:rPr lang="es-EC" sz="2400" dirty="0" smtClean="0"/>
              <a:t>exportación </a:t>
            </a:r>
            <a:r>
              <a:rPr lang="es-EC" sz="2400" dirty="0"/>
              <a:t>de commodities como el banano constituye uno de los elementos económicos que podrían asegurar una recuperación de la balanza comercial </a:t>
            </a:r>
            <a:r>
              <a:rPr lang="es-EC" sz="2400" dirty="0" smtClean="0"/>
              <a:t>del Ecuador.</a:t>
            </a:r>
            <a:endParaRPr lang="es-US" sz="2400" dirty="0"/>
          </a:p>
        </p:txBody>
      </p:sp>
      <p:pic>
        <p:nvPicPr>
          <p:cNvPr id="1028" name="Picture 4" descr="Resultado de imagen para comercio exterior fondo transpar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3903" y="1377135"/>
            <a:ext cx="4268030" cy="4469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752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44780" y="679528"/>
            <a:ext cx="8911687" cy="789054"/>
          </a:xfrm>
        </p:spPr>
        <p:txBody>
          <a:bodyPr/>
          <a:lstStyle/>
          <a:p>
            <a:r>
              <a:rPr lang="es-EC" dirty="0" smtClean="0"/>
              <a:t>Discusión </a:t>
            </a:r>
            <a:endParaRPr lang="es-EC" dirty="0"/>
          </a:p>
        </p:txBody>
      </p:sp>
      <p:sp>
        <p:nvSpPr>
          <p:cNvPr id="3" name="Marcador de contenido 2"/>
          <p:cNvSpPr>
            <a:spLocks noGrp="1"/>
          </p:cNvSpPr>
          <p:nvPr>
            <p:ph idx="1"/>
          </p:nvPr>
        </p:nvSpPr>
        <p:spPr>
          <a:xfrm>
            <a:off x="1547720" y="1468582"/>
            <a:ext cx="9505806" cy="3777622"/>
          </a:xfrm>
        </p:spPr>
        <p:txBody>
          <a:bodyPr>
            <a:noAutofit/>
          </a:bodyPr>
          <a:lstStyle/>
          <a:p>
            <a:pPr lvl="0" algn="just"/>
            <a:r>
              <a:rPr lang="es-EC" sz="2000" dirty="0"/>
              <a:t>El costo de producción del banano es elevado, comparándose el costo de producción con los precios en el mercado internacional, que se han mantenido en un margen de estabilidad adecuado en los últimos años, lo cual deduce las ganancias para productores y exportadores de dicho commodity disminuyendo las ganancias, situación que puede afectar la economía ecuatoriana de forma integral debido a la elevada importancia del commodity por su volumen</a:t>
            </a:r>
            <a:r>
              <a:rPr lang="es-EC" sz="2000" dirty="0" smtClean="0"/>
              <a:t>.</a:t>
            </a:r>
          </a:p>
          <a:p>
            <a:pPr marL="0" lvl="0" indent="0" algn="just">
              <a:buNone/>
            </a:pPr>
            <a:endParaRPr lang="es-EC" sz="2000" dirty="0" smtClean="0"/>
          </a:p>
          <a:p>
            <a:pPr algn="just"/>
            <a:r>
              <a:rPr lang="es-EC" sz="2000" dirty="0"/>
              <a:t>No debe tampoco obviarse el hecho de que la mayor captación del commodity banano producido por la nación ecuatoriana es absorbida por los mercados europeos y norteamericano, de ahí que si se desea mantener estable dichos mercados de destino es imprescindible que se renegocie un acuerdo que brinde las mismas facilidades de importación que el SGP Plus para el commodity banano</a:t>
            </a:r>
            <a:r>
              <a:rPr lang="es-EC" sz="2000" dirty="0" smtClean="0"/>
              <a:t>.</a:t>
            </a:r>
            <a:endParaRPr lang="es-EC" sz="2000" dirty="0"/>
          </a:p>
          <a:p>
            <a:endParaRPr lang="es-EC" sz="2000" dirty="0"/>
          </a:p>
        </p:txBody>
      </p:sp>
    </p:spTree>
    <p:extLst>
      <p:ext uri="{BB962C8B-B14F-4D97-AF65-F5344CB8AC3E}">
        <p14:creationId xmlns:p14="http://schemas.microsoft.com/office/powerpoint/2010/main" val="11839643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44780" y="679528"/>
            <a:ext cx="8911687" cy="789054"/>
          </a:xfrm>
        </p:spPr>
        <p:txBody>
          <a:bodyPr/>
          <a:lstStyle/>
          <a:p>
            <a:r>
              <a:rPr lang="es-EC" dirty="0" smtClean="0"/>
              <a:t>Discusión </a:t>
            </a:r>
            <a:endParaRPr lang="es-EC" dirty="0"/>
          </a:p>
        </p:txBody>
      </p:sp>
      <p:sp>
        <p:nvSpPr>
          <p:cNvPr id="3" name="Marcador de contenido 2"/>
          <p:cNvSpPr>
            <a:spLocks noGrp="1"/>
          </p:cNvSpPr>
          <p:nvPr>
            <p:ph idx="1"/>
          </p:nvPr>
        </p:nvSpPr>
        <p:spPr>
          <a:xfrm>
            <a:off x="1547720" y="1468582"/>
            <a:ext cx="9505806" cy="3777622"/>
          </a:xfrm>
        </p:spPr>
        <p:txBody>
          <a:bodyPr>
            <a:noAutofit/>
          </a:bodyPr>
          <a:lstStyle/>
          <a:p>
            <a:pPr lvl="0" algn="just"/>
            <a:r>
              <a:rPr lang="es-EC" sz="2000" dirty="0"/>
              <a:t>Tomándose en cuenta que según las proyecciones internacionales las exportaciones ecuatorianas se incrementarán entre un 3 y 7% en el presente año, y del mismo modo las importaciones se incrementarán en un 10% se evidencia un déficit de la balanza comercial negativo para la economía ecuatoriana.</a:t>
            </a:r>
          </a:p>
          <a:p>
            <a:pPr marL="0" lvl="0" indent="0" algn="just">
              <a:buNone/>
            </a:pPr>
            <a:endParaRPr lang="es-EC" sz="2400" dirty="0" smtClean="0"/>
          </a:p>
          <a:p>
            <a:pPr lvl="0" algn="just"/>
            <a:r>
              <a:rPr lang="es-EC" sz="2000" dirty="0"/>
              <a:t>Se evidencia la pérdida de protagonismo en el mercado internacional de la exportación de banano por parte del Ecuador ante competidores como Colombia, el cual apoyándose en tratados comerciales internaciones que le brindan preferencias arancelarias al commodity banano ha logrado acaparar la atención e interés del mercado europeo, sitio en el cual tradicionalmente había comercializado el Ecuador.</a:t>
            </a:r>
          </a:p>
          <a:p>
            <a:endParaRPr lang="es-EC" sz="2000" dirty="0"/>
          </a:p>
        </p:txBody>
      </p:sp>
    </p:spTree>
    <p:extLst>
      <p:ext uri="{BB962C8B-B14F-4D97-AF65-F5344CB8AC3E}">
        <p14:creationId xmlns:p14="http://schemas.microsoft.com/office/powerpoint/2010/main" val="42327607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70707" y="2071911"/>
            <a:ext cx="8911687" cy="1280890"/>
          </a:xfrm>
        </p:spPr>
        <p:txBody>
          <a:bodyPr>
            <a:noAutofit/>
          </a:bodyPr>
          <a:lstStyle/>
          <a:p>
            <a:pPr algn="ctr"/>
            <a:r>
              <a:rPr lang="es-EC" sz="4400" dirty="0" smtClean="0"/>
              <a:t>CONCLUSIONES </a:t>
            </a:r>
            <a:br>
              <a:rPr lang="es-EC" sz="4400" dirty="0" smtClean="0"/>
            </a:br>
            <a:r>
              <a:rPr lang="es-EC" sz="4400" dirty="0" smtClean="0"/>
              <a:t>Y </a:t>
            </a:r>
            <a:br>
              <a:rPr lang="es-EC" sz="4400" dirty="0" smtClean="0"/>
            </a:br>
            <a:r>
              <a:rPr lang="es-EC" sz="4400" dirty="0" smtClean="0"/>
              <a:t>RECOMENDACIONES </a:t>
            </a:r>
            <a:endParaRPr lang="es-EC" sz="4400" dirty="0"/>
          </a:p>
        </p:txBody>
      </p:sp>
    </p:spTree>
    <p:extLst>
      <p:ext uri="{BB962C8B-B14F-4D97-AF65-F5344CB8AC3E}">
        <p14:creationId xmlns:p14="http://schemas.microsoft.com/office/powerpoint/2010/main" val="1577405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4998" y="762655"/>
            <a:ext cx="8911687" cy="1280890"/>
          </a:xfrm>
        </p:spPr>
        <p:txBody>
          <a:bodyPr/>
          <a:lstStyle/>
          <a:p>
            <a:r>
              <a:rPr lang="es-US" b="1" dirty="0" smtClean="0"/>
              <a:t>JUSTIFICACIÓN </a:t>
            </a:r>
            <a:endParaRPr lang="es-US" b="1" dirty="0"/>
          </a:p>
        </p:txBody>
      </p:sp>
      <p:sp>
        <p:nvSpPr>
          <p:cNvPr id="3" name="Marcador de contenido 2"/>
          <p:cNvSpPr>
            <a:spLocks noGrp="1"/>
          </p:cNvSpPr>
          <p:nvPr>
            <p:ph idx="1"/>
          </p:nvPr>
        </p:nvSpPr>
        <p:spPr>
          <a:xfrm>
            <a:off x="1900192" y="1905000"/>
            <a:ext cx="8915400" cy="3777622"/>
          </a:xfrm>
        </p:spPr>
        <p:txBody>
          <a:bodyPr>
            <a:normAutofit/>
          </a:bodyPr>
          <a:lstStyle/>
          <a:p>
            <a:pPr algn="just"/>
            <a:r>
              <a:rPr lang="es-EC" sz="2400" dirty="0"/>
              <a:t>Es </a:t>
            </a:r>
            <a:r>
              <a:rPr lang="es-EC" sz="2400" dirty="0" smtClean="0"/>
              <a:t>importante analizar la negociación del SGP Plus, viabilizado mediante el commodity “banano”, para establecer sus efectos en el sector productor y exportador de banano y en la economía nacional.</a:t>
            </a:r>
            <a:endParaRPr lang="es-US" sz="2400" dirty="0"/>
          </a:p>
        </p:txBody>
      </p:sp>
      <p:pic>
        <p:nvPicPr>
          <p:cNvPr id="2052" name="Picture 4" descr="Resultado de imagen para exporta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3697" y="3865342"/>
            <a:ext cx="3848389" cy="2971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678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9253" y="485564"/>
            <a:ext cx="8911687" cy="1280890"/>
          </a:xfrm>
        </p:spPr>
        <p:txBody>
          <a:bodyPr/>
          <a:lstStyle/>
          <a:p>
            <a:r>
              <a:rPr lang="es-US" b="1" dirty="0" smtClean="0"/>
              <a:t>OBJETIVOS</a:t>
            </a:r>
            <a:endParaRPr lang="es-US" b="1" dirty="0"/>
          </a:p>
        </p:txBody>
      </p:sp>
      <p:sp>
        <p:nvSpPr>
          <p:cNvPr id="3" name="Marcador de contenido 2"/>
          <p:cNvSpPr>
            <a:spLocks noGrp="1"/>
          </p:cNvSpPr>
          <p:nvPr>
            <p:ph idx="1"/>
          </p:nvPr>
        </p:nvSpPr>
        <p:spPr>
          <a:xfrm>
            <a:off x="1455871" y="1264555"/>
            <a:ext cx="10048741" cy="5027055"/>
          </a:xfrm>
        </p:spPr>
        <p:txBody>
          <a:bodyPr>
            <a:noAutofit/>
          </a:bodyPr>
          <a:lstStyle/>
          <a:p>
            <a:pPr algn="just"/>
            <a:r>
              <a:rPr lang="es-EC" sz="2000" b="1" dirty="0"/>
              <a:t>Objetivo general</a:t>
            </a:r>
            <a:endParaRPr lang="es-US" sz="2000" b="1" dirty="0"/>
          </a:p>
          <a:p>
            <a:pPr marL="0" indent="0" algn="just">
              <a:buNone/>
            </a:pPr>
            <a:r>
              <a:rPr lang="es-EC" sz="2000" dirty="0"/>
              <a:t>Analizar el impacto de la negociación del commodity banano en el SGP Plus en el periodo 2013 -2015, y la repercusión en el desarrollo económico del país</a:t>
            </a:r>
            <a:r>
              <a:rPr lang="es-EC" sz="2000" dirty="0" smtClean="0"/>
              <a:t>.</a:t>
            </a:r>
          </a:p>
          <a:p>
            <a:pPr marL="0" indent="0" algn="just">
              <a:buNone/>
            </a:pPr>
            <a:endParaRPr lang="es-EC" sz="2000" b="1" dirty="0"/>
          </a:p>
          <a:p>
            <a:pPr marL="0" indent="0" algn="just">
              <a:buNone/>
            </a:pPr>
            <a:r>
              <a:rPr lang="es-EC" sz="2000" b="1" dirty="0" smtClean="0"/>
              <a:t>Objetivos </a:t>
            </a:r>
            <a:r>
              <a:rPr lang="es-EC" sz="2000" b="1" dirty="0"/>
              <a:t>específicos</a:t>
            </a:r>
            <a:endParaRPr lang="es-US" sz="2000" b="1" dirty="0"/>
          </a:p>
          <a:p>
            <a:pPr marL="457200" lvl="0" indent="-457200" algn="just">
              <a:buFont typeface="+mj-lt"/>
              <a:buAutoNum type="alphaLcPeriod"/>
            </a:pPr>
            <a:r>
              <a:rPr lang="es-EC" sz="2000" dirty="0" smtClean="0"/>
              <a:t>Analizar </a:t>
            </a:r>
            <a:r>
              <a:rPr lang="es-EC" sz="2000" dirty="0"/>
              <a:t>los antecedentes históricos y la situación actual de la Industria Bananera en Ecuador.</a:t>
            </a:r>
          </a:p>
          <a:p>
            <a:pPr marL="457200" lvl="0" indent="-457200" algn="just">
              <a:buFont typeface="+mj-lt"/>
              <a:buAutoNum type="alphaLcPeriod"/>
            </a:pPr>
            <a:r>
              <a:rPr lang="es-EC" sz="2000" dirty="0" smtClean="0"/>
              <a:t>Estudiar </a:t>
            </a:r>
            <a:r>
              <a:rPr lang="es-EC" sz="2000" dirty="0"/>
              <a:t>la política comercial de la unión europea sobre el banano ecuatoriano</a:t>
            </a:r>
          </a:p>
          <a:p>
            <a:pPr marL="457200" lvl="0" indent="-457200" algn="just">
              <a:buFont typeface="+mj-lt"/>
              <a:buAutoNum type="alphaLcPeriod"/>
            </a:pPr>
            <a:r>
              <a:rPr lang="es-EC" sz="2000" dirty="0" smtClean="0"/>
              <a:t>Determinar </a:t>
            </a:r>
            <a:r>
              <a:rPr lang="es-EC" sz="2000" dirty="0"/>
              <a:t>el impacto (positivo o negativo)  que tiene la negoción del commodity banano en el desarrollo de dicha industria en el período 2013 -2015. </a:t>
            </a:r>
          </a:p>
          <a:p>
            <a:pPr marL="457200" lvl="0" indent="-457200" algn="just">
              <a:buFont typeface="+mj-lt"/>
              <a:buAutoNum type="alphaLcPeriod"/>
            </a:pPr>
            <a:r>
              <a:rPr lang="es-EC" sz="2000" dirty="0" smtClean="0"/>
              <a:t>Plantear entrevistas y encuestas a los productores bananeros, generando </a:t>
            </a:r>
            <a:r>
              <a:rPr lang="es-EC" sz="2000" dirty="0"/>
              <a:t>conclusiones del estudio. </a:t>
            </a:r>
          </a:p>
          <a:p>
            <a:pPr algn="just"/>
            <a:endParaRPr lang="es-US" sz="2000" dirty="0"/>
          </a:p>
        </p:txBody>
      </p:sp>
    </p:spTree>
    <p:extLst>
      <p:ext uri="{BB962C8B-B14F-4D97-AF65-F5344CB8AC3E}">
        <p14:creationId xmlns:p14="http://schemas.microsoft.com/office/powerpoint/2010/main" val="830198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89361" y="527128"/>
            <a:ext cx="8911687" cy="1280890"/>
          </a:xfrm>
        </p:spPr>
        <p:txBody>
          <a:bodyPr/>
          <a:lstStyle/>
          <a:p>
            <a:r>
              <a:rPr lang="es-EC" b="1" dirty="0" smtClean="0"/>
              <a:t>TEORÍA BASE </a:t>
            </a:r>
            <a:endParaRPr lang="es-EC"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041234601"/>
              </p:ext>
            </p:extLst>
          </p:nvPr>
        </p:nvGraphicFramePr>
        <p:xfrm>
          <a:off x="1785648" y="1690255"/>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493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45263" y="610255"/>
            <a:ext cx="8911687" cy="1280890"/>
          </a:xfrm>
        </p:spPr>
        <p:txBody>
          <a:bodyPr/>
          <a:lstStyle/>
          <a:p>
            <a:r>
              <a:rPr lang="es-US" b="1" dirty="0" smtClean="0"/>
              <a:t>METODOLOGÍA DE LA INVESTIGACIÓN </a:t>
            </a:r>
            <a:endParaRPr lang="es-US" b="1"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553247803"/>
              </p:ext>
            </p:extLst>
          </p:nvPr>
        </p:nvGraphicFramePr>
        <p:xfrm>
          <a:off x="984393" y="1487698"/>
          <a:ext cx="10606088" cy="4324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1037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61125" y="535210"/>
            <a:ext cx="8911687" cy="1280890"/>
          </a:xfrm>
        </p:spPr>
        <p:txBody>
          <a:bodyPr/>
          <a:lstStyle/>
          <a:p>
            <a:r>
              <a:rPr lang="es-US" b="1" dirty="0" smtClean="0"/>
              <a:t>MARCO CONCEPTUAL </a:t>
            </a:r>
            <a:endParaRPr lang="es-US" b="1" dirty="0"/>
          </a:p>
        </p:txBody>
      </p:sp>
      <p:graphicFrame>
        <p:nvGraphicFramePr>
          <p:cNvPr id="7" name="Diagrama 6"/>
          <p:cNvGraphicFramePr/>
          <p:nvPr>
            <p:extLst>
              <p:ext uri="{D42A27DB-BD31-4B8C-83A1-F6EECF244321}">
                <p14:modId xmlns:p14="http://schemas.microsoft.com/office/powerpoint/2010/main" val="4496709"/>
              </p:ext>
            </p:extLst>
          </p:nvPr>
        </p:nvGraphicFramePr>
        <p:xfrm>
          <a:off x="193076" y="2022765"/>
          <a:ext cx="7177540" cy="2826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6" name="Picture 4" descr="Imagen relaciona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7598" y="2022765"/>
            <a:ext cx="4572002" cy="27561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591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0686" y="135656"/>
            <a:ext cx="8911687" cy="744438"/>
          </a:xfrm>
        </p:spPr>
        <p:txBody>
          <a:bodyPr>
            <a:normAutofit/>
          </a:bodyPr>
          <a:lstStyle/>
          <a:p>
            <a:r>
              <a:rPr lang="es-US" b="1" dirty="0" smtClean="0"/>
              <a:t>RESULTADOS </a:t>
            </a:r>
            <a:endParaRPr lang="es-US" b="1" dirty="0"/>
          </a:p>
        </p:txBody>
      </p:sp>
      <p:graphicFrame>
        <p:nvGraphicFramePr>
          <p:cNvPr id="4" name="Diagrama 3"/>
          <p:cNvGraphicFramePr/>
          <p:nvPr>
            <p:extLst>
              <p:ext uri="{D42A27DB-BD31-4B8C-83A1-F6EECF244321}">
                <p14:modId xmlns:p14="http://schemas.microsoft.com/office/powerpoint/2010/main" val="3698389889"/>
              </p:ext>
            </p:extLst>
          </p:nvPr>
        </p:nvGraphicFramePr>
        <p:xfrm>
          <a:off x="876287" y="1097766"/>
          <a:ext cx="9680876" cy="5086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ítulo 1"/>
          <p:cNvSpPr txBox="1">
            <a:spLocks/>
          </p:cNvSpPr>
          <p:nvPr/>
        </p:nvSpPr>
        <p:spPr>
          <a:xfrm>
            <a:off x="1790685" y="583880"/>
            <a:ext cx="8911687" cy="744438"/>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t>Ecuador </a:t>
            </a:r>
            <a:r>
              <a:rPr lang="es-EC" b="1" dirty="0"/>
              <a:t>como el beneficiario del SGP Plus</a:t>
            </a:r>
            <a:r>
              <a:rPr lang="es-US" b="1" dirty="0" smtClean="0"/>
              <a:t> </a:t>
            </a:r>
            <a:endParaRPr lang="es-US" b="1" dirty="0"/>
          </a:p>
        </p:txBody>
      </p:sp>
    </p:spTree>
    <p:extLst>
      <p:ext uri="{BB962C8B-B14F-4D97-AF65-F5344CB8AC3E}">
        <p14:creationId xmlns:p14="http://schemas.microsoft.com/office/powerpoint/2010/main" val="3101508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txBox="1">
            <a:spLocks/>
          </p:cNvSpPr>
          <p:nvPr/>
        </p:nvSpPr>
        <p:spPr>
          <a:xfrm>
            <a:off x="1409949" y="644567"/>
            <a:ext cx="8911687" cy="74443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1"/>
            <a:r>
              <a:rPr lang="es-EC" sz="2800" b="1" dirty="0">
                <a:solidFill>
                  <a:srgbClr val="0070C0"/>
                </a:solidFill>
              </a:rPr>
              <a:t>Las exportaciones de </a:t>
            </a:r>
            <a:r>
              <a:rPr lang="es-EC" sz="2800" b="1" dirty="0" smtClean="0">
                <a:solidFill>
                  <a:srgbClr val="0070C0"/>
                </a:solidFill>
              </a:rPr>
              <a:t>banano (Cajas)</a:t>
            </a:r>
            <a:endParaRPr lang="es-EC" sz="2800" b="1" dirty="0">
              <a:solidFill>
                <a:srgbClr val="0070C0"/>
              </a:solidFill>
            </a:endParaRPr>
          </a:p>
        </p:txBody>
      </p:sp>
      <p:graphicFrame>
        <p:nvGraphicFramePr>
          <p:cNvPr id="10" name="Tabla 9"/>
          <p:cNvGraphicFramePr>
            <a:graphicFrameLocks noGrp="1"/>
          </p:cNvGraphicFramePr>
          <p:nvPr>
            <p:extLst>
              <p:ext uri="{D42A27DB-BD31-4B8C-83A1-F6EECF244321}">
                <p14:modId xmlns:p14="http://schemas.microsoft.com/office/powerpoint/2010/main" val="1043561258"/>
              </p:ext>
            </p:extLst>
          </p:nvPr>
        </p:nvGraphicFramePr>
        <p:xfrm>
          <a:off x="1138326" y="1933231"/>
          <a:ext cx="6528705" cy="1529909"/>
        </p:xfrm>
        <a:graphic>
          <a:graphicData uri="http://schemas.openxmlformats.org/drawingml/2006/table">
            <a:tbl>
              <a:tblPr firstRow="1" firstCol="1" bandRow="1">
                <a:tableStyleId>{F5AB1C69-6EDB-4FF4-983F-18BD219EF322}</a:tableStyleId>
              </a:tblPr>
              <a:tblGrid>
                <a:gridCol w="2061148">
                  <a:extLst>
                    <a:ext uri="{9D8B030D-6E8A-4147-A177-3AD203B41FA5}">
                      <a16:colId xmlns:a16="http://schemas.microsoft.com/office/drawing/2014/main" xmlns="" val="3781541637"/>
                    </a:ext>
                  </a:extLst>
                </a:gridCol>
                <a:gridCol w="1646362">
                  <a:extLst>
                    <a:ext uri="{9D8B030D-6E8A-4147-A177-3AD203B41FA5}">
                      <a16:colId xmlns:a16="http://schemas.microsoft.com/office/drawing/2014/main" xmlns="" val="3224316356"/>
                    </a:ext>
                  </a:extLst>
                </a:gridCol>
                <a:gridCol w="1432975">
                  <a:extLst>
                    <a:ext uri="{9D8B030D-6E8A-4147-A177-3AD203B41FA5}">
                      <a16:colId xmlns:a16="http://schemas.microsoft.com/office/drawing/2014/main" xmlns="" val="2096254871"/>
                    </a:ext>
                  </a:extLst>
                </a:gridCol>
                <a:gridCol w="1388220">
                  <a:extLst>
                    <a:ext uri="{9D8B030D-6E8A-4147-A177-3AD203B41FA5}">
                      <a16:colId xmlns:a16="http://schemas.microsoft.com/office/drawing/2014/main" xmlns="" val="361034120"/>
                    </a:ext>
                  </a:extLst>
                </a:gridCol>
              </a:tblGrid>
              <a:tr h="311555">
                <a:tc>
                  <a:txBody>
                    <a:bodyPr/>
                    <a:lstStyle/>
                    <a:p>
                      <a:pPr>
                        <a:lnSpc>
                          <a:spcPct val="107000"/>
                        </a:lnSpc>
                        <a:spcAft>
                          <a:spcPts val="0"/>
                        </a:spcAft>
                      </a:pPr>
                      <a:r>
                        <a:rPr lang="es-ES" sz="1800" dirty="0">
                          <a:effectLst/>
                        </a:rPr>
                        <a:t>Dimensión</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800">
                          <a:effectLst/>
                        </a:rPr>
                        <a:t>2013</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800">
                          <a:effectLst/>
                        </a:rPr>
                        <a:t>2014</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800">
                          <a:effectLst/>
                        </a:rPr>
                        <a:t>2015</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248596826"/>
                  </a:ext>
                </a:extLst>
              </a:tr>
              <a:tr h="518219">
                <a:tc>
                  <a:txBody>
                    <a:bodyPr/>
                    <a:lstStyle/>
                    <a:p>
                      <a:pPr>
                        <a:lnSpc>
                          <a:spcPct val="107000"/>
                        </a:lnSpc>
                        <a:spcAft>
                          <a:spcPts val="0"/>
                        </a:spcAft>
                      </a:pPr>
                      <a:r>
                        <a:rPr lang="es-ES" sz="1800">
                          <a:effectLst/>
                        </a:rPr>
                        <a:t>Exportación Anual</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800">
                          <a:effectLst/>
                        </a:rPr>
                        <a:t>259.338.649</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800">
                          <a:effectLst/>
                        </a:rPr>
                        <a:t>298.060.747</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800">
                          <a:effectLst/>
                        </a:rPr>
                        <a:t>317.437.040</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05650058"/>
                  </a:ext>
                </a:extLst>
              </a:tr>
              <a:tr h="631360">
                <a:tc>
                  <a:txBody>
                    <a:bodyPr/>
                    <a:lstStyle/>
                    <a:p>
                      <a:pPr>
                        <a:lnSpc>
                          <a:spcPct val="107000"/>
                        </a:lnSpc>
                        <a:spcAft>
                          <a:spcPts val="0"/>
                        </a:spcAft>
                      </a:pPr>
                      <a:r>
                        <a:rPr lang="es-ES" sz="1800">
                          <a:effectLst/>
                        </a:rPr>
                        <a:t>Promedio Mensual</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800" dirty="0">
                          <a:effectLst/>
                        </a:rPr>
                        <a:t>21.611.554</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800">
                          <a:effectLst/>
                        </a:rPr>
                        <a:t>24.838.396</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800" dirty="0">
                          <a:effectLst/>
                        </a:rPr>
                        <a:t>26.453.087</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44913642"/>
                  </a:ext>
                </a:extLst>
              </a:tr>
            </a:tbl>
          </a:graphicData>
        </a:graphic>
      </p:graphicFrame>
      <p:sp>
        <p:nvSpPr>
          <p:cNvPr id="11" name="Rectangle 1"/>
          <p:cNvSpPr>
            <a:spLocks noChangeArrowheads="1"/>
          </p:cNvSpPr>
          <p:nvPr/>
        </p:nvSpPr>
        <p:spPr bwMode="auto">
          <a:xfrm>
            <a:off x="1138325" y="1502073"/>
            <a:ext cx="57054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altLang="es-EC"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Exportación de banano periodo 2013 – 2015 (Cajas)</a:t>
            </a:r>
            <a:endParaRPr kumimoji="0" lang="es-EC" altLang="es-EC" sz="1600" b="0" i="0" u="none" strike="noStrike" cap="none" normalizeH="0" baseline="0" dirty="0" smtClean="0">
              <a:ln>
                <a:noFill/>
              </a:ln>
              <a:solidFill>
                <a:schemeClr val="tx1"/>
              </a:solidFill>
              <a:effectLst/>
            </a:endParaRPr>
          </a:p>
        </p:txBody>
      </p:sp>
      <p:sp>
        <p:nvSpPr>
          <p:cNvPr id="12" name="Rectángulo 11"/>
          <p:cNvSpPr/>
          <p:nvPr/>
        </p:nvSpPr>
        <p:spPr>
          <a:xfrm>
            <a:off x="1138325" y="3460252"/>
            <a:ext cx="6096000" cy="307777"/>
          </a:xfrm>
          <a:prstGeom prst="rect">
            <a:avLst/>
          </a:prstGeom>
        </p:spPr>
        <p:txBody>
          <a:bodyPr>
            <a:spAutoFit/>
          </a:bodyPr>
          <a:lstStyle/>
          <a:p>
            <a:pPr lvl="0" algn="just" eaLnBrk="0" fontAlgn="base" hangingPunct="0">
              <a:spcBef>
                <a:spcPct val="0"/>
              </a:spcBef>
              <a:spcAft>
                <a:spcPct val="0"/>
              </a:spcAft>
            </a:pPr>
            <a:r>
              <a:rPr lang="es-EC" altLang="es-EC" sz="1400" dirty="0">
                <a:latin typeface="Arial" panose="020B0604020202020204" pitchFamily="34" charset="0"/>
                <a:ea typeface="Calibri" panose="020F0502020204030204" pitchFamily="34" charset="0"/>
                <a:cs typeface="Arial" panose="020B0604020202020204" pitchFamily="34" charset="0"/>
              </a:rPr>
              <a:t>Fuente: (Asociación de Exportadores de Banano en el Ecuador, 2016)</a:t>
            </a:r>
            <a:endParaRPr lang="es-EC" altLang="es-EC" sz="2000" dirty="0">
              <a:latin typeface="Arial" panose="020B0604020202020204" pitchFamily="34" charset="0"/>
            </a:endParaRPr>
          </a:p>
        </p:txBody>
      </p:sp>
      <p:graphicFrame>
        <p:nvGraphicFramePr>
          <p:cNvPr id="14" name="Gráfico 13"/>
          <p:cNvGraphicFramePr/>
          <p:nvPr>
            <p:extLst>
              <p:ext uri="{D42A27DB-BD31-4B8C-83A1-F6EECF244321}">
                <p14:modId xmlns:p14="http://schemas.microsoft.com/office/powerpoint/2010/main" val="311978436"/>
              </p:ext>
            </p:extLst>
          </p:nvPr>
        </p:nvGraphicFramePr>
        <p:xfrm>
          <a:off x="1138325" y="3780190"/>
          <a:ext cx="6528705" cy="2925411"/>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ángulo 12"/>
          <p:cNvSpPr/>
          <p:nvPr/>
        </p:nvSpPr>
        <p:spPr>
          <a:xfrm>
            <a:off x="8437419" y="1871405"/>
            <a:ext cx="3034145" cy="1477328"/>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just"/>
            <a:r>
              <a:rPr lang="es-EC" dirty="0" smtClean="0">
                <a:latin typeface="Arial" panose="020B0604020202020204" pitchFamily="34" charset="0"/>
                <a:ea typeface="Calibri" panose="020F0502020204030204" pitchFamily="34" charset="0"/>
              </a:rPr>
              <a:t>La </a:t>
            </a:r>
            <a:r>
              <a:rPr lang="es-EC" dirty="0">
                <a:latin typeface="Arial" panose="020B0604020202020204" pitchFamily="34" charset="0"/>
                <a:ea typeface="Calibri" panose="020F0502020204030204" pitchFamily="34" charset="0"/>
              </a:rPr>
              <a:t>tendencia durante estos tres años estuvo al alza, con un crecimiento interanual promedio del 12,95</a:t>
            </a:r>
            <a:r>
              <a:rPr lang="es-EC" dirty="0" smtClean="0">
                <a:latin typeface="Arial" panose="020B0604020202020204" pitchFamily="34" charset="0"/>
                <a:ea typeface="Calibri" panose="020F0502020204030204" pitchFamily="34" charset="0"/>
              </a:rPr>
              <a:t>%.</a:t>
            </a:r>
            <a:endParaRPr lang="es-EC" dirty="0"/>
          </a:p>
        </p:txBody>
      </p:sp>
      <p:sp>
        <p:nvSpPr>
          <p:cNvPr id="15" name="Rectángulo 14"/>
          <p:cNvSpPr/>
          <p:nvPr/>
        </p:nvSpPr>
        <p:spPr>
          <a:xfrm>
            <a:off x="8506691" y="4227232"/>
            <a:ext cx="2895600" cy="203132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just"/>
            <a:r>
              <a:rPr lang="es-EC" dirty="0" smtClean="0">
                <a:latin typeface="Arial" panose="020B0604020202020204" pitchFamily="34" charset="0"/>
                <a:ea typeface="Calibri" panose="020F0502020204030204" pitchFamily="34" charset="0"/>
              </a:rPr>
              <a:t>Este </a:t>
            </a:r>
            <a:r>
              <a:rPr lang="es-EC" dirty="0">
                <a:latin typeface="Arial" panose="020B0604020202020204" pitchFamily="34" charset="0"/>
                <a:ea typeface="Calibri" panose="020F0502020204030204" pitchFamily="34" charset="0"/>
              </a:rPr>
              <a:t>comportamiento se debe al incremento del consumo de la fruta en Europa y Estados Unidos, esto en concordancia con la renovación del SGP Plus con la Unión </a:t>
            </a:r>
            <a:r>
              <a:rPr lang="es-EC" dirty="0" smtClean="0">
                <a:latin typeface="Arial" panose="020B0604020202020204" pitchFamily="34" charset="0"/>
                <a:ea typeface="Calibri" panose="020F0502020204030204" pitchFamily="34" charset="0"/>
              </a:rPr>
              <a:t>Europea</a:t>
            </a:r>
            <a:endParaRPr lang="es-EC" dirty="0"/>
          </a:p>
        </p:txBody>
      </p:sp>
    </p:spTree>
    <p:extLst>
      <p:ext uri="{BB962C8B-B14F-4D97-AF65-F5344CB8AC3E}">
        <p14:creationId xmlns:p14="http://schemas.microsoft.com/office/powerpoint/2010/main" val="2865363500"/>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4F34B87B-9C7A-41AE-A6CB-48536223DFFD}"/>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Wisp</Template>
  <TotalTime>1541</TotalTime>
  <Words>1617</Words>
  <Application>Microsoft Office PowerPoint</Application>
  <PresentationFormat>Personalizado</PresentationFormat>
  <Paragraphs>151</Paragraphs>
  <Slides>22</Slides>
  <Notes>0</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Espiral</vt:lpstr>
      <vt:lpstr>DEPARTAMENTO DE CIENCIAS ECONÓMICAS, ADMINISTRATIVAS Y DEL COMERCIO   CARRERA DE INGENIERIA EN COMERCIO EXTERIOR Y NEGOCIACIÓN INTERNACIONAL   TEMA:   LA NEGOCIACIÓN E IMPACTO DEL COMODITY BANANO EN EL SGP PLUS EN EL PERIODO 2013-2015  AUTORAS: ROCÍO MARTÍNEZ                    CARINA CEDEÑO  DIRECTOR: MSc. RAMIRO LEGARDA  QUITO, NOVIEMBRE DE 2017 </vt:lpstr>
      <vt:lpstr>PROBLEMÁTICA </vt:lpstr>
      <vt:lpstr>JUSTIFICACIÓN </vt:lpstr>
      <vt:lpstr>OBJETIVOS</vt:lpstr>
      <vt:lpstr>TEORÍA BASE </vt:lpstr>
      <vt:lpstr>METODOLOGÍA DE LA INVESTIGACIÓN </vt:lpstr>
      <vt:lpstr>MARCO CONCEPTUAL </vt:lpstr>
      <vt:lpstr>RESULTADOS </vt:lpstr>
      <vt:lpstr>Presentación de PowerPoint</vt:lpstr>
      <vt:lpstr>Destinos de exportación del banano ecuatoriano en el año 2013 - 2015 </vt:lpstr>
      <vt:lpstr>Exportación bananera en millones de dólares FOB</vt:lpstr>
      <vt:lpstr>Nivel exportador en cada año en términos porcentuales (2013 – 2015) </vt:lpstr>
      <vt:lpstr>Análisis comparativo de las exportaciones de banano entre Ecuador y Colombia en el periodo 2013 – 2015</vt:lpstr>
      <vt:lpstr>Análisis comparativo de las exportaciones de banano entre Ecuador y Colombia en el periodo 2013 – 2015</vt:lpstr>
      <vt:lpstr>Aranceles del sector bananero de Ecuador y Colombia  </vt:lpstr>
      <vt:lpstr>Encuesta aplicada a exportadores de banano de la Asociación de Exportadores de Banano del Ecuador</vt:lpstr>
      <vt:lpstr>Presentación de PowerPoint</vt:lpstr>
      <vt:lpstr>Presentación de PowerPoint</vt:lpstr>
      <vt:lpstr>Síntesis de la Encuesta </vt:lpstr>
      <vt:lpstr>Discusión </vt:lpstr>
      <vt:lpstr>Discusión </vt:lpstr>
      <vt:lpstr>CONCLUSIONES  Y  RECOMENDACIONES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ECONÓMICAS, ADMINISTRATIVAS Y DEL COMERCIO   CARRERA DE INGENIERÍA EN FINANZAS Y AUDITORÍA  PROYECTO DE GRADO PREVIO A LA OBTENCIÓN DEL TÍTULO DE INGENIERO EN FINANZAS Y AUDITORÍA  TEMA:    AUTOR: DIRECTOR:  QUITO, DICIEMBRE DEL 2016</dc:title>
  <dc:creator>ROCIO MARTINEZ Y CARINA CEDENO</dc:creator>
  <cp:lastModifiedBy>Luffi</cp:lastModifiedBy>
  <cp:revision>75</cp:revision>
  <dcterms:created xsi:type="dcterms:W3CDTF">2016-12-21T12:31:01Z</dcterms:created>
  <dcterms:modified xsi:type="dcterms:W3CDTF">2018-03-21T19:45:26Z</dcterms:modified>
</cp:coreProperties>
</file>