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8" r:id="rId2"/>
    <p:sldId id="256" r:id="rId3"/>
    <p:sldId id="257" r:id="rId4"/>
    <p:sldId id="260" r:id="rId5"/>
    <p:sldId id="281" r:id="rId6"/>
    <p:sldId id="259" r:id="rId7"/>
    <p:sldId id="264" r:id="rId8"/>
    <p:sldId id="275" r:id="rId9"/>
    <p:sldId id="277" r:id="rId10"/>
    <p:sldId id="278" r:id="rId11"/>
    <p:sldId id="266" r:id="rId12"/>
    <p:sldId id="267" r:id="rId13"/>
    <p:sldId id="282" r:id="rId14"/>
    <p:sldId id="279" r:id="rId15"/>
    <p:sldId id="268" r:id="rId16"/>
    <p:sldId id="280" r:id="rId17"/>
    <p:sldId id="269" r:id="rId18"/>
    <p:sldId id="283" r:id="rId19"/>
    <p:sldId id="270" r:id="rId20"/>
    <p:sldId id="271" r:id="rId21"/>
    <p:sldId id="273" r:id="rId22"/>
    <p:sldId id="272" r:id="rId23"/>
    <p:sldId id="274"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snapToGrid="0">
      <p:cViewPr varScale="1">
        <p:scale>
          <a:sx n="75" d="100"/>
          <a:sy n="75" d="100"/>
        </p:scale>
        <p:origin x="-4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adelin\Desktop\SILVIA%20ESPE\PLAN%20DE%20INVESTIGACI&#211;N\BASE%20DE%20DATOS%20EJM.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adelin\Desktop\SILVIA%20ESPE\PLAN%20DE%20INVESTIGACI&#211;N\BASE%20DE%20DATOS%20EJM.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adelin\Desktop\SILVIA%20ESPE\PLAN%20DE%20INVESTIGACI&#211;N\BASE%20DE%20DATOS%20EJ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8.5483814523184598E-2"/>
          <c:y val="0.14393518518518519"/>
          <c:w val="0.88317874635749272"/>
          <c:h val="0.72074924831803799"/>
        </c:manualLayout>
      </c:layout>
      <c:scatterChart>
        <c:scatterStyle val="lineMarker"/>
        <c:varyColors val="0"/>
        <c:ser>
          <c:idx val="0"/>
          <c:order val="0"/>
          <c:tx>
            <c:strRef>
              <c:f>Hoja11!$C$14</c:f>
              <c:strCache>
                <c:ptCount val="1"/>
                <c:pt idx="0">
                  <c:v>NIVEL DE ENDEUDAMIENTO</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xVal>
            <c:strRef>
              <c:f>Hoja11!$B$15:$B$24</c:f>
              <c:strCache>
                <c:ptCount val="10"/>
                <c:pt idx="0">
                  <c:v>E1</c:v>
                </c:pt>
                <c:pt idx="1">
                  <c:v>E2</c:v>
                </c:pt>
                <c:pt idx="2">
                  <c:v>E3</c:v>
                </c:pt>
                <c:pt idx="3">
                  <c:v>E4</c:v>
                </c:pt>
                <c:pt idx="4">
                  <c:v>E5</c:v>
                </c:pt>
                <c:pt idx="5">
                  <c:v>E6</c:v>
                </c:pt>
                <c:pt idx="6">
                  <c:v>E7</c:v>
                </c:pt>
                <c:pt idx="7">
                  <c:v>E8</c:v>
                </c:pt>
                <c:pt idx="8">
                  <c:v>E9</c:v>
                </c:pt>
                <c:pt idx="9">
                  <c:v>E10</c:v>
                </c:pt>
              </c:strCache>
            </c:strRef>
          </c:xVal>
          <c:yVal>
            <c:numRef>
              <c:f>Hoja11!$C$15:$C$24</c:f>
              <c:numCache>
                <c:formatCode>0.00</c:formatCode>
                <c:ptCount val="10"/>
                <c:pt idx="0">
                  <c:v>0.48159698751948438</c:v>
                </c:pt>
                <c:pt idx="1">
                  <c:v>0.6240184881443529</c:v>
                </c:pt>
                <c:pt idx="2">
                  <c:v>0.4287201231212201</c:v>
                </c:pt>
                <c:pt idx="3">
                  <c:v>0.40271123997225189</c:v>
                </c:pt>
                <c:pt idx="4">
                  <c:v>0.77383475944332358</c:v>
                </c:pt>
                <c:pt idx="5">
                  <c:v>0.41659803678541307</c:v>
                </c:pt>
                <c:pt idx="6">
                  <c:v>0.50841193889201186</c:v>
                </c:pt>
                <c:pt idx="7">
                  <c:v>0.41195274344507143</c:v>
                </c:pt>
                <c:pt idx="8">
                  <c:v>0.85513056598735437</c:v>
                </c:pt>
                <c:pt idx="9">
                  <c:v>0.66297768676536184</c:v>
                </c:pt>
              </c:numCache>
            </c:numRef>
          </c:yVal>
          <c:smooth val="0"/>
          <c:extLst xmlns:c16r2="http://schemas.microsoft.com/office/drawing/2015/06/chart">
            <c:ext xmlns:c16="http://schemas.microsoft.com/office/drawing/2014/chart" uri="{C3380CC4-5D6E-409C-BE32-E72D297353CC}">
              <c16:uniqueId val="{00000000-23A9-4AF1-ABD6-CD93E03048F8}"/>
            </c:ext>
          </c:extLst>
        </c:ser>
        <c:dLbls>
          <c:dLblPos val="r"/>
          <c:showLegendKey val="0"/>
          <c:showVal val="1"/>
          <c:showCatName val="1"/>
          <c:showSerName val="0"/>
          <c:showPercent val="0"/>
          <c:showBubbleSize val="0"/>
        </c:dLbls>
        <c:axId val="543429696"/>
        <c:axId val="543430272"/>
      </c:scatterChart>
      <c:valAx>
        <c:axId val="543429696"/>
        <c:scaling>
          <c:orientation val="minMax"/>
        </c:scaling>
        <c:delete val="0"/>
        <c:axPos val="b"/>
        <c:majorGridlines>
          <c:spPr>
            <a:ln w="9525" cap="flat" cmpd="sng" algn="ctr">
              <a:solidFill>
                <a:schemeClr val="tx2">
                  <a:lumMod val="15000"/>
                  <a:lumOff val="85000"/>
                </a:schemeClr>
              </a:solidFill>
              <a:round/>
            </a:ln>
            <a:effectLst/>
          </c:spPr>
        </c:majorGridlines>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3430272"/>
        <c:crosses val="autoZero"/>
        <c:crossBetween val="midCat"/>
      </c:valAx>
      <c:valAx>
        <c:axId val="54343027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3429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strRef>
              <c:f>Hoja11!$P$14</c:f>
              <c:strCache>
                <c:ptCount val="1"/>
                <c:pt idx="0">
                  <c:v>ROTACIÓN DE CARTERA</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xVal>
            <c:strRef>
              <c:f>Hoja11!$O$15:$O$24</c:f>
              <c:strCache>
                <c:ptCount val="10"/>
                <c:pt idx="0">
                  <c:v>E1</c:v>
                </c:pt>
                <c:pt idx="1">
                  <c:v>E2</c:v>
                </c:pt>
                <c:pt idx="2">
                  <c:v>E3</c:v>
                </c:pt>
                <c:pt idx="3">
                  <c:v>E4</c:v>
                </c:pt>
                <c:pt idx="4">
                  <c:v>E5</c:v>
                </c:pt>
                <c:pt idx="5">
                  <c:v>E6</c:v>
                </c:pt>
                <c:pt idx="6">
                  <c:v>E7</c:v>
                </c:pt>
                <c:pt idx="7">
                  <c:v>E8</c:v>
                </c:pt>
                <c:pt idx="8">
                  <c:v>E9</c:v>
                </c:pt>
                <c:pt idx="9">
                  <c:v>E10</c:v>
                </c:pt>
              </c:strCache>
            </c:strRef>
          </c:xVal>
          <c:yVal>
            <c:numRef>
              <c:f>Hoja11!$P$15:$P$24</c:f>
              <c:numCache>
                <c:formatCode>0.00</c:formatCode>
                <c:ptCount val="10"/>
                <c:pt idx="0">
                  <c:v>6.2710135613995064</c:v>
                </c:pt>
                <c:pt idx="1">
                  <c:v>11.721419669136491</c:v>
                </c:pt>
                <c:pt idx="2">
                  <c:v>10.406707315556197</c:v>
                </c:pt>
                <c:pt idx="3">
                  <c:v>51.057854662658229</c:v>
                </c:pt>
                <c:pt idx="4">
                  <c:v>172.80703352547005</c:v>
                </c:pt>
                <c:pt idx="5">
                  <c:v>5.3772441517882692</c:v>
                </c:pt>
                <c:pt idx="6">
                  <c:v>48.781821802873061</c:v>
                </c:pt>
                <c:pt idx="7">
                  <c:v>15.275580250740509</c:v>
                </c:pt>
                <c:pt idx="8">
                  <c:v>22.189334122392999</c:v>
                </c:pt>
                <c:pt idx="9">
                  <c:v>14.679826791464567</c:v>
                </c:pt>
              </c:numCache>
            </c:numRef>
          </c:yVal>
          <c:smooth val="0"/>
          <c:extLst xmlns:c16r2="http://schemas.microsoft.com/office/drawing/2015/06/chart">
            <c:ext xmlns:c16="http://schemas.microsoft.com/office/drawing/2014/chart" uri="{C3380CC4-5D6E-409C-BE32-E72D297353CC}">
              <c16:uniqueId val="{00000000-689A-4994-88E0-40572DD785B3}"/>
            </c:ext>
          </c:extLst>
        </c:ser>
        <c:dLbls>
          <c:dLblPos val="r"/>
          <c:showLegendKey val="0"/>
          <c:showVal val="1"/>
          <c:showCatName val="1"/>
          <c:showSerName val="0"/>
          <c:showPercent val="0"/>
          <c:showBubbleSize val="0"/>
        </c:dLbls>
        <c:axId val="546226752"/>
        <c:axId val="546227328"/>
      </c:scatterChart>
      <c:valAx>
        <c:axId val="546226752"/>
        <c:scaling>
          <c:orientation val="minMax"/>
        </c:scaling>
        <c:delete val="0"/>
        <c:axPos val="b"/>
        <c:majorGridlines>
          <c:spPr>
            <a:ln w="9525" cap="flat" cmpd="sng" algn="ctr">
              <a:solidFill>
                <a:schemeClr val="tx2">
                  <a:lumMod val="15000"/>
                  <a:lumOff val="85000"/>
                </a:schemeClr>
              </a:solidFill>
              <a:round/>
            </a:ln>
            <a:effectLst/>
          </c:spPr>
        </c:majorGridlines>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6227328"/>
        <c:crosses val="autoZero"/>
        <c:crossBetween val="midCat"/>
      </c:valAx>
      <c:valAx>
        <c:axId val="546227328"/>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62267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RAZÓN CORRIENTE</a:t>
            </a:r>
          </a:p>
        </c:rich>
      </c:tx>
      <c:overlay val="0"/>
      <c:spPr>
        <a:noFill/>
        <a:ln>
          <a:noFill/>
        </a:ln>
        <a:effectLst/>
      </c:spPr>
    </c:title>
    <c:autoTitleDeleted val="0"/>
    <c:plotArea>
      <c:layout/>
      <c:scatterChart>
        <c:scatterStyle val="lineMarker"/>
        <c:varyColors val="0"/>
        <c:ser>
          <c:idx val="0"/>
          <c:order val="0"/>
          <c:tx>
            <c:strRef>
              <c:f>Hoja11!$AB$14</c:f>
              <c:strCache>
                <c:ptCount val="1"/>
                <c:pt idx="0">
                  <c:v>RAZÓN CORRIENTE</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xVal>
            <c:strRef>
              <c:f>Hoja11!$AA$15:$AA$24</c:f>
              <c:strCache>
                <c:ptCount val="10"/>
                <c:pt idx="0">
                  <c:v>E1</c:v>
                </c:pt>
                <c:pt idx="1">
                  <c:v>E2</c:v>
                </c:pt>
                <c:pt idx="2">
                  <c:v>E3</c:v>
                </c:pt>
                <c:pt idx="3">
                  <c:v>E4</c:v>
                </c:pt>
                <c:pt idx="4">
                  <c:v>E5</c:v>
                </c:pt>
                <c:pt idx="5">
                  <c:v>E6</c:v>
                </c:pt>
                <c:pt idx="6">
                  <c:v>E7</c:v>
                </c:pt>
                <c:pt idx="7">
                  <c:v>E8</c:v>
                </c:pt>
                <c:pt idx="8">
                  <c:v>E9</c:v>
                </c:pt>
                <c:pt idx="9">
                  <c:v>E10</c:v>
                </c:pt>
              </c:strCache>
            </c:strRef>
          </c:xVal>
          <c:yVal>
            <c:numRef>
              <c:f>Hoja11!$AB$15:$AB$24</c:f>
              <c:numCache>
                <c:formatCode>0.00</c:formatCode>
                <c:ptCount val="10"/>
                <c:pt idx="0">
                  <c:v>1.8787031547363362</c:v>
                </c:pt>
                <c:pt idx="1">
                  <c:v>1.2980783055397214</c:v>
                </c:pt>
                <c:pt idx="2">
                  <c:v>1.9486633374130498</c:v>
                </c:pt>
                <c:pt idx="3">
                  <c:v>2.2291397850529369</c:v>
                </c:pt>
                <c:pt idx="4">
                  <c:v>0.53857839711517108</c:v>
                </c:pt>
                <c:pt idx="5">
                  <c:v>1.4065516212846474</c:v>
                </c:pt>
                <c:pt idx="6">
                  <c:v>1.0869870833109316</c:v>
                </c:pt>
                <c:pt idx="7">
                  <c:v>1.4843846503449361</c:v>
                </c:pt>
                <c:pt idx="8">
                  <c:v>0.7883992987437628</c:v>
                </c:pt>
                <c:pt idx="9">
                  <c:v>1.0027338683663263</c:v>
                </c:pt>
              </c:numCache>
            </c:numRef>
          </c:yVal>
          <c:smooth val="0"/>
          <c:extLst xmlns:c16r2="http://schemas.microsoft.com/office/drawing/2015/06/chart">
            <c:ext xmlns:c16="http://schemas.microsoft.com/office/drawing/2014/chart" uri="{C3380CC4-5D6E-409C-BE32-E72D297353CC}">
              <c16:uniqueId val="{00000000-2F5B-4921-B5C6-8163005DC16C}"/>
            </c:ext>
          </c:extLst>
        </c:ser>
        <c:dLbls>
          <c:dLblPos val="r"/>
          <c:showLegendKey val="0"/>
          <c:showVal val="1"/>
          <c:showCatName val="1"/>
          <c:showSerName val="0"/>
          <c:showPercent val="0"/>
          <c:showBubbleSize val="0"/>
        </c:dLbls>
        <c:axId val="546229056"/>
        <c:axId val="546229632"/>
      </c:scatterChart>
      <c:valAx>
        <c:axId val="546229056"/>
        <c:scaling>
          <c:orientation val="minMax"/>
        </c:scaling>
        <c:delete val="0"/>
        <c:axPos val="b"/>
        <c:majorGridlines>
          <c:spPr>
            <a:ln w="9525" cap="flat" cmpd="sng" algn="ctr">
              <a:solidFill>
                <a:schemeClr val="tx2">
                  <a:lumMod val="15000"/>
                  <a:lumOff val="85000"/>
                </a:schemeClr>
              </a:solidFill>
              <a:round/>
            </a:ln>
            <a:effectLst/>
          </c:spPr>
        </c:majorGridlines>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6229632"/>
        <c:crosses val="autoZero"/>
        <c:crossBetween val="midCat"/>
      </c:valAx>
      <c:valAx>
        <c:axId val="54622963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62290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E07B0-DA2D-4E2F-848F-00E45082802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B995CE39-9E09-40D0-A78A-2AEC987E9235}">
      <dgm:prSet phldrT="[Texto]"/>
      <dgm:spPr/>
      <dgm:t>
        <a:bodyPr/>
        <a:lstStyle/>
        <a:p>
          <a:r>
            <a:rPr lang="es-EC" smtClean="0"/>
            <a:t>Riesgo</a:t>
          </a:r>
          <a:endParaRPr lang="es-ES"/>
        </a:p>
      </dgm:t>
    </dgm:pt>
    <dgm:pt modelId="{9B354621-EB03-41D4-A30E-0241EE7CA768}" type="parTrans" cxnId="{65953EE6-E78B-46C0-9851-CA08904C393F}">
      <dgm:prSet/>
      <dgm:spPr/>
      <dgm:t>
        <a:bodyPr/>
        <a:lstStyle/>
        <a:p>
          <a:endParaRPr lang="es-ES"/>
        </a:p>
      </dgm:t>
    </dgm:pt>
    <dgm:pt modelId="{DF5D3825-DA73-4865-95AA-C907D07A2953}" type="sibTrans" cxnId="{65953EE6-E78B-46C0-9851-CA08904C393F}">
      <dgm:prSet/>
      <dgm:spPr/>
      <dgm:t>
        <a:bodyPr/>
        <a:lstStyle/>
        <a:p>
          <a:endParaRPr lang="es-ES"/>
        </a:p>
      </dgm:t>
    </dgm:pt>
    <dgm:pt modelId="{60ED6AE2-ED96-4EA7-B654-DBBE1FA41CAF}">
      <dgm:prSet phldrT="[Texto]"/>
      <dgm:spPr/>
      <dgm:t>
        <a:bodyPr/>
        <a:lstStyle/>
        <a:p>
          <a:r>
            <a:rPr lang="es-EC" smtClean="0"/>
            <a:t>Eduardo Rodríguez, lo define como la incertidumbre que existe de que un hecho ocurra, durante un periodo y bajo condiciones determinadas, reportando pérdidas económicas además de la variación de los resultados esperados bajo las condiciones dadas en un periodo de tiempo.</a:t>
          </a:r>
          <a:endParaRPr lang="es-ES"/>
        </a:p>
      </dgm:t>
    </dgm:pt>
    <dgm:pt modelId="{AD81A5BE-65E0-44A4-9D3D-2FA34A72927F}" type="parTrans" cxnId="{274F143D-4464-4B3F-92D9-58D60D5A53A1}">
      <dgm:prSet/>
      <dgm:spPr/>
      <dgm:t>
        <a:bodyPr/>
        <a:lstStyle/>
        <a:p>
          <a:endParaRPr lang="es-ES"/>
        </a:p>
      </dgm:t>
    </dgm:pt>
    <dgm:pt modelId="{D74F5678-9941-4673-A511-B2BD63E4C1BF}" type="sibTrans" cxnId="{274F143D-4464-4B3F-92D9-58D60D5A53A1}">
      <dgm:prSet/>
      <dgm:spPr/>
      <dgm:t>
        <a:bodyPr/>
        <a:lstStyle/>
        <a:p>
          <a:endParaRPr lang="es-ES"/>
        </a:p>
      </dgm:t>
    </dgm:pt>
    <dgm:pt modelId="{F0803A8F-1730-45EF-A6B4-BF6CF35EA349}">
      <dgm:prSet phldrT="[Texto]"/>
      <dgm:spPr/>
      <dgm:t>
        <a:bodyPr/>
        <a:lstStyle/>
        <a:p>
          <a:r>
            <a:rPr lang="es-ES" dirty="0" smtClean="0"/>
            <a:t>Riesgo financiero</a:t>
          </a:r>
          <a:endParaRPr lang="es-ES" dirty="0"/>
        </a:p>
      </dgm:t>
    </dgm:pt>
    <dgm:pt modelId="{6CF638B5-83FC-4044-B753-5158CEF5B5DB}" type="parTrans" cxnId="{2EE21671-E078-4B0E-94BC-F9094D2AB39D}">
      <dgm:prSet/>
      <dgm:spPr/>
      <dgm:t>
        <a:bodyPr/>
        <a:lstStyle/>
        <a:p>
          <a:endParaRPr lang="es-ES"/>
        </a:p>
      </dgm:t>
    </dgm:pt>
    <dgm:pt modelId="{982740C2-E184-43A8-80FE-1C9D919A7972}" type="sibTrans" cxnId="{2EE21671-E078-4B0E-94BC-F9094D2AB39D}">
      <dgm:prSet/>
      <dgm:spPr/>
      <dgm:t>
        <a:bodyPr/>
        <a:lstStyle/>
        <a:p>
          <a:endParaRPr lang="es-ES"/>
        </a:p>
      </dgm:t>
    </dgm:pt>
    <dgm:pt modelId="{AEE5ADEC-1E6B-44F4-9BA1-66DB0F9A3241}">
      <dgm:prSet phldrT="[Texto]"/>
      <dgm:spPr/>
      <dgm:t>
        <a:bodyPr/>
        <a:lstStyle/>
        <a:p>
          <a:r>
            <a:rPr lang="es-EC" dirty="0" smtClean="0"/>
            <a:t>Jairo Toro Días, hace referencia a la incertidumbre producida en el rendimiento de una inversión, debida a los cambios producidos en el sector en el que se opera y a la inestabilidad de los mercados financieros</a:t>
          </a:r>
          <a:r>
            <a:rPr lang="es-EC" smtClean="0"/>
            <a:t>. </a:t>
          </a:r>
          <a:endParaRPr lang="es-ES" dirty="0"/>
        </a:p>
      </dgm:t>
    </dgm:pt>
    <dgm:pt modelId="{C6EAF985-DC93-49D6-AAA0-3EC6BB391326}" type="parTrans" cxnId="{26BCEFEC-7159-47A1-B7F7-CD47A7E5B3E0}">
      <dgm:prSet/>
      <dgm:spPr/>
      <dgm:t>
        <a:bodyPr/>
        <a:lstStyle/>
        <a:p>
          <a:endParaRPr lang="es-ES"/>
        </a:p>
      </dgm:t>
    </dgm:pt>
    <dgm:pt modelId="{2AA4D14C-DC9C-4F86-B8B3-9D6350904276}" type="sibTrans" cxnId="{26BCEFEC-7159-47A1-B7F7-CD47A7E5B3E0}">
      <dgm:prSet/>
      <dgm:spPr/>
      <dgm:t>
        <a:bodyPr/>
        <a:lstStyle/>
        <a:p>
          <a:endParaRPr lang="es-ES"/>
        </a:p>
      </dgm:t>
    </dgm:pt>
    <dgm:pt modelId="{88778946-561C-4302-96B5-2F702D1DD4C7}">
      <dgm:prSet phldrT="[Texto]"/>
      <dgm:spPr/>
      <dgm:t>
        <a:bodyPr/>
        <a:lstStyle/>
        <a:p>
          <a:r>
            <a:rPr lang="es-ES" dirty="0" smtClean="0"/>
            <a:t>Modelos de regresión de datos panel</a:t>
          </a:r>
          <a:endParaRPr lang="es-ES" dirty="0"/>
        </a:p>
      </dgm:t>
    </dgm:pt>
    <dgm:pt modelId="{6DC919F9-C893-43BD-A1A3-544BFC772283}" type="parTrans" cxnId="{165FFE7D-5B9D-4AE8-8F56-3131B1B201A8}">
      <dgm:prSet/>
      <dgm:spPr/>
      <dgm:t>
        <a:bodyPr/>
        <a:lstStyle/>
        <a:p>
          <a:endParaRPr lang="es-ES"/>
        </a:p>
      </dgm:t>
    </dgm:pt>
    <dgm:pt modelId="{E6AEF13F-1B6F-480F-ACF0-946544D8A9DA}" type="sibTrans" cxnId="{165FFE7D-5B9D-4AE8-8F56-3131B1B201A8}">
      <dgm:prSet/>
      <dgm:spPr/>
      <dgm:t>
        <a:bodyPr/>
        <a:lstStyle/>
        <a:p>
          <a:endParaRPr lang="es-ES"/>
        </a:p>
      </dgm:t>
    </dgm:pt>
    <dgm:pt modelId="{1E3E9BE9-4BC2-4B28-ABA5-040EE607AA0B}">
      <dgm:prSet phldrT="[Texto]" custT="1"/>
      <dgm:spPr/>
      <dgm:t>
        <a:bodyPr/>
        <a:lstStyle/>
        <a:p>
          <a:r>
            <a:rPr lang="es-EC" sz="1400" dirty="0" err="1" smtClean="0"/>
            <a:t>Merli</a:t>
          </a:r>
          <a:r>
            <a:rPr lang="es-EC" sz="1400" smtClean="0"/>
            <a:t> (Modelos de regresión de datos panel y su aplicación en la evaluación de impactos de programas sociales), destaca el poder tomar </a:t>
          </a:r>
          <a:r>
            <a:rPr lang="es-EC" sz="1400" dirty="0" smtClean="0"/>
            <a:t>en cuenta de manera explícita la heterogeneidad no observable, reduciendo el posible sesgo que ella genera, sin tener que recurrir a variables dicotómicas; el mejor aprovechamiento de la información.</a:t>
          </a:r>
          <a:endParaRPr lang="es-ES" sz="1400"/>
        </a:p>
      </dgm:t>
    </dgm:pt>
    <dgm:pt modelId="{92DA449D-CE3C-4A5D-A468-A1891BE70E70}" type="parTrans" cxnId="{213612AE-BD77-4471-988D-DE9ABEEEEE28}">
      <dgm:prSet/>
      <dgm:spPr/>
      <dgm:t>
        <a:bodyPr/>
        <a:lstStyle/>
        <a:p>
          <a:endParaRPr lang="es-ES"/>
        </a:p>
      </dgm:t>
    </dgm:pt>
    <dgm:pt modelId="{6525D704-497D-4AE1-979A-DF004000A261}" type="sibTrans" cxnId="{213612AE-BD77-4471-988D-DE9ABEEEEE28}">
      <dgm:prSet/>
      <dgm:spPr/>
      <dgm:t>
        <a:bodyPr/>
        <a:lstStyle/>
        <a:p>
          <a:endParaRPr lang="es-ES"/>
        </a:p>
      </dgm:t>
    </dgm:pt>
    <dgm:pt modelId="{E584CBEE-18E6-441E-AC48-F83B2C66D220}" type="pres">
      <dgm:prSet presAssocID="{DACE07B0-DA2D-4E2F-848F-00E45082802F}" presName="linearFlow" presStyleCnt="0">
        <dgm:presLayoutVars>
          <dgm:dir/>
          <dgm:animLvl val="lvl"/>
          <dgm:resizeHandles val="exact"/>
        </dgm:presLayoutVars>
      </dgm:prSet>
      <dgm:spPr/>
      <dgm:t>
        <a:bodyPr/>
        <a:lstStyle/>
        <a:p>
          <a:endParaRPr lang="es-ES"/>
        </a:p>
      </dgm:t>
    </dgm:pt>
    <dgm:pt modelId="{6A2659D4-1712-43B9-A018-8C33A093144B}" type="pres">
      <dgm:prSet presAssocID="{B995CE39-9E09-40D0-A78A-2AEC987E9235}" presName="composite" presStyleCnt="0"/>
      <dgm:spPr/>
    </dgm:pt>
    <dgm:pt modelId="{2AF307FE-6565-4EC4-A002-7B1776F34355}" type="pres">
      <dgm:prSet presAssocID="{B995CE39-9E09-40D0-A78A-2AEC987E9235}" presName="parentText" presStyleLbl="alignNode1" presStyleIdx="0" presStyleCnt="3">
        <dgm:presLayoutVars>
          <dgm:chMax val="1"/>
          <dgm:bulletEnabled val="1"/>
        </dgm:presLayoutVars>
      </dgm:prSet>
      <dgm:spPr/>
      <dgm:t>
        <a:bodyPr/>
        <a:lstStyle/>
        <a:p>
          <a:endParaRPr lang="es-ES"/>
        </a:p>
      </dgm:t>
    </dgm:pt>
    <dgm:pt modelId="{B5266C4F-0B69-43C6-BED3-55054AA631BC}" type="pres">
      <dgm:prSet presAssocID="{B995CE39-9E09-40D0-A78A-2AEC987E9235}" presName="descendantText" presStyleLbl="alignAcc1" presStyleIdx="0" presStyleCnt="3">
        <dgm:presLayoutVars>
          <dgm:bulletEnabled val="1"/>
        </dgm:presLayoutVars>
      </dgm:prSet>
      <dgm:spPr/>
      <dgm:t>
        <a:bodyPr/>
        <a:lstStyle/>
        <a:p>
          <a:endParaRPr lang="es-ES"/>
        </a:p>
      </dgm:t>
    </dgm:pt>
    <dgm:pt modelId="{66FFC3F3-28CE-4FBE-B93D-1140DA27B40E}" type="pres">
      <dgm:prSet presAssocID="{DF5D3825-DA73-4865-95AA-C907D07A2953}" presName="sp" presStyleCnt="0"/>
      <dgm:spPr/>
    </dgm:pt>
    <dgm:pt modelId="{6CFF8CB6-7B6C-4841-83F2-1A7121BC94AE}" type="pres">
      <dgm:prSet presAssocID="{F0803A8F-1730-45EF-A6B4-BF6CF35EA349}" presName="composite" presStyleCnt="0"/>
      <dgm:spPr/>
    </dgm:pt>
    <dgm:pt modelId="{38D103B1-A189-45ED-A427-C33983AC79BE}" type="pres">
      <dgm:prSet presAssocID="{F0803A8F-1730-45EF-A6B4-BF6CF35EA349}" presName="parentText" presStyleLbl="alignNode1" presStyleIdx="1" presStyleCnt="3">
        <dgm:presLayoutVars>
          <dgm:chMax val="1"/>
          <dgm:bulletEnabled val="1"/>
        </dgm:presLayoutVars>
      </dgm:prSet>
      <dgm:spPr/>
      <dgm:t>
        <a:bodyPr/>
        <a:lstStyle/>
        <a:p>
          <a:endParaRPr lang="es-ES"/>
        </a:p>
      </dgm:t>
    </dgm:pt>
    <dgm:pt modelId="{97D39253-A6EE-43B9-81FC-9ACF027AA824}" type="pres">
      <dgm:prSet presAssocID="{F0803A8F-1730-45EF-A6B4-BF6CF35EA349}" presName="descendantText" presStyleLbl="alignAcc1" presStyleIdx="1" presStyleCnt="3">
        <dgm:presLayoutVars>
          <dgm:bulletEnabled val="1"/>
        </dgm:presLayoutVars>
      </dgm:prSet>
      <dgm:spPr/>
      <dgm:t>
        <a:bodyPr/>
        <a:lstStyle/>
        <a:p>
          <a:endParaRPr lang="es-ES"/>
        </a:p>
      </dgm:t>
    </dgm:pt>
    <dgm:pt modelId="{A36967B7-20C9-4978-AA9C-94CD152DB807}" type="pres">
      <dgm:prSet presAssocID="{982740C2-E184-43A8-80FE-1C9D919A7972}" presName="sp" presStyleCnt="0"/>
      <dgm:spPr/>
    </dgm:pt>
    <dgm:pt modelId="{130B69F5-28AE-4686-B9EB-7A7D8B342958}" type="pres">
      <dgm:prSet presAssocID="{88778946-561C-4302-96B5-2F702D1DD4C7}" presName="composite" presStyleCnt="0"/>
      <dgm:spPr/>
    </dgm:pt>
    <dgm:pt modelId="{9A3A6E2C-4983-4890-B563-D92AC7AD7C78}" type="pres">
      <dgm:prSet presAssocID="{88778946-561C-4302-96B5-2F702D1DD4C7}" presName="parentText" presStyleLbl="alignNode1" presStyleIdx="2" presStyleCnt="3">
        <dgm:presLayoutVars>
          <dgm:chMax val="1"/>
          <dgm:bulletEnabled val="1"/>
        </dgm:presLayoutVars>
      </dgm:prSet>
      <dgm:spPr/>
      <dgm:t>
        <a:bodyPr/>
        <a:lstStyle/>
        <a:p>
          <a:endParaRPr lang="es-ES"/>
        </a:p>
      </dgm:t>
    </dgm:pt>
    <dgm:pt modelId="{DE353515-B1DB-4EE4-B72C-5C7E5FF54B4B}" type="pres">
      <dgm:prSet presAssocID="{88778946-561C-4302-96B5-2F702D1DD4C7}" presName="descendantText" presStyleLbl="alignAcc1" presStyleIdx="2" presStyleCnt="3">
        <dgm:presLayoutVars>
          <dgm:bulletEnabled val="1"/>
        </dgm:presLayoutVars>
      </dgm:prSet>
      <dgm:spPr/>
      <dgm:t>
        <a:bodyPr/>
        <a:lstStyle/>
        <a:p>
          <a:endParaRPr lang="es-ES"/>
        </a:p>
      </dgm:t>
    </dgm:pt>
  </dgm:ptLst>
  <dgm:cxnLst>
    <dgm:cxn modelId="{EB308F7B-12C0-4F58-B83C-CB7AD1F765ED}" type="presOf" srcId="{60ED6AE2-ED96-4EA7-B654-DBBE1FA41CAF}" destId="{B5266C4F-0B69-43C6-BED3-55054AA631BC}" srcOrd="0" destOrd="0" presId="urn:microsoft.com/office/officeart/2005/8/layout/chevron2"/>
    <dgm:cxn modelId="{274F143D-4464-4B3F-92D9-58D60D5A53A1}" srcId="{B995CE39-9E09-40D0-A78A-2AEC987E9235}" destId="{60ED6AE2-ED96-4EA7-B654-DBBE1FA41CAF}" srcOrd="0" destOrd="0" parTransId="{AD81A5BE-65E0-44A4-9D3D-2FA34A72927F}" sibTransId="{D74F5678-9941-4673-A511-B2BD63E4C1BF}"/>
    <dgm:cxn modelId="{2EE21671-E078-4B0E-94BC-F9094D2AB39D}" srcId="{DACE07B0-DA2D-4E2F-848F-00E45082802F}" destId="{F0803A8F-1730-45EF-A6B4-BF6CF35EA349}" srcOrd="1" destOrd="0" parTransId="{6CF638B5-83FC-4044-B753-5158CEF5B5DB}" sibTransId="{982740C2-E184-43A8-80FE-1C9D919A7972}"/>
    <dgm:cxn modelId="{4EC15979-5FDA-4C16-8D65-C1256569469F}" type="presOf" srcId="{B995CE39-9E09-40D0-A78A-2AEC987E9235}" destId="{2AF307FE-6565-4EC4-A002-7B1776F34355}" srcOrd="0" destOrd="0" presId="urn:microsoft.com/office/officeart/2005/8/layout/chevron2"/>
    <dgm:cxn modelId="{65953EE6-E78B-46C0-9851-CA08904C393F}" srcId="{DACE07B0-DA2D-4E2F-848F-00E45082802F}" destId="{B995CE39-9E09-40D0-A78A-2AEC987E9235}" srcOrd="0" destOrd="0" parTransId="{9B354621-EB03-41D4-A30E-0241EE7CA768}" sibTransId="{DF5D3825-DA73-4865-95AA-C907D07A2953}"/>
    <dgm:cxn modelId="{A1E9F7C3-119D-4301-88F3-723F977359B8}" type="presOf" srcId="{AEE5ADEC-1E6B-44F4-9BA1-66DB0F9A3241}" destId="{97D39253-A6EE-43B9-81FC-9ACF027AA824}" srcOrd="0" destOrd="0" presId="urn:microsoft.com/office/officeart/2005/8/layout/chevron2"/>
    <dgm:cxn modelId="{F291CA95-C201-429E-BBC8-679A8250A2EF}" type="presOf" srcId="{88778946-561C-4302-96B5-2F702D1DD4C7}" destId="{9A3A6E2C-4983-4890-B563-D92AC7AD7C78}" srcOrd="0" destOrd="0" presId="urn:microsoft.com/office/officeart/2005/8/layout/chevron2"/>
    <dgm:cxn modelId="{26BCEFEC-7159-47A1-B7F7-CD47A7E5B3E0}" srcId="{F0803A8F-1730-45EF-A6B4-BF6CF35EA349}" destId="{AEE5ADEC-1E6B-44F4-9BA1-66DB0F9A3241}" srcOrd="0" destOrd="0" parTransId="{C6EAF985-DC93-49D6-AAA0-3EC6BB391326}" sibTransId="{2AA4D14C-DC9C-4F86-B8B3-9D6350904276}"/>
    <dgm:cxn modelId="{A6C38E04-76C3-4EDD-B72D-F391160D390B}" type="presOf" srcId="{F0803A8F-1730-45EF-A6B4-BF6CF35EA349}" destId="{38D103B1-A189-45ED-A427-C33983AC79BE}" srcOrd="0" destOrd="0" presId="urn:microsoft.com/office/officeart/2005/8/layout/chevron2"/>
    <dgm:cxn modelId="{165FFE7D-5B9D-4AE8-8F56-3131B1B201A8}" srcId="{DACE07B0-DA2D-4E2F-848F-00E45082802F}" destId="{88778946-561C-4302-96B5-2F702D1DD4C7}" srcOrd="2" destOrd="0" parTransId="{6DC919F9-C893-43BD-A1A3-544BFC772283}" sibTransId="{E6AEF13F-1B6F-480F-ACF0-946544D8A9DA}"/>
    <dgm:cxn modelId="{213612AE-BD77-4471-988D-DE9ABEEEEE28}" srcId="{88778946-561C-4302-96B5-2F702D1DD4C7}" destId="{1E3E9BE9-4BC2-4B28-ABA5-040EE607AA0B}" srcOrd="0" destOrd="0" parTransId="{92DA449D-CE3C-4A5D-A468-A1891BE70E70}" sibTransId="{6525D704-497D-4AE1-979A-DF004000A261}"/>
    <dgm:cxn modelId="{10D54CE6-6315-4E72-B992-6180092BE8E0}" type="presOf" srcId="{1E3E9BE9-4BC2-4B28-ABA5-040EE607AA0B}" destId="{DE353515-B1DB-4EE4-B72C-5C7E5FF54B4B}" srcOrd="0" destOrd="0" presId="urn:microsoft.com/office/officeart/2005/8/layout/chevron2"/>
    <dgm:cxn modelId="{23EFA1B4-D58B-45CA-9C11-2153C25FEDC4}" type="presOf" srcId="{DACE07B0-DA2D-4E2F-848F-00E45082802F}" destId="{E584CBEE-18E6-441E-AC48-F83B2C66D220}" srcOrd="0" destOrd="0" presId="urn:microsoft.com/office/officeart/2005/8/layout/chevron2"/>
    <dgm:cxn modelId="{41EAC587-A635-4954-B8DA-357A3C6A0B2F}" type="presParOf" srcId="{E584CBEE-18E6-441E-AC48-F83B2C66D220}" destId="{6A2659D4-1712-43B9-A018-8C33A093144B}" srcOrd="0" destOrd="0" presId="urn:microsoft.com/office/officeart/2005/8/layout/chevron2"/>
    <dgm:cxn modelId="{67866EB8-1524-4D67-9192-C48A86B99924}" type="presParOf" srcId="{6A2659D4-1712-43B9-A018-8C33A093144B}" destId="{2AF307FE-6565-4EC4-A002-7B1776F34355}" srcOrd="0" destOrd="0" presId="urn:microsoft.com/office/officeart/2005/8/layout/chevron2"/>
    <dgm:cxn modelId="{313FCF8A-5266-4753-8CCA-3D151BAEF6FE}" type="presParOf" srcId="{6A2659D4-1712-43B9-A018-8C33A093144B}" destId="{B5266C4F-0B69-43C6-BED3-55054AA631BC}" srcOrd="1" destOrd="0" presId="urn:microsoft.com/office/officeart/2005/8/layout/chevron2"/>
    <dgm:cxn modelId="{AAD74102-0440-4EA5-9146-66AF1A22DC72}" type="presParOf" srcId="{E584CBEE-18E6-441E-AC48-F83B2C66D220}" destId="{66FFC3F3-28CE-4FBE-B93D-1140DA27B40E}" srcOrd="1" destOrd="0" presId="urn:microsoft.com/office/officeart/2005/8/layout/chevron2"/>
    <dgm:cxn modelId="{9499D406-4E82-494A-ABB1-44A594DD7643}" type="presParOf" srcId="{E584CBEE-18E6-441E-AC48-F83B2C66D220}" destId="{6CFF8CB6-7B6C-4841-83F2-1A7121BC94AE}" srcOrd="2" destOrd="0" presId="urn:microsoft.com/office/officeart/2005/8/layout/chevron2"/>
    <dgm:cxn modelId="{C543403C-88F6-4EF8-9DD7-CE1A9BC26F88}" type="presParOf" srcId="{6CFF8CB6-7B6C-4841-83F2-1A7121BC94AE}" destId="{38D103B1-A189-45ED-A427-C33983AC79BE}" srcOrd="0" destOrd="0" presId="urn:microsoft.com/office/officeart/2005/8/layout/chevron2"/>
    <dgm:cxn modelId="{A5574BBF-92F8-4BC7-BBC8-A0BA3A9E54CE}" type="presParOf" srcId="{6CFF8CB6-7B6C-4841-83F2-1A7121BC94AE}" destId="{97D39253-A6EE-43B9-81FC-9ACF027AA824}" srcOrd="1" destOrd="0" presId="urn:microsoft.com/office/officeart/2005/8/layout/chevron2"/>
    <dgm:cxn modelId="{BDC11345-0DD6-48ED-B1F8-53360FFFC0E9}" type="presParOf" srcId="{E584CBEE-18E6-441E-AC48-F83B2C66D220}" destId="{A36967B7-20C9-4978-AA9C-94CD152DB807}" srcOrd="3" destOrd="0" presId="urn:microsoft.com/office/officeart/2005/8/layout/chevron2"/>
    <dgm:cxn modelId="{DA6AECAF-DB34-4CD2-9AD4-57419587D369}" type="presParOf" srcId="{E584CBEE-18E6-441E-AC48-F83B2C66D220}" destId="{130B69F5-28AE-4686-B9EB-7A7D8B342958}" srcOrd="4" destOrd="0" presId="urn:microsoft.com/office/officeart/2005/8/layout/chevron2"/>
    <dgm:cxn modelId="{539E123E-AC48-45F2-ACEC-DA734AFA065E}" type="presParOf" srcId="{130B69F5-28AE-4686-B9EB-7A7D8B342958}" destId="{9A3A6E2C-4983-4890-B563-D92AC7AD7C78}" srcOrd="0" destOrd="0" presId="urn:microsoft.com/office/officeart/2005/8/layout/chevron2"/>
    <dgm:cxn modelId="{B66D71B4-740A-4D8D-95FA-964CE180B6EE}" type="presParOf" srcId="{130B69F5-28AE-4686-B9EB-7A7D8B342958}" destId="{DE353515-B1DB-4EE4-B72C-5C7E5FF54B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57DF4-0257-4DA5-B41F-7836FE1A48A6}" type="doc">
      <dgm:prSet loTypeId="urn:microsoft.com/office/officeart/2005/8/layout/hProcess9" loCatId="process" qsTypeId="urn:microsoft.com/office/officeart/2005/8/quickstyle/simple1" qsCatId="simple" csTypeId="urn:microsoft.com/office/officeart/2005/8/colors/colorful5" csCatId="colorful" phldr="1"/>
      <dgm:spPr/>
    </dgm:pt>
    <dgm:pt modelId="{42A25F0A-DB75-4BA0-B0C4-8AC207B2EC04}">
      <dgm:prSet phldrT="[Texto]"/>
      <dgm:spPr/>
      <dgm:t>
        <a:bodyPr/>
        <a:lstStyle/>
        <a:p>
          <a:r>
            <a:rPr lang="es-ES" dirty="0" smtClean="0"/>
            <a:t>Estados e indicadores financieros periodo 2012-2016</a:t>
          </a:r>
          <a:endParaRPr lang="es-ES" dirty="0"/>
        </a:p>
      </dgm:t>
    </dgm:pt>
    <dgm:pt modelId="{857B3007-C127-431A-A320-4D1AC8BA02B9}" type="parTrans" cxnId="{5F1F8CFE-695B-4322-AEE8-21D2E955D70B}">
      <dgm:prSet/>
      <dgm:spPr/>
      <dgm:t>
        <a:bodyPr/>
        <a:lstStyle/>
        <a:p>
          <a:endParaRPr lang="es-ES"/>
        </a:p>
      </dgm:t>
    </dgm:pt>
    <dgm:pt modelId="{3C7BD28D-8CF8-493A-A03D-EACC50C2964E}" type="sibTrans" cxnId="{5F1F8CFE-695B-4322-AEE8-21D2E955D70B}">
      <dgm:prSet/>
      <dgm:spPr/>
      <dgm:t>
        <a:bodyPr/>
        <a:lstStyle/>
        <a:p>
          <a:endParaRPr lang="es-ES"/>
        </a:p>
      </dgm:t>
    </dgm:pt>
    <dgm:pt modelId="{6AB1A7C6-A1D9-4245-8F79-4FDA33BA221B}">
      <dgm:prSet phldrT="[Texto]"/>
      <dgm:spPr/>
      <dgm:t>
        <a:bodyPr/>
        <a:lstStyle/>
        <a:p>
          <a:r>
            <a:rPr lang="es-ES" dirty="0" smtClean="0"/>
            <a:t>Superintendencia de compañías </a:t>
          </a:r>
          <a:endParaRPr lang="es-ES" dirty="0"/>
        </a:p>
      </dgm:t>
    </dgm:pt>
    <dgm:pt modelId="{21FB2CCE-9F83-481A-986D-DF9E9C8AF70F}" type="parTrans" cxnId="{C8D5D5BA-2A62-42EB-9E4D-671AED1ADF71}">
      <dgm:prSet/>
      <dgm:spPr/>
      <dgm:t>
        <a:bodyPr/>
        <a:lstStyle/>
        <a:p>
          <a:endParaRPr lang="es-ES"/>
        </a:p>
      </dgm:t>
    </dgm:pt>
    <dgm:pt modelId="{8524A888-1BE8-446C-836E-C5C5D722AF44}" type="sibTrans" cxnId="{C8D5D5BA-2A62-42EB-9E4D-671AED1ADF71}">
      <dgm:prSet/>
      <dgm:spPr/>
      <dgm:t>
        <a:bodyPr/>
        <a:lstStyle/>
        <a:p>
          <a:endParaRPr lang="es-ES"/>
        </a:p>
      </dgm:t>
    </dgm:pt>
    <dgm:pt modelId="{CCABAA9E-3FC8-41EE-83A7-5CC012966AAD}">
      <dgm:prSet phldrT="[Texto]"/>
      <dgm:spPr/>
      <dgm:t>
        <a:bodyPr/>
        <a:lstStyle/>
        <a:p>
          <a:r>
            <a:rPr lang="es-ES" dirty="0" smtClean="0"/>
            <a:t>Modelo econométrico de regresión lineal</a:t>
          </a:r>
          <a:endParaRPr lang="es-ES" dirty="0"/>
        </a:p>
      </dgm:t>
    </dgm:pt>
    <dgm:pt modelId="{12F76911-6424-4824-9D83-0CA44D1D6FFA}" type="parTrans" cxnId="{2ECCB910-FB13-488E-AE8A-898E90BC662D}">
      <dgm:prSet/>
      <dgm:spPr/>
      <dgm:t>
        <a:bodyPr/>
        <a:lstStyle/>
        <a:p>
          <a:endParaRPr lang="es-ES"/>
        </a:p>
      </dgm:t>
    </dgm:pt>
    <dgm:pt modelId="{D2E3B8E2-DEFC-4D99-A7E0-EF80A6C9B87E}" type="sibTrans" cxnId="{2ECCB910-FB13-488E-AE8A-898E90BC662D}">
      <dgm:prSet/>
      <dgm:spPr/>
      <dgm:t>
        <a:bodyPr/>
        <a:lstStyle/>
        <a:p>
          <a:endParaRPr lang="es-ES"/>
        </a:p>
      </dgm:t>
    </dgm:pt>
    <dgm:pt modelId="{C2871C6D-7E36-4C5F-A15E-D1AB64F4CBCF}">
      <dgm:prSet phldrT="[Texto]"/>
      <dgm:spPr/>
      <dgm:t>
        <a:bodyPr/>
        <a:lstStyle/>
        <a:p>
          <a:r>
            <a:rPr lang="es-ES" dirty="0" smtClean="0"/>
            <a:t>Programa estadístico SPSS y datos panel</a:t>
          </a:r>
          <a:endParaRPr lang="es-ES" dirty="0"/>
        </a:p>
      </dgm:t>
    </dgm:pt>
    <dgm:pt modelId="{2230CBAC-BEFB-4CC5-852D-8AFD77D4A833}" type="parTrans" cxnId="{E74FAA9D-92B9-4D73-9774-16A970BB056B}">
      <dgm:prSet/>
      <dgm:spPr/>
      <dgm:t>
        <a:bodyPr/>
        <a:lstStyle/>
        <a:p>
          <a:endParaRPr lang="es-ES"/>
        </a:p>
      </dgm:t>
    </dgm:pt>
    <dgm:pt modelId="{67C2BB42-1387-4DA2-B90E-8F638432A913}" type="sibTrans" cxnId="{E74FAA9D-92B9-4D73-9774-16A970BB056B}">
      <dgm:prSet/>
      <dgm:spPr/>
      <dgm:t>
        <a:bodyPr/>
        <a:lstStyle/>
        <a:p>
          <a:endParaRPr lang="es-ES"/>
        </a:p>
      </dgm:t>
    </dgm:pt>
    <dgm:pt modelId="{36121A10-F3A5-42FA-BFBD-A638806F68D4}" type="pres">
      <dgm:prSet presAssocID="{1DF57DF4-0257-4DA5-B41F-7836FE1A48A6}" presName="CompostProcess" presStyleCnt="0">
        <dgm:presLayoutVars>
          <dgm:dir/>
          <dgm:resizeHandles val="exact"/>
        </dgm:presLayoutVars>
      </dgm:prSet>
      <dgm:spPr/>
    </dgm:pt>
    <dgm:pt modelId="{608E9F18-1DB9-4DA9-9D9F-D61681A8E115}" type="pres">
      <dgm:prSet presAssocID="{1DF57DF4-0257-4DA5-B41F-7836FE1A48A6}" presName="arrow" presStyleLbl="bgShp" presStyleIdx="0" presStyleCnt="1"/>
      <dgm:spPr/>
    </dgm:pt>
    <dgm:pt modelId="{EB58733D-812A-48F6-AB9E-A3985C14BE72}" type="pres">
      <dgm:prSet presAssocID="{1DF57DF4-0257-4DA5-B41F-7836FE1A48A6}" presName="linearProcess" presStyleCnt="0"/>
      <dgm:spPr/>
    </dgm:pt>
    <dgm:pt modelId="{01E24BD9-7C36-4EDB-B760-095F2748A5E4}" type="pres">
      <dgm:prSet presAssocID="{42A25F0A-DB75-4BA0-B0C4-8AC207B2EC04}" presName="textNode" presStyleLbl="node1" presStyleIdx="0" presStyleCnt="4">
        <dgm:presLayoutVars>
          <dgm:bulletEnabled val="1"/>
        </dgm:presLayoutVars>
      </dgm:prSet>
      <dgm:spPr/>
      <dgm:t>
        <a:bodyPr/>
        <a:lstStyle/>
        <a:p>
          <a:endParaRPr lang="es-ES"/>
        </a:p>
      </dgm:t>
    </dgm:pt>
    <dgm:pt modelId="{06971860-646D-4011-A02E-2CA821FB0A60}" type="pres">
      <dgm:prSet presAssocID="{3C7BD28D-8CF8-493A-A03D-EACC50C2964E}" presName="sibTrans" presStyleCnt="0"/>
      <dgm:spPr/>
    </dgm:pt>
    <dgm:pt modelId="{D0F46398-924A-4427-B795-2AF6A196F6C1}" type="pres">
      <dgm:prSet presAssocID="{6AB1A7C6-A1D9-4245-8F79-4FDA33BA221B}" presName="textNode" presStyleLbl="node1" presStyleIdx="1" presStyleCnt="4">
        <dgm:presLayoutVars>
          <dgm:bulletEnabled val="1"/>
        </dgm:presLayoutVars>
      </dgm:prSet>
      <dgm:spPr/>
      <dgm:t>
        <a:bodyPr/>
        <a:lstStyle/>
        <a:p>
          <a:endParaRPr lang="es-ES"/>
        </a:p>
      </dgm:t>
    </dgm:pt>
    <dgm:pt modelId="{CBB0E881-525E-4353-8A09-06DBD4568F56}" type="pres">
      <dgm:prSet presAssocID="{8524A888-1BE8-446C-836E-C5C5D722AF44}" presName="sibTrans" presStyleCnt="0"/>
      <dgm:spPr/>
    </dgm:pt>
    <dgm:pt modelId="{0158CC5F-4508-4A62-B2E9-5DBDC845E7C8}" type="pres">
      <dgm:prSet presAssocID="{CCABAA9E-3FC8-41EE-83A7-5CC012966AAD}" presName="textNode" presStyleLbl="node1" presStyleIdx="2" presStyleCnt="4">
        <dgm:presLayoutVars>
          <dgm:bulletEnabled val="1"/>
        </dgm:presLayoutVars>
      </dgm:prSet>
      <dgm:spPr/>
      <dgm:t>
        <a:bodyPr/>
        <a:lstStyle/>
        <a:p>
          <a:endParaRPr lang="es-ES"/>
        </a:p>
      </dgm:t>
    </dgm:pt>
    <dgm:pt modelId="{801FED00-B68D-4E61-9AD6-5D5FD836FB4B}" type="pres">
      <dgm:prSet presAssocID="{D2E3B8E2-DEFC-4D99-A7E0-EF80A6C9B87E}" presName="sibTrans" presStyleCnt="0"/>
      <dgm:spPr/>
    </dgm:pt>
    <dgm:pt modelId="{D1599853-A108-4F96-8896-172F95FC4E27}" type="pres">
      <dgm:prSet presAssocID="{C2871C6D-7E36-4C5F-A15E-D1AB64F4CBCF}" presName="textNode" presStyleLbl="node1" presStyleIdx="3" presStyleCnt="4">
        <dgm:presLayoutVars>
          <dgm:bulletEnabled val="1"/>
        </dgm:presLayoutVars>
      </dgm:prSet>
      <dgm:spPr/>
      <dgm:t>
        <a:bodyPr/>
        <a:lstStyle/>
        <a:p>
          <a:endParaRPr lang="es-ES"/>
        </a:p>
      </dgm:t>
    </dgm:pt>
  </dgm:ptLst>
  <dgm:cxnLst>
    <dgm:cxn modelId="{F1902C40-F31B-4409-A8E0-0255E7A8A224}" type="presOf" srcId="{1DF57DF4-0257-4DA5-B41F-7836FE1A48A6}" destId="{36121A10-F3A5-42FA-BFBD-A638806F68D4}" srcOrd="0" destOrd="0" presId="urn:microsoft.com/office/officeart/2005/8/layout/hProcess9"/>
    <dgm:cxn modelId="{C8D5D5BA-2A62-42EB-9E4D-671AED1ADF71}" srcId="{1DF57DF4-0257-4DA5-B41F-7836FE1A48A6}" destId="{6AB1A7C6-A1D9-4245-8F79-4FDA33BA221B}" srcOrd="1" destOrd="0" parTransId="{21FB2CCE-9F83-481A-986D-DF9E9C8AF70F}" sibTransId="{8524A888-1BE8-446C-836E-C5C5D722AF44}"/>
    <dgm:cxn modelId="{E74FAA9D-92B9-4D73-9774-16A970BB056B}" srcId="{1DF57DF4-0257-4DA5-B41F-7836FE1A48A6}" destId="{C2871C6D-7E36-4C5F-A15E-D1AB64F4CBCF}" srcOrd="3" destOrd="0" parTransId="{2230CBAC-BEFB-4CC5-852D-8AFD77D4A833}" sibTransId="{67C2BB42-1387-4DA2-B90E-8F638432A913}"/>
    <dgm:cxn modelId="{1A1010E2-782C-4863-9A34-5F439B271B50}" type="presOf" srcId="{42A25F0A-DB75-4BA0-B0C4-8AC207B2EC04}" destId="{01E24BD9-7C36-4EDB-B760-095F2748A5E4}" srcOrd="0" destOrd="0" presId="urn:microsoft.com/office/officeart/2005/8/layout/hProcess9"/>
    <dgm:cxn modelId="{2ECCB910-FB13-488E-AE8A-898E90BC662D}" srcId="{1DF57DF4-0257-4DA5-B41F-7836FE1A48A6}" destId="{CCABAA9E-3FC8-41EE-83A7-5CC012966AAD}" srcOrd="2" destOrd="0" parTransId="{12F76911-6424-4824-9D83-0CA44D1D6FFA}" sibTransId="{D2E3B8E2-DEFC-4D99-A7E0-EF80A6C9B87E}"/>
    <dgm:cxn modelId="{8EBB1FC9-AA6D-4595-9B0A-D26FF945904C}" type="presOf" srcId="{CCABAA9E-3FC8-41EE-83A7-5CC012966AAD}" destId="{0158CC5F-4508-4A62-B2E9-5DBDC845E7C8}" srcOrd="0" destOrd="0" presId="urn:microsoft.com/office/officeart/2005/8/layout/hProcess9"/>
    <dgm:cxn modelId="{30F7512F-BF0F-44F0-9DF3-B7B8249E4268}" type="presOf" srcId="{C2871C6D-7E36-4C5F-A15E-D1AB64F4CBCF}" destId="{D1599853-A108-4F96-8896-172F95FC4E27}" srcOrd="0" destOrd="0" presId="urn:microsoft.com/office/officeart/2005/8/layout/hProcess9"/>
    <dgm:cxn modelId="{9FFC3C8F-4665-4B25-ABA6-75FA06583AF9}" type="presOf" srcId="{6AB1A7C6-A1D9-4245-8F79-4FDA33BA221B}" destId="{D0F46398-924A-4427-B795-2AF6A196F6C1}" srcOrd="0" destOrd="0" presId="urn:microsoft.com/office/officeart/2005/8/layout/hProcess9"/>
    <dgm:cxn modelId="{5F1F8CFE-695B-4322-AEE8-21D2E955D70B}" srcId="{1DF57DF4-0257-4DA5-B41F-7836FE1A48A6}" destId="{42A25F0A-DB75-4BA0-B0C4-8AC207B2EC04}" srcOrd="0" destOrd="0" parTransId="{857B3007-C127-431A-A320-4D1AC8BA02B9}" sibTransId="{3C7BD28D-8CF8-493A-A03D-EACC50C2964E}"/>
    <dgm:cxn modelId="{0E205C6E-54AE-41F7-97AF-3CE91FC69AB2}" type="presParOf" srcId="{36121A10-F3A5-42FA-BFBD-A638806F68D4}" destId="{608E9F18-1DB9-4DA9-9D9F-D61681A8E115}" srcOrd="0" destOrd="0" presId="urn:microsoft.com/office/officeart/2005/8/layout/hProcess9"/>
    <dgm:cxn modelId="{62456C79-3B6F-46B5-8362-9D3943CEFA39}" type="presParOf" srcId="{36121A10-F3A5-42FA-BFBD-A638806F68D4}" destId="{EB58733D-812A-48F6-AB9E-A3985C14BE72}" srcOrd="1" destOrd="0" presId="urn:microsoft.com/office/officeart/2005/8/layout/hProcess9"/>
    <dgm:cxn modelId="{63AE7F5A-4AE9-4257-B962-1F84FD016E76}" type="presParOf" srcId="{EB58733D-812A-48F6-AB9E-A3985C14BE72}" destId="{01E24BD9-7C36-4EDB-B760-095F2748A5E4}" srcOrd="0" destOrd="0" presId="urn:microsoft.com/office/officeart/2005/8/layout/hProcess9"/>
    <dgm:cxn modelId="{00131FC8-4777-40DA-8685-CD07BF69BBC6}" type="presParOf" srcId="{EB58733D-812A-48F6-AB9E-A3985C14BE72}" destId="{06971860-646D-4011-A02E-2CA821FB0A60}" srcOrd="1" destOrd="0" presId="urn:microsoft.com/office/officeart/2005/8/layout/hProcess9"/>
    <dgm:cxn modelId="{ECE2EA98-BC7E-4B54-AAC2-E2DA121D1494}" type="presParOf" srcId="{EB58733D-812A-48F6-AB9E-A3985C14BE72}" destId="{D0F46398-924A-4427-B795-2AF6A196F6C1}" srcOrd="2" destOrd="0" presId="urn:microsoft.com/office/officeart/2005/8/layout/hProcess9"/>
    <dgm:cxn modelId="{A5B556E5-19C4-4311-9487-62BD1C5E1672}" type="presParOf" srcId="{EB58733D-812A-48F6-AB9E-A3985C14BE72}" destId="{CBB0E881-525E-4353-8A09-06DBD4568F56}" srcOrd="3" destOrd="0" presId="urn:microsoft.com/office/officeart/2005/8/layout/hProcess9"/>
    <dgm:cxn modelId="{34062C5C-A58E-4438-BDF2-84F589632684}" type="presParOf" srcId="{EB58733D-812A-48F6-AB9E-A3985C14BE72}" destId="{0158CC5F-4508-4A62-B2E9-5DBDC845E7C8}" srcOrd="4" destOrd="0" presId="urn:microsoft.com/office/officeart/2005/8/layout/hProcess9"/>
    <dgm:cxn modelId="{E5322698-DD4C-4E9D-B7C9-BA5F50A4C425}" type="presParOf" srcId="{EB58733D-812A-48F6-AB9E-A3985C14BE72}" destId="{801FED00-B68D-4E61-9AD6-5D5FD836FB4B}" srcOrd="5" destOrd="0" presId="urn:microsoft.com/office/officeart/2005/8/layout/hProcess9"/>
    <dgm:cxn modelId="{EB69830E-CD64-4DA6-8F59-EE374EB51805}" type="presParOf" srcId="{EB58733D-812A-48F6-AB9E-A3985C14BE72}" destId="{D1599853-A108-4F96-8896-172F95FC4E2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B2E47-8318-4BF7-899C-83313C8A92FD}" type="doc">
      <dgm:prSet loTypeId="urn:microsoft.com/office/officeart/2005/8/layout/bProcess3" loCatId="process" qsTypeId="urn:microsoft.com/office/officeart/2005/8/quickstyle/simple3" qsCatId="simple" csTypeId="urn:microsoft.com/office/officeart/2005/8/colors/accent1_5" csCatId="accent1" phldr="1"/>
      <dgm:spPr/>
      <dgm:t>
        <a:bodyPr/>
        <a:lstStyle/>
        <a:p>
          <a:endParaRPr lang="es-ES"/>
        </a:p>
      </dgm:t>
    </dgm:pt>
    <dgm:pt modelId="{9074EF39-A93D-43CD-AAA4-12C35E772705}">
      <dgm:prSet phldrT="[Texto]" custT="1"/>
      <dgm:spPr/>
      <dgm:t>
        <a:bodyPr/>
        <a:lstStyle/>
        <a:p>
          <a:r>
            <a:rPr lang="es-EC" sz="1400" b="1" smtClean="0"/>
            <a:t>Liquidez y endeudamiento.- </a:t>
          </a:r>
          <a:r>
            <a:rPr lang="es-EC" sz="1400" dirty="0" smtClean="0"/>
            <a:t>alta negativa de -,632**lo que nos indica, si la empresa tiene activos que se convierten en líquidos fácilmente, tendrá menor nivel de endeudamiento, debido a que para ella es fácil convertir sus bienes en efectivo para realizar cancelaciones a sus proveedores</a:t>
          </a:r>
          <a:endParaRPr lang="es-ES" sz="1400"/>
        </a:p>
      </dgm:t>
    </dgm:pt>
    <dgm:pt modelId="{A23BE261-74CB-4F64-928F-6D69911C2AF8}" type="parTrans" cxnId="{4185D6FA-4A5B-4917-B788-C35E18ACD3FF}">
      <dgm:prSet/>
      <dgm:spPr/>
      <dgm:t>
        <a:bodyPr/>
        <a:lstStyle/>
        <a:p>
          <a:endParaRPr lang="es-ES"/>
        </a:p>
      </dgm:t>
    </dgm:pt>
    <dgm:pt modelId="{29DFB92B-F7FD-410D-8515-D7BD4A8BBEFC}" type="sibTrans" cxnId="{4185D6FA-4A5B-4917-B788-C35E18ACD3FF}">
      <dgm:prSet/>
      <dgm:spPr/>
      <dgm:t>
        <a:bodyPr/>
        <a:lstStyle/>
        <a:p>
          <a:endParaRPr lang="es-ES"/>
        </a:p>
      </dgm:t>
    </dgm:pt>
    <dgm:pt modelId="{C3B2E2CD-A4E4-441F-ADDC-2B171551A9E9}">
      <dgm:prSet phldrT="[Texto]" custT="1"/>
      <dgm:spPr/>
      <dgm:t>
        <a:bodyPr/>
        <a:lstStyle/>
        <a:p>
          <a:r>
            <a:rPr lang="es-EC" sz="1400" b="1" smtClean="0"/>
            <a:t>Endeudamiento y activos.</a:t>
          </a:r>
          <a:r>
            <a:rPr lang="es-EC" sz="1400" smtClean="0"/>
            <a:t> </a:t>
          </a:r>
          <a:r>
            <a:rPr lang="es-EC" sz="1400" dirty="0" smtClean="0"/>
            <a:t>– media positiva de ,510**entonces, al aumentar los activos de la empresa, lo harán sus pasivos, o su vez, se está descapitalizando y funciona con una estructura financiera más arriesgada. </a:t>
          </a:r>
          <a:endParaRPr lang="es-ES" sz="1400"/>
        </a:p>
      </dgm:t>
    </dgm:pt>
    <dgm:pt modelId="{40494F4E-1DFC-43B7-AD89-9F976D570EAA}" type="parTrans" cxnId="{0B41D83D-C367-43B7-B39C-367CD0027A65}">
      <dgm:prSet/>
      <dgm:spPr/>
      <dgm:t>
        <a:bodyPr/>
        <a:lstStyle/>
        <a:p>
          <a:endParaRPr lang="es-ES"/>
        </a:p>
      </dgm:t>
    </dgm:pt>
    <dgm:pt modelId="{66F137A1-B78A-411F-8EE8-18BBF7A1F9B1}" type="sibTrans" cxnId="{0B41D83D-C367-43B7-B39C-367CD0027A65}">
      <dgm:prSet/>
      <dgm:spPr/>
      <dgm:t>
        <a:bodyPr/>
        <a:lstStyle/>
        <a:p>
          <a:endParaRPr lang="es-ES"/>
        </a:p>
      </dgm:t>
    </dgm:pt>
    <dgm:pt modelId="{F837ECAA-C137-4642-8E84-7925F3EE1A6C}">
      <dgm:prSet phldrT="[Texto]" custT="1"/>
      <dgm:spPr/>
      <dgm:t>
        <a:bodyPr/>
        <a:lstStyle/>
        <a:p>
          <a:r>
            <a:rPr lang="es-EC" sz="1400" b="1" dirty="0" smtClean="0"/>
            <a:t>Tasa activa y </a:t>
          </a:r>
          <a:r>
            <a:rPr lang="es-EC" sz="1400" b="1" smtClean="0"/>
            <a:t>riesgo país. </a:t>
          </a:r>
          <a:r>
            <a:rPr lang="es-EC" sz="1400" b="1" dirty="0" smtClean="0"/>
            <a:t>-</a:t>
          </a:r>
          <a:r>
            <a:rPr lang="es-EC" sz="1400" dirty="0" smtClean="0"/>
            <a:t> alta positiva de ,823** por lo tanto, nos demuestra que, si el país está atravesando un momento económicamente crítico, la empresa lo hará de igual manera, ya que el porcentaje de interés a los que ofrezcan créditos las entidades financieras aumentarán en igual o mayor medida</a:t>
          </a:r>
          <a:endParaRPr lang="es-ES" sz="1400"/>
        </a:p>
      </dgm:t>
    </dgm:pt>
    <dgm:pt modelId="{8CEFFC50-2C99-47E0-9DB2-CA612D5772DF}" type="parTrans" cxnId="{C6DC22C8-1951-48AF-ABB3-F3DAAF4417AC}">
      <dgm:prSet/>
      <dgm:spPr/>
      <dgm:t>
        <a:bodyPr/>
        <a:lstStyle/>
        <a:p>
          <a:endParaRPr lang="es-ES"/>
        </a:p>
      </dgm:t>
    </dgm:pt>
    <dgm:pt modelId="{B01CF645-A717-4405-8CC8-C56A264C62E6}" type="sibTrans" cxnId="{C6DC22C8-1951-48AF-ABB3-F3DAAF4417AC}">
      <dgm:prSet/>
      <dgm:spPr/>
      <dgm:t>
        <a:bodyPr/>
        <a:lstStyle/>
        <a:p>
          <a:endParaRPr lang="es-ES"/>
        </a:p>
      </dgm:t>
    </dgm:pt>
    <dgm:pt modelId="{1A358369-1BFF-4BBB-9E36-98E0A2C818FA}">
      <dgm:prSet phldrT="[Texto]" custT="1"/>
      <dgm:spPr/>
      <dgm:t>
        <a:bodyPr/>
        <a:lstStyle/>
        <a:p>
          <a:r>
            <a:rPr lang="es-EC" sz="1400" b="1" dirty="0" smtClean="0"/>
            <a:t>Inflación y </a:t>
          </a:r>
          <a:r>
            <a:rPr lang="es-EC" sz="1400" b="1" smtClean="0"/>
            <a:t>riesgo país. </a:t>
          </a:r>
          <a:r>
            <a:rPr lang="es-EC" sz="1400" b="1" dirty="0" smtClean="0"/>
            <a:t>– </a:t>
          </a:r>
          <a:r>
            <a:rPr lang="es-EC" sz="1400" dirty="0" smtClean="0"/>
            <a:t>media positiva de ,514, entonces, entre más alto sea el grado de probabilidad de que un país incumpla con sus obligaciones, mayor será el índice de precios al consumidor del área urbana, a partir de una canasta de bienes y servicios demandados </a:t>
          </a:r>
          <a:endParaRPr lang="es-ES" sz="1400"/>
        </a:p>
      </dgm:t>
    </dgm:pt>
    <dgm:pt modelId="{12AEB52B-61DA-49F0-8303-B48F16C512D7}" type="parTrans" cxnId="{591D6296-77C0-4545-B4A3-36445AB1CF96}">
      <dgm:prSet/>
      <dgm:spPr/>
      <dgm:t>
        <a:bodyPr/>
        <a:lstStyle/>
        <a:p>
          <a:endParaRPr lang="es-ES"/>
        </a:p>
      </dgm:t>
    </dgm:pt>
    <dgm:pt modelId="{05FE5A2B-99B0-4BC6-8249-00463E9FE392}" type="sibTrans" cxnId="{591D6296-77C0-4545-B4A3-36445AB1CF96}">
      <dgm:prSet/>
      <dgm:spPr/>
      <dgm:t>
        <a:bodyPr/>
        <a:lstStyle/>
        <a:p>
          <a:endParaRPr lang="es-ES"/>
        </a:p>
      </dgm:t>
    </dgm:pt>
    <dgm:pt modelId="{E87CB0C7-69B5-454B-8585-0563D720457D}">
      <dgm:prSet phldrT="[Texto]" custT="1"/>
      <dgm:spPr/>
      <dgm:t>
        <a:bodyPr/>
        <a:lstStyle/>
        <a:p>
          <a:r>
            <a:rPr lang="es-EC" sz="1400" b="1" smtClean="0"/>
            <a:t>Tasa pasiva y riesgo país.- </a:t>
          </a:r>
          <a:r>
            <a:rPr lang="es-EC" sz="1400" b="0" smtClean="0"/>
            <a:t>alta positiva</a:t>
          </a:r>
          <a:r>
            <a:rPr lang="es-EC" sz="1400" smtClean="0"/>
            <a:t>,709**, lo cual nos indica que entre más riesgo de inversión haya en el país, las instituciones financieras aumentarán su porcentaje de tasa pasiva, entonces, los administradores de las entidades financieras lo verán como una estrategia para atraer nuevas inversiones </a:t>
          </a:r>
          <a:endParaRPr lang="es-ES" sz="1400"/>
        </a:p>
      </dgm:t>
    </dgm:pt>
    <dgm:pt modelId="{2F848A3F-D5D8-46A9-94B9-900BCF3923D6}" type="parTrans" cxnId="{81BCE1A4-FE21-48B2-8010-92730FF7B1F0}">
      <dgm:prSet/>
      <dgm:spPr/>
      <dgm:t>
        <a:bodyPr/>
        <a:lstStyle/>
        <a:p>
          <a:endParaRPr lang="es-ES"/>
        </a:p>
      </dgm:t>
    </dgm:pt>
    <dgm:pt modelId="{060791A9-D525-493C-A9AB-03EEBED062D9}" type="sibTrans" cxnId="{81BCE1A4-FE21-48B2-8010-92730FF7B1F0}">
      <dgm:prSet/>
      <dgm:spPr/>
      <dgm:t>
        <a:bodyPr/>
        <a:lstStyle/>
        <a:p>
          <a:endParaRPr lang="es-ES"/>
        </a:p>
      </dgm:t>
    </dgm:pt>
    <dgm:pt modelId="{F12FA3FA-CD11-4E9C-A5FA-18A010339E81}">
      <dgm:prSet phldrT="[Texto]" custT="1"/>
      <dgm:spPr/>
      <dgm:t>
        <a:bodyPr/>
        <a:lstStyle/>
        <a:p>
          <a:r>
            <a:rPr lang="es-EC" sz="1400" b="1" smtClean="0"/>
            <a:t>Ingresos. </a:t>
          </a:r>
          <a:r>
            <a:rPr lang="es-EC" sz="1400" b="1" dirty="0" smtClean="0"/>
            <a:t>–</a:t>
          </a:r>
          <a:r>
            <a:rPr lang="es-EC" sz="1400" dirty="0" smtClean="0"/>
            <a:t> Tienen una correlación alta positiva con los activos de ,962**, lo cual nos indica que, si aumentan el inventario de las empresas, tendrán mayor volumen de ventas y cubrirán la mayor parte del mercado de la Concordia y sus alrededores.</a:t>
          </a:r>
          <a:endParaRPr lang="es-ES" sz="1400"/>
        </a:p>
      </dgm:t>
    </dgm:pt>
    <dgm:pt modelId="{8009A102-0A56-463D-BAD3-E5073992C3FF}" type="parTrans" cxnId="{7AA79AD2-7789-417F-8387-C06F6A6BE5B1}">
      <dgm:prSet/>
      <dgm:spPr/>
      <dgm:t>
        <a:bodyPr/>
        <a:lstStyle/>
        <a:p>
          <a:endParaRPr lang="es-ES"/>
        </a:p>
      </dgm:t>
    </dgm:pt>
    <dgm:pt modelId="{127203C6-993C-4B67-9D5D-84FEC3758406}" type="sibTrans" cxnId="{7AA79AD2-7789-417F-8387-C06F6A6BE5B1}">
      <dgm:prSet/>
      <dgm:spPr/>
      <dgm:t>
        <a:bodyPr/>
        <a:lstStyle/>
        <a:p>
          <a:endParaRPr lang="es-ES"/>
        </a:p>
      </dgm:t>
    </dgm:pt>
    <dgm:pt modelId="{429F7DA1-EF4A-400F-A1EA-C135CBF175FE}" type="pres">
      <dgm:prSet presAssocID="{75DB2E47-8318-4BF7-899C-83313C8A92FD}" presName="Name0" presStyleCnt="0">
        <dgm:presLayoutVars>
          <dgm:dir/>
          <dgm:resizeHandles val="exact"/>
        </dgm:presLayoutVars>
      </dgm:prSet>
      <dgm:spPr/>
      <dgm:t>
        <a:bodyPr/>
        <a:lstStyle/>
        <a:p>
          <a:endParaRPr lang="es-ES"/>
        </a:p>
      </dgm:t>
    </dgm:pt>
    <dgm:pt modelId="{C5A7B3D7-EE31-44C2-A937-B93EFCE69D57}" type="pres">
      <dgm:prSet presAssocID="{9074EF39-A93D-43CD-AAA4-12C35E772705}" presName="node" presStyleLbl="node1" presStyleIdx="0" presStyleCnt="6" custScaleX="169651" custScaleY="109130">
        <dgm:presLayoutVars>
          <dgm:bulletEnabled val="1"/>
        </dgm:presLayoutVars>
      </dgm:prSet>
      <dgm:spPr/>
      <dgm:t>
        <a:bodyPr/>
        <a:lstStyle/>
        <a:p>
          <a:endParaRPr lang="es-ES"/>
        </a:p>
      </dgm:t>
    </dgm:pt>
    <dgm:pt modelId="{296F1348-359F-4112-835B-B64099FAD346}" type="pres">
      <dgm:prSet presAssocID="{29DFB92B-F7FD-410D-8515-D7BD4A8BBEFC}" presName="sibTrans" presStyleLbl="sibTrans1D1" presStyleIdx="0" presStyleCnt="5"/>
      <dgm:spPr/>
      <dgm:t>
        <a:bodyPr/>
        <a:lstStyle/>
        <a:p>
          <a:endParaRPr lang="es-ES"/>
        </a:p>
      </dgm:t>
    </dgm:pt>
    <dgm:pt modelId="{6F95829E-96FF-48E8-A48D-98A873B1F6D5}" type="pres">
      <dgm:prSet presAssocID="{29DFB92B-F7FD-410D-8515-D7BD4A8BBEFC}" presName="connectorText" presStyleLbl="sibTrans1D1" presStyleIdx="0" presStyleCnt="5"/>
      <dgm:spPr/>
      <dgm:t>
        <a:bodyPr/>
        <a:lstStyle/>
        <a:p>
          <a:endParaRPr lang="es-ES"/>
        </a:p>
      </dgm:t>
    </dgm:pt>
    <dgm:pt modelId="{0BA23A6F-87E0-4C81-A3C0-12A9937CDF36}" type="pres">
      <dgm:prSet presAssocID="{C3B2E2CD-A4E4-441F-ADDC-2B171551A9E9}" presName="node" presStyleLbl="node1" presStyleIdx="1" presStyleCnt="6" custScaleX="169651" custScaleY="109130">
        <dgm:presLayoutVars>
          <dgm:bulletEnabled val="1"/>
        </dgm:presLayoutVars>
      </dgm:prSet>
      <dgm:spPr/>
      <dgm:t>
        <a:bodyPr/>
        <a:lstStyle/>
        <a:p>
          <a:endParaRPr lang="es-ES"/>
        </a:p>
      </dgm:t>
    </dgm:pt>
    <dgm:pt modelId="{81C776E4-EB2C-4B53-8F33-8D992BEADFC4}" type="pres">
      <dgm:prSet presAssocID="{66F137A1-B78A-411F-8EE8-18BBF7A1F9B1}" presName="sibTrans" presStyleLbl="sibTrans1D1" presStyleIdx="1" presStyleCnt="5"/>
      <dgm:spPr/>
      <dgm:t>
        <a:bodyPr/>
        <a:lstStyle/>
        <a:p>
          <a:endParaRPr lang="es-ES"/>
        </a:p>
      </dgm:t>
    </dgm:pt>
    <dgm:pt modelId="{F145FDA0-68BA-4123-A723-E487A9DFE36B}" type="pres">
      <dgm:prSet presAssocID="{66F137A1-B78A-411F-8EE8-18BBF7A1F9B1}" presName="connectorText" presStyleLbl="sibTrans1D1" presStyleIdx="1" presStyleCnt="5"/>
      <dgm:spPr/>
      <dgm:t>
        <a:bodyPr/>
        <a:lstStyle/>
        <a:p>
          <a:endParaRPr lang="es-ES"/>
        </a:p>
      </dgm:t>
    </dgm:pt>
    <dgm:pt modelId="{92AF4F8B-D376-439B-A7C9-3B3F6850D450}" type="pres">
      <dgm:prSet presAssocID="{F837ECAA-C137-4642-8E84-7925F3EE1A6C}" presName="node" presStyleLbl="node1" presStyleIdx="2" presStyleCnt="6" custScaleX="169651" custScaleY="109130">
        <dgm:presLayoutVars>
          <dgm:bulletEnabled val="1"/>
        </dgm:presLayoutVars>
      </dgm:prSet>
      <dgm:spPr/>
      <dgm:t>
        <a:bodyPr/>
        <a:lstStyle/>
        <a:p>
          <a:endParaRPr lang="es-ES"/>
        </a:p>
      </dgm:t>
    </dgm:pt>
    <dgm:pt modelId="{09ED59BC-422A-4431-B28D-0A2AA8774238}" type="pres">
      <dgm:prSet presAssocID="{B01CF645-A717-4405-8CC8-C56A264C62E6}" presName="sibTrans" presStyleLbl="sibTrans1D1" presStyleIdx="2" presStyleCnt="5"/>
      <dgm:spPr/>
      <dgm:t>
        <a:bodyPr/>
        <a:lstStyle/>
        <a:p>
          <a:endParaRPr lang="es-ES"/>
        </a:p>
      </dgm:t>
    </dgm:pt>
    <dgm:pt modelId="{410A7B34-C3AD-4B2F-913A-2F246F47A46F}" type="pres">
      <dgm:prSet presAssocID="{B01CF645-A717-4405-8CC8-C56A264C62E6}" presName="connectorText" presStyleLbl="sibTrans1D1" presStyleIdx="2" presStyleCnt="5"/>
      <dgm:spPr/>
      <dgm:t>
        <a:bodyPr/>
        <a:lstStyle/>
        <a:p>
          <a:endParaRPr lang="es-ES"/>
        </a:p>
      </dgm:t>
    </dgm:pt>
    <dgm:pt modelId="{676C80FB-B120-4020-8996-E96FBD172E31}" type="pres">
      <dgm:prSet presAssocID="{1A358369-1BFF-4BBB-9E36-98E0A2C818FA}" presName="node" presStyleLbl="node1" presStyleIdx="3" presStyleCnt="6" custScaleX="169651" custScaleY="109130">
        <dgm:presLayoutVars>
          <dgm:bulletEnabled val="1"/>
        </dgm:presLayoutVars>
      </dgm:prSet>
      <dgm:spPr/>
      <dgm:t>
        <a:bodyPr/>
        <a:lstStyle/>
        <a:p>
          <a:endParaRPr lang="es-ES"/>
        </a:p>
      </dgm:t>
    </dgm:pt>
    <dgm:pt modelId="{A4957E58-03B3-434B-9795-93A77C3A0BCC}" type="pres">
      <dgm:prSet presAssocID="{05FE5A2B-99B0-4BC6-8249-00463E9FE392}" presName="sibTrans" presStyleLbl="sibTrans1D1" presStyleIdx="3" presStyleCnt="5"/>
      <dgm:spPr/>
      <dgm:t>
        <a:bodyPr/>
        <a:lstStyle/>
        <a:p>
          <a:endParaRPr lang="es-ES"/>
        </a:p>
      </dgm:t>
    </dgm:pt>
    <dgm:pt modelId="{368F5CBB-2D6A-42C2-A37F-B80DCC2365DB}" type="pres">
      <dgm:prSet presAssocID="{05FE5A2B-99B0-4BC6-8249-00463E9FE392}" presName="connectorText" presStyleLbl="sibTrans1D1" presStyleIdx="3" presStyleCnt="5"/>
      <dgm:spPr/>
      <dgm:t>
        <a:bodyPr/>
        <a:lstStyle/>
        <a:p>
          <a:endParaRPr lang="es-ES"/>
        </a:p>
      </dgm:t>
    </dgm:pt>
    <dgm:pt modelId="{C117292A-CA83-495B-8471-E14E6B4A9838}" type="pres">
      <dgm:prSet presAssocID="{E87CB0C7-69B5-454B-8585-0563D720457D}" presName="node" presStyleLbl="node1" presStyleIdx="4" presStyleCnt="6" custScaleX="169651" custScaleY="109130">
        <dgm:presLayoutVars>
          <dgm:bulletEnabled val="1"/>
        </dgm:presLayoutVars>
      </dgm:prSet>
      <dgm:spPr/>
      <dgm:t>
        <a:bodyPr/>
        <a:lstStyle/>
        <a:p>
          <a:endParaRPr lang="es-ES"/>
        </a:p>
      </dgm:t>
    </dgm:pt>
    <dgm:pt modelId="{83ADC5D4-1BBD-4E30-9EE2-8DDBCFEB5BCC}" type="pres">
      <dgm:prSet presAssocID="{060791A9-D525-493C-A9AB-03EEBED062D9}" presName="sibTrans" presStyleLbl="sibTrans1D1" presStyleIdx="4" presStyleCnt="5"/>
      <dgm:spPr/>
      <dgm:t>
        <a:bodyPr/>
        <a:lstStyle/>
        <a:p>
          <a:endParaRPr lang="es-ES"/>
        </a:p>
      </dgm:t>
    </dgm:pt>
    <dgm:pt modelId="{555332A6-7F5A-460B-9FB0-83C26F076D46}" type="pres">
      <dgm:prSet presAssocID="{060791A9-D525-493C-A9AB-03EEBED062D9}" presName="connectorText" presStyleLbl="sibTrans1D1" presStyleIdx="4" presStyleCnt="5"/>
      <dgm:spPr/>
      <dgm:t>
        <a:bodyPr/>
        <a:lstStyle/>
        <a:p>
          <a:endParaRPr lang="es-ES"/>
        </a:p>
      </dgm:t>
    </dgm:pt>
    <dgm:pt modelId="{D3AB0218-5FDC-4E64-8788-8A1CD4B29C7D}" type="pres">
      <dgm:prSet presAssocID="{F12FA3FA-CD11-4E9C-A5FA-18A010339E81}" presName="node" presStyleLbl="node1" presStyleIdx="5" presStyleCnt="6" custScaleX="169651" custScaleY="109130">
        <dgm:presLayoutVars>
          <dgm:bulletEnabled val="1"/>
        </dgm:presLayoutVars>
      </dgm:prSet>
      <dgm:spPr/>
      <dgm:t>
        <a:bodyPr/>
        <a:lstStyle/>
        <a:p>
          <a:endParaRPr lang="es-ES"/>
        </a:p>
      </dgm:t>
    </dgm:pt>
  </dgm:ptLst>
  <dgm:cxnLst>
    <dgm:cxn modelId="{8D43073A-338C-45CB-BDA0-0A0DA0ED48C9}" type="presOf" srcId="{75DB2E47-8318-4BF7-899C-83313C8A92FD}" destId="{429F7DA1-EF4A-400F-A1EA-C135CBF175FE}" srcOrd="0" destOrd="0" presId="urn:microsoft.com/office/officeart/2005/8/layout/bProcess3"/>
    <dgm:cxn modelId="{8766A260-12ED-46AD-9841-4524F3F75D9C}" type="presOf" srcId="{05FE5A2B-99B0-4BC6-8249-00463E9FE392}" destId="{A4957E58-03B3-434B-9795-93A77C3A0BCC}" srcOrd="0" destOrd="0" presId="urn:microsoft.com/office/officeart/2005/8/layout/bProcess3"/>
    <dgm:cxn modelId="{591D6296-77C0-4545-B4A3-36445AB1CF96}" srcId="{75DB2E47-8318-4BF7-899C-83313C8A92FD}" destId="{1A358369-1BFF-4BBB-9E36-98E0A2C818FA}" srcOrd="3" destOrd="0" parTransId="{12AEB52B-61DA-49F0-8303-B48F16C512D7}" sibTransId="{05FE5A2B-99B0-4BC6-8249-00463E9FE392}"/>
    <dgm:cxn modelId="{4185D6FA-4A5B-4917-B788-C35E18ACD3FF}" srcId="{75DB2E47-8318-4BF7-899C-83313C8A92FD}" destId="{9074EF39-A93D-43CD-AAA4-12C35E772705}" srcOrd="0" destOrd="0" parTransId="{A23BE261-74CB-4F64-928F-6D69911C2AF8}" sibTransId="{29DFB92B-F7FD-410D-8515-D7BD4A8BBEFC}"/>
    <dgm:cxn modelId="{B1B8A6F5-5475-4090-A689-0C551E8B1B1E}" type="presOf" srcId="{B01CF645-A717-4405-8CC8-C56A264C62E6}" destId="{410A7B34-C3AD-4B2F-913A-2F246F47A46F}" srcOrd="1" destOrd="0" presId="urn:microsoft.com/office/officeart/2005/8/layout/bProcess3"/>
    <dgm:cxn modelId="{64C1A61A-8278-4A2A-ADE6-AD7BA9862DA4}" type="presOf" srcId="{66F137A1-B78A-411F-8EE8-18BBF7A1F9B1}" destId="{F145FDA0-68BA-4123-A723-E487A9DFE36B}" srcOrd="1" destOrd="0" presId="urn:microsoft.com/office/officeart/2005/8/layout/bProcess3"/>
    <dgm:cxn modelId="{F297C511-4FB8-4E1E-931C-9DACB910A515}" type="presOf" srcId="{B01CF645-A717-4405-8CC8-C56A264C62E6}" destId="{09ED59BC-422A-4431-B28D-0A2AA8774238}" srcOrd="0" destOrd="0" presId="urn:microsoft.com/office/officeart/2005/8/layout/bProcess3"/>
    <dgm:cxn modelId="{0B41D83D-C367-43B7-B39C-367CD0027A65}" srcId="{75DB2E47-8318-4BF7-899C-83313C8A92FD}" destId="{C3B2E2CD-A4E4-441F-ADDC-2B171551A9E9}" srcOrd="1" destOrd="0" parTransId="{40494F4E-1DFC-43B7-AD89-9F976D570EAA}" sibTransId="{66F137A1-B78A-411F-8EE8-18BBF7A1F9B1}"/>
    <dgm:cxn modelId="{B556F8F3-41F4-44D6-ABBD-618BF98AC162}" type="presOf" srcId="{9074EF39-A93D-43CD-AAA4-12C35E772705}" destId="{C5A7B3D7-EE31-44C2-A937-B93EFCE69D57}" srcOrd="0" destOrd="0" presId="urn:microsoft.com/office/officeart/2005/8/layout/bProcess3"/>
    <dgm:cxn modelId="{FB648383-03BD-46CB-BF6C-A023F979F1F3}" type="presOf" srcId="{29DFB92B-F7FD-410D-8515-D7BD4A8BBEFC}" destId="{6F95829E-96FF-48E8-A48D-98A873B1F6D5}" srcOrd="1" destOrd="0" presId="urn:microsoft.com/office/officeart/2005/8/layout/bProcess3"/>
    <dgm:cxn modelId="{7AA79AD2-7789-417F-8387-C06F6A6BE5B1}" srcId="{75DB2E47-8318-4BF7-899C-83313C8A92FD}" destId="{F12FA3FA-CD11-4E9C-A5FA-18A010339E81}" srcOrd="5" destOrd="0" parTransId="{8009A102-0A56-463D-BAD3-E5073992C3FF}" sibTransId="{127203C6-993C-4B67-9D5D-84FEC3758406}"/>
    <dgm:cxn modelId="{A8AB9F8E-9D4E-4C21-A3E8-69C371EE40AA}" type="presOf" srcId="{1A358369-1BFF-4BBB-9E36-98E0A2C818FA}" destId="{676C80FB-B120-4020-8996-E96FBD172E31}" srcOrd="0" destOrd="0" presId="urn:microsoft.com/office/officeart/2005/8/layout/bProcess3"/>
    <dgm:cxn modelId="{99729565-E03E-4A43-BFDF-2254F3C36F75}" type="presOf" srcId="{F837ECAA-C137-4642-8E84-7925F3EE1A6C}" destId="{92AF4F8B-D376-439B-A7C9-3B3F6850D450}" srcOrd="0" destOrd="0" presId="urn:microsoft.com/office/officeart/2005/8/layout/bProcess3"/>
    <dgm:cxn modelId="{677E7718-2C49-4555-A3F5-DBAE1B08CE51}" type="presOf" srcId="{66F137A1-B78A-411F-8EE8-18BBF7A1F9B1}" destId="{81C776E4-EB2C-4B53-8F33-8D992BEADFC4}" srcOrd="0" destOrd="0" presId="urn:microsoft.com/office/officeart/2005/8/layout/bProcess3"/>
    <dgm:cxn modelId="{4FAB940D-6A89-415B-A86B-4B950A3AD2AD}" type="presOf" srcId="{C3B2E2CD-A4E4-441F-ADDC-2B171551A9E9}" destId="{0BA23A6F-87E0-4C81-A3C0-12A9937CDF36}" srcOrd="0" destOrd="0" presId="urn:microsoft.com/office/officeart/2005/8/layout/bProcess3"/>
    <dgm:cxn modelId="{C6DC22C8-1951-48AF-ABB3-F3DAAF4417AC}" srcId="{75DB2E47-8318-4BF7-899C-83313C8A92FD}" destId="{F837ECAA-C137-4642-8E84-7925F3EE1A6C}" srcOrd="2" destOrd="0" parTransId="{8CEFFC50-2C99-47E0-9DB2-CA612D5772DF}" sibTransId="{B01CF645-A717-4405-8CC8-C56A264C62E6}"/>
    <dgm:cxn modelId="{C2860BA6-1C69-4697-AF45-3686E083E119}" type="presOf" srcId="{E87CB0C7-69B5-454B-8585-0563D720457D}" destId="{C117292A-CA83-495B-8471-E14E6B4A9838}" srcOrd="0" destOrd="0" presId="urn:microsoft.com/office/officeart/2005/8/layout/bProcess3"/>
    <dgm:cxn modelId="{31B2C81A-2D68-4100-AA8C-E834F4710B41}" type="presOf" srcId="{F12FA3FA-CD11-4E9C-A5FA-18A010339E81}" destId="{D3AB0218-5FDC-4E64-8788-8A1CD4B29C7D}" srcOrd="0" destOrd="0" presId="urn:microsoft.com/office/officeart/2005/8/layout/bProcess3"/>
    <dgm:cxn modelId="{81BCE1A4-FE21-48B2-8010-92730FF7B1F0}" srcId="{75DB2E47-8318-4BF7-899C-83313C8A92FD}" destId="{E87CB0C7-69B5-454B-8585-0563D720457D}" srcOrd="4" destOrd="0" parTransId="{2F848A3F-D5D8-46A9-94B9-900BCF3923D6}" sibTransId="{060791A9-D525-493C-A9AB-03EEBED062D9}"/>
    <dgm:cxn modelId="{73D63829-29EF-438D-AB02-7E169A67B2EA}" type="presOf" srcId="{060791A9-D525-493C-A9AB-03EEBED062D9}" destId="{83ADC5D4-1BBD-4E30-9EE2-8DDBCFEB5BCC}" srcOrd="0" destOrd="0" presId="urn:microsoft.com/office/officeart/2005/8/layout/bProcess3"/>
    <dgm:cxn modelId="{A5708BC9-8719-4735-88DB-69C2C4EC2629}" type="presOf" srcId="{29DFB92B-F7FD-410D-8515-D7BD4A8BBEFC}" destId="{296F1348-359F-4112-835B-B64099FAD346}" srcOrd="0" destOrd="0" presId="urn:microsoft.com/office/officeart/2005/8/layout/bProcess3"/>
    <dgm:cxn modelId="{E56F2121-8AEC-44EC-9DDC-2A28925174E6}" type="presOf" srcId="{060791A9-D525-493C-A9AB-03EEBED062D9}" destId="{555332A6-7F5A-460B-9FB0-83C26F076D46}" srcOrd="1" destOrd="0" presId="urn:microsoft.com/office/officeart/2005/8/layout/bProcess3"/>
    <dgm:cxn modelId="{383CC04B-9CDC-4CE7-B0F9-BE0B7DA4A9A1}" type="presOf" srcId="{05FE5A2B-99B0-4BC6-8249-00463E9FE392}" destId="{368F5CBB-2D6A-42C2-A37F-B80DCC2365DB}" srcOrd="1" destOrd="0" presId="urn:microsoft.com/office/officeart/2005/8/layout/bProcess3"/>
    <dgm:cxn modelId="{7FCEF328-6FC7-4044-9BDE-5179D1E2C845}" type="presParOf" srcId="{429F7DA1-EF4A-400F-A1EA-C135CBF175FE}" destId="{C5A7B3D7-EE31-44C2-A937-B93EFCE69D57}" srcOrd="0" destOrd="0" presId="urn:microsoft.com/office/officeart/2005/8/layout/bProcess3"/>
    <dgm:cxn modelId="{3D1F08F1-BA91-4CBB-B383-E576F26A24BA}" type="presParOf" srcId="{429F7DA1-EF4A-400F-A1EA-C135CBF175FE}" destId="{296F1348-359F-4112-835B-B64099FAD346}" srcOrd="1" destOrd="0" presId="urn:microsoft.com/office/officeart/2005/8/layout/bProcess3"/>
    <dgm:cxn modelId="{48253C40-8491-4224-93BF-BFFFD225EBE0}" type="presParOf" srcId="{296F1348-359F-4112-835B-B64099FAD346}" destId="{6F95829E-96FF-48E8-A48D-98A873B1F6D5}" srcOrd="0" destOrd="0" presId="urn:microsoft.com/office/officeart/2005/8/layout/bProcess3"/>
    <dgm:cxn modelId="{0CE96A16-2DA1-48F6-9BED-AA71860A8CAE}" type="presParOf" srcId="{429F7DA1-EF4A-400F-A1EA-C135CBF175FE}" destId="{0BA23A6F-87E0-4C81-A3C0-12A9937CDF36}" srcOrd="2" destOrd="0" presId="urn:microsoft.com/office/officeart/2005/8/layout/bProcess3"/>
    <dgm:cxn modelId="{40D8E25F-0174-424A-8A55-6110B82CB788}" type="presParOf" srcId="{429F7DA1-EF4A-400F-A1EA-C135CBF175FE}" destId="{81C776E4-EB2C-4B53-8F33-8D992BEADFC4}" srcOrd="3" destOrd="0" presId="urn:microsoft.com/office/officeart/2005/8/layout/bProcess3"/>
    <dgm:cxn modelId="{B1145487-C115-4936-8A48-8C237250B59E}" type="presParOf" srcId="{81C776E4-EB2C-4B53-8F33-8D992BEADFC4}" destId="{F145FDA0-68BA-4123-A723-E487A9DFE36B}" srcOrd="0" destOrd="0" presId="urn:microsoft.com/office/officeart/2005/8/layout/bProcess3"/>
    <dgm:cxn modelId="{DC59E104-CFE9-4888-911E-2D60C1B470BD}" type="presParOf" srcId="{429F7DA1-EF4A-400F-A1EA-C135CBF175FE}" destId="{92AF4F8B-D376-439B-A7C9-3B3F6850D450}" srcOrd="4" destOrd="0" presId="urn:microsoft.com/office/officeart/2005/8/layout/bProcess3"/>
    <dgm:cxn modelId="{900FD9BA-856B-4738-9E0A-F6F70A4C4DAB}" type="presParOf" srcId="{429F7DA1-EF4A-400F-A1EA-C135CBF175FE}" destId="{09ED59BC-422A-4431-B28D-0A2AA8774238}" srcOrd="5" destOrd="0" presId="urn:microsoft.com/office/officeart/2005/8/layout/bProcess3"/>
    <dgm:cxn modelId="{A0BA3D38-2D87-4FA2-AF0A-A2F04ED37C8D}" type="presParOf" srcId="{09ED59BC-422A-4431-B28D-0A2AA8774238}" destId="{410A7B34-C3AD-4B2F-913A-2F246F47A46F}" srcOrd="0" destOrd="0" presId="urn:microsoft.com/office/officeart/2005/8/layout/bProcess3"/>
    <dgm:cxn modelId="{AE5049AD-B014-4B4B-A083-1B17DD350206}" type="presParOf" srcId="{429F7DA1-EF4A-400F-A1EA-C135CBF175FE}" destId="{676C80FB-B120-4020-8996-E96FBD172E31}" srcOrd="6" destOrd="0" presId="urn:microsoft.com/office/officeart/2005/8/layout/bProcess3"/>
    <dgm:cxn modelId="{EA587103-4E5E-4A60-AE14-6D5AD54D8BA8}" type="presParOf" srcId="{429F7DA1-EF4A-400F-A1EA-C135CBF175FE}" destId="{A4957E58-03B3-434B-9795-93A77C3A0BCC}" srcOrd="7" destOrd="0" presId="urn:microsoft.com/office/officeart/2005/8/layout/bProcess3"/>
    <dgm:cxn modelId="{071C1231-060F-498B-9482-7682E704CFAE}" type="presParOf" srcId="{A4957E58-03B3-434B-9795-93A77C3A0BCC}" destId="{368F5CBB-2D6A-42C2-A37F-B80DCC2365DB}" srcOrd="0" destOrd="0" presId="urn:microsoft.com/office/officeart/2005/8/layout/bProcess3"/>
    <dgm:cxn modelId="{24DF586D-3EC9-4CF1-BEBB-CC2F0094239A}" type="presParOf" srcId="{429F7DA1-EF4A-400F-A1EA-C135CBF175FE}" destId="{C117292A-CA83-495B-8471-E14E6B4A9838}" srcOrd="8" destOrd="0" presId="urn:microsoft.com/office/officeart/2005/8/layout/bProcess3"/>
    <dgm:cxn modelId="{4034CE2D-5FBE-44BC-A82A-703AD5502A7E}" type="presParOf" srcId="{429F7DA1-EF4A-400F-A1EA-C135CBF175FE}" destId="{83ADC5D4-1BBD-4E30-9EE2-8DDBCFEB5BCC}" srcOrd="9" destOrd="0" presId="urn:microsoft.com/office/officeart/2005/8/layout/bProcess3"/>
    <dgm:cxn modelId="{0B1EDF28-1BCA-40B7-AB1D-27311575545E}" type="presParOf" srcId="{83ADC5D4-1BBD-4E30-9EE2-8DDBCFEB5BCC}" destId="{555332A6-7F5A-460B-9FB0-83C26F076D46}" srcOrd="0" destOrd="0" presId="urn:microsoft.com/office/officeart/2005/8/layout/bProcess3"/>
    <dgm:cxn modelId="{E72AFB5E-CA0E-4EA6-9530-54E59E3EC6CD}" type="presParOf" srcId="{429F7DA1-EF4A-400F-A1EA-C135CBF175FE}" destId="{D3AB0218-5FDC-4E64-8788-8A1CD4B29C7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AE9F6-88AC-47DD-A1B1-8731F29BBCCD}" type="doc">
      <dgm:prSet loTypeId="urn:microsoft.com/office/officeart/2005/8/layout/vList4" loCatId="list" qsTypeId="urn:microsoft.com/office/officeart/2005/8/quickstyle/simple3" qsCatId="simple" csTypeId="urn:microsoft.com/office/officeart/2005/8/colors/accent0_2" csCatId="mainScheme" phldr="1"/>
      <dgm:spPr/>
      <dgm:t>
        <a:bodyPr/>
        <a:lstStyle/>
        <a:p>
          <a:endParaRPr lang="es-ES"/>
        </a:p>
      </dgm:t>
    </dgm:pt>
    <dgm:pt modelId="{A057E681-190C-442E-957F-70E397932B7D}">
      <dgm:prSet phldrT="[Texto]" custT="1"/>
      <dgm:spPr/>
      <dgm:t>
        <a:bodyPr/>
        <a:lstStyle/>
        <a:p>
          <a:r>
            <a:rPr lang="es-ES" sz="1400" b="1" dirty="0" smtClean="0"/>
            <a:t>Riesgo de Liquidez:</a:t>
          </a:r>
        </a:p>
        <a:p>
          <a:r>
            <a:rPr lang="es-EC" sz="1400" dirty="0" smtClean="0"/>
            <a:t>1. Reducir desperdicios en la producción, disminuir costos de no calidad</a:t>
          </a:r>
        </a:p>
        <a:p>
          <a:r>
            <a:rPr lang="es-EC" sz="1400" dirty="0" smtClean="0"/>
            <a:t>2. Adquirir los inventarios y otros activos fijos en el momento más apropiado a cuando se van a necesitar.</a:t>
          </a:r>
        </a:p>
        <a:p>
          <a:r>
            <a:rPr lang="es-EC" sz="1400" dirty="0" smtClean="0"/>
            <a:t>3. Garantizar que las empresas mantengan niveles de activos líquidos disponibles adecuados para cubrir el saldo neto de entradas y salidas de efectivo.</a:t>
          </a:r>
          <a:endParaRPr lang="es-ES" sz="1400" dirty="0"/>
        </a:p>
      </dgm:t>
    </dgm:pt>
    <dgm:pt modelId="{D67C337C-ADB1-49A8-A5E0-B224F763A9B5}" type="parTrans" cxnId="{4336967D-AB35-4B7F-A9AB-8888A54447BF}">
      <dgm:prSet/>
      <dgm:spPr/>
      <dgm:t>
        <a:bodyPr/>
        <a:lstStyle/>
        <a:p>
          <a:endParaRPr lang="es-ES"/>
        </a:p>
      </dgm:t>
    </dgm:pt>
    <dgm:pt modelId="{A25C302D-A63C-4585-A462-41AF72E970A0}" type="sibTrans" cxnId="{4336967D-AB35-4B7F-A9AB-8888A54447BF}">
      <dgm:prSet/>
      <dgm:spPr/>
      <dgm:t>
        <a:bodyPr/>
        <a:lstStyle/>
        <a:p>
          <a:endParaRPr lang="es-ES"/>
        </a:p>
      </dgm:t>
    </dgm:pt>
    <dgm:pt modelId="{BD41A80B-F675-452E-BB1B-4F05B1763F11}">
      <dgm:prSet phldrT="[Texto]" custT="1"/>
      <dgm:spPr/>
      <dgm:t>
        <a:bodyPr/>
        <a:lstStyle/>
        <a:p>
          <a:r>
            <a:rPr lang="es-EC" sz="1400" b="1" dirty="0" smtClean="0"/>
            <a:t>Riesgo de recuperación de cartera:</a:t>
          </a:r>
        </a:p>
        <a:p>
          <a:r>
            <a:rPr lang="es-EC" sz="1400" dirty="0" smtClean="0"/>
            <a:t>1. Automatización de los procesos para disminuir el número de gestiones más costosas entre ellas visitas personales y/o llamadas telefónicas</a:t>
          </a:r>
        </a:p>
        <a:p>
          <a:r>
            <a:rPr lang="es-EC" sz="1400" dirty="0" smtClean="0"/>
            <a:t>2. Diseño de base de datos que genere reporte de riesgo para el monitoreo y evaluación de resultados que sirva como base para el desarrollo de herramientas de decisión para la cobranza.</a:t>
          </a:r>
        </a:p>
        <a:p>
          <a:r>
            <a:rPr lang="es-EC" sz="1400" dirty="0" smtClean="0"/>
            <a:t>3. Revisión de la información externa disponible sobre variables macroeconómicas como entorno regulatorio competencia y mercado objetivo para la presentación de informes sobre las condiciones del mercado.</a:t>
          </a:r>
          <a:endParaRPr lang="es-ES" sz="1400" dirty="0"/>
        </a:p>
      </dgm:t>
    </dgm:pt>
    <dgm:pt modelId="{2ABAD731-CA44-4F7B-BDA6-3B4E3BD07622}" type="parTrans" cxnId="{0CFA6E59-2DC4-404C-A804-915333289B32}">
      <dgm:prSet/>
      <dgm:spPr/>
      <dgm:t>
        <a:bodyPr/>
        <a:lstStyle/>
        <a:p>
          <a:endParaRPr lang="es-ES"/>
        </a:p>
      </dgm:t>
    </dgm:pt>
    <dgm:pt modelId="{793A6694-114F-4051-B39D-D9BFBEF90E38}" type="sibTrans" cxnId="{0CFA6E59-2DC4-404C-A804-915333289B32}">
      <dgm:prSet/>
      <dgm:spPr/>
      <dgm:t>
        <a:bodyPr/>
        <a:lstStyle/>
        <a:p>
          <a:endParaRPr lang="es-ES"/>
        </a:p>
      </dgm:t>
    </dgm:pt>
    <dgm:pt modelId="{F7267123-2890-4C97-AE1D-03C49F9DBF01}">
      <dgm:prSet phldrT="[Texto]"/>
      <dgm:spPr/>
      <dgm:t>
        <a:bodyPr/>
        <a:lstStyle/>
        <a:p>
          <a:r>
            <a:rPr lang="es-ES" b="1" dirty="0" smtClean="0"/>
            <a:t>Riesgo de </a:t>
          </a:r>
          <a:r>
            <a:rPr lang="es-EC" b="1" dirty="0" smtClean="0"/>
            <a:t>endeudamiento:</a:t>
          </a:r>
        </a:p>
        <a:p>
          <a:r>
            <a:rPr lang="es-EC" dirty="0" smtClean="0"/>
            <a:t>1. Identificar y analizar las posibles fuentes de financiamiento incluido costos y características asociadas a los riesgos.</a:t>
          </a:r>
        </a:p>
        <a:p>
          <a:r>
            <a:rPr lang="es-EC" dirty="0" smtClean="0"/>
            <a:t>2. Preparar un plan de endeudamiento en consonancia con los </a:t>
          </a:r>
          <a:r>
            <a:rPr lang="es-EC" smtClean="0"/>
            <a:t>resultados de </a:t>
          </a:r>
          <a:r>
            <a:rPr lang="es-EC" dirty="0" smtClean="0"/>
            <a:t>los flujos de efectivo presupuestados por las empresas, así como también con los objetivos de la organización</a:t>
          </a:r>
        </a:p>
        <a:p>
          <a:r>
            <a:rPr lang="es-EC" dirty="0" smtClean="0"/>
            <a:t>3. Diseñar políticas de endeudamiento, a partir de fuentes internas y externas de financiación. Analizando diferentes propuestas financieras que favorezcan una adecuada estructura del pasivo y equilibrio óptimo.</a:t>
          </a:r>
          <a:endParaRPr lang="es-ES" dirty="0"/>
        </a:p>
      </dgm:t>
    </dgm:pt>
    <dgm:pt modelId="{EFAB7CE3-46BC-4CA5-817E-45DA94CF2916}" type="parTrans" cxnId="{3DFE2E93-CFFD-4C83-B770-550810522041}">
      <dgm:prSet/>
      <dgm:spPr/>
      <dgm:t>
        <a:bodyPr/>
        <a:lstStyle/>
        <a:p>
          <a:endParaRPr lang="es-ES"/>
        </a:p>
      </dgm:t>
    </dgm:pt>
    <dgm:pt modelId="{40CD7A3E-D3F3-41EA-AF64-7A35E7AE41D7}" type="sibTrans" cxnId="{3DFE2E93-CFFD-4C83-B770-550810522041}">
      <dgm:prSet/>
      <dgm:spPr/>
      <dgm:t>
        <a:bodyPr/>
        <a:lstStyle/>
        <a:p>
          <a:endParaRPr lang="es-ES"/>
        </a:p>
      </dgm:t>
    </dgm:pt>
    <dgm:pt modelId="{BD312265-6DCA-46E5-9C15-9974FED893F4}" type="pres">
      <dgm:prSet presAssocID="{309AE9F6-88AC-47DD-A1B1-8731F29BBCCD}" presName="linear" presStyleCnt="0">
        <dgm:presLayoutVars>
          <dgm:dir/>
          <dgm:resizeHandles val="exact"/>
        </dgm:presLayoutVars>
      </dgm:prSet>
      <dgm:spPr/>
      <dgm:t>
        <a:bodyPr/>
        <a:lstStyle/>
        <a:p>
          <a:endParaRPr lang="es-ES"/>
        </a:p>
      </dgm:t>
    </dgm:pt>
    <dgm:pt modelId="{257305B6-9E63-438A-8AE8-75C35F3183F6}" type="pres">
      <dgm:prSet presAssocID="{A057E681-190C-442E-957F-70E397932B7D}" presName="comp" presStyleCnt="0"/>
      <dgm:spPr/>
    </dgm:pt>
    <dgm:pt modelId="{9E384CC0-36B6-4EE2-903D-CD8941129A6F}" type="pres">
      <dgm:prSet presAssocID="{A057E681-190C-442E-957F-70E397932B7D}" presName="box" presStyleLbl="node1" presStyleIdx="0" presStyleCnt="3" custScaleY="84532" custLinFactNeighborX="-789"/>
      <dgm:spPr/>
      <dgm:t>
        <a:bodyPr/>
        <a:lstStyle/>
        <a:p>
          <a:endParaRPr lang="es-ES"/>
        </a:p>
      </dgm:t>
    </dgm:pt>
    <dgm:pt modelId="{C4B72EB3-40F8-4E0F-9DC7-64F33D8DBC2A}" type="pres">
      <dgm:prSet presAssocID="{A057E681-190C-442E-957F-70E397932B7D}" presName="img" presStyleLbl="fgImgPlace1" presStyleIdx="0" presStyleCnt="3"/>
      <dgm:spPr>
        <a:blipFill rotWithShape="1">
          <a:blip xmlns:r="http://schemas.openxmlformats.org/officeDocument/2006/relationships" r:embed="rId1"/>
          <a:stretch>
            <a:fillRect/>
          </a:stretch>
        </a:blipFill>
      </dgm:spPr>
    </dgm:pt>
    <dgm:pt modelId="{A064BB56-ACB9-4132-9D6A-2D02C5DEBB1B}" type="pres">
      <dgm:prSet presAssocID="{A057E681-190C-442E-957F-70E397932B7D}" presName="text" presStyleLbl="node1" presStyleIdx="0" presStyleCnt="3">
        <dgm:presLayoutVars>
          <dgm:bulletEnabled val="1"/>
        </dgm:presLayoutVars>
      </dgm:prSet>
      <dgm:spPr/>
      <dgm:t>
        <a:bodyPr/>
        <a:lstStyle/>
        <a:p>
          <a:endParaRPr lang="es-ES"/>
        </a:p>
      </dgm:t>
    </dgm:pt>
    <dgm:pt modelId="{60FF3A0E-EE18-44D7-BFB4-E44A293BDF29}" type="pres">
      <dgm:prSet presAssocID="{A25C302D-A63C-4585-A462-41AF72E970A0}" presName="spacer" presStyleCnt="0"/>
      <dgm:spPr/>
    </dgm:pt>
    <dgm:pt modelId="{1ACDAE3D-1B00-4B23-9A50-B1468E039511}" type="pres">
      <dgm:prSet presAssocID="{BD41A80B-F675-452E-BB1B-4F05B1763F11}" presName="comp" presStyleCnt="0"/>
      <dgm:spPr/>
    </dgm:pt>
    <dgm:pt modelId="{CCFBB1A0-DF08-48A5-92AE-336D9D32B751}" type="pres">
      <dgm:prSet presAssocID="{BD41A80B-F675-452E-BB1B-4F05B1763F11}" presName="box" presStyleLbl="node1" presStyleIdx="1" presStyleCnt="3" custScaleY="124502"/>
      <dgm:spPr/>
      <dgm:t>
        <a:bodyPr/>
        <a:lstStyle/>
        <a:p>
          <a:endParaRPr lang="es-ES"/>
        </a:p>
      </dgm:t>
    </dgm:pt>
    <dgm:pt modelId="{0DD22775-4EBF-4249-81EF-BC0DCD8317DF}" type="pres">
      <dgm:prSet presAssocID="{BD41A80B-F675-452E-BB1B-4F05B1763F11}" presName="img" presStyleLbl="fgImgPlace1" presStyleIdx="1" presStyleCnt="3"/>
      <dgm:spPr>
        <a:blipFill rotWithShape="1">
          <a:blip xmlns:r="http://schemas.openxmlformats.org/officeDocument/2006/relationships" r:embed="rId2"/>
          <a:stretch>
            <a:fillRect/>
          </a:stretch>
        </a:blipFill>
      </dgm:spPr>
    </dgm:pt>
    <dgm:pt modelId="{941A9DDB-CBFE-4BFF-B546-53F9DE54AD51}" type="pres">
      <dgm:prSet presAssocID="{BD41A80B-F675-452E-BB1B-4F05B1763F11}" presName="text" presStyleLbl="node1" presStyleIdx="1" presStyleCnt="3">
        <dgm:presLayoutVars>
          <dgm:bulletEnabled val="1"/>
        </dgm:presLayoutVars>
      </dgm:prSet>
      <dgm:spPr/>
      <dgm:t>
        <a:bodyPr/>
        <a:lstStyle/>
        <a:p>
          <a:endParaRPr lang="es-ES"/>
        </a:p>
      </dgm:t>
    </dgm:pt>
    <dgm:pt modelId="{470688F9-C9E7-40ED-8AA6-6D158BD77C51}" type="pres">
      <dgm:prSet presAssocID="{793A6694-114F-4051-B39D-D9BFBEF90E38}" presName="spacer" presStyleCnt="0"/>
      <dgm:spPr/>
    </dgm:pt>
    <dgm:pt modelId="{B0FC19F9-FFA8-4E00-BF77-1DA0FFA38B31}" type="pres">
      <dgm:prSet presAssocID="{F7267123-2890-4C97-AE1D-03C49F9DBF01}" presName="comp" presStyleCnt="0"/>
      <dgm:spPr/>
    </dgm:pt>
    <dgm:pt modelId="{DECC9CEE-468B-4610-B032-F438BD988C39}" type="pres">
      <dgm:prSet presAssocID="{F7267123-2890-4C97-AE1D-03C49F9DBF01}" presName="box" presStyleLbl="node1" presStyleIdx="2" presStyleCnt="3" custScaleY="130864"/>
      <dgm:spPr/>
      <dgm:t>
        <a:bodyPr/>
        <a:lstStyle/>
        <a:p>
          <a:endParaRPr lang="es-ES"/>
        </a:p>
      </dgm:t>
    </dgm:pt>
    <dgm:pt modelId="{B7015B32-5FD9-44A8-87E7-88CB7CD9EC14}" type="pres">
      <dgm:prSet presAssocID="{F7267123-2890-4C97-AE1D-03C49F9DBF01}" presName="img" presStyleLbl="fgImgPlace1" presStyleIdx="2" presStyleCnt="3"/>
      <dgm:spPr>
        <a:blipFill rotWithShape="1">
          <a:blip xmlns:r="http://schemas.openxmlformats.org/officeDocument/2006/relationships" r:embed="rId3"/>
          <a:stretch>
            <a:fillRect/>
          </a:stretch>
        </a:blipFill>
      </dgm:spPr>
    </dgm:pt>
    <dgm:pt modelId="{CB62CDEE-9F0D-4F0B-8204-626BC7FC2928}" type="pres">
      <dgm:prSet presAssocID="{F7267123-2890-4C97-AE1D-03C49F9DBF01}" presName="text" presStyleLbl="node1" presStyleIdx="2" presStyleCnt="3">
        <dgm:presLayoutVars>
          <dgm:bulletEnabled val="1"/>
        </dgm:presLayoutVars>
      </dgm:prSet>
      <dgm:spPr/>
      <dgm:t>
        <a:bodyPr/>
        <a:lstStyle/>
        <a:p>
          <a:endParaRPr lang="es-ES"/>
        </a:p>
      </dgm:t>
    </dgm:pt>
  </dgm:ptLst>
  <dgm:cxnLst>
    <dgm:cxn modelId="{AF7DBBFC-20F1-4F1C-8267-F1C45CAFE2D1}" type="presOf" srcId="{F7267123-2890-4C97-AE1D-03C49F9DBF01}" destId="{DECC9CEE-468B-4610-B032-F438BD988C39}" srcOrd="0" destOrd="0" presId="urn:microsoft.com/office/officeart/2005/8/layout/vList4"/>
    <dgm:cxn modelId="{FA690B9B-D06D-47A1-862A-2907E5E7661A}" type="presOf" srcId="{309AE9F6-88AC-47DD-A1B1-8731F29BBCCD}" destId="{BD312265-6DCA-46E5-9C15-9974FED893F4}" srcOrd="0" destOrd="0" presId="urn:microsoft.com/office/officeart/2005/8/layout/vList4"/>
    <dgm:cxn modelId="{4336967D-AB35-4B7F-A9AB-8888A54447BF}" srcId="{309AE9F6-88AC-47DD-A1B1-8731F29BBCCD}" destId="{A057E681-190C-442E-957F-70E397932B7D}" srcOrd="0" destOrd="0" parTransId="{D67C337C-ADB1-49A8-A5E0-B224F763A9B5}" sibTransId="{A25C302D-A63C-4585-A462-41AF72E970A0}"/>
    <dgm:cxn modelId="{3DFE2E93-CFFD-4C83-B770-550810522041}" srcId="{309AE9F6-88AC-47DD-A1B1-8731F29BBCCD}" destId="{F7267123-2890-4C97-AE1D-03C49F9DBF01}" srcOrd="2" destOrd="0" parTransId="{EFAB7CE3-46BC-4CA5-817E-45DA94CF2916}" sibTransId="{40CD7A3E-D3F3-41EA-AF64-7A35E7AE41D7}"/>
    <dgm:cxn modelId="{24AA6054-E903-4C0A-AB27-3E84D7EEB2D8}" type="presOf" srcId="{BD41A80B-F675-452E-BB1B-4F05B1763F11}" destId="{941A9DDB-CBFE-4BFF-B546-53F9DE54AD51}" srcOrd="1" destOrd="0" presId="urn:microsoft.com/office/officeart/2005/8/layout/vList4"/>
    <dgm:cxn modelId="{2B26A44D-28EA-49F6-948B-73B5F78B42AF}" type="presOf" srcId="{A057E681-190C-442E-957F-70E397932B7D}" destId="{9E384CC0-36B6-4EE2-903D-CD8941129A6F}" srcOrd="0" destOrd="0" presId="urn:microsoft.com/office/officeart/2005/8/layout/vList4"/>
    <dgm:cxn modelId="{4EFF9513-147A-433B-A521-152A69281EFC}" type="presOf" srcId="{A057E681-190C-442E-957F-70E397932B7D}" destId="{A064BB56-ACB9-4132-9D6A-2D02C5DEBB1B}" srcOrd="1" destOrd="0" presId="urn:microsoft.com/office/officeart/2005/8/layout/vList4"/>
    <dgm:cxn modelId="{A6C69B16-24BA-4307-875A-C160C82AAD64}" type="presOf" srcId="{BD41A80B-F675-452E-BB1B-4F05B1763F11}" destId="{CCFBB1A0-DF08-48A5-92AE-336D9D32B751}" srcOrd="0" destOrd="0" presId="urn:microsoft.com/office/officeart/2005/8/layout/vList4"/>
    <dgm:cxn modelId="{3B82CBDF-C4B1-40B6-80D0-E34C956836D1}" type="presOf" srcId="{F7267123-2890-4C97-AE1D-03C49F9DBF01}" destId="{CB62CDEE-9F0D-4F0B-8204-626BC7FC2928}" srcOrd="1" destOrd="0" presId="urn:microsoft.com/office/officeart/2005/8/layout/vList4"/>
    <dgm:cxn modelId="{0CFA6E59-2DC4-404C-A804-915333289B32}" srcId="{309AE9F6-88AC-47DD-A1B1-8731F29BBCCD}" destId="{BD41A80B-F675-452E-BB1B-4F05B1763F11}" srcOrd="1" destOrd="0" parTransId="{2ABAD731-CA44-4F7B-BDA6-3B4E3BD07622}" sibTransId="{793A6694-114F-4051-B39D-D9BFBEF90E38}"/>
    <dgm:cxn modelId="{6B7E91DE-28F1-40EC-8A68-061B84084BDA}" type="presParOf" srcId="{BD312265-6DCA-46E5-9C15-9974FED893F4}" destId="{257305B6-9E63-438A-8AE8-75C35F3183F6}" srcOrd="0" destOrd="0" presId="urn:microsoft.com/office/officeart/2005/8/layout/vList4"/>
    <dgm:cxn modelId="{7D72BA7D-F515-4208-B752-9536BD68AFBE}" type="presParOf" srcId="{257305B6-9E63-438A-8AE8-75C35F3183F6}" destId="{9E384CC0-36B6-4EE2-903D-CD8941129A6F}" srcOrd="0" destOrd="0" presId="urn:microsoft.com/office/officeart/2005/8/layout/vList4"/>
    <dgm:cxn modelId="{21029462-1E68-41CF-A7D7-615A387AF22B}" type="presParOf" srcId="{257305B6-9E63-438A-8AE8-75C35F3183F6}" destId="{C4B72EB3-40F8-4E0F-9DC7-64F33D8DBC2A}" srcOrd="1" destOrd="0" presId="urn:microsoft.com/office/officeart/2005/8/layout/vList4"/>
    <dgm:cxn modelId="{9D3B4D3A-B4CE-42B7-A54E-810BB71306DF}" type="presParOf" srcId="{257305B6-9E63-438A-8AE8-75C35F3183F6}" destId="{A064BB56-ACB9-4132-9D6A-2D02C5DEBB1B}" srcOrd="2" destOrd="0" presId="urn:microsoft.com/office/officeart/2005/8/layout/vList4"/>
    <dgm:cxn modelId="{85DAADBA-01FF-4156-BF93-1B251BACE4B9}" type="presParOf" srcId="{BD312265-6DCA-46E5-9C15-9974FED893F4}" destId="{60FF3A0E-EE18-44D7-BFB4-E44A293BDF29}" srcOrd="1" destOrd="0" presId="urn:microsoft.com/office/officeart/2005/8/layout/vList4"/>
    <dgm:cxn modelId="{4D5291C8-4F91-42DF-BEC5-4F048480FC0B}" type="presParOf" srcId="{BD312265-6DCA-46E5-9C15-9974FED893F4}" destId="{1ACDAE3D-1B00-4B23-9A50-B1468E039511}" srcOrd="2" destOrd="0" presId="urn:microsoft.com/office/officeart/2005/8/layout/vList4"/>
    <dgm:cxn modelId="{CD218B4C-397A-4C92-AC79-47B14C7146DE}" type="presParOf" srcId="{1ACDAE3D-1B00-4B23-9A50-B1468E039511}" destId="{CCFBB1A0-DF08-48A5-92AE-336D9D32B751}" srcOrd="0" destOrd="0" presId="urn:microsoft.com/office/officeart/2005/8/layout/vList4"/>
    <dgm:cxn modelId="{26D98C24-6752-47A3-9FA4-D184B90AE129}" type="presParOf" srcId="{1ACDAE3D-1B00-4B23-9A50-B1468E039511}" destId="{0DD22775-4EBF-4249-81EF-BC0DCD8317DF}" srcOrd="1" destOrd="0" presId="urn:microsoft.com/office/officeart/2005/8/layout/vList4"/>
    <dgm:cxn modelId="{FEEABA4C-9591-43AE-BF8E-B66175C97E82}" type="presParOf" srcId="{1ACDAE3D-1B00-4B23-9A50-B1468E039511}" destId="{941A9DDB-CBFE-4BFF-B546-53F9DE54AD51}" srcOrd="2" destOrd="0" presId="urn:microsoft.com/office/officeart/2005/8/layout/vList4"/>
    <dgm:cxn modelId="{4F9838AD-ABFE-4B1D-8DC5-8C13D89EBE87}" type="presParOf" srcId="{BD312265-6DCA-46E5-9C15-9974FED893F4}" destId="{470688F9-C9E7-40ED-8AA6-6D158BD77C51}" srcOrd="3" destOrd="0" presId="urn:microsoft.com/office/officeart/2005/8/layout/vList4"/>
    <dgm:cxn modelId="{B0143918-71DC-4104-83B5-82A507AC1B23}" type="presParOf" srcId="{BD312265-6DCA-46E5-9C15-9974FED893F4}" destId="{B0FC19F9-FFA8-4E00-BF77-1DA0FFA38B31}" srcOrd="4" destOrd="0" presId="urn:microsoft.com/office/officeart/2005/8/layout/vList4"/>
    <dgm:cxn modelId="{DA94BA0F-F1EA-4A18-8004-2C07CCE1EDE9}" type="presParOf" srcId="{B0FC19F9-FFA8-4E00-BF77-1DA0FFA38B31}" destId="{DECC9CEE-468B-4610-B032-F438BD988C39}" srcOrd="0" destOrd="0" presId="urn:microsoft.com/office/officeart/2005/8/layout/vList4"/>
    <dgm:cxn modelId="{6FE3FE9A-680B-4A90-B94E-EF29763F683B}" type="presParOf" srcId="{B0FC19F9-FFA8-4E00-BF77-1DA0FFA38B31}" destId="{B7015B32-5FD9-44A8-87E7-88CB7CD9EC14}" srcOrd="1" destOrd="0" presId="urn:microsoft.com/office/officeart/2005/8/layout/vList4"/>
    <dgm:cxn modelId="{38CA3C24-B712-4075-80BB-C6F51D1E2936}" type="presParOf" srcId="{B0FC19F9-FFA8-4E00-BF77-1DA0FFA38B31}" destId="{CB62CDEE-9F0D-4F0B-8204-626BC7FC29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07FE-6565-4EC4-A002-7B1776F34355}">
      <dsp:nvSpPr>
        <dsp:cNvPr id="0" name=""/>
        <dsp:cNvSpPr/>
      </dsp:nvSpPr>
      <dsp:spPr>
        <a:xfrm rot="5400000">
          <a:off x="-305721" y="305763"/>
          <a:ext cx="2038146" cy="1426702"/>
        </a:xfrm>
        <a:prstGeom prst="chevron">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t>Riesgo</a:t>
          </a:r>
          <a:endParaRPr lang="es-ES" sz="1400" kern="1200"/>
        </a:p>
      </dsp:txBody>
      <dsp:txXfrm rot="-5400000">
        <a:off x="1" y="713392"/>
        <a:ext cx="1426702" cy="611444"/>
      </dsp:txXfrm>
    </dsp:sp>
    <dsp:sp modelId="{B5266C4F-0B69-43C6-BED3-55054AA631BC}">
      <dsp:nvSpPr>
        <dsp:cNvPr id="0" name=""/>
        <dsp:cNvSpPr/>
      </dsp:nvSpPr>
      <dsp:spPr>
        <a:xfrm rot="5400000">
          <a:off x="4719541" y="-3292797"/>
          <a:ext cx="1324795" cy="7910473"/>
        </a:xfrm>
        <a:prstGeom prst="round2Same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smtClean="0"/>
            <a:t>Eduardo Rodríguez, lo define como la incertidumbre que existe de que un hecho ocurra, durante un periodo y bajo condiciones determinadas, reportando pérdidas económicas además de la variación de los resultados esperados bajo las condiciones dadas en un periodo de tiempo.</a:t>
          </a:r>
          <a:endParaRPr lang="es-ES" sz="1600" kern="1200"/>
        </a:p>
      </dsp:txBody>
      <dsp:txXfrm rot="-5400000">
        <a:off x="1426703" y="64712"/>
        <a:ext cx="7845802" cy="1195453"/>
      </dsp:txXfrm>
    </dsp:sp>
    <dsp:sp modelId="{38D103B1-A189-45ED-A427-C33983AC79BE}">
      <dsp:nvSpPr>
        <dsp:cNvPr id="0" name=""/>
        <dsp:cNvSpPr/>
      </dsp:nvSpPr>
      <dsp:spPr>
        <a:xfrm rot="5400000">
          <a:off x="-305721" y="2153492"/>
          <a:ext cx="2038146" cy="1426702"/>
        </a:xfrm>
        <a:prstGeom prst="chevron">
          <a:avLst/>
        </a:prstGeom>
        <a:solidFill>
          <a:schemeClr val="accent5">
            <a:hueOff val="1074947"/>
            <a:satOff val="-11617"/>
            <a:lumOff val="-3726"/>
            <a:alphaOff val="0"/>
          </a:schemeClr>
        </a:solidFill>
        <a:ln w="15875" cap="rnd" cmpd="sng" algn="ctr">
          <a:solidFill>
            <a:schemeClr val="accent5">
              <a:hueOff val="1074947"/>
              <a:satOff val="-11617"/>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Riesgo financiero</a:t>
          </a:r>
          <a:endParaRPr lang="es-ES" sz="1400" kern="1200" dirty="0"/>
        </a:p>
      </dsp:txBody>
      <dsp:txXfrm rot="-5400000">
        <a:off x="1" y="2561121"/>
        <a:ext cx="1426702" cy="611444"/>
      </dsp:txXfrm>
    </dsp:sp>
    <dsp:sp modelId="{97D39253-A6EE-43B9-81FC-9ACF027AA824}">
      <dsp:nvSpPr>
        <dsp:cNvPr id="0" name=""/>
        <dsp:cNvSpPr/>
      </dsp:nvSpPr>
      <dsp:spPr>
        <a:xfrm rot="5400000">
          <a:off x="4719541" y="-1445068"/>
          <a:ext cx="1324795" cy="7910473"/>
        </a:xfrm>
        <a:prstGeom prst="round2SameRect">
          <a:avLst/>
        </a:prstGeom>
        <a:solidFill>
          <a:schemeClr val="lt1">
            <a:alpha val="90000"/>
            <a:hueOff val="0"/>
            <a:satOff val="0"/>
            <a:lumOff val="0"/>
            <a:alphaOff val="0"/>
          </a:schemeClr>
        </a:solidFill>
        <a:ln w="15875" cap="rnd" cmpd="sng" algn="ctr">
          <a:solidFill>
            <a:schemeClr val="accent5">
              <a:hueOff val="1074947"/>
              <a:satOff val="-11617"/>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Jairo Toro Días, hace referencia a la incertidumbre producida en el rendimiento de una inversión, debida a los cambios producidos en el sector en el que se opera y a la inestabilidad de los mercados financieros</a:t>
          </a:r>
          <a:r>
            <a:rPr lang="es-EC" sz="1600" kern="1200" smtClean="0"/>
            <a:t>. </a:t>
          </a:r>
          <a:endParaRPr lang="es-ES" sz="1600" kern="1200" dirty="0"/>
        </a:p>
      </dsp:txBody>
      <dsp:txXfrm rot="-5400000">
        <a:off x="1426703" y="1912441"/>
        <a:ext cx="7845802" cy="1195453"/>
      </dsp:txXfrm>
    </dsp:sp>
    <dsp:sp modelId="{9A3A6E2C-4983-4890-B563-D92AC7AD7C78}">
      <dsp:nvSpPr>
        <dsp:cNvPr id="0" name=""/>
        <dsp:cNvSpPr/>
      </dsp:nvSpPr>
      <dsp:spPr>
        <a:xfrm rot="5400000">
          <a:off x="-305721" y="4001221"/>
          <a:ext cx="2038146" cy="1426702"/>
        </a:xfrm>
        <a:prstGeom prst="chevron">
          <a:avLst/>
        </a:prstGeom>
        <a:solidFill>
          <a:schemeClr val="accent5">
            <a:hueOff val="2149893"/>
            <a:satOff val="-23233"/>
            <a:lumOff val="-7452"/>
            <a:alphaOff val="0"/>
          </a:schemeClr>
        </a:solidFill>
        <a:ln w="15875" cap="rnd" cmpd="sng" algn="ctr">
          <a:solidFill>
            <a:schemeClr val="accent5">
              <a:hueOff val="2149893"/>
              <a:satOff val="-23233"/>
              <a:lumOff val="-7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Modelos de regresión de datos panel</a:t>
          </a:r>
          <a:endParaRPr lang="es-ES" sz="1400" kern="1200" dirty="0"/>
        </a:p>
      </dsp:txBody>
      <dsp:txXfrm rot="-5400000">
        <a:off x="1" y="4408850"/>
        <a:ext cx="1426702" cy="611444"/>
      </dsp:txXfrm>
    </dsp:sp>
    <dsp:sp modelId="{DE353515-B1DB-4EE4-B72C-5C7E5FF54B4B}">
      <dsp:nvSpPr>
        <dsp:cNvPr id="0" name=""/>
        <dsp:cNvSpPr/>
      </dsp:nvSpPr>
      <dsp:spPr>
        <a:xfrm rot="5400000">
          <a:off x="4719541" y="402660"/>
          <a:ext cx="1324795" cy="7910473"/>
        </a:xfrm>
        <a:prstGeom prst="round2SameRect">
          <a:avLst/>
        </a:prstGeom>
        <a:solidFill>
          <a:schemeClr val="lt1">
            <a:alpha val="90000"/>
            <a:hueOff val="0"/>
            <a:satOff val="0"/>
            <a:lumOff val="0"/>
            <a:alphaOff val="0"/>
          </a:schemeClr>
        </a:solidFill>
        <a:ln w="15875" cap="rnd" cmpd="sng" algn="ctr">
          <a:solidFill>
            <a:schemeClr val="accent5">
              <a:hueOff val="2149893"/>
              <a:satOff val="-23233"/>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err="1" smtClean="0"/>
            <a:t>Merli</a:t>
          </a:r>
          <a:r>
            <a:rPr lang="es-EC" sz="1400" kern="1200" smtClean="0"/>
            <a:t> (Modelos de regresión de datos panel y su aplicación en la evaluación de impactos de programas sociales), destaca el poder tomar </a:t>
          </a:r>
          <a:r>
            <a:rPr lang="es-EC" sz="1400" kern="1200" dirty="0" smtClean="0"/>
            <a:t>en cuenta de manera explícita la heterogeneidad no observable, reduciendo el posible sesgo que ella genera, sin tener que recurrir a variables dicotómicas; el mejor aprovechamiento de la información.</a:t>
          </a:r>
          <a:endParaRPr lang="es-ES" sz="1400" kern="1200"/>
        </a:p>
      </dsp:txBody>
      <dsp:txXfrm rot="-5400000">
        <a:off x="1426703" y="3760170"/>
        <a:ext cx="7845802" cy="1195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9F18-1DB9-4DA9-9D9F-D61681A8E115}">
      <dsp:nvSpPr>
        <dsp:cNvPr id="0" name=""/>
        <dsp:cNvSpPr/>
      </dsp:nvSpPr>
      <dsp:spPr>
        <a:xfrm>
          <a:off x="709451" y="0"/>
          <a:ext cx="8040450" cy="53165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24BD9-7C36-4EDB-B760-095F2748A5E4}">
      <dsp:nvSpPr>
        <dsp:cNvPr id="0" name=""/>
        <dsp:cNvSpPr/>
      </dsp:nvSpPr>
      <dsp:spPr>
        <a:xfrm>
          <a:off x="4734" y="1594961"/>
          <a:ext cx="2277080" cy="212661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Estados e indicadores financieros periodo 2012-2016</a:t>
          </a:r>
          <a:endParaRPr lang="es-ES" sz="1700" kern="1200" dirty="0"/>
        </a:p>
      </dsp:txBody>
      <dsp:txXfrm>
        <a:off x="108547" y="1698774"/>
        <a:ext cx="2069454" cy="1918989"/>
      </dsp:txXfrm>
    </dsp:sp>
    <dsp:sp modelId="{D0F46398-924A-4427-B795-2AF6A196F6C1}">
      <dsp:nvSpPr>
        <dsp:cNvPr id="0" name=""/>
        <dsp:cNvSpPr/>
      </dsp:nvSpPr>
      <dsp:spPr>
        <a:xfrm>
          <a:off x="2395668" y="1594961"/>
          <a:ext cx="2277080" cy="2126615"/>
        </a:xfrm>
        <a:prstGeom prst="roundRect">
          <a:avLst/>
        </a:prstGeom>
        <a:solidFill>
          <a:schemeClr val="accent5">
            <a:hueOff val="716631"/>
            <a:satOff val="-7744"/>
            <a:lumOff val="-24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Superintendencia de compañías </a:t>
          </a:r>
          <a:endParaRPr lang="es-ES" sz="1700" kern="1200" dirty="0"/>
        </a:p>
      </dsp:txBody>
      <dsp:txXfrm>
        <a:off x="2499481" y="1698774"/>
        <a:ext cx="2069454" cy="1918989"/>
      </dsp:txXfrm>
    </dsp:sp>
    <dsp:sp modelId="{0158CC5F-4508-4A62-B2E9-5DBDC845E7C8}">
      <dsp:nvSpPr>
        <dsp:cNvPr id="0" name=""/>
        <dsp:cNvSpPr/>
      </dsp:nvSpPr>
      <dsp:spPr>
        <a:xfrm>
          <a:off x="4786603" y="1594961"/>
          <a:ext cx="2277080" cy="2126615"/>
        </a:xfrm>
        <a:prstGeom prst="roundRect">
          <a:avLst/>
        </a:prstGeom>
        <a:solidFill>
          <a:schemeClr val="accent5">
            <a:hueOff val="1433262"/>
            <a:satOff val="-15489"/>
            <a:lumOff val="-49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Modelo econométrico de regresión lineal</a:t>
          </a:r>
          <a:endParaRPr lang="es-ES" sz="1700" kern="1200" dirty="0"/>
        </a:p>
      </dsp:txBody>
      <dsp:txXfrm>
        <a:off x="4890416" y="1698774"/>
        <a:ext cx="2069454" cy="1918989"/>
      </dsp:txXfrm>
    </dsp:sp>
    <dsp:sp modelId="{D1599853-A108-4F96-8896-172F95FC4E27}">
      <dsp:nvSpPr>
        <dsp:cNvPr id="0" name=""/>
        <dsp:cNvSpPr/>
      </dsp:nvSpPr>
      <dsp:spPr>
        <a:xfrm>
          <a:off x="7177538" y="1594961"/>
          <a:ext cx="2277080" cy="2126615"/>
        </a:xfrm>
        <a:prstGeom prst="roundRect">
          <a:avLst/>
        </a:prstGeom>
        <a:solidFill>
          <a:schemeClr val="accent5">
            <a:hueOff val="2149893"/>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Programa estadístico SPSS y datos panel</a:t>
          </a:r>
          <a:endParaRPr lang="es-ES" sz="1700" kern="1200" dirty="0"/>
        </a:p>
      </dsp:txBody>
      <dsp:txXfrm>
        <a:off x="7281351" y="1698774"/>
        <a:ext cx="2069454" cy="1918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0C361-0D34-40CA-B9F7-6BC6EDCB9E72}" type="datetimeFigureOut">
              <a:rPr lang="es-EC" smtClean="0"/>
              <a:t>10/04/2018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2AA8-7918-4B5A-BD32-C93F5155A225}" type="slidenum">
              <a:rPr lang="es-EC" smtClean="0"/>
              <a:t>‹Nº›</a:t>
            </a:fld>
            <a:endParaRPr lang="es-EC"/>
          </a:p>
        </p:txBody>
      </p:sp>
    </p:spTree>
    <p:extLst>
      <p:ext uri="{BB962C8B-B14F-4D97-AF65-F5344CB8AC3E}">
        <p14:creationId xmlns:p14="http://schemas.microsoft.com/office/powerpoint/2010/main" val="138385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153088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86369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A4024D-0E94-4984-B40F-9FD8B60453BA}"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510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987B56C-C0A2-4367-9836-5C37B3F04D31}" type="datetimeFigureOut">
              <a:rPr lang="es-EC" smtClean="0"/>
              <a:t>10/04/2018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181829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987B56C-C0A2-4367-9836-5C37B3F04D31}" type="datetimeFigureOut">
              <a:rPr lang="es-EC" smtClean="0"/>
              <a:t>10/04/2018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4024D-0E94-4984-B40F-9FD8B60453BA}"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59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987B56C-C0A2-4367-9836-5C37B3F04D31}" type="datetimeFigureOut">
              <a:rPr lang="es-EC" smtClean="0"/>
              <a:t>10/04/2018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378443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207051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314084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169845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987B56C-C0A2-4367-9836-5C37B3F04D31}" type="datetimeFigureOut">
              <a:rPr lang="es-EC" smtClean="0"/>
              <a:t>10/04/2018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90552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987B56C-C0A2-4367-9836-5C37B3F04D31}" type="datetimeFigureOut">
              <a:rPr lang="es-EC" smtClean="0"/>
              <a:t>10/04/2018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408076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987B56C-C0A2-4367-9836-5C37B3F04D31}" type="datetimeFigureOut">
              <a:rPr lang="es-EC" smtClean="0"/>
              <a:t>10/04/2018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301759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987B56C-C0A2-4367-9836-5C37B3F04D31}" type="datetimeFigureOut">
              <a:rPr lang="es-EC" smtClean="0"/>
              <a:t>10/04/2018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371495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7B56C-C0A2-4367-9836-5C37B3F04D31}" type="datetimeFigureOut">
              <a:rPr lang="es-EC" smtClean="0"/>
              <a:t>10/04/2018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243067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987B56C-C0A2-4367-9836-5C37B3F04D31}" type="datetimeFigureOut">
              <a:rPr lang="es-EC" smtClean="0"/>
              <a:t>10/04/2018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222034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987B56C-C0A2-4367-9836-5C37B3F04D31}" type="datetimeFigureOut">
              <a:rPr lang="es-EC" smtClean="0"/>
              <a:t>10/04/2018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4024D-0E94-4984-B40F-9FD8B60453BA}" type="slidenum">
              <a:rPr lang="es-EC" smtClean="0"/>
              <a:t>‹Nº›</a:t>
            </a:fld>
            <a:endParaRPr lang="es-EC"/>
          </a:p>
        </p:txBody>
      </p:sp>
    </p:spTree>
    <p:extLst>
      <p:ext uri="{BB962C8B-B14F-4D97-AF65-F5344CB8AC3E}">
        <p14:creationId xmlns:p14="http://schemas.microsoft.com/office/powerpoint/2010/main" val="373137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87B56C-C0A2-4367-9836-5C37B3F04D31}" type="datetimeFigureOut">
              <a:rPr lang="es-EC" smtClean="0"/>
              <a:t>10/04/2018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1A4024D-0E94-4984-B40F-9FD8B60453BA}" type="slidenum">
              <a:rPr lang="es-EC" smtClean="0"/>
              <a:t>‹Nº›</a:t>
            </a:fld>
            <a:endParaRPr lang="es-EC"/>
          </a:p>
        </p:txBody>
      </p:sp>
    </p:spTree>
    <p:extLst>
      <p:ext uri="{BB962C8B-B14F-4D97-AF65-F5344CB8AC3E}">
        <p14:creationId xmlns:p14="http://schemas.microsoft.com/office/powerpoint/2010/main" val="364165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79613" y="2743200"/>
            <a:ext cx="9525000" cy="3148150"/>
          </a:xfrm>
        </p:spPr>
        <p:txBody>
          <a:bodyPr>
            <a:noAutofit/>
          </a:bodyPr>
          <a:lstStyle/>
          <a:p>
            <a:pPr algn="ctr"/>
            <a:r>
              <a:rPr lang="es-EC" sz="2800" b="1" dirty="0"/>
              <a:t>DEPARTAMENTO DE CIENCIAS ECONÓMICAS, ADMINISTRATIVAS Y DE </a:t>
            </a:r>
            <a:r>
              <a:rPr lang="es-EC" sz="2800" b="1" dirty="0" smtClean="0"/>
              <a:t>COMERCIO</a:t>
            </a:r>
          </a:p>
          <a:p>
            <a:pPr algn="ctr"/>
            <a:endParaRPr lang="es-EC" sz="2800" dirty="0"/>
          </a:p>
          <a:p>
            <a:pPr algn="ctr"/>
            <a:r>
              <a:rPr lang="es-EC" sz="2800" b="1" dirty="0"/>
              <a:t> </a:t>
            </a:r>
            <a:r>
              <a:rPr lang="es-EC" sz="2800" b="1" dirty="0" smtClean="0"/>
              <a:t>CARRERA </a:t>
            </a:r>
            <a:r>
              <a:rPr lang="es-EC" sz="2800" b="1" dirty="0"/>
              <a:t>DE CONTABILIDAD Y </a:t>
            </a:r>
            <a:r>
              <a:rPr lang="es-EC" sz="2800" b="1" dirty="0" smtClean="0"/>
              <a:t>AUDITORÍA</a:t>
            </a:r>
          </a:p>
          <a:p>
            <a:pPr algn="ctr"/>
            <a:endParaRPr lang="es-EC" sz="2800" dirty="0"/>
          </a:p>
          <a:p>
            <a:pPr algn="ctr"/>
            <a:r>
              <a:rPr lang="es-EC" sz="2800" b="1" dirty="0"/>
              <a:t>TRABAJO DE INVESTIGACIÓN PREVIO A LA OBTENCIÓN DEL TÍTULO DE CONTADOR PÚBLICO AUTORIZADO (CPA)</a:t>
            </a:r>
            <a:endParaRPr lang="es-EC" sz="2800" dirty="0"/>
          </a:p>
          <a:p>
            <a:endParaRPr lang="es-EC" sz="800" dirty="0"/>
          </a:p>
        </p:txBody>
      </p:sp>
      <p:pic>
        <p:nvPicPr>
          <p:cNvPr id="1026"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006" y="236854"/>
            <a:ext cx="8220474" cy="216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1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8"/>
          <p:cNvGraphicFramePr>
            <a:graphicFrameLocks/>
          </p:cNvGraphicFramePr>
          <p:nvPr>
            <p:extLst>
              <p:ext uri="{D42A27DB-BD31-4B8C-83A1-F6EECF244321}">
                <p14:modId xmlns:p14="http://schemas.microsoft.com/office/powerpoint/2010/main" val="2136933023"/>
              </p:ext>
            </p:extLst>
          </p:nvPr>
        </p:nvGraphicFramePr>
        <p:xfrm>
          <a:off x="2390502" y="156753"/>
          <a:ext cx="4911634" cy="3265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3896139168"/>
              </p:ext>
            </p:extLst>
          </p:nvPr>
        </p:nvGraphicFramePr>
        <p:xfrm>
          <a:off x="7302136" y="1219836"/>
          <a:ext cx="4689567" cy="4631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1760505874"/>
              </p:ext>
            </p:extLst>
          </p:nvPr>
        </p:nvGraphicFramePr>
        <p:xfrm>
          <a:off x="2325187" y="3648893"/>
          <a:ext cx="5042264" cy="3052354"/>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14" y="220069"/>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1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46341"/>
          </a:xfrm>
        </p:spPr>
        <p:txBody>
          <a:bodyPr>
            <a:normAutofit fontScale="90000"/>
          </a:bodyPr>
          <a:lstStyle/>
          <a:p>
            <a:r>
              <a:rPr lang="es-EC" b="1" dirty="0"/>
              <a:t>Informe ejecutivo</a:t>
            </a:r>
            <a:r>
              <a:rPr lang="es-EC" b="1" dirty="0" smtClean="0"/>
              <a:t>: Correlaciones</a:t>
            </a:r>
            <a:r>
              <a:rPr lang="es-EC" dirty="0"/>
              <a:t/>
            </a:r>
            <a:br>
              <a:rPr lang="es-EC" dirty="0"/>
            </a:br>
            <a:endParaRPr lang="es-EC" b="1"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a 17"/>
          <p:cNvGraphicFramePr>
            <a:graphicFrameLocks noGrp="1"/>
          </p:cNvGraphicFramePr>
          <p:nvPr>
            <p:extLst>
              <p:ext uri="{D42A27DB-BD31-4B8C-83A1-F6EECF244321}">
                <p14:modId xmlns:p14="http://schemas.microsoft.com/office/powerpoint/2010/main" val="2340963019"/>
              </p:ext>
            </p:extLst>
          </p:nvPr>
        </p:nvGraphicFramePr>
        <p:xfrm>
          <a:off x="2592925" y="1425860"/>
          <a:ext cx="9123644" cy="5149962"/>
        </p:xfrm>
        <a:graphic>
          <a:graphicData uri="http://schemas.openxmlformats.org/drawingml/2006/table">
            <a:tbl>
              <a:tblPr firstRow="1" firstCol="1">
                <a:tableStyleId>{BC89EF96-8CEA-46FF-86C4-4CE0E7609802}</a:tableStyleId>
              </a:tblPr>
              <a:tblGrid>
                <a:gridCol w="1163829">
                  <a:extLst>
                    <a:ext uri="{9D8B030D-6E8A-4147-A177-3AD203B41FA5}">
                      <a16:colId xmlns:a16="http://schemas.microsoft.com/office/drawing/2014/main" xmlns="" val="1562214919"/>
                    </a:ext>
                  </a:extLst>
                </a:gridCol>
                <a:gridCol w="901337">
                  <a:extLst>
                    <a:ext uri="{9D8B030D-6E8A-4147-A177-3AD203B41FA5}">
                      <a16:colId xmlns:a16="http://schemas.microsoft.com/office/drawing/2014/main" xmlns="" val="4038668368"/>
                    </a:ext>
                  </a:extLst>
                </a:gridCol>
                <a:gridCol w="859167">
                  <a:extLst>
                    <a:ext uri="{9D8B030D-6E8A-4147-A177-3AD203B41FA5}">
                      <a16:colId xmlns:a16="http://schemas.microsoft.com/office/drawing/2014/main" xmlns="" val="3637684593"/>
                    </a:ext>
                  </a:extLst>
                </a:gridCol>
                <a:gridCol w="1010845">
                  <a:extLst>
                    <a:ext uri="{9D8B030D-6E8A-4147-A177-3AD203B41FA5}">
                      <a16:colId xmlns:a16="http://schemas.microsoft.com/office/drawing/2014/main" xmlns="" val="2969064743"/>
                    </a:ext>
                  </a:extLst>
                </a:gridCol>
                <a:gridCol w="937940">
                  <a:extLst>
                    <a:ext uri="{9D8B030D-6E8A-4147-A177-3AD203B41FA5}">
                      <a16:colId xmlns:a16="http://schemas.microsoft.com/office/drawing/2014/main" xmlns="" val="3434749236"/>
                    </a:ext>
                  </a:extLst>
                </a:gridCol>
                <a:gridCol w="663675">
                  <a:extLst>
                    <a:ext uri="{9D8B030D-6E8A-4147-A177-3AD203B41FA5}">
                      <a16:colId xmlns:a16="http://schemas.microsoft.com/office/drawing/2014/main" xmlns="" val="3914407108"/>
                    </a:ext>
                  </a:extLst>
                </a:gridCol>
                <a:gridCol w="663675">
                  <a:extLst>
                    <a:ext uri="{9D8B030D-6E8A-4147-A177-3AD203B41FA5}">
                      <a16:colId xmlns:a16="http://schemas.microsoft.com/office/drawing/2014/main" xmlns="" val="3474115890"/>
                    </a:ext>
                  </a:extLst>
                </a:gridCol>
                <a:gridCol w="730794">
                  <a:extLst>
                    <a:ext uri="{9D8B030D-6E8A-4147-A177-3AD203B41FA5}">
                      <a16:colId xmlns:a16="http://schemas.microsoft.com/office/drawing/2014/main" xmlns="" val="3892685391"/>
                    </a:ext>
                  </a:extLst>
                </a:gridCol>
                <a:gridCol w="730794">
                  <a:extLst>
                    <a:ext uri="{9D8B030D-6E8A-4147-A177-3AD203B41FA5}">
                      <a16:colId xmlns:a16="http://schemas.microsoft.com/office/drawing/2014/main" xmlns="" val="1619381007"/>
                    </a:ext>
                  </a:extLst>
                </a:gridCol>
                <a:gridCol w="730794">
                  <a:extLst>
                    <a:ext uri="{9D8B030D-6E8A-4147-A177-3AD203B41FA5}">
                      <a16:colId xmlns:a16="http://schemas.microsoft.com/office/drawing/2014/main" xmlns="" val="3617046476"/>
                    </a:ext>
                  </a:extLst>
                </a:gridCol>
                <a:gridCol w="730794">
                  <a:extLst>
                    <a:ext uri="{9D8B030D-6E8A-4147-A177-3AD203B41FA5}">
                      <a16:colId xmlns:a16="http://schemas.microsoft.com/office/drawing/2014/main" xmlns="" val="4254043801"/>
                    </a:ext>
                  </a:extLst>
                </a:gridCol>
              </a:tblGrid>
              <a:tr h="268336">
                <a:tc gridSpan="11">
                  <a:txBody>
                    <a:bodyPr/>
                    <a:lstStyle/>
                    <a:p>
                      <a:pPr algn="ctr">
                        <a:lnSpc>
                          <a:spcPct val="107000"/>
                        </a:lnSpc>
                        <a:spcAft>
                          <a:spcPts val="0"/>
                        </a:spcAft>
                      </a:pPr>
                      <a:r>
                        <a:rPr lang="es-EC" sz="1400" dirty="0">
                          <a:effectLst/>
                        </a:rPr>
                        <a:t>Correlaciones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256936537"/>
                  </a:ext>
                </a:extLst>
              </a:tr>
              <a:tr h="1239919">
                <a:tc gridSpan="2">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lnSpc>
                          <a:spcPct val="107000"/>
                        </a:lnSpc>
                        <a:spcAft>
                          <a:spcPts val="0"/>
                        </a:spcAft>
                      </a:pPr>
                      <a:r>
                        <a:rPr lang="es-EC" sz="1200" b="1" dirty="0">
                          <a:effectLst/>
                        </a:rPr>
                        <a:t>LIQUIDEZ</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ENDEUDAMIENTO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a:effectLst/>
                        </a:rPr>
                        <a:t>RECUPERACIÓN DE CARTERA</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TASA ACTIVA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INFLACIÓN</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TASA PASIVA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LOGARITMO NATURAL INGRESOS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LOGARITMO NATURAL ACTVOS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LOGARITMO NATRAL RIESGO PAIS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3332361"/>
                  </a:ext>
                </a:extLst>
              </a:tr>
              <a:tr h="421672">
                <a:tc rowSpan="3">
                  <a:txBody>
                    <a:bodyPr/>
                    <a:lstStyle/>
                    <a:p>
                      <a:pPr algn="ctr">
                        <a:lnSpc>
                          <a:spcPct val="107000"/>
                        </a:lnSpc>
                        <a:spcAft>
                          <a:spcPts val="0"/>
                        </a:spcAft>
                      </a:pPr>
                      <a:r>
                        <a:rPr lang="es-EC" sz="1100" dirty="0">
                          <a:effectLst/>
                        </a:rPr>
                        <a:t>LIQUIDEZ</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50" dirty="0">
                          <a:effectLst/>
                        </a:rPr>
                        <a:t>Correlación de Pearson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-,632</a:t>
                      </a:r>
                      <a:r>
                        <a:rPr lang="es-EC" sz="1100" b="1" baseline="30000"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,091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-,053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,230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-,268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,167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90324252"/>
                  </a:ext>
                </a:extLst>
              </a:tr>
              <a:tr h="408893">
                <a:tc vMerge="1">
                  <a:txBody>
                    <a:bodyPr/>
                    <a:lstStyle/>
                    <a:p>
                      <a:endParaRPr lang="es-EC"/>
                    </a:p>
                  </a:txBody>
                  <a:tcPr/>
                </a:tc>
                <a:tc>
                  <a:txBody>
                    <a:bodyPr/>
                    <a:lstStyle/>
                    <a:p>
                      <a:pPr algn="ctr">
                        <a:lnSpc>
                          <a:spcPct val="107000"/>
                        </a:lnSpc>
                        <a:spcAft>
                          <a:spcPts val="0"/>
                        </a:spcAft>
                      </a:pPr>
                      <a:r>
                        <a:rPr lang="es-EC" sz="1050" dirty="0">
                          <a:effectLst/>
                        </a:rPr>
                        <a:t>Sig. (bilateral)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,330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,188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,345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1373695"/>
                  </a:ext>
                </a:extLst>
              </a:tr>
              <a:tr h="255559">
                <a:tc vMerge="1">
                  <a:txBody>
                    <a:bodyPr/>
                    <a:lstStyle/>
                    <a:p>
                      <a:endParaRPr lang="es-EC"/>
                    </a:p>
                  </a:txBody>
                  <a:tcPr/>
                </a:tc>
                <a:tc>
                  <a:txBody>
                    <a:bodyPr/>
                    <a:lstStyle/>
                    <a:p>
                      <a:pPr algn="ctr">
                        <a:lnSpc>
                          <a:spcPct val="107000"/>
                        </a:lnSpc>
                        <a:spcAft>
                          <a:spcPts val="0"/>
                        </a:spcAft>
                      </a:pPr>
                      <a:r>
                        <a:rPr lang="es-EC" sz="1050" dirty="0">
                          <a:effectLst/>
                        </a:rPr>
                        <a:t>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56285038"/>
                  </a:ext>
                </a:extLst>
              </a:tr>
              <a:tr h="408893">
                <a:tc rowSpan="3">
                  <a:txBody>
                    <a:bodyPr/>
                    <a:lstStyle/>
                    <a:p>
                      <a:pPr algn="ctr">
                        <a:lnSpc>
                          <a:spcPct val="107000"/>
                        </a:lnSpc>
                        <a:spcAft>
                          <a:spcPts val="0"/>
                        </a:spcAft>
                      </a:pPr>
                      <a:r>
                        <a:rPr lang="es-EC" sz="1100" dirty="0">
                          <a:effectLst/>
                        </a:rPr>
                        <a:t>ENDEUDAMIENTO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50" dirty="0">
                          <a:effectLst/>
                        </a:rPr>
                        <a:t>Correlación de Pearson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,174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-,051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,363</a:t>
                      </a:r>
                      <a:r>
                        <a:rPr lang="es-EC" sz="1100" baseline="300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,510</a:t>
                      </a:r>
                      <a:r>
                        <a:rPr lang="es-EC" sz="1100" b="1" baseline="30000"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60191229"/>
                  </a:ext>
                </a:extLst>
              </a:tr>
              <a:tr h="408893">
                <a:tc vMerge="1">
                  <a:txBody>
                    <a:bodyPr/>
                    <a:lstStyle/>
                    <a:p>
                      <a:endParaRPr lang="es-EC"/>
                    </a:p>
                  </a:txBody>
                  <a:tcPr/>
                </a:tc>
                <a:tc>
                  <a:txBody>
                    <a:bodyPr/>
                    <a:lstStyle/>
                    <a:p>
                      <a:pPr algn="ctr">
                        <a:lnSpc>
                          <a:spcPct val="107000"/>
                        </a:lnSpc>
                        <a:spcAft>
                          <a:spcPts val="0"/>
                        </a:spcAft>
                      </a:pPr>
                      <a:r>
                        <a:rPr lang="es-EC" sz="1050" dirty="0">
                          <a:effectLst/>
                        </a:rPr>
                        <a:t>Sig. (bilateral)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row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,617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,750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,876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,818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45115095"/>
                  </a:ext>
                </a:extLst>
              </a:tr>
              <a:tr h="255559">
                <a:tc vMerge="1">
                  <a:txBody>
                    <a:bodyPr/>
                    <a:lstStyle/>
                    <a:p>
                      <a:endParaRPr lang="es-EC"/>
                    </a:p>
                  </a:txBody>
                  <a:tcPr/>
                </a:tc>
                <a:tc>
                  <a:txBody>
                    <a:bodyPr/>
                    <a:lstStyle/>
                    <a:p>
                      <a:pPr algn="ctr">
                        <a:lnSpc>
                          <a:spcPct val="107000"/>
                        </a:lnSpc>
                        <a:spcAft>
                          <a:spcPts val="0"/>
                        </a:spcAft>
                      </a:pPr>
                      <a:r>
                        <a:rPr lang="es-EC" sz="1050" dirty="0">
                          <a:effectLst/>
                        </a:rPr>
                        <a:t>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14166598"/>
                  </a:ext>
                </a:extLst>
              </a:tr>
              <a:tr h="408893">
                <a:tc rowSpan="3">
                  <a:txBody>
                    <a:bodyPr/>
                    <a:lstStyle/>
                    <a:p>
                      <a:pPr algn="ctr">
                        <a:lnSpc>
                          <a:spcPct val="107000"/>
                        </a:lnSpc>
                        <a:spcAft>
                          <a:spcPts val="0"/>
                        </a:spcAft>
                      </a:pPr>
                      <a:r>
                        <a:rPr lang="es-EC" sz="1100" dirty="0">
                          <a:effectLst/>
                        </a:rPr>
                        <a:t>RECUPERACIÓN DE CARTERA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50" dirty="0">
                          <a:effectLst/>
                        </a:rPr>
                        <a:t>Correlación de Pearson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grid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s-EC"/>
                    </a:p>
                  </a:txBody>
                  <a:tcPr/>
                </a:tc>
                <a:tc>
                  <a:txBody>
                    <a:bodyPr/>
                    <a:lstStyle/>
                    <a:p>
                      <a:pPr algn="ctr">
                        <a:lnSpc>
                          <a:spcPct val="107000"/>
                        </a:lnSpc>
                        <a:spcAft>
                          <a:spcPts val="0"/>
                        </a:spcAft>
                      </a:pPr>
                      <a:r>
                        <a:rPr lang="es-EC" sz="11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-,009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-,113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13498219"/>
                  </a:ext>
                </a:extLst>
              </a:tr>
              <a:tr h="408893">
                <a:tc vMerge="1">
                  <a:txBody>
                    <a:bodyPr/>
                    <a:lstStyle/>
                    <a:p>
                      <a:endParaRPr lang="es-EC"/>
                    </a:p>
                  </a:txBody>
                  <a:tcPr/>
                </a:tc>
                <a:tc>
                  <a:txBody>
                    <a:bodyPr/>
                    <a:lstStyle/>
                    <a:p>
                      <a:pPr algn="ctr">
                        <a:lnSpc>
                          <a:spcPct val="107000"/>
                        </a:lnSpc>
                        <a:spcAft>
                          <a:spcPts val="0"/>
                        </a:spcAft>
                      </a:pPr>
                      <a:r>
                        <a:rPr lang="es-EC" sz="1050" dirty="0">
                          <a:effectLst/>
                        </a:rPr>
                        <a:t>Sig. (bilateral)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r>
                        <a:rPr lang="es-EC"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,847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,434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,231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,210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,314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2190844"/>
                  </a:ext>
                </a:extLst>
              </a:tr>
              <a:tr h="255559">
                <a:tc vMerge="1">
                  <a:txBody>
                    <a:bodyPr/>
                    <a:lstStyle/>
                    <a:p>
                      <a:endParaRPr lang="es-EC"/>
                    </a:p>
                  </a:txBody>
                  <a:tcPr/>
                </a:tc>
                <a:tc>
                  <a:txBody>
                    <a:bodyPr/>
                    <a:lstStyle/>
                    <a:p>
                      <a:pPr algn="ctr">
                        <a:lnSpc>
                          <a:spcPct val="107000"/>
                        </a:lnSpc>
                        <a:spcAft>
                          <a:spcPts val="0"/>
                        </a:spcAft>
                      </a:pPr>
                      <a:r>
                        <a:rPr lang="es-EC" sz="1050" dirty="0">
                          <a:effectLst/>
                        </a:rPr>
                        <a:t>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49267720"/>
                  </a:ext>
                </a:extLst>
              </a:tr>
              <a:tr h="408893">
                <a:tc>
                  <a:txBody>
                    <a:bodyPr/>
                    <a:lstStyle/>
                    <a:p>
                      <a:pPr algn="ctr">
                        <a:lnSpc>
                          <a:spcPct val="107000"/>
                        </a:lnSpc>
                        <a:spcAft>
                          <a:spcPts val="0"/>
                        </a:spcAft>
                      </a:pPr>
                      <a:r>
                        <a:rPr lang="es-EC" sz="1100" dirty="0">
                          <a:effectLst/>
                        </a:rPr>
                        <a:t>TASA ACTIVA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50" dirty="0">
                          <a:effectLst/>
                        </a:rPr>
                        <a:t>Correlación de Pearson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s-EC"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07000"/>
                        </a:lnSpc>
                        <a:spcAft>
                          <a:spcPts val="0"/>
                        </a:spcAft>
                      </a:pPr>
                      <a:r>
                        <a:rPr lang="es-EC" sz="11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-,285</a:t>
                      </a:r>
                      <a:r>
                        <a:rPr lang="es-EC" sz="1100" baseline="300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,586</a:t>
                      </a:r>
                      <a:r>
                        <a:rPr lang="es-EC" sz="1100" b="1" baseline="30000"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,098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,070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,823</a:t>
                      </a:r>
                      <a:r>
                        <a:rPr lang="es-EC" sz="1100" b="1" baseline="30000"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0180199"/>
                  </a:ext>
                </a:extLst>
              </a:tr>
            </a:tbl>
          </a:graphicData>
        </a:graphic>
      </p:graphicFrame>
      <p:sp>
        <p:nvSpPr>
          <p:cNvPr id="19" name="Elipse 18"/>
          <p:cNvSpPr/>
          <p:nvPr/>
        </p:nvSpPr>
        <p:spPr>
          <a:xfrm>
            <a:off x="5669280" y="2996485"/>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Elipse 22"/>
          <p:cNvSpPr/>
          <p:nvPr/>
        </p:nvSpPr>
        <p:spPr>
          <a:xfrm>
            <a:off x="8803134" y="6199650"/>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4" name="Elipse 23"/>
          <p:cNvSpPr/>
          <p:nvPr/>
        </p:nvSpPr>
        <p:spPr>
          <a:xfrm>
            <a:off x="10272412" y="4050729"/>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5" name="Elipse 24"/>
          <p:cNvSpPr/>
          <p:nvPr/>
        </p:nvSpPr>
        <p:spPr>
          <a:xfrm>
            <a:off x="10971201" y="6199650"/>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7583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8"/>
                                        </p:tgtEl>
                                        <p:attrNameLst>
                                          <p:attrName>ppt_w</p:attrName>
                                        </p:attrNameLst>
                                      </p:cBhvr>
                                      <p:tavLst>
                                        <p:tav tm="0">
                                          <p:val>
                                            <p:strVal val="ppt_w"/>
                                          </p:val>
                                        </p:tav>
                                        <p:tav tm="100000">
                                          <p:val>
                                            <p:fltVal val="0"/>
                                          </p:val>
                                        </p:tav>
                                      </p:tavLst>
                                    </p:anim>
                                    <p:anim calcmode="lin" valueType="num">
                                      <p:cBhvr>
                                        <p:cTn id="7" dur="1000"/>
                                        <p:tgtEl>
                                          <p:spTgt spid="18"/>
                                        </p:tgtEl>
                                        <p:attrNameLst>
                                          <p:attrName>ppt_h</p:attrName>
                                        </p:attrNameLst>
                                      </p:cBhvr>
                                      <p:tavLst>
                                        <p:tav tm="0">
                                          <p:val>
                                            <p:strVal val="ppt_h"/>
                                          </p:val>
                                        </p:tav>
                                        <p:tav tm="100000">
                                          <p:val>
                                            <p:fltVal val="0"/>
                                          </p:val>
                                        </p:tav>
                                      </p:tavLst>
                                    </p:anim>
                                    <p:anim calcmode="lin" valueType="num">
                                      <p:cBhvr>
                                        <p:cTn id="8" dur="1000"/>
                                        <p:tgtEl>
                                          <p:spTgt spid="18"/>
                                        </p:tgtEl>
                                        <p:attrNameLst>
                                          <p:attrName>style.rotation</p:attrName>
                                        </p:attrNameLst>
                                      </p:cBhvr>
                                      <p:tavLst>
                                        <p:tav tm="0">
                                          <p:val>
                                            <p:fltVal val="0"/>
                                          </p:val>
                                        </p:tav>
                                        <p:tav tm="100000">
                                          <p:val>
                                            <p:fltVal val="90"/>
                                          </p:val>
                                        </p:tav>
                                      </p:tavLst>
                                    </p:anim>
                                    <p:animEffect transition="out" filter="fade">
                                      <p:cBhvr>
                                        <p:cTn id="9" dur="1000"/>
                                        <p:tgtEl>
                                          <p:spTgt spid="18"/>
                                        </p:tgtEl>
                                      </p:cBhvr>
                                    </p:animEffect>
                                    <p:set>
                                      <p:cBhvr>
                                        <p:cTn id="1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74607350"/>
              </p:ext>
            </p:extLst>
          </p:nvPr>
        </p:nvGraphicFramePr>
        <p:xfrm>
          <a:off x="2508070" y="420449"/>
          <a:ext cx="9139010" cy="6198621"/>
        </p:xfrm>
        <a:graphic>
          <a:graphicData uri="http://schemas.openxmlformats.org/drawingml/2006/table">
            <a:tbl>
              <a:tblPr firstCol="1">
                <a:tableStyleId>{BC89EF96-8CEA-46FF-86C4-4CE0E7609802}</a:tableStyleId>
              </a:tblPr>
              <a:tblGrid>
                <a:gridCol w="992886">
                  <a:extLst>
                    <a:ext uri="{9D8B030D-6E8A-4147-A177-3AD203B41FA5}">
                      <a16:colId xmlns:a16="http://schemas.microsoft.com/office/drawing/2014/main" xmlns="" val="3358392510"/>
                    </a:ext>
                  </a:extLst>
                </a:gridCol>
                <a:gridCol w="811494">
                  <a:extLst>
                    <a:ext uri="{9D8B030D-6E8A-4147-A177-3AD203B41FA5}">
                      <a16:colId xmlns:a16="http://schemas.microsoft.com/office/drawing/2014/main" xmlns="" val="1612461874"/>
                    </a:ext>
                  </a:extLst>
                </a:gridCol>
                <a:gridCol w="2812542">
                  <a:extLst>
                    <a:ext uri="{9D8B030D-6E8A-4147-A177-3AD203B41FA5}">
                      <a16:colId xmlns:a16="http://schemas.microsoft.com/office/drawing/2014/main" xmlns="" val="3337398658"/>
                    </a:ext>
                  </a:extLst>
                </a:gridCol>
                <a:gridCol w="576638">
                  <a:extLst>
                    <a:ext uri="{9D8B030D-6E8A-4147-A177-3AD203B41FA5}">
                      <a16:colId xmlns:a16="http://schemas.microsoft.com/office/drawing/2014/main" xmlns="" val="857964114"/>
                    </a:ext>
                  </a:extLst>
                </a:gridCol>
                <a:gridCol w="730026">
                  <a:extLst>
                    <a:ext uri="{9D8B030D-6E8A-4147-A177-3AD203B41FA5}">
                      <a16:colId xmlns:a16="http://schemas.microsoft.com/office/drawing/2014/main" xmlns="" val="106931067"/>
                    </a:ext>
                  </a:extLst>
                </a:gridCol>
                <a:gridCol w="803856">
                  <a:extLst>
                    <a:ext uri="{9D8B030D-6E8A-4147-A177-3AD203B41FA5}">
                      <a16:colId xmlns:a16="http://schemas.microsoft.com/office/drawing/2014/main" xmlns="" val="4132122934"/>
                    </a:ext>
                  </a:extLst>
                </a:gridCol>
                <a:gridCol w="803856">
                  <a:extLst>
                    <a:ext uri="{9D8B030D-6E8A-4147-A177-3AD203B41FA5}">
                      <a16:colId xmlns:a16="http://schemas.microsoft.com/office/drawing/2014/main" xmlns="" val="411086726"/>
                    </a:ext>
                  </a:extLst>
                </a:gridCol>
                <a:gridCol w="803856">
                  <a:extLst>
                    <a:ext uri="{9D8B030D-6E8A-4147-A177-3AD203B41FA5}">
                      <a16:colId xmlns:a16="http://schemas.microsoft.com/office/drawing/2014/main" xmlns="" val="3674971929"/>
                    </a:ext>
                  </a:extLst>
                </a:gridCol>
                <a:gridCol w="803856">
                  <a:extLst>
                    <a:ext uri="{9D8B030D-6E8A-4147-A177-3AD203B41FA5}">
                      <a16:colId xmlns:a16="http://schemas.microsoft.com/office/drawing/2014/main" xmlns="" val="2058542895"/>
                    </a:ext>
                  </a:extLst>
                </a:gridCol>
              </a:tblGrid>
              <a:tr h="323973">
                <a:tc rowSpan="2">
                  <a:txBody>
                    <a:bodyPr/>
                    <a:lstStyle/>
                    <a:p>
                      <a:endParaRPr lang="es-EC"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Sig. (bilateral)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endParaRPr lang="es-EC" sz="1600" dirty="0">
                        <a:effectLst/>
                        <a:latin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,627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47448539"/>
                  </a:ext>
                </a:extLst>
              </a:tr>
              <a:tr h="157720">
                <a:tc vMerge="1">
                  <a:txBody>
                    <a:bodyPr/>
                    <a:lstStyle/>
                    <a:p>
                      <a:endParaRPr lang="es-EC"/>
                    </a:p>
                  </a:txBody>
                  <a:tcPr/>
                </a:tc>
                <a:tc>
                  <a:txBody>
                    <a:bodyPr/>
                    <a:lstStyle/>
                    <a:p>
                      <a:pPr algn="ctr">
                        <a:lnSpc>
                          <a:spcPct val="107000"/>
                        </a:lnSpc>
                        <a:spcAft>
                          <a:spcPts val="0"/>
                        </a:spcAft>
                      </a:pPr>
                      <a:r>
                        <a:rPr lang="es-EC" sz="1100">
                          <a:effectLst/>
                        </a:rPr>
                        <a: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05246413"/>
                  </a:ext>
                </a:extLst>
              </a:tr>
              <a:tr h="490226">
                <a:tc rowSpan="3">
                  <a:txBody>
                    <a:bodyPr/>
                    <a:lstStyle/>
                    <a:p>
                      <a:pPr algn="ctr">
                        <a:lnSpc>
                          <a:spcPct val="107000"/>
                        </a:lnSpc>
                        <a:spcAft>
                          <a:spcPts val="0"/>
                        </a:spcAft>
                      </a:pPr>
                      <a:r>
                        <a:rPr lang="es-EC" sz="1000">
                          <a:effectLst/>
                        </a:rPr>
                        <a:t>INFLACIÓN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Correlación de Pearson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grid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s-EC"/>
                    </a:p>
                  </a:txBody>
                  <a:tcPr/>
                </a:tc>
                <a:tc>
                  <a:txBody>
                    <a:bodyPr/>
                    <a:lstStyle/>
                    <a:p>
                      <a:pPr algn="ctr">
                        <a:lnSpc>
                          <a:spcPct val="107000"/>
                        </a:lnSpc>
                        <a:spcAft>
                          <a:spcPts val="0"/>
                        </a:spcAft>
                      </a:pPr>
                      <a:r>
                        <a:rPr lang="es-EC" sz="11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,514</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20756824"/>
                  </a:ext>
                </a:extLst>
              </a:tr>
              <a:tr h="323973">
                <a:tc vMerge="1">
                  <a:txBody>
                    <a:bodyPr/>
                    <a:lstStyle/>
                    <a:p>
                      <a:endParaRPr lang="es-EC"/>
                    </a:p>
                  </a:txBody>
                  <a:tcPr/>
                </a:tc>
                <a:tc>
                  <a:txBody>
                    <a:bodyPr/>
                    <a:lstStyle/>
                    <a:p>
                      <a:pPr algn="ctr">
                        <a:lnSpc>
                          <a:spcPct val="107000"/>
                        </a:lnSpc>
                        <a:spcAft>
                          <a:spcPts val="0"/>
                        </a:spcAft>
                      </a:pPr>
                      <a:r>
                        <a:rPr lang="es-EC" sz="1100" dirty="0">
                          <a:effectLst/>
                        </a:rPr>
                        <a:t>Sig. (bilateral)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r>
                        <a:rPr lang="es-EC"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48782770"/>
                  </a:ext>
                </a:extLst>
              </a:tr>
              <a:tr h="157720">
                <a:tc vMerge="1">
                  <a:txBody>
                    <a:bodyPr/>
                    <a:lstStyle/>
                    <a:p>
                      <a:endParaRPr lang="es-EC"/>
                    </a:p>
                  </a:txBody>
                  <a:tcPr/>
                </a:tc>
                <a:tc>
                  <a:txBody>
                    <a:bodyPr/>
                    <a:lstStyle/>
                    <a:p>
                      <a:pPr algn="ctr">
                        <a:lnSpc>
                          <a:spcPct val="107000"/>
                        </a:lnSpc>
                        <a:spcAft>
                          <a:spcPts val="0"/>
                        </a:spcAft>
                      </a:pPr>
                      <a:r>
                        <a:rPr lang="es-EC" sz="1100" dirty="0">
                          <a:effectLst/>
                        </a:rPr>
                        <a:t>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08757309"/>
                  </a:ext>
                </a:extLst>
              </a:tr>
              <a:tr h="490226">
                <a:tc rowSpan="3">
                  <a:txBody>
                    <a:bodyPr/>
                    <a:lstStyle/>
                    <a:p>
                      <a:pPr algn="ctr">
                        <a:lnSpc>
                          <a:spcPct val="107000"/>
                        </a:lnSpc>
                        <a:spcAft>
                          <a:spcPts val="0"/>
                        </a:spcAft>
                      </a:pPr>
                      <a:r>
                        <a:rPr lang="es-EC" sz="1000">
                          <a:effectLst/>
                        </a:rPr>
                        <a:t>TASA PASIVA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Correlación de Pearson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gridSpan="3">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s-EC"/>
                    </a:p>
                  </a:txBody>
                  <a:tcPr/>
                </a:tc>
                <a:tc rowSpan="3" hMerge="1">
                  <a:txBody>
                    <a:bodyPr/>
                    <a:lstStyle/>
                    <a:p>
                      <a:endParaRPr lang="es-EC"/>
                    </a:p>
                  </a:txBody>
                  <a:tcPr/>
                </a:tc>
                <a:tc>
                  <a:txBody>
                    <a:bodyPr/>
                    <a:lstStyle/>
                    <a:p>
                      <a:pPr algn="ctr">
                        <a:lnSpc>
                          <a:spcPct val="107000"/>
                        </a:lnSpc>
                        <a:spcAft>
                          <a:spcPts val="0"/>
                        </a:spcAft>
                      </a:pPr>
                      <a:r>
                        <a:rPr lang="es-EC" sz="11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,709</a:t>
                      </a:r>
                      <a:r>
                        <a:rPr lang="es-EC" sz="1100" b="1" baseline="30000"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59546586"/>
                  </a:ext>
                </a:extLst>
              </a:tr>
              <a:tr h="323973">
                <a:tc vMerge="1">
                  <a:txBody>
                    <a:bodyPr/>
                    <a:lstStyle/>
                    <a:p>
                      <a:endParaRPr lang="es-EC"/>
                    </a:p>
                  </a:txBody>
                  <a:tcPr/>
                </a:tc>
                <a:tc>
                  <a:txBody>
                    <a:bodyPr/>
                    <a:lstStyle/>
                    <a:p>
                      <a:pPr algn="ctr">
                        <a:lnSpc>
                          <a:spcPct val="107000"/>
                        </a:lnSpc>
                        <a:spcAft>
                          <a:spcPts val="0"/>
                        </a:spcAft>
                      </a:pPr>
                      <a:r>
                        <a:rPr lang="es-EC" sz="1100">
                          <a:effectLst/>
                        </a:rPr>
                        <a:t>Sig. (bilateral)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,251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57726356"/>
                  </a:ext>
                </a:extLst>
              </a:tr>
              <a:tr h="157720">
                <a:tc vMerge="1">
                  <a:txBody>
                    <a:bodyPr/>
                    <a:lstStyle/>
                    <a:p>
                      <a:endParaRPr lang="es-EC"/>
                    </a:p>
                  </a:txBody>
                  <a:tcPr/>
                </a:tc>
                <a:tc>
                  <a:txBody>
                    <a:bodyPr/>
                    <a:lstStyle/>
                    <a:p>
                      <a:pPr algn="ctr">
                        <a:lnSpc>
                          <a:spcPct val="107000"/>
                        </a:lnSpc>
                        <a:spcAft>
                          <a:spcPts val="0"/>
                        </a:spcAft>
                      </a:pPr>
                      <a:r>
                        <a:rPr lang="es-EC" sz="1100" dirty="0">
                          <a:effectLst/>
                        </a:rPr>
                        <a:t>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98493393"/>
                  </a:ext>
                </a:extLst>
              </a:tr>
              <a:tr h="490226">
                <a:tc rowSpan="3">
                  <a:txBody>
                    <a:bodyPr/>
                    <a:lstStyle/>
                    <a:p>
                      <a:pPr algn="ctr">
                        <a:lnSpc>
                          <a:spcPct val="107000"/>
                        </a:lnSpc>
                        <a:spcAft>
                          <a:spcPts val="0"/>
                        </a:spcAft>
                      </a:pPr>
                      <a:r>
                        <a:rPr lang="es-EC" sz="1000">
                          <a:effectLst/>
                        </a:rPr>
                        <a:t>LOGARITMO NATURAL INGRESOS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Correlación de Pearson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gridSpan="4">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a:txBody>
                    <a:bodyPr/>
                    <a:lstStyle/>
                    <a:p>
                      <a:pPr algn="ctr">
                        <a:lnSpc>
                          <a:spcPct val="107000"/>
                        </a:lnSpc>
                        <a:spcAft>
                          <a:spcPts val="0"/>
                        </a:spcAft>
                      </a:pPr>
                      <a:r>
                        <a:rPr lang="es-EC" sz="11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1" dirty="0">
                          <a:effectLst/>
                        </a:rPr>
                        <a:t>,962</a:t>
                      </a:r>
                      <a:r>
                        <a:rPr lang="es-EC" sz="1100" b="1" baseline="30000"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,229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50449772"/>
                  </a:ext>
                </a:extLst>
              </a:tr>
              <a:tr h="323973">
                <a:tc vMerge="1">
                  <a:txBody>
                    <a:bodyPr/>
                    <a:lstStyle/>
                    <a:p>
                      <a:endParaRPr lang="es-EC"/>
                    </a:p>
                  </a:txBody>
                  <a:tcPr/>
                </a:tc>
                <a:tc>
                  <a:txBody>
                    <a:bodyPr/>
                    <a:lstStyle/>
                    <a:p>
                      <a:pPr algn="ctr">
                        <a:lnSpc>
                          <a:spcPct val="107000"/>
                        </a:lnSpc>
                        <a:spcAft>
                          <a:spcPts val="0"/>
                        </a:spcAft>
                      </a:pPr>
                      <a:r>
                        <a:rPr lang="es-EC" sz="1100" dirty="0">
                          <a:effectLst/>
                        </a:rPr>
                        <a:t>Sig. (bilateral)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09847683"/>
                  </a:ext>
                </a:extLst>
              </a:tr>
              <a:tr h="157720">
                <a:tc vMerge="1">
                  <a:txBody>
                    <a:bodyPr/>
                    <a:lstStyle/>
                    <a:p>
                      <a:endParaRPr lang="es-EC"/>
                    </a:p>
                  </a:txBody>
                  <a:tcPr/>
                </a:tc>
                <a:tc>
                  <a:txBody>
                    <a:bodyPr/>
                    <a:lstStyle/>
                    <a:p>
                      <a:pPr algn="ctr">
                        <a:lnSpc>
                          <a:spcPct val="107000"/>
                        </a:lnSpc>
                        <a:spcAft>
                          <a:spcPts val="0"/>
                        </a:spcAft>
                      </a:pPr>
                      <a:r>
                        <a:rPr lang="es-EC" sz="1100" dirty="0">
                          <a:effectLst/>
                        </a:rPr>
                        <a:t>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6396738"/>
                  </a:ext>
                </a:extLst>
              </a:tr>
              <a:tr h="490226">
                <a:tc rowSpan="3">
                  <a:txBody>
                    <a:bodyPr/>
                    <a:lstStyle/>
                    <a:p>
                      <a:pPr algn="ctr">
                        <a:lnSpc>
                          <a:spcPct val="107000"/>
                        </a:lnSpc>
                        <a:spcAft>
                          <a:spcPts val="0"/>
                        </a:spcAft>
                      </a:pPr>
                      <a:r>
                        <a:rPr lang="es-EC" sz="1000">
                          <a:effectLst/>
                        </a:rPr>
                        <a:t>LOGARITMO NATURAL ACTVOS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Correlación de Pearson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gridSpan="5">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a:txBody>
                    <a:bodyPr/>
                    <a:lstStyle/>
                    <a:p>
                      <a:pPr algn="ctr">
                        <a:lnSpc>
                          <a:spcPct val="107000"/>
                        </a:lnSpc>
                        <a:spcAft>
                          <a:spcPts val="0"/>
                        </a:spcAft>
                      </a:pPr>
                      <a:r>
                        <a:rPr lang="es-EC" sz="11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,207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04106013"/>
                  </a:ext>
                </a:extLst>
              </a:tr>
              <a:tr h="323973">
                <a:tc vMerge="1">
                  <a:txBody>
                    <a:bodyPr/>
                    <a:lstStyle/>
                    <a:p>
                      <a:endParaRPr lang="es-EC"/>
                    </a:p>
                  </a:txBody>
                  <a:tcPr/>
                </a:tc>
                <a:tc>
                  <a:txBody>
                    <a:bodyPr/>
                    <a:lstStyle/>
                    <a:p>
                      <a:pPr algn="ctr">
                        <a:lnSpc>
                          <a:spcPct val="107000"/>
                        </a:lnSpc>
                        <a:spcAft>
                          <a:spcPts val="0"/>
                        </a:spcAft>
                      </a:pPr>
                      <a:r>
                        <a:rPr lang="es-EC" sz="1100">
                          <a:effectLst/>
                        </a:rPr>
                        <a:t>Sig. (bilateral)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,150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93411179"/>
                  </a:ext>
                </a:extLst>
              </a:tr>
              <a:tr h="157720">
                <a:tc vMerge="1">
                  <a:txBody>
                    <a:bodyPr/>
                    <a:lstStyle/>
                    <a:p>
                      <a:endParaRPr lang="es-EC"/>
                    </a:p>
                  </a:txBody>
                  <a:tcPr/>
                </a:tc>
                <a:tc>
                  <a:txBody>
                    <a:bodyPr/>
                    <a:lstStyle/>
                    <a:p>
                      <a:pPr algn="ctr">
                        <a:lnSpc>
                          <a:spcPct val="107000"/>
                        </a:lnSpc>
                        <a:spcAft>
                          <a:spcPts val="0"/>
                        </a:spcAft>
                      </a:pPr>
                      <a:r>
                        <a:rPr lang="es-EC" sz="1100" dirty="0">
                          <a:effectLst/>
                        </a:rPr>
                        <a:t>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50948381"/>
                  </a:ext>
                </a:extLst>
              </a:tr>
              <a:tr h="490226">
                <a:tc rowSpan="3">
                  <a:txBody>
                    <a:bodyPr/>
                    <a:lstStyle/>
                    <a:p>
                      <a:pPr algn="ctr">
                        <a:lnSpc>
                          <a:spcPct val="107000"/>
                        </a:lnSpc>
                        <a:spcAft>
                          <a:spcPts val="0"/>
                        </a:spcAft>
                      </a:pPr>
                      <a:r>
                        <a:rPr lang="es-EC" sz="1000">
                          <a:effectLst/>
                        </a:rPr>
                        <a:t>LOGARITMO NATRAL RIESGO PAIS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Correlación de Pearson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gridSpan="6">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a:txBody>
                    <a:bodyPr/>
                    <a:lstStyle/>
                    <a:p>
                      <a:pPr algn="ctr">
                        <a:lnSpc>
                          <a:spcPct val="107000"/>
                        </a:lnSpc>
                        <a:spcAft>
                          <a:spcPts val="0"/>
                        </a:spcAft>
                      </a:pPr>
                      <a:r>
                        <a:rPr lang="es-EC" sz="11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5649047"/>
                  </a:ext>
                </a:extLst>
              </a:tr>
              <a:tr h="323973">
                <a:tc vMerge="1">
                  <a:txBody>
                    <a:bodyPr/>
                    <a:lstStyle/>
                    <a:p>
                      <a:endParaRPr lang="es-EC"/>
                    </a:p>
                  </a:txBody>
                  <a:tcPr/>
                </a:tc>
                <a:tc>
                  <a:txBody>
                    <a:bodyPr/>
                    <a:lstStyle/>
                    <a:p>
                      <a:pPr algn="ctr">
                        <a:lnSpc>
                          <a:spcPct val="107000"/>
                        </a:lnSpc>
                        <a:spcAft>
                          <a:spcPts val="0"/>
                        </a:spcAft>
                      </a:pPr>
                      <a:r>
                        <a:rPr lang="es-EC" sz="1100">
                          <a:effectLst/>
                        </a:rPr>
                        <a:t>Sig. (bilateral)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r>
                        <a:rPr lang="es-EC"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92345951"/>
                  </a:ext>
                </a:extLst>
              </a:tr>
              <a:tr h="148399">
                <a:tc vMerge="1">
                  <a:txBody>
                    <a:bodyPr/>
                    <a:lstStyle/>
                    <a:p>
                      <a:endParaRPr lang="es-EC"/>
                    </a:p>
                  </a:txBody>
                  <a:tcPr/>
                </a:tc>
                <a:tc>
                  <a:txBody>
                    <a:bodyPr/>
                    <a:lstStyle/>
                    <a:p>
                      <a:pPr algn="ctr">
                        <a:lnSpc>
                          <a:spcPct val="107000"/>
                        </a:lnSpc>
                        <a:spcAft>
                          <a:spcPts val="0"/>
                        </a:spcAft>
                      </a:pPr>
                      <a:r>
                        <a:rPr lang="es-EC" sz="1000" dirty="0">
                          <a:effectLst/>
                        </a:rPr>
                        <a:t>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94933269"/>
                  </a:ext>
                </a:extLst>
              </a:tr>
              <a:tr h="148399">
                <a:tc gridSpan="9">
                  <a:txBody>
                    <a:bodyPr/>
                    <a:lstStyle/>
                    <a:p>
                      <a:pPr algn="ctr">
                        <a:lnSpc>
                          <a:spcPct val="107000"/>
                        </a:lnSpc>
                        <a:spcAft>
                          <a:spcPts val="0"/>
                        </a:spcAft>
                      </a:pPr>
                      <a:r>
                        <a:rPr lang="es-EC" sz="900" dirty="0">
                          <a:effectLst/>
                        </a:rPr>
                        <a:t>**. La correlación es significativa en el nivel 0,01 (2 colas).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873084942"/>
                  </a:ext>
                </a:extLst>
              </a:tr>
              <a:tr h="141331">
                <a:tc gridSpan="9">
                  <a:txBody>
                    <a:bodyPr/>
                    <a:lstStyle/>
                    <a:p>
                      <a:pPr algn="ctr">
                        <a:lnSpc>
                          <a:spcPct val="107000"/>
                        </a:lnSpc>
                        <a:spcAft>
                          <a:spcPts val="0"/>
                        </a:spcAft>
                      </a:pPr>
                      <a:r>
                        <a:rPr lang="es-EC" sz="900" dirty="0">
                          <a:effectLst/>
                        </a:rPr>
                        <a:t>*. La correlación es significativa en el nivel 0,05 (2 colas).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74885164"/>
                  </a:ext>
                </a:extLst>
              </a:tr>
            </a:tbl>
          </a:graphicData>
        </a:graphic>
      </p:graphicFrame>
      <p:sp>
        <p:nvSpPr>
          <p:cNvPr id="8" name="Elipse 7"/>
          <p:cNvSpPr/>
          <p:nvPr/>
        </p:nvSpPr>
        <p:spPr>
          <a:xfrm>
            <a:off x="10890007" y="1038823"/>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Elipse 8"/>
          <p:cNvSpPr/>
          <p:nvPr/>
        </p:nvSpPr>
        <p:spPr>
          <a:xfrm>
            <a:off x="10097590" y="3126539"/>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0" name="Elipse 9"/>
          <p:cNvSpPr/>
          <p:nvPr/>
        </p:nvSpPr>
        <p:spPr>
          <a:xfrm>
            <a:off x="10894423" y="2081508"/>
            <a:ext cx="658906" cy="323920"/>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11"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860088255"/>
              </p:ext>
            </p:extLst>
          </p:nvPr>
        </p:nvGraphicFramePr>
        <p:xfrm>
          <a:off x="2550025" y="261257"/>
          <a:ext cx="9193484" cy="6283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4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571859"/>
            <a:ext cx="8911687" cy="629924"/>
          </a:xfrm>
        </p:spPr>
        <p:txBody>
          <a:bodyPr>
            <a:normAutofit fontScale="90000"/>
          </a:bodyPr>
          <a:lstStyle/>
          <a:p>
            <a:r>
              <a:rPr lang="es-EC" b="1" dirty="0" smtClean="0"/>
              <a:t>Modelo de regresión lineal múltiple</a:t>
            </a:r>
            <a:endParaRPr lang="es-EC"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476103"/>
                <a:ext cx="8915400" cy="4924697"/>
              </a:xfrm>
            </p:spPr>
            <p:txBody>
              <a:bodyPr>
                <a:normAutofit/>
              </a:bodyPr>
              <a:lstStyle/>
              <a:p>
                <a:r>
                  <a:rPr lang="es-EC" dirty="0"/>
                  <a:t>El modelo aplicado se establece a través de la siguiente ecuación</a:t>
                </a:r>
                <a:r>
                  <a:rPr lang="es-EC" dirty="0" smtClean="0"/>
                  <a:t>:</a:t>
                </a:r>
                <a:endParaRPr lang="es-EC" i="1"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panose="02040503050406030204" pitchFamily="18" charset="0"/>
                            </a:rPr>
                            <m:t>𝑅𝐹</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0</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1</m:t>
                          </m:r>
                        </m:sub>
                      </m:sSub>
                      <m:sSub>
                        <m:sSubPr>
                          <m:ctrlPr>
                            <a:rPr lang="es-EC" i="1">
                              <a:latin typeface="Cambria Math"/>
                            </a:rPr>
                          </m:ctrlPr>
                        </m:sSubPr>
                        <m:e>
                          <m:r>
                            <a:rPr lang="es-EC" i="1">
                              <a:latin typeface="Cambria Math" panose="02040503050406030204" pitchFamily="18" charset="0"/>
                            </a:rPr>
                            <m:t>𝑅𝑃</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2</m:t>
                          </m:r>
                        </m:sub>
                      </m:sSub>
                      <m:sSub>
                        <m:sSubPr>
                          <m:ctrlPr>
                            <a:rPr lang="es-EC" i="1">
                              <a:latin typeface="Cambria Math"/>
                            </a:rPr>
                          </m:ctrlPr>
                        </m:sSubPr>
                        <m:e>
                          <m:r>
                            <a:rPr lang="es-EC" i="1">
                              <a:latin typeface="Cambria Math" panose="02040503050406030204" pitchFamily="18" charset="0"/>
                            </a:rPr>
                            <m:t>𝑇𝐼</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3</m:t>
                          </m:r>
                        </m:sub>
                      </m:sSub>
                      <m:sSub>
                        <m:sSubPr>
                          <m:ctrlPr>
                            <a:rPr lang="es-EC" i="1">
                              <a:latin typeface="Cambria Math"/>
                            </a:rPr>
                          </m:ctrlPr>
                        </m:sSubPr>
                        <m:e>
                          <m:func>
                            <m:funcPr>
                              <m:ctrlPr>
                                <a:rPr lang="es-EC" i="1">
                                  <a:latin typeface="Cambria Math"/>
                                </a:rPr>
                              </m:ctrlPr>
                            </m:funcPr>
                            <m:fName>
                              <m:r>
                                <m:rPr>
                                  <m:sty m:val="p"/>
                                </m:rPr>
                                <a:rPr lang="es-EC">
                                  <a:latin typeface="Cambria Math" panose="02040503050406030204" pitchFamily="18" charset="0"/>
                                </a:rPr>
                                <m:t>ln</m:t>
                              </m:r>
                            </m:fName>
                            <m:e>
                              <m:r>
                                <a:rPr lang="es-EC" i="1">
                                  <a:latin typeface="Cambria Math" panose="02040503050406030204" pitchFamily="18" charset="0"/>
                                </a:rPr>
                                <m:t>𝑎𝑐𝑡𝑖𝑣𝑜</m:t>
                              </m:r>
                            </m:e>
                          </m:func>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4</m:t>
                          </m:r>
                        </m:sub>
                      </m:sSub>
                      <m:sSub>
                        <m:sSubPr>
                          <m:ctrlPr>
                            <a:rPr lang="es-EC" i="1">
                              <a:latin typeface="Cambria Math"/>
                            </a:rPr>
                          </m:ctrlPr>
                        </m:sSubPr>
                        <m:e>
                          <m:r>
                            <a:rPr lang="es-EC" i="1">
                              <a:latin typeface="Cambria Math" panose="02040503050406030204" pitchFamily="18" charset="0"/>
                            </a:rPr>
                            <m:t>𝐼</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5</m:t>
                          </m:r>
                        </m:sub>
                      </m:sSub>
                      <m:sSub>
                        <m:sSubPr>
                          <m:ctrlPr>
                            <a:rPr lang="es-EC" i="1">
                              <a:latin typeface="Cambria Math"/>
                            </a:rPr>
                          </m:ctrlPr>
                        </m:sSubPr>
                        <m:e>
                          <m:r>
                            <a:rPr lang="es-EC" i="1">
                              <a:latin typeface="Cambria Math" panose="02040503050406030204" pitchFamily="18" charset="0"/>
                            </a:rPr>
                            <m:t>𝐼𝑁</m:t>
                          </m:r>
                        </m:e>
                        <m:sub>
                          <m:r>
                            <a:rPr lang="es-EC" i="1">
                              <a:latin typeface="Cambria Math" panose="02040503050406030204" pitchFamily="18" charset="0"/>
                            </a:rPr>
                            <m:t>𝑖𝑡</m:t>
                          </m:r>
                        </m:sub>
                      </m:sSub>
                    </m:oMath>
                  </m:oMathPara>
                </a14:m>
                <a:endParaRPr lang="es-EC" dirty="0" smtClean="0"/>
              </a:p>
              <a:p>
                <a:pPr marL="0" indent="0">
                  <a:buNone/>
                </a:pPr>
                <a:r>
                  <a:rPr lang="es-EC" dirty="0"/>
                  <a:t>Variable dependiente</a:t>
                </a:r>
              </a:p>
              <a:p>
                <a:pPr lvl="0"/>
                <a:r>
                  <a:rPr lang="es-EC" dirty="0"/>
                  <a:t>RF= Riesgo financiero (riesgo de liquidez, endeudamiento y recuperación de cartera).</a:t>
                </a:r>
              </a:p>
              <a:p>
                <a:pPr marL="0" indent="0">
                  <a:buNone/>
                </a:pPr>
                <a:r>
                  <a:rPr lang="es-EC" dirty="0"/>
                  <a:t>Variable independiente</a:t>
                </a:r>
              </a:p>
              <a:p>
                <a:pPr lvl="0"/>
                <a:r>
                  <a:rPr lang="es-EC" dirty="0"/>
                  <a:t>RP= Riesgo país</a:t>
                </a:r>
              </a:p>
              <a:p>
                <a:pPr lvl="0"/>
                <a:r>
                  <a:rPr lang="es-EC" dirty="0"/>
                  <a:t>TI= Tasa de interés</a:t>
                </a:r>
              </a:p>
              <a:p>
                <a:pPr lvl="0"/>
                <a:r>
                  <a:rPr lang="es-EC" dirty="0"/>
                  <a:t>I= Ingresos </a:t>
                </a:r>
              </a:p>
              <a:p>
                <a:pPr lvl="0"/>
                <a:r>
                  <a:rPr lang="es-EC" dirty="0" err="1"/>
                  <a:t>ln</a:t>
                </a:r>
                <a:r>
                  <a:rPr lang="es-EC" dirty="0"/>
                  <a:t> activo= Tamaño de la empresa en base a los activos fijos </a:t>
                </a:r>
              </a:p>
              <a:p>
                <a:pPr lvl="0"/>
                <a:r>
                  <a:rPr lang="es-EC" dirty="0"/>
                  <a:t>IN= Inflación</a:t>
                </a:r>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476103"/>
                <a:ext cx="8915400" cy="4924697"/>
              </a:xfrm>
              <a:blipFill>
                <a:blip r:embed="rId2"/>
                <a:stretch>
                  <a:fillRect l="-616" t="-619"/>
                </a:stretch>
              </a:blipFill>
            </p:spPr>
            <p:txBody>
              <a:bodyPr/>
              <a:lstStyle/>
              <a:p>
                <a:r>
                  <a:rPr lang="es-EC">
                    <a:noFill/>
                  </a:rPr>
                  <a:t> </a:t>
                </a:r>
              </a:p>
            </p:txBody>
          </p:sp>
        </mc:Fallback>
      </mc:AlternateContent>
      <p:pic>
        <p:nvPicPr>
          <p:cNvPr id="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0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36727"/>
            <a:ext cx="8911687" cy="629924"/>
          </a:xfrm>
        </p:spPr>
        <p:txBody>
          <a:bodyPr>
            <a:normAutofit fontScale="90000"/>
          </a:bodyPr>
          <a:lstStyle/>
          <a:p>
            <a:r>
              <a:rPr lang="es-EC" b="1" dirty="0"/>
              <a:t>Resultados de la investigación:</a:t>
            </a:r>
            <a:endParaRPr lang="es-EC" dirty="0"/>
          </a:p>
        </p:txBody>
      </p:sp>
      <p:sp>
        <p:nvSpPr>
          <p:cNvPr id="3" name="Marcador de contenido 2"/>
          <p:cNvSpPr>
            <a:spLocks noGrp="1"/>
          </p:cNvSpPr>
          <p:nvPr>
            <p:ph idx="1"/>
          </p:nvPr>
        </p:nvSpPr>
        <p:spPr>
          <a:xfrm>
            <a:off x="2468880" y="1097280"/>
            <a:ext cx="9035732" cy="5055326"/>
          </a:xfrm>
        </p:spPr>
        <p:txBody>
          <a:bodyPr/>
          <a:lstStyle/>
          <a:p>
            <a:r>
              <a:rPr lang="es-EC" dirty="0"/>
              <a:t>Regresión lineal múltiple: Riesgo de </a:t>
            </a:r>
            <a:r>
              <a:rPr lang="es-EC" dirty="0" smtClean="0"/>
              <a:t>liquidez</a:t>
            </a:r>
          </a:p>
          <a:p>
            <a:pPr marL="0" indent="0">
              <a:buNone/>
            </a:pP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102664966"/>
              </p:ext>
            </p:extLst>
          </p:nvPr>
        </p:nvGraphicFramePr>
        <p:xfrm>
          <a:off x="2754290" y="1519170"/>
          <a:ext cx="8750322" cy="3501903"/>
        </p:xfrm>
        <a:graphic>
          <a:graphicData uri="http://schemas.openxmlformats.org/drawingml/2006/table">
            <a:tbl>
              <a:tblPr firstRow="1" firstCol="1">
                <a:tableStyleId>{BC89EF96-8CEA-46FF-86C4-4CE0E7609802}</a:tableStyleId>
              </a:tblPr>
              <a:tblGrid>
                <a:gridCol w="1719330">
                  <a:extLst>
                    <a:ext uri="{9D8B030D-6E8A-4147-A177-3AD203B41FA5}">
                      <a16:colId xmlns:a16="http://schemas.microsoft.com/office/drawing/2014/main" xmlns="" val="418623221"/>
                    </a:ext>
                  </a:extLst>
                </a:gridCol>
                <a:gridCol w="1719330">
                  <a:extLst>
                    <a:ext uri="{9D8B030D-6E8A-4147-A177-3AD203B41FA5}">
                      <a16:colId xmlns:a16="http://schemas.microsoft.com/office/drawing/2014/main" xmlns="" val="3094658492"/>
                    </a:ext>
                  </a:extLst>
                </a:gridCol>
                <a:gridCol w="985897">
                  <a:extLst>
                    <a:ext uri="{9D8B030D-6E8A-4147-A177-3AD203B41FA5}">
                      <a16:colId xmlns:a16="http://schemas.microsoft.com/office/drawing/2014/main" xmlns="" val="3503825586"/>
                    </a:ext>
                  </a:extLst>
                </a:gridCol>
                <a:gridCol w="911055">
                  <a:extLst>
                    <a:ext uri="{9D8B030D-6E8A-4147-A177-3AD203B41FA5}">
                      <a16:colId xmlns:a16="http://schemas.microsoft.com/office/drawing/2014/main" xmlns="" val="2158886338"/>
                    </a:ext>
                  </a:extLst>
                </a:gridCol>
                <a:gridCol w="1110629">
                  <a:extLst>
                    <a:ext uri="{9D8B030D-6E8A-4147-A177-3AD203B41FA5}">
                      <a16:colId xmlns:a16="http://schemas.microsoft.com/office/drawing/2014/main" xmlns="" val="3505997350"/>
                    </a:ext>
                  </a:extLst>
                </a:gridCol>
                <a:gridCol w="895089">
                  <a:extLst>
                    <a:ext uri="{9D8B030D-6E8A-4147-A177-3AD203B41FA5}">
                      <a16:colId xmlns:a16="http://schemas.microsoft.com/office/drawing/2014/main" xmlns="" val="4073261451"/>
                    </a:ext>
                  </a:extLst>
                </a:gridCol>
                <a:gridCol w="1408992">
                  <a:extLst>
                    <a:ext uri="{9D8B030D-6E8A-4147-A177-3AD203B41FA5}">
                      <a16:colId xmlns:a16="http://schemas.microsoft.com/office/drawing/2014/main" xmlns="" val="3250274282"/>
                    </a:ext>
                  </a:extLst>
                </a:gridCol>
              </a:tblGrid>
              <a:tr h="422210">
                <a:tc>
                  <a:txBody>
                    <a:bodyPr/>
                    <a:lstStyle/>
                    <a:p>
                      <a:pPr algn="ctr">
                        <a:lnSpc>
                          <a:spcPct val="150000"/>
                        </a:lnSpc>
                        <a:spcAft>
                          <a:spcPts val="0"/>
                        </a:spcAft>
                      </a:pPr>
                      <a:r>
                        <a:rPr lang="es-EC" sz="1100" dirty="0">
                          <a:effectLst/>
                        </a:rPr>
                        <a:t>Variable dependiente</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a:effectLst/>
                        </a:rPr>
                        <a:t>Variable independiente</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a:effectLst/>
                        </a:rPr>
                        <a:t>Sig.</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a:effectLst/>
                        </a:rPr>
                        <a:t>F</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a:effectLst/>
                        </a:rPr>
                        <a:t>Prob&gt;F</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a:effectLst/>
                        </a:rPr>
                        <a:t>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nSpc>
                          <a:spcPct val="150000"/>
                        </a:lnSpc>
                        <a:spcAft>
                          <a:spcPts val="0"/>
                        </a:spcAft>
                      </a:pPr>
                      <a:r>
                        <a:rPr lang="es-EC" sz="1100">
                          <a:effectLst/>
                        </a:rPr>
                        <a:t>R Cuadrado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extLst>
                  <a:ext uri="{0D108BD9-81ED-4DB2-BD59-A6C34878D82A}">
                    <a16:rowId xmlns:a16="http://schemas.microsoft.com/office/drawing/2014/main" xmlns="" val="3877147618"/>
                  </a:ext>
                </a:extLst>
              </a:tr>
              <a:tr h="199069">
                <a:tc rowSpan="8">
                  <a:txBody>
                    <a:bodyPr/>
                    <a:lstStyle/>
                    <a:p>
                      <a:pPr algn="ctr">
                        <a:lnSpc>
                          <a:spcPct val="150000"/>
                        </a:lnSpc>
                        <a:spcAft>
                          <a:spcPts val="0"/>
                        </a:spcAft>
                      </a:pPr>
                      <a:r>
                        <a:rPr lang="es-EC" sz="1100" dirty="0">
                          <a:effectLst/>
                        </a:rPr>
                        <a:t>Liquidez</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Endeudamiento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a:effectLst/>
                        </a:rPr>
                        <a:t>0,005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rowSpan="8">
                  <a:txBody>
                    <a:bodyPr/>
                    <a:lstStyle/>
                    <a:p>
                      <a:pPr algn="ctr">
                        <a:lnSpc>
                          <a:spcPct val="150000"/>
                        </a:lnSpc>
                        <a:spcAft>
                          <a:spcPts val="0"/>
                        </a:spcAft>
                      </a:pPr>
                      <a:r>
                        <a:rPr lang="es-EC" sz="1100" dirty="0">
                          <a:effectLst/>
                        </a:rPr>
                        <a:t>5,371</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rowSpan="8">
                  <a:txBody>
                    <a:bodyPr/>
                    <a:lstStyle/>
                    <a:p>
                      <a:pPr algn="ctr">
                        <a:lnSpc>
                          <a:spcPct val="150000"/>
                        </a:lnSpc>
                        <a:spcAft>
                          <a:spcPts val="0"/>
                        </a:spcAft>
                      </a:pPr>
                      <a:r>
                        <a:rPr lang="es-EC" sz="1100" dirty="0">
                          <a:effectLst/>
                        </a:rPr>
                        <a:t>0,000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rowSpan="8">
                  <a:txBody>
                    <a:bodyPr/>
                    <a:lstStyle/>
                    <a:p>
                      <a:pPr algn="ctr">
                        <a:lnSpc>
                          <a:spcPct val="150000"/>
                        </a:lnSpc>
                        <a:spcAft>
                          <a:spcPts val="0"/>
                        </a:spcAft>
                      </a:pPr>
                      <a:r>
                        <a:rPr lang="es-EC" sz="1100" dirty="0">
                          <a:effectLst/>
                        </a:rPr>
                        <a:t>0,715</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rowSpan="8">
                  <a:txBody>
                    <a:bodyPr/>
                    <a:lstStyle/>
                    <a:p>
                      <a:pPr algn="ctr">
                        <a:lnSpc>
                          <a:spcPct val="150000"/>
                        </a:lnSpc>
                        <a:spcAft>
                          <a:spcPts val="0"/>
                        </a:spcAft>
                      </a:pPr>
                      <a:r>
                        <a:rPr lang="es-EC" sz="1100" dirty="0">
                          <a:effectLst/>
                        </a:rPr>
                        <a:t>0,512</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extLst>
                  <a:ext uri="{0D108BD9-81ED-4DB2-BD59-A6C34878D82A}">
                    <a16:rowId xmlns:a16="http://schemas.microsoft.com/office/drawing/2014/main" xmlns="" val="3728145930"/>
                  </a:ext>
                </a:extLst>
              </a:tr>
              <a:tr h="422323">
                <a:tc vMerge="1">
                  <a:txBody>
                    <a:bodyPr/>
                    <a:lstStyle/>
                    <a:p>
                      <a:endParaRPr lang="es-EC"/>
                    </a:p>
                  </a:txBody>
                  <a:tcPr/>
                </a:tc>
                <a:tc>
                  <a:txBody>
                    <a:bodyPr/>
                    <a:lstStyle/>
                    <a:p>
                      <a:pPr algn="ctr">
                        <a:lnSpc>
                          <a:spcPct val="150000"/>
                        </a:lnSpc>
                        <a:spcAft>
                          <a:spcPts val="0"/>
                        </a:spcAft>
                      </a:pPr>
                      <a:r>
                        <a:rPr lang="es-EC" sz="1100">
                          <a:effectLst/>
                        </a:rPr>
                        <a:t>Recuperación de cartera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0,780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856204446"/>
                  </a:ext>
                </a:extLst>
              </a:tr>
              <a:tr h="199069">
                <a:tc vMerge="1">
                  <a:txBody>
                    <a:bodyPr/>
                    <a:lstStyle/>
                    <a:p>
                      <a:endParaRPr lang="es-EC"/>
                    </a:p>
                  </a:txBody>
                  <a:tcPr/>
                </a:tc>
                <a:tc>
                  <a:txBody>
                    <a:bodyPr/>
                    <a:lstStyle/>
                    <a:p>
                      <a:pPr algn="ctr">
                        <a:lnSpc>
                          <a:spcPct val="150000"/>
                        </a:lnSpc>
                        <a:spcAft>
                          <a:spcPts val="0"/>
                        </a:spcAft>
                      </a:pPr>
                      <a:r>
                        <a:rPr lang="es-EC" sz="1100">
                          <a:effectLst/>
                        </a:rPr>
                        <a:t>Riesgo país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0,724</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907975979"/>
                  </a:ext>
                </a:extLst>
              </a:tr>
              <a:tr h="422323">
                <a:tc vMerge="1">
                  <a:txBody>
                    <a:bodyPr/>
                    <a:lstStyle/>
                    <a:p>
                      <a:endParaRPr lang="es-EC"/>
                    </a:p>
                  </a:txBody>
                  <a:tcPr/>
                </a:tc>
                <a:tc>
                  <a:txBody>
                    <a:bodyPr/>
                    <a:lstStyle/>
                    <a:p>
                      <a:pPr algn="ctr">
                        <a:lnSpc>
                          <a:spcPct val="150000"/>
                        </a:lnSpc>
                        <a:spcAft>
                          <a:spcPts val="0"/>
                        </a:spcAft>
                      </a:pPr>
                      <a:r>
                        <a:rPr lang="es-EC" sz="1100">
                          <a:effectLst/>
                        </a:rPr>
                        <a:t>Tasa de interés activa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0,249</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62195534"/>
                  </a:ext>
                </a:extLst>
              </a:tr>
              <a:tr h="422323">
                <a:tc vMerge="1">
                  <a:txBody>
                    <a:bodyPr/>
                    <a:lstStyle/>
                    <a:p>
                      <a:endParaRPr lang="es-EC"/>
                    </a:p>
                  </a:txBody>
                  <a:tcPr/>
                </a:tc>
                <a:tc>
                  <a:txBody>
                    <a:bodyPr/>
                    <a:lstStyle/>
                    <a:p>
                      <a:pPr algn="ctr">
                        <a:lnSpc>
                          <a:spcPct val="150000"/>
                        </a:lnSpc>
                        <a:spcAft>
                          <a:spcPts val="0"/>
                        </a:spcAft>
                      </a:pPr>
                      <a:r>
                        <a:rPr lang="es-EC" sz="1100">
                          <a:effectLst/>
                        </a:rPr>
                        <a:t>Tasa de interés pasiva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0,440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4253665378"/>
                  </a:ext>
                </a:extLst>
              </a:tr>
              <a:tr h="645577">
                <a:tc vMerge="1">
                  <a:txBody>
                    <a:bodyPr/>
                    <a:lstStyle/>
                    <a:p>
                      <a:endParaRPr lang="es-EC"/>
                    </a:p>
                  </a:txBody>
                  <a:tcPr/>
                </a:tc>
                <a:tc>
                  <a:txBody>
                    <a:bodyPr/>
                    <a:lstStyle/>
                    <a:p>
                      <a:pPr algn="ctr">
                        <a:lnSpc>
                          <a:spcPct val="150000"/>
                        </a:lnSpc>
                        <a:spcAft>
                          <a:spcPts val="0"/>
                        </a:spcAft>
                      </a:pPr>
                      <a:r>
                        <a:rPr lang="es-EC" sz="1100">
                          <a:effectLst/>
                        </a:rPr>
                        <a:t>Tamaño de la empresa mediante activos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0,073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505023923"/>
                  </a:ext>
                </a:extLst>
              </a:tr>
              <a:tr h="199069">
                <a:tc vMerge="1">
                  <a:txBody>
                    <a:bodyPr/>
                    <a:lstStyle/>
                    <a:p>
                      <a:endParaRPr lang="es-EC"/>
                    </a:p>
                  </a:txBody>
                  <a:tcPr/>
                </a:tc>
                <a:tc>
                  <a:txBody>
                    <a:bodyPr/>
                    <a:lstStyle/>
                    <a:p>
                      <a:pPr algn="ctr">
                        <a:lnSpc>
                          <a:spcPct val="150000"/>
                        </a:lnSpc>
                        <a:spcAft>
                          <a:spcPts val="0"/>
                        </a:spcAft>
                      </a:pPr>
                      <a:r>
                        <a:rPr lang="es-EC" sz="1100" dirty="0">
                          <a:effectLst/>
                        </a:rPr>
                        <a:t>Inflación</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0,254</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020634429"/>
                  </a:ext>
                </a:extLst>
              </a:tr>
              <a:tr h="199069">
                <a:tc vMerge="1">
                  <a:txBody>
                    <a:bodyPr/>
                    <a:lstStyle/>
                    <a:p>
                      <a:endParaRPr lang="es-EC"/>
                    </a:p>
                  </a:txBody>
                  <a:tcPr/>
                </a:tc>
                <a:tc>
                  <a:txBody>
                    <a:bodyPr/>
                    <a:lstStyle/>
                    <a:p>
                      <a:pPr algn="ctr">
                        <a:lnSpc>
                          <a:spcPct val="150000"/>
                        </a:lnSpc>
                        <a:spcAft>
                          <a:spcPts val="0"/>
                        </a:spcAft>
                      </a:pPr>
                      <a:r>
                        <a:rPr lang="es-EC" sz="1100">
                          <a:effectLst/>
                        </a:rPr>
                        <a:t>Ingresos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a:txBody>
                    <a:bodyPr/>
                    <a:lstStyle/>
                    <a:p>
                      <a:pPr algn="ctr">
                        <a:lnSpc>
                          <a:spcPct val="150000"/>
                        </a:lnSpc>
                        <a:spcAft>
                          <a:spcPts val="0"/>
                        </a:spcAft>
                      </a:pPr>
                      <a:r>
                        <a:rPr lang="es-EC" sz="1100" dirty="0">
                          <a:effectLst/>
                        </a:rPr>
                        <a:t>0,077</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28983594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55675940"/>
              </p:ext>
            </p:extLst>
          </p:nvPr>
        </p:nvGraphicFramePr>
        <p:xfrm>
          <a:off x="3237615" y="5352955"/>
          <a:ext cx="7983379" cy="1221541"/>
        </p:xfrm>
        <a:graphic>
          <a:graphicData uri="http://schemas.openxmlformats.org/drawingml/2006/table">
            <a:tbl>
              <a:tblPr firstRow="1" firstCol="1">
                <a:tableStyleId>{BC89EF96-8CEA-46FF-86C4-4CE0E7609802}</a:tableStyleId>
              </a:tblPr>
              <a:tblGrid>
                <a:gridCol w="1568635">
                  <a:extLst>
                    <a:ext uri="{9D8B030D-6E8A-4147-A177-3AD203B41FA5}">
                      <a16:colId xmlns:a16="http://schemas.microsoft.com/office/drawing/2014/main" xmlns="" val="2664763948"/>
                    </a:ext>
                  </a:extLst>
                </a:gridCol>
                <a:gridCol w="1568635">
                  <a:extLst>
                    <a:ext uri="{9D8B030D-6E8A-4147-A177-3AD203B41FA5}">
                      <a16:colId xmlns:a16="http://schemas.microsoft.com/office/drawing/2014/main" xmlns="" val="3325444059"/>
                    </a:ext>
                  </a:extLst>
                </a:gridCol>
                <a:gridCol w="899485">
                  <a:extLst>
                    <a:ext uri="{9D8B030D-6E8A-4147-A177-3AD203B41FA5}">
                      <a16:colId xmlns:a16="http://schemas.microsoft.com/office/drawing/2014/main" xmlns="" val="4157038034"/>
                    </a:ext>
                  </a:extLst>
                </a:gridCol>
                <a:gridCol w="831203">
                  <a:extLst>
                    <a:ext uri="{9D8B030D-6E8A-4147-A177-3AD203B41FA5}">
                      <a16:colId xmlns:a16="http://schemas.microsoft.com/office/drawing/2014/main" xmlns="" val="658779561"/>
                    </a:ext>
                  </a:extLst>
                </a:gridCol>
                <a:gridCol w="1013286">
                  <a:extLst>
                    <a:ext uri="{9D8B030D-6E8A-4147-A177-3AD203B41FA5}">
                      <a16:colId xmlns:a16="http://schemas.microsoft.com/office/drawing/2014/main" xmlns="" val="4123985920"/>
                    </a:ext>
                  </a:extLst>
                </a:gridCol>
                <a:gridCol w="816637">
                  <a:extLst>
                    <a:ext uri="{9D8B030D-6E8A-4147-A177-3AD203B41FA5}">
                      <a16:colId xmlns:a16="http://schemas.microsoft.com/office/drawing/2014/main" xmlns="" val="2433020847"/>
                    </a:ext>
                  </a:extLst>
                </a:gridCol>
                <a:gridCol w="1285498">
                  <a:extLst>
                    <a:ext uri="{9D8B030D-6E8A-4147-A177-3AD203B41FA5}">
                      <a16:colId xmlns:a16="http://schemas.microsoft.com/office/drawing/2014/main" xmlns="" val="1871346281"/>
                    </a:ext>
                  </a:extLst>
                </a:gridCol>
              </a:tblGrid>
              <a:tr h="546663">
                <a:tc>
                  <a:txBody>
                    <a:bodyPr/>
                    <a:lstStyle/>
                    <a:p>
                      <a:pPr algn="ctr">
                        <a:lnSpc>
                          <a:spcPct val="150000"/>
                        </a:lnSpc>
                        <a:spcAft>
                          <a:spcPts val="0"/>
                        </a:spcAft>
                      </a:pPr>
                      <a:r>
                        <a:rPr lang="es-EC" sz="1200" dirty="0" smtClean="0">
                          <a:effectLst/>
                        </a:rPr>
                        <a:t>Variable </a:t>
                      </a:r>
                      <a:r>
                        <a:rPr lang="es-EC" sz="1200" dirty="0">
                          <a:effectLst/>
                        </a:rPr>
                        <a:t>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Variable independiente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Prob&gt;F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dirty="0">
                          <a:effectLst/>
                        </a:rPr>
                        <a:t>R Cuadrado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2713952"/>
                  </a:ext>
                </a:extLst>
              </a:tr>
              <a:tr h="398581">
                <a:tc rowSpan="2">
                  <a:txBody>
                    <a:bodyPr/>
                    <a:lstStyle/>
                    <a:p>
                      <a:pPr algn="ctr">
                        <a:lnSpc>
                          <a:spcPct val="150000"/>
                        </a:lnSpc>
                        <a:spcAft>
                          <a:spcPts val="0"/>
                        </a:spcAft>
                      </a:pPr>
                      <a:r>
                        <a:rPr lang="es-EC" sz="1200" dirty="0">
                          <a:effectLst/>
                        </a:rPr>
                        <a:t>Liquidez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Endeudamiento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C" sz="1200">
                          <a:effectLst/>
                        </a:rPr>
                        <a:t>19,020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C" sz="1200">
                          <a:effectLst/>
                        </a:rPr>
                        <a:t>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C" sz="1200">
                          <a:effectLst/>
                        </a:rPr>
                        <a:t>0,669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C" sz="1200" dirty="0">
                          <a:effectLst/>
                        </a:rPr>
                        <a:t>0,447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81668366"/>
                  </a:ext>
                </a:extLst>
              </a:tr>
              <a:tr h="187903">
                <a:tc vMerge="1">
                  <a:txBody>
                    <a:bodyPr/>
                    <a:lstStyle/>
                    <a:p>
                      <a:endParaRPr lang="es-EC"/>
                    </a:p>
                  </a:txBody>
                  <a:tcPr/>
                </a:tc>
                <a:tc>
                  <a:txBody>
                    <a:bodyPr/>
                    <a:lstStyle/>
                    <a:p>
                      <a:pPr algn="ctr">
                        <a:lnSpc>
                          <a:spcPct val="150000"/>
                        </a:lnSpc>
                        <a:spcAft>
                          <a:spcPts val="0"/>
                        </a:spcAft>
                      </a:pPr>
                      <a:r>
                        <a:rPr lang="es-EC" sz="1200">
                          <a:effectLst/>
                        </a:rPr>
                        <a:t>Inflación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0,050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99410614"/>
                  </a:ext>
                </a:extLst>
              </a:tr>
            </a:tbl>
          </a:graphicData>
        </a:graphic>
      </p:graphicFrame>
      <p:pic>
        <p:nvPicPr>
          <p:cNvPr id="7"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627017"/>
                <a:ext cx="8915400" cy="5799909"/>
              </a:xfrm>
            </p:spPr>
            <p:txBody>
              <a:bodyPr>
                <a:normAutofit/>
              </a:bodyPr>
              <a:lstStyle/>
              <a:p>
                <a:r>
                  <a:rPr lang="es-EC" dirty="0"/>
                  <a:t>Coeficiente estandarizado y no </a:t>
                </a:r>
                <a:r>
                  <a:rPr lang="es-EC" dirty="0" smtClean="0"/>
                  <a:t>estandarizado</a:t>
                </a:r>
              </a:p>
              <a:p>
                <a:endParaRPr lang="es-EC" dirty="0"/>
              </a:p>
              <a:p>
                <a:endParaRPr lang="es-EC" dirty="0" smtClean="0"/>
              </a:p>
              <a:p>
                <a:endParaRPr lang="es-EC" dirty="0"/>
              </a:p>
              <a:p>
                <a:endParaRPr lang="es-EC" dirty="0" smtClean="0"/>
              </a:p>
              <a:p>
                <a:endParaRPr lang="es-EC" dirty="0"/>
              </a:p>
              <a:p>
                <a:endParaRPr lang="es-EC" dirty="0" smtClean="0"/>
              </a:p>
              <a:p>
                <a:endParaRPr lang="es-EC" dirty="0" smtClean="0"/>
              </a:p>
              <a:p>
                <a:endParaRPr lang="es-EC" dirty="0"/>
              </a:p>
              <a:p>
                <a:endParaRPr lang="es-EC" dirty="0"/>
              </a:p>
              <a:p>
                <a:r>
                  <a:rPr lang="es-EC" dirty="0"/>
                  <a:t>- Ecuación de regresión lineal para el Riesgo de liquidez queda de la siguiente manera</a:t>
                </a:r>
                <a:r>
                  <a:rPr lang="es-EC" dirty="0" smtClean="0"/>
                  <a:t>:</a:t>
                </a:r>
                <a:r>
                  <a:rPr lang="es-EC" dirty="0"/>
                  <a:t> </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panose="02040503050406030204" pitchFamily="18" charset="0"/>
                            </a:rPr>
                            <m:t>𝑅𝐹𝐿</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0</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1</m:t>
                          </m:r>
                        </m:sub>
                      </m:sSub>
                      <m:sSub>
                        <m:sSubPr>
                          <m:ctrlPr>
                            <a:rPr lang="es-EC" i="1">
                              <a:latin typeface="Cambria Math"/>
                            </a:rPr>
                          </m:ctrlPr>
                        </m:sSubPr>
                        <m:e>
                          <m:r>
                            <a:rPr lang="es-EC" i="1">
                              <a:latin typeface="Cambria Math" panose="02040503050406030204" pitchFamily="18" charset="0"/>
                            </a:rPr>
                            <m:t>𝐼𝑁</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2</m:t>
                          </m:r>
                        </m:sub>
                      </m:sSub>
                      <m:r>
                        <a:rPr lang="es-EC" i="1">
                          <a:latin typeface="Cambria Math" panose="02040503050406030204" pitchFamily="18" charset="0"/>
                        </a:rPr>
                        <m:t>𝑅</m:t>
                      </m:r>
                      <m:sSub>
                        <m:sSubPr>
                          <m:ctrlPr>
                            <a:rPr lang="es-EC" i="1">
                              <a:latin typeface="Cambria Math"/>
                            </a:rPr>
                          </m:ctrlPr>
                        </m:sSubPr>
                        <m:e>
                          <m:r>
                            <a:rPr lang="es-EC" i="1">
                              <a:latin typeface="Cambria Math" panose="02040503050406030204" pitchFamily="18" charset="0"/>
                            </a:rPr>
                            <m:t>𝐸</m:t>
                          </m:r>
                        </m:e>
                        <m:sub>
                          <m:r>
                            <a:rPr lang="es-EC" i="1">
                              <a:latin typeface="Cambria Math" panose="02040503050406030204" pitchFamily="18" charset="0"/>
                            </a:rPr>
                            <m:t>𝑖𝑡</m:t>
                          </m:r>
                        </m:sub>
                      </m:sSub>
                    </m:oMath>
                  </m:oMathPara>
                </a14:m>
                <a:endParaRPr lang="es-EC" dirty="0"/>
              </a:p>
              <a:p>
                <a:pPr marL="0" indent="0">
                  <a:buNone/>
                </a:pPr>
                <a:r>
                  <a:rPr lang="es-EC" dirty="0"/>
                  <a:t> </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panose="02040503050406030204" pitchFamily="18" charset="0"/>
                            </a:rPr>
                            <m:t>𝑅𝐿</m:t>
                          </m:r>
                        </m:e>
                        <m:sub>
                          <m:r>
                            <a:rPr lang="es-EC" i="1">
                              <a:latin typeface="Cambria Math" panose="02040503050406030204" pitchFamily="18" charset="0"/>
                            </a:rPr>
                            <m:t>𝑖𝑡</m:t>
                          </m:r>
                        </m:sub>
                      </m:sSub>
                      <m:r>
                        <a:rPr lang="es-EC" i="1">
                          <a:latin typeface="Cambria Math" panose="02040503050406030204" pitchFamily="18" charset="0"/>
                        </a:rPr>
                        <m:t>=3,257−0,139</m:t>
                      </m:r>
                      <m:sSub>
                        <m:sSubPr>
                          <m:ctrlPr>
                            <a:rPr lang="es-EC" i="1">
                              <a:latin typeface="Cambria Math"/>
                            </a:rPr>
                          </m:ctrlPr>
                        </m:sSubPr>
                        <m:e>
                          <m:r>
                            <a:rPr lang="es-EC" i="1">
                              <a:latin typeface="Cambria Math" panose="02040503050406030204" pitchFamily="18" charset="0"/>
                            </a:rPr>
                            <m:t>𝐼𝑁</m:t>
                          </m:r>
                        </m:e>
                        <m:sub>
                          <m:r>
                            <a:rPr lang="es-EC" i="1">
                              <a:latin typeface="Cambria Math" panose="02040503050406030204" pitchFamily="18" charset="0"/>
                            </a:rPr>
                            <m:t>𝑖𝑡</m:t>
                          </m:r>
                        </m:sub>
                      </m:sSub>
                      <m:r>
                        <a:rPr lang="es-EC" i="1">
                          <a:latin typeface="Cambria Math" panose="02040503050406030204" pitchFamily="18" charset="0"/>
                        </a:rPr>
                        <m:t>−2,804</m:t>
                      </m:r>
                      <m:sSub>
                        <m:sSubPr>
                          <m:ctrlPr>
                            <a:rPr lang="es-EC" i="1">
                              <a:latin typeface="Cambria Math"/>
                            </a:rPr>
                          </m:ctrlPr>
                        </m:sSubPr>
                        <m:e>
                          <m:r>
                            <a:rPr lang="es-EC" i="1">
                              <a:latin typeface="Cambria Math" panose="02040503050406030204" pitchFamily="18" charset="0"/>
                            </a:rPr>
                            <m:t>𝑅𝐸</m:t>
                          </m:r>
                        </m:e>
                        <m:sub>
                          <m:r>
                            <a:rPr lang="es-EC" i="1">
                              <a:latin typeface="Cambria Math" panose="02040503050406030204" pitchFamily="18" charset="0"/>
                            </a:rPr>
                            <m:t>𝑖𝑡</m:t>
                          </m:r>
                        </m:sub>
                      </m:sSub>
                    </m:oMath>
                  </m:oMathPara>
                </a14:m>
                <a:endParaRPr lang="es-EC" dirty="0"/>
              </a:p>
              <a:p>
                <a:endParaRPr lang="es-EC" dirty="0" smtClean="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627017"/>
                <a:ext cx="8915400" cy="5799909"/>
              </a:xfrm>
              <a:blipFill>
                <a:blip r:embed="rId2"/>
                <a:stretch>
                  <a:fillRect l="-479" t="-631"/>
                </a:stretch>
              </a:blipFill>
            </p:spPr>
            <p:txBody>
              <a:bodyPr/>
              <a:lstStyle/>
              <a:p>
                <a:r>
                  <a:rPr lang="es-EC">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606710703"/>
              </p:ext>
            </p:extLst>
          </p:nvPr>
        </p:nvGraphicFramePr>
        <p:xfrm>
          <a:off x="2743200" y="1201783"/>
          <a:ext cx="8151224" cy="3390704"/>
        </p:xfrm>
        <a:graphic>
          <a:graphicData uri="http://schemas.openxmlformats.org/drawingml/2006/table">
            <a:tbl>
              <a:tblPr>
                <a:tableStyleId>{BC89EF96-8CEA-46FF-86C4-4CE0E7609802}</a:tableStyleId>
              </a:tblPr>
              <a:tblGrid>
                <a:gridCol w="1500617">
                  <a:extLst>
                    <a:ext uri="{9D8B030D-6E8A-4147-A177-3AD203B41FA5}">
                      <a16:colId xmlns:a16="http://schemas.microsoft.com/office/drawing/2014/main" xmlns="" val="3240903401"/>
                    </a:ext>
                  </a:extLst>
                </a:gridCol>
                <a:gridCol w="1500617">
                  <a:extLst>
                    <a:ext uri="{9D8B030D-6E8A-4147-A177-3AD203B41FA5}">
                      <a16:colId xmlns:a16="http://schemas.microsoft.com/office/drawing/2014/main" xmlns="" val="2171563658"/>
                    </a:ext>
                  </a:extLst>
                </a:gridCol>
                <a:gridCol w="1171480">
                  <a:extLst>
                    <a:ext uri="{9D8B030D-6E8A-4147-A177-3AD203B41FA5}">
                      <a16:colId xmlns:a16="http://schemas.microsoft.com/office/drawing/2014/main" xmlns="" val="3341726777"/>
                    </a:ext>
                  </a:extLst>
                </a:gridCol>
                <a:gridCol w="1171480">
                  <a:extLst>
                    <a:ext uri="{9D8B030D-6E8A-4147-A177-3AD203B41FA5}">
                      <a16:colId xmlns:a16="http://schemas.microsoft.com/office/drawing/2014/main" xmlns="" val="2409272785"/>
                    </a:ext>
                  </a:extLst>
                </a:gridCol>
                <a:gridCol w="1170700">
                  <a:extLst>
                    <a:ext uri="{9D8B030D-6E8A-4147-A177-3AD203B41FA5}">
                      <a16:colId xmlns:a16="http://schemas.microsoft.com/office/drawing/2014/main" xmlns="" val="2681770829"/>
                    </a:ext>
                  </a:extLst>
                </a:gridCol>
                <a:gridCol w="818165">
                  <a:extLst>
                    <a:ext uri="{9D8B030D-6E8A-4147-A177-3AD203B41FA5}">
                      <a16:colId xmlns:a16="http://schemas.microsoft.com/office/drawing/2014/main" xmlns="" val="810612642"/>
                    </a:ext>
                  </a:extLst>
                </a:gridCol>
                <a:gridCol w="818165">
                  <a:extLst>
                    <a:ext uri="{9D8B030D-6E8A-4147-A177-3AD203B41FA5}">
                      <a16:colId xmlns:a16="http://schemas.microsoft.com/office/drawing/2014/main" xmlns="" val="83820211"/>
                    </a:ext>
                  </a:extLst>
                </a:gridCol>
              </a:tblGrid>
              <a:tr h="278990">
                <a:tc gridSpan="7">
                  <a:txBody>
                    <a:bodyPr/>
                    <a:lstStyle/>
                    <a:p>
                      <a:pPr marL="38100" marR="38100" algn="ctr">
                        <a:lnSpc>
                          <a:spcPct val="150000"/>
                        </a:lnSpc>
                        <a:spcAft>
                          <a:spcPts val="0"/>
                        </a:spcAft>
                      </a:pPr>
                      <a:r>
                        <a:rPr lang="es-EC" sz="1400" b="1" dirty="0" err="1">
                          <a:effectLst/>
                        </a:rPr>
                        <a:t>Coeficientes</a:t>
                      </a:r>
                      <a:r>
                        <a:rPr lang="es-EC" sz="1400" b="1" baseline="30000" dirty="0" err="1">
                          <a:effectLst/>
                        </a:rPr>
                        <a:t>a</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890991384"/>
                  </a:ext>
                </a:extLst>
              </a:tr>
              <a:tr h="850037">
                <a:tc rowSpan="2" gridSpan="2">
                  <a:txBody>
                    <a:bodyPr/>
                    <a:lstStyle/>
                    <a:p>
                      <a:pPr marL="38100" marR="38100" algn="ctr">
                        <a:lnSpc>
                          <a:spcPct val="150000"/>
                        </a:lnSpc>
                        <a:spcAft>
                          <a:spcPts val="0"/>
                        </a:spcAft>
                      </a:pPr>
                      <a:r>
                        <a:rPr lang="es-EC" sz="1400" b="1" dirty="0">
                          <a:effectLst/>
                        </a:rPr>
                        <a:t>Modelo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s-EC"/>
                    </a:p>
                  </a:txBody>
                  <a:tcPr/>
                </a:tc>
                <a:tc gridSpan="2">
                  <a:txBody>
                    <a:bodyPr/>
                    <a:lstStyle/>
                    <a:p>
                      <a:pPr marL="38100" marR="38100" algn="ctr">
                        <a:lnSpc>
                          <a:spcPct val="150000"/>
                        </a:lnSpc>
                        <a:spcAft>
                          <a:spcPts val="0"/>
                        </a:spcAft>
                      </a:pPr>
                      <a:r>
                        <a:rPr lang="es-EC" sz="1400" dirty="0">
                          <a:effectLst/>
                        </a:rPr>
                        <a:t>Coeficientes no estandarizados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ct val="150000"/>
                        </a:lnSpc>
                        <a:spcAft>
                          <a:spcPts val="0"/>
                        </a:spcAft>
                      </a:pPr>
                      <a:r>
                        <a:rPr lang="es-EC" sz="1400">
                          <a:effectLst/>
                        </a:rPr>
                        <a:t>Coeficientes estandarizados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8100" marR="38100" algn="ctr">
                        <a:lnSpc>
                          <a:spcPct val="150000"/>
                        </a:lnSpc>
                        <a:spcAft>
                          <a:spcPts val="0"/>
                        </a:spcAft>
                      </a:pPr>
                      <a:r>
                        <a:rPr lang="es-EC" sz="1400">
                          <a:effectLst/>
                        </a:rPr>
                        <a:t>t</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8100" marR="38100" algn="ctr">
                        <a:lnSpc>
                          <a:spcPct val="150000"/>
                        </a:lnSpc>
                        <a:spcAft>
                          <a:spcPts val="0"/>
                        </a:spcAft>
                      </a:pPr>
                      <a:r>
                        <a:rPr lang="es-EC" sz="1400">
                          <a:effectLst/>
                        </a:rPr>
                        <a:t>Sig.</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6840412"/>
                  </a:ext>
                </a:extLst>
              </a:tr>
              <a:tr h="556076">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C" sz="1400" dirty="0">
                          <a:effectLst/>
                        </a:rPr>
                        <a:t>B</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Error estándar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Beta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107595431"/>
                  </a:ext>
                </a:extLst>
              </a:tr>
              <a:tr h="449340">
                <a:tc rowSpan="3">
                  <a:txBody>
                    <a:bodyPr/>
                    <a:lstStyle/>
                    <a:p>
                      <a:pPr marL="38100" marR="38100" algn="ctr">
                        <a:lnSpc>
                          <a:spcPct val="150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(Constante)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dirty="0">
                          <a:effectLst/>
                        </a:rPr>
                        <a:t>3,257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dirty="0">
                          <a:effectLst/>
                        </a:rPr>
                        <a:t>,326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s-EC" sz="2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9,983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30985773"/>
                  </a:ext>
                </a:extLst>
              </a:tr>
              <a:tr h="307473">
                <a:tc vMerge="1">
                  <a:txBody>
                    <a:bodyPr/>
                    <a:lstStyle/>
                    <a:p>
                      <a:endParaRPr lang="es-EC"/>
                    </a:p>
                  </a:txBody>
                  <a:tcPr/>
                </a:tc>
                <a:tc>
                  <a:txBody>
                    <a:bodyPr/>
                    <a:lstStyle/>
                    <a:p>
                      <a:pPr marL="38100" marR="38100" algn="ctr">
                        <a:lnSpc>
                          <a:spcPct val="150000"/>
                        </a:lnSpc>
                        <a:spcAft>
                          <a:spcPts val="0"/>
                        </a:spcAft>
                      </a:pPr>
                      <a:r>
                        <a:rPr lang="es-EC" sz="1200">
                          <a:effectLst/>
                        </a:rPr>
                        <a:t>INFLACIÓN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-,139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,069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dirty="0">
                          <a:effectLst/>
                        </a:rPr>
                        <a:t>-,219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-2,016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,050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80369320"/>
                  </a:ext>
                </a:extLst>
              </a:tr>
              <a:tr h="492558">
                <a:tc vMerge="1">
                  <a:txBody>
                    <a:bodyPr/>
                    <a:lstStyle/>
                    <a:p>
                      <a:endParaRPr lang="es-EC"/>
                    </a:p>
                  </a:txBody>
                  <a:tcPr/>
                </a:tc>
                <a:tc>
                  <a:txBody>
                    <a:bodyPr/>
                    <a:lstStyle/>
                    <a:p>
                      <a:pPr marL="38100" marR="38100" algn="ctr">
                        <a:lnSpc>
                          <a:spcPct val="150000"/>
                        </a:lnSpc>
                        <a:spcAft>
                          <a:spcPts val="0"/>
                        </a:spcAft>
                      </a:pPr>
                      <a:r>
                        <a:rPr lang="es-EC" sz="1200" dirty="0">
                          <a:effectLst/>
                        </a:rPr>
                        <a:t>ENDEUDAMIENTO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dirty="0">
                          <a:effectLst/>
                        </a:rPr>
                        <a:t>-2,804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,474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a:effectLst/>
                        </a:rPr>
                        <a:t>-,642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dirty="0">
                          <a:effectLst/>
                        </a:rPr>
                        <a:t>-5,916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400" dirty="0">
                          <a:effectLst/>
                        </a:rPr>
                        <a:t>,000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89672566"/>
                  </a:ext>
                </a:extLst>
              </a:tr>
              <a:tr h="278990">
                <a:tc gridSpan="7">
                  <a:txBody>
                    <a:bodyPr/>
                    <a:lstStyle/>
                    <a:p>
                      <a:pPr marL="38100" marR="38100" algn="ctr">
                        <a:lnSpc>
                          <a:spcPct val="150000"/>
                        </a:lnSpc>
                        <a:spcAft>
                          <a:spcPts val="0"/>
                        </a:spcAft>
                      </a:pPr>
                      <a:r>
                        <a:rPr lang="es-EC" sz="1400" dirty="0">
                          <a:effectLst/>
                        </a:rPr>
                        <a:t>a. Variable dependiente: LIQUIDEZ</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170088759"/>
                  </a:ext>
                </a:extLst>
              </a:tr>
            </a:tbl>
          </a:graphicData>
        </a:graphic>
      </p:graphicFrame>
    </p:spTree>
    <p:extLst>
      <p:ext uri="{BB962C8B-B14F-4D97-AF65-F5344CB8AC3E}">
        <p14:creationId xmlns:p14="http://schemas.microsoft.com/office/powerpoint/2010/main" val="309160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444137"/>
            <a:ext cx="8915400" cy="5467085"/>
          </a:xfrm>
        </p:spPr>
        <p:txBody>
          <a:bodyPr/>
          <a:lstStyle/>
          <a:p>
            <a:pPr marL="342900" lvl="2" indent="-342900"/>
            <a:r>
              <a:rPr lang="es-EC" sz="1800" dirty="0"/>
              <a:t>Regresión lineal múltiple: Riesgo de </a:t>
            </a:r>
            <a:r>
              <a:rPr lang="es-EC" sz="1800" dirty="0" smtClean="0"/>
              <a:t>endeudamiento</a:t>
            </a:r>
          </a:p>
          <a:p>
            <a:pPr marL="0" lvl="2" indent="0">
              <a:buNone/>
            </a:pPr>
            <a:endParaRPr lang="es-EC"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840558411"/>
              </p:ext>
            </p:extLst>
          </p:nvPr>
        </p:nvGraphicFramePr>
        <p:xfrm>
          <a:off x="2481943" y="966653"/>
          <a:ext cx="9022670" cy="3452861"/>
        </p:xfrm>
        <a:graphic>
          <a:graphicData uri="http://schemas.openxmlformats.org/drawingml/2006/table">
            <a:tbl>
              <a:tblPr firstRow="1" firstCol="1">
                <a:tableStyleId>{BC89EF96-8CEA-46FF-86C4-4CE0E7609802}</a:tableStyleId>
              </a:tblPr>
              <a:tblGrid>
                <a:gridCol w="1957529">
                  <a:extLst>
                    <a:ext uri="{9D8B030D-6E8A-4147-A177-3AD203B41FA5}">
                      <a16:colId xmlns:a16="http://schemas.microsoft.com/office/drawing/2014/main" xmlns="" val="1153033738"/>
                    </a:ext>
                  </a:extLst>
                </a:gridCol>
                <a:gridCol w="1793076">
                  <a:extLst>
                    <a:ext uri="{9D8B030D-6E8A-4147-A177-3AD203B41FA5}">
                      <a16:colId xmlns:a16="http://schemas.microsoft.com/office/drawing/2014/main" xmlns="" val="249741111"/>
                    </a:ext>
                  </a:extLst>
                </a:gridCol>
                <a:gridCol w="937917">
                  <a:extLst>
                    <a:ext uri="{9D8B030D-6E8A-4147-A177-3AD203B41FA5}">
                      <a16:colId xmlns:a16="http://schemas.microsoft.com/office/drawing/2014/main" xmlns="" val="838371134"/>
                    </a:ext>
                  </a:extLst>
                </a:gridCol>
                <a:gridCol w="894415">
                  <a:extLst>
                    <a:ext uri="{9D8B030D-6E8A-4147-A177-3AD203B41FA5}">
                      <a16:colId xmlns:a16="http://schemas.microsoft.com/office/drawing/2014/main" xmlns="" val="1301621995"/>
                    </a:ext>
                  </a:extLst>
                </a:gridCol>
                <a:gridCol w="1129956">
                  <a:extLst>
                    <a:ext uri="{9D8B030D-6E8A-4147-A177-3AD203B41FA5}">
                      <a16:colId xmlns:a16="http://schemas.microsoft.com/office/drawing/2014/main" xmlns="" val="3663925312"/>
                    </a:ext>
                  </a:extLst>
                </a:gridCol>
                <a:gridCol w="884866">
                  <a:extLst>
                    <a:ext uri="{9D8B030D-6E8A-4147-A177-3AD203B41FA5}">
                      <a16:colId xmlns:a16="http://schemas.microsoft.com/office/drawing/2014/main" xmlns="" val="1920799531"/>
                    </a:ext>
                  </a:extLst>
                </a:gridCol>
                <a:gridCol w="1424911">
                  <a:extLst>
                    <a:ext uri="{9D8B030D-6E8A-4147-A177-3AD203B41FA5}">
                      <a16:colId xmlns:a16="http://schemas.microsoft.com/office/drawing/2014/main" xmlns="" val="187559055"/>
                    </a:ext>
                  </a:extLst>
                </a:gridCol>
              </a:tblGrid>
              <a:tr h="514524">
                <a:tc>
                  <a:txBody>
                    <a:bodyPr/>
                    <a:lstStyle/>
                    <a:p>
                      <a:pPr algn="ctr">
                        <a:lnSpc>
                          <a:spcPct val="150000"/>
                        </a:lnSpc>
                        <a:spcAft>
                          <a:spcPts val="0"/>
                        </a:spcAft>
                      </a:pPr>
                      <a:r>
                        <a:rPr lang="es-EC" sz="1400" dirty="0">
                          <a:effectLst/>
                        </a:rPr>
                        <a:t>Variable 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400" dirty="0">
                          <a:effectLst/>
                        </a:rPr>
                        <a:t>Variable independiente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400" dirty="0">
                          <a:effectLst/>
                        </a:rPr>
                        <a:t>Sig.</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400" dirty="0">
                          <a:effectLst/>
                        </a:rPr>
                        <a:t>F</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400" dirty="0" err="1">
                          <a:effectLst/>
                        </a:rPr>
                        <a:t>Prob</a:t>
                      </a:r>
                      <a:r>
                        <a:rPr lang="es-EC" sz="1400" dirty="0">
                          <a:effectLst/>
                        </a:rPr>
                        <a:t>&gt;F</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400" dirty="0">
                          <a:effectLst/>
                        </a:rPr>
                        <a:t>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nSpc>
                          <a:spcPct val="150000"/>
                        </a:lnSpc>
                        <a:spcAft>
                          <a:spcPts val="0"/>
                        </a:spcAft>
                      </a:pPr>
                      <a:r>
                        <a:rPr lang="es-EC" sz="1400" dirty="0">
                          <a:effectLst/>
                        </a:rPr>
                        <a:t>R Cuadrado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extLst>
                  <a:ext uri="{0D108BD9-81ED-4DB2-BD59-A6C34878D82A}">
                    <a16:rowId xmlns:a16="http://schemas.microsoft.com/office/drawing/2014/main" xmlns="" val="765535071"/>
                  </a:ext>
                </a:extLst>
              </a:tr>
              <a:tr h="514661">
                <a:tc rowSpan="8">
                  <a:txBody>
                    <a:bodyPr/>
                    <a:lstStyle/>
                    <a:p>
                      <a:pPr algn="ctr">
                        <a:lnSpc>
                          <a:spcPct val="150000"/>
                        </a:lnSpc>
                        <a:spcAft>
                          <a:spcPts val="0"/>
                        </a:spcAft>
                      </a:pPr>
                      <a:r>
                        <a:rPr lang="es-EC" sz="1400" dirty="0">
                          <a:effectLst/>
                        </a:rPr>
                        <a:t>Endeudamiento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Recuperación de cartera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a:effectLst/>
                        </a:rPr>
                        <a:t>0,564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rowSpan="8">
                  <a:txBody>
                    <a:bodyPr/>
                    <a:lstStyle/>
                    <a:p>
                      <a:pPr algn="ctr">
                        <a:lnSpc>
                          <a:spcPct val="150000"/>
                        </a:lnSpc>
                        <a:spcAft>
                          <a:spcPts val="0"/>
                        </a:spcAft>
                      </a:pPr>
                      <a:r>
                        <a:rPr lang="es-EC" sz="1100" dirty="0">
                          <a:effectLst/>
                        </a:rPr>
                        <a:t>7,681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rowSpan="8">
                  <a:txBody>
                    <a:bodyPr/>
                    <a:lstStyle/>
                    <a:p>
                      <a:pPr algn="ctr">
                        <a:lnSpc>
                          <a:spcPct val="150000"/>
                        </a:lnSpc>
                        <a:spcAft>
                          <a:spcPts val="0"/>
                        </a:spcAft>
                      </a:pPr>
                      <a:r>
                        <a:rPr lang="es-EC" sz="1100" dirty="0">
                          <a:effectLst/>
                        </a:rPr>
                        <a:t>0,000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rowSpan="8">
                  <a:txBody>
                    <a:bodyPr/>
                    <a:lstStyle/>
                    <a:p>
                      <a:pPr algn="ctr">
                        <a:lnSpc>
                          <a:spcPct val="150000"/>
                        </a:lnSpc>
                        <a:spcAft>
                          <a:spcPts val="0"/>
                        </a:spcAft>
                      </a:pPr>
                      <a:r>
                        <a:rPr lang="es-EC" sz="1100" dirty="0">
                          <a:effectLst/>
                        </a:rPr>
                        <a:t>0,774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rowSpan="8">
                  <a:txBody>
                    <a:bodyPr/>
                    <a:lstStyle/>
                    <a:p>
                      <a:pPr algn="ctr">
                        <a:lnSpc>
                          <a:spcPct val="150000"/>
                        </a:lnSpc>
                        <a:spcAft>
                          <a:spcPts val="0"/>
                        </a:spcAft>
                      </a:pPr>
                      <a:r>
                        <a:rPr lang="es-EC" sz="1100" dirty="0">
                          <a:effectLst/>
                        </a:rPr>
                        <a:t>0,600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extLst>
                  <a:ext uri="{0D108BD9-81ED-4DB2-BD59-A6C34878D82A}">
                    <a16:rowId xmlns:a16="http://schemas.microsoft.com/office/drawing/2014/main" xmlns="" val="1857806923"/>
                  </a:ext>
                </a:extLst>
              </a:tr>
              <a:tr h="242593">
                <a:tc vMerge="1">
                  <a:txBody>
                    <a:bodyPr/>
                    <a:lstStyle/>
                    <a:p>
                      <a:endParaRPr lang="es-EC"/>
                    </a:p>
                  </a:txBody>
                  <a:tcPr/>
                </a:tc>
                <a:tc>
                  <a:txBody>
                    <a:bodyPr/>
                    <a:lstStyle/>
                    <a:p>
                      <a:pPr algn="ctr">
                        <a:lnSpc>
                          <a:spcPct val="150000"/>
                        </a:lnSpc>
                        <a:spcAft>
                          <a:spcPts val="0"/>
                        </a:spcAft>
                      </a:pPr>
                      <a:r>
                        <a:rPr lang="es-EC" sz="1100" dirty="0">
                          <a:effectLst/>
                        </a:rPr>
                        <a:t>Liquidez</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a:effectLst/>
                        </a:rPr>
                        <a:t>0,005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831926080"/>
                  </a:ext>
                </a:extLst>
              </a:tr>
              <a:tr h="242593">
                <a:tc vMerge="1">
                  <a:txBody>
                    <a:bodyPr/>
                    <a:lstStyle/>
                    <a:p>
                      <a:endParaRPr lang="es-EC"/>
                    </a:p>
                  </a:txBody>
                  <a:tcPr/>
                </a:tc>
                <a:tc>
                  <a:txBody>
                    <a:bodyPr/>
                    <a:lstStyle/>
                    <a:p>
                      <a:pPr algn="ctr">
                        <a:lnSpc>
                          <a:spcPct val="150000"/>
                        </a:lnSpc>
                        <a:spcAft>
                          <a:spcPts val="0"/>
                        </a:spcAft>
                      </a:pPr>
                      <a:r>
                        <a:rPr lang="es-EC" sz="1100" dirty="0">
                          <a:effectLst/>
                        </a:rPr>
                        <a:t>Riesgo país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0,902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90872761"/>
                  </a:ext>
                </a:extLst>
              </a:tr>
              <a:tr h="323070">
                <a:tc vMerge="1">
                  <a:txBody>
                    <a:bodyPr/>
                    <a:lstStyle/>
                    <a:p>
                      <a:endParaRPr lang="es-EC"/>
                    </a:p>
                  </a:txBody>
                  <a:tcPr/>
                </a:tc>
                <a:tc>
                  <a:txBody>
                    <a:bodyPr/>
                    <a:lstStyle/>
                    <a:p>
                      <a:pPr algn="ctr">
                        <a:lnSpc>
                          <a:spcPct val="150000"/>
                        </a:lnSpc>
                        <a:spcAft>
                          <a:spcPts val="0"/>
                        </a:spcAft>
                      </a:pPr>
                      <a:r>
                        <a:rPr lang="es-EC" sz="1100">
                          <a:effectLst/>
                        </a:rPr>
                        <a:t>Tasa de interés activa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0,664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841037960"/>
                  </a:ext>
                </a:extLst>
              </a:tr>
              <a:tr h="323070">
                <a:tc vMerge="1">
                  <a:txBody>
                    <a:bodyPr/>
                    <a:lstStyle/>
                    <a:p>
                      <a:endParaRPr lang="es-EC"/>
                    </a:p>
                  </a:txBody>
                  <a:tcPr/>
                </a:tc>
                <a:tc>
                  <a:txBody>
                    <a:bodyPr/>
                    <a:lstStyle/>
                    <a:p>
                      <a:pPr algn="ctr">
                        <a:lnSpc>
                          <a:spcPct val="150000"/>
                        </a:lnSpc>
                        <a:spcAft>
                          <a:spcPts val="0"/>
                        </a:spcAft>
                      </a:pPr>
                      <a:r>
                        <a:rPr lang="es-EC" sz="1100">
                          <a:effectLst/>
                        </a:rPr>
                        <a:t>Tasa de interés pasiva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0,622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347801340"/>
                  </a:ext>
                </a:extLst>
              </a:tr>
              <a:tr h="646140">
                <a:tc vMerge="1">
                  <a:txBody>
                    <a:bodyPr/>
                    <a:lstStyle/>
                    <a:p>
                      <a:endParaRPr lang="es-EC"/>
                    </a:p>
                  </a:txBody>
                  <a:tcPr/>
                </a:tc>
                <a:tc>
                  <a:txBody>
                    <a:bodyPr/>
                    <a:lstStyle/>
                    <a:p>
                      <a:pPr algn="ctr">
                        <a:lnSpc>
                          <a:spcPct val="150000"/>
                        </a:lnSpc>
                        <a:spcAft>
                          <a:spcPts val="0"/>
                        </a:spcAft>
                      </a:pPr>
                      <a:r>
                        <a:rPr lang="es-EC" sz="1100">
                          <a:effectLst/>
                        </a:rPr>
                        <a:t>Tamaño de la empresa mediante activos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0,003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51989693"/>
                  </a:ext>
                </a:extLst>
              </a:tr>
              <a:tr h="242593">
                <a:tc vMerge="1">
                  <a:txBody>
                    <a:bodyPr/>
                    <a:lstStyle/>
                    <a:p>
                      <a:endParaRPr lang="es-EC"/>
                    </a:p>
                  </a:txBody>
                  <a:tcPr/>
                </a:tc>
                <a:tc>
                  <a:txBody>
                    <a:bodyPr/>
                    <a:lstStyle/>
                    <a:p>
                      <a:pPr algn="ctr">
                        <a:lnSpc>
                          <a:spcPct val="150000"/>
                        </a:lnSpc>
                        <a:spcAft>
                          <a:spcPts val="0"/>
                        </a:spcAft>
                      </a:pPr>
                      <a:r>
                        <a:rPr lang="es-EC" sz="1100">
                          <a:effectLst/>
                        </a:rPr>
                        <a:t>Inflación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0,577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476587502"/>
                  </a:ext>
                </a:extLst>
              </a:tr>
              <a:tr h="242593">
                <a:tc vMerge="1">
                  <a:txBody>
                    <a:bodyPr/>
                    <a:lstStyle/>
                    <a:p>
                      <a:endParaRPr lang="es-EC"/>
                    </a:p>
                  </a:txBody>
                  <a:tcPr/>
                </a:tc>
                <a:tc>
                  <a:txBody>
                    <a:bodyPr/>
                    <a:lstStyle/>
                    <a:p>
                      <a:pPr algn="ctr">
                        <a:lnSpc>
                          <a:spcPct val="150000"/>
                        </a:lnSpc>
                        <a:spcAft>
                          <a:spcPts val="0"/>
                        </a:spcAft>
                      </a:pPr>
                      <a:r>
                        <a:rPr lang="es-EC" sz="1100" dirty="0">
                          <a:effectLst/>
                        </a:rPr>
                        <a:t>Ingresos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a:txBody>
                    <a:bodyPr/>
                    <a:lstStyle/>
                    <a:p>
                      <a:pPr algn="ctr">
                        <a:lnSpc>
                          <a:spcPct val="150000"/>
                        </a:lnSpc>
                        <a:spcAft>
                          <a:spcPts val="0"/>
                        </a:spcAft>
                      </a:pPr>
                      <a:r>
                        <a:rPr lang="es-EC" sz="1100" dirty="0">
                          <a:effectLst/>
                        </a:rPr>
                        <a:t>0,015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99261312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845993205"/>
              </p:ext>
            </p:extLst>
          </p:nvPr>
        </p:nvGraphicFramePr>
        <p:xfrm>
          <a:off x="2757647" y="4677716"/>
          <a:ext cx="8578530" cy="2011680"/>
        </p:xfrm>
        <a:graphic>
          <a:graphicData uri="http://schemas.openxmlformats.org/drawingml/2006/table">
            <a:tbl>
              <a:tblPr firstRow="1" firstCol="1">
                <a:tableStyleId>{BC89EF96-8CEA-46FF-86C4-4CE0E7609802}</a:tableStyleId>
              </a:tblPr>
              <a:tblGrid>
                <a:gridCol w="1861170">
                  <a:extLst>
                    <a:ext uri="{9D8B030D-6E8A-4147-A177-3AD203B41FA5}">
                      <a16:colId xmlns:a16="http://schemas.microsoft.com/office/drawing/2014/main" xmlns="" val="3428936226"/>
                    </a:ext>
                  </a:extLst>
                </a:gridCol>
                <a:gridCol w="1701785">
                  <a:extLst>
                    <a:ext uri="{9D8B030D-6E8A-4147-A177-3AD203B41FA5}">
                      <a16:colId xmlns:a16="http://schemas.microsoft.com/office/drawing/2014/main" xmlns="" val="3557157016"/>
                    </a:ext>
                  </a:extLst>
                </a:gridCol>
                <a:gridCol w="880651">
                  <a:extLst>
                    <a:ext uri="{9D8B030D-6E8A-4147-A177-3AD203B41FA5}">
                      <a16:colId xmlns:a16="http://schemas.microsoft.com/office/drawing/2014/main" xmlns="" val="144312989"/>
                    </a:ext>
                  </a:extLst>
                </a:gridCol>
                <a:gridCol w="883677">
                  <a:extLst>
                    <a:ext uri="{9D8B030D-6E8A-4147-A177-3AD203B41FA5}">
                      <a16:colId xmlns:a16="http://schemas.microsoft.com/office/drawing/2014/main" xmlns="" val="2872470844"/>
                    </a:ext>
                  </a:extLst>
                </a:gridCol>
                <a:gridCol w="1069290">
                  <a:extLst>
                    <a:ext uri="{9D8B030D-6E8A-4147-A177-3AD203B41FA5}">
                      <a16:colId xmlns:a16="http://schemas.microsoft.com/office/drawing/2014/main" xmlns="" val="1918791909"/>
                    </a:ext>
                  </a:extLst>
                </a:gridCol>
                <a:gridCol w="834249">
                  <a:extLst>
                    <a:ext uri="{9D8B030D-6E8A-4147-A177-3AD203B41FA5}">
                      <a16:colId xmlns:a16="http://schemas.microsoft.com/office/drawing/2014/main" xmlns="" val="3644448638"/>
                    </a:ext>
                  </a:extLst>
                </a:gridCol>
                <a:gridCol w="1347708">
                  <a:extLst>
                    <a:ext uri="{9D8B030D-6E8A-4147-A177-3AD203B41FA5}">
                      <a16:colId xmlns:a16="http://schemas.microsoft.com/office/drawing/2014/main" xmlns="" val="1435646179"/>
                    </a:ext>
                  </a:extLst>
                </a:gridCol>
              </a:tblGrid>
              <a:tr h="445933">
                <a:tc>
                  <a:txBody>
                    <a:bodyPr/>
                    <a:lstStyle/>
                    <a:p>
                      <a:pPr algn="ctr">
                        <a:lnSpc>
                          <a:spcPct val="150000"/>
                        </a:lnSpc>
                        <a:spcAft>
                          <a:spcPts val="0"/>
                        </a:spcAft>
                      </a:pPr>
                      <a:r>
                        <a:rPr lang="es-EC" sz="1400" dirty="0">
                          <a:effectLst/>
                        </a:rPr>
                        <a:t>Variable dependiente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Variable independiente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Sig.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Prob&gt;F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R Cuadrado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30319185"/>
                  </a:ext>
                </a:extLst>
              </a:tr>
              <a:tr h="210242">
                <a:tc rowSpan="3">
                  <a:txBody>
                    <a:bodyPr/>
                    <a:lstStyle/>
                    <a:p>
                      <a:pPr algn="ctr">
                        <a:lnSpc>
                          <a:spcPct val="150000"/>
                        </a:lnSpc>
                        <a:spcAft>
                          <a:spcPts val="0"/>
                        </a:spcAft>
                      </a:pPr>
                      <a:r>
                        <a:rPr lang="es-EC" sz="1400">
                          <a:effectLst/>
                        </a:rPr>
                        <a:t>Endeudamiento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Liquidez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50000"/>
                        </a:lnSpc>
                        <a:spcAft>
                          <a:spcPts val="0"/>
                        </a:spcAft>
                      </a:pPr>
                      <a:r>
                        <a:rPr lang="es-EC" sz="1200" dirty="0">
                          <a:effectLst/>
                        </a:rPr>
                        <a:t>22,272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50000"/>
                        </a:lnSpc>
                        <a:spcAft>
                          <a:spcPts val="0"/>
                        </a:spcAft>
                      </a:pPr>
                      <a:r>
                        <a:rPr lang="es-EC" sz="1200" dirty="0">
                          <a:effectLst/>
                        </a:rPr>
                        <a:t>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50000"/>
                        </a:lnSpc>
                        <a:spcAft>
                          <a:spcPts val="0"/>
                        </a:spcAft>
                      </a:pPr>
                      <a:r>
                        <a:rPr lang="es-EC" sz="1200">
                          <a:effectLst/>
                        </a:rPr>
                        <a:t>0,770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50000"/>
                        </a:lnSpc>
                        <a:spcAft>
                          <a:spcPts val="0"/>
                        </a:spcAft>
                      </a:pPr>
                      <a:r>
                        <a:rPr lang="es-EC" sz="1200" dirty="0">
                          <a:effectLst/>
                        </a:rPr>
                        <a:t>0,592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49748"/>
                  </a:ext>
                </a:extLst>
              </a:tr>
              <a:tr h="681812">
                <a:tc vMerge="1">
                  <a:txBody>
                    <a:bodyPr/>
                    <a:lstStyle/>
                    <a:p>
                      <a:endParaRPr lang="es-EC"/>
                    </a:p>
                  </a:txBody>
                  <a:tcPr/>
                </a:tc>
                <a:tc>
                  <a:txBody>
                    <a:bodyPr/>
                    <a:lstStyle/>
                    <a:p>
                      <a:pPr algn="ctr">
                        <a:lnSpc>
                          <a:spcPct val="150000"/>
                        </a:lnSpc>
                        <a:spcAft>
                          <a:spcPts val="0"/>
                        </a:spcAft>
                      </a:pPr>
                      <a:r>
                        <a:rPr lang="es-EC" sz="1200" dirty="0">
                          <a:effectLst/>
                        </a:rPr>
                        <a:t>Tamaño de la empresa mediante activos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0,001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540446677"/>
                  </a:ext>
                </a:extLst>
              </a:tr>
              <a:tr h="0">
                <a:tc vMerge="1">
                  <a:txBody>
                    <a:bodyPr/>
                    <a:lstStyle/>
                    <a:p>
                      <a:endParaRPr lang="es-EC"/>
                    </a:p>
                  </a:txBody>
                  <a:tcPr/>
                </a:tc>
                <a:tc>
                  <a:txBody>
                    <a:bodyPr/>
                    <a:lstStyle/>
                    <a:p>
                      <a:pPr algn="ctr">
                        <a:lnSpc>
                          <a:spcPct val="150000"/>
                        </a:lnSpc>
                        <a:spcAft>
                          <a:spcPts val="0"/>
                        </a:spcAft>
                      </a:pPr>
                      <a:r>
                        <a:rPr lang="es-EC" sz="1200">
                          <a:effectLst/>
                        </a:rPr>
                        <a:t>Ingresos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0,008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952067154"/>
                  </a:ext>
                </a:extLst>
              </a:tr>
            </a:tbl>
          </a:graphicData>
        </a:graphic>
      </p:graphicFrame>
      <p:pic>
        <p:nvPicPr>
          <p:cNvPr id="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142309" y="404949"/>
                <a:ext cx="9362303" cy="6244045"/>
              </a:xfrm>
            </p:spPr>
            <p:txBody>
              <a:bodyPr>
                <a:normAutofit/>
              </a:bodyPr>
              <a:lstStyle/>
              <a:p>
                <a:r>
                  <a:rPr lang="es-EC" dirty="0"/>
                  <a:t>Coeficiente estandarizado y no </a:t>
                </a:r>
                <a:r>
                  <a:rPr lang="es-EC" dirty="0" smtClean="0"/>
                  <a:t>estandarizado</a:t>
                </a:r>
              </a:p>
              <a:p>
                <a:endParaRPr lang="es-EC" dirty="0"/>
              </a:p>
              <a:p>
                <a:endParaRPr lang="es-EC" dirty="0" smtClean="0"/>
              </a:p>
              <a:p>
                <a:endParaRPr lang="es-EC" dirty="0"/>
              </a:p>
              <a:p>
                <a:endParaRPr lang="es-EC" dirty="0" smtClean="0"/>
              </a:p>
              <a:p>
                <a:endParaRPr lang="es-EC" dirty="0"/>
              </a:p>
              <a:p>
                <a:endParaRPr lang="es-EC" dirty="0" smtClean="0"/>
              </a:p>
              <a:p>
                <a:endParaRPr lang="es-EC" dirty="0" smtClean="0"/>
              </a:p>
              <a:p>
                <a:endParaRPr lang="es-EC" dirty="0"/>
              </a:p>
              <a:p>
                <a:endParaRPr lang="es-EC" dirty="0" smtClean="0"/>
              </a:p>
              <a:p>
                <a:r>
                  <a:rPr lang="es-EC" dirty="0" smtClean="0"/>
                  <a:t>- </a:t>
                </a:r>
                <a:r>
                  <a:rPr lang="es-EC" dirty="0"/>
                  <a:t>Ecuación de regresión lineal para el Riesgo de liquidez queda de la siguiente manera</a:t>
                </a:r>
                <a:r>
                  <a:rPr lang="es-EC" dirty="0" smtClean="0"/>
                  <a:t>:</a:t>
                </a:r>
                <a:r>
                  <a:rPr lang="es-EC" dirty="0"/>
                  <a:t> </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panose="02040503050406030204" pitchFamily="18" charset="0"/>
                            </a:rPr>
                            <m:t>𝑅𝐹𝐸𝑛𝑑</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0</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1</m:t>
                          </m:r>
                        </m:sub>
                      </m:sSub>
                      <m:sSub>
                        <m:sSubPr>
                          <m:ctrlPr>
                            <a:rPr lang="es-EC" i="1">
                              <a:latin typeface="Cambria Math"/>
                            </a:rPr>
                          </m:ctrlPr>
                        </m:sSubPr>
                        <m:e>
                          <m:r>
                            <a:rPr lang="es-EC" i="1">
                              <a:latin typeface="Cambria Math" panose="02040503050406030204" pitchFamily="18" charset="0"/>
                            </a:rPr>
                            <m:t>𝐼</m:t>
                          </m:r>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2</m:t>
                          </m:r>
                        </m:sub>
                      </m:sSub>
                      <m:sSub>
                        <m:sSubPr>
                          <m:ctrlPr>
                            <a:rPr lang="es-EC" i="1">
                              <a:latin typeface="Cambria Math"/>
                            </a:rPr>
                          </m:ctrlPr>
                        </m:sSubPr>
                        <m:e>
                          <m:func>
                            <m:funcPr>
                              <m:ctrlPr>
                                <a:rPr lang="es-EC" i="1">
                                  <a:latin typeface="Cambria Math"/>
                                </a:rPr>
                              </m:ctrlPr>
                            </m:funcPr>
                            <m:fName>
                              <m:r>
                                <m:rPr>
                                  <m:sty m:val="p"/>
                                </m:rPr>
                                <a:rPr lang="es-EC">
                                  <a:latin typeface="Cambria Math" panose="02040503050406030204" pitchFamily="18" charset="0"/>
                                </a:rPr>
                                <m:t>ln</m:t>
                              </m:r>
                            </m:fName>
                            <m:e>
                              <m:r>
                                <a:rPr lang="es-EC" i="1">
                                  <a:latin typeface="Cambria Math" panose="02040503050406030204" pitchFamily="18" charset="0"/>
                                </a:rPr>
                                <m:t>𝑎𝑐𝑡𝑖𝑣𝑜</m:t>
                              </m:r>
                            </m:e>
                          </m:func>
                        </m:e>
                        <m:sub>
                          <m:r>
                            <a:rPr lang="es-EC" i="1">
                              <a:latin typeface="Cambria Math" panose="02040503050406030204" pitchFamily="18" charset="0"/>
                            </a:rPr>
                            <m:t>𝑖𝑡</m:t>
                          </m:r>
                        </m:sub>
                      </m:sSub>
                      <m:r>
                        <a:rPr lang="es-EC" i="1">
                          <a:latin typeface="Cambria Math" panose="02040503050406030204" pitchFamily="18" charset="0"/>
                        </a:rPr>
                        <m:t>+</m:t>
                      </m:r>
                      <m:sSub>
                        <m:sSubPr>
                          <m:ctrlPr>
                            <a:rPr lang="es-EC" i="1">
                              <a:latin typeface="Cambria Math"/>
                            </a:rPr>
                          </m:ctrlPr>
                        </m:sSubPr>
                        <m:e>
                          <m:r>
                            <a:rPr lang="es-EC" i="1">
                              <a:latin typeface="Cambria Math" panose="02040503050406030204" pitchFamily="18" charset="0"/>
                            </a:rPr>
                            <m:t>𝛽</m:t>
                          </m:r>
                        </m:e>
                        <m:sub>
                          <m:r>
                            <a:rPr lang="es-EC" i="1">
                              <a:latin typeface="Cambria Math" panose="02040503050406030204" pitchFamily="18" charset="0"/>
                            </a:rPr>
                            <m:t>3</m:t>
                          </m:r>
                        </m:sub>
                      </m:sSub>
                      <m:sSub>
                        <m:sSubPr>
                          <m:ctrlPr>
                            <a:rPr lang="es-EC" i="1">
                              <a:latin typeface="Cambria Math"/>
                            </a:rPr>
                          </m:ctrlPr>
                        </m:sSubPr>
                        <m:e>
                          <m:r>
                            <a:rPr lang="es-EC" i="1">
                              <a:latin typeface="Cambria Math" panose="02040503050406030204" pitchFamily="18" charset="0"/>
                            </a:rPr>
                            <m:t>𝑅𝐿</m:t>
                          </m:r>
                        </m:e>
                        <m:sub>
                          <m:r>
                            <a:rPr lang="es-EC" i="1">
                              <a:latin typeface="Cambria Math" panose="02040503050406030204" pitchFamily="18" charset="0"/>
                            </a:rPr>
                            <m:t>𝑖𝑡</m:t>
                          </m:r>
                        </m:sub>
                      </m:sSub>
                    </m:oMath>
                  </m:oMathPara>
                </a14:m>
                <a:endParaRPr lang="es-EC" dirty="0"/>
              </a:p>
              <a:p>
                <a:pPr marL="0" indent="0">
                  <a:buNone/>
                </a:pPr>
                <a:r>
                  <a:rPr lang="es-EC" dirty="0"/>
                  <a:t> </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panose="02040503050406030204" pitchFamily="18" charset="0"/>
                            </a:rPr>
                            <m:t>𝑅𝐿</m:t>
                          </m:r>
                        </m:e>
                        <m:sub>
                          <m:r>
                            <a:rPr lang="es-EC" i="1">
                              <a:latin typeface="Cambria Math" panose="02040503050406030204" pitchFamily="18" charset="0"/>
                            </a:rPr>
                            <m:t>𝑖𝑡</m:t>
                          </m:r>
                        </m:sub>
                      </m:sSub>
                      <m:r>
                        <a:rPr lang="es-EC" i="1">
                          <a:latin typeface="Cambria Math" panose="02040503050406030204" pitchFamily="18" charset="0"/>
                        </a:rPr>
                        <m:t>=0,390−0,081</m:t>
                      </m:r>
                      <m:sSub>
                        <m:sSubPr>
                          <m:ctrlPr>
                            <a:rPr lang="es-EC" i="1">
                              <a:latin typeface="Cambria Math"/>
                            </a:rPr>
                          </m:ctrlPr>
                        </m:sSubPr>
                        <m:e>
                          <m:r>
                            <a:rPr lang="es-EC" i="1">
                              <a:latin typeface="Cambria Math" panose="02040503050406030204" pitchFamily="18" charset="0"/>
                            </a:rPr>
                            <m:t>𝐼</m:t>
                          </m:r>
                        </m:e>
                        <m:sub>
                          <m:r>
                            <a:rPr lang="es-EC" i="1">
                              <a:latin typeface="Cambria Math" panose="02040503050406030204" pitchFamily="18" charset="0"/>
                            </a:rPr>
                            <m:t>𝑖𝑡</m:t>
                          </m:r>
                        </m:sub>
                      </m:sSub>
                      <m:r>
                        <a:rPr lang="es-EC" i="1">
                          <a:latin typeface="Cambria Math" panose="02040503050406030204" pitchFamily="18" charset="0"/>
                        </a:rPr>
                        <m:t>+0,102</m:t>
                      </m:r>
                      <m:sSub>
                        <m:sSubPr>
                          <m:ctrlPr>
                            <a:rPr lang="es-EC" i="1">
                              <a:latin typeface="Cambria Math"/>
                            </a:rPr>
                          </m:ctrlPr>
                        </m:sSubPr>
                        <m:e>
                          <m:r>
                            <a:rPr lang="es-EC" i="1">
                              <a:latin typeface="Cambria Math" panose="02040503050406030204" pitchFamily="18" charset="0"/>
                            </a:rPr>
                            <m:t>𝐸𝑛𝑑</m:t>
                          </m:r>
                        </m:e>
                        <m:sub>
                          <m:r>
                            <a:rPr lang="es-EC" i="1">
                              <a:latin typeface="Cambria Math" panose="02040503050406030204" pitchFamily="18" charset="0"/>
                            </a:rPr>
                            <m:t>𝑖𝑡</m:t>
                          </m:r>
                        </m:sub>
                      </m:sSub>
                      <m:r>
                        <a:rPr lang="es-EC" i="1">
                          <a:latin typeface="Cambria Math" panose="02040503050406030204" pitchFamily="18" charset="0"/>
                        </a:rPr>
                        <m:t>−0,90</m:t>
                      </m:r>
                      <m:sSub>
                        <m:sSubPr>
                          <m:ctrlPr>
                            <a:rPr lang="es-EC" i="1">
                              <a:latin typeface="Cambria Math"/>
                            </a:rPr>
                          </m:ctrlPr>
                        </m:sSubPr>
                        <m:e>
                          <m:r>
                            <a:rPr lang="es-EC" i="1">
                              <a:latin typeface="Cambria Math" panose="02040503050406030204" pitchFamily="18" charset="0"/>
                            </a:rPr>
                            <m:t>𝑅𝐿</m:t>
                          </m:r>
                        </m:e>
                        <m:sub>
                          <m:r>
                            <a:rPr lang="es-EC" i="1">
                              <a:latin typeface="Cambria Math" panose="02040503050406030204" pitchFamily="18" charset="0"/>
                            </a:rPr>
                            <m:t>𝑖𝑡</m:t>
                          </m:r>
                        </m:sub>
                      </m:sSub>
                    </m:oMath>
                  </m:oMathPara>
                </a14:m>
                <a:endParaRPr lang="es-EC" dirty="0"/>
              </a:p>
              <a:p>
                <a:pPr marL="0" indent="0">
                  <a:buNone/>
                </a:pPr>
                <a:endParaRPr lang="es-EC" dirty="0"/>
              </a:p>
              <a:p>
                <a:endParaRPr lang="es-EC" dirty="0" smtClean="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142309" y="404949"/>
                <a:ext cx="9362303" cy="6244045"/>
              </a:xfrm>
              <a:blipFill>
                <a:blip r:embed="rId2"/>
                <a:stretch>
                  <a:fillRect l="-456" t="-488"/>
                </a:stretch>
              </a:blipFill>
            </p:spPr>
            <p:txBody>
              <a:bodyPr/>
              <a:lstStyle/>
              <a:p>
                <a:r>
                  <a:rPr lang="es-EC">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148853160"/>
              </p:ext>
            </p:extLst>
          </p:nvPr>
        </p:nvGraphicFramePr>
        <p:xfrm>
          <a:off x="2769323" y="780416"/>
          <a:ext cx="7889967" cy="3596960"/>
        </p:xfrm>
        <a:graphic>
          <a:graphicData uri="http://schemas.openxmlformats.org/drawingml/2006/table">
            <a:tbl>
              <a:tblPr>
                <a:tableStyleId>{BC89EF96-8CEA-46FF-86C4-4CE0E7609802}</a:tableStyleId>
              </a:tblPr>
              <a:tblGrid>
                <a:gridCol w="1700200">
                  <a:extLst>
                    <a:ext uri="{9D8B030D-6E8A-4147-A177-3AD203B41FA5}">
                      <a16:colId xmlns:a16="http://schemas.microsoft.com/office/drawing/2014/main" xmlns="" val="3546904236"/>
                    </a:ext>
                  </a:extLst>
                </a:gridCol>
                <a:gridCol w="1700200">
                  <a:extLst>
                    <a:ext uri="{9D8B030D-6E8A-4147-A177-3AD203B41FA5}">
                      <a16:colId xmlns:a16="http://schemas.microsoft.com/office/drawing/2014/main" xmlns="" val="2428716971"/>
                    </a:ext>
                  </a:extLst>
                </a:gridCol>
                <a:gridCol w="1020426">
                  <a:extLst>
                    <a:ext uri="{9D8B030D-6E8A-4147-A177-3AD203B41FA5}">
                      <a16:colId xmlns:a16="http://schemas.microsoft.com/office/drawing/2014/main" xmlns="" val="2180318827"/>
                    </a:ext>
                  </a:extLst>
                </a:gridCol>
                <a:gridCol w="1020426">
                  <a:extLst>
                    <a:ext uri="{9D8B030D-6E8A-4147-A177-3AD203B41FA5}">
                      <a16:colId xmlns:a16="http://schemas.microsoft.com/office/drawing/2014/main" xmlns="" val="799877600"/>
                    </a:ext>
                  </a:extLst>
                </a:gridCol>
                <a:gridCol w="1018897">
                  <a:extLst>
                    <a:ext uri="{9D8B030D-6E8A-4147-A177-3AD203B41FA5}">
                      <a16:colId xmlns:a16="http://schemas.microsoft.com/office/drawing/2014/main" xmlns="" val="2563803232"/>
                    </a:ext>
                  </a:extLst>
                </a:gridCol>
                <a:gridCol w="714909">
                  <a:extLst>
                    <a:ext uri="{9D8B030D-6E8A-4147-A177-3AD203B41FA5}">
                      <a16:colId xmlns:a16="http://schemas.microsoft.com/office/drawing/2014/main" xmlns="" val="4219685476"/>
                    </a:ext>
                  </a:extLst>
                </a:gridCol>
                <a:gridCol w="714909">
                  <a:extLst>
                    <a:ext uri="{9D8B030D-6E8A-4147-A177-3AD203B41FA5}">
                      <a16:colId xmlns:a16="http://schemas.microsoft.com/office/drawing/2014/main" xmlns="" val="2500813953"/>
                    </a:ext>
                  </a:extLst>
                </a:gridCol>
              </a:tblGrid>
              <a:tr h="227666">
                <a:tc gridSpan="7">
                  <a:txBody>
                    <a:bodyPr/>
                    <a:lstStyle/>
                    <a:p>
                      <a:pPr marL="38100" marR="38100" algn="ctr">
                        <a:lnSpc>
                          <a:spcPct val="150000"/>
                        </a:lnSpc>
                        <a:spcAft>
                          <a:spcPts val="0"/>
                        </a:spcAft>
                      </a:pPr>
                      <a:r>
                        <a:rPr lang="es-EC" sz="1400" b="1" dirty="0" err="1">
                          <a:effectLst/>
                        </a:rPr>
                        <a:t>Coeficientes</a:t>
                      </a:r>
                      <a:r>
                        <a:rPr lang="es-EC" sz="1400" b="1" baseline="30000" dirty="0" err="1">
                          <a:effectLst/>
                        </a:rPr>
                        <a:t>a</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699672428"/>
                  </a:ext>
                </a:extLst>
              </a:tr>
              <a:tr h="738185">
                <a:tc rowSpan="2" gridSpan="2">
                  <a:txBody>
                    <a:bodyPr/>
                    <a:lstStyle/>
                    <a:p>
                      <a:pPr marL="38100" marR="38100" algn="ctr">
                        <a:lnSpc>
                          <a:spcPct val="150000"/>
                        </a:lnSpc>
                        <a:spcAft>
                          <a:spcPts val="0"/>
                        </a:spcAft>
                      </a:pPr>
                      <a:r>
                        <a:rPr lang="es-EC" sz="1400" b="1" dirty="0">
                          <a:effectLst/>
                        </a:rPr>
                        <a:t>Modelo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s-EC"/>
                    </a:p>
                  </a:txBody>
                  <a:tcPr/>
                </a:tc>
                <a:tc gridSpan="2">
                  <a:txBody>
                    <a:bodyPr/>
                    <a:lstStyle/>
                    <a:p>
                      <a:pPr marL="38100" marR="38100" algn="ctr">
                        <a:lnSpc>
                          <a:spcPct val="150000"/>
                        </a:lnSpc>
                        <a:spcAft>
                          <a:spcPts val="0"/>
                        </a:spcAft>
                      </a:pPr>
                      <a:r>
                        <a:rPr lang="es-EC" sz="1200" dirty="0">
                          <a:effectLst/>
                        </a:rPr>
                        <a:t>Coeficientes no estandarizados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ct val="150000"/>
                        </a:lnSpc>
                        <a:spcAft>
                          <a:spcPts val="0"/>
                        </a:spcAft>
                      </a:pPr>
                      <a:r>
                        <a:rPr lang="es-EC" sz="1200">
                          <a:effectLst/>
                        </a:rPr>
                        <a:t>Coeficientes estandarizados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8100" marR="38100" algn="ctr">
                        <a:lnSpc>
                          <a:spcPct val="150000"/>
                        </a:lnSpc>
                        <a:spcAft>
                          <a:spcPts val="0"/>
                        </a:spcAft>
                      </a:pPr>
                      <a:r>
                        <a:rPr lang="es-EC" sz="1200">
                          <a:effectLst/>
                        </a:rPr>
                        <a:t>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8100" marR="38100" algn="ctr">
                        <a:lnSpc>
                          <a:spcPct val="150000"/>
                        </a:lnSpc>
                        <a:spcAft>
                          <a:spcPts val="0"/>
                        </a:spcAft>
                      </a:pPr>
                      <a:r>
                        <a:rPr lang="es-EC" sz="1200">
                          <a:effectLst/>
                        </a:rPr>
                        <a:t>Sig.</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30440063"/>
                  </a:ext>
                </a:extLst>
              </a:tr>
              <a:tr h="482926">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C" sz="1200" dirty="0">
                          <a:effectLst/>
                        </a:rPr>
                        <a:t>B</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Error estándar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Beta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414001431"/>
                  </a:ext>
                </a:extLst>
              </a:tr>
              <a:tr h="379344">
                <a:tc rowSpan="4">
                  <a:txBody>
                    <a:bodyPr/>
                    <a:lstStyle/>
                    <a:p>
                      <a:pPr marL="38100" marR="38100">
                        <a:lnSpc>
                          <a:spcPct val="150000"/>
                        </a:lnSpc>
                        <a:spcAft>
                          <a:spcPts val="0"/>
                        </a:spcAft>
                      </a:pPr>
                      <a:r>
                        <a:rPr lang="es-EC" sz="9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(Constante)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,390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,121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s-EC" sz="20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3,230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,002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54430939"/>
                  </a:ext>
                </a:extLst>
              </a:tr>
              <a:tr h="482926">
                <a:tc vMerge="1">
                  <a:txBody>
                    <a:bodyPr/>
                    <a:lstStyle/>
                    <a:p>
                      <a:endParaRPr lang="es-EC"/>
                    </a:p>
                  </a:txBody>
                  <a:tcPr/>
                </a:tc>
                <a:tc>
                  <a:txBody>
                    <a:bodyPr/>
                    <a:lstStyle/>
                    <a:p>
                      <a:pPr marL="38100" marR="38100" algn="ctr">
                        <a:lnSpc>
                          <a:spcPct val="150000"/>
                        </a:lnSpc>
                        <a:spcAft>
                          <a:spcPts val="0"/>
                        </a:spcAft>
                      </a:pPr>
                      <a:r>
                        <a:rPr lang="es-EC" sz="1200">
                          <a:effectLst/>
                        </a:rPr>
                        <a:t>LOGARITMO NATURAL INGRESOS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-,081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,029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-1,065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-2,760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,008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2139722"/>
                  </a:ext>
                </a:extLst>
              </a:tr>
              <a:tr h="482926">
                <a:tc vMerge="1">
                  <a:txBody>
                    <a:bodyPr/>
                    <a:lstStyle/>
                    <a:p>
                      <a:endParaRPr lang="es-EC"/>
                    </a:p>
                  </a:txBody>
                  <a:tcPr/>
                </a:tc>
                <a:tc>
                  <a:txBody>
                    <a:bodyPr/>
                    <a:lstStyle/>
                    <a:p>
                      <a:pPr marL="38100" marR="38100" algn="ctr">
                        <a:lnSpc>
                          <a:spcPct val="150000"/>
                        </a:lnSpc>
                        <a:spcAft>
                          <a:spcPts val="0"/>
                        </a:spcAft>
                      </a:pPr>
                      <a:r>
                        <a:rPr lang="es-EC" sz="1200">
                          <a:effectLst/>
                        </a:rPr>
                        <a:t>LOGARITMO NATURAL ACTVOS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,102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,028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1,429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3,600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,001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90266092"/>
                  </a:ext>
                </a:extLst>
              </a:tr>
              <a:tr h="231017">
                <a:tc vMerge="1">
                  <a:txBody>
                    <a:bodyPr/>
                    <a:lstStyle/>
                    <a:p>
                      <a:endParaRPr lang="es-EC"/>
                    </a:p>
                  </a:txBody>
                  <a:tcPr/>
                </a:tc>
                <a:tc>
                  <a:txBody>
                    <a:bodyPr/>
                    <a:lstStyle/>
                    <a:p>
                      <a:pPr marL="38100" marR="38100" algn="ctr">
                        <a:lnSpc>
                          <a:spcPct val="150000"/>
                        </a:lnSpc>
                        <a:spcAft>
                          <a:spcPts val="0"/>
                        </a:spcAft>
                      </a:pPr>
                      <a:r>
                        <a:rPr lang="es-EC" sz="1200" dirty="0">
                          <a:effectLst/>
                        </a:rPr>
                        <a:t>LIQUIDEZ</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-,090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,025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a:effectLst/>
                        </a:rPr>
                        <a:t>-,394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-3,579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50000"/>
                        </a:lnSpc>
                        <a:spcAft>
                          <a:spcPts val="0"/>
                        </a:spcAft>
                      </a:pPr>
                      <a:r>
                        <a:rPr lang="es-EC" sz="1200" dirty="0">
                          <a:effectLst/>
                        </a:rPr>
                        <a:t>,001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32836191"/>
                  </a:ext>
                </a:extLst>
              </a:tr>
              <a:tr h="231017">
                <a:tc gridSpan="7">
                  <a:txBody>
                    <a:bodyPr/>
                    <a:lstStyle/>
                    <a:p>
                      <a:pPr marL="38100" marR="38100" algn="ctr">
                        <a:lnSpc>
                          <a:spcPct val="150000"/>
                        </a:lnSpc>
                        <a:spcAft>
                          <a:spcPts val="0"/>
                        </a:spcAft>
                      </a:pPr>
                      <a:r>
                        <a:rPr lang="es-EC" sz="1200" dirty="0">
                          <a:effectLst/>
                        </a:rPr>
                        <a:t>a. Variable dependiente: ENDEUDAMIENTO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76386446"/>
                  </a:ext>
                </a:extLst>
              </a:tr>
            </a:tbl>
          </a:graphicData>
        </a:graphic>
      </p:graphicFrame>
    </p:spTree>
    <p:extLst>
      <p:ext uri="{BB962C8B-B14F-4D97-AF65-F5344CB8AC3E}">
        <p14:creationId xmlns:p14="http://schemas.microsoft.com/office/powerpoint/2010/main" val="186952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72937" y="574766"/>
            <a:ext cx="9339943" cy="6008914"/>
          </a:xfrm>
        </p:spPr>
        <p:txBody>
          <a:bodyPr>
            <a:normAutofit/>
          </a:bodyPr>
          <a:lstStyle/>
          <a:p>
            <a:pPr marL="342900" lvl="2" indent="-342900"/>
            <a:r>
              <a:rPr lang="es-EC" sz="1600" b="1" dirty="0"/>
              <a:t>Regresión lineal múltiple: Riesgo de Recuperación de </a:t>
            </a:r>
            <a:r>
              <a:rPr lang="es-EC" sz="1600" b="1" dirty="0" smtClean="0"/>
              <a:t>cartera</a:t>
            </a:r>
          </a:p>
          <a:p>
            <a:pPr marL="0" lvl="2" indent="0">
              <a:buNone/>
            </a:pPr>
            <a:endParaRPr lang="es-EC" sz="1600" dirty="0"/>
          </a:p>
        </p:txBody>
      </p:sp>
      <p:graphicFrame>
        <p:nvGraphicFramePr>
          <p:cNvPr id="4" name="Tabla 3"/>
          <p:cNvGraphicFramePr>
            <a:graphicFrameLocks noGrp="1"/>
          </p:cNvGraphicFramePr>
          <p:nvPr>
            <p:extLst>
              <p:ext uri="{D42A27DB-BD31-4B8C-83A1-F6EECF244321}">
                <p14:modId xmlns:p14="http://schemas.microsoft.com/office/powerpoint/2010/main" val="1894582032"/>
              </p:ext>
            </p:extLst>
          </p:nvPr>
        </p:nvGraphicFramePr>
        <p:xfrm>
          <a:off x="2377439" y="1088571"/>
          <a:ext cx="9130938" cy="3686556"/>
        </p:xfrm>
        <a:graphic>
          <a:graphicData uri="http://schemas.openxmlformats.org/drawingml/2006/table">
            <a:tbl>
              <a:tblPr firstRow="1" firstCol="1">
                <a:tableStyleId>{BC89EF96-8CEA-46FF-86C4-4CE0E7609802}</a:tableStyleId>
              </a:tblPr>
              <a:tblGrid>
                <a:gridCol w="1968563">
                  <a:extLst>
                    <a:ext uri="{9D8B030D-6E8A-4147-A177-3AD203B41FA5}">
                      <a16:colId xmlns:a16="http://schemas.microsoft.com/office/drawing/2014/main" xmlns="" val="3755891213"/>
                    </a:ext>
                  </a:extLst>
                </a:gridCol>
                <a:gridCol w="1850450">
                  <a:extLst>
                    <a:ext uri="{9D8B030D-6E8A-4147-A177-3AD203B41FA5}">
                      <a16:colId xmlns:a16="http://schemas.microsoft.com/office/drawing/2014/main" xmlns="" val="223432173"/>
                    </a:ext>
                  </a:extLst>
                </a:gridCol>
                <a:gridCol w="942782">
                  <a:extLst>
                    <a:ext uri="{9D8B030D-6E8A-4147-A177-3AD203B41FA5}">
                      <a16:colId xmlns:a16="http://schemas.microsoft.com/office/drawing/2014/main" xmlns="" val="2496763144"/>
                    </a:ext>
                  </a:extLst>
                </a:gridCol>
                <a:gridCol w="900218">
                  <a:extLst>
                    <a:ext uri="{9D8B030D-6E8A-4147-A177-3AD203B41FA5}">
                      <a16:colId xmlns:a16="http://schemas.microsoft.com/office/drawing/2014/main" xmlns="" val="2709201686"/>
                    </a:ext>
                  </a:extLst>
                </a:gridCol>
                <a:gridCol w="1140702">
                  <a:extLst>
                    <a:ext uri="{9D8B030D-6E8A-4147-A177-3AD203B41FA5}">
                      <a16:colId xmlns:a16="http://schemas.microsoft.com/office/drawing/2014/main" xmlns="" val="3014889369"/>
                    </a:ext>
                  </a:extLst>
                </a:gridCol>
                <a:gridCol w="890640">
                  <a:extLst>
                    <a:ext uri="{9D8B030D-6E8A-4147-A177-3AD203B41FA5}">
                      <a16:colId xmlns:a16="http://schemas.microsoft.com/office/drawing/2014/main" xmlns="" val="1708972421"/>
                    </a:ext>
                  </a:extLst>
                </a:gridCol>
                <a:gridCol w="1437583">
                  <a:extLst>
                    <a:ext uri="{9D8B030D-6E8A-4147-A177-3AD203B41FA5}">
                      <a16:colId xmlns:a16="http://schemas.microsoft.com/office/drawing/2014/main" xmlns="" val="2907888929"/>
                    </a:ext>
                  </a:extLst>
                </a:gridCol>
              </a:tblGrid>
              <a:tr h="470051">
                <a:tc>
                  <a:txBody>
                    <a:bodyPr/>
                    <a:lstStyle/>
                    <a:p>
                      <a:pPr algn="ctr">
                        <a:lnSpc>
                          <a:spcPct val="150000"/>
                        </a:lnSpc>
                        <a:spcAft>
                          <a:spcPts val="0"/>
                        </a:spcAft>
                      </a:pPr>
                      <a:r>
                        <a:rPr lang="es-EC" sz="1100" dirty="0">
                          <a:effectLst/>
                        </a:rPr>
                        <a:t>Variable dependiente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Variable independiente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Sig.</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F</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Prob&gt;F</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nSpc>
                          <a:spcPct val="150000"/>
                        </a:lnSpc>
                        <a:spcAft>
                          <a:spcPts val="0"/>
                        </a:spcAft>
                      </a:pPr>
                      <a:r>
                        <a:rPr lang="es-EC" sz="1100">
                          <a:effectLst/>
                        </a:rPr>
                        <a:t>R Cuadrado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extLst>
                  <a:ext uri="{0D108BD9-81ED-4DB2-BD59-A6C34878D82A}">
                    <a16:rowId xmlns:a16="http://schemas.microsoft.com/office/drawing/2014/main" xmlns="" val="3306633686"/>
                  </a:ext>
                </a:extLst>
              </a:tr>
              <a:tr h="267260">
                <a:tc rowSpan="8">
                  <a:txBody>
                    <a:bodyPr/>
                    <a:lstStyle/>
                    <a:p>
                      <a:pPr algn="ctr">
                        <a:lnSpc>
                          <a:spcPct val="150000"/>
                        </a:lnSpc>
                        <a:spcAft>
                          <a:spcPts val="0"/>
                        </a:spcAft>
                      </a:pPr>
                      <a:r>
                        <a:rPr lang="es-EC" sz="1100" dirty="0">
                          <a:effectLst/>
                        </a:rPr>
                        <a:t>Recuperación de cartera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Endeudamiento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0,700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rowSpan="8">
                  <a:txBody>
                    <a:bodyPr/>
                    <a:lstStyle/>
                    <a:p>
                      <a:pPr algn="ctr">
                        <a:lnSpc>
                          <a:spcPct val="150000"/>
                        </a:lnSpc>
                        <a:spcAft>
                          <a:spcPts val="0"/>
                        </a:spcAft>
                      </a:pPr>
                      <a:r>
                        <a:rPr lang="es-EC" sz="1100" dirty="0">
                          <a:effectLst/>
                        </a:rPr>
                        <a:t>0,900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rowSpan="8">
                  <a:txBody>
                    <a:bodyPr/>
                    <a:lstStyle/>
                    <a:p>
                      <a:pPr algn="ctr">
                        <a:lnSpc>
                          <a:spcPct val="150000"/>
                        </a:lnSpc>
                        <a:spcAft>
                          <a:spcPts val="0"/>
                        </a:spcAft>
                      </a:pPr>
                      <a:r>
                        <a:rPr lang="es-EC" sz="1100">
                          <a:effectLst/>
                        </a:rPr>
                        <a:t>0,526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rowSpan="8">
                  <a:txBody>
                    <a:bodyPr/>
                    <a:lstStyle/>
                    <a:p>
                      <a:pPr algn="ctr">
                        <a:lnSpc>
                          <a:spcPct val="150000"/>
                        </a:lnSpc>
                        <a:spcAft>
                          <a:spcPts val="0"/>
                        </a:spcAft>
                      </a:pPr>
                      <a:r>
                        <a:rPr lang="es-EC" sz="1100">
                          <a:effectLst/>
                        </a:rPr>
                        <a:t>0,386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rowSpan="8">
                  <a:txBody>
                    <a:bodyPr/>
                    <a:lstStyle/>
                    <a:p>
                      <a:pPr algn="ctr">
                        <a:lnSpc>
                          <a:spcPct val="150000"/>
                        </a:lnSpc>
                        <a:spcAft>
                          <a:spcPts val="0"/>
                        </a:spcAft>
                      </a:pPr>
                      <a:r>
                        <a:rPr lang="es-EC" sz="1100">
                          <a:effectLst/>
                        </a:rPr>
                        <a:t>0,149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extLst>
                  <a:ext uri="{0D108BD9-81ED-4DB2-BD59-A6C34878D82A}">
                    <a16:rowId xmlns:a16="http://schemas.microsoft.com/office/drawing/2014/main" xmlns="" val="1159109761"/>
                  </a:ext>
                </a:extLst>
              </a:tr>
              <a:tr h="267260">
                <a:tc vMerge="1">
                  <a:txBody>
                    <a:bodyPr/>
                    <a:lstStyle/>
                    <a:p>
                      <a:endParaRPr lang="es-EC"/>
                    </a:p>
                  </a:txBody>
                  <a:tcPr/>
                </a:tc>
                <a:tc>
                  <a:txBody>
                    <a:bodyPr/>
                    <a:lstStyle/>
                    <a:p>
                      <a:pPr algn="ctr">
                        <a:lnSpc>
                          <a:spcPct val="150000"/>
                        </a:lnSpc>
                        <a:spcAft>
                          <a:spcPts val="0"/>
                        </a:spcAft>
                      </a:pPr>
                      <a:r>
                        <a:rPr lang="es-EC" sz="1100">
                          <a:effectLst/>
                        </a:rPr>
                        <a:t>Liquidez</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0,780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45285522"/>
                  </a:ext>
                </a:extLst>
              </a:tr>
              <a:tr h="267260">
                <a:tc vMerge="1">
                  <a:txBody>
                    <a:bodyPr/>
                    <a:lstStyle/>
                    <a:p>
                      <a:endParaRPr lang="es-EC"/>
                    </a:p>
                  </a:txBody>
                  <a:tcPr/>
                </a:tc>
                <a:tc>
                  <a:txBody>
                    <a:bodyPr/>
                    <a:lstStyle/>
                    <a:p>
                      <a:pPr algn="ctr">
                        <a:lnSpc>
                          <a:spcPct val="150000"/>
                        </a:lnSpc>
                        <a:spcAft>
                          <a:spcPts val="0"/>
                        </a:spcAft>
                      </a:pPr>
                      <a:r>
                        <a:rPr lang="es-EC" sz="1100" dirty="0">
                          <a:effectLst/>
                        </a:rPr>
                        <a:t>Riesgo país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a:effectLst/>
                        </a:rPr>
                        <a:t>0,130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284072770"/>
                  </a:ext>
                </a:extLst>
              </a:tr>
              <a:tr h="470051">
                <a:tc vMerge="1">
                  <a:txBody>
                    <a:bodyPr/>
                    <a:lstStyle/>
                    <a:p>
                      <a:endParaRPr lang="es-EC"/>
                    </a:p>
                  </a:txBody>
                  <a:tcPr/>
                </a:tc>
                <a:tc>
                  <a:txBody>
                    <a:bodyPr/>
                    <a:lstStyle/>
                    <a:p>
                      <a:pPr algn="ctr">
                        <a:lnSpc>
                          <a:spcPct val="150000"/>
                        </a:lnSpc>
                        <a:spcAft>
                          <a:spcPts val="0"/>
                        </a:spcAft>
                      </a:pPr>
                      <a:r>
                        <a:rPr lang="es-EC" sz="1100" dirty="0">
                          <a:effectLst/>
                        </a:rPr>
                        <a:t>Tasa de interés activa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dirty="0">
                          <a:effectLst/>
                        </a:rPr>
                        <a:t>0,214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70348939"/>
                  </a:ext>
                </a:extLst>
              </a:tr>
              <a:tr h="470051">
                <a:tc vMerge="1">
                  <a:txBody>
                    <a:bodyPr/>
                    <a:lstStyle/>
                    <a:p>
                      <a:endParaRPr lang="es-EC"/>
                    </a:p>
                  </a:txBody>
                  <a:tcPr/>
                </a:tc>
                <a:tc>
                  <a:txBody>
                    <a:bodyPr/>
                    <a:lstStyle/>
                    <a:p>
                      <a:pPr algn="ctr">
                        <a:lnSpc>
                          <a:spcPct val="150000"/>
                        </a:lnSpc>
                        <a:spcAft>
                          <a:spcPts val="0"/>
                        </a:spcAft>
                      </a:pPr>
                      <a:r>
                        <a:rPr lang="es-EC" sz="1100">
                          <a:effectLst/>
                        </a:rPr>
                        <a:t>Tasa de interés pasiva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dirty="0">
                          <a:effectLst/>
                        </a:rPr>
                        <a:t>0,597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898791713"/>
                  </a:ext>
                </a:extLst>
              </a:tr>
              <a:tr h="940103">
                <a:tc vMerge="1">
                  <a:txBody>
                    <a:bodyPr/>
                    <a:lstStyle/>
                    <a:p>
                      <a:endParaRPr lang="es-EC"/>
                    </a:p>
                  </a:txBody>
                  <a:tcPr/>
                </a:tc>
                <a:tc>
                  <a:txBody>
                    <a:bodyPr/>
                    <a:lstStyle/>
                    <a:p>
                      <a:pPr algn="ctr">
                        <a:lnSpc>
                          <a:spcPct val="150000"/>
                        </a:lnSpc>
                        <a:spcAft>
                          <a:spcPts val="0"/>
                        </a:spcAft>
                      </a:pPr>
                      <a:r>
                        <a:rPr lang="es-EC" sz="1100">
                          <a:effectLst/>
                        </a:rPr>
                        <a:t>Tamaño de la empresa mediante activos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dirty="0">
                          <a:effectLst/>
                        </a:rPr>
                        <a:t>0,720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712432767"/>
                  </a:ext>
                </a:extLst>
              </a:tr>
              <a:tr h="267260">
                <a:tc vMerge="1">
                  <a:txBody>
                    <a:bodyPr/>
                    <a:lstStyle/>
                    <a:p>
                      <a:endParaRPr lang="es-EC"/>
                    </a:p>
                  </a:txBody>
                  <a:tcPr/>
                </a:tc>
                <a:tc>
                  <a:txBody>
                    <a:bodyPr/>
                    <a:lstStyle/>
                    <a:p>
                      <a:pPr algn="ctr">
                        <a:lnSpc>
                          <a:spcPct val="150000"/>
                        </a:lnSpc>
                        <a:spcAft>
                          <a:spcPts val="0"/>
                        </a:spcAft>
                      </a:pPr>
                      <a:r>
                        <a:rPr lang="es-EC" sz="1100">
                          <a:effectLst/>
                        </a:rPr>
                        <a:t>Inflación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dirty="0">
                          <a:effectLst/>
                        </a:rPr>
                        <a:t>0,209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4021056310"/>
                  </a:ext>
                </a:extLst>
              </a:tr>
              <a:tr h="267260">
                <a:tc vMerge="1">
                  <a:txBody>
                    <a:bodyPr/>
                    <a:lstStyle/>
                    <a:p>
                      <a:endParaRPr lang="es-EC"/>
                    </a:p>
                  </a:txBody>
                  <a:tcPr/>
                </a:tc>
                <a:tc>
                  <a:txBody>
                    <a:bodyPr/>
                    <a:lstStyle/>
                    <a:p>
                      <a:pPr algn="ctr">
                        <a:lnSpc>
                          <a:spcPct val="150000"/>
                        </a:lnSpc>
                        <a:spcAft>
                          <a:spcPts val="0"/>
                        </a:spcAft>
                      </a:pPr>
                      <a:r>
                        <a:rPr lang="es-EC" sz="1100" dirty="0">
                          <a:effectLst/>
                        </a:rPr>
                        <a:t>Ingresos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a:txBody>
                    <a:bodyPr/>
                    <a:lstStyle/>
                    <a:p>
                      <a:pPr algn="ctr">
                        <a:lnSpc>
                          <a:spcPct val="150000"/>
                        </a:lnSpc>
                        <a:spcAft>
                          <a:spcPts val="0"/>
                        </a:spcAft>
                      </a:pPr>
                      <a:r>
                        <a:rPr lang="es-EC" sz="1100" dirty="0">
                          <a:effectLst/>
                        </a:rPr>
                        <a:t>0,965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4591779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15443537"/>
              </p:ext>
            </p:extLst>
          </p:nvPr>
        </p:nvGraphicFramePr>
        <p:xfrm>
          <a:off x="2375595" y="5023321"/>
          <a:ext cx="9130937" cy="1371600"/>
        </p:xfrm>
        <a:graphic>
          <a:graphicData uri="http://schemas.openxmlformats.org/drawingml/2006/table">
            <a:tbl>
              <a:tblPr firstRow="1" firstCol="1">
                <a:tableStyleId>{BC89EF96-8CEA-46FF-86C4-4CE0E7609802}</a:tableStyleId>
              </a:tblPr>
              <a:tblGrid>
                <a:gridCol w="1968562">
                  <a:extLst>
                    <a:ext uri="{9D8B030D-6E8A-4147-A177-3AD203B41FA5}">
                      <a16:colId xmlns:a16="http://schemas.microsoft.com/office/drawing/2014/main" xmlns="" val="537297228"/>
                    </a:ext>
                  </a:extLst>
                </a:gridCol>
                <a:gridCol w="1850448">
                  <a:extLst>
                    <a:ext uri="{9D8B030D-6E8A-4147-A177-3AD203B41FA5}">
                      <a16:colId xmlns:a16="http://schemas.microsoft.com/office/drawing/2014/main" xmlns="" val="155112640"/>
                    </a:ext>
                  </a:extLst>
                </a:gridCol>
                <a:gridCol w="942782">
                  <a:extLst>
                    <a:ext uri="{9D8B030D-6E8A-4147-A177-3AD203B41FA5}">
                      <a16:colId xmlns:a16="http://schemas.microsoft.com/office/drawing/2014/main" xmlns="" val="1571105738"/>
                    </a:ext>
                  </a:extLst>
                </a:gridCol>
                <a:gridCol w="900218">
                  <a:extLst>
                    <a:ext uri="{9D8B030D-6E8A-4147-A177-3AD203B41FA5}">
                      <a16:colId xmlns:a16="http://schemas.microsoft.com/office/drawing/2014/main" xmlns="" val="569813229"/>
                    </a:ext>
                  </a:extLst>
                </a:gridCol>
                <a:gridCol w="1140702">
                  <a:extLst>
                    <a:ext uri="{9D8B030D-6E8A-4147-A177-3AD203B41FA5}">
                      <a16:colId xmlns:a16="http://schemas.microsoft.com/office/drawing/2014/main" xmlns="" val="3488610230"/>
                    </a:ext>
                  </a:extLst>
                </a:gridCol>
                <a:gridCol w="890642">
                  <a:extLst>
                    <a:ext uri="{9D8B030D-6E8A-4147-A177-3AD203B41FA5}">
                      <a16:colId xmlns:a16="http://schemas.microsoft.com/office/drawing/2014/main" xmlns="" val="325061280"/>
                    </a:ext>
                  </a:extLst>
                </a:gridCol>
                <a:gridCol w="1437583">
                  <a:extLst>
                    <a:ext uri="{9D8B030D-6E8A-4147-A177-3AD203B41FA5}">
                      <a16:colId xmlns:a16="http://schemas.microsoft.com/office/drawing/2014/main" xmlns="" val="2251867461"/>
                    </a:ext>
                  </a:extLst>
                </a:gridCol>
              </a:tblGrid>
              <a:tr h="506203">
                <a:tc>
                  <a:txBody>
                    <a:bodyPr/>
                    <a:lstStyle/>
                    <a:p>
                      <a:pPr algn="ctr">
                        <a:lnSpc>
                          <a:spcPct val="150000"/>
                        </a:lnSpc>
                        <a:spcAft>
                          <a:spcPts val="0"/>
                        </a:spcAft>
                      </a:pPr>
                      <a:r>
                        <a:rPr lang="es-EC" sz="1200" dirty="0">
                          <a:effectLst/>
                        </a:rPr>
                        <a:t>Variable 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Variable independiente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Prob&gt;F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200">
                          <a:effectLst/>
                        </a:rPr>
                        <a:t>R Cuadrado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4497698"/>
                  </a:ext>
                </a:extLst>
              </a:tr>
              <a:tr h="773957">
                <a:tc>
                  <a:txBody>
                    <a:bodyPr/>
                    <a:lstStyle/>
                    <a:p>
                      <a:pPr algn="ctr">
                        <a:lnSpc>
                          <a:spcPct val="150000"/>
                        </a:lnSpc>
                        <a:spcAft>
                          <a:spcPts val="0"/>
                        </a:spcAft>
                      </a:pPr>
                      <a:r>
                        <a:rPr lang="es-EC" sz="1200">
                          <a:effectLst/>
                        </a:rPr>
                        <a:t>Recuperación de cartera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Tamaño de la empresa mediante activos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0,210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1,613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0,210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0,180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0,033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27678801"/>
                  </a:ext>
                </a:extLst>
              </a:tr>
            </a:tbl>
          </a:graphicData>
        </a:graphic>
      </p:graphicFrame>
      <p:pic>
        <p:nvPicPr>
          <p:cNvPr id="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xtracción de palma africana"/>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11818" b="11991"/>
          <a:stretch/>
        </p:blipFill>
        <p:spPr bwMode="auto">
          <a:xfrm>
            <a:off x="1701776" y="444136"/>
            <a:ext cx="9786167" cy="61787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ítulo 1"/>
          <p:cNvSpPr>
            <a:spLocks noGrp="1"/>
          </p:cNvSpPr>
          <p:nvPr>
            <p:ph type="ctrTitle"/>
          </p:nvPr>
        </p:nvSpPr>
        <p:spPr>
          <a:xfrm>
            <a:off x="2142308" y="444136"/>
            <a:ext cx="9166360" cy="6126479"/>
          </a:xfrm>
        </p:spPr>
        <p:txBody>
          <a:bodyPr>
            <a:noAutofit/>
          </a:bodyPr>
          <a:lstStyle/>
          <a:p>
            <a:pPr algn="ctr"/>
            <a:r>
              <a:rPr lang="es-EC" sz="3600" b="1" dirty="0" smtClean="0">
                <a:solidFill>
                  <a:schemeClr val="bg1"/>
                </a:solidFill>
              </a:rPr>
              <a:t>TEMA:</a:t>
            </a:r>
            <a:r>
              <a:rPr lang="es-EC" sz="3600" b="1" dirty="0" smtClean="0"/>
              <a:t/>
            </a:r>
            <a:br>
              <a:rPr lang="es-EC" sz="3600" b="1" dirty="0" smtClean="0"/>
            </a:br>
            <a:r>
              <a:rPr lang="es-EC" sz="3600" dirty="0" smtClean="0">
                <a:solidFill>
                  <a:schemeClr val="bg1"/>
                </a:solidFill>
              </a:rPr>
              <a:t>“ANÁLISIS DEL RIESGO FINANCIERO EN LAS EXTRACTORAS DE ACEITE DE PALMA AFRICANA DE LA CONCORDIA”</a:t>
            </a:r>
            <a:r>
              <a:rPr lang="es-EC" sz="3600" b="1" dirty="0" smtClean="0">
                <a:solidFill>
                  <a:schemeClr val="bg1"/>
                </a:solidFill>
              </a:rPr>
              <a:t/>
            </a:r>
            <a:br>
              <a:rPr lang="es-EC" sz="3600" b="1" dirty="0" smtClean="0">
                <a:solidFill>
                  <a:schemeClr val="bg1"/>
                </a:solidFill>
              </a:rPr>
            </a:br>
            <a:r>
              <a:rPr lang="es-EC" sz="3600" b="1" dirty="0" smtClean="0">
                <a:solidFill>
                  <a:schemeClr val="bg1"/>
                </a:solidFill>
              </a:rPr>
              <a:t/>
            </a:r>
            <a:br>
              <a:rPr lang="es-EC" sz="3600" b="1" dirty="0" smtClean="0">
                <a:solidFill>
                  <a:schemeClr val="bg1"/>
                </a:solidFill>
              </a:rPr>
            </a:br>
            <a:r>
              <a:rPr lang="es-EC" sz="3600" b="1" dirty="0" smtClean="0">
                <a:solidFill>
                  <a:schemeClr val="bg1"/>
                </a:solidFill>
              </a:rPr>
              <a:t>AUTOR:</a:t>
            </a:r>
            <a:br>
              <a:rPr lang="es-EC" sz="3600" b="1" dirty="0" smtClean="0">
                <a:solidFill>
                  <a:schemeClr val="bg1"/>
                </a:solidFill>
              </a:rPr>
            </a:br>
            <a:r>
              <a:rPr lang="es-EC" sz="3600" dirty="0" smtClean="0">
                <a:solidFill>
                  <a:schemeClr val="bg1"/>
                </a:solidFill>
              </a:rPr>
              <a:t>GUERRERO </a:t>
            </a:r>
            <a:r>
              <a:rPr lang="es-EC" sz="3600" dirty="0">
                <a:solidFill>
                  <a:schemeClr val="bg1"/>
                </a:solidFill>
              </a:rPr>
              <a:t>CEDEÑO SILVIA </a:t>
            </a:r>
            <a:r>
              <a:rPr lang="es-EC" sz="3600" dirty="0" smtClean="0">
                <a:solidFill>
                  <a:schemeClr val="bg1"/>
                </a:solidFill>
              </a:rPr>
              <a:t>PATRICIA</a:t>
            </a:r>
            <a:r>
              <a:rPr lang="es-EC" sz="3600" dirty="0">
                <a:solidFill>
                  <a:schemeClr val="bg1"/>
                </a:solidFill>
              </a:rPr>
              <a:t/>
            </a:r>
            <a:br>
              <a:rPr lang="es-EC" sz="3600" dirty="0">
                <a:solidFill>
                  <a:schemeClr val="bg1"/>
                </a:solidFill>
              </a:rPr>
            </a:br>
            <a:r>
              <a:rPr lang="es-EC" sz="3600" dirty="0" smtClean="0">
                <a:solidFill>
                  <a:schemeClr val="bg1"/>
                </a:solidFill>
              </a:rPr>
              <a:t/>
            </a:r>
            <a:br>
              <a:rPr lang="es-EC" sz="3600" dirty="0" smtClean="0">
                <a:solidFill>
                  <a:schemeClr val="bg1"/>
                </a:solidFill>
              </a:rPr>
            </a:br>
            <a:r>
              <a:rPr lang="es-EC" sz="3600" b="1" dirty="0" smtClean="0">
                <a:solidFill>
                  <a:schemeClr val="bg1"/>
                </a:solidFill>
              </a:rPr>
              <a:t>DIRECTORA</a:t>
            </a:r>
            <a:r>
              <a:rPr lang="es-EC" sz="3600" b="1" dirty="0">
                <a:solidFill>
                  <a:schemeClr val="bg1"/>
                </a:solidFill>
              </a:rPr>
              <a:t>: </a:t>
            </a:r>
            <a:r>
              <a:rPr lang="es-EC" sz="3600" b="1" dirty="0" smtClean="0">
                <a:solidFill>
                  <a:schemeClr val="bg1"/>
                </a:solidFill>
              </a:rPr>
              <a:t/>
            </a:r>
            <a:br>
              <a:rPr lang="es-EC" sz="3600" b="1" dirty="0" smtClean="0">
                <a:solidFill>
                  <a:schemeClr val="bg1"/>
                </a:solidFill>
              </a:rPr>
            </a:br>
            <a:r>
              <a:rPr lang="es-EC" sz="3600" dirty="0" smtClean="0">
                <a:solidFill>
                  <a:schemeClr val="bg1"/>
                </a:solidFill>
              </a:rPr>
              <a:t>ING</a:t>
            </a:r>
            <a:r>
              <a:rPr lang="es-EC" sz="3600" dirty="0">
                <a:solidFill>
                  <a:schemeClr val="bg1"/>
                </a:solidFill>
              </a:rPr>
              <a:t>. GALARZA TORRES SANDRA </a:t>
            </a:r>
            <a:r>
              <a:rPr lang="es-EC" sz="3600" dirty="0" smtClean="0">
                <a:solidFill>
                  <a:schemeClr val="bg1"/>
                </a:solidFill>
              </a:rPr>
              <a:t>PATRICIA</a:t>
            </a:r>
            <a:endParaRPr lang="es-EC" sz="3600" dirty="0">
              <a:solidFill>
                <a:schemeClr val="bg1"/>
              </a:solidFill>
            </a:endParaRPr>
          </a:p>
        </p:txBody>
      </p:sp>
    </p:spTree>
    <p:extLst>
      <p:ext uri="{BB962C8B-B14F-4D97-AF65-F5344CB8AC3E}">
        <p14:creationId xmlns:p14="http://schemas.microsoft.com/office/powerpoint/2010/main" val="14251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36727"/>
            <a:ext cx="8911687" cy="695239"/>
          </a:xfrm>
        </p:spPr>
        <p:txBody>
          <a:bodyPr/>
          <a:lstStyle/>
          <a:p>
            <a:r>
              <a:rPr lang="es-EC" b="1" dirty="0" smtClean="0"/>
              <a:t>Conclusiones:</a:t>
            </a:r>
            <a:endParaRPr lang="es-EC" b="1" dirty="0"/>
          </a:p>
        </p:txBody>
      </p:sp>
      <p:sp>
        <p:nvSpPr>
          <p:cNvPr id="3" name="Marcador de contenido 2"/>
          <p:cNvSpPr>
            <a:spLocks noGrp="1"/>
          </p:cNvSpPr>
          <p:nvPr>
            <p:ph idx="1"/>
          </p:nvPr>
        </p:nvSpPr>
        <p:spPr>
          <a:xfrm>
            <a:off x="2592924" y="1031966"/>
            <a:ext cx="9098333" cy="5590903"/>
          </a:xfrm>
        </p:spPr>
        <p:txBody>
          <a:bodyPr>
            <a:normAutofit/>
          </a:bodyPr>
          <a:lstStyle/>
          <a:p>
            <a:r>
              <a:rPr lang="es-EC" dirty="0" smtClean="0"/>
              <a:t>La </a:t>
            </a:r>
            <a:r>
              <a:rPr lang="es-EC" dirty="0"/>
              <a:t>caracterización del riesgo financiero </a:t>
            </a:r>
            <a:r>
              <a:rPr lang="es-EC" dirty="0" smtClean="0"/>
              <a:t>se </a:t>
            </a:r>
            <a:r>
              <a:rPr lang="es-EC" dirty="0"/>
              <a:t>hace necesario para conocer el estado </a:t>
            </a:r>
            <a:r>
              <a:rPr lang="es-EC" dirty="0" smtClean="0"/>
              <a:t>de las extractoras y </a:t>
            </a:r>
            <a:r>
              <a:rPr lang="es-EC" dirty="0"/>
              <a:t>en este sentido, establecer herramientas que permitan una correcta evaluación de su gestión para tomar las </a:t>
            </a:r>
            <a:r>
              <a:rPr lang="es-EC" dirty="0" smtClean="0"/>
              <a:t>decisiones.</a:t>
            </a:r>
            <a:endParaRPr lang="es-EC" sz="1600" dirty="0"/>
          </a:p>
          <a:p>
            <a:r>
              <a:rPr lang="es-EC" dirty="0" smtClean="0"/>
              <a:t>Los </a:t>
            </a:r>
            <a:r>
              <a:rPr lang="es-EC" dirty="0"/>
              <a:t>datos presentan una fuerte variabilidad en lo que respecta a las empresas y a los periodos que se le atribuyen de manera significativa al riesgo de liquidez y endeudamiento de las extractoras de aceite de palma de la Concordia.</a:t>
            </a:r>
            <a:endParaRPr lang="es-EC" sz="1600" dirty="0"/>
          </a:p>
          <a:p>
            <a:r>
              <a:rPr lang="es-EC" dirty="0" smtClean="0"/>
              <a:t>Las variables independientes endeudamiento e inflación explica en un 67% el riesgo de liquidez e indica que estas variables son aquellas a las que se les debe priorizar la atención para así mitigar o disminuir los riesgos de liquidez.</a:t>
            </a:r>
            <a:endParaRPr lang="es-EC" sz="1600" dirty="0" smtClean="0"/>
          </a:p>
          <a:p>
            <a:r>
              <a:rPr lang="es-EC" dirty="0" smtClean="0"/>
              <a:t>Las </a:t>
            </a:r>
            <a:r>
              <a:rPr lang="es-EC" dirty="0"/>
              <a:t>variables independientes; ingresos, tamaño de la empresa mediante activos y liquidez, explican en un 77% el Riesgo de endeudamiento que </a:t>
            </a:r>
            <a:r>
              <a:rPr lang="es-EC" dirty="0" smtClean="0"/>
              <a:t>existe.</a:t>
            </a:r>
            <a:endParaRPr lang="es-EC" sz="1600" dirty="0"/>
          </a:p>
          <a:p>
            <a:r>
              <a:rPr lang="es-EC" dirty="0"/>
              <a:t>Con respecto al riesgo de recuperación de cartera, las variables seleccionadas para su estudio no permiten explicar el comportamiento de este tipo de riesgo. No existe relación de riesgo entre el riesgo financiero de las extractoras y la recuperación de cartera.</a:t>
            </a:r>
            <a:endParaRPr lang="es-EC" sz="1600" dirty="0"/>
          </a:p>
          <a:p>
            <a:endParaRPr lang="es-EC"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54755"/>
            <a:ext cx="9297988" cy="695239"/>
          </a:xfrm>
        </p:spPr>
        <p:txBody>
          <a:bodyPr/>
          <a:lstStyle/>
          <a:p>
            <a:r>
              <a:rPr lang="es-EC" b="1" dirty="0" smtClean="0"/>
              <a:t>Propuesta:</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78316862"/>
              </p:ext>
            </p:extLst>
          </p:nvPr>
        </p:nvGraphicFramePr>
        <p:xfrm>
          <a:off x="1928592" y="744584"/>
          <a:ext cx="9958608" cy="5904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057" y="363761"/>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95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27167"/>
            <a:ext cx="8911687" cy="708301"/>
          </a:xfrm>
        </p:spPr>
        <p:txBody>
          <a:bodyPr/>
          <a:lstStyle/>
          <a:p>
            <a:r>
              <a:rPr lang="es-EC" b="1" dirty="0" smtClean="0"/>
              <a:t>Recomendaciones:</a:t>
            </a:r>
            <a:endParaRPr lang="es-EC" b="1" dirty="0"/>
          </a:p>
        </p:txBody>
      </p:sp>
      <p:sp>
        <p:nvSpPr>
          <p:cNvPr id="3" name="Marcador de contenido 2"/>
          <p:cNvSpPr>
            <a:spLocks noGrp="1"/>
          </p:cNvSpPr>
          <p:nvPr>
            <p:ph idx="1"/>
          </p:nvPr>
        </p:nvSpPr>
        <p:spPr>
          <a:xfrm>
            <a:off x="2589212" y="1135467"/>
            <a:ext cx="9115108" cy="5578842"/>
          </a:xfrm>
        </p:spPr>
        <p:txBody>
          <a:bodyPr>
            <a:normAutofit/>
          </a:bodyPr>
          <a:lstStyle/>
          <a:p>
            <a:pPr lvl="0"/>
            <a:r>
              <a:rPr lang="es-EC" dirty="0" smtClean="0"/>
              <a:t>Políticas </a:t>
            </a:r>
            <a:r>
              <a:rPr lang="es-EC" dirty="0"/>
              <a:t>al momento de solicitar préstamos a determinadas tasas de interés para sus créditos, a fin de que las mismas no sean una barrera para mejorar su liquidez. </a:t>
            </a:r>
          </a:p>
          <a:p>
            <a:pPr lvl="0"/>
            <a:r>
              <a:rPr lang="es-EC" dirty="0"/>
              <a:t>Con respecto al riesgo de recuperación de cartera, se recomienda analizarlo en futuras investigaciones, debido a que las variables seleccionadas para su estudio no permiten explicar el comportamiento de este tipo de riesgo. </a:t>
            </a:r>
          </a:p>
          <a:p>
            <a:pPr lvl="0"/>
            <a:r>
              <a:rPr lang="es-EC" dirty="0"/>
              <a:t>Aplicar el modelo en una población mayor, así obtendremos un coeficiente de correlación estadísticamente aún más significativo.</a:t>
            </a:r>
          </a:p>
          <a:p>
            <a:pPr lvl="0"/>
            <a:r>
              <a:rPr lang="es-EC" dirty="0"/>
              <a:t>Se propone reducir el riesgo de liquidez y endeudamiento en función de una ecuación de regresión lineal, la cual permite eliminar variables con bajo nivel de </a:t>
            </a:r>
            <a:r>
              <a:rPr lang="es-EC" dirty="0" smtClean="0"/>
              <a:t>significancia.</a:t>
            </a:r>
            <a:endParaRPr lang="es-EC" dirty="0"/>
          </a:p>
          <a:p>
            <a:pPr lvl="0"/>
            <a:r>
              <a:rPr lang="es-EC" dirty="0" smtClean="0"/>
              <a:t>Descubrir </a:t>
            </a:r>
            <a:r>
              <a:rPr lang="es-EC" dirty="0"/>
              <a:t>correlaciones, patrones y tendencias significativas a través de una utilización de una base de dato mediante un conjunto de técnicas estadísticas similares a las empleadas en esta investigación. A fin de que, permita generar beneficio para las organizaciones traducidas en menores riesgos y mayores ingresos para el sector.</a:t>
            </a: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3">
                                            <p:txEl>
                                              <p:pRg st="1" end="1"/>
                                            </p:txEl>
                                          </p:spTgt>
                                        </p:tgtEl>
                                        <p:attrNameLst>
                                          <p:attrName>ppt_w</p:attrName>
                                        </p:attrNameLst>
                                      </p:cBhvr>
                                      <p:tavLst>
                                        <p:tav tm="0">
                                          <p:val>
                                            <p:strVal val="ppt_w"/>
                                          </p:val>
                                        </p:tav>
                                        <p:tav tm="100000">
                                          <p:val>
                                            <p:fltVal val="0"/>
                                          </p:val>
                                        </p:tav>
                                      </p:tavLst>
                                    </p:anim>
                                    <p:anim calcmode="lin" valueType="num">
                                      <p:cBhvr>
                                        <p:cTn id="15" dur="1000"/>
                                        <p:tgtEl>
                                          <p:spTgt spid="3">
                                            <p:txEl>
                                              <p:pRg st="1" end="1"/>
                                            </p:txEl>
                                          </p:spTgt>
                                        </p:tgtEl>
                                        <p:attrNameLst>
                                          <p:attrName>ppt_h</p:attrName>
                                        </p:attrNameLst>
                                      </p:cBhvr>
                                      <p:tavLst>
                                        <p:tav tm="0">
                                          <p:val>
                                            <p:strVal val="ppt_h"/>
                                          </p:val>
                                        </p:tav>
                                        <p:tav tm="100000">
                                          <p:val>
                                            <p:fltVal val="0"/>
                                          </p:val>
                                        </p:tav>
                                      </p:tavLst>
                                    </p:anim>
                                    <p:anim calcmode="lin" valueType="num">
                                      <p:cBhvr>
                                        <p:cTn id="16"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17" dur="1000"/>
                                        <p:tgtEl>
                                          <p:spTgt spid="3">
                                            <p:txEl>
                                              <p:pRg st="1" end="1"/>
                                            </p:txEl>
                                          </p:spTgt>
                                        </p:tgtEl>
                                      </p:cBhvr>
                                    </p:animEffect>
                                    <p:set>
                                      <p:cBhvr>
                                        <p:cTn id="1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3">
                                            <p:txEl>
                                              <p:pRg st="2" end="2"/>
                                            </p:txEl>
                                          </p:spTgt>
                                        </p:tgtEl>
                                        <p:attrNameLst>
                                          <p:attrName>ppt_w</p:attrName>
                                        </p:attrNameLst>
                                      </p:cBhvr>
                                      <p:tavLst>
                                        <p:tav tm="0">
                                          <p:val>
                                            <p:strVal val="ppt_w"/>
                                          </p:val>
                                        </p:tav>
                                        <p:tav tm="100000">
                                          <p:val>
                                            <p:fltVal val="0"/>
                                          </p:val>
                                        </p:tav>
                                      </p:tavLst>
                                    </p:anim>
                                    <p:anim calcmode="lin" valueType="num">
                                      <p:cBhvr>
                                        <p:cTn id="23" dur="1000"/>
                                        <p:tgtEl>
                                          <p:spTgt spid="3">
                                            <p:txEl>
                                              <p:pRg st="2" end="2"/>
                                            </p:txEl>
                                          </p:spTgt>
                                        </p:tgtEl>
                                        <p:attrNameLst>
                                          <p:attrName>ppt_h</p:attrName>
                                        </p:attrNameLst>
                                      </p:cBhvr>
                                      <p:tavLst>
                                        <p:tav tm="0">
                                          <p:val>
                                            <p:strVal val="ppt_h"/>
                                          </p:val>
                                        </p:tav>
                                        <p:tav tm="100000">
                                          <p:val>
                                            <p:fltVal val="0"/>
                                          </p:val>
                                        </p:tav>
                                      </p:tavLst>
                                    </p:anim>
                                    <p:anim calcmode="lin" valueType="num">
                                      <p:cBhvr>
                                        <p:cTn id="2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5" dur="1000"/>
                                        <p:tgtEl>
                                          <p:spTgt spid="3">
                                            <p:txEl>
                                              <p:pRg st="2" end="2"/>
                                            </p:txEl>
                                          </p:spTgt>
                                        </p:tgtEl>
                                      </p:cBhvr>
                                    </p:animEffect>
                                    <p:set>
                                      <p:cBhvr>
                                        <p:cTn id="26"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3">
                                            <p:txEl>
                                              <p:pRg st="3" end="3"/>
                                            </p:txEl>
                                          </p:spTgt>
                                        </p:tgtEl>
                                        <p:attrNameLst>
                                          <p:attrName>ppt_w</p:attrName>
                                        </p:attrNameLst>
                                      </p:cBhvr>
                                      <p:tavLst>
                                        <p:tav tm="0">
                                          <p:val>
                                            <p:strVal val="ppt_w"/>
                                          </p:val>
                                        </p:tav>
                                        <p:tav tm="100000">
                                          <p:val>
                                            <p:fltVal val="0"/>
                                          </p:val>
                                        </p:tav>
                                      </p:tavLst>
                                    </p:anim>
                                    <p:anim calcmode="lin" valueType="num">
                                      <p:cBhvr>
                                        <p:cTn id="31" dur="1000"/>
                                        <p:tgtEl>
                                          <p:spTgt spid="3">
                                            <p:txEl>
                                              <p:pRg st="3" end="3"/>
                                            </p:txEl>
                                          </p:spTgt>
                                        </p:tgtEl>
                                        <p:attrNameLst>
                                          <p:attrName>ppt_h</p:attrName>
                                        </p:attrNameLst>
                                      </p:cBhvr>
                                      <p:tavLst>
                                        <p:tav tm="0">
                                          <p:val>
                                            <p:strVal val="ppt_h"/>
                                          </p:val>
                                        </p:tav>
                                        <p:tav tm="100000">
                                          <p:val>
                                            <p:fltVal val="0"/>
                                          </p:val>
                                        </p:tav>
                                      </p:tavLst>
                                    </p:anim>
                                    <p:anim calcmode="lin" valueType="num">
                                      <p:cBhvr>
                                        <p:cTn id="32"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3" end="3"/>
                                            </p:txEl>
                                          </p:spTgt>
                                        </p:tgtEl>
                                      </p:cBhvr>
                                    </p:animEffect>
                                    <p:set>
                                      <p:cBhvr>
                                        <p:cTn id="34"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3">
                                            <p:txEl>
                                              <p:pRg st="4" end="4"/>
                                            </p:txEl>
                                          </p:spTgt>
                                        </p:tgtEl>
                                        <p:attrNameLst>
                                          <p:attrName>ppt_w</p:attrName>
                                        </p:attrNameLst>
                                      </p:cBhvr>
                                      <p:tavLst>
                                        <p:tav tm="0">
                                          <p:val>
                                            <p:strVal val="ppt_w"/>
                                          </p:val>
                                        </p:tav>
                                        <p:tav tm="100000">
                                          <p:val>
                                            <p:fltVal val="0"/>
                                          </p:val>
                                        </p:tav>
                                      </p:tavLst>
                                    </p:anim>
                                    <p:anim calcmode="lin" valueType="num">
                                      <p:cBhvr>
                                        <p:cTn id="39" dur="1000"/>
                                        <p:tgtEl>
                                          <p:spTgt spid="3">
                                            <p:txEl>
                                              <p:pRg st="4" end="4"/>
                                            </p:txEl>
                                          </p:spTgt>
                                        </p:tgtEl>
                                        <p:attrNameLst>
                                          <p:attrName>ppt_h</p:attrName>
                                        </p:attrNameLst>
                                      </p:cBhvr>
                                      <p:tavLst>
                                        <p:tav tm="0">
                                          <p:val>
                                            <p:strVal val="ppt_h"/>
                                          </p:val>
                                        </p:tav>
                                        <p:tav tm="100000">
                                          <p:val>
                                            <p:fltVal val="0"/>
                                          </p:val>
                                        </p:tav>
                                      </p:tavLst>
                                    </p:anim>
                                    <p:anim calcmode="lin" valueType="num">
                                      <p:cBhvr>
                                        <p:cTn id="4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41" dur="1000"/>
                                        <p:tgtEl>
                                          <p:spTgt spid="3">
                                            <p:txEl>
                                              <p:pRg st="4" end="4"/>
                                            </p:txEl>
                                          </p:spTgt>
                                        </p:tgtEl>
                                      </p:cBhvr>
                                    </p:animEffect>
                                    <p:set>
                                      <p:cBhvr>
                                        <p:cTn id="42"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754" y="0"/>
            <a:ext cx="120352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187" y="0"/>
            <a:ext cx="2627812" cy="1423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63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08301"/>
          </a:xfrm>
        </p:spPr>
        <p:txBody>
          <a:bodyPr/>
          <a:lstStyle/>
          <a:p>
            <a:r>
              <a:rPr lang="es-EC" b="1" dirty="0" smtClean="0"/>
              <a:t>Planteamiento del problema</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77847363"/>
              </p:ext>
            </p:extLst>
          </p:nvPr>
        </p:nvGraphicFramePr>
        <p:xfrm>
          <a:off x="2468880" y="1672047"/>
          <a:ext cx="8516984" cy="4598123"/>
        </p:xfrm>
        <a:graphic>
          <a:graphicData uri="http://schemas.openxmlformats.org/drawingml/2006/table">
            <a:tbl>
              <a:tblPr firstRow="1" firstCol="1" bandRow="1">
                <a:tableStyleId>{BC89EF96-8CEA-46FF-86C4-4CE0E7609802}</a:tableStyleId>
              </a:tblPr>
              <a:tblGrid>
                <a:gridCol w="1894114">
                  <a:extLst>
                    <a:ext uri="{9D8B030D-6E8A-4147-A177-3AD203B41FA5}">
                      <a16:colId xmlns:a16="http://schemas.microsoft.com/office/drawing/2014/main" xmlns="" val="1979636096"/>
                    </a:ext>
                  </a:extLst>
                </a:gridCol>
                <a:gridCol w="2325189">
                  <a:extLst>
                    <a:ext uri="{9D8B030D-6E8A-4147-A177-3AD203B41FA5}">
                      <a16:colId xmlns:a16="http://schemas.microsoft.com/office/drawing/2014/main" xmlns="" val="3483242818"/>
                    </a:ext>
                  </a:extLst>
                </a:gridCol>
                <a:gridCol w="1820143">
                  <a:extLst>
                    <a:ext uri="{9D8B030D-6E8A-4147-A177-3AD203B41FA5}">
                      <a16:colId xmlns:a16="http://schemas.microsoft.com/office/drawing/2014/main" xmlns="" val="740552591"/>
                    </a:ext>
                  </a:extLst>
                </a:gridCol>
                <a:gridCol w="2477538">
                  <a:extLst>
                    <a:ext uri="{9D8B030D-6E8A-4147-A177-3AD203B41FA5}">
                      <a16:colId xmlns:a16="http://schemas.microsoft.com/office/drawing/2014/main" xmlns="" val="1358629356"/>
                    </a:ext>
                  </a:extLst>
                </a:gridCol>
              </a:tblGrid>
              <a:tr h="734231">
                <a:tc rowSpan="5">
                  <a:txBody>
                    <a:bodyPr/>
                    <a:lstStyle/>
                    <a:p>
                      <a:pPr algn="ctr">
                        <a:lnSpc>
                          <a:spcPct val="200000"/>
                        </a:lnSpc>
                        <a:spcBef>
                          <a:spcPts val="1000"/>
                        </a:spcBef>
                        <a:spcAft>
                          <a:spcPts val="0"/>
                        </a:spcAft>
                      </a:pPr>
                      <a:r>
                        <a:rPr lang="es-EC" sz="1600" dirty="0">
                          <a:effectLst/>
                        </a:rPr>
                        <a:t>Independiente</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200000"/>
                        </a:lnSpc>
                        <a:spcBef>
                          <a:spcPts val="1000"/>
                        </a:spcBef>
                        <a:spcAft>
                          <a:spcPts val="0"/>
                        </a:spcAft>
                      </a:pPr>
                      <a:r>
                        <a:rPr lang="es-EC" sz="1400" b="0" dirty="0">
                          <a:effectLst/>
                        </a:rPr>
                        <a:t>- Riesgo país </a:t>
                      </a:r>
                      <a:endParaRPr lang="es-EC"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algn="ctr">
                        <a:lnSpc>
                          <a:spcPct val="200000"/>
                        </a:lnSpc>
                        <a:spcBef>
                          <a:spcPts val="1000"/>
                        </a:spcBef>
                        <a:spcAft>
                          <a:spcPts val="0"/>
                        </a:spcAft>
                      </a:pPr>
                      <a:r>
                        <a:rPr lang="es-EC" sz="1600" dirty="0">
                          <a:effectLst/>
                        </a:rPr>
                        <a:t>Dependiente</a:t>
                      </a:r>
                    </a:p>
                    <a:p>
                      <a:pPr algn="ctr">
                        <a:lnSpc>
                          <a:spcPct val="115000"/>
                        </a:lnSpc>
                        <a:spcAft>
                          <a:spcPts val="1000"/>
                        </a:spcAft>
                      </a:pPr>
                      <a:r>
                        <a:rPr lang="es-EC" sz="1600" dirty="0">
                          <a:effectLst/>
                        </a:rPr>
                        <a:t>Riego Financiero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just">
                        <a:lnSpc>
                          <a:spcPct val="200000"/>
                        </a:lnSpc>
                        <a:spcBef>
                          <a:spcPts val="1000"/>
                        </a:spcBef>
                        <a:spcAft>
                          <a:spcPts val="0"/>
                        </a:spcAft>
                      </a:pPr>
                      <a:r>
                        <a:rPr lang="es-EC" sz="1400" b="0" dirty="0">
                          <a:effectLst/>
                        </a:rPr>
                        <a:t>-Riesgo de liquidez</a:t>
                      </a:r>
                      <a:endParaRPr lang="es-EC"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71427719"/>
                  </a:ext>
                </a:extLst>
              </a:tr>
              <a:tr h="1035990">
                <a:tc vMerge="1">
                  <a:txBody>
                    <a:bodyPr/>
                    <a:lstStyle/>
                    <a:p>
                      <a:endParaRPr lang="es-EC"/>
                    </a:p>
                  </a:txBody>
                  <a:tcPr/>
                </a:tc>
                <a:tc>
                  <a:txBody>
                    <a:bodyPr/>
                    <a:lstStyle/>
                    <a:p>
                      <a:pPr algn="just">
                        <a:lnSpc>
                          <a:spcPct val="115000"/>
                        </a:lnSpc>
                        <a:spcAft>
                          <a:spcPts val="1000"/>
                        </a:spcAft>
                      </a:pPr>
                      <a:r>
                        <a:rPr lang="es-EC" sz="1400" dirty="0">
                          <a:effectLst/>
                        </a:rPr>
                        <a:t>- Tasa de interés activa y pasiva.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715587388"/>
                  </a:ext>
                </a:extLst>
              </a:tr>
              <a:tr h="1381689">
                <a:tc vMerge="1">
                  <a:txBody>
                    <a:bodyPr/>
                    <a:lstStyle/>
                    <a:p>
                      <a:endParaRPr lang="es-EC"/>
                    </a:p>
                  </a:txBody>
                  <a:tcPr/>
                </a:tc>
                <a:tc>
                  <a:txBody>
                    <a:bodyPr/>
                    <a:lstStyle/>
                    <a:p>
                      <a:pPr algn="just">
                        <a:lnSpc>
                          <a:spcPct val="115000"/>
                        </a:lnSpc>
                        <a:spcAft>
                          <a:spcPts val="1000"/>
                        </a:spcAft>
                      </a:pPr>
                      <a:r>
                        <a:rPr lang="es-EC" sz="1400" dirty="0">
                          <a:effectLst/>
                        </a:rPr>
                        <a:t>-Tamaño de la empresa medido a través del valor de sus activos fijos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just">
                        <a:lnSpc>
                          <a:spcPct val="115000"/>
                        </a:lnSpc>
                        <a:spcAft>
                          <a:spcPts val="1000"/>
                        </a:spcAft>
                      </a:pPr>
                      <a:r>
                        <a:rPr lang="es-EC" sz="1400" dirty="0">
                          <a:effectLst/>
                        </a:rPr>
                        <a:t>-Riesgo de endeudamiento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64614182"/>
                  </a:ext>
                </a:extLst>
              </a:tr>
              <a:tr h="734231">
                <a:tc vMerge="1">
                  <a:txBody>
                    <a:bodyPr/>
                    <a:lstStyle/>
                    <a:p>
                      <a:endParaRPr lang="es-EC"/>
                    </a:p>
                  </a:txBody>
                  <a:tcPr/>
                </a:tc>
                <a:tc>
                  <a:txBody>
                    <a:bodyPr/>
                    <a:lstStyle/>
                    <a:p>
                      <a:pPr algn="just">
                        <a:lnSpc>
                          <a:spcPct val="200000"/>
                        </a:lnSpc>
                        <a:spcBef>
                          <a:spcPts val="1000"/>
                        </a:spcBef>
                        <a:spcAft>
                          <a:spcPts val="0"/>
                        </a:spcAft>
                      </a:pPr>
                      <a:r>
                        <a:rPr lang="es-EC" sz="1400" dirty="0">
                          <a:effectLst/>
                        </a:rPr>
                        <a:t>-Ingresos</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rowSpan="2">
                  <a:txBody>
                    <a:bodyPr/>
                    <a:lstStyle/>
                    <a:p>
                      <a:pPr algn="just">
                        <a:lnSpc>
                          <a:spcPct val="200000"/>
                        </a:lnSpc>
                        <a:spcBef>
                          <a:spcPts val="1000"/>
                        </a:spcBef>
                        <a:spcAft>
                          <a:spcPts val="0"/>
                        </a:spcAft>
                      </a:pPr>
                      <a:r>
                        <a:rPr lang="es-EC" sz="1400" dirty="0">
                          <a:effectLst/>
                        </a:rPr>
                        <a:t>-Recuperación de cartera</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82264344"/>
                  </a:ext>
                </a:extLst>
              </a:tr>
              <a:tr h="711982">
                <a:tc vMerge="1">
                  <a:txBody>
                    <a:bodyPr/>
                    <a:lstStyle/>
                    <a:p>
                      <a:endParaRPr lang="es-EC"/>
                    </a:p>
                  </a:txBody>
                  <a:tcPr/>
                </a:tc>
                <a:tc>
                  <a:txBody>
                    <a:bodyPr/>
                    <a:lstStyle/>
                    <a:p>
                      <a:pPr algn="just">
                        <a:lnSpc>
                          <a:spcPct val="115000"/>
                        </a:lnSpc>
                        <a:spcAft>
                          <a:spcPts val="1000"/>
                        </a:spcAft>
                      </a:pPr>
                      <a:r>
                        <a:rPr lang="es-EC" sz="1400" dirty="0">
                          <a:effectLst/>
                        </a:rPr>
                        <a:t>- Inflación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402876012"/>
                  </a:ext>
                </a:extLst>
              </a:tr>
            </a:tbl>
          </a:graphicData>
        </a:graphic>
      </p:graphicFrame>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50698"/>
            <a:ext cx="8911687" cy="539485"/>
          </a:xfrm>
        </p:spPr>
        <p:txBody>
          <a:bodyPr>
            <a:normAutofit fontScale="90000"/>
          </a:bodyPr>
          <a:lstStyle/>
          <a:p>
            <a:r>
              <a:rPr lang="es-EC" b="1" dirty="0" smtClean="0"/>
              <a:t>Objetivos</a:t>
            </a:r>
            <a:endParaRPr lang="es-EC" b="1" dirty="0"/>
          </a:p>
        </p:txBody>
      </p:sp>
      <p:sp>
        <p:nvSpPr>
          <p:cNvPr id="3" name="Marcador de contenido 2"/>
          <p:cNvSpPr>
            <a:spLocks noGrp="1"/>
          </p:cNvSpPr>
          <p:nvPr>
            <p:ph idx="1"/>
          </p:nvPr>
        </p:nvSpPr>
        <p:spPr>
          <a:xfrm>
            <a:off x="2495006" y="1005841"/>
            <a:ext cx="9009606" cy="5577840"/>
          </a:xfrm>
        </p:spPr>
        <p:txBody>
          <a:bodyPr>
            <a:normAutofit lnSpcReduction="10000"/>
          </a:bodyPr>
          <a:lstStyle/>
          <a:p>
            <a:pPr marL="0" indent="0">
              <a:buNone/>
            </a:pPr>
            <a:r>
              <a:rPr lang="es-EC" b="1" dirty="0" smtClean="0"/>
              <a:t>General</a:t>
            </a:r>
            <a:r>
              <a:rPr lang="es-EC" dirty="0"/>
              <a:t>:</a:t>
            </a:r>
          </a:p>
          <a:p>
            <a:r>
              <a:rPr lang="es-EC" dirty="0"/>
              <a:t>Determinar la relación de riesgos financieros entre las variables: riesgo país, tasa de interés activa y pasiva, tamaño de la empresa, ingresos e inflación de las Extractoras de aceite de palma africana en el cantón La Concordia y sus alrededores, a través de un modelo econométrico.</a:t>
            </a:r>
          </a:p>
          <a:p>
            <a:pPr marL="0" indent="0">
              <a:buNone/>
            </a:pPr>
            <a:r>
              <a:rPr lang="es-EC" b="1" dirty="0" smtClean="0"/>
              <a:t>Específicos:</a:t>
            </a:r>
            <a:endParaRPr lang="es-EC" dirty="0"/>
          </a:p>
          <a:p>
            <a:pPr lvl="0"/>
            <a:r>
              <a:rPr lang="es-EC" dirty="0"/>
              <a:t>Caracterizar el riesgo financiero en las extractoras de aceite de palma en la Concordia y sus alrededores.</a:t>
            </a:r>
          </a:p>
          <a:p>
            <a:pPr lvl="0"/>
            <a:r>
              <a:rPr lang="es-EC" dirty="0"/>
              <a:t>Realizar un análisis financiero del sector para el periodo 2012-2016</a:t>
            </a:r>
          </a:p>
          <a:p>
            <a:pPr lvl="0"/>
            <a:r>
              <a:rPr lang="es-EC" dirty="0"/>
              <a:t>Determinar la relación del riesgo financiero (liquidez, endeudamiento y de recuperación de cartera), con las siguientes variables: riesgo país, tasa de interés activa y pasiva, inflación, tamaño de la empresa medido a través del valor de sus activos fijos e ingresos, a través de la utilización del modelo de regresión lineal múltiple y datos panel.</a:t>
            </a:r>
          </a:p>
          <a:p>
            <a:pPr lvl="0"/>
            <a:r>
              <a:rPr lang="es-EC" dirty="0"/>
              <a:t>Establecer estrategias de mejoramiento de gestión de riesgos financieros para el sector a partir de los resultados obtenidos en el objetivo anterior.</a:t>
            </a:r>
          </a:p>
          <a:p>
            <a:pPr lvl="0"/>
            <a:r>
              <a:rPr lang="es-EC" dirty="0"/>
              <a:t>Establecer las conclusiones, recomendaciones y futuras líneas de investigación</a:t>
            </a:r>
            <a:r>
              <a:rPr lang="es-EC" dirty="0" smtClean="0"/>
              <a:t>.</a:t>
            </a:r>
            <a:endParaRPr lang="es-EC"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350698"/>
            <a:ext cx="8911687" cy="629924"/>
          </a:xfrm>
        </p:spPr>
        <p:txBody>
          <a:bodyPr>
            <a:normAutofit fontScale="90000"/>
          </a:bodyPr>
          <a:lstStyle/>
          <a:p>
            <a:r>
              <a:rPr lang="es-EC" b="1" dirty="0" smtClean="0"/>
              <a:t>Marco teórico</a:t>
            </a:r>
            <a:endParaRPr lang="es-EC" b="1"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045912834"/>
              </p:ext>
            </p:extLst>
          </p:nvPr>
        </p:nvGraphicFramePr>
        <p:xfrm>
          <a:off x="2419395" y="980622"/>
          <a:ext cx="9337176" cy="573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17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5179" y="114113"/>
            <a:ext cx="8911687" cy="473170"/>
          </a:xfrm>
        </p:spPr>
        <p:txBody>
          <a:bodyPr>
            <a:normAutofit fontScale="90000"/>
          </a:bodyPr>
          <a:lstStyle/>
          <a:p>
            <a:r>
              <a:rPr lang="es-EC" b="1" dirty="0" smtClean="0"/>
              <a:t>Matriz síntesis del marco teórico</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54419898"/>
              </p:ext>
            </p:extLst>
          </p:nvPr>
        </p:nvGraphicFramePr>
        <p:xfrm>
          <a:off x="2377434" y="707373"/>
          <a:ext cx="9548955" cy="5850180"/>
        </p:xfrm>
        <a:graphic>
          <a:graphicData uri="http://schemas.openxmlformats.org/drawingml/2006/table">
            <a:tbl>
              <a:tblPr firstRow="1">
                <a:tableStyleId>{BC89EF96-8CEA-46FF-86C4-4CE0E7609802}</a:tableStyleId>
              </a:tblPr>
              <a:tblGrid>
                <a:gridCol w="1926982">
                  <a:extLst>
                    <a:ext uri="{9D8B030D-6E8A-4147-A177-3AD203B41FA5}">
                      <a16:colId xmlns:a16="http://schemas.microsoft.com/office/drawing/2014/main" xmlns="" val="2261393537"/>
                    </a:ext>
                  </a:extLst>
                </a:gridCol>
                <a:gridCol w="1892600">
                  <a:extLst>
                    <a:ext uri="{9D8B030D-6E8A-4147-A177-3AD203B41FA5}">
                      <a16:colId xmlns:a16="http://schemas.microsoft.com/office/drawing/2014/main" xmlns="" val="2174372521"/>
                    </a:ext>
                  </a:extLst>
                </a:gridCol>
                <a:gridCol w="1909791">
                  <a:extLst>
                    <a:ext uri="{9D8B030D-6E8A-4147-A177-3AD203B41FA5}">
                      <a16:colId xmlns:a16="http://schemas.microsoft.com/office/drawing/2014/main" xmlns="" val="926600699"/>
                    </a:ext>
                  </a:extLst>
                </a:gridCol>
                <a:gridCol w="1909791">
                  <a:extLst>
                    <a:ext uri="{9D8B030D-6E8A-4147-A177-3AD203B41FA5}">
                      <a16:colId xmlns:a16="http://schemas.microsoft.com/office/drawing/2014/main" xmlns="" val="1406061799"/>
                    </a:ext>
                  </a:extLst>
                </a:gridCol>
                <a:gridCol w="1909791">
                  <a:extLst>
                    <a:ext uri="{9D8B030D-6E8A-4147-A177-3AD203B41FA5}">
                      <a16:colId xmlns:a16="http://schemas.microsoft.com/office/drawing/2014/main" xmlns="" val="160685548"/>
                    </a:ext>
                  </a:extLst>
                </a:gridCol>
              </a:tblGrid>
              <a:tr h="385724">
                <a:tc rowSpan="2">
                  <a:txBody>
                    <a:bodyPr/>
                    <a:lstStyle/>
                    <a:p>
                      <a:pPr algn="ctr"/>
                      <a:r>
                        <a:rPr lang="es-EC" dirty="0" smtClean="0"/>
                        <a:t>Teoría</a:t>
                      </a:r>
                      <a:r>
                        <a:rPr lang="es-EC" baseline="0" dirty="0" smtClean="0"/>
                        <a:t> de soporte</a:t>
                      </a:r>
                      <a:endParaRPr lang="es-EC" dirty="0"/>
                    </a:p>
                  </a:txBody>
                  <a:tcPr anchor="ctr"/>
                </a:tc>
                <a:tc rowSpan="2">
                  <a:txBody>
                    <a:bodyPr/>
                    <a:lstStyle/>
                    <a:p>
                      <a:pPr algn="ctr"/>
                      <a:r>
                        <a:rPr lang="es-EC" dirty="0" smtClean="0"/>
                        <a:t>Paper base</a:t>
                      </a:r>
                      <a:endParaRPr lang="es-EC" dirty="0"/>
                    </a:p>
                  </a:txBody>
                  <a:tcPr anchor="ctr"/>
                </a:tc>
                <a:tc gridSpan="3">
                  <a:txBody>
                    <a:bodyPr/>
                    <a:lstStyle/>
                    <a:p>
                      <a:pPr algn="ctr"/>
                      <a:r>
                        <a:rPr lang="es-EC" dirty="0" smtClean="0"/>
                        <a:t>Estudios relacionados</a:t>
                      </a:r>
                      <a:endParaRPr lang="es-EC" dirty="0"/>
                    </a:p>
                  </a:txBody>
                  <a:tcPr anchor="ctr"/>
                </a:tc>
                <a:tc hMerge="1">
                  <a:txBody>
                    <a:bodyPr/>
                    <a:lstStyle/>
                    <a:p>
                      <a:pPr algn="ctr"/>
                      <a:endParaRPr lang="es-EC" dirty="0"/>
                    </a:p>
                  </a:txBody>
                  <a:tcPr/>
                </a:tc>
                <a:tc hMerge="1">
                  <a:txBody>
                    <a:bodyPr/>
                    <a:lstStyle/>
                    <a:p>
                      <a:pPr algn="ctr"/>
                      <a:endParaRPr lang="es-EC" dirty="0"/>
                    </a:p>
                  </a:txBody>
                  <a:tcPr/>
                </a:tc>
                <a:extLst>
                  <a:ext uri="{0D108BD9-81ED-4DB2-BD59-A6C34878D82A}">
                    <a16:rowId xmlns:a16="http://schemas.microsoft.com/office/drawing/2014/main" xmlns="" val="2599950529"/>
                  </a:ext>
                </a:extLst>
              </a:tr>
              <a:tr h="385724">
                <a:tc vMerge="1">
                  <a:txBody>
                    <a:bodyPr/>
                    <a:lstStyle/>
                    <a:p>
                      <a:endParaRPr lang="es-EC"/>
                    </a:p>
                  </a:txBody>
                  <a:tcPr/>
                </a:tc>
                <a:tc vMerge="1">
                  <a:txBody>
                    <a:bodyPr/>
                    <a:lstStyle/>
                    <a:p>
                      <a:endParaRPr lang="es-EC"/>
                    </a:p>
                  </a:txBody>
                  <a:tcPr/>
                </a:tc>
                <a:tc>
                  <a:txBody>
                    <a:bodyPr/>
                    <a:lstStyle/>
                    <a:p>
                      <a:pPr algn="ctr"/>
                      <a:r>
                        <a:rPr lang="es-EC" b="1" dirty="0" smtClean="0"/>
                        <a:t>Paper 1</a:t>
                      </a:r>
                      <a:endParaRPr lang="es-EC" b="1" dirty="0"/>
                    </a:p>
                  </a:txBody>
                  <a:tcPr anchor="ctr"/>
                </a:tc>
                <a:tc>
                  <a:txBody>
                    <a:bodyPr/>
                    <a:lstStyle/>
                    <a:p>
                      <a:pPr algn="ctr"/>
                      <a:r>
                        <a:rPr lang="es-EC" b="1" dirty="0" smtClean="0"/>
                        <a:t>Paper 2</a:t>
                      </a:r>
                      <a:endParaRPr lang="es-EC" b="1" dirty="0"/>
                    </a:p>
                  </a:txBody>
                  <a:tcPr anchor="ctr"/>
                </a:tc>
                <a:tc>
                  <a:txBody>
                    <a:bodyPr/>
                    <a:lstStyle/>
                    <a:p>
                      <a:pPr algn="ctr"/>
                      <a:r>
                        <a:rPr lang="es-EC" b="1" dirty="0" smtClean="0"/>
                        <a:t>Paper 3</a:t>
                      </a:r>
                      <a:endParaRPr lang="es-EC" b="1" dirty="0"/>
                    </a:p>
                  </a:txBody>
                  <a:tcPr anchor="ctr"/>
                </a:tc>
                <a:extLst>
                  <a:ext uri="{0D108BD9-81ED-4DB2-BD59-A6C34878D82A}">
                    <a16:rowId xmlns:a16="http://schemas.microsoft.com/office/drawing/2014/main" xmlns="" val="737860041"/>
                  </a:ext>
                </a:extLst>
              </a:tr>
              <a:tr h="5078732">
                <a:tc>
                  <a:txBody>
                    <a:bodyPr/>
                    <a:lstStyle/>
                    <a:p>
                      <a:pPr algn="ctr"/>
                      <a:r>
                        <a:rPr lang="es-EC" sz="1600" b="0" dirty="0" smtClean="0"/>
                        <a:t>Administración del riesgo</a:t>
                      </a:r>
                    </a:p>
                    <a:p>
                      <a:endParaRPr lang="es-EC" sz="1600" b="1" dirty="0" smtClean="0"/>
                    </a:p>
                    <a:p>
                      <a:r>
                        <a:rPr lang="es-EC" sz="1600" b="1" dirty="0" smtClean="0"/>
                        <a:t>Autor: </a:t>
                      </a:r>
                      <a:r>
                        <a:rPr lang="es-EC" sz="1600" b="0" dirty="0" smtClean="0"/>
                        <a:t>Eduardo Rodríguez </a:t>
                      </a:r>
                      <a:r>
                        <a:rPr lang="es-EC" sz="1600" b="0" dirty="0" err="1" smtClean="0"/>
                        <a:t>Taborda</a:t>
                      </a:r>
                      <a:r>
                        <a:rPr lang="es-EC" sz="1600" b="0" dirty="0" smtClean="0"/>
                        <a:t>.</a:t>
                      </a:r>
                    </a:p>
                    <a:p>
                      <a:r>
                        <a:rPr lang="es-EC" sz="1600" b="1" kern="1200" dirty="0" smtClean="0">
                          <a:solidFill>
                            <a:schemeClr val="tx1"/>
                          </a:solidFill>
                          <a:effectLst/>
                          <a:latin typeface="+mn-lt"/>
                          <a:ea typeface="+mn-ea"/>
                          <a:cs typeface="+mn-cs"/>
                        </a:rPr>
                        <a:t>Riesgos:</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Mercado</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Variación- volatilidad</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Liquidez</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Reinversión</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Indicadores</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Operación</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Legislación</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Contraparte</a:t>
                      </a:r>
                    </a:p>
                    <a:p>
                      <a:pPr marL="285750" indent="-285750">
                        <a:buFont typeface="Arial" panose="020B0604020202020204" pitchFamily="34" charset="0"/>
                        <a:buChar char="•"/>
                      </a:pPr>
                      <a:r>
                        <a:rPr lang="es-EC" sz="1600" b="0" kern="1200" dirty="0" smtClean="0">
                          <a:solidFill>
                            <a:schemeClr val="tx1"/>
                          </a:solidFill>
                          <a:effectLst/>
                          <a:latin typeface="+mn-lt"/>
                          <a:ea typeface="+mn-ea"/>
                          <a:cs typeface="+mn-cs"/>
                        </a:rPr>
                        <a:t>Decisión-información</a:t>
                      </a:r>
                      <a:endParaRPr lang="es-EC" sz="1600" b="0" dirty="0"/>
                    </a:p>
                  </a:txBody>
                  <a:tcPr/>
                </a:tc>
                <a:tc>
                  <a:txBody>
                    <a:bodyPr/>
                    <a:lstStyle/>
                    <a:p>
                      <a:pPr algn="ctr"/>
                      <a:r>
                        <a:rPr lang="es-EC" sz="1600" b="0" dirty="0" smtClean="0"/>
                        <a:t>Riesgo Financiero en las Empresas de la ciudad de Medellín durante el año 2013.</a:t>
                      </a:r>
                    </a:p>
                    <a:p>
                      <a:endParaRPr lang="es-EC" sz="1600" b="1" dirty="0" smtClean="0"/>
                    </a:p>
                    <a:p>
                      <a:r>
                        <a:rPr lang="es-EC" sz="1600" b="1" dirty="0" smtClean="0"/>
                        <a:t>Autores:</a:t>
                      </a:r>
                      <a:r>
                        <a:rPr lang="es-EC" sz="1600" b="1" baseline="0" dirty="0" smtClean="0"/>
                        <a:t> </a:t>
                      </a:r>
                      <a:r>
                        <a:rPr lang="es-EC" sz="1600" b="0" baseline="0" dirty="0" smtClean="0"/>
                        <a:t>Jairo Toro Díaz, Isabel Redondo Ramírez, Carlos Andrés Díaz Restrepo</a:t>
                      </a:r>
                    </a:p>
                    <a:p>
                      <a:r>
                        <a:rPr lang="es-EC" sz="1600" b="1" baseline="0" dirty="0" smtClean="0"/>
                        <a:t>Riesgos:</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Liquidez</a:t>
                      </a:r>
                    </a:p>
                    <a:p>
                      <a:pPr marL="285750" lvl="0" indent="-285750">
                        <a:buFont typeface="Arial" panose="020B0604020202020204" pitchFamily="34" charset="0"/>
                        <a:buChar char="•"/>
                      </a:pPr>
                      <a:r>
                        <a:rPr lang="es-EC" sz="1600" b="0" kern="1200" dirty="0" smtClean="0">
                          <a:solidFill>
                            <a:schemeClr val="tx1"/>
                          </a:solidFill>
                          <a:effectLst/>
                          <a:latin typeface="+mn-lt"/>
                          <a:ea typeface="+mn-ea"/>
                          <a:cs typeface="+mn-cs"/>
                        </a:rPr>
                        <a:t>Endeudamiento</a:t>
                      </a:r>
                    </a:p>
                    <a:p>
                      <a:pPr marL="285750" indent="-285750">
                        <a:buFont typeface="Arial" panose="020B0604020202020204" pitchFamily="34" charset="0"/>
                        <a:buChar char="•"/>
                      </a:pPr>
                      <a:r>
                        <a:rPr lang="es-EC" sz="1600" b="0" kern="1200" dirty="0" smtClean="0">
                          <a:solidFill>
                            <a:schemeClr val="tx1"/>
                          </a:solidFill>
                          <a:effectLst/>
                          <a:latin typeface="+mn-lt"/>
                          <a:ea typeface="+mn-ea"/>
                          <a:cs typeface="+mn-cs"/>
                        </a:rPr>
                        <a:t>Manejo de cartera o deudores,</a:t>
                      </a:r>
                      <a:endParaRPr lang="es-EC" sz="1600" b="0" baseline="0" dirty="0" smtClean="0"/>
                    </a:p>
                  </a:txBody>
                  <a:tcPr/>
                </a:tc>
                <a:tc>
                  <a:txBody>
                    <a:bodyPr/>
                    <a:lstStyle/>
                    <a:p>
                      <a:pPr algn="ctr"/>
                      <a:r>
                        <a:rPr lang="es-EC" sz="1600" dirty="0" smtClean="0"/>
                        <a:t>Evolución de la Teoría Financiera en el Siglo XX</a:t>
                      </a:r>
                    </a:p>
                    <a:p>
                      <a:endParaRPr lang="es-EC" sz="1600" b="1" dirty="0" smtClean="0"/>
                    </a:p>
                    <a:p>
                      <a:r>
                        <a:rPr lang="es-EC" sz="1600" b="1" dirty="0" smtClean="0"/>
                        <a:t>Variables:</a:t>
                      </a:r>
                    </a:p>
                    <a:p>
                      <a:pPr marL="285750" indent="-285750">
                        <a:buFont typeface="Arial" panose="020B0604020202020204" pitchFamily="34" charset="0"/>
                        <a:buChar char="•"/>
                      </a:pPr>
                      <a:r>
                        <a:rPr lang="es-EC" sz="1600" dirty="0" smtClean="0"/>
                        <a:t>Tasas de cambio</a:t>
                      </a:r>
                    </a:p>
                    <a:p>
                      <a:pPr marL="285750" indent="-285750">
                        <a:buFont typeface="Arial" panose="020B0604020202020204" pitchFamily="34" charset="0"/>
                        <a:buChar char="•"/>
                      </a:pPr>
                      <a:r>
                        <a:rPr lang="es-EC" sz="1600" dirty="0" smtClean="0"/>
                        <a:t>Tasas de interés</a:t>
                      </a:r>
                    </a:p>
                    <a:p>
                      <a:pPr marL="285750" indent="-285750">
                        <a:buFont typeface="Arial" panose="020B0604020202020204" pitchFamily="34" charset="0"/>
                        <a:buChar char="•"/>
                      </a:pPr>
                      <a:r>
                        <a:rPr lang="es-EC" sz="1600" dirty="0" smtClean="0"/>
                        <a:t>Precios de los </a:t>
                      </a:r>
                      <a:r>
                        <a:rPr lang="es-EC" sz="1600" dirty="0" err="1" smtClean="0"/>
                        <a:t>comodities</a:t>
                      </a:r>
                      <a:r>
                        <a:rPr lang="es-EC" sz="1600" dirty="0" smtClean="0"/>
                        <a:t> (materia prima</a:t>
                      </a:r>
                      <a:r>
                        <a:rPr lang="es-EC" sz="1600" baseline="0" dirty="0" smtClean="0"/>
                        <a:t>  y materiales)</a:t>
                      </a:r>
                    </a:p>
                    <a:p>
                      <a:pPr marL="285750" indent="-285750">
                        <a:buFont typeface="Arial" panose="020B0604020202020204" pitchFamily="34" charset="0"/>
                        <a:buChar char="•"/>
                      </a:pPr>
                      <a:r>
                        <a:rPr lang="es-EC" sz="1600" baseline="0" dirty="0" smtClean="0"/>
                        <a:t>Precios de los activos financieros</a:t>
                      </a:r>
                    </a:p>
                    <a:p>
                      <a:pPr marL="285750" indent="-285750">
                        <a:buFont typeface="Arial" panose="020B0604020202020204" pitchFamily="34" charset="0"/>
                        <a:buChar char="•"/>
                      </a:pPr>
                      <a:r>
                        <a:rPr lang="es-EC" sz="1600" baseline="0" dirty="0" smtClean="0"/>
                        <a:t>Riesgo país </a:t>
                      </a:r>
                    </a:p>
                    <a:p>
                      <a:pPr marL="285750" indent="-285750">
                        <a:buFont typeface="Arial" panose="020B0604020202020204" pitchFamily="34" charset="0"/>
                        <a:buChar char="•"/>
                      </a:pPr>
                      <a:r>
                        <a:rPr lang="es-EC" sz="1600" baseline="0" dirty="0" smtClean="0"/>
                        <a:t>Mercados</a:t>
                      </a:r>
                    </a:p>
                    <a:p>
                      <a:pPr marL="285750" indent="-285750">
                        <a:buFont typeface="Arial" panose="020B0604020202020204" pitchFamily="34" charset="0"/>
                        <a:buChar char="•"/>
                      </a:pPr>
                      <a:r>
                        <a:rPr lang="es-EC" sz="1600" baseline="0" dirty="0" smtClean="0"/>
                        <a:t>Competencia </a:t>
                      </a:r>
                      <a:endParaRPr lang="es-EC" sz="1600" dirty="0" smtClean="0"/>
                    </a:p>
                  </a:txBody>
                  <a:tcPr/>
                </a:tc>
                <a:tc>
                  <a:txBody>
                    <a:bodyPr/>
                    <a:lstStyle/>
                    <a:p>
                      <a:pPr algn="ctr"/>
                      <a:r>
                        <a:rPr lang="es-EC" sz="1600" dirty="0" smtClean="0"/>
                        <a:t>Dirección Financiera</a:t>
                      </a:r>
                    </a:p>
                    <a:p>
                      <a:endParaRPr lang="es-EC" sz="1600" dirty="0" smtClean="0"/>
                    </a:p>
                    <a:p>
                      <a:r>
                        <a:rPr lang="es-EC" sz="1600" b="1" dirty="0" smtClean="0"/>
                        <a:t>Variables:</a:t>
                      </a:r>
                    </a:p>
                    <a:p>
                      <a:r>
                        <a:rPr lang="es-EC" sz="1600" dirty="0" smtClean="0"/>
                        <a:t>Existen tres tipos de riesgos financieros:</a:t>
                      </a:r>
                    </a:p>
                    <a:p>
                      <a:r>
                        <a:rPr lang="es-EC" sz="1600" dirty="0" smtClean="0"/>
                        <a:t>•	Riesgos de mercado</a:t>
                      </a:r>
                    </a:p>
                    <a:p>
                      <a:r>
                        <a:rPr lang="es-EC" sz="1600" dirty="0" smtClean="0"/>
                        <a:t>•	Riesgos de crédito</a:t>
                      </a:r>
                    </a:p>
                    <a:p>
                      <a:r>
                        <a:rPr lang="es-EC" sz="1600" dirty="0" smtClean="0"/>
                        <a:t>•	Riesgos de liquidez</a:t>
                      </a:r>
                    </a:p>
                    <a:p>
                      <a:r>
                        <a:rPr lang="es-EC" sz="1600" dirty="0" smtClean="0"/>
                        <a:t>Y desarrolla para cada uno de ellos aparte sobre la gestión, administración y medición.</a:t>
                      </a:r>
                    </a:p>
                  </a:txBody>
                  <a:tcPr/>
                </a:tc>
                <a:tc>
                  <a:txBody>
                    <a:bodyPr/>
                    <a:lstStyle/>
                    <a:p>
                      <a:r>
                        <a:rPr lang="es-EC" sz="1600" dirty="0" smtClean="0"/>
                        <a:t>Evaluación del mejoramiento de los indicadores financieros en las empresas del sector</a:t>
                      </a:r>
                    </a:p>
                    <a:p>
                      <a:endParaRPr lang="es-EC" sz="1600" dirty="0" smtClean="0"/>
                    </a:p>
                    <a:p>
                      <a:r>
                        <a:rPr lang="es-EC" sz="1600" b="1" dirty="0" smtClean="0"/>
                        <a:t>Variables:</a:t>
                      </a:r>
                    </a:p>
                    <a:p>
                      <a:r>
                        <a:rPr lang="es-EC" sz="1600" kern="1200" dirty="0" smtClean="0">
                          <a:solidFill>
                            <a:schemeClr val="tx1"/>
                          </a:solidFill>
                          <a:effectLst/>
                          <a:latin typeface="+mn-lt"/>
                          <a:ea typeface="+mn-ea"/>
                          <a:cs typeface="+mn-cs"/>
                        </a:rPr>
                        <a:t>Consiste en determinar una o más ecuaciones matemáticas, funciones discriminantes, que permitan la clasificación de nuevos casos a partir de la información que se tiene de ellos.</a:t>
                      </a:r>
                      <a:endParaRPr lang="es-EC" sz="1400" dirty="0"/>
                    </a:p>
                  </a:txBody>
                  <a:tcPr/>
                </a:tc>
                <a:extLst>
                  <a:ext uri="{0D108BD9-81ED-4DB2-BD59-A6C34878D82A}">
                    <a16:rowId xmlns:a16="http://schemas.microsoft.com/office/drawing/2014/main" xmlns="" val="2048147946"/>
                  </a:ext>
                </a:extLst>
              </a:tr>
            </a:tbl>
          </a:graphicData>
        </a:graphic>
      </p:graphicFrame>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6062" y="350698"/>
            <a:ext cx="8911687" cy="623788"/>
          </a:xfrm>
        </p:spPr>
        <p:txBody>
          <a:bodyPr>
            <a:normAutofit fontScale="90000"/>
          </a:bodyPr>
          <a:lstStyle/>
          <a:p>
            <a:r>
              <a:rPr lang="es-EC" b="1" dirty="0" smtClean="0"/>
              <a:t>Población objeto de estudio</a:t>
            </a:r>
            <a:endParaRPr lang="es-EC" b="1"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403566" y="974486"/>
            <a:ext cx="8974183" cy="3170099"/>
          </a:xfrm>
          <a:prstGeom prst="rect">
            <a:avLst/>
          </a:prstGeom>
        </p:spPr>
        <p:txBody>
          <a:bodyPr wrap="square">
            <a:spAutoFit/>
          </a:bodyPr>
          <a:lstStyle/>
          <a:p>
            <a:r>
              <a:rPr lang="es-EC" sz="2000" dirty="0"/>
              <a:t>La población a ser investigadas está conformada por 10 extractoras que se encuentran ubicadas en el cantón La Concordia y sus alrededores.</a:t>
            </a:r>
          </a:p>
          <a:p>
            <a:r>
              <a:rPr lang="es-EC" sz="2000" dirty="0"/>
              <a:t>Clasificador de actividades económicas CIIU 04:</a:t>
            </a:r>
          </a:p>
          <a:p>
            <a:pPr marL="285750" indent="-285750">
              <a:buFont typeface="Wingdings" panose="05000000000000000000" pitchFamily="2" charset="2"/>
              <a:buChar char="Ø"/>
            </a:pPr>
            <a:r>
              <a:rPr lang="es-EC" sz="2000" dirty="0"/>
              <a:t>C104 Elaboración de aceites y grasas de origen vegetal y animal</a:t>
            </a:r>
          </a:p>
          <a:p>
            <a:pPr marL="285750" indent="-285750">
              <a:buFont typeface="Wingdings" panose="05000000000000000000" pitchFamily="2" charset="2"/>
              <a:buChar char="Ø"/>
            </a:pPr>
            <a:r>
              <a:rPr lang="es-EC" sz="2000" dirty="0"/>
              <a:t>C1040 Elaboración de aceites y grasas de origen animal y vegetal</a:t>
            </a:r>
          </a:p>
          <a:p>
            <a:pPr marL="285750" indent="-285750">
              <a:buFont typeface="Wingdings" panose="05000000000000000000" pitchFamily="2" charset="2"/>
              <a:buChar char="Ø"/>
            </a:pPr>
            <a:r>
              <a:rPr lang="es-EC" sz="2000" dirty="0"/>
              <a:t>C1040.1 Elaboración de aceites y grasas de origen vegetal</a:t>
            </a:r>
          </a:p>
          <a:p>
            <a:pPr marL="285750" indent="-285750">
              <a:buFont typeface="Wingdings" panose="05000000000000000000" pitchFamily="2" charset="2"/>
              <a:buChar char="Ø"/>
            </a:pPr>
            <a:r>
              <a:rPr lang="es-EC" sz="2000" dirty="0"/>
              <a:t>C1040.11 Elaboración de aceites crudos vegetales (sin refinar) de: oliva, soya, palma, semilla de girasol, semilla de algodón, colza, repollo o mostaza, linaza, etcétera.</a:t>
            </a:r>
          </a:p>
        </p:txBody>
      </p:sp>
      <p:graphicFrame>
        <p:nvGraphicFramePr>
          <p:cNvPr id="7" name="Marcador de contenido 3"/>
          <p:cNvGraphicFramePr>
            <a:graphicFrameLocks/>
          </p:cNvGraphicFramePr>
          <p:nvPr>
            <p:extLst>
              <p:ext uri="{D42A27DB-BD31-4B8C-83A1-F6EECF244321}">
                <p14:modId xmlns:p14="http://schemas.microsoft.com/office/powerpoint/2010/main" val="1559956765"/>
              </p:ext>
            </p:extLst>
          </p:nvPr>
        </p:nvGraphicFramePr>
        <p:xfrm>
          <a:off x="3448595" y="4144585"/>
          <a:ext cx="6217919" cy="2547260"/>
        </p:xfrm>
        <a:graphic>
          <a:graphicData uri="http://schemas.openxmlformats.org/drawingml/2006/table">
            <a:tbl>
              <a:tblPr>
                <a:tableStyleId>{BC89EF96-8CEA-46FF-86C4-4CE0E7609802}</a:tableStyleId>
              </a:tblPr>
              <a:tblGrid>
                <a:gridCol w="637996">
                  <a:extLst>
                    <a:ext uri="{9D8B030D-6E8A-4147-A177-3AD203B41FA5}">
                      <a16:colId xmlns:a16="http://schemas.microsoft.com/office/drawing/2014/main" xmlns="" val="2857874345"/>
                    </a:ext>
                  </a:extLst>
                </a:gridCol>
                <a:gridCol w="5579923">
                  <a:extLst>
                    <a:ext uri="{9D8B030D-6E8A-4147-A177-3AD203B41FA5}">
                      <a16:colId xmlns:a16="http://schemas.microsoft.com/office/drawing/2014/main" xmlns="" val="3413645819"/>
                    </a:ext>
                  </a:extLst>
                </a:gridCol>
              </a:tblGrid>
              <a:tr h="254726">
                <a:tc>
                  <a:txBody>
                    <a:bodyPr/>
                    <a:lstStyle/>
                    <a:p>
                      <a:pPr algn="ctr" fontAlgn="ctr"/>
                      <a:r>
                        <a:rPr lang="es-EC" sz="1200" u="none" strike="noStrike" dirty="0">
                          <a:effectLst/>
                        </a:rPr>
                        <a:t>1</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AGROINDUSTRIAS QUININDE AIQUISA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197014886"/>
                  </a:ext>
                </a:extLst>
              </a:tr>
              <a:tr h="254726">
                <a:tc>
                  <a:txBody>
                    <a:bodyPr/>
                    <a:lstStyle/>
                    <a:p>
                      <a:pPr algn="ctr" fontAlgn="ctr"/>
                      <a:r>
                        <a:rPr lang="es-EC" sz="1200" u="none" strike="noStrike">
                          <a:effectLst/>
                        </a:rPr>
                        <a:t>2</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PEXA PLANTA EXTRACTORA AGRICOLA LA UNION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66544614"/>
                  </a:ext>
                </a:extLst>
              </a:tr>
              <a:tr h="254726">
                <a:tc>
                  <a:txBody>
                    <a:bodyPr/>
                    <a:lstStyle/>
                    <a:p>
                      <a:pPr algn="ctr" fontAlgn="ctr"/>
                      <a:r>
                        <a:rPr lang="es-EC" sz="1200" u="none" strike="noStrike">
                          <a:effectLst/>
                        </a:rPr>
                        <a:t>3</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EXTRACTORA DE ACEITES ACEITPLACER S. 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48713461"/>
                  </a:ext>
                </a:extLst>
              </a:tr>
              <a:tr h="254726">
                <a:tc>
                  <a:txBody>
                    <a:bodyPr/>
                    <a:lstStyle/>
                    <a:p>
                      <a:pPr algn="ctr" fontAlgn="ctr"/>
                      <a:r>
                        <a:rPr lang="es-EC" sz="1200" u="none" strike="noStrike">
                          <a:effectLst/>
                        </a:rPr>
                        <a:t>4</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SOCIEDAD DE PALMICULTORES DE LA INDEPENDENCIA SOPALIN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743109337"/>
                  </a:ext>
                </a:extLst>
              </a:tr>
              <a:tr h="254726">
                <a:tc>
                  <a:txBody>
                    <a:bodyPr/>
                    <a:lstStyle/>
                    <a:p>
                      <a:pPr algn="ctr" fontAlgn="ctr"/>
                      <a:r>
                        <a:rPr lang="es-EC" sz="1200" u="none" strike="noStrike">
                          <a:effectLst/>
                        </a:rPr>
                        <a:t>5</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EXTRACTORA Y PROCESADORA DE ACEITES EPACEM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63716624"/>
                  </a:ext>
                </a:extLst>
              </a:tr>
              <a:tr h="254726">
                <a:tc>
                  <a:txBody>
                    <a:bodyPr/>
                    <a:lstStyle/>
                    <a:p>
                      <a:pPr algn="ctr" fontAlgn="ctr"/>
                      <a:r>
                        <a:rPr lang="es-EC" sz="1200" u="none" strike="noStrike">
                          <a:effectLst/>
                        </a:rPr>
                        <a:t>6</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OLEODAVILA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182961231"/>
                  </a:ext>
                </a:extLst>
              </a:tr>
              <a:tr h="254726">
                <a:tc>
                  <a:txBody>
                    <a:bodyPr/>
                    <a:lstStyle/>
                    <a:p>
                      <a:pPr algn="ctr" fontAlgn="ctr"/>
                      <a:r>
                        <a:rPr lang="es-EC" sz="1200" u="none" strike="noStrike">
                          <a:effectLst/>
                        </a:rPr>
                        <a:t>7</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200" u="none" strike="noStrike" dirty="0">
                          <a:effectLst/>
                        </a:rPr>
                        <a:t>MOLSANDO MOLINOS SANTO DOMINGO S.A</a:t>
                      </a:r>
                      <a:endParaRPr lang="pt-B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25972882"/>
                  </a:ext>
                </a:extLst>
              </a:tr>
              <a:tr h="254726">
                <a:tc>
                  <a:txBody>
                    <a:bodyPr/>
                    <a:lstStyle/>
                    <a:p>
                      <a:pPr algn="ctr" fontAlgn="ctr"/>
                      <a:r>
                        <a:rPr lang="es-EC" sz="1200" u="none" strike="noStrike">
                          <a:effectLst/>
                        </a:rPr>
                        <a:t>8</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ALCOPALMA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37177582"/>
                  </a:ext>
                </a:extLst>
              </a:tr>
              <a:tr h="254726">
                <a:tc>
                  <a:txBody>
                    <a:bodyPr/>
                    <a:lstStyle/>
                    <a:p>
                      <a:pPr algn="ctr" fontAlgn="ctr"/>
                      <a:r>
                        <a:rPr lang="es-EC" sz="1200" u="none" strike="noStrike">
                          <a:effectLst/>
                        </a:rPr>
                        <a:t>9</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ALESPALMA S.A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769646463"/>
                  </a:ext>
                </a:extLst>
              </a:tr>
              <a:tr h="254726">
                <a:tc>
                  <a:txBody>
                    <a:bodyPr/>
                    <a:lstStyle/>
                    <a:p>
                      <a:pPr algn="ctr" fontAlgn="ctr"/>
                      <a:r>
                        <a:rPr lang="es-EC" sz="1200" u="none" strike="noStrike">
                          <a:effectLst/>
                        </a:rPr>
                        <a:t>10</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SANDANIEL EXTRACTORA SAN DANIEL CIA. LTDA.</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18111213"/>
                  </a:ext>
                </a:extLst>
              </a:tr>
            </a:tbl>
          </a:graphicData>
        </a:graphic>
      </p:graphicFrame>
    </p:spTree>
    <p:extLst>
      <p:ext uri="{BB962C8B-B14F-4D97-AF65-F5344CB8AC3E}">
        <p14:creationId xmlns:p14="http://schemas.microsoft.com/office/powerpoint/2010/main" val="106700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4526" y="350698"/>
            <a:ext cx="8911687" cy="656050"/>
          </a:xfrm>
        </p:spPr>
        <p:txBody>
          <a:bodyPr/>
          <a:lstStyle/>
          <a:p>
            <a:r>
              <a:rPr lang="es-EC" b="1" dirty="0" smtClean="0"/>
              <a:t>Metodología</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38671371"/>
              </p:ext>
            </p:extLst>
          </p:nvPr>
        </p:nvGraphicFramePr>
        <p:xfrm>
          <a:off x="2244966" y="1135468"/>
          <a:ext cx="9459353" cy="5316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94" y="350698"/>
            <a:ext cx="1615773" cy="15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2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Indicadores financieros</a:t>
            </a:r>
            <a:endParaRPr lang="es-EC" b="1"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509627913"/>
              </p:ext>
            </p:extLst>
          </p:nvPr>
        </p:nvGraphicFramePr>
        <p:xfrm>
          <a:off x="2592924" y="1632852"/>
          <a:ext cx="8223121" cy="4749481"/>
        </p:xfrm>
        <a:graphic>
          <a:graphicData uri="http://schemas.openxmlformats.org/drawingml/2006/table">
            <a:tbl>
              <a:tblPr firstRow="1" firstCol="1" bandRow="1">
                <a:tableStyleId>{BC89EF96-8CEA-46FF-86C4-4CE0E7609802}</a:tableStyleId>
              </a:tblPr>
              <a:tblGrid>
                <a:gridCol w="1778555">
                  <a:extLst>
                    <a:ext uri="{9D8B030D-6E8A-4147-A177-3AD203B41FA5}">
                      <a16:colId xmlns:a16="http://schemas.microsoft.com/office/drawing/2014/main" xmlns="" val="1794247223"/>
                    </a:ext>
                  </a:extLst>
                </a:gridCol>
                <a:gridCol w="2323093">
                  <a:extLst>
                    <a:ext uri="{9D8B030D-6E8A-4147-A177-3AD203B41FA5}">
                      <a16:colId xmlns:a16="http://schemas.microsoft.com/office/drawing/2014/main" xmlns="" val="1780427340"/>
                    </a:ext>
                  </a:extLst>
                </a:gridCol>
                <a:gridCol w="2258566">
                  <a:extLst>
                    <a:ext uri="{9D8B030D-6E8A-4147-A177-3AD203B41FA5}">
                      <a16:colId xmlns:a16="http://schemas.microsoft.com/office/drawing/2014/main" xmlns="" val="2014807075"/>
                    </a:ext>
                  </a:extLst>
                </a:gridCol>
                <a:gridCol w="1862907">
                  <a:extLst>
                    <a:ext uri="{9D8B030D-6E8A-4147-A177-3AD203B41FA5}">
                      <a16:colId xmlns:a16="http://schemas.microsoft.com/office/drawing/2014/main" xmlns="" val="2419973243"/>
                    </a:ext>
                  </a:extLst>
                </a:gridCol>
              </a:tblGrid>
              <a:tr h="1018435">
                <a:tc>
                  <a:txBody>
                    <a:bodyPr/>
                    <a:lstStyle/>
                    <a:p>
                      <a:endParaRPr lang="es-EC" sz="1600" dirty="0">
                        <a:effectLst/>
                        <a:latin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NIVEL DE ENDEUDAMIENTO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ROTACIÓN DE CARTERA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RAZÓN CORRIENTE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3875656111"/>
                  </a:ext>
                </a:extLst>
              </a:tr>
              <a:tr h="339186">
                <a:tc>
                  <a:txBody>
                    <a:bodyPr/>
                    <a:lstStyle/>
                    <a:p>
                      <a:pPr algn="ctr">
                        <a:lnSpc>
                          <a:spcPct val="107000"/>
                        </a:lnSpc>
                        <a:spcAft>
                          <a:spcPts val="0"/>
                        </a:spcAft>
                      </a:pPr>
                      <a:r>
                        <a:rPr lang="es-EC" sz="1800">
                          <a:effectLst/>
                        </a:rPr>
                        <a:t>E1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0,48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6,27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1,88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1857232148"/>
                  </a:ext>
                </a:extLst>
              </a:tr>
              <a:tr h="339186">
                <a:tc>
                  <a:txBody>
                    <a:bodyPr/>
                    <a:lstStyle/>
                    <a:p>
                      <a:pPr algn="ctr">
                        <a:lnSpc>
                          <a:spcPct val="107000"/>
                        </a:lnSpc>
                        <a:spcAft>
                          <a:spcPts val="0"/>
                        </a:spcAft>
                      </a:pPr>
                      <a:r>
                        <a:rPr lang="es-EC" sz="1800">
                          <a:effectLst/>
                        </a:rPr>
                        <a:t>E2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0,62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11,72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3850970925"/>
                  </a:ext>
                </a:extLst>
              </a:tr>
              <a:tr h="339186">
                <a:tc>
                  <a:txBody>
                    <a:bodyPr/>
                    <a:lstStyle/>
                    <a:p>
                      <a:pPr algn="ctr">
                        <a:lnSpc>
                          <a:spcPct val="107000"/>
                        </a:lnSpc>
                        <a:spcAft>
                          <a:spcPts val="0"/>
                        </a:spcAft>
                      </a:pPr>
                      <a:r>
                        <a:rPr lang="es-EC" sz="1800">
                          <a:effectLst/>
                        </a:rPr>
                        <a:t>E3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0,43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10,41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1,95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1552193624"/>
                  </a:ext>
                </a:extLst>
              </a:tr>
              <a:tr h="339186">
                <a:tc>
                  <a:txBody>
                    <a:bodyPr/>
                    <a:lstStyle/>
                    <a:p>
                      <a:pPr algn="ctr">
                        <a:lnSpc>
                          <a:spcPct val="107000"/>
                        </a:lnSpc>
                        <a:spcAft>
                          <a:spcPts val="0"/>
                        </a:spcAft>
                      </a:pPr>
                      <a:r>
                        <a:rPr lang="es-EC" sz="1800">
                          <a:effectLst/>
                        </a:rPr>
                        <a:t>E4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51,06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2,23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3356040598"/>
                  </a:ext>
                </a:extLst>
              </a:tr>
              <a:tr h="339186">
                <a:tc>
                  <a:txBody>
                    <a:bodyPr/>
                    <a:lstStyle/>
                    <a:p>
                      <a:pPr algn="ctr">
                        <a:lnSpc>
                          <a:spcPct val="107000"/>
                        </a:lnSpc>
                        <a:spcAft>
                          <a:spcPts val="0"/>
                        </a:spcAft>
                      </a:pPr>
                      <a:r>
                        <a:rPr lang="es-EC" sz="1800">
                          <a:effectLst/>
                        </a:rPr>
                        <a:t>E5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172,81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2920572773"/>
                  </a:ext>
                </a:extLst>
              </a:tr>
              <a:tr h="339186">
                <a:tc>
                  <a:txBody>
                    <a:bodyPr/>
                    <a:lstStyle/>
                    <a:p>
                      <a:pPr algn="ctr">
                        <a:lnSpc>
                          <a:spcPct val="107000"/>
                        </a:lnSpc>
                        <a:spcAft>
                          <a:spcPts val="0"/>
                        </a:spcAft>
                      </a:pPr>
                      <a:r>
                        <a:rPr lang="es-EC" sz="1800">
                          <a:effectLst/>
                        </a:rPr>
                        <a:t>E6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0,42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5,38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1399327732"/>
                  </a:ext>
                </a:extLst>
              </a:tr>
              <a:tr h="339186">
                <a:tc>
                  <a:txBody>
                    <a:bodyPr/>
                    <a:lstStyle/>
                    <a:p>
                      <a:pPr algn="ctr">
                        <a:lnSpc>
                          <a:spcPct val="107000"/>
                        </a:lnSpc>
                        <a:spcAft>
                          <a:spcPts val="0"/>
                        </a:spcAft>
                      </a:pPr>
                      <a:r>
                        <a:rPr lang="es-EC" sz="1800">
                          <a:effectLst/>
                        </a:rPr>
                        <a:t>E7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0,51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48,78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1,09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2015193539"/>
                  </a:ext>
                </a:extLst>
              </a:tr>
              <a:tr h="339186">
                <a:tc>
                  <a:txBody>
                    <a:bodyPr/>
                    <a:lstStyle/>
                    <a:p>
                      <a:pPr algn="ctr">
                        <a:lnSpc>
                          <a:spcPct val="107000"/>
                        </a:lnSpc>
                        <a:spcAft>
                          <a:spcPts val="0"/>
                        </a:spcAft>
                      </a:pPr>
                      <a:r>
                        <a:rPr lang="es-EC" sz="1800">
                          <a:effectLst/>
                        </a:rPr>
                        <a:t>E8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15,28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1,48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2355677647"/>
                  </a:ext>
                </a:extLst>
              </a:tr>
              <a:tr h="339186">
                <a:tc>
                  <a:txBody>
                    <a:bodyPr/>
                    <a:lstStyle/>
                    <a:p>
                      <a:pPr algn="ctr">
                        <a:lnSpc>
                          <a:spcPct val="107000"/>
                        </a:lnSpc>
                        <a:spcAft>
                          <a:spcPts val="0"/>
                        </a:spcAft>
                      </a:pPr>
                      <a:r>
                        <a:rPr lang="es-EC" sz="1800">
                          <a:effectLst/>
                        </a:rPr>
                        <a:t>E9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0,86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22,19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0,79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380205182"/>
                  </a:ext>
                </a:extLst>
              </a:tr>
              <a:tr h="339186">
                <a:tc>
                  <a:txBody>
                    <a:bodyPr/>
                    <a:lstStyle/>
                    <a:p>
                      <a:pPr algn="ctr">
                        <a:lnSpc>
                          <a:spcPct val="107000"/>
                        </a:lnSpc>
                        <a:spcAft>
                          <a:spcPts val="0"/>
                        </a:spcAft>
                      </a:pPr>
                      <a:r>
                        <a:rPr lang="es-EC" sz="1800">
                          <a:effectLst/>
                        </a:rPr>
                        <a:t>E10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0,66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14,68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819099496"/>
                  </a:ext>
                </a:extLst>
              </a:tr>
              <a:tr h="339186">
                <a:tc>
                  <a:txBody>
                    <a:bodyPr/>
                    <a:lstStyle/>
                    <a:p>
                      <a:pPr algn="ctr">
                        <a:lnSpc>
                          <a:spcPct val="107000"/>
                        </a:lnSpc>
                        <a:spcAft>
                          <a:spcPts val="0"/>
                        </a:spcAft>
                      </a:pPr>
                      <a:r>
                        <a:rPr lang="es-EC" sz="18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tc>
                  <a:txBody>
                    <a:bodyPr/>
                    <a:lstStyle/>
                    <a:p>
                      <a:pPr algn="ctr">
                        <a:lnSpc>
                          <a:spcPct val="107000"/>
                        </a:lnSpc>
                        <a:spcAft>
                          <a:spcPts val="0"/>
                        </a:spcAft>
                      </a:pPr>
                      <a:r>
                        <a:rPr lang="es-EC" sz="18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0522" marR="110522" marT="0" marB="0" anchor="ctr"/>
                </a:tc>
                <a:extLst>
                  <a:ext uri="{0D108BD9-81ED-4DB2-BD59-A6C34878D82A}">
                    <a16:rowId xmlns:a16="http://schemas.microsoft.com/office/drawing/2014/main" xmlns="" val="1781047757"/>
                  </a:ext>
                </a:extLst>
              </a:tr>
            </a:tbl>
          </a:graphicData>
        </a:graphic>
      </p:graphicFrame>
    </p:spTree>
    <p:extLst>
      <p:ext uri="{BB962C8B-B14F-4D97-AF65-F5344CB8AC3E}">
        <p14:creationId xmlns:p14="http://schemas.microsoft.com/office/powerpoint/2010/main" val="2030157379"/>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5912</TotalTime>
  <Words>2573</Words>
  <Application>Microsoft Office PowerPoint</Application>
  <PresentationFormat>Personalizado</PresentationFormat>
  <Paragraphs>621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Espiral</vt:lpstr>
      <vt:lpstr>Presentación de PowerPoint</vt:lpstr>
      <vt:lpstr>TEMA: “ANÁLISIS DEL RIESGO FINANCIERO EN LAS EXTRACTORAS DE ACEITE DE PALMA AFRICANA DE LA CONCORDIA”  AUTOR: GUERRERO CEDEÑO SILVIA PATRICIA  DIRECTORA:  ING. GALARZA TORRES SANDRA PATRICIA</vt:lpstr>
      <vt:lpstr>Planteamiento del problema</vt:lpstr>
      <vt:lpstr>Objetivos</vt:lpstr>
      <vt:lpstr>Marco teórico</vt:lpstr>
      <vt:lpstr>Matriz síntesis del marco teórico</vt:lpstr>
      <vt:lpstr>Población objeto de estudio</vt:lpstr>
      <vt:lpstr>Metodología</vt:lpstr>
      <vt:lpstr>Indicadores financieros</vt:lpstr>
      <vt:lpstr>Presentación de PowerPoint</vt:lpstr>
      <vt:lpstr>Informe ejecutivo: Correlaciones </vt:lpstr>
      <vt:lpstr>Presentación de PowerPoint</vt:lpstr>
      <vt:lpstr>Presentación de PowerPoint</vt:lpstr>
      <vt:lpstr>Modelo de regresión lineal múltiple</vt:lpstr>
      <vt:lpstr>Resultados de la investigación:</vt:lpstr>
      <vt:lpstr>Presentación de PowerPoint</vt:lpstr>
      <vt:lpstr>Presentación de PowerPoint</vt:lpstr>
      <vt:lpstr>Presentación de PowerPoint</vt:lpstr>
      <vt:lpstr>Presentación de PowerPoint</vt:lpstr>
      <vt:lpstr>Conclusiones:</vt:lpstr>
      <vt:lpstr>Propuesta:</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TEMA:  “ANÁLISIS DEL RIESGO FINANCIERO EN LAS EXTRACTORAS DE ACEITE DE PALMA AFRICANA DE LA CONCORDIA”</dc:title>
  <dc:creator>ESTEFANY PITA</dc:creator>
  <cp:lastModifiedBy>MiPC3</cp:lastModifiedBy>
  <cp:revision>117</cp:revision>
  <dcterms:created xsi:type="dcterms:W3CDTF">2017-12-12T04:21:04Z</dcterms:created>
  <dcterms:modified xsi:type="dcterms:W3CDTF">2018-04-10T18:37:53Z</dcterms:modified>
</cp:coreProperties>
</file>