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oboto"/>
      <p:regular r:id="rId33"/>
      <p:bold r:id="rId34"/>
      <p:italic r:id="rId35"/>
      <p:boldItalic r:id="rId36"/>
    </p:embeddedFont>
    <p:embeddedFont>
      <p:font typeface="Playfair Display"/>
      <p:regular r:id="rId37"/>
      <p:bold r:id="rId38"/>
      <p:italic r:id="rId39"/>
      <p:boldItalic r:id="rId40"/>
    </p:embeddedFont>
    <p:embeddedFont>
      <p:font typeface="Lato"/>
      <p:regular r:id="rId41"/>
      <p:bold r:id="rId42"/>
      <p:italic r:id="rId43"/>
      <p:boldItalic r:id="rId44"/>
    </p:embeddedFont>
    <p:embeddedFont>
      <p:font typeface="Righteous"/>
      <p:regular r:id="rId45"/>
    </p:embeddedFont>
    <p:embeddedFont>
      <p:font typeface="Fredericka the Great"/>
      <p:regular r:id="rId46"/>
    </p:embeddedFont>
    <p:embeddedFont>
      <p:font typeface="Source Sans Pr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AD2F395-DC03-4790-8843-2E4835DF8804}">
  <a:tblStyle styleId="{4AD2F395-DC03-4790-8843-2E4835DF880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FrederickatheGreat-regular.fntdata"/><Relationship Id="rId45" Type="http://schemas.openxmlformats.org/officeDocument/2006/relationships/font" Target="fonts/Righteou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SourceSansPro-bold.fntdata"/><Relationship Id="rId47" Type="http://schemas.openxmlformats.org/officeDocument/2006/relationships/font" Target="fonts/SourceSansPro-regular.fntdata"/><Relationship Id="rId49" Type="http://schemas.openxmlformats.org/officeDocument/2006/relationships/font" Target="fonts/SourceSansPr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oboto-regular.fntdata"/><Relationship Id="rId32" Type="http://schemas.openxmlformats.org/officeDocument/2006/relationships/slide" Target="slides/slide26.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PlayfairDisplay-regular.fntdata"/><Relationship Id="rId36" Type="http://schemas.openxmlformats.org/officeDocument/2006/relationships/font" Target="fonts/Roboto-boldItalic.fntdata"/><Relationship Id="rId39" Type="http://schemas.openxmlformats.org/officeDocument/2006/relationships/font" Target="fonts/PlayfairDisplay-italic.fntdata"/><Relationship Id="rId38" Type="http://schemas.openxmlformats.org/officeDocument/2006/relationships/font" Target="fonts/PlayfairDisplay-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SourceSansPr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29" name="Shape 129"/>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Shape 26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Shape 30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Shape 33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Shape 35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0" i="0" lang="es-419" sz="1200" u="none" cap="none" strike="noStrike">
                <a:solidFill>
                  <a:schemeClr val="dk1"/>
                </a:solidFill>
                <a:latin typeface="Source Sans Pro"/>
                <a:ea typeface="Source Sans Pro"/>
                <a:cs typeface="Source Sans Pro"/>
                <a:sym typeface="Source Sans Pro"/>
              </a:rPr>
              <a:t>Se acepta la hipótesis nula, es decir que existe relación entre las variables, las personas que asisten a las plazas una vez al mes asisten con mayor frecuencia los viernes, mientras que las personas que asisten 2 veces al mes visitan las plazas los sábados y domingos; los que asisten 1 vez por semana lo hacen con mayor frecuencia los viernes, a diferencia de los otros grupos las personas que asisten de 2 a 3 veces por semana asisten de lunes a jueves.</a:t>
            </a:r>
            <a:endParaRPr b="0" i="0" sz="1200" u="none" cap="none" strike="noStrike">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Shape 36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Source Sans Pro"/>
              <a:ea typeface="Source Sans Pro"/>
              <a:cs typeface="Source Sans Pro"/>
              <a:sym typeface="Source Sans Pro"/>
            </a:endParaRPr>
          </a:p>
        </p:txBody>
      </p:sp>
      <p:sp>
        <p:nvSpPr>
          <p:cNvPr id="363" name="Shape 36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419" sz="1200">
                <a:solidFill>
                  <a:schemeClr val="dk1"/>
                </a:solidFill>
                <a:latin typeface="Source Sans Pro"/>
                <a:ea typeface="Source Sans Pro"/>
                <a:cs typeface="Source Sans Pro"/>
                <a:sym typeface="Source Sans Pro"/>
              </a:rPr>
              <a:t>‹#›</a:t>
            </a:fld>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0" name="Shape 4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Shape 14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Source Sans Pro"/>
              <a:ea typeface="Source Sans Pro"/>
              <a:cs typeface="Source Sans Pro"/>
              <a:sym typeface="Source Sans Pro"/>
            </a:endParaRPr>
          </a:p>
        </p:txBody>
      </p:sp>
      <p:sp>
        <p:nvSpPr>
          <p:cNvPr id="143" name="Shape 14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419" sz="1200" u="none" cap="none" strike="noStrike">
                <a:solidFill>
                  <a:schemeClr val="dk1"/>
                </a:solidFill>
                <a:latin typeface="Source Sans Pro"/>
                <a:ea typeface="Source Sans Pro"/>
                <a:cs typeface="Source Sans Pro"/>
                <a:sym typeface="Source Sans Pro"/>
              </a:rPr>
              <a:t>‹#›</a:t>
            </a:fld>
            <a:endParaRPr b="0" i="0" sz="1200" u="none" cap="none" strike="noStrike">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5" name="Shape 4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Shape 5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0" name="Shape 5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3" name="Shape 5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Shape 5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4" name="Shape 5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8" name="Shape 5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Shape 5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1" name="Shape 5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Shape 14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nSpc>
                <a:spcPct val="200000"/>
              </a:lnSpc>
              <a:spcBef>
                <a:spcPts val="0"/>
              </a:spcBef>
              <a:spcAft>
                <a:spcPts val="0"/>
              </a:spcAft>
              <a:buClr>
                <a:schemeClr val="dk1"/>
              </a:buClr>
              <a:buSzPts val="1100"/>
              <a:buFont typeface="Arial"/>
              <a:buNone/>
            </a:pPr>
            <a:r>
              <a:rPr lang="es-419" sz="1200">
                <a:solidFill>
                  <a:schemeClr val="dk1"/>
                </a:solidFill>
                <a:latin typeface="Times New Roman"/>
                <a:ea typeface="Times New Roman"/>
                <a:cs typeface="Times New Roman"/>
                <a:sym typeface="Times New Roman"/>
              </a:rPr>
              <a:t>En la actualidad existen alrededor de 250 camiones gourmet en actividad en la ciudad, y gracias a la gran cultura de comida callejera, se pudo implementar mucha infraestructura para sustentar este modelo de negocios. Para el sustento de este modelo de negocio se establecieron regulaciones denominadas “Commisary” con firma autorizada del propietario en el que indican que food Truck se almacena ahí.</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419" sz="1200">
                <a:solidFill>
                  <a:schemeClr val="dk1"/>
                </a:solidFill>
                <a:latin typeface="Times New Roman"/>
                <a:ea typeface="Times New Roman"/>
                <a:cs typeface="Times New Roman"/>
                <a:sym typeface="Times New Roman"/>
              </a:rPr>
              <a:t> Los “Commisaries” establecen la normativa relacionada con el modo de desecho de los materiales utilizados en los Food Trucks, enchufes para cargar las baterías y  el sitio adecuado para el estacionamiento el que generalmente es bajo techo</a:t>
            </a:r>
            <a:endParaRPr sz="1200">
              <a:solidFill>
                <a:schemeClr val="dk1"/>
              </a:solidFill>
              <a:latin typeface="Source Sans Pro"/>
              <a:ea typeface="Source Sans Pro"/>
              <a:cs typeface="Source Sans Pro"/>
              <a:sym typeface="Source Sans Pro"/>
            </a:endParaRPr>
          </a:p>
        </p:txBody>
      </p:sp>
      <p:sp>
        <p:nvSpPr>
          <p:cNvPr id="149" name="Shape 14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419" sz="1200">
                <a:solidFill>
                  <a:schemeClr val="dk1"/>
                </a:solidFill>
                <a:latin typeface="Source Sans Pro"/>
                <a:ea typeface="Source Sans Pro"/>
                <a:cs typeface="Source Sans Pro"/>
                <a:sym typeface="Source Sans Pro"/>
              </a:rPr>
              <a:t>‹#›</a:t>
            </a:fld>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1200">
                <a:solidFill>
                  <a:schemeClr val="dk1"/>
                </a:solidFill>
                <a:latin typeface="Times New Roman"/>
                <a:ea typeface="Times New Roman"/>
                <a:cs typeface="Times New Roman"/>
                <a:sym typeface="Times New Roman"/>
              </a:rPr>
              <a:t>La retención de clientes para las empresas resulta más barato debido a que los clientes fieles tienen menor sensibilidad al precios y a las diferentes acciones comerciales que se ejecutan dentro de una empresa, la publicidad se vuelve más efectiva a través del conocido marketing de boca a boca; porque impulsa la repetición  de ventas. </a:t>
            </a:r>
            <a:endParaRPr/>
          </a:p>
        </p:txBody>
      </p:sp>
      <p:sp>
        <p:nvSpPr>
          <p:cNvPr id="171" name="Shape 171"/>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Shape 19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Source Sans Pro"/>
              <a:ea typeface="Source Sans Pro"/>
              <a:cs typeface="Source Sans Pro"/>
              <a:sym typeface="Source Sans Pro"/>
            </a:endParaRPr>
          </a:p>
        </p:txBody>
      </p:sp>
      <p:sp>
        <p:nvSpPr>
          <p:cNvPr id="193" name="Shape 19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419" sz="1200">
                <a:solidFill>
                  <a:schemeClr val="dk1"/>
                </a:solidFill>
                <a:latin typeface="Source Sans Pro"/>
                <a:ea typeface="Source Sans Pro"/>
                <a:cs typeface="Source Sans Pro"/>
                <a:sym typeface="Source Sans Pro"/>
              </a:rPr>
              <a:t>‹#›</a:t>
            </a:fld>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Shape 19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Source Sans Pro"/>
              <a:ea typeface="Source Sans Pro"/>
              <a:cs typeface="Source Sans Pro"/>
              <a:sym typeface="Source Sans Pro"/>
            </a:endParaRPr>
          </a:p>
        </p:txBody>
      </p:sp>
      <p:sp>
        <p:nvSpPr>
          <p:cNvPr id="199" name="Shape 19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419" sz="1200">
                <a:solidFill>
                  <a:schemeClr val="dk1"/>
                </a:solidFill>
                <a:latin typeface="Source Sans Pro"/>
                <a:ea typeface="Source Sans Pro"/>
                <a:cs typeface="Source Sans Pro"/>
                <a:sym typeface="Source Sans Pro"/>
              </a:rPr>
              <a:t>‹#›</a:t>
            </a:fld>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Shape 21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Source Sans Pro"/>
              <a:ea typeface="Source Sans Pro"/>
              <a:cs typeface="Source Sans Pro"/>
              <a:sym typeface="Source Sans Pro"/>
            </a:endParaRPr>
          </a:p>
        </p:txBody>
      </p:sp>
      <p:sp>
        <p:nvSpPr>
          <p:cNvPr id="215" name="Shape 21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419" sz="1200">
                <a:solidFill>
                  <a:schemeClr val="dk1"/>
                </a:solidFill>
                <a:latin typeface="Source Sans Pro"/>
                <a:ea typeface="Source Sans Pro"/>
                <a:cs typeface="Source Sans Pro"/>
                <a:sym typeface="Source Sans Pro"/>
              </a:rPr>
              <a:t>‹#›</a:t>
            </a:fld>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20" name="Shape 220"/>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47" name="Shape 247"/>
          <p:cNvSpPr/>
          <p:nvPr>
            <p:ph idx="2" type="sldImg"/>
          </p:nvPr>
        </p:nvSpPr>
        <p:spPr>
          <a:xfrm>
            <a:off x="381794" y="685800"/>
            <a:ext cx="60942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bg>
      <p:bgPr>
        <a:blipFill rotWithShape="1">
          <a:blip r:embed="rId2">
            <a:alphaModFix/>
          </a:blip>
          <a:stretch>
            <a:fillRect b="0" l="0" r="0" t="0"/>
          </a:stretch>
        </a:blipFill>
      </p:bgPr>
    </p:bg>
    <p:spTree>
      <p:nvGrpSpPr>
        <p:cNvPr id="56" name="Shape 56"/>
        <p:cNvGrpSpPr/>
        <p:nvPr/>
      </p:nvGrpSpPr>
      <p:grpSpPr>
        <a:xfrm>
          <a:off x="0" y="0"/>
          <a:ext cx="0" cy="0"/>
          <a:chOff x="0" y="0"/>
          <a:chExt cx="0" cy="0"/>
        </a:xfrm>
      </p:grpSpPr>
      <p:sp>
        <p:nvSpPr>
          <p:cNvPr id="57" name="Shape 57"/>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58" name="Shape 58"/>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b="0" i="0" sz="900" u="none" cap="none" strike="noStrike">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59" name="Shape 59"/>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buNone/>
              <a:defRPr b="0" i="0" sz="9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buNone/>
              <a:defRPr b="0" i="0" sz="9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buNone/>
              <a:defRPr b="0" i="0" sz="9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buNone/>
              <a:defRPr b="0" i="0" sz="9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buNone/>
              <a:defRPr b="0" i="0" sz="9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buNone/>
              <a:defRPr b="0" i="0" sz="9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buNone/>
              <a:defRPr b="0" i="0" sz="9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buNone/>
              <a:defRPr b="0" i="0" sz="900" u="none" cap="none" strike="noStrike">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bg>
      <p:bgPr>
        <a:blipFill rotWithShape="1">
          <a:blip r:embed="rId2">
            <a:alphaModFix/>
          </a:blip>
          <a:stretch>
            <a:fillRect b="0" l="0" r="0" t="0"/>
          </a:stretch>
        </a:blipFill>
      </p:bgPr>
    </p:bg>
    <p:spTree>
      <p:nvGrpSpPr>
        <p:cNvPr id="60" name="Shape 60"/>
        <p:cNvGrpSpPr/>
        <p:nvPr/>
      </p:nvGrpSpPr>
      <p:grpSpPr>
        <a:xfrm>
          <a:off x="0" y="0"/>
          <a:ext cx="0" cy="0"/>
          <a:chOff x="0" y="0"/>
          <a:chExt cx="0" cy="0"/>
        </a:xfrm>
      </p:grpSpPr>
      <p:sp>
        <p:nvSpPr>
          <p:cNvPr id="61" name="Shape 61"/>
          <p:cNvSpPr txBox="1"/>
          <p:nvPr>
            <p:ph type="ctrTitle"/>
          </p:nvPr>
        </p:nvSpPr>
        <p:spPr>
          <a:xfrm>
            <a:off x="799119" y="400050"/>
            <a:ext cx="3772800" cy="18858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4100"/>
              <a:buFont typeface="Source Sans Pro"/>
              <a:buNone/>
              <a:defRPr b="1" i="0" sz="41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62" name="Shape 62"/>
          <p:cNvSpPr txBox="1"/>
          <p:nvPr>
            <p:ph idx="1" type="subTitle"/>
          </p:nvPr>
        </p:nvSpPr>
        <p:spPr>
          <a:xfrm>
            <a:off x="799117" y="2552700"/>
            <a:ext cx="3772800" cy="10479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500"/>
              </a:spcBef>
              <a:spcAft>
                <a:spcPts val="0"/>
              </a:spcAft>
              <a:buClr>
                <a:srgbClr val="595959"/>
              </a:buClr>
              <a:buSzPts val="1400"/>
              <a:buFont typeface="Arial"/>
              <a:buNone/>
              <a:defRPr b="0" i="0" sz="1800" u="none" cap="none" strike="noStrike">
                <a:solidFill>
                  <a:srgbClr val="595959"/>
                </a:solidFill>
                <a:latin typeface="Source Sans Pro"/>
                <a:ea typeface="Source Sans Pro"/>
                <a:cs typeface="Source Sans Pro"/>
                <a:sym typeface="Source Sans Pro"/>
              </a:defRPr>
            </a:lvl1pPr>
            <a:lvl2pPr indent="0" lvl="1" marL="342900" marR="0" rtl="0" algn="ctr">
              <a:lnSpc>
                <a:spcPct val="90000"/>
              </a:lnSpc>
              <a:spcBef>
                <a:spcPts val="800"/>
              </a:spcBef>
              <a:spcAft>
                <a:spcPts val="0"/>
              </a:spcAft>
              <a:buClr>
                <a:srgbClr val="595959"/>
              </a:buClr>
              <a:buSzPts val="1100"/>
              <a:buFont typeface="Arial"/>
              <a:buNone/>
              <a:defRPr b="0" i="0" sz="1400" u="none" cap="none" strike="noStrike">
                <a:solidFill>
                  <a:srgbClr val="888888"/>
                </a:solidFill>
                <a:latin typeface="Source Sans Pro"/>
                <a:ea typeface="Source Sans Pro"/>
                <a:cs typeface="Source Sans Pro"/>
                <a:sym typeface="Source Sans Pro"/>
              </a:defRPr>
            </a:lvl2pPr>
            <a:lvl3pPr indent="0" lvl="2" marL="685800" marR="0" rtl="0" algn="ctr">
              <a:lnSpc>
                <a:spcPct val="90000"/>
              </a:lnSpc>
              <a:spcBef>
                <a:spcPts val="500"/>
              </a:spcBef>
              <a:spcAft>
                <a:spcPts val="0"/>
              </a:spcAft>
              <a:buClr>
                <a:srgbClr val="595959"/>
              </a:buClr>
              <a:buSzPts val="1000"/>
              <a:buFont typeface="Arial"/>
              <a:buNone/>
              <a:defRPr b="0" i="0" sz="1200" u="none" cap="none" strike="noStrike">
                <a:solidFill>
                  <a:srgbClr val="888888"/>
                </a:solidFill>
                <a:latin typeface="Source Sans Pro"/>
                <a:ea typeface="Source Sans Pro"/>
                <a:cs typeface="Source Sans Pro"/>
                <a:sym typeface="Source Sans Pro"/>
              </a:defRPr>
            </a:lvl3pPr>
            <a:lvl4pPr indent="0" lvl="3" marL="1028700" marR="0" rtl="0" algn="ctr">
              <a:lnSpc>
                <a:spcPct val="90000"/>
              </a:lnSpc>
              <a:spcBef>
                <a:spcPts val="500"/>
              </a:spcBef>
              <a:spcAft>
                <a:spcPts val="0"/>
              </a:spcAft>
              <a:buClr>
                <a:srgbClr val="595959"/>
              </a:buClr>
              <a:buSzPts val="800"/>
              <a:buFont typeface="Arial"/>
              <a:buNone/>
              <a:defRPr b="0" i="0" sz="1100" u="none" cap="none" strike="noStrike">
                <a:solidFill>
                  <a:srgbClr val="888888"/>
                </a:solidFill>
                <a:latin typeface="Source Sans Pro"/>
                <a:ea typeface="Source Sans Pro"/>
                <a:cs typeface="Source Sans Pro"/>
                <a:sym typeface="Source Sans Pro"/>
              </a:defRPr>
            </a:lvl4pPr>
            <a:lvl5pPr indent="0" lvl="4" marL="1371600" marR="0" rtl="0" algn="ctr">
              <a:lnSpc>
                <a:spcPct val="90000"/>
              </a:lnSpc>
              <a:spcBef>
                <a:spcPts val="500"/>
              </a:spcBef>
              <a:spcAft>
                <a:spcPts val="0"/>
              </a:spcAft>
              <a:buClr>
                <a:srgbClr val="595959"/>
              </a:buClr>
              <a:buSzPts val="800"/>
              <a:buFont typeface="Arial"/>
              <a:buNone/>
              <a:defRPr b="0" i="0" sz="1100" u="none" cap="none" strike="noStrike">
                <a:solidFill>
                  <a:srgbClr val="888888"/>
                </a:solidFill>
                <a:latin typeface="Source Sans Pro"/>
                <a:ea typeface="Source Sans Pro"/>
                <a:cs typeface="Source Sans Pro"/>
                <a:sym typeface="Source Sans Pro"/>
              </a:defRPr>
            </a:lvl5pPr>
            <a:lvl6pPr indent="0" lvl="5" marL="1714500" marR="0" rtl="0" algn="ctr">
              <a:spcBef>
                <a:spcPts val="500"/>
              </a:spcBef>
              <a:spcAft>
                <a:spcPts val="0"/>
              </a:spcAft>
              <a:buClr>
                <a:srgbClr val="888888"/>
              </a:buClr>
              <a:buSzPts val="800"/>
              <a:buFont typeface="Arial"/>
              <a:buNone/>
              <a:defRPr b="0" i="0" sz="1100" u="none" cap="none" strike="noStrike">
                <a:solidFill>
                  <a:srgbClr val="888888"/>
                </a:solidFill>
                <a:latin typeface="Source Sans Pro"/>
                <a:ea typeface="Source Sans Pro"/>
                <a:cs typeface="Source Sans Pro"/>
                <a:sym typeface="Source Sans Pro"/>
              </a:defRPr>
            </a:lvl6pPr>
            <a:lvl7pPr indent="0" lvl="6" marL="2057400" marR="0" rtl="0" algn="ctr">
              <a:spcBef>
                <a:spcPts val="500"/>
              </a:spcBef>
              <a:spcAft>
                <a:spcPts val="0"/>
              </a:spcAft>
              <a:buClr>
                <a:srgbClr val="888888"/>
              </a:buClr>
              <a:buSzPts val="800"/>
              <a:buFont typeface="Arial"/>
              <a:buNone/>
              <a:defRPr b="0" i="0" sz="1100" u="none" cap="none" strike="noStrike">
                <a:solidFill>
                  <a:srgbClr val="888888"/>
                </a:solidFill>
                <a:latin typeface="Source Sans Pro"/>
                <a:ea typeface="Source Sans Pro"/>
                <a:cs typeface="Source Sans Pro"/>
                <a:sym typeface="Source Sans Pro"/>
              </a:defRPr>
            </a:lvl7pPr>
            <a:lvl8pPr indent="0" lvl="7" marL="2400300" marR="0" rtl="0" algn="ctr">
              <a:spcBef>
                <a:spcPts val="500"/>
              </a:spcBef>
              <a:spcAft>
                <a:spcPts val="0"/>
              </a:spcAft>
              <a:buClr>
                <a:srgbClr val="888888"/>
              </a:buClr>
              <a:buSzPts val="800"/>
              <a:buFont typeface="Arial"/>
              <a:buNone/>
              <a:defRPr b="0" i="0" sz="1100" u="none" cap="none" strike="noStrike">
                <a:solidFill>
                  <a:srgbClr val="888888"/>
                </a:solidFill>
                <a:latin typeface="Source Sans Pro"/>
                <a:ea typeface="Source Sans Pro"/>
                <a:cs typeface="Source Sans Pro"/>
                <a:sym typeface="Source Sans Pro"/>
              </a:defRPr>
            </a:lvl8pPr>
            <a:lvl9pPr indent="0" lvl="8" marL="2743200" marR="0" rtl="0" algn="ctr">
              <a:spcBef>
                <a:spcPts val="500"/>
              </a:spcBef>
              <a:spcAft>
                <a:spcPts val="0"/>
              </a:spcAft>
              <a:buClr>
                <a:srgbClr val="888888"/>
              </a:buClr>
              <a:buSzPts val="800"/>
              <a:buFont typeface="Arial"/>
              <a:buNone/>
              <a:defRPr b="0" i="0" sz="1100" u="none" cap="none" strike="noStrike">
                <a:solidFill>
                  <a:srgbClr val="888888"/>
                </a:solidFill>
                <a:latin typeface="Source Sans Pro"/>
                <a:ea typeface="Source Sans Pro"/>
                <a:cs typeface="Source Sans Pro"/>
                <a:sym typeface="Source Sans Pro"/>
              </a:defRPr>
            </a:lvl9pPr>
          </a:lstStyle>
          <a:p/>
        </p:txBody>
      </p:sp>
      <p:sp>
        <p:nvSpPr>
          <p:cNvPr id="63" name="Shape 63"/>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64" name="Shape 64"/>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b="0" i="0" sz="900" u="none" cap="none" strike="noStrike">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65" name="Shape 65"/>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buNone/>
              <a:defRPr b="0" i="0" sz="9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buNone/>
              <a:defRPr b="0" i="0" sz="9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buNone/>
              <a:defRPr b="0" i="0" sz="9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buNone/>
              <a:defRPr b="0" i="0" sz="9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buNone/>
              <a:defRPr b="0" i="0" sz="9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buNone/>
              <a:defRPr b="0" i="0" sz="9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buNone/>
              <a:defRPr b="0" i="0" sz="9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buNone/>
              <a:defRPr b="0" i="0" sz="900" u="none" cap="none" strike="noStrike">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contenido" type="obj">
  <p:cSld name="OBJECT">
    <p:spTree>
      <p:nvGrpSpPr>
        <p:cNvPr id="66" name="Shape 66"/>
        <p:cNvGrpSpPr/>
        <p:nvPr/>
      </p:nvGrpSpPr>
      <p:grpSpPr>
        <a:xfrm>
          <a:off x="0" y="0"/>
          <a:ext cx="0" cy="0"/>
          <a:chOff x="0" y="0"/>
          <a:chExt cx="0" cy="0"/>
        </a:xfrm>
      </p:grpSpPr>
      <p:sp>
        <p:nvSpPr>
          <p:cNvPr id="67" name="Shape 67"/>
          <p:cNvSpPr txBox="1"/>
          <p:nvPr>
            <p:ph type="title"/>
          </p:nvPr>
        </p:nvSpPr>
        <p:spPr>
          <a:xfrm>
            <a:off x="799117" y="400050"/>
            <a:ext cx="6516900" cy="8001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68" name="Shape 68"/>
          <p:cNvSpPr txBox="1"/>
          <p:nvPr>
            <p:ph idx="1" type="body"/>
          </p:nvPr>
        </p:nvSpPr>
        <p:spPr>
          <a:xfrm>
            <a:off x="799117" y="1371600"/>
            <a:ext cx="6516900" cy="31431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69" name="Shape 69"/>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70" name="Shape 70"/>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b="0" i="0" sz="900" u="none" cap="none" strike="noStrike">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71" name="Shape 71"/>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buNone/>
              <a:defRPr b="0" i="0" sz="9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buNone/>
              <a:defRPr b="0" i="0" sz="9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buNone/>
              <a:defRPr b="0" i="0" sz="9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buNone/>
              <a:defRPr b="0" i="0" sz="9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buNone/>
              <a:defRPr b="0" i="0" sz="9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buNone/>
              <a:defRPr b="0" i="0" sz="9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buNone/>
              <a:defRPr b="0" i="0" sz="9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buNone/>
              <a:defRPr b="0" i="0" sz="900" u="none" cap="none" strike="noStrike">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2" name="Shape 72"/>
        <p:cNvGrpSpPr/>
        <p:nvPr/>
      </p:nvGrpSpPr>
      <p:grpSpPr>
        <a:xfrm>
          <a:off x="0" y="0"/>
          <a:ext cx="0" cy="0"/>
          <a:chOff x="0" y="0"/>
          <a:chExt cx="0" cy="0"/>
        </a:xfrm>
      </p:grpSpPr>
      <p:sp>
        <p:nvSpPr>
          <p:cNvPr id="73" name="Shape 7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Shape 74"/>
          <p:cNvSpPr txBox="1"/>
          <p:nvPr>
            <p:ph type="title"/>
          </p:nvPr>
        </p:nvSpPr>
        <p:spPr>
          <a:xfrm>
            <a:off x="311700" y="391350"/>
            <a:ext cx="8520600" cy="626100"/>
          </a:xfrm>
          <a:prstGeom prst="rect">
            <a:avLst/>
          </a:prstGeom>
          <a:noFill/>
          <a:ln>
            <a:noFill/>
          </a:ln>
        </p:spPr>
        <p:txBody>
          <a:bodyPr anchorCtr="0" anchor="t" bIns="68575" lIns="68575" spcFirstLastPara="1" rIns="68575" wrap="square" tIns="68575"/>
          <a:lstStyle>
            <a:lvl1pPr indent="0" lvl="0" marL="0" marR="0" rtl="0" algn="l">
              <a:lnSpc>
                <a:spcPct val="100000"/>
              </a:lnSpc>
              <a:spcBef>
                <a:spcPts val="0"/>
              </a:spcBef>
              <a:spcAft>
                <a:spcPts val="0"/>
              </a:spcAft>
              <a:buClr>
                <a:schemeClr val="dk1"/>
              </a:buClr>
              <a:buSzPts val="11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rtl="0">
              <a:spcBef>
                <a:spcPts val="0"/>
              </a:spcBef>
              <a:spcAft>
                <a:spcPts val="0"/>
              </a:spcAft>
              <a:buClr>
                <a:schemeClr val="dk1"/>
              </a:buClr>
              <a:buSzPts val="1100"/>
              <a:buFont typeface="Playfair Display"/>
              <a:buNone/>
              <a:defRPr b="1" sz="3200">
                <a:solidFill>
                  <a:schemeClr val="dk1"/>
                </a:solidFill>
                <a:latin typeface="Playfair Display"/>
                <a:ea typeface="Playfair Display"/>
                <a:cs typeface="Playfair Display"/>
                <a:sym typeface="Playfair Display"/>
              </a:defRPr>
            </a:lvl2pPr>
            <a:lvl3pPr indent="0" lvl="2" rtl="0">
              <a:spcBef>
                <a:spcPts val="0"/>
              </a:spcBef>
              <a:spcAft>
                <a:spcPts val="0"/>
              </a:spcAft>
              <a:buClr>
                <a:schemeClr val="dk1"/>
              </a:buClr>
              <a:buSzPts val="1100"/>
              <a:buFont typeface="Playfair Display"/>
              <a:buNone/>
              <a:defRPr b="1" sz="3200">
                <a:solidFill>
                  <a:schemeClr val="dk1"/>
                </a:solidFill>
                <a:latin typeface="Playfair Display"/>
                <a:ea typeface="Playfair Display"/>
                <a:cs typeface="Playfair Display"/>
                <a:sym typeface="Playfair Display"/>
              </a:defRPr>
            </a:lvl3pPr>
            <a:lvl4pPr indent="0" lvl="3" rtl="0">
              <a:spcBef>
                <a:spcPts val="0"/>
              </a:spcBef>
              <a:spcAft>
                <a:spcPts val="0"/>
              </a:spcAft>
              <a:buClr>
                <a:schemeClr val="dk1"/>
              </a:buClr>
              <a:buSzPts val="1100"/>
              <a:buFont typeface="Playfair Display"/>
              <a:buNone/>
              <a:defRPr b="1" sz="3200">
                <a:solidFill>
                  <a:schemeClr val="dk1"/>
                </a:solidFill>
                <a:latin typeface="Playfair Display"/>
                <a:ea typeface="Playfair Display"/>
                <a:cs typeface="Playfair Display"/>
                <a:sym typeface="Playfair Display"/>
              </a:defRPr>
            </a:lvl4pPr>
            <a:lvl5pPr indent="0" lvl="4" rtl="0">
              <a:spcBef>
                <a:spcPts val="0"/>
              </a:spcBef>
              <a:spcAft>
                <a:spcPts val="0"/>
              </a:spcAft>
              <a:buClr>
                <a:schemeClr val="dk1"/>
              </a:buClr>
              <a:buSzPts val="1100"/>
              <a:buFont typeface="Playfair Display"/>
              <a:buNone/>
              <a:defRPr b="1" sz="3200">
                <a:solidFill>
                  <a:schemeClr val="dk1"/>
                </a:solidFill>
                <a:latin typeface="Playfair Display"/>
                <a:ea typeface="Playfair Display"/>
                <a:cs typeface="Playfair Display"/>
                <a:sym typeface="Playfair Display"/>
              </a:defRPr>
            </a:lvl5pPr>
            <a:lvl6pPr indent="0" lvl="5" rtl="0">
              <a:spcBef>
                <a:spcPts val="0"/>
              </a:spcBef>
              <a:spcAft>
                <a:spcPts val="0"/>
              </a:spcAft>
              <a:buClr>
                <a:schemeClr val="dk1"/>
              </a:buClr>
              <a:buSzPts val="1100"/>
              <a:buFont typeface="Playfair Display"/>
              <a:buNone/>
              <a:defRPr b="1" sz="3200">
                <a:solidFill>
                  <a:schemeClr val="dk1"/>
                </a:solidFill>
                <a:latin typeface="Playfair Display"/>
                <a:ea typeface="Playfair Display"/>
                <a:cs typeface="Playfair Display"/>
                <a:sym typeface="Playfair Display"/>
              </a:defRPr>
            </a:lvl6pPr>
            <a:lvl7pPr indent="0" lvl="6" rtl="0">
              <a:spcBef>
                <a:spcPts val="0"/>
              </a:spcBef>
              <a:spcAft>
                <a:spcPts val="0"/>
              </a:spcAft>
              <a:buClr>
                <a:schemeClr val="dk1"/>
              </a:buClr>
              <a:buSzPts val="1100"/>
              <a:buFont typeface="Playfair Display"/>
              <a:buNone/>
              <a:defRPr b="1" sz="3200">
                <a:solidFill>
                  <a:schemeClr val="dk1"/>
                </a:solidFill>
                <a:latin typeface="Playfair Display"/>
                <a:ea typeface="Playfair Display"/>
                <a:cs typeface="Playfair Display"/>
                <a:sym typeface="Playfair Display"/>
              </a:defRPr>
            </a:lvl7pPr>
            <a:lvl8pPr indent="0" lvl="7" rtl="0">
              <a:spcBef>
                <a:spcPts val="0"/>
              </a:spcBef>
              <a:spcAft>
                <a:spcPts val="0"/>
              </a:spcAft>
              <a:buClr>
                <a:schemeClr val="dk1"/>
              </a:buClr>
              <a:buSzPts val="1100"/>
              <a:buFont typeface="Playfair Display"/>
              <a:buNone/>
              <a:defRPr b="1" sz="3200">
                <a:solidFill>
                  <a:schemeClr val="dk1"/>
                </a:solidFill>
                <a:latin typeface="Playfair Display"/>
                <a:ea typeface="Playfair Display"/>
                <a:cs typeface="Playfair Display"/>
                <a:sym typeface="Playfair Display"/>
              </a:defRPr>
            </a:lvl8pPr>
            <a:lvl9pPr indent="0" lvl="8" rtl="0">
              <a:spcBef>
                <a:spcPts val="0"/>
              </a:spcBef>
              <a:spcAft>
                <a:spcPts val="0"/>
              </a:spcAft>
              <a:buClr>
                <a:schemeClr val="dk1"/>
              </a:buClr>
              <a:buSzPts val="11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5" name="Shape 75"/>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lstStyle>
            <a:lvl1pPr indent="-228600" lvl="0" marL="457200" marR="0" rtl="0" algn="l">
              <a:lnSpc>
                <a:spcPct val="115000"/>
              </a:lnSpc>
              <a:spcBef>
                <a:spcPts val="0"/>
              </a:spcBef>
              <a:spcAft>
                <a:spcPts val="0"/>
              </a:spcAft>
              <a:buClr>
                <a:schemeClr val="dk2"/>
              </a:buClr>
              <a:buSzPts val="1100"/>
              <a:buFont typeface="Lato"/>
              <a:buNone/>
              <a:defRPr b="0" i="0" sz="18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100"/>
              <a:buFont typeface="Lato"/>
              <a:buNone/>
              <a:defRPr b="0" i="0" sz="14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100"/>
              <a:buFont typeface="Lato"/>
              <a:buNone/>
              <a:defRPr b="0" i="0" sz="14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100"/>
              <a:buFont typeface="Lato"/>
              <a:buNone/>
              <a:defRPr b="0" i="0" sz="14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100"/>
              <a:buFont typeface="Lato"/>
              <a:buNone/>
              <a:defRPr b="0" i="0" sz="14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100"/>
              <a:buFont typeface="Lato"/>
              <a:buNone/>
              <a:defRPr b="0" i="0" sz="14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100"/>
              <a:buFont typeface="Lato"/>
              <a:buNone/>
              <a:defRPr b="0" i="0" sz="14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100"/>
              <a:buFont typeface="Lato"/>
              <a:buNone/>
              <a:defRPr b="0" i="0" sz="14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100"/>
              <a:buFont typeface="Lato"/>
              <a:buNone/>
              <a:defRPr b="0" i="0" sz="1400" u="none" cap="none" strike="noStrike">
                <a:solidFill>
                  <a:schemeClr val="dk2"/>
                </a:solidFill>
                <a:latin typeface="Lato"/>
                <a:ea typeface="Lato"/>
                <a:cs typeface="Lato"/>
                <a:sym typeface="Lato"/>
              </a:defRPr>
            </a:lvl9pPr>
          </a:lstStyle>
          <a:p/>
        </p:txBody>
      </p:sp>
      <p:sp>
        <p:nvSpPr>
          <p:cNvPr id="76" name="Shape 7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400">
                <a:solidFill>
                  <a:srgbClr val="000000"/>
                </a:solidFill>
                <a:latin typeface="Arial"/>
                <a:ea typeface="Arial"/>
                <a:cs typeface="Arial"/>
                <a:sym typeface="Arial"/>
              </a:defRPr>
            </a:lvl1pPr>
            <a:lvl2pPr indent="0" lvl="1" marL="0" marR="0" rtl="0" algn="l">
              <a:spcBef>
                <a:spcPts val="0"/>
              </a:spcBef>
              <a:buNone/>
              <a:defRPr sz="1400">
                <a:solidFill>
                  <a:srgbClr val="000000"/>
                </a:solidFill>
                <a:latin typeface="Arial"/>
                <a:ea typeface="Arial"/>
                <a:cs typeface="Arial"/>
                <a:sym typeface="Arial"/>
              </a:defRPr>
            </a:lvl2pPr>
            <a:lvl3pPr indent="0" lvl="2" marL="0" marR="0" rtl="0" algn="l">
              <a:spcBef>
                <a:spcPts val="0"/>
              </a:spcBef>
              <a:buNone/>
              <a:defRPr sz="1400">
                <a:solidFill>
                  <a:srgbClr val="000000"/>
                </a:solidFill>
                <a:latin typeface="Arial"/>
                <a:ea typeface="Arial"/>
                <a:cs typeface="Arial"/>
                <a:sym typeface="Arial"/>
              </a:defRPr>
            </a:lvl3pPr>
            <a:lvl4pPr indent="0" lvl="3" marL="0" marR="0" rtl="0" algn="l">
              <a:spcBef>
                <a:spcPts val="0"/>
              </a:spcBef>
              <a:buNone/>
              <a:defRPr sz="1400">
                <a:solidFill>
                  <a:srgbClr val="000000"/>
                </a:solidFill>
                <a:latin typeface="Arial"/>
                <a:ea typeface="Arial"/>
                <a:cs typeface="Arial"/>
                <a:sym typeface="Arial"/>
              </a:defRPr>
            </a:lvl4pPr>
            <a:lvl5pPr indent="0" lvl="4" marL="0" marR="0" rtl="0" algn="l">
              <a:spcBef>
                <a:spcPts val="0"/>
              </a:spcBef>
              <a:buNone/>
              <a:defRPr sz="1400">
                <a:solidFill>
                  <a:srgbClr val="000000"/>
                </a:solidFill>
                <a:latin typeface="Arial"/>
                <a:ea typeface="Arial"/>
                <a:cs typeface="Arial"/>
                <a:sym typeface="Arial"/>
              </a:defRPr>
            </a:lvl5pPr>
            <a:lvl6pPr indent="0" lvl="5" marL="0" marR="0" rtl="0" algn="l">
              <a:spcBef>
                <a:spcPts val="0"/>
              </a:spcBef>
              <a:buNone/>
              <a:defRPr sz="1400">
                <a:solidFill>
                  <a:srgbClr val="000000"/>
                </a:solidFill>
                <a:latin typeface="Arial"/>
                <a:ea typeface="Arial"/>
                <a:cs typeface="Arial"/>
                <a:sym typeface="Arial"/>
              </a:defRPr>
            </a:lvl6pPr>
            <a:lvl7pPr indent="0" lvl="6" marL="0" marR="0" rtl="0" algn="l">
              <a:spcBef>
                <a:spcPts val="0"/>
              </a:spcBef>
              <a:buNone/>
              <a:defRPr sz="1400">
                <a:solidFill>
                  <a:srgbClr val="000000"/>
                </a:solidFill>
                <a:latin typeface="Arial"/>
                <a:ea typeface="Arial"/>
                <a:cs typeface="Arial"/>
                <a:sym typeface="Arial"/>
              </a:defRPr>
            </a:lvl7pPr>
            <a:lvl8pPr indent="0" lvl="7" marL="0" marR="0" rtl="0" algn="l">
              <a:spcBef>
                <a:spcPts val="0"/>
              </a:spcBef>
              <a:buNone/>
              <a:defRPr sz="1400">
                <a:solidFill>
                  <a:srgbClr val="000000"/>
                </a:solidFill>
                <a:latin typeface="Arial"/>
                <a:ea typeface="Arial"/>
                <a:cs typeface="Arial"/>
                <a:sym typeface="Arial"/>
              </a:defRPr>
            </a:lvl8pPr>
            <a:lvl9pPr indent="0" lvl="8" marL="0" marR="0" rtl="0" algn="l">
              <a:spcBef>
                <a:spcPts val="0"/>
              </a:spcBef>
              <a:buNone/>
              <a:defRPr sz="1400">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bg>
      <p:bgPr>
        <a:blipFill rotWithShape="1">
          <a:blip r:embed="rId2">
            <a:alphaModFix/>
          </a:blip>
          <a:stretch>
            <a:fillRect b="0" l="0" r="0" t="0"/>
          </a:stretch>
        </a:blipFill>
      </p:bgPr>
    </p:bg>
    <p:spTree>
      <p:nvGrpSpPr>
        <p:cNvPr id="77" name="Shape 77"/>
        <p:cNvGrpSpPr/>
        <p:nvPr/>
      </p:nvGrpSpPr>
      <p:grpSpPr>
        <a:xfrm>
          <a:off x="0" y="0"/>
          <a:ext cx="0" cy="0"/>
          <a:chOff x="0" y="0"/>
          <a:chExt cx="0" cy="0"/>
        </a:xfrm>
      </p:grpSpPr>
      <p:sp>
        <p:nvSpPr>
          <p:cNvPr id="78" name="Shape 78"/>
          <p:cNvSpPr txBox="1"/>
          <p:nvPr>
            <p:ph type="title"/>
          </p:nvPr>
        </p:nvSpPr>
        <p:spPr>
          <a:xfrm>
            <a:off x="799119" y="400050"/>
            <a:ext cx="6516900" cy="17145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4100"/>
              <a:buFont typeface="Source Sans Pro"/>
              <a:buNone/>
              <a:defRPr b="1" i="0" sz="41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79" name="Shape 79"/>
          <p:cNvSpPr txBox="1"/>
          <p:nvPr>
            <p:ph idx="1" type="body"/>
          </p:nvPr>
        </p:nvSpPr>
        <p:spPr>
          <a:xfrm>
            <a:off x="799119" y="2343150"/>
            <a:ext cx="6516900" cy="102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500"/>
              </a:spcBef>
              <a:spcAft>
                <a:spcPts val="0"/>
              </a:spcAft>
              <a:buClr>
                <a:srgbClr val="595959"/>
              </a:buClr>
              <a:buSzPts val="1400"/>
              <a:buFont typeface="Arial"/>
              <a:buNone/>
              <a:defRPr b="0" i="0" sz="1800" u="none" cap="none" strike="noStrike">
                <a:solidFill>
                  <a:srgbClr val="595959"/>
                </a:solidFill>
                <a:latin typeface="Source Sans Pro"/>
                <a:ea typeface="Source Sans Pro"/>
                <a:cs typeface="Source Sans Pro"/>
                <a:sym typeface="Source Sans Pro"/>
              </a:defRPr>
            </a:lvl1pPr>
            <a:lvl2pPr indent="-228600" lvl="1" marL="914400" marR="0" rtl="0" algn="l">
              <a:lnSpc>
                <a:spcPct val="90000"/>
              </a:lnSpc>
              <a:spcBef>
                <a:spcPts val="800"/>
              </a:spcBef>
              <a:spcAft>
                <a:spcPts val="0"/>
              </a:spcAft>
              <a:buClr>
                <a:srgbClr val="595959"/>
              </a:buClr>
              <a:buSzPts val="1100"/>
              <a:buFont typeface="Arial"/>
              <a:buNone/>
              <a:defRPr b="0" i="0" sz="1400" u="none" cap="none" strike="noStrike">
                <a:solidFill>
                  <a:srgbClr val="888888"/>
                </a:solidFill>
                <a:latin typeface="Source Sans Pro"/>
                <a:ea typeface="Source Sans Pro"/>
                <a:cs typeface="Source Sans Pro"/>
                <a:sym typeface="Source Sans Pro"/>
              </a:defRPr>
            </a:lvl2pPr>
            <a:lvl3pPr indent="-228600" lvl="2" marL="1371600" marR="0" rtl="0" algn="l">
              <a:lnSpc>
                <a:spcPct val="90000"/>
              </a:lnSpc>
              <a:spcBef>
                <a:spcPts val="500"/>
              </a:spcBef>
              <a:spcAft>
                <a:spcPts val="0"/>
              </a:spcAft>
              <a:buClr>
                <a:srgbClr val="595959"/>
              </a:buClr>
              <a:buSzPts val="1000"/>
              <a:buFont typeface="Arial"/>
              <a:buNone/>
              <a:defRPr b="0" i="0" sz="1200" u="none" cap="none" strike="noStrike">
                <a:solidFill>
                  <a:srgbClr val="888888"/>
                </a:solidFill>
                <a:latin typeface="Source Sans Pro"/>
                <a:ea typeface="Source Sans Pro"/>
                <a:cs typeface="Source Sans Pro"/>
                <a:sym typeface="Source Sans Pro"/>
              </a:defRPr>
            </a:lvl3pPr>
            <a:lvl4pPr indent="-228600" lvl="3" marL="1828800" marR="0" rtl="0" algn="l">
              <a:lnSpc>
                <a:spcPct val="90000"/>
              </a:lnSpc>
              <a:spcBef>
                <a:spcPts val="500"/>
              </a:spcBef>
              <a:spcAft>
                <a:spcPts val="0"/>
              </a:spcAft>
              <a:buClr>
                <a:srgbClr val="595959"/>
              </a:buClr>
              <a:buSzPts val="800"/>
              <a:buFont typeface="Arial"/>
              <a:buNone/>
              <a:defRPr b="0" i="0" sz="1100" u="none" cap="none" strike="noStrike">
                <a:solidFill>
                  <a:srgbClr val="888888"/>
                </a:solidFill>
                <a:latin typeface="Source Sans Pro"/>
                <a:ea typeface="Source Sans Pro"/>
                <a:cs typeface="Source Sans Pro"/>
                <a:sym typeface="Source Sans Pro"/>
              </a:defRPr>
            </a:lvl4pPr>
            <a:lvl5pPr indent="-228600" lvl="4" marL="2286000" marR="0" rtl="0" algn="l">
              <a:lnSpc>
                <a:spcPct val="90000"/>
              </a:lnSpc>
              <a:spcBef>
                <a:spcPts val="500"/>
              </a:spcBef>
              <a:spcAft>
                <a:spcPts val="0"/>
              </a:spcAft>
              <a:buClr>
                <a:srgbClr val="595959"/>
              </a:buClr>
              <a:buSzPts val="800"/>
              <a:buFont typeface="Arial"/>
              <a:buNone/>
              <a:defRPr b="0" i="0" sz="11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500"/>
              </a:spcBef>
              <a:spcAft>
                <a:spcPts val="0"/>
              </a:spcAft>
              <a:buClr>
                <a:srgbClr val="888888"/>
              </a:buClr>
              <a:buSzPts val="800"/>
              <a:buFont typeface="Arial"/>
              <a:buNone/>
              <a:defRPr b="0" i="0" sz="11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500"/>
              </a:spcBef>
              <a:spcAft>
                <a:spcPts val="0"/>
              </a:spcAft>
              <a:buClr>
                <a:srgbClr val="888888"/>
              </a:buClr>
              <a:buSzPts val="800"/>
              <a:buFont typeface="Arial"/>
              <a:buNone/>
              <a:defRPr b="0" i="0" sz="11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500"/>
              </a:spcBef>
              <a:spcAft>
                <a:spcPts val="0"/>
              </a:spcAft>
              <a:buClr>
                <a:srgbClr val="888888"/>
              </a:buClr>
              <a:buSzPts val="800"/>
              <a:buFont typeface="Arial"/>
              <a:buNone/>
              <a:defRPr b="0" i="0" sz="11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500"/>
              </a:spcBef>
              <a:spcAft>
                <a:spcPts val="0"/>
              </a:spcAft>
              <a:buClr>
                <a:srgbClr val="888888"/>
              </a:buClr>
              <a:buSzPts val="800"/>
              <a:buFont typeface="Arial"/>
              <a:buNone/>
              <a:defRPr b="0" i="0" sz="1100" u="none" cap="none" strike="noStrike">
                <a:solidFill>
                  <a:srgbClr val="888888"/>
                </a:solidFill>
                <a:latin typeface="Source Sans Pro"/>
                <a:ea typeface="Source Sans Pro"/>
                <a:cs typeface="Source Sans Pro"/>
                <a:sym typeface="Source Sans Pro"/>
              </a:defRPr>
            </a:lvl9pPr>
          </a:lstStyle>
          <a:p/>
        </p:txBody>
      </p:sp>
      <p:sp>
        <p:nvSpPr>
          <p:cNvPr id="80" name="Shape 80"/>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81" name="Shape 81"/>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82" name="Shape 82"/>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595959"/>
                </a:solidFill>
                <a:latin typeface="Source Sans Pro"/>
                <a:ea typeface="Source Sans Pro"/>
                <a:cs typeface="Source Sans Pro"/>
                <a:sym typeface="Source Sans Pro"/>
              </a:defRPr>
            </a:lvl1pPr>
            <a:lvl2pPr indent="0" lvl="1" marL="0" marR="0" rtl="0" algn="r">
              <a:spcBef>
                <a:spcPts val="0"/>
              </a:spcBef>
              <a:buNone/>
              <a:defRPr sz="900">
                <a:solidFill>
                  <a:srgbClr val="595959"/>
                </a:solidFill>
                <a:latin typeface="Source Sans Pro"/>
                <a:ea typeface="Source Sans Pro"/>
                <a:cs typeface="Source Sans Pro"/>
                <a:sym typeface="Source Sans Pro"/>
              </a:defRPr>
            </a:lvl2pPr>
            <a:lvl3pPr indent="0" lvl="2" marL="0" marR="0" rtl="0" algn="r">
              <a:spcBef>
                <a:spcPts val="0"/>
              </a:spcBef>
              <a:buNone/>
              <a:defRPr sz="900">
                <a:solidFill>
                  <a:srgbClr val="595959"/>
                </a:solidFill>
                <a:latin typeface="Source Sans Pro"/>
                <a:ea typeface="Source Sans Pro"/>
                <a:cs typeface="Source Sans Pro"/>
                <a:sym typeface="Source Sans Pro"/>
              </a:defRPr>
            </a:lvl3pPr>
            <a:lvl4pPr indent="0" lvl="3" marL="0" marR="0" rtl="0" algn="r">
              <a:spcBef>
                <a:spcPts val="0"/>
              </a:spcBef>
              <a:buNone/>
              <a:defRPr sz="900">
                <a:solidFill>
                  <a:srgbClr val="595959"/>
                </a:solidFill>
                <a:latin typeface="Source Sans Pro"/>
                <a:ea typeface="Source Sans Pro"/>
                <a:cs typeface="Source Sans Pro"/>
                <a:sym typeface="Source Sans Pro"/>
              </a:defRPr>
            </a:lvl4pPr>
            <a:lvl5pPr indent="0" lvl="4" marL="0" marR="0" rtl="0" algn="r">
              <a:spcBef>
                <a:spcPts val="0"/>
              </a:spcBef>
              <a:buNone/>
              <a:defRPr sz="900">
                <a:solidFill>
                  <a:srgbClr val="595959"/>
                </a:solidFill>
                <a:latin typeface="Source Sans Pro"/>
                <a:ea typeface="Source Sans Pro"/>
                <a:cs typeface="Source Sans Pro"/>
                <a:sym typeface="Source Sans Pro"/>
              </a:defRPr>
            </a:lvl5pPr>
            <a:lvl6pPr indent="0" lvl="5" marL="0" marR="0" rtl="0" algn="r">
              <a:spcBef>
                <a:spcPts val="0"/>
              </a:spcBef>
              <a:buNone/>
              <a:defRPr sz="900">
                <a:solidFill>
                  <a:srgbClr val="595959"/>
                </a:solidFill>
                <a:latin typeface="Source Sans Pro"/>
                <a:ea typeface="Source Sans Pro"/>
                <a:cs typeface="Source Sans Pro"/>
                <a:sym typeface="Source Sans Pro"/>
              </a:defRPr>
            </a:lvl6pPr>
            <a:lvl7pPr indent="0" lvl="6" marL="0" marR="0" rtl="0" algn="r">
              <a:spcBef>
                <a:spcPts val="0"/>
              </a:spcBef>
              <a:buNone/>
              <a:defRPr sz="900">
                <a:solidFill>
                  <a:srgbClr val="595959"/>
                </a:solidFill>
                <a:latin typeface="Source Sans Pro"/>
                <a:ea typeface="Source Sans Pro"/>
                <a:cs typeface="Source Sans Pro"/>
                <a:sym typeface="Source Sans Pro"/>
              </a:defRPr>
            </a:lvl7pPr>
            <a:lvl8pPr indent="0" lvl="7" marL="0" marR="0" rtl="0" algn="r">
              <a:spcBef>
                <a:spcPts val="0"/>
              </a:spcBef>
              <a:buNone/>
              <a:defRPr sz="900">
                <a:solidFill>
                  <a:srgbClr val="595959"/>
                </a:solidFill>
                <a:latin typeface="Source Sans Pro"/>
                <a:ea typeface="Source Sans Pro"/>
                <a:cs typeface="Source Sans Pro"/>
                <a:sym typeface="Source Sans Pro"/>
              </a:defRPr>
            </a:lvl8pPr>
            <a:lvl9pPr indent="0" lvl="8" marL="0" marR="0" rtl="0" algn="r">
              <a:spcBef>
                <a:spcPts val="0"/>
              </a:spcBef>
              <a:buNone/>
              <a:defRPr sz="900">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83" name="Shape 83"/>
        <p:cNvGrpSpPr/>
        <p:nvPr/>
      </p:nvGrpSpPr>
      <p:grpSpPr>
        <a:xfrm>
          <a:off x="0" y="0"/>
          <a:ext cx="0" cy="0"/>
          <a:chOff x="0" y="0"/>
          <a:chExt cx="0" cy="0"/>
        </a:xfrm>
      </p:grpSpPr>
      <p:sp>
        <p:nvSpPr>
          <p:cNvPr id="84" name="Shape 84"/>
          <p:cNvSpPr txBox="1"/>
          <p:nvPr>
            <p:ph type="title"/>
          </p:nvPr>
        </p:nvSpPr>
        <p:spPr>
          <a:xfrm>
            <a:off x="799117" y="400050"/>
            <a:ext cx="6516900" cy="8001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85" name="Shape 85"/>
          <p:cNvSpPr txBox="1"/>
          <p:nvPr>
            <p:ph idx="1" type="body"/>
          </p:nvPr>
        </p:nvSpPr>
        <p:spPr>
          <a:xfrm>
            <a:off x="799117" y="1371600"/>
            <a:ext cx="3189900" cy="31431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86" name="Shape 86"/>
          <p:cNvSpPr txBox="1"/>
          <p:nvPr>
            <p:ph idx="2" type="body"/>
          </p:nvPr>
        </p:nvSpPr>
        <p:spPr>
          <a:xfrm>
            <a:off x="4099516" y="1371600"/>
            <a:ext cx="3189900" cy="31431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87" name="Shape 87"/>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88" name="Shape 88"/>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89" name="Shape 89"/>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595959"/>
                </a:solidFill>
                <a:latin typeface="Source Sans Pro"/>
                <a:ea typeface="Source Sans Pro"/>
                <a:cs typeface="Source Sans Pro"/>
                <a:sym typeface="Source Sans Pro"/>
              </a:defRPr>
            </a:lvl1pPr>
            <a:lvl2pPr indent="0" lvl="1" marL="0" marR="0" rtl="0" algn="r">
              <a:spcBef>
                <a:spcPts val="0"/>
              </a:spcBef>
              <a:buNone/>
              <a:defRPr sz="900">
                <a:solidFill>
                  <a:srgbClr val="595959"/>
                </a:solidFill>
                <a:latin typeface="Source Sans Pro"/>
                <a:ea typeface="Source Sans Pro"/>
                <a:cs typeface="Source Sans Pro"/>
                <a:sym typeface="Source Sans Pro"/>
              </a:defRPr>
            </a:lvl2pPr>
            <a:lvl3pPr indent="0" lvl="2" marL="0" marR="0" rtl="0" algn="r">
              <a:spcBef>
                <a:spcPts val="0"/>
              </a:spcBef>
              <a:buNone/>
              <a:defRPr sz="900">
                <a:solidFill>
                  <a:srgbClr val="595959"/>
                </a:solidFill>
                <a:latin typeface="Source Sans Pro"/>
                <a:ea typeface="Source Sans Pro"/>
                <a:cs typeface="Source Sans Pro"/>
                <a:sym typeface="Source Sans Pro"/>
              </a:defRPr>
            </a:lvl3pPr>
            <a:lvl4pPr indent="0" lvl="3" marL="0" marR="0" rtl="0" algn="r">
              <a:spcBef>
                <a:spcPts val="0"/>
              </a:spcBef>
              <a:buNone/>
              <a:defRPr sz="900">
                <a:solidFill>
                  <a:srgbClr val="595959"/>
                </a:solidFill>
                <a:latin typeface="Source Sans Pro"/>
                <a:ea typeface="Source Sans Pro"/>
                <a:cs typeface="Source Sans Pro"/>
                <a:sym typeface="Source Sans Pro"/>
              </a:defRPr>
            </a:lvl4pPr>
            <a:lvl5pPr indent="0" lvl="4" marL="0" marR="0" rtl="0" algn="r">
              <a:spcBef>
                <a:spcPts val="0"/>
              </a:spcBef>
              <a:buNone/>
              <a:defRPr sz="900">
                <a:solidFill>
                  <a:srgbClr val="595959"/>
                </a:solidFill>
                <a:latin typeface="Source Sans Pro"/>
                <a:ea typeface="Source Sans Pro"/>
                <a:cs typeface="Source Sans Pro"/>
                <a:sym typeface="Source Sans Pro"/>
              </a:defRPr>
            </a:lvl5pPr>
            <a:lvl6pPr indent="0" lvl="5" marL="0" marR="0" rtl="0" algn="r">
              <a:spcBef>
                <a:spcPts val="0"/>
              </a:spcBef>
              <a:buNone/>
              <a:defRPr sz="900">
                <a:solidFill>
                  <a:srgbClr val="595959"/>
                </a:solidFill>
                <a:latin typeface="Source Sans Pro"/>
                <a:ea typeface="Source Sans Pro"/>
                <a:cs typeface="Source Sans Pro"/>
                <a:sym typeface="Source Sans Pro"/>
              </a:defRPr>
            </a:lvl6pPr>
            <a:lvl7pPr indent="0" lvl="6" marL="0" marR="0" rtl="0" algn="r">
              <a:spcBef>
                <a:spcPts val="0"/>
              </a:spcBef>
              <a:buNone/>
              <a:defRPr sz="900">
                <a:solidFill>
                  <a:srgbClr val="595959"/>
                </a:solidFill>
                <a:latin typeface="Source Sans Pro"/>
                <a:ea typeface="Source Sans Pro"/>
                <a:cs typeface="Source Sans Pro"/>
                <a:sym typeface="Source Sans Pro"/>
              </a:defRPr>
            </a:lvl7pPr>
            <a:lvl8pPr indent="0" lvl="7" marL="0" marR="0" rtl="0" algn="r">
              <a:spcBef>
                <a:spcPts val="0"/>
              </a:spcBef>
              <a:buNone/>
              <a:defRPr sz="900">
                <a:solidFill>
                  <a:srgbClr val="595959"/>
                </a:solidFill>
                <a:latin typeface="Source Sans Pro"/>
                <a:ea typeface="Source Sans Pro"/>
                <a:cs typeface="Source Sans Pro"/>
                <a:sym typeface="Source Sans Pro"/>
              </a:defRPr>
            </a:lvl8pPr>
            <a:lvl9pPr indent="0" lvl="8" marL="0" marR="0" rtl="0" algn="r">
              <a:spcBef>
                <a:spcPts val="0"/>
              </a:spcBef>
              <a:buNone/>
              <a:defRPr sz="900">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90" name="Shape 90"/>
        <p:cNvGrpSpPr/>
        <p:nvPr/>
      </p:nvGrpSpPr>
      <p:grpSpPr>
        <a:xfrm>
          <a:off x="0" y="0"/>
          <a:ext cx="0" cy="0"/>
          <a:chOff x="0" y="0"/>
          <a:chExt cx="0" cy="0"/>
        </a:xfrm>
      </p:grpSpPr>
      <p:sp>
        <p:nvSpPr>
          <p:cNvPr id="91" name="Shape 91"/>
          <p:cNvSpPr txBox="1"/>
          <p:nvPr>
            <p:ph type="title"/>
          </p:nvPr>
        </p:nvSpPr>
        <p:spPr>
          <a:xfrm>
            <a:off x="799117" y="400050"/>
            <a:ext cx="6516900" cy="8001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92" name="Shape 92"/>
          <p:cNvSpPr txBox="1"/>
          <p:nvPr>
            <p:ph idx="1" type="body"/>
          </p:nvPr>
        </p:nvSpPr>
        <p:spPr>
          <a:xfrm>
            <a:off x="799118" y="1371599"/>
            <a:ext cx="3189900" cy="514200"/>
          </a:xfrm>
          <a:prstGeom prst="rect">
            <a:avLst/>
          </a:prstGeom>
          <a:noFill/>
          <a:ln>
            <a:noFill/>
          </a:ln>
        </p:spPr>
        <p:txBody>
          <a:bodyPr anchorCtr="0" anchor="ctr" bIns="68575" lIns="68575" spcFirstLastPara="1" rIns="68575" wrap="square" tIns="68575"/>
          <a:lstStyle>
            <a:lvl1pPr indent="-228600" lvl="0" marL="457200" marR="0" rtl="0" algn="l">
              <a:lnSpc>
                <a:spcPct val="90000"/>
              </a:lnSpc>
              <a:spcBef>
                <a:spcPts val="0"/>
              </a:spcBef>
              <a:spcAft>
                <a:spcPts val="0"/>
              </a:spcAft>
              <a:buClr>
                <a:srgbClr val="595959"/>
              </a:buClr>
              <a:buSzPts val="1200"/>
              <a:buFont typeface="Arial"/>
              <a:buNone/>
              <a:defRPr b="0" i="0" sz="1500" u="none" cap="none" strike="noStrike">
                <a:solidFill>
                  <a:srgbClr val="595959"/>
                </a:solidFill>
                <a:latin typeface="Source Sans Pro"/>
                <a:ea typeface="Source Sans Pro"/>
                <a:cs typeface="Source Sans Pro"/>
                <a:sym typeface="Source Sans Pro"/>
              </a:defRPr>
            </a:lvl1pPr>
            <a:lvl2pPr indent="-228600" lvl="1" marL="914400" marR="0" rtl="0" algn="l">
              <a:lnSpc>
                <a:spcPct val="90000"/>
              </a:lnSpc>
              <a:spcBef>
                <a:spcPts val="800"/>
              </a:spcBef>
              <a:spcAft>
                <a:spcPts val="0"/>
              </a:spcAft>
              <a:buClr>
                <a:srgbClr val="595959"/>
              </a:buClr>
              <a:buSzPts val="1200"/>
              <a:buFont typeface="Arial"/>
              <a:buNone/>
              <a:defRPr b="1" i="0" sz="1500" u="none" cap="none" strike="noStrike">
                <a:solidFill>
                  <a:srgbClr val="595959"/>
                </a:solidFill>
                <a:latin typeface="Source Sans Pro"/>
                <a:ea typeface="Source Sans Pro"/>
                <a:cs typeface="Source Sans Pro"/>
                <a:sym typeface="Source Sans Pro"/>
              </a:defRPr>
            </a:lvl2pPr>
            <a:lvl3pPr indent="-228600" lvl="2" marL="1371600" marR="0" rtl="0" algn="l">
              <a:lnSpc>
                <a:spcPct val="90000"/>
              </a:lnSpc>
              <a:spcBef>
                <a:spcPts val="500"/>
              </a:spcBef>
              <a:spcAft>
                <a:spcPts val="0"/>
              </a:spcAft>
              <a:buClr>
                <a:srgbClr val="595959"/>
              </a:buClr>
              <a:buSzPts val="1100"/>
              <a:buFont typeface="Arial"/>
              <a:buNone/>
              <a:defRPr b="1" i="0" sz="1400" u="none" cap="none" strike="noStrike">
                <a:solidFill>
                  <a:srgbClr val="595959"/>
                </a:solidFill>
                <a:latin typeface="Source Sans Pro"/>
                <a:ea typeface="Source Sans Pro"/>
                <a:cs typeface="Source Sans Pro"/>
                <a:sym typeface="Source Sans Pro"/>
              </a:defRPr>
            </a:lvl3pPr>
            <a:lvl4pPr indent="-228600" lvl="3" marL="1828800" marR="0" rtl="0" algn="l">
              <a:lnSpc>
                <a:spcPct val="90000"/>
              </a:lnSpc>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4pPr>
            <a:lvl5pPr indent="-228600" lvl="4" marL="2286000" marR="0" rtl="0" algn="l">
              <a:lnSpc>
                <a:spcPct val="90000"/>
              </a:lnSpc>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9pPr>
          </a:lstStyle>
          <a:p/>
        </p:txBody>
      </p:sp>
      <p:sp>
        <p:nvSpPr>
          <p:cNvPr id="93" name="Shape 93"/>
          <p:cNvSpPr txBox="1"/>
          <p:nvPr>
            <p:ph idx="2" type="body"/>
          </p:nvPr>
        </p:nvSpPr>
        <p:spPr>
          <a:xfrm>
            <a:off x="799118" y="1943100"/>
            <a:ext cx="3189900" cy="25719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94" name="Shape 94"/>
          <p:cNvSpPr txBox="1"/>
          <p:nvPr>
            <p:ph idx="3" type="body"/>
          </p:nvPr>
        </p:nvSpPr>
        <p:spPr>
          <a:xfrm>
            <a:off x="4126114" y="1371599"/>
            <a:ext cx="3189900" cy="514200"/>
          </a:xfrm>
          <a:prstGeom prst="rect">
            <a:avLst/>
          </a:prstGeom>
          <a:noFill/>
          <a:ln>
            <a:noFill/>
          </a:ln>
        </p:spPr>
        <p:txBody>
          <a:bodyPr anchorCtr="0" anchor="ctr" bIns="68575" lIns="68575" spcFirstLastPara="1" rIns="68575" wrap="square" tIns="68575"/>
          <a:lstStyle>
            <a:lvl1pPr indent="-228600" lvl="0" marL="457200" marR="0" rtl="0" algn="l">
              <a:lnSpc>
                <a:spcPct val="90000"/>
              </a:lnSpc>
              <a:spcBef>
                <a:spcPts val="0"/>
              </a:spcBef>
              <a:spcAft>
                <a:spcPts val="0"/>
              </a:spcAft>
              <a:buClr>
                <a:srgbClr val="595959"/>
              </a:buClr>
              <a:buSzPts val="1200"/>
              <a:buFont typeface="Arial"/>
              <a:buNone/>
              <a:defRPr b="0" i="0" sz="1500" u="none" cap="none" strike="noStrike">
                <a:solidFill>
                  <a:srgbClr val="595959"/>
                </a:solidFill>
                <a:latin typeface="Source Sans Pro"/>
                <a:ea typeface="Source Sans Pro"/>
                <a:cs typeface="Source Sans Pro"/>
                <a:sym typeface="Source Sans Pro"/>
              </a:defRPr>
            </a:lvl1pPr>
            <a:lvl2pPr indent="-228600" lvl="1" marL="914400" marR="0" rtl="0" algn="l">
              <a:lnSpc>
                <a:spcPct val="90000"/>
              </a:lnSpc>
              <a:spcBef>
                <a:spcPts val="800"/>
              </a:spcBef>
              <a:spcAft>
                <a:spcPts val="0"/>
              </a:spcAft>
              <a:buClr>
                <a:srgbClr val="595959"/>
              </a:buClr>
              <a:buSzPts val="1200"/>
              <a:buFont typeface="Arial"/>
              <a:buNone/>
              <a:defRPr b="1" i="0" sz="1500" u="none" cap="none" strike="noStrike">
                <a:solidFill>
                  <a:srgbClr val="595959"/>
                </a:solidFill>
                <a:latin typeface="Source Sans Pro"/>
                <a:ea typeface="Source Sans Pro"/>
                <a:cs typeface="Source Sans Pro"/>
                <a:sym typeface="Source Sans Pro"/>
              </a:defRPr>
            </a:lvl2pPr>
            <a:lvl3pPr indent="-228600" lvl="2" marL="1371600" marR="0" rtl="0" algn="l">
              <a:lnSpc>
                <a:spcPct val="90000"/>
              </a:lnSpc>
              <a:spcBef>
                <a:spcPts val="500"/>
              </a:spcBef>
              <a:spcAft>
                <a:spcPts val="0"/>
              </a:spcAft>
              <a:buClr>
                <a:srgbClr val="595959"/>
              </a:buClr>
              <a:buSzPts val="1100"/>
              <a:buFont typeface="Arial"/>
              <a:buNone/>
              <a:defRPr b="1" i="0" sz="1400" u="none" cap="none" strike="noStrike">
                <a:solidFill>
                  <a:srgbClr val="595959"/>
                </a:solidFill>
                <a:latin typeface="Source Sans Pro"/>
                <a:ea typeface="Source Sans Pro"/>
                <a:cs typeface="Source Sans Pro"/>
                <a:sym typeface="Source Sans Pro"/>
              </a:defRPr>
            </a:lvl3pPr>
            <a:lvl4pPr indent="-228600" lvl="3" marL="1828800" marR="0" rtl="0" algn="l">
              <a:lnSpc>
                <a:spcPct val="90000"/>
              </a:lnSpc>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4pPr>
            <a:lvl5pPr indent="-228600" lvl="4" marL="2286000" marR="0" rtl="0" algn="l">
              <a:lnSpc>
                <a:spcPct val="90000"/>
              </a:lnSpc>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500"/>
              </a:spcBef>
              <a:spcAft>
                <a:spcPts val="0"/>
              </a:spcAft>
              <a:buClr>
                <a:srgbClr val="595959"/>
              </a:buClr>
              <a:buSzPts val="1000"/>
              <a:buFont typeface="Arial"/>
              <a:buNone/>
              <a:defRPr b="1" i="0" sz="1200" u="none" cap="none" strike="noStrike">
                <a:solidFill>
                  <a:srgbClr val="595959"/>
                </a:solidFill>
                <a:latin typeface="Source Sans Pro"/>
                <a:ea typeface="Source Sans Pro"/>
                <a:cs typeface="Source Sans Pro"/>
                <a:sym typeface="Source Sans Pro"/>
              </a:defRPr>
            </a:lvl9pPr>
          </a:lstStyle>
          <a:p/>
        </p:txBody>
      </p:sp>
      <p:sp>
        <p:nvSpPr>
          <p:cNvPr id="95" name="Shape 95"/>
          <p:cNvSpPr txBox="1"/>
          <p:nvPr>
            <p:ph idx="4" type="body"/>
          </p:nvPr>
        </p:nvSpPr>
        <p:spPr>
          <a:xfrm>
            <a:off x="4126114" y="1943100"/>
            <a:ext cx="3189900" cy="25719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96" name="Shape 96"/>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97" name="Shape 97"/>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98" name="Shape 98"/>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595959"/>
                </a:solidFill>
                <a:latin typeface="Source Sans Pro"/>
                <a:ea typeface="Source Sans Pro"/>
                <a:cs typeface="Source Sans Pro"/>
                <a:sym typeface="Source Sans Pro"/>
              </a:defRPr>
            </a:lvl1pPr>
            <a:lvl2pPr indent="0" lvl="1" marL="0" marR="0" rtl="0" algn="r">
              <a:spcBef>
                <a:spcPts val="0"/>
              </a:spcBef>
              <a:buNone/>
              <a:defRPr sz="900">
                <a:solidFill>
                  <a:srgbClr val="595959"/>
                </a:solidFill>
                <a:latin typeface="Source Sans Pro"/>
                <a:ea typeface="Source Sans Pro"/>
                <a:cs typeface="Source Sans Pro"/>
                <a:sym typeface="Source Sans Pro"/>
              </a:defRPr>
            </a:lvl2pPr>
            <a:lvl3pPr indent="0" lvl="2" marL="0" marR="0" rtl="0" algn="r">
              <a:spcBef>
                <a:spcPts val="0"/>
              </a:spcBef>
              <a:buNone/>
              <a:defRPr sz="900">
                <a:solidFill>
                  <a:srgbClr val="595959"/>
                </a:solidFill>
                <a:latin typeface="Source Sans Pro"/>
                <a:ea typeface="Source Sans Pro"/>
                <a:cs typeface="Source Sans Pro"/>
                <a:sym typeface="Source Sans Pro"/>
              </a:defRPr>
            </a:lvl3pPr>
            <a:lvl4pPr indent="0" lvl="3" marL="0" marR="0" rtl="0" algn="r">
              <a:spcBef>
                <a:spcPts val="0"/>
              </a:spcBef>
              <a:buNone/>
              <a:defRPr sz="900">
                <a:solidFill>
                  <a:srgbClr val="595959"/>
                </a:solidFill>
                <a:latin typeface="Source Sans Pro"/>
                <a:ea typeface="Source Sans Pro"/>
                <a:cs typeface="Source Sans Pro"/>
                <a:sym typeface="Source Sans Pro"/>
              </a:defRPr>
            </a:lvl4pPr>
            <a:lvl5pPr indent="0" lvl="4" marL="0" marR="0" rtl="0" algn="r">
              <a:spcBef>
                <a:spcPts val="0"/>
              </a:spcBef>
              <a:buNone/>
              <a:defRPr sz="900">
                <a:solidFill>
                  <a:srgbClr val="595959"/>
                </a:solidFill>
                <a:latin typeface="Source Sans Pro"/>
                <a:ea typeface="Source Sans Pro"/>
                <a:cs typeface="Source Sans Pro"/>
                <a:sym typeface="Source Sans Pro"/>
              </a:defRPr>
            </a:lvl5pPr>
            <a:lvl6pPr indent="0" lvl="5" marL="0" marR="0" rtl="0" algn="r">
              <a:spcBef>
                <a:spcPts val="0"/>
              </a:spcBef>
              <a:buNone/>
              <a:defRPr sz="900">
                <a:solidFill>
                  <a:srgbClr val="595959"/>
                </a:solidFill>
                <a:latin typeface="Source Sans Pro"/>
                <a:ea typeface="Source Sans Pro"/>
                <a:cs typeface="Source Sans Pro"/>
                <a:sym typeface="Source Sans Pro"/>
              </a:defRPr>
            </a:lvl6pPr>
            <a:lvl7pPr indent="0" lvl="6" marL="0" marR="0" rtl="0" algn="r">
              <a:spcBef>
                <a:spcPts val="0"/>
              </a:spcBef>
              <a:buNone/>
              <a:defRPr sz="900">
                <a:solidFill>
                  <a:srgbClr val="595959"/>
                </a:solidFill>
                <a:latin typeface="Source Sans Pro"/>
                <a:ea typeface="Source Sans Pro"/>
                <a:cs typeface="Source Sans Pro"/>
                <a:sym typeface="Source Sans Pro"/>
              </a:defRPr>
            </a:lvl7pPr>
            <a:lvl8pPr indent="0" lvl="7" marL="0" marR="0" rtl="0" algn="r">
              <a:spcBef>
                <a:spcPts val="0"/>
              </a:spcBef>
              <a:buNone/>
              <a:defRPr sz="900">
                <a:solidFill>
                  <a:srgbClr val="595959"/>
                </a:solidFill>
                <a:latin typeface="Source Sans Pro"/>
                <a:ea typeface="Source Sans Pro"/>
                <a:cs typeface="Source Sans Pro"/>
                <a:sym typeface="Source Sans Pro"/>
              </a:defRPr>
            </a:lvl8pPr>
            <a:lvl9pPr indent="0" lvl="8" marL="0" marR="0" rtl="0" algn="r">
              <a:spcBef>
                <a:spcPts val="0"/>
              </a:spcBef>
              <a:buNone/>
              <a:defRPr sz="900">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99" name="Shape 99"/>
        <p:cNvGrpSpPr/>
        <p:nvPr/>
      </p:nvGrpSpPr>
      <p:grpSpPr>
        <a:xfrm>
          <a:off x="0" y="0"/>
          <a:ext cx="0" cy="0"/>
          <a:chOff x="0" y="0"/>
          <a:chExt cx="0" cy="0"/>
        </a:xfrm>
      </p:grpSpPr>
      <p:sp>
        <p:nvSpPr>
          <p:cNvPr id="100" name="Shape 100"/>
          <p:cNvSpPr txBox="1"/>
          <p:nvPr>
            <p:ph type="title"/>
          </p:nvPr>
        </p:nvSpPr>
        <p:spPr>
          <a:xfrm>
            <a:off x="799117" y="400050"/>
            <a:ext cx="6516900" cy="8001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1" name="Shape 101"/>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02" name="Shape 102"/>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03" name="Shape 103"/>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595959"/>
                </a:solidFill>
                <a:latin typeface="Source Sans Pro"/>
                <a:ea typeface="Source Sans Pro"/>
                <a:cs typeface="Source Sans Pro"/>
                <a:sym typeface="Source Sans Pro"/>
              </a:defRPr>
            </a:lvl1pPr>
            <a:lvl2pPr indent="0" lvl="1" marL="0" marR="0" rtl="0" algn="r">
              <a:spcBef>
                <a:spcPts val="0"/>
              </a:spcBef>
              <a:buNone/>
              <a:defRPr sz="900">
                <a:solidFill>
                  <a:srgbClr val="595959"/>
                </a:solidFill>
                <a:latin typeface="Source Sans Pro"/>
                <a:ea typeface="Source Sans Pro"/>
                <a:cs typeface="Source Sans Pro"/>
                <a:sym typeface="Source Sans Pro"/>
              </a:defRPr>
            </a:lvl2pPr>
            <a:lvl3pPr indent="0" lvl="2" marL="0" marR="0" rtl="0" algn="r">
              <a:spcBef>
                <a:spcPts val="0"/>
              </a:spcBef>
              <a:buNone/>
              <a:defRPr sz="900">
                <a:solidFill>
                  <a:srgbClr val="595959"/>
                </a:solidFill>
                <a:latin typeface="Source Sans Pro"/>
                <a:ea typeface="Source Sans Pro"/>
                <a:cs typeface="Source Sans Pro"/>
                <a:sym typeface="Source Sans Pro"/>
              </a:defRPr>
            </a:lvl3pPr>
            <a:lvl4pPr indent="0" lvl="3" marL="0" marR="0" rtl="0" algn="r">
              <a:spcBef>
                <a:spcPts val="0"/>
              </a:spcBef>
              <a:buNone/>
              <a:defRPr sz="900">
                <a:solidFill>
                  <a:srgbClr val="595959"/>
                </a:solidFill>
                <a:latin typeface="Source Sans Pro"/>
                <a:ea typeface="Source Sans Pro"/>
                <a:cs typeface="Source Sans Pro"/>
                <a:sym typeface="Source Sans Pro"/>
              </a:defRPr>
            </a:lvl4pPr>
            <a:lvl5pPr indent="0" lvl="4" marL="0" marR="0" rtl="0" algn="r">
              <a:spcBef>
                <a:spcPts val="0"/>
              </a:spcBef>
              <a:buNone/>
              <a:defRPr sz="900">
                <a:solidFill>
                  <a:srgbClr val="595959"/>
                </a:solidFill>
                <a:latin typeface="Source Sans Pro"/>
                <a:ea typeface="Source Sans Pro"/>
                <a:cs typeface="Source Sans Pro"/>
                <a:sym typeface="Source Sans Pro"/>
              </a:defRPr>
            </a:lvl5pPr>
            <a:lvl6pPr indent="0" lvl="5" marL="0" marR="0" rtl="0" algn="r">
              <a:spcBef>
                <a:spcPts val="0"/>
              </a:spcBef>
              <a:buNone/>
              <a:defRPr sz="900">
                <a:solidFill>
                  <a:srgbClr val="595959"/>
                </a:solidFill>
                <a:latin typeface="Source Sans Pro"/>
                <a:ea typeface="Source Sans Pro"/>
                <a:cs typeface="Source Sans Pro"/>
                <a:sym typeface="Source Sans Pro"/>
              </a:defRPr>
            </a:lvl6pPr>
            <a:lvl7pPr indent="0" lvl="6" marL="0" marR="0" rtl="0" algn="r">
              <a:spcBef>
                <a:spcPts val="0"/>
              </a:spcBef>
              <a:buNone/>
              <a:defRPr sz="900">
                <a:solidFill>
                  <a:srgbClr val="595959"/>
                </a:solidFill>
                <a:latin typeface="Source Sans Pro"/>
                <a:ea typeface="Source Sans Pro"/>
                <a:cs typeface="Source Sans Pro"/>
                <a:sym typeface="Source Sans Pro"/>
              </a:defRPr>
            </a:lvl7pPr>
            <a:lvl8pPr indent="0" lvl="7" marL="0" marR="0" rtl="0" algn="r">
              <a:spcBef>
                <a:spcPts val="0"/>
              </a:spcBef>
              <a:buNone/>
              <a:defRPr sz="900">
                <a:solidFill>
                  <a:srgbClr val="595959"/>
                </a:solidFill>
                <a:latin typeface="Source Sans Pro"/>
                <a:ea typeface="Source Sans Pro"/>
                <a:cs typeface="Source Sans Pro"/>
                <a:sym typeface="Source Sans Pro"/>
              </a:defRPr>
            </a:lvl8pPr>
            <a:lvl9pPr indent="0" lvl="8" marL="0" marR="0" rtl="0" algn="r">
              <a:spcBef>
                <a:spcPts val="0"/>
              </a:spcBef>
              <a:buNone/>
              <a:defRPr sz="900">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bg>
      <p:bgPr>
        <a:blipFill rotWithShape="1">
          <a:blip r:embed="rId2">
            <a:alphaModFix/>
          </a:blip>
          <a:stretch>
            <a:fillRect b="0" l="0" r="0" t="0"/>
          </a:stretch>
        </a:blipFill>
      </p:bgPr>
    </p:bg>
    <p:spTree>
      <p:nvGrpSpPr>
        <p:cNvPr id="104" name="Shape 104"/>
        <p:cNvGrpSpPr/>
        <p:nvPr/>
      </p:nvGrpSpPr>
      <p:grpSpPr>
        <a:xfrm>
          <a:off x="0" y="0"/>
          <a:ext cx="0" cy="0"/>
          <a:chOff x="0" y="0"/>
          <a:chExt cx="0" cy="0"/>
        </a:xfrm>
      </p:grpSpPr>
      <p:sp>
        <p:nvSpPr>
          <p:cNvPr id="105" name="Shape 105"/>
          <p:cNvSpPr txBox="1"/>
          <p:nvPr>
            <p:ph type="title"/>
          </p:nvPr>
        </p:nvSpPr>
        <p:spPr>
          <a:xfrm>
            <a:off x="799118" y="400050"/>
            <a:ext cx="3087000" cy="11430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6" name="Shape 106"/>
          <p:cNvSpPr txBox="1"/>
          <p:nvPr>
            <p:ph idx="1" type="body"/>
          </p:nvPr>
        </p:nvSpPr>
        <p:spPr>
          <a:xfrm>
            <a:off x="4400506" y="400050"/>
            <a:ext cx="4401600" cy="41148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107" name="Shape 107"/>
          <p:cNvSpPr txBox="1"/>
          <p:nvPr>
            <p:ph idx="2" type="body"/>
          </p:nvPr>
        </p:nvSpPr>
        <p:spPr>
          <a:xfrm>
            <a:off x="799118" y="1657350"/>
            <a:ext cx="3087000" cy="2857500"/>
          </a:xfrm>
          <a:prstGeom prst="rect">
            <a:avLst/>
          </a:prstGeom>
          <a:noFill/>
          <a:ln>
            <a:noFill/>
          </a:ln>
        </p:spPr>
        <p:txBody>
          <a:bodyPr anchorCtr="0" anchor="t" bIns="68575" lIns="68575" spcFirstLastPara="1" rIns="68575" wrap="square" tIns="68575"/>
          <a:lstStyle>
            <a:lvl1pPr indent="-228600" lvl="0" marL="457200" marR="0" rtl="0" algn="l">
              <a:lnSpc>
                <a:spcPct val="110000"/>
              </a:lnSpc>
              <a:spcBef>
                <a:spcPts val="500"/>
              </a:spcBef>
              <a:spcAft>
                <a:spcPts val="0"/>
              </a:spcAft>
              <a:buClr>
                <a:srgbClr val="595959"/>
              </a:buClr>
              <a:buSzPts val="1100"/>
              <a:buFont typeface="Arial"/>
              <a:buNone/>
              <a:defRPr b="0" i="0" sz="1400" u="none" cap="none" strike="noStrike">
                <a:solidFill>
                  <a:srgbClr val="595959"/>
                </a:solidFill>
                <a:latin typeface="Source Sans Pro"/>
                <a:ea typeface="Source Sans Pro"/>
                <a:cs typeface="Source Sans Pro"/>
                <a:sym typeface="Source Sans Pro"/>
              </a:defRPr>
            </a:lvl1pPr>
            <a:lvl2pPr indent="-228600" lvl="1" marL="914400" marR="0" rtl="0" algn="l">
              <a:lnSpc>
                <a:spcPct val="90000"/>
              </a:lnSpc>
              <a:spcBef>
                <a:spcPts val="800"/>
              </a:spcBef>
              <a:spcAft>
                <a:spcPts val="0"/>
              </a:spcAft>
              <a:buClr>
                <a:srgbClr val="595959"/>
              </a:buClr>
              <a:buSzPts val="700"/>
              <a:buFont typeface="Arial"/>
              <a:buNone/>
              <a:defRPr b="0" i="0" sz="900" u="none" cap="none" strike="noStrike">
                <a:solidFill>
                  <a:srgbClr val="595959"/>
                </a:solidFill>
                <a:latin typeface="Source Sans Pro"/>
                <a:ea typeface="Source Sans Pro"/>
                <a:cs typeface="Source Sans Pro"/>
                <a:sym typeface="Source Sans Pro"/>
              </a:defRPr>
            </a:lvl2pPr>
            <a:lvl3pPr indent="-228600" lvl="2" marL="1371600" marR="0" rtl="0" algn="l">
              <a:lnSpc>
                <a:spcPct val="90000"/>
              </a:lnSpc>
              <a:spcBef>
                <a:spcPts val="500"/>
              </a:spcBef>
              <a:spcAft>
                <a:spcPts val="0"/>
              </a:spcAft>
              <a:buClr>
                <a:srgbClr val="595959"/>
              </a:buClr>
              <a:buSzPts val="600"/>
              <a:buFont typeface="Arial"/>
              <a:buNone/>
              <a:defRPr b="0" i="0" sz="800" u="none" cap="none" strike="noStrike">
                <a:solidFill>
                  <a:srgbClr val="595959"/>
                </a:solidFill>
                <a:latin typeface="Source Sans Pro"/>
                <a:ea typeface="Source Sans Pro"/>
                <a:cs typeface="Source Sans Pro"/>
                <a:sym typeface="Source Sans Pro"/>
              </a:defRPr>
            </a:lvl3pPr>
            <a:lvl4pPr indent="-228600" lvl="3" marL="1828800" marR="0" rtl="0" algn="l">
              <a:lnSpc>
                <a:spcPct val="90000"/>
              </a:lnSpc>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4pPr>
            <a:lvl5pPr indent="-228600" lvl="4" marL="2286000" marR="0" rtl="0" algn="l">
              <a:lnSpc>
                <a:spcPct val="90000"/>
              </a:lnSpc>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9pPr>
          </a:lstStyle>
          <a:p/>
        </p:txBody>
      </p:sp>
      <p:sp>
        <p:nvSpPr>
          <p:cNvPr id="108" name="Shape 108"/>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09" name="Shape 109"/>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10" name="Shape 110"/>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595959"/>
                </a:solidFill>
                <a:latin typeface="Source Sans Pro"/>
                <a:ea typeface="Source Sans Pro"/>
                <a:cs typeface="Source Sans Pro"/>
                <a:sym typeface="Source Sans Pro"/>
              </a:defRPr>
            </a:lvl1pPr>
            <a:lvl2pPr indent="0" lvl="1" marL="0" marR="0" rtl="0" algn="r">
              <a:spcBef>
                <a:spcPts val="0"/>
              </a:spcBef>
              <a:buNone/>
              <a:defRPr sz="900">
                <a:solidFill>
                  <a:srgbClr val="595959"/>
                </a:solidFill>
                <a:latin typeface="Source Sans Pro"/>
                <a:ea typeface="Source Sans Pro"/>
                <a:cs typeface="Source Sans Pro"/>
                <a:sym typeface="Source Sans Pro"/>
              </a:defRPr>
            </a:lvl2pPr>
            <a:lvl3pPr indent="0" lvl="2" marL="0" marR="0" rtl="0" algn="r">
              <a:spcBef>
                <a:spcPts val="0"/>
              </a:spcBef>
              <a:buNone/>
              <a:defRPr sz="900">
                <a:solidFill>
                  <a:srgbClr val="595959"/>
                </a:solidFill>
                <a:latin typeface="Source Sans Pro"/>
                <a:ea typeface="Source Sans Pro"/>
                <a:cs typeface="Source Sans Pro"/>
                <a:sym typeface="Source Sans Pro"/>
              </a:defRPr>
            </a:lvl3pPr>
            <a:lvl4pPr indent="0" lvl="3" marL="0" marR="0" rtl="0" algn="r">
              <a:spcBef>
                <a:spcPts val="0"/>
              </a:spcBef>
              <a:buNone/>
              <a:defRPr sz="900">
                <a:solidFill>
                  <a:srgbClr val="595959"/>
                </a:solidFill>
                <a:latin typeface="Source Sans Pro"/>
                <a:ea typeface="Source Sans Pro"/>
                <a:cs typeface="Source Sans Pro"/>
                <a:sym typeface="Source Sans Pro"/>
              </a:defRPr>
            </a:lvl4pPr>
            <a:lvl5pPr indent="0" lvl="4" marL="0" marR="0" rtl="0" algn="r">
              <a:spcBef>
                <a:spcPts val="0"/>
              </a:spcBef>
              <a:buNone/>
              <a:defRPr sz="900">
                <a:solidFill>
                  <a:srgbClr val="595959"/>
                </a:solidFill>
                <a:latin typeface="Source Sans Pro"/>
                <a:ea typeface="Source Sans Pro"/>
                <a:cs typeface="Source Sans Pro"/>
                <a:sym typeface="Source Sans Pro"/>
              </a:defRPr>
            </a:lvl5pPr>
            <a:lvl6pPr indent="0" lvl="5" marL="0" marR="0" rtl="0" algn="r">
              <a:spcBef>
                <a:spcPts val="0"/>
              </a:spcBef>
              <a:buNone/>
              <a:defRPr sz="900">
                <a:solidFill>
                  <a:srgbClr val="595959"/>
                </a:solidFill>
                <a:latin typeface="Source Sans Pro"/>
                <a:ea typeface="Source Sans Pro"/>
                <a:cs typeface="Source Sans Pro"/>
                <a:sym typeface="Source Sans Pro"/>
              </a:defRPr>
            </a:lvl6pPr>
            <a:lvl7pPr indent="0" lvl="6" marL="0" marR="0" rtl="0" algn="r">
              <a:spcBef>
                <a:spcPts val="0"/>
              </a:spcBef>
              <a:buNone/>
              <a:defRPr sz="900">
                <a:solidFill>
                  <a:srgbClr val="595959"/>
                </a:solidFill>
                <a:latin typeface="Source Sans Pro"/>
                <a:ea typeface="Source Sans Pro"/>
                <a:cs typeface="Source Sans Pro"/>
                <a:sym typeface="Source Sans Pro"/>
              </a:defRPr>
            </a:lvl7pPr>
            <a:lvl8pPr indent="0" lvl="7" marL="0" marR="0" rtl="0" algn="r">
              <a:spcBef>
                <a:spcPts val="0"/>
              </a:spcBef>
              <a:buNone/>
              <a:defRPr sz="900">
                <a:solidFill>
                  <a:srgbClr val="595959"/>
                </a:solidFill>
                <a:latin typeface="Source Sans Pro"/>
                <a:ea typeface="Source Sans Pro"/>
                <a:cs typeface="Source Sans Pro"/>
                <a:sym typeface="Source Sans Pro"/>
              </a:defRPr>
            </a:lvl8pPr>
            <a:lvl9pPr indent="0" lvl="8" marL="0" marR="0" rtl="0" algn="r">
              <a:spcBef>
                <a:spcPts val="0"/>
              </a:spcBef>
              <a:buNone/>
              <a:defRPr sz="900">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leyenda" type="picTx">
  <p:cSld name="PICTURE_WITH_CAPTION_TEXT">
    <p:bg>
      <p:bgPr>
        <a:blipFill rotWithShape="1">
          <a:blip r:embed="rId2">
            <a:alphaModFix/>
          </a:blip>
          <a:stretch>
            <a:fillRect b="0" l="0" r="0" t="0"/>
          </a:stretch>
        </a:blipFill>
      </p:bgPr>
    </p:bg>
    <p:spTree>
      <p:nvGrpSpPr>
        <p:cNvPr id="111" name="Shape 111"/>
        <p:cNvGrpSpPr/>
        <p:nvPr/>
      </p:nvGrpSpPr>
      <p:grpSpPr>
        <a:xfrm>
          <a:off x="0" y="0"/>
          <a:ext cx="0" cy="0"/>
          <a:chOff x="0" y="0"/>
          <a:chExt cx="0" cy="0"/>
        </a:xfrm>
      </p:grpSpPr>
      <p:sp>
        <p:nvSpPr>
          <p:cNvPr id="112" name="Shape 112"/>
          <p:cNvSpPr txBox="1"/>
          <p:nvPr>
            <p:ph type="title"/>
          </p:nvPr>
        </p:nvSpPr>
        <p:spPr>
          <a:xfrm>
            <a:off x="799118" y="400050"/>
            <a:ext cx="3087000" cy="11430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descr="Marcador de posición vacío para agregar una imagen. Haga clic en el marcador de posición y seleccione la imagen que desee agregar" id="113" name="Shape 113"/>
          <p:cNvSpPr/>
          <p:nvPr>
            <p:ph idx="2" type="pic"/>
          </p:nvPr>
        </p:nvSpPr>
        <p:spPr>
          <a:xfrm>
            <a:off x="4400505" y="400050"/>
            <a:ext cx="4336200" cy="4343400"/>
          </a:xfrm>
          <a:prstGeom prst="rect">
            <a:avLst/>
          </a:prstGeom>
          <a:noFill/>
          <a:ln cap="flat" cmpd="sng" w="50800">
            <a:solidFill>
              <a:srgbClr val="595959"/>
            </a:solidFill>
            <a:prstDash val="solid"/>
            <a:miter lim="800000"/>
            <a:headEnd len="sm" w="sm" type="none"/>
            <a:tailEnd len="sm" w="sm" type="none"/>
          </a:ln>
        </p:spPr>
        <p:txBody>
          <a:bodyPr anchorCtr="0" anchor="t" bIns="68575" lIns="68575" spcFirstLastPara="1" rIns="68575" wrap="square" tIns="68575"/>
          <a:lstStyle>
            <a:lvl1pPr indent="0" lvl="0" marL="0" marR="0" rtl="0" algn="ctr">
              <a:lnSpc>
                <a:spcPct val="90000"/>
              </a:lnSpc>
              <a:spcBef>
                <a:spcPts val="1400"/>
              </a:spcBef>
              <a:spcAft>
                <a:spcPts val="0"/>
              </a:spcAft>
              <a:buClr>
                <a:srgbClr val="595959"/>
              </a:buClr>
              <a:buSzPts val="1400"/>
              <a:buFont typeface="Arial"/>
              <a:buNone/>
              <a:defRPr b="0" i="0" sz="1800" u="none" cap="none" strike="noStrike">
                <a:solidFill>
                  <a:srgbClr val="595959"/>
                </a:solidFill>
                <a:latin typeface="Source Sans Pro"/>
                <a:ea typeface="Source Sans Pro"/>
                <a:cs typeface="Source Sans Pro"/>
                <a:sym typeface="Source Sans Pro"/>
              </a:defRPr>
            </a:lvl1pPr>
            <a:lvl2pPr indent="0" lvl="1" marL="342900" marR="0" rtl="0" algn="l">
              <a:lnSpc>
                <a:spcPct val="90000"/>
              </a:lnSpc>
              <a:spcBef>
                <a:spcPts val="800"/>
              </a:spcBef>
              <a:spcAft>
                <a:spcPts val="0"/>
              </a:spcAft>
              <a:buClr>
                <a:srgbClr val="595959"/>
              </a:buClr>
              <a:buSzPts val="1700"/>
              <a:buFont typeface="Arial"/>
              <a:buNone/>
              <a:defRPr b="0" i="0" sz="2100" u="none" cap="none" strike="noStrike">
                <a:solidFill>
                  <a:srgbClr val="595959"/>
                </a:solidFill>
                <a:latin typeface="Source Sans Pro"/>
                <a:ea typeface="Source Sans Pro"/>
                <a:cs typeface="Source Sans Pro"/>
                <a:sym typeface="Source Sans Pro"/>
              </a:defRPr>
            </a:lvl2pPr>
            <a:lvl3pPr indent="0" lvl="2" marL="685800" marR="0" rtl="0" algn="l">
              <a:lnSpc>
                <a:spcPct val="90000"/>
              </a:lnSpc>
              <a:spcBef>
                <a:spcPts val="500"/>
              </a:spcBef>
              <a:spcAft>
                <a:spcPts val="0"/>
              </a:spcAft>
              <a:buClr>
                <a:srgbClr val="595959"/>
              </a:buClr>
              <a:buSzPts val="1400"/>
              <a:buFont typeface="Arial"/>
              <a:buNone/>
              <a:defRPr b="0" i="0" sz="1800" u="none" cap="none" strike="noStrike">
                <a:solidFill>
                  <a:srgbClr val="595959"/>
                </a:solidFill>
                <a:latin typeface="Source Sans Pro"/>
                <a:ea typeface="Source Sans Pro"/>
                <a:cs typeface="Source Sans Pro"/>
                <a:sym typeface="Source Sans Pro"/>
              </a:defRPr>
            </a:lvl3pPr>
            <a:lvl4pPr indent="0" lvl="3" marL="1028700" marR="0" rtl="0" algn="l">
              <a:lnSpc>
                <a:spcPct val="90000"/>
              </a:lnSpc>
              <a:spcBef>
                <a:spcPts val="500"/>
              </a:spcBef>
              <a:spcAft>
                <a:spcPts val="0"/>
              </a:spcAft>
              <a:buClr>
                <a:srgbClr val="595959"/>
              </a:buClr>
              <a:buSzPts val="1200"/>
              <a:buFont typeface="Arial"/>
              <a:buNone/>
              <a:defRPr b="0" i="0" sz="1500" u="none" cap="none" strike="noStrike">
                <a:solidFill>
                  <a:srgbClr val="595959"/>
                </a:solidFill>
                <a:latin typeface="Source Sans Pro"/>
                <a:ea typeface="Source Sans Pro"/>
                <a:cs typeface="Source Sans Pro"/>
                <a:sym typeface="Source Sans Pro"/>
              </a:defRPr>
            </a:lvl4pPr>
            <a:lvl5pPr indent="0" lvl="4" marL="1371600" marR="0" rtl="0" algn="l">
              <a:lnSpc>
                <a:spcPct val="90000"/>
              </a:lnSpc>
              <a:spcBef>
                <a:spcPts val="500"/>
              </a:spcBef>
              <a:spcAft>
                <a:spcPts val="0"/>
              </a:spcAft>
              <a:buClr>
                <a:srgbClr val="595959"/>
              </a:buClr>
              <a:buSzPts val="1200"/>
              <a:buFont typeface="Arial"/>
              <a:buNone/>
              <a:defRPr b="0" i="0" sz="1500" u="none" cap="none" strike="noStrike">
                <a:solidFill>
                  <a:srgbClr val="595959"/>
                </a:solidFill>
                <a:latin typeface="Source Sans Pro"/>
                <a:ea typeface="Source Sans Pro"/>
                <a:cs typeface="Source Sans Pro"/>
                <a:sym typeface="Source Sans Pro"/>
              </a:defRPr>
            </a:lvl5pPr>
            <a:lvl6pPr indent="0" lvl="5" marL="1714500" marR="0" rtl="0" algn="l">
              <a:spcBef>
                <a:spcPts val="500"/>
              </a:spcBef>
              <a:spcAft>
                <a:spcPts val="0"/>
              </a:spcAft>
              <a:buClr>
                <a:srgbClr val="595959"/>
              </a:buClr>
              <a:buSzPts val="1200"/>
              <a:buFont typeface="Arial"/>
              <a:buNone/>
              <a:defRPr b="0" i="0" sz="1500" u="none" cap="none" strike="noStrike">
                <a:solidFill>
                  <a:srgbClr val="595959"/>
                </a:solidFill>
                <a:latin typeface="Source Sans Pro"/>
                <a:ea typeface="Source Sans Pro"/>
                <a:cs typeface="Source Sans Pro"/>
                <a:sym typeface="Source Sans Pro"/>
              </a:defRPr>
            </a:lvl6pPr>
            <a:lvl7pPr indent="0" lvl="6" marL="2057400" marR="0" rtl="0" algn="l">
              <a:spcBef>
                <a:spcPts val="500"/>
              </a:spcBef>
              <a:spcAft>
                <a:spcPts val="0"/>
              </a:spcAft>
              <a:buClr>
                <a:srgbClr val="595959"/>
              </a:buClr>
              <a:buSzPts val="1200"/>
              <a:buFont typeface="Arial"/>
              <a:buNone/>
              <a:defRPr b="0" i="0" sz="1500" u="none" cap="none" strike="noStrike">
                <a:solidFill>
                  <a:srgbClr val="595959"/>
                </a:solidFill>
                <a:latin typeface="Source Sans Pro"/>
                <a:ea typeface="Source Sans Pro"/>
                <a:cs typeface="Source Sans Pro"/>
                <a:sym typeface="Source Sans Pro"/>
              </a:defRPr>
            </a:lvl7pPr>
            <a:lvl8pPr indent="0" lvl="7" marL="2400300" marR="0" rtl="0" algn="l">
              <a:spcBef>
                <a:spcPts val="500"/>
              </a:spcBef>
              <a:spcAft>
                <a:spcPts val="0"/>
              </a:spcAft>
              <a:buClr>
                <a:srgbClr val="595959"/>
              </a:buClr>
              <a:buSzPts val="1200"/>
              <a:buFont typeface="Arial"/>
              <a:buNone/>
              <a:defRPr b="0" i="0" sz="1500" u="none" cap="none" strike="noStrike">
                <a:solidFill>
                  <a:srgbClr val="595959"/>
                </a:solidFill>
                <a:latin typeface="Source Sans Pro"/>
                <a:ea typeface="Source Sans Pro"/>
                <a:cs typeface="Source Sans Pro"/>
                <a:sym typeface="Source Sans Pro"/>
              </a:defRPr>
            </a:lvl8pPr>
            <a:lvl9pPr indent="0" lvl="8" marL="2743200" marR="0" rtl="0" algn="l">
              <a:spcBef>
                <a:spcPts val="500"/>
              </a:spcBef>
              <a:spcAft>
                <a:spcPts val="0"/>
              </a:spcAft>
              <a:buClr>
                <a:srgbClr val="595959"/>
              </a:buClr>
              <a:buSzPts val="1200"/>
              <a:buFont typeface="Arial"/>
              <a:buNone/>
              <a:defRPr b="0" i="0" sz="1500" u="none" cap="none" strike="noStrike">
                <a:solidFill>
                  <a:srgbClr val="595959"/>
                </a:solidFill>
                <a:latin typeface="Source Sans Pro"/>
                <a:ea typeface="Source Sans Pro"/>
                <a:cs typeface="Source Sans Pro"/>
                <a:sym typeface="Source Sans Pro"/>
              </a:defRPr>
            </a:lvl9pPr>
          </a:lstStyle>
          <a:p/>
        </p:txBody>
      </p:sp>
      <p:sp>
        <p:nvSpPr>
          <p:cNvPr id="114" name="Shape 114"/>
          <p:cNvSpPr txBox="1"/>
          <p:nvPr>
            <p:ph idx="1" type="body"/>
          </p:nvPr>
        </p:nvSpPr>
        <p:spPr>
          <a:xfrm>
            <a:off x="799118" y="1657350"/>
            <a:ext cx="3087000" cy="2857500"/>
          </a:xfrm>
          <a:prstGeom prst="rect">
            <a:avLst/>
          </a:prstGeom>
          <a:noFill/>
          <a:ln>
            <a:noFill/>
          </a:ln>
        </p:spPr>
        <p:txBody>
          <a:bodyPr anchorCtr="0" anchor="t" bIns="68575" lIns="68575" spcFirstLastPara="1" rIns="68575" wrap="square" tIns="68575"/>
          <a:lstStyle>
            <a:lvl1pPr indent="-228600" lvl="0" marL="457200" marR="0" rtl="0" algn="l">
              <a:lnSpc>
                <a:spcPct val="110000"/>
              </a:lnSpc>
              <a:spcBef>
                <a:spcPts val="500"/>
              </a:spcBef>
              <a:spcAft>
                <a:spcPts val="0"/>
              </a:spcAft>
              <a:buClr>
                <a:srgbClr val="595959"/>
              </a:buClr>
              <a:buSzPts val="1100"/>
              <a:buFont typeface="Arial"/>
              <a:buNone/>
              <a:defRPr b="0" i="0" sz="1400" u="none" cap="none" strike="noStrike">
                <a:solidFill>
                  <a:srgbClr val="595959"/>
                </a:solidFill>
                <a:latin typeface="Source Sans Pro"/>
                <a:ea typeface="Source Sans Pro"/>
                <a:cs typeface="Source Sans Pro"/>
                <a:sym typeface="Source Sans Pro"/>
              </a:defRPr>
            </a:lvl1pPr>
            <a:lvl2pPr indent="-228600" lvl="1" marL="914400" marR="0" rtl="0" algn="l">
              <a:lnSpc>
                <a:spcPct val="90000"/>
              </a:lnSpc>
              <a:spcBef>
                <a:spcPts val="800"/>
              </a:spcBef>
              <a:spcAft>
                <a:spcPts val="0"/>
              </a:spcAft>
              <a:buClr>
                <a:srgbClr val="595959"/>
              </a:buClr>
              <a:buSzPts val="700"/>
              <a:buFont typeface="Arial"/>
              <a:buNone/>
              <a:defRPr b="0" i="0" sz="900" u="none" cap="none" strike="noStrike">
                <a:solidFill>
                  <a:srgbClr val="595959"/>
                </a:solidFill>
                <a:latin typeface="Source Sans Pro"/>
                <a:ea typeface="Source Sans Pro"/>
                <a:cs typeface="Source Sans Pro"/>
                <a:sym typeface="Source Sans Pro"/>
              </a:defRPr>
            </a:lvl2pPr>
            <a:lvl3pPr indent="-228600" lvl="2" marL="1371600" marR="0" rtl="0" algn="l">
              <a:lnSpc>
                <a:spcPct val="90000"/>
              </a:lnSpc>
              <a:spcBef>
                <a:spcPts val="500"/>
              </a:spcBef>
              <a:spcAft>
                <a:spcPts val="0"/>
              </a:spcAft>
              <a:buClr>
                <a:srgbClr val="595959"/>
              </a:buClr>
              <a:buSzPts val="600"/>
              <a:buFont typeface="Arial"/>
              <a:buNone/>
              <a:defRPr b="0" i="0" sz="800" u="none" cap="none" strike="noStrike">
                <a:solidFill>
                  <a:srgbClr val="595959"/>
                </a:solidFill>
                <a:latin typeface="Source Sans Pro"/>
                <a:ea typeface="Source Sans Pro"/>
                <a:cs typeface="Source Sans Pro"/>
                <a:sym typeface="Source Sans Pro"/>
              </a:defRPr>
            </a:lvl3pPr>
            <a:lvl4pPr indent="-228600" lvl="3" marL="1828800" marR="0" rtl="0" algn="l">
              <a:lnSpc>
                <a:spcPct val="90000"/>
              </a:lnSpc>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4pPr>
            <a:lvl5pPr indent="-228600" lvl="4" marL="2286000" marR="0" rtl="0" algn="l">
              <a:lnSpc>
                <a:spcPct val="90000"/>
              </a:lnSpc>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500"/>
              </a:spcBef>
              <a:spcAft>
                <a:spcPts val="0"/>
              </a:spcAft>
              <a:buClr>
                <a:srgbClr val="595959"/>
              </a:buClr>
              <a:buSzPts val="500"/>
              <a:buFont typeface="Arial"/>
              <a:buNone/>
              <a:defRPr b="0" i="0" sz="7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15" name="Shape 115"/>
        <p:cNvGrpSpPr/>
        <p:nvPr/>
      </p:nvGrpSpPr>
      <p:grpSpPr>
        <a:xfrm>
          <a:off x="0" y="0"/>
          <a:ext cx="0" cy="0"/>
          <a:chOff x="0" y="0"/>
          <a:chExt cx="0" cy="0"/>
        </a:xfrm>
      </p:grpSpPr>
      <p:sp>
        <p:nvSpPr>
          <p:cNvPr id="116" name="Shape 116"/>
          <p:cNvSpPr txBox="1"/>
          <p:nvPr>
            <p:ph type="title"/>
          </p:nvPr>
        </p:nvSpPr>
        <p:spPr>
          <a:xfrm>
            <a:off x="799117" y="400050"/>
            <a:ext cx="6516900" cy="8001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17" name="Shape 117"/>
          <p:cNvSpPr txBox="1"/>
          <p:nvPr>
            <p:ph idx="1" type="body"/>
          </p:nvPr>
        </p:nvSpPr>
        <p:spPr>
          <a:xfrm rot="5400000">
            <a:off x="2485915" y="-315300"/>
            <a:ext cx="3143100" cy="65169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118" name="Shape 118"/>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19" name="Shape 119"/>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20" name="Shape 120"/>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595959"/>
                </a:solidFill>
                <a:latin typeface="Source Sans Pro"/>
                <a:ea typeface="Source Sans Pro"/>
                <a:cs typeface="Source Sans Pro"/>
                <a:sym typeface="Source Sans Pro"/>
              </a:defRPr>
            </a:lvl1pPr>
            <a:lvl2pPr indent="0" lvl="1" marL="0" marR="0" rtl="0" algn="r">
              <a:spcBef>
                <a:spcPts val="0"/>
              </a:spcBef>
              <a:buNone/>
              <a:defRPr sz="900">
                <a:solidFill>
                  <a:srgbClr val="595959"/>
                </a:solidFill>
                <a:latin typeface="Source Sans Pro"/>
                <a:ea typeface="Source Sans Pro"/>
                <a:cs typeface="Source Sans Pro"/>
                <a:sym typeface="Source Sans Pro"/>
              </a:defRPr>
            </a:lvl2pPr>
            <a:lvl3pPr indent="0" lvl="2" marL="0" marR="0" rtl="0" algn="r">
              <a:spcBef>
                <a:spcPts val="0"/>
              </a:spcBef>
              <a:buNone/>
              <a:defRPr sz="900">
                <a:solidFill>
                  <a:srgbClr val="595959"/>
                </a:solidFill>
                <a:latin typeface="Source Sans Pro"/>
                <a:ea typeface="Source Sans Pro"/>
                <a:cs typeface="Source Sans Pro"/>
                <a:sym typeface="Source Sans Pro"/>
              </a:defRPr>
            </a:lvl3pPr>
            <a:lvl4pPr indent="0" lvl="3" marL="0" marR="0" rtl="0" algn="r">
              <a:spcBef>
                <a:spcPts val="0"/>
              </a:spcBef>
              <a:buNone/>
              <a:defRPr sz="900">
                <a:solidFill>
                  <a:srgbClr val="595959"/>
                </a:solidFill>
                <a:latin typeface="Source Sans Pro"/>
                <a:ea typeface="Source Sans Pro"/>
                <a:cs typeface="Source Sans Pro"/>
                <a:sym typeface="Source Sans Pro"/>
              </a:defRPr>
            </a:lvl4pPr>
            <a:lvl5pPr indent="0" lvl="4" marL="0" marR="0" rtl="0" algn="r">
              <a:spcBef>
                <a:spcPts val="0"/>
              </a:spcBef>
              <a:buNone/>
              <a:defRPr sz="900">
                <a:solidFill>
                  <a:srgbClr val="595959"/>
                </a:solidFill>
                <a:latin typeface="Source Sans Pro"/>
                <a:ea typeface="Source Sans Pro"/>
                <a:cs typeface="Source Sans Pro"/>
                <a:sym typeface="Source Sans Pro"/>
              </a:defRPr>
            </a:lvl5pPr>
            <a:lvl6pPr indent="0" lvl="5" marL="0" marR="0" rtl="0" algn="r">
              <a:spcBef>
                <a:spcPts val="0"/>
              </a:spcBef>
              <a:buNone/>
              <a:defRPr sz="900">
                <a:solidFill>
                  <a:srgbClr val="595959"/>
                </a:solidFill>
                <a:latin typeface="Source Sans Pro"/>
                <a:ea typeface="Source Sans Pro"/>
                <a:cs typeface="Source Sans Pro"/>
                <a:sym typeface="Source Sans Pro"/>
              </a:defRPr>
            </a:lvl6pPr>
            <a:lvl7pPr indent="0" lvl="6" marL="0" marR="0" rtl="0" algn="r">
              <a:spcBef>
                <a:spcPts val="0"/>
              </a:spcBef>
              <a:buNone/>
              <a:defRPr sz="900">
                <a:solidFill>
                  <a:srgbClr val="595959"/>
                </a:solidFill>
                <a:latin typeface="Source Sans Pro"/>
                <a:ea typeface="Source Sans Pro"/>
                <a:cs typeface="Source Sans Pro"/>
                <a:sym typeface="Source Sans Pro"/>
              </a:defRPr>
            </a:lvl7pPr>
            <a:lvl8pPr indent="0" lvl="7" marL="0" marR="0" rtl="0" algn="r">
              <a:spcBef>
                <a:spcPts val="0"/>
              </a:spcBef>
              <a:buNone/>
              <a:defRPr sz="900">
                <a:solidFill>
                  <a:srgbClr val="595959"/>
                </a:solidFill>
                <a:latin typeface="Source Sans Pro"/>
                <a:ea typeface="Source Sans Pro"/>
                <a:cs typeface="Source Sans Pro"/>
                <a:sym typeface="Source Sans Pro"/>
              </a:defRPr>
            </a:lvl8pPr>
            <a:lvl9pPr indent="0" lvl="8" marL="0" marR="0" rtl="0" algn="r">
              <a:spcBef>
                <a:spcPts val="0"/>
              </a:spcBef>
              <a:buNone/>
              <a:defRPr sz="900">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21" name="Shape 121"/>
        <p:cNvGrpSpPr/>
        <p:nvPr/>
      </p:nvGrpSpPr>
      <p:grpSpPr>
        <a:xfrm>
          <a:off x="0" y="0"/>
          <a:ext cx="0" cy="0"/>
          <a:chOff x="0" y="0"/>
          <a:chExt cx="0" cy="0"/>
        </a:xfrm>
      </p:grpSpPr>
      <p:sp>
        <p:nvSpPr>
          <p:cNvPr id="122" name="Shape 122"/>
          <p:cNvSpPr txBox="1"/>
          <p:nvPr>
            <p:ph type="title"/>
          </p:nvPr>
        </p:nvSpPr>
        <p:spPr>
          <a:xfrm rot="5400000">
            <a:off x="5401433" y="1571400"/>
            <a:ext cx="4114800" cy="17721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3" name="Shape 123"/>
          <p:cNvSpPr txBox="1"/>
          <p:nvPr>
            <p:ph idx="1" type="body"/>
          </p:nvPr>
        </p:nvSpPr>
        <p:spPr>
          <a:xfrm rot="5400000">
            <a:off x="1542776" y="-343650"/>
            <a:ext cx="4114800" cy="56022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124" name="Shape 124"/>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25" name="Shape 125"/>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sz="900">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26" name="Shape 126"/>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595959"/>
                </a:solidFill>
                <a:latin typeface="Source Sans Pro"/>
                <a:ea typeface="Source Sans Pro"/>
                <a:cs typeface="Source Sans Pro"/>
                <a:sym typeface="Source Sans Pro"/>
              </a:defRPr>
            </a:lvl1pPr>
            <a:lvl2pPr indent="0" lvl="1" marL="0" marR="0" rtl="0" algn="r">
              <a:spcBef>
                <a:spcPts val="0"/>
              </a:spcBef>
              <a:buNone/>
              <a:defRPr sz="900">
                <a:solidFill>
                  <a:srgbClr val="595959"/>
                </a:solidFill>
                <a:latin typeface="Source Sans Pro"/>
                <a:ea typeface="Source Sans Pro"/>
                <a:cs typeface="Source Sans Pro"/>
                <a:sym typeface="Source Sans Pro"/>
              </a:defRPr>
            </a:lvl2pPr>
            <a:lvl3pPr indent="0" lvl="2" marL="0" marR="0" rtl="0" algn="r">
              <a:spcBef>
                <a:spcPts val="0"/>
              </a:spcBef>
              <a:buNone/>
              <a:defRPr sz="900">
                <a:solidFill>
                  <a:srgbClr val="595959"/>
                </a:solidFill>
                <a:latin typeface="Source Sans Pro"/>
                <a:ea typeface="Source Sans Pro"/>
                <a:cs typeface="Source Sans Pro"/>
                <a:sym typeface="Source Sans Pro"/>
              </a:defRPr>
            </a:lvl3pPr>
            <a:lvl4pPr indent="0" lvl="3" marL="0" marR="0" rtl="0" algn="r">
              <a:spcBef>
                <a:spcPts val="0"/>
              </a:spcBef>
              <a:buNone/>
              <a:defRPr sz="900">
                <a:solidFill>
                  <a:srgbClr val="595959"/>
                </a:solidFill>
                <a:latin typeface="Source Sans Pro"/>
                <a:ea typeface="Source Sans Pro"/>
                <a:cs typeface="Source Sans Pro"/>
                <a:sym typeface="Source Sans Pro"/>
              </a:defRPr>
            </a:lvl4pPr>
            <a:lvl5pPr indent="0" lvl="4" marL="0" marR="0" rtl="0" algn="r">
              <a:spcBef>
                <a:spcPts val="0"/>
              </a:spcBef>
              <a:buNone/>
              <a:defRPr sz="900">
                <a:solidFill>
                  <a:srgbClr val="595959"/>
                </a:solidFill>
                <a:latin typeface="Source Sans Pro"/>
                <a:ea typeface="Source Sans Pro"/>
                <a:cs typeface="Source Sans Pro"/>
                <a:sym typeface="Source Sans Pro"/>
              </a:defRPr>
            </a:lvl5pPr>
            <a:lvl6pPr indent="0" lvl="5" marL="0" marR="0" rtl="0" algn="r">
              <a:spcBef>
                <a:spcPts val="0"/>
              </a:spcBef>
              <a:buNone/>
              <a:defRPr sz="900">
                <a:solidFill>
                  <a:srgbClr val="595959"/>
                </a:solidFill>
                <a:latin typeface="Source Sans Pro"/>
                <a:ea typeface="Source Sans Pro"/>
                <a:cs typeface="Source Sans Pro"/>
                <a:sym typeface="Source Sans Pro"/>
              </a:defRPr>
            </a:lvl6pPr>
            <a:lvl7pPr indent="0" lvl="6" marL="0" marR="0" rtl="0" algn="r">
              <a:spcBef>
                <a:spcPts val="0"/>
              </a:spcBef>
              <a:buNone/>
              <a:defRPr sz="900">
                <a:solidFill>
                  <a:srgbClr val="595959"/>
                </a:solidFill>
                <a:latin typeface="Source Sans Pro"/>
                <a:ea typeface="Source Sans Pro"/>
                <a:cs typeface="Source Sans Pro"/>
                <a:sym typeface="Source Sans Pro"/>
              </a:defRPr>
            </a:lvl7pPr>
            <a:lvl8pPr indent="0" lvl="7" marL="0" marR="0" rtl="0" algn="r">
              <a:spcBef>
                <a:spcPts val="0"/>
              </a:spcBef>
              <a:buNone/>
              <a:defRPr sz="900">
                <a:solidFill>
                  <a:srgbClr val="595959"/>
                </a:solidFill>
                <a:latin typeface="Source Sans Pro"/>
                <a:ea typeface="Source Sans Pro"/>
                <a:cs typeface="Source Sans Pro"/>
                <a:sym typeface="Source Sans Pro"/>
              </a:defRPr>
            </a:lvl8pPr>
            <a:lvl9pPr indent="0" lvl="8" marL="0" marR="0" rtl="0" algn="r">
              <a:spcBef>
                <a:spcPts val="0"/>
              </a:spcBef>
              <a:buNone/>
              <a:defRPr sz="900">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0" name="Shape 50"/>
        <p:cNvGrpSpPr/>
        <p:nvPr/>
      </p:nvGrpSpPr>
      <p:grpSpPr>
        <a:xfrm>
          <a:off x="0" y="0"/>
          <a:ext cx="0" cy="0"/>
          <a:chOff x="0" y="0"/>
          <a:chExt cx="0" cy="0"/>
        </a:xfrm>
      </p:grpSpPr>
      <p:sp>
        <p:nvSpPr>
          <p:cNvPr id="51" name="Shape 51"/>
          <p:cNvSpPr txBox="1"/>
          <p:nvPr>
            <p:ph type="title"/>
          </p:nvPr>
        </p:nvSpPr>
        <p:spPr>
          <a:xfrm>
            <a:off x="799117" y="400050"/>
            <a:ext cx="6516900" cy="800100"/>
          </a:xfrm>
          <a:prstGeom prst="rect">
            <a:avLst/>
          </a:prstGeom>
          <a:noFill/>
          <a:ln>
            <a:noFill/>
          </a:ln>
        </p:spPr>
        <p:txBody>
          <a:bodyPr anchorCtr="0" anchor="b" bIns="68575" lIns="68575" spcFirstLastPara="1" rIns="68575" wrap="square" tIns="68575"/>
          <a:lstStyle>
            <a:lvl1pPr indent="0" lvl="0" marL="0" marR="0" rtl="0" algn="l">
              <a:lnSpc>
                <a:spcPct val="80000"/>
              </a:lnSpc>
              <a:spcBef>
                <a:spcPts val="0"/>
              </a:spcBef>
              <a:spcAft>
                <a:spcPts val="0"/>
              </a:spcAft>
              <a:buClr>
                <a:srgbClr val="0082B3"/>
              </a:buClr>
              <a:buSzPts val="2700"/>
              <a:buFont typeface="Source Sans Pro"/>
              <a:buNone/>
              <a:defRPr b="1" i="0" sz="2700" u="none" cap="none" strike="noStrike">
                <a:solidFill>
                  <a:srgbClr val="0082B3"/>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2" name="Shape 52"/>
          <p:cNvSpPr txBox="1"/>
          <p:nvPr>
            <p:ph idx="1" type="body"/>
          </p:nvPr>
        </p:nvSpPr>
        <p:spPr>
          <a:xfrm>
            <a:off x="799117" y="1371600"/>
            <a:ext cx="6516900" cy="3143100"/>
          </a:xfrm>
          <a:prstGeom prst="rect">
            <a:avLst/>
          </a:prstGeom>
          <a:noFill/>
          <a:ln>
            <a:noFill/>
          </a:ln>
        </p:spPr>
        <p:txBody>
          <a:bodyPr anchorCtr="0" anchor="t" bIns="68575" lIns="68575" spcFirstLastPara="1" rIns="68575" wrap="square" tIns="68575"/>
          <a:lstStyle>
            <a:lvl1pPr indent="-304800" lvl="0" marL="457200" marR="0" rtl="0" algn="l">
              <a:lnSpc>
                <a:spcPct val="90000"/>
              </a:lnSpc>
              <a:spcBef>
                <a:spcPts val="1400"/>
              </a:spcBef>
              <a:spcAft>
                <a:spcPts val="0"/>
              </a:spcAft>
              <a:buClr>
                <a:srgbClr val="595959"/>
              </a:buClr>
              <a:buSzPts val="1200"/>
              <a:buFont typeface="Arial"/>
              <a:buChar char="•"/>
              <a:defRPr b="0" i="0" sz="1500" u="none" cap="none" strike="noStrike">
                <a:solidFill>
                  <a:srgbClr val="595959"/>
                </a:solidFill>
                <a:latin typeface="Source Sans Pro"/>
                <a:ea typeface="Source Sans Pro"/>
                <a:cs typeface="Source Sans Pro"/>
                <a:sym typeface="Source Sans Pro"/>
              </a:defRPr>
            </a:lvl1pPr>
            <a:lvl2pPr indent="-298450" lvl="1" marL="914400" marR="0" rtl="0" algn="l">
              <a:lnSpc>
                <a:spcPct val="90000"/>
              </a:lnSpc>
              <a:spcBef>
                <a:spcPts val="800"/>
              </a:spcBef>
              <a:spcAft>
                <a:spcPts val="0"/>
              </a:spcAft>
              <a:buClr>
                <a:srgbClr val="595959"/>
              </a:buClr>
              <a:buSzPts val="1100"/>
              <a:buFont typeface="Arial"/>
              <a:buChar char="•"/>
              <a:defRPr b="0" i="0" sz="1400" u="none" cap="none" strike="noStrike">
                <a:solidFill>
                  <a:srgbClr val="595959"/>
                </a:solidFill>
                <a:latin typeface="Source Sans Pro"/>
                <a:ea typeface="Source Sans Pro"/>
                <a:cs typeface="Source Sans Pro"/>
                <a:sym typeface="Source Sans Pro"/>
              </a:defRPr>
            </a:lvl2pPr>
            <a:lvl3pPr indent="-292100" lvl="2" marL="1371600" marR="0" rtl="0" algn="l">
              <a:lnSpc>
                <a:spcPct val="90000"/>
              </a:lnSpc>
              <a:spcBef>
                <a:spcPts val="500"/>
              </a:spcBef>
              <a:spcAft>
                <a:spcPts val="0"/>
              </a:spcAft>
              <a:buClr>
                <a:srgbClr val="595959"/>
              </a:buClr>
              <a:buSzPts val="1000"/>
              <a:buFont typeface="Arial"/>
              <a:buChar char="•"/>
              <a:defRPr b="0" i="0" sz="1200" u="none" cap="none" strike="noStrike">
                <a:solidFill>
                  <a:srgbClr val="595959"/>
                </a:solidFill>
                <a:latin typeface="Source Sans Pro"/>
                <a:ea typeface="Source Sans Pro"/>
                <a:cs typeface="Source Sans Pro"/>
                <a:sym typeface="Source Sans Pro"/>
              </a:defRPr>
            </a:lvl3pPr>
            <a:lvl4pPr indent="-279400" lvl="3" marL="18288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4pPr>
            <a:lvl5pPr indent="-279400" lvl="4" marL="2286000" marR="0" rtl="0" algn="l">
              <a:lnSpc>
                <a:spcPct val="90000"/>
              </a:lnSpc>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5pPr>
            <a:lvl6pPr indent="-279400" lvl="5" marL="27432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6pPr>
            <a:lvl7pPr indent="-279400" lvl="6" marL="32004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7pPr>
            <a:lvl8pPr indent="-279400" lvl="7" marL="36576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8pPr>
            <a:lvl9pPr indent="-279400" lvl="8" marL="4114800" marR="0" rtl="0" algn="l">
              <a:spcBef>
                <a:spcPts val="500"/>
              </a:spcBef>
              <a:spcAft>
                <a:spcPts val="0"/>
              </a:spcAft>
              <a:buClr>
                <a:srgbClr val="595959"/>
              </a:buClr>
              <a:buSzPts val="800"/>
              <a:buFont typeface="Arial"/>
              <a:buChar char="•"/>
              <a:defRPr b="0" i="0" sz="1100" u="none" cap="none" strike="noStrike">
                <a:solidFill>
                  <a:srgbClr val="595959"/>
                </a:solidFill>
                <a:latin typeface="Source Sans Pro"/>
                <a:ea typeface="Source Sans Pro"/>
                <a:cs typeface="Source Sans Pro"/>
                <a:sym typeface="Source Sans Pro"/>
              </a:defRPr>
            </a:lvl9pPr>
          </a:lstStyle>
          <a:p/>
        </p:txBody>
      </p:sp>
      <p:sp>
        <p:nvSpPr>
          <p:cNvPr id="53" name="Shape 53"/>
          <p:cNvSpPr txBox="1"/>
          <p:nvPr>
            <p:ph idx="11" type="ftr"/>
          </p:nvPr>
        </p:nvSpPr>
        <p:spPr>
          <a:xfrm>
            <a:off x="799118" y="4616450"/>
            <a:ext cx="4241100" cy="204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54" name="Shape 54"/>
          <p:cNvSpPr txBox="1"/>
          <p:nvPr>
            <p:ph idx="10" type="dt"/>
          </p:nvPr>
        </p:nvSpPr>
        <p:spPr>
          <a:xfrm>
            <a:off x="5200813" y="4616450"/>
            <a:ext cx="1029000" cy="204900"/>
          </a:xfrm>
          <a:prstGeom prst="rect">
            <a:avLst/>
          </a:prstGeom>
          <a:noFill/>
          <a:ln>
            <a:noFill/>
          </a:ln>
        </p:spPr>
        <p:txBody>
          <a:bodyPr anchorCtr="0" anchor="ctr" bIns="68575" lIns="68575" spcFirstLastPara="1" rIns="68575" wrap="square" tIns="68575"/>
          <a:lstStyle>
            <a:lvl1pPr indent="0" lvl="0" marL="0" marR="0" rtl="0" algn="r">
              <a:spcBef>
                <a:spcPts val="0"/>
              </a:spcBef>
              <a:spcAft>
                <a:spcPts val="0"/>
              </a:spcAft>
              <a:buSzPts val="1100"/>
              <a:buNone/>
              <a:defRPr b="0" i="0" sz="900" u="none" cap="none" strike="noStrike">
                <a:solidFill>
                  <a:srgbClr val="595959"/>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55" name="Shape 55"/>
          <p:cNvSpPr txBox="1"/>
          <p:nvPr>
            <p:ph idx="12" type="sldNum"/>
          </p:nvPr>
        </p:nvSpPr>
        <p:spPr>
          <a:xfrm>
            <a:off x="6401276" y="4616450"/>
            <a:ext cx="914700" cy="204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buNone/>
              <a:defRPr b="0" i="0" sz="9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buNone/>
              <a:defRPr b="0" i="0" sz="9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buNone/>
              <a:defRPr b="0" i="0" sz="9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buNone/>
              <a:defRPr b="0" i="0" sz="9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buNone/>
              <a:defRPr b="0" i="0" sz="9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buNone/>
              <a:defRPr b="0" i="0" sz="9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buNone/>
              <a:defRPr b="0" i="0" sz="9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buNone/>
              <a:defRPr b="0" i="0" sz="900" u="none" cap="none" strike="noStrike">
                <a:solidFill>
                  <a:srgbClr val="595959"/>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1.png"/><Relationship Id="rId13" Type="http://schemas.openxmlformats.org/officeDocument/2006/relationships/image" Target="../media/image15.png"/><Relationship Id="rId12" Type="http://schemas.openxmlformats.org/officeDocument/2006/relationships/image" Target="../media/image14.png"/><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58.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35.jpg"/><Relationship Id="rId6" Type="http://schemas.openxmlformats.org/officeDocument/2006/relationships/image" Target="../media/image19.png"/><Relationship Id="rId7"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33.png"/><Relationship Id="rId7"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6.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6.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36.png"/><Relationship Id="rId7"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2.png"/><Relationship Id="rId9" Type="http://schemas.openxmlformats.org/officeDocument/2006/relationships/image" Target="../media/image44.png"/><Relationship Id="rId5" Type="http://schemas.openxmlformats.org/officeDocument/2006/relationships/image" Target="../media/image30.png"/><Relationship Id="rId6" Type="http://schemas.openxmlformats.org/officeDocument/2006/relationships/image" Target="../media/image38.png"/><Relationship Id="rId7" Type="http://schemas.openxmlformats.org/officeDocument/2006/relationships/image" Target="../media/image45.png"/><Relationship Id="rId8"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32.png"/><Relationship Id="rId9" Type="http://schemas.openxmlformats.org/officeDocument/2006/relationships/image" Target="../media/image45.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37.png"/><Relationship Id="rId8"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40.png"/></Relationships>
</file>

<file path=ppt/slides/_rels/slide24.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52.png"/><Relationship Id="rId12"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4.png"/><Relationship Id="rId4" Type="http://schemas.openxmlformats.org/officeDocument/2006/relationships/image" Target="../media/image32.png"/><Relationship Id="rId9" Type="http://schemas.openxmlformats.org/officeDocument/2006/relationships/image" Target="../media/image48.png"/><Relationship Id="rId5" Type="http://schemas.openxmlformats.org/officeDocument/2006/relationships/image" Target="../media/image30.png"/><Relationship Id="rId6" Type="http://schemas.openxmlformats.org/officeDocument/2006/relationships/image" Target="../media/image50.png"/><Relationship Id="rId7" Type="http://schemas.openxmlformats.org/officeDocument/2006/relationships/image" Target="../media/image47.png"/><Relationship Id="rId8"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54.png"/><Relationship Id="rId4" Type="http://schemas.openxmlformats.org/officeDocument/2006/relationships/image" Target="../media/image32.png"/><Relationship Id="rId5"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4.png"/><Relationship Id="rId4" Type="http://schemas.openxmlformats.org/officeDocument/2006/relationships/image" Target="../media/image32.pn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p:nvPr/>
        </p:nvSpPr>
        <p:spPr>
          <a:xfrm>
            <a:off x="1084694" y="1383625"/>
            <a:ext cx="69279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DEPARTAMENTO DE CIENCIAS ECONÓMICAS ADMINISTRATIVAS Y DE COMERCIO</a:t>
            </a:r>
            <a:endParaRPr sz="1100">
              <a:latin typeface="Roboto"/>
              <a:ea typeface="Roboto"/>
              <a:cs typeface="Roboto"/>
              <a:sym typeface="Roboto"/>
            </a:endParaRPr>
          </a:p>
        </p:txBody>
      </p:sp>
      <p:sp>
        <p:nvSpPr>
          <p:cNvPr id="132" name="Shape 132"/>
          <p:cNvSpPr/>
          <p:nvPr/>
        </p:nvSpPr>
        <p:spPr>
          <a:xfrm>
            <a:off x="2959982" y="1707650"/>
            <a:ext cx="30360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INGENIERÍA EN MERCADOTECNIA</a:t>
            </a:r>
            <a:endParaRPr sz="1100">
              <a:latin typeface="Roboto"/>
              <a:ea typeface="Roboto"/>
              <a:cs typeface="Roboto"/>
              <a:sym typeface="Roboto"/>
            </a:endParaRPr>
          </a:p>
        </p:txBody>
      </p:sp>
      <p:sp>
        <p:nvSpPr>
          <p:cNvPr id="133" name="Shape 133"/>
          <p:cNvSpPr/>
          <p:nvPr/>
        </p:nvSpPr>
        <p:spPr>
          <a:xfrm>
            <a:off x="1669177" y="2085696"/>
            <a:ext cx="58056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TRABAJO DE TITULACIÓN, PREVIO A LA OBTENCIÓN DEL TÍTULO DE INGENIERÍA EN MERCADOTECNIA</a:t>
            </a:r>
            <a:endParaRPr sz="1100">
              <a:latin typeface="Roboto"/>
              <a:ea typeface="Roboto"/>
              <a:cs typeface="Roboto"/>
              <a:sym typeface="Roboto"/>
            </a:endParaRPr>
          </a:p>
        </p:txBody>
      </p:sp>
      <p:sp>
        <p:nvSpPr>
          <p:cNvPr id="134" name="Shape 134"/>
          <p:cNvSpPr/>
          <p:nvPr/>
        </p:nvSpPr>
        <p:spPr>
          <a:xfrm>
            <a:off x="1282950" y="2739034"/>
            <a:ext cx="6414600" cy="692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ANÁLISIS DEL MANEJO DE LA RELACIÓN CON LOS CLIENTES DE LA PLAZA DE COMIDA RÁPIDA “VILLAGE FOOD TRUCKS MOBILE PLAZA” EN LA CIUDAD DE QUITO Y PROPUESTA PARA UN PROGRAMA DE FIDELIZACIÓN.</a:t>
            </a:r>
            <a:endParaRPr i="0" sz="1400" u="none" cap="none" strike="noStrike">
              <a:solidFill>
                <a:schemeClr val="dk1"/>
              </a:solidFill>
              <a:latin typeface="Roboto"/>
              <a:ea typeface="Roboto"/>
              <a:cs typeface="Roboto"/>
              <a:sym typeface="Roboto"/>
            </a:endParaRPr>
          </a:p>
        </p:txBody>
      </p:sp>
      <p:sp>
        <p:nvSpPr>
          <p:cNvPr id="135" name="Shape 135"/>
          <p:cNvSpPr/>
          <p:nvPr/>
        </p:nvSpPr>
        <p:spPr>
          <a:xfrm>
            <a:off x="2375756" y="3651870"/>
            <a:ext cx="43926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AUTORES: FAJARDO MOLINA ALEX GABRIEL</a:t>
            </a:r>
            <a:endParaRPr i="0" sz="1400" u="none" cap="none" strike="noStrike">
              <a:solidFill>
                <a:schemeClr val="dk1"/>
              </a:solidFill>
              <a:latin typeface="Roboto"/>
              <a:ea typeface="Roboto"/>
              <a:cs typeface="Roboto"/>
              <a:sym typeface="Roboto"/>
            </a:endParaRPr>
          </a:p>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ZURITA MONTAGUANO DAYSI GEOVANNA</a:t>
            </a:r>
            <a:endParaRPr i="0" sz="1400" u="none" cap="none" strike="noStrike">
              <a:solidFill>
                <a:schemeClr val="dk1"/>
              </a:solidFill>
              <a:latin typeface="Roboto"/>
              <a:ea typeface="Roboto"/>
              <a:cs typeface="Roboto"/>
              <a:sym typeface="Roboto"/>
            </a:endParaRPr>
          </a:p>
        </p:txBody>
      </p:sp>
      <p:sp>
        <p:nvSpPr>
          <p:cNvPr id="136" name="Shape 136"/>
          <p:cNvSpPr/>
          <p:nvPr/>
        </p:nvSpPr>
        <p:spPr>
          <a:xfrm>
            <a:off x="3067451" y="4191925"/>
            <a:ext cx="27921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DIRECTOR: MBA.MARCELO VEGA</a:t>
            </a:r>
            <a:endParaRPr i="0" sz="1400" u="none" cap="none" strike="noStrike">
              <a:solidFill>
                <a:schemeClr val="dk1"/>
              </a:solidFill>
              <a:latin typeface="Roboto"/>
              <a:ea typeface="Roboto"/>
              <a:cs typeface="Roboto"/>
              <a:sym typeface="Roboto"/>
            </a:endParaRPr>
          </a:p>
        </p:txBody>
      </p:sp>
      <p:sp>
        <p:nvSpPr>
          <p:cNvPr id="137" name="Shape 137"/>
          <p:cNvSpPr/>
          <p:nvPr/>
        </p:nvSpPr>
        <p:spPr>
          <a:xfrm>
            <a:off x="3932700" y="4515975"/>
            <a:ext cx="11520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SANGOLQUÍ</a:t>
            </a:r>
            <a:endParaRPr i="0" sz="1400" u="none" cap="none" strike="noStrike">
              <a:solidFill>
                <a:schemeClr val="dk1"/>
              </a:solidFill>
              <a:latin typeface="Roboto"/>
              <a:ea typeface="Roboto"/>
              <a:cs typeface="Roboto"/>
              <a:sym typeface="Roboto"/>
            </a:endParaRPr>
          </a:p>
        </p:txBody>
      </p:sp>
      <p:sp>
        <p:nvSpPr>
          <p:cNvPr id="138" name="Shape 138"/>
          <p:cNvSpPr/>
          <p:nvPr/>
        </p:nvSpPr>
        <p:spPr>
          <a:xfrm>
            <a:off x="4152123" y="4866500"/>
            <a:ext cx="6864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0" lang="es-419" sz="1400" u="none" cap="none" strike="noStrike">
                <a:solidFill>
                  <a:schemeClr val="dk1"/>
                </a:solidFill>
                <a:latin typeface="Roboto"/>
                <a:ea typeface="Roboto"/>
                <a:cs typeface="Roboto"/>
                <a:sym typeface="Roboto"/>
              </a:rPr>
              <a:t>2017</a:t>
            </a:r>
            <a:endParaRPr sz="1100">
              <a:latin typeface="Roboto"/>
              <a:ea typeface="Roboto"/>
              <a:cs typeface="Roboto"/>
              <a:sym typeface="Roboto"/>
            </a:endParaRPr>
          </a:p>
        </p:txBody>
      </p:sp>
      <p:pic>
        <p:nvPicPr>
          <p:cNvPr descr="Resultado de imagen para logo espe" id="139" name="Shape 139"/>
          <p:cNvPicPr preferRelativeResize="0"/>
          <p:nvPr/>
        </p:nvPicPr>
        <p:blipFill rotWithShape="1">
          <a:blip r:embed="rId3">
            <a:alphaModFix/>
          </a:blip>
          <a:srcRect b="0" l="0" r="0" t="0"/>
          <a:stretch/>
        </p:blipFill>
        <p:spPr>
          <a:xfrm>
            <a:off x="2843357" y="303498"/>
            <a:ext cx="3368977" cy="870324"/>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b="57691" l="70722" r="11065" t="0"/>
          <a:stretch/>
        </p:blipFill>
        <p:spPr>
          <a:xfrm>
            <a:off x="412454" y="1545636"/>
            <a:ext cx="1292275" cy="1253299"/>
          </a:xfrm>
          <a:prstGeom prst="rect">
            <a:avLst/>
          </a:prstGeom>
          <a:noFill/>
          <a:ln>
            <a:noFill/>
          </a:ln>
        </p:spPr>
      </p:pic>
      <p:pic>
        <p:nvPicPr>
          <p:cNvPr id="267" name="Shape 267"/>
          <p:cNvPicPr preferRelativeResize="0"/>
          <p:nvPr/>
        </p:nvPicPr>
        <p:blipFill rotWithShape="1">
          <a:blip r:embed="rId3">
            <a:alphaModFix/>
          </a:blip>
          <a:srcRect b="54712" l="51115" r="29667" t="0"/>
          <a:stretch/>
        </p:blipFill>
        <p:spPr>
          <a:xfrm>
            <a:off x="358434" y="3057804"/>
            <a:ext cx="1363575" cy="1341524"/>
          </a:xfrm>
          <a:prstGeom prst="rect">
            <a:avLst/>
          </a:prstGeom>
          <a:noFill/>
          <a:ln>
            <a:noFill/>
          </a:ln>
        </p:spPr>
      </p:pic>
      <p:sp>
        <p:nvSpPr>
          <p:cNvPr id="268" name="Shape 268"/>
          <p:cNvSpPr txBox="1"/>
          <p:nvPr/>
        </p:nvSpPr>
        <p:spPr>
          <a:xfrm>
            <a:off x="350677" y="4358253"/>
            <a:ext cx="1443900" cy="5973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500">
                <a:solidFill>
                  <a:srgbClr val="A64D79"/>
                </a:solidFill>
                <a:latin typeface="Roboto"/>
                <a:ea typeface="Roboto"/>
                <a:cs typeface="Roboto"/>
                <a:sym typeface="Roboto"/>
              </a:rPr>
              <a:t>51,80%</a:t>
            </a:r>
            <a:endParaRPr b="1" sz="2500">
              <a:solidFill>
                <a:srgbClr val="A64D79"/>
              </a:solidFill>
              <a:latin typeface="Roboto"/>
              <a:ea typeface="Roboto"/>
              <a:cs typeface="Roboto"/>
              <a:sym typeface="Roboto"/>
            </a:endParaRPr>
          </a:p>
        </p:txBody>
      </p:sp>
      <p:sp>
        <p:nvSpPr>
          <p:cNvPr id="269" name="Shape 269"/>
          <p:cNvSpPr txBox="1"/>
          <p:nvPr/>
        </p:nvSpPr>
        <p:spPr>
          <a:xfrm>
            <a:off x="304414" y="2571750"/>
            <a:ext cx="1443900" cy="5973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500">
                <a:solidFill>
                  <a:srgbClr val="A64D79"/>
                </a:solidFill>
                <a:latin typeface="Roboto"/>
                <a:ea typeface="Roboto"/>
                <a:cs typeface="Roboto"/>
                <a:sym typeface="Roboto"/>
              </a:rPr>
              <a:t>48,20%</a:t>
            </a:r>
            <a:endParaRPr b="1" sz="2500">
              <a:solidFill>
                <a:srgbClr val="A64D79"/>
              </a:solidFill>
              <a:latin typeface="Roboto"/>
              <a:ea typeface="Roboto"/>
              <a:cs typeface="Roboto"/>
              <a:sym typeface="Roboto"/>
            </a:endParaRPr>
          </a:p>
        </p:txBody>
      </p:sp>
      <p:sp>
        <p:nvSpPr>
          <p:cNvPr id="270" name="Shape 270"/>
          <p:cNvSpPr txBox="1"/>
          <p:nvPr/>
        </p:nvSpPr>
        <p:spPr>
          <a:xfrm>
            <a:off x="250394" y="1113588"/>
            <a:ext cx="1671300" cy="5973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GÉNERO</a:t>
            </a:r>
            <a:endParaRPr sz="1100">
              <a:latin typeface="Roboto"/>
              <a:ea typeface="Roboto"/>
              <a:cs typeface="Roboto"/>
              <a:sym typeface="Roboto"/>
            </a:endParaRPr>
          </a:p>
        </p:txBody>
      </p:sp>
      <p:sp>
        <p:nvSpPr>
          <p:cNvPr id="271" name="Shape 271"/>
          <p:cNvSpPr txBox="1"/>
          <p:nvPr/>
        </p:nvSpPr>
        <p:spPr>
          <a:xfrm>
            <a:off x="142354" y="87474"/>
            <a:ext cx="6516900" cy="46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Playfair Display"/>
              <a:buNone/>
            </a:pPr>
            <a:r>
              <a:rPr b="1" lang="es-419" sz="2700">
                <a:solidFill>
                  <a:srgbClr val="0082B3"/>
                </a:solidFill>
                <a:latin typeface="Roboto"/>
                <a:ea typeface="Roboto"/>
                <a:cs typeface="Roboto"/>
                <a:sym typeface="Roboto"/>
              </a:rPr>
              <a:t>RESULTADOS ENCUESTA</a:t>
            </a:r>
            <a:endParaRPr b="1" sz="2700">
              <a:solidFill>
                <a:srgbClr val="0082B3"/>
              </a:solidFill>
              <a:latin typeface="Roboto"/>
              <a:ea typeface="Roboto"/>
              <a:cs typeface="Roboto"/>
              <a:sym typeface="Roboto"/>
            </a:endParaRPr>
          </a:p>
        </p:txBody>
      </p:sp>
      <p:sp>
        <p:nvSpPr>
          <p:cNvPr id="272" name="Shape 272"/>
          <p:cNvSpPr txBox="1"/>
          <p:nvPr/>
        </p:nvSpPr>
        <p:spPr>
          <a:xfrm>
            <a:off x="304414" y="573528"/>
            <a:ext cx="6516900" cy="464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D5BEE6"/>
              </a:buClr>
              <a:buSzPts val="2700"/>
              <a:buFont typeface="Source Sans Pro"/>
              <a:buNone/>
            </a:pPr>
            <a:r>
              <a:rPr b="1" lang="es-419" sz="2700">
                <a:solidFill>
                  <a:srgbClr val="A64D79"/>
                </a:solidFill>
                <a:latin typeface="Roboto"/>
                <a:ea typeface="Roboto"/>
                <a:cs typeface="Roboto"/>
                <a:sym typeface="Roboto"/>
              </a:rPr>
              <a:t>Perfil Consumidores</a:t>
            </a:r>
            <a:endParaRPr b="1" i="0" sz="2700" u="none" cap="none" strike="noStrike">
              <a:solidFill>
                <a:srgbClr val="D5BEE6"/>
              </a:solidFill>
              <a:latin typeface="Source Sans Pro"/>
              <a:ea typeface="Source Sans Pro"/>
              <a:cs typeface="Source Sans Pro"/>
              <a:sym typeface="Source Sans Pro"/>
            </a:endParaRPr>
          </a:p>
        </p:txBody>
      </p:sp>
      <p:sp>
        <p:nvSpPr>
          <p:cNvPr id="273" name="Shape 273"/>
          <p:cNvSpPr txBox="1"/>
          <p:nvPr/>
        </p:nvSpPr>
        <p:spPr>
          <a:xfrm>
            <a:off x="3167478" y="1113588"/>
            <a:ext cx="1671300" cy="5973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EDAD</a:t>
            </a:r>
            <a:endParaRPr b="1" sz="2000">
              <a:solidFill>
                <a:srgbClr val="A64D79"/>
              </a:solidFill>
              <a:latin typeface="Roboto"/>
              <a:ea typeface="Roboto"/>
              <a:cs typeface="Roboto"/>
              <a:sym typeface="Roboto"/>
            </a:endParaRPr>
          </a:p>
        </p:txBody>
      </p:sp>
      <p:grpSp>
        <p:nvGrpSpPr>
          <p:cNvPr id="274" name="Shape 274"/>
          <p:cNvGrpSpPr/>
          <p:nvPr/>
        </p:nvGrpSpPr>
        <p:grpSpPr>
          <a:xfrm>
            <a:off x="2589222" y="1545636"/>
            <a:ext cx="636714" cy="1184497"/>
            <a:chOff x="5664843" y="391350"/>
            <a:chExt cx="1017115" cy="1799053"/>
          </a:xfrm>
        </p:grpSpPr>
        <p:pic>
          <p:nvPicPr>
            <p:cNvPr id="275" name="Shape 275"/>
            <p:cNvPicPr preferRelativeResize="0"/>
            <p:nvPr/>
          </p:nvPicPr>
          <p:blipFill rotWithShape="1">
            <a:blip r:embed="rId4">
              <a:alphaModFix/>
            </a:blip>
            <a:srcRect b="0" l="0" r="0" t="0"/>
            <a:stretch/>
          </p:blipFill>
          <p:spPr>
            <a:xfrm>
              <a:off x="5812375" y="391350"/>
              <a:ext cx="869583" cy="1442050"/>
            </a:xfrm>
            <a:prstGeom prst="rect">
              <a:avLst/>
            </a:prstGeom>
            <a:noFill/>
            <a:ln>
              <a:noFill/>
            </a:ln>
          </p:spPr>
        </p:pic>
        <p:sp>
          <p:nvSpPr>
            <p:cNvPr id="276" name="Shape 276"/>
            <p:cNvSpPr txBox="1"/>
            <p:nvPr/>
          </p:nvSpPr>
          <p:spPr>
            <a:xfrm>
              <a:off x="5664843" y="1698403"/>
              <a:ext cx="982800" cy="492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F6B26B"/>
                </a:buClr>
                <a:buSzPts val="1100"/>
                <a:buFont typeface="Righteous"/>
                <a:buNone/>
              </a:pPr>
              <a:r>
                <a:rPr b="1" i="0" lang="es-419" sz="1100" u="none" cap="none" strike="noStrike">
                  <a:solidFill>
                    <a:srgbClr val="F6B26B"/>
                  </a:solidFill>
                  <a:latin typeface="Righteous"/>
                  <a:ea typeface="Righteous"/>
                  <a:cs typeface="Righteous"/>
                  <a:sym typeface="Righteous"/>
                </a:rPr>
                <a:t>18-28</a:t>
              </a:r>
              <a:endParaRPr b="1" i="0" sz="1100" u="none" cap="none" strike="noStrike">
                <a:solidFill>
                  <a:srgbClr val="F6B26B"/>
                </a:solidFill>
                <a:latin typeface="Righteous"/>
                <a:ea typeface="Righteous"/>
                <a:cs typeface="Righteous"/>
                <a:sym typeface="Righteous"/>
              </a:endParaRPr>
            </a:p>
          </p:txBody>
        </p:sp>
      </p:grpSp>
      <p:grpSp>
        <p:nvGrpSpPr>
          <p:cNvPr id="277" name="Shape 277"/>
          <p:cNvGrpSpPr/>
          <p:nvPr/>
        </p:nvGrpSpPr>
        <p:grpSpPr>
          <a:xfrm>
            <a:off x="3167459" y="1545624"/>
            <a:ext cx="676176" cy="1080261"/>
            <a:chOff x="3213000" y="1281400"/>
            <a:chExt cx="1075515" cy="2074234"/>
          </a:xfrm>
        </p:grpSpPr>
        <p:pic>
          <p:nvPicPr>
            <p:cNvPr id="278" name="Shape 278"/>
            <p:cNvPicPr preferRelativeResize="0"/>
            <p:nvPr/>
          </p:nvPicPr>
          <p:blipFill rotWithShape="1">
            <a:blip r:embed="rId5">
              <a:alphaModFix/>
            </a:blip>
            <a:srcRect b="0" l="0" r="0" t="0"/>
            <a:stretch/>
          </p:blipFill>
          <p:spPr>
            <a:xfrm>
              <a:off x="3213000" y="1281400"/>
              <a:ext cx="945149" cy="1695368"/>
            </a:xfrm>
            <a:prstGeom prst="rect">
              <a:avLst/>
            </a:prstGeom>
            <a:noFill/>
            <a:ln>
              <a:noFill/>
            </a:ln>
          </p:spPr>
        </p:pic>
        <p:sp>
          <p:nvSpPr>
            <p:cNvPr id="279" name="Shape 279"/>
            <p:cNvSpPr txBox="1"/>
            <p:nvPr/>
          </p:nvSpPr>
          <p:spPr>
            <a:xfrm>
              <a:off x="3343215" y="2893634"/>
              <a:ext cx="945300" cy="462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B45F06"/>
                </a:buClr>
                <a:buSzPts val="1100"/>
                <a:buFont typeface="Righteous"/>
                <a:buNone/>
              </a:pPr>
              <a:r>
                <a:rPr b="1" i="0" lang="es-419" sz="1100" u="none" cap="none" strike="noStrike">
                  <a:solidFill>
                    <a:srgbClr val="B45F06"/>
                  </a:solidFill>
                  <a:latin typeface="Righteous"/>
                  <a:ea typeface="Righteous"/>
                  <a:cs typeface="Righteous"/>
                  <a:sym typeface="Righteous"/>
                </a:rPr>
                <a:t>18-28</a:t>
              </a:r>
              <a:endParaRPr b="1" i="0" sz="1100" u="none" cap="none" strike="noStrike">
                <a:solidFill>
                  <a:srgbClr val="B45F06"/>
                </a:solidFill>
                <a:latin typeface="Righteous"/>
                <a:ea typeface="Righteous"/>
                <a:cs typeface="Righteous"/>
                <a:sym typeface="Righteous"/>
              </a:endParaRPr>
            </a:p>
          </p:txBody>
        </p:sp>
      </p:grpSp>
      <p:sp>
        <p:nvSpPr>
          <p:cNvPr id="280" name="Shape 280"/>
          <p:cNvSpPr txBox="1"/>
          <p:nvPr/>
        </p:nvSpPr>
        <p:spPr>
          <a:xfrm>
            <a:off x="2627277" y="2701956"/>
            <a:ext cx="1350600" cy="324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100">
                <a:solidFill>
                  <a:srgbClr val="A64D79"/>
                </a:solidFill>
                <a:latin typeface="Roboto"/>
                <a:ea typeface="Roboto"/>
                <a:cs typeface="Roboto"/>
                <a:sym typeface="Roboto"/>
              </a:rPr>
              <a:t>72,50%</a:t>
            </a:r>
            <a:endParaRPr b="1" sz="2100">
              <a:solidFill>
                <a:srgbClr val="A64D79"/>
              </a:solidFill>
              <a:latin typeface="Roboto"/>
              <a:ea typeface="Roboto"/>
              <a:cs typeface="Roboto"/>
              <a:sym typeface="Roboto"/>
            </a:endParaRPr>
          </a:p>
        </p:txBody>
      </p:sp>
      <p:sp>
        <p:nvSpPr>
          <p:cNvPr id="281" name="Shape 281"/>
          <p:cNvSpPr txBox="1"/>
          <p:nvPr/>
        </p:nvSpPr>
        <p:spPr>
          <a:xfrm>
            <a:off x="2696974" y="4026375"/>
            <a:ext cx="615300" cy="309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F6B26B"/>
              </a:buClr>
              <a:buSzPts val="1100"/>
              <a:buFont typeface="Righteous"/>
              <a:buNone/>
            </a:pPr>
            <a:r>
              <a:rPr b="1" i="0" lang="es-419" sz="1100" u="none" cap="none" strike="noStrike">
                <a:solidFill>
                  <a:srgbClr val="F6B26B"/>
                </a:solidFill>
                <a:latin typeface="Righteous"/>
                <a:ea typeface="Righteous"/>
                <a:cs typeface="Righteous"/>
                <a:sym typeface="Righteous"/>
              </a:rPr>
              <a:t>29-39</a:t>
            </a:r>
            <a:endParaRPr b="1" i="0" sz="1100" u="none" cap="none" strike="noStrike">
              <a:solidFill>
                <a:srgbClr val="F6B26B"/>
              </a:solidFill>
              <a:latin typeface="Righteous"/>
              <a:ea typeface="Righteous"/>
              <a:cs typeface="Righteous"/>
              <a:sym typeface="Righteous"/>
            </a:endParaRPr>
          </a:p>
        </p:txBody>
      </p:sp>
      <p:sp>
        <p:nvSpPr>
          <p:cNvPr id="282" name="Shape 282"/>
          <p:cNvSpPr txBox="1"/>
          <p:nvPr/>
        </p:nvSpPr>
        <p:spPr>
          <a:xfrm>
            <a:off x="3357375" y="4005475"/>
            <a:ext cx="636600" cy="30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B45F06"/>
              </a:buClr>
              <a:buSzPts val="1100"/>
              <a:buFont typeface="Righteous"/>
              <a:buNone/>
            </a:pPr>
            <a:r>
              <a:rPr b="1" lang="es-419" sz="1100">
                <a:solidFill>
                  <a:srgbClr val="B45F06"/>
                </a:solidFill>
                <a:latin typeface="Righteous"/>
                <a:ea typeface="Righteous"/>
                <a:cs typeface="Righteous"/>
                <a:sym typeface="Righteous"/>
              </a:rPr>
              <a:t>29</a:t>
            </a:r>
            <a:r>
              <a:rPr b="1" i="0" lang="es-419" sz="1100" u="none" cap="none" strike="noStrike">
                <a:solidFill>
                  <a:srgbClr val="B45F06"/>
                </a:solidFill>
                <a:latin typeface="Righteous"/>
                <a:ea typeface="Righteous"/>
                <a:cs typeface="Righteous"/>
                <a:sym typeface="Righteous"/>
              </a:rPr>
              <a:t>-39</a:t>
            </a:r>
            <a:endParaRPr b="1" i="0" sz="1100" u="none" cap="none" strike="noStrike">
              <a:solidFill>
                <a:srgbClr val="B45F06"/>
              </a:solidFill>
              <a:latin typeface="Righteous"/>
              <a:ea typeface="Righteous"/>
              <a:cs typeface="Righteous"/>
              <a:sym typeface="Righteous"/>
            </a:endParaRPr>
          </a:p>
        </p:txBody>
      </p:sp>
      <p:sp>
        <p:nvSpPr>
          <p:cNvPr id="283" name="Shape 283"/>
          <p:cNvSpPr txBox="1"/>
          <p:nvPr/>
        </p:nvSpPr>
        <p:spPr>
          <a:xfrm>
            <a:off x="2735317" y="4268061"/>
            <a:ext cx="1350600" cy="324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100">
                <a:solidFill>
                  <a:srgbClr val="A64D79"/>
                </a:solidFill>
                <a:latin typeface="Roboto"/>
                <a:ea typeface="Roboto"/>
                <a:cs typeface="Roboto"/>
                <a:sym typeface="Roboto"/>
              </a:rPr>
              <a:t>24,30%</a:t>
            </a:r>
            <a:endParaRPr b="1" sz="2100">
              <a:solidFill>
                <a:srgbClr val="A64D79"/>
              </a:solidFill>
              <a:latin typeface="Roboto"/>
              <a:ea typeface="Roboto"/>
              <a:cs typeface="Roboto"/>
              <a:sym typeface="Roboto"/>
            </a:endParaRPr>
          </a:p>
        </p:txBody>
      </p:sp>
      <p:sp>
        <p:nvSpPr>
          <p:cNvPr id="284" name="Shape 284"/>
          <p:cNvSpPr txBox="1"/>
          <p:nvPr/>
        </p:nvSpPr>
        <p:spPr>
          <a:xfrm>
            <a:off x="4139839" y="3054269"/>
            <a:ext cx="648300" cy="30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F6B26B"/>
              </a:buClr>
              <a:buSzPts val="800"/>
              <a:buFont typeface="Righteous"/>
              <a:buNone/>
            </a:pPr>
            <a:r>
              <a:rPr b="1" i="0" lang="es-419" sz="800" u="none" cap="none" strike="noStrike">
                <a:solidFill>
                  <a:srgbClr val="F6B26B"/>
                </a:solidFill>
                <a:latin typeface="Righteous"/>
                <a:ea typeface="Righteous"/>
                <a:cs typeface="Righteous"/>
                <a:sym typeface="Righteous"/>
              </a:rPr>
              <a:t>40</a:t>
            </a:r>
            <a:r>
              <a:rPr b="1" lang="es-419" sz="800">
                <a:solidFill>
                  <a:srgbClr val="F6B26B"/>
                </a:solidFill>
                <a:latin typeface="Righteous"/>
                <a:ea typeface="Righteous"/>
                <a:cs typeface="Righteous"/>
                <a:sym typeface="Righteous"/>
              </a:rPr>
              <a:t> o  más</a:t>
            </a:r>
            <a:endParaRPr b="1" i="0" sz="800" u="none" cap="none" strike="noStrike">
              <a:solidFill>
                <a:srgbClr val="F6B26B"/>
              </a:solidFill>
              <a:latin typeface="Righteous"/>
              <a:ea typeface="Righteous"/>
              <a:cs typeface="Righteous"/>
              <a:sym typeface="Righteous"/>
            </a:endParaRPr>
          </a:p>
        </p:txBody>
      </p:sp>
      <p:sp>
        <p:nvSpPr>
          <p:cNvPr id="285" name="Shape 285"/>
          <p:cNvSpPr txBox="1"/>
          <p:nvPr/>
        </p:nvSpPr>
        <p:spPr>
          <a:xfrm>
            <a:off x="4680040" y="3033371"/>
            <a:ext cx="648300" cy="240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B45F06"/>
              </a:buClr>
              <a:buSzPts val="800"/>
              <a:buFont typeface="Righteous"/>
              <a:buNone/>
            </a:pPr>
            <a:r>
              <a:rPr b="1" lang="es-419" sz="800">
                <a:solidFill>
                  <a:srgbClr val="B45F06"/>
                </a:solidFill>
                <a:latin typeface="Righteous"/>
                <a:ea typeface="Righteous"/>
                <a:cs typeface="Righteous"/>
                <a:sym typeface="Righteous"/>
              </a:rPr>
              <a:t>40  O más</a:t>
            </a:r>
            <a:endParaRPr b="1" i="0" sz="800" u="none" cap="none" strike="noStrike">
              <a:solidFill>
                <a:srgbClr val="B45F06"/>
              </a:solidFill>
              <a:latin typeface="Righteous"/>
              <a:ea typeface="Righteous"/>
              <a:cs typeface="Righteous"/>
              <a:sym typeface="Righteous"/>
            </a:endParaRPr>
          </a:p>
        </p:txBody>
      </p:sp>
      <p:sp>
        <p:nvSpPr>
          <p:cNvPr id="286" name="Shape 286"/>
          <p:cNvSpPr txBox="1"/>
          <p:nvPr/>
        </p:nvSpPr>
        <p:spPr>
          <a:xfrm>
            <a:off x="4139839" y="3165816"/>
            <a:ext cx="1350600" cy="324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100">
                <a:solidFill>
                  <a:srgbClr val="A64D79"/>
                </a:solidFill>
                <a:latin typeface="Roboto"/>
                <a:ea typeface="Roboto"/>
                <a:cs typeface="Roboto"/>
                <a:sym typeface="Roboto"/>
              </a:rPr>
              <a:t>3,20%</a:t>
            </a:r>
            <a:endParaRPr b="1" sz="2100">
              <a:solidFill>
                <a:srgbClr val="A64D79"/>
              </a:solidFill>
              <a:latin typeface="Roboto"/>
              <a:ea typeface="Roboto"/>
              <a:cs typeface="Roboto"/>
              <a:sym typeface="Roboto"/>
            </a:endParaRPr>
          </a:p>
        </p:txBody>
      </p:sp>
      <p:pic>
        <p:nvPicPr>
          <p:cNvPr id="287" name="Shape 287"/>
          <p:cNvPicPr preferRelativeResize="0"/>
          <p:nvPr/>
        </p:nvPicPr>
        <p:blipFill rotWithShape="1">
          <a:blip r:embed="rId6">
            <a:alphaModFix/>
          </a:blip>
          <a:srcRect b="0" l="0" r="0" t="0"/>
          <a:stretch/>
        </p:blipFill>
        <p:spPr>
          <a:xfrm>
            <a:off x="3329538" y="3165816"/>
            <a:ext cx="615348" cy="937369"/>
          </a:xfrm>
          <a:prstGeom prst="rect">
            <a:avLst/>
          </a:prstGeom>
          <a:noFill/>
          <a:ln>
            <a:noFill/>
          </a:ln>
        </p:spPr>
      </p:pic>
      <p:pic>
        <p:nvPicPr>
          <p:cNvPr id="288" name="Shape 288"/>
          <p:cNvPicPr preferRelativeResize="0"/>
          <p:nvPr/>
        </p:nvPicPr>
        <p:blipFill rotWithShape="1">
          <a:blip r:embed="rId7">
            <a:alphaModFix/>
          </a:blip>
          <a:srcRect b="0" l="0" r="0" t="0"/>
          <a:stretch/>
        </p:blipFill>
        <p:spPr>
          <a:xfrm>
            <a:off x="2735317" y="3165816"/>
            <a:ext cx="540201" cy="962363"/>
          </a:xfrm>
          <a:prstGeom prst="rect">
            <a:avLst/>
          </a:prstGeom>
          <a:noFill/>
          <a:ln>
            <a:noFill/>
          </a:ln>
        </p:spPr>
      </p:pic>
      <p:pic>
        <p:nvPicPr>
          <p:cNvPr id="289" name="Shape 289"/>
          <p:cNvPicPr preferRelativeResize="0"/>
          <p:nvPr/>
        </p:nvPicPr>
        <p:blipFill rotWithShape="1">
          <a:blip r:embed="rId8">
            <a:alphaModFix/>
          </a:blip>
          <a:srcRect b="0" l="0" r="0" t="0"/>
          <a:stretch/>
        </p:blipFill>
        <p:spPr>
          <a:xfrm>
            <a:off x="4139839" y="2193708"/>
            <a:ext cx="540201" cy="865514"/>
          </a:xfrm>
          <a:prstGeom prst="rect">
            <a:avLst/>
          </a:prstGeom>
          <a:noFill/>
          <a:ln>
            <a:noFill/>
          </a:ln>
        </p:spPr>
      </p:pic>
      <p:pic>
        <p:nvPicPr>
          <p:cNvPr id="290" name="Shape 290"/>
          <p:cNvPicPr preferRelativeResize="0"/>
          <p:nvPr/>
        </p:nvPicPr>
        <p:blipFill rotWithShape="1">
          <a:blip r:embed="rId9">
            <a:alphaModFix/>
          </a:blip>
          <a:srcRect b="0" l="0" r="0" t="0"/>
          <a:stretch/>
        </p:blipFill>
        <p:spPr>
          <a:xfrm>
            <a:off x="4626020" y="2193708"/>
            <a:ext cx="540200" cy="887205"/>
          </a:xfrm>
          <a:prstGeom prst="rect">
            <a:avLst/>
          </a:prstGeom>
          <a:noFill/>
          <a:ln>
            <a:noFill/>
          </a:ln>
        </p:spPr>
      </p:pic>
      <p:sp>
        <p:nvSpPr>
          <p:cNvPr id="291" name="Shape 291"/>
          <p:cNvSpPr txBox="1"/>
          <p:nvPr/>
        </p:nvSpPr>
        <p:spPr>
          <a:xfrm>
            <a:off x="5706421" y="1113588"/>
            <a:ext cx="3241200" cy="5973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SECTOR DE TRABAJO </a:t>
            </a:r>
            <a:endParaRPr b="1" sz="2000">
              <a:solidFill>
                <a:srgbClr val="A64D79"/>
              </a:solidFill>
              <a:latin typeface="Roboto"/>
              <a:ea typeface="Roboto"/>
              <a:cs typeface="Roboto"/>
              <a:sym typeface="Roboto"/>
            </a:endParaRPr>
          </a:p>
        </p:txBody>
      </p:sp>
      <p:sp>
        <p:nvSpPr>
          <p:cNvPr id="292" name="Shape 292"/>
          <p:cNvSpPr txBox="1"/>
          <p:nvPr/>
        </p:nvSpPr>
        <p:spPr>
          <a:xfrm>
            <a:off x="6948883" y="1869672"/>
            <a:ext cx="1890600" cy="3780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3EC2EA"/>
              </a:buClr>
              <a:buSzPts val="2100"/>
              <a:buFont typeface="Fredericka the Great"/>
              <a:buNone/>
            </a:pPr>
            <a:r>
              <a:rPr lang="es-419" sz="2100">
                <a:solidFill>
                  <a:srgbClr val="3EC2EA"/>
                </a:solidFill>
                <a:latin typeface="Fredericka the Great"/>
                <a:ea typeface="Fredericka the Great"/>
                <a:cs typeface="Fredericka the Great"/>
                <a:sym typeface="Fredericka the Great"/>
              </a:rPr>
              <a:t>Norte  61,9%</a:t>
            </a:r>
            <a:endParaRPr b="0" i="0" sz="2100" u="none" cap="none" strike="noStrike">
              <a:solidFill>
                <a:srgbClr val="3EC2EA"/>
              </a:solidFill>
              <a:latin typeface="Fredericka the Great"/>
              <a:ea typeface="Fredericka the Great"/>
              <a:cs typeface="Fredericka the Great"/>
              <a:sym typeface="Fredericka the Great"/>
            </a:endParaRPr>
          </a:p>
        </p:txBody>
      </p:sp>
      <p:sp>
        <p:nvSpPr>
          <p:cNvPr id="293" name="Shape 293"/>
          <p:cNvSpPr txBox="1"/>
          <p:nvPr/>
        </p:nvSpPr>
        <p:spPr>
          <a:xfrm>
            <a:off x="5760441" y="2571750"/>
            <a:ext cx="1838700" cy="2397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8E7CC3"/>
              </a:buClr>
              <a:buSzPts val="2100"/>
              <a:buFont typeface="Fredericka the Great"/>
              <a:buNone/>
            </a:pPr>
            <a:r>
              <a:rPr b="0" i="0" lang="es-419" sz="2100" u="none" cap="none" strike="noStrike">
                <a:solidFill>
                  <a:srgbClr val="8E7CC3"/>
                </a:solidFill>
                <a:latin typeface="Fredericka the Great"/>
                <a:ea typeface="Fredericka the Great"/>
                <a:cs typeface="Fredericka the Great"/>
                <a:sym typeface="Fredericka the Great"/>
              </a:rPr>
              <a:t>Valles 14,2%</a:t>
            </a:r>
            <a:endParaRPr b="0" i="0" sz="2100" u="none" cap="none" strike="noStrike">
              <a:solidFill>
                <a:srgbClr val="8E7CC3"/>
              </a:solidFill>
              <a:latin typeface="Fredericka the Great"/>
              <a:ea typeface="Fredericka the Great"/>
              <a:cs typeface="Fredericka the Great"/>
              <a:sym typeface="Fredericka the Great"/>
            </a:endParaRPr>
          </a:p>
        </p:txBody>
      </p:sp>
      <p:sp>
        <p:nvSpPr>
          <p:cNvPr id="294" name="Shape 294"/>
          <p:cNvSpPr txBox="1"/>
          <p:nvPr/>
        </p:nvSpPr>
        <p:spPr>
          <a:xfrm>
            <a:off x="6948883" y="3216747"/>
            <a:ext cx="1782600" cy="327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FF0000"/>
              </a:buClr>
              <a:buSzPts val="2100"/>
              <a:buFont typeface="Fredericka the Great"/>
              <a:buNone/>
            </a:pPr>
            <a:r>
              <a:rPr lang="es-419" sz="2100">
                <a:solidFill>
                  <a:srgbClr val="FF0000"/>
                </a:solidFill>
                <a:latin typeface="Fredericka the Great"/>
                <a:ea typeface="Fredericka the Great"/>
                <a:cs typeface="Fredericka the Great"/>
                <a:sym typeface="Fredericka the Great"/>
              </a:rPr>
              <a:t>Sur 13%</a:t>
            </a:r>
            <a:endParaRPr b="0" i="0" sz="2100" u="none" cap="none" strike="noStrike">
              <a:solidFill>
                <a:srgbClr val="FF0000"/>
              </a:solidFill>
              <a:latin typeface="Fredericka the Great"/>
              <a:ea typeface="Fredericka the Great"/>
              <a:cs typeface="Fredericka the Great"/>
              <a:sym typeface="Fredericka the Great"/>
            </a:endParaRPr>
          </a:p>
        </p:txBody>
      </p:sp>
      <p:pic>
        <p:nvPicPr>
          <p:cNvPr id="295" name="Shape 295"/>
          <p:cNvPicPr preferRelativeResize="0"/>
          <p:nvPr/>
        </p:nvPicPr>
        <p:blipFill rotWithShape="1">
          <a:blip r:embed="rId10">
            <a:alphaModFix/>
          </a:blip>
          <a:srcRect b="5989" l="11940" r="9032" t="10244"/>
          <a:stretch/>
        </p:blipFill>
        <p:spPr>
          <a:xfrm>
            <a:off x="6082424" y="1746961"/>
            <a:ext cx="810600" cy="748200"/>
          </a:xfrm>
          <a:prstGeom prst="ellipse">
            <a:avLst/>
          </a:prstGeom>
          <a:noFill/>
          <a:ln>
            <a:noFill/>
          </a:ln>
        </p:spPr>
      </p:pic>
      <p:pic>
        <p:nvPicPr>
          <p:cNvPr id="296" name="Shape 296"/>
          <p:cNvPicPr preferRelativeResize="0"/>
          <p:nvPr/>
        </p:nvPicPr>
        <p:blipFill rotWithShape="1">
          <a:blip r:embed="rId11">
            <a:alphaModFix/>
          </a:blip>
          <a:srcRect b="5117" l="5454" r="5711" t="9310"/>
          <a:stretch/>
        </p:blipFill>
        <p:spPr>
          <a:xfrm>
            <a:off x="7564980" y="2361913"/>
            <a:ext cx="849600" cy="748200"/>
          </a:xfrm>
          <a:prstGeom prst="ellipse">
            <a:avLst/>
          </a:prstGeom>
          <a:noFill/>
          <a:ln>
            <a:noFill/>
          </a:ln>
        </p:spPr>
      </p:pic>
      <p:pic>
        <p:nvPicPr>
          <p:cNvPr id="297" name="Shape 297"/>
          <p:cNvPicPr preferRelativeResize="0"/>
          <p:nvPr/>
        </p:nvPicPr>
        <p:blipFill rotWithShape="1">
          <a:blip r:embed="rId12">
            <a:alphaModFix/>
          </a:blip>
          <a:srcRect b="4269" l="5031" r="3485" t="4314"/>
          <a:stretch/>
        </p:blipFill>
        <p:spPr>
          <a:xfrm>
            <a:off x="6062995" y="3091658"/>
            <a:ext cx="849600" cy="748200"/>
          </a:xfrm>
          <a:prstGeom prst="ellipse">
            <a:avLst/>
          </a:prstGeom>
          <a:noFill/>
          <a:ln>
            <a:noFill/>
          </a:ln>
        </p:spPr>
      </p:pic>
      <p:pic>
        <p:nvPicPr>
          <p:cNvPr id="298" name="Shape 298"/>
          <p:cNvPicPr preferRelativeResize="0"/>
          <p:nvPr/>
        </p:nvPicPr>
        <p:blipFill rotWithShape="1">
          <a:blip r:embed="rId13">
            <a:alphaModFix/>
          </a:blip>
          <a:srcRect b="3239" l="5234" r="10604" t="6007"/>
          <a:stretch/>
        </p:blipFill>
        <p:spPr>
          <a:xfrm>
            <a:off x="7584409" y="3682097"/>
            <a:ext cx="810600" cy="748200"/>
          </a:xfrm>
          <a:prstGeom prst="ellipse">
            <a:avLst/>
          </a:prstGeom>
          <a:noFill/>
          <a:ln>
            <a:noFill/>
          </a:ln>
        </p:spPr>
      </p:pic>
      <p:sp>
        <p:nvSpPr>
          <p:cNvPr id="299" name="Shape 299"/>
          <p:cNvSpPr txBox="1"/>
          <p:nvPr/>
        </p:nvSpPr>
        <p:spPr>
          <a:xfrm>
            <a:off x="5652401" y="3975906"/>
            <a:ext cx="1975800" cy="309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351C75"/>
              </a:buClr>
              <a:buSzPts val="2100"/>
              <a:buFont typeface="Fredericka the Great"/>
              <a:buNone/>
            </a:pPr>
            <a:r>
              <a:rPr b="0" i="0" lang="es-419" sz="2100" u="none" cap="none" strike="noStrike">
                <a:solidFill>
                  <a:srgbClr val="351C75"/>
                </a:solidFill>
                <a:latin typeface="Fredericka the Great"/>
                <a:ea typeface="Fredericka the Great"/>
                <a:cs typeface="Fredericka the Great"/>
                <a:sym typeface="Fredericka the Great"/>
              </a:rPr>
              <a:t>Centro 10,9%</a:t>
            </a:r>
            <a:endParaRPr b="0" i="0" sz="2100" u="none" cap="none" strike="noStrike">
              <a:solidFill>
                <a:srgbClr val="351C75"/>
              </a:solidFill>
              <a:latin typeface="Fredericka the Great"/>
              <a:ea typeface="Fredericka the Great"/>
              <a:cs typeface="Fredericka the Great"/>
              <a:sym typeface="Fredericka the Gre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nvSpPr>
        <p:spPr>
          <a:xfrm>
            <a:off x="520495" y="1113588"/>
            <a:ext cx="1944600" cy="54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FRECUENCIA</a:t>
            </a:r>
            <a:endParaRPr b="1" sz="2000">
              <a:solidFill>
                <a:srgbClr val="A64D79"/>
              </a:solidFill>
              <a:latin typeface="Roboto"/>
              <a:ea typeface="Roboto"/>
              <a:cs typeface="Roboto"/>
              <a:sym typeface="Roboto"/>
            </a:endParaRPr>
          </a:p>
        </p:txBody>
      </p:sp>
      <p:sp>
        <p:nvSpPr>
          <p:cNvPr id="305" name="Shape 305"/>
          <p:cNvSpPr txBox="1"/>
          <p:nvPr/>
        </p:nvSpPr>
        <p:spPr>
          <a:xfrm>
            <a:off x="142354" y="87474"/>
            <a:ext cx="6516900" cy="46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Playfair Display"/>
              <a:buNone/>
            </a:pPr>
            <a:r>
              <a:rPr b="1" lang="es-419" sz="2700">
                <a:solidFill>
                  <a:srgbClr val="0082B3"/>
                </a:solidFill>
                <a:latin typeface="Roboto"/>
                <a:ea typeface="Roboto"/>
                <a:cs typeface="Roboto"/>
                <a:sym typeface="Roboto"/>
              </a:rPr>
              <a:t>RESULTADOS ENCUESTA</a:t>
            </a:r>
            <a:endParaRPr b="1" sz="2700">
              <a:solidFill>
                <a:srgbClr val="0082B3"/>
              </a:solidFill>
              <a:latin typeface="Roboto"/>
              <a:ea typeface="Roboto"/>
              <a:cs typeface="Roboto"/>
              <a:sym typeface="Roboto"/>
            </a:endParaRPr>
          </a:p>
        </p:txBody>
      </p:sp>
      <p:sp>
        <p:nvSpPr>
          <p:cNvPr id="306" name="Shape 306"/>
          <p:cNvSpPr txBox="1"/>
          <p:nvPr/>
        </p:nvSpPr>
        <p:spPr>
          <a:xfrm>
            <a:off x="304414" y="573528"/>
            <a:ext cx="6516900" cy="464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D5BEE6"/>
              </a:buClr>
              <a:buSzPts val="2700"/>
              <a:buFont typeface="Source Sans Pro"/>
              <a:buNone/>
            </a:pPr>
            <a:r>
              <a:rPr b="1" lang="es-419" sz="2700">
                <a:solidFill>
                  <a:srgbClr val="A64D79"/>
                </a:solidFill>
                <a:latin typeface="Roboto"/>
                <a:ea typeface="Roboto"/>
                <a:cs typeface="Roboto"/>
                <a:sym typeface="Roboto"/>
              </a:rPr>
              <a:t>Perfil Consumidores</a:t>
            </a:r>
            <a:endParaRPr b="1" sz="2700">
              <a:solidFill>
                <a:srgbClr val="A64D79"/>
              </a:solidFill>
              <a:latin typeface="Roboto"/>
              <a:ea typeface="Roboto"/>
              <a:cs typeface="Roboto"/>
              <a:sym typeface="Roboto"/>
            </a:endParaRPr>
          </a:p>
        </p:txBody>
      </p:sp>
      <p:sp>
        <p:nvSpPr>
          <p:cNvPr id="307" name="Shape 307"/>
          <p:cNvSpPr txBox="1"/>
          <p:nvPr/>
        </p:nvSpPr>
        <p:spPr>
          <a:xfrm>
            <a:off x="3761704" y="1129863"/>
            <a:ext cx="1944600" cy="54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CONSUMO</a:t>
            </a:r>
            <a:endParaRPr b="1" sz="2000">
              <a:solidFill>
                <a:srgbClr val="A64D79"/>
              </a:solidFill>
              <a:latin typeface="Roboto"/>
              <a:ea typeface="Roboto"/>
              <a:cs typeface="Roboto"/>
              <a:sym typeface="Roboto"/>
            </a:endParaRPr>
          </a:p>
        </p:txBody>
      </p:sp>
      <p:pic>
        <p:nvPicPr>
          <p:cNvPr descr="Resultado de imagen para DOLARES ANIMADOS" id="308" name="Shape 308"/>
          <p:cNvPicPr preferRelativeResize="0"/>
          <p:nvPr/>
        </p:nvPicPr>
        <p:blipFill rotWithShape="1">
          <a:blip r:embed="rId3">
            <a:alphaModFix/>
          </a:blip>
          <a:srcRect b="0" l="0" r="0" t="0"/>
          <a:stretch/>
        </p:blipFill>
        <p:spPr>
          <a:xfrm>
            <a:off x="3761699" y="2031690"/>
            <a:ext cx="972109" cy="505078"/>
          </a:xfrm>
          <a:prstGeom prst="rect">
            <a:avLst/>
          </a:prstGeom>
          <a:noFill/>
          <a:ln>
            <a:noFill/>
          </a:ln>
        </p:spPr>
      </p:pic>
      <p:pic>
        <p:nvPicPr>
          <p:cNvPr descr="Resultado de imagen para DOLARES ANIMADOS" id="309" name="Shape 309"/>
          <p:cNvPicPr preferRelativeResize="0"/>
          <p:nvPr/>
        </p:nvPicPr>
        <p:blipFill rotWithShape="1">
          <a:blip r:embed="rId3">
            <a:alphaModFix/>
          </a:blip>
          <a:srcRect b="0" l="0" r="0" t="0"/>
          <a:stretch/>
        </p:blipFill>
        <p:spPr>
          <a:xfrm>
            <a:off x="3626648" y="4137924"/>
            <a:ext cx="1242139" cy="645377"/>
          </a:xfrm>
          <a:prstGeom prst="rect">
            <a:avLst/>
          </a:prstGeom>
          <a:noFill/>
          <a:ln>
            <a:noFill/>
          </a:ln>
        </p:spPr>
      </p:pic>
      <p:pic>
        <p:nvPicPr>
          <p:cNvPr descr="Resultado de imagen para DOLARES ANIMADOS" id="310" name="Shape 310"/>
          <p:cNvPicPr preferRelativeResize="0"/>
          <p:nvPr/>
        </p:nvPicPr>
        <p:blipFill rotWithShape="1">
          <a:blip r:embed="rId3">
            <a:alphaModFix/>
          </a:blip>
          <a:srcRect b="0" l="0" r="0" t="0"/>
          <a:stretch/>
        </p:blipFill>
        <p:spPr>
          <a:xfrm>
            <a:off x="3653659" y="3381840"/>
            <a:ext cx="1188134" cy="617318"/>
          </a:xfrm>
          <a:prstGeom prst="rect">
            <a:avLst/>
          </a:prstGeom>
          <a:noFill/>
          <a:ln>
            <a:noFill/>
          </a:ln>
        </p:spPr>
      </p:pic>
      <p:pic>
        <p:nvPicPr>
          <p:cNvPr descr="Resultado de imagen para DOLARES ANIMADOS" id="311" name="Shape 311"/>
          <p:cNvPicPr preferRelativeResize="0"/>
          <p:nvPr/>
        </p:nvPicPr>
        <p:blipFill rotWithShape="1">
          <a:blip r:embed="rId3">
            <a:alphaModFix/>
          </a:blip>
          <a:srcRect b="0" l="0" r="0" t="0"/>
          <a:stretch/>
        </p:blipFill>
        <p:spPr>
          <a:xfrm>
            <a:off x="3705644" y="2676944"/>
            <a:ext cx="1084189" cy="563311"/>
          </a:xfrm>
          <a:prstGeom prst="rect">
            <a:avLst/>
          </a:prstGeom>
          <a:noFill/>
          <a:ln>
            <a:noFill/>
          </a:ln>
        </p:spPr>
      </p:pic>
      <p:sp>
        <p:nvSpPr>
          <p:cNvPr id="312" name="Shape 312"/>
          <p:cNvSpPr txBox="1"/>
          <p:nvPr/>
        </p:nvSpPr>
        <p:spPr>
          <a:xfrm>
            <a:off x="4977150" y="2119418"/>
            <a:ext cx="972300" cy="27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1800">
                <a:solidFill>
                  <a:srgbClr val="0082B3"/>
                </a:solidFill>
                <a:latin typeface="Roboto"/>
                <a:ea typeface="Roboto"/>
                <a:cs typeface="Roboto"/>
                <a:sym typeface="Roboto"/>
              </a:rPr>
              <a:t>10,60%</a:t>
            </a:r>
            <a:endParaRPr b="1" sz="1800">
              <a:solidFill>
                <a:srgbClr val="0082B3"/>
              </a:solidFill>
              <a:latin typeface="Roboto"/>
              <a:ea typeface="Roboto"/>
              <a:cs typeface="Roboto"/>
              <a:sym typeface="Roboto"/>
            </a:endParaRPr>
          </a:p>
        </p:txBody>
      </p:sp>
      <p:sp>
        <p:nvSpPr>
          <p:cNvPr id="313" name="Shape 313"/>
          <p:cNvSpPr txBox="1"/>
          <p:nvPr/>
        </p:nvSpPr>
        <p:spPr>
          <a:xfrm>
            <a:off x="4842100" y="1977684"/>
            <a:ext cx="1242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419" sz="1400">
                <a:solidFill>
                  <a:schemeClr val="dk1"/>
                </a:solidFill>
                <a:latin typeface="Roboto"/>
                <a:ea typeface="Roboto"/>
                <a:cs typeface="Roboto"/>
                <a:sym typeface="Roboto"/>
              </a:rPr>
              <a:t>Menos de $5</a:t>
            </a:r>
            <a:endParaRPr sz="1400">
              <a:solidFill>
                <a:schemeClr val="dk1"/>
              </a:solidFill>
              <a:latin typeface="Roboto"/>
              <a:ea typeface="Roboto"/>
              <a:cs typeface="Roboto"/>
              <a:sym typeface="Roboto"/>
            </a:endParaRPr>
          </a:p>
        </p:txBody>
      </p:sp>
      <p:sp>
        <p:nvSpPr>
          <p:cNvPr id="314" name="Shape 314"/>
          <p:cNvSpPr/>
          <p:nvPr/>
        </p:nvSpPr>
        <p:spPr>
          <a:xfrm>
            <a:off x="4910632" y="2679762"/>
            <a:ext cx="11055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419" sz="1400">
                <a:solidFill>
                  <a:schemeClr val="dk1"/>
                </a:solidFill>
                <a:latin typeface="Roboto"/>
                <a:ea typeface="Roboto"/>
                <a:cs typeface="Roboto"/>
                <a:sym typeface="Roboto"/>
              </a:rPr>
              <a:t>De $5 a $10</a:t>
            </a:r>
            <a:endParaRPr sz="1400">
              <a:solidFill>
                <a:schemeClr val="dk1"/>
              </a:solidFill>
              <a:latin typeface="Roboto"/>
              <a:ea typeface="Roboto"/>
              <a:cs typeface="Roboto"/>
              <a:sym typeface="Roboto"/>
            </a:endParaRPr>
          </a:p>
        </p:txBody>
      </p:sp>
      <p:sp>
        <p:nvSpPr>
          <p:cNvPr id="315" name="Shape 315"/>
          <p:cNvSpPr txBox="1"/>
          <p:nvPr/>
        </p:nvSpPr>
        <p:spPr>
          <a:xfrm>
            <a:off x="4977150" y="3516221"/>
            <a:ext cx="972300" cy="27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1800">
                <a:solidFill>
                  <a:srgbClr val="0082B3"/>
                </a:solidFill>
                <a:latin typeface="Roboto"/>
                <a:ea typeface="Roboto"/>
                <a:cs typeface="Roboto"/>
                <a:sym typeface="Roboto"/>
              </a:rPr>
              <a:t>18,3%</a:t>
            </a:r>
            <a:endParaRPr b="1" sz="1800">
              <a:solidFill>
                <a:srgbClr val="0082B3"/>
              </a:solidFill>
              <a:latin typeface="Roboto"/>
              <a:ea typeface="Roboto"/>
              <a:cs typeface="Roboto"/>
              <a:sym typeface="Roboto"/>
            </a:endParaRPr>
          </a:p>
        </p:txBody>
      </p:sp>
      <p:sp>
        <p:nvSpPr>
          <p:cNvPr id="316" name="Shape 316"/>
          <p:cNvSpPr/>
          <p:nvPr/>
        </p:nvSpPr>
        <p:spPr>
          <a:xfrm>
            <a:off x="4910632" y="4083918"/>
            <a:ext cx="11055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419" sz="1400">
                <a:solidFill>
                  <a:schemeClr val="dk1"/>
                </a:solidFill>
                <a:latin typeface="Roboto"/>
                <a:ea typeface="Roboto"/>
                <a:cs typeface="Roboto"/>
                <a:sym typeface="Roboto"/>
              </a:rPr>
              <a:t>Más de $15</a:t>
            </a:r>
            <a:endParaRPr sz="1400">
              <a:solidFill>
                <a:schemeClr val="dk1"/>
              </a:solidFill>
              <a:latin typeface="Roboto"/>
              <a:ea typeface="Roboto"/>
              <a:cs typeface="Roboto"/>
              <a:sym typeface="Roboto"/>
            </a:endParaRPr>
          </a:p>
        </p:txBody>
      </p:sp>
      <p:sp>
        <p:nvSpPr>
          <p:cNvPr id="317" name="Shape 317"/>
          <p:cNvSpPr txBox="1"/>
          <p:nvPr/>
        </p:nvSpPr>
        <p:spPr>
          <a:xfrm>
            <a:off x="4977150" y="2814143"/>
            <a:ext cx="972300" cy="27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1800">
                <a:solidFill>
                  <a:srgbClr val="0082B3"/>
                </a:solidFill>
                <a:latin typeface="Roboto"/>
                <a:ea typeface="Roboto"/>
                <a:cs typeface="Roboto"/>
                <a:sym typeface="Roboto"/>
              </a:rPr>
              <a:t>47,1%</a:t>
            </a:r>
            <a:endParaRPr b="1" sz="1800">
              <a:solidFill>
                <a:srgbClr val="0082B3"/>
              </a:solidFill>
              <a:latin typeface="Roboto"/>
              <a:ea typeface="Roboto"/>
              <a:cs typeface="Roboto"/>
              <a:sym typeface="Roboto"/>
            </a:endParaRPr>
          </a:p>
        </p:txBody>
      </p:sp>
      <p:sp>
        <p:nvSpPr>
          <p:cNvPr id="318" name="Shape 318"/>
          <p:cNvSpPr/>
          <p:nvPr/>
        </p:nvSpPr>
        <p:spPr>
          <a:xfrm>
            <a:off x="4910632" y="3381840"/>
            <a:ext cx="11055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s-419" sz="1400">
                <a:solidFill>
                  <a:schemeClr val="dk1"/>
                </a:solidFill>
                <a:latin typeface="Roboto"/>
                <a:ea typeface="Roboto"/>
                <a:cs typeface="Roboto"/>
                <a:sym typeface="Roboto"/>
              </a:rPr>
              <a:t>$11 a $15</a:t>
            </a:r>
            <a:endParaRPr sz="1400">
              <a:solidFill>
                <a:schemeClr val="dk1"/>
              </a:solidFill>
              <a:latin typeface="Roboto"/>
              <a:ea typeface="Roboto"/>
              <a:cs typeface="Roboto"/>
              <a:sym typeface="Roboto"/>
            </a:endParaRPr>
          </a:p>
        </p:txBody>
      </p:sp>
      <p:sp>
        <p:nvSpPr>
          <p:cNvPr id="319" name="Shape 319"/>
          <p:cNvSpPr txBox="1"/>
          <p:nvPr/>
        </p:nvSpPr>
        <p:spPr>
          <a:xfrm>
            <a:off x="4977150" y="4218299"/>
            <a:ext cx="972300" cy="27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1800">
                <a:solidFill>
                  <a:srgbClr val="0082B3"/>
                </a:solidFill>
                <a:latin typeface="Roboto"/>
                <a:ea typeface="Roboto"/>
                <a:cs typeface="Roboto"/>
                <a:sym typeface="Roboto"/>
              </a:rPr>
              <a:t>24%</a:t>
            </a:r>
            <a:endParaRPr b="1" sz="1800">
              <a:solidFill>
                <a:srgbClr val="0082B3"/>
              </a:solidFill>
              <a:latin typeface="Roboto"/>
              <a:ea typeface="Roboto"/>
              <a:cs typeface="Roboto"/>
              <a:sym typeface="Roboto"/>
            </a:endParaRPr>
          </a:p>
        </p:txBody>
      </p:sp>
      <p:pic>
        <p:nvPicPr>
          <p:cNvPr id="320" name="Shape 320"/>
          <p:cNvPicPr preferRelativeResize="0"/>
          <p:nvPr/>
        </p:nvPicPr>
        <p:blipFill rotWithShape="1">
          <a:blip r:embed="rId4">
            <a:alphaModFix/>
          </a:blip>
          <a:srcRect b="49038" l="0" r="0" t="25480"/>
          <a:stretch/>
        </p:blipFill>
        <p:spPr>
          <a:xfrm>
            <a:off x="6408682" y="3165816"/>
            <a:ext cx="1751673" cy="378042"/>
          </a:xfrm>
          <a:prstGeom prst="rect">
            <a:avLst/>
          </a:prstGeom>
          <a:noFill/>
          <a:ln>
            <a:noFill/>
          </a:ln>
        </p:spPr>
      </p:pic>
      <p:sp>
        <p:nvSpPr>
          <p:cNvPr id="321" name="Shape 321"/>
          <p:cNvSpPr txBox="1"/>
          <p:nvPr/>
        </p:nvSpPr>
        <p:spPr>
          <a:xfrm>
            <a:off x="6408682" y="1113588"/>
            <a:ext cx="2519400" cy="54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100">
                <a:solidFill>
                  <a:srgbClr val="A64D79"/>
                </a:solidFill>
                <a:latin typeface="Roboto"/>
                <a:ea typeface="Roboto"/>
                <a:cs typeface="Roboto"/>
                <a:sym typeface="Roboto"/>
              </a:rPr>
              <a:t>DÍAS ASISTENCIA</a:t>
            </a:r>
            <a:endParaRPr b="1" sz="2100">
              <a:solidFill>
                <a:srgbClr val="A64D79"/>
              </a:solidFill>
              <a:latin typeface="Roboto"/>
              <a:ea typeface="Roboto"/>
              <a:cs typeface="Roboto"/>
              <a:sym typeface="Roboto"/>
            </a:endParaRPr>
          </a:p>
        </p:txBody>
      </p:sp>
      <p:pic>
        <p:nvPicPr>
          <p:cNvPr id="322" name="Shape 322"/>
          <p:cNvPicPr preferRelativeResize="0"/>
          <p:nvPr/>
        </p:nvPicPr>
        <p:blipFill rotWithShape="1">
          <a:blip r:embed="rId4">
            <a:alphaModFix/>
          </a:blip>
          <a:srcRect b="0" l="0" r="0" t="50963"/>
          <a:stretch/>
        </p:blipFill>
        <p:spPr>
          <a:xfrm>
            <a:off x="7392327" y="3975906"/>
            <a:ext cx="1751673" cy="727520"/>
          </a:xfrm>
          <a:prstGeom prst="rect">
            <a:avLst/>
          </a:prstGeom>
          <a:noFill/>
          <a:ln>
            <a:noFill/>
          </a:ln>
        </p:spPr>
      </p:pic>
      <p:pic>
        <p:nvPicPr>
          <p:cNvPr id="323" name="Shape 323"/>
          <p:cNvPicPr preferRelativeResize="0"/>
          <p:nvPr/>
        </p:nvPicPr>
        <p:blipFill rotWithShape="1">
          <a:blip r:embed="rId4">
            <a:alphaModFix/>
          </a:blip>
          <a:srcRect b="74519" l="0" r="0" t="0"/>
          <a:stretch/>
        </p:blipFill>
        <p:spPr>
          <a:xfrm>
            <a:off x="7523398" y="2355726"/>
            <a:ext cx="1620602" cy="378042"/>
          </a:xfrm>
          <a:prstGeom prst="rect">
            <a:avLst/>
          </a:prstGeom>
          <a:noFill/>
          <a:ln>
            <a:noFill/>
          </a:ln>
        </p:spPr>
      </p:pic>
      <p:pic>
        <p:nvPicPr>
          <p:cNvPr descr="Resultado de imagen para dias de la semana" id="324" name="Shape 324"/>
          <p:cNvPicPr preferRelativeResize="0"/>
          <p:nvPr/>
        </p:nvPicPr>
        <p:blipFill rotWithShape="1">
          <a:blip r:embed="rId5">
            <a:alphaModFix/>
          </a:blip>
          <a:srcRect b="85460" l="9342" r="7683" t="3635"/>
          <a:stretch/>
        </p:blipFill>
        <p:spPr>
          <a:xfrm>
            <a:off x="7489083" y="1935122"/>
            <a:ext cx="1654917" cy="312591"/>
          </a:xfrm>
          <a:prstGeom prst="rect">
            <a:avLst/>
          </a:prstGeom>
          <a:noFill/>
          <a:ln>
            <a:noFill/>
          </a:ln>
        </p:spPr>
      </p:pic>
      <p:sp>
        <p:nvSpPr>
          <p:cNvPr id="325" name="Shape 325"/>
          <p:cNvSpPr txBox="1"/>
          <p:nvPr/>
        </p:nvSpPr>
        <p:spPr>
          <a:xfrm>
            <a:off x="8083304" y="2175076"/>
            <a:ext cx="3780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s-419" sz="1400">
                <a:solidFill>
                  <a:schemeClr val="dk1"/>
                </a:solidFill>
                <a:latin typeface="Roboto"/>
                <a:ea typeface="Roboto"/>
                <a:cs typeface="Roboto"/>
                <a:sym typeface="Roboto"/>
              </a:rPr>
              <a:t>A</a:t>
            </a:r>
            <a:endParaRPr b="1" sz="1400">
              <a:solidFill>
                <a:schemeClr val="dk1"/>
              </a:solidFill>
              <a:latin typeface="Roboto"/>
              <a:ea typeface="Roboto"/>
              <a:cs typeface="Roboto"/>
              <a:sym typeface="Roboto"/>
            </a:endParaRPr>
          </a:p>
        </p:txBody>
      </p:sp>
      <p:sp>
        <p:nvSpPr>
          <p:cNvPr id="326" name="Shape 326"/>
          <p:cNvSpPr txBox="1"/>
          <p:nvPr/>
        </p:nvSpPr>
        <p:spPr>
          <a:xfrm>
            <a:off x="6597842" y="2220708"/>
            <a:ext cx="972300" cy="27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1800">
                <a:solidFill>
                  <a:srgbClr val="689823"/>
                </a:solidFill>
                <a:latin typeface="Roboto"/>
                <a:ea typeface="Roboto"/>
                <a:cs typeface="Roboto"/>
                <a:sym typeface="Roboto"/>
              </a:rPr>
              <a:t>19,7%</a:t>
            </a:r>
            <a:endParaRPr b="1" sz="1800">
              <a:solidFill>
                <a:srgbClr val="689823"/>
              </a:solidFill>
              <a:latin typeface="Roboto"/>
              <a:ea typeface="Roboto"/>
              <a:cs typeface="Roboto"/>
              <a:sym typeface="Roboto"/>
            </a:endParaRPr>
          </a:p>
        </p:txBody>
      </p:sp>
      <p:sp>
        <p:nvSpPr>
          <p:cNvPr id="327" name="Shape 327"/>
          <p:cNvSpPr txBox="1"/>
          <p:nvPr/>
        </p:nvSpPr>
        <p:spPr>
          <a:xfrm>
            <a:off x="8171639" y="3111810"/>
            <a:ext cx="972300" cy="27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s-419" sz="1800">
                <a:solidFill>
                  <a:srgbClr val="689823"/>
                </a:solidFill>
                <a:latin typeface="Roboto"/>
                <a:ea typeface="Roboto"/>
                <a:cs typeface="Roboto"/>
                <a:sym typeface="Roboto"/>
              </a:rPr>
              <a:t>39</a:t>
            </a:r>
            <a:r>
              <a:rPr b="1" lang="es-419" sz="1800">
                <a:solidFill>
                  <a:srgbClr val="689823"/>
                </a:solidFill>
                <a:latin typeface="Roboto"/>
                <a:ea typeface="Roboto"/>
                <a:cs typeface="Roboto"/>
                <a:sym typeface="Roboto"/>
              </a:rPr>
              <a:t>,</a:t>
            </a:r>
            <a:r>
              <a:rPr b="1" lang="es-419" sz="1800">
                <a:solidFill>
                  <a:srgbClr val="689823"/>
                </a:solidFill>
                <a:latin typeface="Roboto"/>
                <a:ea typeface="Roboto"/>
                <a:cs typeface="Roboto"/>
                <a:sym typeface="Roboto"/>
              </a:rPr>
              <a:t>4%</a:t>
            </a:r>
            <a:endParaRPr b="1" sz="1800">
              <a:solidFill>
                <a:srgbClr val="689823"/>
              </a:solidFill>
              <a:latin typeface="Roboto"/>
              <a:ea typeface="Roboto"/>
              <a:cs typeface="Roboto"/>
              <a:sym typeface="Roboto"/>
            </a:endParaRPr>
          </a:p>
        </p:txBody>
      </p:sp>
      <p:sp>
        <p:nvSpPr>
          <p:cNvPr id="328" name="Shape 328"/>
          <p:cNvSpPr txBox="1"/>
          <p:nvPr/>
        </p:nvSpPr>
        <p:spPr>
          <a:xfrm>
            <a:off x="6516722" y="4083918"/>
            <a:ext cx="972300" cy="27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1800">
                <a:solidFill>
                  <a:srgbClr val="689823"/>
                </a:solidFill>
                <a:latin typeface="Roboto"/>
                <a:ea typeface="Roboto"/>
                <a:cs typeface="Roboto"/>
                <a:sym typeface="Roboto"/>
              </a:rPr>
              <a:t>40,9%</a:t>
            </a:r>
            <a:endParaRPr b="1" sz="1800">
              <a:solidFill>
                <a:srgbClr val="689823"/>
              </a:solidFill>
              <a:latin typeface="Roboto"/>
              <a:ea typeface="Roboto"/>
              <a:cs typeface="Roboto"/>
              <a:sym typeface="Roboto"/>
            </a:endParaRPr>
          </a:p>
        </p:txBody>
      </p:sp>
      <p:pic>
        <p:nvPicPr>
          <p:cNvPr id="329" name="Shape 329"/>
          <p:cNvPicPr preferRelativeResize="0"/>
          <p:nvPr/>
        </p:nvPicPr>
        <p:blipFill>
          <a:blip r:embed="rId6">
            <a:alphaModFix/>
          </a:blip>
          <a:stretch>
            <a:fillRect/>
          </a:stretch>
        </p:blipFill>
        <p:spPr>
          <a:xfrm>
            <a:off x="257150" y="1756825"/>
            <a:ext cx="2586350" cy="1629849"/>
          </a:xfrm>
          <a:prstGeom prst="rect">
            <a:avLst/>
          </a:prstGeom>
          <a:noFill/>
          <a:ln>
            <a:noFill/>
          </a:ln>
        </p:spPr>
      </p:pic>
      <p:pic>
        <p:nvPicPr>
          <p:cNvPr id="330" name="Shape 330"/>
          <p:cNvPicPr preferRelativeResize="0"/>
          <p:nvPr/>
        </p:nvPicPr>
        <p:blipFill rotWithShape="1">
          <a:blip r:embed="rId7">
            <a:alphaModFix/>
          </a:blip>
          <a:srcRect b="0" l="0" r="0" t="10402"/>
          <a:stretch/>
        </p:blipFill>
        <p:spPr>
          <a:xfrm>
            <a:off x="520500" y="3617988"/>
            <a:ext cx="2203275" cy="9099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nvSpPr>
        <p:spPr>
          <a:xfrm>
            <a:off x="1006675" y="1167594"/>
            <a:ext cx="1944600" cy="54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MOTIVOS</a:t>
            </a:r>
            <a:endParaRPr b="1" sz="2000">
              <a:solidFill>
                <a:srgbClr val="A64D79"/>
              </a:solidFill>
              <a:latin typeface="Roboto"/>
              <a:ea typeface="Roboto"/>
              <a:cs typeface="Roboto"/>
              <a:sym typeface="Roboto"/>
            </a:endParaRPr>
          </a:p>
        </p:txBody>
      </p:sp>
      <p:sp>
        <p:nvSpPr>
          <p:cNvPr id="336" name="Shape 336"/>
          <p:cNvSpPr txBox="1"/>
          <p:nvPr/>
        </p:nvSpPr>
        <p:spPr>
          <a:xfrm>
            <a:off x="3427479" y="1167588"/>
            <a:ext cx="1944600" cy="54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GRUPO</a:t>
            </a:r>
            <a:endParaRPr b="1" sz="2000">
              <a:solidFill>
                <a:srgbClr val="A64D79"/>
              </a:solidFill>
              <a:latin typeface="Roboto"/>
              <a:ea typeface="Roboto"/>
              <a:cs typeface="Roboto"/>
              <a:sym typeface="Roboto"/>
            </a:endParaRPr>
          </a:p>
        </p:txBody>
      </p:sp>
      <p:sp>
        <p:nvSpPr>
          <p:cNvPr id="337" name="Shape 337"/>
          <p:cNvSpPr txBox="1"/>
          <p:nvPr/>
        </p:nvSpPr>
        <p:spPr>
          <a:xfrm>
            <a:off x="6408682" y="1113588"/>
            <a:ext cx="2519400" cy="54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100">
                <a:solidFill>
                  <a:srgbClr val="A64D79"/>
                </a:solidFill>
                <a:latin typeface="Roboto"/>
                <a:ea typeface="Roboto"/>
                <a:cs typeface="Roboto"/>
                <a:sym typeface="Roboto"/>
              </a:rPr>
              <a:t>BENEFICIOS</a:t>
            </a:r>
            <a:endParaRPr b="1" sz="2100">
              <a:solidFill>
                <a:srgbClr val="A64D79"/>
              </a:solidFill>
              <a:latin typeface="Roboto"/>
              <a:ea typeface="Roboto"/>
              <a:cs typeface="Roboto"/>
              <a:sym typeface="Roboto"/>
            </a:endParaRPr>
          </a:p>
        </p:txBody>
      </p:sp>
      <p:pic>
        <p:nvPicPr>
          <p:cNvPr descr="Resultado de imagen para CHECK" id="338" name="Shape 338"/>
          <p:cNvPicPr preferRelativeResize="0"/>
          <p:nvPr/>
        </p:nvPicPr>
        <p:blipFill rotWithShape="1">
          <a:blip r:embed="rId3">
            <a:alphaModFix/>
          </a:blip>
          <a:srcRect b="12934" l="3620" r="50488" t="10618"/>
          <a:stretch/>
        </p:blipFill>
        <p:spPr>
          <a:xfrm>
            <a:off x="3807768" y="1985099"/>
            <a:ext cx="896690" cy="849262"/>
          </a:xfrm>
          <a:prstGeom prst="rect">
            <a:avLst/>
          </a:prstGeom>
          <a:noFill/>
          <a:ln>
            <a:noFill/>
          </a:ln>
        </p:spPr>
      </p:pic>
      <p:pic>
        <p:nvPicPr>
          <p:cNvPr descr="Resultado de imagen para CHECK" id="339" name="Shape 339"/>
          <p:cNvPicPr preferRelativeResize="0"/>
          <p:nvPr/>
        </p:nvPicPr>
        <p:blipFill rotWithShape="1">
          <a:blip r:embed="rId3">
            <a:alphaModFix/>
          </a:blip>
          <a:srcRect b="12613" l="52502" r="2815" t="10939"/>
          <a:stretch/>
        </p:blipFill>
        <p:spPr>
          <a:xfrm>
            <a:off x="3807765" y="3327827"/>
            <a:ext cx="896690" cy="872245"/>
          </a:xfrm>
          <a:prstGeom prst="rect">
            <a:avLst/>
          </a:prstGeom>
          <a:noFill/>
          <a:ln>
            <a:noFill/>
          </a:ln>
        </p:spPr>
      </p:pic>
      <p:sp>
        <p:nvSpPr>
          <p:cNvPr id="340" name="Shape 340"/>
          <p:cNvSpPr txBox="1"/>
          <p:nvPr/>
        </p:nvSpPr>
        <p:spPr>
          <a:xfrm>
            <a:off x="4427742" y="2215158"/>
            <a:ext cx="1026600" cy="432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1800">
                <a:solidFill>
                  <a:srgbClr val="689823"/>
                </a:solidFill>
                <a:latin typeface="Roboto"/>
                <a:ea typeface="Roboto"/>
                <a:cs typeface="Roboto"/>
                <a:sym typeface="Roboto"/>
              </a:rPr>
              <a:t>99%</a:t>
            </a:r>
            <a:endParaRPr b="1" sz="1800">
              <a:solidFill>
                <a:srgbClr val="689823"/>
              </a:solidFill>
              <a:latin typeface="Roboto"/>
              <a:ea typeface="Roboto"/>
              <a:cs typeface="Roboto"/>
              <a:sym typeface="Roboto"/>
            </a:endParaRPr>
          </a:p>
        </p:txBody>
      </p:sp>
      <p:sp>
        <p:nvSpPr>
          <p:cNvPr id="341" name="Shape 341"/>
          <p:cNvSpPr txBox="1"/>
          <p:nvPr/>
        </p:nvSpPr>
        <p:spPr>
          <a:xfrm>
            <a:off x="4413249" y="3547945"/>
            <a:ext cx="1026600" cy="432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1800">
                <a:solidFill>
                  <a:srgbClr val="689823"/>
                </a:solidFill>
                <a:latin typeface="Roboto"/>
                <a:ea typeface="Roboto"/>
                <a:cs typeface="Roboto"/>
                <a:sym typeface="Roboto"/>
              </a:rPr>
              <a:t>1%</a:t>
            </a:r>
            <a:endParaRPr b="1" sz="1800">
              <a:solidFill>
                <a:srgbClr val="689823"/>
              </a:solidFill>
              <a:latin typeface="Roboto"/>
              <a:ea typeface="Roboto"/>
              <a:cs typeface="Roboto"/>
              <a:sym typeface="Roboto"/>
            </a:endParaRPr>
          </a:p>
        </p:txBody>
      </p:sp>
      <p:pic>
        <p:nvPicPr>
          <p:cNvPr id="342" name="Shape 342"/>
          <p:cNvPicPr preferRelativeResize="0"/>
          <p:nvPr/>
        </p:nvPicPr>
        <p:blipFill>
          <a:blip r:embed="rId4">
            <a:alphaModFix/>
          </a:blip>
          <a:stretch>
            <a:fillRect/>
          </a:stretch>
        </p:blipFill>
        <p:spPr>
          <a:xfrm>
            <a:off x="6130075" y="3757425"/>
            <a:ext cx="2599499" cy="1093325"/>
          </a:xfrm>
          <a:prstGeom prst="rect">
            <a:avLst/>
          </a:prstGeom>
          <a:noFill/>
          <a:ln>
            <a:noFill/>
          </a:ln>
        </p:spPr>
      </p:pic>
      <p:pic>
        <p:nvPicPr>
          <p:cNvPr id="343" name="Shape 343"/>
          <p:cNvPicPr preferRelativeResize="0"/>
          <p:nvPr/>
        </p:nvPicPr>
        <p:blipFill>
          <a:blip r:embed="rId5">
            <a:alphaModFix/>
          </a:blip>
          <a:stretch>
            <a:fillRect/>
          </a:stretch>
        </p:blipFill>
        <p:spPr>
          <a:xfrm>
            <a:off x="472925" y="1859981"/>
            <a:ext cx="2478347" cy="1639469"/>
          </a:xfrm>
          <a:prstGeom prst="rect">
            <a:avLst/>
          </a:prstGeom>
          <a:noFill/>
          <a:ln>
            <a:noFill/>
          </a:ln>
        </p:spPr>
      </p:pic>
      <p:pic>
        <p:nvPicPr>
          <p:cNvPr id="344" name="Shape 344"/>
          <p:cNvPicPr preferRelativeResize="0"/>
          <p:nvPr/>
        </p:nvPicPr>
        <p:blipFill>
          <a:blip r:embed="rId6">
            <a:alphaModFix/>
          </a:blip>
          <a:stretch>
            <a:fillRect/>
          </a:stretch>
        </p:blipFill>
        <p:spPr>
          <a:xfrm>
            <a:off x="5898449" y="1805988"/>
            <a:ext cx="3062751" cy="1799037"/>
          </a:xfrm>
          <a:prstGeom prst="rect">
            <a:avLst/>
          </a:prstGeom>
          <a:noFill/>
          <a:ln>
            <a:noFill/>
          </a:ln>
        </p:spPr>
      </p:pic>
      <p:pic>
        <p:nvPicPr>
          <p:cNvPr id="345" name="Shape 345"/>
          <p:cNvPicPr preferRelativeResize="0"/>
          <p:nvPr/>
        </p:nvPicPr>
        <p:blipFill>
          <a:blip r:embed="rId7">
            <a:alphaModFix/>
          </a:blip>
          <a:stretch>
            <a:fillRect/>
          </a:stretch>
        </p:blipFill>
        <p:spPr>
          <a:xfrm>
            <a:off x="142350" y="3757425"/>
            <a:ext cx="3580673" cy="1093325"/>
          </a:xfrm>
          <a:prstGeom prst="rect">
            <a:avLst/>
          </a:prstGeom>
          <a:noFill/>
          <a:ln>
            <a:noFill/>
          </a:ln>
        </p:spPr>
      </p:pic>
      <p:sp>
        <p:nvSpPr>
          <p:cNvPr id="346" name="Shape 346"/>
          <p:cNvSpPr txBox="1"/>
          <p:nvPr/>
        </p:nvSpPr>
        <p:spPr>
          <a:xfrm>
            <a:off x="142354" y="87474"/>
            <a:ext cx="6516900" cy="46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Playfair Display"/>
              <a:buNone/>
            </a:pPr>
            <a:r>
              <a:rPr b="1" lang="es-419" sz="2700">
                <a:solidFill>
                  <a:srgbClr val="0082B3"/>
                </a:solidFill>
                <a:latin typeface="Roboto"/>
                <a:ea typeface="Roboto"/>
                <a:cs typeface="Roboto"/>
                <a:sym typeface="Roboto"/>
              </a:rPr>
              <a:t>RESULTADOS ENCUESTA</a:t>
            </a:r>
            <a:endParaRPr b="1" sz="2700">
              <a:solidFill>
                <a:srgbClr val="0082B3"/>
              </a:solidFill>
              <a:latin typeface="Roboto"/>
              <a:ea typeface="Roboto"/>
              <a:cs typeface="Roboto"/>
              <a:sym typeface="Roboto"/>
            </a:endParaRPr>
          </a:p>
        </p:txBody>
      </p:sp>
      <p:sp>
        <p:nvSpPr>
          <p:cNvPr id="347" name="Shape 347"/>
          <p:cNvSpPr txBox="1"/>
          <p:nvPr/>
        </p:nvSpPr>
        <p:spPr>
          <a:xfrm>
            <a:off x="304414" y="573528"/>
            <a:ext cx="6516900" cy="464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D5BEE6"/>
              </a:buClr>
              <a:buSzPts val="2700"/>
              <a:buFont typeface="Source Sans Pro"/>
              <a:buNone/>
            </a:pPr>
            <a:r>
              <a:rPr b="1" lang="es-419" sz="2700">
                <a:solidFill>
                  <a:srgbClr val="A64D79"/>
                </a:solidFill>
                <a:latin typeface="Roboto"/>
                <a:ea typeface="Roboto"/>
                <a:cs typeface="Roboto"/>
                <a:sym typeface="Roboto"/>
              </a:rPr>
              <a:t>Perfil Consumidores</a:t>
            </a:r>
            <a:endParaRPr b="1" sz="2700">
              <a:solidFill>
                <a:srgbClr val="A64D79"/>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nvSpPr>
        <p:spPr>
          <a:xfrm>
            <a:off x="682555" y="1059582"/>
            <a:ext cx="2916900" cy="378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FRECUENCIA-DÍAS</a:t>
            </a:r>
            <a:endParaRPr b="1" sz="2000">
              <a:solidFill>
                <a:srgbClr val="A64D79"/>
              </a:solidFill>
              <a:latin typeface="Roboto"/>
              <a:ea typeface="Roboto"/>
              <a:cs typeface="Roboto"/>
              <a:sym typeface="Roboto"/>
            </a:endParaRPr>
          </a:p>
        </p:txBody>
      </p:sp>
      <p:sp>
        <p:nvSpPr>
          <p:cNvPr id="353" name="Shape 353"/>
          <p:cNvSpPr txBox="1"/>
          <p:nvPr/>
        </p:nvSpPr>
        <p:spPr>
          <a:xfrm>
            <a:off x="142354" y="87474"/>
            <a:ext cx="6516900" cy="46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Playfair Display"/>
              <a:buNone/>
            </a:pPr>
            <a:r>
              <a:rPr b="1" lang="es-419" sz="2700">
                <a:solidFill>
                  <a:srgbClr val="0082B3"/>
                </a:solidFill>
                <a:latin typeface="Roboto"/>
                <a:ea typeface="Roboto"/>
                <a:cs typeface="Roboto"/>
                <a:sym typeface="Roboto"/>
              </a:rPr>
              <a:t>RESULTADOS ENCUESTA</a:t>
            </a:r>
            <a:endParaRPr b="1" sz="2700">
              <a:solidFill>
                <a:srgbClr val="0082B3"/>
              </a:solidFill>
              <a:latin typeface="Roboto"/>
              <a:ea typeface="Roboto"/>
              <a:cs typeface="Roboto"/>
              <a:sym typeface="Roboto"/>
            </a:endParaRPr>
          </a:p>
        </p:txBody>
      </p:sp>
      <p:sp>
        <p:nvSpPr>
          <p:cNvPr id="354" name="Shape 354"/>
          <p:cNvSpPr txBox="1"/>
          <p:nvPr/>
        </p:nvSpPr>
        <p:spPr>
          <a:xfrm>
            <a:off x="304414" y="573528"/>
            <a:ext cx="6516900" cy="464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D5BEE6"/>
              </a:buClr>
              <a:buSzPts val="2700"/>
              <a:buFont typeface="Source Sans Pro"/>
              <a:buNone/>
            </a:pPr>
            <a:r>
              <a:rPr b="1" lang="es-419" sz="2700">
                <a:solidFill>
                  <a:srgbClr val="A64D79"/>
                </a:solidFill>
                <a:latin typeface="Roboto"/>
                <a:ea typeface="Roboto"/>
                <a:cs typeface="Roboto"/>
                <a:sym typeface="Roboto"/>
              </a:rPr>
              <a:t>Bivariado</a:t>
            </a:r>
            <a:endParaRPr b="1" i="0" sz="2700" u="none" cap="none" strike="noStrike">
              <a:solidFill>
                <a:srgbClr val="D5BEE6"/>
              </a:solidFill>
              <a:latin typeface="Source Sans Pro"/>
              <a:ea typeface="Source Sans Pro"/>
              <a:cs typeface="Source Sans Pro"/>
              <a:sym typeface="Source Sans Pro"/>
            </a:endParaRPr>
          </a:p>
        </p:txBody>
      </p:sp>
      <p:graphicFrame>
        <p:nvGraphicFramePr>
          <p:cNvPr id="355" name="Shape 355"/>
          <p:cNvGraphicFramePr/>
          <p:nvPr/>
        </p:nvGraphicFramePr>
        <p:xfrm>
          <a:off x="275579" y="1653648"/>
          <a:ext cx="3000000" cy="3000000"/>
        </p:xfrm>
        <a:graphic>
          <a:graphicData uri="http://schemas.openxmlformats.org/drawingml/2006/table">
            <a:tbl>
              <a:tblPr>
                <a:noFill/>
                <a:tableStyleId>{4AD2F395-DC03-4790-8843-2E4835DF8804}</a:tableStyleId>
              </a:tblPr>
              <a:tblGrid>
                <a:gridCol w="1415775"/>
                <a:gridCol w="969850"/>
                <a:gridCol w="459850"/>
                <a:gridCol w="1125925"/>
              </a:tblGrid>
              <a:tr h="186025">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Frecuencia</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De lunes a jueves</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Viernes</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Sábados y Domingos</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r>
              <a:tr h="290075">
                <a:tc>
                  <a:txBody>
                    <a:bodyPr>
                      <a:noAutofit/>
                    </a:bodyPr>
                    <a:lstStyle/>
                    <a:p>
                      <a:pPr indent="0" lvl="0" marL="0" marR="0" rtl="0" algn="l">
                        <a:spcBef>
                          <a:spcPts val="0"/>
                        </a:spcBef>
                        <a:spcAft>
                          <a:spcPts val="0"/>
                        </a:spcAft>
                        <a:buNone/>
                      </a:pPr>
                      <a:r>
                        <a:rPr i="0" lang="es-419" sz="900" u="none" cap="none" strike="noStrike">
                          <a:solidFill>
                            <a:srgbClr val="000000"/>
                          </a:solidFill>
                          <a:latin typeface="Roboto"/>
                          <a:ea typeface="Roboto"/>
                          <a:cs typeface="Roboto"/>
                          <a:sym typeface="Roboto"/>
                        </a:rPr>
                        <a:t>De 2 a 3 veces por semana</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8</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2</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2</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6475">
                <a:tc>
                  <a:txBody>
                    <a:bodyPr>
                      <a:noAutofit/>
                    </a:bodyPr>
                    <a:lstStyle/>
                    <a:p>
                      <a:pPr indent="0" lvl="0" marL="0" marR="0" rtl="0" algn="l">
                        <a:spcBef>
                          <a:spcPts val="0"/>
                        </a:spcBef>
                        <a:spcAft>
                          <a:spcPts val="0"/>
                        </a:spcAft>
                        <a:buNone/>
                      </a:pPr>
                      <a:r>
                        <a:rPr i="0" lang="es-419" sz="900" u="none" cap="none" strike="noStrike">
                          <a:solidFill>
                            <a:srgbClr val="000000"/>
                          </a:solidFill>
                          <a:latin typeface="Roboto"/>
                          <a:ea typeface="Roboto"/>
                          <a:cs typeface="Roboto"/>
                          <a:sym typeface="Roboto"/>
                        </a:rPr>
                        <a:t>Una vez por semana</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8</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11</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7</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6475">
                <a:tc>
                  <a:txBody>
                    <a:bodyPr>
                      <a:noAutofit/>
                    </a:bodyPr>
                    <a:lstStyle/>
                    <a:p>
                      <a:pPr indent="0" lvl="0" marL="0" marR="0" rtl="0" algn="l">
                        <a:spcBef>
                          <a:spcPts val="0"/>
                        </a:spcBef>
                        <a:spcAft>
                          <a:spcPts val="0"/>
                        </a:spcAft>
                        <a:buNone/>
                      </a:pPr>
                      <a:r>
                        <a:rPr i="0" lang="es-419" sz="900" u="none" cap="none" strike="noStrike">
                          <a:solidFill>
                            <a:srgbClr val="000000"/>
                          </a:solidFill>
                          <a:latin typeface="Roboto"/>
                          <a:ea typeface="Roboto"/>
                          <a:cs typeface="Roboto"/>
                          <a:sym typeface="Roboto"/>
                        </a:rPr>
                        <a:t>2 veces al mes</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10</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17</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27</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6475">
                <a:tc>
                  <a:txBody>
                    <a:bodyPr>
                      <a:noAutofit/>
                    </a:bodyPr>
                    <a:lstStyle/>
                    <a:p>
                      <a:pPr indent="0" lvl="0" marL="0" marR="0" rtl="0" algn="l">
                        <a:spcBef>
                          <a:spcPts val="0"/>
                        </a:spcBef>
                        <a:spcAft>
                          <a:spcPts val="0"/>
                        </a:spcAft>
                        <a:buNone/>
                      </a:pPr>
                      <a:r>
                        <a:rPr i="0" lang="es-419" sz="900" u="none" cap="none" strike="noStrike">
                          <a:solidFill>
                            <a:srgbClr val="000000"/>
                          </a:solidFill>
                          <a:latin typeface="Roboto"/>
                          <a:ea typeface="Roboto"/>
                          <a:cs typeface="Roboto"/>
                          <a:sym typeface="Roboto"/>
                        </a:rPr>
                        <a:t>Una vez al mes</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15</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52</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49</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6475">
                <a:tc>
                  <a:txBody>
                    <a:bodyPr>
                      <a:noAutofit/>
                    </a:bodyPr>
                    <a:lstStyle/>
                    <a:p>
                      <a:pPr indent="0" lvl="0" marL="0" marR="0" rtl="0" algn="l">
                        <a:spcBef>
                          <a:spcPts val="0"/>
                        </a:spcBef>
                        <a:spcAft>
                          <a:spcPts val="0"/>
                        </a:spcAft>
                        <a:buNone/>
                      </a:pPr>
                      <a:r>
                        <a:rPr b="1" i="0" lang="es-419" sz="900" u="none" cap="none" strike="noStrike">
                          <a:solidFill>
                            <a:srgbClr val="000000"/>
                          </a:solidFill>
                          <a:latin typeface="Roboto"/>
                          <a:ea typeface="Roboto"/>
                          <a:cs typeface="Roboto"/>
                          <a:sym typeface="Roboto"/>
                        </a:rPr>
                        <a:t>Total</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419" sz="1100" u="none" cap="none" strike="noStrike">
                          <a:solidFill>
                            <a:srgbClr val="000000"/>
                          </a:solidFill>
                          <a:latin typeface="Roboto"/>
                          <a:ea typeface="Roboto"/>
                          <a:cs typeface="Roboto"/>
                          <a:sym typeface="Roboto"/>
                        </a:rPr>
                        <a:t>41</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419" sz="1100" u="none" cap="none" strike="noStrike">
                          <a:solidFill>
                            <a:srgbClr val="000000"/>
                          </a:solidFill>
                          <a:latin typeface="Roboto"/>
                          <a:ea typeface="Roboto"/>
                          <a:cs typeface="Roboto"/>
                          <a:sym typeface="Roboto"/>
                        </a:rPr>
                        <a:t>82</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419" sz="1100" u="none" cap="none" strike="noStrike">
                          <a:solidFill>
                            <a:srgbClr val="000000"/>
                          </a:solidFill>
                          <a:latin typeface="Roboto"/>
                          <a:ea typeface="Roboto"/>
                          <a:cs typeface="Roboto"/>
                          <a:sym typeface="Roboto"/>
                        </a:rPr>
                        <a:t>85</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356" name="Shape 356"/>
          <p:cNvGraphicFramePr/>
          <p:nvPr/>
        </p:nvGraphicFramePr>
        <p:xfrm>
          <a:off x="4760015" y="1667817"/>
          <a:ext cx="3000000" cy="3000000"/>
        </p:xfrm>
        <a:graphic>
          <a:graphicData uri="http://schemas.openxmlformats.org/drawingml/2006/table">
            <a:tbl>
              <a:tblPr>
                <a:noFill/>
                <a:tableStyleId>{4AD2F395-DC03-4790-8843-2E4835DF8804}</a:tableStyleId>
              </a:tblPr>
              <a:tblGrid>
                <a:gridCol w="1078900"/>
                <a:gridCol w="613250"/>
                <a:gridCol w="613250"/>
                <a:gridCol w="613250"/>
                <a:gridCol w="1052750"/>
              </a:tblGrid>
              <a:tr h="336425">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N° personas</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D69A"/>
                    </a:solidFill>
                  </a:tcPr>
                </a:tc>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Pareja</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D69A"/>
                    </a:solidFill>
                  </a:tcPr>
                </a:tc>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Familiares</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D69A"/>
                    </a:solidFill>
                  </a:tcPr>
                </a:tc>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Amigos</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D69A"/>
                    </a:solidFill>
                  </a:tcPr>
                </a:tc>
                <a:tc>
                  <a:txBody>
                    <a:bodyPr>
                      <a:noAutofit/>
                    </a:bodyPr>
                    <a:lstStyle/>
                    <a:p>
                      <a:pPr indent="0" lvl="0" marL="0" marR="0" rtl="0" algn="ctr">
                        <a:spcBef>
                          <a:spcPts val="0"/>
                        </a:spcBef>
                        <a:spcAft>
                          <a:spcPts val="0"/>
                        </a:spcAft>
                        <a:buNone/>
                      </a:pPr>
                      <a:r>
                        <a:rPr b="1" i="0" lang="es-419" sz="900" u="none" cap="none" strike="noStrike">
                          <a:solidFill>
                            <a:srgbClr val="000000"/>
                          </a:solidFill>
                          <a:latin typeface="Roboto"/>
                          <a:ea typeface="Roboto"/>
                          <a:cs typeface="Roboto"/>
                          <a:sym typeface="Roboto"/>
                        </a:rPr>
                        <a:t>Compañeros de trabajo o estudio</a:t>
                      </a:r>
                      <a:endParaRPr sz="9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2D69A"/>
                    </a:solidFill>
                  </a:tcPr>
                </a:tc>
              </a:tr>
              <a:tr h="168225">
                <a:tc>
                  <a:txBody>
                    <a:bodyPr>
                      <a:noAutofit/>
                    </a:bodyPr>
                    <a:lstStyle/>
                    <a:p>
                      <a:pPr indent="0" lvl="0" marL="0" marR="0" rtl="0" algn="l">
                        <a:spcBef>
                          <a:spcPts val="0"/>
                        </a:spcBef>
                        <a:spcAft>
                          <a:spcPts val="0"/>
                        </a:spcAft>
                        <a:buNone/>
                      </a:pPr>
                      <a:r>
                        <a:rPr i="0" lang="es-419" sz="900" u="none" cap="none" strike="noStrike">
                          <a:solidFill>
                            <a:srgbClr val="000000"/>
                          </a:solidFill>
                          <a:latin typeface="Roboto"/>
                          <a:ea typeface="Roboto"/>
                          <a:cs typeface="Roboto"/>
                          <a:sym typeface="Roboto"/>
                        </a:rPr>
                        <a:t>Solo</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2</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0</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225">
                <a:tc>
                  <a:txBody>
                    <a:bodyPr>
                      <a:noAutofit/>
                    </a:bodyPr>
                    <a:lstStyle/>
                    <a:p>
                      <a:pPr indent="0" lvl="0" marL="0" marR="0" rtl="0" algn="l">
                        <a:spcBef>
                          <a:spcPts val="0"/>
                        </a:spcBef>
                        <a:spcAft>
                          <a:spcPts val="0"/>
                        </a:spcAft>
                        <a:buNone/>
                      </a:pPr>
                      <a:r>
                        <a:rPr i="0" lang="es-419" sz="900" u="none" cap="none" strike="noStrike">
                          <a:solidFill>
                            <a:srgbClr val="000000"/>
                          </a:solidFill>
                          <a:latin typeface="Roboto"/>
                          <a:ea typeface="Roboto"/>
                          <a:cs typeface="Roboto"/>
                          <a:sym typeface="Roboto"/>
                        </a:rPr>
                        <a:t>Más de 1</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49</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0</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13</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5</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225">
                <a:tc>
                  <a:txBody>
                    <a:bodyPr>
                      <a:noAutofit/>
                    </a:bodyPr>
                    <a:lstStyle/>
                    <a:p>
                      <a:pPr indent="0" lvl="0" marL="0" marR="0" rtl="0" algn="l">
                        <a:spcBef>
                          <a:spcPts val="0"/>
                        </a:spcBef>
                        <a:spcAft>
                          <a:spcPts val="0"/>
                        </a:spcAft>
                        <a:buNone/>
                      </a:pPr>
                      <a:r>
                        <a:rPr i="0" lang="es-419" sz="900" u="none" cap="none" strike="noStrike">
                          <a:solidFill>
                            <a:srgbClr val="000000"/>
                          </a:solidFill>
                          <a:latin typeface="Roboto"/>
                          <a:ea typeface="Roboto"/>
                          <a:cs typeface="Roboto"/>
                          <a:sym typeface="Roboto"/>
                        </a:rPr>
                        <a:t>2 a 5 personas</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11</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35</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68</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12</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225">
                <a:tc>
                  <a:txBody>
                    <a:bodyPr>
                      <a:noAutofit/>
                    </a:bodyPr>
                    <a:lstStyle/>
                    <a:p>
                      <a:pPr indent="0" lvl="0" marL="0" marR="0" rtl="0" algn="l">
                        <a:spcBef>
                          <a:spcPts val="0"/>
                        </a:spcBef>
                        <a:spcAft>
                          <a:spcPts val="0"/>
                        </a:spcAft>
                        <a:buNone/>
                      </a:pPr>
                      <a:r>
                        <a:rPr i="0" lang="es-419" sz="900" u="none" cap="none" strike="noStrike">
                          <a:solidFill>
                            <a:srgbClr val="000000"/>
                          </a:solidFill>
                          <a:latin typeface="Roboto"/>
                          <a:ea typeface="Roboto"/>
                          <a:cs typeface="Roboto"/>
                          <a:sym typeface="Roboto"/>
                        </a:rPr>
                        <a:t>6 o más personas</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0</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6</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4</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i="0" lang="es-419" sz="1100" u="none" cap="none" strike="noStrike">
                          <a:solidFill>
                            <a:srgbClr val="000000"/>
                          </a:solidFill>
                          <a:latin typeface="Roboto"/>
                          <a:ea typeface="Roboto"/>
                          <a:cs typeface="Roboto"/>
                          <a:sym typeface="Roboto"/>
                        </a:rPr>
                        <a:t>1</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225">
                <a:tc>
                  <a:txBody>
                    <a:bodyPr>
                      <a:noAutofit/>
                    </a:bodyPr>
                    <a:lstStyle/>
                    <a:p>
                      <a:pPr indent="0" lvl="0" marL="0" marR="0" rtl="0" algn="l">
                        <a:spcBef>
                          <a:spcPts val="0"/>
                        </a:spcBef>
                        <a:spcAft>
                          <a:spcPts val="0"/>
                        </a:spcAft>
                        <a:buNone/>
                      </a:pPr>
                      <a:r>
                        <a:rPr b="1" i="0" lang="es-419" sz="900" u="none" cap="none" strike="noStrike">
                          <a:solidFill>
                            <a:srgbClr val="000000"/>
                          </a:solidFill>
                          <a:latin typeface="Roboto"/>
                          <a:ea typeface="Roboto"/>
                          <a:cs typeface="Roboto"/>
                          <a:sym typeface="Roboto"/>
                        </a:rPr>
                        <a:t>Total</a:t>
                      </a:r>
                      <a:endParaRPr sz="900">
                        <a:latin typeface="Roboto"/>
                        <a:ea typeface="Roboto"/>
                        <a:cs typeface="Roboto"/>
                        <a:sym typeface="Roboto"/>
                      </a:endParaRPr>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419" sz="1100" u="none" cap="none" strike="noStrike">
                          <a:solidFill>
                            <a:srgbClr val="000000"/>
                          </a:solidFill>
                          <a:latin typeface="Roboto"/>
                          <a:ea typeface="Roboto"/>
                          <a:cs typeface="Roboto"/>
                          <a:sym typeface="Roboto"/>
                        </a:rPr>
                        <a:t>61</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419" sz="1100" u="none" cap="none" strike="noStrike">
                          <a:solidFill>
                            <a:srgbClr val="000000"/>
                          </a:solidFill>
                          <a:latin typeface="Roboto"/>
                          <a:ea typeface="Roboto"/>
                          <a:cs typeface="Roboto"/>
                          <a:sym typeface="Roboto"/>
                        </a:rPr>
                        <a:t>43</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419" sz="1100" u="none" cap="none" strike="noStrike">
                          <a:solidFill>
                            <a:srgbClr val="000000"/>
                          </a:solidFill>
                          <a:latin typeface="Roboto"/>
                          <a:ea typeface="Roboto"/>
                          <a:cs typeface="Roboto"/>
                          <a:sym typeface="Roboto"/>
                        </a:rPr>
                        <a:t>85</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419" sz="1100" u="none" cap="none" strike="noStrike">
                          <a:solidFill>
                            <a:srgbClr val="000000"/>
                          </a:solidFill>
                          <a:latin typeface="Roboto"/>
                          <a:ea typeface="Roboto"/>
                          <a:cs typeface="Roboto"/>
                          <a:sym typeface="Roboto"/>
                        </a:rPr>
                        <a:t>19</a:t>
                      </a:r>
                      <a:endParaRPr sz="1100">
                        <a:latin typeface="Roboto"/>
                        <a:ea typeface="Roboto"/>
                        <a:cs typeface="Roboto"/>
                        <a:sym typeface="Robot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57" name="Shape 357"/>
          <p:cNvSpPr txBox="1"/>
          <p:nvPr/>
        </p:nvSpPr>
        <p:spPr>
          <a:xfrm>
            <a:off x="5112200" y="1113588"/>
            <a:ext cx="3511500" cy="324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s-419" sz="2000">
                <a:solidFill>
                  <a:srgbClr val="A64D79"/>
                </a:solidFill>
                <a:latin typeface="Roboto"/>
                <a:ea typeface="Roboto"/>
                <a:cs typeface="Roboto"/>
                <a:sym typeface="Roboto"/>
              </a:rPr>
              <a:t>N° PERSONAS-RELACIÓN</a:t>
            </a:r>
            <a:endParaRPr b="1" sz="2000">
              <a:solidFill>
                <a:srgbClr val="A64D79"/>
              </a:solidFill>
              <a:latin typeface="Roboto"/>
              <a:ea typeface="Roboto"/>
              <a:cs typeface="Roboto"/>
              <a:sym typeface="Roboto"/>
            </a:endParaRPr>
          </a:p>
        </p:txBody>
      </p:sp>
      <p:pic>
        <p:nvPicPr>
          <p:cNvPr id="358" name="Shape 358"/>
          <p:cNvPicPr preferRelativeResize="0"/>
          <p:nvPr/>
        </p:nvPicPr>
        <p:blipFill>
          <a:blip r:embed="rId3">
            <a:alphaModFix/>
          </a:blip>
          <a:stretch>
            <a:fillRect/>
          </a:stretch>
        </p:blipFill>
        <p:spPr>
          <a:xfrm>
            <a:off x="412450" y="2919816"/>
            <a:ext cx="3744675" cy="2092596"/>
          </a:xfrm>
          <a:prstGeom prst="rect">
            <a:avLst/>
          </a:prstGeom>
          <a:noFill/>
          <a:ln>
            <a:noFill/>
          </a:ln>
        </p:spPr>
      </p:pic>
      <p:pic>
        <p:nvPicPr>
          <p:cNvPr id="359" name="Shape 359"/>
          <p:cNvPicPr preferRelativeResize="0"/>
          <p:nvPr/>
        </p:nvPicPr>
        <p:blipFill rotWithShape="1">
          <a:blip r:embed="rId4">
            <a:alphaModFix/>
          </a:blip>
          <a:srcRect b="0" l="0" r="0" t="3334"/>
          <a:stretch/>
        </p:blipFill>
        <p:spPr>
          <a:xfrm>
            <a:off x="4586411" y="2916100"/>
            <a:ext cx="4252414" cy="209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type="ctrTitle"/>
          </p:nvPr>
        </p:nvSpPr>
        <p:spPr>
          <a:xfrm>
            <a:off x="358434" y="0"/>
            <a:ext cx="6473700" cy="31980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4100"/>
              <a:buFont typeface="Source Sans Pro"/>
              <a:buNone/>
            </a:pPr>
            <a:r>
              <a:rPr i="0" lang="es-419" sz="4100" u="none" cap="none" strike="noStrike">
                <a:solidFill>
                  <a:srgbClr val="0082B3"/>
                </a:solidFill>
                <a:latin typeface="Roboto"/>
                <a:ea typeface="Roboto"/>
                <a:cs typeface="Roboto"/>
                <a:sym typeface="Roboto"/>
              </a:rPr>
              <a:t>Capítulo </a:t>
            </a:r>
            <a:r>
              <a:rPr lang="es-419">
                <a:latin typeface="Roboto"/>
                <a:ea typeface="Roboto"/>
                <a:cs typeface="Roboto"/>
                <a:sym typeface="Roboto"/>
              </a:rPr>
              <a:t>VI</a:t>
            </a:r>
            <a:br>
              <a:rPr i="0" lang="es-419" sz="4100" u="none" cap="none" strike="noStrike">
                <a:solidFill>
                  <a:srgbClr val="0082B3"/>
                </a:solidFill>
                <a:latin typeface="Roboto"/>
                <a:ea typeface="Roboto"/>
                <a:cs typeface="Roboto"/>
                <a:sym typeface="Roboto"/>
              </a:rPr>
            </a:br>
            <a:br>
              <a:rPr i="0" lang="es-419" sz="4100" u="none" cap="none" strike="noStrike">
                <a:solidFill>
                  <a:srgbClr val="0082B3"/>
                </a:solidFill>
                <a:latin typeface="Roboto"/>
                <a:ea typeface="Roboto"/>
                <a:cs typeface="Roboto"/>
                <a:sym typeface="Roboto"/>
              </a:rPr>
            </a:br>
            <a:br>
              <a:rPr i="0" lang="es-419" sz="4100" u="none" cap="none" strike="noStrike">
                <a:solidFill>
                  <a:srgbClr val="0082B3"/>
                </a:solidFill>
                <a:latin typeface="Roboto"/>
                <a:ea typeface="Roboto"/>
                <a:cs typeface="Roboto"/>
                <a:sym typeface="Roboto"/>
              </a:rPr>
            </a:br>
            <a:r>
              <a:rPr lang="es-419">
                <a:latin typeface="Roboto"/>
                <a:ea typeface="Roboto"/>
                <a:cs typeface="Roboto"/>
                <a:sym typeface="Roboto"/>
              </a:rPr>
              <a:t>Programa de Fidelización</a:t>
            </a:r>
            <a:endParaRPr i="0" sz="4100" u="none" cap="none" strike="noStrike">
              <a:solidFill>
                <a:srgbClr val="0082B3"/>
              </a:solidFill>
              <a:latin typeface="Roboto"/>
              <a:ea typeface="Roboto"/>
              <a:cs typeface="Roboto"/>
              <a:sym typeface="Roboto"/>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id="370" name="Shape 370"/>
          <p:cNvPicPr preferRelativeResize="0"/>
          <p:nvPr/>
        </p:nvPicPr>
        <p:blipFill rotWithShape="1">
          <a:blip r:embed="rId3">
            <a:alphaModFix amt="89000"/>
          </a:blip>
          <a:srcRect b="0" l="0" r="0" t="10658"/>
          <a:stretch/>
        </p:blipFill>
        <p:spPr>
          <a:xfrm>
            <a:off x="0" y="0"/>
            <a:ext cx="9144000" cy="5143500"/>
          </a:xfrm>
          <a:prstGeom prst="rect">
            <a:avLst/>
          </a:prstGeom>
          <a:noFill/>
          <a:ln>
            <a:noFill/>
          </a:ln>
        </p:spPr>
      </p:pic>
      <p:pic>
        <p:nvPicPr>
          <p:cNvPr id="371" name="Shape 371"/>
          <p:cNvPicPr preferRelativeResize="0"/>
          <p:nvPr/>
        </p:nvPicPr>
        <p:blipFill rotWithShape="1">
          <a:blip r:embed="rId4">
            <a:alphaModFix/>
          </a:blip>
          <a:srcRect b="7271" l="0" r="0" t="5124"/>
          <a:stretch/>
        </p:blipFill>
        <p:spPr>
          <a:xfrm>
            <a:off x="3281950" y="606500"/>
            <a:ext cx="2580100" cy="2537575"/>
          </a:xfrm>
          <a:prstGeom prst="rect">
            <a:avLst/>
          </a:prstGeom>
          <a:noFill/>
          <a:ln cap="flat" cmpd="sng" w="28575">
            <a:solidFill>
              <a:srgbClr val="FFFFFF"/>
            </a:solidFill>
            <a:prstDash val="solid"/>
            <a:round/>
            <a:headEnd len="sm" w="sm" type="none"/>
            <a:tailEnd len="sm" w="sm" type="none"/>
          </a:ln>
        </p:spPr>
      </p:pic>
      <p:pic>
        <p:nvPicPr>
          <p:cNvPr id="372" name="Shape 372"/>
          <p:cNvPicPr preferRelativeResize="0"/>
          <p:nvPr/>
        </p:nvPicPr>
        <p:blipFill>
          <a:blip r:embed="rId5">
            <a:alphaModFix/>
          </a:blip>
          <a:stretch>
            <a:fillRect/>
          </a:stretch>
        </p:blipFill>
        <p:spPr>
          <a:xfrm>
            <a:off x="3994350" y="3292575"/>
            <a:ext cx="1155325" cy="42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pic>
        <p:nvPicPr>
          <p:cNvPr id="377" name="Shape 377"/>
          <p:cNvPicPr preferRelativeResize="0"/>
          <p:nvPr/>
        </p:nvPicPr>
        <p:blipFill>
          <a:blip r:embed="rId3">
            <a:alphaModFix amt="90000"/>
          </a:blip>
          <a:stretch>
            <a:fillRect/>
          </a:stretch>
        </p:blipFill>
        <p:spPr>
          <a:xfrm>
            <a:off x="0" y="0"/>
            <a:ext cx="9144000" cy="5143500"/>
          </a:xfrm>
          <a:prstGeom prst="rect">
            <a:avLst/>
          </a:prstGeom>
          <a:noFill/>
          <a:ln>
            <a:noFill/>
          </a:ln>
        </p:spPr>
      </p:pic>
      <p:pic>
        <p:nvPicPr>
          <p:cNvPr id="378" name="Shape 378"/>
          <p:cNvPicPr preferRelativeResize="0"/>
          <p:nvPr/>
        </p:nvPicPr>
        <p:blipFill rotWithShape="1">
          <a:blip r:embed="rId4">
            <a:alphaModFix/>
          </a:blip>
          <a:srcRect b="7271" l="0" r="0" t="5124"/>
          <a:stretch/>
        </p:blipFill>
        <p:spPr>
          <a:xfrm>
            <a:off x="7396276" y="122422"/>
            <a:ext cx="489350" cy="481300"/>
          </a:xfrm>
          <a:prstGeom prst="rect">
            <a:avLst/>
          </a:prstGeom>
          <a:noFill/>
          <a:ln cap="flat" cmpd="sng" w="19050">
            <a:solidFill>
              <a:srgbClr val="FFFFFF"/>
            </a:solidFill>
            <a:prstDash val="solid"/>
            <a:round/>
            <a:headEnd len="sm" w="sm" type="none"/>
            <a:tailEnd len="sm" w="sm" type="none"/>
          </a:ln>
        </p:spPr>
      </p:pic>
      <p:pic>
        <p:nvPicPr>
          <p:cNvPr id="379" name="Shape 379"/>
          <p:cNvPicPr preferRelativeResize="0"/>
          <p:nvPr/>
        </p:nvPicPr>
        <p:blipFill>
          <a:blip r:embed="rId5">
            <a:alphaModFix/>
          </a:blip>
          <a:stretch>
            <a:fillRect/>
          </a:stretch>
        </p:blipFill>
        <p:spPr>
          <a:xfrm>
            <a:off x="8256723" y="224774"/>
            <a:ext cx="746650" cy="276600"/>
          </a:xfrm>
          <a:prstGeom prst="rect">
            <a:avLst/>
          </a:prstGeom>
          <a:noFill/>
          <a:ln>
            <a:noFill/>
          </a:ln>
        </p:spPr>
      </p:pic>
      <p:cxnSp>
        <p:nvCxnSpPr>
          <p:cNvPr id="380" name="Shape 380"/>
          <p:cNvCxnSpPr/>
          <p:nvPr/>
        </p:nvCxnSpPr>
        <p:spPr>
          <a:xfrm flipH="1">
            <a:off x="8117526" y="224784"/>
            <a:ext cx="600" cy="276600"/>
          </a:xfrm>
          <a:prstGeom prst="straightConnector1">
            <a:avLst/>
          </a:prstGeom>
          <a:noFill/>
          <a:ln cap="flat" cmpd="sng" w="9525">
            <a:solidFill>
              <a:srgbClr val="FFFFFF"/>
            </a:solidFill>
            <a:prstDash val="solid"/>
            <a:round/>
            <a:headEnd len="med" w="med" type="none"/>
            <a:tailEnd len="med" w="med" type="none"/>
          </a:ln>
        </p:spPr>
      </p:cxnSp>
      <p:grpSp>
        <p:nvGrpSpPr>
          <p:cNvPr id="381" name="Shape 381"/>
          <p:cNvGrpSpPr/>
          <p:nvPr/>
        </p:nvGrpSpPr>
        <p:grpSpPr>
          <a:xfrm>
            <a:off x="2700461" y="711458"/>
            <a:ext cx="4422215" cy="4313445"/>
            <a:chOff x="1833450" y="211644"/>
            <a:chExt cx="4461026" cy="4995304"/>
          </a:xfrm>
        </p:grpSpPr>
        <p:sp>
          <p:nvSpPr>
            <p:cNvPr id="382" name="Shape 382"/>
            <p:cNvSpPr txBox="1"/>
            <p:nvPr/>
          </p:nvSpPr>
          <p:spPr>
            <a:xfrm>
              <a:off x="3560263" y="2205596"/>
              <a:ext cx="1007400" cy="1007400"/>
            </a:xfrm>
            <a:prstGeom prst="rect">
              <a:avLst/>
            </a:prstGeom>
            <a:solidFill>
              <a:srgbClr val="454545">
                <a:alpha val="62310"/>
              </a:srgbClr>
            </a:solidFill>
            <a:ln cap="flat" cmpd="sng" w="19050">
              <a:solidFill>
                <a:srgbClr val="FFFFFF"/>
              </a:solidFill>
              <a:prstDash val="solid"/>
              <a:round/>
              <a:headEnd len="sm" w="sm" type="none"/>
              <a:tailEnd len="sm" w="sm" type="none"/>
            </a:ln>
          </p:spPr>
          <p:txBody>
            <a:bodyPr anchorCtr="0" anchor="ctr" bIns="12375" lIns="12375" spcFirstLastPara="1" rIns="12375" wrap="square" tIns="12375">
              <a:noAutofit/>
            </a:bodyPr>
            <a:lstStyle/>
            <a:p>
              <a:pPr indent="0" lvl="0" marL="0" marR="0" rtl="0" algn="ctr">
                <a:lnSpc>
                  <a:spcPct val="90000"/>
                </a:lnSpc>
                <a:spcBef>
                  <a:spcPts val="0"/>
                </a:spcBef>
                <a:spcAft>
                  <a:spcPts val="0"/>
                </a:spcAft>
                <a:buNone/>
              </a:pPr>
              <a:r>
                <a:rPr b="1" i="0" lang="es-419" sz="1200" u="none" cap="none" strike="noStrike">
                  <a:solidFill>
                    <a:srgbClr val="FFFFFF"/>
                  </a:solidFill>
                  <a:latin typeface="Calibri"/>
                  <a:ea typeface="Calibri"/>
                  <a:cs typeface="Calibri"/>
                  <a:sym typeface="Calibri"/>
                </a:rPr>
                <a:t>PRIMER PROGRAMA DE FIDELIZACIÒN</a:t>
              </a:r>
              <a:endParaRPr b="1" i="0" sz="1200" u="none" cap="none" strike="noStrike">
                <a:solidFill>
                  <a:srgbClr val="FFFFFF"/>
                </a:solidFill>
                <a:latin typeface="Calibri"/>
                <a:ea typeface="Calibri"/>
                <a:cs typeface="Calibri"/>
                <a:sym typeface="Calibri"/>
              </a:endParaRPr>
            </a:p>
          </p:txBody>
        </p:sp>
        <p:sp>
          <p:nvSpPr>
            <p:cNvPr id="383" name="Shape 383"/>
            <p:cNvSpPr/>
            <p:nvPr/>
          </p:nvSpPr>
          <p:spPr>
            <a:xfrm rot="-5400000">
              <a:off x="3913136" y="1478574"/>
              <a:ext cx="301800" cy="484500"/>
            </a:xfrm>
            <a:prstGeom prst="rightArrow">
              <a:avLst>
                <a:gd fmla="val 60000" name="adj1"/>
                <a:gd fmla="val 50000" name="adj2"/>
              </a:avLst>
            </a:prstGeom>
            <a:solidFill>
              <a:srgbClr val="454545">
                <a:alpha val="62310"/>
              </a:srgbClr>
            </a:solidFill>
            <a:ln cap="flat" cmpd="sng" w="1905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sz="1100">
                <a:solidFill>
                  <a:srgbClr val="FFFFFF"/>
                </a:solidFill>
              </a:endParaRPr>
            </a:p>
          </p:txBody>
        </p:sp>
        <p:sp>
          <p:nvSpPr>
            <p:cNvPr id="384" name="Shape 384"/>
            <p:cNvSpPr txBox="1"/>
            <p:nvPr/>
          </p:nvSpPr>
          <p:spPr>
            <a:xfrm>
              <a:off x="3560263" y="211644"/>
              <a:ext cx="1007400" cy="1007400"/>
            </a:xfrm>
            <a:prstGeom prst="rect">
              <a:avLst/>
            </a:prstGeom>
            <a:solidFill>
              <a:srgbClr val="217BB6">
                <a:alpha val="56919"/>
              </a:srgbClr>
            </a:solidFill>
            <a:ln cap="flat" cmpd="sng" w="19050">
              <a:solidFill>
                <a:srgbClr val="FFFFFF"/>
              </a:solidFill>
              <a:prstDash val="solid"/>
              <a:round/>
              <a:headEnd len="sm" w="sm" type="none"/>
              <a:tailEnd len="sm" w="sm" type="none"/>
            </a:ln>
          </p:spPr>
          <p:txBody>
            <a:bodyPr anchorCtr="0" anchor="ctr" bIns="12375" lIns="12375" spcFirstLastPara="1" rIns="12375" wrap="square" tIns="12375">
              <a:noAutofit/>
            </a:bodyPr>
            <a:lstStyle/>
            <a:p>
              <a:pPr indent="0" lvl="0" marL="0" marR="0" rtl="0" algn="ctr">
                <a:lnSpc>
                  <a:spcPct val="90000"/>
                </a:lnSpc>
                <a:spcBef>
                  <a:spcPts val="0"/>
                </a:spcBef>
                <a:spcAft>
                  <a:spcPts val="0"/>
                </a:spcAft>
                <a:buNone/>
              </a:pPr>
              <a:r>
                <a:rPr lang="es-419" sz="1100">
                  <a:solidFill>
                    <a:srgbClr val="FFFFFF"/>
                  </a:solidFill>
                  <a:latin typeface="Calibri"/>
                  <a:ea typeface="Calibri"/>
                  <a:cs typeface="Calibri"/>
                  <a:sym typeface="Calibri"/>
                </a:rPr>
                <a:t>AFILIACIÓN SIN COSTO</a:t>
              </a:r>
              <a:endParaRPr i="0" sz="1100" u="none" cap="none" strike="noStrike">
                <a:solidFill>
                  <a:srgbClr val="FFFFFF"/>
                </a:solidFill>
                <a:latin typeface="Calibri"/>
                <a:ea typeface="Calibri"/>
                <a:cs typeface="Calibri"/>
                <a:sym typeface="Calibri"/>
              </a:endParaRPr>
            </a:p>
          </p:txBody>
        </p:sp>
        <p:sp>
          <p:nvSpPr>
            <p:cNvPr id="385" name="Shape 385"/>
            <p:cNvSpPr/>
            <p:nvPr/>
          </p:nvSpPr>
          <p:spPr>
            <a:xfrm rot="-1800379">
              <a:off x="4769112" y="1972886"/>
              <a:ext cx="301742" cy="484261"/>
            </a:xfrm>
            <a:prstGeom prst="rightArrow">
              <a:avLst>
                <a:gd fmla="val 60000" name="adj1"/>
                <a:gd fmla="val 50000" name="adj2"/>
              </a:avLst>
            </a:prstGeom>
            <a:solidFill>
              <a:srgbClr val="454545">
                <a:alpha val="62310"/>
              </a:srgbClr>
            </a:solidFill>
            <a:ln cap="flat" cmpd="sng" w="1905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sz="1100">
                <a:solidFill>
                  <a:srgbClr val="FFFFFF"/>
                </a:solidFill>
              </a:endParaRPr>
            </a:p>
          </p:txBody>
        </p:sp>
        <p:sp>
          <p:nvSpPr>
            <p:cNvPr id="386" name="Shape 386"/>
            <p:cNvSpPr txBox="1"/>
            <p:nvPr/>
          </p:nvSpPr>
          <p:spPr>
            <a:xfrm>
              <a:off x="5287076" y="1208620"/>
              <a:ext cx="1007400" cy="1007400"/>
            </a:xfrm>
            <a:prstGeom prst="rect">
              <a:avLst/>
            </a:prstGeom>
            <a:solidFill>
              <a:srgbClr val="C6961F">
                <a:alpha val="62310"/>
              </a:srgbClr>
            </a:solidFill>
            <a:ln cap="flat" cmpd="sng" w="19050">
              <a:solidFill>
                <a:srgbClr val="FFFFFF"/>
              </a:solidFill>
              <a:prstDash val="solid"/>
              <a:round/>
              <a:headEnd len="sm" w="sm" type="none"/>
              <a:tailEnd len="sm" w="sm" type="none"/>
            </a:ln>
          </p:spPr>
          <p:txBody>
            <a:bodyPr anchorCtr="0" anchor="ctr" bIns="12375" lIns="12375" spcFirstLastPara="1" rIns="12375" wrap="square" tIns="12375">
              <a:noAutofit/>
            </a:bodyPr>
            <a:lstStyle/>
            <a:p>
              <a:pPr indent="0" lvl="0" marL="0" marR="0" rtl="0" algn="ctr">
                <a:lnSpc>
                  <a:spcPct val="90000"/>
                </a:lnSpc>
                <a:spcBef>
                  <a:spcPts val="0"/>
                </a:spcBef>
                <a:spcAft>
                  <a:spcPts val="0"/>
                </a:spcAft>
                <a:buNone/>
              </a:pPr>
              <a:r>
                <a:rPr lang="es-419" sz="1100">
                  <a:solidFill>
                    <a:srgbClr val="FFFFFF"/>
                  </a:solidFill>
                  <a:latin typeface="Calibri"/>
                  <a:ea typeface="Calibri"/>
                  <a:cs typeface="Calibri"/>
                  <a:sym typeface="Calibri"/>
                </a:rPr>
                <a:t>GAMING EN</a:t>
              </a:r>
              <a:r>
                <a:rPr i="0" lang="es-419" sz="1100" u="none" cap="none" strike="noStrike">
                  <a:solidFill>
                    <a:srgbClr val="FFFFFF"/>
                  </a:solidFill>
                  <a:latin typeface="Calibri"/>
                  <a:ea typeface="Calibri"/>
                  <a:cs typeface="Calibri"/>
                  <a:sym typeface="Calibri"/>
                </a:rPr>
                <a:t> 3 </a:t>
              </a:r>
              <a:r>
                <a:rPr lang="es-419" sz="1100">
                  <a:solidFill>
                    <a:srgbClr val="FFFFFF"/>
                  </a:solidFill>
                  <a:latin typeface="Calibri"/>
                  <a:ea typeface="Calibri"/>
                  <a:cs typeface="Calibri"/>
                  <a:sym typeface="Calibri"/>
                </a:rPr>
                <a:t>PROGRAMAS</a:t>
              </a:r>
              <a:endParaRPr i="0" sz="1100" u="none" cap="none" strike="noStrike">
                <a:solidFill>
                  <a:srgbClr val="FFFFFF"/>
                </a:solidFill>
                <a:latin typeface="Calibri"/>
                <a:ea typeface="Calibri"/>
                <a:cs typeface="Calibri"/>
                <a:sym typeface="Calibri"/>
              </a:endParaRPr>
            </a:p>
          </p:txBody>
        </p:sp>
        <p:sp>
          <p:nvSpPr>
            <p:cNvPr id="387" name="Shape 387"/>
            <p:cNvSpPr/>
            <p:nvPr/>
          </p:nvSpPr>
          <p:spPr>
            <a:xfrm rot="1800379">
              <a:off x="4769224" y="2961394"/>
              <a:ext cx="301742" cy="484261"/>
            </a:xfrm>
            <a:prstGeom prst="rightArrow">
              <a:avLst>
                <a:gd fmla="val 60000" name="adj1"/>
                <a:gd fmla="val 50000" name="adj2"/>
              </a:avLst>
            </a:prstGeom>
            <a:solidFill>
              <a:srgbClr val="454545">
                <a:alpha val="62310"/>
              </a:srgbClr>
            </a:solidFill>
            <a:ln cap="flat" cmpd="sng" w="1905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sz="1100">
                <a:solidFill>
                  <a:srgbClr val="FFFFFF"/>
                </a:solidFill>
              </a:endParaRPr>
            </a:p>
          </p:txBody>
        </p:sp>
        <p:sp>
          <p:nvSpPr>
            <p:cNvPr id="388" name="Shape 388"/>
            <p:cNvSpPr txBox="1"/>
            <p:nvPr/>
          </p:nvSpPr>
          <p:spPr>
            <a:xfrm>
              <a:off x="5287076" y="3202572"/>
              <a:ext cx="1007400" cy="1007400"/>
            </a:xfrm>
            <a:prstGeom prst="rect">
              <a:avLst/>
            </a:prstGeom>
            <a:solidFill>
              <a:srgbClr val="217BB6">
                <a:alpha val="56919"/>
              </a:srgbClr>
            </a:solidFill>
            <a:ln cap="flat" cmpd="sng" w="19050">
              <a:solidFill>
                <a:srgbClr val="FFFFFF"/>
              </a:solidFill>
              <a:prstDash val="solid"/>
              <a:round/>
              <a:headEnd len="sm" w="sm" type="none"/>
              <a:tailEnd len="sm" w="sm" type="none"/>
            </a:ln>
          </p:spPr>
          <p:txBody>
            <a:bodyPr anchorCtr="0" anchor="ctr" bIns="12375" lIns="12375" spcFirstLastPara="1" rIns="12375" wrap="square" tIns="12375">
              <a:noAutofit/>
            </a:bodyPr>
            <a:lstStyle/>
            <a:p>
              <a:pPr indent="0" lvl="0" marL="0" marR="0" rtl="0" algn="ctr">
                <a:lnSpc>
                  <a:spcPct val="90000"/>
                </a:lnSpc>
                <a:spcBef>
                  <a:spcPts val="0"/>
                </a:spcBef>
                <a:spcAft>
                  <a:spcPts val="0"/>
                </a:spcAft>
                <a:buNone/>
              </a:pPr>
              <a:r>
                <a:rPr lang="es-419" sz="1100">
                  <a:solidFill>
                    <a:srgbClr val="FFFFFF"/>
                  </a:solidFill>
                  <a:latin typeface="Calibri"/>
                  <a:ea typeface="Calibri"/>
                  <a:cs typeface="Calibri"/>
                  <a:sym typeface="Calibri"/>
                </a:rPr>
                <a:t>BENEFICIOS</a:t>
              </a:r>
              <a:r>
                <a:rPr i="0" lang="es-419" sz="1100" u="none" cap="none" strike="noStrike">
                  <a:solidFill>
                    <a:srgbClr val="FFFFFF"/>
                  </a:solidFill>
                  <a:latin typeface="Calibri"/>
                  <a:ea typeface="Calibri"/>
                  <a:cs typeface="Calibri"/>
                  <a:sym typeface="Calibri"/>
                </a:rPr>
                <a:t> EXCLUSIVOS</a:t>
              </a:r>
              <a:endParaRPr i="0" sz="1100" u="none" cap="none" strike="noStrike">
                <a:solidFill>
                  <a:srgbClr val="FFFFFF"/>
                </a:solidFill>
                <a:latin typeface="Calibri"/>
                <a:ea typeface="Calibri"/>
                <a:cs typeface="Calibri"/>
                <a:sym typeface="Calibri"/>
              </a:endParaRPr>
            </a:p>
          </p:txBody>
        </p:sp>
        <p:sp>
          <p:nvSpPr>
            <p:cNvPr id="389" name="Shape 389"/>
            <p:cNvSpPr/>
            <p:nvPr/>
          </p:nvSpPr>
          <p:spPr>
            <a:xfrm rot="5400000">
              <a:off x="3913061" y="3455591"/>
              <a:ext cx="301800" cy="484500"/>
            </a:xfrm>
            <a:prstGeom prst="rightArrow">
              <a:avLst>
                <a:gd fmla="val 60000" name="adj1"/>
                <a:gd fmla="val 50000" name="adj2"/>
              </a:avLst>
            </a:prstGeom>
            <a:solidFill>
              <a:srgbClr val="454545">
                <a:alpha val="62310"/>
              </a:srgbClr>
            </a:solidFill>
            <a:ln cap="flat" cmpd="sng" w="1905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sz="1100">
                <a:solidFill>
                  <a:srgbClr val="FFFFFF"/>
                </a:solidFill>
              </a:endParaRPr>
            </a:p>
          </p:txBody>
        </p:sp>
        <p:sp>
          <p:nvSpPr>
            <p:cNvPr id="390" name="Shape 390"/>
            <p:cNvSpPr txBox="1"/>
            <p:nvPr/>
          </p:nvSpPr>
          <p:spPr>
            <a:xfrm>
              <a:off x="3560263" y="4199548"/>
              <a:ext cx="1007400" cy="1007400"/>
            </a:xfrm>
            <a:prstGeom prst="rect">
              <a:avLst/>
            </a:prstGeom>
            <a:solidFill>
              <a:srgbClr val="C6961F">
                <a:alpha val="62310"/>
              </a:srgbClr>
            </a:solidFill>
            <a:ln cap="flat" cmpd="sng" w="19050">
              <a:solidFill>
                <a:srgbClr val="FFFFFF"/>
              </a:solidFill>
              <a:prstDash val="solid"/>
              <a:round/>
              <a:headEnd len="sm" w="sm" type="none"/>
              <a:tailEnd len="sm" w="sm" type="none"/>
            </a:ln>
          </p:spPr>
          <p:txBody>
            <a:bodyPr anchorCtr="0" anchor="ctr" bIns="12375" lIns="12375" spcFirstLastPara="1" rIns="12375" wrap="square" tIns="12375">
              <a:noAutofit/>
            </a:bodyPr>
            <a:lstStyle/>
            <a:p>
              <a:pPr indent="0" lvl="0" marL="0" marR="0" rtl="0" algn="ctr">
                <a:lnSpc>
                  <a:spcPct val="90000"/>
                </a:lnSpc>
                <a:spcBef>
                  <a:spcPts val="0"/>
                </a:spcBef>
                <a:spcAft>
                  <a:spcPts val="0"/>
                </a:spcAft>
                <a:buNone/>
              </a:pPr>
              <a:r>
                <a:rPr i="0" lang="es-419" sz="1100" u="none" cap="none" strike="noStrike">
                  <a:solidFill>
                    <a:srgbClr val="FFFFFF"/>
                  </a:solidFill>
                  <a:latin typeface="Calibri"/>
                  <a:ea typeface="Calibri"/>
                  <a:cs typeface="Calibri"/>
                  <a:sym typeface="Calibri"/>
                </a:rPr>
                <a:t>ACUMULA </a:t>
              </a:r>
              <a:r>
                <a:rPr lang="es-419" sz="1100">
                  <a:solidFill>
                    <a:srgbClr val="FFFFFF"/>
                  </a:solidFill>
                  <a:latin typeface="Calibri"/>
                  <a:ea typeface="Calibri"/>
                  <a:cs typeface="Calibri"/>
                  <a:sym typeface="Calibri"/>
                </a:rPr>
                <a:t>STICKERS</a:t>
              </a:r>
              <a:r>
                <a:rPr i="0" lang="es-419" sz="1100" u="none" cap="none" strike="noStrike">
                  <a:solidFill>
                    <a:srgbClr val="FFFFFF"/>
                  </a:solidFill>
                  <a:latin typeface="Calibri"/>
                  <a:ea typeface="Calibri"/>
                  <a:cs typeface="Calibri"/>
                  <a:sym typeface="Calibri"/>
                </a:rPr>
                <a:t> POR TUS COMPRAS Y GANA PREMIOS</a:t>
              </a:r>
              <a:endParaRPr i="0" sz="1100" u="none" cap="none" strike="noStrike">
                <a:solidFill>
                  <a:srgbClr val="FFFFFF"/>
                </a:solidFill>
                <a:latin typeface="Calibri"/>
                <a:ea typeface="Calibri"/>
                <a:cs typeface="Calibri"/>
                <a:sym typeface="Calibri"/>
              </a:endParaRPr>
            </a:p>
          </p:txBody>
        </p:sp>
        <p:sp>
          <p:nvSpPr>
            <p:cNvPr id="391" name="Shape 391"/>
            <p:cNvSpPr/>
            <p:nvPr/>
          </p:nvSpPr>
          <p:spPr>
            <a:xfrm rot="8999621">
              <a:off x="3057144" y="2961518"/>
              <a:ext cx="301742" cy="484261"/>
            </a:xfrm>
            <a:prstGeom prst="rightArrow">
              <a:avLst>
                <a:gd fmla="val 60000" name="adj1"/>
                <a:gd fmla="val 50000" name="adj2"/>
              </a:avLst>
            </a:prstGeom>
            <a:solidFill>
              <a:srgbClr val="454545">
                <a:alpha val="62310"/>
              </a:srgbClr>
            </a:solidFill>
            <a:ln cap="flat" cmpd="sng" w="1905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sz="1100">
                <a:solidFill>
                  <a:srgbClr val="FFFFFF"/>
                </a:solidFill>
              </a:endParaRPr>
            </a:p>
          </p:txBody>
        </p:sp>
        <p:sp>
          <p:nvSpPr>
            <p:cNvPr id="392" name="Shape 392"/>
            <p:cNvSpPr txBox="1"/>
            <p:nvPr/>
          </p:nvSpPr>
          <p:spPr>
            <a:xfrm>
              <a:off x="1833450" y="3202572"/>
              <a:ext cx="1007400" cy="1007400"/>
            </a:xfrm>
            <a:prstGeom prst="rect">
              <a:avLst/>
            </a:prstGeom>
            <a:solidFill>
              <a:srgbClr val="217BB6">
                <a:alpha val="56919"/>
              </a:srgbClr>
            </a:solidFill>
            <a:ln cap="flat" cmpd="sng" w="19050">
              <a:solidFill>
                <a:srgbClr val="FFFFFF"/>
              </a:solidFill>
              <a:prstDash val="solid"/>
              <a:round/>
              <a:headEnd len="sm" w="sm" type="none"/>
              <a:tailEnd len="sm" w="sm" type="none"/>
            </a:ln>
          </p:spPr>
          <p:txBody>
            <a:bodyPr anchorCtr="0" anchor="ctr" bIns="12375" lIns="12375" spcFirstLastPara="1" rIns="12375" wrap="square" tIns="12375">
              <a:noAutofit/>
            </a:bodyPr>
            <a:lstStyle/>
            <a:p>
              <a:pPr indent="0" lvl="0" marL="0" marR="0" rtl="0" algn="ctr">
                <a:lnSpc>
                  <a:spcPct val="90000"/>
                </a:lnSpc>
                <a:spcBef>
                  <a:spcPts val="0"/>
                </a:spcBef>
                <a:spcAft>
                  <a:spcPts val="0"/>
                </a:spcAft>
                <a:buNone/>
              </a:pPr>
              <a:r>
                <a:rPr lang="es-419" sz="1100">
                  <a:solidFill>
                    <a:srgbClr val="FFFFFF"/>
                  </a:solidFill>
                  <a:latin typeface="Calibri"/>
                  <a:ea typeface="Calibri"/>
                  <a:cs typeface="Calibri"/>
                  <a:sym typeface="Calibri"/>
                </a:rPr>
                <a:t>DISFRUTA</a:t>
              </a:r>
              <a:r>
                <a:rPr i="0" lang="es-419" sz="1100" u="none" cap="none" strike="noStrike">
                  <a:solidFill>
                    <a:srgbClr val="FFFFFF"/>
                  </a:solidFill>
                  <a:latin typeface="Calibri"/>
                  <a:ea typeface="Calibri"/>
                  <a:cs typeface="Calibri"/>
                  <a:sym typeface="Calibri"/>
                </a:rPr>
                <a:t> DE NUESTRAS ALIANZAS</a:t>
              </a:r>
              <a:endParaRPr i="0" sz="1100" u="none" cap="none" strike="noStrike">
                <a:solidFill>
                  <a:srgbClr val="FFFFFF"/>
                </a:solidFill>
                <a:latin typeface="Calibri"/>
                <a:ea typeface="Calibri"/>
                <a:cs typeface="Calibri"/>
                <a:sym typeface="Calibri"/>
              </a:endParaRPr>
            </a:p>
          </p:txBody>
        </p:sp>
        <p:sp>
          <p:nvSpPr>
            <p:cNvPr id="393" name="Shape 393"/>
            <p:cNvSpPr/>
            <p:nvPr/>
          </p:nvSpPr>
          <p:spPr>
            <a:xfrm rot="-8999621">
              <a:off x="3057031" y="1973010"/>
              <a:ext cx="301742" cy="484261"/>
            </a:xfrm>
            <a:prstGeom prst="rightArrow">
              <a:avLst>
                <a:gd fmla="val 60000" name="adj1"/>
                <a:gd fmla="val 50000" name="adj2"/>
              </a:avLst>
            </a:prstGeom>
            <a:solidFill>
              <a:srgbClr val="454545">
                <a:alpha val="62310"/>
              </a:srgbClr>
            </a:solidFill>
            <a:ln cap="flat" cmpd="sng" w="1905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sz="1100">
                <a:solidFill>
                  <a:srgbClr val="FFFFFF"/>
                </a:solidFill>
              </a:endParaRPr>
            </a:p>
          </p:txBody>
        </p:sp>
        <p:sp>
          <p:nvSpPr>
            <p:cNvPr id="394" name="Shape 394"/>
            <p:cNvSpPr txBox="1"/>
            <p:nvPr/>
          </p:nvSpPr>
          <p:spPr>
            <a:xfrm>
              <a:off x="1833450" y="1208620"/>
              <a:ext cx="1007400" cy="1007400"/>
            </a:xfrm>
            <a:prstGeom prst="rect">
              <a:avLst/>
            </a:prstGeom>
            <a:solidFill>
              <a:srgbClr val="C6961F">
                <a:alpha val="62310"/>
              </a:srgbClr>
            </a:solidFill>
            <a:ln cap="flat" cmpd="sng" w="19050">
              <a:solidFill>
                <a:srgbClr val="FFFFFF"/>
              </a:solidFill>
              <a:prstDash val="solid"/>
              <a:round/>
              <a:headEnd len="sm" w="sm" type="none"/>
              <a:tailEnd len="sm" w="sm" type="none"/>
            </a:ln>
          </p:spPr>
          <p:txBody>
            <a:bodyPr anchorCtr="0" anchor="ctr" bIns="12375" lIns="12375" spcFirstLastPara="1" rIns="12375" wrap="square" tIns="12375">
              <a:noAutofit/>
            </a:bodyPr>
            <a:lstStyle/>
            <a:p>
              <a:pPr indent="0" lvl="0" marL="0" marR="0" rtl="0" algn="ctr">
                <a:lnSpc>
                  <a:spcPct val="90000"/>
                </a:lnSpc>
                <a:spcBef>
                  <a:spcPts val="0"/>
                </a:spcBef>
                <a:spcAft>
                  <a:spcPts val="0"/>
                </a:spcAft>
                <a:buNone/>
              </a:pPr>
              <a:r>
                <a:rPr i="0" lang="es-419" sz="1200" u="none" cap="none" strike="noStrike">
                  <a:solidFill>
                    <a:srgbClr val="FFFFFF"/>
                  </a:solidFill>
                  <a:latin typeface="Calibri"/>
                  <a:ea typeface="Calibri"/>
                  <a:cs typeface="Calibri"/>
                  <a:sym typeface="Calibri"/>
                </a:rPr>
                <a:t>CELEBRA FECHAS </a:t>
              </a:r>
              <a:r>
                <a:rPr lang="es-419" sz="1200">
                  <a:solidFill>
                    <a:srgbClr val="FFFFFF"/>
                  </a:solidFill>
                  <a:latin typeface="Calibri"/>
                  <a:ea typeface="Calibri"/>
                  <a:cs typeface="Calibri"/>
                  <a:sym typeface="Calibri"/>
                </a:rPr>
                <a:t>Y EVENTOS </a:t>
              </a:r>
              <a:r>
                <a:rPr lang="es-419" sz="1100">
                  <a:solidFill>
                    <a:srgbClr val="FFFFFF"/>
                  </a:solidFill>
                  <a:latin typeface="Calibri"/>
                  <a:ea typeface="Calibri"/>
                  <a:cs typeface="Calibri"/>
                  <a:sym typeface="Calibri"/>
                </a:rPr>
                <a:t>ESPECIALES</a:t>
              </a:r>
              <a:endParaRPr i="0" sz="1200" u="none" cap="none" strike="noStrike">
                <a:solidFill>
                  <a:srgbClr val="FFFFFF"/>
                </a:solidFill>
                <a:latin typeface="Calibri"/>
                <a:ea typeface="Calibri"/>
                <a:cs typeface="Calibri"/>
                <a:sym typeface="Calibri"/>
              </a:endParaRPr>
            </a:p>
          </p:txBody>
        </p:sp>
      </p:grpSp>
      <p:sp>
        <p:nvSpPr>
          <p:cNvPr id="395" name="Shape 395"/>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rPr lang="es-419" sz="3600">
                <a:solidFill>
                  <a:srgbClr val="FFFFFF"/>
                </a:solidFill>
              </a:rPr>
              <a:t>BIENVENIDO</a:t>
            </a:r>
            <a:endParaRPr sz="3600">
              <a:solidFill>
                <a:srgbClr val="FFFFFF"/>
              </a:solidFill>
            </a:endParaRPr>
          </a:p>
        </p:txBody>
      </p:sp>
      <p:pic>
        <p:nvPicPr>
          <p:cNvPr id="396" name="Shape 396"/>
          <p:cNvPicPr preferRelativeResize="0"/>
          <p:nvPr/>
        </p:nvPicPr>
        <p:blipFill rotWithShape="1">
          <a:blip r:embed="rId6">
            <a:alphaModFix/>
          </a:blip>
          <a:srcRect b="4121" l="6935" r="2526" t="6079"/>
          <a:stretch/>
        </p:blipFill>
        <p:spPr>
          <a:xfrm>
            <a:off x="279899" y="2212975"/>
            <a:ext cx="2064300" cy="1117200"/>
          </a:xfrm>
          <a:prstGeom prst="roundRect">
            <a:avLst>
              <a:gd fmla="val 16667" name="adj"/>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cxnSp>
        <p:nvCxnSpPr>
          <p:cNvPr id="401" name="Shape 401"/>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pic>
        <p:nvPicPr>
          <p:cNvPr id="402" name="Shape 402"/>
          <p:cNvPicPr preferRelativeResize="0"/>
          <p:nvPr/>
        </p:nvPicPr>
        <p:blipFill>
          <a:blip r:embed="rId3">
            <a:alphaModFix amt="90000"/>
          </a:blip>
          <a:stretch>
            <a:fillRect/>
          </a:stretch>
        </p:blipFill>
        <p:spPr>
          <a:xfrm>
            <a:off x="0" y="0"/>
            <a:ext cx="9144000" cy="5143500"/>
          </a:xfrm>
          <a:prstGeom prst="rect">
            <a:avLst/>
          </a:prstGeom>
          <a:noFill/>
          <a:ln>
            <a:noFill/>
          </a:ln>
        </p:spPr>
      </p:pic>
      <p:pic>
        <p:nvPicPr>
          <p:cNvPr id="403" name="Shape 403"/>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404" name="Shape 404"/>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405" name="Shape 405"/>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406" name="Shape 406"/>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AFILIACIÓN</a:t>
            </a:r>
            <a:endParaRPr sz="3600">
              <a:solidFill>
                <a:srgbClr val="FFFFFF"/>
              </a:solidFill>
            </a:endParaRPr>
          </a:p>
        </p:txBody>
      </p:sp>
      <p:pic>
        <p:nvPicPr>
          <p:cNvPr id="407" name="Shape 407"/>
          <p:cNvPicPr preferRelativeResize="0"/>
          <p:nvPr/>
        </p:nvPicPr>
        <p:blipFill>
          <a:blip r:embed="rId6">
            <a:alphaModFix/>
          </a:blip>
          <a:stretch>
            <a:fillRect/>
          </a:stretch>
        </p:blipFill>
        <p:spPr>
          <a:xfrm>
            <a:off x="271825" y="1610700"/>
            <a:ext cx="8639350" cy="2693050"/>
          </a:xfrm>
          <a:prstGeom prst="rect">
            <a:avLst/>
          </a:prstGeom>
          <a:noFill/>
          <a:ln>
            <a:noFill/>
          </a:ln>
        </p:spPr>
      </p:pic>
      <p:pic>
        <p:nvPicPr>
          <p:cNvPr id="408" name="Shape 408"/>
          <p:cNvPicPr preferRelativeResize="0"/>
          <p:nvPr/>
        </p:nvPicPr>
        <p:blipFill>
          <a:blip r:embed="rId7">
            <a:alphaModFix/>
          </a:blip>
          <a:stretch>
            <a:fillRect/>
          </a:stretch>
        </p:blipFill>
        <p:spPr>
          <a:xfrm>
            <a:off x="874750" y="2633325"/>
            <a:ext cx="921400" cy="647825"/>
          </a:xfrm>
          <a:prstGeom prst="rect">
            <a:avLst/>
          </a:prstGeom>
          <a:noFill/>
          <a:ln>
            <a:noFill/>
          </a:ln>
        </p:spPr>
      </p:pic>
      <p:sp>
        <p:nvSpPr>
          <p:cNvPr id="409" name="Shape 409"/>
          <p:cNvSpPr txBox="1"/>
          <p:nvPr/>
        </p:nvSpPr>
        <p:spPr>
          <a:xfrm>
            <a:off x="758100" y="1421363"/>
            <a:ext cx="1154700" cy="33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s-419" sz="1100">
                <a:solidFill>
                  <a:srgbClr val="FFFFFF"/>
                </a:solidFill>
                <a:latin typeface="Roboto"/>
                <a:ea typeface="Roboto"/>
                <a:cs typeface="Roboto"/>
                <a:sym typeface="Roboto"/>
              </a:rPr>
              <a:t>Comunicación e Información</a:t>
            </a:r>
            <a:endParaRPr sz="1100">
              <a:solidFill>
                <a:srgbClr val="FFFFFF"/>
              </a:solidFill>
              <a:latin typeface="Roboto"/>
              <a:ea typeface="Roboto"/>
              <a:cs typeface="Roboto"/>
              <a:sym typeface="Roboto"/>
            </a:endParaRPr>
          </a:p>
          <a:p>
            <a:pPr indent="0" lvl="0" marL="0">
              <a:spcBef>
                <a:spcPts val="0"/>
              </a:spcBef>
              <a:spcAft>
                <a:spcPts val="0"/>
              </a:spcAft>
              <a:buNone/>
            </a:pPr>
            <a:r>
              <a:t/>
            </a:r>
            <a:endParaRPr/>
          </a:p>
        </p:txBody>
      </p:sp>
      <p:sp>
        <p:nvSpPr>
          <p:cNvPr id="410" name="Shape 410"/>
          <p:cNvSpPr txBox="1"/>
          <p:nvPr/>
        </p:nvSpPr>
        <p:spPr>
          <a:xfrm>
            <a:off x="2262712" y="1421375"/>
            <a:ext cx="1446000" cy="33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419" sz="1100">
                <a:solidFill>
                  <a:srgbClr val="FFFFFF"/>
                </a:solidFill>
                <a:latin typeface="Roboto"/>
                <a:ea typeface="Roboto"/>
                <a:cs typeface="Roboto"/>
                <a:sym typeface="Roboto"/>
              </a:rPr>
              <a:t>Visita Village Food Truck Mobile Plaza</a:t>
            </a:r>
            <a:br>
              <a:rPr lang="es-419" sz="1100">
                <a:solidFill>
                  <a:srgbClr val="FFFFFF"/>
                </a:solidFill>
                <a:latin typeface="Roboto"/>
                <a:ea typeface="Roboto"/>
                <a:cs typeface="Roboto"/>
                <a:sym typeface="Roboto"/>
              </a:rPr>
            </a:br>
            <a:endParaRPr sz="1100">
              <a:solidFill>
                <a:srgbClr val="FFFFFF"/>
              </a:solidFill>
              <a:latin typeface="Roboto"/>
              <a:ea typeface="Roboto"/>
              <a:cs typeface="Roboto"/>
              <a:sym typeface="Roboto"/>
            </a:endParaRPr>
          </a:p>
          <a:p>
            <a:pPr indent="0" lvl="0" marL="0" rtl="0">
              <a:spcBef>
                <a:spcPts val="0"/>
              </a:spcBef>
              <a:spcAft>
                <a:spcPts val="0"/>
              </a:spcAft>
              <a:buNone/>
            </a:pPr>
            <a:r>
              <a:t/>
            </a:r>
            <a:endParaRPr/>
          </a:p>
        </p:txBody>
      </p:sp>
      <p:sp>
        <p:nvSpPr>
          <p:cNvPr id="411" name="Shape 411"/>
          <p:cNvSpPr txBox="1"/>
          <p:nvPr/>
        </p:nvSpPr>
        <p:spPr>
          <a:xfrm>
            <a:off x="3828001" y="1421375"/>
            <a:ext cx="1580700" cy="33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419" sz="1100">
                <a:solidFill>
                  <a:srgbClr val="FFFFFF"/>
                </a:solidFill>
                <a:latin typeface="Roboto"/>
                <a:ea typeface="Roboto"/>
                <a:cs typeface="Roboto"/>
                <a:sym typeface="Roboto"/>
              </a:rPr>
              <a:t>Suscripción en Punto de Administración</a:t>
            </a:r>
            <a:br>
              <a:rPr lang="es-419" sz="1100">
                <a:solidFill>
                  <a:srgbClr val="FFFFFF"/>
                </a:solidFill>
                <a:latin typeface="Roboto"/>
                <a:ea typeface="Roboto"/>
                <a:cs typeface="Roboto"/>
                <a:sym typeface="Roboto"/>
              </a:rPr>
            </a:br>
            <a:endParaRPr sz="1100">
              <a:solidFill>
                <a:srgbClr val="FFFFFF"/>
              </a:solidFill>
              <a:latin typeface="Roboto"/>
              <a:ea typeface="Roboto"/>
              <a:cs typeface="Roboto"/>
              <a:sym typeface="Roboto"/>
            </a:endParaRPr>
          </a:p>
          <a:p>
            <a:pPr indent="0" lvl="0" marL="0" rtl="0">
              <a:spcBef>
                <a:spcPts val="0"/>
              </a:spcBef>
              <a:spcAft>
                <a:spcPts val="0"/>
              </a:spcAft>
              <a:buNone/>
            </a:pPr>
            <a:r>
              <a:t/>
            </a:r>
            <a:endParaRPr/>
          </a:p>
        </p:txBody>
      </p:sp>
      <p:sp>
        <p:nvSpPr>
          <p:cNvPr id="412" name="Shape 412"/>
          <p:cNvSpPr txBox="1"/>
          <p:nvPr/>
        </p:nvSpPr>
        <p:spPr>
          <a:xfrm>
            <a:off x="5528000" y="1421375"/>
            <a:ext cx="1580700" cy="33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419" sz="1100">
                <a:solidFill>
                  <a:srgbClr val="FFFFFF"/>
                </a:solidFill>
                <a:latin typeface="Roboto"/>
                <a:ea typeface="Roboto"/>
                <a:cs typeface="Roboto"/>
                <a:sym typeface="Roboto"/>
              </a:rPr>
              <a:t>Brochure Informativo y Cartilla</a:t>
            </a:r>
            <a:br>
              <a:rPr lang="es-419" sz="1100">
                <a:solidFill>
                  <a:srgbClr val="FFFFFF"/>
                </a:solidFill>
                <a:latin typeface="Roboto"/>
                <a:ea typeface="Roboto"/>
                <a:cs typeface="Roboto"/>
                <a:sym typeface="Roboto"/>
              </a:rPr>
            </a:br>
            <a:endParaRPr sz="1100">
              <a:solidFill>
                <a:srgbClr val="FFFFFF"/>
              </a:solidFill>
              <a:latin typeface="Roboto"/>
              <a:ea typeface="Roboto"/>
              <a:cs typeface="Roboto"/>
              <a:sym typeface="Roboto"/>
            </a:endParaRPr>
          </a:p>
          <a:p>
            <a:pPr indent="0" lvl="0" marL="0" rtl="0">
              <a:spcBef>
                <a:spcPts val="0"/>
              </a:spcBef>
              <a:spcAft>
                <a:spcPts val="0"/>
              </a:spcAft>
              <a:buNone/>
            </a:pPr>
            <a:r>
              <a:t/>
            </a:r>
            <a:endParaRPr/>
          </a:p>
        </p:txBody>
      </p:sp>
      <p:sp>
        <p:nvSpPr>
          <p:cNvPr id="413" name="Shape 413"/>
          <p:cNvSpPr txBox="1"/>
          <p:nvPr/>
        </p:nvSpPr>
        <p:spPr>
          <a:xfrm>
            <a:off x="7108700" y="1421375"/>
            <a:ext cx="1650300" cy="33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419" sz="1100">
                <a:solidFill>
                  <a:srgbClr val="FFFFFF"/>
                </a:solidFill>
                <a:latin typeface="Roboto"/>
                <a:ea typeface="Roboto"/>
                <a:cs typeface="Roboto"/>
                <a:sym typeface="Roboto"/>
              </a:rPr>
              <a:t>Evaluación Trimestral para UPGRADE</a:t>
            </a:r>
            <a:br>
              <a:rPr lang="es-419" sz="1100">
                <a:solidFill>
                  <a:srgbClr val="FFFFFF"/>
                </a:solidFill>
                <a:latin typeface="Roboto"/>
                <a:ea typeface="Roboto"/>
                <a:cs typeface="Roboto"/>
                <a:sym typeface="Roboto"/>
              </a:rPr>
            </a:br>
            <a:endParaRPr sz="1100">
              <a:solidFill>
                <a:srgbClr val="FFFFFF"/>
              </a:solidFill>
              <a:latin typeface="Roboto"/>
              <a:ea typeface="Roboto"/>
              <a:cs typeface="Roboto"/>
              <a:sym typeface="Roboto"/>
            </a:endParaRPr>
          </a:p>
          <a:p>
            <a:pPr indent="0" lvl="0" marL="0" rtl="0">
              <a:spcBef>
                <a:spcPts val="0"/>
              </a:spcBef>
              <a:spcAft>
                <a:spcPts val="0"/>
              </a:spcAft>
              <a:buNone/>
            </a:pPr>
            <a:r>
              <a:t/>
            </a:r>
            <a:endParaRPr/>
          </a:p>
        </p:txBody>
      </p:sp>
      <p:sp>
        <p:nvSpPr>
          <p:cNvPr id="414" name="Shape 414"/>
          <p:cNvSpPr/>
          <p:nvPr/>
        </p:nvSpPr>
        <p:spPr>
          <a:xfrm>
            <a:off x="5468350" y="1336705"/>
            <a:ext cx="1580700" cy="647700"/>
          </a:xfrm>
          <a:prstGeom prst="ellipse">
            <a:avLst/>
          </a:prstGeom>
          <a:noFill/>
          <a:ln cap="flat" cmpd="sng" w="19050">
            <a:solidFill>
              <a:srgbClr val="CC00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5" name="Shape 415"/>
          <p:cNvSpPr/>
          <p:nvPr/>
        </p:nvSpPr>
        <p:spPr>
          <a:xfrm rot="10796600">
            <a:off x="4466689" y="991389"/>
            <a:ext cx="303300" cy="276600"/>
          </a:xfrm>
          <a:prstGeom prst="upArrow">
            <a:avLst>
              <a:gd fmla="val 50000" name="adj1"/>
              <a:gd fmla="val 50000" name="adj2"/>
            </a:avLst>
          </a:prstGeom>
          <a:solidFill>
            <a:srgbClr val="CC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6" name="Shape 416"/>
          <p:cNvSpPr/>
          <p:nvPr/>
        </p:nvSpPr>
        <p:spPr>
          <a:xfrm>
            <a:off x="3828000" y="1346750"/>
            <a:ext cx="1580700" cy="647700"/>
          </a:xfrm>
          <a:prstGeom prst="ellipse">
            <a:avLst/>
          </a:prstGeom>
          <a:noFill/>
          <a:ln cap="flat" cmpd="sng" w="19050">
            <a:solidFill>
              <a:srgbClr val="CC00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7" name="Shape 417"/>
          <p:cNvSpPr/>
          <p:nvPr/>
        </p:nvSpPr>
        <p:spPr>
          <a:xfrm rot="10796600">
            <a:off x="6107039" y="991389"/>
            <a:ext cx="303300" cy="276600"/>
          </a:xfrm>
          <a:prstGeom prst="upArrow">
            <a:avLst>
              <a:gd fmla="val 50000" name="adj1"/>
              <a:gd fmla="val 50000" name="adj2"/>
            </a:avLst>
          </a:prstGeom>
          <a:solidFill>
            <a:srgbClr val="CC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cxnSp>
        <p:nvCxnSpPr>
          <p:cNvPr id="422" name="Shape 422"/>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pic>
        <p:nvPicPr>
          <p:cNvPr id="423" name="Shape 423"/>
          <p:cNvPicPr preferRelativeResize="0"/>
          <p:nvPr/>
        </p:nvPicPr>
        <p:blipFill>
          <a:blip r:embed="rId3">
            <a:alphaModFix amt="90000"/>
          </a:blip>
          <a:stretch>
            <a:fillRect/>
          </a:stretch>
        </p:blipFill>
        <p:spPr>
          <a:xfrm>
            <a:off x="0" y="0"/>
            <a:ext cx="9144000" cy="5143500"/>
          </a:xfrm>
          <a:prstGeom prst="rect">
            <a:avLst/>
          </a:prstGeom>
          <a:noFill/>
          <a:ln>
            <a:noFill/>
          </a:ln>
        </p:spPr>
      </p:pic>
      <p:pic>
        <p:nvPicPr>
          <p:cNvPr id="424" name="Shape 424"/>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425" name="Shape 425"/>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426" name="Shape 426"/>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427" name="Shape 427"/>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DATOS SUSCRIPCIÓN</a:t>
            </a:r>
            <a:endParaRPr sz="3600">
              <a:solidFill>
                <a:srgbClr val="FFFFFF"/>
              </a:solidFill>
            </a:endParaRPr>
          </a:p>
        </p:txBody>
      </p:sp>
      <p:sp>
        <p:nvSpPr>
          <p:cNvPr id="428" name="Shape 428"/>
          <p:cNvSpPr/>
          <p:nvPr/>
        </p:nvSpPr>
        <p:spPr>
          <a:xfrm rot="10791584">
            <a:off x="5015025" y="134941"/>
            <a:ext cx="245101" cy="261900"/>
          </a:xfrm>
          <a:prstGeom prst="upArrow">
            <a:avLst>
              <a:gd fmla="val 50000" name="adj1"/>
              <a:gd fmla="val 50000" name="adj2"/>
            </a:avLst>
          </a:prstGeom>
          <a:solidFill>
            <a:srgbClr val="CC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9" name="Shape 429"/>
          <p:cNvSpPr txBox="1"/>
          <p:nvPr/>
        </p:nvSpPr>
        <p:spPr>
          <a:xfrm>
            <a:off x="1271250" y="794463"/>
            <a:ext cx="6601500" cy="37905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228600" lvl="0" marL="635000" rtl="0">
              <a:lnSpc>
                <a:spcPct val="150000"/>
              </a:lnSpc>
              <a:spcBef>
                <a:spcPts val="0"/>
              </a:spcBef>
              <a:spcAft>
                <a:spcPts val="0"/>
              </a:spcAft>
              <a:buNone/>
            </a:pPr>
            <a:r>
              <a:rPr lang="es-419" sz="2000">
                <a:solidFill>
                  <a:srgbClr val="FFFFFF"/>
                </a:solidFill>
                <a:latin typeface="Roboto"/>
                <a:ea typeface="Roboto"/>
                <a:cs typeface="Roboto"/>
                <a:sym typeface="Roboto"/>
              </a:rPr>
              <a:t>Nombres Completos:</a:t>
            </a:r>
            <a:endParaRPr sz="2000">
              <a:solidFill>
                <a:srgbClr val="FFFFFF"/>
              </a:solidFill>
              <a:latin typeface="Roboto"/>
              <a:ea typeface="Roboto"/>
              <a:cs typeface="Roboto"/>
              <a:sym typeface="Roboto"/>
            </a:endParaRPr>
          </a:p>
          <a:p>
            <a:pPr indent="-228600" lvl="0" marL="635000" rtl="0">
              <a:lnSpc>
                <a:spcPct val="150000"/>
              </a:lnSpc>
              <a:spcBef>
                <a:spcPts val="0"/>
              </a:spcBef>
              <a:spcAft>
                <a:spcPts val="0"/>
              </a:spcAft>
              <a:buNone/>
            </a:pPr>
            <a:r>
              <a:rPr lang="es-419" sz="2000">
                <a:solidFill>
                  <a:srgbClr val="FFFFFF"/>
                </a:solidFill>
                <a:latin typeface="Roboto"/>
                <a:ea typeface="Roboto"/>
                <a:cs typeface="Roboto"/>
                <a:sym typeface="Roboto"/>
              </a:rPr>
              <a:t>N° Cédula:</a:t>
            </a:r>
            <a:endParaRPr sz="2000">
              <a:solidFill>
                <a:srgbClr val="FFFFFF"/>
              </a:solidFill>
              <a:latin typeface="Roboto"/>
              <a:ea typeface="Roboto"/>
              <a:cs typeface="Roboto"/>
              <a:sym typeface="Roboto"/>
            </a:endParaRPr>
          </a:p>
          <a:p>
            <a:pPr indent="-228600" lvl="0" marL="635000" rtl="0">
              <a:lnSpc>
                <a:spcPct val="150000"/>
              </a:lnSpc>
              <a:spcBef>
                <a:spcPts val="0"/>
              </a:spcBef>
              <a:spcAft>
                <a:spcPts val="0"/>
              </a:spcAft>
              <a:buNone/>
            </a:pPr>
            <a:r>
              <a:rPr lang="es-419" sz="2000">
                <a:solidFill>
                  <a:srgbClr val="FFFFFF"/>
                </a:solidFill>
                <a:latin typeface="Roboto"/>
                <a:ea typeface="Roboto"/>
                <a:cs typeface="Roboto"/>
                <a:sym typeface="Roboto"/>
              </a:rPr>
              <a:t>Género:</a:t>
            </a:r>
            <a:endParaRPr sz="2000">
              <a:solidFill>
                <a:srgbClr val="FFFFFF"/>
              </a:solidFill>
              <a:latin typeface="Roboto"/>
              <a:ea typeface="Roboto"/>
              <a:cs typeface="Roboto"/>
              <a:sym typeface="Roboto"/>
            </a:endParaRPr>
          </a:p>
          <a:p>
            <a:pPr indent="-228600" lvl="0" marL="635000" rtl="0">
              <a:lnSpc>
                <a:spcPct val="150000"/>
              </a:lnSpc>
              <a:spcBef>
                <a:spcPts val="0"/>
              </a:spcBef>
              <a:spcAft>
                <a:spcPts val="0"/>
              </a:spcAft>
              <a:buNone/>
            </a:pPr>
            <a:r>
              <a:rPr lang="es-419" sz="2000">
                <a:solidFill>
                  <a:srgbClr val="FFFFFF"/>
                </a:solidFill>
                <a:latin typeface="Roboto"/>
                <a:ea typeface="Roboto"/>
                <a:cs typeface="Roboto"/>
                <a:sym typeface="Roboto"/>
              </a:rPr>
              <a:t>Fecha de Nacimiento:</a:t>
            </a:r>
            <a:endParaRPr sz="2000">
              <a:solidFill>
                <a:srgbClr val="FFFFFF"/>
              </a:solidFill>
              <a:latin typeface="Roboto"/>
              <a:ea typeface="Roboto"/>
              <a:cs typeface="Roboto"/>
              <a:sym typeface="Roboto"/>
            </a:endParaRPr>
          </a:p>
          <a:p>
            <a:pPr indent="-228600" lvl="0" marL="635000" rtl="0">
              <a:lnSpc>
                <a:spcPct val="150000"/>
              </a:lnSpc>
              <a:spcBef>
                <a:spcPts val="0"/>
              </a:spcBef>
              <a:spcAft>
                <a:spcPts val="0"/>
              </a:spcAft>
              <a:buNone/>
            </a:pPr>
            <a:r>
              <a:rPr lang="es-419" sz="2000">
                <a:solidFill>
                  <a:srgbClr val="FFFFFF"/>
                </a:solidFill>
                <a:latin typeface="Roboto"/>
                <a:ea typeface="Roboto"/>
                <a:cs typeface="Roboto"/>
                <a:sym typeface="Roboto"/>
              </a:rPr>
              <a:t>Número Celular:</a:t>
            </a:r>
            <a:endParaRPr sz="2000">
              <a:solidFill>
                <a:srgbClr val="FFFFFF"/>
              </a:solidFill>
              <a:latin typeface="Roboto"/>
              <a:ea typeface="Roboto"/>
              <a:cs typeface="Roboto"/>
              <a:sym typeface="Roboto"/>
            </a:endParaRPr>
          </a:p>
          <a:p>
            <a:pPr indent="-228600" lvl="0" marL="635000" rtl="0">
              <a:lnSpc>
                <a:spcPct val="150000"/>
              </a:lnSpc>
              <a:spcBef>
                <a:spcPts val="0"/>
              </a:spcBef>
              <a:spcAft>
                <a:spcPts val="0"/>
              </a:spcAft>
              <a:buNone/>
            </a:pPr>
            <a:r>
              <a:rPr lang="es-419" sz="2000">
                <a:solidFill>
                  <a:srgbClr val="FFFFFF"/>
                </a:solidFill>
                <a:latin typeface="Roboto"/>
                <a:ea typeface="Roboto"/>
                <a:cs typeface="Roboto"/>
                <a:sym typeface="Roboto"/>
              </a:rPr>
              <a:t>Correo Electrónico:</a:t>
            </a:r>
            <a:endParaRPr sz="2000">
              <a:solidFill>
                <a:srgbClr val="FFFFFF"/>
              </a:solidFill>
              <a:latin typeface="Roboto"/>
              <a:ea typeface="Roboto"/>
              <a:cs typeface="Roboto"/>
              <a:sym typeface="Roboto"/>
            </a:endParaRPr>
          </a:p>
          <a:p>
            <a:pPr indent="-228600" lvl="0" marL="635000" rtl="0">
              <a:lnSpc>
                <a:spcPct val="150000"/>
              </a:lnSpc>
              <a:spcBef>
                <a:spcPts val="0"/>
              </a:spcBef>
              <a:spcAft>
                <a:spcPts val="0"/>
              </a:spcAft>
              <a:buNone/>
            </a:pPr>
            <a:r>
              <a:rPr lang="es-419" sz="2000">
                <a:solidFill>
                  <a:srgbClr val="FFFFFF"/>
                </a:solidFill>
                <a:latin typeface="Roboto"/>
                <a:ea typeface="Roboto"/>
                <a:cs typeface="Roboto"/>
                <a:sym typeface="Roboto"/>
              </a:rPr>
              <a:t>Dirección Domicilio:</a:t>
            </a:r>
            <a:endParaRPr sz="2000">
              <a:solidFill>
                <a:srgbClr val="FFFFFF"/>
              </a:solidFill>
              <a:latin typeface="Roboto"/>
              <a:ea typeface="Roboto"/>
              <a:cs typeface="Roboto"/>
              <a:sym typeface="Roboto"/>
            </a:endParaRPr>
          </a:p>
          <a:p>
            <a:pPr indent="-228600" lvl="0" marL="635000" rtl="0">
              <a:lnSpc>
                <a:spcPct val="150000"/>
              </a:lnSpc>
              <a:spcBef>
                <a:spcPts val="0"/>
              </a:spcBef>
              <a:spcAft>
                <a:spcPts val="0"/>
              </a:spcAft>
              <a:buNone/>
            </a:pPr>
            <a:r>
              <a:rPr lang="es-419" sz="2000">
                <a:solidFill>
                  <a:srgbClr val="FFFFFF"/>
                </a:solidFill>
                <a:latin typeface="Roboto"/>
                <a:ea typeface="Roboto"/>
                <a:cs typeface="Roboto"/>
                <a:sym typeface="Roboto"/>
              </a:rPr>
              <a:t>Dirección Trabajo:</a:t>
            </a:r>
            <a:endParaRPr sz="2000">
              <a:solidFill>
                <a:srgbClr val="FFFFFF"/>
              </a:solidFill>
              <a:latin typeface="Roboto"/>
              <a:ea typeface="Roboto"/>
              <a:cs typeface="Roboto"/>
              <a:sym typeface="Roboto"/>
            </a:endParaRPr>
          </a:p>
        </p:txBody>
      </p:sp>
      <p:sp>
        <p:nvSpPr>
          <p:cNvPr id="430" name="Shape 430"/>
          <p:cNvSpPr/>
          <p:nvPr/>
        </p:nvSpPr>
        <p:spPr>
          <a:xfrm>
            <a:off x="2789025" y="1790713"/>
            <a:ext cx="4780200" cy="27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1" name="Shape 431"/>
          <p:cNvSpPr/>
          <p:nvPr/>
        </p:nvSpPr>
        <p:spPr>
          <a:xfrm>
            <a:off x="4338675" y="879438"/>
            <a:ext cx="3231000" cy="27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2" name="Shape 432"/>
          <p:cNvSpPr/>
          <p:nvPr/>
        </p:nvSpPr>
        <p:spPr>
          <a:xfrm>
            <a:off x="3079825" y="1323413"/>
            <a:ext cx="4489500" cy="27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3" name="Shape 433"/>
          <p:cNvSpPr/>
          <p:nvPr/>
        </p:nvSpPr>
        <p:spPr>
          <a:xfrm>
            <a:off x="4186895" y="3639713"/>
            <a:ext cx="3382500" cy="27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4" name="Shape 434"/>
          <p:cNvSpPr/>
          <p:nvPr/>
        </p:nvSpPr>
        <p:spPr>
          <a:xfrm>
            <a:off x="4350349" y="2247113"/>
            <a:ext cx="3219000" cy="27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5" name="Shape 435"/>
          <p:cNvSpPr/>
          <p:nvPr/>
        </p:nvSpPr>
        <p:spPr>
          <a:xfrm>
            <a:off x="3712748" y="2703538"/>
            <a:ext cx="3856500" cy="27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6" name="Shape 436"/>
          <p:cNvSpPr/>
          <p:nvPr/>
        </p:nvSpPr>
        <p:spPr>
          <a:xfrm>
            <a:off x="3988875" y="4091488"/>
            <a:ext cx="3580500" cy="27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7" name="Shape 437"/>
          <p:cNvSpPr/>
          <p:nvPr/>
        </p:nvSpPr>
        <p:spPr>
          <a:xfrm>
            <a:off x="4075125" y="3171638"/>
            <a:ext cx="3494400" cy="27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38" name="Shape 438"/>
          <p:cNvPicPr preferRelativeResize="0"/>
          <p:nvPr/>
        </p:nvPicPr>
        <p:blipFill>
          <a:blip r:embed="rId6">
            <a:alphaModFix/>
          </a:blip>
          <a:stretch>
            <a:fillRect/>
          </a:stretch>
        </p:blipFill>
        <p:spPr>
          <a:xfrm>
            <a:off x="1484261" y="925870"/>
            <a:ext cx="245100" cy="250975"/>
          </a:xfrm>
          <a:prstGeom prst="rect">
            <a:avLst/>
          </a:prstGeom>
          <a:noFill/>
          <a:ln>
            <a:noFill/>
          </a:ln>
        </p:spPr>
      </p:pic>
      <p:pic>
        <p:nvPicPr>
          <p:cNvPr id="439" name="Shape 439"/>
          <p:cNvPicPr preferRelativeResize="0"/>
          <p:nvPr/>
        </p:nvPicPr>
        <p:blipFill>
          <a:blip r:embed="rId6">
            <a:alphaModFix/>
          </a:blip>
          <a:stretch>
            <a:fillRect/>
          </a:stretch>
        </p:blipFill>
        <p:spPr>
          <a:xfrm>
            <a:off x="1484261" y="1381895"/>
            <a:ext cx="245100" cy="250975"/>
          </a:xfrm>
          <a:prstGeom prst="rect">
            <a:avLst/>
          </a:prstGeom>
          <a:noFill/>
          <a:ln>
            <a:noFill/>
          </a:ln>
        </p:spPr>
      </p:pic>
      <p:pic>
        <p:nvPicPr>
          <p:cNvPr id="440" name="Shape 440"/>
          <p:cNvPicPr preferRelativeResize="0"/>
          <p:nvPr/>
        </p:nvPicPr>
        <p:blipFill>
          <a:blip r:embed="rId6">
            <a:alphaModFix/>
          </a:blip>
          <a:stretch>
            <a:fillRect/>
          </a:stretch>
        </p:blipFill>
        <p:spPr>
          <a:xfrm>
            <a:off x="1484261" y="1837920"/>
            <a:ext cx="245100" cy="250975"/>
          </a:xfrm>
          <a:prstGeom prst="rect">
            <a:avLst/>
          </a:prstGeom>
          <a:noFill/>
          <a:ln>
            <a:noFill/>
          </a:ln>
        </p:spPr>
      </p:pic>
      <p:pic>
        <p:nvPicPr>
          <p:cNvPr id="441" name="Shape 441"/>
          <p:cNvPicPr preferRelativeResize="0"/>
          <p:nvPr/>
        </p:nvPicPr>
        <p:blipFill>
          <a:blip r:embed="rId6">
            <a:alphaModFix/>
          </a:blip>
          <a:stretch>
            <a:fillRect/>
          </a:stretch>
        </p:blipFill>
        <p:spPr>
          <a:xfrm>
            <a:off x="1484261" y="2281895"/>
            <a:ext cx="245100" cy="250975"/>
          </a:xfrm>
          <a:prstGeom prst="rect">
            <a:avLst/>
          </a:prstGeom>
          <a:noFill/>
          <a:ln>
            <a:noFill/>
          </a:ln>
        </p:spPr>
      </p:pic>
      <p:pic>
        <p:nvPicPr>
          <p:cNvPr id="442" name="Shape 442"/>
          <p:cNvPicPr preferRelativeResize="0"/>
          <p:nvPr/>
        </p:nvPicPr>
        <p:blipFill>
          <a:blip r:embed="rId6">
            <a:alphaModFix/>
          </a:blip>
          <a:stretch>
            <a:fillRect/>
          </a:stretch>
        </p:blipFill>
        <p:spPr>
          <a:xfrm>
            <a:off x="1484261" y="2749970"/>
            <a:ext cx="245100" cy="250975"/>
          </a:xfrm>
          <a:prstGeom prst="rect">
            <a:avLst/>
          </a:prstGeom>
          <a:noFill/>
          <a:ln>
            <a:noFill/>
          </a:ln>
        </p:spPr>
      </p:pic>
      <p:pic>
        <p:nvPicPr>
          <p:cNvPr id="443" name="Shape 443"/>
          <p:cNvPicPr preferRelativeResize="0"/>
          <p:nvPr/>
        </p:nvPicPr>
        <p:blipFill>
          <a:blip r:embed="rId6">
            <a:alphaModFix/>
          </a:blip>
          <a:stretch>
            <a:fillRect/>
          </a:stretch>
        </p:blipFill>
        <p:spPr>
          <a:xfrm>
            <a:off x="1484261" y="3218058"/>
            <a:ext cx="245100" cy="250975"/>
          </a:xfrm>
          <a:prstGeom prst="rect">
            <a:avLst/>
          </a:prstGeom>
          <a:noFill/>
          <a:ln>
            <a:noFill/>
          </a:ln>
        </p:spPr>
      </p:pic>
      <p:pic>
        <p:nvPicPr>
          <p:cNvPr id="444" name="Shape 444"/>
          <p:cNvPicPr preferRelativeResize="0"/>
          <p:nvPr/>
        </p:nvPicPr>
        <p:blipFill>
          <a:blip r:embed="rId6">
            <a:alphaModFix/>
          </a:blip>
          <a:stretch>
            <a:fillRect/>
          </a:stretch>
        </p:blipFill>
        <p:spPr>
          <a:xfrm>
            <a:off x="1484261" y="3686133"/>
            <a:ext cx="245100" cy="250975"/>
          </a:xfrm>
          <a:prstGeom prst="rect">
            <a:avLst/>
          </a:prstGeom>
          <a:noFill/>
          <a:ln>
            <a:noFill/>
          </a:ln>
        </p:spPr>
      </p:pic>
      <p:pic>
        <p:nvPicPr>
          <p:cNvPr id="445" name="Shape 445"/>
          <p:cNvPicPr preferRelativeResize="0"/>
          <p:nvPr/>
        </p:nvPicPr>
        <p:blipFill>
          <a:blip r:embed="rId6">
            <a:alphaModFix/>
          </a:blip>
          <a:stretch>
            <a:fillRect/>
          </a:stretch>
        </p:blipFill>
        <p:spPr>
          <a:xfrm>
            <a:off x="1484261" y="4137908"/>
            <a:ext cx="245100" cy="250975"/>
          </a:xfrm>
          <a:prstGeom prst="rect">
            <a:avLst/>
          </a:prstGeom>
          <a:noFill/>
          <a:ln>
            <a:noFill/>
          </a:ln>
        </p:spPr>
      </p:pic>
      <p:sp>
        <p:nvSpPr>
          <p:cNvPr id="446" name="Shape 446"/>
          <p:cNvSpPr txBox="1"/>
          <p:nvPr/>
        </p:nvSpPr>
        <p:spPr>
          <a:xfrm>
            <a:off x="233100" y="4589675"/>
            <a:ext cx="8677800" cy="549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900">
                <a:solidFill>
                  <a:srgbClr val="FFFFFF"/>
                </a:solidFill>
              </a:rPr>
              <a:t>Una vez afiliado el cliente pasa a ser del segmento ME Food - LIGTH, mínimo de permanencia 3 meses y después de este tiempo, se evalúan los consumos, la frecuencia de asistencia a la Plaza y su recencia (RFM). Y si cumple los parámetros de calificación para un UPGRADE, se le notifica que ha subido de rango y que puede acceder a nuevos beneficios.</a:t>
            </a:r>
            <a:endParaRPr sz="9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cxnSp>
        <p:nvCxnSpPr>
          <p:cNvPr id="451" name="Shape 451"/>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pic>
        <p:nvPicPr>
          <p:cNvPr id="452" name="Shape 452"/>
          <p:cNvPicPr preferRelativeResize="0"/>
          <p:nvPr/>
        </p:nvPicPr>
        <p:blipFill>
          <a:blip r:embed="rId3">
            <a:alphaModFix amt="90000"/>
          </a:blip>
          <a:stretch>
            <a:fillRect/>
          </a:stretch>
        </p:blipFill>
        <p:spPr>
          <a:xfrm>
            <a:off x="0" y="0"/>
            <a:ext cx="9144000" cy="5143500"/>
          </a:xfrm>
          <a:prstGeom prst="rect">
            <a:avLst/>
          </a:prstGeom>
          <a:noFill/>
          <a:ln>
            <a:noFill/>
          </a:ln>
        </p:spPr>
      </p:pic>
      <p:pic>
        <p:nvPicPr>
          <p:cNvPr id="453" name="Shape 453"/>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454" name="Shape 454"/>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455" name="Shape 455"/>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456" name="Shape 456"/>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CARTILLA</a:t>
            </a:r>
            <a:endParaRPr sz="3600">
              <a:solidFill>
                <a:srgbClr val="FFFFFF"/>
              </a:solidFill>
            </a:endParaRPr>
          </a:p>
        </p:txBody>
      </p:sp>
      <p:sp>
        <p:nvSpPr>
          <p:cNvPr id="457" name="Shape 457"/>
          <p:cNvSpPr/>
          <p:nvPr/>
        </p:nvSpPr>
        <p:spPr>
          <a:xfrm rot="10791584">
            <a:off x="2285800" y="142341"/>
            <a:ext cx="245101" cy="261900"/>
          </a:xfrm>
          <a:prstGeom prst="upArrow">
            <a:avLst>
              <a:gd fmla="val 50000" name="adj1"/>
              <a:gd fmla="val 50000" name="adj2"/>
            </a:avLst>
          </a:prstGeom>
          <a:solidFill>
            <a:srgbClr val="CC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8" name="Shape 458"/>
          <p:cNvSpPr txBox="1"/>
          <p:nvPr/>
        </p:nvSpPr>
        <p:spPr>
          <a:xfrm>
            <a:off x="734775" y="730725"/>
            <a:ext cx="3615600" cy="5490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419" sz="3000">
                <a:solidFill>
                  <a:srgbClr val="FFFFFF"/>
                </a:solidFill>
                <a:latin typeface="Roboto"/>
                <a:ea typeface="Roboto"/>
                <a:cs typeface="Roboto"/>
                <a:sym typeface="Roboto"/>
              </a:rPr>
              <a:t>Plan Acumulativo</a:t>
            </a:r>
            <a:endParaRPr sz="3000">
              <a:solidFill>
                <a:srgbClr val="FFFFFF"/>
              </a:solidFill>
              <a:latin typeface="Roboto"/>
              <a:ea typeface="Roboto"/>
              <a:cs typeface="Roboto"/>
              <a:sym typeface="Roboto"/>
            </a:endParaRPr>
          </a:p>
        </p:txBody>
      </p:sp>
      <p:pic>
        <p:nvPicPr>
          <p:cNvPr id="459" name="Shape 459"/>
          <p:cNvPicPr preferRelativeResize="0"/>
          <p:nvPr/>
        </p:nvPicPr>
        <p:blipFill rotWithShape="1">
          <a:blip r:embed="rId6">
            <a:alphaModFix/>
          </a:blip>
          <a:srcRect b="0" l="0" r="0" t="0"/>
          <a:stretch/>
        </p:blipFill>
        <p:spPr>
          <a:xfrm>
            <a:off x="458025" y="2345475"/>
            <a:ext cx="857400" cy="685800"/>
          </a:xfrm>
          <a:prstGeom prst="roundRect">
            <a:avLst>
              <a:gd fmla="val 16667" name="adj"/>
            </a:avLst>
          </a:prstGeom>
          <a:noFill/>
          <a:ln>
            <a:noFill/>
          </a:ln>
        </p:spPr>
      </p:pic>
      <p:pic>
        <p:nvPicPr>
          <p:cNvPr id="460" name="Shape 460"/>
          <p:cNvPicPr preferRelativeResize="0"/>
          <p:nvPr/>
        </p:nvPicPr>
        <p:blipFill>
          <a:blip r:embed="rId7">
            <a:alphaModFix/>
          </a:blip>
          <a:stretch>
            <a:fillRect/>
          </a:stretch>
        </p:blipFill>
        <p:spPr>
          <a:xfrm>
            <a:off x="2222025" y="2146050"/>
            <a:ext cx="6353799" cy="2584325"/>
          </a:xfrm>
          <a:prstGeom prst="rect">
            <a:avLst/>
          </a:prstGeom>
          <a:noFill/>
          <a:ln>
            <a:noFill/>
          </a:ln>
        </p:spPr>
      </p:pic>
      <p:sp>
        <p:nvSpPr>
          <p:cNvPr id="461" name="Shape 461"/>
          <p:cNvSpPr txBox="1"/>
          <p:nvPr/>
        </p:nvSpPr>
        <p:spPr>
          <a:xfrm>
            <a:off x="129075" y="1504350"/>
            <a:ext cx="1515300" cy="5490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419">
                <a:solidFill>
                  <a:srgbClr val="FFFFFF"/>
                </a:solidFill>
                <a:latin typeface="Roboto"/>
                <a:ea typeface="Roboto"/>
                <a:cs typeface="Roboto"/>
                <a:sym typeface="Roboto"/>
              </a:rPr>
              <a:t>Moneda: </a:t>
            </a:r>
            <a:r>
              <a:rPr lang="es-419">
                <a:solidFill>
                  <a:srgbClr val="FFFFFF"/>
                </a:solidFill>
                <a:latin typeface="Roboto"/>
                <a:ea typeface="Roboto"/>
                <a:cs typeface="Roboto"/>
                <a:sym typeface="Roboto"/>
              </a:rPr>
              <a:t>Sticker</a:t>
            </a:r>
            <a:endParaRPr>
              <a:solidFill>
                <a:srgbClr val="FFFFFF"/>
              </a:solidFill>
              <a:latin typeface="Roboto"/>
              <a:ea typeface="Roboto"/>
              <a:cs typeface="Roboto"/>
              <a:sym typeface="Roboto"/>
            </a:endParaRPr>
          </a:p>
        </p:txBody>
      </p:sp>
      <p:sp>
        <p:nvSpPr>
          <p:cNvPr id="462" name="Shape 462"/>
          <p:cNvSpPr txBox="1"/>
          <p:nvPr/>
        </p:nvSpPr>
        <p:spPr>
          <a:xfrm>
            <a:off x="2285800" y="1422438"/>
            <a:ext cx="5207400" cy="6324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b="1" lang="es-419">
                <a:solidFill>
                  <a:srgbClr val="FFFFFF"/>
                </a:solidFill>
                <a:latin typeface="Roboto"/>
                <a:ea typeface="Roboto"/>
                <a:cs typeface="Roboto"/>
                <a:sym typeface="Roboto"/>
              </a:rPr>
              <a:t>Mecánica:</a:t>
            </a:r>
            <a:r>
              <a:rPr lang="es-419">
                <a:solidFill>
                  <a:srgbClr val="FFFFFF"/>
                </a:solidFill>
                <a:latin typeface="Roboto"/>
                <a:ea typeface="Roboto"/>
                <a:cs typeface="Roboto"/>
                <a:sym typeface="Roboto"/>
              </a:rPr>
              <a:t> Por compras superiores a $10 recibe un sticker, llena tu cartilla y canjea uno de los premios de MeFood!</a:t>
            </a:r>
            <a:endParaRPr>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ctrTitle"/>
          </p:nvPr>
        </p:nvSpPr>
        <p:spPr>
          <a:xfrm>
            <a:off x="799125" y="1574550"/>
            <a:ext cx="3772800" cy="7113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4100"/>
              <a:buFont typeface="Source Sans Pro"/>
              <a:buNone/>
            </a:pPr>
            <a:r>
              <a:rPr i="0" lang="es-419" sz="4100" u="none" cap="none" strike="noStrike">
                <a:solidFill>
                  <a:srgbClr val="0082B3"/>
                </a:solidFill>
                <a:latin typeface="Roboto"/>
                <a:ea typeface="Roboto"/>
                <a:cs typeface="Roboto"/>
                <a:sym typeface="Roboto"/>
              </a:rPr>
              <a:t>Capítulo I</a:t>
            </a:r>
            <a:endParaRPr i="0" sz="4100" u="none" cap="none" strike="noStrike">
              <a:solidFill>
                <a:srgbClr val="0082B3"/>
              </a:solidFill>
              <a:latin typeface="Roboto"/>
              <a:ea typeface="Roboto"/>
              <a:cs typeface="Roboto"/>
              <a:sym typeface="Roboto"/>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cxnSp>
        <p:nvCxnSpPr>
          <p:cNvPr id="467" name="Shape 467"/>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468" name="Shape 468"/>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pic>
        <p:nvPicPr>
          <p:cNvPr id="469" name="Shape 469"/>
          <p:cNvPicPr preferRelativeResize="0"/>
          <p:nvPr/>
        </p:nvPicPr>
        <p:blipFill rotWithShape="1">
          <a:blip r:embed="rId3">
            <a:alphaModFix amt="90000"/>
          </a:blip>
          <a:srcRect b="0" l="0" r="0" t="4825"/>
          <a:stretch/>
        </p:blipFill>
        <p:spPr>
          <a:xfrm>
            <a:off x="0" y="0"/>
            <a:ext cx="9144000" cy="5143500"/>
          </a:xfrm>
          <a:prstGeom prst="rect">
            <a:avLst/>
          </a:prstGeom>
          <a:noFill/>
          <a:ln>
            <a:noFill/>
          </a:ln>
        </p:spPr>
      </p:pic>
      <p:pic>
        <p:nvPicPr>
          <p:cNvPr id="470" name="Shape 470"/>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471" name="Shape 471"/>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472" name="Shape 472"/>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473" name="Shape 473"/>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PROGRAMAS</a:t>
            </a:r>
            <a:endParaRPr sz="3600">
              <a:solidFill>
                <a:srgbClr val="FFFFFF"/>
              </a:solidFill>
            </a:endParaRPr>
          </a:p>
        </p:txBody>
      </p:sp>
      <p:pic>
        <p:nvPicPr>
          <p:cNvPr id="474" name="Shape 474"/>
          <p:cNvPicPr preferRelativeResize="0"/>
          <p:nvPr/>
        </p:nvPicPr>
        <p:blipFill rotWithShape="1">
          <a:blip r:embed="rId6">
            <a:alphaModFix/>
          </a:blip>
          <a:srcRect b="6566" l="4809" r="5960" t="5875"/>
          <a:stretch/>
        </p:blipFill>
        <p:spPr>
          <a:xfrm>
            <a:off x="5108250" y="1145700"/>
            <a:ext cx="1936500" cy="1072800"/>
          </a:xfrm>
          <a:prstGeom prst="roundRect">
            <a:avLst>
              <a:gd fmla="val 16667" name="adj"/>
            </a:avLst>
          </a:prstGeom>
          <a:noFill/>
          <a:ln>
            <a:noFill/>
          </a:ln>
        </p:spPr>
      </p:pic>
      <p:pic>
        <p:nvPicPr>
          <p:cNvPr id="475" name="Shape 475"/>
          <p:cNvPicPr preferRelativeResize="0"/>
          <p:nvPr/>
        </p:nvPicPr>
        <p:blipFill rotWithShape="1">
          <a:blip r:embed="rId7">
            <a:alphaModFix/>
          </a:blip>
          <a:srcRect b="5541" l="4636" r="5853" t="7464"/>
          <a:stretch/>
        </p:blipFill>
        <p:spPr>
          <a:xfrm>
            <a:off x="2550475" y="2333225"/>
            <a:ext cx="1936500" cy="1089900"/>
          </a:xfrm>
          <a:prstGeom prst="roundRect">
            <a:avLst>
              <a:gd fmla="val 16667" name="adj"/>
            </a:avLst>
          </a:prstGeom>
          <a:noFill/>
          <a:ln>
            <a:noFill/>
          </a:ln>
        </p:spPr>
      </p:pic>
      <p:pic>
        <p:nvPicPr>
          <p:cNvPr id="476" name="Shape 476"/>
          <p:cNvPicPr preferRelativeResize="0"/>
          <p:nvPr/>
        </p:nvPicPr>
        <p:blipFill rotWithShape="1">
          <a:blip r:embed="rId8">
            <a:alphaModFix/>
          </a:blip>
          <a:srcRect b="7194" l="4036" r="3379" t="5062"/>
          <a:stretch/>
        </p:blipFill>
        <p:spPr>
          <a:xfrm>
            <a:off x="206667" y="3504775"/>
            <a:ext cx="1834500" cy="991200"/>
          </a:xfrm>
          <a:prstGeom prst="roundRect">
            <a:avLst>
              <a:gd fmla="val 16667" name="adj"/>
            </a:avLst>
          </a:prstGeom>
          <a:noFill/>
          <a:ln>
            <a:noFill/>
          </a:ln>
        </p:spPr>
      </p:pic>
      <p:sp>
        <p:nvSpPr>
          <p:cNvPr id="477" name="Shape 477"/>
          <p:cNvSpPr txBox="1"/>
          <p:nvPr/>
        </p:nvSpPr>
        <p:spPr>
          <a:xfrm>
            <a:off x="2207110" y="3935700"/>
            <a:ext cx="1936500" cy="991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Bono $5 para 1er consumo, superior a $10.</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Cartilla para comida Gratis</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5% DSCTO. en Cabify</a:t>
            </a:r>
            <a:endParaRPr sz="1100">
              <a:solidFill>
                <a:srgbClr val="FFFFFF"/>
              </a:solidFill>
              <a:latin typeface="Roboto"/>
              <a:ea typeface="Roboto"/>
              <a:cs typeface="Roboto"/>
              <a:sym typeface="Roboto"/>
            </a:endParaRPr>
          </a:p>
        </p:txBody>
      </p:sp>
      <p:sp>
        <p:nvSpPr>
          <p:cNvPr id="478" name="Shape 478"/>
          <p:cNvSpPr txBox="1"/>
          <p:nvPr/>
        </p:nvSpPr>
        <p:spPr>
          <a:xfrm>
            <a:off x="4622173" y="2689125"/>
            <a:ext cx="1936500" cy="9912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Bono $10 para 1er consumo, superior a $15.</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Cartilla para comida Gratis</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5% DSCTO. en Cabify</a:t>
            </a:r>
            <a:endParaRPr sz="1100">
              <a:solidFill>
                <a:srgbClr val="FFFFFF"/>
              </a:solidFill>
              <a:latin typeface="Roboto"/>
              <a:ea typeface="Roboto"/>
              <a:cs typeface="Roboto"/>
              <a:sym typeface="Roboto"/>
            </a:endParaRPr>
          </a:p>
        </p:txBody>
      </p:sp>
      <p:sp>
        <p:nvSpPr>
          <p:cNvPr id="479" name="Shape 479"/>
          <p:cNvSpPr txBox="1"/>
          <p:nvPr/>
        </p:nvSpPr>
        <p:spPr>
          <a:xfrm>
            <a:off x="7186325" y="1581300"/>
            <a:ext cx="1936500" cy="991200"/>
          </a:xfrm>
          <a:prstGeom prst="rect">
            <a:avLst/>
          </a:prstGeom>
          <a:no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Bono $10 para 1er consumo, superior a $20.</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Cartilla para comida Gratis</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10% DSCTO. en Cabify</a:t>
            </a:r>
            <a:endParaRPr sz="1100">
              <a:solidFill>
                <a:srgbClr val="FFFFFF"/>
              </a:solidFill>
              <a:latin typeface="Roboto"/>
              <a:ea typeface="Roboto"/>
              <a:cs typeface="Roboto"/>
              <a:sym typeface="Roboto"/>
            </a:endParaRPr>
          </a:p>
        </p:txBody>
      </p:sp>
      <p:pic>
        <p:nvPicPr>
          <p:cNvPr id="480" name="Shape 480"/>
          <p:cNvPicPr preferRelativeResize="0"/>
          <p:nvPr/>
        </p:nvPicPr>
        <p:blipFill>
          <a:blip r:embed="rId9">
            <a:alphaModFix/>
          </a:blip>
          <a:stretch>
            <a:fillRect/>
          </a:stretch>
        </p:blipFill>
        <p:spPr>
          <a:xfrm>
            <a:off x="5797388" y="581671"/>
            <a:ext cx="558225" cy="530167"/>
          </a:xfrm>
          <a:prstGeom prst="rect">
            <a:avLst/>
          </a:prstGeom>
          <a:noFill/>
          <a:ln>
            <a:noFill/>
          </a:ln>
        </p:spPr>
      </p:pic>
      <p:pic>
        <p:nvPicPr>
          <p:cNvPr id="481" name="Shape 481"/>
          <p:cNvPicPr preferRelativeResize="0"/>
          <p:nvPr/>
        </p:nvPicPr>
        <p:blipFill>
          <a:blip r:embed="rId10">
            <a:alphaModFix/>
          </a:blip>
          <a:stretch>
            <a:fillRect/>
          </a:stretch>
        </p:blipFill>
        <p:spPr>
          <a:xfrm>
            <a:off x="3219251" y="1749500"/>
            <a:ext cx="656650" cy="601925"/>
          </a:xfrm>
          <a:prstGeom prst="rect">
            <a:avLst/>
          </a:prstGeom>
          <a:noFill/>
          <a:ln>
            <a:noFill/>
          </a:ln>
        </p:spPr>
      </p:pic>
      <p:pic>
        <p:nvPicPr>
          <p:cNvPr id="482" name="Shape 482"/>
          <p:cNvPicPr preferRelativeResize="0"/>
          <p:nvPr/>
        </p:nvPicPr>
        <p:blipFill>
          <a:blip r:embed="rId11">
            <a:alphaModFix/>
          </a:blip>
          <a:stretch>
            <a:fillRect/>
          </a:stretch>
        </p:blipFill>
        <p:spPr>
          <a:xfrm>
            <a:off x="844812" y="2975559"/>
            <a:ext cx="558225" cy="52921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cxnSp>
        <p:nvCxnSpPr>
          <p:cNvPr id="487" name="Shape 487"/>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488" name="Shape 488"/>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pic>
        <p:nvPicPr>
          <p:cNvPr id="489" name="Shape 489"/>
          <p:cNvPicPr preferRelativeResize="0"/>
          <p:nvPr/>
        </p:nvPicPr>
        <p:blipFill rotWithShape="1">
          <a:blip r:embed="rId3">
            <a:alphaModFix amt="90000"/>
          </a:blip>
          <a:srcRect b="0" l="0" r="0" t="4825"/>
          <a:stretch/>
        </p:blipFill>
        <p:spPr>
          <a:xfrm>
            <a:off x="0" y="0"/>
            <a:ext cx="9144000" cy="5143500"/>
          </a:xfrm>
          <a:prstGeom prst="rect">
            <a:avLst/>
          </a:prstGeom>
          <a:noFill/>
          <a:ln>
            <a:noFill/>
          </a:ln>
        </p:spPr>
      </p:pic>
      <p:pic>
        <p:nvPicPr>
          <p:cNvPr id="490" name="Shape 490"/>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491" name="Shape 491"/>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492" name="Shape 492"/>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493" name="Shape 493"/>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CALIFICACIÓN</a:t>
            </a:r>
            <a:r>
              <a:rPr lang="es-419" sz="3600">
                <a:solidFill>
                  <a:srgbClr val="FFFFFF"/>
                </a:solidFill>
              </a:rPr>
              <a:t> RFM</a:t>
            </a:r>
            <a:endParaRPr sz="3600">
              <a:solidFill>
                <a:srgbClr val="FFFFFF"/>
              </a:solidFill>
            </a:endParaRPr>
          </a:p>
        </p:txBody>
      </p:sp>
      <p:sp>
        <p:nvSpPr>
          <p:cNvPr id="494" name="Shape 494"/>
          <p:cNvSpPr txBox="1"/>
          <p:nvPr/>
        </p:nvSpPr>
        <p:spPr>
          <a:xfrm>
            <a:off x="5621700" y="1234550"/>
            <a:ext cx="3032400" cy="1205100"/>
          </a:xfrm>
          <a:prstGeom prst="rect">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s-419">
                <a:solidFill>
                  <a:srgbClr val="FFFFFF"/>
                </a:solidFill>
                <a:latin typeface="Roboto"/>
                <a:ea typeface="Roboto"/>
                <a:cs typeface="Roboto"/>
                <a:sym typeface="Roboto"/>
              </a:rPr>
              <a:t>* El </a:t>
            </a:r>
            <a:r>
              <a:rPr lang="es-419" sz="1800">
                <a:solidFill>
                  <a:srgbClr val="FFFFFF"/>
                </a:solidFill>
                <a:latin typeface="Roboto"/>
                <a:ea typeface="Roboto"/>
                <a:cs typeface="Roboto"/>
                <a:sym typeface="Roboto"/>
              </a:rPr>
              <a:t>RFM</a:t>
            </a:r>
            <a:r>
              <a:rPr lang="es-419">
                <a:solidFill>
                  <a:srgbClr val="FFFFFF"/>
                </a:solidFill>
                <a:latin typeface="Roboto"/>
                <a:ea typeface="Roboto"/>
                <a:cs typeface="Roboto"/>
                <a:sym typeface="Roboto"/>
              </a:rPr>
              <a:t> es un anàlisis que nos permite medir el nivel de compromiso/relaciòn/fidelizaciòn que tiene el cliente con la marca.</a:t>
            </a:r>
            <a:endParaRPr>
              <a:solidFill>
                <a:srgbClr val="FFFFFF"/>
              </a:solidFill>
              <a:latin typeface="Roboto"/>
              <a:ea typeface="Roboto"/>
              <a:cs typeface="Roboto"/>
              <a:sym typeface="Roboto"/>
            </a:endParaRPr>
          </a:p>
        </p:txBody>
      </p:sp>
      <p:sp>
        <p:nvSpPr>
          <p:cNvPr id="495" name="Shape 495"/>
          <p:cNvSpPr/>
          <p:nvPr/>
        </p:nvSpPr>
        <p:spPr>
          <a:xfrm>
            <a:off x="303250" y="1601547"/>
            <a:ext cx="1189800" cy="489900"/>
          </a:xfrm>
          <a:prstGeom prst="roundRect">
            <a:avLst>
              <a:gd fmla="val 16667" name="adj"/>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2400">
                <a:solidFill>
                  <a:srgbClr val="FFFFFF"/>
                </a:solidFill>
                <a:latin typeface="Roboto"/>
                <a:ea typeface="Roboto"/>
                <a:cs typeface="Roboto"/>
                <a:sym typeface="Roboto"/>
              </a:rPr>
              <a:t>F</a:t>
            </a:r>
            <a:r>
              <a:rPr lang="es-419" sz="1200">
                <a:solidFill>
                  <a:srgbClr val="FFFFFF"/>
                </a:solidFill>
                <a:latin typeface="Roboto"/>
                <a:ea typeface="Roboto"/>
                <a:cs typeface="Roboto"/>
                <a:sym typeface="Roboto"/>
              </a:rPr>
              <a:t>RECUENCY</a:t>
            </a:r>
            <a:endParaRPr sz="1200">
              <a:solidFill>
                <a:srgbClr val="FFFFFF"/>
              </a:solidFill>
              <a:latin typeface="Roboto"/>
              <a:ea typeface="Roboto"/>
              <a:cs typeface="Roboto"/>
              <a:sym typeface="Roboto"/>
            </a:endParaRPr>
          </a:p>
        </p:txBody>
      </p:sp>
      <p:sp>
        <p:nvSpPr>
          <p:cNvPr id="496" name="Shape 496"/>
          <p:cNvSpPr/>
          <p:nvPr/>
        </p:nvSpPr>
        <p:spPr>
          <a:xfrm>
            <a:off x="303250" y="921399"/>
            <a:ext cx="1189800" cy="489900"/>
          </a:xfrm>
          <a:prstGeom prst="roundRect">
            <a:avLst>
              <a:gd fmla="val 16667" name="adj"/>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s-419" sz="2400">
                <a:solidFill>
                  <a:srgbClr val="FFFFFF"/>
                </a:solidFill>
                <a:latin typeface="Roboto"/>
                <a:ea typeface="Roboto"/>
                <a:cs typeface="Roboto"/>
                <a:sym typeface="Roboto"/>
              </a:rPr>
              <a:t>R</a:t>
            </a:r>
            <a:r>
              <a:rPr lang="es-419" sz="1200">
                <a:solidFill>
                  <a:srgbClr val="FFFFFF"/>
                </a:solidFill>
                <a:latin typeface="Roboto"/>
                <a:ea typeface="Roboto"/>
                <a:cs typeface="Roboto"/>
                <a:sym typeface="Roboto"/>
              </a:rPr>
              <a:t>ECENCY</a:t>
            </a:r>
            <a:endParaRPr sz="1200">
              <a:solidFill>
                <a:srgbClr val="FFFFFF"/>
              </a:solidFill>
              <a:latin typeface="Roboto"/>
              <a:ea typeface="Roboto"/>
              <a:cs typeface="Roboto"/>
              <a:sym typeface="Roboto"/>
            </a:endParaRPr>
          </a:p>
        </p:txBody>
      </p:sp>
      <p:sp>
        <p:nvSpPr>
          <p:cNvPr id="497" name="Shape 497"/>
          <p:cNvSpPr/>
          <p:nvPr/>
        </p:nvSpPr>
        <p:spPr>
          <a:xfrm>
            <a:off x="303250" y="2316674"/>
            <a:ext cx="1189800" cy="489900"/>
          </a:xfrm>
          <a:prstGeom prst="roundRect">
            <a:avLst>
              <a:gd fmla="val 16667" name="adj"/>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2400">
                <a:solidFill>
                  <a:srgbClr val="FFFFFF"/>
                </a:solidFill>
                <a:latin typeface="Roboto"/>
                <a:ea typeface="Roboto"/>
                <a:cs typeface="Roboto"/>
                <a:sym typeface="Roboto"/>
              </a:rPr>
              <a:t>M</a:t>
            </a:r>
            <a:r>
              <a:rPr lang="es-419" sz="1200">
                <a:solidFill>
                  <a:srgbClr val="FFFFFF"/>
                </a:solidFill>
                <a:latin typeface="Roboto"/>
                <a:ea typeface="Roboto"/>
                <a:cs typeface="Roboto"/>
                <a:sym typeface="Roboto"/>
              </a:rPr>
              <a:t>ONETARY</a:t>
            </a:r>
            <a:endParaRPr sz="1200">
              <a:solidFill>
                <a:srgbClr val="FFFFFF"/>
              </a:solidFill>
              <a:latin typeface="Roboto"/>
              <a:ea typeface="Roboto"/>
              <a:cs typeface="Roboto"/>
              <a:sym typeface="Roboto"/>
            </a:endParaRPr>
          </a:p>
        </p:txBody>
      </p:sp>
      <p:sp>
        <p:nvSpPr>
          <p:cNvPr id="498" name="Shape 498"/>
          <p:cNvSpPr/>
          <p:nvPr/>
        </p:nvSpPr>
        <p:spPr>
          <a:xfrm>
            <a:off x="1697150" y="921399"/>
            <a:ext cx="3416700" cy="489900"/>
          </a:xfrm>
          <a:prstGeom prst="roundRect">
            <a:avLst>
              <a:gd fmla="val 16667" name="adj"/>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1200">
                <a:solidFill>
                  <a:srgbClr val="FFFFFF"/>
                </a:solidFill>
                <a:latin typeface="Roboto"/>
                <a:ea typeface="Roboto"/>
                <a:cs typeface="Roboto"/>
                <a:sym typeface="Roboto"/>
              </a:rPr>
              <a:t>Tiempo que ha pasado desde la última compra</a:t>
            </a:r>
            <a:endParaRPr sz="2400">
              <a:solidFill>
                <a:srgbClr val="FFFFFF"/>
              </a:solidFill>
              <a:latin typeface="Roboto"/>
              <a:ea typeface="Roboto"/>
              <a:cs typeface="Roboto"/>
              <a:sym typeface="Roboto"/>
            </a:endParaRPr>
          </a:p>
        </p:txBody>
      </p:sp>
      <p:sp>
        <p:nvSpPr>
          <p:cNvPr id="499" name="Shape 499"/>
          <p:cNvSpPr/>
          <p:nvPr/>
        </p:nvSpPr>
        <p:spPr>
          <a:xfrm>
            <a:off x="1697150" y="1636549"/>
            <a:ext cx="3416700" cy="489900"/>
          </a:xfrm>
          <a:prstGeom prst="roundRect">
            <a:avLst>
              <a:gd fmla="val 16667" name="adj"/>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1200">
                <a:solidFill>
                  <a:srgbClr val="FFFFFF"/>
                </a:solidFill>
                <a:latin typeface="Roboto"/>
                <a:ea typeface="Roboto"/>
                <a:cs typeface="Roboto"/>
                <a:sym typeface="Roboto"/>
              </a:rPr>
              <a:t>Número de transacciones en un período determinado de tiempo. </a:t>
            </a:r>
            <a:endParaRPr sz="1200">
              <a:solidFill>
                <a:srgbClr val="FFFFFF"/>
              </a:solidFill>
              <a:latin typeface="Roboto"/>
              <a:ea typeface="Roboto"/>
              <a:cs typeface="Roboto"/>
              <a:sym typeface="Roboto"/>
            </a:endParaRPr>
          </a:p>
        </p:txBody>
      </p:sp>
      <p:sp>
        <p:nvSpPr>
          <p:cNvPr id="500" name="Shape 500"/>
          <p:cNvSpPr/>
          <p:nvPr/>
        </p:nvSpPr>
        <p:spPr>
          <a:xfrm>
            <a:off x="1697150" y="2316674"/>
            <a:ext cx="3416700" cy="489900"/>
          </a:xfrm>
          <a:prstGeom prst="roundRect">
            <a:avLst>
              <a:gd fmla="val 16667" name="adj"/>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1200">
                <a:solidFill>
                  <a:srgbClr val="FFFFFF"/>
                </a:solidFill>
                <a:latin typeface="Roboto"/>
                <a:ea typeface="Roboto"/>
                <a:cs typeface="Roboto"/>
                <a:sym typeface="Roboto"/>
              </a:rPr>
              <a:t>Valor de las compras totales realizadas por el cliente en el tiempo de análisis.</a:t>
            </a:r>
            <a:endParaRPr sz="2400">
              <a:solidFill>
                <a:srgbClr val="FFFFFF"/>
              </a:solidFill>
              <a:latin typeface="Roboto"/>
              <a:ea typeface="Roboto"/>
              <a:cs typeface="Roboto"/>
              <a:sym typeface="Roboto"/>
            </a:endParaRPr>
          </a:p>
        </p:txBody>
      </p:sp>
      <p:graphicFrame>
        <p:nvGraphicFramePr>
          <p:cNvPr id="501" name="Shape 501"/>
          <p:cNvGraphicFramePr/>
          <p:nvPr/>
        </p:nvGraphicFramePr>
        <p:xfrm>
          <a:off x="642375" y="3126400"/>
          <a:ext cx="3000000" cy="3000000"/>
        </p:xfrm>
        <a:graphic>
          <a:graphicData uri="http://schemas.openxmlformats.org/drawingml/2006/table">
            <a:tbl>
              <a:tblPr>
                <a:noFill/>
                <a:tableStyleId>{4AD2F395-DC03-4790-8843-2E4835DF8804}</a:tableStyleId>
              </a:tblPr>
              <a:tblGrid>
                <a:gridCol w="629425"/>
                <a:gridCol w="1486475"/>
                <a:gridCol w="1792275"/>
                <a:gridCol w="1198175"/>
              </a:tblGrid>
              <a:tr h="251500">
                <a:tc>
                  <a:txBody>
                    <a:bodyPr>
                      <a:noAutofit/>
                    </a:bodyPr>
                    <a:lstStyle/>
                    <a:p>
                      <a:pPr indent="0" lvl="0" marL="0" rtl="0" algn="ctr">
                        <a:lnSpc>
                          <a:spcPct val="115000"/>
                        </a:lnSpc>
                        <a:spcBef>
                          <a:spcPts val="0"/>
                        </a:spcBef>
                        <a:spcAft>
                          <a:spcPts val="0"/>
                        </a:spcAft>
                        <a:buNone/>
                      </a:pPr>
                      <a:r>
                        <a:rPr b="1" lang="es-419" sz="1000">
                          <a:solidFill>
                            <a:srgbClr val="FFFFFF"/>
                          </a:solidFill>
                          <a:latin typeface="Roboto"/>
                          <a:ea typeface="Roboto"/>
                          <a:cs typeface="Roboto"/>
                          <a:sym typeface="Roboto"/>
                        </a:rPr>
                        <a:t>GRUPO</a:t>
                      </a:r>
                      <a:endParaRPr b="1" sz="1000">
                        <a:solidFill>
                          <a:srgbClr val="FFFFFF"/>
                        </a:solidFill>
                        <a:latin typeface="Roboto"/>
                        <a:ea typeface="Roboto"/>
                        <a:cs typeface="Roboto"/>
                        <a:sym typeface="Roboto"/>
                      </a:endParaRPr>
                    </a:p>
                  </a:txBody>
                  <a:tcPr marT="63500" marB="63500" marR="63500" marL="635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434343"/>
                    </a:solidFill>
                  </a:tcPr>
                </a:tc>
                <a:tc>
                  <a:txBody>
                    <a:bodyPr>
                      <a:noAutofit/>
                    </a:bodyPr>
                    <a:lstStyle/>
                    <a:p>
                      <a:pPr indent="0" lvl="0" marL="0" rtl="0" algn="ctr">
                        <a:lnSpc>
                          <a:spcPct val="115000"/>
                        </a:lnSpc>
                        <a:spcBef>
                          <a:spcPts val="0"/>
                        </a:spcBef>
                        <a:spcAft>
                          <a:spcPts val="0"/>
                        </a:spcAft>
                        <a:buNone/>
                      </a:pPr>
                      <a:r>
                        <a:rPr b="1" lang="es-419" sz="1000">
                          <a:solidFill>
                            <a:srgbClr val="FFFFFF"/>
                          </a:solidFill>
                          <a:latin typeface="Roboto"/>
                          <a:ea typeface="Roboto"/>
                          <a:cs typeface="Roboto"/>
                          <a:sym typeface="Roboto"/>
                        </a:rPr>
                        <a:t>RECENCIA</a:t>
                      </a:r>
                      <a:endParaRPr b="1" sz="1000">
                        <a:solidFill>
                          <a:srgbClr val="FFFFFF"/>
                        </a:solidFill>
                        <a:latin typeface="Roboto"/>
                        <a:ea typeface="Roboto"/>
                        <a:cs typeface="Roboto"/>
                        <a:sym typeface="Roboto"/>
                      </a:endParaRPr>
                    </a:p>
                  </a:txBody>
                  <a:tcPr marT="63500" marB="63500" marR="63500" marL="635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434343"/>
                    </a:solidFill>
                  </a:tcPr>
                </a:tc>
                <a:tc>
                  <a:txBody>
                    <a:bodyPr>
                      <a:noAutofit/>
                    </a:bodyPr>
                    <a:lstStyle/>
                    <a:p>
                      <a:pPr indent="0" lvl="0" marL="0" rtl="0" algn="ctr">
                        <a:lnSpc>
                          <a:spcPct val="115000"/>
                        </a:lnSpc>
                        <a:spcBef>
                          <a:spcPts val="0"/>
                        </a:spcBef>
                        <a:spcAft>
                          <a:spcPts val="0"/>
                        </a:spcAft>
                        <a:buNone/>
                      </a:pPr>
                      <a:r>
                        <a:rPr b="1" lang="es-419" sz="1000">
                          <a:solidFill>
                            <a:srgbClr val="FFFFFF"/>
                          </a:solidFill>
                          <a:latin typeface="Roboto"/>
                          <a:ea typeface="Roboto"/>
                          <a:cs typeface="Roboto"/>
                          <a:sym typeface="Roboto"/>
                        </a:rPr>
                        <a:t>FRECUENCIA</a:t>
                      </a:r>
                      <a:endParaRPr b="1" sz="1000">
                        <a:solidFill>
                          <a:srgbClr val="FFFFFF"/>
                        </a:solidFill>
                        <a:latin typeface="Roboto"/>
                        <a:ea typeface="Roboto"/>
                        <a:cs typeface="Roboto"/>
                        <a:sym typeface="Roboto"/>
                      </a:endParaRPr>
                    </a:p>
                  </a:txBody>
                  <a:tcPr marT="63500" marB="63500" marR="63500" marL="635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434343"/>
                    </a:solidFill>
                  </a:tcPr>
                </a:tc>
                <a:tc>
                  <a:txBody>
                    <a:bodyPr>
                      <a:noAutofit/>
                    </a:bodyPr>
                    <a:lstStyle/>
                    <a:p>
                      <a:pPr indent="0" lvl="0" marL="0" rtl="0" algn="ctr">
                        <a:lnSpc>
                          <a:spcPct val="115000"/>
                        </a:lnSpc>
                        <a:spcBef>
                          <a:spcPts val="0"/>
                        </a:spcBef>
                        <a:spcAft>
                          <a:spcPts val="0"/>
                        </a:spcAft>
                        <a:buNone/>
                      </a:pPr>
                      <a:r>
                        <a:rPr b="1" lang="es-419" sz="1000">
                          <a:solidFill>
                            <a:srgbClr val="FFFFFF"/>
                          </a:solidFill>
                          <a:latin typeface="Roboto"/>
                          <a:ea typeface="Roboto"/>
                          <a:cs typeface="Roboto"/>
                          <a:sym typeface="Roboto"/>
                        </a:rPr>
                        <a:t>MONETARIO</a:t>
                      </a:r>
                      <a:endParaRPr b="1" sz="1000">
                        <a:solidFill>
                          <a:srgbClr val="FFFFFF"/>
                        </a:solidFill>
                        <a:latin typeface="Roboto"/>
                        <a:ea typeface="Roboto"/>
                        <a:cs typeface="Roboto"/>
                        <a:sym typeface="Roboto"/>
                      </a:endParaRPr>
                    </a:p>
                  </a:txBody>
                  <a:tcPr marT="63500" marB="63500" marR="63500" marL="635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434343"/>
                    </a:solidFill>
                  </a:tcPr>
                </a:tc>
              </a:tr>
              <a:tr h="314325">
                <a:tc>
                  <a:txBody>
                    <a:bodyPr>
                      <a:noAutofit/>
                    </a:bodyPr>
                    <a:lstStyle/>
                    <a:p>
                      <a:pPr indent="0" lvl="0" marL="0" rtl="0" algn="ctr">
                        <a:lnSpc>
                          <a:spcPct val="115000"/>
                        </a:lnSpc>
                        <a:spcBef>
                          <a:spcPts val="0"/>
                        </a:spcBef>
                        <a:spcAft>
                          <a:spcPts val="0"/>
                        </a:spcAft>
                        <a:buNone/>
                      </a:pPr>
                      <a:r>
                        <a:rPr b="1" lang="es-419" sz="1200">
                          <a:latin typeface="Roboto"/>
                          <a:ea typeface="Roboto"/>
                          <a:cs typeface="Roboto"/>
                          <a:sym typeface="Roboto"/>
                        </a:rPr>
                        <a:t>4</a:t>
                      </a:r>
                      <a:endParaRPr b="1" sz="1200">
                        <a:latin typeface="Roboto"/>
                        <a:ea typeface="Roboto"/>
                        <a:cs typeface="Roboto"/>
                        <a:sym typeface="Roboto"/>
                      </a:endParaRPr>
                    </a:p>
                  </a:txBody>
                  <a:tcPr marT="63500" marB="63500" marR="63500" marL="63500">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666666"/>
                      </a:solidFill>
                      <a:prstDash val="solid"/>
                      <a:round/>
                      <a:headEnd len="sm" w="sm" type="none"/>
                      <a:tailEnd len="sm" w="sm" type="none"/>
                    </a:lnB>
                    <a:solidFill>
                      <a:srgbClr val="3C78D8"/>
                    </a:solidFill>
                  </a:tcPr>
                </a:tc>
                <a:tc>
                  <a:txBody>
                    <a:bodyPr>
                      <a:noAutofit/>
                    </a:bodyPr>
                    <a:lstStyle/>
                    <a:p>
                      <a:pPr indent="0" lvl="0" marL="0" rtl="0" algn="ctr">
                        <a:lnSpc>
                          <a:spcPct val="115000"/>
                        </a:lnSpc>
                        <a:spcBef>
                          <a:spcPts val="0"/>
                        </a:spcBef>
                        <a:spcAft>
                          <a:spcPts val="0"/>
                        </a:spcAft>
                        <a:buNone/>
                      </a:pPr>
                      <a:r>
                        <a:rPr lang="es-419" sz="1200">
                          <a:latin typeface="Roboto"/>
                          <a:ea typeface="Roboto"/>
                          <a:cs typeface="Roboto"/>
                          <a:sym typeface="Roboto"/>
                        </a:rPr>
                        <a:t>Esta semana</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666666"/>
                      </a:solidFill>
                      <a:prstDash val="solid"/>
                      <a:round/>
                      <a:headEnd len="sm" w="sm" type="none"/>
                      <a:tailEnd len="sm" w="sm" type="none"/>
                    </a:lnB>
                    <a:solidFill>
                      <a:srgbClr val="3C78D8"/>
                    </a:solidFill>
                  </a:tcPr>
                </a:tc>
                <a:tc>
                  <a:txBody>
                    <a:bodyPr>
                      <a:noAutofit/>
                    </a:bodyPr>
                    <a:lstStyle/>
                    <a:p>
                      <a:pPr indent="0" lvl="0" marL="0" rtl="0" algn="ctr">
                        <a:lnSpc>
                          <a:spcPct val="115000"/>
                        </a:lnSpc>
                        <a:spcBef>
                          <a:spcPts val="0"/>
                        </a:spcBef>
                        <a:spcAft>
                          <a:spcPts val="0"/>
                        </a:spcAft>
                        <a:buNone/>
                      </a:pPr>
                      <a:r>
                        <a:rPr lang="es-419" sz="1200">
                          <a:latin typeface="Roboto"/>
                          <a:ea typeface="Roboto"/>
                          <a:cs typeface="Roboto"/>
                          <a:sym typeface="Roboto"/>
                        </a:rPr>
                        <a:t>2 a 3 veces x semana</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666666"/>
                      </a:solidFill>
                      <a:prstDash val="solid"/>
                      <a:round/>
                      <a:headEnd len="sm" w="sm" type="none"/>
                      <a:tailEnd len="sm" w="sm" type="none"/>
                    </a:lnB>
                    <a:solidFill>
                      <a:srgbClr val="3C78D8"/>
                    </a:solidFill>
                  </a:tcPr>
                </a:tc>
                <a:tc>
                  <a:txBody>
                    <a:bodyPr>
                      <a:noAutofit/>
                    </a:bodyPr>
                    <a:lstStyle/>
                    <a:p>
                      <a:pPr indent="0" lvl="0" marL="0" rtl="0" algn="ctr">
                        <a:lnSpc>
                          <a:spcPct val="115000"/>
                        </a:lnSpc>
                        <a:spcBef>
                          <a:spcPts val="0"/>
                        </a:spcBef>
                        <a:spcAft>
                          <a:spcPts val="0"/>
                        </a:spcAft>
                        <a:buNone/>
                      </a:pPr>
                      <a:r>
                        <a:rPr lang="es-419" sz="1200">
                          <a:latin typeface="Roboto"/>
                          <a:ea typeface="Roboto"/>
                          <a:cs typeface="Roboto"/>
                          <a:sym typeface="Roboto"/>
                        </a:rPr>
                        <a:t>Más de $15</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666666"/>
                      </a:solidFill>
                      <a:prstDash val="solid"/>
                      <a:round/>
                      <a:headEnd len="sm" w="sm" type="none"/>
                      <a:tailEnd len="sm" w="sm" type="none"/>
                    </a:lnB>
                    <a:solidFill>
                      <a:srgbClr val="3C78D8"/>
                    </a:solidFill>
                  </a:tcPr>
                </a:tc>
              </a:tr>
              <a:tr h="286600">
                <a:tc>
                  <a:txBody>
                    <a:bodyPr>
                      <a:noAutofit/>
                    </a:bodyPr>
                    <a:lstStyle/>
                    <a:p>
                      <a:pPr indent="0" lvl="0" marL="0" rtl="0" algn="ctr">
                        <a:lnSpc>
                          <a:spcPct val="150000"/>
                        </a:lnSpc>
                        <a:spcBef>
                          <a:spcPts val="0"/>
                        </a:spcBef>
                        <a:spcAft>
                          <a:spcPts val="0"/>
                        </a:spcAft>
                        <a:buNone/>
                      </a:pPr>
                      <a:r>
                        <a:rPr b="1" lang="es-419" sz="1200">
                          <a:latin typeface="Roboto"/>
                          <a:ea typeface="Roboto"/>
                          <a:cs typeface="Roboto"/>
                          <a:sym typeface="Roboto"/>
                        </a:rPr>
                        <a:t>3</a:t>
                      </a:r>
                      <a:endParaRPr b="1" sz="1200">
                        <a:latin typeface="Roboto"/>
                        <a:ea typeface="Roboto"/>
                        <a:cs typeface="Roboto"/>
                        <a:sym typeface="Roboto"/>
                      </a:endParaRPr>
                    </a:p>
                  </a:txBody>
                  <a:tcPr marT="63500" marB="63500" marR="63500" marL="63500">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6D9EEB"/>
                    </a:solidFill>
                  </a:tcPr>
                </a:tc>
                <a:tc>
                  <a:txBody>
                    <a:bodyPr>
                      <a:noAutofit/>
                    </a:bodyPr>
                    <a:lstStyle/>
                    <a:p>
                      <a:pPr indent="0" lvl="0" marL="0" rtl="0" algn="ctr">
                        <a:lnSpc>
                          <a:spcPct val="150000"/>
                        </a:lnSpc>
                        <a:spcBef>
                          <a:spcPts val="0"/>
                        </a:spcBef>
                        <a:spcAft>
                          <a:spcPts val="0"/>
                        </a:spcAft>
                        <a:buNone/>
                      </a:pPr>
                      <a:r>
                        <a:rPr lang="es-419" sz="1200">
                          <a:latin typeface="Roboto"/>
                          <a:ea typeface="Roboto"/>
                          <a:cs typeface="Roboto"/>
                          <a:sym typeface="Roboto"/>
                        </a:rPr>
                        <a:t>La semana anterior</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6D9EEB"/>
                    </a:solidFill>
                  </a:tcPr>
                </a:tc>
                <a:tc>
                  <a:txBody>
                    <a:bodyPr>
                      <a:noAutofit/>
                    </a:bodyPr>
                    <a:lstStyle/>
                    <a:p>
                      <a:pPr indent="0" lvl="0" marL="0" rtl="0" algn="ctr">
                        <a:lnSpc>
                          <a:spcPct val="150000"/>
                        </a:lnSpc>
                        <a:spcBef>
                          <a:spcPts val="0"/>
                        </a:spcBef>
                        <a:spcAft>
                          <a:spcPts val="0"/>
                        </a:spcAft>
                        <a:buNone/>
                      </a:pPr>
                      <a:r>
                        <a:rPr lang="es-419" sz="1200">
                          <a:latin typeface="Roboto"/>
                          <a:ea typeface="Roboto"/>
                          <a:cs typeface="Roboto"/>
                          <a:sym typeface="Roboto"/>
                        </a:rPr>
                        <a:t>Una vez por semana</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6D9EEB"/>
                    </a:solidFill>
                  </a:tcPr>
                </a:tc>
                <a:tc>
                  <a:txBody>
                    <a:bodyPr>
                      <a:noAutofit/>
                    </a:bodyPr>
                    <a:lstStyle/>
                    <a:p>
                      <a:pPr indent="0" lvl="0" marL="0" rtl="0" algn="ctr">
                        <a:lnSpc>
                          <a:spcPct val="150000"/>
                        </a:lnSpc>
                        <a:spcBef>
                          <a:spcPts val="0"/>
                        </a:spcBef>
                        <a:spcAft>
                          <a:spcPts val="0"/>
                        </a:spcAft>
                        <a:buNone/>
                      </a:pPr>
                      <a:r>
                        <a:rPr lang="es-419" sz="1200">
                          <a:latin typeface="Roboto"/>
                          <a:ea typeface="Roboto"/>
                          <a:cs typeface="Roboto"/>
                          <a:sym typeface="Roboto"/>
                        </a:rPr>
                        <a:t>$11 a $15</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6D9EEB"/>
                    </a:solidFill>
                  </a:tcPr>
                </a:tc>
              </a:tr>
              <a:tr h="309925">
                <a:tc>
                  <a:txBody>
                    <a:bodyPr>
                      <a:noAutofit/>
                    </a:bodyPr>
                    <a:lstStyle/>
                    <a:p>
                      <a:pPr indent="0" lvl="0" marL="0" rtl="0" algn="ctr">
                        <a:lnSpc>
                          <a:spcPct val="150000"/>
                        </a:lnSpc>
                        <a:spcBef>
                          <a:spcPts val="0"/>
                        </a:spcBef>
                        <a:spcAft>
                          <a:spcPts val="0"/>
                        </a:spcAft>
                        <a:buNone/>
                      </a:pPr>
                      <a:r>
                        <a:rPr b="1" lang="es-419" sz="1200">
                          <a:latin typeface="Roboto"/>
                          <a:ea typeface="Roboto"/>
                          <a:cs typeface="Roboto"/>
                          <a:sym typeface="Roboto"/>
                        </a:rPr>
                        <a:t>2</a:t>
                      </a:r>
                      <a:endParaRPr b="1" sz="1200">
                        <a:latin typeface="Roboto"/>
                        <a:ea typeface="Roboto"/>
                        <a:cs typeface="Roboto"/>
                        <a:sym typeface="Roboto"/>
                      </a:endParaRPr>
                    </a:p>
                  </a:txBody>
                  <a:tcPr marT="63500" marB="63500" marR="63500" marL="63500">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A4C2F4"/>
                    </a:solidFill>
                  </a:tcPr>
                </a:tc>
                <a:tc>
                  <a:txBody>
                    <a:bodyPr>
                      <a:noAutofit/>
                    </a:bodyPr>
                    <a:lstStyle/>
                    <a:p>
                      <a:pPr indent="0" lvl="0" marL="0" rtl="0" algn="ctr">
                        <a:lnSpc>
                          <a:spcPct val="150000"/>
                        </a:lnSpc>
                        <a:spcBef>
                          <a:spcPts val="0"/>
                        </a:spcBef>
                        <a:spcAft>
                          <a:spcPts val="0"/>
                        </a:spcAft>
                        <a:buNone/>
                      </a:pPr>
                      <a:r>
                        <a:rPr lang="es-419" sz="1200">
                          <a:latin typeface="Roboto"/>
                          <a:ea typeface="Roboto"/>
                          <a:cs typeface="Roboto"/>
                          <a:sym typeface="Roboto"/>
                        </a:rPr>
                        <a:t>Hace 2 semanas</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A4C2F4"/>
                    </a:solidFill>
                  </a:tcPr>
                </a:tc>
                <a:tc>
                  <a:txBody>
                    <a:bodyPr>
                      <a:noAutofit/>
                    </a:bodyPr>
                    <a:lstStyle/>
                    <a:p>
                      <a:pPr indent="0" lvl="0" marL="0" rtl="0" algn="ctr">
                        <a:lnSpc>
                          <a:spcPct val="150000"/>
                        </a:lnSpc>
                        <a:spcBef>
                          <a:spcPts val="0"/>
                        </a:spcBef>
                        <a:spcAft>
                          <a:spcPts val="0"/>
                        </a:spcAft>
                        <a:buNone/>
                      </a:pPr>
                      <a:r>
                        <a:rPr lang="es-419" sz="1200">
                          <a:solidFill>
                            <a:srgbClr val="FF0000"/>
                          </a:solidFill>
                          <a:latin typeface="Roboto"/>
                          <a:ea typeface="Roboto"/>
                          <a:cs typeface="Roboto"/>
                          <a:sym typeface="Roboto"/>
                        </a:rPr>
                        <a:t>2 veces al mes*</a:t>
                      </a:r>
                      <a:endParaRPr sz="1200">
                        <a:solidFill>
                          <a:srgbClr val="FF0000"/>
                        </a:solidFill>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A4C2F4"/>
                    </a:solidFill>
                  </a:tcPr>
                </a:tc>
                <a:tc>
                  <a:txBody>
                    <a:bodyPr>
                      <a:noAutofit/>
                    </a:bodyPr>
                    <a:lstStyle/>
                    <a:p>
                      <a:pPr indent="0" lvl="0" marL="0" rtl="0" algn="ctr">
                        <a:lnSpc>
                          <a:spcPct val="150000"/>
                        </a:lnSpc>
                        <a:spcBef>
                          <a:spcPts val="0"/>
                        </a:spcBef>
                        <a:spcAft>
                          <a:spcPts val="0"/>
                        </a:spcAft>
                        <a:buNone/>
                      </a:pPr>
                      <a:r>
                        <a:rPr lang="es-419" sz="1200">
                          <a:latin typeface="Roboto"/>
                          <a:ea typeface="Roboto"/>
                          <a:cs typeface="Roboto"/>
                          <a:sym typeface="Roboto"/>
                        </a:rPr>
                        <a:t>De $5 a $10</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A4C2F4"/>
                    </a:solidFill>
                  </a:tcPr>
                </a:tc>
              </a:tr>
              <a:tr h="263275">
                <a:tc>
                  <a:txBody>
                    <a:bodyPr>
                      <a:noAutofit/>
                    </a:bodyPr>
                    <a:lstStyle/>
                    <a:p>
                      <a:pPr indent="0" lvl="0" marL="0" rtl="0" algn="ctr">
                        <a:lnSpc>
                          <a:spcPct val="150000"/>
                        </a:lnSpc>
                        <a:spcBef>
                          <a:spcPts val="0"/>
                        </a:spcBef>
                        <a:spcAft>
                          <a:spcPts val="0"/>
                        </a:spcAft>
                        <a:buNone/>
                      </a:pPr>
                      <a:r>
                        <a:rPr b="1" lang="es-419" sz="1200">
                          <a:latin typeface="Roboto"/>
                          <a:ea typeface="Roboto"/>
                          <a:cs typeface="Roboto"/>
                          <a:sym typeface="Roboto"/>
                        </a:rPr>
                        <a:t>1</a:t>
                      </a:r>
                      <a:endParaRPr b="1" sz="1200">
                        <a:latin typeface="Roboto"/>
                        <a:ea typeface="Roboto"/>
                        <a:cs typeface="Roboto"/>
                        <a:sym typeface="Roboto"/>
                      </a:endParaRPr>
                    </a:p>
                  </a:txBody>
                  <a:tcPr marT="63500" marB="63500" marR="63500" marL="63500">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C9DAF8"/>
                    </a:solidFill>
                  </a:tcPr>
                </a:tc>
                <a:tc>
                  <a:txBody>
                    <a:bodyPr>
                      <a:noAutofit/>
                    </a:bodyPr>
                    <a:lstStyle/>
                    <a:p>
                      <a:pPr indent="0" lvl="0" marL="0" rtl="0" algn="ctr">
                        <a:lnSpc>
                          <a:spcPct val="150000"/>
                        </a:lnSpc>
                        <a:spcBef>
                          <a:spcPts val="0"/>
                        </a:spcBef>
                        <a:spcAft>
                          <a:spcPts val="0"/>
                        </a:spcAft>
                        <a:buNone/>
                      </a:pPr>
                      <a:r>
                        <a:rPr lang="es-419" sz="1200">
                          <a:solidFill>
                            <a:srgbClr val="FF0000"/>
                          </a:solidFill>
                          <a:latin typeface="Roboto"/>
                          <a:ea typeface="Roboto"/>
                          <a:cs typeface="Roboto"/>
                          <a:sym typeface="Roboto"/>
                        </a:rPr>
                        <a:t>Más de 2 semanas*</a:t>
                      </a:r>
                      <a:endParaRPr sz="1200">
                        <a:solidFill>
                          <a:srgbClr val="FF0000"/>
                        </a:solidFill>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C9DAF8"/>
                    </a:solidFill>
                  </a:tcPr>
                </a:tc>
                <a:tc>
                  <a:txBody>
                    <a:bodyPr>
                      <a:noAutofit/>
                    </a:bodyPr>
                    <a:lstStyle/>
                    <a:p>
                      <a:pPr indent="0" lvl="0" marL="0" rtl="0" algn="ctr">
                        <a:lnSpc>
                          <a:spcPct val="150000"/>
                        </a:lnSpc>
                        <a:spcBef>
                          <a:spcPts val="0"/>
                        </a:spcBef>
                        <a:spcAft>
                          <a:spcPts val="0"/>
                        </a:spcAft>
                        <a:buNone/>
                      </a:pPr>
                      <a:r>
                        <a:rPr lang="es-419" sz="1200">
                          <a:latin typeface="Roboto"/>
                          <a:ea typeface="Roboto"/>
                          <a:cs typeface="Roboto"/>
                          <a:sym typeface="Roboto"/>
                        </a:rPr>
                        <a:t>Una vez al mes</a:t>
                      </a:r>
                      <a:endParaRPr sz="1200">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C9DAF8"/>
                    </a:solidFill>
                  </a:tcPr>
                </a:tc>
                <a:tc>
                  <a:txBody>
                    <a:bodyPr>
                      <a:noAutofit/>
                    </a:bodyPr>
                    <a:lstStyle/>
                    <a:p>
                      <a:pPr indent="0" lvl="0" marL="0" rtl="0" algn="ctr">
                        <a:lnSpc>
                          <a:spcPct val="150000"/>
                        </a:lnSpc>
                        <a:spcBef>
                          <a:spcPts val="0"/>
                        </a:spcBef>
                        <a:spcAft>
                          <a:spcPts val="0"/>
                        </a:spcAft>
                        <a:buNone/>
                      </a:pPr>
                      <a:r>
                        <a:rPr lang="es-419" sz="1200">
                          <a:solidFill>
                            <a:srgbClr val="FF0000"/>
                          </a:solidFill>
                          <a:latin typeface="Roboto"/>
                          <a:ea typeface="Roboto"/>
                          <a:cs typeface="Roboto"/>
                          <a:sym typeface="Roboto"/>
                        </a:rPr>
                        <a:t>Menos de $5*</a:t>
                      </a:r>
                      <a:endParaRPr sz="1200">
                        <a:solidFill>
                          <a:srgbClr val="FF0000"/>
                        </a:solidFill>
                        <a:latin typeface="Roboto"/>
                        <a:ea typeface="Roboto"/>
                        <a:cs typeface="Roboto"/>
                        <a:sym typeface="Roboto"/>
                      </a:endParaRPr>
                    </a:p>
                  </a:txBody>
                  <a:tcPr marT="63500" marB="63500" marR="63500" marL="63500" anchor="ctr">
                    <a:lnL cap="flat" cmpd="sng" w="12650">
                      <a:solidFill>
                        <a:srgbClr val="666666"/>
                      </a:solidFill>
                      <a:prstDash val="solid"/>
                      <a:round/>
                      <a:headEnd len="sm" w="sm" type="none"/>
                      <a:tailEnd len="sm" w="sm" type="none"/>
                    </a:lnL>
                    <a:lnR cap="flat" cmpd="sng" w="12650">
                      <a:solidFill>
                        <a:srgbClr val="666666"/>
                      </a:solidFill>
                      <a:prstDash val="solid"/>
                      <a:round/>
                      <a:headEnd len="sm" w="sm" type="none"/>
                      <a:tailEnd len="sm" w="sm" type="none"/>
                    </a:lnR>
                    <a:lnT cap="flat" cmpd="sng" w="12650">
                      <a:solidFill>
                        <a:srgbClr val="666666"/>
                      </a:solidFill>
                      <a:prstDash val="solid"/>
                      <a:round/>
                      <a:headEnd len="sm" w="sm" type="none"/>
                      <a:tailEnd len="sm" w="sm" type="none"/>
                    </a:lnT>
                    <a:lnB cap="flat" cmpd="sng" w="12650">
                      <a:solidFill>
                        <a:srgbClr val="666666"/>
                      </a:solidFill>
                      <a:prstDash val="solid"/>
                      <a:round/>
                      <a:headEnd len="sm" w="sm" type="none"/>
                      <a:tailEnd len="sm" w="sm" type="none"/>
                    </a:lnB>
                    <a:solidFill>
                      <a:srgbClr val="C9DAF8"/>
                    </a:solidFill>
                  </a:tcPr>
                </a:tc>
              </a:tr>
            </a:tbl>
          </a:graphicData>
        </a:graphic>
      </p:graphicFrame>
      <p:sp>
        <p:nvSpPr>
          <p:cNvPr id="502" name="Shape 502"/>
          <p:cNvSpPr txBox="1"/>
          <p:nvPr/>
        </p:nvSpPr>
        <p:spPr>
          <a:xfrm>
            <a:off x="6076550" y="4012175"/>
            <a:ext cx="2834700" cy="904200"/>
          </a:xfrm>
          <a:prstGeom prst="rect">
            <a:avLst/>
          </a:prstGeom>
          <a:noFill/>
          <a:ln cap="flat" cmpd="sng" w="2857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419" sz="1200">
                <a:solidFill>
                  <a:srgbClr val="FFFFFF"/>
                </a:solidFill>
                <a:latin typeface="Roboto"/>
                <a:ea typeface="Roboto"/>
                <a:cs typeface="Roboto"/>
                <a:sym typeface="Roboto"/>
              </a:rPr>
              <a:t>*  Existen </a:t>
            </a:r>
            <a:r>
              <a:rPr lang="es-419">
                <a:solidFill>
                  <a:srgbClr val="FFFFFF"/>
                </a:solidFill>
                <a:latin typeface="Roboto"/>
                <a:ea typeface="Roboto"/>
                <a:cs typeface="Roboto"/>
                <a:sym typeface="Roboto"/>
              </a:rPr>
              <a:t>64</a:t>
            </a:r>
            <a:r>
              <a:rPr lang="es-419" sz="1200">
                <a:solidFill>
                  <a:srgbClr val="FFFFFF"/>
                </a:solidFill>
                <a:latin typeface="Roboto"/>
                <a:ea typeface="Roboto"/>
                <a:cs typeface="Roboto"/>
                <a:sym typeface="Roboto"/>
              </a:rPr>
              <a:t> posibles calificaciones de RFM, con el formato de calificación del 1 al 4, siendo </a:t>
            </a:r>
            <a:r>
              <a:rPr lang="es-419">
                <a:solidFill>
                  <a:srgbClr val="FFFFFF"/>
                </a:solidFill>
                <a:latin typeface="Roboto"/>
                <a:ea typeface="Roboto"/>
                <a:cs typeface="Roboto"/>
                <a:sym typeface="Roboto"/>
              </a:rPr>
              <a:t>4</a:t>
            </a:r>
            <a:r>
              <a:rPr lang="es-419" sz="1200">
                <a:solidFill>
                  <a:srgbClr val="FFFFFF"/>
                </a:solidFill>
                <a:latin typeface="Roboto"/>
                <a:ea typeface="Roboto"/>
                <a:cs typeface="Roboto"/>
                <a:sym typeface="Roboto"/>
              </a:rPr>
              <a:t> la calificación más alta y </a:t>
            </a:r>
            <a:r>
              <a:rPr lang="es-419">
                <a:solidFill>
                  <a:srgbClr val="FFFFFF"/>
                </a:solidFill>
                <a:latin typeface="Roboto"/>
                <a:ea typeface="Roboto"/>
                <a:cs typeface="Roboto"/>
                <a:sym typeface="Roboto"/>
              </a:rPr>
              <a:t>1</a:t>
            </a:r>
            <a:r>
              <a:rPr lang="es-419" sz="1200">
                <a:solidFill>
                  <a:srgbClr val="FFFFFF"/>
                </a:solidFill>
                <a:latin typeface="Roboto"/>
                <a:ea typeface="Roboto"/>
                <a:cs typeface="Roboto"/>
                <a:sym typeface="Roboto"/>
              </a:rPr>
              <a:t> la más baja.</a:t>
            </a:r>
            <a:endParaRPr sz="1200">
              <a:solidFill>
                <a:srgbClr val="FFFFFF"/>
              </a:solidFill>
              <a:latin typeface="Roboto"/>
              <a:ea typeface="Roboto"/>
              <a:cs typeface="Roboto"/>
              <a:sym typeface="Roboto"/>
            </a:endParaRPr>
          </a:p>
        </p:txBody>
      </p:sp>
      <p:pic>
        <p:nvPicPr>
          <p:cNvPr id="503" name="Shape 503"/>
          <p:cNvPicPr preferRelativeResize="0"/>
          <p:nvPr/>
        </p:nvPicPr>
        <p:blipFill rotWithShape="1">
          <a:blip r:embed="rId6">
            <a:alphaModFix/>
          </a:blip>
          <a:srcRect b="59321" l="72142" r="12510" t="3068"/>
          <a:stretch/>
        </p:blipFill>
        <p:spPr>
          <a:xfrm>
            <a:off x="6076550" y="3126400"/>
            <a:ext cx="676500" cy="697800"/>
          </a:xfrm>
          <a:prstGeom prst="ellipse">
            <a:avLst/>
          </a:prstGeom>
          <a:noFill/>
          <a:ln>
            <a:noFill/>
          </a:ln>
        </p:spPr>
      </p:pic>
      <p:sp>
        <p:nvSpPr>
          <p:cNvPr id="504" name="Shape 504"/>
          <p:cNvSpPr/>
          <p:nvPr/>
        </p:nvSpPr>
        <p:spPr>
          <a:xfrm>
            <a:off x="6939650" y="3382350"/>
            <a:ext cx="396600" cy="37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s-419">
                <a:solidFill>
                  <a:srgbClr val="FF0000"/>
                </a:solidFill>
              </a:rPr>
              <a:t>1</a:t>
            </a:r>
            <a:endParaRPr>
              <a:solidFill>
                <a:srgbClr val="FF0000"/>
              </a:solidFill>
            </a:endParaRPr>
          </a:p>
        </p:txBody>
      </p:sp>
      <p:sp>
        <p:nvSpPr>
          <p:cNvPr id="505" name="Shape 505"/>
          <p:cNvSpPr/>
          <p:nvPr/>
        </p:nvSpPr>
        <p:spPr>
          <a:xfrm>
            <a:off x="8106050" y="3370687"/>
            <a:ext cx="396600" cy="37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s-419">
                <a:solidFill>
                  <a:srgbClr val="FF0000"/>
                </a:solidFill>
              </a:rPr>
              <a:t>1</a:t>
            </a:r>
            <a:endParaRPr>
              <a:solidFill>
                <a:srgbClr val="FF0000"/>
              </a:solidFill>
            </a:endParaRPr>
          </a:p>
        </p:txBody>
      </p:sp>
      <p:sp>
        <p:nvSpPr>
          <p:cNvPr id="506" name="Shape 506"/>
          <p:cNvSpPr/>
          <p:nvPr/>
        </p:nvSpPr>
        <p:spPr>
          <a:xfrm>
            <a:off x="7534513" y="3370687"/>
            <a:ext cx="396600" cy="37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s-419">
                <a:solidFill>
                  <a:srgbClr val="FF0000"/>
                </a:solidFill>
              </a:rPr>
              <a:t>2</a:t>
            </a:r>
            <a:endParaRPr>
              <a:solidFill>
                <a:srgbClr val="FF0000"/>
              </a:solidFill>
            </a:endParaRPr>
          </a:p>
        </p:txBody>
      </p:sp>
      <p:sp>
        <p:nvSpPr>
          <p:cNvPr id="507" name="Shape 507"/>
          <p:cNvSpPr txBox="1"/>
          <p:nvPr/>
        </p:nvSpPr>
        <p:spPr>
          <a:xfrm>
            <a:off x="6881325" y="3020775"/>
            <a:ext cx="1621200" cy="2766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s-419">
                <a:solidFill>
                  <a:srgbClr val="FFFFFF"/>
                </a:solidFill>
                <a:latin typeface="Roboto"/>
                <a:ea typeface="Roboto"/>
                <a:cs typeface="Roboto"/>
                <a:sym typeface="Roboto"/>
              </a:rPr>
              <a:t>  </a:t>
            </a:r>
            <a:r>
              <a:rPr lang="es-419">
                <a:solidFill>
                  <a:srgbClr val="FFFFFF"/>
                </a:solidFill>
                <a:latin typeface="Roboto"/>
                <a:ea typeface="Roboto"/>
                <a:cs typeface="Roboto"/>
                <a:sym typeface="Roboto"/>
              </a:rPr>
              <a:t>R           F          M</a:t>
            </a:r>
            <a:endParaRPr>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cxnSp>
        <p:nvCxnSpPr>
          <p:cNvPr id="512" name="Shape 512"/>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513" name="Shape 513"/>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pic>
        <p:nvPicPr>
          <p:cNvPr id="514" name="Shape 514"/>
          <p:cNvPicPr preferRelativeResize="0"/>
          <p:nvPr/>
        </p:nvPicPr>
        <p:blipFill rotWithShape="1">
          <a:blip r:embed="rId3">
            <a:alphaModFix amt="90000"/>
          </a:blip>
          <a:srcRect b="0" l="0" r="0" t="4825"/>
          <a:stretch/>
        </p:blipFill>
        <p:spPr>
          <a:xfrm>
            <a:off x="0" y="0"/>
            <a:ext cx="9144000" cy="5143500"/>
          </a:xfrm>
          <a:prstGeom prst="rect">
            <a:avLst/>
          </a:prstGeom>
          <a:noFill/>
          <a:ln>
            <a:noFill/>
          </a:ln>
        </p:spPr>
      </p:pic>
      <p:pic>
        <p:nvPicPr>
          <p:cNvPr id="515" name="Shape 515"/>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516" name="Shape 516"/>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517" name="Shape 517"/>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518" name="Shape 518"/>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EJEMPLO RFM</a:t>
            </a:r>
            <a:endParaRPr sz="3600">
              <a:solidFill>
                <a:srgbClr val="FFFFFF"/>
              </a:solidFill>
            </a:endParaRPr>
          </a:p>
        </p:txBody>
      </p:sp>
      <p:pic>
        <p:nvPicPr>
          <p:cNvPr id="519" name="Shape 519"/>
          <p:cNvPicPr preferRelativeResize="0"/>
          <p:nvPr/>
        </p:nvPicPr>
        <p:blipFill rotWithShape="1">
          <a:blip r:embed="rId6">
            <a:alphaModFix/>
          </a:blip>
          <a:srcRect b="59321" l="72142" r="12510" t="3068"/>
          <a:stretch/>
        </p:blipFill>
        <p:spPr>
          <a:xfrm>
            <a:off x="314900" y="1038675"/>
            <a:ext cx="676500" cy="697800"/>
          </a:xfrm>
          <a:prstGeom prst="ellipse">
            <a:avLst/>
          </a:prstGeom>
          <a:noFill/>
          <a:ln>
            <a:noFill/>
          </a:ln>
        </p:spPr>
      </p:pic>
      <p:sp>
        <p:nvSpPr>
          <p:cNvPr id="520" name="Shape 520"/>
          <p:cNvSpPr/>
          <p:nvPr/>
        </p:nvSpPr>
        <p:spPr>
          <a:xfrm>
            <a:off x="1178000" y="1294625"/>
            <a:ext cx="396600" cy="37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solidFill>
                  <a:srgbClr val="FF0000"/>
                </a:solidFill>
              </a:rPr>
              <a:t>1</a:t>
            </a:r>
            <a:endParaRPr>
              <a:solidFill>
                <a:srgbClr val="FF0000"/>
              </a:solidFill>
            </a:endParaRPr>
          </a:p>
        </p:txBody>
      </p:sp>
      <p:sp>
        <p:nvSpPr>
          <p:cNvPr id="521" name="Shape 521"/>
          <p:cNvSpPr/>
          <p:nvPr/>
        </p:nvSpPr>
        <p:spPr>
          <a:xfrm>
            <a:off x="2344400" y="1282962"/>
            <a:ext cx="396600" cy="37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solidFill>
                  <a:srgbClr val="FF0000"/>
                </a:solidFill>
              </a:rPr>
              <a:t>1</a:t>
            </a:r>
            <a:endParaRPr>
              <a:solidFill>
                <a:srgbClr val="FF0000"/>
              </a:solidFill>
            </a:endParaRPr>
          </a:p>
        </p:txBody>
      </p:sp>
      <p:sp>
        <p:nvSpPr>
          <p:cNvPr id="522" name="Shape 522"/>
          <p:cNvSpPr/>
          <p:nvPr/>
        </p:nvSpPr>
        <p:spPr>
          <a:xfrm>
            <a:off x="1772863" y="1282962"/>
            <a:ext cx="396600" cy="37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s-419">
                <a:solidFill>
                  <a:srgbClr val="FF0000"/>
                </a:solidFill>
              </a:rPr>
              <a:t>2</a:t>
            </a:r>
            <a:endParaRPr>
              <a:solidFill>
                <a:srgbClr val="FF0000"/>
              </a:solidFill>
            </a:endParaRPr>
          </a:p>
        </p:txBody>
      </p:sp>
      <p:sp>
        <p:nvSpPr>
          <p:cNvPr id="523" name="Shape 523"/>
          <p:cNvSpPr txBox="1"/>
          <p:nvPr/>
        </p:nvSpPr>
        <p:spPr>
          <a:xfrm>
            <a:off x="1119675" y="933050"/>
            <a:ext cx="1621200" cy="276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a:solidFill>
                  <a:srgbClr val="FFFFFF"/>
                </a:solidFill>
                <a:latin typeface="Roboto"/>
                <a:ea typeface="Roboto"/>
                <a:cs typeface="Roboto"/>
                <a:sym typeface="Roboto"/>
              </a:rPr>
              <a:t>  R           F          M</a:t>
            </a:r>
            <a:endParaRPr>
              <a:solidFill>
                <a:srgbClr val="FFFFFF"/>
              </a:solidFill>
              <a:latin typeface="Roboto"/>
              <a:ea typeface="Roboto"/>
              <a:cs typeface="Roboto"/>
              <a:sym typeface="Roboto"/>
            </a:endParaRPr>
          </a:p>
        </p:txBody>
      </p:sp>
      <p:sp>
        <p:nvSpPr>
          <p:cNvPr id="524" name="Shape 524"/>
          <p:cNvSpPr txBox="1"/>
          <p:nvPr/>
        </p:nvSpPr>
        <p:spPr>
          <a:xfrm>
            <a:off x="3160750" y="991375"/>
            <a:ext cx="5750400" cy="8163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es-419">
                <a:solidFill>
                  <a:srgbClr val="FFFFFF"/>
                </a:solidFill>
                <a:latin typeface="Roboto"/>
                <a:ea typeface="Roboto"/>
                <a:cs typeface="Roboto"/>
                <a:sym typeface="Roboto"/>
              </a:rPr>
              <a:t>* Carlos</a:t>
            </a:r>
            <a:r>
              <a:rPr lang="es-419">
                <a:solidFill>
                  <a:srgbClr val="FFFFFF"/>
                </a:solidFill>
                <a:latin typeface="Roboto"/>
                <a:ea typeface="Roboto"/>
                <a:cs typeface="Roboto"/>
                <a:sym typeface="Roboto"/>
              </a:rPr>
              <a:t>, es un cliente del programa MEFOOD! LIGTH, desde hace un año, y su ùltima calificaciòn RFM es 121.</a:t>
            </a:r>
            <a:endParaRPr>
              <a:solidFill>
                <a:srgbClr val="FFFFFF"/>
              </a:solidFill>
              <a:latin typeface="Roboto"/>
              <a:ea typeface="Roboto"/>
              <a:cs typeface="Roboto"/>
              <a:sym typeface="Roboto"/>
            </a:endParaRPr>
          </a:p>
          <a:p>
            <a:pPr indent="0" lvl="0" marL="0">
              <a:spcBef>
                <a:spcPts val="0"/>
              </a:spcBef>
              <a:spcAft>
                <a:spcPts val="0"/>
              </a:spcAft>
              <a:buNone/>
            </a:pPr>
            <a:r>
              <a:rPr lang="es-419">
                <a:solidFill>
                  <a:srgbClr val="FFFFFF"/>
                </a:solidFill>
                <a:latin typeface="Roboto"/>
                <a:ea typeface="Roboto"/>
                <a:cs typeface="Roboto"/>
                <a:sym typeface="Roboto"/>
              </a:rPr>
              <a:t>* Por su calificaciòn lo podemos definir como un cliente </a:t>
            </a:r>
            <a:r>
              <a:rPr i="1" lang="es-419">
                <a:solidFill>
                  <a:srgbClr val="FFFFFF"/>
                </a:solidFill>
                <a:latin typeface="Roboto"/>
                <a:ea typeface="Roboto"/>
                <a:cs typeface="Roboto"/>
                <a:sym typeface="Roboto"/>
              </a:rPr>
              <a:t>DESGANADO</a:t>
            </a:r>
            <a:r>
              <a:rPr lang="es-419">
                <a:solidFill>
                  <a:srgbClr val="FFFFFF"/>
                </a:solidFill>
                <a:latin typeface="Roboto"/>
                <a:ea typeface="Roboto"/>
                <a:cs typeface="Roboto"/>
                <a:sym typeface="Roboto"/>
              </a:rPr>
              <a:t>. </a:t>
            </a:r>
            <a:endParaRPr>
              <a:solidFill>
                <a:srgbClr val="FFFFFF"/>
              </a:solidFill>
              <a:latin typeface="Roboto"/>
              <a:ea typeface="Roboto"/>
              <a:cs typeface="Roboto"/>
              <a:sym typeface="Roboto"/>
            </a:endParaRPr>
          </a:p>
        </p:txBody>
      </p:sp>
      <p:sp>
        <p:nvSpPr>
          <p:cNvPr id="525" name="Shape 525"/>
          <p:cNvSpPr txBox="1"/>
          <p:nvPr/>
        </p:nvSpPr>
        <p:spPr>
          <a:xfrm>
            <a:off x="244500" y="2251250"/>
            <a:ext cx="5750400" cy="11835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s-419">
                <a:solidFill>
                  <a:srgbClr val="FFFFFF"/>
                </a:solidFill>
                <a:latin typeface="Roboto"/>
                <a:ea typeface="Roboto"/>
                <a:cs typeface="Roboto"/>
                <a:sym typeface="Roboto"/>
              </a:rPr>
              <a:t>* Le hemos enviado emails y sms con promociones, para aumentar su frecuencia a Vilage sin mucho éxito.</a:t>
            </a:r>
            <a:endParaRPr>
              <a:solidFill>
                <a:srgbClr val="FFFFFF"/>
              </a:solidFill>
              <a:latin typeface="Roboto"/>
              <a:ea typeface="Roboto"/>
              <a:cs typeface="Roboto"/>
              <a:sym typeface="Roboto"/>
            </a:endParaRPr>
          </a:p>
          <a:p>
            <a:pPr indent="0" lvl="0" marL="0" rtl="0">
              <a:spcBef>
                <a:spcPts val="0"/>
              </a:spcBef>
              <a:spcAft>
                <a:spcPts val="0"/>
              </a:spcAft>
              <a:buNone/>
            </a:pPr>
            <a:r>
              <a:rPr lang="es-419">
                <a:solidFill>
                  <a:srgbClr val="FFFFFF"/>
                </a:solidFill>
                <a:latin typeface="Roboto"/>
                <a:ea typeface="Roboto"/>
                <a:cs typeface="Roboto"/>
                <a:sym typeface="Roboto"/>
              </a:rPr>
              <a:t>* Al cruzar una base con Banco Pichincha, descubrimos que es cliente del Banco, y por su cumpleaños le regalamos su consumo GRATIS, si asiste con 4 amigos.</a:t>
            </a:r>
            <a:endParaRPr>
              <a:solidFill>
                <a:srgbClr val="FFFFFF"/>
              </a:solidFill>
              <a:latin typeface="Roboto"/>
              <a:ea typeface="Roboto"/>
              <a:cs typeface="Roboto"/>
              <a:sym typeface="Roboto"/>
            </a:endParaRPr>
          </a:p>
        </p:txBody>
      </p:sp>
      <p:pic>
        <p:nvPicPr>
          <p:cNvPr id="526" name="Shape 526"/>
          <p:cNvPicPr preferRelativeResize="0"/>
          <p:nvPr/>
        </p:nvPicPr>
        <p:blipFill rotWithShape="1">
          <a:blip r:embed="rId7">
            <a:alphaModFix/>
          </a:blip>
          <a:srcRect b="0" l="6373" r="3609" t="0"/>
          <a:stretch/>
        </p:blipFill>
        <p:spPr>
          <a:xfrm>
            <a:off x="6276978" y="1997988"/>
            <a:ext cx="1840500" cy="1608300"/>
          </a:xfrm>
          <a:prstGeom prst="ellipse">
            <a:avLst/>
          </a:prstGeom>
          <a:noFill/>
          <a:ln>
            <a:noFill/>
          </a:ln>
        </p:spPr>
      </p:pic>
      <p:pic>
        <p:nvPicPr>
          <p:cNvPr id="527" name="Shape 527"/>
          <p:cNvPicPr preferRelativeResize="0"/>
          <p:nvPr/>
        </p:nvPicPr>
        <p:blipFill>
          <a:blip r:embed="rId8">
            <a:alphaModFix/>
          </a:blip>
          <a:stretch>
            <a:fillRect/>
          </a:stretch>
        </p:blipFill>
        <p:spPr>
          <a:xfrm>
            <a:off x="7394550" y="1997987"/>
            <a:ext cx="1339200" cy="1029000"/>
          </a:xfrm>
          <a:prstGeom prst="roundRect">
            <a:avLst>
              <a:gd fmla="val 16667" name="adj"/>
            </a:avLst>
          </a:prstGeom>
          <a:noFill/>
          <a:ln>
            <a:noFill/>
          </a:ln>
        </p:spPr>
      </p:pic>
      <p:sp>
        <p:nvSpPr>
          <p:cNvPr id="528" name="Shape 528"/>
          <p:cNvSpPr txBox="1"/>
          <p:nvPr/>
        </p:nvSpPr>
        <p:spPr>
          <a:xfrm>
            <a:off x="7604450" y="2246838"/>
            <a:ext cx="886500" cy="459000"/>
          </a:xfrm>
          <a:prstGeom prst="rect">
            <a:avLst/>
          </a:prstGeom>
          <a:solidFill>
            <a:srgbClr val="FFFFFF"/>
          </a:solidFill>
          <a:ln>
            <a:noFill/>
          </a:ln>
        </p:spPr>
        <p:txBody>
          <a:bodyPr anchorCtr="0" anchor="t" bIns="91425" lIns="91425" spcFirstLastPara="1" rIns="91425" wrap="square" tIns="91425">
            <a:noAutofit/>
          </a:bodyPr>
          <a:lstStyle/>
          <a:p>
            <a:pPr indent="0" lvl="0" marL="0">
              <a:spcBef>
                <a:spcPts val="0"/>
              </a:spcBef>
              <a:spcAft>
                <a:spcPts val="0"/>
              </a:spcAft>
              <a:buNone/>
            </a:pPr>
            <a:r>
              <a:rPr b="1" lang="es-419" sz="1000"/>
              <a:t>FELIZ CUMPLE!</a:t>
            </a:r>
            <a:endParaRPr b="1" sz="1000"/>
          </a:p>
        </p:txBody>
      </p:sp>
      <p:sp>
        <p:nvSpPr>
          <p:cNvPr id="529" name="Shape 529"/>
          <p:cNvSpPr txBox="1"/>
          <p:nvPr/>
        </p:nvSpPr>
        <p:spPr>
          <a:xfrm>
            <a:off x="3301475" y="3796625"/>
            <a:ext cx="5750400" cy="11835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s-419">
                <a:solidFill>
                  <a:srgbClr val="FFFFFF"/>
                </a:solidFill>
                <a:latin typeface="Roboto"/>
                <a:ea typeface="Roboto"/>
                <a:cs typeface="Roboto"/>
                <a:sym typeface="Roboto"/>
              </a:rPr>
              <a:t>* Carlos, se motivò mucho por su regalo y fue el mes de su Cumpleaños, con su grupo de trabajo, su familia y sus amigos. E incluso el mes siguiente.</a:t>
            </a:r>
            <a:endParaRPr>
              <a:solidFill>
                <a:srgbClr val="FFFFFF"/>
              </a:solidFill>
              <a:latin typeface="Roboto"/>
              <a:ea typeface="Roboto"/>
              <a:cs typeface="Roboto"/>
              <a:sym typeface="Roboto"/>
            </a:endParaRPr>
          </a:p>
          <a:p>
            <a:pPr indent="0" lvl="0" marL="0" rtl="0">
              <a:spcBef>
                <a:spcPts val="0"/>
              </a:spcBef>
              <a:spcAft>
                <a:spcPts val="0"/>
              </a:spcAft>
              <a:buNone/>
            </a:pPr>
            <a:r>
              <a:rPr lang="es-419">
                <a:solidFill>
                  <a:srgbClr val="FFFFFF"/>
                </a:solidFill>
                <a:latin typeface="Roboto"/>
                <a:ea typeface="Roboto"/>
                <a:cs typeface="Roboto"/>
                <a:sym typeface="Roboto"/>
              </a:rPr>
              <a:t>* Luego de 3 meses su calificaciòn subiò a 333. Y le hicieron un UPGRADE al programa MEFOOD! SOLO EL SEGUNDO</a:t>
            </a:r>
            <a:endParaRPr>
              <a:solidFill>
                <a:srgbClr val="FFFFFF"/>
              </a:solidFill>
              <a:latin typeface="Roboto"/>
              <a:ea typeface="Roboto"/>
              <a:cs typeface="Roboto"/>
              <a:sym typeface="Roboto"/>
            </a:endParaRPr>
          </a:p>
        </p:txBody>
      </p:sp>
      <p:pic>
        <p:nvPicPr>
          <p:cNvPr id="530" name="Shape 530"/>
          <p:cNvPicPr preferRelativeResize="0"/>
          <p:nvPr/>
        </p:nvPicPr>
        <p:blipFill rotWithShape="1">
          <a:blip r:embed="rId9">
            <a:alphaModFix/>
          </a:blip>
          <a:srcRect b="5541" l="4636" r="5853" t="7464"/>
          <a:stretch/>
        </p:blipFill>
        <p:spPr>
          <a:xfrm>
            <a:off x="722709" y="3870575"/>
            <a:ext cx="1840500" cy="1035600"/>
          </a:xfrm>
          <a:prstGeom prst="roundRect">
            <a:avLst>
              <a:gd fmla="val 16667" name="adj"/>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pic>
        <p:nvPicPr>
          <p:cNvPr id="535" name="Shape 535"/>
          <p:cNvPicPr preferRelativeResize="0"/>
          <p:nvPr/>
        </p:nvPicPr>
        <p:blipFill rotWithShape="1">
          <a:blip r:embed="rId3">
            <a:alphaModFix amt="90000"/>
          </a:blip>
          <a:srcRect b="0" l="0" r="0" t="4825"/>
          <a:stretch/>
        </p:blipFill>
        <p:spPr>
          <a:xfrm>
            <a:off x="0" y="0"/>
            <a:ext cx="9144000" cy="5143500"/>
          </a:xfrm>
          <a:prstGeom prst="rect">
            <a:avLst/>
          </a:prstGeom>
          <a:noFill/>
          <a:ln>
            <a:noFill/>
          </a:ln>
        </p:spPr>
      </p:pic>
      <p:cxnSp>
        <p:nvCxnSpPr>
          <p:cNvPr id="536" name="Shape 536"/>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pic>
        <p:nvPicPr>
          <p:cNvPr id="537" name="Shape 537"/>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538" name="Shape 538"/>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539" name="Shape 539"/>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540" name="Shape 540"/>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PRESUPUESTO</a:t>
            </a:r>
            <a:endParaRPr sz="3600">
              <a:solidFill>
                <a:srgbClr val="FFFFFF"/>
              </a:solidFill>
            </a:endParaRPr>
          </a:p>
        </p:txBody>
      </p:sp>
      <p:pic>
        <p:nvPicPr>
          <p:cNvPr id="541" name="Shape 541"/>
          <p:cNvPicPr preferRelativeResize="0"/>
          <p:nvPr/>
        </p:nvPicPr>
        <p:blipFill>
          <a:blip r:embed="rId6">
            <a:alphaModFix/>
          </a:blip>
          <a:stretch>
            <a:fillRect/>
          </a:stretch>
        </p:blipFill>
        <p:spPr>
          <a:xfrm>
            <a:off x="268250" y="1032718"/>
            <a:ext cx="8607499" cy="2685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cxnSp>
        <p:nvCxnSpPr>
          <p:cNvPr id="546" name="Shape 546"/>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547" name="Shape 547"/>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548" name="Shape 548"/>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pic>
        <p:nvPicPr>
          <p:cNvPr id="549" name="Shape 549"/>
          <p:cNvPicPr preferRelativeResize="0"/>
          <p:nvPr/>
        </p:nvPicPr>
        <p:blipFill>
          <a:blip r:embed="rId3">
            <a:alphaModFix amt="90000"/>
          </a:blip>
          <a:stretch>
            <a:fillRect/>
          </a:stretch>
        </p:blipFill>
        <p:spPr>
          <a:xfrm>
            <a:off x="0" y="0"/>
            <a:ext cx="9144001" cy="5143501"/>
          </a:xfrm>
          <a:prstGeom prst="rect">
            <a:avLst/>
          </a:prstGeom>
          <a:noFill/>
          <a:ln>
            <a:noFill/>
          </a:ln>
        </p:spPr>
      </p:pic>
      <p:pic>
        <p:nvPicPr>
          <p:cNvPr id="550" name="Shape 550"/>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551" name="Shape 551"/>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552" name="Shape 552"/>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553" name="Shape 553"/>
          <p:cNvSpPr txBox="1"/>
          <p:nvPr/>
        </p:nvSpPr>
        <p:spPr>
          <a:xfrm>
            <a:off x="0" y="-1190"/>
            <a:ext cx="5994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ALIANZAS</a:t>
            </a:r>
            <a:endParaRPr sz="3600">
              <a:solidFill>
                <a:srgbClr val="FFFFFF"/>
              </a:solidFill>
            </a:endParaRPr>
          </a:p>
        </p:txBody>
      </p:sp>
      <p:pic>
        <p:nvPicPr>
          <p:cNvPr id="554" name="Shape 554"/>
          <p:cNvPicPr preferRelativeResize="0"/>
          <p:nvPr/>
        </p:nvPicPr>
        <p:blipFill>
          <a:blip r:embed="rId6">
            <a:alphaModFix/>
          </a:blip>
          <a:stretch>
            <a:fillRect/>
          </a:stretch>
        </p:blipFill>
        <p:spPr>
          <a:xfrm>
            <a:off x="524944" y="995750"/>
            <a:ext cx="1646196" cy="549000"/>
          </a:xfrm>
          <a:prstGeom prst="rect">
            <a:avLst/>
          </a:prstGeom>
          <a:noFill/>
          <a:ln>
            <a:noFill/>
          </a:ln>
        </p:spPr>
      </p:pic>
      <p:sp>
        <p:nvSpPr>
          <p:cNvPr id="555" name="Shape 555"/>
          <p:cNvSpPr txBox="1"/>
          <p:nvPr/>
        </p:nvSpPr>
        <p:spPr>
          <a:xfrm>
            <a:off x="186693" y="1632300"/>
            <a:ext cx="2192700" cy="9912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Aporte anual </a:t>
            </a:r>
            <a:r>
              <a:rPr lang="es-419">
                <a:solidFill>
                  <a:srgbClr val="FFFFFF"/>
                </a:solidFill>
                <a:latin typeface="Roboto"/>
                <a:ea typeface="Roboto"/>
                <a:cs typeface="Roboto"/>
                <a:sym typeface="Roboto"/>
              </a:rPr>
              <a:t>$8.000</a:t>
            </a:r>
            <a:endParaRPr>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Convenio de Confidencialidad</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Còdigos de descuentos</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Bonos para recorridos gratis</a:t>
            </a:r>
            <a:endParaRPr sz="1100">
              <a:solidFill>
                <a:srgbClr val="FFFFFF"/>
              </a:solidFill>
              <a:latin typeface="Roboto"/>
              <a:ea typeface="Roboto"/>
              <a:cs typeface="Roboto"/>
              <a:sym typeface="Roboto"/>
            </a:endParaRPr>
          </a:p>
        </p:txBody>
      </p:sp>
      <p:sp>
        <p:nvSpPr>
          <p:cNvPr id="556" name="Shape 556"/>
          <p:cNvSpPr txBox="1"/>
          <p:nvPr/>
        </p:nvSpPr>
        <p:spPr>
          <a:xfrm>
            <a:off x="186693" y="3708000"/>
            <a:ext cx="2192700" cy="9912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Presencia en cartillas.</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Presencia en material POP.</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Òrdenes de Consumo Gratis.</a:t>
            </a:r>
            <a:endParaRPr sz="1100">
              <a:solidFill>
                <a:srgbClr val="FFFFFF"/>
              </a:solidFill>
              <a:latin typeface="Roboto"/>
              <a:ea typeface="Roboto"/>
              <a:cs typeface="Roboto"/>
              <a:sym typeface="Roboto"/>
            </a:endParaRPr>
          </a:p>
        </p:txBody>
      </p:sp>
      <p:pic>
        <p:nvPicPr>
          <p:cNvPr id="557" name="Shape 557"/>
          <p:cNvPicPr preferRelativeResize="0"/>
          <p:nvPr/>
        </p:nvPicPr>
        <p:blipFill>
          <a:blip r:embed="rId7">
            <a:alphaModFix/>
          </a:blip>
          <a:stretch>
            <a:fillRect/>
          </a:stretch>
        </p:blipFill>
        <p:spPr>
          <a:xfrm>
            <a:off x="1022444" y="2918688"/>
            <a:ext cx="651200" cy="734675"/>
          </a:xfrm>
          <a:prstGeom prst="rect">
            <a:avLst/>
          </a:prstGeom>
          <a:noFill/>
          <a:ln>
            <a:noFill/>
          </a:ln>
        </p:spPr>
      </p:pic>
      <p:sp>
        <p:nvSpPr>
          <p:cNvPr id="558" name="Shape 558"/>
          <p:cNvSpPr txBox="1"/>
          <p:nvPr/>
        </p:nvSpPr>
        <p:spPr>
          <a:xfrm>
            <a:off x="2857508" y="1632300"/>
            <a:ext cx="2729100" cy="1096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Aporte anual </a:t>
            </a:r>
            <a:r>
              <a:rPr lang="es-419">
                <a:solidFill>
                  <a:srgbClr val="FFFFFF"/>
                </a:solidFill>
                <a:latin typeface="Roboto"/>
                <a:ea typeface="Roboto"/>
                <a:cs typeface="Roboto"/>
                <a:sym typeface="Roboto"/>
              </a:rPr>
              <a:t>$16.000</a:t>
            </a:r>
            <a:endParaRPr>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Convenio de Confidencialidad</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Comunicación a </a:t>
            </a:r>
            <a:r>
              <a:rPr lang="es-419" sz="1100">
                <a:solidFill>
                  <a:srgbClr val="FFFFFF"/>
                </a:solidFill>
                <a:latin typeface="Roboto"/>
                <a:ea typeface="Roboto"/>
                <a:cs typeface="Roboto"/>
                <a:sym typeface="Roboto"/>
              </a:rPr>
              <a:t>través</a:t>
            </a:r>
            <a:r>
              <a:rPr lang="es-419" sz="1100">
                <a:solidFill>
                  <a:srgbClr val="FFFFFF"/>
                </a:solidFill>
                <a:latin typeface="Roboto"/>
                <a:ea typeface="Roboto"/>
                <a:cs typeface="Roboto"/>
                <a:sym typeface="Roboto"/>
              </a:rPr>
              <a:t> de sus canales.</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Baja en comisiones en fechas especiales.</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Campañas PUSH para Vendedores</a:t>
            </a:r>
            <a:endParaRPr sz="1100">
              <a:solidFill>
                <a:srgbClr val="FFFFFF"/>
              </a:solidFill>
              <a:latin typeface="Roboto"/>
              <a:ea typeface="Roboto"/>
              <a:cs typeface="Roboto"/>
              <a:sym typeface="Roboto"/>
            </a:endParaRPr>
          </a:p>
        </p:txBody>
      </p:sp>
      <p:pic>
        <p:nvPicPr>
          <p:cNvPr id="559" name="Shape 559"/>
          <p:cNvPicPr preferRelativeResize="0"/>
          <p:nvPr/>
        </p:nvPicPr>
        <p:blipFill>
          <a:blip r:embed="rId7">
            <a:alphaModFix/>
          </a:blip>
          <a:stretch>
            <a:fillRect/>
          </a:stretch>
        </p:blipFill>
        <p:spPr>
          <a:xfrm>
            <a:off x="3864946" y="2918688"/>
            <a:ext cx="651200" cy="734675"/>
          </a:xfrm>
          <a:prstGeom prst="rect">
            <a:avLst/>
          </a:prstGeom>
          <a:noFill/>
          <a:ln>
            <a:noFill/>
          </a:ln>
        </p:spPr>
      </p:pic>
      <p:sp>
        <p:nvSpPr>
          <p:cNvPr id="560" name="Shape 560"/>
          <p:cNvSpPr txBox="1"/>
          <p:nvPr/>
        </p:nvSpPr>
        <p:spPr>
          <a:xfrm>
            <a:off x="2857558" y="3708000"/>
            <a:ext cx="2729100" cy="991200"/>
          </a:xfrm>
          <a:prstGeom prst="rect">
            <a:avLst/>
          </a:prstGeom>
          <a:no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Consumos gratis para cumpleañeros.</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Presencia en material POP.</a:t>
            </a:r>
            <a:endParaRPr sz="1100">
              <a:solidFill>
                <a:srgbClr val="FFFFFF"/>
              </a:solidFill>
              <a:latin typeface="Roboto"/>
              <a:ea typeface="Roboto"/>
              <a:cs typeface="Roboto"/>
              <a:sym typeface="Roboto"/>
            </a:endParaRPr>
          </a:p>
          <a:p>
            <a:pPr indent="0" lvl="0" marL="0" rtl="0">
              <a:lnSpc>
                <a:spcPct val="100000"/>
              </a:lnSpc>
              <a:spcBef>
                <a:spcPts val="0"/>
              </a:spcBef>
              <a:spcAft>
                <a:spcPts val="0"/>
              </a:spcAft>
              <a:buNone/>
            </a:pPr>
            <a:r>
              <a:rPr lang="es-419" sz="1100">
                <a:solidFill>
                  <a:srgbClr val="FFFFFF"/>
                </a:solidFill>
                <a:latin typeface="Roboto"/>
                <a:ea typeface="Roboto"/>
                <a:cs typeface="Roboto"/>
                <a:sym typeface="Roboto"/>
              </a:rPr>
              <a:t>* Órdenes de consumo</a:t>
            </a:r>
            <a:endParaRPr sz="1100">
              <a:solidFill>
                <a:srgbClr val="FFFFFF"/>
              </a:solidFill>
              <a:latin typeface="Roboto"/>
              <a:ea typeface="Roboto"/>
              <a:cs typeface="Roboto"/>
              <a:sym typeface="Roboto"/>
            </a:endParaRPr>
          </a:p>
        </p:txBody>
      </p:sp>
      <p:pic>
        <p:nvPicPr>
          <p:cNvPr id="561" name="Shape 561"/>
          <p:cNvPicPr preferRelativeResize="0"/>
          <p:nvPr/>
        </p:nvPicPr>
        <p:blipFill rotWithShape="1">
          <a:blip r:embed="rId8">
            <a:alphaModFix/>
          </a:blip>
          <a:srcRect b="0" l="19164" r="20052" t="0"/>
          <a:stretch/>
        </p:blipFill>
        <p:spPr>
          <a:xfrm>
            <a:off x="6776350" y="995750"/>
            <a:ext cx="1792250" cy="1838425"/>
          </a:xfrm>
          <a:prstGeom prst="rect">
            <a:avLst/>
          </a:prstGeom>
          <a:noFill/>
          <a:ln>
            <a:noFill/>
          </a:ln>
        </p:spPr>
      </p:pic>
      <p:pic>
        <p:nvPicPr>
          <p:cNvPr id="562" name="Shape 562"/>
          <p:cNvPicPr preferRelativeResize="0"/>
          <p:nvPr/>
        </p:nvPicPr>
        <p:blipFill>
          <a:blip r:embed="rId9">
            <a:alphaModFix/>
          </a:blip>
          <a:stretch>
            <a:fillRect/>
          </a:stretch>
        </p:blipFill>
        <p:spPr>
          <a:xfrm>
            <a:off x="2826008" y="914751"/>
            <a:ext cx="2729100" cy="527955"/>
          </a:xfrm>
          <a:prstGeom prst="rect">
            <a:avLst/>
          </a:prstGeom>
          <a:noFill/>
          <a:ln>
            <a:noFill/>
          </a:ln>
        </p:spPr>
      </p:pic>
      <p:pic>
        <p:nvPicPr>
          <p:cNvPr id="563" name="Shape 563"/>
          <p:cNvPicPr preferRelativeResize="0"/>
          <p:nvPr/>
        </p:nvPicPr>
        <p:blipFill rotWithShape="1">
          <a:blip r:embed="rId10">
            <a:alphaModFix/>
          </a:blip>
          <a:srcRect b="22105" l="8628" r="9040" t="23124"/>
          <a:stretch/>
        </p:blipFill>
        <p:spPr>
          <a:xfrm>
            <a:off x="6835526" y="1259076"/>
            <a:ext cx="415810" cy="276600"/>
          </a:xfrm>
          <a:prstGeom prst="rect">
            <a:avLst/>
          </a:prstGeom>
          <a:noFill/>
          <a:ln>
            <a:noFill/>
          </a:ln>
        </p:spPr>
      </p:pic>
      <p:pic>
        <p:nvPicPr>
          <p:cNvPr id="564" name="Shape 564"/>
          <p:cNvPicPr preferRelativeResize="0"/>
          <p:nvPr/>
        </p:nvPicPr>
        <p:blipFill rotWithShape="1">
          <a:blip r:embed="rId11">
            <a:alphaModFix/>
          </a:blip>
          <a:srcRect b="0" l="21266" r="0" t="0"/>
          <a:stretch/>
        </p:blipFill>
        <p:spPr>
          <a:xfrm>
            <a:off x="5968500" y="2918700"/>
            <a:ext cx="3059251" cy="1944875"/>
          </a:xfrm>
          <a:prstGeom prst="rect">
            <a:avLst/>
          </a:prstGeom>
          <a:noFill/>
          <a:ln cap="flat" cmpd="sng" w="9525">
            <a:solidFill>
              <a:srgbClr val="FFFFFF"/>
            </a:solidFill>
            <a:prstDash val="solid"/>
            <a:round/>
            <a:headEnd len="sm" w="sm" type="none"/>
            <a:tailEnd len="sm" w="sm" type="none"/>
          </a:ln>
        </p:spPr>
      </p:pic>
      <p:pic>
        <p:nvPicPr>
          <p:cNvPr id="565" name="Shape 565"/>
          <p:cNvPicPr preferRelativeResize="0"/>
          <p:nvPr/>
        </p:nvPicPr>
        <p:blipFill>
          <a:blip r:embed="rId12">
            <a:alphaModFix/>
          </a:blip>
          <a:stretch>
            <a:fillRect/>
          </a:stretch>
        </p:blipFill>
        <p:spPr>
          <a:xfrm>
            <a:off x="5968502" y="2918705"/>
            <a:ext cx="651200" cy="4805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cxnSp>
        <p:nvCxnSpPr>
          <p:cNvPr id="570" name="Shape 570"/>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571" name="Shape 571"/>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572" name="Shape 572"/>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pic>
        <p:nvPicPr>
          <p:cNvPr id="573" name="Shape 573"/>
          <p:cNvPicPr preferRelativeResize="0"/>
          <p:nvPr/>
        </p:nvPicPr>
        <p:blipFill>
          <a:blip r:embed="rId3">
            <a:alphaModFix amt="90000"/>
          </a:blip>
          <a:stretch>
            <a:fillRect/>
          </a:stretch>
        </p:blipFill>
        <p:spPr>
          <a:xfrm>
            <a:off x="0" y="0"/>
            <a:ext cx="9144001" cy="5143501"/>
          </a:xfrm>
          <a:prstGeom prst="rect">
            <a:avLst/>
          </a:prstGeom>
          <a:noFill/>
          <a:ln>
            <a:noFill/>
          </a:ln>
        </p:spPr>
      </p:pic>
      <p:pic>
        <p:nvPicPr>
          <p:cNvPr id="574" name="Shape 574"/>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575" name="Shape 575"/>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576" name="Shape 576"/>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577" name="Shape 577"/>
          <p:cNvSpPr txBox="1"/>
          <p:nvPr/>
        </p:nvSpPr>
        <p:spPr>
          <a:xfrm>
            <a:off x="0" y="-1200"/>
            <a:ext cx="7032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CONCLUSIONES</a:t>
            </a:r>
            <a:endParaRPr sz="3600">
              <a:solidFill>
                <a:srgbClr val="FFFFFF"/>
              </a:solidFill>
            </a:endParaRPr>
          </a:p>
        </p:txBody>
      </p:sp>
      <p:sp>
        <p:nvSpPr>
          <p:cNvPr id="578" name="Shape 578"/>
          <p:cNvSpPr txBox="1"/>
          <p:nvPr/>
        </p:nvSpPr>
        <p:spPr>
          <a:xfrm>
            <a:off x="408225" y="1189650"/>
            <a:ext cx="7592700" cy="3312300"/>
          </a:xfrm>
          <a:prstGeom prst="rect">
            <a:avLst/>
          </a:prstGeom>
          <a:noFill/>
          <a:ln>
            <a:noFill/>
          </a:ln>
        </p:spPr>
        <p:txBody>
          <a:bodyPr anchorCtr="0" anchor="ctr" bIns="91425" lIns="91425" spcFirstLastPara="1" rIns="91425" wrap="square" tIns="91425">
            <a:noAutofit/>
          </a:bodyPr>
          <a:lstStyle/>
          <a:p>
            <a:pPr indent="-228600" lvl="0" marL="0" rtl="0">
              <a:lnSpc>
                <a:spcPct val="115000"/>
              </a:lnSpc>
              <a:spcBef>
                <a:spcPts val="0"/>
              </a:spcBef>
              <a:spcAft>
                <a:spcPts val="0"/>
              </a:spcAft>
              <a:buNone/>
            </a:pPr>
            <a:r>
              <a:rPr lang="es-419">
                <a:solidFill>
                  <a:srgbClr val="FFFFFF"/>
                </a:solidFill>
                <a:latin typeface="Roboto"/>
                <a:ea typeface="Roboto"/>
                <a:cs typeface="Roboto"/>
                <a:sym typeface="Roboto"/>
              </a:rPr>
              <a:t>1.  Un programa de fidelizaciòn, con un modelo cuantitativo RFM, permite crear un engagemnet con el cliente de forma medible.</a:t>
            </a:r>
            <a:endParaRPr>
              <a:solidFill>
                <a:srgbClr val="FFFFFF"/>
              </a:solidFill>
              <a:latin typeface="Roboto"/>
              <a:ea typeface="Roboto"/>
              <a:cs typeface="Roboto"/>
              <a:sym typeface="Roboto"/>
            </a:endParaRPr>
          </a:p>
          <a:p>
            <a:pPr indent="-228600" lvl="0" marL="0" rtl="0">
              <a:lnSpc>
                <a:spcPct val="115000"/>
              </a:lnSpc>
              <a:spcBef>
                <a:spcPts val="0"/>
              </a:spcBef>
              <a:spcAft>
                <a:spcPts val="0"/>
              </a:spcAft>
              <a:buNone/>
            </a:pPr>
            <a:r>
              <a:t/>
            </a:r>
            <a:endParaRPr>
              <a:solidFill>
                <a:srgbClr val="FFFFFF"/>
              </a:solidFill>
              <a:latin typeface="Roboto"/>
              <a:ea typeface="Roboto"/>
              <a:cs typeface="Roboto"/>
              <a:sym typeface="Roboto"/>
            </a:endParaRPr>
          </a:p>
          <a:p>
            <a:pPr indent="-228600" lvl="0" marL="0" rtl="0">
              <a:lnSpc>
                <a:spcPct val="115000"/>
              </a:lnSpc>
              <a:spcBef>
                <a:spcPts val="0"/>
              </a:spcBef>
              <a:spcAft>
                <a:spcPts val="0"/>
              </a:spcAft>
              <a:buNone/>
            </a:pPr>
            <a:r>
              <a:rPr lang="es-419">
                <a:solidFill>
                  <a:srgbClr val="FFFFFF"/>
                </a:solidFill>
                <a:latin typeface="Roboto"/>
                <a:ea typeface="Roboto"/>
                <a:cs typeface="Roboto"/>
                <a:sym typeface="Roboto"/>
              </a:rPr>
              <a:t>2. Ayuda a cumplir con su rol de generar lealtad entre los clientes, dentro de la empresa y de paso contribuir en la generaciòn de boca a boca para llegar a nuevos clientes.</a:t>
            </a:r>
            <a:endParaRPr>
              <a:solidFill>
                <a:srgbClr val="FFFFFF"/>
              </a:solidFill>
              <a:latin typeface="Roboto"/>
              <a:ea typeface="Roboto"/>
              <a:cs typeface="Roboto"/>
              <a:sym typeface="Roboto"/>
            </a:endParaRPr>
          </a:p>
          <a:p>
            <a:pPr indent="-228600" lvl="0" marL="0" rtl="0">
              <a:lnSpc>
                <a:spcPct val="115000"/>
              </a:lnSpc>
              <a:spcBef>
                <a:spcPts val="0"/>
              </a:spcBef>
              <a:spcAft>
                <a:spcPts val="0"/>
              </a:spcAft>
              <a:buNone/>
            </a:pPr>
            <a:r>
              <a:t/>
            </a:r>
            <a:endParaRPr>
              <a:solidFill>
                <a:srgbClr val="FFFFFF"/>
              </a:solidFill>
              <a:latin typeface="Roboto"/>
              <a:ea typeface="Roboto"/>
              <a:cs typeface="Roboto"/>
              <a:sym typeface="Roboto"/>
            </a:endParaRPr>
          </a:p>
          <a:p>
            <a:pPr indent="-228600" lvl="0" marL="0" rtl="0">
              <a:lnSpc>
                <a:spcPct val="115000"/>
              </a:lnSpc>
              <a:spcBef>
                <a:spcPts val="0"/>
              </a:spcBef>
              <a:spcAft>
                <a:spcPts val="0"/>
              </a:spcAft>
              <a:buNone/>
            </a:pPr>
            <a:r>
              <a:rPr lang="es-419">
                <a:solidFill>
                  <a:srgbClr val="FFFFFF"/>
                </a:solidFill>
                <a:latin typeface="Roboto"/>
                <a:ea typeface="Roboto"/>
                <a:cs typeface="Roboto"/>
                <a:sym typeface="Roboto"/>
              </a:rPr>
              <a:t>3.  Podemos concluir que un esfuerzo por fidelizar a los clientes, además de lograr una conexión emocional a largo plazo, es rentable para el modelo de negocio.</a:t>
            </a:r>
            <a:endParaRPr>
              <a:solidFill>
                <a:srgbClr val="FFFF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cxnSp>
        <p:nvCxnSpPr>
          <p:cNvPr id="583" name="Shape 583"/>
          <p:cNvCxnSpPr/>
          <p:nvPr/>
        </p:nvCxnSpPr>
        <p:spPr>
          <a:xfrm flipH="1">
            <a:off x="8012556" y="248110"/>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584" name="Shape 584"/>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cxnSp>
        <p:nvCxnSpPr>
          <p:cNvPr id="585" name="Shape 585"/>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pic>
        <p:nvPicPr>
          <p:cNvPr id="586" name="Shape 586"/>
          <p:cNvPicPr preferRelativeResize="0"/>
          <p:nvPr/>
        </p:nvPicPr>
        <p:blipFill>
          <a:blip r:embed="rId3">
            <a:alphaModFix amt="90000"/>
          </a:blip>
          <a:stretch>
            <a:fillRect/>
          </a:stretch>
        </p:blipFill>
        <p:spPr>
          <a:xfrm>
            <a:off x="0" y="0"/>
            <a:ext cx="9144001" cy="5143501"/>
          </a:xfrm>
          <a:prstGeom prst="rect">
            <a:avLst/>
          </a:prstGeom>
          <a:noFill/>
          <a:ln>
            <a:noFill/>
          </a:ln>
        </p:spPr>
      </p:pic>
      <p:pic>
        <p:nvPicPr>
          <p:cNvPr id="587" name="Shape 587"/>
          <p:cNvPicPr preferRelativeResize="0"/>
          <p:nvPr/>
        </p:nvPicPr>
        <p:blipFill rotWithShape="1">
          <a:blip r:embed="rId4">
            <a:alphaModFix/>
          </a:blip>
          <a:srcRect b="7271" l="0" r="0" t="5124"/>
          <a:stretch/>
        </p:blipFill>
        <p:spPr>
          <a:xfrm>
            <a:off x="7186337" y="171853"/>
            <a:ext cx="558225" cy="549050"/>
          </a:xfrm>
          <a:prstGeom prst="rect">
            <a:avLst/>
          </a:prstGeom>
          <a:noFill/>
          <a:ln cap="flat" cmpd="sng" w="19050">
            <a:solidFill>
              <a:srgbClr val="FFFFFF"/>
            </a:solidFill>
            <a:prstDash val="solid"/>
            <a:round/>
            <a:headEnd len="sm" w="sm" type="none"/>
            <a:tailEnd len="sm" w="sm" type="none"/>
          </a:ln>
        </p:spPr>
      </p:pic>
      <p:pic>
        <p:nvPicPr>
          <p:cNvPr id="588" name="Shape 588"/>
          <p:cNvPicPr preferRelativeResize="0"/>
          <p:nvPr/>
        </p:nvPicPr>
        <p:blipFill>
          <a:blip r:embed="rId5">
            <a:alphaModFix/>
          </a:blip>
          <a:stretch>
            <a:fillRect/>
          </a:stretch>
        </p:blipFill>
        <p:spPr>
          <a:xfrm>
            <a:off x="8164522" y="306416"/>
            <a:ext cx="746641" cy="276600"/>
          </a:xfrm>
          <a:prstGeom prst="rect">
            <a:avLst/>
          </a:prstGeom>
          <a:noFill/>
          <a:ln>
            <a:noFill/>
          </a:ln>
        </p:spPr>
      </p:pic>
      <p:cxnSp>
        <p:nvCxnSpPr>
          <p:cNvPr id="589" name="Shape 589"/>
          <p:cNvCxnSpPr/>
          <p:nvPr/>
        </p:nvCxnSpPr>
        <p:spPr>
          <a:xfrm flipH="1">
            <a:off x="8000893" y="306427"/>
            <a:ext cx="600" cy="276600"/>
          </a:xfrm>
          <a:prstGeom prst="straightConnector1">
            <a:avLst/>
          </a:prstGeom>
          <a:noFill/>
          <a:ln cap="flat" cmpd="sng" w="9525">
            <a:solidFill>
              <a:srgbClr val="FFFFFF"/>
            </a:solidFill>
            <a:prstDash val="solid"/>
            <a:round/>
            <a:headEnd len="med" w="med" type="none"/>
            <a:tailEnd len="med" w="med" type="none"/>
          </a:ln>
        </p:spPr>
      </p:cxnSp>
      <p:sp>
        <p:nvSpPr>
          <p:cNvPr id="590" name="Shape 590"/>
          <p:cNvSpPr txBox="1"/>
          <p:nvPr/>
        </p:nvSpPr>
        <p:spPr>
          <a:xfrm>
            <a:off x="0" y="-1200"/>
            <a:ext cx="7032900" cy="549000"/>
          </a:xfrm>
          <a:prstGeom prst="rect">
            <a:avLst/>
          </a:prstGeom>
          <a:solidFill>
            <a:srgbClr val="C6C8D2">
              <a:alpha val="4462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s-419" sz="3600">
                <a:solidFill>
                  <a:srgbClr val="FFFFFF"/>
                </a:solidFill>
              </a:rPr>
              <a:t>RECOMENDACIONES</a:t>
            </a:r>
            <a:endParaRPr sz="3600">
              <a:solidFill>
                <a:srgbClr val="FFFFFF"/>
              </a:solidFill>
            </a:endParaRPr>
          </a:p>
        </p:txBody>
      </p:sp>
      <p:sp>
        <p:nvSpPr>
          <p:cNvPr id="591" name="Shape 591"/>
          <p:cNvSpPr txBox="1"/>
          <p:nvPr/>
        </p:nvSpPr>
        <p:spPr>
          <a:xfrm>
            <a:off x="594800" y="1457900"/>
            <a:ext cx="7849500" cy="2496000"/>
          </a:xfrm>
          <a:prstGeom prst="rect">
            <a:avLst/>
          </a:prstGeom>
          <a:noFill/>
          <a:ln>
            <a:noFill/>
          </a:ln>
        </p:spPr>
        <p:txBody>
          <a:bodyPr anchorCtr="0" anchor="ctr" bIns="91425" lIns="91425" spcFirstLastPara="1" rIns="91425" wrap="square" tIns="91425">
            <a:noAutofit/>
          </a:bodyPr>
          <a:lstStyle/>
          <a:p>
            <a:pPr indent="-228600" lvl="0" marL="0" rtl="0">
              <a:lnSpc>
                <a:spcPct val="115000"/>
              </a:lnSpc>
              <a:spcBef>
                <a:spcPts val="0"/>
              </a:spcBef>
              <a:spcAft>
                <a:spcPts val="0"/>
              </a:spcAft>
              <a:buNone/>
            </a:pPr>
            <a:r>
              <a:rPr lang="es-419" sz="1600">
                <a:solidFill>
                  <a:srgbClr val="FFFFFF"/>
                </a:solidFill>
                <a:latin typeface="Roboto"/>
                <a:ea typeface="Roboto"/>
                <a:cs typeface="Roboto"/>
                <a:sym typeface="Roboto"/>
              </a:rPr>
              <a:t>1.   Un programa de fidelizaciòn, debe ser fácil de comprender, flexible (condiciones o restricciones), que tenga una </a:t>
            </a:r>
            <a:r>
              <a:rPr lang="es-419" sz="1600">
                <a:solidFill>
                  <a:srgbClr val="FFFFFF"/>
                </a:solidFill>
                <a:latin typeface="Roboto"/>
                <a:ea typeface="Roboto"/>
                <a:cs typeface="Roboto"/>
                <a:sym typeface="Roboto"/>
              </a:rPr>
              <a:t>dinámica</a:t>
            </a:r>
            <a:r>
              <a:rPr lang="es-419" sz="1600">
                <a:solidFill>
                  <a:srgbClr val="FFFFFF"/>
                </a:solidFill>
                <a:latin typeface="Roboto"/>
                <a:ea typeface="Roboto"/>
                <a:cs typeface="Roboto"/>
                <a:sym typeface="Roboto"/>
              </a:rPr>
              <a:t> de enganche y gamificación.</a:t>
            </a:r>
            <a:endParaRPr sz="1600">
              <a:solidFill>
                <a:srgbClr val="FFFFFF"/>
              </a:solidFill>
              <a:latin typeface="Roboto"/>
              <a:ea typeface="Roboto"/>
              <a:cs typeface="Roboto"/>
              <a:sym typeface="Roboto"/>
            </a:endParaRPr>
          </a:p>
          <a:p>
            <a:pPr indent="-228600" lvl="0" marL="0" rtl="0">
              <a:lnSpc>
                <a:spcPct val="115000"/>
              </a:lnSpc>
              <a:spcBef>
                <a:spcPts val="0"/>
              </a:spcBef>
              <a:spcAft>
                <a:spcPts val="0"/>
              </a:spcAft>
              <a:buNone/>
            </a:pPr>
            <a:r>
              <a:t/>
            </a:r>
            <a:endParaRPr sz="1600">
              <a:solidFill>
                <a:srgbClr val="FFFFFF"/>
              </a:solidFill>
              <a:latin typeface="Roboto"/>
              <a:ea typeface="Roboto"/>
              <a:cs typeface="Roboto"/>
              <a:sym typeface="Roboto"/>
            </a:endParaRPr>
          </a:p>
          <a:p>
            <a:pPr indent="-228600" lvl="0" marL="0" rtl="0">
              <a:lnSpc>
                <a:spcPct val="115000"/>
              </a:lnSpc>
              <a:spcBef>
                <a:spcPts val="0"/>
              </a:spcBef>
              <a:spcAft>
                <a:spcPts val="0"/>
              </a:spcAft>
              <a:buNone/>
            </a:pPr>
            <a:r>
              <a:rPr lang="es-419" sz="1600">
                <a:solidFill>
                  <a:srgbClr val="FFFFFF"/>
                </a:solidFill>
                <a:latin typeface="Roboto"/>
                <a:ea typeface="Roboto"/>
                <a:cs typeface="Roboto"/>
                <a:sym typeface="Roboto"/>
              </a:rPr>
              <a:t>2.  Debe ser atractivo tanto para clientes actuales como para potenciales. </a:t>
            </a:r>
            <a:endParaRPr sz="1600">
              <a:solidFill>
                <a:srgbClr val="FFFFFF"/>
              </a:solidFill>
              <a:latin typeface="Roboto"/>
              <a:ea typeface="Roboto"/>
              <a:cs typeface="Roboto"/>
              <a:sym typeface="Roboto"/>
            </a:endParaRPr>
          </a:p>
          <a:p>
            <a:pPr indent="-228600" lvl="0" marL="0" rtl="0">
              <a:lnSpc>
                <a:spcPct val="115000"/>
              </a:lnSpc>
              <a:spcBef>
                <a:spcPts val="0"/>
              </a:spcBef>
              <a:spcAft>
                <a:spcPts val="0"/>
              </a:spcAft>
              <a:buNone/>
            </a:pPr>
            <a:r>
              <a:t/>
            </a:r>
            <a:endParaRPr sz="1600">
              <a:solidFill>
                <a:srgbClr val="FFFFFF"/>
              </a:solidFill>
              <a:latin typeface="Roboto"/>
              <a:ea typeface="Roboto"/>
              <a:cs typeface="Roboto"/>
              <a:sym typeface="Roboto"/>
            </a:endParaRPr>
          </a:p>
          <a:p>
            <a:pPr indent="-228600" lvl="0" marL="0" rtl="0">
              <a:lnSpc>
                <a:spcPct val="115000"/>
              </a:lnSpc>
              <a:spcBef>
                <a:spcPts val="0"/>
              </a:spcBef>
              <a:spcAft>
                <a:spcPts val="0"/>
              </a:spcAft>
              <a:buNone/>
            </a:pPr>
            <a:r>
              <a:rPr lang="es-419" sz="1600">
                <a:solidFill>
                  <a:srgbClr val="FFFFFF"/>
                </a:solidFill>
                <a:latin typeface="Roboto"/>
                <a:ea typeface="Roboto"/>
                <a:cs typeface="Roboto"/>
                <a:sym typeface="Roboto"/>
              </a:rPr>
              <a:t>3. Aplicar el RFM, para un modelo de fidelizaciòn, es de fàcil entendimiento y recomendable para iniciar un adecuado Manejo de la relaciòn con los clientes.</a:t>
            </a:r>
            <a:endParaRPr sz="16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Shape 151"/>
          <p:cNvPicPr preferRelativeResize="0"/>
          <p:nvPr/>
        </p:nvPicPr>
        <p:blipFill rotWithShape="1">
          <a:blip r:embed="rId3">
            <a:alphaModFix amt="90000"/>
          </a:blip>
          <a:srcRect b="0" l="0" r="0" t="4825"/>
          <a:stretch/>
        </p:blipFill>
        <p:spPr>
          <a:xfrm>
            <a:off x="0" y="0"/>
            <a:ext cx="9144000" cy="5143500"/>
          </a:xfrm>
          <a:prstGeom prst="rect">
            <a:avLst/>
          </a:prstGeom>
          <a:noFill/>
          <a:ln>
            <a:noFill/>
          </a:ln>
        </p:spPr>
      </p:pic>
      <p:sp>
        <p:nvSpPr>
          <p:cNvPr id="152" name="Shape 152"/>
          <p:cNvSpPr txBox="1"/>
          <p:nvPr>
            <p:ph type="title"/>
          </p:nvPr>
        </p:nvSpPr>
        <p:spPr>
          <a:xfrm>
            <a:off x="196374" y="-128550"/>
            <a:ext cx="6516900" cy="8001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2700"/>
              <a:buFont typeface="Source Sans Pro"/>
              <a:buNone/>
            </a:pPr>
            <a:r>
              <a:rPr i="0" lang="es-419" sz="2700" u="none" cap="none" strike="noStrike">
                <a:solidFill>
                  <a:srgbClr val="B7B7B7"/>
                </a:solidFill>
                <a:latin typeface="Roboto"/>
                <a:ea typeface="Roboto"/>
                <a:cs typeface="Roboto"/>
                <a:sym typeface="Roboto"/>
              </a:rPr>
              <a:t>P</a:t>
            </a:r>
            <a:r>
              <a:rPr lang="es-419">
                <a:solidFill>
                  <a:srgbClr val="B7B7B7"/>
                </a:solidFill>
                <a:latin typeface="Roboto"/>
                <a:ea typeface="Roboto"/>
                <a:cs typeface="Roboto"/>
                <a:sym typeface="Roboto"/>
              </a:rPr>
              <a:t>LANTEAMIENTO DEL PROBLEMA</a:t>
            </a:r>
            <a:endParaRPr i="0" sz="2700" u="none" cap="none" strike="noStrike">
              <a:solidFill>
                <a:srgbClr val="B7B7B7"/>
              </a:solidFill>
              <a:latin typeface="Roboto"/>
              <a:ea typeface="Roboto"/>
              <a:cs typeface="Roboto"/>
              <a:sym typeface="Roboto"/>
            </a:endParaRPr>
          </a:p>
        </p:txBody>
      </p:sp>
      <p:sp>
        <p:nvSpPr>
          <p:cNvPr id="153" name="Shape 153"/>
          <p:cNvSpPr txBox="1"/>
          <p:nvPr/>
        </p:nvSpPr>
        <p:spPr>
          <a:xfrm>
            <a:off x="1026250" y="881595"/>
            <a:ext cx="6779100" cy="1107900"/>
          </a:xfrm>
          <a:prstGeom prst="rect">
            <a:avLst/>
          </a:prstGeom>
          <a:noFill/>
          <a:ln>
            <a:noFill/>
          </a:ln>
        </p:spPr>
        <p:txBody>
          <a:bodyPr anchorCtr="0" anchor="t" bIns="34275" lIns="68575" spcFirstLastPara="1" rIns="68575" wrap="square" tIns="34275">
            <a:noAutofit/>
          </a:bodyPr>
          <a:lstStyle/>
          <a:p>
            <a:pPr indent="0" lvl="0" marL="0" rtl="0" algn="just">
              <a:lnSpc>
                <a:spcPct val="115000"/>
              </a:lnSpc>
              <a:spcBef>
                <a:spcPts val="0"/>
              </a:spcBef>
              <a:spcAft>
                <a:spcPts val="0"/>
              </a:spcAft>
              <a:buClr>
                <a:schemeClr val="dk1"/>
              </a:buClr>
              <a:buSzPts val="1100"/>
              <a:buFont typeface="Arial"/>
              <a:buNone/>
            </a:pPr>
            <a:r>
              <a:rPr lang="es-419">
                <a:solidFill>
                  <a:srgbClr val="FFFFFF"/>
                </a:solidFill>
                <a:latin typeface="Roboto"/>
                <a:ea typeface="Roboto"/>
                <a:cs typeface="Roboto"/>
                <a:sym typeface="Roboto"/>
              </a:rPr>
              <a:t>En la actualidad la necesidad de encontrar comida rápida de calidad en lugares cercanos y a un precio accesible, ha obligado a que se establezcan varias plazas de Food Trucks en las cuales se pueda encontrar variedad de platos y a precios módicos.</a:t>
            </a:r>
            <a:endParaRPr>
              <a:solidFill>
                <a:srgbClr val="FFFFFF"/>
              </a:solidFill>
              <a:latin typeface="Roboto"/>
              <a:ea typeface="Roboto"/>
              <a:cs typeface="Roboto"/>
              <a:sym typeface="Roboto"/>
            </a:endParaRPr>
          </a:p>
          <a:p>
            <a:pPr indent="0" lvl="0" marL="0" marR="0" rtl="0" algn="just">
              <a:spcBef>
                <a:spcPts val="0"/>
              </a:spcBef>
              <a:spcAft>
                <a:spcPts val="0"/>
              </a:spcAft>
              <a:buNone/>
            </a:pPr>
            <a:r>
              <a:t/>
            </a:r>
            <a:endParaRPr>
              <a:solidFill>
                <a:schemeClr val="dk1"/>
              </a:solidFill>
              <a:latin typeface="Roboto"/>
              <a:ea typeface="Roboto"/>
              <a:cs typeface="Roboto"/>
              <a:sym typeface="Roboto"/>
            </a:endParaRPr>
          </a:p>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154" name="Shape 154"/>
          <p:cNvSpPr txBox="1"/>
          <p:nvPr/>
        </p:nvSpPr>
        <p:spPr>
          <a:xfrm>
            <a:off x="250400" y="2199550"/>
            <a:ext cx="3271800" cy="3621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2700"/>
              <a:buFont typeface="Source Sans Pro"/>
              <a:buNone/>
            </a:pPr>
            <a:r>
              <a:rPr b="1" lang="es-419" sz="2700">
                <a:solidFill>
                  <a:srgbClr val="D5A6BD"/>
                </a:solidFill>
                <a:latin typeface="Roboto"/>
                <a:ea typeface="Roboto"/>
                <a:cs typeface="Roboto"/>
                <a:sym typeface="Roboto"/>
              </a:rPr>
              <a:t>Contextualización</a:t>
            </a:r>
            <a:endParaRPr b="1" i="0" sz="2700" u="none" cap="none" strike="noStrike">
              <a:solidFill>
                <a:srgbClr val="D5A6BD"/>
              </a:solidFill>
              <a:latin typeface="Roboto"/>
              <a:ea typeface="Roboto"/>
              <a:cs typeface="Roboto"/>
              <a:sym typeface="Roboto"/>
            </a:endParaRPr>
          </a:p>
        </p:txBody>
      </p:sp>
      <p:grpSp>
        <p:nvGrpSpPr>
          <p:cNvPr id="155" name="Shape 155"/>
          <p:cNvGrpSpPr/>
          <p:nvPr/>
        </p:nvGrpSpPr>
        <p:grpSpPr>
          <a:xfrm>
            <a:off x="163207" y="2023971"/>
            <a:ext cx="8712425" cy="3075717"/>
            <a:chOff x="1947149" y="-298358"/>
            <a:chExt cx="8294388" cy="4100956"/>
          </a:xfrm>
        </p:grpSpPr>
        <p:sp>
          <p:nvSpPr>
            <p:cNvPr id="156" name="Shape 156"/>
            <p:cNvSpPr/>
            <p:nvPr/>
          </p:nvSpPr>
          <p:spPr>
            <a:xfrm>
              <a:off x="1947149" y="911119"/>
              <a:ext cx="2122800" cy="1750800"/>
            </a:xfrm>
            <a:prstGeom prst="roundRect">
              <a:avLst>
                <a:gd fmla="val 10000" name="adj"/>
              </a:avLst>
            </a:prstGeom>
            <a:solidFill>
              <a:schemeClr val="lt1">
                <a:alpha val="89800"/>
              </a:schemeClr>
            </a:solidFill>
            <a:ln cap="flat" cmpd="sng" w="12700">
              <a:solidFill>
                <a:srgbClr val="8ACB2D"/>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57" name="Shape 157"/>
            <p:cNvSpPr txBox="1"/>
            <p:nvPr/>
          </p:nvSpPr>
          <p:spPr>
            <a:xfrm>
              <a:off x="1947149" y="911119"/>
              <a:ext cx="2122800" cy="1375500"/>
            </a:xfrm>
            <a:prstGeom prst="rect">
              <a:avLst/>
            </a:prstGeom>
            <a:noFill/>
            <a:ln>
              <a:noFill/>
            </a:ln>
          </p:spPr>
          <p:txBody>
            <a:bodyPr anchorCtr="0" anchor="t" bIns="17150" lIns="17150" spcFirstLastPara="1" rIns="17150" wrap="square" tIns="17150">
              <a:noAutofit/>
            </a:bodyPr>
            <a:lstStyle/>
            <a:p>
              <a:pPr indent="-82550" lvl="1" marL="88900" marR="0" rtl="0" algn="l">
                <a:lnSpc>
                  <a:spcPct val="90000"/>
                </a:lnSpc>
                <a:spcBef>
                  <a:spcPts val="0"/>
                </a:spcBef>
                <a:spcAft>
                  <a:spcPts val="0"/>
                </a:spcAft>
                <a:buClr>
                  <a:schemeClr val="dk1"/>
                </a:buClr>
                <a:buSzPts val="900"/>
                <a:buFont typeface="Roboto"/>
                <a:buChar char="•"/>
              </a:pPr>
              <a:r>
                <a:rPr i="0" lang="es-419" sz="900" u="none" cap="none" strike="noStrike">
                  <a:solidFill>
                    <a:schemeClr val="dk1"/>
                  </a:solidFill>
                  <a:latin typeface="Roboto"/>
                  <a:ea typeface="Roboto"/>
                  <a:cs typeface="Roboto"/>
                  <a:sym typeface="Roboto"/>
                </a:rPr>
                <a:t>Los Ángeles: la legislación permitió que este modelo de negocio funcione .</a:t>
              </a:r>
              <a:endParaRPr i="0" sz="900" u="none" cap="none" strike="noStrike">
                <a:solidFill>
                  <a:schemeClr val="dk1"/>
                </a:solidFill>
                <a:latin typeface="Roboto"/>
                <a:ea typeface="Roboto"/>
                <a:cs typeface="Roboto"/>
                <a:sym typeface="Roboto"/>
              </a:endParaRPr>
            </a:p>
            <a:p>
              <a:pPr indent="-82550" lvl="1" marL="88900" marR="0" rtl="0" algn="l">
                <a:lnSpc>
                  <a:spcPct val="90000"/>
                </a:lnSpc>
                <a:spcBef>
                  <a:spcPts val="100"/>
                </a:spcBef>
                <a:spcAft>
                  <a:spcPts val="0"/>
                </a:spcAft>
                <a:buClr>
                  <a:schemeClr val="dk1"/>
                </a:buClr>
                <a:buSzPts val="900"/>
                <a:buFont typeface="Roboto"/>
                <a:buChar char="•"/>
              </a:pPr>
              <a:r>
                <a:rPr i="0" lang="es-419" sz="900" u="none" cap="none" strike="noStrike">
                  <a:solidFill>
                    <a:schemeClr val="dk1"/>
                  </a:solidFill>
                  <a:latin typeface="Roboto"/>
                  <a:ea typeface="Roboto"/>
                  <a:cs typeface="Roboto"/>
                  <a:sym typeface="Roboto"/>
                </a:rPr>
                <a:t>Argentina: de acuerdo a la legislación vigente se encuentra prohibido la venta de alimentos en Food Trucks </a:t>
              </a:r>
              <a:endParaRPr i="0" sz="900" u="none" cap="none" strike="noStrike">
                <a:solidFill>
                  <a:schemeClr val="dk1"/>
                </a:solidFill>
                <a:latin typeface="Roboto"/>
                <a:ea typeface="Roboto"/>
                <a:cs typeface="Roboto"/>
                <a:sym typeface="Roboto"/>
              </a:endParaRPr>
            </a:p>
          </p:txBody>
        </p:sp>
        <p:sp>
          <p:nvSpPr>
            <p:cNvPr id="158" name="Shape 158"/>
            <p:cNvSpPr/>
            <p:nvPr/>
          </p:nvSpPr>
          <p:spPr>
            <a:xfrm>
              <a:off x="3062058" y="1047998"/>
              <a:ext cx="2754600" cy="2754600"/>
            </a:xfrm>
            <a:custGeom>
              <a:pathLst>
                <a:path extrusionOk="0" h="120000" w="120000">
                  <a:moveTo>
                    <a:pt x="15446" y="95436"/>
                  </a:moveTo>
                  <a:lnTo>
                    <a:pt x="19078" y="92547"/>
                  </a:lnTo>
                  <a:cubicBezTo>
                    <a:pt x="37772" y="113770"/>
                    <a:pt x="70922" y="116829"/>
                    <a:pt x="93565" y="99422"/>
                  </a:cubicBezTo>
                  <a:lnTo>
                    <a:pt x="91515" y="97792"/>
                  </a:lnTo>
                  <a:lnTo>
                    <a:pt x="102742" y="93995"/>
                  </a:lnTo>
                  <a:lnTo>
                    <a:pt x="99592" y="104215"/>
                  </a:lnTo>
                  <a:lnTo>
                    <a:pt x="97519" y="102566"/>
                  </a:lnTo>
                  <a:cubicBezTo>
                    <a:pt x="85774" y="112538"/>
                    <a:pt x="70412" y="117408"/>
                    <a:pt x="54943" y="116064"/>
                  </a:cubicBezTo>
                  <a:cubicBezTo>
                    <a:pt x="39475" y="114720"/>
                    <a:pt x="25223" y="107277"/>
                    <a:pt x="15446" y="95436"/>
                  </a:cubicBezTo>
                  <a:close/>
                </a:path>
              </a:pathLst>
            </a:custGeom>
            <a:solidFill>
              <a:srgbClr val="8ACB2D"/>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59" name="Shape 159"/>
            <p:cNvSpPr/>
            <p:nvPr/>
          </p:nvSpPr>
          <p:spPr>
            <a:xfrm>
              <a:off x="2418859" y="2286730"/>
              <a:ext cx="1886700" cy="750300"/>
            </a:xfrm>
            <a:prstGeom prst="roundRect">
              <a:avLst>
                <a:gd fmla="val 10000" name="adj"/>
              </a:avLst>
            </a:prstGeom>
            <a:solidFill>
              <a:srgbClr val="8ACB2D"/>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60" name="Shape 160"/>
            <p:cNvSpPr txBox="1"/>
            <p:nvPr/>
          </p:nvSpPr>
          <p:spPr>
            <a:xfrm>
              <a:off x="2418859" y="2286730"/>
              <a:ext cx="1886700" cy="750300"/>
            </a:xfrm>
            <a:prstGeom prst="rect">
              <a:avLst/>
            </a:prstGeom>
            <a:noFill/>
            <a:ln>
              <a:noFill/>
            </a:ln>
          </p:spPr>
          <p:txBody>
            <a:bodyPr anchorCtr="0" anchor="ctr" bIns="42875" lIns="64300" spcFirstLastPara="1" rIns="64300" wrap="square" tIns="42875">
              <a:noAutofit/>
            </a:bodyPr>
            <a:lstStyle/>
            <a:p>
              <a:pPr indent="0" lvl="0" marL="0" marR="0" rtl="0" algn="ctr">
                <a:lnSpc>
                  <a:spcPct val="90000"/>
                </a:lnSpc>
                <a:spcBef>
                  <a:spcPts val="0"/>
                </a:spcBef>
                <a:spcAft>
                  <a:spcPts val="0"/>
                </a:spcAft>
                <a:buNone/>
              </a:pPr>
              <a:r>
                <a:rPr i="0" lang="es-419" sz="3400" u="none" cap="none" strike="noStrike">
                  <a:solidFill>
                    <a:schemeClr val="lt1"/>
                  </a:solidFill>
                  <a:latin typeface="Roboto"/>
                  <a:ea typeface="Roboto"/>
                  <a:cs typeface="Roboto"/>
                  <a:sym typeface="Roboto"/>
                </a:rPr>
                <a:t>Macro</a:t>
              </a:r>
              <a:endParaRPr i="0" sz="3400" u="none" cap="none" strike="noStrike">
                <a:solidFill>
                  <a:schemeClr val="lt1"/>
                </a:solidFill>
                <a:latin typeface="Roboto"/>
                <a:ea typeface="Roboto"/>
                <a:cs typeface="Roboto"/>
                <a:sym typeface="Roboto"/>
              </a:endParaRPr>
            </a:p>
          </p:txBody>
        </p:sp>
        <p:sp>
          <p:nvSpPr>
            <p:cNvPr id="161" name="Shape 161"/>
            <p:cNvSpPr/>
            <p:nvPr/>
          </p:nvSpPr>
          <p:spPr>
            <a:xfrm>
              <a:off x="4915138" y="911119"/>
              <a:ext cx="2122800" cy="1750800"/>
            </a:xfrm>
            <a:prstGeom prst="roundRect">
              <a:avLst>
                <a:gd fmla="val 10000" name="adj"/>
              </a:avLst>
            </a:prstGeom>
            <a:solidFill>
              <a:schemeClr val="lt1">
                <a:alpha val="89800"/>
              </a:schemeClr>
            </a:solidFill>
            <a:ln cap="flat" cmpd="sng" w="12700">
              <a:solidFill>
                <a:srgbClr val="46C6C5"/>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62" name="Shape 162"/>
            <p:cNvSpPr txBox="1"/>
            <p:nvPr/>
          </p:nvSpPr>
          <p:spPr>
            <a:xfrm>
              <a:off x="4915138" y="1286285"/>
              <a:ext cx="2122800" cy="1375500"/>
            </a:xfrm>
            <a:prstGeom prst="rect">
              <a:avLst/>
            </a:prstGeom>
            <a:noFill/>
            <a:ln>
              <a:noFill/>
            </a:ln>
          </p:spPr>
          <p:txBody>
            <a:bodyPr anchorCtr="0" anchor="t" bIns="17150" lIns="17150" spcFirstLastPara="1" rIns="17150" wrap="square" tIns="17150">
              <a:noAutofit/>
            </a:bodyPr>
            <a:lstStyle/>
            <a:p>
              <a:pPr indent="-82550" lvl="1" marL="88900" marR="0" rtl="0" algn="l">
                <a:lnSpc>
                  <a:spcPct val="90000"/>
                </a:lnSpc>
                <a:spcBef>
                  <a:spcPts val="0"/>
                </a:spcBef>
                <a:spcAft>
                  <a:spcPts val="0"/>
                </a:spcAft>
                <a:buClr>
                  <a:schemeClr val="dk1"/>
                </a:buClr>
                <a:buSzPts val="900"/>
                <a:buFont typeface="Roboto"/>
                <a:buChar char="•"/>
              </a:pPr>
              <a:r>
                <a:rPr i="0" lang="es-419" sz="900" u="none" cap="none" strike="noStrike">
                  <a:solidFill>
                    <a:schemeClr val="dk1"/>
                  </a:solidFill>
                  <a:latin typeface="Roboto"/>
                  <a:ea typeface="Roboto"/>
                  <a:cs typeface="Roboto"/>
                  <a:sym typeface="Roboto"/>
                </a:rPr>
                <a:t>En el Ecuador </a:t>
              </a:r>
              <a:r>
                <a:rPr lang="es-419" sz="900">
                  <a:solidFill>
                    <a:schemeClr val="dk1"/>
                  </a:solidFill>
                  <a:latin typeface="Roboto"/>
                  <a:ea typeface="Roboto"/>
                  <a:cs typeface="Roboto"/>
                  <a:sym typeface="Roboto"/>
                </a:rPr>
                <a:t>aún</a:t>
              </a:r>
              <a:r>
                <a:rPr i="0" lang="es-419" sz="900" u="none" cap="none" strike="noStrike">
                  <a:solidFill>
                    <a:schemeClr val="dk1"/>
                  </a:solidFill>
                  <a:latin typeface="Roboto"/>
                  <a:ea typeface="Roboto"/>
                  <a:cs typeface="Roboto"/>
                  <a:sym typeface="Roboto"/>
                </a:rPr>
                <a:t> no es considerado como un negocio fijo el modelo Food Truck, esto debido a que no existe una normativa técnica para el adecuado funcionamiento</a:t>
              </a:r>
              <a:endParaRPr i="0" sz="900" u="none" cap="none" strike="noStrike">
                <a:solidFill>
                  <a:schemeClr val="dk1"/>
                </a:solidFill>
                <a:latin typeface="Roboto"/>
                <a:ea typeface="Roboto"/>
                <a:cs typeface="Roboto"/>
                <a:sym typeface="Roboto"/>
              </a:endParaRPr>
            </a:p>
          </p:txBody>
        </p:sp>
        <p:sp>
          <p:nvSpPr>
            <p:cNvPr id="163" name="Shape 163"/>
            <p:cNvSpPr/>
            <p:nvPr/>
          </p:nvSpPr>
          <p:spPr>
            <a:xfrm>
              <a:off x="6012358" y="-298358"/>
              <a:ext cx="3026100" cy="3026100"/>
            </a:xfrm>
            <a:custGeom>
              <a:pathLst>
                <a:path extrusionOk="0" h="120000" w="120000">
                  <a:moveTo>
                    <a:pt x="15230" y="24392"/>
                  </a:moveTo>
                  <a:lnTo>
                    <a:pt x="15230" y="24392"/>
                  </a:lnTo>
                  <a:cubicBezTo>
                    <a:pt x="25147" y="12339"/>
                    <a:pt x="39657" y="4812"/>
                    <a:pt x="55375" y="3566"/>
                  </a:cubicBezTo>
                  <a:cubicBezTo>
                    <a:pt x="71092" y="2321"/>
                    <a:pt x="86641" y="7467"/>
                    <a:pt x="98393" y="17803"/>
                  </a:cubicBezTo>
                  <a:lnTo>
                    <a:pt x="100297" y="16288"/>
                  </a:lnTo>
                  <a:lnTo>
                    <a:pt x="103122" y="25703"/>
                  </a:lnTo>
                  <a:lnTo>
                    <a:pt x="92945" y="22136"/>
                  </a:lnTo>
                  <a:lnTo>
                    <a:pt x="94832" y="20635"/>
                  </a:lnTo>
                  <a:lnTo>
                    <a:pt x="94832" y="20635"/>
                  </a:lnTo>
                  <a:cubicBezTo>
                    <a:pt x="83850" y="11769"/>
                    <a:pt x="69616" y="7456"/>
                    <a:pt x="55291" y="8655"/>
                  </a:cubicBezTo>
                  <a:cubicBezTo>
                    <a:pt x="40966" y="9853"/>
                    <a:pt x="27734" y="16464"/>
                    <a:pt x="18533" y="27019"/>
                  </a:cubicBezTo>
                  <a:close/>
                </a:path>
              </a:pathLst>
            </a:custGeom>
            <a:solidFill>
              <a:schemeClr val="accent1"/>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64" name="Shape 164"/>
            <p:cNvSpPr/>
            <p:nvPr/>
          </p:nvSpPr>
          <p:spPr>
            <a:xfrm>
              <a:off x="5386848" y="535952"/>
              <a:ext cx="1886700" cy="750300"/>
            </a:xfrm>
            <a:prstGeom prst="roundRect">
              <a:avLst>
                <a:gd fmla="val 10000" name="adj"/>
              </a:avLst>
            </a:prstGeom>
            <a:solidFill>
              <a:srgbClr val="46C6C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65" name="Shape 165"/>
            <p:cNvSpPr txBox="1"/>
            <p:nvPr/>
          </p:nvSpPr>
          <p:spPr>
            <a:xfrm>
              <a:off x="5386848" y="535952"/>
              <a:ext cx="1886700" cy="750300"/>
            </a:xfrm>
            <a:prstGeom prst="rect">
              <a:avLst/>
            </a:prstGeom>
            <a:solidFill>
              <a:schemeClr val="accent1"/>
            </a:solidFill>
            <a:ln>
              <a:noFill/>
            </a:ln>
          </p:spPr>
          <p:txBody>
            <a:bodyPr anchorCtr="0" anchor="ctr" bIns="42875" lIns="64300" spcFirstLastPara="1" rIns="64300" wrap="square" tIns="42875">
              <a:noAutofit/>
            </a:bodyPr>
            <a:lstStyle/>
            <a:p>
              <a:pPr indent="0" lvl="0" marL="0" marR="0" rtl="0" algn="ctr">
                <a:lnSpc>
                  <a:spcPct val="90000"/>
                </a:lnSpc>
                <a:spcBef>
                  <a:spcPts val="0"/>
                </a:spcBef>
                <a:spcAft>
                  <a:spcPts val="0"/>
                </a:spcAft>
                <a:buNone/>
              </a:pPr>
              <a:r>
                <a:rPr i="0" lang="es-419" sz="3400" u="none" cap="none" strike="noStrike">
                  <a:solidFill>
                    <a:schemeClr val="lt1"/>
                  </a:solidFill>
                  <a:latin typeface="Roboto"/>
                  <a:ea typeface="Roboto"/>
                  <a:cs typeface="Roboto"/>
                  <a:sym typeface="Roboto"/>
                </a:rPr>
                <a:t>Meso</a:t>
              </a:r>
              <a:endParaRPr i="0" sz="3400" u="none" cap="none" strike="noStrike">
                <a:solidFill>
                  <a:schemeClr val="lt1"/>
                </a:solidFill>
                <a:latin typeface="Roboto"/>
                <a:ea typeface="Roboto"/>
                <a:cs typeface="Roboto"/>
                <a:sym typeface="Roboto"/>
              </a:endParaRPr>
            </a:p>
          </p:txBody>
        </p:sp>
        <p:sp>
          <p:nvSpPr>
            <p:cNvPr id="166" name="Shape 166"/>
            <p:cNvSpPr/>
            <p:nvPr/>
          </p:nvSpPr>
          <p:spPr>
            <a:xfrm>
              <a:off x="7883127" y="911119"/>
              <a:ext cx="2122800" cy="1750800"/>
            </a:xfrm>
            <a:prstGeom prst="roundRect">
              <a:avLst>
                <a:gd fmla="val 10000" name="adj"/>
              </a:avLst>
            </a:prstGeom>
            <a:solidFill>
              <a:schemeClr val="lt1">
                <a:alpha val="89800"/>
              </a:schemeClr>
            </a:solidFill>
            <a:ln cap="flat" cmpd="sng" w="12700">
              <a:solidFill>
                <a:schemeClr val="accent2"/>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nSpc>
                  <a:spcPct val="90000"/>
                </a:lnSpc>
                <a:spcBef>
                  <a:spcPts val="0"/>
                </a:spcBef>
                <a:spcAft>
                  <a:spcPts val="0"/>
                </a:spcAft>
                <a:buNone/>
              </a:pPr>
              <a:r>
                <a:rPr lang="es-419" sz="900">
                  <a:solidFill>
                    <a:schemeClr val="dk1"/>
                  </a:solidFill>
                  <a:latin typeface="Roboto"/>
                  <a:ea typeface="Roboto"/>
                  <a:cs typeface="Roboto"/>
                  <a:sym typeface="Roboto"/>
                </a:rPr>
                <a:t>* Durante el 2016 y lo que va del 2017 Quito atraviesa por una fiebre del emprendimiento del lado gastronómico, que proviene del auge de los Food Truck.</a:t>
              </a:r>
              <a:endParaRPr>
                <a:latin typeface="Roboto"/>
                <a:ea typeface="Roboto"/>
                <a:cs typeface="Roboto"/>
                <a:sym typeface="Roboto"/>
              </a:endParaRPr>
            </a:p>
          </p:txBody>
        </p:sp>
        <p:sp>
          <p:nvSpPr>
            <p:cNvPr id="167" name="Shape 167"/>
            <p:cNvSpPr/>
            <p:nvPr/>
          </p:nvSpPr>
          <p:spPr>
            <a:xfrm>
              <a:off x="8354837" y="2286730"/>
              <a:ext cx="1886700" cy="750300"/>
            </a:xfrm>
            <a:prstGeom prst="roundRect">
              <a:avLst>
                <a:gd fmla="val 10000" name="adj"/>
              </a:avLst>
            </a:prstGeom>
            <a:solidFill>
              <a:srgbClr val="985FC1"/>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68" name="Shape 168"/>
            <p:cNvSpPr txBox="1"/>
            <p:nvPr/>
          </p:nvSpPr>
          <p:spPr>
            <a:xfrm>
              <a:off x="8354837" y="2286730"/>
              <a:ext cx="1886700" cy="750300"/>
            </a:xfrm>
            <a:prstGeom prst="rect">
              <a:avLst/>
            </a:prstGeom>
            <a:solidFill>
              <a:schemeClr val="accent2"/>
            </a:solidFill>
            <a:ln>
              <a:noFill/>
            </a:ln>
          </p:spPr>
          <p:txBody>
            <a:bodyPr anchorCtr="0" anchor="ctr" bIns="42875" lIns="64300" spcFirstLastPara="1" rIns="64300" wrap="square" tIns="42875">
              <a:noAutofit/>
            </a:bodyPr>
            <a:lstStyle/>
            <a:p>
              <a:pPr indent="0" lvl="0" marL="0" marR="0" rtl="0" algn="ctr">
                <a:lnSpc>
                  <a:spcPct val="90000"/>
                </a:lnSpc>
                <a:spcBef>
                  <a:spcPts val="0"/>
                </a:spcBef>
                <a:spcAft>
                  <a:spcPts val="0"/>
                </a:spcAft>
                <a:buNone/>
              </a:pPr>
              <a:r>
                <a:rPr i="0" lang="es-419" sz="3400" u="none" cap="none" strike="noStrike">
                  <a:solidFill>
                    <a:schemeClr val="lt1"/>
                  </a:solidFill>
                  <a:latin typeface="Roboto"/>
                  <a:ea typeface="Roboto"/>
                  <a:cs typeface="Roboto"/>
                  <a:sym typeface="Roboto"/>
                </a:rPr>
                <a:t>Micro</a:t>
              </a:r>
              <a:endParaRPr i="0" sz="3400" u="none" cap="none" strike="noStrike">
                <a:solidFill>
                  <a:schemeClr val="lt1"/>
                </a:solidFill>
                <a:latin typeface="Roboto"/>
                <a:ea typeface="Roboto"/>
                <a:cs typeface="Roboto"/>
                <a:sym typeface="Roboto"/>
              </a:endParaRPr>
            </a:p>
          </p:txBody>
        </p:sp>
      </p:gr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Shape 173"/>
          <p:cNvPicPr preferRelativeResize="0"/>
          <p:nvPr/>
        </p:nvPicPr>
        <p:blipFill rotWithShape="1">
          <a:blip r:embed="rId3">
            <a:alphaModFix amt="90000"/>
          </a:blip>
          <a:srcRect b="0" l="0" r="0" t="4825"/>
          <a:stretch/>
        </p:blipFill>
        <p:spPr>
          <a:xfrm>
            <a:off x="0" y="0"/>
            <a:ext cx="9144000" cy="5143500"/>
          </a:xfrm>
          <a:prstGeom prst="rect">
            <a:avLst/>
          </a:prstGeom>
          <a:noFill/>
          <a:ln>
            <a:noFill/>
          </a:ln>
        </p:spPr>
      </p:pic>
      <p:sp>
        <p:nvSpPr>
          <p:cNvPr id="174" name="Shape 174"/>
          <p:cNvSpPr txBox="1"/>
          <p:nvPr>
            <p:ph type="title"/>
          </p:nvPr>
        </p:nvSpPr>
        <p:spPr>
          <a:xfrm>
            <a:off x="196375" y="81650"/>
            <a:ext cx="2719500" cy="5898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2700"/>
              <a:buFont typeface="Source Sans Pro"/>
              <a:buNone/>
            </a:pPr>
            <a:r>
              <a:rPr i="0" lang="es-419" sz="2700" u="none" cap="none" strike="noStrike">
                <a:solidFill>
                  <a:srgbClr val="B7B7B7"/>
                </a:solidFill>
                <a:latin typeface="Roboto"/>
                <a:ea typeface="Roboto"/>
                <a:cs typeface="Roboto"/>
                <a:sym typeface="Roboto"/>
              </a:rPr>
              <a:t>J</a:t>
            </a:r>
            <a:r>
              <a:rPr lang="es-419">
                <a:solidFill>
                  <a:srgbClr val="B7B7B7"/>
                </a:solidFill>
                <a:latin typeface="Roboto"/>
                <a:ea typeface="Roboto"/>
                <a:cs typeface="Roboto"/>
                <a:sym typeface="Roboto"/>
              </a:rPr>
              <a:t>USTIFICACIÓN</a:t>
            </a:r>
            <a:endParaRPr i="0" sz="2700" u="none" cap="none" strike="noStrike">
              <a:solidFill>
                <a:srgbClr val="B7B7B7"/>
              </a:solidFill>
              <a:latin typeface="Roboto"/>
              <a:ea typeface="Roboto"/>
              <a:cs typeface="Roboto"/>
              <a:sym typeface="Roboto"/>
            </a:endParaRPr>
          </a:p>
        </p:txBody>
      </p:sp>
      <p:sp>
        <p:nvSpPr>
          <p:cNvPr id="175" name="Shape 175"/>
          <p:cNvSpPr txBox="1"/>
          <p:nvPr/>
        </p:nvSpPr>
        <p:spPr>
          <a:xfrm>
            <a:off x="1168735" y="681540"/>
            <a:ext cx="6320400" cy="9003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s-419" sz="1400">
                <a:solidFill>
                  <a:srgbClr val="FFFFFF"/>
                </a:solidFill>
                <a:latin typeface="Roboto"/>
                <a:ea typeface="Roboto"/>
                <a:cs typeface="Roboto"/>
                <a:sym typeface="Roboto"/>
              </a:rPr>
              <a:t>La satisfacción de una necesidad básica, pasó a ser fundamental y no solo para cumplir dicha necesidad (comida, diversión, entretenimiento, relax), sino para vivir una experiencia. El tiempo que destinan los consumidores para estas actividades cada vez es más corto pero muy bien planificado.</a:t>
            </a:r>
            <a:endParaRPr sz="1400">
              <a:solidFill>
                <a:srgbClr val="FFFFFF"/>
              </a:solidFill>
              <a:latin typeface="Roboto"/>
              <a:ea typeface="Roboto"/>
              <a:cs typeface="Roboto"/>
              <a:sym typeface="Roboto"/>
            </a:endParaRPr>
          </a:p>
        </p:txBody>
      </p:sp>
      <p:sp>
        <p:nvSpPr>
          <p:cNvPr id="176" name="Shape 176"/>
          <p:cNvSpPr txBox="1"/>
          <p:nvPr/>
        </p:nvSpPr>
        <p:spPr>
          <a:xfrm>
            <a:off x="196374" y="1653648"/>
            <a:ext cx="6516900" cy="5301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2700"/>
              <a:buFont typeface="Source Sans Pro"/>
              <a:buNone/>
            </a:pPr>
            <a:r>
              <a:rPr b="1" lang="es-419" sz="2700">
                <a:solidFill>
                  <a:srgbClr val="D5A6BD"/>
                </a:solidFill>
                <a:latin typeface="Roboto"/>
                <a:ea typeface="Roboto"/>
                <a:cs typeface="Roboto"/>
                <a:sym typeface="Roboto"/>
              </a:rPr>
              <a:t>Objetivos</a:t>
            </a:r>
            <a:endParaRPr b="1" sz="2700">
              <a:solidFill>
                <a:srgbClr val="D5A6BD"/>
              </a:solidFill>
              <a:latin typeface="Roboto"/>
              <a:ea typeface="Roboto"/>
              <a:cs typeface="Roboto"/>
              <a:sym typeface="Roboto"/>
            </a:endParaRPr>
          </a:p>
        </p:txBody>
      </p:sp>
      <p:grpSp>
        <p:nvGrpSpPr>
          <p:cNvPr id="177" name="Shape 177"/>
          <p:cNvGrpSpPr/>
          <p:nvPr/>
        </p:nvGrpSpPr>
        <p:grpSpPr>
          <a:xfrm>
            <a:off x="196375" y="2194877"/>
            <a:ext cx="8751304" cy="2821389"/>
            <a:chOff x="1" y="1540"/>
            <a:chExt cx="11665295" cy="3426095"/>
          </a:xfrm>
        </p:grpSpPr>
        <p:sp>
          <p:nvSpPr>
            <p:cNvPr id="178" name="Shape 178"/>
            <p:cNvSpPr/>
            <p:nvPr/>
          </p:nvSpPr>
          <p:spPr>
            <a:xfrm>
              <a:off x="1" y="2086116"/>
              <a:ext cx="11665200" cy="518700"/>
            </a:xfrm>
            <a:prstGeom prst="rect">
              <a:avLst/>
            </a:prstGeom>
            <a:solidFill>
              <a:srgbClr val="8ACB2D"/>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79" name="Shape 179"/>
            <p:cNvSpPr txBox="1"/>
            <p:nvPr/>
          </p:nvSpPr>
          <p:spPr>
            <a:xfrm>
              <a:off x="1" y="2086114"/>
              <a:ext cx="11665200" cy="518700"/>
            </a:xfrm>
            <a:prstGeom prst="rect">
              <a:avLst/>
            </a:prstGeom>
            <a:solidFill>
              <a:schemeClr val="accent5"/>
            </a:solidFill>
            <a:ln>
              <a:noFill/>
            </a:ln>
          </p:spPr>
          <p:txBody>
            <a:bodyPr anchorCtr="0" anchor="ctr" bIns="144025" lIns="144025" spcFirstLastPara="1" rIns="144025" wrap="square" tIns="144025">
              <a:noAutofit/>
            </a:bodyPr>
            <a:lstStyle/>
            <a:p>
              <a:pPr indent="0" lvl="0" marL="0" marR="0" rtl="0" algn="ctr">
                <a:lnSpc>
                  <a:spcPct val="90000"/>
                </a:lnSpc>
                <a:spcBef>
                  <a:spcPts val="0"/>
                </a:spcBef>
                <a:spcAft>
                  <a:spcPts val="0"/>
                </a:spcAft>
                <a:buNone/>
              </a:pPr>
              <a:r>
                <a:rPr lang="es-419" sz="2000">
                  <a:latin typeface="Roboto"/>
                  <a:ea typeface="Roboto"/>
                  <a:cs typeface="Roboto"/>
                  <a:sym typeface="Roboto"/>
                </a:rPr>
                <a:t>Objetivos Específicos</a:t>
              </a:r>
              <a:endParaRPr sz="2000">
                <a:latin typeface="Roboto"/>
                <a:ea typeface="Roboto"/>
                <a:cs typeface="Roboto"/>
                <a:sym typeface="Roboto"/>
              </a:endParaRPr>
            </a:p>
          </p:txBody>
        </p:sp>
        <p:sp>
          <p:nvSpPr>
            <p:cNvPr id="180" name="Shape 180"/>
            <p:cNvSpPr/>
            <p:nvPr/>
          </p:nvSpPr>
          <p:spPr>
            <a:xfrm>
              <a:off x="1" y="2604942"/>
              <a:ext cx="2916300" cy="822600"/>
            </a:xfrm>
            <a:prstGeom prst="rect">
              <a:avLst/>
            </a:prstGeom>
            <a:solidFill>
              <a:srgbClr val="DAECCC">
                <a:alpha val="89800"/>
              </a:srgbClr>
            </a:solidFill>
            <a:ln cap="flat" cmpd="sng" w="12700">
              <a:solidFill>
                <a:srgbClr val="DAECCC">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81" name="Shape 181"/>
            <p:cNvSpPr txBox="1"/>
            <p:nvPr/>
          </p:nvSpPr>
          <p:spPr>
            <a:xfrm>
              <a:off x="1" y="2604786"/>
              <a:ext cx="2916300" cy="822600"/>
            </a:xfrm>
            <a:prstGeom prst="rect">
              <a:avLst/>
            </a:prstGeom>
            <a:noFill/>
            <a:ln>
              <a:noFill/>
            </a:ln>
          </p:spPr>
          <p:txBody>
            <a:bodyPr anchorCtr="0" anchor="ctr" bIns="10475" lIns="58675" spcFirstLastPara="1" rIns="58675" wrap="square" tIns="10475">
              <a:noAutofit/>
            </a:bodyPr>
            <a:lstStyle/>
            <a:p>
              <a:pPr indent="0" lvl="0" marL="0" marR="0" rtl="0" algn="ctr">
                <a:lnSpc>
                  <a:spcPct val="90000"/>
                </a:lnSpc>
                <a:spcBef>
                  <a:spcPts val="0"/>
                </a:spcBef>
                <a:spcAft>
                  <a:spcPts val="0"/>
                </a:spcAft>
                <a:buNone/>
              </a:pPr>
              <a:r>
                <a:rPr lang="es-419" sz="1100">
                  <a:latin typeface="Roboto"/>
                  <a:ea typeface="Roboto"/>
                  <a:cs typeface="Roboto"/>
                  <a:sym typeface="Roboto"/>
                </a:rPr>
                <a:t>Determinar la situación actual de “Village Food Trucks Mobile Plaza”, con respecto a la relación con sus clientes.</a:t>
              </a:r>
              <a:endParaRPr sz="1100">
                <a:latin typeface="Roboto"/>
                <a:ea typeface="Roboto"/>
                <a:cs typeface="Roboto"/>
                <a:sym typeface="Roboto"/>
              </a:endParaRPr>
            </a:p>
          </p:txBody>
        </p:sp>
        <p:sp>
          <p:nvSpPr>
            <p:cNvPr id="182" name="Shape 182"/>
            <p:cNvSpPr/>
            <p:nvPr/>
          </p:nvSpPr>
          <p:spPr>
            <a:xfrm>
              <a:off x="2916323" y="2604942"/>
              <a:ext cx="2916300" cy="822600"/>
            </a:xfrm>
            <a:prstGeom prst="rect">
              <a:avLst/>
            </a:prstGeom>
            <a:solidFill>
              <a:srgbClr val="CDEADC">
                <a:alpha val="89800"/>
              </a:srgbClr>
            </a:solidFill>
            <a:ln cap="flat" cmpd="sng" w="12700">
              <a:solidFill>
                <a:srgbClr val="DAECCC">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83" name="Shape 183"/>
            <p:cNvSpPr txBox="1"/>
            <p:nvPr/>
          </p:nvSpPr>
          <p:spPr>
            <a:xfrm>
              <a:off x="2916323" y="2604841"/>
              <a:ext cx="2916300" cy="822600"/>
            </a:xfrm>
            <a:prstGeom prst="rect">
              <a:avLst/>
            </a:prstGeom>
            <a:noFill/>
            <a:ln>
              <a:noFill/>
            </a:ln>
          </p:spPr>
          <p:txBody>
            <a:bodyPr anchorCtr="0" anchor="ctr" bIns="10475" lIns="58675" spcFirstLastPara="1" rIns="58675" wrap="square" tIns="10475">
              <a:noAutofit/>
            </a:bodyPr>
            <a:lstStyle/>
            <a:p>
              <a:pPr indent="0" lvl="0" marL="0" marR="0" rtl="0" algn="ctr">
                <a:lnSpc>
                  <a:spcPct val="90000"/>
                </a:lnSpc>
                <a:spcBef>
                  <a:spcPts val="0"/>
                </a:spcBef>
                <a:spcAft>
                  <a:spcPts val="0"/>
                </a:spcAft>
                <a:buNone/>
              </a:pPr>
              <a:r>
                <a:rPr lang="es-419" sz="1100">
                  <a:latin typeface="Roboto"/>
                  <a:ea typeface="Roboto"/>
                  <a:cs typeface="Roboto"/>
                  <a:sym typeface="Roboto"/>
                </a:rPr>
                <a:t>Determinar el perfil de clientes actuales y potenciales de “Village Food Trucks Mobile Plaza”.</a:t>
              </a:r>
              <a:endParaRPr sz="1100">
                <a:latin typeface="Roboto"/>
                <a:ea typeface="Roboto"/>
                <a:cs typeface="Roboto"/>
                <a:sym typeface="Roboto"/>
              </a:endParaRPr>
            </a:p>
          </p:txBody>
        </p:sp>
        <p:sp>
          <p:nvSpPr>
            <p:cNvPr id="184" name="Shape 184"/>
            <p:cNvSpPr/>
            <p:nvPr/>
          </p:nvSpPr>
          <p:spPr>
            <a:xfrm>
              <a:off x="5832646" y="2604971"/>
              <a:ext cx="2916300" cy="822600"/>
            </a:xfrm>
            <a:prstGeom prst="rect">
              <a:avLst/>
            </a:prstGeom>
            <a:solidFill>
              <a:srgbClr val="CFDBE9">
                <a:alpha val="89800"/>
              </a:srgbClr>
            </a:solidFill>
            <a:ln cap="flat" cmpd="sng" w="12700">
              <a:solidFill>
                <a:srgbClr val="DAECCC">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85" name="Shape 185"/>
            <p:cNvSpPr txBox="1"/>
            <p:nvPr/>
          </p:nvSpPr>
          <p:spPr>
            <a:xfrm>
              <a:off x="5832646" y="2604810"/>
              <a:ext cx="2916300" cy="822600"/>
            </a:xfrm>
            <a:prstGeom prst="rect">
              <a:avLst/>
            </a:prstGeom>
            <a:noFill/>
            <a:ln>
              <a:noFill/>
            </a:ln>
          </p:spPr>
          <p:txBody>
            <a:bodyPr anchorCtr="0" anchor="ctr" bIns="10475" lIns="58675" spcFirstLastPara="1" rIns="58675" wrap="square" tIns="10475">
              <a:noAutofit/>
            </a:bodyPr>
            <a:lstStyle/>
            <a:p>
              <a:pPr indent="0" lvl="0" marL="0" marR="0" rtl="0" algn="ctr">
                <a:lnSpc>
                  <a:spcPct val="90000"/>
                </a:lnSpc>
                <a:spcBef>
                  <a:spcPts val="0"/>
                </a:spcBef>
                <a:spcAft>
                  <a:spcPts val="0"/>
                </a:spcAft>
                <a:buNone/>
              </a:pPr>
              <a:r>
                <a:rPr lang="es-419" sz="1100">
                  <a:latin typeface="Roboto"/>
                  <a:ea typeface="Roboto"/>
                  <a:cs typeface="Roboto"/>
                  <a:sym typeface="Roboto"/>
                </a:rPr>
                <a:t>Elaborar el marco teórico sobre la creación del programa de fidelización para de  “Village Food Trucks Mobile Plaza”.</a:t>
              </a:r>
              <a:endParaRPr sz="1100">
                <a:latin typeface="Roboto"/>
                <a:ea typeface="Roboto"/>
                <a:cs typeface="Roboto"/>
                <a:sym typeface="Roboto"/>
              </a:endParaRPr>
            </a:p>
          </p:txBody>
        </p:sp>
        <p:sp>
          <p:nvSpPr>
            <p:cNvPr id="186" name="Shape 186"/>
            <p:cNvSpPr/>
            <p:nvPr/>
          </p:nvSpPr>
          <p:spPr>
            <a:xfrm>
              <a:off x="8748968" y="2604972"/>
              <a:ext cx="2916300" cy="822600"/>
            </a:xfrm>
            <a:prstGeom prst="rect">
              <a:avLst/>
            </a:prstGeom>
            <a:solidFill>
              <a:srgbClr val="DCD1E7">
                <a:alpha val="89800"/>
              </a:srgbClr>
            </a:solidFill>
            <a:ln cap="flat" cmpd="sng" w="12700">
              <a:solidFill>
                <a:srgbClr val="DAECCC">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187" name="Shape 187"/>
            <p:cNvSpPr txBox="1"/>
            <p:nvPr/>
          </p:nvSpPr>
          <p:spPr>
            <a:xfrm>
              <a:off x="8748968" y="2605035"/>
              <a:ext cx="2916300" cy="822600"/>
            </a:xfrm>
            <a:prstGeom prst="rect">
              <a:avLst/>
            </a:prstGeom>
            <a:noFill/>
            <a:ln>
              <a:noFill/>
            </a:ln>
          </p:spPr>
          <p:txBody>
            <a:bodyPr anchorCtr="0" anchor="ctr" bIns="10475" lIns="58675" spcFirstLastPara="1" rIns="58675" wrap="square" tIns="10475">
              <a:noAutofit/>
            </a:bodyPr>
            <a:lstStyle/>
            <a:p>
              <a:pPr indent="0" lvl="0" marL="0" marR="0" rtl="0" algn="ctr">
                <a:lnSpc>
                  <a:spcPct val="90000"/>
                </a:lnSpc>
                <a:spcBef>
                  <a:spcPts val="0"/>
                </a:spcBef>
                <a:spcAft>
                  <a:spcPts val="0"/>
                </a:spcAft>
                <a:buNone/>
              </a:pPr>
              <a:r>
                <a:rPr lang="es-419" sz="1100">
                  <a:latin typeface="Roboto"/>
                  <a:ea typeface="Roboto"/>
                  <a:cs typeface="Roboto"/>
                  <a:sym typeface="Roboto"/>
                </a:rPr>
                <a:t>Diseñar y proponer la creación del programa de fidelización para los clientes de “Village Food Trucks Mobile Plaza.</a:t>
              </a:r>
              <a:endParaRPr sz="1100">
                <a:latin typeface="Roboto"/>
                <a:ea typeface="Roboto"/>
                <a:cs typeface="Roboto"/>
                <a:sym typeface="Roboto"/>
              </a:endParaRPr>
            </a:p>
          </p:txBody>
        </p:sp>
        <p:sp>
          <p:nvSpPr>
            <p:cNvPr id="188" name="Shape 188"/>
            <p:cNvSpPr/>
            <p:nvPr/>
          </p:nvSpPr>
          <p:spPr>
            <a:xfrm rot="10800000">
              <a:off x="96" y="1540"/>
              <a:ext cx="11665200" cy="2105100"/>
            </a:xfrm>
            <a:prstGeom prst="upArrowCallout">
              <a:avLst>
                <a:gd fmla="val 25000" name="adj1"/>
                <a:gd fmla="val 25000" name="adj2"/>
                <a:gd fmla="val 25000" name="adj3"/>
                <a:gd fmla="val 64977" name="adj4"/>
              </a:avLst>
            </a:prstGeom>
            <a:solidFill>
              <a:schemeClr val="accent2"/>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grpSp>
      <p:sp>
        <p:nvSpPr>
          <p:cNvPr id="189" name="Shape 189"/>
          <p:cNvSpPr txBox="1"/>
          <p:nvPr/>
        </p:nvSpPr>
        <p:spPr>
          <a:xfrm>
            <a:off x="196375" y="2321000"/>
            <a:ext cx="8691000" cy="85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Font typeface="Arial"/>
              <a:buNone/>
            </a:pPr>
            <a:r>
              <a:rPr b="1" lang="es-419" sz="2000">
                <a:solidFill>
                  <a:schemeClr val="dk1"/>
                </a:solidFill>
                <a:latin typeface="Roboto"/>
                <a:ea typeface="Roboto"/>
                <a:cs typeface="Roboto"/>
                <a:sym typeface="Roboto"/>
              </a:rPr>
              <a:t>Objetivo General:</a:t>
            </a:r>
            <a:r>
              <a:rPr lang="es-419" sz="2000">
                <a:solidFill>
                  <a:schemeClr val="dk1"/>
                </a:solidFill>
                <a:latin typeface="Roboto"/>
                <a:ea typeface="Roboto"/>
                <a:cs typeface="Roboto"/>
                <a:sym typeface="Roboto"/>
              </a:rPr>
              <a:t> Analizar el manejo de la relación con los clientes de la Plaza de comida rápida “Village Food Trucks Mobile Plaza”</a:t>
            </a:r>
            <a:endParaRPr sz="2000">
              <a:solidFill>
                <a:schemeClr val="dk1"/>
              </a:solidFill>
              <a:latin typeface="Roboto"/>
              <a:ea typeface="Roboto"/>
              <a:cs typeface="Roboto"/>
              <a:sym typeface="Roboto"/>
            </a:endParaRPr>
          </a:p>
          <a:p>
            <a:pPr indent="0" lvl="0" marL="0">
              <a:spcBef>
                <a:spcPts val="0"/>
              </a:spcBef>
              <a:spcAft>
                <a:spcPts val="0"/>
              </a:spcAft>
              <a:buNone/>
            </a:pPr>
            <a:r>
              <a:t/>
            </a:r>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ctrTitle"/>
          </p:nvPr>
        </p:nvSpPr>
        <p:spPr>
          <a:xfrm>
            <a:off x="799119" y="400050"/>
            <a:ext cx="6149700" cy="2873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4100"/>
              <a:buFont typeface="Source Sans Pro"/>
              <a:buNone/>
            </a:pPr>
            <a:r>
              <a:rPr i="0" lang="es-419" sz="4100" u="none" cap="none" strike="noStrike">
                <a:solidFill>
                  <a:srgbClr val="0082B3"/>
                </a:solidFill>
                <a:latin typeface="Roboto"/>
                <a:ea typeface="Roboto"/>
                <a:cs typeface="Roboto"/>
                <a:sym typeface="Roboto"/>
              </a:rPr>
              <a:t>Capítulo II</a:t>
            </a:r>
            <a:br>
              <a:rPr i="0" lang="es-419" sz="4100" u="none" cap="none" strike="noStrike">
                <a:solidFill>
                  <a:srgbClr val="0082B3"/>
                </a:solidFill>
                <a:latin typeface="Roboto"/>
                <a:ea typeface="Roboto"/>
                <a:cs typeface="Roboto"/>
                <a:sym typeface="Roboto"/>
              </a:rPr>
            </a:br>
            <a:br>
              <a:rPr i="0" lang="es-419" sz="4100" u="none" cap="none" strike="noStrike">
                <a:solidFill>
                  <a:srgbClr val="0082B3"/>
                </a:solidFill>
                <a:latin typeface="Roboto"/>
                <a:ea typeface="Roboto"/>
                <a:cs typeface="Roboto"/>
                <a:sym typeface="Roboto"/>
              </a:rPr>
            </a:br>
            <a:br>
              <a:rPr i="0" lang="es-419" sz="4100" u="none" cap="none" strike="noStrike">
                <a:solidFill>
                  <a:srgbClr val="0082B3"/>
                </a:solidFill>
                <a:latin typeface="Roboto"/>
                <a:ea typeface="Roboto"/>
                <a:cs typeface="Roboto"/>
                <a:sym typeface="Roboto"/>
              </a:rPr>
            </a:br>
            <a:r>
              <a:rPr i="0" lang="es-419" sz="4100" u="none" cap="none" strike="noStrike">
                <a:solidFill>
                  <a:srgbClr val="0082B3"/>
                </a:solidFill>
                <a:latin typeface="Roboto"/>
                <a:ea typeface="Roboto"/>
                <a:cs typeface="Roboto"/>
                <a:sym typeface="Roboto"/>
              </a:rPr>
              <a:t>Marco teórico</a:t>
            </a:r>
            <a:endParaRPr i="0" sz="4100" u="none" cap="none" strike="noStrike">
              <a:solidFill>
                <a:srgbClr val="0082B3"/>
              </a:solidFill>
              <a:latin typeface="Roboto"/>
              <a:ea typeface="Roboto"/>
              <a:cs typeface="Roboto"/>
              <a:sym typeface="Roboto"/>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Shape 201"/>
          <p:cNvPicPr preferRelativeResize="0"/>
          <p:nvPr/>
        </p:nvPicPr>
        <p:blipFill>
          <a:blip r:embed="rId3">
            <a:alphaModFix amt="90000"/>
          </a:blip>
          <a:stretch>
            <a:fillRect/>
          </a:stretch>
        </p:blipFill>
        <p:spPr>
          <a:xfrm>
            <a:off x="0" y="0"/>
            <a:ext cx="9144000" cy="5143500"/>
          </a:xfrm>
          <a:prstGeom prst="rect">
            <a:avLst/>
          </a:prstGeom>
          <a:noFill/>
          <a:ln>
            <a:noFill/>
          </a:ln>
        </p:spPr>
      </p:pic>
      <p:sp>
        <p:nvSpPr>
          <p:cNvPr id="202" name="Shape 202"/>
          <p:cNvSpPr txBox="1"/>
          <p:nvPr>
            <p:ph type="title"/>
          </p:nvPr>
        </p:nvSpPr>
        <p:spPr>
          <a:xfrm>
            <a:off x="250394" y="195486"/>
            <a:ext cx="6516900" cy="8001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2700"/>
              <a:buFont typeface="Source Sans Pro"/>
              <a:buNone/>
            </a:pPr>
            <a:r>
              <a:rPr i="0" lang="es-419" sz="2700" u="none" cap="none" strike="noStrike">
                <a:solidFill>
                  <a:srgbClr val="B7B7B7"/>
                </a:solidFill>
                <a:latin typeface="Roboto"/>
                <a:ea typeface="Roboto"/>
                <a:cs typeface="Roboto"/>
                <a:sym typeface="Roboto"/>
              </a:rPr>
              <a:t>M</a:t>
            </a:r>
            <a:r>
              <a:rPr lang="es-419">
                <a:solidFill>
                  <a:srgbClr val="B7B7B7"/>
                </a:solidFill>
                <a:latin typeface="Roboto"/>
                <a:ea typeface="Roboto"/>
                <a:cs typeface="Roboto"/>
                <a:sym typeface="Roboto"/>
              </a:rPr>
              <a:t>ARCO TEÓRICO</a:t>
            </a:r>
            <a:endParaRPr i="0" sz="2700" u="none" cap="none" strike="noStrike">
              <a:solidFill>
                <a:srgbClr val="B7B7B7"/>
              </a:solidFill>
              <a:latin typeface="Roboto"/>
              <a:ea typeface="Roboto"/>
              <a:cs typeface="Roboto"/>
              <a:sym typeface="Roboto"/>
            </a:endParaRPr>
          </a:p>
        </p:txBody>
      </p:sp>
      <p:grpSp>
        <p:nvGrpSpPr>
          <p:cNvPr id="203" name="Shape 203"/>
          <p:cNvGrpSpPr/>
          <p:nvPr/>
        </p:nvGrpSpPr>
        <p:grpSpPr>
          <a:xfrm>
            <a:off x="250394" y="1113588"/>
            <a:ext cx="8481302" cy="3834523"/>
            <a:chOff x="0" y="0"/>
            <a:chExt cx="11305388" cy="5112697"/>
          </a:xfrm>
        </p:grpSpPr>
        <p:sp>
          <p:nvSpPr>
            <p:cNvPr id="204" name="Shape 204"/>
            <p:cNvSpPr/>
            <p:nvPr/>
          </p:nvSpPr>
          <p:spPr>
            <a:xfrm>
              <a:off x="0" y="0"/>
              <a:ext cx="9609600" cy="1533900"/>
            </a:xfrm>
            <a:prstGeom prst="roundRect">
              <a:avLst>
                <a:gd fmla="val 10000" name="adj"/>
              </a:avLst>
            </a:prstGeom>
            <a:solidFill>
              <a:srgbClr val="F5A70D">
                <a:alpha val="86920"/>
              </a:srgbClr>
            </a:solidFill>
            <a:ln cap="flat" cmpd="sng" w="12700">
              <a:solidFill>
                <a:schemeClr val="accent4"/>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05" name="Shape 205"/>
            <p:cNvSpPr txBox="1"/>
            <p:nvPr/>
          </p:nvSpPr>
          <p:spPr>
            <a:xfrm>
              <a:off x="0" y="0"/>
              <a:ext cx="8044200" cy="1533900"/>
            </a:xfrm>
            <a:prstGeom prst="rect">
              <a:avLst/>
            </a:prstGeom>
            <a:noFill/>
            <a:ln>
              <a:noFill/>
            </a:ln>
          </p:spPr>
          <p:txBody>
            <a:bodyPr anchorCtr="0" anchor="ctr" bIns="60000" lIns="60000" spcFirstLastPara="1" rIns="60000" wrap="square" tIns="60000">
              <a:noAutofit/>
            </a:bodyPr>
            <a:lstStyle/>
            <a:p>
              <a:pPr indent="0" lvl="0" marL="0" marR="0" rtl="0" algn="l">
                <a:lnSpc>
                  <a:spcPct val="90000"/>
                </a:lnSpc>
                <a:spcBef>
                  <a:spcPts val="0"/>
                </a:spcBef>
                <a:spcAft>
                  <a:spcPts val="0"/>
                </a:spcAft>
                <a:buNone/>
              </a:pPr>
              <a:r>
                <a:rPr lang="es-419" sz="2400">
                  <a:latin typeface="Roboto"/>
                  <a:ea typeface="Roboto"/>
                  <a:cs typeface="Roboto"/>
                  <a:sym typeface="Roboto"/>
                </a:rPr>
                <a:t>Teoría de la Motivación Humana</a:t>
              </a:r>
              <a:endParaRPr sz="2400">
                <a:latin typeface="Roboto"/>
                <a:ea typeface="Roboto"/>
                <a:cs typeface="Roboto"/>
                <a:sym typeface="Roboto"/>
              </a:endParaRPr>
            </a:p>
            <a:p>
              <a:pPr indent="-139700" lvl="1" marL="127000" marR="0" rtl="0" algn="l">
                <a:lnSpc>
                  <a:spcPct val="90000"/>
                </a:lnSpc>
                <a:spcBef>
                  <a:spcPts val="600"/>
                </a:spcBef>
                <a:spcAft>
                  <a:spcPts val="0"/>
                </a:spcAft>
                <a:buClr>
                  <a:srgbClr val="000000"/>
                </a:buClr>
                <a:buSzPts val="1400"/>
                <a:buFont typeface="Roboto"/>
                <a:buChar char="•"/>
              </a:pPr>
              <a:r>
                <a:rPr i="0" lang="es-419" u="none" cap="none" strike="noStrike">
                  <a:latin typeface="Roboto"/>
                  <a:ea typeface="Roboto"/>
                  <a:cs typeface="Roboto"/>
                  <a:sym typeface="Roboto"/>
                </a:rPr>
                <a:t>Propone una jerarquía de necesidades y factores que motivan a las personas; esta jerarquía se modela identificando cinco categorías de necesidades </a:t>
              </a:r>
              <a:endParaRPr i="0" u="none" cap="none" strike="noStrike">
                <a:latin typeface="Roboto"/>
                <a:ea typeface="Roboto"/>
                <a:cs typeface="Roboto"/>
                <a:sym typeface="Roboto"/>
              </a:endParaRPr>
            </a:p>
          </p:txBody>
        </p:sp>
        <p:sp>
          <p:nvSpPr>
            <p:cNvPr id="206" name="Shape 206"/>
            <p:cNvSpPr/>
            <p:nvPr/>
          </p:nvSpPr>
          <p:spPr>
            <a:xfrm>
              <a:off x="847894" y="1789398"/>
              <a:ext cx="9609600" cy="1533900"/>
            </a:xfrm>
            <a:prstGeom prst="roundRect">
              <a:avLst>
                <a:gd fmla="val 10000" name="adj"/>
              </a:avLst>
            </a:prstGeom>
            <a:solidFill>
              <a:schemeClr val="accent2"/>
            </a:solidFill>
            <a:ln cap="flat" cmpd="sng" w="12700">
              <a:solidFill>
                <a:srgbClr val="009DD7"/>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spcBef>
                  <a:spcPts val="0"/>
                </a:spcBef>
                <a:spcAft>
                  <a:spcPts val="0"/>
                </a:spcAft>
                <a:buNone/>
              </a:pPr>
              <a:r>
                <a:t/>
              </a:r>
              <a:endParaRPr sz="1100">
                <a:latin typeface="Roboto"/>
                <a:ea typeface="Roboto"/>
                <a:cs typeface="Roboto"/>
                <a:sym typeface="Roboto"/>
              </a:endParaRPr>
            </a:p>
          </p:txBody>
        </p:sp>
        <p:sp>
          <p:nvSpPr>
            <p:cNvPr id="207" name="Shape 207"/>
            <p:cNvSpPr txBox="1"/>
            <p:nvPr/>
          </p:nvSpPr>
          <p:spPr>
            <a:xfrm>
              <a:off x="847882" y="1789383"/>
              <a:ext cx="9281400" cy="1533900"/>
            </a:xfrm>
            <a:prstGeom prst="rect">
              <a:avLst/>
            </a:prstGeom>
            <a:noFill/>
            <a:ln>
              <a:noFill/>
            </a:ln>
          </p:spPr>
          <p:txBody>
            <a:bodyPr anchorCtr="0" anchor="ctr" bIns="60000" lIns="60000" spcFirstLastPara="1" rIns="60000" wrap="square" tIns="60000">
              <a:noAutofit/>
            </a:bodyPr>
            <a:lstStyle/>
            <a:p>
              <a:pPr indent="0" lvl="0" marL="0" marR="0" rtl="0" algn="l">
                <a:lnSpc>
                  <a:spcPct val="90000"/>
                </a:lnSpc>
                <a:spcBef>
                  <a:spcPts val="0"/>
                </a:spcBef>
                <a:spcAft>
                  <a:spcPts val="0"/>
                </a:spcAft>
                <a:buNone/>
              </a:pPr>
              <a:r>
                <a:rPr lang="es-419" sz="2400">
                  <a:latin typeface="Roboto"/>
                  <a:ea typeface="Roboto"/>
                  <a:cs typeface="Roboto"/>
                  <a:sym typeface="Roboto"/>
                </a:rPr>
                <a:t>Fidelización</a:t>
              </a:r>
              <a:endParaRPr sz="2400">
                <a:latin typeface="Roboto"/>
                <a:ea typeface="Roboto"/>
                <a:cs typeface="Roboto"/>
                <a:sym typeface="Roboto"/>
              </a:endParaRPr>
            </a:p>
            <a:p>
              <a:pPr indent="-139700" lvl="1" marL="127000" marR="0" rtl="0" algn="l">
                <a:lnSpc>
                  <a:spcPct val="90000"/>
                </a:lnSpc>
                <a:spcBef>
                  <a:spcPts val="600"/>
                </a:spcBef>
                <a:spcAft>
                  <a:spcPts val="0"/>
                </a:spcAft>
                <a:buClr>
                  <a:srgbClr val="000000"/>
                </a:buClr>
                <a:buSzPts val="1400"/>
                <a:buFont typeface="Roboto"/>
                <a:buChar char="•"/>
              </a:pPr>
              <a:r>
                <a:rPr i="0" lang="es-419" u="none" cap="none" strike="noStrike">
                  <a:latin typeface="Roboto"/>
                  <a:ea typeface="Roboto"/>
                  <a:cs typeface="Roboto"/>
                  <a:sym typeface="Roboto"/>
                </a:rPr>
                <a:t>Fidelizar es utilizado por organizaciones inteligentes que buscan ser elegidos por los clientes al momento de la compra. </a:t>
              </a:r>
              <a:r>
                <a:rPr lang="es-419">
                  <a:latin typeface="Roboto"/>
                  <a:ea typeface="Roboto"/>
                  <a:cs typeface="Roboto"/>
                  <a:sym typeface="Roboto"/>
                </a:rPr>
                <a:t>S</a:t>
              </a:r>
              <a:r>
                <a:rPr i="0" lang="es-419" u="none" cap="none" strike="noStrike">
                  <a:latin typeface="Roboto"/>
                  <a:ea typeface="Roboto"/>
                  <a:cs typeface="Roboto"/>
                  <a:sym typeface="Roboto"/>
                </a:rPr>
                <a:t>e pretende establecer un vínculo duradero con las personas a través de los años, y una ganancia asegurada para la empresa.</a:t>
              </a:r>
              <a:endParaRPr i="0" u="none" cap="none" strike="noStrike">
                <a:latin typeface="Roboto"/>
                <a:ea typeface="Roboto"/>
                <a:cs typeface="Roboto"/>
                <a:sym typeface="Roboto"/>
              </a:endParaRPr>
            </a:p>
          </p:txBody>
        </p:sp>
        <p:sp>
          <p:nvSpPr>
            <p:cNvPr id="208" name="Shape 208"/>
            <p:cNvSpPr/>
            <p:nvPr/>
          </p:nvSpPr>
          <p:spPr>
            <a:xfrm>
              <a:off x="1695788" y="3578797"/>
              <a:ext cx="9609600" cy="1533900"/>
            </a:xfrm>
            <a:prstGeom prst="roundRect">
              <a:avLst>
                <a:gd fmla="val 10000" name="adj"/>
              </a:avLst>
            </a:prstGeom>
            <a:solidFill>
              <a:schemeClr val="accent1"/>
            </a:solidFill>
            <a:ln cap="flat" cmpd="sng" w="12700">
              <a:solidFill>
                <a:srgbClr val="009DD7"/>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09" name="Shape 209"/>
            <p:cNvSpPr txBox="1"/>
            <p:nvPr/>
          </p:nvSpPr>
          <p:spPr>
            <a:xfrm>
              <a:off x="1695788" y="3578797"/>
              <a:ext cx="7764600" cy="1533900"/>
            </a:xfrm>
            <a:prstGeom prst="rect">
              <a:avLst/>
            </a:prstGeom>
            <a:noFill/>
            <a:ln>
              <a:noFill/>
            </a:ln>
          </p:spPr>
          <p:txBody>
            <a:bodyPr anchorCtr="0" anchor="ctr" bIns="60000" lIns="60000" spcFirstLastPara="1" rIns="60000" wrap="square" tIns="60000">
              <a:noAutofit/>
            </a:bodyPr>
            <a:lstStyle/>
            <a:p>
              <a:pPr indent="0" lvl="0" marL="0" rtl="0">
                <a:lnSpc>
                  <a:spcPct val="90000"/>
                </a:lnSpc>
                <a:spcBef>
                  <a:spcPts val="0"/>
                </a:spcBef>
                <a:spcAft>
                  <a:spcPts val="0"/>
                </a:spcAft>
                <a:buClr>
                  <a:srgbClr val="000000"/>
                </a:buClr>
                <a:buSzPts val="1100"/>
                <a:buFont typeface="Arial"/>
                <a:buNone/>
              </a:pPr>
              <a:r>
                <a:rPr lang="es-419" sz="2400">
                  <a:latin typeface="Roboto"/>
                  <a:ea typeface="Roboto"/>
                  <a:cs typeface="Roboto"/>
                  <a:sym typeface="Roboto"/>
                </a:rPr>
                <a:t>CRM</a:t>
              </a:r>
              <a:endParaRPr sz="2400">
                <a:latin typeface="Roboto"/>
                <a:ea typeface="Roboto"/>
                <a:cs typeface="Roboto"/>
                <a:sym typeface="Roboto"/>
              </a:endParaRPr>
            </a:p>
            <a:p>
              <a:pPr indent="-139700" lvl="1" marL="127000" marR="0" rtl="0" algn="l">
                <a:lnSpc>
                  <a:spcPct val="90000"/>
                </a:lnSpc>
                <a:spcBef>
                  <a:spcPts val="600"/>
                </a:spcBef>
                <a:spcAft>
                  <a:spcPts val="0"/>
                </a:spcAft>
                <a:buClr>
                  <a:srgbClr val="000000"/>
                </a:buClr>
                <a:buSzPts val="1400"/>
                <a:buFont typeface="Roboto"/>
                <a:buChar char="•"/>
              </a:pPr>
              <a:r>
                <a:rPr i="0" lang="es-419" u="none" cap="none" strike="noStrike">
                  <a:latin typeface="Roboto"/>
                  <a:ea typeface="Roboto"/>
                  <a:cs typeface="Roboto"/>
                  <a:sym typeface="Roboto"/>
                </a:rPr>
                <a:t>CRM es una estrategia de negocios para crear y mantener a largo plazo relaciones rentables con los clientes</a:t>
              </a:r>
              <a:endParaRPr i="0" u="none" cap="none" strike="noStrike">
                <a:latin typeface="Roboto"/>
                <a:ea typeface="Roboto"/>
                <a:cs typeface="Roboto"/>
                <a:sym typeface="Roboto"/>
              </a:endParaRPr>
            </a:p>
          </p:txBody>
        </p:sp>
        <p:sp>
          <p:nvSpPr>
            <p:cNvPr id="210" name="Shape 210"/>
            <p:cNvSpPr/>
            <p:nvPr/>
          </p:nvSpPr>
          <p:spPr>
            <a:xfrm>
              <a:off x="8612515" y="1163109"/>
              <a:ext cx="996900" cy="996900"/>
            </a:xfrm>
            <a:prstGeom prst="downArrow">
              <a:avLst>
                <a:gd fmla="val 55000" name="adj1"/>
                <a:gd fmla="val 45000" name="adj2"/>
              </a:avLst>
            </a:prstGeom>
            <a:solidFill>
              <a:schemeClr val="lt1">
                <a:alpha val="89800"/>
              </a:schemeClr>
            </a:solidFill>
            <a:ln cap="flat" cmpd="sng" w="12700">
              <a:solidFill>
                <a:schemeClr val="accent1">
                  <a:alpha val="898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11" name="Shape 211"/>
            <p:cNvSpPr/>
            <p:nvPr/>
          </p:nvSpPr>
          <p:spPr>
            <a:xfrm>
              <a:off x="9460410" y="2942282"/>
              <a:ext cx="996900" cy="996900"/>
            </a:xfrm>
            <a:prstGeom prst="downArrow">
              <a:avLst>
                <a:gd fmla="val 55000" name="adj1"/>
                <a:gd fmla="val 45000" name="adj2"/>
              </a:avLst>
            </a:prstGeom>
            <a:solidFill>
              <a:schemeClr val="lt1">
                <a:alpha val="89800"/>
              </a:schemeClr>
            </a:solidFill>
            <a:ln cap="flat" cmpd="sng" w="12700">
              <a:solidFill>
                <a:schemeClr val="accent1">
                  <a:alpha val="898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gr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ctrTitle"/>
          </p:nvPr>
        </p:nvSpPr>
        <p:spPr>
          <a:xfrm>
            <a:off x="358434" y="0"/>
            <a:ext cx="6473700" cy="31980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4100"/>
              <a:buFont typeface="Source Sans Pro"/>
              <a:buNone/>
            </a:pPr>
            <a:r>
              <a:rPr i="0" lang="es-419" sz="4100" u="none" cap="none" strike="noStrike">
                <a:solidFill>
                  <a:srgbClr val="0082B3"/>
                </a:solidFill>
                <a:latin typeface="Roboto"/>
                <a:ea typeface="Roboto"/>
                <a:cs typeface="Roboto"/>
                <a:sym typeface="Roboto"/>
              </a:rPr>
              <a:t>Capítulo III</a:t>
            </a:r>
            <a:br>
              <a:rPr i="0" lang="es-419" sz="4100" u="none" cap="none" strike="noStrike">
                <a:solidFill>
                  <a:srgbClr val="0082B3"/>
                </a:solidFill>
                <a:latin typeface="Roboto"/>
                <a:ea typeface="Roboto"/>
                <a:cs typeface="Roboto"/>
                <a:sym typeface="Roboto"/>
              </a:rPr>
            </a:br>
            <a:br>
              <a:rPr i="0" lang="es-419" sz="4100" u="none" cap="none" strike="noStrike">
                <a:solidFill>
                  <a:srgbClr val="0082B3"/>
                </a:solidFill>
                <a:latin typeface="Roboto"/>
                <a:ea typeface="Roboto"/>
                <a:cs typeface="Roboto"/>
                <a:sym typeface="Roboto"/>
              </a:rPr>
            </a:br>
            <a:br>
              <a:rPr i="0" lang="es-419" sz="4100" u="none" cap="none" strike="noStrike">
                <a:solidFill>
                  <a:srgbClr val="0082B3"/>
                </a:solidFill>
                <a:latin typeface="Roboto"/>
                <a:ea typeface="Roboto"/>
                <a:cs typeface="Roboto"/>
                <a:sym typeface="Roboto"/>
              </a:rPr>
            </a:br>
            <a:r>
              <a:rPr i="0" lang="es-419" sz="4100" u="none" cap="none" strike="noStrike">
                <a:solidFill>
                  <a:srgbClr val="0082B3"/>
                </a:solidFill>
                <a:latin typeface="Roboto"/>
                <a:ea typeface="Roboto"/>
                <a:cs typeface="Roboto"/>
                <a:sym typeface="Roboto"/>
              </a:rPr>
              <a:t>Marco Metodológico</a:t>
            </a:r>
            <a:endParaRPr i="0" sz="4100" u="none" cap="none" strike="noStrike">
              <a:solidFill>
                <a:srgbClr val="0082B3"/>
              </a:solidFill>
              <a:latin typeface="Roboto"/>
              <a:ea typeface="Roboto"/>
              <a:cs typeface="Roboto"/>
              <a:sym typeface="Roboto"/>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id="222" name="Shape 222"/>
          <p:cNvPicPr preferRelativeResize="0"/>
          <p:nvPr/>
        </p:nvPicPr>
        <p:blipFill>
          <a:blip r:embed="rId3">
            <a:alphaModFix amt="90000"/>
          </a:blip>
          <a:stretch>
            <a:fillRect/>
          </a:stretch>
        </p:blipFill>
        <p:spPr>
          <a:xfrm>
            <a:off x="0" y="0"/>
            <a:ext cx="9144000" cy="5143500"/>
          </a:xfrm>
          <a:prstGeom prst="rect">
            <a:avLst/>
          </a:prstGeom>
          <a:noFill/>
          <a:ln>
            <a:noFill/>
          </a:ln>
        </p:spPr>
      </p:pic>
      <p:sp>
        <p:nvSpPr>
          <p:cNvPr id="223" name="Shape 223"/>
          <p:cNvSpPr txBox="1"/>
          <p:nvPr>
            <p:ph type="title"/>
          </p:nvPr>
        </p:nvSpPr>
        <p:spPr>
          <a:xfrm>
            <a:off x="142354" y="0"/>
            <a:ext cx="6516900" cy="8001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2700"/>
              <a:buFont typeface="Source Sans Pro"/>
              <a:buNone/>
            </a:pPr>
            <a:r>
              <a:rPr i="0" lang="es-419" sz="2700" u="none" cap="none" strike="noStrike">
                <a:solidFill>
                  <a:srgbClr val="0082B3"/>
                </a:solidFill>
                <a:latin typeface="Roboto"/>
                <a:ea typeface="Roboto"/>
                <a:cs typeface="Roboto"/>
                <a:sym typeface="Roboto"/>
              </a:rPr>
              <a:t>F</a:t>
            </a:r>
            <a:r>
              <a:rPr lang="es-419">
                <a:latin typeface="Roboto"/>
                <a:ea typeface="Roboto"/>
                <a:cs typeface="Roboto"/>
                <a:sym typeface="Roboto"/>
              </a:rPr>
              <a:t>ASE CUALITATIVA</a:t>
            </a:r>
            <a:endParaRPr i="0" sz="2700" u="none" cap="none" strike="noStrike">
              <a:solidFill>
                <a:srgbClr val="0082B3"/>
              </a:solidFill>
              <a:latin typeface="Roboto"/>
              <a:ea typeface="Roboto"/>
              <a:cs typeface="Roboto"/>
              <a:sym typeface="Roboto"/>
            </a:endParaRPr>
          </a:p>
        </p:txBody>
      </p:sp>
      <p:grpSp>
        <p:nvGrpSpPr>
          <p:cNvPr id="224" name="Shape 224"/>
          <p:cNvGrpSpPr/>
          <p:nvPr/>
        </p:nvGrpSpPr>
        <p:grpSpPr>
          <a:xfrm>
            <a:off x="661071" y="1007284"/>
            <a:ext cx="7605829" cy="3885121"/>
            <a:chOff x="619430" y="2278"/>
            <a:chExt cx="10138402" cy="5180162"/>
          </a:xfrm>
        </p:grpSpPr>
        <p:sp>
          <p:nvSpPr>
            <p:cNvPr id="225" name="Shape 225"/>
            <p:cNvSpPr/>
            <p:nvPr/>
          </p:nvSpPr>
          <p:spPr>
            <a:xfrm rot="5400000">
              <a:off x="6718782" y="-3140356"/>
              <a:ext cx="796800" cy="7281300"/>
            </a:xfrm>
            <a:prstGeom prst="round2SameRect">
              <a:avLst>
                <a:gd fmla="val 16667" name="adj1"/>
                <a:gd fmla="val 0" name="adj2"/>
              </a:avLst>
            </a:prstGeom>
            <a:solidFill>
              <a:srgbClr val="DAECCC">
                <a:alpha val="89800"/>
              </a:srgbClr>
            </a:solidFill>
            <a:ln cap="flat" cmpd="sng" w="12700">
              <a:solidFill>
                <a:srgbClr val="DAECCC">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26" name="Shape 226"/>
            <p:cNvSpPr txBox="1"/>
            <p:nvPr/>
          </p:nvSpPr>
          <p:spPr>
            <a:xfrm>
              <a:off x="3476541" y="37700"/>
              <a:ext cx="5762400" cy="861000"/>
            </a:xfrm>
            <a:prstGeom prst="rect">
              <a:avLst/>
            </a:prstGeom>
            <a:noFill/>
            <a:ln>
              <a:noFill/>
            </a:ln>
          </p:spPr>
          <p:txBody>
            <a:bodyPr anchorCtr="0" anchor="ctr" bIns="92875" lIns="185775" spcFirstLastPara="1" rIns="185775" wrap="square" tIns="92875">
              <a:noAutofit/>
            </a:bodyPr>
            <a:lstStyle/>
            <a:p>
              <a:pPr indent="-95250" lvl="1" marL="88900" marR="0" rtl="0" algn="l">
                <a:lnSpc>
                  <a:spcPct val="90000"/>
                </a:lnSpc>
                <a:spcBef>
                  <a:spcPts val="0"/>
                </a:spcBef>
                <a:spcAft>
                  <a:spcPts val="0"/>
                </a:spcAft>
                <a:buClr>
                  <a:srgbClr val="000000"/>
                </a:buClr>
                <a:buSzPts val="1100"/>
                <a:buFont typeface="Roboto"/>
                <a:buChar char="•"/>
              </a:pPr>
              <a:r>
                <a:rPr i="0" lang="es-419" sz="1100" u="none" cap="none" strike="noStrike">
                  <a:latin typeface="Roboto"/>
                  <a:ea typeface="Roboto"/>
                  <a:cs typeface="Roboto"/>
                  <a:sym typeface="Roboto"/>
                </a:rPr>
                <a:t>Ciudadanos en el Distrito Metropolitano de Quito</a:t>
              </a:r>
              <a:endParaRPr i="0" sz="1100" u="none" cap="none" strike="noStrike">
                <a:latin typeface="Roboto"/>
                <a:ea typeface="Roboto"/>
                <a:cs typeface="Roboto"/>
                <a:sym typeface="Roboto"/>
              </a:endParaRPr>
            </a:p>
          </p:txBody>
        </p:sp>
        <p:sp>
          <p:nvSpPr>
            <p:cNvPr id="227" name="Shape 227"/>
            <p:cNvSpPr/>
            <p:nvPr/>
          </p:nvSpPr>
          <p:spPr>
            <a:xfrm>
              <a:off x="619430" y="2278"/>
              <a:ext cx="2856900" cy="996300"/>
            </a:xfrm>
            <a:prstGeom prst="roundRect">
              <a:avLst>
                <a:gd fmla="val 16667" name="adj"/>
              </a:avLst>
            </a:prstGeom>
            <a:solidFill>
              <a:srgbClr val="8ACB2D"/>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28" name="Shape 228"/>
            <p:cNvSpPr txBox="1"/>
            <p:nvPr/>
          </p:nvSpPr>
          <p:spPr>
            <a:xfrm>
              <a:off x="619430" y="2278"/>
              <a:ext cx="2856900" cy="996300"/>
            </a:xfrm>
            <a:prstGeom prst="rect">
              <a:avLst/>
            </a:prstGeom>
            <a:solidFill>
              <a:schemeClr val="accent3"/>
            </a:solidFill>
            <a:ln>
              <a:noFill/>
            </a:ln>
          </p:spPr>
          <p:txBody>
            <a:bodyPr anchorCtr="0" anchor="ctr" bIns="25700" lIns="51450" spcFirstLastPara="1" rIns="51450" wrap="square" tIns="25700">
              <a:noAutofit/>
            </a:bodyPr>
            <a:lstStyle/>
            <a:p>
              <a:pPr indent="0" lvl="0" marL="0" marR="0" rtl="0" algn="ctr">
                <a:lnSpc>
                  <a:spcPct val="90000"/>
                </a:lnSpc>
                <a:spcBef>
                  <a:spcPts val="0"/>
                </a:spcBef>
                <a:spcAft>
                  <a:spcPts val="0"/>
                </a:spcAft>
                <a:buNone/>
              </a:pPr>
              <a:r>
                <a:rPr i="0" lang="es-419" sz="2400">
                  <a:latin typeface="Roboto"/>
                  <a:ea typeface="Roboto"/>
                  <a:cs typeface="Roboto"/>
                  <a:sym typeface="Roboto"/>
                </a:rPr>
                <a:t>Población</a:t>
              </a:r>
              <a:r>
                <a:rPr i="1" lang="es-419" sz="2400">
                  <a:latin typeface="Roboto"/>
                  <a:ea typeface="Roboto"/>
                  <a:cs typeface="Roboto"/>
                  <a:sym typeface="Roboto"/>
                </a:rPr>
                <a:t> </a:t>
              </a:r>
              <a:endParaRPr sz="2400">
                <a:latin typeface="Roboto"/>
                <a:ea typeface="Roboto"/>
                <a:cs typeface="Roboto"/>
                <a:sym typeface="Roboto"/>
              </a:endParaRPr>
            </a:p>
          </p:txBody>
        </p:sp>
        <p:sp>
          <p:nvSpPr>
            <p:cNvPr id="229" name="Shape 229"/>
            <p:cNvSpPr/>
            <p:nvPr/>
          </p:nvSpPr>
          <p:spPr>
            <a:xfrm rot="5400000">
              <a:off x="6718782" y="-2094390"/>
              <a:ext cx="796800" cy="7281300"/>
            </a:xfrm>
            <a:prstGeom prst="round2SameRect">
              <a:avLst>
                <a:gd fmla="val 16667" name="adj1"/>
                <a:gd fmla="val 0" name="adj2"/>
              </a:avLst>
            </a:prstGeom>
            <a:solidFill>
              <a:srgbClr val="CDEAD5">
                <a:alpha val="89800"/>
              </a:srgbClr>
            </a:solidFill>
            <a:ln cap="flat" cmpd="sng" w="12700">
              <a:solidFill>
                <a:srgbClr val="CDEAD5">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30" name="Shape 230"/>
            <p:cNvSpPr txBox="1"/>
            <p:nvPr/>
          </p:nvSpPr>
          <p:spPr>
            <a:xfrm>
              <a:off x="3476541" y="1079465"/>
              <a:ext cx="6279600" cy="861000"/>
            </a:xfrm>
            <a:prstGeom prst="rect">
              <a:avLst/>
            </a:prstGeom>
            <a:noFill/>
            <a:ln>
              <a:noFill/>
            </a:ln>
          </p:spPr>
          <p:txBody>
            <a:bodyPr anchorCtr="0" anchor="ctr" bIns="92875" lIns="185775" spcFirstLastPara="1" rIns="185775" wrap="square" tIns="92875">
              <a:noAutofit/>
            </a:bodyPr>
            <a:lstStyle/>
            <a:p>
              <a:pPr indent="-95250" lvl="1" marL="88900" marR="0" rtl="0" algn="l">
                <a:lnSpc>
                  <a:spcPct val="90000"/>
                </a:lnSpc>
                <a:spcBef>
                  <a:spcPts val="0"/>
                </a:spcBef>
                <a:spcAft>
                  <a:spcPts val="0"/>
                </a:spcAft>
                <a:buClr>
                  <a:srgbClr val="000000"/>
                </a:buClr>
                <a:buSzPts val="1100"/>
                <a:buFont typeface="Roboto"/>
                <a:buChar char="•"/>
              </a:pPr>
              <a:r>
                <a:rPr i="0" lang="es-419" sz="1100" u="none" cap="none" strike="noStrike">
                  <a:latin typeface="Roboto"/>
                  <a:ea typeface="Roboto"/>
                  <a:cs typeface="Roboto"/>
                  <a:sym typeface="Roboto"/>
                </a:rPr>
                <a:t>370.155 habitantes en la Administración Zonal Eugenio Espejo .</a:t>
              </a:r>
              <a:endParaRPr i="0" sz="1100" u="none" cap="none" strike="noStrike">
                <a:latin typeface="Roboto"/>
                <a:ea typeface="Roboto"/>
                <a:cs typeface="Roboto"/>
                <a:sym typeface="Roboto"/>
              </a:endParaRPr>
            </a:p>
          </p:txBody>
        </p:sp>
        <p:sp>
          <p:nvSpPr>
            <p:cNvPr id="231" name="Shape 231"/>
            <p:cNvSpPr/>
            <p:nvPr/>
          </p:nvSpPr>
          <p:spPr>
            <a:xfrm>
              <a:off x="619430" y="1048243"/>
              <a:ext cx="2856900" cy="996300"/>
            </a:xfrm>
            <a:prstGeom prst="roundRect">
              <a:avLst>
                <a:gd fmla="val 16667" name="adj"/>
              </a:avLst>
            </a:prstGeom>
            <a:solidFill>
              <a:srgbClr val="38CA56"/>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32" name="Shape 232"/>
            <p:cNvSpPr txBox="1"/>
            <p:nvPr/>
          </p:nvSpPr>
          <p:spPr>
            <a:xfrm>
              <a:off x="619430" y="1048243"/>
              <a:ext cx="2856900" cy="996300"/>
            </a:xfrm>
            <a:prstGeom prst="rect">
              <a:avLst/>
            </a:prstGeom>
            <a:solidFill>
              <a:schemeClr val="accent5"/>
            </a:solidFill>
            <a:ln>
              <a:noFill/>
            </a:ln>
          </p:spPr>
          <p:txBody>
            <a:bodyPr anchorCtr="0" anchor="ctr" bIns="25700" lIns="51450" spcFirstLastPara="1" rIns="51450" wrap="square" tIns="25700">
              <a:noAutofit/>
            </a:bodyPr>
            <a:lstStyle/>
            <a:p>
              <a:pPr indent="0" lvl="0" marL="0" marR="0" rtl="0" algn="ctr">
                <a:lnSpc>
                  <a:spcPct val="90000"/>
                </a:lnSpc>
                <a:spcBef>
                  <a:spcPts val="0"/>
                </a:spcBef>
                <a:spcAft>
                  <a:spcPts val="0"/>
                </a:spcAft>
                <a:buNone/>
              </a:pPr>
              <a:r>
                <a:rPr i="0" lang="es-419" sz="2400">
                  <a:latin typeface="Roboto"/>
                  <a:ea typeface="Roboto"/>
                  <a:cs typeface="Roboto"/>
                  <a:sym typeface="Roboto"/>
                </a:rPr>
                <a:t>Muestra</a:t>
              </a:r>
              <a:endParaRPr i="0" sz="2400">
                <a:latin typeface="Roboto"/>
                <a:ea typeface="Roboto"/>
                <a:cs typeface="Roboto"/>
                <a:sym typeface="Roboto"/>
              </a:endParaRPr>
            </a:p>
          </p:txBody>
        </p:sp>
        <p:sp>
          <p:nvSpPr>
            <p:cNvPr id="233" name="Shape 233"/>
            <p:cNvSpPr/>
            <p:nvPr/>
          </p:nvSpPr>
          <p:spPr>
            <a:xfrm rot="5400000">
              <a:off x="6718782" y="-1048425"/>
              <a:ext cx="796800" cy="7281300"/>
            </a:xfrm>
            <a:prstGeom prst="round2SameRect">
              <a:avLst>
                <a:gd fmla="val 16667" name="adj1"/>
                <a:gd fmla="val 0" name="adj2"/>
              </a:avLst>
            </a:prstGeom>
            <a:solidFill>
              <a:srgbClr val="CEE9E9">
                <a:alpha val="89800"/>
              </a:srgbClr>
            </a:solidFill>
            <a:ln cap="flat" cmpd="sng" w="12700">
              <a:solidFill>
                <a:srgbClr val="CEE9E9">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34" name="Shape 234"/>
            <p:cNvSpPr txBox="1"/>
            <p:nvPr/>
          </p:nvSpPr>
          <p:spPr>
            <a:xfrm>
              <a:off x="3590077" y="2121232"/>
              <a:ext cx="6549300" cy="942000"/>
            </a:xfrm>
            <a:prstGeom prst="rect">
              <a:avLst/>
            </a:prstGeom>
            <a:noFill/>
            <a:ln>
              <a:noFill/>
            </a:ln>
          </p:spPr>
          <p:txBody>
            <a:bodyPr anchorCtr="0" anchor="ctr" bIns="92875" lIns="185775" spcFirstLastPara="1" rIns="185775" wrap="square" tIns="92875">
              <a:noAutofit/>
            </a:bodyPr>
            <a:lstStyle/>
            <a:p>
              <a:pPr indent="-95250" lvl="1" marL="88900" marR="0" rtl="0" algn="l">
                <a:lnSpc>
                  <a:spcPct val="90000"/>
                </a:lnSpc>
                <a:spcBef>
                  <a:spcPts val="0"/>
                </a:spcBef>
                <a:spcAft>
                  <a:spcPts val="0"/>
                </a:spcAft>
                <a:buClr>
                  <a:srgbClr val="000000"/>
                </a:buClr>
                <a:buSzPts val="1100"/>
                <a:buFont typeface="Roboto"/>
                <a:buChar char="•"/>
              </a:pPr>
              <a:r>
                <a:rPr i="0" lang="es-419" sz="1100" u="none" cap="none" strike="noStrike">
                  <a:latin typeface="Roboto"/>
                  <a:ea typeface="Roboto"/>
                  <a:cs typeface="Roboto"/>
                  <a:sym typeface="Roboto"/>
                </a:rPr>
                <a:t>Listado de Ciudadanos económicamente activos en el Distrito Metropolitano de Quito</a:t>
              </a:r>
              <a:endParaRPr i="0" sz="1100" u="none" cap="none" strike="noStrike">
                <a:latin typeface="Roboto"/>
                <a:ea typeface="Roboto"/>
                <a:cs typeface="Roboto"/>
                <a:sym typeface="Roboto"/>
              </a:endParaRPr>
            </a:p>
          </p:txBody>
        </p:sp>
        <p:sp>
          <p:nvSpPr>
            <p:cNvPr id="235" name="Shape 235"/>
            <p:cNvSpPr/>
            <p:nvPr/>
          </p:nvSpPr>
          <p:spPr>
            <a:xfrm>
              <a:off x="619430" y="2094209"/>
              <a:ext cx="2856900" cy="996300"/>
            </a:xfrm>
            <a:prstGeom prst="roundRect">
              <a:avLst>
                <a:gd fmla="val 16667" name="adj"/>
              </a:avLst>
            </a:prstGeom>
            <a:solidFill>
              <a:srgbClr val="46C6C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36" name="Shape 236"/>
            <p:cNvSpPr txBox="1"/>
            <p:nvPr/>
          </p:nvSpPr>
          <p:spPr>
            <a:xfrm>
              <a:off x="619430" y="2094209"/>
              <a:ext cx="2856900" cy="996300"/>
            </a:xfrm>
            <a:prstGeom prst="rect">
              <a:avLst/>
            </a:prstGeom>
            <a:noFill/>
            <a:ln>
              <a:noFill/>
            </a:ln>
          </p:spPr>
          <p:txBody>
            <a:bodyPr anchorCtr="0" anchor="ctr" bIns="25700" lIns="51450" spcFirstLastPara="1" rIns="51450" wrap="square" tIns="25700">
              <a:noAutofit/>
            </a:bodyPr>
            <a:lstStyle/>
            <a:p>
              <a:pPr indent="0" lvl="0" marL="0" marR="0" rtl="0" algn="ctr">
                <a:lnSpc>
                  <a:spcPct val="90000"/>
                </a:lnSpc>
                <a:spcBef>
                  <a:spcPts val="0"/>
                </a:spcBef>
                <a:spcAft>
                  <a:spcPts val="0"/>
                </a:spcAft>
                <a:buNone/>
              </a:pPr>
              <a:r>
                <a:rPr i="0" lang="es-419" sz="2400">
                  <a:latin typeface="Roboto"/>
                  <a:ea typeface="Roboto"/>
                  <a:cs typeface="Roboto"/>
                  <a:sym typeface="Roboto"/>
                </a:rPr>
                <a:t>Marco Muestral</a:t>
              </a:r>
              <a:endParaRPr i="0" sz="2400">
                <a:latin typeface="Roboto"/>
                <a:ea typeface="Roboto"/>
                <a:cs typeface="Roboto"/>
                <a:sym typeface="Roboto"/>
              </a:endParaRPr>
            </a:p>
          </p:txBody>
        </p:sp>
        <p:sp>
          <p:nvSpPr>
            <p:cNvPr id="237" name="Shape 237"/>
            <p:cNvSpPr/>
            <p:nvPr/>
          </p:nvSpPr>
          <p:spPr>
            <a:xfrm rot="5400000">
              <a:off x="6686682" y="-2396"/>
              <a:ext cx="861000" cy="7281300"/>
            </a:xfrm>
            <a:prstGeom prst="round2SameRect">
              <a:avLst>
                <a:gd fmla="val 16667" name="adj1"/>
                <a:gd fmla="val 0" name="adj2"/>
              </a:avLst>
            </a:prstGeom>
            <a:solidFill>
              <a:srgbClr val="D0D5E8">
                <a:alpha val="89800"/>
              </a:srgbClr>
            </a:solidFill>
            <a:ln cap="flat" cmpd="sng" w="12700">
              <a:solidFill>
                <a:srgbClr val="D0D5E8">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38" name="Shape 238"/>
            <p:cNvSpPr txBox="1"/>
            <p:nvPr/>
          </p:nvSpPr>
          <p:spPr>
            <a:xfrm>
              <a:off x="3593310" y="3214149"/>
              <a:ext cx="6669300" cy="942000"/>
            </a:xfrm>
            <a:prstGeom prst="rect">
              <a:avLst/>
            </a:prstGeom>
            <a:noFill/>
            <a:ln>
              <a:noFill/>
            </a:ln>
          </p:spPr>
          <p:txBody>
            <a:bodyPr anchorCtr="0" anchor="ctr" bIns="92875" lIns="185775" spcFirstLastPara="1" rIns="185775" wrap="square" tIns="92875">
              <a:noAutofit/>
            </a:bodyPr>
            <a:lstStyle/>
            <a:p>
              <a:pPr indent="-95250" lvl="1" marL="88900" marR="0" rtl="0" algn="l">
                <a:lnSpc>
                  <a:spcPct val="90000"/>
                </a:lnSpc>
                <a:spcBef>
                  <a:spcPts val="0"/>
                </a:spcBef>
                <a:spcAft>
                  <a:spcPts val="0"/>
                </a:spcAft>
                <a:buClr>
                  <a:srgbClr val="000000"/>
                </a:buClr>
                <a:buSzPts val="1100"/>
                <a:buFont typeface="Roboto"/>
                <a:buChar char="•"/>
              </a:pPr>
              <a:r>
                <a:rPr i="0" lang="es-419" sz="1100" u="none" cap="none" strike="noStrike">
                  <a:latin typeface="Roboto"/>
                  <a:ea typeface="Roboto"/>
                  <a:cs typeface="Roboto"/>
                  <a:sym typeface="Roboto"/>
                </a:rPr>
                <a:t>Ciudadanos económicamente activos en el Distrito Metropolitano de Quito, que residen o trabajan en la Administración Eugenio Espejo </a:t>
              </a:r>
              <a:endParaRPr i="0" sz="1100" u="none" cap="none" strike="noStrike">
                <a:latin typeface="Roboto"/>
                <a:ea typeface="Roboto"/>
                <a:cs typeface="Roboto"/>
                <a:sym typeface="Roboto"/>
              </a:endParaRPr>
            </a:p>
          </p:txBody>
        </p:sp>
        <p:sp>
          <p:nvSpPr>
            <p:cNvPr id="239" name="Shape 239"/>
            <p:cNvSpPr/>
            <p:nvPr/>
          </p:nvSpPr>
          <p:spPr>
            <a:xfrm>
              <a:off x="619430" y="3140174"/>
              <a:ext cx="2856900" cy="996300"/>
            </a:xfrm>
            <a:prstGeom prst="roundRect">
              <a:avLst>
                <a:gd fmla="val 16667" name="adj"/>
              </a:avLst>
            </a:prstGeom>
            <a:solidFill>
              <a:srgbClr val="536AC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40" name="Shape 240"/>
            <p:cNvSpPr txBox="1"/>
            <p:nvPr/>
          </p:nvSpPr>
          <p:spPr>
            <a:xfrm>
              <a:off x="619430" y="3140174"/>
              <a:ext cx="2856900" cy="996300"/>
            </a:xfrm>
            <a:prstGeom prst="rect">
              <a:avLst/>
            </a:prstGeom>
            <a:noFill/>
            <a:ln>
              <a:noFill/>
            </a:ln>
          </p:spPr>
          <p:txBody>
            <a:bodyPr anchorCtr="0" anchor="ctr" bIns="25700" lIns="51450" spcFirstLastPara="1" rIns="51450" wrap="square" tIns="25700">
              <a:noAutofit/>
            </a:bodyPr>
            <a:lstStyle/>
            <a:p>
              <a:pPr indent="0" lvl="0" marL="0" marR="0" rtl="0" algn="ctr">
                <a:lnSpc>
                  <a:spcPct val="90000"/>
                </a:lnSpc>
                <a:spcBef>
                  <a:spcPts val="0"/>
                </a:spcBef>
                <a:spcAft>
                  <a:spcPts val="0"/>
                </a:spcAft>
                <a:buNone/>
              </a:pPr>
              <a:r>
                <a:rPr i="0" lang="es-419" sz="2400">
                  <a:latin typeface="Roboto"/>
                  <a:ea typeface="Roboto"/>
                  <a:cs typeface="Roboto"/>
                  <a:sym typeface="Roboto"/>
                </a:rPr>
                <a:t>Unidad Muestral</a:t>
              </a:r>
              <a:endParaRPr i="0" sz="2400">
                <a:latin typeface="Roboto"/>
                <a:ea typeface="Roboto"/>
                <a:cs typeface="Roboto"/>
                <a:sym typeface="Roboto"/>
              </a:endParaRPr>
            </a:p>
          </p:txBody>
        </p:sp>
        <p:sp>
          <p:nvSpPr>
            <p:cNvPr id="241" name="Shape 241"/>
            <p:cNvSpPr/>
            <p:nvPr/>
          </p:nvSpPr>
          <p:spPr>
            <a:xfrm rot="5400000">
              <a:off x="6718782" y="1043505"/>
              <a:ext cx="796800" cy="7281300"/>
            </a:xfrm>
            <a:prstGeom prst="round2SameRect">
              <a:avLst>
                <a:gd fmla="val 16667" name="adj1"/>
                <a:gd fmla="val 0" name="adj2"/>
              </a:avLst>
            </a:prstGeom>
            <a:solidFill>
              <a:srgbClr val="DCD1E7">
                <a:alpha val="89800"/>
              </a:srgbClr>
            </a:solidFill>
            <a:ln cap="flat" cmpd="sng" w="12700">
              <a:solidFill>
                <a:srgbClr val="DCD1E7">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42" name="Shape 242"/>
            <p:cNvSpPr txBox="1"/>
            <p:nvPr/>
          </p:nvSpPr>
          <p:spPr>
            <a:xfrm>
              <a:off x="3676621" y="4379665"/>
              <a:ext cx="6376200" cy="609000"/>
            </a:xfrm>
            <a:prstGeom prst="rect">
              <a:avLst/>
            </a:prstGeom>
            <a:noFill/>
            <a:ln>
              <a:noFill/>
            </a:ln>
          </p:spPr>
          <p:txBody>
            <a:bodyPr anchorCtr="0" anchor="ctr" bIns="92875" lIns="185775" spcFirstLastPara="1" rIns="185775" wrap="square" tIns="92875">
              <a:noAutofit/>
            </a:bodyPr>
            <a:lstStyle/>
            <a:p>
              <a:pPr indent="-95250" lvl="1" marL="88900" marR="0" rtl="0" algn="l">
                <a:lnSpc>
                  <a:spcPct val="90000"/>
                </a:lnSpc>
                <a:spcBef>
                  <a:spcPts val="0"/>
                </a:spcBef>
                <a:spcAft>
                  <a:spcPts val="0"/>
                </a:spcAft>
                <a:buClr>
                  <a:srgbClr val="000000"/>
                </a:buClr>
                <a:buSzPts val="1100"/>
                <a:buFont typeface="Roboto"/>
                <a:buChar char="•"/>
              </a:pPr>
              <a:r>
                <a:rPr i="0" lang="es-419" sz="1100" u="none" cap="none" strike="noStrike">
                  <a:latin typeface="Roboto"/>
                  <a:ea typeface="Roboto"/>
                  <a:cs typeface="Roboto"/>
                  <a:sym typeface="Roboto"/>
                </a:rPr>
                <a:t>Encuesta</a:t>
              </a:r>
              <a:endParaRPr i="0" sz="1100" u="none" cap="none" strike="noStrike">
                <a:latin typeface="Roboto"/>
                <a:ea typeface="Roboto"/>
                <a:cs typeface="Roboto"/>
                <a:sym typeface="Roboto"/>
              </a:endParaRPr>
            </a:p>
          </p:txBody>
        </p:sp>
        <p:sp>
          <p:nvSpPr>
            <p:cNvPr id="243" name="Shape 243"/>
            <p:cNvSpPr/>
            <p:nvPr/>
          </p:nvSpPr>
          <p:spPr>
            <a:xfrm>
              <a:off x="619430" y="4186140"/>
              <a:ext cx="2856900" cy="996300"/>
            </a:xfrm>
            <a:prstGeom prst="roundRect">
              <a:avLst>
                <a:gd fmla="val 16667" name="adj"/>
              </a:avLst>
            </a:prstGeom>
            <a:solidFill>
              <a:srgbClr val="985FC1"/>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44" name="Shape 244"/>
            <p:cNvSpPr txBox="1"/>
            <p:nvPr/>
          </p:nvSpPr>
          <p:spPr>
            <a:xfrm>
              <a:off x="619430" y="4186140"/>
              <a:ext cx="2856900" cy="996300"/>
            </a:xfrm>
            <a:prstGeom prst="rect">
              <a:avLst/>
            </a:prstGeom>
            <a:solidFill>
              <a:schemeClr val="accent2"/>
            </a:solidFill>
            <a:ln>
              <a:noFill/>
            </a:ln>
          </p:spPr>
          <p:txBody>
            <a:bodyPr anchorCtr="0" anchor="ctr" bIns="25700" lIns="51450" spcFirstLastPara="1" rIns="51450" wrap="square" tIns="25700">
              <a:noAutofit/>
            </a:bodyPr>
            <a:lstStyle/>
            <a:p>
              <a:pPr indent="0" lvl="0" marL="0" marR="0" rtl="0" algn="ctr">
                <a:lnSpc>
                  <a:spcPct val="90000"/>
                </a:lnSpc>
                <a:spcBef>
                  <a:spcPts val="0"/>
                </a:spcBef>
                <a:spcAft>
                  <a:spcPts val="0"/>
                </a:spcAft>
                <a:buNone/>
              </a:pPr>
              <a:r>
                <a:rPr i="0" lang="es-419" sz="2400">
                  <a:latin typeface="Roboto"/>
                  <a:ea typeface="Roboto"/>
                  <a:cs typeface="Roboto"/>
                  <a:sym typeface="Roboto"/>
                </a:rPr>
                <a:t>Unidad Análisis</a:t>
              </a:r>
              <a:endParaRPr i="0" sz="2400">
                <a:latin typeface="Roboto"/>
                <a:ea typeface="Roboto"/>
                <a:cs typeface="Roboto"/>
                <a:sym typeface="Roboto"/>
              </a:endParaRPr>
            </a:p>
          </p:txBody>
        </p:sp>
      </p:gr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b="26373" l="27307" r="32845" t="30314"/>
          <a:stretch/>
        </p:blipFill>
        <p:spPr>
          <a:xfrm>
            <a:off x="2421632" y="2815418"/>
            <a:ext cx="3888432" cy="2214246"/>
          </a:xfrm>
          <a:prstGeom prst="rect">
            <a:avLst/>
          </a:prstGeom>
          <a:noFill/>
          <a:ln>
            <a:noFill/>
          </a:ln>
        </p:spPr>
      </p:pic>
      <p:sp>
        <p:nvSpPr>
          <p:cNvPr id="250" name="Shape 250"/>
          <p:cNvSpPr txBox="1"/>
          <p:nvPr>
            <p:ph type="title"/>
          </p:nvPr>
        </p:nvSpPr>
        <p:spPr>
          <a:xfrm>
            <a:off x="142354" y="0"/>
            <a:ext cx="6516900" cy="8001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0082B3"/>
              </a:buClr>
              <a:buSzPts val="2700"/>
              <a:buFont typeface="Source Sans Pro"/>
              <a:buNone/>
            </a:pPr>
            <a:r>
              <a:rPr i="0" lang="es-419" sz="2700" u="none" cap="none" strike="noStrike">
                <a:solidFill>
                  <a:srgbClr val="0082B3"/>
                </a:solidFill>
                <a:latin typeface="Roboto"/>
                <a:ea typeface="Roboto"/>
                <a:cs typeface="Roboto"/>
                <a:sym typeface="Roboto"/>
              </a:rPr>
              <a:t>F</a:t>
            </a:r>
            <a:r>
              <a:rPr lang="es-419">
                <a:latin typeface="Roboto"/>
                <a:ea typeface="Roboto"/>
                <a:cs typeface="Roboto"/>
                <a:sym typeface="Roboto"/>
              </a:rPr>
              <a:t>ASE METODOLÓGICA</a:t>
            </a:r>
            <a:endParaRPr i="0" sz="2700" u="none" cap="none" strike="noStrike">
              <a:solidFill>
                <a:srgbClr val="0082B3"/>
              </a:solidFill>
              <a:latin typeface="Roboto"/>
              <a:ea typeface="Roboto"/>
              <a:cs typeface="Roboto"/>
              <a:sym typeface="Roboto"/>
            </a:endParaRPr>
          </a:p>
        </p:txBody>
      </p:sp>
      <p:grpSp>
        <p:nvGrpSpPr>
          <p:cNvPr id="251" name="Shape 251"/>
          <p:cNvGrpSpPr/>
          <p:nvPr/>
        </p:nvGrpSpPr>
        <p:grpSpPr>
          <a:xfrm>
            <a:off x="209948" y="985527"/>
            <a:ext cx="8689190" cy="1931300"/>
            <a:chOff x="1248" y="330447"/>
            <a:chExt cx="10222577" cy="2433900"/>
          </a:xfrm>
        </p:grpSpPr>
        <p:sp>
          <p:nvSpPr>
            <p:cNvPr id="252" name="Shape 252"/>
            <p:cNvSpPr/>
            <p:nvPr/>
          </p:nvSpPr>
          <p:spPr>
            <a:xfrm>
              <a:off x="1248" y="330447"/>
              <a:ext cx="2433900" cy="2433900"/>
            </a:xfrm>
            <a:prstGeom prst="ellipse">
              <a:avLst/>
            </a:prstGeom>
            <a:solidFill>
              <a:schemeClr val="accent2">
                <a:alpha val="49800"/>
              </a:scheme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53" name="Shape 253"/>
            <p:cNvSpPr txBox="1"/>
            <p:nvPr/>
          </p:nvSpPr>
          <p:spPr>
            <a:xfrm>
              <a:off x="1248" y="330447"/>
              <a:ext cx="2433900" cy="2433900"/>
            </a:xfrm>
            <a:prstGeom prst="rect">
              <a:avLst/>
            </a:prstGeom>
            <a:noFill/>
            <a:ln>
              <a:noFill/>
            </a:ln>
          </p:spPr>
          <p:txBody>
            <a:bodyPr anchorCtr="0" anchor="ctr" bIns="16175" lIns="100450" spcFirstLastPara="1" rIns="100450" wrap="square" tIns="16175">
              <a:noAutofit/>
            </a:bodyPr>
            <a:lstStyle/>
            <a:p>
              <a:pPr indent="0" lvl="0" marL="0" marR="0" rtl="0" algn="ctr">
                <a:lnSpc>
                  <a:spcPct val="90000"/>
                </a:lnSpc>
                <a:spcBef>
                  <a:spcPts val="0"/>
                </a:spcBef>
                <a:spcAft>
                  <a:spcPts val="0"/>
                </a:spcAft>
                <a:buNone/>
              </a:pPr>
              <a:r>
                <a:rPr b="1" lang="es-419" sz="1800">
                  <a:solidFill>
                    <a:schemeClr val="dk1"/>
                  </a:solidFill>
                  <a:latin typeface="Roboto"/>
                  <a:ea typeface="Roboto"/>
                  <a:cs typeface="Roboto"/>
                  <a:sym typeface="Roboto"/>
                </a:rPr>
                <a:t>N</a:t>
              </a:r>
              <a:r>
                <a:rPr lang="es-419" sz="1300">
                  <a:solidFill>
                    <a:schemeClr val="dk1"/>
                  </a:solidFill>
                  <a:latin typeface="Roboto"/>
                  <a:ea typeface="Roboto"/>
                  <a:cs typeface="Roboto"/>
                  <a:sym typeface="Roboto"/>
                </a:rPr>
                <a:t> = Población  </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370.155 habitantes</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 en la Administración Zonal Eugenio Espejo </a:t>
              </a:r>
              <a:endParaRPr sz="1300">
                <a:solidFill>
                  <a:schemeClr val="dk1"/>
                </a:solidFill>
                <a:latin typeface="Roboto"/>
                <a:ea typeface="Roboto"/>
                <a:cs typeface="Roboto"/>
                <a:sym typeface="Roboto"/>
              </a:endParaRPr>
            </a:p>
          </p:txBody>
        </p:sp>
        <p:sp>
          <p:nvSpPr>
            <p:cNvPr id="254" name="Shape 254"/>
            <p:cNvSpPr/>
            <p:nvPr/>
          </p:nvSpPr>
          <p:spPr>
            <a:xfrm>
              <a:off x="1948417" y="330447"/>
              <a:ext cx="2433900" cy="2433900"/>
            </a:xfrm>
            <a:prstGeom prst="ellipse">
              <a:avLst/>
            </a:prstGeom>
            <a:solidFill>
              <a:schemeClr val="accent3">
                <a:alpha val="49800"/>
              </a:scheme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55" name="Shape 255"/>
            <p:cNvSpPr txBox="1"/>
            <p:nvPr/>
          </p:nvSpPr>
          <p:spPr>
            <a:xfrm>
              <a:off x="1948417" y="330447"/>
              <a:ext cx="2433900" cy="2433900"/>
            </a:xfrm>
            <a:prstGeom prst="rect">
              <a:avLst/>
            </a:prstGeom>
            <a:noFill/>
            <a:ln>
              <a:noFill/>
            </a:ln>
          </p:spPr>
          <p:txBody>
            <a:bodyPr anchorCtr="0" anchor="ctr" bIns="16175" lIns="100450" spcFirstLastPara="1" rIns="100450" wrap="square" tIns="16175">
              <a:noAutofit/>
            </a:bodyPr>
            <a:lstStyle/>
            <a:p>
              <a:pPr indent="0" lvl="0" marL="0" marR="0" rtl="0" algn="ctr">
                <a:lnSpc>
                  <a:spcPct val="90000"/>
                </a:lnSpc>
                <a:spcBef>
                  <a:spcPts val="0"/>
                </a:spcBef>
                <a:spcAft>
                  <a:spcPts val="0"/>
                </a:spcAft>
                <a:buNone/>
              </a:pPr>
              <a:r>
                <a:rPr b="1" lang="es-419" sz="1800">
                  <a:solidFill>
                    <a:schemeClr val="dk1"/>
                  </a:solidFill>
                  <a:latin typeface="Roboto"/>
                  <a:ea typeface="Roboto"/>
                  <a:cs typeface="Roboto"/>
                  <a:sym typeface="Roboto"/>
                </a:rPr>
                <a:t>Z</a:t>
              </a:r>
              <a:r>
                <a:rPr lang="es-419" sz="1300">
                  <a:solidFill>
                    <a:schemeClr val="dk1"/>
                  </a:solidFill>
                  <a:latin typeface="Roboto"/>
                  <a:ea typeface="Roboto"/>
                  <a:cs typeface="Roboto"/>
                  <a:sym typeface="Roboto"/>
                </a:rPr>
                <a:t>= Nivel de </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confianza </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95%=1,96%</a:t>
              </a:r>
              <a:endParaRPr sz="1300">
                <a:solidFill>
                  <a:schemeClr val="dk1"/>
                </a:solidFill>
                <a:latin typeface="Roboto"/>
                <a:ea typeface="Roboto"/>
                <a:cs typeface="Roboto"/>
                <a:sym typeface="Roboto"/>
              </a:endParaRPr>
            </a:p>
          </p:txBody>
        </p:sp>
        <p:sp>
          <p:nvSpPr>
            <p:cNvPr id="256" name="Shape 256"/>
            <p:cNvSpPr/>
            <p:nvPr/>
          </p:nvSpPr>
          <p:spPr>
            <a:xfrm>
              <a:off x="3895587" y="330447"/>
              <a:ext cx="2433900" cy="2433900"/>
            </a:xfrm>
            <a:prstGeom prst="ellipse">
              <a:avLst/>
            </a:prstGeom>
            <a:solidFill>
              <a:srgbClr val="F3A50D">
                <a:alpha val="49800"/>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57" name="Shape 257"/>
            <p:cNvSpPr txBox="1"/>
            <p:nvPr/>
          </p:nvSpPr>
          <p:spPr>
            <a:xfrm>
              <a:off x="3895587" y="330447"/>
              <a:ext cx="2433900" cy="2433900"/>
            </a:xfrm>
            <a:prstGeom prst="rect">
              <a:avLst/>
            </a:prstGeom>
            <a:noFill/>
            <a:ln>
              <a:noFill/>
            </a:ln>
          </p:spPr>
          <p:txBody>
            <a:bodyPr anchorCtr="0" anchor="ctr" bIns="16175" lIns="100450" spcFirstLastPara="1" rIns="100450" wrap="square" tIns="16175">
              <a:noAutofit/>
            </a:bodyPr>
            <a:lstStyle/>
            <a:p>
              <a:pPr indent="0" lvl="0" marL="0" marR="0" rtl="0" algn="ctr">
                <a:lnSpc>
                  <a:spcPct val="90000"/>
                </a:lnSpc>
                <a:spcBef>
                  <a:spcPts val="0"/>
                </a:spcBef>
                <a:spcAft>
                  <a:spcPts val="0"/>
                </a:spcAft>
                <a:buNone/>
              </a:pPr>
              <a:r>
                <a:rPr b="1" lang="es-419" sz="1800">
                  <a:solidFill>
                    <a:schemeClr val="dk1"/>
                  </a:solidFill>
                  <a:latin typeface="Roboto"/>
                  <a:ea typeface="Roboto"/>
                  <a:cs typeface="Roboto"/>
                  <a:sym typeface="Roboto"/>
                </a:rPr>
                <a:t>p </a:t>
              </a:r>
              <a:r>
                <a:rPr lang="es-419" sz="1300">
                  <a:solidFill>
                    <a:schemeClr val="dk1"/>
                  </a:solidFill>
                  <a:latin typeface="Roboto"/>
                  <a:ea typeface="Roboto"/>
                  <a:cs typeface="Roboto"/>
                  <a:sym typeface="Roboto"/>
                </a:rPr>
                <a:t>= Probabilidad </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de acierto </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80% = 0,8</a:t>
              </a:r>
              <a:endParaRPr sz="1300">
                <a:solidFill>
                  <a:schemeClr val="dk1"/>
                </a:solidFill>
                <a:latin typeface="Roboto"/>
                <a:ea typeface="Roboto"/>
                <a:cs typeface="Roboto"/>
                <a:sym typeface="Roboto"/>
              </a:endParaRPr>
            </a:p>
          </p:txBody>
        </p:sp>
        <p:sp>
          <p:nvSpPr>
            <p:cNvPr id="258" name="Shape 258"/>
            <p:cNvSpPr/>
            <p:nvPr/>
          </p:nvSpPr>
          <p:spPr>
            <a:xfrm>
              <a:off x="5842756" y="330447"/>
              <a:ext cx="2433900" cy="2433900"/>
            </a:xfrm>
            <a:prstGeom prst="ellipse">
              <a:avLst/>
            </a:prstGeom>
            <a:solidFill>
              <a:srgbClr val="8ACB2D">
                <a:alpha val="49800"/>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59" name="Shape 259"/>
            <p:cNvSpPr txBox="1"/>
            <p:nvPr/>
          </p:nvSpPr>
          <p:spPr>
            <a:xfrm>
              <a:off x="5842756" y="330447"/>
              <a:ext cx="2433900" cy="2433900"/>
            </a:xfrm>
            <a:prstGeom prst="rect">
              <a:avLst/>
            </a:prstGeom>
            <a:noFill/>
            <a:ln>
              <a:noFill/>
            </a:ln>
          </p:spPr>
          <p:txBody>
            <a:bodyPr anchorCtr="0" anchor="ctr" bIns="16175" lIns="100450" spcFirstLastPara="1" rIns="100450" wrap="square" tIns="16175">
              <a:noAutofit/>
            </a:bodyPr>
            <a:lstStyle/>
            <a:p>
              <a:pPr indent="0" lvl="0" marL="0" marR="0" rtl="0" algn="ctr">
                <a:lnSpc>
                  <a:spcPct val="90000"/>
                </a:lnSpc>
                <a:spcBef>
                  <a:spcPts val="0"/>
                </a:spcBef>
                <a:spcAft>
                  <a:spcPts val="0"/>
                </a:spcAft>
                <a:buNone/>
              </a:pPr>
              <a:r>
                <a:rPr b="1" lang="es-419" sz="1800">
                  <a:solidFill>
                    <a:schemeClr val="dk1"/>
                  </a:solidFill>
                  <a:latin typeface="Roboto"/>
                  <a:ea typeface="Roboto"/>
                  <a:cs typeface="Roboto"/>
                  <a:sym typeface="Roboto"/>
                </a:rPr>
                <a:t>q</a:t>
              </a:r>
              <a:r>
                <a:rPr lang="es-419" sz="1300">
                  <a:solidFill>
                    <a:schemeClr val="dk1"/>
                  </a:solidFill>
                  <a:latin typeface="Roboto"/>
                  <a:ea typeface="Roboto"/>
                  <a:cs typeface="Roboto"/>
                  <a:sym typeface="Roboto"/>
                </a:rPr>
                <a:t>=Probabilidad </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de desacierto </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20% = 0,2</a:t>
              </a:r>
              <a:endParaRPr sz="1300">
                <a:solidFill>
                  <a:schemeClr val="dk1"/>
                </a:solidFill>
                <a:latin typeface="Roboto"/>
                <a:ea typeface="Roboto"/>
                <a:cs typeface="Roboto"/>
                <a:sym typeface="Roboto"/>
              </a:endParaRPr>
            </a:p>
          </p:txBody>
        </p:sp>
        <p:sp>
          <p:nvSpPr>
            <p:cNvPr id="260" name="Shape 260"/>
            <p:cNvSpPr/>
            <p:nvPr/>
          </p:nvSpPr>
          <p:spPr>
            <a:xfrm>
              <a:off x="7789925" y="330447"/>
              <a:ext cx="2433900" cy="2433900"/>
            </a:xfrm>
            <a:prstGeom prst="ellipse">
              <a:avLst/>
            </a:prstGeom>
            <a:solidFill>
              <a:srgbClr val="9760C0">
                <a:alpha val="49800"/>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a:spcBef>
                  <a:spcPts val="0"/>
                </a:spcBef>
                <a:spcAft>
                  <a:spcPts val="0"/>
                </a:spcAft>
                <a:buNone/>
              </a:pPr>
              <a:r>
                <a:t/>
              </a:r>
              <a:endParaRPr>
                <a:latin typeface="Roboto"/>
                <a:ea typeface="Roboto"/>
                <a:cs typeface="Roboto"/>
                <a:sym typeface="Roboto"/>
              </a:endParaRPr>
            </a:p>
          </p:txBody>
        </p:sp>
        <p:sp>
          <p:nvSpPr>
            <p:cNvPr id="261" name="Shape 261"/>
            <p:cNvSpPr txBox="1"/>
            <p:nvPr/>
          </p:nvSpPr>
          <p:spPr>
            <a:xfrm>
              <a:off x="7789925" y="330447"/>
              <a:ext cx="2433900" cy="2433900"/>
            </a:xfrm>
            <a:prstGeom prst="rect">
              <a:avLst/>
            </a:prstGeom>
            <a:noFill/>
            <a:ln>
              <a:noFill/>
            </a:ln>
          </p:spPr>
          <p:txBody>
            <a:bodyPr anchorCtr="0" anchor="ctr" bIns="16175" lIns="100450" spcFirstLastPara="1" rIns="100450" wrap="square" tIns="16175">
              <a:noAutofit/>
            </a:bodyPr>
            <a:lstStyle/>
            <a:p>
              <a:pPr indent="0" lvl="0" marL="0" marR="0" rtl="0" algn="ctr">
                <a:lnSpc>
                  <a:spcPct val="90000"/>
                </a:lnSpc>
                <a:spcBef>
                  <a:spcPts val="0"/>
                </a:spcBef>
                <a:spcAft>
                  <a:spcPts val="0"/>
                </a:spcAft>
                <a:buNone/>
              </a:pPr>
              <a:r>
                <a:rPr b="1" lang="es-419" sz="1800">
                  <a:solidFill>
                    <a:schemeClr val="dk1"/>
                  </a:solidFill>
                  <a:latin typeface="Roboto"/>
                  <a:ea typeface="Roboto"/>
                  <a:cs typeface="Roboto"/>
                  <a:sym typeface="Roboto"/>
                </a:rPr>
                <a:t>E</a:t>
              </a:r>
              <a:r>
                <a:rPr lang="es-419" sz="1300">
                  <a:solidFill>
                    <a:schemeClr val="dk1"/>
                  </a:solidFill>
                  <a:latin typeface="Roboto"/>
                  <a:ea typeface="Roboto"/>
                  <a:cs typeface="Roboto"/>
                  <a:sym typeface="Roboto"/>
                </a:rPr>
                <a:t>= Error </a:t>
              </a:r>
              <a:endParaRPr sz="1300">
                <a:solidFill>
                  <a:schemeClr val="dk1"/>
                </a:solidFill>
                <a:latin typeface="Roboto"/>
                <a:ea typeface="Roboto"/>
                <a:cs typeface="Roboto"/>
                <a:sym typeface="Roboto"/>
              </a:endParaRPr>
            </a:p>
            <a:p>
              <a:pPr indent="0" lvl="0" marL="0" marR="0" rtl="0" algn="ctr">
                <a:lnSpc>
                  <a:spcPct val="90000"/>
                </a:lnSpc>
                <a:spcBef>
                  <a:spcPts val="0"/>
                </a:spcBef>
                <a:spcAft>
                  <a:spcPts val="0"/>
                </a:spcAft>
                <a:buNone/>
              </a:pPr>
              <a:r>
                <a:rPr lang="es-419" sz="1300">
                  <a:solidFill>
                    <a:schemeClr val="dk1"/>
                  </a:solidFill>
                  <a:latin typeface="Roboto"/>
                  <a:ea typeface="Roboto"/>
                  <a:cs typeface="Roboto"/>
                  <a:sym typeface="Roboto"/>
                </a:rPr>
                <a:t>5%= 0,05</a:t>
              </a:r>
              <a:endParaRPr sz="1300">
                <a:solidFill>
                  <a:schemeClr val="dk1"/>
                </a:solidFill>
                <a:latin typeface="Roboto"/>
                <a:ea typeface="Roboto"/>
                <a:cs typeface="Roboto"/>
                <a:sym typeface="Roboto"/>
              </a:endParaRPr>
            </a:p>
          </p:txBody>
        </p:sp>
      </p:gr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tf02895266">
  <a:themeElements>
    <a:clrScheme name="BusinessContrast">
      <a:dk1>
        <a:srgbClr val="000000"/>
      </a:dk1>
      <a:lt1>
        <a:srgbClr val="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