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56" r:id="rId2"/>
    <p:sldId id="257" r:id="rId3"/>
    <p:sldId id="258" r:id="rId4"/>
    <p:sldId id="290" r:id="rId5"/>
    <p:sldId id="262" r:id="rId6"/>
    <p:sldId id="266" r:id="rId7"/>
    <p:sldId id="267" r:id="rId8"/>
    <p:sldId id="293" r:id="rId9"/>
    <p:sldId id="296" r:id="rId10"/>
    <p:sldId id="268" r:id="rId11"/>
    <p:sldId id="298" r:id="rId12"/>
    <p:sldId id="300" r:id="rId13"/>
    <p:sldId id="301" r:id="rId14"/>
    <p:sldId id="302" r:id="rId15"/>
    <p:sldId id="299" r:id="rId16"/>
    <p:sldId id="303" r:id="rId17"/>
    <p:sldId id="274" r:id="rId18"/>
    <p:sldId id="304" r:id="rId19"/>
    <p:sldId id="305" r:id="rId20"/>
    <p:sldId id="308" r:id="rId21"/>
    <p:sldId id="306" r:id="rId22"/>
    <p:sldId id="307" r:id="rId23"/>
    <p:sldId id="310" r:id="rId24"/>
    <p:sldId id="311" r:id="rId25"/>
    <p:sldId id="312" r:id="rId26"/>
    <p:sldId id="309" r:id="rId27"/>
    <p:sldId id="313" r:id="rId28"/>
    <p:sldId id="272" r:id="rId29"/>
    <p:sldId id="314"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autoAdjust="0"/>
  </p:normalViewPr>
  <p:slideViewPr>
    <p:cSldViewPr snapToGrid="0">
      <p:cViewPr>
        <p:scale>
          <a:sx n="80" d="100"/>
          <a:sy n="80" d="100"/>
        </p:scale>
        <p:origin x="-180" y="-384"/>
      </p:cViewPr>
      <p:guideLst>
        <p:guide orient="horz" pos="2160"/>
        <p:guide pos="3840"/>
      </p:guideLst>
    </p:cSldViewPr>
  </p:slideViewPr>
  <p:outlineViewPr>
    <p:cViewPr>
      <p:scale>
        <a:sx n="33" d="100"/>
        <a:sy n="33" d="100"/>
      </p:scale>
      <p:origin x="0" y="50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D:\Maestria%20TESIS\TESIS.Martha%20Mac&#237;as.CONSTRUYENDO\Estadisticas%20Educativas%202016%20nacion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5.xml.rels><?xml version="1.0" encoding="UTF-8" standalone="yes"?>
<Relationships xmlns="http://schemas.openxmlformats.org/package/2006/relationships"><Relationship Id="rId1" Type="http://schemas.openxmlformats.org/officeDocument/2006/relationships/oleObject" Target="file:///D:\MaestriaDU.TESIS\TESIS%20REVISION%20JURADO\Analisis%20resultados%20e%20hipotesi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1.8881889763779528E-2"/>
                  <c:y val="0.17527340332458444"/>
                </c:manualLayout>
              </c:layout>
              <c:tx>
                <c:rich>
                  <a:bodyPr/>
                  <a:lstStyle/>
                  <a:p>
                    <a:r>
                      <a:rPr lang="en-US"/>
                      <a:t>Profesional femenino
66%</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D7E3-4BD9-AF2C-4ECA7B50967D}"/>
                </c:ext>
                <c:ext xmlns:c15="http://schemas.microsoft.com/office/drawing/2012/chart" uri="{CE6537A1-D6FC-4f65-9D91-7224C49458BB}"/>
              </c:extLst>
            </c:dLbl>
            <c:dLbl>
              <c:idx val="1"/>
              <c:layout>
                <c:manualLayout>
                  <c:x val="1.7319772528433947E-2"/>
                  <c:y val="-7.1468358121901429E-2"/>
                </c:manualLayout>
              </c:layout>
              <c:tx>
                <c:rich>
                  <a:bodyPr/>
                  <a:lstStyle/>
                  <a:p>
                    <a:r>
                      <a:rPr lang="en-US"/>
                      <a:t>Profesional masculino
34%</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7E3-4BD9-AF2C-4ECA7B50967D}"/>
                </c:ex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Hoja4!$D$14:$D$15</c:f>
              <c:strCache>
                <c:ptCount val="2"/>
                <c:pt idx="0">
                  <c:v>Profesionales femenino</c:v>
                </c:pt>
                <c:pt idx="1">
                  <c:v>Profesionales masculino</c:v>
                </c:pt>
              </c:strCache>
            </c:strRef>
          </c:cat>
          <c:val>
            <c:numRef>
              <c:f>Hoja4!$E$14:$E$15</c:f>
              <c:numCache>
                <c:formatCode>General</c:formatCode>
                <c:ptCount val="2"/>
                <c:pt idx="0">
                  <c:v>2320</c:v>
                </c:pt>
                <c:pt idx="1">
                  <c:v>1193</c:v>
                </c:pt>
              </c:numCache>
            </c:numRef>
          </c:val>
          <c:extLst xmlns:c16r2="http://schemas.microsoft.com/office/drawing/2015/06/chart">
            <c:ext xmlns:c16="http://schemas.microsoft.com/office/drawing/2014/chart" uri="{C3380CC4-5D6E-409C-BE32-E72D297353CC}">
              <c16:uniqueId val="{00000002-D7E3-4BD9-AF2C-4ECA7B50967D}"/>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txPr>
              <a:bodyPr/>
              <a:lstStyle/>
              <a:p>
                <a:pPr>
                  <a:defRPr sz="1100"/>
                </a:pPr>
                <a:endParaRPr lang="es-ES"/>
              </a:p>
            </c:txPr>
            <c:showLegendKey val="0"/>
            <c:showVal val="0"/>
            <c:showCatName val="1"/>
            <c:showSerName val="0"/>
            <c:showPercent val="1"/>
            <c:showBubbleSize val="0"/>
            <c:showLeaderLines val="1"/>
          </c:dLbls>
          <c:cat>
            <c:strRef>
              <c:f>Hoja1!$A$2:$A$5</c:f>
              <c:strCache>
                <c:ptCount val="4"/>
                <c:pt idx="0">
                  <c:v>Crecimiento personal y profesional</c:v>
                </c:pt>
                <c:pt idx="1">
                  <c:v>Ascenso de escalafón</c:v>
                </c:pt>
                <c:pt idx="2">
                  <c:v>Aumento nivel salarial</c:v>
                </c:pt>
                <c:pt idx="3">
                  <c:v>Obtener estabilidad laboral</c:v>
                </c:pt>
              </c:strCache>
            </c:strRef>
          </c:cat>
          <c:val>
            <c:numRef>
              <c:f>Hoja1!$B$2:$B$5</c:f>
              <c:numCache>
                <c:formatCode>General</c:formatCode>
                <c:ptCount val="4"/>
                <c:pt idx="0">
                  <c:v>199</c:v>
                </c:pt>
                <c:pt idx="1">
                  <c:v>74</c:v>
                </c:pt>
                <c:pt idx="2">
                  <c:v>12</c:v>
                </c:pt>
                <c:pt idx="3">
                  <c:v>61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270</c:v>
                </c:pt>
                <c:pt idx="1">
                  <c:v>76</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pPr/>
              <c:txPr>
                <a:bodyPr/>
                <a:lstStyle/>
                <a:p>
                  <a:pPr>
                    <a:defRPr sz="1600"/>
                  </a:pPr>
                  <a:endParaRPr lang="es-ES"/>
                </a:p>
              </c:txPr>
              <c:showLegendKey val="0"/>
              <c:showVal val="0"/>
              <c:showCatName val="1"/>
              <c:showSerName val="0"/>
              <c:showPercent val="1"/>
              <c:showBubbleSize val="0"/>
            </c:dLbl>
            <c:dLbl>
              <c:idx val="1"/>
              <c:spPr/>
              <c:txPr>
                <a:bodyPr/>
                <a:lstStyle/>
                <a:p>
                  <a:pPr>
                    <a:defRPr sz="1600"/>
                  </a:pPr>
                  <a:endParaRPr lang="es-ES"/>
                </a:p>
              </c:txPr>
              <c:showLegendKey val="0"/>
              <c:showVal val="0"/>
              <c:showCatName val="1"/>
              <c:showSerName val="0"/>
              <c:showPercent val="1"/>
              <c:showBubbleSize val="0"/>
            </c:dLbl>
            <c:dLbl>
              <c:idx val="3"/>
              <c:layout>
                <c:manualLayout>
                  <c:x val="-0.10168602149483531"/>
                  <c:y val="2.0863610079263795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237</c:v>
                </c:pt>
                <c:pt idx="1">
                  <c:v>109</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304</c:v>
                </c:pt>
                <c:pt idx="1">
                  <c:v>42</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txPr>
              <a:bodyPr/>
              <a:lstStyle/>
              <a:p>
                <a:pPr>
                  <a:defRPr sz="1100"/>
                </a:pPr>
                <a:endParaRPr lang="es-ES"/>
              </a:p>
            </c:txPr>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223</c:v>
                </c:pt>
                <c:pt idx="1">
                  <c:v>123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 resultados e hipotesis.xlsx]V2'!$P$89</c:f>
              <c:strCache>
                <c:ptCount val="1"/>
                <c:pt idx="0">
                  <c:v>Muy de acuerdo</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resultados e hipotesis.xlsx]V2'!$O$90:$O$95</c:f>
              <c:strCache>
                <c:ptCount val="6"/>
                <c:pt idx="0">
                  <c:v>B</c:v>
                </c:pt>
                <c:pt idx="1">
                  <c:v>C</c:v>
                </c:pt>
                <c:pt idx="2">
                  <c:v>D</c:v>
                </c:pt>
                <c:pt idx="3">
                  <c:v>E</c:v>
                </c:pt>
                <c:pt idx="4">
                  <c:v>F</c:v>
                </c:pt>
                <c:pt idx="5">
                  <c:v>Media</c:v>
                </c:pt>
              </c:strCache>
            </c:strRef>
          </c:cat>
          <c:val>
            <c:numRef>
              <c:f>'[Analisis resultados e hipotesis.xlsx]V2'!$P$90:$P$95</c:f>
              <c:numCache>
                <c:formatCode>0.00</c:formatCode>
                <c:ptCount val="6"/>
                <c:pt idx="0">
                  <c:v>35.491329479768787</c:v>
                </c:pt>
                <c:pt idx="1">
                  <c:v>40</c:v>
                </c:pt>
                <c:pt idx="2">
                  <c:v>36.777456647398843</c:v>
                </c:pt>
                <c:pt idx="3">
                  <c:v>38.612716763005778</c:v>
                </c:pt>
                <c:pt idx="4">
                  <c:v>39.826589595375722</c:v>
                </c:pt>
                <c:pt idx="5">
                  <c:v>38.141618497109825</c:v>
                </c:pt>
              </c:numCache>
            </c:numRef>
          </c:val>
          <c:extLst xmlns:c16r2="http://schemas.microsoft.com/office/drawing/2015/06/chart"/>
        </c:ser>
        <c:ser>
          <c:idx val="1"/>
          <c:order val="1"/>
          <c:tx>
            <c:strRef>
              <c:f>'[Analisis resultados e hipotesis.xlsx]V2'!$Q$89</c:f>
              <c:strCache>
                <c:ptCount val="1"/>
                <c:pt idx="0">
                  <c:v>De acuerdo</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resultados e hipotesis.xlsx]V2'!$O$90:$O$95</c:f>
              <c:strCache>
                <c:ptCount val="6"/>
                <c:pt idx="0">
                  <c:v>B</c:v>
                </c:pt>
                <c:pt idx="1">
                  <c:v>C</c:v>
                </c:pt>
                <c:pt idx="2">
                  <c:v>D</c:v>
                </c:pt>
                <c:pt idx="3">
                  <c:v>E</c:v>
                </c:pt>
                <c:pt idx="4">
                  <c:v>F</c:v>
                </c:pt>
                <c:pt idx="5">
                  <c:v>Media</c:v>
                </c:pt>
              </c:strCache>
            </c:strRef>
          </c:cat>
          <c:val>
            <c:numRef>
              <c:f>'[Analisis resultados e hipotesis.xlsx]V2'!$Q$90:$Q$95</c:f>
              <c:numCache>
                <c:formatCode>0.00</c:formatCode>
                <c:ptCount val="6"/>
                <c:pt idx="0">
                  <c:v>43.179190751445084</c:v>
                </c:pt>
                <c:pt idx="1">
                  <c:v>43.323699421965316</c:v>
                </c:pt>
                <c:pt idx="2">
                  <c:v>44.0028901734104</c:v>
                </c:pt>
                <c:pt idx="3">
                  <c:v>48.150289017341038</c:v>
                </c:pt>
                <c:pt idx="4">
                  <c:v>44.508670520231213</c:v>
                </c:pt>
                <c:pt idx="5">
                  <c:v>44.632947976878611</c:v>
                </c:pt>
              </c:numCache>
            </c:numRef>
          </c:val>
          <c:extLst xmlns:c16r2="http://schemas.microsoft.com/office/drawing/2015/06/chart"/>
        </c:ser>
        <c:ser>
          <c:idx val="2"/>
          <c:order val="2"/>
          <c:tx>
            <c:strRef>
              <c:f>'[Analisis resultados e hipotesis.xlsx]V2'!$R$89</c:f>
              <c:strCache>
                <c:ptCount val="1"/>
                <c:pt idx="0">
                  <c:v>% Acum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resultados e hipotesis.xlsx]V2'!$O$90:$O$95</c:f>
              <c:strCache>
                <c:ptCount val="6"/>
                <c:pt idx="0">
                  <c:v>B</c:v>
                </c:pt>
                <c:pt idx="1">
                  <c:v>C</c:v>
                </c:pt>
                <c:pt idx="2">
                  <c:v>D</c:v>
                </c:pt>
                <c:pt idx="3">
                  <c:v>E</c:v>
                </c:pt>
                <c:pt idx="4">
                  <c:v>F</c:v>
                </c:pt>
                <c:pt idx="5">
                  <c:v>Media</c:v>
                </c:pt>
              </c:strCache>
            </c:strRef>
          </c:cat>
          <c:val>
            <c:numRef>
              <c:f>'[Analisis resultados e hipotesis.xlsx]V2'!$R$90:$R$95</c:f>
              <c:numCache>
                <c:formatCode>0.00</c:formatCode>
                <c:ptCount val="6"/>
                <c:pt idx="0">
                  <c:v>78.670520231213871</c:v>
                </c:pt>
                <c:pt idx="1">
                  <c:v>83.323699421965316</c:v>
                </c:pt>
                <c:pt idx="2">
                  <c:v>80.780346820809243</c:v>
                </c:pt>
                <c:pt idx="3">
                  <c:v>86.763005780346816</c:v>
                </c:pt>
                <c:pt idx="4">
                  <c:v>84.335260115606928</c:v>
                </c:pt>
                <c:pt idx="5">
                  <c:v>82.774566473988443</c:v>
                </c:pt>
              </c:numCache>
            </c:numRef>
          </c:val>
          <c:extLst xmlns:c16r2="http://schemas.microsoft.com/office/drawing/2015/06/chart"/>
        </c:ser>
        <c:ser>
          <c:idx val="3"/>
          <c:order val="3"/>
          <c:tx>
            <c:strRef>
              <c:f>'[Analisis resultados e hipotesis.xlsx]V2'!$S$89</c:f>
              <c:strCache>
                <c:ptCount val="1"/>
                <c:pt idx="0">
                  <c:v>Indeciso</c:v>
                </c:pt>
              </c:strCache>
            </c:strRef>
          </c:tx>
          <c:spPr>
            <a:solidFill>
              <a:schemeClr val="accent4"/>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resultados e hipotesis.xlsx]V2'!$O$90:$O$95</c:f>
              <c:strCache>
                <c:ptCount val="6"/>
                <c:pt idx="0">
                  <c:v>B</c:v>
                </c:pt>
                <c:pt idx="1">
                  <c:v>C</c:v>
                </c:pt>
                <c:pt idx="2">
                  <c:v>D</c:v>
                </c:pt>
                <c:pt idx="3">
                  <c:v>E</c:v>
                </c:pt>
                <c:pt idx="4">
                  <c:v>F</c:v>
                </c:pt>
                <c:pt idx="5">
                  <c:v>Media</c:v>
                </c:pt>
              </c:strCache>
            </c:strRef>
          </c:cat>
          <c:val>
            <c:numRef>
              <c:f>'[Analisis resultados e hipotesis.xlsx]V2'!$S$90:$S$95</c:f>
              <c:numCache>
                <c:formatCode>0.00</c:formatCode>
                <c:ptCount val="6"/>
                <c:pt idx="0">
                  <c:v>12.427745664739884</c:v>
                </c:pt>
                <c:pt idx="1">
                  <c:v>11.011560693641618</c:v>
                </c:pt>
                <c:pt idx="2">
                  <c:v>9.1040462427745652</c:v>
                </c:pt>
                <c:pt idx="3">
                  <c:v>7.9190751445086711</c:v>
                </c:pt>
                <c:pt idx="4">
                  <c:v>12.023121387283236</c:v>
                </c:pt>
                <c:pt idx="5">
                  <c:v>10.497109826589597</c:v>
                </c:pt>
              </c:numCache>
            </c:numRef>
          </c:val>
          <c:extLst xmlns:c16r2="http://schemas.microsoft.com/office/drawing/2015/06/chart"/>
        </c:ser>
        <c:ser>
          <c:idx val="4"/>
          <c:order val="4"/>
          <c:tx>
            <c:strRef>
              <c:f>'[Analisis resultados e hipotesis.xlsx]V2'!$T$89</c:f>
              <c:strCache>
                <c:ptCount val="1"/>
                <c:pt idx="0">
                  <c:v>En desacuerdo y Muy en desacuerdo</c:v>
                </c:pt>
              </c:strCache>
            </c:strRef>
          </c:tx>
          <c:spPr>
            <a:solidFill>
              <a:schemeClr val="accent5"/>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resultados e hipotesis.xlsx]V2'!$O$90:$O$95</c:f>
              <c:strCache>
                <c:ptCount val="6"/>
                <c:pt idx="0">
                  <c:v>B</c:v>
                </c:pt>
                <c:pt idx="1">
                  <c:v>C</c:v>
                </c:pt>
                <c:pt idx="2">
                  <c:v>D</c:v>
                </c:pt>
                <c:pt idx="3">
                  <c:v>E</c:v>
                </c:pt>
                <c:pt idx="4">
                  <c:v>F</c:v>
                </c:pt>
                <c:pt idx="5">
                  <c:v>Media</c:v>
                </c:pt>
              </c:strCache>
            </c:strRef>
          </c:cat>
          <c:val>
            <c:numRef>
              <c:f>'[Analisis resultados e hipotesis.xlsx]V2'!$T$90:$T$95</c:f>
              <c:numCache>
                <c:formatCode>0.00</c:formatCode>
                <c:ptCount val="6"/>
                <c:pt idx="0">
                  <c:v>8.901734104046243</c:v>
                </c:pt>
                <c:pt idx="1">
                  <c:v>5.6647398843930636</c:v>
                </c:pt>
                <c:pt idx="2">
                  <c:v>10.115606936416185</c:v>
                </c:pt>
                <c:pt idx="3">
                  <c:v>5.3179190751445091</c:v>
                </c:pt>
                <c:pt idx="4">
                  <c:v>3.6416184971098269</c:v>
                </c:pt>
                <c:pt idx="5">
                  <c:v>6.7283236994219653</c:v>
                </c:pt>
              </c:numCache>
            </c:numRef>
          </c:val>
          <c:extLst xmlns:c16r2="http://schemas.microsoft.com/office/drawing/2015/06/chart"/>
        </c:ser>
        <c:dLbls>
          <c:showLegendKey val="0"/>
          <c:showVal val="0"/>
          <c:showCatName val="0"/>
          <c:showSerName val="0"/>
          <c:showPercent val="0"/>
          <c:showBubbleSize val="0"/>
        </c:dLbls>
        <c:gapWidth val="219"/>
        <c:overlap val="-27"/>
        <c:axId val="35443456"/>
        <c:axId val="35444992"/>
      </c:barChart>
      <c:catAx>
        <c:axId val="3544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444992"/>
        <c:crosses val="autoZero"/>
        <c:auto val="1"/>
        <c:lblAlgn val="ctr"/>
        <c:lblOffset val="100"/>
        <c:noMultiLvlLbl val="0"/>
      </c:catAx>
      <c:valAx>
        <c:axId val="35444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443456"/>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howLegendKey val="0"/>
            <c:showVal val="0"/>
            <c:showCatName val="0"/>
            <c:showSerName val="0"/>
            <c:showPercent val="1"/>
            <c:showBubbleSize val="0"/>
            <c:showLeaderLines val="1"/>
          </c:dLbls>
          <c:cat>
            <c:strRef>
              <c:f>Hoja1!$A$2:$A$3</c:f>
              <c:strCache>
                <c:ptCount val="2"/>
                <c:pt idx="0">
                  <c:v>Rural</c:v>
                </c:pt>
                <c:pt idx="1">
                  <c:v>Urbano</c:v>
                </c:pt>
              </c:strCache>
            </c:strRef>
          </c:cat>
          <c:val>
            <c:numRef>
              <c:f>Hoja1!$B$2:$B$3</c:f>
              <c:numCache>
                <c:formatCode>General</c:formatCode>
                <c:ptCount val="2"/>
                <c:pt idx="0">
                  <c:v>137</c:v>
                </c:pt>
                <c:pt idx="1">
                  <c:v>209</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282</c:v>
                </c:pt>
                <c:pt idx="1">
                  <c:v>64</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Hoja1!$A$2:$A$4</c:f>
              <c:strCache>
                <c:ptCount val="3"/>
                <c:pt idx="0">
                  <c:v>Especialización</c:v>
                </c:pt>
                <c:pt idx="1">
                  <c:v>Maestría</c:v>
                </c:pt>
                <c:pt idx="2">
                  <c:v>Ph.D</c:v>
                </c:pt>
              </c:strCache>
            </c:strRef>
          </c:cat>
          <c:val>
            <c:numRef>
              <c:f>Hoja1!$B$2:$B$4</c:f>
              <c:numCache>
                <c:formatCode>General</c:formatCode>
                <c:ptCount val="3"/>
                <c:pt idx="0">
                  <c:v>54</c:v>
                </c:pt>
                <c:pt idx="1">
                  <c:v>206</c:v>
                </c:pt>
                <c:pt idx="2">
                  <c:v>86</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Hoja1!$A$2:$A$3</c:f>
              <c:strCache>
                <c:ptCount val="2"/>
                <c:pt idx="0">
                  <c:v>Si</c:v>
                </c:pt>
                <c:pt idx="1">
                  <c:v>No</c:v>
                </c:pt>
              </c:strCache>
            </c:strRef>
          </c:cat>
          <c:val>
            <c:numRef>
              <c:f>Hoja1!$B$2:$B$3</c:f>
              <c:numCache>
                <c:formatCode>General</c:formatCode>
                <c:ptCount val="2"/>
                <c:pt idx="0">
                  <c:v>91</c:v>
                </c:pt>
                <c:pt idx="1">
                  <c:v>255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pPr/>
              <c:txPr>
                <a:bodyPr/>
                <a:lstStyle/>
                <a:p>
                  <a:pPr>
                    <a:defRPr sz="1600"/>
                  </a:pPr>
                  <a:endParaRPr lang="es-ES"/>
                </a:p>
              </c:txPr>
              <c:showLegendKey val="0"/>
              <c:showVal val="0"/>
              <c:showCatName val="1"/>
              <c:showSerName val="0"/>
              <c:showPercent val="1"/>
              <c:showBubbleSize val="0"/>
            </c:dLbl>
            <c:dLbl>
              <c:idx val="1"/>
              <c:spPr/>
              <c:txPr>
                <a:bodyPr/>
                <a:lstStyle/>
                <a:p>
                  <a:pPr>
                    <a:defRPr sz="1600"/>
                  </a:pPr>
                  <a:endParaRPr lang="es-ES"/>
                </a:p>
              </c:txPr>
              <c:showLegendKey val="0"/>
              <c:showVal val="0"/>
              <c:showCatName val="1"/>
              <c:showSerName val="0"/>
              <c:showPercent val="1"/>
              <c:showBubbleSize val="0"/>
            </c:dLbl>
            <c:dLbl>
              <c:idx val="3"/>
              <c:layout>
                <c:manualLayout>
                  <c:x val="-0.10168602149483531"/>
                  <c:y val="2.0863610079263795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Hoja1!$A$2:$A$5</c:f>
              <c:strCache>
                <c:ptCount val="4"/>
                <c:pt idx="0">
                  <c:v>Presencial</c:v>
                </c:pt>
                <c:pt idx="1">
                  <c:v>Semipresencial</c:v>
                </c:pt>
                <c:pt idx="2">
                  <c:v>Sólo sábados</c:v>
                </c:pt>
                <c:pt idx="3">
                  <c:v>Virtual</c:v>
                </c:pt>
              </c:strCache>
            </c:strRef>
          </c:cat>
          <c:val>
            <c:numRef>
              <c:f>Hoja1!$B$2:$B$5</c:f>
              <c:numCache>
                <c:formatCode>General</c:formatCode>
                <c:ptCount val="4"/>
                <c:pt idx="0">
                  <c:v>7</c:v>
                </c:pt>
                <c:pt idx="1">
                  <c:v>106</c:v>
                </c:pt>
                <c:pt idx="2">
                  <c:v>88</c:v>
                </c:pt>
                <c:pt idx="3">
                  <c:v>145</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Docentes</c:v>
                </c:pt>
              </c:strCache>
            </c:strRef>
          </c:tx>
          <c:invertIfNegative val="0"/>
          <c:dPt>
            <c:idx val="0"/>
            <c:invertIfNegative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686-4AE0-B6EF-DF27E48894BA}"/>
              </c:ext>
            </c:extLst>
          </c:dPt>
          <c:dPt>
            <c:idx val="1"/>
            <c:invertIfNegative val="0"/>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686-4AE0-B6EF-DF27E48894BA}"/>
              </c:ext>
            </c:extLst>
          </c:dPt>
          <c:dPt>
            <c:idx val="4"/>
            <c:invertIfNegative val="0"/>
            <c:bubble3D val="0"/>
            <c:spPr>
              <a:solidFill>
                <a:schemeClr val="accent6"/>
              </a:solidFill>
            </c:spPr>
          </c:dPt>
          <c:dPt>
            <c:idx val="7"/>
            <c:invertIfNegative val="0"/>
            <c:bubble3D val="0"/>
            <c:spPr>
              <a:solidFill>
                <a:srgbClr val="FF0000"/>
              </a:solidFill>
            </c:spPr>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Hoja1!$A$2:$A$14</c:f>
              <c:strCache>
                <c:ptCount val="13"/>
                <c:pt idx="0">
                  <c:v>Ciencias Exactas</c:v>
                </c:pt>
                <c:pt idx="1">
                  <c:v>Ciencias Sociales</c:v>
                </c:pt>
                <c:pt idx="2">
                  <c:v>Educación en Arte</c:v>
                </c:pt>
                <c:pt idx="3">
                  <c:v>Lengua y Literatura</c:v>
                </c:pt>
                <c:pt idx="4">
                  <c:v>Matemáticas</c:v>
                </c:pt>
                <c:pt idx="5">
                  <c:v>Ciencias Naturales</c:v>
                </c:pt>
                <c:pt idx="6">
                  <c:v>Educación Superior y Gestión Institucional</c:v>
                </c:pt>
                <c:pt idx="7">
                  <c:v>Educación Básica y Bachillerato</c:v>
                </c:pt>
                <c:pt idx="8">
                  <c:v>Otros</c:v>
                </c:pt>
                <c:pt idx="9">
                  <c:v>Ciencias de la Educación</c:v>
                </c:pt>
                <c:pt idx="10">
                  <c:v>Idioma Extranjero</c:v>
                </c:pt>
                <c:pt idx="11">
                  <c:v>Informática</c:v>
                </c:pt>
                <c:pt idx="12">
                  <c:v>Necesidades Educativas</c:v>
                </c:pt>
              </c:strCache>
            </c:strRef>
          </c:cat>
          <c:val>
            <c:numRef>
              <c:f>Hoja1!$B$2:$B$14</c:f>
              <c:numCache>
                <c:formatCode>General</c:formatCode>
                <c:ptCount val="13"/>
                <c:pt idx="0">
                  <c:v>29</c:v>
                </c:pt>
                <c:pt idx="1">
                  <c:v>17</c:v>
                </c:pt>
                <c:pt idx="2">
                  <c:v>13</c:v>
                </c:pt>
                <c:pt idx="3">
                  <c:v>31</c:v>
                </c:pt>
                <c:pt idx="4">
                  <c:v>134</c:v>
                </c:pt>
                <c:pt idx="5">
                  <c:v>9</c:v>
                </c:pt>
                <c:pt idx="6">
                  <c:v>43</c:v>
                </c:pt>
                <c:pt idx="7">
                  <c:v>24</c:v>
                </c:pt>
                <c:pt idx="9">
                  <c:v>12</c:v>
                </c:pt>
                <c:pt idx="10">
                  <c:v>24</c:v>
                </c:pt>
                <c:pt idx="11">
                  <c:v>5</c:v>
                </c:pt>
                <c:pt idx="12">
                  <c:v>5</c:v>
                </c:pt>
              </c:numCache>
            </c:numRef>
          </c:val>
          <c:extLst xmlns:c16r2="http://schemas.microsoft.com/office/drawing/2015/06/chart">
            <c:ext xmlns:c16="http://schemas.microsoft.com/office/drawing/2014/chart" uri="{C3380CC4-5D6E-409C-BE32-E72D297353CC}">
              <c16:uniqueId val="{00000004-B686-4AE0-B6EF-DF27E48894BA}"/>
            </c:ext>
          </c:extLst>
        </c:ser>
        <c:ser>
          <c:idx val="1"/>
          <c:order val="1"/>
          <c:tx>
            <c:strRef>
              <c:f>Hoja1!$C$1</c:f>
              <c:strCache>
                <c:ptCount val="1"/>
                <c:pt idx="0">
                  <c:v>%</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Hoja1!$A$2:$A$14</c:f>
              <c:strCache>
                <c:ptCount val="13"/>
                <c:pt idx="0">
                  <c:v>Ciencias Exactas</c:v>
                </c:pt>
                <c:pt idx="1">
                  <c:v>Ciencias Sociales</c:v>
                </c:pt>
                <c:pt idx="2">
                  <c:v>Educación en Arte</c:v>
                </c:pt>
                <c:pt idx="3">
                  <c:v>Lengua y Literatura</c:v>
                </c:pt>
                <c:pt idx="4">
                  <c:v>Matemáticas</c:v>
                </c:pt>
                <c:pt idx="5">
                  <c:v>Ciencias Naturales</c:v>
                </c:pt>
                <c:pt idx="6">
                  <c:v>Educación Superior y Gestión Institucional</c:v>
                </c:pt>
                <c:pt idx="7">
                  <c:v>Educación Básica y Bachillerato</c:v>
                </c:pt>
                <c:pt idx="8">
                  <c:v>Otros</c:v>
                </c:pt>
                <c:pt idx="9">
                  <c:v>Ciencias de la Educación</c:v>
                </c:pt>
                <c:pt idx="10">
                  <c:v>Idioma Extranjero</c:v>
                </c:pt>
                <c:pt idx="11">
                  <c:v>Informática</c:v>
                </c:pt>
                <c:pt idx="12">
                  <c:v>Necesidades Educativas</c:v>
                </c:pt>
              </c:strCache>
            </c:strRef>
          </c:cat>
          <c:val>
            <c:numRef>
              <c:f>Hoja1!$C$2:$C$14</c:f>
              <c:numCache>
                <c:formatCode>0.0%</c:formatCode>
                <c:ptCount val="13"/>
                <c:pt idx="0">
                  <c:v>8.3815028901734104E-2</c:v>
                </c:pt>
                <c:pt idx="1">
                  <c:v>4.9132947976878616E-2</c:v>
                </c:pt>
                <c:pt idx="2">
                  <c:v>3.7572254335260118E-2</c:v>
                </c:pt>
                <c:pt idx="3">
                  <c:v>8.9595375722543349E-2</c:v>
                </c:pt>
                <c:pt idx="4">
                  <c:v>0.38728323699421963</c:v>
                </c:pt>
                <c:pt idx="5">
                  <c:v>2.6011560693641619E-2</c:v>
                </c:pt>
                <c:pt idx="6">
                  <c:v>0.12427745664739884</c:v>
                </c:pt>
                <c:pt idx="7">
                  <c:v>6.9364161849710976E-2</c:v>
                </c:pt>
                <c:pt idx="9">
                  <c:v>3.4682080924855488E-2</c:v>
                </c:pt>
                <c:pt idx="10">
                  <c:v>6.9364161849710976E-2</c:v>
                </c:pt>
                <c:pt idx="11">
                  <c:v>1.4450867052023121E-2</c:v>
                </c:pt>
                <c:pt idx="12">
                  <c:v>1.4450867052023121E-2</c:v>
                </c:pt>
              </c:numCache>
            </c:numRef>
          </c:val>
          <c:extLst xmlns:c16r2="http://schemas.microsoft.com/office/drawing/2015/06/chart">
            <c:ext xmlns:c16="http://schemas.microsoft.com/office/drawing/2014/chart" uri="{C3380CC4-5D6E-409C-BE32-E72D297353CC}">
              <c16:uniqueId val="{00000005-B686-4AE0-B6EF-DF27E48894BA}"/>
            </c:ext>
          </c:extLst>
        </c:ser>
        <c:dLbls>
          <c:showLegendKey val="0"/>
          <c:showVal val="0"/>
          <c:showCatName val="0"/>
          <c:showSerName val="0"/>
          <c:showPercent val="0"/>
          <c:showBubbleSize val="0"/>
        </c:dLbls>
        <c:gapWidth val="100"/>
        <c:axId val="72723072"/>
        <c:axId val="72721152"/>
      </c:barChart>
      <c:valAx>
        <c:axId val="72721152"/>
        <c:scaling>
          <c:orientation val="minMax"/>
        </c:scaling>
        <c:delete val="0"/>
        <c:axPos val="b"/>
        <c:majorGridlines/>
        <c:numFmt formatCode="General" sourceLinked="1"/>
        <c:majorTickMark val="out"/>
        <c:minorTickMark val="none"/>
        <c:tickLblPos val="nextTo"/>
        <c:crossAx val="72723072"/>
        <c:crosses val="autoZero"/>
        <c:crossBetween val="between"/>
      </c:valAx>
      <c:catAx>
        <c:axId val="72723072"/>
        <c:scaling>
          <c:orientation val="minMax"/>
        </c:scaling>
        <c:delete val="0"/>
        <c:axPos val="l"/>
        <c:numFmt formatCode="General" sourceLinked="0"/>
        <c:majorTickMark val="out"/>
        <c:minorTickMark val="none"/>
        <c:tickLblPos val="nextTo"/>
        <c:crossAx val="72721152"/>
        <c:crosses val="autoZero"/>
        <c:auto val="1"/>
        <c:lblAlgn val="ctr"/>
        <c:lblOffset val="100"/>
        <c:noMultiLvlLbl val="0"/>
      </c:catAx>
      <c:spPr>
        <a:noFill/>
        <a:ln>
          <a:noFill/>
        </a:ln>
        <a:effectLst/>
        <a:sp3d/>
      </c:spPr>
    </c:plotArea>
    <c:legend>
      <c:legendPos val="r"/>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Docentes</c:v>
                </c:pt>
              </c:strCache>
            </c:strRef>
          </c:tx>
          <c:invertIfNegative val="0"/>
          <c:dPt>
            <c:idx val="0"/>
            <c:invertIfNegative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B90-42A2-97A6-0B3C52E12F26}"/>
              </c:ext>
            </c:extLst>
          </c:dPt>
          <c:dPt>
            <c:idx val="1"/>
            <c:invertIfNegative val="0"/>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B90-42A2-97A6-0B3C52E12F26}"/>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Hoja1!$A$2:$A$16</c:f>
              <c:strCache>
                <c:ptCount val="15"/>
                <c:pt idx="0">
                  <c:v>Lengua y Literatura</c:v>
                </c:pt>
                <c:pt idx="1">
                  <c:v>Matemáticas</c:v>
                </c:pt>
                <c:pt idx="2">
                  <c:v>Ciencias Naturales</c:v>
                </c:pt>
                <c:pt idx="3">
                  <c:v>Educación General Básica</c:v>
                </c:pt>
                <c:pt idx="4">
                  <c:v>Educación Cultural y Artística</c:v>
                </c:pt>
                <c:pt idx="5">
                  <c:v>Educación Física</c:v>
                </c:pt>
                <c:pt idx="6">
                  <c:v>Lengua Extranjera</c:v>
                </c:pt>
                <c:pt idx="7">
                  <c:v>Historia</c:v>
                </c:pt>
                <c:pt idx="8">
                  <c:v>Proyecto Escolar</c:v>
                </c:pt>
                <c:pt idx="9">
                  <c:v>Física</c:v>
                </c:pt>
                <c:pt idx="10">
                  <c:v>Química</c:v>
                </c:pt>
                <c:pt idx="11">
                  <c:v>Educación para la ciudadanía</c:v>
                </c:pt>
                <c:pt idx="12">
                  <c:v>Emprendimiento y Gestión</c:v>
                </c:pt>
                <c:pt idx="13">
                  <c:v>Filosofía</c:v>
                </c:pt>
                <c:pt idx="14">
                  <c:v>Estudios Sociales</c:v>
                </c:pt>
              </c:strCache>
            </c:strRef>
          </c:cat>
          <c:val>
            <c:numRef>
              <c:f>Hoja1!$B$2:$B$16</c:f>
              <c:numCache>
                <c:formatCode>General</c:formatCode>
                <c:ptCount val="15"/>
                <c:pt idx="0">
                  <c:v>99</c:v>
                </c:pt>
                <c:pt idx="1">
                  <c:v>156</c:v>
                </c:pt>
                <c:pt idx="2">
                  <c:v>101</c:v>
                </c:pt>
                <c:pt idx="3">
                  <c:v>102</c:v>
                </c:pt>
                <c:pt idx="4">
                  <c:v>67</c:v>
                </c:pt>
                <c:pt idx="5">
                  <c:v>59</c:v>
                </c:pt>
                <c:pt idx="6">
                  <c:v>45</c:v>
                </c:pt>
                <c:pt idx="7">
                  <c:v>20</c:v>
                </c:pt>
                <c:pt idx="8">
                  <c:v>78</c:v>
                </c:pt>
                <c:pt idx="9">
                  <c:v>93</c:v>
                </c:pt>
                <c:pt idx="10">
                  <c:v>14</c:v>
                </c:pt>
                <c:pt idx="11">
                  <c:v>39</c:v>
                </c:pt>
                <c:pt idx="12">
                  <c:v>35</c:v>
                </c:pt>
                <c:pt idx="13">
                  <c:v>22</c:v>
                </c:pt>
                <c:pt idx="14">
                  <c:v>102</c:v>
                </c:pt>
              </c:numCache>
            </c:numRef>
          </c:val>
          <c:extLst xmlns:c16r2="http://schemas.microsoft.com/office/drawing/2015/06/chart">
            <c:ext xmlns:c16="http://schemas.microsoft.com/office/drawing/2014/chart" uri="{C3380CC4-5D6E-409C-BE32-E72D297353CC}">
              <c16:uniqueId val="{00000004-BB90-42A2-97A6-0B3C52E12F26}"/>
            </c:ext>
          </c:extLst>
        </c:ser>
        <c:ser>
          <c:idx val="1"/>
          <c:order val="1"/>
          <c:tx>
            <c:strRef>
              <c:f>Hoja1!$C$1</c:f>
              <c:strCache>
                <c:ptCount val="1"/>
                <c:pt idx="0">
                  <c:v>%</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Hoja1!$A$2:$A$16</c:f>
              <c:strCache>
                <c:ptCount val="15"/>
                <c:pt idx="0">
                  <c:v>Lengua y Literatura</c:v>
                </c:pt>
                <c:pt idx="1">
                  <c:v>Matemáticas</c:v>
                </c:pt>
                <c:pt idx="2">
                  <c:v>Ciencias Naturales</c:v>
                </c:pt>
                <c:pt idx="3">
                  <c:v>Educación General Básica</c:v>
                </c:pt>
                <c:pt idx="4">
                  <c:v>Educación Cultural y Artística</c:v>
                </c:pt>
                <c:pt idx="5">
                  <c:v>Educación Física</c:v>
                </c:pt>
                <c:pt idx="6">
                  <c:v>Lengua Extranjera</c:v>
                </c:pt>
                <c:pt idx="7">
                  <c:v>Historia</c:v>
                </c:pt>
                <c:pt idx="8">
                  <c:v>Proyecto Escolar</c:v>
                </c:pt>
                <c:pt idx="9">
                  <c:v>Física</c:v>
                </c:pt>
                <c:pt idx="10">
                  <c:v>Química</c:v>
                </c:pt>
                <c:pt idx="11">
                  <c:v>Educación para la ciudadanía</c:v>
                </c:pt>
                <c:pt idx="12">
                  <c:v>Emprendimiento y Gestión</c:v>
                </c:pt>
                <c:pt idx="13">
                  <c:v>Filosofía</c:v>
                </c:pt>
                <c:pt idx="14">
                  <c:v>Estudios Sociales</c:v>
                </c:pt>
              </c:strCache>
            </c:strRef>
          </c:cat>
          <c:val>
            <c:numRef>
              <c:f>Hoja1!$C$2:$C$16</c:f>
              <c:numCache>
                <c:formatCode>0.0%</c:formatCode>
                <c:ptCount val="15"/>
                <c:pt idx="0">
                  <c:v>0.2861271676300578</c:v>
                </c:pt>
                <c:pt idx="1">
                  <c:v>0.45086705202312138</c:v>
                </c:pt>
                <c:pt idx="2">
                  <c:v>0.29190751445086704</c:v>
                </c:pt>
                <c:pt idx="3">
                  <c:v>0.2947976878612717</c:v>
                </c:pt>
                <c:pt idx="4">
                  <c:v>0.19364161849710981</c:v>
                </c:pt>
                <c:pt idx="5">
                  <c:v>0.17052023121387283</c:v>
                </c:pt>
                <c:pt idx="6">
                  <c:v>0.13005780346820808</c:v>
                </c:pt>
                <c:pt idx="7">
                  <c:v>5.7803468208092484E-2</c:v>
                </c:pt>
                <c:pt idx="8">
                  <c:v>0.22543352601156069</c:v>
                </c:pt>
                <c:pt idx="9">
                  <c:v>0.26878612716763006</c:v>
                </c:pt>
                <c:pt idx="10">
                  <c:v>4.046242774566474E-2</c:v>
                </c:pt>
                <c:pt idx="11">
                  <c:v>0.11271676300578035</c:v>
                </c:pt>
                <c:pt idx="12">
                  <c:v>0.10115606936416185</c:v>
                </c:pt>
                <c:pt idx="13">
                  <c:v>6.358381502890173E-2</c:v>
                </c:pt>
                <c:pt idx="14">
                  <c:v>0.2947976878612717</c:v>
                </c:pt>
              </c:numCache>
            </c:numRef>
          </c:val>
          <c:extLst xmlns:c16r2="http://schemas.microsoft.com/office/drawing/2015/06/chart">
            <c:ext xmlns:c16="http://schemas.microsoft.com/office/drawing/2014/chart" uri="{C3380CC4-5D6E-409C-BE32-E72D297353CC}">
              <c16:uniqueId val="{00000005-BB90-42A2-97A6-0B3C52E12F26}"/>
            </c:ext>
          </c:extLst>
        </c:ser>
        <c:dLbls>
          <c:showLegendKey val="0"/>
          <c:showVal val="0"/>
          <c:showCatName val="0"/>
          <c:showSerName val="0"/>
          <c:showPercent val="0"/>
          <c:showBubbleSize val="0"/>
        </c:dLbls>
        <c:gapWidth val="100"/>
        <c:axId val="74547584"/>
        <c:axId val="74463872"/>
      </c:barChart>
      <c:valAx>
        <c:axId val="74463872"/>
        <c:scaling>
          <c:orientation val="minMax"/>
        </c:scaling>
        <c:delete val="0"/>
        <c:axPos val="b"/>
        <c:majorGridlines/>
        <c:numFmt formatCode="General" sourceLinked="1"/>
        <c:majorTickMark val="out"/>
        <c:minorTickMark val="none"/>
        <c:tickLblPos val="nextTo"/>
        <c:crossAx val="74547584"/>
        <c:crosses val="autoZero"/>
        <c:crossBetween val="between"/>
      </c:valAx>
      <c:catAx>
        <c:axId val="74547584"/>
        <c:scaling>
          <c:orientation val="minMax"/>
        </c:scaling>
        <c:delete val="0"/>
        <c:axPos val="l"/>
        <c:numFmt formatCode="General" sourceLinked="0"/>
        <c:majorTickMark val="out"/>
        <c:minorTickMark val="none"/>
        <c:tickLblPos val="nextTo"/>
        <c:crossAx val="74463872"/>
        <c:crosses val="autoZero"/>
        <c:auto val="1"/>
        <c:lblAlgn val="ctr"/>
        <c:lblOffset val="100"/>
        <c:noMultiLvlLbl val="0"/>
      </c:catAx>
      <c:spPr>
        <a:noFill/>
        <a:ln>
          <a:noFill/>
        </a:ln>
        <a:effectLst/>
        <a:sp3d/>
      </c:spPr>
    </c:plotArea>
    <c:legend>
      <c:legendPos val="r"/>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dLbls>
            <c:dLbl>
              <c:idx val="0"/>
              <c:layout>
                <c:manualLayout>
                  <c:x val="8.0805934670503329E-2"/>
                  <c:y val="-6.6048770665279276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Hoja1!$A$2:$A$5</c:f>
              <c:strCache>
                <c:ptCount val="4"/>
                <c:pt idx="0">
                  <c:v>UCE</c:v>
                </c:pt>
                <c:pt idx="1">
                  <c:v>UTPL</c:v>
                </c:pt>
                <c:pt idx="2">
                  <c:v>ESPE</c:v>
                </c:pt>
                <c:pt idx="3">
                  <c:v>Otro</c:v>
                </c:pt>
              </c:strCache>
            </c:strRef>
          </c:cat>
          <c:val>
            <c:numRef>
              <c:f>Hoja1!$B$2:$B$5</c:f>
              <c:numCache>
                <c:formatCode>General</c:formatCode>
                <c:ptCount val="4"/>
                <c:pt idx="0">
                  <c:v>74</c:v>
                </c:pt>
                <c:pt idx="1">
                  <c:v>38</c:v>
                </c:pt>
                <c:pt idx="2">
                  <c:v>184</c:v>
                </c:pt>
                <c:pt idx="3">
                  <c:v>50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8A24E-8502-40B2-ABBB-1C962212D20E}" type="doc">
      <dgm:prSet loTypeId="urn:microsoft.com/office/officeart/2005/8/layout/process5" loCatId="process" qsTypeId="urn:microsoft.com/office/officeart/2005/8/quickstyle/simple1" qsCatId="simple" csTypeId="urn:microsoft.com/office/officeart/2005/8/colors/colorful1#9" csCatId="colorful" phldr="1"/>
      <dgm:spPr/>
      <dgm:t>
        <a:bodyPr/>
        <a:lstStyle/>
        <a:p>
          <a:endParaRPr lang="es-ES"/>
        </a:p>
      </dgm:t>
    </dgm:pt>
    <dgm:pt modelId="{B20C00CF-1F4E-4D47-B52F-65B4353843E3}">
      <dgm:prSet phldrT="[Texto]"/>
      <dgm:spPr/>
      <dgm:t>
        <a:bodyPr/>
        <a:lstStyle/>
        <a:p>
          <a:r>
            <a:rPr lang="es-EC" dirty="0" smtClean="0"/>
            <a:t>UNESCO (2015) promueve los Objetivos de Desarrollo Sostenible para el 2030, objetivo 4 Educación de Calidad, ubica al docente como eje principal del sistema.</a:t>
          </a:r>
          <a:endParaRPr lang="es-ES" dirty="0"/>
        </a:p>
      </dgm:t>
    </dgm:pt>
    <dgm:pt modelId="{CDF41B19-A527-495E-863D-BE885A3D4E01}" type="parTrans" cxnId="{64FA33D5-1171-4514-8031-C52F1164F1CE}">
      <dgm:prSet/>
      <dgm:spPr/>
      <dgm:t>
        <a:bodyPr/>
        <a:lstStyle/>
        <a:p>
          <a:endParaRPr lang="es-ES"/>
        </a:p>
      </dgm:t>
    </dgm:pt>
    <dgm:pt modelId="{9499C05A-2840-4870-ADC2-A726ABC6C8FF}" type="sibTrans" cxnId="{64FA33D5-1171-4514-8031-C52F1164F1CE}">
      <dgm:prSet/>
      <dgm:spPr/>
      <dgm:t>
        <a:bodyPr/>
        <a:lstStyle/>
        <a:p>
          <a:endParaRPr lang="es-ES"/>
        </a:p>
      </dgm:t>
    </dgm:pt>
    <dgm:pt modelId="{D705DC39-0E44-4870-ABEB-32AA295B4182}">
      <dgm:prSet phldrT="[Texto]"/>
      <dgm:spPr/>
      <dgm:t>
        <a:bodyPr/>
        <a:lstStyle/>
        <a:p>
          <a:r>
            <a:rPr lang="es-EC" dirty="0" smtClean="0"/>
            <a:t>Ecuador (Constitución, 2008) surgen cambios dentro del Sistema Nacional de Educación. </a:t>
          </a:r>
          <a:r>
            <a:rPr lang="es-EC" dirty="0" err="1" smtClean="0"/>
            <a:t>LOEI</a:t>
          </a:r>
          <a:r>
            <a:rPr lang="es-EC" dirty="0" smtClean="0"/>
            <a:t> (2011) faculta el ingreso a la carrera educativa pública al contar con título de educación superior (art. 96). Desde el año 2013 se inicia los procesos de </a:t>
          </a:r>
          <a:r>
            <a:rPr lang="es-EC" dirty="0" err="1" smtClean="0"/>
            <a:t>QSM</a:t>
          </a:r>
          <a:r>
            <a:rPr lang="es-EC" dirty="0" smtClean="0"/>
            <a:t> y se crea  la </a:t>
          </a:r>
          <a:r>
            <a:rPr lang="es-EC" dirty="0" err="1" smtClean="0"/>
            <a:t>UNAE</a:t>
          </a:r>
          <a:r>
            <a:rPr lang="es-EC" dirty="0" smtClean="0"/>
            <a:t> para «fomentar el ejercicio de la docencia». </a:t>
          </a:r>
          <a:endParaRPr lang="es-ES" dirty="0"/>
        </a:p>
      </dgm:t>
    </dgm:pt>
    <dgm:pt modelId="{28F82492-BD77-42E2-BE03-65E7D7CE521F}" type="parTrans" cxnId="{3AEB1D23-042A-459D-8BEC-A19A1ADCDE22}">
      <dgm:prSet/>
      <dgm:spPr/>
      <dgm:t>
        <a:bodyPr/>
        <a:lstStyle/>
        <a:p>
          <a:endParaRPr lang="es-ES"/>
        </a:p>
      </dgm:t>
    </dgm:pt>
    <dgm:pt modelId="{0CAB79D3-B650-4992-87F6-356E0A78F00F}" type="sibTrans" cxnId="{3AEB1D23-042A-459D-8BEC-A19A1ADCDE22}">
      <dgm:prSet/>
      <dgm:spPr/>
      <dgm:t>
        <a:bodyPr/>
        <a:lstStyle/>
        <a:p>
          <a:endParaRPr lang="es-ES"/>
        </a:p>
      </dgm:t>
    </dgm:pt>
    <dgm:pt modelId="{36CAD4BD-3A6B-4040-B930-12D950DBADE2}">
      <dgm:prSet phldrT="[Texto]"/>
      <dgm:spPr/>
      <dgm:t>
        <a:bodyPr/>
        <a:lstStyle/>
        <a:p>
          <a:r>
            <a:rPr lang="es-MX" dirty="0" smtClean="0"/>
            <a:t>En el ámbito de posgrados en educación </a:t>
          </a:r>
          <a:r>
            <a:rPr lang="es-MX" dirty="0" err="1" smtClean="0"/>
            <a:t>SENESCYT</a:t>
          </a:r>
          <a:r>
            <a:rPr lang="es-MX" dirty="0" smtClean="0"/>
            <a:t> (2017) registra solo 2 especializaciones, 11 maestrías tipo profesional, 1 maestría en investigación educativa, se carece de oferta en PhD</a:t>
          </a:r>
          <a:r>
            <a:rPr lang="es-ES" dirty="0" smtClean="0"/>
            <a:t>. Tungurahua cuenta con una oferta en Innovación y Liderazgo Educativo. </a:t>
          </a:r>
          <a:endParaRPr lang="es-ES" dirty="0"/>
        </a:p>
      </dgm:t>
    </dgm:pt>
    <dgm:pt modelId="{3C61B041-0875-4F12-8318-77DC5C6EBA11}" type="parTrans" cxnId="{2B71B80D-F80A-4BF8-994E-B5B3582E7D1F}">
      <dgm:prSet/>
      <dgm:spPr/>
      <dgm:t>
        <a:bodyPr/>
        <a:lstStyle/>
        <a:p>
          <a:endParaRPr lang="es-ES"/>
        </a:p>
      </dgm:t>
    </dgm:pt>
    <dgm:pt modelId="{FF120746-AB1C-4E5E-AD14-52F947DAB1B6}" type="sibTrans" cxnId="{2B71B80D-F80A-4BF8-994E-B5B3582E7D1F}">
      <dgm:prSet/>
      <dgm:spPr/>
      <dgm:t>
        <a:bodyPr/>
        <a:lstStyle/>
        <a:p>
          <a:endParaRPr lang="es-ES"/>
        </a:p>
      </dgm:t>
    </dgm:pt>
    <dgm:pt modelId="{97257EB4-BA30-41CB-9C13-0A13B4CB689D}">
      <dgm:prSet phldrT="[Texto]"/>
      <dgm:spPr/>
      <dgm:t>
        <a:bodyPr/>
        <a:lstStyle/>
        <a:p>
          <a:r>
            <a:rPr lang="es-EC" dirty="0" smtClean="0"/>
            <a:t>Los planteles educativos cuentan con diversidad de problemáticas socio-educativas por la desarticulación del </a:t>
          </a:r>
          <a:r>
            <a:rPr lang="es-EC" dirty="0" err="1" smtClean="0"/>
            <a:t>MinEduc</a:t>
          </a:r>
          <a:r>
            <a:rPr lang="es-EC" dirty="0" smtClean="0"/>
            <a:t> con las Universidades del país para profesionalizar a docentes sin títulos de tercer nivel en Ciencias de la Educación. </a:t>
          </a:r>
          <a:endParaRPr lang="es-ES" dirty="0"/>
        </a:p>
      </dgm:t>
    </dgm:pt>
    <dgm:pt modelId="{3350ED89-26BA-4C26-B16E-3BCBE00E6643}" type="parTrans" cxnId="{E3D74739-045F-4164-B6FD-E181781E7332}">
      <dgm:prSet/>
      <dgm:spPr/>
      <dgm:t>
        <a:bodyPr/>
        <a:lstStyle/>
        <a:p>
          <a:endParaRPr lang="es-ES"/>
        </a:p>
      </dgm:t>
    </dgm:pt>
    <dgm:pt modelId="{CD03B9E2-2A6B-4AED-8141-19A1D044C3D9}" type="sibTrans" cxnId="{E3D74739-045F-4164-B6FD-E181781E7332}">
      <dgm:prSet/>
      <dgm:spPr/>
      <dgm:t>
        <a:bodyPr/>
        <a:lstStyle/>
        <a:p>
          <a:endParaRPr lang="es-ES"/>
        </a:p>
      </dgm:t>
    </dgm:pt>
    <dgm:pt modelId="{F8F85053-82CE-4F02-A694-0AE77671F6EE}" type="pres">
      <dgm:prSet presAssocID="{BA38A24E-8502-40B2-ABBB-1C962212D20E}" presName="diagram" presStyleCnt="0">
        <dgm:presLayoutVars>
          <dgm:dir/>
          <dgm:resizeHandles val="exact"/>
        </dgm:presLayoutVars>
      </dgm:prSet>
      <dgm:spPr/>
      <dgm:t>
        <a:bodyPr/>
        <a:lstStyle/>
        <a:p>
          <a:endParaRPr lang="es-ES"/>
        </a:p>
      </dgm:t>
    </dgm:pt>
    <dgm:pt modelId="{33D567C3-AF8F-4CAF-9A74-087F6B17724B}" type="pres">
      <dgm:prSet presAssocID="{B20C00CF-1F4E-4D47-B52F-65B4353843E3}" presName="node" presStyleLbl="node1" presStyleIdx="0" presStyleCnt="4">
        <dgm:presLayoutVars>
          <dgm:bulletEnabled val="1"/>
        </dgm:presLayoutVars>
      </dgm:prSet>
      <dgm:spPr/>
      <dgm:t>
        <a:bodyPr/>
        <a:lstStyle/>
        <a:p>
          <a:endParaRPr lang="es-ES"/>
        </a:p>
      </dgm:t>
    </dgm:pt>
    <dgm:pt modelId="{C925202F-56D2-4915-8464-408DB272B18A}" type="pres">
      <dgm:prSet presAssocID="{9499C05A-2840-4870-ADC2-A726ABC6C8FF}" presName="sibTrans" presStyleLbl="sibTrans2D1" presStyleIdx="0" presStyleCnt="3"/>
      <dgm:spPr/>
      <dgm:t>
        <a:bodyPr/>
        <a:lstStyle/>
        <a:p>
          <a:endParaRPr lang="es-ES"/>
        </a:p>
      </dgm:t>
    </dgm:pt>
    <dgm:pt modelId="{3AD1CEB0-F311-449E-A1B2-47EC6AEAB22F}" type="pres">
      <dgm:prSet presAssocID="{9499C05A-2840-4870-ADC2-A726ABC6C8FF}" presName="connectorText" presStyleLbl="sibTrans2D1" presStyleIdx="0" presStyleCnt="3"/>
      <dgm:spPr/>
      <dgm:t>
        <a:bodyPr/>
        <a:lstStyle/>
        <a:p>
          <a:endParaRPr lang="es-ES"/>
        </a:p>
      </dgm:t>
    </dgm:pt>
    <dgm:pt modelId="{DC349CCD-28D0-4756-99F2-D55210AA28C0}" type="pres">
      <dgm:prSet presAssocID="{D705DC39-0E44-4870-ABEB-32AA295B4182}" presName="node" presStyleLbl="node1" presStyleIdx="1" presStyleCnt="4">
        <dgm:presLayoutVars>
          <dgm:bulletEnabled val="1"/>
        </dgm:presLayoutVars>
      </dgm:prSet>
      <dgm:spPr/>
      <dgm:t>
        <a:bodyPr/>
        <a:lstStyle/>
        <a:p>
          <a:endParaRPr lang="es-ES"/>
        </a:p>
      </dgm:t>
    </dgm:pt>
    <dgm:pt modelId="{76E94762-78DF-4734-9DF9-F9D20A696ED2}" type="pres">
      <dgm:prSet presAssocID="{0CAB79D3-B650-4992-87F6-356E0A78F00F}" presName="sibTrans" presStyleLbl="sibTrans2D1" presStyleIdx="1" presStyleCnt="3"/>
      <dgm:spPr/>
      <dgm:t>
        <a:bodyPr/>
        <a:lstStyle/>
        <a:p>
          <a:endParaRPr lang="es-ES"/>
        </a:p>
      </dgm:t>
    </dgm:pt>
    <dgm:pt modelId="{BD8DE443-A772-43AC-8989-71618AEA935B}" type="pres">
      <dgm:prSet presAssocID="{0CAB79D3-B650-4992-87F6-356E0A78F00F}" presName="connectorText" presStyleLbl="sibTrans2D1" presStyleIdx="1" presStyleCnt="3"/>
      <dgm:spPr/>
      <dgm:t>
        <a:bodyPr/>
        <a:lstStyle/>
        <a:p>
          <a:endParaRPr lang="es-ES"/>
        </a:p>
      </dgm:t>
    </dgm:pt>
    <dgm:pt modelId="{DF956D43-F691-4BC8-829E-94963803A79A}" type="pres">
      <dgm:prSet presAssocID="{36CAD4BD-3A6B-4040-B930-12D950DBADE2}" presName="node" presStyleLbl="node1" presStyleIdx="2" presStyleCnt="4">
        <dgm:presLayoutVars>
          <dgm:bulletEnabled val="1"/>
        </dgm:presLayoutVars>
      </dgm:prSet>
      <dgm:spPr/>
      <dgm:t>
        <a:bodyPr/>
        <a:lstStyle/>
        <a:p>
          <a:endParaRPr lang="es-ES"/>
        </a:p>
      </dgm:t>
    </dgm:pt>
    <dgm:pt modelId="{415C4C56-18A1-48D9-AF60-ECAD239F2A99}" type="pres">
      <dgm:prSet presAssocID="{FF120746-AB1C-4E5E-AD14-52F947DAB1B6}" presName="sibTrans" presStyleLbl="sibTrans2D1" presStyleIdx="2" presStyleCnt="3"/>
      <dgm:spPr/>
      <dgm:t>
        <a:bodyPr/>
        <a:lstStyle/>
        <a:p>
          <a:endParaRPr lang="es-ES"/>
        </a:p>
      </dgm:t>
    </dgm:pt>
    <dgm:pt modelId="{E69D2545-16A8-4870-95D8-43C617F47F2C}" type="pres">
      <dgm:prSet presAssocID="{FF120746-AB1C-4E5E-AD14-52F947DAB1B6}" presName="connectorText" presStyleLbl="sibTrans2D1" presStyleIdx="2" presStyleCnt="3"/>
      <dgm:spPr/>
      <dgm:t>
        <a:bodyPr/>
        <a:lstStyle/>
        <a:p>
          <a:endParaRPr lang="es-ES"/>
        </a:p>
      </dgm:t>
    </dgm:pt>
    <dgm:pt modelId="{5141F5D1-0F98-4C9F-AD69-CA748E538EC5}" type="pres">
      <dgm:prSet presAssocID="{97257EB4-BA30-41CB-9C13-0A13B4CB689D}" presName="node" presStyleLbl="node1" presStyleIdx="3" presStyleCnt="4">
        <dgm:presLayoutVars>
          <dgm:bulletEnabled val="1"/>
        </dgm:presLayoutVars>
      </dgm:prSet>
      <dgm:spPr/>
      <dgm:t>
        <a:bodyPr/>
        <a:lstStyle/>
        <a:p>
          <a:endParaRPr lang="es-ES"/>
        </a:p>
      </dgm:t>
    </dgm:pt>
  </dgm:ptLst>
  <dgm:cxnLst>
    <dgm:cxn modelId="{BC018922-3A57-4929-8043-35BB1E9C549C}" type="presOf" srcId="{B20C00CF-1F4E-4D47-B52F-65B4353843E3}" destId="{33D567C3-AF8F-4CAF-9A74-087F6B17724B}" srcOrd="0" destOrd="0" presId="urn:microsoft.com/office/officeart/2005/8/layout/process5"/>
    <dgm:cxn modelId="{1BF65AFA-C40C-4D48-ADA7-D125211495C1}" type="presOf" srcId="{BA38A24E-8502-40B2-ABBB-1C962212D20E}" destId="{F8F85053-82CE-4F02-A694-0AE77671F6EE}" srcOrd="0" destOrd="0" presId="urn:microsoft.com/office/officeart/2005/8/layout/process5"/>
    <dgm:cxn modelId="{3AEB1D23-042A-459D-8BEC-A19A1ADCDE22}" srcId="{BA38A24E-8502-40B2-ABBB-1C962212D20E}" destId="{D705DC39-0E44-4870-ABEB-32AA295B4182}" srcOrd="1" destOrd="0" parTransId="{28F82492-BD77-42E2-BE03-65E7D7CE521F}" sibTransId="{0CAB79D3-B650-4992-87F6-356E0A78F00F}"/>
    <dgm:cxn modelId="{73770DE2-1512-485E-9E77-EF68B7B4795A}" type="presOf" srcId="{FF120746-AB1C-4E5E-AD14-52F947DAB1B6}" destId="{E69D2545-16A8-4870-95D8-43C617F47F2C}" srcOrd="1" destOrd="0" presId="urn:microsoft.com/office/officeart/2005/8/layout/process5"/>
    <dgm:cxn modelId="{4A547AB0-EBC1-401D-BFD2-CA6E2F3405D4}" type="presOf" srcId="{0CAB79D3-B650-4992-87F6-356E0A78F00F}" destId="{BD8DE443-A772-43AC-8989-71618AEA935B}" srcOrd="1" destOrd="0" presId="urn:microsoft.com/office/officeart/2005/8/layout/process5"/>
    <dgm:cxn modelId="{2B71B80D-F80A-4BF8-994E-B5B3582E7D1F}" srcId="{BA38A24E-8502-40B2-ABBB-1C962212D20E}" destId="{36CAD4BD-3A6B-4040-B930-12D950DBADE2}" srcOrd="2" destOrd="0" parTransId="{3C61B041-0875-4F12-8318-77DC5C6EBA11}" sibTransId="{FF120746-AB1C-4E5E-AD14-52F947DAB1B6}"/>
    <dgm:cxn modelId="{E3D74739-045F-4164-B6FD-E181781E7332}" srcId="{BA38A24E-8502-40B2-ABBB-1C962212D20E}" destId="{97257EB4-BA30-41CB-9C13-0A13B4CB689D}" srcOrd="3" destOrd="0" parTransId="{3350ED89-26BA-4C26-B16E-3BCBE00E6643}" sibTransId="{CD03B9E2-2A6B-4AED-8141-19A1D044C3D9}"/>
    <dgm:cxn modelId="{ACCA9E0D-CAB7-4002-AFB8-5BF274058E67}" type="presOf" srcId="{36CAD4BD-3A6B-4040-B930-12D950DBADE2}" destId="{DF956D43-F691-4BC8-829E-94963803A79A}" srcOrd="0" destOrd="0" presId="urn:microsoft.com/office/officeart/2005/8/layout/process5"/>
    <dgm:cxn modelId="{5D3A8658-C09B-4542-8FFA-EE6FD0B8F1FC}" type="presOf" srcId="{0CAB79D3-B650-4992-87F6-356E0A78F00F}" destId="{76E94762-78DF-4734-9DF9-F9D20A696ED2}" srcOrd="0" destOrd="0" presId="urn:microsoft.com/office/officeart/2005/8/layout/process5"/>
    <dgm:cxn modelId="{386EA874-0EC3-40DF-B8D5-D4AD60F18881}" type="presOf" srcId="{D705DC39-0E44-4870-ABEB-32AA295B4182}" destId="{DC349CCD-28D0-4756-99F2-D55210AA28C0}" srcOrd="0" destOrd="0" presId="urn:microsoft.com/office/officeart/2005/8/layout/process5"/>
    <dgm:cxn modelId="{AC910525-97D9-4A05-94A1-36B6424397D0}" type="presOf" srcId="{97257EB4-BA30-41CB-9C13-0A13B4CB689D}" destId="{5141F5D1-0F98-4C9F-AD69-CA748E538EC5}" srcOrd="0" destOrd="0" presId="urn:microsoft.com/office/officeart/2005/8/layout/process5"/>
    <dgm:cxn modelId="{B94E50FF-2A1D-471C-9978-06BA01FDFF6B}" type="presOf" srcId="{FF120746-AB1C-4E5E-AD14-52F947DAB1B6}" destId="{415C4C56-18A1-48D9-AF60-ECAD239F2A99}" srcOrd="0" destOrd="0" presId="urn:microsoft.com/office/officeart/2005/8/layout/process5"/>
    <dgm:cxn modelId="{860D9B4C-49A4-4E31-BF8B-79096A819F37}" type="presOf" srcId="{9499C05A-2840-4870-ADC2-A726ABC6C8FF}" destId="{3AD1CEB0-F311-449E-A1B2-47EC6AEAB22F}" srcOrd="1" destOrd="0" presId="urn:microsoft.com/office/officeart/2005/8/layout/process5"/>
    <dgm:cxn modelId="{CF1EAFD6-9796-4921-B5B4-434D85688DB7}" type="presOf" srcId="{9499C05A-2840-4870-ADC2-A726ABC6C8FF}" destId="{C925202F-56D2-4915-8464-408DB272B18A}" srcOrd="0" destOrd="0" presId="urn:microsoft.com/office/officeart/2005/8/layout/process5"/>
    <dgm:cxn modelId="{64FA33D5-1171-4514-8031-C52F1164F1CE}" srcId="{BA38A24E-8502-40B2-ABBB-1C962212D20E}" destId="{B20C00CF-1F4E-4D47-B52F-65B4353843E3}" srcOrd="0" destOrd="0" parTransId="{CDF41B19-A527-495E-863D-BE885A3D4E01}" sibTransId="{9499C05A-2840-4870-ADC2-A726ABC6C8FF}"/>
    <dgm:cxn modelId="{B1E95B8C-726E-4412-A958-6307F1838BF0}" type="presParOf" srcId="{F8F85053-82CE-4F02-A694-0AE77671F6EE}" destId="{33D567C3-AF8F-4CAF-9A74-087F6B17724B}" srcOrd="0" destOrd="0" presId="urn:microsoft.com/office/officeart/2005/8/layout/process5"/>
    <dgm:cxn modelId="{5507392D-0B87-47A0-80C4-C00067D1A610}" type="presParOf" srcId="{F8F85053-82CE-4F02-A694-0AE77671F6EE}" destId="{C925202F-56D2-4915-8464-408DB272B18A}" srcOrd="1" destOrd="0" presId="urn:microsoft.com/office/officeart/2005/8/layout/process5"/>
    <dgm:cxn modelId="{D8E11DDD-2E8A-4CDE-8BCF-2CB3E78ACEA3}" type="presParOf" srcId="{C925202F-56D2-4915-8464-408DB272B18A}" destId="{3AD1CEB0-F311-449E-A1B2-47EC6AEAB22F}" srcOrd="0" destOrd="0" presId="urn:microsoft.com/office/officeart/2005/8/layout/process5"/>
    <dgm:cxn modelId="{42C3A0A4-326B-4B3D-A5B3-42537862CF35}" type="presParOf" srcId="{F8F85053-82CE-4F02-A694-0AE77671F6EE}" destId="{DC349CCD-28D0-4756-99F2-D55210AA28C0}" srcOrd="2" destOrd="0" presId="urn:microsoft.com/office/officeart/2005/8/layout/process5"/>
    <dgm:cxn modelId="{F8710CA5-D7B4-4283-91EA-56F18B06DEEC}" type="presParOf" srcId="{F8F85053-82CE-4F02-A694-0AE77671F6EE}" destId="{76E94762-78DF-4734-9DF9-F9D20A696ED2}" srcOrd="3" destOrd="0" presId="urn:microsoft.com/office/officeart/2005/8/layout/process5"/>
    <dgm:cxn modelId="{3735881A-08D1-4F19-AFE0-D59FB4975DE7}" type="presParOf" srcId="{76E94762-78DF-4734-9DF9-F9D20A696ED2}" destId="{BD8DE443-A772-43AC-8989-71618AEA935B}" srcOrd="0" destOrd="0" presId="urn:microsoft.com/office/officeart/2005/8/layout/process5"/>
    <dgm:cxn modelId="{17955B34-37AD-4935-AA6D-89366D5A7E6E}" type="presParOf" srcId="{F8F85053-82CE-4F02-A694-0AE77671F6EE}" destId="{DF956D43-F691-4BC8-829E-94963803A79A}" srcOrd="4" destOrd="0" presId="urn:microsoft.com/office/officeart/2005/8/layout/process5"/>
    <dgm:cxn modelId="{695EBFA7-4142-4795-93AB-262936C5B66B}" type="presParOf" srcId="{F8F85053-82CE-4F02-A694-0AE77671F6EE}" destId="{415C4C56-18A1-48D9-AF60-ECAD239F2A99}" srcOrd="5" destOrd="0" presId="urn:microsoft.com/office/officeart/2005/8/layout/process5"/>
    <dgm:cxn modelId="{AAC3565B-7D9E-433F-934B-7645F34FA1B7}" type="presParOf" srcId="{415C4C56-18A1-48D9-AF60-ECAD239F2A99}" destId="{E69D2545-16A8-4870-95D8-43C617F47F2C}" srcOrd="0" destOrd="0" presId="urn:microsoft.com/office/officeart/2005/8/layout/process5"/>
    <dgm:cxn modelId="{3B08E415-7D99-432E-B065-BC9E0EE95CC5}" type="presParOf" srcId="{F8F85053-82CE-4F02-A694-0AE77671F6EE}" destId="{5141F5D1-0F98-4C9F-AD69-CA748E538EC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65ECF-A576-4DD7-96AB-3E08C139994A}" type="doc">
      <dgm:prSet loTypeId="urn:microsoft.com/office/officeart/2005/8/layout/radial6" loCatId="relationship" qsTypeId="urn:microsoft.com/office/officeart/2005/8/quickstyle/simple1" qsCatId="simple" csTypeId="urn:microsoft.com/office/officeart/2005/8/colors/colorful1#11" csCatId="colorful" phldr="1"/>
      <dgm:spPr/>
      <dgm:t>
        <a:bodyPr/>
        <a:lstStyle/>
        <a:p>
          <a:endParaRPr lang="es-ES"/>
        </a:p>
      </dgm:t>
    </dgm:pt>
    <dgm:pt modelId="{F2FE8DC4-874E-4554-8C93-54093F69687D}">
      <dgm:prSet phldrT="[Texto]"/>
      <dgm:spPr/>
      <dgm:t>
        <a:bodyPr/>
        <a:lstStyle/>
        <a:p>
          <a:r>
            <a:rPr lang="es-ES" dirty="0" smtClean="0"/>
            <a:t>Determinar la pertinencia </a:t>
          </a:r>
          <a:endParaRPr lang="es-ES" dirty="0"/>
        </a:p>
      </dgm:t>
    </dgm:pt>
    <dgm:pt modelId="{5144CA7F-6566-440A-AA44-009B0B011CEF}" type="parTrans" cxnId="{2B5E4A8E-A9C6-4FCD-B2EB-AD2C3CCCA9B1}">
      <dgm:prSet/>
      <dgm:spPr/>
      <dgm:t>
        <a:bodyPr/>
        <a:lstStyle/>
        <a:p>
          <a:endParaRPr lang="es-ES"/>
        </a:p>
      </dgm:t>
    </dgm:pt>
    <dgm:pt modelId="{9EF7465C-F946-4D02-8BBA-5BE56DD00707}" type="sibTrans" cxnId="{2B5E4A8E-A9C6-4FCD-B2EB-AD2C3CCCA9B1}">
      <dgm:prSet/>
      <dgm:spPr/>
      <dgm:t>
        <a:bodyPr/>
        <a:lstStyle/>
        <a:p>
          <a:endParaRPr lang="es-ES"/>
        </a:p>
      </dgm:t>
    </dgm:pt>
    <dgm:pt modelId="{96D76A32-74AD-48CC-8446-0405CD05D44A}">
      <dgm:prSet phldrT="[Texto]"/>
      <dgm:spPr/>
      <dgm:t>
        <a:bodyPr/>
        <a:lstStyle/>
        <a:p>
          <a:r>
            <a:rPr lang="es-ES" dirty="0" smtClean="0"/>
            <a:t>Conocer la perspectiva de los docentes </a:t>
          </a:r>
          <a:endParaRPr lang="es-ES" dirty="0"/>
        </a:p>
      </dgm:t>
    </dgm:pt>
    <dgm:pt modelId="{62E267C9-7060-4548-B4F6-E70E932EEF4F}" type="parTrans" cxnId="{14200E38-C004-48A4-98DA-7C5DB3E5010D}">
      <dgm:prSet/>
      <dgm:spPr/>
      <dgm:t>
        <a:bodyPr/>
        <a:lstStyle/>
        <a:p>
          <a:endParaRPr lang="es-ES"/>
        </a:p>
      </dgm:t>
    </dgm:pt>
    <dgm:pt modelId="{9C73CFA9-71D7-43F1-9288-C191C8D7DEA3}" type="sibTrans" cxnId="{14200E38-C004-48A4-98DA-7C5DB3E5010D}">
      <dgm:prSet/>
      <dgm:spPr/>
      <dgm:t>
        <a:bodyPr/>
        <a:lstStyle/>
        <a:p>
          <a:endParaRPr lang="es-ES"/>
        </a:p>
      </dgm:t>
    </dgm:pt>
    <dgm:pt modelId="{8CFCA049-E66C-43E2-A930-D87C437BBD60}">
      <dgm:prSet phldrT="[Texto]"/>
      <dgm:spPr/>
      <dgm:t>
        <a:bodyPr/>
        <a:lstStyle/>
        <a:p>
          <a:r>
            <a:rPr lang="es-ES" dirty="0" smtClean="0"/>
            <a:t>Establecer parámetros académicos</a:t>
          </a:r>
          <a:endParaRPr lang="es-ES" dirty="0"/>
        </a:p>
      </dgm:t>
    </dgm:pt>
    <dgm:pt modelId="{C220C756-D166-4867-8B47-2067974CB6E8}" type="parTrans" cxnId="{0A20951B-3507-4C28-B55A-C85B0D3EA400}">
      <dgm:prSet/>
      <dgm:spPr/>
      <dgm:t>
        <a:bodyPr/>
        <a:lstStyle/>
        <a:p>
          <a:endParaRPr lang="es-ES"/>
        </a:p>
      </dgm:t>
    </dgm:pt>
    <dgm:pt modelId="{CE1785E6-570F-4347-8DF4-5888E17BB9B8}" type="sibTrans" cxnId="{0A20951B-3507-4C28-B55A-C85B0D3EA400}">
      <dgm:prSet/>
      <dgm:spPr/>
      <dgm:t>
        <a:bodyPr/>
        <a:lstStyle/>
        <a:p>
          <a:endParaRPr lang="es-ES"/>
        </a:p>
      </dgm:t>
    </dgm:pt>
    <dgm:pt modelId="{18BEF289-FC38-47D3-A892-46F16F1D0DDA}">
      <dgm:prSet phldrT="[Texto]"/>
      <dgm:spPr/>
      <dgm:t>
        <a:bodyPr/>
        <a:lstStyle/>
        <a:p>
          <a:r>
            <a:rPr lang="es-ES" dirty="0" smtClean="0"/>
            <a:t>Analizar la oferta y demanda académica</a:t>
          </a:r>
          <a:endParaRPr lang="es-ES" dirty="0"/>
        </a:p>
      </dgm:t>
    </dgm:pt>
    <dgm:pt modelId="{D2EC3292-087B-4245-9891-18A4C5C59892}" type="parTrans" cxnId="{08CA0794-E656-458E-BA50-F6EC2754684D}">
      <dgm:prSet/>
      <dgm:spPr/>
      <dgm:t>
        <a:bodyPr/>
        <a:lstStyle/>
        <a:p>
          <a:endParaRPr lang="es-ES"/>
        </a:p>
      </dgm:t>
    </dgm:pt>
    <dgm:pt modelId="{BBAAB2CB-D806-4487-BEC5-BEA10D0BA922}" type="sibTrans" cxnId="{08CA0794-E656-458E-BA50-F6EC2754684D}">
      <dgm:prSet/>
      <dgm:spPr/>
      <dgm:t>
        <a:bodyPr/>
        <a:lstStyle/>
        <a:p>
          <a:endParaRPr lang="es-ES"/>
        </a:p>
      </dgm:t>
    </dgm:pt>
    <dgm:pt modelId="{4817923B-4B90-43C6-B3E9-2F8D48A52D6C}">
      <dgm:prSet phldrT="[Texto]"/>
      <dgm:spPr/>
      <dgm:t>
        <a:bodyPr/>
        <a:lstStyle/>
        <a:p>
          <a:r>
            <a:rPr lang="es-MX" dirty="0" smtClean="0"/>
            <a:t>Diseñar el programa de posgrado</a:t>
          </a:r>
          <a:endParaRPr lang="es-ES" dirty="0"/>
        </a:p>
      </dgm:t>
    </dgm:pt>
    <dgm:pt modelId="{DB11B1D5-AAB4-46C7-8A9E-7F0E1DD59822}" type="parTrans" cxnId="{7927F87E-1BD4-4C3F-A504-5B8EDCFB82F7}">
      <dgm:prSet/>
      <dgm:spPr/>
      <dgm:t>
        <a:bodyPr/>
        <a:lstStyle/>
        <a:p>
          <a:endParaRPr lang="es-ES"/>
        </a:p>
      </dgm:t>
    </dgm:pt>
    <dgm:pt modelId="{DAAE82E0-A8D7-45C9-9640-87AAE75C02B6}" type="sibTrans" cxnId="{7927F87E-1BD4-4C3F-A504-5B8EDCFB82F7}">
      <dgm:prSet/>
      <dgm:spPr/>
      <dgm:t>
        <a:bodyPr/>
        <a:lstStyle/>
        <a:p>
          <a:endParaRPr lang="es-ES"/>
        </a:p>
      </dgm:t>
    </dgm:pt>
    <dgm:pt modelId="{19555EDD-CD8A-482E-838F-C297BB5EC76D}" type="pres">
      <dgm:prSet presAssocID="{84C65ECF-A576-4DD7-96AB-3E08C139994A}" presName="Name0" presStyleCnt="0">
        <dgm:presLayoutVars>
          <dgm:chMax val="1"/>
          <dgm:dir/>
          <dgm:animLvl val="ctr"/>
          <dgm:resizeHandles val="exact"/>
        </dgm:presLayoutVars>
      </dgm:prSet>
      <dgm:spPr/>
      <dgm:t>
        <a:bodyPr/>
        <a:lstStyle/>
        <a:p>
          <a:endParaRPr lang="es-ES"/>
        </a:p>
      </dgm:t>
    </dgm:pt>
    <dgm:pt modelId="{F171E965-7741-4BAE-A54B-56C742529FB0}" type="pres">
      <dgm:prSet presAssocID="{F2FE8DC4-874E-4554-8C93-54093F69687D}" presName="centerShape" presStyleLbl="node0" presStyleIdx="0" presStyleCnt="1"/>
      <dgm:spPr/>
      <dgm:t>
        <a:bodyPr/>
        <a:lstStyle/>
        <a:p>
          <a:endParaRPr lang="es-ES"/>
        </a:p>
      </dgm:t>
    </dgm:pt>
    <dgm:pt modelId="{792B78EF-A6BB-479D-B1CA-029B6ABBC83C}" type="pres">
      <dgm:prSet presAssocID="{96D76A32-74AD-48CC-8446-0405CD05D44A}" presName="node" presStyleLbl="node1" presStyleIdx="0" presStyleCnt="4">
        <dgm:presLayoutVars>
          <dgm:bulletEnabled val="1"/>
        </dgm:presLayoutVars>
      </dgm:prSet>
      <dgm:spPr/>
      <dgm:t>
        <a:bodyPr/>
        <a:lstStyle/>
        <a:p>
          <a:endParaRPr lang="es-ES"/>
        </a:p>
      </dgm:t>
    </dgm:pt>
    <dgm:pt modelId="{CEEB3A26-A882-41DD-84A4-BA2F1F12B0B7}" type="pres">
      <dgm:prSet presAssocID="{96D76A32-74AD-48CC-8446-0405CD05D44A}" presName="dummy" presStyleCnt="0"/>
      <dgm:spPr/>
      <dgm:t>
        <a:bodyPr/>
        <a:lstStyle/>
        <a:p>
          <a:endParaRPr lang="es-ES"/>
        </a:p>
      </dgm:t>
    </dgm:pt>
    <dgm:pt modelId="{33B197DE-9984-4F2B-B434-8D3A006E2B7C}" type="pres">
      <dgm:prSet presAssocID="{9C73CFA9-71D7-43F1-9288-C191C8D7DEA3}" presName="sibTrans" presStyleLbl="sibTrans2D1" presStyleIdx="0" presStyleCnt="4"/>
      <dgm:spPr/>
      <dgm:t>
        <a:bodyPr/>
        <a:lstStyle/>
        <a:p>
          <a:endParaRPr lang="es-ES"/>
        </a:p>
      </dgm:t>
    </dgm:pt>
    <dgm:pt modelId="{B4AEBD92-D785-41CB-844D-CCAF7F0F7FF4}" type="pres">
      <dgm:prSet presAssocID="{8CFCA049-E66C-43E2-A930-D87C437BBD60}" presName="node" presStyleLbl="node1" presStyleIdx="1" presStyleCnt="4">
        <dgm:presLayoutVars>
          <dgm:bulletEnabled val="1"/>
        </dgm:presLayoutVars>
      </dgm:prSet>
      <dgm:spPr/>
      <dgm:t>
        <a:bodyPr/>
        <a:lstStyle/>
        <a:p>
          <a:endParaRPr lang="es-ES"/>
        </a:p>
      </dgm:t>
    </dgm:pt>
    <dgm:pt modelId="{E325DA30-9AF8-46AE-BEE4-E7CE7DFCF150}" type="pres">
      <dgm:prSet presAssocID="{8CFCA049-E66C-43E2-A930-D87C437BBD60}" presName="dummy" presStyleCnt="0"/>
      <dgm:spPr/>
      <dgm:t>
        <a:bodyPr/>
        <a:lstStyle/>
        <a:p>
          <a:endParaRPr lang="es-ES"/>
        </a:p>
      </dgm:t>
    </dgm:pt>
    <dgm:pt modelId="{3C1DB4CB-4D67-4D76-9169-34DE20CEF24D}" type="pres">
      <dgm:prSet presAssocID="{CE1785E6-570F-4347-8DF4-5888E17BB9B8}" presName="sibTrans" presStyleLbl="sibTrans2D1" presStyleIdx="1" presStyleCnt="4"/>
      <dgm:spPr/>
      <dgm:t>
        <a:bodyPr/>
        <a:lstStyle/>
        <a:p>
          <a:endParaRPr lang="es-ES"/>
        </a:p>
      </dgm:t>
    </dgm:pt>
    <dgm:pt modelId="{7B01B7C6-D435-479A-A6F9-05D18816BE2C}" type="pres">
      <dgm:prSet presAssocID="{18BEF289-FC38-47D3-A892-46F16F1D0DDA}" presName="node" presStyleLbl="node1" presStyleIdx="2" presStyleCnt="4">
        <dgm:presLayoutVars>
          <dgm:bulletEnabled val="1"/>
        </dgm:presLayoutVars>
      </dgm:prSet>
      <dgm:spPr/>
      <dgm:t>
        <a:bodyPr/>
        <a:lstStyle/>
        <a:p>
          <a:endParaRPr lang="es-ES"/>
        </a:p>
      </dgm:t>
    </dgm:pt>
    <dgm:pt modelId="{2B791CDD-F966-497F-8DEB-BD181DF8E267}" type="pres">
      <dgm:prSet presAssocID="{18BEF289-FC38-47D3-A892-46F16F1D0DDA}" presName="dummy" presStyleCnt="0"/>
      <dgm:spPr/>
      <dgm:t>
        <a:bodyPr/>
        <a:lstStyle/>
        <a:p>
          <a:endParaRPr lang="es-ES"/>
        </a:p>
      </dgm:t>
    </dgm:pt>
    <dgm:pt modelId="{8546FF82-B19B-4C7D-A80D-5FA191690056}" type="pres">
      <dgm:prSet presAssocID="{BBAAB2CB-D806-4487-BEC5-BEA10D0BA922}" presName="sibTrans" presStyleLbl="sibTrans2D1" presStyleIdx="2" presStyleCnt="4"/>
      <dgm:spPr/>
      <dgm:t>
        <a:bodyPr/>
        <a:lstStyle/>
        <a:p>
          <a:endParaRPr lang="es-ES"/>
        </a:p>
      </dgm:t>
    </dgm:pt>
    <dgm:pt modelId="{C3BAEABE-A4F3-4EB0-B9A1-8D51D8A0DEDC}" type="pres">
      <dgm:prSet presAssocID="{4817923B-4B90-43C6-B3E9-2F8D48A52D6C}" presName="node" presStyleLbl="node1" presStyleIdx="3" presStyleCnt="4">
        <dgm:presLayoutVars>
          <dgm:bulletEnabled val="1"/>
        </dgm:presLayoutVars>
      </dgm:prSet>
      <dgm:spPr/>
      <dgm:t>
        <a:bodyPr/>
        <a:lstStyle/>
        <a:p>
          <a:endParaRPr lang="es-ES"/>
        </a:p>
      </dgm:t>
    </dgm:pt>
    <dgm:pt modelId="{A7E5442E-4A8B-4C11-A2B4-D9142DE8465D}" type="pres">
      <dgm:prSet presAssocID="{4817923B-4B90-43C6-B3E9-2F8D48A52D6C}" presName="dummy" presStyleCnt="0"/>
      <dgm:spPr/>
    </dgm:pt>
    <dgm:pt modelId="{F34DF2D5-C448-4087-9E8C-A88BFE054078}" type="pres">
      <dgm:prSet presAssocID="{DAAE82E0-A8D7-45C9-9640-87AAE75C02B6}" presName="sibTrans" presStyleLbl="sibTrans2D1" presStyleIdx="3" presStyleCnt="4"/>
      <dgm:spPr/>
      <dgm:t>
        <a:bodyPr/>
        <a:lstStyle/>
        <a:p>
          <a:endParaRPr lang="es-ES"/>
        </a:p>
      </dgm:t>
    </dgm:pt>
  </dgm:ptLst>
  <dgm:cxnLst>
    <dgm:cxn modelId="{A0940467-8719-4312-B915-12B6AD7FF93F}" type="presOf" srcId="{F2FE8DC4-874E-4554-8C93-54093F69687D}" destId="{F171E965-7741-4BAE-A54B-56C742529FB0}" srcOrd="0" destOrd="0" presId="urn:microsoft.com/office/officeart/2005/8/layout/radial6"/>
    <dgm:cxn modelId="{B9E850CE-F06E-41D4-A42C-0F25AF9076D2}" type="presOf" srcId="{96D76A32-74AD-48CC-8446-0405CD05D44A}" destId="{792B78EF-A6BB-479D-B1CA-029B6ABBC83C}" srcOrd="0" destOrd="0" presId="urn:microsoft.com/office/officeart/2005/8/layout/radial6"/>
    <dgm:cxn modelId="{08CA0794-E656-458E-BA50-F6EC2754684D}" srcId="{F2FE8DC4-874E-4554-8C93-54093F69687D}" destId="{18BEF289-FC38-47D3-A892-46F16F1D0DDA}" srcOrd="2" destOrd="0" parTransId="{D2EC3292-087B-4245-9891-18A4C5C59892}" sibTransId="{BBAAB2CB-D806-4487-BEC5-BEA10D0BA922}"/>
    <dgm:cxn modelId="{CF6C9CB5-DC98-42EA-B21C-ABEE90E87206}" type="presOf" srcId="{18BEF289-FC38-47D3-A892-46F16F1D0DDA}" destId="{7B01B7C6-D435-479A-A6F9-05D18816BE2C}" srcOrd="0" destOrd="0" presId="urn:microsoft.com/office/officeart/2005/8/layout/radial6"/>
    <dgm:cxn modelId="{7927F87E-1BD4-4C3F-A504-5B8EDCFB82F7}" srcId="{F2FE8DC4-874E-4554-8C93-54093F69687D}" destId="{4817923B-4B90-43C6-B3E9-2F8D48A52D6C}" srcOrd="3" destOrd="0" parTransId="{DB11B1D5-AAB4-46C7-8A9E-7F0E1DD59822}" sibTransId="{DAAE82E0-A8D7-45C9-9640-87AAE75C02B6}"/>
    <dgm:cxn modelId="{1520DBF4-D557-448F-813B-4CC49CB714EC}" type="presOf" srcId="{9C73CFA9-71D7-43F1-9288-C191C8D7DEA3}" destId="{33B197DE-9984-4F2B-B434-8D3A006E2B7C}" srcOrd="0" destOrd="0" presId="urn:microsoft.com/office/officeart/2005/8/layout/radial6"/>
    <dgm:cxn modelId="{C13EE337-0113-4815-AC21-FF6B7FEA1D0F}" type="presOf" srcId="{4817923B-4B90-43C6-B3E9-2F8D48A52D6C}" destId="{C3BAEABE-A4F3-4EB0-B9A1-8D51D8A0DEDC}" srcOrd="0" destOrd="0" presId="urn:microsoft.com/office/officeart/2005/8/layout/radial6"/>
    <dgm:cxn modelId="{2B5E4A8E-A9C6-4FCD-B2EB-AD2C3CCCA9B1}" srcId="{84C65ECF-A576-4DD7-96AB-3E08C139994A}" destId="{F2FE8DC4-874E-4554-8C93-54093F69687D}" srcOrd="0" destOrd="0" parTransId="{5144CA7F-6566-440A-AA44-009B0B011CEF}" sibTransId="{9EF7465C-F946-4D02-8BBA-5BE56DD00707}"/>
    <dgm:cxn modelId="{A6310304-466D-4E61-A40A-5C5565F7D379}" type="presOf" srcId="{8CFCA049-E66C-43E2-A930-D87C437BBD60}" destId="{B4AEBD92-D785-41CB-844D-CCAF7F0F7FF4}" srcOrd="0" destOrd="0" presId="urn:microsoft.com/office/officeart/2005/8/layout/radial6"/>
    <dgm:cxn modelId="{DCDF8A8B-88F2-4C7F-91EE-85554BEC2D6B}" type="presOf" srcId="{BBAAB2CB-D806-4487-BEC5-BEA10D0BA922}" destId="{8546FF82-B19B-4C7D-A80D-5FA191690056}" srcOrd="0" destOrd="0" presId="urn:microsoft.com/office/officeart/2005/8/layout/radial6"/>
    <dgm:cxn modelId="{D5BAF3E4-ACEC-49AC-9C5A-C25EF7D4CC31}" type="presOf" srcId="{CE1785E6-570F-4347-8DF4-5888E17BB9B8}" destId="{3C1DB4CB-4D67-4D76-9169-34DE20CEF24D}" srcOrd="0" destOrd="0" presId="urn:microsoft.com/office/officeart/2005/8/layout/radial6"/>
    <dgm:cxn modelId="{71C1E56D-5154-44C2-A01D-7FBF25F9C13A}" type="presOf" srcId="{84C65ECF-A576-4DD7-96AB-3E08C139994A}" destId="{19555EDD-CD8A-482E-838F-C297BB5EC76D}" srcOrd="0" destOrd="0" presId="urn:microsoft.com/office/officeart/2005/8/layout/radial6"/>
    <dgm:cxn modelId="{0A20951B-3507-4C28-B55A-C85B0D3EA400}" srcId="{F2FE8DC4-874E-4554-8C93-54093F69687D}" destId="{8CFCA049-E66C-43E2-A930-D87C437BBD60}" srcOrd="1" destOrd="0" parTransId="{C220C756-D166-4867-8B47-2067974CB6E8}" sibTransId="{CE1785E6-570F-4347-8DF4-5888E17BB9B8}"/>
    <dgm:cxn modelId="{14200E38-C004-48A4-98DA-7C5DB3E5010D}" srcId="{F2FE8DC4-874E-4554-8C93-54093F69687D}" destId="{96D76A32-74AD-48CC-8446-0405CD05D44A}" srcOrd="0" destOrd="0" parTransId="{62E267C9-7060-4548-B4F6-E70E932EEF4F}" sibTransId="{9C73CFA9-71D7-43F1-9288-C191C8D7DEA3}"/>
    <dgm:cxn modelId="{29A5A01E-4B54-4408-BF91-A98965AD1CF1}" type="presOf" srcId="{DAAE82E0-A8D7-45C9-9640-87AAE75C02B6}" destId="{F34DF2D5-C448-4087-9E8C-A88BFE054078}" srcOrd="0" destOrd="0" presId="urn:microsoft.com/office/officeart/2005/8/layout/radial6"/>
    <dgm:cxn modelId="{29FAE1B0-936D-455B-B703-30538ED382A9}" type="presParOf" srcId="{19555EDD-CD8A-482E-838F-C297BB5EC76D}" destId="{F171E965-7741-4BAE-A54B-56C742529FB0}" srcOrd="0" destOrd="0" presId="urn:microsoft.com/office/officeart/2005/8/layout/radial6"/>
    <dgm:cxn modelId="{6E766B6E-0370-40D0-8D2F-3A2AFAC27312}" type="presParOf" srcId="{19555EDD-CD8A-482E-838F-C297BB5EC76D}" destId="{792B78EF-A6BB-479D-B1CA-029B6ABBC83C}" srcOrd="1" destOrd="0" presId="urn:microsoft.com/office/officeart/2005/8/layout/radial6"/>
    <dgm:cxn modelId="{3A1D86B0-CABF-4AFD-803A-B81154FE9723}" type="presParOf" srcId="{19555EDD-CD8A-482E-838F-C297BB5EC76D}" destId="{CEEB3A26-A882-41DD-84A4-BA2F1F12B0B7}" srcOrd="2" destOrd="0" presId="urn:microsoft.com/office/officeart/2005/8/layout/radial6"/>
    <dgm:cxn modelId="{0ADE0EA4-050D-4EA3-A4A4-C2537EBA7B6F}" type="presParOf" srcId="{19555EDD-CD8A-482E-838F-C297BB5EC76D}" destId="{33B197DE-9984-4F2B-B434-8D3A006E2B7C}" srcOrd="3" destOrd="0" presId="urn:microsoft.com/office/officeart/2005/8/layout/radial6"/>
    <dgm:cxn modelId="{5DE5BB6F-7C5E-4550-93FB-EDD6E0014F54}" type="presParOf" srcId="{19555EDD-CD8A-482E-838F-C297BB5EC76D}" destId="{B4AEBD92-D785-41CB-844D-CCAF7F0F7FF4}" srcOrd="4" destOrd="0" presId="urn:microsoft.com/office/officeart/2005/8/layout/radial6"/>
    <dgm:cxn modelId="{79547B85-F5A6-421D-86FF-595D98F3936D}" type="presParOf" srcId="{19555EDD-CD8A-482E-838F-C297BB5EC76D}" destId="{E325DA30-9AF8-46AE-BEE4-E7CE7DFCF150}" srcOrd="5" destOrd="0" presId="urn:microsoft.com/office/officeart/2005/8/layout/radial6"/>
    <dgm:cxn modelId="{69983A30-F8B0-426F-AE3A-E9BC98FB5A82}" type="presParOf" srcId="{19555EDD-CD8A-482E-838F-C297BB5EC76D}" destId="{3C1DB4CB-4D67-4D76-9169-34DE20CEF24D}" srcOrd="6" destOrd="0" presId="urn:microsoft.com/office/officeart/2005/8/layout/radial6"/>
    <dgm:cxn modelId="{7392BAAF-C0CF-4C02-9D70-6B5BF6C54EE9}" type="presParOf" srcId="{19555EDD-CD8A-482E-838F-C297BB5EC76D}" destId="{7B01B7C6-D435-479A-A6F9-05D18816BE2C}" srcOrd="7" destOrd="0" presId="urn:microsoft.com/office/officeart/2005/8/layout/radial6"/>
    <dgm:cxn modelId="{43D2155F-4112-4E10-9FE2-6E8B0629FB82}" type="presParOf" srcId="{19555EDD-CD8A-482E-838F-C297BB5EC76D}" destId="{2B791CDD-F966-497F-8DEB-BD181DF8E267}" srcOrd="8" destOrd="0" presId="urn:microsoft.com/office/officeart/2005/8/layout/radial6"/>
    <dgm:cxn modelId="{809F2730-83A0-402C-BB78-D5A0D6C890B4}" type="presParOf" srcId="{19555EDD-CD8A-482E-838F-C297BB5EC76D}" destId="{8546FF82-B19B-4C7D-A80D-5FA191690056}" srcOrd="9" destOrd="0" presId="urn:microsoft.com/office/officeart/2005/8/layout/radial6"/>
    <dgm:cxn modelId="{FCA521A2-66A8-443A-93F3-8CB223BDFC0E}" type="presParOf" srcId="{19555EDD-CD8A-482E-838F-C297BB5EC76D}" destId="{C3BAEABE-A4F3-4EB0-B9A1-8D51D8A0DEDC}" srcOrd="10" destOrd="0" presId="urn:microsoft.com/office/officeart/2005/8/layout/radial6"/>
    <dgm:cxn modelId="{9C06789F-5D5F-4824-BA56-D4C8F58DF9BE}" type="presParOf" srcId="{19555EDD-CD8A-482E-838F-C297BB5EC76D}" destId="{A7E5442E-4A8B-4C11-A2B4-D9142DE8465D}" srcOrd="11" destOrd="0" presId="urn:microsoft.com/office/officeart/2005/8/layout/radial6"/>
    <dgm:cxn modelId="{238AF2D4-6FA0-48D5-BA99-EFD68DC09123}" type="presParOf" srcId="{19555EDD-CD8A-482E-838F-C297BB5EC76D}" destId="{F34DF2D5-C448-4087-9E8C-A88BFE05407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A6E9B-7ACF-489A-9074-8D7C4166B1B1}" type="doc">
      <dgm:prSet loTypeId="urn:microsoft.com/office/officeart/2005/8/layout/hierarchy4" loCatId="hierarchy" qsTypeId="urn:microsoft.com/office/officeart/2005/8/quickstyle/simple1" qsCatId="simple" csTypeId="urn:microsoft.com/office/officeart/2005/8/colors/colorful1#13" csCatId="colorful" phldr="1"/>
      <dgm:spPr/>
      <dgm:t>
        <a:bodyPr/>
        <a:lstStyle/>
        <a:p>
          <a:endParaRPr lang="es-ES"/>
        </a:p>
      </dgm:t>
    </dgm:pt>
    <dgm:pt modelId="{3C262815-8890-4795-80A0-5A0F1D6CBDC9}">
      <dgm:prSet phldrT="[Texto]"/>
      <dgm:spPr/>
      <dgm:t>
        <a:bodyPr/>
        <a:lstStyle/>
        <a:p>
          <a:r>
            <a:rPr lang="es-ES" dirty="0" smtClean="0"/>
            <a:t>Enfoque cuantitativo</a:t>
          </a:r>
          <a:endParaRPr lang="es-ES" dirty="0"/>
        </a:p>
      </dgm:t>
    </dgm:pt>
    <dgm:pt modelId="{0438AF8A-DEDF-4A4D-B320-19E8C0AA048A}" type="parTrans" cxnId="{B76E370B-7AF5-4B5C-873D-420AD1DC5561}">
      <dgm:prSet/>
      <dgm:spPr/>
      <dgm:t>
        <a:bodyPr/>
        <a:lstStyle/>
        <a:p>
          <a:endParaRPr lang="es-ES"/>
        </a:p>
      </dgm:t>
    </dgm:pt>
    <dgm:pt modelId="{40E2A2CC-06BE-4588-A095-AA652327D49A}" type="sibTrans" cxnId="{B76E370B-7AF5-4B5C-873D-420AD1DC5561}">
      <dgm:prSet/>
      <dgm:spPr/>
      <dgm:t>
        <a:bodyPr/>
        <a:lstStyle/>
        <a:p>
          <a:endParaRPr lang="es-ES"/>
        </a:p>
      </dgm:t>
    </dgm:pt>
    <dgm:pt modelId="{476FDFC9-824F-4C4C-A381-1D02A3FAFF76}">
      <dgm:prSet phldrT="[Texto]"/>
      <dgm:spPr/>
      <dgm:t>
        <a:bodyPr/>
        <a:lstStyle/>
        <a:p>
          <a:r>
            <a:rPr lang="es-ES" dirty="0" smtClean="0"/>
            <a:t>Alcance Exploratoria</a:t>
          </a:r>
          <a:endParaRPr lang="es-ES" dirty="0"/>
        </a:p>
      </dgm:t>
    </dgm:pt>
    <dgm:pt modelId="{68FFF42E-FEBB-4F86-B5A6-674ED8FF03EF}" type="parTrans" cxnId="{558C51DB-8D49-434E-B888-FF25EAA774C9}">
      <dgm:prSet/>
      <dgm:spPr/>
      <dgm:t>
        <a:bodyPr/>
        <a:lstStyle/>
        <a:p>
          <a:endParaRPr lang="es-ES"/>
        </a:p>
      </dgm:t>
    </dgm:pt>
    <dgm:pt modelId="{4565EC12-E411-441B-A0E0-D99EE58C5D34}" type="sibTrans" cxnId="{558C51DB-8D49-434E-B888-FF25EAA774C9}">
      <dgm:prSet/>
      <dgm:spPr/>
      <dgm:t>
        <a:bodyPr/>
        <a:lstStyle/>
        <a:p>
          <a:endParaRPr lang="es-ES"/>
        </a:p>
      </dgm:t>
    </dgm:pt>
    <dgm:pt modelId="{7DA16F56-4CB6-47B1-9707-F97E09099690}">
      <dgm:prSet phldrT="[Texto]"/>
      <dgm:spPr/>
      <dgm:t>
        <a:bodyPr/>
        <a:lstStyle/>
        <a:p>
          <a:r>
            <a:rPr lang="es-ES" dirty="0" smtClean="0"/>
            <a:t>Diseño transeccional o transversal exploratorio</a:t>
          </a:r>
          <a:endParaRPr lang="es-ES" dirty="0"/>
        </a:p>
      </dgm:t>
    </dgm:pt>
    <dgm:pt modelId="{09CDF95A-DD72-41F3-BA77-15D097862CA8}" type="parTrans" cxnId="{90D9481F-07DC-417D-9335-14CE7EB2191E}">
      <dgm:prSet/>
      <dgm:spPr/>
      <dgm:t>
        <a:bodyPr/>
        <a:lstStyle/>
        <a:p>
          <a:endParaRPr lang="es-ES"/>
        </a:p>
      </dgm:t>
    </dgm:pt>
    <dgm:pt modelId="{71EEB1C7-2A5B-4B7F-A137-CC0E34639F17}" type="sibTrans" cxnId="{90D9481F-07DC-417D-9335-14CE7EB2191E}">
      <dgm:prSet/>
      <dgm:spPr/>
      <dgm:t>
        <a:bodyPr/>
        <a:lstStyle/>
        <a:p>
          <a:endParaRPr lang="es-ES"/>
        </a:p>
      </dgm:t>
    </dgm:pt>
    <dgm:pt modelId="{AFC0174C-AB21-4074-AB83-9C77FD746E4C}">
      <dgm:prSet phldrT="[Texto]"/>
      <dgm:spPr/>
      <dgm:t>
        <a:bodyPr/>
        <a:lstStyle/>
        <a:p>
          <a:r>
            <a:rPr lang="es-ES" dirty="0" smtClean="0"/>
            <a:t>Método de investigación inductivo</a:t>
          </a:r>
        </a:p>
      </dgm:t>
    </dgm:pt>
    <dgm:pt modelId="{BB6995B0-1E21-443F-B20E-F943CA5093D6}" type="parTrans" cxnId="{D02D2B7A-C376-49D1-BB15-054551409D42}">
      <dgm:prSet/>
      <dgm:spPr/>
      <dgm:t>
        <a:bodyPr/>
        <a:lstStyle/>
        <a:p>
          <a:endParaRPr lang="es-ES"/>
        </a:p>
      </dgm:t>
    </dgm:pt>
    <dgm:pt modelId="{F2F36CEA-84C8-418C-884F-22CC489DF478}" type="sibTrans" cxnId="{D02D2B7A-C376-49D1-BB15-054551409D42}">
      <dgm:prSet/>
      <dgm:spPr/>
      <dgm:t>
        <a:bodyPr/>
        <a:lstStyle/>
        <a:p>
          <a:endParaRPr lang="es-ES"/>
        </a:p>
      </dgm:t>
    </dgm:pt>
    <dgm:pt modelId="{82A7AFEE-FC56-4C39-B0C4-A2BAEE568C98}">
      <dgm:prSet phldrT="[Texto]"/>
      <dgm:spPr/>
      <dgm:t>
        <a:bodyPr/>
        <a:lstStyle/>
        <a:p>
          <a:r>
            <a:rPr lang="es-ES" dirty="0" smtClean="0"/>
            <a:t>Técnicas: la encuesta y documental bibliográfica</a:t>
          </a:r>
        </a:p>
      </dgm:t>
    </dgm:pt>
    <dgm:pt modelId="{C2BC14FC-29ED-4827-9E16-BB120170D0F9}" type="parTrans" cxnId="{0520ACEE-9AE3-4DF3-85AB-A92F9EEF9DC5}">
      <dgm:prSet/>
      <dgm:spPr/>
      <dgm:t>
        <a:bodyPr/>
        <a:lstStyle/>
        <a:p>
          <a:endParaRPr lang="es-ES"/>
        </a:p>
      </dgm:t>
    </dgm:pt>
    <dgm:pt modelId="{1D9784C3-6B50-40D1-8162-8915374E9AAE}" type="sibTrans" cxnId="{0520ACEE-9AE3-4DF3-85AB-A92F9EEF9DC5}">
      <dgm:prSet/>
      <dgm:spPr/>
      <dgm:t>
        <a:bodyPr/>
        <a:lstStyle/>
        <a:p>
          <a:endParaRPr lang="es-ES"/>
        </a:p>
      </dgm:t>
    </dgm:pt>
    <dgm:pt modelId="{5D6C4AB5-2F6A-43DB-A32B-186DFEAF7CE7}">
      <dgm:prSet phldrT="[Texto]"/>
      <dgm:spPr/>
      <dgm:t>
        <a:bodyPr/>
        <a:lstStyle/>
        <a:p>
          <a:r>
            <a:rPr lang="es-ES" dirty="0" smtClean="0"/>
            <a:t>Instrumentos: cuestionario y fuentes primarias</a:t>
          </a:r>
        </a:p>
      </dgm:t>
    </dgm:pt>
    <dgm:pt modelId="{19C88C94-342B-47D4-9559-20DFB76D3739}" type="parTrans" cxnId="{95D04C08-3314-4CB8-8470-48657CD7BD16}">
      <dgm:prSet/>
      <dgm:spPr/>
      <dgm:t>
        <a:bodyPr/>
        <a:lstStyle/>
        <a:p>
          <a:endParaRPr lang="es-ES"/>
        </a:p>
      </dgm:t>
    </dgm:pt>
    <dgm:pt modelId="{42BA62F5-64EB-4D8A-B9F8-15065D538A02}" type="sibTrans" cxnId="{95D04C08-3314-4CB8-8470-48657CD7BD16}">
      <dgm:prSet/>
      <dgm:spPr/>
      <dgm:t>
        <a:bodyPr/>
        <a:lstStyle/>
        <a:p>
          <a:endParaRPr lang="es-ES"/>
        </a:p>
      </dgm:t>
    </dgm:pt>
    <dgm:pt modelId="{BC06A348-679E-4D66-AFE1-3C45D87C644A}" type="pres">
      <dgm:prSet presAssocID="{3FEA6E9B-7ACF-489A-9074-8D7C4166B1B1}" presName="Name0" presStyleCnt="0">
        <dgm:presLayoutVars>
          <dgm:chPref val="1"/>
          <dgm:dir/>
          <dgm:animOne val="branch"/>
          <dgm:animLvl val="lvl"/>
          <dgm:resizeHandles/>
        </dgm:presLayoutVars>
      </dgm:prSet>
      <dgm:spPr/>
      <dgm:t>
        <a:bodyPr/>
        <a:lstStyle/>
        <a:p>
          <a:endParaRPr lang="es-ES"/>
        </a:p>
      </dgm:t>
    </dgm:pt>
    <dgm:pt modelId="{88D5737D-D90A-472E-9F2D-F39911663488}" type="pres">
      <dgm:prSet presAssocID="{3C262815-8890-4795-80A0-5A0F1D6CBDC9}" presName="vertOne" presStyleCnt="0"/>
      <dgm:spPr/>
    </dgm:pt>
    <dgm:pt modelId="{B80E8FDB-11E8-46AD-A97E-A7F67F9EE7A3}" type="pres">
      <dgm:prSet presAssocID="{3C262815-8890-4795-80A0-5A0F1D6CBDC9}" presName="txOne" presStyleLbl="node0" presStyleIdx="0" presStyleCnt="1" custLinFactNeighborY="20762">
        <dgm:presLayoutVars>
          <dgm:chPref val="3"/>
        </dgm:presLayoutVars>
      </dgm:prSet>
      <dgm:spPr/>
      <dgm:t>
        <a:bodyPr/>
        <a:lstStyle/>
        <a:p>
          <a:endParaRPr lang="es-ES"/>
        </a:p>
      </dgm:t>
    </dgm:pt>
    <dgm:pt modelId="{D6CCC827-39F3-4BB5-A1C3-847023B6BA55}" type="pres">
      <dgm:prSet presAssocID="{3C262815-8890-4795-80A0-5A0F1D6CBDC9}" presName="parTransOne" presStyleCnt="0"/>
      <dgm:spPr/>
    </dgm:pt>
    <dgm:pt modelId="{CF2D24D1-5A22-4A6D-A671-DF878B059B7A}" type="pres">
      <dgm:prSet presAssocID="{3C262815-8890-4795-80A0-5A0F1D6CBDC9}" presName="horzOne" presStyleCnt="0"/>
      <dgm:spPr/>
    </dgm:pt>
    <dgm:pt modelId="{79C17A7E-7979-4A2E-98C2-8FF1514CD0C1}" type="pres">
      <dgm:prSet presAssocID="{476FDFC9-824F-4C4C-A381-1D02A3FAFF76}" presName="vertTwo" presStyleCnt="0"/>
      <dgm:spPr/>
    </dgm:pt>
    <dgm:pt modelId="{3E995612-4BB6-44FC-99DE-5D78B9F17EF6}" type="pres">
      <dgm:prSet presAssocID="{476FDFC9-824F-4C4C-A381-1D02A3FAFF76}" presName="txTwo" presStyleLbl="node2" presStyleIdx="0" presStyleCnt="1">
        <dgm:presLayoutVars>
          <dgm:chPref val="3"/>
        </dgm:presLayoutVars>
      </dgm:prSet>
      <dgm:spPr/>
      <dgm:t>
        <a:bodyPr/>
        <a:lstStyle/>
        <a:p>
          <a:endParaRPr lang="es-ES"/>
        </a:p>
      </dgm:t>
    </dgm:pt>
    <dgm:pt modelId="{426FDC15-C7CA-4BC1-873C-A87E47A44D5D}" type="pres">
      <dgm:prSet presAssocID="{476FDFC9-824F-4C4C-A381-1D02A3FAFF76}" presName="parTransTwo" presStyleCnt="0"/>
      <dgm:spPr/>
    </dgm:pt>
    <dgm:pt modelId="{AE7AE06B-C52E-4417-8ACB-70F511B881A8}" type="pres">
      <dgm:prSet presAssocID="{476FDFC9-824F-4C4C-A381-1D02A3FAFF76}" presName="horzTwo" presStyleCnt="0"/>
      <dgm:spPr/>
    </dgm:pt>
    <dgm:pt modelId="{74205919-414B-4E2D-8D1B-D28AAFC43441}" type="pres">
      <dgm:prSet presAssocID="{7DA16F56-4CB6-47B1-9707-F97E09099690}" presName="vertThree" presStyleCnt="0"/>
      <dgm:spPr/>
    </dgm:pt>
    <dgm:pt modelId="{3DB9EAD4-86D6-4EAF-98C8-0FE8438218B5}" type="pres">
      <dgm:prSet presAssocID="{7DA16F56-4CB6-47B1-9707-F97E09099690}" presName="txThree" presStyleLbl="node3" presStyleIdx="0" presStyleCnt="1">
        <dgm:presLayoutVars>
          <dgm:chPref val="3"/>
        </dgm:presLayoutVars>
      </dgm:prSet>
      <dgm:spPr/>
      <dgm:t>
        <a:bodyPr/>
        <a:lstStyle/>
        <a:p>
          <a:endParaRPr lang="es-ES"/>
        </a:p>
      </dgm:t>
    </dgm:pt>
    <dgm:pt modelId="{2417FCF1-9BDA-4F8F-BC39-405AE0C88069}" type="pres">
      <dgm:prSet presAssocID="{7DA16F56-4CB6-47B1-9707-F97E09099690}" presName="parTransThree" presStyleCnt="0"/>
      <dgm:spPr/>
    </dgm:pt>
    <dgm:pt modelId="{371AF5CF-1EBC-46BF-936E-DCEFBCB23081}" type="pres">
      <dgm:prSet presAssocID="{7DA16F56-4CB6-47B1-9707-F97E09099690}" presName="horzThree" presStyleCnt="0"/>
      <dgm:spPr/>
    </dgm:pt>
    <dgm:pt modelId="{5DE58324-4CE7-4C50-9F94-2BC74C16B7D4}" type="pres">
      <dgm:prSet presAssocID="{AFC0174C-AB21-4074-AB83-9C77FD746E4C}" presName="vertFour" presStyleCnt="0">
        <dgm:presLayoutVars>
          <dgm:chPref val="3"/>
        </dgm:presLayoutVars>
      </dgm:prSet>
      <dgm:spPr/>
    </dgm:pt>
    <dgm:pt modelId="{3E42831A-EA26-4622-A0F1-85E5E63482EC}" type="pres">
      <dgm:prSet presAssocID="{AFC0174C-AB21-4074-AB83-9C77FD746E4C}" presName="txFour" presStyleLbl="node4" presStyleIdx="0" presStyleCnt="3">
        <dgm:presLayoutVars>
          <dgm:chPref val="3"/>
        </dgm:presLayoutVars>
      </dgm:prSet>
      <dgm:spPr/>
      <dgm:t>
        <a:bodyPr/>
        <a:lstStyle/>
        <a:p>
          <a:endParaRPr lang="es-ES"/>
        </a:p>
      </dgm:t>
    </dgm:pt>
    <dgm:pt modelId="{8FB3438C-F273-4DA4-8190-5A7C67ED560F}" type="pres">
      <dgm:prSet presAssocID="{AFC0174C-AB21-4074-AB83-9C77FD746E4C}" presName="horzFour" presStyleCnt="0"/>
      <dgm:spPr/>
    </dgm:pt>
    <dgm:pt modelId="{321AB8B5-EC94-4A18-BDBF-2B82CD501A3A}" type="pres">
      <dgm:prSet presAssocID="{F2F36CEA-84C8-418C-884F-22CC489DF478}" presName="sibSpaceFour" presStyleCnt="0"/>
      <dgm:spPr/>
    </dgm:pt>
    <dgm:pt modelId="{B0DF4F70-A7BC-4DD5-81E7-430F9127CEF3}" type="pres">
      <dgm:prSet presAssocID="{82A7AFEE-FC56-4C39-B0C4-A2BAEE568C98}" presName="vertFour" presStyleCnt="0">
        <dgm:presLayoutVars>
          <dgm:chPref val="3"/>
        </dgm:presLayoutVars>
      </dgm:prSet>
      <dgm:spPr/>
    </dgm:pt>
    <dgm:pt modelId="{8B909909-66AC-4BCF-9AA9-8C53789EF1EE}" type="pres">
      <dgm:prSet presAssocID="{82A7AFEE-FC56-4C39-B0C4-A2BAEE568C98}" presName="txFour" presStyleLbl="node4" presStyleIdx="1" presStyleCnt="3">
        <dgm:presLayoutVars>
          <dgm:chPref val="3"/>
        </dgm:presLayoutVars>
      </dgm:prSet>
      <dgm:spPr/>
      <dgm:t>
        <a:bodyPr/>
        <a:lstStyle/>
        <a:p>
          <a:endParaRPr lang="es-ES"/>
        </a:p>
      </dgm:t>
    </dgm:pt>
    <dgm:pt modelId="{790F88CB-7DA7-4408-B1E4-4D08C9139B40}" type="pres">
      <dgm:prSet presAssocID="{82A7AFEE-FC56-4C39-B0C4-A2BAEE568C98}" presName="horzFour" presStyleCnt="0"/>
      <dgm:spPr/>
    </dgm:pt>
    <dgm:pt modelId="{5FC87A31-B740-4DB8-9A62-F991854A6314}" type="pres">
      <dgm:prSet presAssocID="{1D9784C3-6B50-40D1-8162-8915374E9AAE}" presName="sibSpaceFour" presStyleCnt="0"/>
      <dgm:spPr/>
    </dgm:pt>
    <dgm:pt modelId="{50419F7C-26B5-482D-9DE7-0404AF664178}" type="pres">
      <dgm:prSet presAssocID="{5D6C4AB5-2F6A-43DB-A32B-186DFEAF7CE7}" presName="vertFour" presStyleCnt="0">
        <dgm:presLayoutVars>
          <dgm:chPref val="3"/>
        </dgm:presLayoutVars>
      </dgm:prSet>
      <dgm:spPr/>
    </dgm:pt>
    <dgm:pt modelId="{22A03CFB-743A-42E0-A674-EB89B045D53C}" type="pres">
      <dgm:prSet presAssocID="{5D6C4AB5-2F6A-43DB-A32B-186DFEAF7CE7}" presName="txFour" presStyleLbl="node4" presStyleIdx="2" presStyleCnt="3">
        <dgm:presLayoutVars>
          <dgm:chPref val="3"/>
        </dgm:presLayoutVars>
      </dgm:prSet>
      <dgm:spPr/>
      <dgm:t>
        <a:bodyPr/>
        <a:lstStyle/>
        <a:p>
          <a:endParaRPr lang="es-ES"/>
        </a:p>
      </dgm:t>
    </dgm:pt>
    <dgm:pt modelId="{FB1B0C59-6E5A-4A80-A16A-DCAFF2973538}" type="pres">
      <dgm:prSet presAssocID="{5D6C4AB5-2F6A-43DB-A32B-186DFEAF7CE7}" presName="horzFour" presStyleCnt="0"/>
      <dgm:spPr/>
    </dgm:pt>
  </dgm:ptLst>
  <dgm:cxnLst>
    <dgm:cxn modelId="{25EAF8A8-8499-4C95-BF86-C25338C05458}" type="presOf" srcId="{3C262815-8890-4795-80A0-5A0F1D6CBDC9}" destId="{B80E8FDB-11E8-46AD-A97E-A7F67F9EE7A3}" srcOrd="0" destOrd="0" presId="urn:microsoft.com/office/officeart/2005/8/layout/hierarchy4"/>
    <dgm:cxn modelId="{95D04C08-3314-4CB8-8470-48657CD7BD16}" srcId="{7DA16F56-4CB6-47B1-9707-F97E09099690}" destId="{5D6C4AB5-2F6A-43DB-A32B-186DFEAF7CE7}" srcOrd="2" destOrd="0" parTransId="{19C88C94-342B-47D4-9559-20DFB76D3739}" sibTransId="{42BA62F5-64EB-4D8A-B9F8-15065D538A02}"/>
    <dgm:cxn modelId="{D02D2B7A-C376-49D1-BB15-054551409D42}" srcId="{7DA16F56-4CB6-47B1-9707-F97E09099690}" destId="{AFC0174C-AB21-4074-AB83-9C77FD746E4C}" srcOrd="0" destOrd="0" parTransId="{BB6995B0-1E21-443F-B20E-F943CA5093D6}" sibTransId="{F2F36CEA-84C8-418C-884F-22CC489DF478}"/>
    <dgm:cxn modelId="{3FAE308E-57D4-4C62-B251-B274581025EA}" type="presOf" srcId="{5D6C4AB5-2F6A-43DB-A32B-186DFEAF7CE7}" destId="{22A03CFB-743A-42E0-A674-EB89B045D53C}" srcOrd="0" destOrd="0" presId="urn:microsoft.com/office/officeart/2005/8/layout/hierarchy4"/>
    <dgm:cxn modelId="{558C51DB-8D49-434E-B888-FF25EAA774C9}" srcId="{3C262815-8890-4795-80A0-5A0F1D6CBDC9}" destId="{476FDFC9-824F-4C4C-A381-1D02A3FAFF76}" srcOrd="0" destOrd="0" parTransId="{68FFF42E-FEBB-4F86-B5A6-674ED8FF03EF}" sibTransId="{4565EC12-E411-441B-A0E0-D99EE58C5D34}"/>
    <dgm:cxn modelId="{0259BC68-7826-4E94-8A31-05AB4E47772A}" type="presOf" srcId="{7DA16F56-4CB6-47B1-9707-F97E09099690}" destId="{3DB9EAD4-86D6-4EAF-98C8-0FE8438218B5}" srcOrd="0" destOrd="0" presId="urn:microsoft.com/office/officeart/2005/8/layout/hierarchy4"/>
    <dgm:cxn modelId="{0520ACEE-9AE3-4DF3-85AB-A92F9EEF9DC5}" srcId="{7DA16F56-4CB6-47B1-9707-F97E09099690}" destId="{82A7AFEE-FC56-4C39-B0C4-A2BAEE568C98}" srcOrd="1" destOrd="0" parTransId="{C2BC14FC-29ED-4827-9E16-BB120170D0F9}" sibTransId="{1D9784C3-6B50-40D1-8162-8915374E9AAE}"/>
    <dgm:cxn modelId="{0B6D7D3E-FF85-46A2-9AC6-C049E7521777}" type="presOf" srcId="{82A7AFEE-FC56-4C39-B0C4-A2BAEE568C98}" destId="{8B909909-66AC-4BCF-9AA9-8C53789EF1EE}" srcOrd="0" destOrd="0" presId="urn:microsoft.com/office/officeart/2005/8/layout/hierarchy4"/>
    <dgm:cxn modelId="{90D9481F-07DC-417D-9335-14CE7EB2191E}" srcId="{476FDFC9-824F-4C4C-A381-1D02A3FAFF76}" destId="{7DA16F56-4CB6-47B1-9707-F97E09099690}" srcOrd="0" destOrd="0" parTransId="{09CDF95A-DD72-41F3-BA77-15D097862CA8}" sibTransId="{71EEB1C7-2A5B-4B7F-A137-CC0E34639F17}"/>
    <dgm:cxn modelId="{B76E370B-7AF5-4B5C-873D-420AD1DC5561}" srcId="{3FEA6E9B-7ACF-489A-9074-8D7C4166B1B1}" destId="{3C262815-8890-4795-80A0-5A0F1D6CBDC9}" srcOrd="0" destOrd="0" parTransId="{0438AF8A-DEDF-4A4D-B320-19E8C0AA048A}" sibTransId="{40E2A2CC-06BE-4588-A095-AA652327D49A}"/>
    <dgm:cxn modelId="{83DE811B-A636-449D-8C9E-F2CF3EBBBB85}" type="presOf" srcId="{AFC0174C-AB21-4074-AB83-9C77FD746E4C}" destId="{3E42831A-EA26-4622-A0F1-85E5E63482EC}" srcOrd="0" destOrd="0" presId="urn:microsoft.com/office/officeart/2005/8/layout/hierarchy4"/>
    <dgm:cxn modelId="{044C3D3D-E7C6-4AEE-A299-908A35BA98A5}" type="presOf" srcId="{476FDFC9-824F-4C4C-A381-1D02A3FAFF76}" destId="{3E995612-4BB6-44FC-99DE-5D78B9F17EF6}" srcOrd="0" destOrd="0" presId="urn:microsoft.com/office/officeart/2005/8/layout/hierarchy4"/>
    <dgm:cxn modelId="{E45428BD-EE84-449A-B008-E77DBFF3782D}" type="presOf" srcId="{3FEA6E9B-7ACF-489A-9074-8D7C4166B1B1}" destId="{BC06A348-679E-4D66-AFE1-3C45D87C644A}" srcOrd="0" destOrd="0" presId="urn:microsoft.com/office/officeart/2005/8/layout/hierarchy4"/>
    <dgm:cxn modelId="{7812B234-393A-4865-B8B0-1606325BD4B3}" type="presParOf" srcId="{BC06A348-679E-4D66-AFE1-3C45D87C644A}" destId="{88D5737D-D90A-472E-9F2D-F39911663488}" srcOrd="0" destOrd="0" presId="urn:microsoft.com/office/officeart/2005/8/layout/hierarchy4"/>
    <dgm:cxn modelId="{42B1E21B-E21C-4898-8213-6674F696519F}" type="presParOf" srcId="{88D5737D-D90A-472E-9F2D-F39911663488}" destId="{B80E8FDB-11E8-46AD-A97E-A7F67F9EE7A3}" srcOrd="0" destOrd="0" presId="urn:microsoft.com/office/officeart/2005/8/layout/hierarchy4"/>
    <dgm:cxn modelId="{5CD87300-869E-48D8-999D-528C58B581CC}" type="presParOf" srcId="{88D5737D-D90A-472E-9F2D-F39911663488}" destId="{D6CCC827-39F3-4BB5-A1C3-847023B6BA55}" srcOrd="1" destOrd="0" presId="urn:microsoft.com/office/officeart/2005/8/layout/hierarchy4"/>
    <dgm:cxn modelId="{69656F8B-0605-4420-BB4B-FEC528BFF7BC}" type="presParOf" srcId="{88D5737D-D90A-472E-9F2D-F39911663488}" destId="{CF2D24D1-5A22-4A6D-A671-DF878B059B7A}" srcOrd="2" destOrd="0" presId="urn:microsoft.com/office/officeart/2005/8/layout/hierarchy4"/>
    <dgm:cxn modelId="{0460F0C7-9CDA-43EF-A3B1-4035F2280EE1}" type="presParOf" srcId="{CF2D24D1-5A22-4A6D-A671-DF878B059B7A}" destId="{79C17A7E-7979-4A2E-98C2-8FF1514CD0C1}" srcOrd="0" destOrd="0" presId="urn:microsoft.com/office/officeart/2005/8/layout/hierarchy4"/>
    <dgm:cxn modelId="{8EFF6A9F-12C4-4C0D-B7CD-5E3D477BAC59}" type="presParOf" srcId="{79C17A7E-7979-4A2E-98C2-8FF1514CD0C1}" destId="{3E995612-4BB6-44FC-99DE-5D78B9F17EF6}" srcOrd="0" destOrd="0" presId="urn:microsoft.com/office/officeart/2005/8/layout/hierarchy4"/>
    <dgm:cxn modelId="{5B4A4804-0F36-4399-A842-DF90693CE9AE}" type="presParOf" srcId="{79C17A7E-7979-4A2E-98C2-8FF1514CD0C1}" destId="{426FDC15-C7CA-4BC1-873C-A87E47A44D5D}" srcOrd="1" destOrd="0" presId="urn:microsoft.com/office/officeart/2005/8/layout/hierarchy4"/>
    <dgm:cxn modelId="{6557CAC5-3563-4570-A7DF-254C571EB2E4}" type="presParOf" srcId="{79C17A7E-7979-4A2E-98C2-8FF1514CD0C1}" destId="{AE7AE06B-C52E-4417-8ACB-70F511B881A8}" srcOrd="2" destOrd="0" presId="urn:microsoft.com/office/officeart/2005/8/layout/hierarchy4"/>
    <dgm:cxn modelId="{2F2BFD43-4C2E-4664-9D3C-0B140243B0D6}" type="presParOf" srcId="{AE7AE06B-C52E-4417-8ACB-70F511B881A8}" destId="{74205919-414B-4E2D-8D1B-D28AAFC43441}" srcOrd="0" destOrd="0" presId="urn:microsoft.com/office/officeart/2005/8/layout/hierarchy4"/>
    <dgm:cxn modelId="{6681FF63-101E-49AD-AA9B-DAB89053332C}" type="presParOf" srcId="{74205919-414B-4E2D-8D1B-D28AAFC43441}" destId="{3DB9EAD4-86D6-4EAF-98C8-0FE8438218B5}" srcOrd="0" destOrd="0" presId="urn:microsoft.com/office/officeart/2005/8/layout/hierarchy4"/>
    <dgm:cxn modelId="{A50F4B10-91D2-45B1-AD8E-67BDC9AC9B40}" type="presParOf" srcId="{74205919-414B-4E2D-8D1B-D28AAFC43441}" destId="{2417FCF1-9BDA-4F8F-BC39-405AE0C88069}" srcOrd="1" destOrd="0" presId="urn:microsoft.com/office/officeart/2005/8/layout/hierarchy4"/>
    <dgm:cxn modelId="{D19F478E-19D5-4311-8470-289B893DFDD1}" type="presParOf" srcId="{74205919-414B-4E2D-8D1B-D28AAFC43441}" destId="{371AF5CF-1EBC-46BF-936E-DCEFBCB23081}" srcOrd="2" destOrd="0" presId="urn:microsoft.com/office/officeart/2005/8/layout/hierarchy4"/>
    <dgm:cxn modelId="{87242A45-1D3B-4648-A230-2E3D4D6CF780}" type="presParOf" srcId="{371AF5CF-1EBC-46BF-936E-DCEFBCB23081}" destId="{5DE58324-4CE7-4C50-9F94-2BC74C16B7D4}" srcOrd="0" destOrd="0" presId="urn:microsoft.com/office/officeart/2005/8/layout/hierarchy4"/>
    <dgm:cxn modelId="{00708D81-2986-4157-AB8E-00890235B3C8}" type="presParOf" srcId="{5DE58324-4CE7-4C50-9F94-2BC74C16B7D4}" destId="{3E42831A-EA26-4622-A0F1-85E5E63482EC}" srcOrd="0" destOrd="0" presId="urn:microsoft.com/office/officeart/2005/8/layout/hierarchy4"/>
    <dgm:cxn modelId="{D336257B-67E6-4F36-9801-9EF91F2E6EF2}" type="presParOf" srcId="{5DE58324-4CE7-4C50-9F94-2BC74C16B7D4}" destId="{8FB3438C-F273-4DA4-8190-5A7C67ED560F}" srcOrd="1" destOrd="0" presId="urn:microsoft.com/office/officeart/2005/8/layout/hierarchy4"/>
    <dgm:cxn modelId="{911C9048-CEBB-4987-ADAD-968EE1818E7C}" type="presParOf" srcId="{371AF5CF-1EBC-46BF-936E-DCEFBCB23081}" destId="{321AB8B5-EC94-4A18-BDBF-2B82CD501A3A}" srcOrd="1" destOrd="0" presId="urn:microsoft.com/office/officeart/2005/8/layout/hierarchy4"/>
    <dgm:cxn modelId="{AF118003-B299-456C-BF8D-F23903D85EC4}" type="presParOf" srcId="{371AF5CF-1EBC-46BF-936E-DCEFBCB23081}" destId="{B0DF4F70-A7BC-4DD5-81E7-430F9127CEF3}" srcOrd="2" destOrd="0" presId="urn:microsoft.com/office/officeart/2005/8/layout/hierarchy4"/>
    <dgm:cxn modelId="{089CE9A4-C49A-44D5-B771-7B21111783A0}" type="presParOf" srcId="{B0DF4F70-A7BC-4DD5-81E7-430F9127CEF3}" destId="{8B909909-66AC-4BCF-9AA9-8C53789EF1EE}" srcOrd="0" destOrd="0" presId="urn:microsoft.com/office/officeart/2005/8/layout/hierarchy4"/>
    <dgm:cxn modelId="{A2FCECEB-5A76-4CEF-A443-2F5FF078475E}" type="presParOf" srcId="{B0DF4F70-A7BC-4DD5-81E7-430F9127CEF3}" destId="{790F88CB-7DA7-4408-B1E4-4D08C9139B40}" srcOrd="1" destOrd="0" presId="urn:microsoft.com/office/officeart/2005/8/layout/hierarchy4"/>
    <dgm:cxn modelId="{8AFFA74A-4C30-494A-89F6-2512E03A2942}" type="presParOf" srcId="{371AF5CF-1EBC-46BF-936E-DCEFBCB23081}" destId="{5FC87A31-B740-4DB8-9A62-F991854A6314}" srcOrd="3" destOrd="0" presId="urn:microsoft.com/office/officeart/2005/8/layout/hierarchy4"/>
    <dgm:cxn modelId="{7278290E-C63E-49AD-B499-FBDC2171DC21}" type="presParOf" srcId="{371AF5CF-1EBC-46BF-936E-DCEFBCB23081}" destId="{50419F7C-26B5-482D-9DE7-0404AF664178}" srcOrd="4" destOrd="0" presId="urn:microsoft.com/office/officeart/2005/8/layout/hierarchy4"/>
    <dgm:cxn modelId="{CCCE9F06-E1ED-4FA1-B97B-3F30A1EF292D}" type="presParOf" srcId="{50419F7C-26B5-482D-9DE7-0404AF664178}" destId="{22A03CFB-743A-42E0-A674-EB89B045D53C}" srcOrd="0" destOrd="0" presId="urn:microsoft.com/office/officeart/2005/8/layout/hierarchy4"/>
    <dgm:cxn modelId="{7DF3D0BA-28D9-4E60-BB59-CCFC620DBCA3}" type="presParOf" srcId="{50419F7C-26B5-482D-9DE7-0404AF664178}" destId="{FB1B0C59-6E5A-4A80-A16A-DCAFF29735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17142-8B6D-48BA-A9A9-4337301B133D}" type="doc">
      <dgm:prSet loTypeId="urn:microsoft.com/office/officeart/2005/8/layout/funnel1" loCatId="process" qsTypeId="urn:microsoft.com/office/officeart/2005/8/quickstyle/simple1" qsCatId="simple" csTypeId="urn:microsoft.com/office/officeart/2005/8/colors/colorful5" csCatId="colorful" phldr="1"/>
      <dgm:spPr/>
    </dgm:pt>
    <dgm:pt modelId="{4785BE97-7C3D-4A14-A124-910432990411}">
      <dgm:prSet phldrT="[Texto]"/>
      <dgm:spPr/>
      <dgm:t>
        <a:bodyPr/>
        <a:lstStyle/>
        <a:p>
          <a:r>
            <a:rPr lang="es-ES" dirty="0" smtClean="0"/>
            <a:t>346 Docentes</a:t>
          </a:r>
          <a:endParaRPr lang="es-ES" dirty="0"/>
        </a:p>
      </dgm:t>
    </dgm:pt>
    <dgm:pt modelId="{1E63678C-81AC-4DFC-A25F-F7F0B54E8F04}" type="parTrans" cxnId="{D93AB012-4723-4CC6-BE61-6C71C46E2D2A}">
      <dgm:prSet/>
      <dgm:spPr/>
      <dgm:t>
        <a:bodyPr/>
        <a:lstStyle/>
        <a:p>
          <a:endParaRPr lang="es-ES"/>
        </a:p>
      </dgm:t>
    </dgm:pt>
    <dgm:pt modelId="{51D71CD2-FF5E-4351-9944-558C42A11CBA}" type="sibTrans" cxnId="{D93AB012-4723-4CC6-BE61-6C71C46E2D2A}">
      <dgm:prSet/>
      <dgm:spPr/>
      <dgm:t>
        <a:bodyPr/>
        <a:lstStyle/>
        <a:p>
          <a:endParaRPr lang="es-ES"/>
        </a:p>
      </dgm:t>
    </dgm:pt>
    <dgm:pt modelId="{A425D99B-C804-4CFE-BE80-CA3E5F2E8822}">
      <dgm:prSet phldrT="[Texto]"/>
      <dgm:spPr/>
      <dgm:t>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ES"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rPr>
            <a:t>Muestra</a:t>
          </a:r>
          <a:endParaRPr lang="es-ES"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dgm:t>
    </dgm:pt>
    <dgm:pt modelId="{B549784C-45F1-4609-B63D-29462D321632}" type="parTrans" cxnId="{0860CE85-718B-41DA-8BF8-14A51D76C809}">
      <dgm:prSet/>
      <dgm:spPr/>
      <dgm:t>
        <a:bodyPr/>
        <a:lstStyle/>
        <a:p>
          <a:endParaRPr lang="es-ES"/>
        </a:p>
      </dgm:t>
    </dgm:pt>
    <dgm:pt modelId="{121796D1-274E-4779-BE0F-A96B4D60FAEB}" type="sibTrans" cxnId="{0860CE85-718B-41DA-8BF8-14A51D76C809}">
      <dgm:prSet/>
      <dgm:spPr/>
      <dgm:t>
        <a:bodyPr/>
        <a:lstStyle/>
        <a:p>
          <a:endParaRPr lang="es-ES"/>
        </a:p>
      </dgm:t>
    </dgm:pt>
    <dgm:pt modelId="{1C196E6C-A1F0-4C5F-9B99-4D01D2380A9C}" type="pres">
      <dgm:prSet presAssocID="{89117142-8B6D-48BA-A9A9-4337301B133D}" presName="Name0" presStyleCnt="0">
        <dgm:presLayoutVars>
          <dgm:chMax val="4"/>
          <dgm:resizeHandles val="exact"/>
        </dgm:presLayoutVars>
      </dgm:prSet>
      <dgm:spPr/>
    </dgm:pt>
    <dgm:pt modelId="{A7C50951-D2FD-42D7-BF49-D01FE4F52DA2}" type="pres">
      <dgm:prSet presAssocID="{89117142-8B6D-48BA-A9A9-4337301B133D}" presName="ellipse" presStyleLbl="trBgShp" presStyleIdx="0" presStyleCnt="1"/>
      <dgm:spPr/>
    </dgm:pt>
    <dgm:pt modelId="{F05F3FB6-0A33-4A82-9070-996936D02CB3}" type="pres">
      <dgm:prSet presAssocID="{89117142-8B6D-48BA-A9A9-4337301B133D}" presName="arrow1" presStyleLbl="fgShp" presStyleIdx="0" presStyleCnt="1"/>
      <dgm:spPr/>
    </dgm:pt>
    <dgm:pt modelId="{B76129C4-A4B2-44CD-82D5-00BF7481CA95}" type="pres">
      <dgm:prSet presAssocID="{89117142-8B6D-48BA-A9A9-4337301B133D}" presName="rectangle" presStyleLbl="revTx" presStyleIdx="0" presStyleCnt="1">
        <dgm:presLayoutVars>
          <dgm:bulletEnabled val="1"/>
        </dgm:presLayoutVars>
      </dgm:prSet>
      <dgm:spPr/>
      <dgm:t>
        <a:bodyPr/>
        <a:lstStyle/>
        <a:p>
          <a:endParaRPr lang="es-ES"/>
        </a:p>
      </dgm:t>
    </dgm:pt>
    <dgm:pt modelId="{53FA976A-C918-4B6B-928C-A96220BC444C}" type="pres">
      <dgm:prSet presAssocID="{A425D99B-C804-4CFE-BE80-CA3E5F2E8822}" presName="item1" presStyleLbl="node1" presStyleIdx="0" presStyleCnt="1">
        <dgm:presLayoutVars>
          <dgm:bulletEnabled val="1"/>
        </dgm:presLayoutVars>
      </dgm:prSet>
      <dgm:spPr/>
      <dgm:t>
        <a:bodyPr/>
        <a:lstStyle/>
        <a:p>
          <a:endParaRPr lang="es-ES"/>
        </a:p>
      </dgm:t>
    </dgm:pt>
    <dgm:pt modelId="{F99A8BA2-4350-46BD-A580-7F5F629C753C}" type="pres">
      <dgm:prSet presAssocID="{89117142-8B6D-48BA-A9A9-4337301B133D}" presName="funnel" presStyleLbl="trAlignAcc1" presStyleIdx="0" presStyleCnt="1"/>
      <dgm:spPr/>
    </dgm:pt>
  </dgm:ptLst>
  <dgm:cxnLst>
    <dgm:cxn modelId="{4308427B-8F6F-478C-8364-CB5DC97564AD}" type="presOf" srcId="{A425D99B-C804-4CFE-BE80-CA3E5F2E8822}" destId="{B76129C4-A4B2-44CD-82D5-00BF7481CA95}" srcOrd="0" destOrd="0" presId="urn:microsoft.com/office/officeart/2005/8/layout/funnel1"/>
    <dgm:cxn modelId="{0860CE85-718B-41DA-8BF8-14A51D76C809}" srcId="{89117142-8B6D-48BA-A9A9-4337301B133D}" destId="{A425D99B-C804-4CFE-BE80-CA3E5F2E8822}" srcOrd="1" destOrd="0" parTransId="{B549784C-45F1-4609-B63D-29462D321632}" sibTransId="{121796D1-274E-4779-BE0F-A96B4D60FAEB}"/>
    <dgm:cxn modelId="{A0F67462-B0C1-463C-9ACC-D519D8FB32B6}" type="presOf" srcId="{4785BE97-7C3D-4A14-A124-910432990411}" destId="{53FA976A-C918-4B6B-928C-A96220BC444C}" srcOrd="0" destOrd="0" presId="urn:microsoft.com/office/officeart/2005/8/layout/funnel1"/>
    <dgm:cxn modelId="{D93AB012-4723-4CC6-BE61-6C71C46E2D2A}" srcId="{89117142-8B6D-48BA-A9A9-4337301B133D}" destId="{4785BE97-7C3D-4A14-A124-910432990411}" srcOrd="0" destOrd="0" parTransId="{1E63678C-81AC-4DFC-A25F-F7F0B54E8F04}" sibTransId="{51D71CD2-FF5E-4351-9944-558C42A11CBA}"/>
    <dgm:cxn modelId="{7CFCB75F-737A-4BB9-AAFB-9D59FBF87E63}" type="presOf" srcId="{89117142-8B6D-48BA-A9A9-4337301B133D}" destId="{1C196E6C-A1F0-4C5F-9B99-4D01D2380A9C}" srcOrd="0" destOrd="0" presId="urn:microsoft.com/office/officeart/2005/8/layout/funnel1"/>
    <dgm:cxn modelId="{76534FF1-237F-4040-AD11-5DDDB17D5046}" type="presParOf" srcId="{1C196E6C-A1F0-4C5F-9B99-4D01D2380A9C}" destId="{A7C50951-D2FD-42D7-BF49-D01FE4F52DA2}" srcOrd="0" destOrd="0" presId="urn:microsoft.com/office/officeart/2005/8/layout/funnel1"/>
    <dgm:cxn modelId="{864E5CB9-B65A-4A9C-AFDF-FC02AA491E9F}" type="presParOf" srcId="{1C196E6C-A1F0-4C5F-9B99-4D01D2380A9C}" destId="{F05F3FB6-0A33-4A82-9070-996936D02CB3}" srcOrd="1" destOrd="0" presId="urn:microsoft.com/office/officeart/2005/8/layout/funnel1"/>
    <dgm:cxn modelId="{122F049D-A3A6-4F9F-BB49-A65F97339B5D}" type="presParOf" srcId="{1C196E6C-A1F0-4C5F-9B99-4D01D2380A9C}" destId="{B76129C4-A4B2-44CD-82D5-00BF7481CA95}" srcOrd="2" destOrd="0" presId="urn:microsoft.com/office/officeart/2005/8/layout/funnel1"/>
    <dgm:cxn modelId="{AEB54625-AB91-4717-B507-F1DD06FD66B8}" type="presParOf" srcId="{1C196E6C-A1F0-4C5F-9B99-4D01D2380A9C}" destId="{53FA976A-C918-4B6B-928C-A96220BC444C}" srcOrd="3" destOrd="0" presId="urn:microsoft.com/office/officeart/2005/8/layout/funnel1"/>
    <dgm:cxn modelId="{F3F1E4A0-552E-4D9F-8D2A-7269FB2D1436}" type="presParOf" srcId="{1C196E6C-A1F0-4C5F-9B99-4D01D2380A9C}" destId="{F99A8BA2-4350-46BD-A580-7F5F629C753C}"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56B41-CCF3-471A-8F23-B79685ED2C8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S"/>
        </a:p>
      </dgm:t>
    </dgm:pt>
    <dgm:pt modelId="{ABD513A7-F69F-406D-87CD-43022FAC5C81}">
      <dgm:prSet phldrT="[Texto]"/>
      <dgm:spPr/>
      <dgm:t>
        <a:bodyPr/>
        <a:lstStyle/>
        <a:p>
          <a:r>
            <a:rPr lang="es-MX" dirty="0" smtClean="0"/>
            <a:t>Propuesta curricular</a:t>
          </a:r>
          <a:endParaRPr lang="es-ES" dirty="0"/>
        </a:p>
      </dgm:t>
    </dgm:pt>
    <dgm:pt modelId="{DF9CEAD8-C87D-42FB-9E8C-7D335DDAEBC7}" type="parTrans" cxnId="{191A0155-971A-445B-B528-3B9EB51696D1}">
      <dgm:prSet/>
      <dgm:spPr/>
      <dgm:t>
        <a:bodyPr/>
        <a:lstStyle/>
        <a:p>
          <a:endParaRPr lang="es-ES"/>
        </a:p>
      </dgm:t>
    </dgm:pt>
    <dgm:pt modelId="{73E83B11-E78C-4F3C-BACA-6545D26D2394}" type="sibTrans" cxnId="{191A0155-971A-445B-B528-3B9EB51696D1}">
      <dgm:prSet/>
      <dgm:spPr/>
      <dgm:t>
        <a:bodyPr/>
        <a:lstStyle/>
        <a:p>
          <a:endParaRPr lang="es-ES"/>
        </a:p>
      </dgm:t>
    </dgm:pt>
    <dgm:pt modelId="{424114E0-30FD-45D4-9B3E-5F79EC22CB24}">
      <dgm:prSet phldrT="[Texto]"/>
      <dgm:spPr/>
      <dgm:t>
        <a:bodyPr/>
        <a:lstStyle/>
        <a:p>
          <a:r>
            <a:rPr lang="es-MX" dirty="0" smtClean="0"/>
            <a:t>Marco Legal vigente</a:t>
          </a:r>
          <a:endParaRPr lang="es-ES" dirty="0"/>
        </a:p>
      </dgm:t>
    </dgm:pt>
    <dgm:pt modelId="{E3EB94E8-0EA9-4DD8-BCDE-C8A196C1B83E}" type="parTrans" cxnId="{B3DFA057-3527-42B1-A991-7041231DCD58}">
      <dgm:prSet/>
      <dgm:spPr/>
      <dgm:t>
        <a:bodyPr/>
        <a:lstStyle/>
        <a:p>
          <a:endParaRPr lang="es-ES"/>
        </a:p>
      </dgm:t>
    </dgm:pt>
    <dgm:pt modelId="{56A5F045-81B6-477B-9281-1350C237E9A3}" type="sibTrans" cxnId="{B3DFA057-3527-42B1-A991-7041231DCD58}">
      <dgm:prSet/>
      <dgm:spPr/>
      <dgm:t>
        <a:bodyPr/>
        <a:lstStyle/>
        <a:p>
          <a:endParaRPr lang="es-ES"/>
        </a:p>
      </dgm:t>
    </dgm:pt>
    <dgm:pt modelId="{3D0B6099-1599-4805-BB3F-A7B3195200F9}">
      <dgm:prSet phldrT="[Texto]"/>
      <dgm:spPr/>
      <dgm:t>
        <a:bodyPr/>
        <a:lstStyle/>
        <a:p>
          <a:r>
            <a:rPr lang="es-MX" dirty="0" smtClean="0"/>
            <a:t>Elizabeth Larrea</a:t>
          </a:r>
          <a:endParaRPr lang="es-ES" dirty="0"/>
        </a:p>
      </dgm:t>
    </dgm:pt>
    <dgm:pt modelId="{D1EC44CF-1B21-4FBA-8EAC-D121C4611CEF}" type="parTrans" cxnId="{E406CCB8-F72F-4803-A9CD-7F77815C740A}">
      <dgm:prSet/>
      <dgm:spPr/>
      <dgm:t>
        <a:bodyPr/>
        <a:lstStyle/>
        <a:p>
          <a:endParaRPr lang="es-ES"/>
        </a:p>
      </dgm:t>
    </dgm:pt>
    <dgm:pt modelId="{2E270B4E-9FF6-4EE6-A5A3-208F966B34A2}" type="sibTrans" cxnId="{E406CCB8-F72F-4803-A9CD-7F77815C740A}">
      <dgm:prSet/>
      <dgm:spPr/>
      <dgm:t>
        <a:bodyPr/>
        <a:lstStyle/>
        <a:p>
          <a:endParaRPr lang="es-ES"/>
        </a:p>
      </dgm:t>
    </dgm:pt>
    <dgm:pt modelId="{2C43D645-24B9-4F21-A92C-99B2B98EE2E7}">
      <dgm:prSet phldrT="[Texto]"/>
      <dgm:spPr/>
      <dgm:t>
        <a:bodyPr/>
        <a:lstStyle/>
        <a:p>
          <a:r>
            <a:rPr lang="es-MX" dirty="0" smtClean="0"/>
            <a:t>Plan Nacional del Buen Vivir 2013-2017</a:t>
          </a:r>
          <a:endParaRPr lang="es-ES" dirty="0"/>
        </a:p>
      </dgm:t>
    </dgm:pt>
    <dgm:pt modelId="{BD0FE440-28D7-4F64-AE73-75082046B35E}" type="parTrans" cxnId="{0E4305A6-C4CF-45BE-8ACC-7B2E3D85F111}">
      <dgm:prSet/>
      <dgm:spPr/>
      <dgm:t>
        <a:bodyPr/>
        <a:lstStyle/>
        <a:p>
          <a:endParaRPr lang="es-ES"/>
        </a:p>
      </dgm:t>
    </dgm:pt>
    <dgm:pt modelId="{1FB75236-9209-4C40-B778-39E1E4761C0C}" type="sibTrans" cxnId="{0E4305A6-C4CF-45BE-8ACC-7B2E3D85F111}">
      <dgm:prSet/>
      <dgm:spPr/>
      <dgm:t>
        <a:bodyPr/>
        <a:lstStyle/>
        <a:p>
          <a:endParaRPr lang="es-ES"/>
        </a:p>
      </dgm:t>
    </dgm:pt>
    <dgm:pt modelId="{59D5C0E1-A55A-48EB-84E2-46C56B76900F}">
      <dgm:prSet phldrT="[Texto]"/>
      <dgm:spPr/>
      <dgm:t>
        <a:bodyPr/>
        <a:lstStyle/>
        <a:p>
          <a:endParaRPr lang="es-ES" dirty="0"/>
        </a:p>
      </dgm:t>
    </dgm:pt>
    <dgm:pt modelId="{5AD221A3-33CA-4448-9B31-2F0F794E5BF6}" type="parTrans" cxnId="{8411CEFE-7ACB-46E3-8743-EF569822F442}">
      <dgm:prSet/>
      <dgm:spPr/>
      <dgm:t>
        <a:bodyPr/>
        <a:lstStyle/>
        <a:p>
          <a:endParaRPr lang="es-ES"/>
        </a:p>
      </dgm:t>
    </dgm:pt>
    <dgm:pt modelId="{E53DF280-722C-4C76-BD67-3B3EE4C97F2A}" type="sibTrans" cxnId="{8411CEFE-7ACB-46E3-8743-EF569822F442}">
      <dgm:prSet/>
      <dgm:spPr/>
      <dgm:t>
        <a:bodyPr/>
        <a:lstStyle/>
        <a:p>
          <a:endParaRPr lang="es-ES"/>
        </a:p>
      </dgm:t>
    </dgm:pt>
    <dgm:pt modelId="{7BEFFD25-E2DA-491A-83CB-C48B398485EA}" type="pres">
      <dgm:prSet presAssocID="{7C356B41-CCF3-471A-8F23-B79685ED2C89}" presName="composite" presStyleCnt="0">
        <dgm:presLayoutVars>
          <dgm:chMax val="1"/>
          <dgm:dir/>
          <dgm:resizeHandles val="exact"/>
        </dgm:presLayoutVars>
      </dgm:prSet>
      <dgm:spPr/>
      <dgm:t>
        <a:bodyPr/>
        <a:lstStyle/>
        <a:p>
          <a:endParaRPr lang="es-ES"/>
        </a:p>
      </dgm:t>
    </dgm:pt>
    <dgm:pt modelId="{4DEA0BA2-4D1F-49D7-A37A-270BB856DCDF}" type="pres">
      <dgm:prSet presAssocID="{7C356B41-CCF3-471A-8F23-B79685ED2C89}" presName="radial" presStyleCnt="0">
        <dgm:presLayoutVars>
          <dgm:animLvl val="ctr"/>
        </dgm:presLayoutVars>
      </dgm:prSet>
      <dgm:spPr/>
    </dgm:pt>
    <dgm:pt modelId="{A7296566-6C5F-4615-8C9E-538C57345E84}" type="pres">
      <dgm:prSet presAssocID="{ABD513A7-F69F-406D-87CD-43022FAC5C81}" presName="centerShape" presStyleLbl="vennNode1" presStyleIdx="0" presStyleCnt="4"/>
      <dgm:spPr/>
      <dgm:t>
        <a:bodyPr/>
        <a:lstStyle/>
        <a:p>
          <a:endParaRPr lang="es-ES"/>
        </a:p>
      </dgm:t>
    </dgm:pt>
    <dgm:pt modelId="{61609B62-A104-4365-92C4-066CF4590BB1}" type="pres">
      <dgm:prSet presAssocID="{424114E0-30FD-45D4-9B3E-5F79EC22CB24}" presName="node" presStyleLbl="vennNode1" presStyleIdx="1" presStyleCnt="4">
        <dgm:presLayoutVars>
          <dgm:bulletEnabled val="1"/>
        </dgm:presLayoutVars>
      </dgm:prSet>
      <dgm:spPr/>
      <dgm:t>
        <a:bodyPr/>
        <a:lstStyle/>
        <a:p>
          <a:endParaRPr lang="es-ES"/>
        </a:p>
      </dgm:t>
    </dgm:pt>
    <dgm:pt modelId="{4BA46216-79DD-427B-9FE0-B320ADD61E05}" type="pres">
      <dgm:prSet presAssocID="{3D0B6099-1599-4805-BB3F-A7B3195200F9}" presName="node" presStyleLbl="vennNode1" presStyleIdx="2" presStyleCnt="4">
        <dgm:presLayoutVars>
          <dgm:bulletEnabled val="1"/>
        </dgm:presLayoutVars>
      </dgm:prSet>
      <dgm:spPr/>
      <dgm:t>
        <a:bodyPr/>
        <a:lstStyle/>
        <a:p>
          <a:endParaRPr lang="es-ES"/>
        </a:p>
      </dgm:t>
    </dgm:pt>
    <dgm:pt modelId="{1CC691EC-8A41-4901-A4E7-70A4073C85B9}" type="pres">
      <dgm:prSet presAssocID="{2C43D645-24B9-4F21-A92C-99B2B98EE2E7}" presName="node" presStyleLbl="vennNode1" presStyleIdx="3" presStyleCnt="4">
        <dgm:presLayoutVars>
          <dgm:bulletEnabled val="1"/>
        </dgm:presLayoutVars>
      </dgm:prSet>
      <dgm:spPr/>
      <dgm:t>
        <a:bodyPr/>
        <a:lstStyle/>
        <a:p>
          <a:endParaRPr lang="es-ES"/>
        </a:p>
      </dgm:t>
    </dgm:pt>
  </dgm:ptLst>
  <dgm:cxnLst>
    <dgm:cxn modelId="{B3DFA057-3527-42B1-A991-7041231DCD58}" srcId="{ABD513A7-F69F-406D-87CD-43022FAC5C81}" destId="{424114E0-30FD-45D4-9B3E-5F79EC22CB24}" srcOrd="0" destOrd="0" parTransId="{E3EB94E8-0EA9-4DD8-BCDE-C8A196C1B83E}" sibTransId="{56A5F045-81B6-477B-9281-1350C237E9A3}"/>
    <dgm:cxn modelId="{D0B78261-2796-4A77-917F-9576D7593771}" type="presOf" srcId="{7C356B41-CCF3-471A-8F23-B79685ED2C89}" destId="{7BEFFD25-E2DA-491A-83CB-C48B398485EA}" srcOrd="0" destOrd="0" presId="urn:microsoft.com/office/officeart/2005/8/layout/radial3"/>
    <dgm:cxn modelId="{391F0A71-F43A-4317-A15F-56C13C94AAA1}" type="presOf" srcId="{2C43D645-24B9-4F21-A92C-99B2B98EE2E7}" destId="{1CC691EC-8A41-4901-A4E7-70A4073C85B9}" srcOrd="0" destOrd="0" presId="urn:microsoft.com/office/officeart/2005/8/layout/radial3"/>
    <dgm:cxn modelId="{0E4305A6-C4CF-45BE-8ACC-7B2E3D85F111}" srcId="{ABD513A7-F69F-406D-87CD-43022FAC5C81}" destId="{2C43D645-24B9-4F21-A92C-99B2B98EE2E7}" srcOrd="2" destOrd="0" parTransId="{BD0FE440-28D7-4F64-AE73-75082046B35E}" sibTransId="{1FB75236-9209-4C40-B778-39E1E4761C0C}"/>
    <dgm:cxn modelId="{F7674F52-E3CE-434C-A25B-DD592DE35AC1}" type="presOf" srcId="{424114E0-30FD-45D4-9B3E-5F79EC22CB24}" destId="{61609B62-A104-4365-92C4-066CF4590BB1}" srcOrd="0" destOrd="0" presId="urn:microsoft.com/office/officeart/2005/8/layout/radial3"/>
    <dgm:cxn modelId="{191A0155-971A-445B-B528-3B9EB51696D1}" srcId="{7C356B41-CCF3-471A-8F23-B79685ED2C89}" destId="{ABD513A7-F69F-406D-87CD-43022FAC5C81}" srcOrd="0" destOrd="0" parTransId="{DF9CEAD8-C87D-42FB-9E8C-7D335DDAEBC7}" sibTransId="{73E83B11-E78C-4F3C-BACA-6545D26D2394}"/>
    <dgm:cxn modelId="{B915E235-2FB3-4D85-9AAF-00DD94C073E6}" type="presOf" srcId="{3D0B6099-1599-4805-BB3F-A7B3195200F9}" destId="{4BA46216-79DD-427B-9FE0-B320ADD61E05}" srcOrd="0" destOrd="0" presId="urn:microsoft.com/office/officeart/2005/8/layout/radial3"/>
    <dgm:cxn modelId="{E406CCB8-F72F-4803-A9CD-7F77815C740A}" srcId="{ABD513A7-F69F-406D-87CD-43022FAC5C81}" destId="{3D0B6099-1599-4805-BB3F-A7B3195200F9}" srcOrd="1" destOrd="0" parTransId="{D1EC44CF-1B21-4FBA-8EAC-D121C4611CEF}" sibTransId="{2E270B4E-9FF6-4EE6-A5A3-208F966B34A2}"/>
    <dgm:cxn modelId="{9154203B-B00B-4C33-88DC-54BEACECDC9D}" type="presOf" srcId="{ABD513A7-F69F-406D-87CD-43022FAC5C81}" destId="{A7296566-6C5F-4615-8C9E-538C57345E84}" srcOrd="0" destOrd="0" presId="urn:microsoft.com/office/officeart/2005/8/layout/radial3"/>
    <dgm:cxn modelId="{8411CEFE-7ACB-46E3-8743-EF569822F442}" srcId="{7C356B41-CCF3-471A-8F23-B79685ED2C89}" destId="{59D5C0E1-A55A-48EB-84E2-46C56B76900F}" srcOrd="1" destOrd="0" parTransId="{5AD221A3-33CA-4448-9B31-2F0F794E5BF6}" sibTransId="{E53DF280-722C-4C76-BD67-3B3EE4C97F2A}"/>
    <dgm:cxn modelId="{F90E6733-A0E7-4AE1-9FF7-E01DCD038DDC}" type="presParOf" srcId="{7BEFFD25-E2DA-491A-83CB-C48B398485EA}" destId="{4DEA0BA2-4D1F-49D7-A37A-270BB856DCDF}" srcOrd="0" destOrd="0" presId="urn:microsoft.com/office/officeart/2005/8/layout/radial3"/>
    <dgm:cxn modelId="{CC10E6D1-44D0-4C21-BFEF-B3CA01A4F65F}" type="presParOf" srcId="{4DEA0BA2-4D1F-49D7-A37A-270BB856DCDF}" destId="{A7296566-6C5F-4615-8C9E-538C57345E84}" srcOrd="0" destOrd="0" presId="urn:microsoft.com/office/officeart/2005/8/layout/radial3"/>
    <dgm:cxn modelId="{4AD536BD-C340-4EA8-B9AC-1279C39D90BC}" type="presParOf" srcId="{4DEA0BA2-4D1F-49D7-A37A-270BB856DCDF}" destId="{61609B62-A104-4365-92C4-066CF4590BB1}" srcOrd="1" destOrd="0" presId="urn:microsoft.com/office/officeart/2005/8/layout/radial3"/>
    <dgm:cxn modelId="{6AF5DCF0-E524-41D5-9B1F-98523F0811F6}" type="presParOf" srcId="{4DEA0BA2-4D1F-49D7-A37A-270BB856DCDF}" destId="{4BA46216-79DD-427B-9FE0-B320ADD61E05}" srcOrd="2" destOrd="0" presId="urn:microsoft.com/office/officeart/2005/8/layout/radial3"/>
    <dgm:cxn modelId="{A1408D9B-7A76-4DE8-8089-04AD3B62F860}" type="presParOf" srcId="{4DEA0BA2-4D1F-49D7-A37A-270BB856DCDF}" destId="{1CC691EC-8A41-4901-A4E7-70A4073C85B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356B41-CCF3-471A-8F23-B79685ED2C89}"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S"/>
        </a:p>
      </dgm:t>
    </dgm:pt>
    <dgm:pt modelId="{ABD513A7-F69F-406D-87CD-43022FAC5C81}">
      <dgm:prSet phldrT="[Texto]"/>
      <dgm:spPr/>
      <dgm:t>
        <a:bodyPr/>
        <a:lstStyle/>
        <a:p>
          <a:r>
            <a:rPr lang="es-MX" dirty="0" smtClean="0"/>
            <a:t>Tensiones</a:t>
          </a:r>
          <a:endParaRPr lang="es-ES" dirty="0"/>
        </a:p>
      </dgm:t>
    </dgm:pt>
    <dgm:pt modelId="{DF9CEAD8-C87D-42FB-9E8C-7D335DDAEBC7}" type="parTrans" cxnId="{191A0155-971A-445B-B528-3B9EB51696D1}">
      <dgm:prSet/>
      <dgm:spPr/>
      <dgm:t>
        <a:bodyPr/>
        <a:lstStyle/>
        <a:p>
          <a:endParaRPr lang="es-ES"/>
        </a:p>
      </dgm:t>
    </dgm:pt>
    <dgm:pt modelId="{73E83B11-E78C-4F3C-BACA-6545D26D2394}" type="sibTrans" cxnId="{191A0155-971A-445B-B528-3B9EB51696D1}">
      <dgm:prSet/>
      <dgm:spPr/>
      <dgm:t>
        <a:bodyPr/>
        <a:lstStyle/>
        <a:p>
          <a:endParaRPr lang="es-ES"/>
        </a:p>
      </dgm:t>
    </dgm:pt>
    <dgm:pt modelId="{424114E0-30FD-45D4-9B3E-5F79EC22CB24}">
      <dgm:prSet phldrT="[Texto]"/>
      <dgm:spPr/>
      <dgm:t>
        <a:bodyPr/>
        <a:lstStyle/>
        <a:p>
          <a:r>
            <a:rPr lang="es-ES" b="1" dirty="0" smtClean="0"/>
            <a:t>Avances metodológicos y estratégicos para la enseñanza y aprendizaje en diversas áreas no efectivizadas en formación profesional de docentes.</a:t>
          </a:r>
          <a:endParaRPr lang="es-ES" dirty="0"/>
        </a:p>
      </dgm:t>
    </dgm:pt>
    <dgm:pt modelId="{E3EB94E8-0EA9-4DD8-BCDE-C8A196C1B83E}" type="parTrans" cxnId="{B3DFA057-3527-42B1-A991-7041231DCD58}">
      <dgm:prSet/>
      <dgm:spPr/>
      <dgm:t>
        <a:bodyPr/>
        <a:lstStyle/>
        <a:p>
          <a:endParaRPr lang="es-ES"/>
        </a:p>
      </dgm:t>
    </dgm:pt>
    <dgm:pt modelId="{56A5F045-81B6-477B-9281-1350C237E9A3}" type="sibTrans" cxnId="{B3DFA057-3527-42B1-A991-7041231DCD58}">
      <dgm:prSet/>
      <dgm:spPr/>
      <dgm:t>
        <a:bodyPr/>
        <a:lstStyle/>
        <a:p>
          <a:endParaRPr lang="es-ES"/>
        </a:p>
      </dgm:t>
    </dgm:pt>
    <dgm:pt modelId="{3D0B6099-1599-4805-BB3F-A7B3195200F9}">
      <dgm:prSet phldrT="[Texto]"/>
      <dgm:spPr/>
      <dgm:t>
        <a:bodyPr/>
        <a:lstStyle/>
        <a:p>
          <a:r>
            <a:rPr lang="es-ES" b="1" dirty="0" smtClean="0"/>
            <a:t>Enfoque de atención a la diversidad no efectivizada en el aula frente a las teorías, políticas y avances en el tema de inclusión.</a:t>
          </a:r>
          <a:endParaRPr lang="es-ES" dirty="0"/>
        </a:p>
      </dgm:t>
    </dgm:pt>
    <dgm:pt modelId="{D1EC44CF-1B21-4FBA-8EAC-D121C4611CEF}" type="parTrans" cxnId="{E406CCB8-F72F-4803-A9CD-7F77815C740A}">
      <dgm:prSet/>
      <dgm:spPr/>
      <dgm:t>
        <a:bodyPr/>
        <a:lstStyle/>
        <a:p>
          <a:endParaRPr lang="es-ES"/>
        </a:p>
      </dgm:t>
    </dgm:pt>
    <dgm:pt modelId="{2E270B4E-9FF6-4EE6-A5A3-208F966B34A2}" type="sibTrans" cxnId="{E406CCB8-F72F-4803-A9CD-7F77815C740A}">
      <dgm:prSet/>
      <dgm:spPr/>
      <dgm:t>
        <a:bodyPr/>
        <a:lstStyle/>
        <a:p>
          <a:endParaRPr lang="es-ES"/>
        </a:p>
      </dgm:t>
    </dgm:pt>
    <dgm:pt modelId="{2C43D645-24B9-4F21-A92C-99B2B98EE2E7}">
      <dgm:prSet phldrT="[Texto]"/>
      <dgm:spPr/>
      <dgm:t>
        <a:bodyPr/>
        <a:lstStyle/>
        <a:p>
          <a:r>
            <a:rPr lang="es-ES" b="1" dirty="0" smtClean="0"/>
            <a:t>Cultura de investigación no aplicado en el contexto educativo como herramienta de transformación social</a:t>
          </a:r>
          <a:endParaRPr lang="es-ES" dirty="0"/>
        </a:p>
      </dgm:t>
    </dgm:pt>
    <dgm:pt modelId="{BD0FE440-28D7-4F64-AE73-75082046B35E}" type="parTrans" cxnId="{0E4305A6-C4CF-45BE-8ACC-7B2E3D85F111}">
      <dgm:prSet/>
      <dgm:spPr/>
      <dgm:t>
        <a:bodyPr/>
        <a:lstStyle/>
        <a:p>
          <a:endParaRPr lang="es-ES"/>
        </a:p>
      </dgm:t>
    </dgm:pt>
    <dgm:pt modelId="{1FB75236-9209-4C40-B778-39E1E4761C0C}" type="sibTrans" cxnId="{0E4305A6-C4CF-45BE-8ACC-7B2E3D85F111}">
      <dgm:prSet/>
      <dgm:spPr/>
      <dgm:t>
        <a:bodyPr/>
        <a:lstStyle/>
        <a:p>
          <a:endParaRPr lang="es-ES"/>
        </a:p>
      </dgm:t>
    </dgm:pt>
    <dgm:pt modelId="{59D5C0E1-A55A-48EB-84E2-46C56B76900F}">
      <dgm:prSet phldrT="[Texto]"/>
      <dgm:spPr/>
      <dgm:t>
        <a:bodyPr/>
        <a:lstStyle/>
        <a:p>
          <a:endParaRPr lang="es-ES" dirty="0"/>
        </a:p>
      </dgm:t>
    </dgm:pt>
    <dgm:pt modelId="{5AD221A3-33CA-4448-9B31-2F0F794E5BF6}" type="parTrans" cxnId="{8411CEFE-7ACB-46E3-8743-EF569822F442}">
      <dgm:prSet/>
      <dgm:spPr/>
      <dgm:t>
        <a:bodyPr/>
        <a:lstStyle/>
        <a:p>
          <a:endParaRPr lang="es-ES"/>
        </a:p>
      </dgm:t>
    </dgm:pt>
    <dgm:pt modelId="{E53DF280-722C-4C76-BD67-3B3EE4C97F2A}" type="sibTrans" cxnId="{8411CEFE-7ACB-46E3-8743-EF569822F442}">
      <dgm:prSet/>
      <dgm:spPr/>
      <dgm:t>
        <a:bodyPr/>
        <a:lstStyle/>
        <a:p>
          <a:endParaRPr lang="es-ES"/>
        </a:p>
      </dgm:t>
    </dgm:pt>
    <dgm:pt modelId="{7BEFFD25-E2DA-491A-83CB-C48B398485EA}" type="pres">
      <dgm:prSet presAssocID="{7C356B41-CCF3-471A-8F23-B79685ED2C89}" presName="composite" presStyleCnt="0">
        <dgm:presLayoutVars>
          <dgm:chMax val="1"/>
          <dgm:dir/>
          <dgm:resizeHandles val="exact"/>
        </dgm:presLayoutVars>
      </dgm:prSet>
      <dgm:spPr/>
      <dgm:t>
        <a:bodyPr/>
        <a:lstStyle/>
        <a:p>
          <a:endParaRPr lang="es-ES"/>
        </a:p>
      </dgm:t>
    </dgm:pt>
    <dgm:pt modelId="{4DEA0BA2-4D1F-49D7-A37A-270BB856DCDF}" type="pres">
      <dgm:prSet presAssocID="{7C356B41-CCF3-471A-8F23-B79685ED2C89}" presName="radial" presStyleCnt="0">
        <dgm:presLayoutVars>
          <dgm:animLvl val="ctr"/>
        </dgm:presLayoutVars>
      </dgm:prSet>
      <dgm:spPr/>
    </dgm:pt>
    <dgm:pt modelId="{A7296566-6C5F-4615-8C9E-538C57345E84}" type="pres">
      <dgm:prSet presAssocID="{ABD513A7-F69F-406D-87CD-43022FAC5C81}" presName="centerShape" presStyleLbl="vennNode1" presStyleIdx="0" presStyleCnt="4"/>
      <dgm:spPr/>
      <dgm:t>
        <a:bodyPr/>
        <a:lstStyle/>
        <a:p>
          <a:endParaRPr lang="es-ES"/>
        </a:p>
      </dgm:t>
    </dgm:pt>
    <dgm:pt modelId="{61609B62-A104-4365-92C4-066CF4590BB1}" type="pres">
      <dgm:prSet presAssocID="{424114E0-30FD-45D4-9B3E-5F79EC22CB24}" presName="node" presStyleLbl="vennNode1" presStyleIdx="1" presStyleCnt="4">
        <dgm:presLayoutVars>
          <dgm:bulletEnabled val="1"/>
        </dgm:presLayoutVars>
      </dgm:prSet>
      <dgm:spPr/>
      <dgm:t>
        <a:bodyPr/>
        <a:lstStyle/>
        <a:p>
          <a:endParaRPr lang="es-ES"/>
        </a:p>
      </dgm:t>
    </dgm:pt>
    <dgm:pt modelId="{4BA46216-79DD-427B-9FE0-B320ADD61E05}" type="pres">
      <dgm:prSet presAssocID="{3D0B6099-1599-4805-BB3F-A7B3195200F9}" presName="node" presStyleLbl="vennNode1" presStyleIdx="2" presStyleCnt="4">
        <dgm:presLayoutVars>
          <dgm:bulletEnabled val="1"/>
        </dgm:presLayoutVars>
      </dgm:prSet>
      <dgm:spPr/>
      <dgm:t>
        <a:bodyPr/>
        <a:lstStyle/>
        <a:p>
          <a:endParaRPr lang="es-ES"/>
        </a:p>
      </dgm:t>
    </dgm:pt>
    <dgm:pt modelId="{1CC691EC-8A41-4901-A4E7-70A4073C85B9}" type="pres">
      <dgm:prSet presAssocID="{2C43D645-24B9-4F21-A92C-99B2B98EE2E7}" presName="node" presStyleLbl="vennNode1" presStyleIdx="3" presStyleCnt="4">
        <dgm:presLayoutVars>
          <dgm:bulletEnabled val="1"/>
        </dgm:presLayoutVars>
      </dgm:prSet>
      <dgm:spPr/>
      <dgm:t>
        <a:bodyPr/>
        <a:lstStyle/>
        <a:p>
          <a:endParaRPr lang="es-ES"/>
        </a:p>
      </dgm:t>
    </dgm:pt>
  </dgm:ptLst>
  <dgm:cxnLst>
    <dgm:cxn modelId="{B3DFA057-3527-42B1-A991-7041231DCD58}" srcId="{ABD513A7-F69F-406D-87CD-43022FAC5C81}" destId="{424114E0-30FD-45D4-9B3E-5F79EC22CB24}" srcOrd="0" destOrd="0" parTransId="{E3EB94E8-0EA9-4DD8-BCDE-C8A196C1B83E}" sibTransId="{56A5F045-81B6-477B-9281-1350C237E9A3}"/>
    <dgm:cxn modelId="{9AA319C2-4A53-40F6-865E-B1D213FE1C4F}" type="presOf" srcId="{3D0B6099-1599-4805-BB3F-A7B3195200F9}" destId="{4BA46216-79DD-427B-9FE0-B320ADD61E05}" srcOrd="0" destOrd="0" presId="urn:microsoft.com/office/officeart/2005/8/layout/radial3"/>
    <dgm:cxn modelId="{0E4305A6-C4CF-45BE-8ACC-7B2E3D85F111}" srcId="{ABD513A7-F69F-406D-87CD-43022FAC5C81}" destId="{2C43D645-24B9-4F21-A92C-99B2B98EE2E7}" srcOrd="2" destOrd="0" parTransId="{BD0FE440-28D7-4F64-AE73-75082046B35E}" sibTransId="{1FB75236-9209-4C40-B778-39E1E4761C0C}"/>
    <dgm:cxn modelId="{191A0155-971A-445B-B528-3B9EB51696D1}" srcId="{7C356B41-CCF3-471A-8F23-B79685ED2C89}" destId="{ABD513A7-F69F-406D-87CD-43022FAC5C81}" srcOrd="0" destOrd="0" parTransId="{DF9CEAD8-C87D-42FB-9E8C-7D335DDAEBC7}" sibTransId="{73E83B11-E78C-4F3C-BACA-6545D26D2394}"/>
    <dgm:cxn modelId="{8AF57FAF-4E2B-402A-BF56-506F9E04647E}" type="presOf" srcId="{424114E0-30FD-45D4-9B3E-5F79EC22CB24}" destId="{61609B62-A104-4365-92C4-066CF4590BB1}" srcOrd="0" destOrd="0" presId="urn:microsoft.com/office/officeart/2005/8/layout/radial3"/>
    <dgm:cxn modelId="{0DF9A853-E078-4D59-95D3-04D8B2A68302}" type="presOf" srcId="{2C43D645-24B9-4F21-A92C-99B2B98EE2E7}" destId="{1CC691EC-8A41-4901-A4E7-70A4073C85B9}" srcOrd="0" destOrd="0" presId="urn:microsoft.com/office/officeart/2005/8/layout/radial3"/>
    <dgm:cxn modelId="{E406CCB8-F72F-4803-A9CD-7F77815C740A}" srcId="{ABD513A7-F69F-406D-87CD-43022FAC5C81}" destId="{3D0B6099-1599-4805-BB3F-A7B3195200F9}" srcOrd="1" destOrd="0" parTransId="{D1EC44CF-1B21-4FBA-8EAC-D121C4611CEF}" sibTransId="{2E270B4E-9FF6-4EE6-A5A3-208F966B34A2}"/>
    <dgm:cxn modelId="{4E41384C-53CD-496E-9DDA-7ECB3D5D83B2}" type="presOf" srcId="{ABD513A7-F69F-406D-87CD-43022FAC5C81}" destId="{A7296566-6C5F-4615-8C9E-538C57345E84}" srcOrd="0" destOrd="0" presId="urn:microsoft.com/office/officeart/2005/8/layout/radial3"/>
    <dgm:cxn modelId="{06DD5519-5EDE-4079-BDF3-CF4E168EA8BA}" type="presOf" srcId="{7C356B41-CCF3-471A-8F23-B79685ED2C89}" destId="{7BEFFD25-E2DA-491A-83CB-C48B398485EA}" srcOrd="0" destOrd="0" presId="urn:microsoft.com/office/officeart/2005/8/layout/radial3"/>
    <dgm:cxn modelId="{8411CEFE-7ACB-46E3-8743-EF569822F442}" srcId="{7C356B41-CCF3-471A-8F23-B79685ED2C89}" destId="{59D5C0E1-A55A-48EB-84E2-46C56B76900F}" srcOrd="1" destOrd="0" parTransId="{5AD221A3-33CA-4448-9B31-2F0F794E5BF6}" sibTransId="{E53DF280-722C-4C76-BD67-3B3EE4C97F2A}"/>
    <dgm:cxn modelId="{1DA3A9A3-4CDA-4F03-AF5F-5BC077910B2C}" type="presParOf" srcId="{7BEFFD25-E2DA-491A-83CB-C48B398485EA}" destId="{4DEA0BA2-4D1F-49D7-A37A-270BB856DCDF}" srcOrd="0" destOrd="0" presId="urn:microsoft.com/office/officeart/2005/8/layout/radial3"/>
    <dgm:cxn modelId="{E1DEBC00-46F4-4E30-88B5-5D759C1353F7}" type="presParOf" srcId="{4DEA0BA2-4D1F-49D7-A37A-270BB856DCDF}" destId="{A7296566-6C5F-4615-8C9E-538C57345E84}" srcOrd="0" destOrd="0" presId="urn:microsoft.com/office/officeart/2005/8/layout/radial3"/>
    <dgm:cxn modelId="{0FCC3814-9465-41C2-B299-AA56DE953708}" type="presParOf" srcId="{4DEA0BA2-4D1F-49D7-A37A-270BB856DCDF}" destId="{61609B62-A104-4365-92C4-066CF4590BB1}" srcOrd="1" destOrd="0" presId="urn:microsoft.com/office/officeart/2005/8/layout/radial3"/>
    <dgm:cxn modelId="{BD4E9F06-D26F-4DD5-95D5-A3E0727D9DDF}" type="presParOf" srcId="{4DEA0BA2-4D1F-49D7-A37A-270BB856DCDF}" destId="{4BA46216-79DD-427B-9FE0-B320ADD61E05}" srcOrd="2" destOrd="0" presId="urn:microsoft.com/office/officeart/2005/8/layout/radial3"/>
    <dgm:cxn modelId="{4D5ADA51-47C4-497E-929A-B5C7B2BDF3A6}" type="presParOf" srcId="{4DEA0BA2-4D1F-49D7-A37A-270BB856DCDF}" destId="{1CC691EC-8A41-4901-A4E7-70A4073C85B9}" srcOrd="3"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356B41-CCF3-471A-8F23-B79685ED2C8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ES"/>
        </a:p>
      </dgm:t>
    </dgm:pt>
    <dgm:pt modelId="{ABD513A7-F69F-406D-87CD-43022FAC5C81}">
      <dgm:prSet phldrT="[Texto]"/>
      <dgm:spPr/>
      <dgm:t>
        <a:bodyPr/>
        <a:lstStyle/>
        <a:p>
          <a:r>
            <a:rPr lang="es-ES" b="1" dirty="0" smtClean="0"/>
            <a:t>Núcleos </a:t>
          </a:r>
          <a:r>
            <a:rPr lang="es-ES" b="1" dirty="0" err="1" smtClean="0"/>
            <a:t>estructurantes</a:t>
          </a:r>
          <a:endParaRPr lang="es-ES" dirty="0"/>
        </a:p>
      </dgm:t>
    </dgm:pt>
    <dgm:pt modelId="{DF9CEAD8-C87D-42FB-9E8C-7D335DDAEBC7}" type="parTrans" cxnId="{191A0155-971A-445B-B528-3B9EB51696D1}">
      <dgm:prSet/>
      <dgm:spPr/>
      <dgm:t>
        <a:bodyPr/>
        <a:lstStyle/>
        <a:p>
          <a:endParaRPr lang="es-ES"/>
        </a:p>
      </dgm:t>
    </dgm:pt>
    <dgm:pt modelId="{73E83B11-E78C-4F3C-BACA-6545D26D2394}" type="sibTrans" cxnId="{191A0155-971A-445B-B528-3B9EB51696D1}">
      <dgm:prSet/>
      <dgm:spPr/>
      <dgm:t>
        <a:bodyPr/>
        <a:lstStyle/>
        <a:p>
          <a:endParaRPr lang="es-ES"/>
        </a:p>
      </dgm:t>
    </dgm:pt>
    <dgm:pt modelId="{424114E0-30FD-45D4-9B3E-5F79EC22CB24}">
      <dgm:prSet phldrT="[Texto]"/>
      <dgm:spPr/>
      <dgm:t>
        <a:bodyPr/>
        <a:lstStyle/>
        <a:p>
          <a:r>
            <a:rPr lang="es-ES" dirty="0" smtClean="0"/>
            <a:t>Formación pedagógica, metodológica y profesional en docentes</a:t>
          </a:r>
          <a:endParaRPr lang="es-ES" dirty="0"/>
        </a:p>
      </dgm:t>
    </dgm:pt>
    <dgm:pt modelId="{E3EB94E8-0EA9-4DD8-BCDE-C8A196C1B83E}" type="parTrans" cxnId="{B3DFA057-3527-42B1-A991-7041231DCD58}">
      <dgm:prSet/>
      <dgm:spPr/>
      <dgm:t>
        <a:bodyPr/>
        <a:lstStyle/>
        <a:p>
          <a:endParaRPr lang="es-ES"/>
        </a:p>
      </dgm:t>
    </dgm:pt>
    <dgm:pt modelId="{56A5F045-81B6-477B-9281-1350C237E9A3}" type="sibTrans" cxnId="{B3DFA057-3527-42B1-A991-7041231DCD58}">
      <dgm:prSet/>
      <dgm:spPr/>
      <dgm:t>
        <a:bodyPr/>
        <a:lstStyle/>
        <a:p>
          <a:endParaRPr lang="es-ES"/>
        </a:p>
      </dgm:t>
    </dgm:pt>
    <dgm:pt modelId="{3D0B6099-1599-4805-BB3F-A7B3195200F9}">
      <dgm:prSet phldrT="[Texto]"/>
      <dgm:spPr/>
      <dgm:t>
        <a:bodyPr/>
        <a:lstStyle/>
        <a:p>
          <a:r>
            <a:rPr lang="es-ES" dirty="0" smtClean="0"/>
            <a:t>Enfoque de atención a la diversidad</a:t>
          </a:r>
          <a:endParaRPr lang="es-ES" dirty="0"/>
        </a:p>
      </dgm:t>
    </dgm:pt>
    <dgm:pt modelId="{D1EC44CF-1B21-4FBA-8EAC-D121C4611CEF}" type="parTrans" cxnId="{E406CCB8-F72F-4803-A9CD-7F77815C740A}">
      <dgm:prSet/>
      <dgm:spPr/>
      <dgm:t>
        <a:bodyPr/>
        <a:lstStyle/>
        <a:p>
          <a:endParaRPr lang="es-ES"/>
        </a:p>
      </dgm:t>
    </dgm:pt>
    <dgm:pt modelId="{2E270B4E-9FF6-4EE6-A5A3-208F966B34A2}" type="sibTrans" cxnId="{E406CCB8-F72F-4803-A9CD-7F77815C740A}">
      <dgm:prSet/>
      <dgm:spPr/>
      <dgm:t>
        <a:bodyPr/>
        <a:lstStyle/>
        <a:p>
          <a:endParaRPr lang="es-ES"/>
        </a:p>
      </dgm:t>
    </dgm:pt>
    <dgm:pt modelId="{2C43D645-24B9-4F21-A92C-99B2B98EE2E7}">
      <dgm:prSet phldrT="[Texto]"/>
      <dgm:spPr/>
      <dgm:t>
        <a:bodyPr/>
        <a:lstStyle/>
        <a:p>
          <a:r>
            <a:rPr lang="es-ES" dirty="0" smtClean="0"/>
            <a:t>Investigación aplicada a la resolución de problemas educativos</a:t>
          </a:r>
          <a:endParaRPr lang="es-ES" dirty="0"/>
        </a:p>
      </dgm:t>
    </dgm:pt>
    <dgm:pt modelId="{BD0FE440-28D7-4F64-AE73-75082046B35E}" type="parTrans" cxnId="{0E4305A6-C4CF-45BE-8ACC-7B2E3D85F111}">
      <dgm:prSet/>
      <dgm:spPr/>
      <dgm:t>
        <a:bodyPr/>
        <a:lstStyle/>
        <a:p>
          <a:endParaRPr lang="es-ES"/>
        </a:p>
      </dgm:t>
    </dgm:pt>
    <dgm:pt modelId="{1FB75236-9209-4C40-B778-39E1E4761C0C}" type="sibTrans" cxnId="{0E4305A6-C4CF-45BE-8ACC-7B2E3D85F111}">
      <dgm:prSet/>
      <dgm:spPr/>
      <dgm:t>
        <a:bodyPr/>
        <a:lstStyle/>
        <a:p>
          <a:endParaRPr lang="es-ES"/>
        </a:p>
      </dgm:t>
    </dgm:pt>
    <dgm:pt modelId="{59D5C0E1-A55A-48EB-84E2-46C56B76900F}">
      <dgm:prSet phldrT="[Texto]"/>
      <dgm:spPr/>
      <dgm:t>
        <a:bodyPr/>
        <a:lstStyle/>
        <a:p>
          <a:endParaRPr lang="es-ES" dirty="0"/>
        </a:p>
      </dgm:t>
    </dgm:pt>
    <dgm:pt modelId="{5AD221A3-33CA-4448-9B31-2F0F794E5BF6}" type="parTrans" cxnId="{8411CEFE-7ACB-46E3-8743-EF569822F442}">
      <dgm:prSet/>
      <dgm:spPr/>
      <dgm:t>
        <a:bodyPr/>
        <a:lstStyle/>
        <a:p>
          <a:endParaRPr lang="es-ES"/>
        </a:p>
      </dgm:t>
    </dgm:pt>
    <dgm:pt modelId="{E53DF280-722C-4C76-BD67-3B3EE4C97F2A}" type="sibTrans" cxnId="{8411CEFE-7ACB-46E3-8743-EF569822F442}">
      <dgm:prSet/>
      <dgm:spPr/>
      <dgm:t>
        <a:bodyPr/>
        <a:lstStyle/>
        <a:p>
          <a:endParaRPr lang="es-ES"/>
        </a:p>
      </dgm:t>
    </dgm:pt>
    <dgm:pt modelId="{7BEFFD25-E2DA-491A-83CB-C48B398485EA}" type="pres">
      <dgm:prSet presAssocID="{7C356B41-CCF3-471A-8F23-B79685ED2C89}" presName="composite" presStyleCnt="0">
        <dgm:presLayoutVars>
          <dgm:chMax val="1"/>
          <dgm:dir/>
          <dgm:resizeHandles val="exact"/>
        </dgm:presLayoutVars>
      </dgm:prSet>
      <dgm:spPr/>
      <dgm:t>
        <a:bodyPr/>
        <a:lstStyle/>
        <a:p>
          <a:endParaRPr lang="es-ES"/>
        </a:p>
      </dgm:t>
    </dgm:pt>
    <dgm:pt modelId="{4DEA0BA2-4D1F-49D7-A37A-270BB856DCDF}" type="pres">
      <dgm:prSet presAssocID="{7C356B41-CCF3-471A-8F23-B79685ED2C89}" presName="radial" presStyleCnt="0">
        <dgm:presLayoutVars>
          <dgm:animLvl val="ctr"/>
        </dgm:presLayoutVars>
      </dgm:prSet>
      <dgm:spPr/>
    </dgm:pt>
    <dgm:pt modelId="{A7296566-6C5F-4615-8C9E-538C57345E84}" type="pres">
      <dgm:prSet presAssocID="{ABD513A7-F69F-406D-87CD-43022FAC5C81}" presName="centerShape" presStyleLbl="vennNode1" presStyleIdx="0" presStyleCnt="4"/>
      <dgm:spPr/>
      <dgm:t>
        <a:bodyPr/>
        <a:lstStyle/>
        <a:p>
          <a:endParaRPr lang="es-ES"/>
        </a:p>
      </dgm:t>
    </dgm:pt>
    <dgm:pt modelId="{61609B62-A104-4365-92C4-066CF4590BB1}" type="pres">
      <dgm:prSet presAssocID="{424114E0-30FD-45D4-9B3E-5F79EC22CB24}" presName="node" presStyleLbl="vennNode1" presStyleIdx="1" presStyleCnt="4">
        <dgm:presLayoutVars>
          <dgm:bulletEnabled val="1"/>
        </dgm:presLayoutVars>
      </dgm:prSet>
      <dgm:spPr/>
      <dgm:t>
        <a:bodyPr/>
        <a:lstStyle/>
        <a:p>
          <a:endParaRPr lang="es-ES"/>
        </a:p>
      </dgm:t>
    </dgm:pt>
    <dgm:pt modelId="{4BA46216-79DD-427B-9FE0-B320ADD61E05}" type="pres">
      <dgm:prSet presAssocID="{3D0B6099-1599-4805-BB3F-A7B3195200F9}" presName="node" presStyleLbl="vennNode1" presStyleIdx="2" presStyleCnt="4">
        <dgm:presLayoutVars>
          <dgm:bulletEnabled val="1"/>
        </dgm:presLayoutVars>
      </dgm:prSet>
      <dgm:spPr/>
      <dgm:t>
        <a:bodyPr/>
        <a:lstStyle/>
        <a:p>
          <a:endParaRPr lang="es-ES"/>
        </a:p>
      </dgm:t>
    </dgm:pt>
    <dgm:pt modelId="{1CC691EC-8A41-4901-A4E7-70A4073C85B9}" type="pres">
      <dgm:prSet presAssocID="{2C43D645-24B9-4F21-A92C-99B2B98EE2E7}" presName="node" presStyleLbl="vennNode1" presStyleIdx="3" presStyleCnt="4">
        <dgm:presLayoutVars>
          <dgm:bulletEnabled val="1"/>
        </dgm:presLayoutVars>
      </dgm:prSet>
      <dgm:spPr/>
      <dgm:t>
        <a:bodyPr/>
        <a:lstStyle/>
        <a:p>
          <a:endParaRPr lang="es-ES"/>
        </a:p>
      </dgm:t>
    </dgm:pt>
  </dgm:ptLst>
  <dgm:cxnLst>
    <dgm:cxn modelId="{B3DFA057-3527-42B1-A991-7041231DCD58}" srcId="{ABD513A7-F69F-406D-87CD-43022FAC5C81}" destId="{424114E0-30FD-45D4-9B3E-5F79EC22CB24}" srcOrd="0" destOrd="0" parTransId="{E3EB94E8-0EA9-4DD8-BCDE-C8A196C1B83E}" sibTransId="{56A5F045-81B6-477B-9281-1350C237E9A3}"/>
    <dgm:cxn modelId="{8BF24EAD-E2B6-431D-B052-333B46EE01E4}" type="presOf" srcId="{3D0B6099-1599-4805-BB3F-A7B3195200F9}" destId="{4BA46216-79DD-427B-9FE0-B320ADD61E05}" srcOrd="0" destOrd="0" presId="urn:microsoft.com/office/officeart/2005/8/layout/radial3"/>
    <dgm:cxn modelId="{0E4305A6-C4CF-45BE-8ACC-7B2E3D85F111}" srcId="{ABD513A7-F69F-406D-87CD-43022FAC5C81}" destId="{2C43D645-24B9-4F21-A92C-99B2B98EE2E7}" srcOrd="2" destOrd="0" parTransId="{BD0FE440-28D7-4F64-AE73-75082046B35E}" sibTransId="{1FB75236-9209-4C40-B778-39E1E4761C0C}"/>
    <dgm:cxn modelId="{7BFDE231-574A-4A5A-97A9-BECAE903E2BE}" type="presOf" srcId="{2C43D645-24B9-4F21-A92C-99B2B98EE2E7}" destId="{1CC691EC-8A41-4901-A4E7-70A4073C85B9}" srcOrd="0" destOrd="0" presId="urn:microsoft.com/office/officeart/2005/8/layout/radial3"/>
    <dgm:cxn modelId="{D620932A-B08F-428E-A628-1A9A65912093}" type="presOf" srcId="{ABD513A7-F69F-406D-87CD-43022FAC5C81}" destId="{A7296566-6C5F-4615-8C9E-538C57345E84}" srcOrd="0" destOrd="0" presId="urn:microsoft.com/office/officeart/2005/8/layout/radial3"/>
    <dgm:cxn modelId="{8411CEFE-7ACB-46E3-8743-EF569822F442}" srcId="{7C356B41-CCF3-471A-8F23-B79685ED2C89}" destId="{59D5C0E1-A55A-48EB-84E2-46C56B76900F}" srcOrd="1" destOrd="0" parTransId="{5AD221A3-33CA-4448-9B31-2F0F794E5BF6}" sibTransId="{E53DF280-722C-4C76-BD67-3B3EE4C97F2A}"/>
    <dgm:cxn modelId="{191A0155-971A-445B-B528-3B9EB51696D1}" srcId="{7C356B41-CCF3-471A-8F23-B79685ED2C89}" destId="{ABD513A7-F69F-406D-87CD-43022FAC5C81}" srcOrd="0" destOrd="0" parTransId="{DF9CEAD8-C87D-42FB-9E8C-7D335DDAEBC7}" sibTransId="{73E83B11-E78C-4F3C-BACA-6545D26D2394}"/>
    <dgm:cxn modelId="{3156C704-6CEA-4313-B7A0-7073CCBB2D4C}" type="presOf" srcId="{424114E0-30FD-45D4-9B3E-5F79EC22CB24}" destId="{61609B62-A104-4365-92C4-066CF4590BB1}" srcOrd="0" destOrd="0" presId="urn:microsoft.com/office/officeart/2005/8/layout/radial3"/>
    <dgm:cxn modelId="{9AC5E5F9-E209-4B2F-9200-885ABF704B1C}" type="presOf" srcId="{7C356B41-CCF3-471A-8F23-B79685ED2C89}" destId="{7BEFFD25-E2DA-491A-83CB-C48B398485EA}" srcOrd="0" destOrd="0" presId="urn:microsoft.com/office/officeart/2005/8/layout/radial3"/>
    <dgm:cxn modelId="{E406CCB8-F72F-4803-A9CD-7F77815C740A}" srcId="{ABD513A7-F69F-406D-87CD-43022FAC5C81}" destId="{3D0B6099-1599-4805-BB3F-A7B3195200F9}" srcOrd="1" destOrd="0" parTransId="{D1EC44CF-1B21-4FBA-8EAC-D121C4611CEF}" sibTransId="{2E270B4E-9FF6-4EE6-A5A3-208F966B34A2}"/>
    <dgm:cxn modelId="{023733EE-2991-47C4-A88A-8D7953DEB85F}" type="presParOf" srcId="{7BEFFD25-E2DA-491A-83CB-C48B398485EA}" destId="{4DEA0BA2-4D1F-49D7-A37A-270BB856DCDF}" srcOrd="0" destOrd="0" presId="urn:microsoft.com/office/officeart/2005/8/layout/radial3"/>
    <dgm:cxn modelId="{B2312743-DB0B-4DBE-AA4B-C815774CA9BC}" type="presParOf" srcId="{4DEA0BA2-4D1F-49D7-A37A-270BB856DCDF}" destId="{A7296566-6C5F-4615-8C9E-538C57345E84}" srcOrd="0" destOrd="0" presId="urn:microsoft.com/office/officeart/2005/8/layout/radial3"/>
    <dgm:cxn modelId="{E56BC826-E4EC-4D7F-AD7C-EC807CE65C3F}" type="presParOf" srcId="{4DEA0BA2-4D1F-49D7-A37A-270BB856DCDF}" destId="{61609B62-A104-4365-92C4-066CF4590BB1}" srcOrd="1" destOrd="0" presId="urn:microsoft.com/office/officeart/2005/8/layout/radial3"/>
    <dgm:cxn modelId="{4255EFE3-8F79-44AA-ACE3-79CE5928C5FD}" type="presParOf" srcId="{4DEA0BA2-4D1F-49D7-A37A-270BB856DCDF}" destId="{4BA46216-79DD-427B-9FE0-B320ADD61E05}" srcOrd="2" destOrd="0" presId="urn:microsoft.com/office/officeart/2005/8/layout/radial3"/>
    <dgm:cxn modelId="{0B88E6FE-E7E7-493C-A095-E2E1EF07198D}" type="presParOf" srcId="{4DEA0BA2-4D1F-49D7-A37A-270BB856DCDF}" destId="{1CC691EC-8A41-4901-A4E7-70A4073C85B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356B41-CCF3-471A-8F23-B79685ED2C89}"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S"/>
        </a:p>
      </dgm:t>
    </dgm:pt>
    <dgm:pt modelId="{ABD513A7-F69F-406D-87CD-43022FAC5C81}">
      <dgm:prSet phldrT="[Texto]"/>
      <dgm:spPr/>
      <dgm:t>
        <a:bodyPr/>
        <a:lstStyle/>
        <a:p>
          <a:r>
            <a:rPr lang="es-ES" dirty="0" smtClean="0"/>
            <a:t>Objeto de estudio del programa</a:t>
          </a:r>
          <a:endParaRPr lang="es-ES" dirty="0"/>
        </a:p>
      </dgm:t>
    </dgm:pt>
    <dgm:pt modelId="{DF9CEAD8-C87D-42FB-9E8C-7D335DDAEBC7}" type="parTrans" cxnId="{191A0155-971A-445B-B528-3B9EB51696D1}">
      <dgm:prSet/>
      <dgm:spPr/>
      <dgm:t>
        <a:bodyPr/>
        <a:lstStyle/>
        <a:p>
          <a:endParaRPr lang="es-ES"/>
        </a:p>
      </dgm:t>
    </dgm:pt>
    <dgm:pt modelId="{73E83B11-E78C-4F3C-BACA-6545D26D2394}" type="sibTrans" cxnId="{191A0155-971A-445B-B528-3B9EB51696D1}">
      <dgm:prSet/>
      <dgm:spPr/>
      <dgm:t>
        <a:bodyPr/>
        <a:lstStyle/>
        <a:p>
          <a:endParaRPr lang="es-ES"/>
        </a:p>
      </dgm:t>
    </dgm:pt>
    <dgm:pt modelId="{424114E0-30FD-45D4-9B3E-5F79EC22CB24}">
      <dgm:prSet phldrT="[Texto]"/>
      <dgm:spPr/>
      <dgm:t>
        <a:bodyPr/>
        <a:lstStyle/>
        <a:p>
          <a:r>
            <a:rPr lang="es-ES" dirty="0" smtClean="0"/>
            <a:t>La formación sobre avances metodológicos y estratégicos para la enseñanza y aprendizaje de la Matemática.</a:t>
          </a:r>
          <a:endParaRPr lang="es-ES" dirty="0"/>
        </a:p>
      </dgm:t>
    </dgm:pt>
    <dgm:pt modelId="{E3EB94E8-0EA9-4DD8-BCDE-C8A196C1B83E}" type="parTrans" cxnId="{B3DFA057-3527-42B1-A991-7041231DCD58}">
      <dgm:prSet/>
      <dgm:spPr/>
      <dgm:t>
        <a:bodyPr/>
        <a:lstStyle/>
        <a:p>
          <a:endParaRPr lang="es-ES"/>
        </a:p>
      </dgm:t>
    </dgm:pt>
    <dgm:pt modelId="{56A5F045-81B6-477B-9281-1350C237E9A3}" type="sibTrans" cxnId="{B3DFA057-3527-42B1-A991-7041231DCD58}">
      <dgm:prSet/>
      <dgm:spPr/>
      <dgm:t>
        <a:bodyPr/>
        <a:lstStyle/>
        <a:p>
          <a:endParaRPr lang="es-ES"/>
        </a:p>
      </dgm:t>
    </dgm:pt>
    <dgm:pt modelId="{3D0B6099-1599-4805-BB3F-A7B3195200F9}">
      <dgm:prSet phldrT="[Texto]"/>
      <dgm:spPr/>
      <dgm:t>
        <a:bodyPr/>
        <a:lstStyle/>
        <a:p>
          <a:r>
            <a:rPr lang="es-ES" dirty="0" smtClean="0"/>
            <a:t>El enfoque de atención a la diversidad en el aula acorde a las teorías, políticas y avances en el tema de inclusión.</a:t>
          </a:r>
          <a:endParaRPr lang="es-ES" dirty="0"/>
        </a:p>
      </dgm:t>
    </dgm:pt>
    <dgm:pt modelId="{D1EC44CF-1B21-4FBA-8EAC-D121C4611CEF}" type="parTrans" cxnId="{E406CCB8-F72F-4803-A9CD-7F77815C740A}">
      <dgm:prSet/>
      <dgm:spPr/>
      <dgm:t>
        <a:bodyPr/>
        <a:lstStyle/>
        <a:p>
          <a:endParaRPr lang="es-ES"/>
        </a:p>
      </dgm:t>
    </dgm:pt>
    <dgm:pt modelId="{2E270B4E-9FF6-4EE6-A5A3-208F966B34A2}" type="sibTrans" cxnId="{E406CCB8-F72F-4803-A9CD-7F77815C740A}">
      <dgm:prSet/>
      <dgm:spPr/>
      <dgm:t>
        <a:bodyPr/>
        <a:lstStyle/>
        <a:p>
          <a:endParaRPr lang="es-ES"/>
        </a:p>
      </dgm:t>
    </dgm:pt>
    <dgm:pt modelId="{2C43D645-24B9-4F21-A92C-99B2B98EE2E7}">
      <dgm:prSet phldrT="[Texto]"/>
      <dgm:spPr/>
      <dgm:t>
        <a:bodyPr/>
        <a:lstStyle/>
        <a:p>
          <a:r>
            <a:rPr lang="es-ES" dirty="0" smtClean="0"/>
            <a:t>La cultura de investigación aplicada en el contexto educativo como herramienta de transformación social.</a:t>
          </a:r>
          <a:endParaRPr lang="es-ES" dirty="0"/>
        </a:p>
      </dgm:t>
    </dgm:pt>
    <dgm:pt modelId="{BD0FE440-28D7-4F64-AE73-75082046B35E}" type="parTrans" cxnId="{0E4305A6-C4CF-45BE-8ACC-7B2E3D85F111}">
      <dgm:prSet/>
      <dgm:spPr/>
      <dgm:t>
        <a:bodyPr/>
        <a:lstStyle/>
        <a:p>
          <a:endParaRPr lang="es-ES"/>
        </a:p>
      </dgm:t>
    </dgm:pt>
    <dgm:pt modelId="{1FB75236-9209-4C40-B778-39E1E4761C0C}" type="sibTrans" cxnId="{0E4305A6-C4CF-45BE-8ACC-7B2E3D85F111}">
      <dgm:prSet/>
      <dgm:spPr/>
      <dgm:t>
        <a:bodyPr/>
        <a:lstStyle/>
        <a:p>
          <a:endParaRPr lang="es-ES"/>
        </a:p>
      </dgm:t>
    </dgm:pt>
    <dgm:pt modelId="{59D5C0E1-A55A-48EB-84E2-46C56B76900F}">
      <dgm:prSet phldrT="[Texto]"/>
      <dgm:spPr/>
      <dgm:t>
        <a:bodyPr/>
        <a:lstStyle/>
        <a:p>
          <a:endParaRPr lang="es-ES" dirty="0"/>
        </a:p>
      </dgm:t>
    </dgm:pt>
    <dgm:pt modelId="{5AD221A3-33CA-4448-9B31-2F0F794E5BF6}" type="parTrans" cxnId="{8411CEFE-7ACB-46E3-8743-EF569822F442}">
      <dgm:prSet/>
      <dgm:spPr/>
      <dgm:t>
        <a:bodyPr/>
        <a:lstStyle/>
        <a:p>
          <a:endParaRPr lang="es-ES"/>
        </a:p>
      </dgm:t>
    </dgm:pt>
    <dgm:pt modelId="{E53DF280-722C-4C76-BD67-3B3EE4C97F2A}" type="sibTrans" cxnId="{8411CEFE-7ACB-46E3-8743-EF569822F442}">
      <dgm:prSet/>
      <dgm:spPr/>
      <dgm:t>
        <a:bodyPr/>
        <a:lstStyle/>
        <a:p>
          <a:endParaRPr lang="es-ES"/>
        </a:p>
      </dgm:t>
    </dgm:pt>
    <dgm:pt modelId="{7BEFFD25-E2DA-491A-83CB-C48B398485EA}" type="pres">
      <dgm:prSet presAssocID="{7C356B41-CCF3-471A-8F23-B79685ED2C89}" presName="composite" presStyleCnt="0">
        <dgm:presLayoutVars>
          <dgm:chMax val="1"/>
          <dgm:dir/>
          <dgm:resizeHandles val="exact"/>
        </dgm:presLayoutVars>
      </dgm:prSet>
      <dgm:spPr/>
      <dgm:t>
        <a:bodyPr/>
        <a:lstStyle/>
        <a:p>
          <a:endParaRPr lang="es-ES"/>
        </a:p>
      </dgm:t>
    </dgm:pt>
    <dgm:pt modelId="{4DEA0BA2-4D1F-49D7-A37A-270BB856DCDF}" type="pres">
      <dgm:prSet presAssocID="{7C356B41-CCF3-471A-8F23-B79685ED2C89}" presName="radial" presStyleCnt="0">
        <dgm:presLayoutVars>
          <dgm:animLvl val="ctr"/>
        </dgm:presLayoutVars>
      </dgm:prSet>
      <dgm:spPr/>
    </dgm:pt>
    <dgm:pt modelId="{A7296566-6C5F-4615-8C9E-538C57345E84}" type="pres">
      <dgm:prSet presAssocID="{ABD513A7-F69F-406D-87CD-43022FAC5C81}" presName="centerShape" presStyleLbl="vennNode1" presStyleIdx="0" presStyleCnt="4"/>
      <dgm:spPr/>
      <dgm:t>
        <a:bodyPr/>
        <a:lstStyle/>
        <a:p>
          <a:endParaRPr lang="es-ES"/>
        </a:p>
      </dgm:t>
    </dgm:pt>
    <dgm:pt modelId="{61609B62-A104-4365-92C4-066CF4590BB1}" type="pres">
      <dgm:prSet presAssocID="{424114E0-30FD-45D4-9B3E-5F79EC22CB24}" presName="node" presStyleLbl="vennNode1" presStyleIdx="1" presStyleCnt="4">
        <dgm:presLayoutVars>
          <dgm:bulletEnabled val="1"/>
        </dgm:presLayoutVars>
      </dgm:prSet>
      <dgm:spPr/>
      <dgm:t>
        <a:bodyPr/>
        <a:lstStyle/>
        <a:p>
          <a:endParaRPr lang="es-ES"/>
        </a:p>
      </dgm:t>
    </dgm:pt>
    <dgm:pt modelId="{4BA46216-79DD-427B-9FE0-B320ADD61E05}" type="pres">
      <dgm:prSet presAssocID="{3D0B6099-1599-4805-BB3F-A7B3195200F9}" presName="node" presStyleLbl="vennNode1" presStyleIdx="2" presStyleCnt="4">
        <dgm:presLayoutVars>
          <dgm:bulletEnabled val="1"/>
        </dgm:presLayoutVars>
      </dgm:prSet>
      <dgm:spPr/>
      <dgm:t>
        <a:bodyPr/>
        <a:lstStyle/>
        <a:p>
          <a:endParaRPr lang="es-ES"/>
        </a:p>
      </dgm:t>
    </dgm:pt>
    <dgm:pt modelId="{1CC691EC-8A41-4901-A4E7-70A4073C85B9}" type="pres">
      <dgm:prSet presAssocID="{2C43D645-24B9-4F21-A92C-99B2B98EE2E7}" presName="node" presStyleLbl="vennNode1" presStyleIdx="3" presStyleCnt="4">
        <dgm:presLayoutVars>
          <dgm:bulletEnabled val="1"/>
        </dgm:presLayoutVars>
      </dgm:prSet>
      <dgm:spPr/>
      <dgm:t>
        <a:bodyPr/>
        <a:lstStyle/>
        <a:p>
          <a:endParaRPr lang="es-ES"/>
        </a:p>
      </dgm:t>
    </dgm:pt>
  </dgm:ptLst>
  <dgm:cxnLst>
    <dgm:cxn modelId="{324ED098-EDE4-40AD-935E-C202E157E294}" type="presOf" srcId="{ABD513A7-F69F-406D-87CD-43022FAC5C81}" destId="{A7296566-6C5F-4615-8C9E-538C57345E84}" srcOrd="0" destOrd="0" presId="urn:microsoft.com/office/officeart/2005/8/layout/radial3"/>
    <dgm:cxn modelId="{B3DFA057-3527-42B1-A991-7041231DCD58}" srcId="{ABD513A7-F69F-406D-87CD-43022FAC5C81}" destId="{424114E0-30FD-45D4-9B3E-5F79EC22CB24}" srcOrd="0" destOrd="0" parTransId="{E3EB94E8-0EA9-4DD8-BCDE-C8A196C1B83E}" sibTransId="{56A5F045-81B6-477B-9281-1350C237E9A3}"/>
    <dgm:cxn modelId="{D1A46E85-F679-443A-B702-3481DD02B2E7}" type="presOf" srcId="{424114E0-30FD-45D4-9B3E-5F79EC22CB24}" destId="{61609B62-A104-4365-92C4-066CF4590BB1}" srcOrd="0" destOrd="0" presId="urn:microsoft.com/office/officeart/2005/8/layout/radial3"/>
    <dgm:cxn modelId="{0E4305A6-C4CF-45BE-8ACC-7B2E3D85F111}" srcId="{ABD513A7-F69F-406D-87CD-43022FAC5C81}" destId="{2C43D645-24B9-4F21-A92C-99B2B98EE2E7}" srcOrd="2" destOrd="0" parTransId="{BD0FE440-28D7-4F64-AE73-75082046B35E}" sibTransId="{1FB75236-9209-4C40-B778-39E1E4761C0C}"/>
    <dgm:cxn modelId="{62847746-1839-4A6E-AD64-8B2105A76675}" type="presOf" srcId="{2C43D645-24B9-4F21-A92C-99B2B98EE2E7}" destId="{1CC691EC-8A41-4901-A4E7-70A4073C85B9}" srcOrd="0" destOrd="0" presId="urn:microsoft.com/office/officeart/2005/8/layout/radial3"/>
    <dgm:cxn modelId="{29878568-547A-433B-829D-01CC3557E712}" type="presOf" srcId="{3D0B6099-1599-4805-BB3F-A7B3195200F9}" destId="{4BA46216-79DD-427B-9FE0-B320ADD61E05}" srcOrd="0" destOrd="0" presId="urn:microsoft.com/office/officeart/2005/8/layout/radial3"/>
    <dgm:cxn modelId="{191A0155-971A-445B-B528-3B9EB51696D1}" srcId="{7C356B41-CCF3-471A-8F23-B79685ED2C89}" destId="{ABD513A7-F69F-406D-87CD-43022FAC5C81}" srcOrd="0" destOrd="0" parTransId="{DF9CEAD8-C87D-42FB-9E8C-7D335DDAEBC7}" sibTransId="{73E83B11-E78C-4F3C-BACA-6545D26D2394}"/>
    <dgm:cxn modelId="{E406CCB8-F72F-4803-A9CD-7F77815C740A}" srcId="{ABD513A7-F69F-406D-87CD-43022FAC5C81}" destId="{3D0B6099-1599-4805-BB3F-A7B3195200F9}" srcOrd="1" destOrd="0" parTransId="{D1EC44CF-1B21-4FBA-8EAC-D121C4611CEF}" sibTransId="{2E270B4E-9FF6-4EE6-A5A3-208F966B34A2}"/>
    <dgm:cxn modelId="{8411CEFE-7ACB-46E3-8743-EF569822F442}" srcId="{7C356B41-CCF3-471A-8F23-B79685ED2C89}" destId="{59D5C0E1-A55A-48EB-84E2-46C56B76900F}" srcOrd="1" destOrd="0" parTransId="{5AD221A3-33CA-4448-9B31-2F0F794E5BF6}" sibTransId="{E53DF280-722C-4C76-BD67-3B3EE4C97F2A}"/>
    <dgm:cxn modelId="{DF456A1C-15A0-4C58-BABA-C7D92CF6692C}" type="presOf" srcId="{7C356B41-CCF3-471A-8F23-B79685ED2C89}" destId="{7BEFFD25-E2DA-491A-83CB-C48B398485EA}" srcOrd="0" destOrd="0" presId="urn:microsoft.com/office/officeart/2005/8/layout/radial3"/>
    <dgm:cxn modelId="{4B4A6BC0-978C-49B1-A4B8-6AE2C59BAA3B}" type="presParOf" srcId="{7BEFFD25-E2DA-491A-83CB-C48B398485EA}" destId="{4DEA0BA2-4D1F-49D7-A37A-270BB856DCDF}" srcOrd="0" destOrd="0" presId="urn:microsoft.com/office/officeart/2005/8/layout/radial3"/>
    <dgm:cxn modelId="{FDD9AF90-EDAF-4503-B8B7-891E19745107}" type="presParOf" srcId="{4DEA0BA2-4D1F-49D7-A37A-270BB856DCDF}" destId="{A7296566-6C5F-4615-8C9E-538C57345E84}" srcOrd="0" destOrd="0" presId="urn:microsoft.com/office/officeart/2005/8/layout/radial3"/>
    <dgm:cxn modelId="{FC6348DC-41C1-4DCD-95BE-E048A66949DB}" type="presParOf" srcId="{4DEA0BA2-4D1F-49D7-A37A-270BB856DCDF}" destId="{61609B62-A104-4365-92C4-066CF4590BB1}" srcOrd="1" destOrd="0" presId="urn:microsoft.com/office/officeart/2005/8/layout/radial3"/>
    <dgm:cxn modelId="{A41B4627-F9BF-451F-A5D4-63F52A2B6180}" type="presParOf" srcId="{4DEA0BA2-4D1F-49D7-A37A-270BB856DCDF}" destId="{4BA46216-79DD-427B-9FE0-B320ADD61E05}" srcOrd="2" destOrd="0" presId="urn:microsoft.com/office/officeart/2005/8/layout/radial3"/>
    <dgm:cxn modelId="{F1776B88-0113-4B28-8668-10897082508E}" type="presParOf" srcId="{4DEA0BA2-4D1F-49D7-A37A-270BB856DCDF}" destId="{1CC691EC-8A41-4901-A4E7-70A4073C85B9}" srcOrd="3"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567C3-AF8F-4CAF-9A74-087F6B17724B}">
      <dsp:nvSpPr>
        <dsp:cNvPr id="0" name=""/>
        <dsp:cNvSpPr/>
      </dsp:nvSpPr>
      <dsp:spPr>
        <a:xfrm>
          <a:off x="835762" y="540"/>
          <a:ext cx="3568983" cy="214139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UNESCO (2015) promueve los Objetivos de Desarrollo Sostenible para el 2030, objetivo 4 Educación de Calidad, ubica al docente como eje principal del sistema.</a:t>
          </a:r>
          <a:endParaRPr lang="es-ES" sz="1400" kern="1200" dirty="0"/>
        </a:p>
      </dsp:txBody>
      <dsp:txXfrm>
        <a:off x="898481" y="63259"/>
        <a:ext cx="3443545" cy="2015952"/>
      </dsp:txXfrm>
    </dsp:sp>
    <dsp:sp modelId="{C925202F-56D2-4915-8464-408DB272B18A}">
      <dsp:nvSpPr>
        <dsp:cNvPr id="0" name=""/>
        <dsp:cNvSpPr/>
      </dsp:nvSpPr>
      <dsp:spPr>
        <a:xfrm>
          <a:off x="4718816" y="628681"/>
          <a:ext cx="756624" cy="8851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718816" y="805702"/>
        <a:ext cx="529637" cy="531065"/>
      </dsp:txXfrm>
    </dsp:sp>
    <dsp:sp modelId="{DC349CCD-28D0-4756-99F2-D55210AA28C0}">
      <dsp:nvSpPr>
        <dsp:cNvPr id="0" name=""/>
        <dsp:cNvSpPr/>
      </dsp:nvSpPr>
      <dsp:spPr>
        <a:xfrm>
          <a:off x="5832339" y="540"/>
          <a:ext cx="3568983" cy="214139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Ecuador (Constitución, 2008) surgen cambios dentro del Sistema Nacional de Educación. </a:t>
          </a:r>
          <a:r>
            <a:rPr lang="es-EC" sz="1400" kern="1200" dirty="0" err="1" smtClean="0"/>
            <a:t>LOEI</a:t>
          </a:r>
          <a:r>
            <a:rPr lang="es-EC" sz="1400" kern="1200" dirty="0" smtClean="0"/>
            <a:t> (2011) faculta el ingreso a la carrera educativa pública al contar con título de educación superior (art. 96). Desde el año 2013 se inicia los procesos de </a:t>
          </a:r>
          <a:r>
            <a:rPr lang="es-EC" sz="1400" kern="1200" dirty="0" err="1" smtClean="0"/>
            <a:t>QSM</a:t>
          </a:r>
          <a:r>
            <a:rPr lang="es-EC" sz="1400" kern="1200" dirty="0" smtClean="0"/>
            <a:t> y se crea  la </a:t>
          </a:r>
          <a:r>
            <a:rPr lang="es-EC" sz="1400" kern="1200" dirty="0" err="1" smtClean="0"/>
            <a:t>UNAE</a:t>
          </a:r>
          <a:r>
            <a:rPr lang="es-EC" sz="1400" kern="1200" dirty="0" smtClean="0"/>
            <a:t> para «fomentar el ejercicio de la docencia». </a:t>
          </a:r>
          <a:endParaRPr lang="es-ES" sz="1400" kern="1200" dirty="0"/>
        </a:p>
      </dsp:txBody>
      <dsp:txXfrm>
        <a:off x="5895058" y="63259"/>
        <a:ext cx="3443545" cy="2015952"/>
      </dsp:txXfrm>
    </dsp:sp>
    <dsp:sp modelId="{76E94762-78DF-4734-9DF9-F9D20A696ED2}">
      <dsp:nvSpPr>
        <dsp:cNvPr id="0" name=""/>
        <dsp:cNvSpPr/>
      </dsp:nvSpPr>
      <dsp:spPr>
        <a:xfrm rot="5400000">
          <a:off x="7238518" y="2391759"/>
          <a:ext cx="756624" cy="8851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5400000">
        <a:off x="7351298" y="2456001"/>
        <a:ext cx="531065" cy="529637"/>
      </dsp:txXfrm>
    </dsp:sp>
    <dsp:sp modelId="{DF956D43-F691-4BC8-829E-94963803A79A}">
      <dsp:nvSpPr>
        <dsp:cNvPr id="0" name=""/>
        <dsp:cNvSpPr/>
      </dsp:nvSpPr>
      <dsp:spPr>
        <a:xfrm>
          <a:off x="5832339" y="3569524"/>
          <a:ext cx="3568983" cy="214139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En el ámbito de posgrados en educación </a:t>
          </a:r>
          <a:r>
            <a:rPr lang="es-MX" sz="1400" kern="1200" dirty="0" err="1" smtClean="0"/>
            <a:t>SENESCYT</a:t>
          </a:r>
          <a:r>
            <a:rPr lang="es-MX" sz="1400" kern="1200" dirty="0" smtClean="0"/>
            <a:t> (2017) registra solo 2 especializaciones, 11 maestrías tipo profesional, 1 maestría en investigación educativa, se carece de oferta en PhD</a:t>
          </a:r>
          <a:r>
            <a:rPr lang="es-ES" sz="1400" kern="1200" dirty="0" smtClean="0"/>
            <a:t>. Tungurahua cuenta con una oferta en Innovación y Liderazgo Educativo. </a:t>
          </a:r>
          <a:endParaRPr lang="es-ES" sz="1400" kern="1200" dirty="0"/>
        </a:p>
      </dsp:txBody>
      <dsp:txXfrm>
        <a:off x="5895058" y="3632243"/>
        <a:ext cx="3443545" cy="2015952"/>
      </dsp:txXfrm>
    </dsp:sp>
    <dsp:sp modelId="{415C4C56-18A1-48D9-AF60-ECAD239F2A99}">
      <dsp:nvSpPr>
        <dsp:cNvPr id="0" name=""/>
        <dsp:cNvSpPr/>
      </dsp:nvSpPr>
      <dsp:spPr>
        <a:xfrm rot="10800000">
          <a:off x="4761644" y="4197665"/>
          <a:ext cx="756624" cy="8851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4988631" y="4374686"/>
        <a:ext cx="529637" cy="531065"/>
      </dsp:txXfrm>
    </dsp:sp>
    <dsp:sp modelId="{5141F5D1-0F98-4C9F-AD69-CA748E538EC5}">
      <dsp:nvSpPr>
        <dsp:cNvPr id="0" name=""/>
        <dsp:cNvSpPr/>
      </dsp:nvSpPr>
      <dsp:spPr>
        <a:xfrm>
          <a:off x="835762" y="3569524"/>
          <a:ext cx="3568983" cy="2141390"/>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Los planteles educativos cuentan con diversidad de problemáticas socio-educativas por la desarticulación del </a:t>
          </a:r>
          <a:r>
            <a:rPr lang="es-EC" sz="1400" kern="1200" dirty="0" err="1" smtClean="0"/>
            <a:t>MinEduc</a:t>
          </a:r>
          <a:r>
            <a:rPr lang="es-EC" sz="1400" kern="1200" dirty="0" smtClean="0"/>
            <a:t> con las Universidades del país para profesionalizar a docentes sin títulos de tercer nivel en Ciencias de la Educación. </a:t>
          </a:r>
          <a:endParaRPr lang="es-ES" sz="1400" kern="1200" dirty="0"/>
        </a:p>
      </dsp:txBody>
      <dsp:txXfrm>
        <a:off x="898481" y="3632243"/>
        <a:ext cx="3443545" cy="2015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F2D5-C448-4087-9E8C-A88BFE054078}">
      <dsp:nvSpPr>
        <dsp:cNvPr id="0" name=""/>
        <dsp:cNvSpPr/>
      </dsp:nvSpPr>
      <dsp:spPr>
        <a:xfrm>
          <a:off x="2612743" y="746672"/>
          <a:ext cx="4985312" cy="4985312"/>
        </a:xfrm>
        <a:prstGeom prst="blockArc">
          <a:avLst>
            <a:gd name="adj1" fmla="val 10800000"/>
            <a:gd name="adj2" fmla="val 1620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6FF82-B19B-4C7D-A80D-5FA191690056}">
      <dsp:nvSpPr>
        <dsp:cNvPr id="0" name=""/>
        <dsp:cNvSpPr/>
      </dsp:nvSpPr>
      <dsp:spPr>
        <a:xfrm>
          <a:off x="2612743" y="746672"/>
          <a:ext cx="4985312" cy="4985312"/>
        </a:xfrm>
        <a:prstGeom prst="blockArc">
          <a:avLst>
            <a:gd name="adj1" fmla="val 5400000"/>
            <a:gd name="adj2" fmla="val 108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1DB4CB-4D67-4D76-9169-34DE20CEF24D}">
      <dsp:nvSpPr>
        <dsp:cNvPr id="0" name=""/>
        <dsp:cNvSpPr/>
      </dsp:nvSpPr>
      <dsp:spPr>
        <a:xfrm>
          <a:off x="2612743" y="746672"/>
          <a:ext cx="4985312" cy="4985312"/>
        </a:xfrm>
        <a:prstGeom prst="blockArc">
          <a:avLst>
            <a:gd name="adj1" fmla="val 0"/>
            <a:gd name="adj2" fmla="val 54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B197DE-9984-4F2B-B434-8D3A006E2B7C}">
      <dsp:nvSpPr>
        <dsp:cNvPr id="0" name=""/>
        <dsp:cNvSpPr/>
      </dsp:nvSpPr>
      <dsp:spPr>
        <a:xfrm>
          <a:off x="2612743" y="746672"/>
          <a:ext cx="4985312" cy="4985312"/>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71E965-7741-4BAE-A54B-56C742529FB0}">
      <dsp:nvSpPr>
        <dsp:cNvPr id="0" name=""/>
        <dsp:cNvSpPr/>
      </dsp:nvSpPr>
      <dsp:spPr>
        <a:xfrm>
          <a:off x="3958679" y="2092607"/>
          <a:ext cx="2293441" cy="22934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Determinar la pertinencia </a:t>
          </a:r>
          <a:endParaRPr lang="es-ES" sz="2200" kern="1200" dirty="0"/>
        </a:p>
      </dsp:txBody>
      <dsp:txXfrm>
        <a:off x="4294546" y="2428474"/>
        <a:ext cx="1621707" cy="1621707"/>
      </dsp:txXfrm>
    </dsp:sp>
    <dsp:sp modelId="{792B78EF-A6BB-479D-B1CA-029B6ABBC83C}">
      <dsp:nvSpPr>
        <dsp:cNvPr id="0" name=""/>
        <dsp:cNvSpPr/>
      </dsp:nvSpPr>
      <dsp:spPr>
        <a:xfrm>
          <a:off x="4302695" y="1762"/>
          <a:ext cx="1605408" cy="1605408"/>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Conocer la perspectiva de los docentes </a:t>
          </a:r>
          <a:endParaRPr lang="es-ES" sz="1400" kern="1200" dirty="0"/>
        </a:p>
      </dsp:txBody>
      <dsp:txXfrm>
        <a:off x="4537802" y="236869"/>
        <a:ext cx="1135194" cy="1135194"/>
      </dsp:txXfrm>
    </dsp:sp>
    <dsp:sp modelId="{B4AEBD92-D785-41CB-844D-CCAF7F0F7FF4}">
      <dsp:nvSpPr>
        <dsp:cNvPr id="0" name=""/>
        <dsp:cNvSpPr/>
      </dsp:nvSpPr>
      <dsp:spPr>
        <a:xfrm>
          <a:off x="6737557" y="2436624"/>
          <a:ext cx="1605408" cy="1605408"/>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Establecer parámetros académicos</a:t>
          </a:r>
          <a:endParaRPr lang="es-ES" sz="1400" kern="1200" dirty="0"/>
        </a:p>
      </dsp:txBody>
      <dsp:txXfrm>
        <a:off x="6972664" y="2671731"/>
        <a:ext cx="1135194" cy="1135194"/>
      </dsp:txXfrm>
    </dsp:sp>
    <dsp:sp modelId="{7B01B7C6-D435-479A-A6F9-05D18816BE2C}">
      <dsp:nvSpPr>
        <dsp:cNvPr id="0" name=""/>
        <dsp:cNvSpPr/>
      </dsp:nvSpPr>
      <dsp:spPr>
        <a:xfrm>
          <a:off x="4302695" y="4871485"/>
          <a:ext cx="1605408" cy="1605408"/>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Analizar la oferta y demanda académica</a:t>
          </a:r>
          <a:endParaRPr lang="es-ES" sz="1400" kern="1200" dirty="0"/>
        </a:p>
      </dsp:txBody>
      <dsp:txXfrm>
        <a:off x="4537802" y="5106592"/>
        <a:ext cx="1135194" cy="1135194"/>
      </dsp:txXfrm>
    </dsp:sp>
    <dsp:sp modelId="{C3BAEABE-A4F3-4EB0-B9A1-8D51D8A0DEDC}">
      <dsp:nvSpPr>
        <dsp:cNvPr id="0" name=""/>
        <dsp:cNvSpPr/>
      </dsp:nvSpPr>
      <dsp:spPr>
        <a:xfrm>
          <a:off x="1867833" y="2436624"/>
          <a:ext cx="1605408" cy="1605408"/>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Diseñar el programa de posgrado</a:t>
          </a:r>
          <a:endParaRPr lang="es-ES" sz="1400" kern="1200" dirty="0"/>
        </a:p>
      </dsp:txBody>
      <dsp:txXfrm>
        <a:off x="2102940" y="2671731"/>
        <a:ext cx="1135194" cy="1135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E8FDB-11E8-46AD-A97E-A7F67F9EE7A3}">
      <dsp:nvSpPr>
        <dsp:cNvPr id="0" name=""/>
        <dsp:cNvSpPr/>
      </dsp:nvSpPr>
      <dsp:spPr>
        <a:xfrm>
          <a:off x="1529" y="25787"/>
          <a:ext cx="8531341" cy="145565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s-ES" sz="6100" kern="1200" dirty="0" smtClean="0"/>
            <a:t>Enfoque cuantitativo</a:t>
          </a:r>
          <a:endParaRPr lang="es-ES" sz="6100" kern="1200" dirty="0"/>
        </a:p>
      </dsp:txBody>
      <dsp:txXfrm>
        <a:off x="44164" y="68422"/>
        <a:ext cx="8446071" cy="1370388"/>
      </dsp:txXfrm>
    </dsp:sp>
    <dsp:sp modelId="{3E995612-4BB6-44FC-99DE-5D78B9F17EF6}">
      <dsp:nvSpPr>
        <dsp:cNvPr id="0" name=""/>
        <dsp:cNvSpPr/>
      </dsp:nvSpPr>
      <dsp:spPr>
        <a:xfrm>
          <a:off x="1529" y="1570851"/>
          <a:ext cx="8531341" cy="145565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s-ES" sz="6100" kern="1200" dirty="0" smtClean="0"/>
            <a:t>Alcance Exploratoria</a:t>
          </a:r>
          <a:endParaRPr lang="es-ES" sz="6100" kern="1200" dirty="0"/>
        </a:p>
      </dsp:txBody>
      <dsp:txXfrm>
        <a:off x="44164" y="1613486"/>
        <a:ext cx="8446071" cy="1370388"/>
      </dsp:txXfrm>
    </dsp:sp>
    <dsp:sp modelId="{3DB9EAD4-86D6-4EAF-98C8-0FE8438218B5}">
      <dsp:nvSpPr>
        <dsp:cNvPr id="0" name=""/>
        <dsp:cNvSpPr/>
      </dsp:nvSpPr>
      <dsp:spPr>
        <a:xfrm>
          <a:off x="1529" y="3139340"/>
          <a:ext cx="8531341" cy="145565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Diseño transeccional o transversal exploratorio</a:t>
          </a:r>
          <a:endParaRPr lang="es-ES" sz="3800" kern="1200" dirty="0"/>
        </a:p>
      </dsp:txBody>
      <dsp:txXfrm>
        <a:off x="44164" y="3181975"/>
        <a:ext cx="8446071" cy="1370388"/>
      </dsp:txXfrm>
    </dsp:sp>
    <dsp:sp modelId="{3E42831A-EA26-4622-A0F1-85E5E63482EC}">
      <dsp:nvSpPr>
        <dsp:cNvPr id="0" name=""/>
        <dsp:cNvSpPr/>
      </dsp:nvSpPr>
      <dsp:spPr>
        <a:xfrm>
          <a:off x="1529" y="4707829"/>
          <a:ext cx="2804517" cy="14556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Método de investigación inductivo</a:t>
          </a:r>
        </a:p>
      </dsp:txBody>
      <dsp:txXfrm>
        <a:off x="44164" y="4750464"/>
        <a:ext cx="2719247" cy="1370388"/>
      </dsp:txXfrm>
    </dsp:sp>
    <dsp:sp modelId="{8B909909-66AC-4BCF-9AA9-8C53789EF1EE}">
      <dsp:nvSpPr>
        <dsp:cNvPr id="0" name=""/>
        <dsp:cNvSpPr/>
      </dsp:nvSpPr>
      <dsp:spPr>
        <a:xfrm>
          <a:off x="2864941" y="4707829"/>
          <a:ext cx="2804517" cy="14556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Técnicas: la encuesta y documental bibliográfica</a:t>
          </a:r>
        </a:p>
      </dsp:txBody>
      <dsp:txXfrm>
        <a:off x="2907576" y="4750464"/>
        <a:ext cx="2719247" cy="1370388"/>
      </dsp:txXfrm>
    </dsp:sp>
    <dsp:sp modelId="{22A03CFB-743A-42E0-A674-EB89B045D53C}">
      <dsp:nvSpPr>
        <dsp:cNvPr id="0" name=""/>
        <dsp:cNvSpPr/>
      </dsp:nvSpPr>
      <dsp:spPr>
        <a:xfrm>
          <a:off x="5728353" y="4707829"/>
          <a:ext cx="2804517" cy="145565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Instrumentos: cuestionario y fuentes primarias</a:t>
          </a:r>
        </a:p>
      </dsp:txBody>
      <dsp:txXfrm>
        <a:off x="5770988" y="4750464"/>
        <a:ext cx="2719247" cy="137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50951-D2FD-42D7-BF49-D01FE4F52DA2}">
      <dsp:nvSpPr>
        <dsp:cNvPr id="0" name=""/>
        <dsp:cNvSpPr/>
      </dsp:nvSpPr>
      <dsp:spPr>
        <a:xfrm>
          <a:off x="1109567" y="794036"/>
          <a:ext cx="4054792" cy="140817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F3FB6-0A33-4A82-9070-996936D02CB3}">
      <dsp:nvSpPr>
        <dsp:cNvPr id="0" name=""/>
        <dsp:cNvSpPr/>
      </dsp:nvSpPr>
      <dsp:spPr>
        <a:xfrm>
          <a:off x="2750343" y="4242182"/>
          <a:ext cx="785812" cy="502919"/>
        </a:xfrm>
        <a:prstGeom prst="downArrow">
          <a:avLst/>
        </a:prstGeom>
        <a:solidFill>
          <a:schemeClr val="accent5">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129C4-A4B2-44CD-82D5-00BF7481CA95}">
      <dsp:nvSpPr>
        <dsp:cNvPr id="0" name=""/>
        <dsp:cNvSpPr/>
      </dsp:nvSpPr>
      <dsp:spPr>
        <a:xfrm>
          <a:off x="1257299" y="4644518"/>
          <a:ext cx="3771900" cy="94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1466850">
            <a:lnSpc>
              <a:spcPct val="90000"/>
            </a:lnSpc>
            <a:spcBef>
              <a:spcPct val="0"/>
            </a:spcBef>
            <a:spcAft>
              <a:spcPct val="35000"/>
            </a:spcAft>
          </a:pPr>
          <a:r>
            <a:rPr lang="es-ES" sz="3300" b="1" i="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rPr>
            <a:t>Muestra</a:t>
          </a:r>
          <a:endParaRPr lang="es-ES" sz="3300" b="1" i="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dsp:txBody>
      <dsp:txXfrm>
        <a:off x="1257299" y="4644518"/>
        <a:ext cx="3771900" cy="942975"/>
      </dsp:txXfrm>
    </dsp:sp>
    <dsp:sp modelId="{53FA976A-C918-4B6B-928C-A96220BC444C}">
      <dsp:nvSpPr>
        <dsp:cNvPr id="0" name=""/>
        <dsp:cNvSpPr/>
      </dsp:nvSpPr>
      <dsp:spPr>
        <a:xfrm>
          <a:off x="1728787" y="872618"/>
          <a:ext cx="2200275" cy="2200275"/>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smtClean="0"/>
            <a:t>346 Docentes</a:t>
          </a:r>
          <a:endParaRPr lang="es-ES" sz="2500" kern="1200" dirty="0"/>
        </a:p>
      </dsp:txBody>
      <dsp:txXfrm>
        <a:off x="2051010" y="1194841"/>
        <a:ext cx="1555829" cy="1555829"/>
      </dsp:txXfrm>
    </dsp:sp>
    <dsp:sp modelId="{F99A8BA2-4350-46BD-A580-7F5F629C753C}">
      <dsp:nvSpPr>
        <dsp:cNvPr id="0" name=""/>
        <dsp:cNvSpPr/>
      </dsp:nvSpPr>
      <dsp:spPr>
        <a:xfrm>
          <a:off x="942974" y="621158"/>
          <a:ext cx="4400550" cy="3520440"/>
        </a:xfrm>
        <a:prstGeom prst="funnel">
          <a:avLst/>
        </a:prstGeom>
        <a:solidFill>
          <a:schemeClr val="lt1">
            <a:alpha val="4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6566-6C5F-4615-8C9E-538C57345E84}">
      <dsp:nvSpPr>
        <dsp:cNvPr id="0" name=""/>
        <dsp:cNvSpPr/>
      </dsp:nvSpPr>
      <dsp:spPr>
        <a:xfrm>
          <a:off x="1088706" y="1715996"/>
          <a:ext cx="3467324" cy="3467324"/>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MX" sz="3700" kern="1200" dirty="0" smtClean="0"/>
            <a:t>Propuesta curricular</a:t>
          </a:r>
          <a:endParaRPr lang="es-ES" sz="3700" kern="1200" dirty="0"/>
        </a:p>
      </dsp:txBody>
      <dsp:txXfrm>
        <a:off x="1596484" y="2223774"/>
        <a:ext cx="2451768" cy="2451768"/>
      </dsp:txXfrm>
    </dsp:sp>
    <dsp:sp modelId="{61609B62-A104-4365-92C4-066CF4590BB1}">
      <dsp:nvSpPr>
        <dsp:cNvPr id="0" name=""/>
        <dsp:cNvSpPr/>
      </dsp:nvSpPr>
      <dsp:spPr>
        <a:xfrm>
          <a:off x="1955537" y="327008"/>
          <a:ext cx="1733662" cy="1733662"/>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Marco Legal vigente</a:t>
          </a:r>
          <a:endParaRPr lang="es-ES" sz="1600" kern="1200" dirty="0"/>
        </a:p>
      </dsp:txBody>
      <dsp:txXfrm>
        <a:off x="2209426" y="580897"/>
        <a:ext cx="1225884" cy="1225884"/>
      </dsp:txXfrm>
    </dsp:sp>
    <dsp:sp modelId="{4BA46216-79DD-427B-9FE0-B320ADD61E05}">
      <dsp:nvSpPr>
        <dsp:cNvPr id="0" name=""/>
        <dsp:cNvSpPr/>
      </dsp:nvSpPr>
      <dsp:spPr>
        <a:xfrm>
          <a:off x="3909134" y="3710736"/>
          <a:ext cx="1733662" cy="1733662"/>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Elizabeth Larrea</a:t>
          </a:r>
          <a:endParaRPr lang="es-ES" sz="1600" kern="1200" dirty="0"/>
        </a:p>
      </dsp:txBody>
      <dsp:txXfrm>
        <a:off x="4163023" y="3964625"/>
        <a:ext cx="1225884" cy="1225884"/>
      </dsp:txXfrm>
    </dsp:sp>
    <dsp:sp modelId="{1CC691EC-8A41-4901-A4E7-70A4073C85B9}">
      <dsp:nvSpPr>
        <dsp:cNvPr id="0" name=""/>
        <dsp:cNvSpPr/>
      </dsp:nvSpPr>
      <dsp:spPr>
        <a:xfrm>
          <a:off x="1941" y="3710736"/>
          <a:ext cx="1733662" cy="1733662"/>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Plan Nacional del Buen Vivir 2013-2017</a:t>
          </a:r>
          <a:endParaRPr lang="es-ES" sz="1600" kern="1200" dirty="0"/>
        </a:p>
      </dsp:txBody>
      <dsp:txXfrm>
        <a:off x="255830" y="3964625"/>
        <a:ext cx="1225884" cy="1225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6566-6C5F-4615-8C9E-538C57345E84}">
      <dsp:nvSpPr>
        <dsp:cNvPr id="0" name=""/>
        <dsp:cNvSpPr/>
      </dsp:nvSpPr>
      <dsp:spPr>
        <a:xfrm>
          <a:off x="1088706" y="1715996"/>
          <a:ext cx="3467324" cy="3467324"/>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t>Tensiones</a:t>
          </a:r>
          <a:endParaRPr lang="es-ES" sz="4000" kern="1200" dirty="0"/>
        </a:p>
      </dsp:txBody>
      <dsp:txXfrm>
        <a:off x="1596484" y="2223774"/>
        <a:ext cx="2451768" cy="2451768"/>
      </dsp:txXfrm>
    </dsp:sp>
    <dsp:sp modelId="{61609B62-A104-4365-92C4-066CF4590BB1}">
      <dsp:nvSpPr>
        <dsp:cNvPr id="0" name=""/>
        <dsp:cNvSpPr/>
      </dsp:nvSpPr>
      <dsp:spPr>
        <a:xfrm>
          <a:off x="1955537" y="327008"/>
          <a:ext cx="1733662" cy="1733662"/>
        </a:xfrm>
        <a:prstGeom prst="ellipse">
          <a:avLst/>
        </a:prstGeom>
        <a:solidFill>
          <a:schemeClr val="accent5">
            <a:alpha val="50000"/>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dirty="0" smtClean="0"/>
            <a:t>Avances metodológicos y estratégicos para la enseñanza y aprendizaje en diversas áreas no efectivizadas en formación profesional de docentes.</a:t>
          </a:r>
          <a:endParaRPr lang="es-ES" sz="800" kern="1200" dirty="0"/>
        </a:p>
      </dsp:txBody>
      <dsp:txXfrm>
        <a:off x="2209426" y="580897"/>
        <a:ext cx="1225884" cy="1225884"/>
      </dsp:txXfrm>
    </dsp:sp>
    <dsp:sp modelId="{4BA46216-79DD-427B-9FE0-B320ADD61E05}">
      <dsp:nvSpPr>
        <dsp:cNvPr id="0" name=""/>
        <dsp:cNvSpPr/>
      </dsp:nvSpPr>
      <dsp:spPr>
        <a:xfrm>
          <a:off x="3909134" y="3710736"/>
          <a:ext cx="1733662" cy="1733662"/>
        </a:xfrm>
        <a:prstGeom prst="ellipse">
          <a:avLst/>
        </a:prstGeom>
        <a:solidFill>
          <a:schemeClr val="accent5">
            <a:alpha val="50000"/>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dirty="0" smtClean="0"/>
            <a:t>Enfoque de atención a la diversidad no efectivizada en el aula frente a las teorías, políticas y avances en el tema de inclusión.</a:t>
          </a:r>
          <a:endParaRPr lang="es-ES" sz="800" kern="1200" dirty="0"/>
        </a:p>
      </dsp:txBody>
      <dsp:txXfrm>
        <a:off x="4163023" y="3964625"/>
        <a:ext cx="1225884" cy="1225884"/>
      </dsp:txXfrm>
    </dsp:sp>
    <dsp:sp modelId="{1CC691EC-8A41-4901-A4E7-70A4073C85B9}">
      <dsp:nvSpPr>
        <dsp:cNvPr id="0" name=""/>
        <dsp:cNvSpPr/>
      </dsp:nvSpPr>
      <dsp:spPr>
        <a:xfrm>
          <a:off x="1941" y="3710736"/>
          <a:ext cx="1733662" cy="1733662"/>
        </a:xfrm>
        <a:prstGeom prst="ellipse">
          <a:avLst/>
        </a:prstGeom>
        <a:solidFill>
          <a:schemeClr val="accent5">
            <a:alpha val="50000"/>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dirty="0" smtClean="0"/>
            <a:t>Cultura de investigación no aplicado en el contexto educativo como herramienta de transformación social</a:t>
          </a:r>
          <a:endParaRPr lang="es-ES" sz="800" kern="1200" dirty="0"/>
        </a:p>
      </dsp:txBody>
      <dsp:txXfrm>
        <a:off x="255830" y="3964625"/>
        <a:ext cx="1225884" cy="1225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6566-6C5F-4615-8C9E-538C57345E84}">
      <dsp:nvSpPr>
        <dsp:cNvPr id="0" name=""/>
        <dsp:cNvSpPr/>
      </dsp:nvSpPr>
      <dsp:spPr>
        <a:xfrm>
          <a:off x="1088706" y="1715996"/>
          <a:ext cx="3467324" cy="3467324"/>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b="1" kern="1200" dirty="0" smtClean="0"/>
            <a:t>Núcleos </a:t>
          </a:r>
          <a:r>
            <a:rPr lang="es-ES" sz="2700" b="1" kern="1200" dirty="0" err="1" smtClean="0"/>
            <a:t>estructurantes</a:t>
          </a:r>
          <a:endParaRPr lang="es-ES" sz="2700" kern="1200" dirty="0"/>
        </a:p>
      </dsp:txBody>
      <dsp:txXfrm>
        <a:off x="1596484" y="2223774"/>
        <a:ext cx="2451768" cy="2451768"/>
      </dsp:txXfrm>
    </dsp:sp>
    <dsp:sp modelId="{61609B62-A104-4365-92C4-066CF4590BB1}">
      <dsp:nvSpPr>
        <dsp:cNvPr id="0" name=""/>
        <dsp:cNvSpPr/>
      </dsp:nvSpPr>
      <dsp:spPr>
        <a:xfrm>
          <a:off x="1955537" y="327008"/>
          <a:ext cx="1733662" cy="1733662"/>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Formación pedagógica, metodológica y profesional en docentes</a:t>
          </a:r>
          <a:endParaRPr lang="es-ES" sz="1300" kern="1200" dirty="0"/>
        </a:p>
      </dsp:txBody>
      <dsp:txXfrm>
        <a:off x="2209426" y="580897"/>
        <a:ext cx="1225884" cy="1225884"/>
      </dsp:txXfrm>
    </dsp:sp>
    <dsp:sp modelId="{4BA46216-79DD-427B-9FE0-B320ADD61E05}">
      <dsp:nvSpPr>
        <dsp:cNvPr id="0" name=""/>
        <dsp:cNvSpPr/>
      </dsp:nvSpPr>
      <dsp:spPr>
        <a:xfrm>
          <a:off x="3909134" y="3710736"/>
          <a:ext cx="1733662" cy="1733662"/>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Enfoque de atención a la diversidad</a:t>
          </a:r>
          <a:endParaRPr lang="es-ES" sz="1300" kern="1200" dirty="0"/>
        </a:p>
      </dsp:txBody>
      <dsp:txXfrm>
        <a:off x="4163023" y="3964625"/>
        <a:ext cx="1225884" cy="1225884"/>
      </dsp:txXfrm>
    </dsp:sp>
    <dsp:sp modelId="{1CC691EC-8A41-4901-A4E7-70A4073C85B9}">
      <dsp:nvSpPr>
        <dsp:cNvPr id="0" name=""/>
        <dsp:cNvSpPr/>
      </dsp:nvSpPr>
      <dsp:spPr>
        <a:xfrm>
          <a:off x="1941" y="3710736"/>
          <a:ext cx="1733662" cy="1733662"/>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Investigación aplicada a la resolución de problemas educativos</a:t>
          </a:r>
          <a:endParaRPr lang="es-ES" sz="1300" kern="1200" dirty="0"/>
        </a:p>
      </dsp:txBody>
      <dsp:txXfrm>
        <a:off x="255830" y="3964625"/>
        <a:ext cx="1225884" cy="12258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96566-6C5F-4615-8C9E-538C57345E84}">
      <dsp:nvSpPr>
        <dsp:cNvPr id="0" name=""/>
        <dsp:cNvSpPr/>
      </dsp:nvSpPr>
      <dsp:spPr>
        <a:xfrm>
          <a:off x="1088706" y="1715996"/>
          <a:ext cx="3467324" cy="3467324"/>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ES" sz="3700" kern="1200" dirty="0" smtClean="0"/>
            <a:t>Objeto de estudio del programa</a:t>
          </a:r>
          <a:endParaRPr lang="es-ES" sz="3700" kern="1200" dirty="0"/>
        </a:p>
      </dsp:txBody>
      <dsp:txXfrm>
        <a:off x="1596484" y="2223774"/>
        <a:ext cx="2451768" cy="2451768"/>
      </dsp:txXfrm>
    </dsp:sp>
    <dsp:sp modelId="{61609B62-A104-4365-92C4-066CF4590BB1}">
      <dsp:nvSpPr>
        <dsp:cNvPr id="0" name=""/>
        <dsp:cNvSpPr/>
      </dsp:nvSpPr>
      <dsp:spPr>
        <a:xfrm>
          <a:off x="1955537" y="327008"/>
          <a:ext cx="1733662" cy="1733662"/>
        </a:xfrm>
        <a:prstGeom prst="ellipse">
          <a:avLst/>
        </a:prstGeom>
        <a:solidFill>
          <a:schemeClr val="accent5">
            <a:alpha val="50000"/>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La formación sobre avances metodológicos y estratégicos para la enseñanza y aprendizaje de la Matemática.</a:t>
          </a:r>
          <a:endParaRPr lang="es-ES" sz="1000" kern="1200" dirty="0"/>
        </a:p>
      </dsp:txBody>
      <dsp:txXfrm>
        <a:off x="2209426" y="580897"/>
        <a:ext cx="1225884" cy="1225884"/>
      </dsp:txXfrm>
    </dsp:sp>
    <dsp:sp modelId="{4BA46216-79DD-427B-9FE0-B320ADD61E05}">
      <dsp:nvSpPr>
        <dsp:cNvPr id="0" name=""/>
        <dsp:cNvSpPr/>
      </dsp:nvSpPr>
      <dsp:spPr>
        <a:xfrm>
          <a:off x="3909134" y="3710736"/>
          <a:ext cx="1733662" cy="1733662"/>
        </a:xfrm>
        <a:prstGeom prst="ellipse">
          <a:avLst/>
        </a:prstGeom>
        <a:solidFill>
          <a:schemeClr val="accent5">
            <a:alpha val="50000"/>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El enfoque de atención a la diversidad en el aula acorde a las teorías, políticas y avances en el tema de inclusión.</a:t>
          </a:r>
          <a:endParaRPr lang="es-ES" sz="1000" kern="1200" dirty="0"/>
        </a:p>
      </dsp:txBody>
      <dsp:txXfrm>
        <a:off x="4163023" y="3964625"/>
        <a:ext cx="1225884" cy="1225884"/>
      </dsp:txXfrm>
    </dsp:sp>
    <dsp:sp modelId="{1CC691EC-8A41-4901-A4E7-70A4073C85B9}">
      <dsp:nvSpPr>
        <dsp:cNvPr id="0" name=""/>
        <dsp:cNvSpPr/>
      </dsp:nvSpPr>
      <dsp:spPr>
        <a:xfrm>
          <a:off x="1941" y="3710736"/>
          <a:ext cx="1733662" cy="1733662"/>
        </a:xfrm>
        <a:prstGeom prst="ellipse">
          <a:avLst/>
        </a:prstGeom>
        <a:solidFill>
          <a:schemeClr val="accent5">
            <a:alpha val="50000"/>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La cultura de investigación aplicada en el contexto educativo como herramienta de transformación social.</a:t>
          </a:r>
          <a:endParaRPr lang="es-ES" sz="1000" kern="1200" dirty="0"/>
        </a:p>
      </dsp:txBody>
      <dsp:txXfrm>
        <a:off x="255830" y="3964625"/>
        <a:ext cx="1225884" cy="12258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214347772"/>
      </p:ext>
    </p:extLst>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2412715245"/>
      </p:ext>
    </p:extLst>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FC6D42-92FC-47BD-8CC1-6CAB306A5DE6}" type="slidenum">
              <a:rPr lang="es-ES" smtClean="0"/>
              <a:pPr/>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3248010"/>
      </p:ext>
    </p:extLst>
  </p:cSld>
  <p:clrMapOvr>
    <a:masterClrMapping/>
  </p:clrMapOvr>
  <p:transition>
    <p:newsfla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1626477058"/>
      </p:ext>
    </p:extLst>
  </p:cSld>
  <p:clrMapOvr>
    <a:masterClrMapping/>
  </p:clrMapOvr>
  <p:transition>
    <p:newsfla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FC6D42-92FC-47BD-8CC1-6CAB306A5DE6}" type="slidenum">
              <a:rPr lang="es-ES" smtClean="0"/>
              <a:pPr/>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624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186645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3502251127"/>
      </p:ext>
    </p:extLst>
  </p:cSld>
  <p:clrMapOvr>
    <a:masterClrMapping/>
  </p:clrMapOvr>
  <p:transition>
    <p:newsfla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3855941984"/>
      </p:ext>
    </p:extLst>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2944444916"/>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1390989259"/>
      </p:ext>
    </p:extLst>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590928729"/>
      </p:ext>
    </p:extLst>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332611466"/>
      </p:ext>
    </p:extLst>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365492104"/>
      </p:ext>
    </p:extLst>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1429188306"/>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2904522529"/>
      </p:ext>
    </p:extLst>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93CAC1D-2C74-49F7-BB2C-5D3BC064614C}" type="datetimeFigureOut">
              <a:rPr lang="es-ES" smtClean="0"/>
              <a:pPr/>
              <a:t>10/05/2018</a:t>
            </a:fld>
            <a:endParaRPr lang="es-E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FC6D42-92FC-47BD-8CC1-6CAB306A5DE6}" type="slidenum">
              <a:rPr lang="es-ES" smtClean="0"/>
              <a:pPr/>
              <a:t>‹Nº›</a:t>
            </a:fld>
            <a:endParaRPr lang="es-ES"/>
          </a:p>
        </p:txBody>
      </p:sp>
    </p:spTree>
    <p:extLst>
      <p:ext uri="{BB962C8B-B14F-4D97-AF65-F5344CB8AC3E}">
        <p14:creationId xmlns:p14="http://schemas.microsoft.com/office/powerpoint/2010/main" val="3043625814"/>
      </p:ext>
    </p:extLst>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3CAC1D-2C74-49F7-BB2C-5D3BC064614C}" type="datetimeFigureOut">
              <a:rPr lang="es-ES" smtClean="0"/>
              <a:pPr/>
              <a:t>10/05/2018</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EFC6D42-92FC-47BD-8CC1-6CAB306A5DE6}" type="slidenum">
              <a:rPr lang="es-ES" smtClean="0"/>
              <a:pPr/>
              <a:t>‹Nº›</a:t>
            </a:fld>
            <a:endParaRPr lang="es-ES"/>
          </a:p>
        </p:txBody>
      </p:sp>
    </p:spTree>
    <p:extLst>
      <p:ext uri="{BB962C8B-B14F-4D97-AF65-F5344CB8AC3E}">
        <p14:creationId xmlns:p14="http://schemas.microsoft.com/office/powerpoint/2010/main" val="2806505782"/>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Lst>
  <p:transition>
    <p:newsflash/>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wmf"/><Relationship Id="rId4" Type="http://schemas.openxmlformats.org/officeDocument/2006/relationships/diagramLayout" Target="../diagrams/layout4.xml"/><Relationship Id="rId9" Type="http://schemas.openxmlformats.org/officeDocument/2006/relationships/oleObject" Target="../embeddings/oleObject1.bin"/><Relationship Id="rId1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46245" y="1135936"/>
            <a:ext cx="9448800" cy="5201069"/>
          </a:xfrm>
        </p:spPr>
        <p:txBody>
          <a:bodyPr>
            <a:noAutofit/>
          </a:bodyPr>
          <a:lstStyle/>
          <a:p>
            <a:pPr algn="ctr"/>
            <a:r>
              <a:rPr lang="es-ES" sz="1600" i="1" dirty="0"/>
              <a:t>VICERRECTORADO DE INVESTIGACIÓN, INNOVACIÓN Y TRANSFERENCIA DE TECNOLOGÍA</a:t>
            </a:r>
          </a:p>
          <a:p>
            <a:pPr algn="ctr"/>
            <a:r>
              <a:rPr lang="es-ES" sz="1600" i="1" dirty="0" smtClean="0"/>
              <a:t>CENTRO </a:t>
            </a:r>
            <a:r>
              <a:rPr lang="es-ES" sz="1600" i="1" dirty="0"/>
              <a:t>DE POSGRADOS</a:t>
            </a:r>
          </a:p>
          <a:p>
            <a:pPr algn="ctr"/>
            <a:r>
              <a:rPr lang="es-ES" sz="1600" i="1" dirty="0" smtClean="0"/>
              <a:t>TRABAJO </a:t>
            </a:r>
            <a:r>
              <a:rPr lang="es-ES" sz="1600" i="1" dirty="0"/>
              <a:t>DE TITULACIÓN PREVIO A LA OBTENCIÓN </a:t>
            </a:r>
            <a:r>
              <a:rPr lang="es-ES" sz="1600" i="1" dirty="0" smtClean="0"/>
              <a:t>DEL TÍTULO </a:t>
            </a:r>
            <a:r>
              <a:rPr lang="es-ES" sz="1600" i="1" dirty="0"/>
              <a:t>DE </a:t>
            </a:r>
            <a:endParaRPr lang="es-ES" sz="1600" i="1" dirty="0" smtClean="0"/>
          </a:p>
          <a:p>
            <a:pPr algn="ctr"/>
            <a:r>
              <a:rPr lang="es-ES" sz="1600" i="1" dirty="0" smtClean="0"/>
              <a:t>MAGISTER </a:t>
            </a:r>
            <a:r>
              <a:rPr lang="es-ES" sz="1600" i="1" dirty="0"/>
              <a:t>EN DOCENCIA UNIVERSITARIA</a:t>
            </a:r>
          </a:p>
          <a:p>
            <a:pPr algn="ctr"/>
            <a:r>
              <a:rPr lang="es-ES" sz="1600" i="1" dirty="0"/>
              <a:t>COHORTE XVII</a:t>
            </a:r>
          </a:p>
          <a:p>
            <a:pPr algn="ctr"/>
            <a:endParaRPr lang="es-ES" sz="1600" i="1" dirty="0"/>
          </a:p>
          <a:p>
            <a:pPr algn="ctr"/>
            <a:r>
              <a:rPr lang="es-ES" b="1" i="1" dirty="0"/>
              <a:t>TEMA: “PERTINENCIA DEL PROGRAMA DE POSGRADO EN EDUCACIÓN BÁSICA Y BACHILLERATO PARA DOCENTES DEL MINISTERIO DE EDUCACIÓN, SECTOR AMBATO. PROPUESTA ALTERNATIVA DE PROGRAMA DE POSGRADO EN LA UNIVERSIDAD DE LAS FUERZAS ARMADAS ESPE”</a:t>
            </a:r>
          </a:p>
          <a:p>
            <a:pPr algn="ctr"/>
            <a:endParaRPr lang="es-ES" sz="1600" i="1" dirty="0"/>
          </a:p>
          <a:p>
            <a:pPr algn="ctr"/>
            <a:r>
              <a:rPr lang="es-ES" sz="1600" i="1" dirty="0"/>
              <a:t>AUTOR: ANALUIZA LARA, CARLOS ALBERTO</a:t>
            </a:r>
          </a:p>
          <a:p>
            <a:pPr algn="ctr"/>
            <a:r>
              <a:rPr lang="es-ES" sz="1600" i="1" dirty="0" smtClean="0"/>
              <a:t>DIRECTOR</a:t>
            </a:r>
            <a:r>
              <a:rPr lang="es-ES" sz="1600" i="1" dirty="0"/>
              <a:t>: DRA. MACÍAS SÁNCHEZ, MARTHA CONCEPCIÓN</a:t>
            </a:r>
          </a:p>
          <a:p>
            <a:pPr algn="ctr"/>
            <a:endParaRPr lang="es-ES" sz="1600" i="1" dirty="0"/>
          </a:p>
          <a:p>
            <a:pPr algn="ctr"/>
            <a:r>
              <a:rPr lang="es-ES" sz="1600" i="1" dirty="0" smtClean="0"/>
              <a:t>SANGOLQUÍ</a:t>
            </a:r>
            <a:r>
              <a:rPr lang="es-ES" sz="1600" i="1" dirty="0"/>
              <a:t>, </a:t>
            </a:r>
            <a:r>
              <a:rPr lang="es-ES" sz="1600" i="1" dirty="0" smtClean="0"/>
              <a:t>2018</a:t>
            </a:r>
            <a:endParaRPr lang="es-ES" sz="1600" i="1" dirty="0"/>
          </a:p>
        </p:txBody>
      </p:sp>
      <p:pic>
        <p:nvPicPr>
          <p:cNvPr id="6" name="5 Imagen" descr="LOGO-PRINCIPAL-ESPE-e144805011286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307" y="116632"/>
            <a:ext cx="4032448" cy="1019304"/>
          </a:xfrm>
          <a:prstGeom prst="rect">
            <a:avLst/>
          </a:prstGeom>
          <a:noFill/>
          <a:ln>
            <a:noFill/>
          </a:ln>
        </p:spPr>
      </p:pic>
    </p:spTree>
    <p:extLst>
      <p:ext uri="{BB962C8B-B14F-4D97-AF65-F5344CB8AC3E}">
        <p14:creationId xmlns:p14="http://schemas.microsoft.com/office/powerpoint/2010/main" val="3906998249"/>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230973"/>
            <a:ext cx="8813800" cy="518327"/>
          </a:xfrm>
          <a:solidFill>
            <a:schemeClr val="accent2">
              <a:lumMod val="60000"/>
              <a:lumOff val="40000"/>
            </a:schemeClr>
          </a:solidFill>
        </p:spPr>
        <p:txBody>
          <a:bodyPr>
            <a:normAutofit fontScale="90000"/>
          </a:bodyPr>
          <a:lstStyle/>
          <a:p>
            <a:pPr algn="ctr"/>
            <a:r>
              <a:rPr lang="es-ES" sz="3400" i="1" dirty="0" smtClean="0">
                <a:solidFill>
                  <a:schemeClr val="tx1"/>
                </a:solidFill>
              </a:rPr>
              <a:t>Resultados y análisis</a:t>
            </a:r>
            <a:endParaRPr lang="es-ES" sz="3400" i="1" dirty="0">
              <a:solidFill>
                <a:schemeClr val="tx1"/>
              </a:solidFill>
            </a:endParaRPr>
          </a:p>
        </p:txBody>
      </p:sp>
      <p:sp>
        <p:nvSpPr>
          <p:cNvPr id="6" name="2 Marcador de contenido"/>
          <p:cNvSpPr txBox="1">
            <a:spLocks/>
          </p:cNvSpPr>
          <p:nvPr/>
        </p:nvSpPr>
        <p:spPr>
          <a:xfrm>
            <a:off x="4049487" y="6233225"/>
            <a:ext cx="4108038" cy="622300"/>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smtClean="0">
                <a:ln>
                  <a:noFill/>
                </a:ln>
                <a:solidFill>
                  <a:schemeClr val="tx1"/>
                </a:solidFill>
                <a:effectLst/>
                <a:uLnTx/>
                <a:uFillTx/>
                <a:latin typeface="+mn-lt"/>
                <a:ea typeface="+mn-ea"/>
                <a:cs typeface="+mn-cs"/>
              </a:rPr>
              <a:t>Fuente: Encuesta</a:t>
            </a:r>
            <a:r>
              <a:rPr kumimoji="0" lang="es-ES" sz="1200" b="0" i="1" u="none" strike="noStrike" kern="1200" cap="none" spc="0" normalizeH="0" noProof="0" dirty="0" smtClean="0">
                <a:ln>
                  <a:noFill/>
                </a:ln>
                <a:solidFill>
                  <a:schemeClr val="tx1"/>
                </a:solidFill>
                <a:effectLst/>
                <a:uLnTx/>
                <a:uFillTx/>
                <a:latin typeface="+mn-lt"/>
                <a:ea typeface="+mn-ea"/>
                <a:cs typeface="+mn-cs"/>
              </a:rPr>
              <a:t> aplicada a </a:t>
            </a:r>
            <a:r>
              <a:rPr lang="es-ES" sz="1200" i="1" dirty="0" smtClean="0"/>
              <a:t>docentes del Distrito </a:t>
            </a:r>
            <a:r>
              <a:rPr lang="es-ES" sz="1200" i="1" dirty="0" err="1" smtClean="0"/>
              <a:t>18D01</a:t>
            </a:r>
            <a:endParaRPr kumimoji="0" lang="es-ES" sz="1200" b="0" i="1"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i="1" baseline="0" dirty="0" smtClean="0"/>
              <a:t>Investigador: </a:t>
            </a:r>
            <a:r>
              <a:rPr lang="es-ES" sz="1200" i="1" baseline="0" dirty="0" err="1" smtClean="0"/>
              <a:t>Analuiza</a:t>
            </a:r>
            <a:r>
              <a:rPr lang="es-ES" sz="1200" i="1" dirty="0" smtClean="0"/>
              <a:t> Lara Carlos Alberto.</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615044" y="756062"/>
            <a:ext cx="4087256" cy="850900"/>
          </a:xfrm>
          <a:prstGeom prst="rect">
            <a:avLst/>
          </a:prstGeom>
        </p:spPr>
        <p:txBody>
          <a:bodyPr vert="horz" lIns="91440" tIns="45720" rIns="91440" bIns="45720" rtlCol="0">
            <a:normAutofit/>
          </a:bodyPr>
          <a:lstStyle/>
          <a:p>
            <a:pPr marL="228600" indent="-228600">
              <a:lnSpc>
                <a:spcPct val="90000"/>
              </a:lnSpc>
              <a:spcBef>
                <a:spcPts val="1000"/>
              </a:spcBef>
            </a:pPr>
            <a:r>
              <a:rPr kumimoji="0" lang="es-ES" b="1" i="0" u="none" strike="noStrike" kern="1200" cap="none" spc="0" normalizeH="0" baseline="0" noProof="0" dirty="0" err="1" smtClean="0">
                <a:ln>
                  <a:noFill/>
                </a:ln>
                <a:solidFill>
                  <a:schemeClr val="tx1"/>
                </a:solidFill>
                <a:effectLst/>
                <a:uLnTx/>
                <a:uFillTx/>
                <a:latin typeface="+mn-lt"/>
                <a:ea typeface="+mn-ea"/>
                <a:cs typeface="+mn-cs"/>
              </a:rPr>
              <a:t>P2</a:t>
            </a:r>
            <a:r>
              <a:rPr kumimoji="0" lang="es-ES" b="1" i="0" u="none" strike="noStrike" kern="1200" cap="none" spc="0" normalizeH="0" baseline="0" noProof="0" dirty="0" smtClean="0">
                <a:ln>
                  <a:noFill/>
                </a:ln>
                <a:solidFill>
                  <a:schemeClr val="tx1"/>
                </a:solidFill>
                <a:effectLst/>
                <a:uLnTx/>
                <a:uFillTx/>
                <a:latin typeface="+mn-lt"/>
                <a:ea typeface="+mn-ea"/>
                <a:cs typeface="+mn-cs"/>
              </a:rPr>
              <a:t>: Tiene la necesidad</a:t>
            </a:r>
            <a:r>
              <a:rPr kumimoji="0" lang="es-ES" b="1" i="0" u="none" strike="noStrike" kern="1200" cap="none" spc="0" normalizeH="0" noProof="0" dirty="0" smtClean="0">
                <a:ln>
                  <a:noFill/>
                </a:ln>
                <a:solidFill>
                  <a:schemeClr val="tx1"/>
                </a:solidFill>
                <a:effectLst/>
                <a:uLnTx/>
                <a:uFillTx/>
                <a:latin typeface="+mn-lt"/>
                <a:ea typeface="+mn-ea"/>
                <a:cs typeface="+mn-cs"/>
              </a:rPr>
              <a:t> de realizar un posgrado en Educación</a:t>
            </a:r>
            <a:endParaRPr kumimoji="0" lang="es-E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2 Marcador de contenido"/>
          <p:cNvSpPr>
            <a:spLocks noGrp="1"/>
          </p:cNvSpPr>
          <p:nvPr>
            <p:ph idx="1"/>
          </p:nvPr>
        </p:nvSpPr>
        <p:spPr>
          <a:xfrm>
            <a:off x="6333671" y="756062"/>
            <a:ext cx="5473700" cy="657102"/>
          </a:xfrm>
        </p:spPr>
        <p:txBody>
          <a:bodyPr>
            <a:normAutofit/>
          </a:bodyPr>
          <a:lstStyle/>
          <a:p>
            <a:pPr>
              <a:buNone/>
            </a:pPr>
            <a:r>
              <a:rPr lang="es-ES" b="1" dirty="0" err="1" smtClean="0">
                <a:solidFill>
                  <a:schemeClr val="tx1"/>
                </a:solidFill>
              </a:rPr>
              <a:t>P3</a:t>
            </a:r>
            <a:r>
              <a:rPr lang="es-ES" b="1" dirty="0" smtClean="0">
                <a:solidFill>
                  <a:schemeClr val="tx1"/>
                </a:solidFill>
              </a:rPr>
              <a:t>: ¿Cuál de los siguientes posgrados seguiría usted?</a:t>
            </a:r>
          </a:p>
        </p:txBody>
      </p:sp>
      <p:graphicFrame>
        <p:nvGraphicFramePr>
          <p:cNvPr id="3" name="2 Gráfico"/>
          <p:cNvGraphicFramePr/>
          <p:nvPr>
            <p:extLst>
              <p:ext uri="{D42A27DB-BD31-4B8C-83A1-F6EECF244321}">
                <p14:modId xmlns:p14="http://schemas.microsoft.com/office/powerpoint/2010/main" val="3862313003"/>
              </p:ext>
            </p:extLst>
          </p:nvPr>
        </p:nvGraphicFramePr>
        <p:xfrm>
          <a:off x="2269507" y="1531917"/>
          <a:ext cx="2967511" cy="1897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1983931248"/>
              </p:ext>
            </p:extLst>
          </p:nvPr>
        </p:nvGraphicFramePr>
        <p:xfrm>
          <a:off x="6103506" y="1531917"/>
          <a:ext cx="5712442" cy="1897083"/>
        </p:xfrm>
        <a:graphic>
          <a:graphicData uri="http://schemas.openxmlformats.org/drawingml/2006/chart">
            <c:chart xmlns:c="http://schemas.openxmlformats.org/drawingml/2006/chart" xmlns:r="http://schemas.openxmlformats.org/officeDocument/2006/relationships" r:id="rId3"/>
          </a:graphicData>
        </a:graphic>
      </p:graphicFrame>
      <p:sp>
        <p:nvSpPr>
          <p:cNvPr id="12" name="2 Marcador de contenido"/>
          <p:cNvSpPr txBox="1">
            <a:spLocks/>
          </p:cNvSpPr>
          <p:nvPr/>
        </p:nvSpPr>
        <p:spPr>
          <a:xfrm>
            <a:off x="1615044" y="3560287"/>
            <a:ext cx="4087256" cy="850900"/>
          </a:xfrm>
          <a:prstGeom prst="rect">
            <a:avLst/>
          </a:prstGeom>
        </p:spPr>
        <p:txBody>
          <a:bodyPr vert="horz" lIns="91440" tIns="45720" rIns="91440" bIns="45720" rtlCol="0">
            <a:normAutofit/>
          </a:bodyPr>
          <a:lstStyle/>
          <a:p>
            <a:pPr marL="228600" indent="-228600">
              <a:lnSpc>
                <a:spcPct val="90000"/>
              </a:lnSpc>
              <a:spcBef>
                <a:spcPts val="1000"/>
              </a:spcBef>
            </a:pPr>
            <a:r>
              <a:rPr kumimoji="0" lang="es-ES" b="1" i="0" u="none" strike="noStrike" kern="1200" cap="none" spc="0" normalizeH="0" baseline="0" noProof="0" dirty="0" err="1" smtClean="0">
                <a:ln>
                  <a:noFill/>
                </a:ln>
                <a:solidFill>
                  <a:schemeClr val="tx1"/>
                </a:solidFill>
                <a:effectLst/>
                <a:uLnTx/>
                <a:uFillTx/>
                <a:latin typeface="+mn-lt"/>
                <a:ea typeface="+mn-ea"/>
                <a:cs typeface="+mn-cs"/>
              </a:rPr>
              <a:t>P4</a:t>
            </a:r>
            <a:r>
              <a:rPr kumimoji="0" lang="es-ES" b="1" i="0" u="none" strike="noStrike" kern="1200" cap="none" spc="0" normalizeH="0" baseline="0" noProof="0" dirty="0" smtClean="0">
                <a:ln>
                  <a:noFill/>
                </a:ln>
                <a:solidFill>
                  <a:schemeClr val="tx1"/>
                </a:solidFill>
                <a:effectLst/>
                <a:uLnTx/>
                <a:uFillTx/>
                <a:latin typeface="+mn-lt"/>
                <a:ea typeface="+mn-ea"/>
                <a:cs typeface="+mn-cs"/>
              </a:rPr>
              <a:t>: Conoce usted ofertas de las </a:t>
            </a:r>
            <a:r>
              <a:rPr kumimoji="0" lang="es-ES" b="1" i="0" u="none" strike="noStrike" kern="1200" cap="none" spc="0" normalizeH="0" baseline="0" noProof="0" dirty="0" err="1" smtClean="0">
                <a:ln>
                  <a:noFill/>
                </a:ln>
                <a:solidFill>
                  <a:schemeClr val="tx1"/>
                </a:solidFill>
                <a:effectLst/>
                <a:uLnTx/>
                <a:uFillTx/>
                <a:latin typeface="+mn-lt"/>
                <a:ea typeface="+mn-ea"/>
                <a:cs typeface="+mn-cs"/>
              </a:rPr>
              <a:t>IES</a:t>
            </a:r>
            <a:r>
              <a:rPr kumimoji="0" lang="es-ES" b="1" i="0" u="none" strike="noStrike" kern="1200" cap="none" spc="0" normalizeH="0" baseline="0" noProof="0" dirty="0" smtClean="0">
                <a:ln>
                  <a:noFill/>
                </a:ln>
                <a:solidFill>
                  <a:schemeClr val="tx1"/>
                </a:solidFill>
                <a:effectLst/>
                <a:uLnTx/>
                <a:uFillTx/>
                <a:latin typeface="+mn-lt"/>
                <a:ea typeface="+mn-ea"/>
                <a:cs typeface="+mn-cs"/>
              </a:rPr>
              <a:t> sobre posgrados en educación</a:t>
            </a:r>
          </a:p>
        </p:txBody>
      </p:sp>
      <p:sp>
        <p:nvSpPr>
          <p:cNvPr id="16" name="2 Marcador de contenido"/>
          <p:cNvSpPr txBox="1">
            <a:spLocks/>
          </p:cNvSpPr>
          <p:nvPr/>
        </p:nvSpPr>
        <p:spPr>
          <a:xfrm>
            <a:off x="6333671" y="3560287"/>
            <a:ext cx="5473700" cy="6571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pPr>
            <a:r>
              <a:rPr lang="es-ES" b="1" dirty="0" err="1" smtClean="0">
                <a:solidFill>
                  <a:schemeClr val="tx1"/>
                </a:solidFill>
              </a:rPr>
              <a:t>P6</a:t>
            </a:r>
            <a:r>
              <a:rPr lang="es-ES" b="1" dirty="0" smtClean="0">
                <a:solidFill>
                  <a:schemeClr val="tx1"/>
                </a:solidFill>
              </a:rPr>
              <a:t>: ¿Qué modalidad de estudios escogiera para realizar su posgrado?</a:t>
            </a:r>
          </a:p>
        </p:txBody>
      </p:sp>
      <p:graphicFrame>
        <p:nvGraphicFramePr>
          <p:cNvPr id="17" name="16 Gráfico"/>
          <p:cNvGraphicFramePr/>
          <p:nvPr>
            <p:extLst>
              <p:ext uri="{D42A27DB-BD31-4B8C-83A1-F6EECF244321}">
                <p14:modId xmlns:p14="http://schemas.microsoft.com/office/powerpoint/2010/main" val="523199521"/>
              </p:ext>
            </p:extLst>
          </p:nvPr>
        </p:nvGraphicFramePr>
        <p:xfrm>
          <a:off x="2269507" y="4336142"/>
          <a:ext cx="2967511" cy="18970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17 Gráfico"/>
          <p:cNvGraphicFramePr/>
          <p:nvPr>
            <p:extLst>
              <p:ext uri="{D42A27DB-BD31-4B8C-83A1-F6EECF244321}">
                <p14:modId xmlns:p14="http://schemas.microsoft.com/office/powerpoint/2010/main" val="2696652252"/>
              </p:ext>
            </p:extLst>
          </p:nvPr>
        </p:nvGraphicFramePr>
        <p:xfrm>
          <a:off x="6103506" y="4336142"/>
          <a:ext cx="5712442" cy="1897083"/>
        </p:xfrm>
        <a:graphic>
          <a:graphicData uri="http://schemas.openxmlformats.org/drawingml/2006/chart">
            <c:chart xmlns:c="http://schemas.openxmlformats.org/drawingml/2006/chart" xmlns:r="http://schemas.openxmlformats.org/officeDocument/2006/relationships" r:id="rId5"/>
          </a:graphicData>
        </a:graphic>
      </p:graphicFrame>
      <p:sp>
        <p:nvSpPr>
          <p:cNvPr id="4" name="3 Rectángulo"/>
          <p:cNvSpPr/>
          <p:nvPr/>
        </p:nvSpPr>
        <p:spPr>
          <a:xfrm>
            <a:off x="201880" y="2192976"/>
            <a:ext cx="2104820" cy="523220"/>
          </a:xfrm>
          <a:prstGeom prst="rect">
            <a:avLst/>
          </a:prstGeom>
          <a:noFill/>
        </p:spPr>
        <p:txBody>
          <a:bodyPr wrap="square" lIns="91440" tIns="45720" rIns="91440" bIns="45720">
            <a:spAutoFit/>
          </a:bodyPr>
          <a:lstStyle/>
          <a:p>
            <a:pPr algn="ctr"/>
            <a:r>
              <a:rPr lang="es-E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okman Old Style" pitchFamily="18" charset="0"/>
              </a:rPr>
              <a:t>Sección I</a:t>
            </a:r>
            <a:endParaRPr lang="es-E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okman Old Style" pitchFamily="18" charset="0"/>
            </a:endParaRPr>
          </a:p>
        </p:txBody>
      </p:sp>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230973"/>
            <a:ext cx="8813800" cy="518327"/>
          </a:xfrm>
          <a:solidFill>
            <a:schemeClr val="accent2">
              <a:lumMod val="60000"/>
              <a:lumOff val="40000"/>
            </a:schemeClr>
          </a:solidFill>
        </p:spPr>
        <p:txBody>
          <a:bodyPr>
            <a:normAutofit fontScale="90000"/>
          </a:bodyPr>
          <a:lstStyle/>
          <a:p>
            <a:pPr algn="ctr"/>
            <a:r>
              <a:rPr lang="es-ES" sz="3400" i="1" dirty="0" smtClean="0">
                <a:solidFill>
                  <a:schemeClr val="tx1"/>
                </a:solidFill>
              </a:rPr>
              <a:t>Resultados y análisis</a:t>
            </a:r>
            <a:endParaRPr lang="es-ES" sz="3400" i="1" dirty="0">
              <a:solidFill>
                <a:schemeClr val="tx1"/>
              </a:solidFill>
            </a:endParaRPr>
          </a:p>
        </p:txBody>
      </p:sp>
      <p:sp>
        <p:nvSpPr>
          <p:cNvPr id="6" name="2 Marcador de contenido"/>
          <p:cNvSpPr txBox="1">
            <a:spLocks/>
          </p:cNvSpPr>
          <p:nvPr/>
        </p:nvSpPr>
        <p:spPr>
          <a:xfrm>
            <a:off x="4049487" y="6233225"/>
            <a:ext cx="4108038" cy="622300"/>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smtClean="0">
                <a:ln>
                  <a:noFill/>
                </a:ln>
                <a:solidFill>
                  <a:schemeClr val="tx1"/>
                </a:solidFill>
                <a:effectLst/>
                <a:uLnTx/>
                <a:uFillTx/>
                <a:latin typeface="+mn-lt"/>
                <a:ea typeface="+mn-ea"/>
                <a:cs typeface="+mn-cs"/>
              </a:rPr>
              <a:t>Fuente: Encuesta</a:t>
            </a:r>
            <a:r>
              <a:rPr kumimoji="0" lang="es-ES" sz="1200" b="0" i="1" u="none" strike="noStrike" kern="1200" cap="none" spc="0" normalizeH="0" noProof="0" dirty="0" smtClean="0">
                <a:ln>
                  <a:noFill/>
                </a:ln>
                <a:solidFill>
                  <a:schemeClr val="tx1"/>
                </a:solidFill>
                <a:effectLst/>
                <a:uLnTx/>
                <a:uFillTx/>
                <a:latin typeface="+mn-lt"/>
                <a:ea typeface="+mn-ea"/>
                <a:cs typeface="+mn-cs"/>
              </a:rPr>
              <a:t> aplicada a </a:t>
            </a:r>
            <a:r>
              <a:rPr lang="es-ES" sz="1200" i="1" dirty="0" smtClean="0"/>
              <a:t>docentes del Distrito </a:t>
            </a:r>
            <a:r>
              <a:rPr lang="es-ES" sz="1200" i="1" dirty="0" err="1" smtClean="0"/>
              <a:t>18D01</a:t>
            </a:r>
            <a:endParaRPr kumimoji="0" lang="es-ES" sz="1200" b="0" i="1"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i="1" baseline="0" dirty="0" smtClean="0"/>
              <a:t>Investigador: </a:t>
            </a:r>
            <a:r>
              <a:rPr lang="es-ES" sz="1200" i="1" baseline="0" dirty="0" err="1" smtClean="0"/>
              <a:t>Analuiza</a:t>
            </a:r>
            <a:r>
              <a:rPr lang="es-ES" sz="1200" i="1" dirty="0" smtClean="0"/>
              <a:t> Lara Carlos Alberto.</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615044" y="756062"/>
            <a:ext cx="4087256" cy="850900"/>
          </a:xfrm>
          <a:prstGeom prst="rect">
            <a:avLst/>
          </a:prstGeom>
        </p:spPr>
        <p:txBody>
          <a:bodyPr vert="horz" lIns="91440" tIns="45720" rIns="91440" bIns="45720" rtlCol="0">
            <a:normAutofit/>
          </a:bodyPr>
          <a:lstStyle/>
          <a:p>
            <a:pPr marL="228600" indent="-228600">
              <a:lnSpc>
                <a:spcPct val="90000"/>
              </a:lnSpc>
              <a:spcBef>
                <a:spcPts val="1000"/>
              </a:spcBef>
            </a:pPr>
            <a:r>
              <a:rPr kumimoji="0" lang="es-ES" b="1" i="0" u="none" strike="noStrike" kern="1200" cap="none" spc="0" normalizeH="0" baseline="0" noProof="0" dirty="0" err="1" smtClean="0">
                <a:ln>
                  <a:noFill/>
                </a:ln>
                <a:solidFill>
                  <a:schemeClr val="tx1"/>
                </a:solidFill>
                <a:effectLst/>
                <a:uLnTx/>
                <a:uFillTx/>
                <a:latin typeface="+mn-lt"/>
                <a:ea typeface="+mn-ea"/>
                <a:cs typeface="+mn-cs"/>
              </a:rPr>
              <a:t>P5</a:t>
            </a:r>
            <a:r>
              <a:rPr kumimoji="0" lang="es-ES" b="1" i="0" u="none" strike="noStrike" kern="1200" cap="none" spc="0" normalizeH="0" baseline="0" noProof="0" dirty="0" smtClean="0">
                <a:ln>
                  <a:noFill/>
                </a:ln>
                <a:solidFill>
                  <a:schemeClr val="tx1"/>
                </a:solidFill>
                <a:effectLst/>
                <a:uLnTx/>
                <a:uFillTx/>
                <a:latin typeface="+mn-lt"/>
                <a:ea typeface="+mn-ea"/>
                <a:cs typeface="+mn-cs"/>
              </a:rPr>
              <a:t>: ¿Qué mención en particular le gustaría estudiar un posgrado?</a:t>
            </a:r>
          </a:p>
        </p:txBody>
      </p:sp>
      <p:sp>
        <p:nvSpPr>
          <p:cNvPr id="13" name="2 Marcador de contenido"/>
          <p:cNvSpPr>
            <a:spLocks noGrp="1"/>
          </p:cNvSpPr>
          <p:nvPr>
            <p:ph idx="1"/>
          </p:nvPr>
        </p:nvSpPr>
        <p:spPr>
          <a:xfrm>
            <a:off x="6333671" y="756062"/>
            <a:ext cx="5473700" cy="657102"/>
          </a:xfrm>
        </p:spPr>
        <p:txBody>
          <a:bodyPr>
            <a:normAutofit/>
          </a:bodyPr>
          <a:lstStyle/>
          <a:p>
            <a:pPr>
              <a:buNone/>
            </a:pPr>
            <a:r>
              <a:rPr lang="es-ES" b="1" dirty="0" err="1" smtClean="0"/>
              <a:t>a7</a:t>
            </a:r>
            <a:r>
              <a:rPr lang="es-ES" b="1" dirty="0"/>
              <a:t>: Asignaturas donde se desenvuelve dando clases (escoger algunas) </a:t>
            </a:r>
            <a:endParaRPr lang="es-ES" b="1" dirty="0" smtClean="0">
              <a:solidFill>
                <a:schemeClr val="tx1"/>
              </a:solidFill>
            </a:endParaRPr>
          </a:p>
        </p:txBody>
      </p:sp>
      <p:graphicFrame>
        <p:nvGraphicFramePr>
          <p:cNvPr id="14" name="13 Gráfico"/>
          <p:cNvGraphicFramePr/>
          <p:nvPr>
            <p:extLst>
              <p:ext uri="{D42A27DB-BD31-4B8C-83A1-F6EECF244321}">
                <p14:modId xmlns:p14="http://schemas.microsoft.com/office/powerpoint/2010/main" val="2643087973"/>
              </p:ext>
            </p:extLst>
          </p:nvPr>
        </p:nvGraphicFramePr>
        <p:xfrm>
          <a:off x="379268" y="1606961"/>
          <a:ext cx="5716732" cy="4626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Gráfico"/>
          <p:cNvGraphicFramePr/>
          <p:nvPr>
            <p:extLst>
              <p:ext uri="{D42A27DB-BD31-4B8C-83A1-F6EECF244321}">
                <p14:modId xmlns:p14="http://schemas.microsoft.com/office/powerpoint/2010/main" val="3962757979"/>
              </p:ext>
            </p:extLst>
          </p:nvPr>
        </p:nvGraphicFramePr>
        <p:xfrm>
          <a:off x="6214752" y="1606961"/>
          <a:ext cx="5743699" cy="4626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3445640"/>
      </p:ext>
    </p:extLst>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230973"/>
            <a:ext cx="8813800" cy="518327"/>
          </a:xfrm>
          <a:solidFill>
            <a:schemeClr val="accent2">
              <a:lumMod val="60000"/>
              <a:lumOff val="40000"/>
            </a:schemeClr>
          </a:solidFill>
        </p:spPr>
        <p:txBody>
          <a:bodyPr>
            <a:normAutofit fontScale="90000"/>
          </a:bodyPr>
          <a:lstStyle/>
          <a:p>
            <a:pPr algn="ctr"/>
            <a:r>
              <a:rPr lang="es-ES" sz="3400" i="1" dirty="0" smtClean="0">
                <a:solidFill>
                  <a:schemeClr val="tx1"/>
                </a:solidFill>
              </a:rPr>
              <a:t>Resultados y análisis</a:t>
            </a:r>
            <a:endParaRPr lang="es-ES" sz="3400" i="1" dirty="0">
              <a:solidFill>
                <a:schemeClr val="tx1"/>
              </a:solidFill>
            </a:endParaRPr>
          </a:p>
        </p:txBody>
      </p:sp>
      <p:sp>
        <p:nvSpPr>
          <p:cNvPr id="6" name="2 Marcador de contenido"/>
          <p:cNvSpPr txBox="1">
            <a:spLocks/>
          </p:cNvSpPr>
          <p:nvPr/>
        </p:nvSpPr>
        <p:spPr>
          <a:xfrm>
            <a:off x="4049487" y="6233225"/>
            <a:ext cx="4108038" cy="622300"/>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smtClean="0">
                <a:ln>
                  <a:noFill/>
                </a:ln>
                <a:solidFill>
                  <a:schemeClr val="tx1"/>
                </a:solidFill>
                <a:effectLst/>
                <a:uLnTx/>
                <a:uFillTx/>
                <a:latin typeface="+mn-lt"/>
                <a:ea typeface="+mn-ea"/>
                <a:cs typeface="+mn-cs"/>
              </a:rPr>
              <a:t>Fuente: Encuesta</a:t>
            </a:r>
            <a:r>
              <a:rPr kumimoji="0" lang="es-ES" sz="1200" b="0" i="1" u="none" strike="noStrike" kern="1200" cap="none" spc="0" normalizeH="0" noProof="0" dirty="0" smtClean="0">
                <a:ln>
                  <a:noFill/>
                </a:ln>
                <a:solidFill>
                  <a:schemeClr val="tx1"/>
                </a:solidFill>
                <a:effectLst/>
                <a:uLnTx/>
                <a:uFillTx/>
                <a:latin typeface="+mn-lt"/>
                <a:ea typeface="+mn-ea"/>
                <a:cs typeface="+mn-cs"/>
              </a:rPr>
              <a:t> aplicada a </a:t>
            </a:r>
            <a:r>
              <a:rPr lang="es-ES" sz="1200" i="1" dirty="0" smtClean="0"/>
              <a:t>docentes del Distrito </a:t>
            </a:r>
            <a:r>
              <a:rPr lang="es-ES" sz="1200" i="1" dirty="0" err="1" smtClean="0"/>
              <a:t>18D01</a:t>
            </a:r>
            <a:endParaRPr kumimoji="0" lang="es-ES" sz="1200" b="0" i="1"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i="1" baseline="0" dirty="0" smtClean="0"/>
              <a:t>Investigador: </a:t>
            </a:r>
            <a:r>
              <a:rPr lang="es-ES" sz="1200" i="1" baseline="0" dirty="0" err="1" smtClean="0"/>
              <a:t>Analuiza</a:t>
            </a:r>
            <a:r>
              <a:rPr lang="es-ES" sz="1200" i="1" dirty="0" smtClean="0"/>
              <a:t> Lara Carlos Alberto.</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615044" y="756062"/>
            <a:ext cx="4087256" cy="850900"/>
          </a:xfrm>
          <a:prstGeom prst="rect">
            <a:avLst/>
          </a:prstGeom>
        </p:spPr>
        <p:txBody>
          <a:bodyPr vert="horz" lIns="91440" tIns="45720" rIns="91440" bIns="45720" rtlCol="0">
            <a:normAutofit fontScale="92500" lnSpcReduction="20000"/>
          </a:bodyPr>
          <a:lstStyle/>
          <a:p>
            <a:pPr marL="228600" indent="-228600">
              <a:lnSpc>
                <a:spcPct val="90000"/>
              </a:lnSpc>
              <a:spcBef>
                <a:spcPts val="1000"/>
              </a:spcBef>
            </a:pPr>
            <a:r>
              <a:rPr kumimoji="0" lang="es-ES" b="1" i="0" u="none" strike="noStrike" kern="1200" cap="none" spc="0" normalizeH="0" baseline="0" noProof="0" dirty="0" err="1" smtClean="0">
                <a:ln>
                  <a:noFill/>
                </a:ln>
                <a:solidFill>
                  <a:schemeClr val="tx1"/>
                </a:solidFill>
                <a:effectLst/>
                <a:uLnTx/>
                <a:uFillTx/>
                <a:latin typeface="+mn-lt"/>
                <a:ea typeface="+mn-ea"/>
                <a:cs typeface="+mn-cs"/>
              </a:rPr>
              <a:t>P8</a:t>
            </a:r>
            <a:r>
              <a:rPr kumimoji="0" lang="es-ES" b="1" i="0" u="none" strike="noStrike" kern="1200" cap="none" spc="0" normalizeH="0" baseline="0" noProof="0" dirty="0" smtClean="0">
                <a:ln>
                  <a:noFill/>
                </a:ln>
                <a:solidFill>
                  <a:schemeClr val="tx1"/>
                </a:solidFill>
                <a:effectLst/>
                <a:uLnTx/>
                <a:uFillTx/>
                <a:latin typeface="+mn-lt"/>
                <a:ea typeface="+mn-ea"/>
                <a:cs typeface="+mn-cs"/>
              </a:rPr>
              <a:t>: ¿</a:t>
            </a:r>
            <a:r>
              <a:rPr lang="es-ES" b="1" dirty="0"/>
              <a:t>En cuál de las siguientes universidades nacionales le gustaría seguir un Posgrado en Educación</a:t>
            </a:r>
            <a:r>
              <a:rPr kumimoji="0" lang="es-ES"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3" name="2 Marcador de contenido"/>
          <p:cNvSpPr>
            <a:spLocks noGrp="1"/>
          </p:cNvSpPr>
          <p:nvPr>
            <p:ph idx="1"/>
          </p:nvPr>
        </p:nvSpPr>
        <p:spPr>
          <a:xfrm>
            <a:off x="6333671" y="756062"/>
            <a:ext cx="5473700" cy="657102"/>
          </a:xfrm>
        </p:spPr>
        <p:txBody>
          <a:bodyPr>
            <a:normAutofit/>
          </a:bodyPr>
          <a:lstStyle/>
          <a:p>
            <a:pPr>
              <a:buNone/>
            </a:pPr>
            <a:r>
              <a:rPr lang="es-ES" b="1" dirty="0" err="1" smtClean="0">
                <a:solidFill>
                  <a:schemeClr val="tx1"/>
                </a:solidFill>
              </a:rPr>
              <a:t>P12</a:t>
            </a:r>
            <a:r>
              <a:rPr lang="es-ES" b="1" dirty="0" smtClean="0">
                <a:solidFill>
                  <a:schemeClr val="tx1"/>
                </a:solidFill>
              </a:rPr>
              <a:t>: ¿Qué le motiva a usted para realizar el posgrado en educación?</a:t>
            </a:r>
          </a:p>
        </p:txBody>
      </p:sp>
      <p:graphicFrame>
        <p:nvGraphicFramePr>
          <p:cNvPr id="3" name="2 Gráfico"/>
          <p:cNvGraphicFramePr/>
          <p:nvPr>
            <p:extLst>
              <p:ext uri="{D42A27DB-BD31-4B8C-83A1-F6EECF244321}">
                <p14:modId xmlns:p14="http://schemas.microsoft.com/office/powerpoint/2010/main" val="1232924428"/>
              </p:ext>
            </p:extLst>
          </p:nvPr>
        </p:nvGraphicFramePr>
        <p:xfrm>
          <a:off x="2269507" y="1531917"/>
          <a:ext cx="2967511" cy="1897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3001687675"/>
              </p:ext>
            </p:extLst>
          </p:nvPr>
        </p:nvGraphicFramePr>
        <p:xfrm>
          <a:off x="6103506" y="1531917"/>
          <a:ext cx="5712442" cy="1897083"/>
        </p:xfrm>
        <a:graphic>
          <a:graphicData uri="http://schemas.openxmlformats.org/drawingml/2006/chart">
            <c:chart xmlns:c="http://schemas.openxmlformats.org/drawingml/2006/chart" xmlns:r="http://schemas.openxmlformats.org/officeDocument/2006/relationships" r:id="rId3"/>
          </a:graphicData>
        </a:graphic>
      </p:graphicFrame>
      <p:sp>
        <p:nvSpPr>
          <p:cNvPr id="12" name="2 Marcador de contenido"/>
          <p:cNvSpPr txBox="1">
            <a:spLocks/>
          </p:cNvSpPr>
          <p:nvPr/>
        </p:nvSpPr>
        <p:spPr>
          <a:xfrm>
            <a:off x="1615044" y="3560287"/>
            <a:ext cx="4087256" cy="850900"/>
          </a:xfrm>
          <a:prstGeom prst="rect">
            <a:avLst/>
          </a:prstGeom>
        </p:spPr>
        <p:txBody>
          <a:bodyPr vert="horz" lIns="91440" tIns="45720" rIns="91440" bIns="45720" rtlCol="0">
            <a:normAutofit fontScale="85000" lnSpcReduction="10000"/>
          </a:bodyPr>
          <a:lstStyle/>
          <a:p>
            <a:pPr marL="228600" indent="-228600">
              <a:lnSpc>
                <a:spcPct val="90000"/>
              </a:lnSpc>
              <a:spcBef>
                <a:spcPts val="1000"/>
              </a:spcBef>
            </a:pPr>
            <a:r>
              <a:rPr kumimoji="0" lang="es-ES" b="1" i="0" u="none" strike="noStrike" kern="1200" cap="none" spc="0" normalizeH="0" baseline="0" noProof="0" dirty="0" smtClean="0">
                <a:ln>
                  <a:noFill/>
                </a:ln>
                <a:solidFill>
                  <a:schemeClr val="tx1"/>
                </a:solidFill>
                <a:effectLst/>
                <a:uLnTx/>
                <a:uFillTx/>
                <a:latin typeface="+mn-lt"/>
                <a:ea typeface="+mn-ea"/>
                <a:cs typeface="+mn-cs"/>
              </a:rPr>
              <a:t>P</a:t>
            </a:r>
            <a:r>
              <a:rPr lang="es-ES" b="1" dirty="0" smtClean="0"/>
              <a:t>13</a:t>
            </a:r>
            <a:r>
              <a:rPr lang="es-ES" b="1" dirty="0"/>
              <a:t>: ¿Cree usted que mediante el posgrado puede obtener formación en aspectos pedagógicos, metodológicos y profesional?</a:t>
            </a:r>
            <a:endParaRPr kumimoji="0" lang="es-E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2 Marcador de contenido"/>
          <p:cNvSpPr txBox="1">
            <a:spLocks/>
          </p:cNvSpPr>
          <p:nvPr/>
        </p:nvSpPr>
        <p:spPr>
          <a:xfrm>
            <a:off x="6333671" y="3560287"/>
            <a:ext cx="5473700" cy="65710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pPr>
            <a:r>
              <a:rPr lang="es-ES" b="1" dirty="0" err="1" smtClean="0">
                <a:solidFill>
                  <a:schemeClr val="tx1"/>
                </a:solidFill>
              </a:rPr>
              <a:t>P</a:t>
            </a:r>
            <a:r>
              <a:rPr lang="es-ES" b="1" dirty="0" err="1" smtClean="0"/>
              <a:t>14</a:t>
            </a:r>
            <a:r>
              <a:rPr lang="es-ES" b="1" dirty="0"/>
              <a:t>: ¿Con la realización del posgrado en educación comprenderá el enfoque de atención a la diversidad para aplicarlo en sus estudiantes?</a:t>
            </a:r>
            <a:endParaRPr lang="es-ES" b="1" dirty="0" smtClean="0">
              <a:solidFill>
                <a:schemeClr val="tx1"/>
              </a:solidFill>
            </a:endParaRPr>
          </a:p>
        </p:txBody>
      </p:sp>
      <p:graphicFrame>
        <p:nvGraphicFramePr>
          <p:cNvPr id="17" name="16 Gráfico"/>
          <p:cNvGraphicFramePr/>
          <p:nvPr>
            <p:extLst>
              <p:ext uri="{D42A27DB-BD31-4B8C-83A1-F6EECF244321}">
                <p14:modId xmlns:p14="http://schemas.microsoft.com/office/powerpoint/2010/main" val="428578750"/>
              </p:ext>
            </p:extLst>
          </p:nvPr>
        </p:nvGraphicFramePr>
        <p:xfrm>
          <a:off x="2269507" y="4336142"/>
          <a:ext cx="2967511" cy="18970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17 Gráfico"/>
          <p:cNvGraphicFramePr/>
          <p:nvPr>
            <p:extLst>
              <p:ext uri="{D42A27DB-BD31-4B8C-83A1-F6EECF244321}">
                <p14:modId xmlns:p14="http://schemas.microsoft.com/office/powerpoint/2010/main" val="568177566"/>
              </p:ext>
            </p:extLst>
          </p:nvPr>
        </p:nvGraphicFramePr>
        <p:xfrm>
          <a:off x="6103506" y="4336142"/>
          <a:ext cx="5712442" cy="18970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7528970"/>
      </p:ext>
    </p:extLst>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230973"/>
            <a:ext cx="8813800" cy="518327"/>
          </a:xfrm>
          <a:solidFill>
            <a:schemeClr val="accent2">
              <a:lumMod val="60000"/>
              <a:lumOff val="40000"/>
            </a:schemeClr>
          </a:solidFill>
        </p:spPr>
        <p:txBody>
          <a:bodyPr>
            <a:normAutofit fontScale="90000"/>
          </a:bodyPr>
          <a:lstStyle/>
          <a:p>
            <a:pPr algn="ctr"/>
            <a:r>
              <a:rPr lang="es-ES" sz="3400" i="1" dirty="0" smtClean="0">
                <a:solidFill>
                  <a:schemeClr val="tx1"/>
                </a:solidFill>
              </a:rPr>
              <a:t>Resultados y análisis</a:t>
            </a:r>
            <a:endParaRPr lang="es-ES" sz="3400" i="1" dirty="0">
              <a:solidFill>
                <a:schemeClr val="tx1"/>
              </a:solidFill>
            </a:endParaRPr>
          </a:p>
        </p:txBody>
      </p:sp>
      <p:sp>
        <p:nvSpPr>
          <p:cNvPr id="6" name="2 Marcador de contenido"/>
          <p:cNvSpPr txBox="1">
            <a:spLocks/>
          </p:cNvSpPr>
          <p:nvPr/>
        </p:nvSpPr>
        <p:spPr>
          <a:xfrm>
            <a:off x="4049487" y="6233225"/>
            <a:ext cx="4108038" cy="622300"/>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smtClean="0">
                <a:ln>
                  <a:noFill/>
                </a:ln>
                <a:solidFill>
                  <a:schemeClr val="tx1"/>
                </a:solidFill>
                <a:effectLst/>
                <a:uLnTx/>
                <a:uFillTx/>
                <a:latin typeface="+mn-lt"/>
                <a:ea typeface="+mn-ea"/>
                <a:cs typeface="+mn-cs"/>
              </a:rPr>
              <a:t>Fuente: Encuesta</a:t>
            </a:r>
            <a:r>
              <a:rPr kumimoji="0" lang="es-ES" sz="1200" b="0" i="1" u="none" strike="noStrike" kern="1200" cap="none" spc="0" normalizeH="0" noProof="0" dirty="0" smtClean="0">
                <a:ln>
                  <a:noFill/>
                </a:ln>
                <a:solidFill>
                  <a:schemeClr val="tx1"/>
                </a:solidFill>
                <a:effectLst/>
                <a:uLnTx/>
                <a:uFillTx/>
                <a:latin typeface="+mn-lt"/>
                <a:ea typeface="+mn-ea"/>
                <a:cs typeface="+mn-cs"/>
              </a:rPr>
              <a:t> aplicada a </a:t>
            </a:r>
            <a:r>
              <a:rPr lang="es-ES" sz="1200" i="1" dirty="0" smtClean="0"/>
              <a:t>docentes del Distrito </a:t>
            </a:r>
            <a:r>
              <a:rPr lang="es-ES" sz="1200" i="1" dirty="0" err="1" smtClean="0"/>
              <a:t>18D01</a:t>
            </a:r>
            <a:endParaRPr kumimoji="0" lang="es-ES" sz="1200" b="0" i="1"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i="1" baseline="0" dirty="0" smtClean="0"/>
              <a:t>Investigador: </a:t>
            </a:r>
            <a:r>
              <a:rPr lang="es-ES" sz="1200" i="1" baseline="0" dirty="0" err="1" smtClean="0"/>
              <a:t>Analuiza</a:t>
            </a:r>
            <a:r>
              <a:rPr lang="es-ES" sz="1200" i="1" dirty="0" smtClean="0"/>
              <a:t> Lara Carlos Alberto.</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520042" y="1472540"/>
            <a:ext cx="4215740" cy="1082963"/>
          </a:xfrm>
          <a:prstGeom prst="rect">
            <a:avLst/>
          </a:prstGeom>
        </p:spPr>
        <p:txBody>
          <a:bodyPr vert="horz" lIns="91440" tIns="45720" rIns="91440" bIns="45720" rtlCol="0">
            <a:noAutofit/>
          </a:bodyPr>
          <a:lstStyle/>
          <a:p>
            <a:pPr marL="228600" indent="-228600">
              <a:lnSpc>
                <a:spcPct val="90000"/>
              </a:lnSpc>
              <a:spcBef>
                <a:spcPts val="1000"/>
              </a:spcBef>
            </a:pPr>
            <a:r>
              <a:rPr kumimoji="0" lang="es-ES" sz="1600" b="1" i="0" u="none" strike="noStrike" kern="1200" cap="none" spc="0" normalizeH="0" baseline="0" noProof="0" dirty="0" smtClean="0">
                <a:ln>
                  <a:noFill/>
                </a:ln>
                <a:solidFill>
                  <a:schemeClr val="tx1"/>
                </a:solidFill>
                <a:effectLst/>
                <a:uLnTx/>
                <a:uFillTx/>
              </a:rPr>
              <a:t>P</a:t>
            </a:r>
            <a:r>
              <a:rPr lang="es-ES" sz="1600" b="1" dirty="0" smtClean="0"/>
              <a:t>15</a:t>
            </a:r>
            <a:r>
              <a:rPr lang="es-ES" sz="1600" b="1" dirty="0"/>
              <a:t>: ¿Seguir un posgrado en educación le permitirá comprender cambios psicosociales y cognitivos de la actual generación de estudiantes?</a:t>
            </a:r>
            <a:endParaRPr kumimoji="0" lang="es-ES" sz="1600" b="1" i="0" u="none" strike="noStrike" kern="1200" cap="none" spc="0" normalizeH="0" baseline="0" noProof="0" dirty="0" smtClean="0">
              <a:ln>
                <a:noFill/>
              </a:ln>
              <a:solidFill>
                <a:schemeClr val="tx1"/>
              </a:solidFill>
              <a:effectLst/>
              <a:uLnTx/>
              <a:uFillTx/>
            </a:endParaRPr>
          </a:p>
        </p:txBody>
      </p:sp>
      <p:sp>
        <p:nvSpPr>
          <p:cNvPr id="13" name="2 Marcador de contenido"/>
          <p:cNvSpPr>
            <a:spLocks noGrp="1"/>
          </p:cNvSpPr>
          <p:nvPr>
            <p:ph idx="1"/>
          </p:nvPr>
        </p:nvSpPr>
        <p:spPr>
          <a:xfrm>
            <a:off x="6238669" y="1448790"/>
            <a:ext cx="5473700" cy="1106713"/>
          </a:xfrm>
        </p:spPr>
        <p:txBody>
          <a:bodyPr>
            <a:noAutofit/>
          </a:bodyPr>
          <a:lstStyle/>
          <a:p>
            <a:pPr marL="0" indent="0">
              <a:buNone/>
            </a:pPr>
            <a:r>
              <a:rPr lang="es-ES" sz="1600" b="1" dirty="0" err="1">
                <a:solidFill>
                  <a:schemeClr val="tx1"/>
                </a:solidFill>
              </a:rPr>
              <a:t>P</a:t>
            </a:r>
            <a:r>
              <a:rPr lang="es-ES" sz="1600" b="1" dirty="0" err="1" smtClean="0">
                <a:solidFill>
                  <a:schemeClr val="tx1"/>
                </a:solidFill>
              </a:rPr>
              <a:t>16</a:t>
            </a:r>
            <a:r>
              <a:rPr lang="es-ES" sz="1600" b="1" dirty="0">
                <a:solidFill>
                  <a:schemeClr val="tx1"/>
                </a:solidFill>
              </a:rPr>
              <a:t>: ¿Considera usted que la narrativa académica es resultado de un proceso de investigación que puede fortalecerse en los profesionales a través de un programa de posgrado?</a:t>
            </a:r>
            <a:endParaRPr lang="es-ES" sz="1600" dirty="0">
              <a:solidFill>
                <a:schemeClr val="tx1"/>
              </a:solidFill>
            </a:endParaRPr>
          </a:p>
        </p:txBody>
      </p:sp>
      <p:graphicFrame>
        <p:nvGraphicFramePr>
          <p:cNvPr id="3" name="2 Gráfico"/>
          <p:cNvGraphicFramePr/>
          <p:nvPr>
            <p:extLst>
              <p:ext uri="{D42A27DB-BD31-4B8C-83A1-F6EECF244321}">
                <p14:modId xmlns:p14="http://schemas.microsoft.com/office/powerpoint/2010/main" val="3516475182"/>
              </p:ext>
            </p:extLst>
          </p:nvPr>
        </p:nvGraphicFramePr>
        <p:xfrm>
          <a:off x="2174505" y="2480458"/>
          <a:ext cx="2967511" cy="1897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1263663811"/>
              </p:ext>
            </p:extLst>
          </p:nvPr>
        </p:nvGraphicFramePr>
        <p:xfrm>
          <a:off x="6008504" y="2480458"/>
          <a:ext cx="5712442" cy="1897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417268"/>
      </p:ext>
    </p:extLst>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8300" y="230973"/>
            <a:ext cx="8813800" cy="518327"/>
          </a:xfrm>
          <a:solidFill>
            <a:schemeClr val="accent2">
              <a:lumMod val="60000"/>
              <a:lumOff val="40000"/>
            </a:schemeClr>
          </a:solidFill>
        </p:spPr>
        <p:txBody>
          <a:bodyPr>
            <a:normAutofit fontScale="90000"/>
          </a:bodyPr>
          <a:lstStyle/>
          <a:p>
            <a:pPr algn="ctr"/>
            <a:r>
              <a:rPr lang="es-ES" sz="3400" i="1" dirty="0" smtClean="0">
                <a:solidFill>
                  <a:schemeClr val="tx1"/>
                </a:solidFill>
              </a:rPr>
              <a:t>Resultados y análisis</a:t>
            </a:r>
            <a:endParaRPr lang="es-ES" sz="3400" i="1" dirty="0">
              <a:solidFill>
                <a:schemeClr val="tx1"/>
              </a:solidFill>
            </a:endParaRPr>
          </a:p>
        </p:txBody>
      </p:sp>
      <p:sp>
        <p:nvSpPr>
          <p:cNvPr id="6" name="2 Marcador de contenido"/>
          <p:cNvSpPr txBox="1">
            <a:spLocks/>
          </p:cNvSpPr>
          <p:nvPr/>
        </p:nvSpPr>
        <p:spPr>
          <a:xfrm>
            <a:off x="4049487" y="6233225"/>
            <a:ext cx="4108038" cy="622300"/>
          </a:xfrm>
          <a:prstGeom prst="rect">
            <a:avLst/>
          </a:prstGeom>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200" b="0" i="1" u="none" strike="noStrike" kern="1200" cap="none" spc="0" normalizeH="0" baseline="0" noProof="0" dirty="0" smtClean="0">
                <a:ln>
                  <a:noFill/>
                </a:ln>
                <a:solidFill>
                  <a:schemeClr val="tx1"/>
                </a:solidFill>
                <a:effectLst/>
                <a:uLnTx/>
                <a:uFillTx/>
                <a:latin typeface="+mn-lt"/>
                <a:ea typeface="+mn-ea"/>
                <a:cs typeface="+mn-cs"/>
              </a:rPr>
              <a:t>Fuente: Encuesta</a:t>
            </a:r>
            <a:r>
              <a:rPr kumimoji="0" lang="es-ES" sz="1200" b="0" i="1" u="none" strike="noStrike" kern="1200" cap="none" spc="0" normalizeH="0" noProof="0" dirty="0" smtClean="0">
                <a:ln>
                  <a:noFill/>
                </a:ln>
                <a:solidFill>
                  <a:schemeClr val="tx1"/>
                </a:solidFill>
                <a:effectLst/>
                <a:uLnTx/>
                <a:uFillTx/>
                <a:latin typeface="+mn-lt"/>
                <a:ea typeface="+mn-ea"/>
                <a:cs typeface="+mn-cs"/>
              </a:rPr>
              <a:t> aplicada a </a:t>
            </a:r>
            <a:r>
              <a:rPr lang="es-ES" sz="1200" i="1" dirty="0" smtClean="0"/>
              <a:t>docentes del Distrito </a:t>
            </a:r>
            <a:r>
              <a:rPr lang="es-ES" sz="1200" i="1" dirty="0" err="1" smtClean="0"/>
              <a:t>18D01</a:t>
            </a:r>
            <a:endParaRPr kumimoji="0" lang="es-ES" sz="1200" b="0" i="1" u="none" strike="noStrike" kern="1200" cap="none" spc="0" normalizeH="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i="1" baseline="0" dirty="0" smtClean="0"/>
              <a:t>Investigador: </a:t>
            </a:r>
            <a:r>
              <a:rPr lang="es-ES" sz="1200" i="1" baseline="0" dirty="0" err="1" smtClean="0"/>
              <a:t>Analuiza</a:t>
            </a:r>
            <a:r>
              <a:rPr lang="es-ES" sz="1200" i="1" dirty="0" smtClean="0"/>
              <a:t> Lara Carlos Alberto.</a:t>
            </a:r>
            <a:endParaRPr kumimoji="0" lang="es-E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2505694" y="756062"/>
            <a:ext cx="7374576" cy="850900"/>
          </a:xfrm>
          <a:prstGeom prst="rect">
            <a:avLst/>
          </a:prstGeom>
        </p:spPr>
        <p:txBody>
          <a:bodyPr vert="horz" lIns="91440" tIns="45720" rIns="91440" bIns="45720" rtlCol="0">
            <a:normAutofit/>
          </a:bodyPr>
          <a:lstStyle/>
          <a:p>
            <a:pPr marL="228600" indent="-228600">
              <a:lnSpc>
                <a:spcPct val="90000"/>
              </a:lnSpc>
              <a:spcBef>
                <a:spcPts val="1000"/>
              </a:spcBef>
            </a:pPr>
            <a:r>
              <a:rPr lang="es-ES" b="1" dirty="0" smtClean="0"/>
              <a:t>¿En </a:t>
            </a:r>
            <a:r>
              <a:rPr lang="es-ES" b="1" dirty="0"/>
              <a:t>qué medida está usted de acuerdo en que </a:t>
            </a:r>
            <a:r>
              <a:rPr lang="es-ES" b="1" dirty="0" smtClean="0"/>
              <a:t>tiene necesidades </a:t>
            </a:r>
            <a:r>
              <a:rPr lang="es-ES" b="1" dirty="0"/>
              <a:t>formativas de los siguientes indicadores </a:t>
            </a:r>
            <a:r>
              <a:rPr lang="es-ES" b="1" dirty="0" smtClean="0"/>
              <a:t>de dimensión […]?</a:t>
            </a:r>
            <a:endParaRPr kumimoji="0" lang="es-ES"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13 Rectángulo"/>
          <p:cNvSpPr/>
          <p:nvPr/>
        </p:nvSpPr>
        <p:spPr>
          <a:xfrm>
            <a:off x="308757" y="1179102"/>
            <a:ext cx="2104820" cy="523220"/>
          </a:xfrm>
          <a:prstGeom prst="rect">
            <a:avLst/>
          </a:prstGeom>
          <a:noFill/>
        </p:spPr>
        <p:txBody>
          <a:bodyPr wrap="square" lIns="91440" tIns="45720" rIns="91440" bIns="45720">
            <a:spAutoFit/>
          </a:bodyPr>
          <a:lstStyle/>
          <a:p>
            <a:pPr algn="ctr"/>
            <a:r>
              <a:rPr lang="es-ES" sz="2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okman Old Style" pitchFamily="18" charset="0"/>
              </a:rPr>
              <a:t>Sección II</a:t>
            </a:r>
            <a:endParaRPr lang="es-ES" sz="2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ookman Old Style" pitchFamily="18" charset="0"/>
            </a:endParaRPr>
          </a:p>
        </p:txBody>
      </p:sp>
      <p:graphicFrame>
        <p:nvGraphicFramePr>
          <p:cNvPr id="15" name="14 Gráfico">
            <a:extLst>
              <a:ext uri="{FF2B5EF4-FFF2-40B4-BE49-F238E27FC236}">
                <a16:creationId xmlns:lc="http://schemas.openxmlformats.org/drawingml/2006/lockedCanvas" xmlns="" xmlns:a16="http://schemas.microsoft.com/office/drawing/2014/main" xmlns:w="http://schemas.openxmlformats.org/wordprocessingml/2006/main" xmlns:w10="urn:schemas-microsoft-com:office:word" xmlns:v="urn:schemas-microsoft-com:vml" xmlns:o="urn:schemas-microsoft-com:office:office" xmlns:arto="http://schemas.microsoft.com/office/word/2006/arto"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0B96FFE-E25F-45FE-8014-AB94EA95E37A}"/>
              </a:ext>
            </a:extLst>
          </p:cNvPr>
          <p:cNvGraphicFramePr/>
          <p:nvPr>
            <p:extLst>
              <p:ext uri="{D42A27DB-BD31-4B8C-83A1-F6EECF244321}">
                <p14:modId xmlns:p14="http://schemas.microsoft.com/office/powerpoint/2010/main" val="489073508"/>
              </p:ext>
            </p:extLst>
          </p:nvPr>
        </p:nvGraphicFramePr>
        <p:xfrm>
          <a:off x="1971304" y="1606962"/>
          <a:ext cx="8229600" cy="4520706"/>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contenido"/>
          <p:cNvSpPr>
            <a:spLocks noGrp="1"/>
          </p:cNvSpPr>
          <p:nvPr>
            <p:ph idx="1"/>
          </p:nvPr>
        </p:nvSpPr>
        <p:spPr>
          <a:xfrm>
            <a:off x="9714016" y="5498275"/>
            <a:ext cx="2291938" cy="1184842"/>
          </a:xfrm>
        </p:spPr>
        <p:txBody>
          <a:bodyPr/>
          <a:lstStyle/>
          <a:p>
            <a:endParaRPr lang="es-ES"/>
          </a:p>
        </p:txBody>
      </p:sp>
    </p:spTree>
    <p:extLst>
      <p:ext uri="{BB962C8B-B14F-4D97-AF65-F5344CB8AC3E}">
        <p14:creationId xmlns:p14="http://schemas.microsoft.com/office/powerpoint/2010/main" val="3547367919"/>
      </p:ext>
    </p:extLst>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9419" y="208474"/>
            <a:ext cx="10355283" cy="634674"/>
          </a:xfrm>
        </p:spPr>
        <p:txBody>
          <a:bodyPr anchor="ctr">
            <a:noAutofit/>
          </a:bodyPr>
          <a:lstStyle/>
          <a:p>
            <a:pPr algn="ctr"/>
            <a:r>
              <a:rPr lang="es-MX" sz="2400" b="1" dirty="0" smtClean="0"/>
              <a:t>Análisis de la oferta de posgrados en Educación dentro del país</a:t>
            </a:r>
            <a:endParaRPr lang="es-ES" sz="24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62003682"/>
              </p:ext>
            </p:extLst>
          </p:nvPr>
        </p:nvGraphicFramePr>
        <p:xfrm>
          <a:off x="881010" y="1171181"/>
          <a:ext cx="5024990" cy="1600200"/>
        </p:xfrm>
        <a:graphic>
          <a:graphicData uri="http://schemas.openxmlformats.org/drawingml/2006/table">
            <a:tbl>
              <a:tblPr firstRow="1" firstCol="1" bandRow="1">
                <a:tableStyleId>{5C22544A-7EE6-4342-B048-85BDC9FD1C3A}</a:tableStyleId>
              </a:tblPr>
              <a:tblGrid>
                <a:gridCol w="1926468"/>
                <a:gridCol w="757268"/>
                <a:gridCol w="833376"/>
                <a:gridCol w="674502"/>
                <a:gridCol w="833376"/>
              </a:tblGrid>
              <a:tr h="290584">
                <a:tc>
                  <a:txBody>
                    <a:bodyPr/>
                    <a:lstStyle/>
                    <a:p>
                      <a:pPr algn="l">
                        <a:lnSpc>
                          <a:spcPct val="150000"/>
                        </a:lnSpc>
                        <a:spcAft>
                          <a:spcPts val="0"/>
                        </a:spcAft>
                      </a:pPr>
                      <a:r>
                        <a:rPr lang="es-ES" sz="1400" dirty="0">
                          <a:effectLst/>
                        </a:rPr>
                        <a:t>PERIODO</a:t>
                      </a:r>
                      <a:endParaRPr lang="es-ES" sz="2000" dirty="0">
                        <a:effectLst/>
                        <a:latin typeface="Times New Roman"/>
                        <a:ea typeface="Calibri"/>
                        <a:cs typeface="Times New Roman"/>
                      </a:endParaRPr>
                    </a:p>
                  </a:txBody>
                  <a:tcPr marL="68580" marR="68580" marT="0" marB="0"/>
                </a:tc>
                <a:tc gridSpan="2">
                  <a:txBody>
                    <a:bodyPr/>
                    <a:lstStyle/>
                    <a:p>
                      <a:pPr algn="l">
                        <a:lnSpc>
                          <a:spcPct val="150000"/>
                        </a:lnSpc>
                        <a:spcAft>
                          <a:spcPts val="0"/>
                        </a:spcAft>
                      </a:pPr>
                      <a:r>
                        <a:rPr lang="es-ES" sz="1400">
                          <a:effectLst/>
                        </a:rPr>
                        <a:t>2010</a:t>
                      </a:r>
                      <a:endParaRPr lang="es-ES" sz="2000">
                        <a:effectLst/>
                        <a:latin typeface="Times New Roman"/>
                        <a:ea typeface="Calibri"/>
                        <a:cs typeface="Times New Roman"/>
                      </a:endParaRPr>
                    </a:p>
                  </a:txBody>
                  <a:tcPr marL="68580" marR="68580" marT="0" marB="0"/>
                </a:tc>
                <a:tc hMerge="1">
                  <a:txBody>
                    <a:bodyPr/>
                    <a:lstStyle/>
                    <a:p>
                      <a:endParaRPr lang="es-ES"/>
                    </a:p>
                  </a:txBody>
                  <a:tcPr/>
                </a:tc>
                <a:tc gridSpan="2">
                  <a:txBody>
                    <a:bodyPr/>
                    <a:lstStyle/>
                    <a:p>
                      <a:pPr algn="l">
                        <a:lnSpc>
                          <a:spcPct val="150000"/>
                        </a:lnSpc>
                        <a:spcAft>
                          <a:spcPts val="0"/>
                        </a:spcAft>
                      </a:pPr>
                      <a:r>
                        <a:rPr lang="es-ES" sz="1400" dirty="0">
                          <a:effectLst/>
                        </a:rPr>
                        <a:t>2017</a:t>
                      </a:r>
                      <a:endParaRPr lang="es-ES" sz="2000" dirty="0">
                        <a:effectLst/>
                        <a:latin typeface="Times New Roman"/>
                        <a:ea typeface="Calibri"/>
                        <a:cs typeface="Times New Roman"/>
                      </a:endParaRPr>
                    </a:p>
                  </a:txBody>
                  <a:tcPr marL="68580" marR="68580" marT="0" marB="0"/>
                </a:tc>
                <a:tc hMerge="1">
                  <a:txBody>
                    <a:bodyPr/>
                    <a:lstStyle/>
                    <a:p>
                      <a:endParaRPr lang="es-ES"/>
                    </a:p>
                  </a:txBody>
                  <a:tcPr/>
                </a:tc>
              </a:tr>
              <a:tr h="290675">
                <a:tc>
                  <a:txBody>
                    <a:bodyPr/>
                    <a:lstStyle/>
                    <a:p>
                      <a:pPr algn="l">
                        <a:lnSpc>
                          <a:spcPct val="150000"/>
                        </a:lnSpc>
                        <a:spcAft>
                          <a:spcPts val="0"/>
                        </a:spcAft>
                      </a:pPr>
                      <a:r>
                        <a:rPr lang="es-ES" sz="1400">
                          <a:effectLst/>
                        </a:rPr>
                        <a:t>NIVEL</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Nro.</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Nro.</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a:t>
                      </a:r>
                      <a:endParaRPr lang="es-ES" sz="2000">
                        <a:effectLst/>
                        <a:latin typeface="Times New Roman"/>
                        <a:ea typeface="Calibri"/>
                        <a:cs typeface="Times New Roman"/>
                      </a:endParaRPr>
                    </a:p>
                  </a:txBody>
                  <a:tcPr marL="68580" marR="68580" marT="0" marB="0"/>
                </a:tc>
              </a:tr>
              <a:tr h="290675">
                <a:tc>
                  <a:txBody>
                    <a:bodyPr/>
                    <a:lstStyle/>
                    <a:p>
                      <a:pPr algn="l">
                        <a:lnSpc>
                          <a:spcPct val="150000"/>
                        </a:lnSpc>
                        <a:spcAft>
                          <a:spcPts val="0"/>
                        </a:spcAft>
                      </a:pPr>
                      <a:r>
                        <a:rPr lang="es-ES" sz="1400" dirty="0">
                          <a:effectLst/>
                        </a:rPr>
                        <a:t>Especialización</a:t>
                      </a:r>
                      <a:endParaRPr lang="es-ES" sz="20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11</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12,79</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2</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7,00</a:t>
                      </a:r>
                      <a:endParaRPr lang="es-ES" sz="2000">
                        <a:effectLst/>
                        <a:latin typeface="Times New Roman"/>
                        <a:ea typeface="Calibri"/>
                        <a:cs typeface="Times New Roman"/>
                      </a:endParaRPr>
                    </a:p>
                  </a:txBody>
                  <a:tcPr marL="68580" marR="68580" marT="0" marB="0"/>
                </a:tc>
              </a:tr>
              <a:tr h="290675">
                <a:tc>
                  <a:txBody>
                    <a:bodyPr/>
                    <a:lstStyle/>
                    <a:p>
                      <a:pPr algn="l">
                        <a:lnSpc>
                          <a:spcPct val="150000"/>
                        </a:lnSpc>
                        <a:spcAft>
                          <a:spcPts val="0"/>
                        </a:spcAft>
                      </a:pPr>
                      <a:r>
                        <a:rPr lang="es-ES" sz="1400">
                          <a:effectLst/>
                        </a:rPr>
                        <a:t>Maestría</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75</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87,21</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21</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91,00</a:t>
                      </a:r>
                      <a:endParaRPr lang="es-ES" sz="2000">
                        <a:effectLst/>
                        <a:latin typeface="Times New Roman"/>
                        <a:ea typeface="Calibri"/>
                        <a:cs typeface="Times New Roman"/>
                      </a:endParaRPr>
                    </a:p>
                  </a:txBody>
                  <a:tcPr marL="68580" marR="68580" marT="0" marB="0"/>
                </a:tc>
              </a:tr>
              <a:tr h="290675">
                <a:tc>
                  <a:txBody>
                    <a:bodyPr/>
                    <a:lstStyle/>
                    <a:p>
                      <a:pPr algn="l">
                        <a:lnSpc>
                          <a:spcPct val="150000"/>
                        </a:lnSpc>
                        <a:spcAft>
                          <a:spcPts val="0"/>
                        </a:spcAft>
                      </a:pPr>
                      <a:r>
                        <a:rPr lang="es-ES" sz="1400">
                          <a:effectLst/>
                        </a:rPr>
                        <a:t>TOTAL</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86</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100,00</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a:effectLst/>
                        </a:rPr>
                        <a:t>23</a:t>
                      </a:r>
                      <a:endParaRPr lang="es-ES" sz="20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400" dirty="0">
                          <a:effectLst/>
                        </a:rPr>
                        <a:t>100,00</a:t>
                      </a:r>
                      <a:endParaRPr lang="es-ES" sz="2000" dirty="0">
                        <a:effectLst/>
                        <a:latin typeface="Times New Roman"/>
                        <a:ea typeface="Calibri"/>
                        <a:cs typeface="Times New Roman"/>
                      </a:endParaRPr>
                    </a:p>
                  </a:txBody>
                  <a:tcPr marL="68580" marR="68580" marT="0" marB="0"/>
                </a:tc>
              </a:tr>
            </a:tbl>
          </a:graphicData>
        </a:graphic>
      </p:graphicFrame>
      <p:sp>
        <p:nvSpPr>
          <p:cNvPr id="5" name="4 CuadroTexto"/>
          <p:cNvSpPr txBox="1"/>
          <p:nvPr/>
        </p:nvSpPr>
        <p:spPr>
          <a:xfrm>
            <a:off x="1626919" y="777254"/>
            <a:ext cx="4393863" cy="276999"/>
          </a:xfrm>
          <a:prstGeom prst="rect">
            <a:avLst/>
          </a:prstGeom>
          <a:noFill/>
        </p:spPr>
        <p:txBody>
          <a:bodyPr wrap="square" rtlCol="0">
            <a:spAutoFit/>
          </a:bodyPr>
          <a:lstStyle/>
          <a:p>
            <a:r>
              <a:rPr lang="es-MX" sz="1200" i="1" dirty="0" smtClean="0"/>
              <a:t>Niveles</a:t>
            </a:r>
            <a:r>
              <a:rPr lang="es-MX" sz="1200" dirty="0" smtClean="0"/>
              <a:t> </a:t>
            </a:r>
            <a:r>
              <a:rPr lang="es-ES" sz="1200" i="1" dirty="0"/>
              <a:t>de formación en el Posgrado en Educación</a:t>
            </a:r>
            <a:r>
              <a:rPr lang="es-MX" sz="1200" dirty="0" smtClean="0"/>
              <a:t> </a:t>
            </a:r>
            <a:endParaRPr lang="es-ES" sz="1200" dirty="0"/>
          </a:p>
        </p:txBody>
      </p:sp>
      <p:sp>
        <p:nvSpPr>
          <p:cNvPr id="6" name="5 CuadroTexto"/>
          <p:cNvSpPr txBox="1"/>
          <p:nvPr/>
        </p:nvSpPr>
        <p:spPr>
          <a:xfrm>
            <a:off x="6309744" y="744761"/>
            <a:ext cx="5553705" cy="338554"/>
          </a:xfrm>
          <a:prstGeom prst="rect">
            <a:avLst/>
          </a:prstGeom>
          <a:noFill/>
        </p:spPr>
        <p:txBody>
          <a:bodyPr wrap="square" rtlCol="0">
            <a:spAutoFit/>
          </a:bodyPr>
          <a:lstStyle/>
          <a:p>
            <a:r>
              <a:rPr lang="es-MX" sz="1600" i="1" dirty="0" smtClean="0"/>
              <a:t>Modalidad </a:t>
            </a:r>
            <a:r>
              <a:rPr lang="es-ES" sz="1600" i="1" dirty="0" smtClean="0"/>
              <a:t>de </a:t>
            </a:r>
            <a:r>
              <a:rPr lang="es-ES" sz="1600" i="1" dirty="0"/>
              <a:t>estudio en el Posgrado en </a:t>
            </a:r>
            <a:r>
              <a:rPr lang="es-ES" sz="1600" i="1" dirty="0" smtClean="0"/>
              <a:t>Educación</a:t>
            </a:r>
            <a:endParaRPr lang="es-ES" sz="1600" dirty="0"/>
          </a:p>
        </p:txBody>
      </p:sp>
      <p:graphicFrame>
        <p:nvGraphicFramePr>
          <p:cNvPr id="7" name="6 Tabla"/>
          <p:cNvGraphicFramePr>
            <a:graphicFrameLocks noGrp="1"/>
          </p:cNvGraphicFramePr>
          <p:nvPr>
            <p:extLst>
              <p:ext uri="{D42A27DB-BD31-4B8C-83A1-F6EECF244321}">
                <p14:modId xmlns:p14="http://schemas.microsoft.com/office/powerpoint/2010/main" val="1721577953"/>
              </p:ext>
            </p:extLst>
          </p:nvPr>
        </p:nvGraphicFramePr>
        <p:xfrm>
          <a:off x="6309744" y="1131044"/>
          <a:ext cx="5320144" cy="1770278"/>
        </p:xfrm>
        <a:graphic>
          <a:graphicData uri="http://schemas.openxmlformats.org/drawingml/2006/table">
            <a:tbl>
              <a:tblPr firstRow="1" firstCol="1" bandRow="1">
                <a:tableStyleId>{5C22544A-7EE6-4342-B048-85BDC9FD1C3A}</a:tableStyleId>
              </a:tblPr>
              <a:tblGrid>
                <a:gridCol w="2039624"/>
                <a:gridCol w="801748"/>
                <a:gridCol w="882326"/>
                <a:gridCol w="714120"/>
                <a:gridCol w="882326"/>
              </a:tblGrid>
              <a:tr h="244481">
                <a:tc>
                  <a:txBody>
                    <a:bodyPr/>
                    <a:lstStyle/>
                    <a:p>
                      <a:pPr algn="l">
                        <a:lnSpc>
                          <a:spcPct val="150000"/>
                        </a:lnSpc>
                        <a:spcAft>
                          <a:spcPts val="0"/>
                        </a:spcAft>
                      </a:pPr>
                      <a:r>
                        <a:rPr lang="es-ES" sz="1200" dirty="0">
                          <a:effectLst/>
                        </a:rPr>
                        <a:t>PERIODO</a:t>
                      </a:r>
                      <a:endParaRPr lang="es-ES" sz="1800" dirty="0">
                        <a:effectLst/>
                        <a:latin typeface="Times New Roman"/>
                        <a:ea typeface="Calibri"/>
                        <a:cs typeface="Times New Roman"/>
                      </a:endParaRPr>
                    </a:p>
                  </a:txBody>
                  <a:tcPr marL="68580" marR="68580" marT="0" marB="0"/>
                </a:tc>
                <a:tc gridSpan="2">
                  <a:txBody>
                    <a:bodyPr/>
                    <a:lstStyle/>
                    <a:p>
                      <a:pPr algn="ctr">
                        <a:lnSpc>
                          <a:spcPct val="150000"/>
                        </a:lnSpc>
                        <a:spcAft>
                          <a:spcPts val="0"/>
                        </a:spcAft>
                      </a:pPr>
                      <a:r>
                        <a:rPr lang="es-ES" sz="1200">
                          <a:effectLst/>
                        </a:rPr>
                        <a:t>2010</a:t>
                      </a:r>
                      <a:endParaRPr lang="es-ES" sz="1800">
                        <a:effectLst/>
                        <a:latin typeface="Times New Roman"/>
                        <a:ea typeface="Calibri"/>
                        <a:cs typeface="Times New Roman"/>
                      </a:endParaRPr>
                    </a:p>
                  </a:txBody>
                  <a:tcPr marL="68580" marR="68580" marT="0" marB="0"/>
                </a:tc>
                <a:tc hMerge="1">
                  <a:txBody>
                    <a:bodyPr/>
                    <a:lstStyle/>
                    <a:p>
                      <a:endParaRPr lang="es-ES"/>
                    </a:p>
                  </a:txBody>
                  <a:tcPr/>
                </a:tc>
                <a:tc gridSpan="2">
                  <a:txBody>
                    <a:bodyPr/>
                    <a:lstStyle/>
                    <a:p>
                      <a:pPr algn="ctr">
                        <a:lnSpc>
                          <a:spcPct val="150000"/>
                        </a:lnSpc>
                        <a:spcAft>
                          <a:spcPts val="0"/>
                        </a:spcAft>
                      </a:pPr>
                      <a:r>
                        <a:rPr lang="es-ES" sz="1200">
                          <a:effectLst/>
                        </a:rPr>
                        <a:t>2017</a:t>
                      </a:r>
                      <a:endParaRPr lang="es-ES" sz="1800">
                        <a:effectLst/>
                        <a:latin typeface="Times New Roman"/>
                        <a:ea typeface="Calibri"/>
                        <a:cs typeface="Times New Roman"/>
                      </a:endParaRPr>
                    </a:p>
                  </a:txBody>
                  <a:tcPr marL="68580" marR="68580" marT="0" marB="0"/>
                </a:tc>
                <a:tc hMerge="1">
                  <a:txBody>
                    <a:bodyPr/>
                    <a:lstStyle/>
                    <a:p>
                      <a:endParaRPr lang="es-ES"/>
                    </a:p>
                  </a:txBody>
                  <a:tcPr/>
                </a:tc>
              </a:tr>
              <a:tr h="244481">
                <a:tc>
                  <a:txBody>
                    <a:bodyPr/>
                    <a:lstStyle/>
                    <a:p>
                      <a:pPr algn="l">
                        <a:lnSpc>
                          <a:spcPct val="150000"/>
                        </a:lnSpc>
                        <a:spcAft>
                          <a:spcPts val="0"/>
                        </a:spcAft>
                      </a:pPr>
                      <a:r>
                        <a:rPr lang="es-ES" sz="1200" dirty="0">
                          <a:effectLst/>
                        </a:rPr>
                        <a:t>MODALIDAD</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Nro.</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Nro.</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a:t>
                      </a:r>
                      <a:endParaRPr lang="es-ES" sz="1800">
                        <a:effectLst/>
                        <a:latin typeface="Times New Roman"/>
                        <a:ea typeface="Calibri"/>
                        <a:cs typeface="Times New Roman"/>
                      </a:endParaRPr>
                    </a:p>
                  </a:txBody>
                  <a:tcPr marL="68580" marR="68580" marT="0" marB="0"/>
                </a:tc>
              </a:tr>
              <a:tr h="244481">
                <a:tc>
                  <a:txBody>
                    <a:bodyPr/>
                    <a:lstStyle/>
                    <a:p>
                      <a:pPr algn="l">
                        <a:lnSpc>
                          <a:spcPct val="150000"/>
                        </a:lnSpc>
                        <a:spcAft>
                          <a:spcPts val="0"/>
                        </a:spcAft>
                      </a:pPr>
                      <a:r>
                        <a:rPr lang="es-ES" sz="1200">
                          <a:effectLst/>
                        </a:rPr>
                        <a:t>Presencial</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13</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15,12</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11</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48,00</a:t>
                      </a:r>
                      <a:endParaRPr lang="es-ES" sz="1800">
                        <a:effectLst/>
                        <a:latin typeface="Times New Roman"/>
                        <a:ea typeface="Calibri"/>
                        <a:cs typeface="Times New Roman"/>
                      </a:endParaRPr>
                    </a:p>
                  </a:txBody>
                  <a:tcPr marL="68580" marR="68580" marT="0" marB="0"/>
                </a:tc>
              </a:tr>
              <a:tr h="244481">
                <a:tc>
                  <a:txBody>
                    <a:bodyPr/>
                    <a:lstStyle/>
                    <a:p>
                      <a:pPr algn="l">
                        <a:lnSpc>
                          <a:spcPct val="150000"/>
                        </a:lnSpc>
                        <a:spcAft>
                          <a:spcPts val="0"/>
                        </a:spcAft>
                      </a:pPr>
                      <a:r>
                        <a:rPr lang="es-ES" sz="1200">
                          <a:effectLst/>
                        </a:rPr>
                        <a:t>Semipresencial</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70</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81,39</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11</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48,00</a:t>
                      </a:r>
                      <a:endParaRPr lang="es-ES" sz="1800">
                        <a:effectLst/>
                        <a:latin typeface="Times New Roman"/>
                        <a:ea typeface="Calibri"/>
                        <a:cs typeface="Times New Roman"/>
                      </a:endParaRPr>
                    </a:p>
                  </a:txBody>
                  <a:tcPr marL="68580" marR="68580" marT="0" marB="0"/>
                </a:tc>
              </a:tr>
              <a:tr h="244481">
                <a:tc>
                  <a:txBody>
                    <a:bodyPr/>
                    <a:lstStyle/>
                    <a:p>
                      <a:pPr algn="l">
                        <a:lnSpc>
                          <a:spcPct val="150000"/>
                        </a:lnSpc>
                        <a:spcAft>
                          <a:spcPts val="0"/>
                        </a:spcAft>
                      </a:pPr>
                      <a:r>
                        <a:rPr lang="es-ES" sz="1200" dirty="0">
                          <a:effectLst/>
                        </a:rPr>
                        <a:t>A distancia</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3</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3,49</a:t>
                      </a:r>
                      <a:endParaRPr lang="es-ES" sz="18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1</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a:effectLst/>
                        </a:rPr>
                        <a:t>4,00</a:t>
                      </a:r>
                      <a:endParaRPr lang="es-ES" sz="1800">
                        <a:effectLst/>
                        <a:latin typeface="Times New Roman"/>
                        <a:ea typeface="Calibri"/>
                        <a:cs typeface="Times New Roman"/>
                      </a:endParaRPr>
                    </a:p>
                  </a:txBody>
                  <a:tcPr marL="68580" marR="68580" marT="0" marB="0"/>
                </a:tc>
              </a:tr>
              <a:tr h="398678">
                <a:tc>
                  <a:txBody>
                    <a:bodyPr/>
                    <a:lstStyle/>
                    <a:p>
                      <a:pPr algn="l">
                        <a:lnSpc>
                          <a:spcPct val="150000"/>
                        </a:lnSpc>
                        <a:spcAft>
                          <a:spcPts val="0"/>
                        </a:spcAft>
                      </a:pPr>
                      <a:r>
                        <a:rPr lang="es-ES" sz="1200" dirty="0">
                          <a:effectLst/>
                        </a:rPr>
                        <a:t>TOTAL</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86</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100,00</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23</a:t>
                      </a:r>
                      <a:endParaRPr lang="es-ES" sz="18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100,00</a:t>
                      </a:r>
                      <a:endParaRPr lang="es-ES" sz="1800" dirty="0">
                        <a:effectLst/>
                        <a:latin typeface="Times New Roman"/>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087038502"/>
              </p:ext>
            </p:extLst>
          </p:nvPr>
        </p:nvGraphicFramePr>
        <p:xfrm>
          <a:off x="2436405" y="2953656"/>
          <a:ext cx="7255832" cy="3911010"/>
        </p:xfrm>
        <a:graphic>
          <a:graphicData uri="http://schemas.openxmlformats.org/drawingml/2006/table">
            <a:tbl>
              <a:tblPr firstRow="1" firstCol="1" bandRow="1">
                <a:tableStyleId>{5C22544A-7EE6-4342-B048-85BDC9FD1C3A}</a:tableStyleId>
              </a:tblPr>
              <a:tblGrid>
                <a:gridCol w="761179"/>
                <a:gridCol w="4198932"/>
                <a:gridCol w="1201290"/>
                <a:gridCol w="1094431"/>
              </a:tblGrid>
              <a:tr h="317406">
                <a:tc>
                  <a:txBody>
                    <a:bodyPr/>
                    <a:lstStyle/>
                    <a:p>
                      <a:pPr algn="l">
                        <a:lnSpc>
                          <a:spcPct val="150000"/>
                        </a:lnSpc>
                        <a:spcAft>
                          <a:spcPts val="0"/>
                        </a:spcAft>
                      </a:pPr>
                      <a:r>
                        <a:rPr lang="es-ES" sz="1100" dirty="0">
                          <a:effectLst/>
                        </a:rPr>
                        <a:t>No.</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Programas</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Categoría</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Andina Simón Bolívar</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4</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A</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2</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de las Fuerzas Armadas ESPE</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A</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3</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de Cuenca</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5</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4</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Casa Grande</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4</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5</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Tecnológica Indoamérica</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6</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Técnica de Manabí</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7</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del Azuay</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8</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Técnica de Ambato</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185057">
                <a:tc>
                  <a:txBody>
                    <a:bodyPr/>
                    <a:lstStyle/>
                    <a:p>
                      <a:pPr algn="l">
                        <a:lnSpc>
                          <a:spcPct val="150000"/>
                        </a:lnSpc>
                        <a:spcAft>
                          <a:spcPts val="0"/>
                        </a:spcAft>
                      </a:pPr>
                      <a:r>
                        <a:rPr lang="es-ES" sz="1100">
                          <a:effectLst/>
                        </a:rPr>
                        <a:t>9</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Universidad Técnica del Norte</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269910">
                <a:tc>
                  <a:txBody>
                    <a:bodyPr/>
                    <a:lstStyle/>
                    <a:p>
                      <a:pPr algn="l">
                        <a:lnSpc>
                          <a:spcPct val="150000"/>
                        </a:lnSpc>
                        <a:spcAft>
                          <a:spcPts val="0"/>
                        </a:spcAft>
                      </a:pPr>
                      <a:r>
                        <a:rPr lang="es-ES" sz="1100">
                          <a:effectLst/>
                        </a:rPr>
                        <a:t>10</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Técnica Particular de Loja</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B</a:t>
                      </a:r>
                      <a:endParaRPr lang="es-ES" sz="1100">
                        <a:effectLst/>
                        <a:latin typeface="Times New Roman"/>
                        <a:ea typeface="Calibri"/>
                        <a:cs typeface="Times New Roman"/>
                      </a:endParaRPr>
                    </a:p>
                  </a:txBody>
                  <a:tcPr marL="55517" marR="55517" marT="0" marB="0"/>
                </a:tc>
              </a:tr>
              <a:tr h="267931">
                <a:tc>
                  <a:txBody>
                    <a:bodyPr/>
                    <a:lstStyle/>
                    <a:p>
                      <a:pPr algn="l">
                        <a:lnSpc>
                          <a:spcPct val="150000"/>
                        </a:lnSpc>
                        <a:spcAft>
                          <a:spcPts val="0"/>
                        </a:spcAft>
                      </a:pPr>
                      <a:r>
                        <a:rPr lang="es-ES" sz="1100">
                          <a:effectLst/>
                        </a:rPr>
                        <a:t>11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Tecnológica de Israel </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1</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C</a:t>
                      </a:r>
                      <a:endParaRPr lang="es-ES" sz="1100">
                        <a:effectLst/>
                        <a:latin typeface="Times New Roman"/>
                        <a:ea typeface="Calibri"/>
                        <a:cs typeface="Times New Roman"/>
                      </a:endParaRPr>
                    </a:p>
                  </a:txBody>
                  <a:tcPr marL="55517" marR="55517" marT="0" marB="0"/>
                </a:tc>
              </a:tr>
              <a:tr h="289703">
                <a:tc>
                  <a:txBody>
                    <a:bodyPr/>
                    <a:lstStyle/>
                    <a:p>
                      <a:pPr algn="l">
                        <a:lnSpc>
                          <a:spcPct val="150000"/>
                        </a:lnSpc>
                        <a:spcAft>
                          <a:spcPts val="0"/>
                        </a:spcAft>
                      </a:pPr>
                      <a:r>
                        <a:rPr lang="es-ES" sz="1100">
                          <a:effectLst/>
                        </a:rPr>
                        <a:t>12</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Laica Vicente Rocafuerte de Guayaquil</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1</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C</a:t>
                      </a:r>
                      <a:endParaRPr lang="es-ES" sz="1100">
                        <a:effectLst/>
                        <a:latin typeface="Times New Roman"/>
                        <a:ea typeface="Calibri"/>
                        <a:cs typeface="Times New Roman"/>
                      </a:endParaRPr>
                    </a:p>
                  </a:txBody>
                  <a:tcPr marL="55517" marR="55517" marT="0" marB="0"/>
                </a:tc>
              </a:tr>
              <a:tr h="204597">
                <a:tc>
                  <a:txBody>
                    <a:bodyPr/>
                    <a:lstStyle/>
                    <a:p>
                      <a:pPr algn="l">
                        <a:lnSpc>
                          <a:spcPct val="150000"/>
                        </a:lnSpc>
                        <a:spcAft>
                          <a:spcPts val="0"/>
                        </a:spcAft>
                      </a:pPr>
                      <a:r>
                        <a:rPr lang="es-ES" sz="1100">
                          <a:effectLst/>
                        </a:rPr>
                        <a:t>13</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Universidad Nacional de Chimborazo</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1</a:t>
                      </a:r>
                      <a:endParaRPr lang="es-ES" sz="110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a:effectLst/>
                        </a:rPr>
                        <a:t>C</a:t>
                      </a:r>
                      <a:endParaRPr lang="es-ES" sz="1100">
                        <a:effectLst/>
                        <a:latin typeface="Times New Roman"/>
                        <a:ea typeface="Calibri"/>
                        <a:cs typeface="Times New Roman"/>
                      </a:endParaRPr>
                    </a:p>
                  </a:txBody>
                  <a:tcPr marL="55517" marR="55517" marT="0" marB="0"/>
                </a:tc>
              </a:tr>
              <a:tr h="0">
                <a:tc gridSpan="2">
                  <a:txBody>
                    <a:bodyPr/>
                    <a:lstStyle/>
                    <a:p>
                      <a:pPr algn="l">
                        <a:lnSpc>
                          <a:spcPct val="150000"/>
                        </a:lnSpc>
                        <a:spcAft>
                          <a:spcPts val="0"/>
                        </a:spcAft>
                      </a:pPr>
                      <a:r>
                        <a:rPr lang="es-ES" sz="1100" dirty="0">
                          <a:effectLst/>
                        </a:rPr>
                        <a:t>TOTAL</a:t>
                      </a:r>
                      <a:endParaRPr lang="es-ES" sz="1100" dirty="0">
                        <a:effectLst/>
                        <a:latin typeface="Times New Roman"/>
                        <a:ea typeface="Calibri"/>
                        <a:cs typeface="Times New Roman"/>
                      </a:endParaRPr>
                    </a:p>
                  </a:txBody>
                  <a:tcPr marL="55517" marR="55517" marT="0" marB="0"/>
                </a:tc>
                <a:tc hMerge="1">
                  <a:txBody>
                    <a:bodyPr/>
                    <a:lstStyle/>
                    <a:p>
                      <a:endParaRPr lang="es-ES"/>
                    </a:p>
                  </a:txBody>
                  <a:tcPr/>
                </a:tc>
                <a:tc>
                  <a:txBody>
                    <a:bodyPr/>
                    <a:lstStyle/>
                    <a:p>
                      <a:pPr algn="l">
                        <a:lnSpc>
                          <a:spcPct val="150000"/>
                        </a:lnSpc>
                        <a:spcAft>
                          <a:spcPts val="0"/>
                        </a:spcAft>
                      </a:pPr>
                      <a:r>
                        <a:rPr lang="es-ES" sz="1100" dirty="0">
                          <a:effectLst/>
                        </a:rPr>
                        <a:t>23</a:t>
                      </a:r>
                      <a:endParaRPr lang="es-ES" sz="1100" dirty="0">
                        <a:effectLst/>
                        <a:latin typeface="Times New Roman"/>
                        <a:ea typeface="Calibri"/>
                        <a:cs typeface="Times New Roman"/>
                      </a:endParaRPr>
                    </a:p>
                  </a:txBody>
                  <a:tcPr marL="55517" marR="55517" marT="0" marB="0"/>
                </a:tc>
                <a:tc>
                  <a:txBody>
                    <a:bodyPr/>
                    <a:lstStyle/>
                    <a:p>
                      <a:pPr algn="l">
                        <a:lnSpc>
                          <a:spcPct val="150000"/>
                        </a:lnSpc>
                        <a:spcAft>
                          <a:spcPts val="0"/>
                        </a:spcAft>
                      </a:pPr>
                      <a:r>
                        <a:rPr lang="es-ES" sz="1100" dirty="0">
                          <a:effectLst/>
                        </a:rPr>
                        <a:t> </a:t>
                      </a:r>
                      <a:endParaRPr lang="es-ES" sz="1100" dirty="0">
                        <a:effectLst/>
                        <a:latin typeface="Times New Roman"/>
                        <a:ea typeface="Calibri"/>
                        <a:cs typeface="Times New Roman"/>
                      </a:endParaRPr>
                    </a:p>
                  </a:txBody>
                  <a:tcPr marL="55517" marR="55517" marT="0" marB="0"/>
                </a:tc>
              </a:tr>
            </a:tbl>
          </a:graphicData>
        </a:graphic>
      </p:graphicFrame>
      <p:sp>
        <p:nvSpPr>
          <p:cNvPr id="9" name="8 CuadroTexto"/>
          <p:cNvSpPr txBox="1"/>
          <p:nvPr/>
        </p:nvSpPr>
        <p:spPr>
          <a:xfrm>
            <a:off x="9771406" y="4325998"/>
            <a:ext cx="1913913" cy="830997"/>
          </a:xfrm>
          <a:prstGeom prst="rect">
            <a:avLst/>
          </a:prstGeom>
          <a:noFill/>
        </p:spPr>
        <p:txBody>
          <a:bodyPr wrap="square" rtlCol="0">
            <a:spAutoFit/>
          </a:bodyPr>
          <a:lstStyle/>
          <a:p>
            <a:r>
              <a:rPr lang="es-ES" sz="1600" i="1" dirty="0"/>
              <a:t>Universidades con Posgrado en Educación</a:t>
            </a:r>
            <a:endParaRPr lang="es-ES" sz="1600" dirty="0"/>
          </a:p>
        </p:txBody>
      </p:sp>
    </p:spTree>
    <p:extLst>
      <p:ext uri="{BB962C8B-B14F-4D97-AF65-F5344CB8AC3E}">
        <p14:creationId xmlns:p14="http://schemas.microsoft.com/office/powerpoint/2010/main" val="579992270"/>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9419" y="208474"/>
            <a:ext cx="10355283" cy="634674"/>
          </a:xfrm>
        </p:spPr>
        <p:txBody>
          <a:bodyPr anchor="ctr">
            <a:noAutofit/>
          </a:bodyPr>
          <a:lstStyle/>
          <a:p>
            <a:pPr algn="ctr"/>
            <a:r>
              <a:rPr lang="es-MX" sz="2400" b="1" dirty="0" smtClean="0"/>
              <a:t>Análisis de la oferta de posgrados en Educación dentro del país</a:t>
            </a:r>
            <a:endParaRPr lang="es-ES" sz="2400" b="1" dirty="0"/>
          </a:p>
        </p:txBody>
      </p:sp>
      <p:sp>
        <p:nvSpPr>
          <p:cNvPr id="6" name="5 CuadroTexto"/>
          <p:cNvSpPr txBox="1"/>
          <p:nvPr/>
        </p:nvSpPr>
        <p:spPr>
          <a:xfrm>
            <a:off x="6309745" y="744761"/>
            <a:ext cx="4104916" cy="338554"/>
          </a:xfrm>
          <a:prstGeom prst="rect">
            <a:avLst/>
          </a:prstGeom>
          <a:noFill/>
        </p:spPr>
        <p:txBody>
          <a:bodyPr wrap="square" rtlCol="0">
            <a:spAutoFit/>
          </a:bodyPr>
          <a:lstStyle/>
          <a:p>
            <a:r>
              <a:rPr lang="es-MX" sz="1600" i="1" dirty="0" smtClean="0"/>
              <a:t>Programas de </a:t>
            </a:r>
            <a:r>
              <a:rPr lang="es-ES" sz="1600" i="1" dirty="0" smtClean="0"/>
              <a:t>Posgrado </a:t>
            </a:r>
            <a:r>
              <a:rPr lang="es-ES" sz="1600" i="1" dirty="0"/>
              <a:t>en </a:t>
            </a:r>
            <a:r>
              <a:rPr lang="es-ES" sz="1600" i="1" dirty="0" smtClean="0"/>
              <a:t>Educación</a:t>
            </a:r>
            <a:endParaRPr lang="es-ES" sz="1600" dirty="0"/>
          </a:p>
        </p:txBody>
      </p:sp>
      <p:sp>
        <p:nvSpPr>
          <p:cNvPr id="9" name="8 CuadroTexto"/>
          <p:cNvSpPr txBox="1"/>
          <p:nvPr/>
        </p:nvSpPr>
        <p:spPr>
          <a:xfrm>
            <a:off x="1553681" y="667816"/>
            <a:ext cx="3956470" cy="584775"/>
          </a:xfrm>
          <a:prstGeom prst="rect">
            <a:avLst/>
          </a:prstGeom>
          <a:noFill/>
        </p:spPr>
        <p:txBody>
          <a:bodyPr wrap="square" rtlCol="0">
            <a:spAutoFit/>
          </a:bodyPr>
          <a:lstStyle/>
          <a:p>
            <a:r>
              <a:rPr lang="es-ES" sz="1600" i="1" dirty="0"/>
              <a:t>Posgrados de Educación por zonas territoriales</a:t>
            </a:r>
          </a:p>
        </p:txBody>
      </p:sp>
      <p:pic>
        <p:nvPicPr>
          <p:cNvPr id="10" name="0 Imagen"/>
          <p:cNvPicPr/>
          <p:nvPr/>
        </p:nvPicPr>
        <p:blipFill rotWithShape="1">
          <a:blip r:embed="rId2">
            <a:extLst>
              <a:ext uri="{28A0092B-C50C-407E-A947-70E740481C1C}">
                <a14:useLocalDpi xmlns:a14="http://schemas.microsoft.com/office/drawing/2010/main" val="0"/>
              </a:ext>
            </a:extLst>
          </a:blip>
          <a:srcRect/>
          <a:stretch/>
        </p:blipFill>
        <p:spPr bwMode="auto">
          <a:xfrm>
            <a:off x="308138" y="1268127"/>
            <a:ext cx="5700775" cy="4372651"/>
          </a:xfrm>
          <a:prstGeom prst="rect">
            <a:avLst/>
          </a:prstGeom>
          <a:ln>
            <a:solidFill>
              <a:schemeClr val="tx1"/>
            </a:solidFill>
          </a:ln>
          <a:extLst>
            <a:ext uri="{53640926-AAD7-44D8-BBD7-CCE9431645EC}">
              <a14:shadowObscured xmlns:a14="http://schemas.microsoft.com/office/drawing/2010/main"/>
            </a:ext>
          </a:extLst>
        </p:spPr>
      </p:pic>
      <p:graphicFrame>
        <p:nvGraphicFramePr>
          <p:cNvPr id="11" name="10 Tabla"/>
          <p:cNvGraphicFramePr>
            <a:graphicFrameLocks noGrp="1"/>
          </p:cNvGraphicFramePr>
          <p:nvPr>
            <p:extLst>
              <p:ext uri="{D42A27DB-BD31-4B8C-83A1-F6EECF244321}">
                <p14:modId xmlns:p14="http://schemas.microsoft.com/office/powerpoint/2010/main" val="2225801878"/>
              </p:ext>
            </p:extLst>
          </p:nvPr>
        </p:nvGraphicFramePr>
        <p:xfrm>
          <a:off x="6096000" y="1122182"/>
          <a:ext cx="4256405" cy="3657600"/>
        </p:xfrm>
        <a:graphic>
          <a:graphicData uri="http://schemas.openxmlformats.org/drawingml/2006/table">
            <a:tbl>
              <a:tblPr firstRow="1" firstCol="1" bandRow="1">
                <a:tableStyleId>{5C22544A-7EE6-4342-B048-85BDC9FD1C3A}</a:tableStyleId>
              </a:tblPr>
              <a:tblGrid>
                <a:gridCol w="3322955"/>
                <a:gridCol w="933450"/>
              </a:tblGrid>
              <a:tr h="0">
                <a:tc>
                  <a:txBody>
                    <a:bodyPr/>
                    <a:lstStyle/>
                    <a:p>
                      <a:pPr algn="l">
                        <a:lnSpc>
                          <a:spcPct val="150000"/>
                        </a:lnSpc>
                        <a:spcAft>
                          <a:spcPts val="0"/>
                        </a:spcAft>
                      </a:pPr>
                      <a:r>
                        <a:rPr lang="es-ES" sz="1000">
                          <a:effectLst/>
                        </a:rPr>
                        <a:t>PROGRAMA DE POSGRADO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CANTIDAD</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Lingüística aplicada, Educación Bilingüe</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4</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Educación y TIC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3</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Educación Inclusiva</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3</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Gestión de la Calidad en Educación</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2</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Docencia en Educación Intercultural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2</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Innovación en Educación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Educación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Desarrollo Temprano y Educación Infantil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Educación Musical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Educación Sexual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Desarrollo del Pensamiento</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Innovación Pedagógica y Liderazgo Educativo</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Pedagogía de la Cultura Física</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Docencia Universitaria</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TOTAL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23</a:t>
                      </a:r>
                      <a:endParaRPr lang="es-ES" sz="1200" dirty="0">
                        <a:effectLst/>
                        <a:latin typeface="Times New Roman"/>
                        <a:ea typeface="Calibri"/>
                        <a:cs typeface="Times New Roman"/>
                      </a:endParaRPr>
                    </a:p>
                  </a:txBody>
                  <a:tcPr marL="68580" marR="68580" marT="0" marB="0"/>
                </a:tc>
              </a:tr>
            </a:tbl>
          </a:graphicData>
        </a:graphic>
      </p:graphicFrame>
      <p:sp>
        <p:nvSpPr>
          <p:cNvPr id="12" name="11 CuadroTexto"/>
          <p:cNvSpPr txBox="1"/>
          <p:nvPr/>
        </p:nvSpPr>
        <p:spPr>
          <a:xfrm>
            <a:off x="6214752" y="4783361"/>
            <a:ext cx="5399314" cy="338554"/>
          </a:xfrm>
          <a:prstGeom prst="rect">
            <a:avLst/>
          </a:prstGeom>
          <a:noFill/>
        </p:spPr>
        <p:txBody>
          <a:bodyPr wrap="square" rtlCol="0">
            <a:spAutoFit/>
          </a:bodyPr>
          <a:lstStyle/>
          <a:p>
            <a:r>
              <a:rPr lang="es-MX" sz="1600" i="1" dirty="0" smtClean="0"/>
              <a:t>Síntesis por campos de </a:t>
            </a:r>
            <a:r>
              <a:rPr lang="es-ES" sz="1600" i="1" dirty="0" smtClean="0"/>
              <a:t>Posgrado </a:t>
            </a:r>
            <a:r>
              <a:rPr lang="es-ES" sz="1600" i="1" dirty="0"/>
              <a:t>en </a:t>
            </a:r>
            <a:r>
              <a:rPr lang="es-ES" sz="1600" i="1" dirty="0" smtClean="0"/>
              <a:t>Educación</a:t>
            </a:r>
            <a:endParaRPr lang="es-ES" sz="1600" dirty="0"/>
          </a:p>
        </p:txBody>
      </p:sp>
      <p:graphicFrame>
        <p:nvGraphicFramePr>
          <p:cNvPr id="13" name="12 Tabla"/>
          <p:cNvGraphicFramePr>
            <a:graphicFrameLocks noGrp="1"/>
          </p:cNvGraphicFramePr>
          <p:nvPr>
            <p:extLst>
              <p:ext uri="{D42A27DB-BD31-4B8C-83A1-F6EECF244321}">
                <p14:modId xmlns:p14="http://schemas.microsoft.com/office/powerpoint/2010/main" val="900677737"/>
              </p:ext>
            </p:extLst>
          </p:nvPr>
        </p:nvGraphicFramePr>
        <p:xfrm>
          <a:off x="6096000" y="5104209"/>
          <a:ext cx="5397620" cy="1600200"/>
        </p:xfrm>
        <a:graphic>
          <a:graphicData uri="http://schemas.openxmlformats.org/drawingml/2006/table">
            <a:tbl>
              <a:tblPr firstRow="1" firstCol="1" bandRow="1">
                <a:tableStyleId>{5C22544A-7EE6-4342-B048-85BDC9FD1C3A}</a:tableStyleId>
              </a:tblPr>
              <a:tblGrid>
                <a:gridCol w="386470"/>
                <a:gridCol w="3973856"/>
                <a:gridCol w="1037294"/>
              </a:tblGrid>
              <a:tr h="0">
                <a:tc>
                  <a:txBody>
                    <a:bodyPr/>
                    <a:lstStyle/>
                    <a:p>
                      <a:pPr algn="l">
                        <a:lnSpc>
                          <a:spcPct val="150000"/>
                        </a:lnSpc>
                        <a:spcAft>
                          <a:spcPts val="0"/>
                        </a:spcAft>
                      </a:pPr>
                      <a:r>
                        <a:rPr lang="es-ES" sz="1000" dirty="0">
                          <a:effectLst/>
                        </a:rPr>
                        <a:t>No.</a:t>
                      </a:r>
                      <a:endParaRPr lang="es-ES"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ÁREAS DE FORMACIÓN DE POSGRADOS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CANTIDAD</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Ciencias de la Educación</a:t>
                      </a:r>
                      <a:endParaRPr lang="es-ES"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9</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2</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Formación para docentes de educación preprimaria</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2</a:t>
                      </a:r>
                      <a:endParaRPr lang="es-ES" sz="120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3</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Formación para docentes sin asignaturas de especialización</a:t>
                      </a:r>
                      <a:endParaRPr lang="es-ES"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5</a:t>
                      </a:r>
                      <a:endParaRPr lang="es-ES" sz="1200" dirty="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4</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Formación para docentes con asignaturas de especialización</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7</a:t>
                      </a:r>
                      <a:endParaRPr lang="es-ES" sz="1200" dirty="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5</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Psicopedagogía</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0</a:t>
                      </a:r>
                      <a:endParaRPr lang="es-ES" sz="1200" dirty="0">
                        <a:effectLst/>
                        <a:latin typeface="Times New Roman"/>
                        <a:ea typeface="Calibri"/>
                        <a:cs typeface="Times New Roman"/>
                      </a:endParaRPr>
                    </a:p>
                  </a:txBody>
                  <a:tcPr marL="68580" marR="68580" marT="0" marB="0"/>
                </a:tc>
              </a:tr>
              <a:tr h="0">
                <a:tc>
                  <a:txBody>
                    <a:bodyPr/>
                    <a:lstStyle/>
                    <a:p>
                      <a:pPr algn="l">
                        <a:lnSpc>
                          <a:spcPct val="150000"/>
                        </a:lnSpc>
                        <a:spcAft>
                          <a:spcPts val="0"/>
                        </a:spcAft>
                      </a:pPr>
                      <a:r>
                        <a:rPr lang="es-ES" sz="1000">
                          <a:effectLst/>
                        </a:rPr>
                        <a:t> </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a:effectLst/>
                        </a:rPr>
                        <a:t>TOTAL</a:t>
                      </a:r>
                      <a:endParaRPr lang="es-ES" sz="120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000" dirty="0">
                          <a:effectLst/>
                        </a:rPr>
                        <a:t>23</a:t>
                      </a:r>
                      <a:endParaRPr lang="es-E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79134673"/>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3700" y="510373"/>
            <a:ext cx="2806700" cy="708827"/>
          </a:xfrm>
          <a:solidFill>
            <a:schemeClr val="accent2">
              <a:lumMod val="60000"/>
              <a:lumOff val="40000"/>
            </a:schemeClr>
          </a:solidFill>
        </p:spPr>
        <p:txBody>
          <a:bodyPr/>
          <a:lstStyle/>
          <a:p>
            <a:pPr algn="ctr"/>
            <a:r>
              <a:rPr lang="es-ES" i="1" dirty="0" smtClean="0">
                <a:solidFill>
                  <a:schemeClr val="tx1"/>
                </a:solidFill>
              </a:rPr>
              <a:t>Propuesta:</a:t>
            </a:r>
            <a:endParaRPr lang="es-ES" i="1" dirty="0">
              <a:solidFill>
                <a:schemeClr val="tx1"/>
              </a:solidFill>
            </a:endParaRPr>
          </a:p>
        </p:txBody>
      </p:sp>
      <p:sp>
        <p:nvSpPr>
          <p:cNvPr id="3" name="2 Marcador de contenido"/>
          <p:cNvSpPr>
            <a:spLocks noGrp="1"/>
          </p:cNvSpPr>
          <p:nvPr>
            <p:ph idx="1"/>
          </p:nvPr>
        </p:nvSpPr>
        <p:spPr>
          <a:xfrm>
            <a:off x="685800" y="1264063"/>
            <a:ext cx="10820400" cy="2164938"/>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endParaRPr lang="es-EC"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r>
              <a:rPr lang="es-E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PROPUESTA </a:t>
            </a:r>
            <a:r>
              <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OFERTA DEL PROGRAMA DE MAESTRÍA EN EDUCACIÓN MENCIÓN ENSEÑANZA DE LA MATEMÁTICA PARA LOS DOCENTES DEL MINISTERIO DE EDUCACIÓN, SECTOR </a:t>
            </a:r>
            <a:r>
              <a:rPr lang="es-E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AMBATO</a:t>
            </a:r>
            <a:r>
              <a:rPr lang="es-EC"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E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3 CuadroTexto"/>
          <p:cNvSpPr txBox="1"/>
          <p:nvPr/>
        </p:nvSpPr>
        <p:spPr>
          <a:xfrm>
            <a:off x="704602" y="3880247"/>
            <a:ext cx="10782795" cy="1200329"/>
          </a:xfrm>
          <a:prstGeom prst="rect">
            <a:avLst/>
          </a:prstGeom>
          <a:noFill/>
        </p:spPr>
        <p:txBody>
          <a:bodyPr wrap="square" rtlCol="0">
            <a:spAutoFit/>
          </a:bodyPr>
          <a:lstStyle/>
          <a:p>
            <a:pPr algn="ctr"/>
            <a:r>
              <a:rPr lang="es-ES" dirty="0"/>
              <a:t>H</a:t>
            </a:r>
            <a:r>
              <a:rPr lang="es-ES" dirty="0" smtClean="0"/>
              <a:t>asta </a:t>
            </a:r>
            <a:r>
              <a:rPr lang="es-ES" dirty="0"/>
              <a:t>el año 2015 el 8% de docentes de las diversas instituciones del Sistema Nacional de Educación posee alguna formación de posgrado, mientras 69% tienen algún título de tercer nivel relacionado al área de Educación y 18% pertenecen a otras áreas </a:t>
            </a:r>
            <a:r>
              <a:rPr lang="es-ES" dirty="0" smtClean="0"/>
              <a:t>académicas.  (Ministerio de Educación, 2016)</a:t>
            </a:r>
            <a:endParaRPr lang="es-ES" dirty="0"/>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97225890"/>
              </p:ext>
            </p:extLst>
          </p:nvPr>
        </p:nvGraphicFramePr>
        <p:xfrm>
          <a:off x="451263" y="510639"/>
          <a:ext cx="5644738" cy="577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36462" y="5930803"/>
            <a:ext cx="3071751" cy="738664"/>
          </a:xfrm>
          <a:prstGeom prst="rect">
            <a:avLst/>
          </a:prstGeom>
          <a:noFill/>
        </p:spPr>
        <p:txBody>
          <a:bodyPr wrap="square" rtlCol="0">
            <a:spAutoFit/>
          </a:bodyPr>
          <a:lstStyle/>
          <a:p>
            <a:r>
              <a:rPr lang="es-MX" sz="1400" b="1" dirty="0" smtClean="0"/>
              <a:t>Objetivo 4: Fortalecer las capacidades y potencialidades de la ciudadanía</a:t>
            </a:r>
            <a:endParaRPr lang="es-ES" sz="1400" b="1" dirty="0"/>
          </a:p>
        </p:txBody>
      </p:sp>
      <p:graphicFrame>
        <p:nvGraphicFramePr>
          <p:cNvPr id="6" name="3 Marcador de contenido"/>
          <p:cNvGraphicFramePr>
            <a:graphicFrameLocks/>
          </p:cNvGraphicFramePr>
          <p:nvPr>
            <p:extLst>
              <p:ext uri="{D42A27DB-BD31-4B8C-83A1-F6EECF244321}">
                <p14:modId xmlns:p14="http://schemas.microsoft.com/office/powerpoint/2010/main" val="3844665368"/>
              </p:ext>
            </p:extLst>
          </p:nvPr>
        </p:nvGraphicFramePr>
        <p:xfrm>
          <a:off x="6375072" y="555171"/>
          <a:ext cx="5644738" cy="5771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6183542"/>
      </p:ext>
    </p:extLst>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78363707"/>
              </p:ext>
            </p:extLst>
          </p:nvPr>
        </p:nvGraphicFramePr>
        <p:xfrm>
          <a:off x="451263" y="510639"/>
          <a:ext cx="5644738" cy="577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2405687035"/>
              </p:ext>
            </p:extLst>
          </p:nvPr>
        </p:nvGraphicFramePr>
        <p:xfrm>
          <a:off x="6375072" y="555171"/>
          <a:ext cx="5644738" cy="5771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59371508"/>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6300" y="50800"/>
            <a:ext cx="5559287" cy="660400"/>
          </a:xfrm>
          <a:solidFill>
            <a:schemeClr val="accent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s-EC" sz="3600" dirty="0" smtClean="0"/>
              <a:t>Desarrollo del problema</a:t>
            </a:r>
            <a:endParaRPr lang="es-ES"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4799200"/>
              </p:ext>
            </p:extLst>
          </p:nvPr>
        </p:nvGraphicFramePr>
        <p:xfrm>
          <a:off x="1460500" y="838200"/>
          <a:ext cx="10237085" cy="571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9" name="Picture 3"/>
          <p:cNvPicPr>
            <a:picLocks noChangeAspect="1" noChangeArrowheads="1"/>
          </p:cNvPicPr>
          <p:nvPr/>
        </p:nvPicPr>
        <p:blipFill>
          <a:blip r:embed="rId7" cstate="print"/>
          <a:srcRect/>
          <a:stretch>
            <a:fillRect/>
          </a:stretch>
        </p:blipFill>
        <p:spPr bwMode="auto">
          <a:xfrm>
            <a:off x="157372" y="768837"/>
            <a:ext cx="2057400" cy="2219325"/>
          </a:xfrm>
          <a:prstGeom prst="rect">
            <a:avLst/>
          </a:prstGeom>
          <a:noFill/>
          <a:ln w="9525">
            <a:noFill/>
            <a:miter lim="800000"/>
            <a:headEnd/>
            <a:tailEnd/>
          </a:ln>
        </p:spPr>
      </p:pic>
      <p:pic>
        <p:nvPicPr>
          <p:cNvPr id="2458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991221" y="2722490"/>
            <a:ext cx="2038350" cy="2247900"/>
          </a:xfrm>
          <a:prstGeom prst="rect">
            <a:avLst/>
          </a:prstGeom>
          <a:noFill/>
          <a:ln w="9525">
            <a:noFill/>
            <a:miter lim="800000"/>
            <a:headEnd/>
            <a:tailEnd/>
          </a:ln>
        </p:spPr>
      </p:pic>
      <p:pic>
        <p:nvPicPr>
          <p:cNvPr id="24583"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3561" y="4263515"/>
            <a:ext cx="1971675" cy="2314575"/>
          </a:xfrm>
          <a:prstGeom prst="rect">
            <a:avLst/>
          </a:prstGeom>
          <a:noFill/>
          <a:ln w="9525">
            <a:noFill/>
            <a:miter lim="800000"/>
            <a:headEnd/>
            <a:tailEnd/>
          </a:ln>
        </p:spPr>
      </p:pic>
    </p:spTree>
    <p:extLst>
      <p:ext uri="{BB962C8B-B14F-4D97-AF65-F5344CB8AC3E}">
        <p14:creationId xmlns:p14="http://schemas.microsoft.com/office/powerpoint/2010/main" val="3910713991"/>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6298" y="196610"/>
            <a:ext cx="8775864" cy="705926"/>
          </a:xfrm>
        </p:spPr>
        <p:txBody>
          <a:bodyPr>
            <a:normAutofit fontScale="90000"/>
          </a:bodyPr>
          <a:lstStyle/>
          <a:p>
            <a:pPr algn="ctr"/>
            <a:r>
              <a:rPr lang="es-MX" dirty="0" smtClean="0"/>
              <a:t>Disciplinas que convergen en los módulos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203711751"/>
              </p:ext>
            </p:extLst>
          </p:nvPr>
        </p:nvGraphicFramePr>
        <p:xfrm>
          <a:off x="950026" y="751435"/>
          <a:ext cx="10652165" cy="5701437"/>
        </p:xfrm>
        <a:graphic>
          <a:graphicData uri="http://schemas.openxmlformats.org/drawingml/2006/table">
            <a:tbl>
              <a:tblPr firstRow="1" firstCol="1" bandRow="1">
                <a:tableStyleId>{5C22544A-7EE6-4342-B048-85BDC9FD1C3A}</a:tableStyleId>
              </a:tblPr>
              <a:tblGrid>
                <a:gridCol w="3228668"/>
                <a:gridCol w="3228668"/>
                <a:gridCol w="2021646"/>
                <a:gridCol w="2173183"/>
              </a:tblGrid>
              <a:tr h="0">
                <a:tc>
                  <a:txBody>
                    <a:bodyPr/>
                    <a:lstStyle/>
                    <a:p>
                      <a:pPr>
                        <a:lnSpc>
                          <a:spcPct val="115000"/>
                        </a:lnSpc>
                        <a:spcAft>
                          <a:spcPts val="0"/>
                        </a:spcAft>
                      </a:pPr>
                      <a:r>
                        <a:rPr lang="es-ES" sz="1300" dirty="0">
                          <a:effectLst/>
                        </a:rPr>
                        <a:t>Núcleos </a:t>
                      </a:r>
                      <a:r>
                        <a:rPr lang="es-ES" sz="1300" dirty="0" err="1">
                          <a:effectLst/>
                        </a:rPr>
                        <a:t>estructurantes</a:t>
                      </a:r>
                      <a:endParaRPr lang="es-ES" sz="1300" dirty="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300">
                          <a:effectLst/>
                        </a:rPr>
                        <a:t>Disciplinas convergentes</a:t>
                      </a:r>
                      <a:endParaRPr lang="es-ES" sz="1300">
                        <a:effectLst/>
                        <a:latin typeface="Calibri"/>
                        <a:ea typeface="Calibri"/>
                        <a:cs typeface="Times New Roman"/>
                      </a:endParaRPr>
                    </a:p>
                  </a:txBody>
                  <a:tcPr marL="1733" marR="1733" marT="0" marB="0" anchor="ctr"/>
                </a:tc>
                <a:tc gridSpan="2">
                  <a:txBody>
                    <a:bodyPr/>
                    <a:lstStyle/>
                    <a:p>
                      <a:pPr algn="ctr">
                        <a:lnSpc>
                          <a:spcPct val="115000"/>
                        </a:lnSpc>
                        <a:spcAft>
                          <a:spcPts val="0"/>
                        </a:spcAft>
                      </a:pPr>
                      <a:r>
                        <a:rPr lang="es-ES" sz="1300">
                          <a:effectLst/>
                        </a:rPr>
                        <a:t>Módulos propuestos</a:t>
                      </a:r>
                      <a:endParaRPr lang="es-ES" sz="1300">
                        <a:effectLst/>
                        <a:latin typeface="Calibri"/>
                        <a:ea typeface="Calibri"/>
                        <a:cs typeface="Times New Roman"/>
                      </a:endParaRPr>
                    </a:p>
                  </a:txBody>
                  <a:tcPr marL="1733" marR="1733" marT="0" marB="0" anchor="ctr"/>
                </a:tc>
                <a:tc hMerge="1">
                  <a:txBody>
                    <a:bodyPr/>
                    <a:lstStyle/>
                    <a:p>
                      <a:endParaRPr lang="es-ES"/>
                    </a:p>
                  </a:txBody>
                  <a:tcPr/>
                </a:tc>
              </a:tr>
              <a:tr h="0">
                <a:tc rowSpan="22">
                  <a:txBody>
                    <a:bodyPr/>
                    <a:lstStyle/>
                    <a:p>
                      <a:pPr algn="ctr">
                        <a:lnSpc>
                          <a:spcPct val="115000"/>
                        </a:lnSpc>
                        <a:spcAft>
                          <a:spcPts val="0"/>
                        </a:spcAft>
                      </a:pPr>
                      <a:r>
                        <a:rPr lang="es-ES" sz="1300" dirty="0">
                          <a:effectLst/>
                        </a:rPr>
                        <a:t>Formación pedagógica, metodológica y profesional en docentes</a:t>
                      </a:r>
                      <a:endParaRPr lang="es-ES" sz="1300" dirty="0">
                        <a:effectLst/>
                        <a:latin typeface="Calibri"/>
                        <a:ea typeface="Calibri"/>
                        <a:cs typeface="Times New Roman"/>
                      </a:endParaRPr>
                    </a:p>
                  </a:txBody>
                  <a:tcPr marL="1733" marR="1733" marT="0" marB="0" anchor="ctr"/>
                </a:tc>
                <a:tc>
                  <a:txBody>
                    <a:bodyPr/>
                    <a:lstStyle/>
                    <a:p>
                      <a:pPr>
                        <a:lnSpc>
                          <a:spcPct val="115000"/>
                        </a:lnSpc>
                        <a:spcAft>
                          <a:spcPts val="0"/>
                        </a:spcAft>
                      </a:pPr>
                      <a:r>
                        <a:rPr lang="es-ES" sz="1300">
                          <a:effectLst/>
                        </a:rPr>
                        <a:t>Matemática aplicada</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1</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Pensamiento crítico y razonamientos</a:t>
                      </a:r>
                      <a:endParaRPr lang="es-ES" sz="1300">
                        <a:effectLst/>
                        <a:latin typeface="Calibri"/>
                        <a:ea typeface="Calibri"/>
                        <a:cs typeface="Times New Roman"/>
                      </a:endParaRPr>
                    </a:p>
                  </a:txBody>
                  <a:tcPr marL="1733" marR="1733" marT="0" marB="0" anchor="ctr"/>
                </a:tc>
              </a:tr>
              <a:tr h="231668">
                <a:tc vMerge="1">
                  <a:txBody>
                    <a:bodyPr/>
                    <a:lstStyle/>
                    <a:p>
                      <a:endParaRPr lang="es-ES"/>
                    </a:p>
                  </a:txBody>
                  <a:tcPr/>
                </a:tc>
                <a:tc>
                  <a:txBody>
                    <a:bodyPr/>
                    <a:lstStyle/>
                    <a:p>
                      <a:pPr>
                        <a:lnSpc>
                          <a:spcPct val="115000"/>
                        </a:lnSpc>
                        <a:spcAft>
                          <a:spcPts val="0"/>
                        </a:spcAft>
                      </a:pPr>
                      <a:r>
                        <a:rPr lang="es-ES" sz="1300">
                          <a:effectLst/>
                        </a:rPr>
                        <a:t>Lingüística</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Aritmética y Algebra</a:t>
                      </a:r>
                      <a:endParaRPr lang="es-ES" sz="1300">
                        <a:effectLst/>
                        <a:latin typeface="Calibri"/>
                        <a:ea typeface="Calibri"/>
                        <a:cs typeface="Times New Roman"/>
                      </a:endParaRPr>
                    </a:p>
                  </a:txBody>
                  <a:tcPr marL="1733" marR="1733" marT="0" marB="0" anchor="ctr"/>
                </a:tc>
                <a:tc rowSpan="5">
                  <a:txBody>
                    <a:bodyPr/>
                    <a:lstStyle/>
                    <a:p>
                      <a:pPr algn="ctr">
                        <a:lnSpc>
                          <a:spcPct val="115000"/>
                        </a:lnSpc>
                        <a:spcAft>
                          <a:spcPts val="0"/>
                        </a:spcAft>
                      </a:pPr>
                      <a:r>
                        <a:rPr lang="es-ES" sz="1300" dirty="0">
                          <a:effectLst/>
                        </a:rPr>
                        <a:t>2</a:t>
                      </a:r>
                      <a:endParaRPr lang="es-ES" sz="1300" dirty="0">
                        <a:effectLst/>
                        <a:latin typeface="Calibri"/>
                        <a:ea typeface="Calibri"/>
                        <a:cs typeface="Times New Roman"/>
                      </a:endParaRPr>
                    </a:p>
                  </a:txBody>
                  <a:tcPr marL="1733" marR="1733" marT="0" marB="0" anchor="ctr"/>
                </a:tc>
                <a:tc rowSpan="5">
                  <a:txBody>
                    <a:bodyPr/>
                    <a:lstStyle/>
                    <a:p>
                      <a:pPr algn="ctr">
                        <a:lnSpc>
                          <a:spcPct val="115000"/>
                        </a:lnSpc>
                        <a:spcAft>
                          <a:spcPts val="0"/>
                        </a:spcAft>
                      </a:pPr>
                      <a:r>
                        <a:rPr lang="es-ES" sz="1300">
                          <a:effectLst/>
                        </a:rPr>
                        <a:t>Formación disciplinar en Matemáticas</a:t>
                      </a:r>
                      <a:endParaRPr lang="es-ES" sz="13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300">
                          <a:effectLst/>
                        </a:rPr>
                        <a:t>Funciones Numéricas</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Geometría</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Estadística y probabilidad</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216223">
                <a:tc vMerge="1">
                  <a:txBody>
                    <a:bodyPr/>
                    <a:lstStyle/>
                    <a:p>
                      <a:endParaRPr lang="es-ES"/>
                    </a:p>
                  </a:txBody>
                  <a:tcPr/>
                </a:tc>
                <a:tc>
                  <a:txBody>
                    <a:bodyPr/>
                    <a:lstStyle/>
                    <a:p>
                      <a:pPr>
                        <a:lnSpc>
                          <a:spcPct val="115000"/>
                        </a:lnSpc>
                        <a:spcAft>
                          <a:spcPts val="0"/>
                        </a:spcAft>
                      </a:pPr>
                      <a:r>
                        <a:rPr lang="es-ES" sz="1300" dirty="0">
                          <a:effectLst/>
                        </a:rPr>
                        <a:t>Resolución de problemas</a:t>
                      </a:r>
                      <a:endParaRPr lang="es-ES" sz="1300" dirty="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Sociología de la educación</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3</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Bases epistemológicas y sociológicas de la educación</a:t>
                      </a:r>
                      <a:endParaRPr lang="es-ES" sz="13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300">
                          <a:effectLst/>
                        </a:rPr>
                        <a:t>Epistemología de la educación</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340374">
                <a:tc vMerge="1">
                  <a:txBody>
                    <a:bodyPr/>
                    <a:lstStyle/>
                    <a:p>
                      <a:endParaRPr lang="es-ES"/>
                    </a:p>
                  </a:txBody>
                  <a:tcPr/>
                </a:tc>
                <a:tc>
                  <a:txBody>
                    <a:bodyPr/>
                    <a:lstStyle/>
                    <a:p>
                      <a:pPr>
                        <a:lnSpc>
                          <a:spcPct val="115000"/>
                        </a:lnSpc>
                        <a:spcAft>
                          <a:spcPts val="0"/>
                        </a:spcAft>
                      </a:pPr>
                      <a:r>
                        <a:rPr lang="es-ES" sz="1300">
                          <a:effectLst/>
                        </a:rPr>
                        <a:t>Filosofía de la educación</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Planificación estratégica</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4</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Contextos y procesos educativos</a:t>
                      </a:r>
                      <a:endParaRPr lang="es-ES" sz="13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300">
                          <a:effectLst/>
                        </a:rPr>
                        <a:t>Marco Legal educativo</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196546">
                <a:tc vMerge="1">
                  <a:txBody>
                    <a:bodyPr/>
                    <a:lstStyle/>
                    <a:p>
                      <a:endParaRPr lang="es-ES"/>
                    </a:p>
                  </a:txBody>
                  <a:tcPr/>
                </a:tc>
                <a:tc>
                  <a:txBody>
                    <a:bodyPr/>
                    <a:lstStyle/>
                    <a:p>
                      <a:pPr>
                        <a:lnSpc>
                          <a:spcPct val="115000"/>
                        </a:lnSpc>
                        <a:spcAft>
                          <a:spcPts val="0"/>
                        </a:spcAft>
                      </a:pPr>
                      <a:r>
                        <a:rPr lang="es-ES" sz="1300">
                          <a:effectLst/>
                        </a:rPr>
                        <a:t>Organización Escolar</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Pedagogía</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5</a:t>
                      </a:r>
                      <a:endParaRPr lang="es-ES" sz="13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300">
                          <a:effectLst/>
                        </a:rPr>
                        <a:t>Didáctica de la matemática: I y II</a:t>
                      </a:r>
                      <a:endParaRPr lang="es-ES" sz="13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300">
                          <a:effectLst/>
                        </a:rPr>
                        <a:t>Didáctica</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217411">
                <a:tc vMerge="1">
                  <a:txBody>
                    <a:bodyPr/>
                    <a:lstStyle/>
                    <a:p>
                      <a:endParaRPr lang="es-ES"/>
                    </a:p>
                  </a:txBody>
                  <a:tcPr/>
                </a:tc>
                <a:tc>
                  <a:txBody>
                    <a:bodyPr/>
                    <a:lstStyle/>
                    <a:p>
                      <a:pPr>
                        <a:lnSpc>
                          <a:spcPct val="115000"/>
                        </a:lnSpc>
                        <a:spcAft>
                          <a:spcPts val="0"/>
                        </a:spcAft>
                      </a:pPr>
                      <a:r>
                        <a:rPr lang="es-ES" sz="1300">
                          <a:effectLst/>
                        </a:rPr>
                        <a:t>Didáctica de las ciencias experimentales</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Currículum</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6</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Planificación y evaluación en Matemáticas</a:t>
                      </a:r>
                      <a:endParaRPr lang="es-ES" sz="1300">
                        <a:effectLst/>
                        <a:latin typeface="Calibri"/>
                        <a:ea typeface="Calibri"/>
                        <a:cs typeface="Times New Roman"/>
                      </a:endParaRPr>
                    </a:p>
                  </a:txBody>
                  <a:tcPr marL="1733" marR="1733" marT="0" marB="0" anchor="ctr"/>
                </a:tc>
              </a:tr>
              <a:tr h="272655">
                <a:tc vMerge="1">
                  <a:txBody>
                    <a:bodyPr/>
                    <a:lstStyle/>
                    <a:p>
                      <a:endParaRPr lang="es-ES"/>
                    </a:p>
                  </a:txBody>
                  <a:tcPr/>
                </a:tc>
                <a:tc>
                  <a:txBody>
                    <a:bodyPr/>
                    <a:lstStyle/>
                    <a:p>
                      <a:pPr>
                        <a:lnSpc>
                          <a:spcPct val="115000"/>
                        </a:lnSpc>
                        <a:spcAft>
                          <a:spcPts val="0"/>
                        </a:spcAft>
                      </a:pPr>
                      <a:r>
                        <a:rPr lang="es-ES" sz="1300">
                          <a:effectLst/>
                        </a:rPr>
                        <a:t>Evaluación Educativa</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Didáctica</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7</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Enfoques educativos y teorías del aprendizaje</a:t>
                      </a:r>
                      <a:endParaRPr lang="es-ES" sz="1300">
                        <a:effectLst/>
                        <a:latin typeface="Calibri"/>
                        <a:ea typeface="Calibri"/>
                        <a:cs typeface="Times New Roman"/>
                      </a:endParaRPr>
                    </a:p>
                  </a:txBody>
                  <a:tcPr marL="1733" marR="1733" marT="0" marB="0" anchor="ctr"/>
                </a:tc>
              </a:tr>
              <a:tr h="299980">
                <a:tc vMerge="1">
                  <a:txBody>
                    <a:bodyPr/>
                    <a:lstStyle/>
                    <a:p>
                      <a:endParaRPr lang="es-ES"/>
                    </a:p>
                  </a:txBody>
                  <a:tcPr/>
                </a:tc>
                <a:tc>
                  <a:txBody>
                    <a:bodyPr/>
                    <a:lstStyle/>
                    <a:p>
                      <a:pPr>
                        <a:lnSpc>
                          <a:spcPct val="115000"/>
                        </a:lnSpc>
                        <a:spcAft>
                          <a:spcPts val="0"/>
                        </a:spcAft>
                      </a:pPr>
                      <a:r>
                        <a:rPr lang="es-ES" sz="1300">
                          <a:effectLst/>
                        </a:rPr>
                        <a:t>Organización Escolar</a:t>
                      </a:r>
                      <a:endParaRPr lang="es-ES" sz="13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300">
                          <a:effectLst/>
                        </a:rPr>
                        <a:t>Recursos educativos</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300">
                          <a:effectLst/>
                        </a:rPr>
                        <a:t>8</a:t>
                      </a:r>
                      <a:endParaRPr lang="es-ES" sz="13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endParaRPr lang="es-ES" sz="1300" dirty="0">
                        <a:effectLst/>
                      </a:endParaRPr>
                    </a:p>
                    <a:p>
                      <a:pPr algn="ctr">
                        <a:lnSpc>
                          <a:spcPct val="115000"/>
                        </a:lnSpc>
                      </a:pPr>
                      <a:r>
                        <a:rPr lang="es-ES" sz="1300" dirty="0" smtClean="0">
                          <a:effectLst/>
                        </a:rPr>
                        <a:t>Tics </a:t>
                      </a:r>
                      <a:r>
                        <a:rPr lang="es-ES" sz="1300" dirty="0">
                          <a:effectLst/>
                        </a:rPr>
                        <a:t>para Matemáticas </a:t>
                      </a:r>
                      <a:endParaRPr lang="es-ES" sz="1300" dirty="0">
                        <a:effectLst/>
                        <a:latin typeface="Calibri"/>
                        <a:cs typeface="Times New Roman"/>
                      </a:endParaRPr>
                    </a:p>
                  </a:txBody>
                  <a:tcPr marL="1733" marR="1733" marT="0" marB="0" anchor="ctr"/>
                </a:tc>
              </a:tr>
              <a:tr h="216639">
                <a:tc vMerge="1">
                  <a:txBody>
                    <a:bodyPr/>
                    <a:lstStyle/>
                    <a:p>
                      <a:endParaRPr lang="es-ES"/>
                    </a:p>
                  </a:txBody>
                  <a:tcPr/>
                </a:tc>
                <a:tc>
                  <a:txBody>
                    <a:bodyPr/>
                    <a:lstStyle/>
                    <a:p>
                      <a:pPr>
                        <a:lnSpc>
                          <a:spcPct val="115000"/>
                        </a:lnSpc>
                        <a:spcAft>
                          <a:spcPts val="0"/>
                        </a:spcAft>
                      </a:pPr>
                      <a:r>
                        <a:rPr lang="es-ES" sz="1300" dirty="0">
                          <a:effectLst/>
                        </a:rPr>
                        <a:t>Tics aplicadas en educación</a:t>
                      </a:r>
                      <a:endParaRPr lang="es-ES" sz="1300" dirty="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bl>
          </a:graphicData>
        </a:graphic>
      </p:graphicFrame>
      <p:grpSp>
        <p:nvGrpSpPr>
          <p:cNvPr id="5" name="108 Grupo"/>
          <p:cNvGrpSpPr/>
          <p:nvPr/>
        </p:nvGrpSpPr>
        <p:grpSpPr>
          <a:xfrm>
            <a:off x="12345988" y="11052175"/>
            <a:ext cx="1446212" cy="255588"/>
            <a:chOff x="0" y="0"/>
            <a:chExt cx="1446028" cy="255181"/>
          </a:xfrm>
        </p:grpSpPr>
        <p:sp>
          <p:nvSpPr>
            <p:cNvPr id="6" name="109 Cuadro de texto"/>
            <p:cNvSpPr txBox="1"/>
            <p:nvPr/>
          </p:nvSpPr>
          <p:spPr>
            <a:xfrm>
              <a:off x="0" y="0"/>
              <a:ext cx="1063256" cy="2551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200" b="1">
                  <a:effectLst/>
                  <a:latin typeface="Times New Roman"/>
                  <a:ea typeface="Calibri"/>
                  <a:cs typeface="Times New Roman"/>
                </a:rPr>
                <a:t>CONTINÚA</a:t>
              </a:r>
              <a:endParaRPr lang="es-ES" sz="1100">
                <a:effectLst/>
                <a:ea typeface="Calibri"/>
                <a:cs typeface="Times New Roman"/>
              </a:endParaRPr>
            </a:p>
          </p:txBody>
        </p:sp>
        <p:sp>
          <p:nvSpPr>
            <p:cNvPr id="7" name="110 Flecha derecha"/>
            <p:cNvSpPr/>
            <p:nvPr/>
          </p:nvSpPr>
          <p:spPr>
            <a:xfrm>
              <a:off x="978195" y="42530"/>
              <a:ext cx="467833" cy="18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28589884"/>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6298" y="196610"/>
            <a:ext cx="8775864" cy="705926"/>
          </a:xfrm>
        </p:spPr>
        <p:txBody>
          <a:bodyPr>
            <a:normAutofit fontScale="90000"/>
          </a:bodyPr>
          <a:lstStyle/>
          <a:p>
            <a:pPr algn="ctr"/>
            <a:r>
              <a:rPr lang="es-MX" dirty="0" smtClean="0"/>
              <a:t>Disciplinas que convergen en los módulos</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523359527"/>
              </p:ext>
            </p:extLst>
          </p:nvPr>
        </p:nvGraphicFramePr>
        <p:xfrm>
          <a:off x="1235033" y="1231207"/>
          <a:ext cx="10652165" cy="4395586"/>
        </p:xfrm>
        <a:graphic>
          <a:graphicData uri="http://schemas.openxmlformats.org/drawingml/2006/table">
            <a:tbl>
              <a:tblPr firstRow="1" firstCol="1" bandRow="1">
                <a:tableStyleId>{5C22544A-7EE6-4342-B048-85BDC9FD1C3A}</a:tableStyleId>
              </a:tblPr>
              <a:tblGrid>
                <a:gridCol w="3228668"/>
                <a:gridCol w="2863374"/>
                <a:gridCol w="1401288"/>
                <a:gridCol w="3158835"/>
              </a:tblGrid>
              <a:tr h="0">
                <a:tc>
                  <a:txBody>
                    <a:bodyPr/>
                    <a:lstStyle/>
                    <a:p>
                      <a:pPr>
                        <a:lnSpc>
                          <a:spcPct val="115000"/>
                        </a:lnSpc>
                        <a:spcAft>
                          <a:spcPts val="0"/>
                        </a:spcAft>
                      </a:pPr>
                      <a:r>
                        <a:rPr lang="es-ES" sz="1400" dirty="0">
                          <a:effectLst/>
                        </a:rPr>
                        <a:t>Núcleos </a:t>
                      </a:r>
                      <a:r>
                        <a:rPr lang="es-ES" sz="1400" dirty="0" err="1">
                          <a:effectLst/>
                        </a:rPr>
                        <a:t>estructurantes</a:t>
                      </a:r>
                      <a:endParaRPr lang="es-ES" sz="1400" dirty="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a:effectLst/>
                        </a:rPr>
                        <a:t>Disciplinas convergentes</a:t>
                      </a:r>
                      <a:endParaRPr lang="es-ES" sz="1400">
                        <a:effectLst/>
                        <a:latin typeface="Calibri"/>
                        <a:ea typeface="Calibri"/>
                        <a:cs typeface="Times New Roman"/>
                      </a:endParaRPr>
                    </a:p>
                  </a:txBody>
                  <a:tcPr marL="1733" marR="1733" marT="0" marB="0" anchor="ctr"/>
                </a:tc>
                <a:tc gridSpan="2">
                  <a:txBody>
                    <a:bodyPr/>
                    <a:lstStyle/>
                    <a:p>
                      <a:pPr algn="ctr">
                        <a:lnSpc>
                          <a:spcPct val="115000"/>
                        </a:lnSpc>
                        <a:spcAft>
                          <a:spcPts val="0"/>
                        </a:spcAft>
                      </a:pPr>
                      <a:r>
                        <a:rPr lang="es-ES" sz="1400">
                          <a:effectLst/>
                        </a:rPr>
                        <a:t>Módulos propuestos</a:t>
                      </a:r>
                      <a:endParaRPr lang="es-ES" sz="1400">
                        <a:effectLst/>
                        <a:latin typeface="Calibri"/>
                        <a:ea typeface="Calibri"/>
                        <a:cs typeface="Times New Roman"/>
                      </a:endParaRPr>
                    </a:p>
                  </a:txBody>
                  <a:tcPr marL="1733" marR="1733" marT="0" marB="0" anchor="ctr"/>
                </a:tc>
                <a:tc hMerge="1">
                  <a:txBody>
                    <a:bodyPr/>
                    <a:lstStyle/>
                    <a:p>
                      <a:endParaRPr lang="es-ES"/>
                    </a:p>
                  </a:txBody>
                  <a:tcPr/>
                </a:tc>
              </a:tr>
              <a:tr h="0">
                <a:tc rowSpan="8">
                  <a:txBody>
                    <a:bodyPr/>
                    <a:lstStyle/>
                    <a:p>
                      <a:pPr algn="ctr">
                        <a:lnSpc>
                          <a:spcPct val="115000"/>
                        </a:lnSpc>
                        <a:spcAft>
                          <a:spcPts val="0"/>
                        </a:spcAft>
                      </a:pPr>
                      <a:r>
                        <a:rPr lang="es-ES" sz="1400" dirty="0">
                          <a:effectLst/>
                        </a:rPr>
                        <a:t>Enfoque de atención a la diversidad</a:t>
                      </a:r>
                      <a:endParaRPr lang="es-ES" sz="1400" dirty="0">
                        <a:effectLst/>
                        <a:latin typeface="Calibri"/>
                        <a:ea typeface="Calibri"/>
                        <a:cs typeface="Times New Roman"/>
                      </a:endParaRPr>
                    </a:p>
                  </a:txBody>
                  <a:tcPr marL="1733" marR="1733" marT="0" marB="0" anchor="ctr"/>
                </a:tc>
                <a:tc>
                  <a:txBody>
                    <a:bodyPr/>
                    <a:lstStyle/>
                    <a:p>
                      <a:pPr>
                        <a:lnSpc>
                          <a:spcPct val="115000"/>
                        </a:lnSpc>
                        <a:spcAft>
                          <a:spcPts val="0"/>
                        </a:spcAft>
                      </a:pPr>
                      <a:r>
                        <a:rPr lang="es-ES" sz="1400">
                          <a:effectLst/>
                        </a:rPr>
                        <a:t>Didáctica</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9</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Dificultades de aprendizaje en Matemáticas y Atención a la Diversidad</a:t>
                      </a:r>
                      <a:endParaRPr lang="es-ES" sz="14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400">
                          <a:effectLst/>
                        </a:rPr>
                        <a:t>Organización Escolar</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456133">
                <a:tc vMerge="1">
                  <a:txBody>
                    <a:bodyPr/>
                    <a:lstStyle/>
                    <a:p>
                      <a:endParaRPr lang="es-ES"/>
                    </a:p>
                  </a:txBody>
                  <a:tcPr/>
                </a:tc>
                <a:tc>
                  <a:txBody>
                    <a:bodyPr/>
                    <a:lstStyle/>
                    <a:p>
                      <a:pPr>
                        <a:lnSpc>
                          <a:spcPct val="115000"/>
                        </a:lnSpc>
                        <a:spcAft>
                          <a:spcPts val="0"/>
                        </a:spcAft>
                      </a:pPr>
                      <a:r>
                        <a:rPr lang="es-ES" sz="1400">
                          <a:effectLst/>
                        </a:rPr>
                        <a:t>Psicopedagogía</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225431">
                <a:tc vMerge="1">
                  <a:txBody>
                    <a:bodyPr/>
                    <a:lstStyle/>
                    <a:p>
                      <a:endParaRPr lang="es-ES"/>
                    </a:p>
                  </a:txBody>
                  <a:tcPr/>
                </a:tc>
                <a:tc>
                  <a:txBody>
                    <a:bodyPr/>
                    <a:lstStyle/>
                    <a:p>
                      <a:pPr>
                        <a:lnSpc>
                          <a:spcPct val="115000"/>
                        </a:lnSpc>
                        <a:spcAft>
                          <a:spcPts val="0"/>
                        </a:spcAft>
                      </a:pPr>
                      <a:r>
                        <a:rPr lang="es-ES" sz="1400">
                          <a:effectLst/>
                        </a:rPr>
                        <a:t>Psicología Social</a:t>
                      </a:r>
                      <a:endParaRPr lang="es-ES" sz="140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dirty="0">
                          <a:effectLst/>
                        </a:rPr>
                        <a:t>10</a:t>
                      </a:r>
                      <a:endParaRPr lang="es-ES" sz="1400" dirty="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a:effectLst/>
                        </a:rPr>
                        <a:t>Psicología social en la educación</a:t>
                      </a:r>
                      <a:endParaRPr lang="es-ES" sz="14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400">
                          <a:effectLst/>
                        </a:rPr>
                        <a:t>Psicología de la educación</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11</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Desarrollo de la personalidad</a:t>
                      </a:r>
                      <a:endParaRPr lang="es-ES" sz="14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400">
                          <a:effectLst/>
                        </a:rPr>
                        <a:t>Psicología del aprendizaje</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183255">
                <a:tc vMerge="1">
                  <a:txBody>
                    <a:bodyPr/>
                    <a:lstStyle/>
                    <a:p>
                      <a:endParaRPr lang="es-ES"/>
                    </a:p>
                  </a:txBody>
                  <a:tcPr/>
                </a:tc>
                <a:tc>
                  <a:txBody>
                    <a:bodyPr/>
                    <a:lstStyle/>
                    <a:p>
                      <a:pPr>
                        <a:lnSpc>
                          <a:spcPct val="115000"/>
                        </a:lnSpc>
                        <a:spcAft>
                          <a:spcPts val="0"/>
                        </a:spcAft>
                      </a:pPr>
                      <a:r>
                        <a:rPr lang="es-ES" sz="1400">
                          <a:effectLst/>
                        </a:rPr>
                        <a:t>Psicología del desarrollo</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273249">
                <a:tc vMerge="1">
                  <a:txBody>
                    <a:bodyPr/>
                    <a:lstStyle/>
                    <a:p>
                      <a:endParaRPr lang="es-ES"/>
                    </a:p>
                  </a:txBody>
                  <a:tcPr/>
                </a:tc>
                <a:tc>
                  <a:txBody>
                    <a:bodyPr/>
                    <a:lstStyle/>
                    <a:p>
                      <a:pPr>
                        <a:lnSpc>
                          <a:spcPct val="115000"/>
                        </a:lnSpc>
                        <a:spcAft>
                          <a:spcPts val="0"/>
                        </a:spcAft>
                      </a:pPr>
                      <a:r>
                        <a:rPr lang="es-ES" sz="1400">
                          <a:effectLst/>
                        </a:rPr>
                        <a:t>Andragogía</a:t>
                      </a:r>
                      <a:endParaRPr lang="es-ES" sz="140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a:effectLst/>
                        </a:rPr>
                        <a:t>12</a:t>
                      </a:r>
                      <a:endParaRPr lang="es-ES" sz="140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a:effectLst/>
                        </a:rPr>
                        <a:t>Introducción a la Educación para adultos</a:t>
                      </a:r>
                      <a:endParaRPr lang="es-ES" sz="1400">
                        <a:effectLst/>
                        <a:latin typeface="Calibri"/>
                        <a:ea typeface="Calibri"/>
                        <a:cs typeface="Times New Roman"/>
                      </a:endParaRPr>
                    </a:p>
                  </a:txBody>
                  <a:tcPr marL="1733" marR="1733" marT="0" marB="0" anchor="ctr"/>
                </a:tc>
              </a:tr>
              <a:tr h="0">
                <a:tc rowSpan="6">
                  <a:txBody>
                    <a:bodyPr/>
                    <a:lstStyle/>
                    <a:p>
                      <a:pPr algn="ctr">
                        <a:lnSpc>
                          <a:spcPct val="115000"/>
                        </a:lnSpc>
                        <a:spcAft>
                          <a:spcPts val="0"/>
                        </a:spcAft>
                      </a:pPr>
                      <a:r>
                        <a:rPr lang="es-ES" sz="1400" dirty="0">
                          <a:effectLst/>
                        </a:rPr>
                        <a:t>Investigación aplicada a la resolución de problemas educativos</a:t>
                      </a:r>
                      <a:endParaRPr lang="es-ES" sz="1400" dirty="0">
                        <a:effectLst/>
                        <a:latin typeface="Calibri"/>
                        <a:ea typeface="Calibri"/>
                        <a:cs typeface="Times New Roman"/>
                      </a:endParaRPr>
                    </a:p>
                  </a:txBody>
                  <a:tcPr marL="1733" marR="1733" marT="0" marB="0" anchor="ctr"/>
                </a:tc>
                <a:tc>
                  <a:txBody>
                    <a:bodyPr/>
                    <a:lstStyle/>
                    <a:p>
                      <a:pPr>
                        <a:lnSpc>
                          <a:spcPct val="115000"/>
                        </a:lnSpc>
                        <a:spcAft>
                          <a:spcPts val="0"/>
                        </a:spcAft>
                      </a:pPr>
                      <a:r>
                        <a:rPr lang="es-ES" sz="1400">
                          <a:effectLst/>
                        </a:rPr>
                        <a:t>Investigación educativa</a:t>
                      </a:r>
                      <a:endParaRPr lang="es-ES" sz="14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400">
                          <a:effectLst/>
                        </a:rPr>
                        <a:t>13</a:t>
                      </a:r>
                      <a:endParaRPr lang="es-ES" sz="1400">
                        <a:effectLst/>
                        <a:latin typeface="Calibri"/>
                        <a:ea typeface="Calibri"/>
                        <a:cs typeface="Times New Roman"/>
                      </a:endParaRPr>
                    </a:p>
                  </a:txBody>
                  <a:tcPr marL="1733" marR="1733" marT="0" marB="0" anchor="ctr"/>
                </a:tc>
                <a:tc rowSpan="2">
                  <a:txBody>
                    <a:bodyPr/>
                    <a:lstStyle/>
                    <a:p>
                      <a:pPr algn="ctr">
                        <a:lnSpc>
                          <a:spcPct val="115000"/>
                        </a:lnSpc>
                        <a:spcAft>
                          <a:spcPts val="0"/>
                        </a:spcAft>
                      </a:pPr>
                      <a:r>
                        <a:rPr lang="es-ES" sz="1400">
                          <a:effectLst/>
                        </a:rPr>
                        <a:t>Investigación educativa; I, II, III, IV</a:t>
                      </a:r>
                      <a:endParaRPr lang="es-ES" sz="1400">
                        <a:effectLst/>
                        <a:latin typeface="Calibri"/>
                        <a:ea typeface="Calibri"/>
                        <a:cs typeface="Times New Roman"/>
                      </a:endParaRPr>
                    </a:p>
                  </a:txBody>
                  <a:tcPr marL="1733" marR="1733" marT="0" marB="0" anchor="ctr"/>
                </a:tc>
              </a:tr>
              <a:tr h="258993">
                <a:tc vMerge="1">
                  <a:txBody>
                    <a:bodyPr/>
                    <a:lstStyle/>
                    <a:p>
                      <a:endParaRPr lang="es-ES"/>
                    </a:p>
                  </a:txBody>
                  <a:tcPr/>
                </a:tc>
                <a:tc>
                  <a:txBody>
                    <a:bodyPr/>
                    <a:lstStyle/>
                    <a:p>
                      <a:pPr>
                        <a:lnSpc>
                          <a:spcPct val="115000"/>
                        </a:lnSpc>
                        <a:spcAft>
                          <a:spcPts val="0"/>
                        </a:spcAft>
                      </a:pPr>
                      <a:r>
                        <a:rPr lang="es-ES" sz="1400">
                          <a:effectLst/>
                        </a:rPr>
                        <a:t>Estadística educativa</a:t>
                      </a:r>
                      <a:endParaRPr lang="es-ES" sz="1400">
                        <a:effectLst/>
                        <a:latin typeface="Calibri"/>
                        <a:ea typeface="Calibri"/>
                        <a:cs typeface="Times New Roman"/>
                      </a:endParaRPr>
                    </a:p>
                  </a:txBody>
                  <a:tcPr marL="1733" marR="1733" marT="0" marB="0" anchor="b"/>
                </a:tc>
                <a:tc vMerge="1">
                  <a:txBody>
                    <a:bodyPr/>
                    <a:lstStyle/>
                    <a:p>
                      <a:endParaRPr lang="es-ES"/>
                    </a:p>
                  </a:txBody>
                  <a:tcPr/>
                </a:tc>
                <a:tc vMerge="1">
                  <a:txBody>
                    <a:bodyPr/>
                    <a:lstStyle/>
                    <a:p>
                      <a:endParaRPr lang="es-ES"/>
                    </a:p>
                  </a:txBody>
                  <a:tcPr/>
                </a:tc>
              </a:tr>
              <a:tr h="0">
                <a:tc vMerge="1">
                  <a:txBody>
                    <a:bodyPr/>
                    <a:lstStyle/>
                    <a:p>
                      <a:endParaRPr lang="es-ES"/>
                    </a:p>
                  </a:txBody>
                  <a:tcPr/>
                </a:tc>
                <a:tc>
                  <a:txBody>
                    <a:bodyPr/>
                    <a:lstStyle/>
                    <a:p>
                      <a:pPr>
                        <a:lnSpc>
                          <a:spcPct val="115000"/>
                        </a:lnSpc>
                        <a:spcAft>
                          <a:spcPts val="0"/>
                        </a:spcAft>
                      </a:pPr>
                      <a:r>
                        <a:rPr lang="es-ES" sz="1400">
                          <a:effectLst/>
                        </a:rPr>
                        <a:t>Innovación educativa</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14</a:t>
                      </a:r>
                      <a:endParaRPr lang="es-ES" sz="1400">
                        <a:effectLst/>
                        <a:latin typeface="Calibri"/>
                        <a:ea typeface="Calibri"/>
                        <a:cs typeface="Times New Roman"/>
                      </a:endParaRPr>
                    </a:p>
                  </a:txBody>
                  <a:tcPr marL="1733" marR="1733" marT="0" marB="0" anchor="ctr"/>
                </a:tc>
                <a:tc rowSpan="3">
                  <a:txBody>
                    <a:bodyPr/>
                    <a:lstStyle/>
                    <a:p>
                      <a:pPr algn="ctr">
                        <a:lnSpc>
                          <a:spcPct val="115000"/>
                        </a:lnSpc>
                        <a:spcAft>
                          <a:spcPts val="0"/>
                        </a:spcAft>
                      </a:pPr>
                      <a:r>
                        <a:rPr lang="es-ES" sz="1400">
                          <a:effectLst/>
                        </a:rPr>
                        <a:t>Liderazgo e Innovación docente</a:t>
                      </a:r>
                      <a:endParaRPr lang="es-ES" sz="1400">
                        <a:effectLst/>
                        <a:latin typeface="Calibri"/>
                        <a:ea typeface="Calibri"/>
                        <a:cs typeface="Times New Roman"/>
                      </a:endParaRPr>
                    </a:p>
                  </a:txBody>
                  <a:tcPr marL="1733" marR="1733" marT="0" marB="0" anchor="ctr"/>
                </a:tc>
              </a:tr>
              <a:tr h="0">
                <a:tc vMerge="1">
                  <a:txBody>
                    <a:bodyPr/>
                    <a:lstStyle/>
                    <a:p>
                      <a:endParaRPr lang="es-ES"/>
                    </a:p>
                  </a:txBody>
                  <a:tcPr/>
                </a:tc>
                <a:tc>
                  <a:txBody>
                    <a:bodyPr/>
                    <a:lstStyle/>
                    <a:p>
                      <a:pPr>
                        <a:lnSpc>
                          <a:spcPct val="115000"/>
                        </a:lnSpc>
                        <a:spcAft>
                          <a:spcPts val="0"/>
                        </a:spcAft>
                      </a:pPr>
                      <a:r>
                        <a:rPr lang="es-ES" sz="1400">
                          <a:effectLst/>
                        </a:rPr>
                        <a:t>Investigación en Educación Matemática</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188601">
                <a:tc vMerge="1">
                  <a:txBody>
                    <a:bodyPr/>
                    <a:lstStyle/>
                    <a:p>
                      <a:endParaRPr lang="es-ES"/>
                    </a:p>
                  </a:txBody>
                  <a:tcPr/>
                </a:tc>
                <a:tc>
                  <a:txBody>
                    <a:bodyPr/>
                    <a:lstStyle/>
                    <a:p>
                      <a:pPr>
                        <a:lnSpc>
                          <a:spcPct val="115000"/>
                        </a:lnSpc>
                        <a:spcAft>
                          <a:spcPts val="0"/>
                        </a:spcAft>
                      </a:pPr>
                      <a:r>
                        <a:rPr lang="es-ES" sz="1400">
                          <a:effectLst/>
                        </a:rPr>
                        <a:t>Proyectos socioeducativos</a:t>
                      </a:r>
                      <a:endParaRPr lang="es-ES" sz="1400">
                        <a:effectLst/>
                        <a:latin typeface="Calibri"/>
                        <a:ea typeface="Calibri"/>
                        <a:cs typeface="Times New Roman"/>
                      </a:endParaRPr>
                    </a:p>
                  </a:txBody>
                  <a:tcPr marL="1733" marR="1733" marT="0" marB="0" anchor="ctr"/>
                </a:tc>
                <a:tc vMerge="1">
                  <a:txBody>
                    <a:bodyPr/>
                    <a:lstStyle/>
                    <a:p>
                      <a:endParaRPr lang="es-ES"/>
                    </a:p>
                  </a:txBody>
                  <a:tcPr/>
                </a:tc>
                <a:tc vMerge="1">
                  <a:txBody>
                    <a:bodyPr/>
                    <a:lstStyle/>
                    <a:p>
                      <a:endParaRPr lang="es-ES"/>
                    </a:p>
                  </a:txBody>
                  <a:tcPr/>
                </a:tc>
              </a:tr>
              <a:tr h="143456">
                <a:tc vMerge="1">
                  <a:txBody>
                    <a:bodyPr/>
                    <a:lstStyle/>
                    <a:p>
                      <a:endParaRPr lang="es-ES"/>
                    </a:p>
                  </a:txBody>
                  <a:tcPr/>
                </a:tc>
                <a:tc>
                  <a:txBody>
                    <a:bodyPr/>
                    <a:lstStyle/>
                    <a:p>
                      <a:pPr>
                        <a:lnSpc>
                          <a:spcPct val="115000"/>
                        </a:lnSpc>
                        <a:spcAft>
                          <a:spcPts val="0"/>
                        </a:spcAft>
                      </a:pPr>
                      <a:r>
                        <a:rPr lang="es-ES" sz="1400" dirty="0">
                          <a:effectLst/>
                        </a:rPr>
                        <a:t>Matemática aplicada</a:t>
                      </a:r>
                      <a:endParaRPr lang="es-ES" sz="1400" dirty="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a:effectLst/>
                        </a:rPr>
                        <a:t>15</a:t>
                      </a:r>
                      <a:endParaRPr lang="es-ES" sz="1400">
                        <a:effectLst/>
                        <a:latin typeface="Calibri"/>
                        <a:ea typeface="Calibri"/>
                        <a:cs typeface="Times New Roman"/>
                      </a:endParaRPr>
                    </a:p>
                  </a:txBody>
                  <a:tcPr marL="1733" marR="1733" marT="0" marB="0" anchor="ctr"/>
                </a:tc>
                <a:tc>
                  <a:txBody>
                    <a:bodyPr/>
                    <a:lstStyle/>
                    <a:p>
                      <a:pPr algn="ctr">
                        <a:lnSpc>
                          <a:spcPct val="115000"/>
                        </a:lnSpc>
                        <a:spcAft>
                          <a:spcPts val="0"/>
                        </a:spcAft>
                      </a:pPr>
                      <a:r>
                        <a:rPr lang="es-ES" sz="1400" dirty="0">
                          <a:effectLst/>
                        </a:rPr>
                        <a:t>Trabajo de titulación</a:t>
                      </a:r>
                      <a:endParaRPr lang="es-ES" sz="1400" dirty="0">
                        <a:effectLst/>
                        <a:latin typeface="Calibri"/>
                        <a:ea typeface="Calibri"/>
                        <a:cs typeface="Times New Roman"/>
                      </a:endParaRPr>
                    </a:p>
                  </a:txBody>
                  <a:tcPr marL="1733" marR="1733" marT="0" marB="0" anchor="ctr"/>
                </a:tc>
              </a:tr>
            </a:tbl>
          </a:graphicData>
        </a:graphic>
      </p:graphicFrame>
      <p:grpSp>
        <p:nvGrpSpPr>
          <p:cNvPr id="5" name="108 Grupo"/>
          <p:cNvGrpSpPr/>
          <p:nvPr/>
        </p:nvGrpSpPr>
        <p:grpSpPr>
          <a:xfrm>
            <a:off x="12345988" y="11052175"/>
            <a:ext cx="1446212" cy="255588"/>
            <a:chOff x="0" y="0"/>
            <a:chExt cx="1446028" cy="255181"/>
          </a:xfrm>
        </p:grpSpPr>
        <p:sp>
          <p:nvSpPr>
            <p:cNvPr id="6" name="109 Cuadro de texto"/>
            <p:cNvSpPr txBox="1"/>
            <p:nvPr/>
          </p:nvSpPr>
          <p:spPr>
            <a:xfrm>
              <a:off x="0" y="0"/>
              <a:ext cx="1063256" cy="2551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200" b="1">
                  <a:effectLst/>
                  <a:latin typeface="Times New Roman"/>
                  <a:ea typeface="Calibri"/>
                  <a:cs typeface="Times New Roman"/>
                </a:rPr>
                <a:t>CONTINÚA</a:t>
              </a:r>
              <a:endParaRPr lang="es-ES" sz="1100">
                <a:effectLst/>
                <a:ea typeface="Calibri"/>
                <a:cs typeface="Times New Roman"/>
              </a:endParaRPr>
            </a:p>
          </p:txBody>
        </p:sp>
        <p:sp>
          <p:nvSpPr>
            <p:cNvPr id="7" name="110 Flecha derecha"/>
            <p:cNvSpPr/>
            <p:nvPr/>
          </p:nvSpPr>
          <p:spPr>
            <a:xfrm>
              <a:off x="978195" y="42530"/>
              <a:ext cx="467833" cy="18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2426673537"/>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0671" y="624110"/>
            <a:ext cx="9853942" cy="551547"/>
          </a:xfrm>
        </p:spPr>
        <p:txBody>
          <a:bodyPr>
            <a:normAutofit fontScale="90000"/>
          </a:bodyPr>
          <a:lstStyle/>
          <a:p>
            <a:r>
              <a:rPr lang="es-ES" i="1" dirty="0"/>
              <a:t>Datos generales del programa-propuesta</a:t>
            </a:r>
          </a:p>
        </p:txBody>
      </p:sp>
      <p:graphicFrame>
        <p:nvGraphicFramePr>
          <p:cNvPr id="4" name="3 Tabla"/>
          <p:cNvGraphicFramePr>
            <a:graphicFrameLocks noGrp="1"/>
          </p:cNvGraphicFramePr>
          <p:nvPr>
            <p:extLst>
              <p:ext uri="{D42A27DB-BD31-4B8C-83A1-F6EECF244321}">
                <p14:modId xmlns:p14="http://schemas.microsoft.com/office/powerpoint/2010/main" val="2384647536"/>
              </p:ext>
            </p:extLst>
          </p:nvPr>
        </p:nvGraphicFramePr>
        <p:xfrm>
          <a:off x="1638300" y="1556162"/>
          <a:ext cx="8915400" cy="4937760"/>
        </p:xfrm>
        <a:graphic>
          <a:graphicData uri="http://schemas.openxmlformats.org/drawingml/2006/table">
            <a:tbl>
              <a:tblPr firstRow="1" firstCol="1" bandRow="1">
                <a:tableStyleId>{5C22544A-7EE6-4342-B048-85BDC9FD1C3A}</a:tableStyleId>
              </a:tblPr>
              <a:tblGrid>
                <a:gridCol w="3138221"/>
                <a:gridCol w="1360490"/>
                <a:gridCol w="2567602"/>
                <a:gridCol w="1849087"/>
              </a:tblGrid>
              <a:tr h="0">
                <a:tc>
                  <a:txBody>
                    <a:bodyPr/>
                    <a:lstStyle/>
                    <a:p>
                      <a:pPr algn="l">
                        <a:lnSpc>
                          <a:spcPct val="150000"/>
                        </a:lnSpc>
                        <a:spcAft>
                          <a:spcPts val="0"/>
                        </a:spcAft>
                      </a:pPr>
                      <a:r>
                        <a:rPr lang="es-ES" sz="1800">
                          <a:effectLst/>
                        </a:rPr>
                        <a:t>Nombre completo</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a:effectLst/>
                        </a:rPr>
                        <a:t>Maestría en Educación mención Enseñanza de la Matemática</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a:effectLst/>
                        </a:rPr>
                        <a:t>Tipo de trámite</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a:effectLst/>
                        </a:rPr>
                        <a:t>Nuevo</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a:effectLst/>
                        </a:rPr>
                        <a:t>Tipo de programa</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a:effectLst/>
                        </a:rPr>
                        <a:t>Maestría profesional</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a:effectLst/>
                        </a:rPr>
                        <a:t>Título que otorga</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a:effectLst/>
                        </a:rPr>
                        <a:t>Magíster en Educación </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a:effectLst/>
                        </a:rPr>
                        <a:t>Mención</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a:effectLst/>
                        </a:rPr>
                        <a:t>Enseñanza de la Matemática</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rowSpan="2">
                  <a:txBody>
                    <a:bodyPr/>
                    <a:lstStyle/>
                    <a:p>
                      <a:pPr algn="l">
                        <a:lnSpc>
                          <a:spcPct val="150000"/>
                        </a:lnSpc>
                        <a:spcAft>
                          <a:spcPts val="0"/>
                        </a:spcAft>
                      </a:pPr>
                      <a:r>
                        <a:rPr lang="es-ES" sz="1800">
                          <a:effectLst/>
                        </a:rPr>
                        <a:t>Campos del conocimiento</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Amplio</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Específico</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Detallado</a:t>
                      </a:r>
                      <a:endParaRPr lang="es-ES" sz="2800">
                        <a:effectLst/>
                        <a:latin typeface="Times New Roman"/>
                        <a:ea typeface="Calibri"/>
                        <a:cs typeface="Times New Roman"/>
                      </a:endParaRPr>
                    </a:p>
                  </a:txBody>
                  <a:tcPr marL="68580" marR="68580" marT="0" marB="0" anchor="ctr"/>
                </a:tc>
              </a:tr>
              <a:tr h="0">
                <a:tc vMerge="1">
                  <a:txBody>
                    <a:bodyPr/>
                    <a:lstStyle/>
                    <a:p>
                      <a:endParaRPr lang="es-ES"/>
                    </a:p>
                  </a:txBody>
                  <a:tcPr/>
                </a:tc>
                <a:tc>
                  <a:txBody>
                    <a:bodyPr/>
                    <a:lstStyle/>
                    <a:p>
                      <a:pPr algn="l">
                        <a:lnSpc>
                          <a:spcPct val="150000"/>
                        </a:lnSpc>
                        <a:spcAft>
                          <a:spcPts val="0"/>
                        </a:spcAft>
                      </a:pPr>
                      <a:r>
                        <a:rPr lang="es-ES" sz="1800">
                          <a:effectLst/>
                        </a:rPr>
                        <a:t>Educación</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Educación</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Ciencias de la Educación</a:t>
                      </a:r>
                      <a:endParaRPr lang="es-ES" sz="2800">
                        <a:effectLst/>
                        <a:latin typeface="Times New Roman"/>
                        <a:ea typeface="Calibri"/>
                        <a:cs typeface="Times New Roman"/>
                      </a:endParaRPr>
                    </a:p>
                  </a:txBody>
                  <a:tcPr marL="68580" marR="68580" marT="0" marB="0" anchor="ctr"/>
                </a:tc>
              </a:tr>
              <a:tr h="0">
                <a:tc>
                  <a:txBody>
                    <a:bodyPr/>
                    <a:lstStyle/>
                    <a:p>
                      <a:pPr algn="l">
                        <a:lnSpc>
                          <a:spcPct val="150000"/>
                        </a:lnSpc>
                        <a:spcAft>
                          <a:spcPts val="0"/>
                        </a:spcAft>
                      </a:pPr>
                      <a:r>
                        <a:rPr lang="es-ES" sz="1800">
                          <a:effectLst/>
                        </a:rPr>
                        <a:t>Unidad Académica a la que pertenece el proyecto</a:t>
                      </a:r>
                      <a:endParaRPr lang="es-ES" sz="2800">
                        <a:effectLst/>
                        <a:latin typeface="Times New Roman"/>
                        <a:ea typeface="Calibri"/>
                        <a:cs typeface="Times New Roman"/>
                      </a:endParaRPr>
                    </a:p>
                  </a:txBody>
                  <a:tcPr marL="68580" marR="68580" marT="0" marB="0" anchor="ctr"/>
                </a:tc>
                <a:tc gridSpan="3">
                  <a:txBody>
                    <a:bodyPr/>
                    <a:lstStyle/>
                    <a:p>
                      <a:pPr algn="just">
                        <a:lnSpc>
                          <a:spcPct val="150000"/>
                        </a:lnSpc>
                        <a:spcAft>
                          <a:spcPts val="0"/>
                        </a:spcAft>
                      </a:pPr>
                      <a:r>
                        <a:rPr lang="es-ES" sz="1800">
                          <a:effectLst/>
                        </a:rPr>
                        <a:t>Departamento de Ciencias Humanas y Sociales de la ESPE </a:t>
                      </a:r>
                      <a:endParaRPr lang="es-ES" sz="280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a:effectLst/>
                        </a:rPr>
                        <a:t>Modalidad de estudios</a:t>
                      </a:r>
                      <a:endParaRPr lang="es-ES" sz="280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dirty="0">
                          <a:effectLst/>
                        </a:rPr>
                        <a:t>En línea</a:t>
                      </a:r>
                      <a:endParaRPr lang="es-ES" sz="28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1731648373"/>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5954" y="173734"/>
            <a:ext cx="9322130" cy="551547"/>
          </a:xfrm>
        </p:spPr>
        <p:txBody>
          <a:bodyPr>
            <a:normAutofit/>
          </a:bodyPr>
          <a:lstStyle/>
          <a:p>
            <a:r>
              <a:rPr lang="es-ES" sz="2800" i="1" dirty="0" smtClean="0"/>
              <a:t>Carga horaria y organización de los aprendizajes</a:t>
            </a:r>
            <a:endParaRPr lang="es-ES" sz="2800" i="1" dirty="0"/>
          </a:p>
        </p:txBody>
      </p:sp>
      <p:graphicFrame>
        <p:nvGraphicFramePr>
          <p:cNvPr id="3" name="2 Tabla"/>
          <p:cNvGraphicFramePr>
            <a:graphicFrameLocks noGrp="1"/>
          </p:cNvGraphicFramePr>
          <p:nvPr>
            <p:extLst>
              <p:ext uri="{D42A27DB-BD31-4B8C-83A1-F6EECF244321}">
                <p14:modId xmlns:p14="http://schemas.microsoft.com/office/powerpoint/2010/main" val="572523484"/>
              </p:ext>
            </p:extLst>
          </p:nvPr>
        </p:nvGraphicFramePr>
        <p:xfrm>
          <a:off x="316173" y="746554"/>
          <a:ext cx="11559654" cy="6085683"/>
        </p:xfrm>
        <a:graphic>
          <a:graphicData uri="http://schemas.openxmlformats.org/drawingml/2006/table">
            <a:tbl>
              <a:tblPr firstRow="1" firstCol="1" bandRow="1">
                <a:tableStyleId>{5C22544A-7EE6-4342-B048-85BDC9FD1C3A}</a:tableStyleId>
              </a:tblPr>
              <a:tblGrid>
                <a:gridCol w="5322627"/>
                <a:gridCol w="6237027"/>
              </a:tblGrid>
              <a:tr h="111289">
                <a:tc>
                  <a:txBody>
                    <a:bodyPr/>
                    <a:lstStyle/>
                    <a:p>
                      <a:pPr algn="l">
                        <a:lnSpc>
                          <a:spcPct val="150000"/>
                        </a:lnSpc>
                        <a:spcAft>
                          <a:spcPts val="0"/>
                        </a:spcAft>
                      </a:pPr>
                      <a:r>
                        <a:rPr lang="es-ES" sz="1200" dirty="0">
                          <a:effectLst/>
                        </a:rPr>
                        <a:t>Organización del periodo académico</a:t>
                      </a:r>
                      <a:endParaRPr lang="es-ES" sz="1200" dirty="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a:effectLst/>
                        </a:rPr>
                        <a:t>Semestres</a:t>
                      </a:r>
                      <a:endParaRPr lang="es-ES" sz="1200">
                        <a:effectLst/>
                        <a:latin typeface="Times New Roman"/>
                        <a:ea typeface="Calibri"/>
                        <a:cs typeface="Times New Roman"/>
                      </a:endParaRPr>
                    </a:p>
                  </a:txBody>
                  <a:tcPr marL="33387" marR="33387" marT="0" marB="0" anchor="ctr"/>
                </a:tc>
              </a:tr>
              <a:tr h="111289">
                <a:tc>
                  <a:txBody>
                    <a:bodyPr/>
                    <a:lstStyle/>
                    <a:p>
                      <a:pPr algn="l">
                        <a:lnSpc>
                          <a:spcPct val="150000"/>
                        </a:lnSpc>
                        <a:spcAft>
                          <a:spcPts val="0"/>
                        </a:spcAft>
                      </a:pPr>
                      <a:r>
                        <a:rPr lang="es-ES" sz="1200">
                          <a:effectLst/>
                        </a:rPr>
                        <a:t>Duración del programa</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a:effectLst/>
                        </a:rPr>
                        <a:t>4 semestres, igual a 2 años</a:t>
                      </a:r>
                      <a:endParaRPr lang="es-ES" sz="1200">
                        <a:effectLst/>
                        <a:latin typeface="Times New Roman"/>
                        <a:ea typeface="Calibri"/>
                        <a:cs typeface="Times New Roman"/>
                      </a:endParaRPr>
                    </a:p>
                  </a:txBody>
                  <a:tcPr marL="33387" marR="33387" marT="0" marB="0" anchor="ctr"/>
                </a:tc>
              </a:tr>
              <a:tr h="111289">
                <a:tc>
                  <a:txBody>
                    <a:bodyPr/>
                    <a:lstStyle/>
                    <a:p>
                      <a:pPr algn="l">
                        <a:lnSpc>
                          <a:spcPct val="150000"/>
                        </a:lnSpc>
                        <a:spcAft>
                          <a:spcPts val="0"/>
                        </a:spcAft>
                      </a:pPr>
                      <a:r>
                        <a:rPr lang="es-ES" sz="1200">
                          <a:effectLst/>
                        </a:rPr>
                        <a:t>Duración de la fase de docencia</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a:effectLst/>
                        </a:rPr>
                        <a:t>3 semestres, igual a 1,5 años</a:t>
                      </a:r>
                      <a:endParaRPr lang="es-ES" sz="1200">
                        <a:effectLst/>
                        <a:latin typeface="Times New Roman"/>
                        <a:ea typeface="Calibri"/>
                        <a:cs typeface="Times New Roman"/>
                      </a:endParaRPr>
                    </a:p>
                  </a:txBody>
                  <a:tcPr marL="33387" marR="33387" marT="0" marB="0" anchor="ctr"/>
                </a:tc>
              </a:tr>
              <a:tr h="222577">
                <a:tc>
                  <a:txBody>
                    <a:bodyPr/>
                    <a:lstStyle/>
                    <a:p>
                      <a:pPr algn="l">
                        <a:lnSpc>
                          <a:spcPct val="150000"/>
                        </a:lnSpc>
                        <a:spcAft>
                          <a:spcPts val="0"/>
                        </a:spcAft>
                      </a:pPr>
                      <a:r>
                        <a:rPr lang="es-ES" sz="1200">
                          <a:effectLst/>
                        </a:rPr>
                        <a:t>Duración de la preparación del trabajo de graduación</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a:effectLst/>
                        </a:rPr>
                        <a:t>1 semestre ordinario</a:t>
                      </a:r>
                    </a:p>
                    <a:p>
                      <a:pPr algn="l">
                        <a:lnSpc>
                          <a:spcPct val="150000"/>
                        </a:lnSpc>
                        <a:spcAft>
                          <a:spcPts val="0"/>
                        </a:spcAft>
                      </a:pPr>
                      <a:r>
                        <a:rPr lang="es-ES" sz="1200">
                          <a:effectLst/>
                        </a:rPr>
                        <a:t>1 semestre extraordinario, mediante prorroga</a:t>
                      </a:r>
                      <a:endParaRPr lang="es-ES" sz="1200">
                        <a:effectLst/>
                        <a:latin typeface="Times New Roman"/>
                        <a:ea typeface="Calibri"/>
                        <a:cs typeface="Times New Roman"/>
                      </a:endParaRPr>
                    </a:p>
                  </a:txBody>
                  <a:tcPr marL="33387" marR="33387" marT="0" marB="0" anchor="ctr"/>
                </a:tc>
              </a:tr>
              <a:tr h="111289">
                <a:tc>
                  <a:txBody>
                    <a:bodyPr/>
                    <a:lstStyle/>
                    <a:p>
                      <a:pPr algn="l">
                        <a:lnSpc>
                          <a:spcPct val="150000"/>
                        </a:lnSpc>
                        <a:spcAft>
                          <a:spcPts val="0"/>
                        </a:spcAft>
                      </a:pPr>
                      <a:r>
                        <a:rPr lang="es-ES" sz="1200">
                          <a:effectLst/>
                        </a:rPr>
                        <a:t>Números de horas con que se aprueba el programa</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a:effectLst/>
                        </a:rPr>
                        <a:t>2200 horas (incluido la titulación)</a:t>
                      </a:r>
                      <a:endParaRPr lang="es-ES" sz="1200">
                        <a:effectLst/>
                        <a:latin typeface="Times New Roman"/>
                        <a:ea typeface="Calibri"/>
                        <a:cs typeface="Times New Roman"/>
                      </a:endParaRPr>
                    </a:p>
                  </a:txBody>
                  <a:tcPr marL="33387" marR="33387" marT="0" marB="0" anchor="ctr"/>
                </a:tc>
              </a:tr>
              <a:tr h="445155">
                <a:tc>
                  <a:txBody>
                    <a:bodyPr/>
                    <a:lstStyle/>
                    <a:p>
                      <a:pPr algn="l">
                        <a:lnSpc>
                          <a:spcPct val="150000"/>
                        </a:lnSpc>
                        <a:spcAft>
                          <a:spcPts val="0"/>
                        </a:spcAft>
                      </a:pPr>
                      <a:r>
                        <a:rPr lang="es-ES" sz="1200">
                          <a:effectLst/>
                        </a:rPr>
                        <a:t>Número de horas por total por componente</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dirty="0">
                          <a:effectLst/>
                        </a:rPr>
                        <a:t>Unidad de titulación: 440</a:t>
                      </a:r>
                    </a:p>
                    <a:p>
                      <a:pPr algn="just">
                        <a:lnSpc>
                          <a:spcPct val="150000"/>
                        </a:lnSpc>
                        <a:spcAft>
                          <a:spcPts val="0"/>
                        </a:spcAft>
                      </a:pPr>
                      <a:r>
                        <a:rPr lang="es-ES" sz="1200" dirty="0">
                          <a:effectLst/>
                        </a:rPr>
                        <a:t>Componente de docencia: </a:t>
                      </a:r>
                      <a:r>
                        <a:rPr lang="es-ES" sz="1200" dirty="0" smtClean="0">
                          <a:effectLst/>
                        </a:rPr>
                        <a:t>731</a:t>
                      </a:r>
                      <a:endParaRPr lang="es-ES" sz="1200" dirty="0">
                        <a:effectLst/>
                      </a:endParaRPr>
                    </a:p>
                    <a:p>
                      <a:pPr algn="just">
                        <a:lnSpc>
                          <a:spcPct val="150000"/>
                        </a:lnSpc>
                        <a:spcAft>
                          <a:spcPts val="0"/>
                        </a:spcAft>
                      </a:pPr>
                      <a:r>
                        <a:rPr lang="es-ES" sz="1200" dirty="0" smtClean="0">
                          <a:effectLst/>
                        </a:rPr>
                        <a:t>        Aprendizaje </a:t>
                      </a:r>
                      <a:r>
                        <a:rPr lang="es-ES" sz="1200" dirty="0">
                          <a:effectLst/>
                        </a:rPr>
                        <a:t>colaborativo: 183</a:t>
                      </a:r>
                    </a:p>
                    <a:p>
                      <a:pPr algn="just">
                        <a:lnSpc>
                          <a:spcPct val="150000"/>
                        </a:lnSpc>
                        <a:spcAft>
                          <a:spcPts val="0"/>
                        </a:spcAft>
                      </a:pPr>
                      <a:r>
                        <a:rPr lang="es-ES" sz="1200" dirty="0" smtClean="0">
                          <a:effectLst/>
                        </a:rPr>
                        <a:t>        Aprendizaje </a:t>
                      </a:r>
                      <a:r>
                        <a:rPr lang="es-ES" sz="1200" dirty="0">
                          <a:effectLst/>
                        </a:rPr>
                        <a:t>asistido por docente:  548</a:t>
                      </a:r>
                      <a:endParaRPr lang="es-ES" sz="1200" dirty="0">
                        <a:effectLst/>
                        <a:latin typeface="Times New Roman"/>
                        <a:ea typeface="Calibri"/>
                        <a:cs typeface="Times New Roman"/>
                      </a:endParaRPr>
                    </a:p>
                  </a:txBody>
                  <a:tcPr marL="33387" marR="33387" marT="0" marB="0" anchor="ctr"/>
                </a:tc>
              </a:tr>
              <a:tr h="333866">
                <a:tc>
                  <a:txBody>
                    <a:bodyPr/>
                    <a:lstStyle/>
                    <a:p>
                      <a:pPr algn="l">
                        <a:lnSpc>
                          <a:spcPct val="150000"/>
                        </a:lnSpc>
                        <a:spcAft>
                          <a:spcPts val="0"/>
                        </a:spcAft>
                      </a:pPr>
                      <a:r>
                        <a:rPr lang="es-ES" sz="1200">
                          <a:effectLst/>
                        </a:rPr>
                        <a:t>Número de horas de otros componentes</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dirty="0">
                          <a:effectLst/>
                        </a:rPr>
                        <a:t>Total horas de otros componentes: 1469</a:t>
                      </a:r>
                    </a:p>
                    <a:p>
                      <a:pPr algn="just">
                        <a:lnSpc>
                          <a:spcPct val="150000"/>
                        </a:lnSpc>
                        <a:spcAft>
                          <a:spcPts val="0"/>
                        </a:spcAft>
                      </a:pPr>
                      <a:r>
                        <a:rPr lang="es-ES" sz="1200" dirty="0" smtClean="0">
                          <a:effectLst/>
                        </a:rPr>
                        <a:t>        Prácticas </a:t>
                      </a:r>
                      <a:r>
                        <a:rPr lang="es-ES" sz="1200" dirty="0">
                          <a:effectLst/>
                        </a:rPr>
                        <a:t>de aprendizaje: 360</a:t>
                      </a:r>
                    </a:p>
                    <a:p>
                      <a:pPr algn="just">
                        <a:lnSpc>
                          <a:spcPct val="150000"/>
                        </a:lnSpc>
                        <a:spcAft>
                          <a:spcPts val="0"/>
                        </a:spcAft>
                      </a:pPr>
                      <a:r>
                        <a:rPr lang="es-ES" sz="1200" dirty="0" smtClean="0">
                          <a:effectLst/>
                        </a:rPr>
                        <a:t>        Aprendizaje </a:t>
                      </a:r>
                      <a:r>
                        <a:rPr lang="es-ES" sz="1200" dirty="0">
                          <a:effectLst/>
                        </a:rPr>
                        <a:t>autónomo: 1109</a:t>
                      </a:r>
                      <a:endParaRPr lang="es-ES" sz="1200" dirty="0">
                        <a:effectLst/>
                        <a:latin typeface="Times New Roman"/>
                        <a:ea typeface="Calibri"/>
                        <a:cs typeface="Times New Roman"/>
                      </a:endParaRPr>
                    </a:p>
                  </a:txBody>
                  <a:tcPr marL="33387" marR="33387" marT="0" marB="0" anchor="ctr"/>
                </a:tc>
              </a:tr>
              <a:tr h="111289">
                <a:tc>
                  <a:txBody>
                    <a:bodyPr/>
                    <a:lstStyle/>
                    <a:p>
                      <a:pPr algn="l">
                        <a:lnSpc>
                          <a:spcPct val="150000"/>
                        </a:lnSpc>
                        <a:spcAft>
                          <a:spcPts val="0"/>
                        </a:spcAft>
                      </a:pPr>
                      <a:r>
                        <a:rPr lang="es-ES" sz="1200">
                          <a:effectLst/>
                        </a:rPr>
                        <a:t>Número de paralelos por cohorte</a:t>
                      </a:r>
                      <a:endParaRPr lang="es-ES" sz="1200">
                        <a:effectLst/>
                        <a:latin typeface="Times New Roman"/>
                        <a:ea typeface="Calibri"/>
                        <a:cs typeface="Times New Roman"/>
                      </a:endParaRPr>
                    </a:p>
                  </a:txBody>
                  <a:tcPr marL="33387" marR="33387" marT="0" marB="0" anchor="ctr"/>
                </a:tc>
                <a:tc>
                  <a:txBody>
                    <a:bodyPr/>
                    <a:lstStyle/>
                    <a:p>
                      <a:pPr algn="l">
                        <a:lnSpc>
                          <a:spcPct val="150000"/>
                        </a:lnSpc>
                        <a:spcAft>
                          <a:spcPts val="0"/>
                        </a:spcAft>
                      </a:pPr>
                      <a:r>
                        <a:rPr lang="es-ES" sz="1200">
                          <a:effectLst/>
                        </a:rPr>
                        <a:t>2 (dos)</a:t>
                      </a:r>
                      <a:endParaRPr lang="es-ES" sz="1200">
                        <a:effectLst/>
                        <a:latin typeface="Times New Roman"/>
                        <a:ea typeface="Calibri"/>
                        <a:cs typeface="Times New Roman"/>
                      </a:endParaRPr>
                    </a:p>
                  </a:txBody>
                  <a:tcPr marL="33387" marR="33387" marT="0" marB="0" anchor="ctr"/>
                </a:tc>
              </a:tr>
              <a:tr h="111289">
                <a:tc>
                  <a:txBody>
                    <a:bodyPr/>
                    <a:lstStyle/>
                    <a:p>
                      <a:pPr algn="l">
                        <a:lnSpc>
                          <a:spcPct val="150000"/>
                        </a:lnSpc>
                        <a:spcAft>
                          <a:spcPts val="0"/>
                        </a:spcAft>
                      </a:pPr>
                      <a:r>
                        <a:rPr lang="es-ES" sz="1200">
                          <a:effectLst/>
                        </a:rPr>
                        <a:t>Número de estudiantes por paralelo</a:t>
                      </a:r>
                      <a:endParaRPr lang="es-ES" sz="1200">
                        <a:effectLst/>
                        <a:latin typeface="Times New Roman"/>
                        <a:ea typeface="Calibri"/>
                        <a:cs typeface="Times New Roman"/>
                      </a:endParaRPr>
                    </a:p>
                  </a:txBody>
                  <a:tcPr marL="33387" marR="33387" marT="0" marB="0"/>
                </a:tc>
                <a:tc>
                  <a:txBody>
                    <a:bodyPr/>
                    <a:lstStyle/>
                    <a:p>
                      <a:pPr algn="l">
                        <a:lnSpc>
                          <a:spcPct val="150000"/>
                        </a:lnSpc>
                        <a:spcAft>
                          <a:spcPts val="0"/>
                        </a:spcAft>
                      </a:pPr>
                      <a:r>
                        <a:rPr lang="es-ES" sz="1200" dirty="0">
                          <a:effectLst/>
                        </a:rPr>
                        <a:t>30 (Art. 40 Reglamento de carreras y programas académicos modalidades en línea)</a:t>
                      </a:r>
                      <a:endParaRPr lang="es-ES" sz="1200" dirty="0">
                        <a:effectLst/>
                        <a:latin typeface="Times New Roman"/>
                        <a:ea typeface="Calibri"/>
                        <a:cs typeface="Times New Roman"/>
                      </a:endParaRPr>
                    </a:p>
                  </a:txBody>
                  <a:tcPr marL="33387" marR="33387" marT="0" marB="0" anchor="ctr"/>
                </a:tc>
              </a:tr>
              <a:tr h="324963">
                <a:tc>
                  <a:txBody>
                    <a:bodyPr/>
                    <a:lstStyle/>
                    <a:p>
                      <a:pPr algn="l">
                        <a:lnSpc>
                          <a:spcPct val="150000"/>
                        </a:lnSpc>
                        <a:spcAft>
                          <a:spcPts val="0"/>
                        </a:spcAft>
                      </a:pPr>
                      <a:r>
                        <a:rPr lang="es-ES" sz="1200" dirty="0">
                          <a:effectLst/>
                        </a:rPr>
                        <a:t>Proyección de la matrícula por años de vigencia del programa</a:t>
                      </a:r>
                      <a:endParaRPr lang="es-ES" sz="1200" dirty="0">
                        <a:effectLst/>
                        <a:latin typeface="Times New Roman"/>
                        <a:ea typeface="Calibri"/>
                        <a:cs typeface="Times New Roman"/>
                      </a:endParaRPr>
                    </a:p>
                  </a:txBody>
                  <a:tcPr marL="33387" marR="33387" marT="0" marB="0" anchor="ctr"/>
                </a:tc>
                <a:tc>
                  <a:txBody>
                    <a:bodyPr/>
                    <a:lstStyle/>
                    <a:p>
                      <a:pPr algn="l">
                        <a:lnSpc>
                          <a:spcPct val="150000"/>
                        </a:lnSpc>
                        <a:spcAft>
                          <a:spcPts val="0"/>
                        </a:spcAft>
                      </a:pPr>
                      <a:r>
                        <a:rPr lang="es-ES" sz="1200" dirty="0">
                          <a:effectLst/>
                        </a:rPr>
                        <a:t>Año </a:t>
                      </a:r>
                      <a:r>
                        <a:rPr lang="es-ES" sz="1200" dirty="0" smtClean="0">
                          <a:effectLst/>
                        </a:rPr>
                        <a:t>1</a:t>
                      </a:r>
                      <a:r>
                        <a:rPr lang="es-ES" sz="1200" baseline="0" dirty="0" smtClean="0">
                          <a:effectLst/>
                        </a:rPr>
                        <a:t> (60 estudiantes)</a:t>
                      </a:r>
                      <a:endParaRPr lang="es-ES" sz="1200" dirty="0">
                        <a:effectLst/>
                      </a:endParaRPr>
                    </a:p>
                  </a:txBody>
                  <a:tcPr marL="33387" marR="33387" marT="0" marB="0" anchor="ctr"/>
                </a:tc>
              </a:tr>
              <a:tr h="111289">
                <a:tc>
                  <a:txBody>
                    <a:bodyPr/>
                    <a:lstStyle/>
                    <a:p>
                      <a:pPr algn="l">
                        <a:lnSpc>
                          <a:spcPct val="150000"/>
                        </a:lnSpc>
                        <a:spcAft>
                          <a:spcPts val="0"/>
                        </a:spcAft>
                      </a:pPr>
                      <a:r>
                        <a:rPr lang="es-ES" sz="1200" dirty="0">
                          <a:effectLst/>
                        </a:rPr>
                        <a:t>Convenios</a:t>
                      </a:r>
                      <a:endParaRPr lang="es-ES" sz="1200" dirty="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dirty="0">
                          <a:effectLst/>
                        </a:rPr>
                        <a:t>No aplica.</a:t>
                      </a:r>
                      <a:endParaRPr lang="es-ES" sz="1200" dirty="0">
                        <a:effectLst/>
                        <a:latin typeface="Times New Roman"/>
                        <a:ea typeface="Calibri"/>
                        <a:cs typeface="Times New Roman"/>
                      </a:endParaRPr>
                    </a:p>
                  </a:txBody>
                  <a:tcPr marL="33387" marR="33387" marT="0" marB="0" anchor="ctr"/>
                </a:tc>
              </a:tr>
              <a:tr h="445155">
                <a:tc>
                  <a:txBody>
                    <a:bodyPr/>
                    <a:lstStyle/>
                    <a:p>
                      <a:pPr algn="l">
                        <a:lnSpc>
                          <a:spcPct val="150000"/>
                        </a:lnSpc>
                        <a:spcAft>
                          <a:spcPts val="0"/>
                        </a:spcAft>
                      </a:pPr>
                      <a:r>
                        <a:rPr lang="es-ES" sz="1200">
                          <a:effectLst/>
                        </a:rPr>
                        <a:t>Costos</a:t>
                      </a:r>
                      <a:endParaRPr lang="es-ES" sz="1200">
                        <a:effectLst/>
                        <a:latin typeface="Times New Roman"/>
                        <a:ea typeface="Calibri"/>
                        <a:cs typeface="Times New Roman"/>
                      </a:endParaRPr>
                    </a:p>
                  </a:txBody>
                  <a:tcPr marL="33387" marR="33387" marT="0" marB="0" anchor="ctr"/>
                </a:tc>
                <a:tc>
                  <a:txBody>
                    <a:bodyPr/>
                    <a:lstStyle/>
                    <a:p>
                      <a:pPr algn="just">
                        <a:lnSpc>
                          <a:spcPct val="150000"/>
                        </a:lnSpc>
                        <a:spcAft>
                          <a:spcPts val="0"/>
                        </a:spcAft>
                      </a:pPr>
                      <a:r>
                        <a:rPr lang="es-ES" sz="1200" dirty="0">
                          <a:effectLst/>
                        </a:rPr>
                        <a:t>Costo total: $6.500,00</a:t>
                      </a:r>
                    </a:p>
                    <a:p>
                      <a:pPr algn="just">
                        <a:lnSpc>
                          <a:spcPct val="150000"/>
                        </a:lnSpc>
                        <a:spcAft>
                          <a:spcPts val="0"/>
                        </a:spcAft>
                      </a:pPr>
                      <a:r>
                        <a:rPr lang="es-ES" sz="1200" dirty="0">
                          <a:effectLst/>
                        </a:rPr>
                        <a:t>Inscripción: $93,75</a:t>
                      </a:r>
                    </a:p>
                    <a:p>
                      <a:pPr algn="l">
                        <a:lnSpc>
                          <a:spcPct val="150000"/>
                        </a:lnSpc>
                        <a:spcAft>
                          <a:spcPts val="0"/>
                        </a:spcAft>
                      </a:pPr>
                      <a:r>
                        <a:rPr lang="es-ES" sz="1200" dirty="0">
                          <a:effectLst/>
                        </a:rPr>
                        <a:t>Colegiatura: $5.146,25</a:t>
                      </a:r>
                    </a:p>
                    <a:p>
                      <a:pPr algn="l">
                        <a:lnSpc>
                          <a:spcPct val="150000"/>
                        </a:lnSpc>
                        <a:spcAft>
                          <a:spcPts val="0"/>
                        </a:spcAft>
                      </a:pPr>
                      <a:r>
                        <a:rPr lang="es-ES" sz="1200" dirty="0">
                          <a:effectLst/>
                        </a:rPr>
                        <a:t>Titulación: $1.260,00</a:t>
                      </a:r>
                      <a:endParaRPr lang="es-ES" sz="1200" dirty="0">
                        <a:effectLst/>
                        <a:latin typeface="Times New Roman"/>
                        <a:ea typeface="Calibri"/>
                        <a:cs typeface="Times New Roman"/>
                      </a:endParaRPr>
                    </a:p>
                  </a:txBody>
                  <a:tcPr marL="33387" marR="33387" marT="0" marB="0" anchor="ctr"/>
                </a:tc>
              </a:tr>
            </a:tbl>
          </a:graphicData>
        </a:graphic>
      </p:graphicFrame>
    </p:spTree>
    <p:extLst>
      <p:ext uri="{BB962C8B-B14F-4D97-AF65-F5344CB8AC3E}">
        <p14:creationId xmlns:p14="http://schemas.microsoft.com/office/powerpoint/2010/main" val="4043650966"/>
      </p:ext>
    </p:extLst>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5954" y="173734"/>
            <a:ext cx="9322130" cy="551547"/>
          </a:xfrm>
        </p:spPr>
        <p:txBody>
          <a:bodyPr>
            <a:normAutofit/>
          </a:bodyPr>
          <a:lstStyle/>
          <a:p>
            <a:pPr algn="ctr"/>
            <a:r>
              <a:rPr lang="es-ES" sz="2800" i="1" dirty="0"/>
              <a:t>Descripción general programa-propuesta</a:t>
            </a: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2497044303"/>
              </p:ext>
            </p:extLst>
          </p:nvPr>
        </p:nvGraphicFramePr>
        <p:xfrm>
          <a:off x="341194" y="764318"/>
          <a:ext cx="11573301" cy="5874258"/>
        </p:xfrm>
        <a:graphic>
          <a:graphicData uri="http://schemas.openxmlformats.org/drawingml/2006/table">
            <a:tbl>
              <a:tblPr firstRow="1" firstCol="1" bandRow="1">
                <a:tableStyleId>{5C22544A-7EE6-4342-B048-85BDC9FD1C3A}</a:tableStyleId>
              </a:tblPr>
              <a:tblGrid>
                <a:gridCol w="3485878"/>
                <a:gridCol w="8087423"/>
              </a:tblGrid>
              <a:tr h="0">
                <a:tc gridSpan="2">
                  <a:txBody>
                    <a:bodyPr/>
                    <a:lstStyle/>
                    <a:p>
                      <a:pPr algn="l">
                        <a:lnSpc>
                          <a:spcPct val="150000"/>
                        </a:lnSpc>
                        <a:spcAft>
                          <a:spcPts val="0"/>
                        </a:spcAft>
                      </a:pPr>
                      <a:r>
                        <a:rPr lang="es-ES" sz="1300">
                          <a:effectLst/>
                        </a:rPr>
                        <a:t>Objetivos del programa</a:t>
                      </a:r>
                      <a:endParaRPr lang="es-ES" sz="1300">
                        <a:effectLst/>
                        <a:latin typeface="Times New Roman"/>
                        <a:ea typeface="Calibri"/>
                        <a:cs typeface="Times New Roman"/>
                      </a:endParaRPr>
                    </a:p>
                  </a:txBody>
                  <a:tcPr marL="68580" marR="68580" marT="0" marB="0" anchor="ctr"/>
                </a:tc>
                <a:tc hMerge="1">
                  <a:txBody>
                    <a:bodyPr/>
                    <a:lstStyle/>
                    <a:p>
                      <a:endParaRPr lang="es-ES"/>
                    </a:p>
                  </a:txBody>
                  <a:tcPr/>
                </a:tc>
              </a:tr>
              <a:tr h="0">
                <a:tc>
                  <a:txBody>
                    <a:bodyPr/>
                    <a:lstStyle/>
                    <a:p>
                      <a:pPr algn="l">
                        <a:lnSpc>
                          <a:spcPct val="150000"/>
                        </a:lnSpc>
                        <a:spcAft>
                          <a:spcPts val="0"/>
                        </a:spcAft>
                      </a:pPr>
                      <a:r>
                        <a:rPr lang="es-ES" sz="1300">
                          <a:effectLst/>
                        </a:rPr>
                        <a:t>Objetivo General</a:t>
                      </a:r>
                      <a:endParaRPr lang="es-ES" sz="13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S" sz="1300">
                          <a:effectLst/>
                        </a:rPr>
                        <a:t>Formar profesionales que comprendan y manejen adecuadamente las herramientas conceptuales, metodológicas y didácticas necesarias para solventar los problemas de enseñanza-aprendizaje más frecuentes que los docentes enfrentan en los ámbitos de la Enseñanza de la Matemática.</a:t>
                      </a:r>
                    </a:p>
                    <a:p>
                      <a:pPr>
                        <a:lnSpc>
                          <a:spcPct val="115000"/>
                        </a:lnSpc>
                        <a:spcAft>
                          <a:spcPts val="0"/>
                        </a:spcAft>
                      </a:pPr>
                      <a:r>
                        <a:rPr lang="es-MX" sz="1300">
                          <a:effectLst/>
                        </a:rPr>
                        <a:t>CONTINÚA</a:t>
                      </a:r>
                      <a:endParaRPr lang="es-ES" sz="1300">
                        <a:effectLst/>
                        <a:latin typeface="Calibri"/>
                        <a:ea typeface="Calibri"/>
                        <a:cs typeface="Times New Roman"/>
                      </a:endParaRPr>
                    </a:p>
                  </a:txBody>
                  <a:tcPr marL="68580" marR="68580" marT="0" marB="0" anchor="ctr"/>
                </a:tc>
              </a:tr>
              <a:tr h="0">
                <a:tc>
                  <a:txBody>
                    <a:bodyPr/>
                    <a:lstStyle/>
                    <a:p>
                      <a:pPr algn="l">
                        <a:lnSpc>
                          <a:spcPct val="150000"/>
                        </a:lnSpc>
                        <a:spcAft>
                          <a:spcPts val="0"/>
                        </a:spcAft>
                      </a:pPr>
                      <a:r>
                        <a:rPr lang="es-ES" sz="1300">
                          <a:effectLst/>
                        </a:rPr>
                        <a:t>Objetivos Específicos</a:t>
                      </a:r>
                      <a:endParaRPr lang="es-ES" sz="13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S" sz="1300" dirty="0">
                          <a:effectLst/>
                        </a:rPr>
                        <a:t>La Maestría en Educación mención Enseñanza de la Matemática concreta su objetivo general a través de los siguientes objetivos:</a:t>
                      </a:r>
                    </a:p>
                    <a:p>
                      <a:pPr marL="342900" lvl="0" indent="-342900" algn="just">
                        <a:lnSpc>
                          <a:spcPct val="150000"/>
                        </a:lnSpc>
                        <a:spcAft>
                          <a:spcPts val="0"/>
                        </a:spcAft>
                        <a:buFont typeface="Symbol"/>
                        <a:buChar char=""/>
                      </a:pPr>
                      <a:r>
                        <a:rPr lang="es-ES" sz="1300" dirty="0">
                          <a:effectLst/>
                        </a:rPr>
                        <a:t>Comprender los cambios psicosociales y cognitivos en la actual generación de estudiantes para promover el interés y motivarlos en la adquisición de saberes. </a:t>
                      </a:r>
                    </a:p>
                    <a:p>
                      <a:pPr marL="342900" lvl="0" indent="-342900" algn="just">
                        <a:lnSpc>
                          <a:spcPct val="150000"/>
                        </a:lnSpc>
                        <a:spcAft>
                          <a:spcPts val="0"/>
                        </a:spcAft>
                        <a:buFont typeface="Symbol"/>
                        <a:buChar char=""/>
                      </a:pPr>
                      <a:r>
                        <a:rPr lang="es-ES" sz="1300" dirty="0">
                          <a:effectLst/>
                        </a:rPr>
                        <a:t>Formar en conocimientos pedagógicos y profesionales a docentes que ejercen la Enseñanza de la Matemática, en relación con los cambios curriculares propuestos por el Ministerio de Educación, acorde a nuevas tendencias para el logro de estándares de aprendizaje y desempeño profesional docente.</a:t>
                      </a:r>
                    </a:p>
                    <a:p>
                      <a:pPr marL="342900" lvl="0" indent="-342900" algn="just">
                        <a:lnSpc>
                          <a:spcPct val="150000"/>
                        </a:lnSpc>
                        <a:spcAft>
                          <a:spcPts val="0"/>
                        </a:spcAft>
                        <a:buFont typeface="Symbol"/>
                        <a:buChar char=""/>
                      </a:pPr>
                      <a:r>
                        <a:rPr lang="es-ES" sz="1300" dirty="0">
                          <a:effectLst/>
                        </a:rPr>
                        <a:t>Formar competencias profesionales en los docentes para evidenciar el enfoque de atención a la diversidad mediante la aplicación de metodologías apropiadas para contrarrestar las dificultades de aprendizaje diagnosticadas.</a:t>
                      </a:r>
                    </a:p>
                    <a:p>
                      <a:pPr marL="342900" lvl="0" indent="-342900" algn="just">
                        <a:lnSpc>
                          <a:spcPct val="150000"/>
                        </a:lnSpc>
                        <a:spcAft>
                          <a:spcPts val="0"/>
                        </a:spcAft>
                        <a:buFont typeface="Symbol"/>
                        <a:buChar char=""/>
                      </a:pPr>
                      <a:r>
                        <a:rPr lang="es-ES" sz="1300" dirty="0">
                          <a:effectLst/>
                        </a:rPr>
                        <a:t>Proponer soluciones a las diversas problemáticas que presenta el docente para contribuir en la construcción y aplicación de nuevos enfoques o fortalecerlos dentro del sistema educativo, desde una perspectiva local y global.</a:t>
                      </a:r>
                      <a:endParaRPr lang="es-ES" sz="1300" dirty="0">
                        <a:effectLst/>
                        <a:latin typeface="Times New Roman"/>
                        <a:ea typeface="Calibri"/>
                        <a:cs typeface="Times New Roman"/>
                      </a:endParaRPr>
                    </a:p>
                  </a:txBody>
                  <a:tcPr marL="68580" marR="68580" marT="0" marB="0" anchor="ctr"/>
                </a:tc>
              </a:tr>
            </a:tbl>
          </a:graphicData>
        </a:graphic>
      </p:graphicFrame>
      <p:grpSp>
        <p:nvGrpSpPr>
          <p:cNvPr id="5" name="90 Grupo"/>
          <p:cNvGrpSpPr/>
          <p:nvPr/>
        </p:nvGrpSpPr>
        <p:grpSpPr>
          <a:xfrm>
            <a:off x="8112125" y="11237913"/>
            <a:ext cx="1446213" cy="255587"/>
            <a:chOff x="0" y="0"/>
            <a:chExt cx="1446028" cy="255181"/>
          </a:xfrm>
        </p:grpSpPr>
        <p:sp>
          <p:nvSpPr>
            <p:cNvPr id="6" name="91 Cuadro de texto"/>
            <p:cNvSpPr txBox="1"/>
            <p:nvPr/>
          </p:nvSpPr>
          <p:spPr>
            <a:xfrm>
              <a:off x="0" y="0"/>
              <a:ext cx="1063256" cy="2551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200" b="1">
                  <a:effectLst/>
                  <a:latin typeface="Times New Roman"/>
                  <a:ea typeface="Calibri"/>
                  <a:cs typeface="Times New Roman"/>
                </a:rPr>
                <a:t>CONTINÚA</a:t>
              </a:r>
              <a:endParaRPr lang="es-ES" sz="1100">
                <a:effectLst/>
                <a:ea typeface="Calibri"/>
                <a:cs typeface="Times New Roman"/>
              </a:endParaRPr>
            </a:p>
          </p:txBody>
        </p:sp>
        <p:sp>
          <p:nvSpPr>
            <p:cNvPr id="7" name="92 Flecha derecha"/>
            <p:cNvSpPr/>
            <p:nvPr/>
          </p:nvSpPr>
          <p:spPr>
            <a:xfrm>
              <a:off x="978195" y="42530"/>
              <a:ext cx="467833" cy="18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1593602141"/>
      </p:ext>
    </p:extLst>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5954" y="173734"/>
            <a:ext cx="9322130" cy="551547"/>
          </a:xfrm>
        </p:spPr>
        <p:txBody>
          <a:bodyPr>
            <a:normAutofit/>
          </a:bodyPr>
          <a:lstStyle/>
          <a:p>
            <a:pPr algn="ctr"/>
            <a:r>
              <a:rPr lang="es-ES" sz="2800" i="1" dirty="0" smtClean="0"/>
              <a:t>Perfil de ingreso y egreso</a:t>
            </a:r>
            <a:endParaRPr lang="es-ES" sz="2800" dirty="0"/>
          </a:p>
        </p:txBody>
      </p:sp>
      <p:grpSp>
        <p:nvGrpSpPr>
          <p:cNvPr id="5" name="90 Grupo"/>
          <p:cNvGrpSpPr/>
          <p:nvPr/>
        </p:nvGrpSpPr>
        <p:grpSpPr>
          <a:xfrm>
            <a:off x="8112125" y="11237913"/>
            <a:ext cx="1446213" cy="255587"/>
            <a:chOff x="0" y="0"/>
            <a:chExt cx="1446028" cy="255181"/>
          </a:xfrm>
        </p:grpSpPr>
        <p:sp>
          <p:nvSpPr>
            <p:cNvPr id="6" name="91 Cuadro de texto"/>
            <p:cNvSpPr txBox="1"/>
            <p:nvPr/>
          </p:nvSpPr>
          <p:spPr>
            <a:xfrm>
              <a:off x="0" y="0"/>
              <a:ext cx="1063256" cy="2551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200" b="1">
                  <a:effectLst/>
                  <a:latin typeface="Times New Roman"/>
                  <a:ea typeface="Calibri"/>
                  <a:cs typeface="Times New Roman"/>
                </a:rPr>
                <a:t>CONTINÚA</a:t>
              </a:r>
              <a:endParaRPr lang="es-ES" sz="1100">
                <a:effectLst/>
                <a:ea typeface="Calibri"/>
                <a:cs typeface="Times New Roman"/>
              </a:endParaRPr>
            </a:p>
          </p:txBody>
        </p:sp>
        <p:sp>
          <p:nvSpPr>
            <p:cNvPr id="7" name="92 Flecha derecha"/>
            <p:cNvSpPr/>
            <p:nvPr/>
          </p:nvSpPr>
          <p:spPr>
            <a:xfrm>
              <a:off x="978195" y="42530"/>
              <a:ext cx="467833" cy="18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aphicFrame>
        <p:nvGraphicFramePr>
          <p:cNvPr id="3" name="2 Tabla"/>
          <p:cNvGraphicFramePr>
            <a:graphicFrameLocks noGrp="1"/>
          </p:cNvGraphicFramePr>
          <p:nvPr>
            <p:extLst>
              <p:ext uri="{D42A27DB-BD31-4B8C-83A1-F6EECF244321}">
                <p14:modId xmlns:p14="http://schemas.microsoft.com/office/powerpoint/2010/main" val="4057798587"/>
              </p:ext>
            </p:extLst>
          </p:nvPr>
        </p:nvGraphicFramePr>
        <p:xfrm>
          <a:off x="436728" y="827270"/>
          <a:ext cx="11300347" cy="5210556"/>
        </p:xfrm>
        <a:graphic>
          <a:graphicData uri="http://schemas.openxmlformats.org/drawingml/2006/table">
            <a:tbl>
              <a:tblPr firstRow="1" firstCol="1" bandRow="1">
                <a:tableStyleId>{5C22544A-7EE6-4342-B048-85BDC9FD1C3A}</a:tableStyleId>
              </a:tblPr>
              <a:tblGrid>
                <a:gridCol w="2063443"/>
                <a:gridCol w="9236904"/>
              </a:tblGrid>
              <a:tr h="0">
                <a:tc>
                  <a:txBody>
                    <a:bodyPr/>
                    <a:lstStyle/>
                    <a:p>
                      <a:pPr algn="l">
                        <a:lnSpc>
                          <a:spcPct val="150000"/>
                        </a:lnSpc>
                        <a:spcAft>
                          <a:spcPts val="0"/>
                        </a:spcAft>
                      </a:pPr>
                      <a:r>
                        <a:rPr lang="es-ES" sz="1300">
                          <a:effectLst/>
                        </a:rPr>
                        <a:t>Perfil de ingreso</a:t>
                      </a:r>
                      <a:endParaRPr lang="es-ES" sz="13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r>
                        <a:rPr lang="es-ES" sz="1300">
                          <a:effectLst/>
                        </a:rPr>
                        <a:t>La Maestría en Educación mención Enseñanza de la Matemática está dirigida a profesionales que posean un título de tercer nivel y se encuentren en relación laboral con entidades del Ministerio de Educación realizando su ejercicio profesional docente.</a:t>
                      </a:r>
                      <a:endParaRPr lang="es-ES" sz="1300">
                        <a:effectLst/>
                        <a:latin typeface="Times New Roman"/>
                        <a:ea typeface="Calibri"/>
                        <a:cs typeface="Times New Roman"/>
                      </a:endParaRPr>
                    </a:p>
                  </a:txBody>
                  <a:tcPr marL="68580" marR="68580" marT="0" marB="0" anchor="ctr"/>
                </a:tc>
              </a:tr>
              <a:tr h="0">
                <a:tc>
                  <a:txBody>
                    <a:bodyPr/>
                    <a:lstStyle/>
                    <a:p>
                      <a:pPr algn="l">
                        <a:lnSpc>
                          <a:spcPct val="150000"/>
                        </a:lnSpc>
                        <a:spcAft>
                          <a:spcPts val="0"/>
                        </a:spcAft>
                      </a:pPr>
                      <a:r>
                        <a:rPr lang="es-ES" sz="1300">
                          <a:effectLst/>
                        </a:rPr>
                        <a:t>Perfil de egreso</a:t>
                      </a:r>
                      <a:endParaRPr lang="es-ES" sz="1300">
                        <a:effectLst/>
                        <a:latin typeface="Times New Roman"/>
                        <a:ea typeface="Calibri"/>
                        <a:cs typeface="Times New Roman"/>
                      </a:endParaRPr>
                    </a:p>
                  </a:txBody>
                  <a:tcPr marL="68580" marR="68580" marT="0" marB="0" anchor="ctr"/>
                </a:tc>
                <a:tc>
                  <a:txBody>
                    <a:bodyPr/>
                    <a:lstStyle/>
                    <a:p>
                      <a:pPr algn="just">
                        <a:lnSpc>
                          <a:spcPct val="150000"/>
                        </a:lnSpc>
                        <a:spcAft>
                          <a:spcPts val="0"/>
                        </a:spcAft>
                      </a:pPr>
                      <a:endParaRPr lang="es-ES" sz="1300" dirty="0">
                        <a:effectLst/>
                      </a:endParaRPr>
                    </a:p>
                    <a:p>
                      <a:pPr>
                        <a:lnSpc>
                          <a:spcPct val="115000"/>
                        </a:lnSpc>
                        <a:spcAft>
                          <a:spcPts val="0"/>
                        </a:spcAft>
                      </a:pPr>
                      <a:r>
                        <a:rPr lang="es-ES" sz="1300" dirty="0" smtClean="0">
                          <a:effectLst/>
                        </a:rPr>
                        <a:t>Los </a:t>
                      </a:r>
                      <a:r>
                        <a:rPr lang="es-ES" sz="1300" dirty="0">
                          <a:effectLst/>
                        </a:rPr>
                        <a:t>graduados en la Maestría en Educación mención Enseñanza de la Matemática, tutelados por los campos de formación del programa, habrán desarrollado el siguiente perfil profesional: </a:t>
                      </a:r>
                      <a:endParaRPr lang="es-ES" sz="1300" dirty="0" smtClean="0">
                        <a:effectLst/>
                      </a:endParaRPr>
                    </a:p>
                    <a:p>
                      <a:pPr marL="342900" lvl="0" indent="-342900" algn="just">
                        <a:lnSpc>
                          <a:spcPct val="150000"/>
                        </a:lnSpc>
                        <a:spcAft>
                          <a:spcPts val="0"/>
                        </a:spcAft>
                        <a:buFont typeface="Symbol"/>
                        <a:buChar char=""/>
                      </a:pPr>
                      <a:r>
                        <a:rPr lang="es-ES" sz="1300" dirty="0" smtClean="0">
                          <a:effectLst/>
                        </a:rPr>
                        <a:t>Comprenden </a:t>
                      </a:r>
                      <a:r>
                        <a:rPr lang="es-ES" sz="1300" dirty="0">
                          <a:effectLst/>
                        </a:rPr>
                        <a:t>la complejidad de los fenómenos contemporáneos en la Enseñanza de la Matemática, teniendo como punto de partida el reconocimiento de la naturaleza del ser humano.</a:t>
                      </a:r>
                    </a:p>
                    <a:p>
                      <a:pPr marL="342900" lvl="0" indent="-342900" algn="just">
                        <a:lnSpc>
                          <a:spcPct val="150000"/>
                        </a:lnSpc>
                        <a:spcAft>
                          <a:spcPts val="0"/>
                        </a:spcAft>
                        <a:buFont typeface="Symbol"/>
                        <a:buChar char=""/>
                      </a:pPr>
                      <a:r>
                        <a:rPr lang="es-ES" sz="1300" dirty="0">
                          <a:effectLst/>
                        </a:rPr>
                        <a:t>Aplican metodologías de enseñanza pertinentes en estudiantes de Educación General Básica, Bachillerato General Unificado y programas de alfabetización que les permita alcanzar los logros de aprendizaje establecidos, mediante estrategias acorde a sus características y el empleo de las tecnologías de la información y comunicación.</a:t>
                      </a:r>
                    </a:p>
                    <a:p>
                      <a:pPr marL="342900" lvl="0" indent="-342900" algn="just">
                        <a:lnSpc>
                          <a:spcPct val="150000"/>
                        </a:lnSpc>
                        <a:spcAft>
                          <a:spcPts val="0"/>
                        </a:spcAft>
                        <a:buFont typeface="Symbol"/>
                        <a:buChar char=""/>
                      </a:pPr>
                      <a:r>
                        <a:rPr lang="es-ES" sz="1300" dirty="0">
                          <a:effectLst/>
                        </a:rPr>
                        <a:t>Desarrollan investigaciones basadas en referentes teóricos y metodológicos de la didáctica de las matemáticas, que permitan explicar fenómenos que se presentan en la enseñanza y en el aprendizaje en diferentes niveles educativos. </a:t>
                      </a:r>
                    </a:p>
                    <a:p>
                      <a:pPr marL="342900" lvl="0" indent="-342900" algn="just">
                        <a:lnSpc>
                          <a:spcPct val="150000"/>
                        </a:lnSpc>
                        <a:spcAft>
                          <a:spcPts val="0"/>
                        </a:spcAft>
                        <a:buFont typeface="Symbol"/>
                        <a:buChar char=""/>
                      </a:pPr>
                      <a:r>
                        <a:rPr lang="es-ES" sz="1300" dirty="0">
                          <a:effectLst/>
                        </a:rPr>
                        <a:t>Evidencian su compromiso y corresponsabilidad por el logro de estándares de aprendizaje y desempeño profesional docente para alcanzar los fines establecidos por el Ministerio de Educación en lo referente a calidad educativa.</a:t>
                      </a:r>
                      <a:endParaRPr lang="es-ES" sz="1300" dirty="0">
                        <a:effectLst/>
                        <a:latin typeface="Times New Roman"/>
                        <a:ea typeface="Calibri"/>
                        <a:cs typeface="Times New Roman"/>
                      </a:endParaRPr>
                    </a:p>
                  </a:txBody>
                  <a:tcPr marL="68580" marR="68580" marT="0" marB="0" anchor="ctr"/>
                </a:tc>
              </a:tr>
            </a:tbl>
          </a:graphicData>
        </a:graphic>
      </p:graphicFrame>
      <p:grpSp>
        <p:nvGrpSpPr>
          <p:cNvPr id="8" name="93 Grupo"/>
          <p:cNvGrpSpPr/>
          <p:nvPr/>
        </p:nvGrpSpPr>
        <p:grpSpPr>
          <a:xfrm>
            <a:off x="8050213" y="11518900"/>
            <a:ext cx="1444625" cy="254000"/>
            <a:chOff x="0" y="0"/>
            <a:chExt cx="1446028" cy="255181"/>
          </a:xfrm>
        </p:grpSpPr>
        <p:sp>
          <p:nvSpPr>
            <p:cNvPr id="9" name="94 Cuadro de texto"/>
            <p:cNvSpPr txBox="1"/>
            <p:nvPr/>
          </p:nvSpPr>
          <p:spPr>
            <a:xfrm>
              <a:off x="0" y="0"/>
              <a:ext cx="1063256" cy="2551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MX" sz="1200" b="1">
                  <a:effectLst/>
                  <a:latin typeface="Times New Roman"/>
                  <a:ea typeface="Calibri"/>
                  <a:cs typeface="Times New Roman"/>
                </a:rPr>
                <a:t>CONTINÚA</a:t>
              </a:r>
              <a:endParaRPr lang="es-ES" sz="1100">
                <a:effectLst/>
                <a:ea typeface="Calibri"/>
                <a:cs typeface="Times New Roman"/>
              </a:endParaRPr>
            </a:p>
          </p:txBody>
        </p:sp>
        <p:sp>
          <p:nvSpPr>
            <p:cNvPr id="10" name="95 Flecha derecha"/>
            <p:cNvSpPr/>
            <p:nvPr/>
          </p:nvSpPr>
          <p:spPr>
            <a:xfrm>
              <a:off x="978195" y="42530"/>
              <a:ext cx="467833" cy="18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Tree>
    <p:extLst>
      <p:ext uri="{BB962C8B-B14F-4D97-AF65-F5344CB8AC3E}">
        <p14:creationId xmlns:p14="http://schemas.microsoft.com/office/powerpoint/2010/main" val="2744558031"/>
      </p:ext>
    </p:extLst>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74814" y="201022"/>
            <a:ext cx="6837678" cy="631484"/>
          </a:xfrm>
        </p:spPr>
        <p:txBody>
          <a:bodyPr>
            <a:normAutofit fontScale="90000"/>
          </a:bodyPr>
          <a:lstStyle/>
          <a:p>
            <a:pPr algn="ctr"/>
            <a:r>
              <a:rPr lang="es-MX" i="1" dirty="0" smtClean="0"/>
              <a:t>Propuesta de malla curricular</a:t>
            </a:r>
            <a:endParaRPr lang="es-ES" i="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55" t="10985" r="9951" b="16019"/>
          <a:stretch/>
        </p:blipFill>
        <p:spPr bwMode="auto">
          <a:xfrm>
            <a:off x="682388" y="723333"/>
            <a:ext cx="10890913" cy="613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950128"/>
      </p:ext>
    </p:extLst>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56" t="16717" r="10249" b="24697"/>
          <a:stretch/>
        </p:blipFill>
        <p:spPr bwMode="auto">
          <a:xfrm>
            <a:off x="541360" y="917811"/>
            <a:ext cx="11109279" cy="502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617140"/>
      </p:ext>
    </p:extLst>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8150" y="662773"/>
            <a:ext cx="6985000" cy="594527"/>
          </a:xfrm>
          <a:solidFill>
            <a:schemeClr val="accent2">
              <a:lumMod val="60000"/>
              <a:lumOff val="40000"/>
            </a:schemeClr>
          </a:solidFill>
        </p:spPr>
        <p:txBody>
          <a:bodyPr>
            <a:normAutofit fontScale="90000"/>
          </a:bodyPr>
          <a:lstStyle/>
          <a:p>
            <a:pPr algn="l"/>
            <a:r>
              <a:rPr lang="es-ES" i="1" dirty="0" smtClean="0">
                <a:solidFill>
                  <a:schemeClr val="tx1"/>
                </a:solidFill>
              </a:rPr>
              <a:t>Conclusiones y recomendaciones</a:t>
            </a:r>
            <a:endParaRPr lang="es-ES" i="1" dirty="0">
              <a:solidFill>
                <a:schemeClr val="tx1"/>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83816221"/>
              </p:ext>
            </p:extLst>
          </p:nvPr>
        </p:nvGraphicFramePr>
        <p:xfrm>
          <a:off x="685800" y="1424215"/>
          <a:ext cx="10820400" cy="5059680"/>
        </p:xfrm>
        <a:graphic>
          <a:graphicData uri="http://schemas.openxmlformats.org/drawingml/2006/table">
            <a:tbl>
              <a:tblPr firstRow="1" bandRow="1">
                <a:tableStyleId>{68D230F3-CF80-4859-8CE7-A43EE81993B5}</a:tableStyleId>
              </a:tblPr>
              <a:tblGrid>
                <a:gridCol w="5133109"/>
                <a:gridCol w="534390"/>
                <a:gridCol w="5152901"/>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t>No es pertinente la creación del programa de posgrado en Educación Básica y Bachillerato, debido a su inexistencia en el reglamento de armonización de la nomenclatura de títulos profesionales y grados académicos que confieren las </a:t>
                      </a:r>
                      <a:r>
                        <a:rPr lang="es-ES" sz="1400" kern="1200" dirty="0" err="1" smtClean="0"/>
                        <a:t>IES</a:t>
                      </a:r>
                      <a:r>
                        <a:rPr lang="es-ES" sz="1400" kern="1200" dirty="0" smtClean="0"/>
                        <a:t> del Ecuador y los escasos resultados de 6.9% de acogida por parte del profesorado del Ministerio de Educación, sector Ambato</a:t>
                      </a:r>
                      <a:r>
                        <a:rPr lang="es-EC" sz="1400" kern="1200" dirty="0" smtClean="0"/>
                        <a:t>. </a:t>
                      </a:r>
                      <a:endParaRPr lang="es-ES" sz="1400" b="1" kern="1200" dirty="0" smtClean="0">
                        <a:solidFill>
                          <a:schemeClr val="lt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1" kern="1200" dirty="0" smtClean="0">
                        <a:solidFill>
                          <a:schemeClr val="lt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mn-ea"/>
                          <a:cs typeface="+mn-cs"/>
                        </a:rPr>
                        <a:t>Proponer la creación del programa de Maestría en Educación mención Enseñanza de la Matemática en la Universidad de las Fuerzas Armadas ESPE por estar en el marco de la normativa vigente establecida por el Consejo de Educación Superior y evidenciar acogida del 38.7% en los docentes del Ministerio de Educación, sector Ambato.</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t>Los docentes desean realizar el posgrado en educación para obtener formación en aspectos pedagógicos y metodológicos, enfoque de atención a la diversidad entre otros.  </a:t>
                      </a:r>
                      <a:endParaRPr lang="es-ES" sz="1400" kern="1200" dirty="0" smtClean="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kern="1200" dirty="0" smtClean="0">
                        <a:solidFill>
                          <a:schemeClr val="dk1"/>
                        </a:solidFill>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kern="1200" dirty="0" smtClean="0">
                          <a:solidFill>
                            <a:schemeClr val="tx1"/>
                          </a:solidFill>
                          <a:latin typeface="+mn-lt"/>
                          <a:ea typeface="+mn-ea"/>
                          <a:cs typeface="+mn-cs"/>
                        </a:rPr>
                        <a:t>Considerar las apreciaciones de los docentes planteadas en el presente estudio, para el diseño curricular del posgrado en Educación.</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t>Se determina parámetros académicos requeridos por los docentes del Ministerio de Educación, para estructurar un programa de posgrado acorde a necesidades de formación profesional.</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kern="1200" dirty="0" smtClean="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kern="1200" baseline="0" dirty="0" smtClean="0">
                          <a:solidFill>
                            <a:schemeClr val="tx1"/>
                          </a:solidFill>
                          <a:latin typeface="+mn-lt"/>
                          <a:ea typeface="+mn-ea"/>
                          <a:cs typeface="+mn-cs"/>
                        </a:rPr>
                        <a:t>Acoger los parámetros académicos propuestos como asignaturas de la malla curricular del posgrado para suplir falencias de competencias del ámbito cognoscitivo, metodológico, comunicativo, orientadora e indagativa</a:t>
                      </a:r>
                      <a:r>
                        <a:rPr lang="es-ES" sz="1400" b="0" kern="1200" dirty="0" smtClean="0">
                          <a:solidFill>
                            <a:schemeClr val="tx1"/>
                          </a:solidFill>
                          <a:latin typeface="+mn-lt"/>
                          <a:ea typeface="+mn-ea"/>
                          <a:cs typeface="+mn-cs"/>
                        </a:rPr>
                        <a:t>.</a:t>
                      </a: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t>Los resultados indican con 39% de ofertas vigentes en el área de formación de Ciencias de la Educación y 30% en lo referente a formación para docentes con asignaturas de especialización que no están acorde a las áreas principales del currículo de Educación General Básica y Bachillerato General Unificado.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kern="1200" dirty="0" smtClean="0"/>
                    </a:p>
                  </a:txBody>
                  <a:tcPr/>
                </a:tc>
                <a:tc>
                  <a:txBody>
                    <a:bodyPr/>
                    <a:lstStyle/>
                    <a:p>
                      <a:pPr algn="just"/>
                      <a:r>
                        <a:rPr lang="es-ES" sz="1400" kern="1200" dirty="0" smtClean="0">
                          <a:solidFill>
                            <a:schemeClr val="tx1"/>
                          </a:solidFill>
                          <a:effectLst/>
                          <a:latin typeface="+mn-lt"/>
                          <a:ea typeface="+mn-ea"/>
                          <a:cs typeface="+mn-cs"/>
                        </a:rPr>
                        <a:t>Recomendar el análisis de oferta de posgrados en Educación de las diferentes </a:t>
                      </a:r>
                      <a:r>
                        <a:rPr lang="es-ES" sz="1400" kern="1200" dirty="0" err="1" smtClean="0">
                          <a:solidFill>
                            <a:schemeClr val="tx1"/>
                          </a:solidFill>
                          <a:effectLst/>
                          <a:latin typeface="+mn-lt"/>
                          <a:ea typeface="+mn-ea"/>
                          <a:cs typeface="+mn-cs"/>
                        </a:rPr>
                        <a:t>IES</a:t>
                      </a:r>
                      <a:r>
                        <a:rPr lang="es-ES" sz="1400" kern="1200" dirty="0" smtClean="0">
                          <a:solidFill>
                            <a:schemeClr val="tx1"/>
                          </a:solidFill>
                          <a:effectLst/>
                          <a:latin typeface="+mn-lt"/>
                          <a:ea typeface="+mn-ea"/>
                          <a:cs typeface="+mn-cs"/>
                        </a:rPr>
                        <a:t> del país, para que la ESPE puede implementar otras ofertas mediante la modalidad de estudios en línea, y expandirse a nuevas zonas territoriales por medio de los diferentes Centros de Apoyo</a:t>
                      </a:r>
                      <a:r>
                        <a:rPr lang="es-ES" sz="1400" b="0" kern="1200" dirty="0" smtClean="0">
                          <a:solidFill>
                            <a:schemeClr val="tx1"/>
                          </a:solidFill>
                          <a:latin typeface="+mn-lt"/>
                          <a:ea typeface="+mn-ea"/>
                          <a:cs typeface="+mn-cs"/>
                        </a:rPr>
                        <a:t>.</a:t>
                      </a:r>
                      <a:endParaRPr lang="es-ES" sz="1400" b="0" dirty="0"/>
                    </a:p>
                  </a:txBody>
                  <a:tcPr/>
                </a:tc>
              </a:tr>
            </a:tbl>
          </a:graphicData>
        </a:graphic>
      </p:graphicFrame>
      <p:pic>
        <p:nvPicPr>
          <p:cNvPr id="14337" name="Picture 1"/>
          <p:cNvPicPr>
            <a:picLocks noChangeAspect="1" noChangeArrowheads="1"/>
          </p:cNvPicPr>
          <p:nvPr/>
        </p:nvPicPr>
        <p:blipFill>
          <a:blip r:embed="rId2" cstate="print"/>
          <a:srcRect/>
          <a:stretch>
            <a:fillRect/>
          </a:stretch>
        </p:blipFill>
        <p:spPr bwMode="auto">
          <a:xfrm>
            <a:off x="8991600" y="117629"/>
            <a:ext cx="1233055" cy="1306586"/>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Gracias por su atención</a:t>
            </a:r>
            <a:endParaRPr lang="es-ES" dirty="0"/>
          </a:p>
        </p:txBody>
      </p:sp>
      <p:sp>
        <p:nvSpPr>
          <p:cNvPr id="3" name="2 Marcador de contenido"/>
          <p:cNvSpPr>
            <a:spLocks noGrp="1"/>
          </p:cNvSpPr>
          <p:nvPr>
            <p:ph type="subTitle" idx="1"/>
          </p:nvPr>
        </p:nvSpPr>
        <p:spPr/>
        <p:txBody>
          <a:bodyPr/>
          <a:lstStyle/>
          <a:p>
            <a:r>
              <a:rPr lang="es-MX" dirty="0" err="1" smtClean="0"/>
              <a:t>MDU</a:t>
            </a:r>
            <a:r>
              <a:rPr lang="es-MX" dirty="0" smtClean="0"/>
              <a:t> XVII</a:t>
            </a:r>
          </a:p>
          <a:p>
            <a:r>
              <a:rPr lang="es-MX" dirty="0" smtClean="0"/>
              <a:t>Mayo, 08 de 2018.</a:t>
            </a:r>
            <a:endParaRPr lang="es-ES" dirty="0"/>
          </a:p>
        </p:txBody>
      </p:sp>
    </p:spTree>
    <p:extLst>
      <p:ext uri="{BB962C8B-B14F-4D97-AF65-F5344CB8AC3E}">
        <p14:creationId xmlns:p14="http://schemas.microsoft.com/office/powerpoint/2010/main" val="97926257"/>
      </p:ext>
    </p:extLst>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3" name="Rectangle 3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360" name="AutoShape 48"/>
          <p:cNvSpPr>
            <a:spLocks noChangeArrowheads="1"/>
          </p:cNvSpPr>
          <p:nvPr/>
        </p:nvSpPr>
        <p:spPr bwMode="auto">
          <a:xfrm>
            <a:off x="2776562" y="1359627"/>
            <a:ext cx="6642100" cy="927100"/>
          </a:xfrm>
          <a:prstGeom prst="roundRect">
            <a:avLst>
              <a:gd name="adj" fmla="val 16667"/>
            </a:avLst>
          </a:prstGeom>
          <a:ln w="28575">
            <a:solidFill>
              <a:schemeClr val="accent1">
                <a:lumMod val="75000"/>
              </a:schemeClr>
            </a:solidFill>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1" i="1" u="none" strike="noStrike" cap="none" normalizeH="0" baseline="0" dirty="0" smtClean="0">
                <a:ln>
                  <a:noFill/>
                </a:ln>
                <a:solidFill>
                  <a:schemeClr val="accent2">
                    <a:lumMod val="40000"/>
                    <a:lumOff val="60000"/>
                  </a:schemeClr>
                </a:solidFill>
                <a:effectLst/>
                <a:latin typeface="Calibri" pitchFamily="34" charset="0"/>
                <a:cs typeface="Arial" pitchFamily="34" charset="0"/>
              </a:rPr>
              <a:t>Ausencia de profesionales con posgrado</a:t>
            </a:r>
            <a:r>
              <a:rPr kumimoji="0" lang="es-EC" b="1" i="1" u="none" strike="noStrike" cap="none" normalizeH="0" dirty="0" smtClean="0">
                <a:ln>
                  <a:noFill/>
                </a:ln>
                <a:solidFill>
                  <a:schemeClr val="accent2">
                    <a:lumMod val="40000"/>
                    <a:lumOff val="60000"/>
                  </a:schemeClr>
                </a:solidFill>
                <a:effectLst/>
                <a:latin typeface="Calibri" pitchFamily="34" charset="0"/>
                <a:cs typeface="Arial" pitchFamily="34" charset="0"/>
              </a:rPr>
              <a:t> en el área de Educación Básica y Bachillerato en los docentes del </a:t>
            </a:r>
            <a:r>
              <a:rPr kumimoji="0" lang="es-EC" b="1" i="1" u="none" strike="noStrike" cap="none" normalizeH="0" dirty="0" err="1" smtClean="0">
                <a:ln>
                  <a:noFill/>
                </a:ln>
                <a:solidFill>
                  <a:schemeClr val="accent2">
                    <a:lumMod val="40000"/>
                    <a:lumOff val="60000"/>
                  </a:schemeClr>
                </a:solidFill>
                <a:effectLst/>
                <a:latin typeface="Calibri" pitchFamily="34" charset="0"/>
                <a:cs typeface="Arial" pitchFamily="34" charset="0"/>
              </a:rPr>
              <a:t>MinEduc</a:t>
            </a:r>
            <a:r>
              <a:rPr kumimoji="0" lang="es-EC" b="1" i="1" u="none" strike="noStrike" cap="none" normalizeH="0" dirty="0" smtClean="0">
                <a:ln>
                  <a:noFill/>
                </a:ln>
                <a:solidFill>
                  <a:schemeClr val="accent2">
                    <a:lumMod val="40000"/>
                    <a:lumOff val="60000"/>
                  </a:schemeClr>
                </a:solidFill>
                <a:effectLst/>
                <a:latin typeface="Calibri" pitchFamily="34" charset="0"/>
                <a:cs typeface="Arial" pitchFamily="34" charset="0"/>
              </a:rPr>
              <a:t>, sector Ambato. </a:t>
            </a:r>
            <a:endParaRPr kumimoji="0" lang="es-ES" b="0" i="1" u="none" strike="noStrike" cap="none" normalizeH="0" baseline="0" dirty="0" smtClean="0">
              <a:ln>
                <a:noFill/>
              </a:ln>
              <a:solidFill>
                <a:schemeClr val="accent2">
                  <a:lumMod val="40000"/>
                  <a:lumOff val="60000"/>
                </a:schemeClr>
              </a:solidFill>
              <a:effectLst/>
              <a:latin typeface="Arial" pitchFamily="34" charset="0"/>
              <a:cs typeface="Arial" pitchFamily="34" charset="0"/>
            </a:endParaRPr>
          </a:p>
        </p:txBody>
      </p:sp>
      <p:sp>
        <p:nvSpPr>
          <p:cNvPr id="13369" name="AutoShape 57"/>
          <p:cNvSpPr>
            <a:spLocks noChangeArrowheads="1"/>
          </p:cNvSpPr>
          <p:nvPr/>
        </p:nvSpPr>
        <p:spPr bwMode="auto">
          <a:xfrm>
            <a:off x="566102" y="3660419"/>
            <a:ext cx="3378412" cy="1759422"/>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libri" pitchFamily="34" charset="0"/>
                <a:cs typeface="Arial" pitchFamily="34" charset="0"/>
              </a:rPr>
              <a:t>Pocos programas académicos para</a:t>
            </a:r>
            <a:r>
              <a:rPr kumimoji="0" lang="es-EC" b="0" i="0" u="none" strike="noStrike" cap="none" normalizeH="0" dirty="0" smtClean="0">
                <a:ln>
                  <a:noFill/>
                </a:ln>
                <a:solidFill>
                  <a:schemeClr val="tx1"/>
                </a:solidFill>
                <a:effectLst/>
                <a:latin typeface="Calibri" pitchFamily="34" charset="0"/>
                <a:cs typeface="Arial" pitchFamily="34" charset="0"/>
              </a:rPr>
              <a:t> la formación en aspectos pedagógicos, metodológicos y profesional.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13370" name="AutoShape 58"/>
          <p:cNvSpPr>
            <a:spLocks noChangeArrowheads="1"/>
          </p:cNvSpPr>
          <p:nvPr/>
        </p:nvSpPr>
        <p:spPr bwMode="auto">
          <a:xfrm>
            <a:off x="4159117" y="3667598"/>
            <a:ext cx="3895609" cy="1759422"/>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libri" pitchFamily="34" charset="0"/>
                <a:cs typeface="Arial" pitchFamily="34" charset="0"/>
              </a:rPr>
              <a:t>Escasos parámetros</a:t>
            </a:r>
            <a:r>
              <a:rPr kumimoji="0" lang="es-EC" b="0" i="0" u="none" strike="noStrike" cap="none" normalizeH="0" dirty="0" smtClean="0">
                <a:ln>
                  <a:noFill/>
                </a:ln>
                <a:solidFill>
                  <a:schemeClr val="tx1"/>
                </a:solidFill>
                <a:effectLst/>
                <a:latin typeface="Calibri" pitchFamily="34" charset="0"/>
                <a:cs typeface="Arial" pitchFamily="34" charset="0"/>
              </a:rPr>
              <a:t> académicos requeridos a los docentes el </a:t>
            </a:r>
            <a:r>
              <a:rPr kumimoji="0" lang="es-EC" b="0" i="0" u="none" strike="noStrike" cap="none" normalizeH="0" dirty="0" err="1" smtClean="0">
                <a:ln>
                  <a:noFill/>
                </a:ln>
                <a:solidFill>
                  <a:schemeClr val="tx1"/>
                </a:solidFill>
                <a:effectLst/>
                <a:latin typeface="Calibri" pitchFamily="34" charset="0"/>
                <a:cs typeface="Arial" pitchFamily="34" charset="0"/>
              </a:rPr>
              <a:t>MinEduc</a:t>
            </a:r>
            <a:r>
              <a:rPr kumimoji="0" lang="es-EC" b="0" i="0" u="none" strike="noStrike" cap="none" normalizeH="0" dirty="0" smtClean="0">
                <a:ln>
                  <a:noFill/>
                </a:ln>
                <a:solidFill>
                  <a:schemeClr val="tx1"/>
                </a:solidFill>
                <a:effectLst/>
                <a:latin typeface="Calibri" pitchFamily="34" charset="0"/>
                <a:cs typeface="Arial" pitchFamily="34" charset="0"/>
              </a:rPr>
              <a:t> para la estructura de posgrados acorde a sus necesidades de formación profesional.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13371" name="AutoShape 59"/>
          <p:cNvSpPr>
            <a:spLocks noChangeArrowheads="1"/>
          </p:cNvSpPr>
          <p:nvPr/>
        </p:nvSpPr>
        <p:spPr bwMode="auto">
          <a:xfrm>
            <a:off x="8241476" y="3667597"/>
            <a:ext cx="3610098" cy="1759422"/>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b="0" i="0" u="none" strike="noStrike" cap="none" normalizeH="0" baseline="0" dirty="0" smtClean="0">
                <a:ln>
                  <a:noFill/>
                </a:ln>
                <a:solidFill>
                  <a:schemeClr val="tx1"/>
                </a:solidFill>
                <a:effectLst/>
                <a:latin typeface="Calibri" pitchFamily="34" charset="0"/>
                <a:cs typeface="Arial" pitchFamily="34" charset="0"/>
              </a:rPr>
              <a:t>Carencia de análisis sobre oferta y demanda académica de posgrados en educación por las </a:t>
            </a:r>
            <a:r>
              <a:rPr kumimoji="0" lang="es-EC" b="0" i="0" u="none" strike="noStrike" cap="none" normalizeH="0" baseline="0" dirty="0" err="1" smtClean="0">
                <a:ln>
                  <a:noFill/>
                </a:ln>
                <a:solidFill>
                  <a:schemeClr val="tx1"/>
                </a:solidFill>
                <a:effectLst/>
                <a:latin typeface="Calibri" pitchFamily="34" charset="0"/>
                <a:cs typeface="Arial" pitchFamily="34" charset="0"/>
              </a:rPr>
              <a:t>IES</a:t>
            </a:r>
            <a:r>
              <a:rPr kumimoji="0" lang="es-EC" b="0" i="0" u="none" strike="noStrike" cap="none" normalizeH="0" baseline="0" dirty="0" smtClean="0">
                <a:ln>
                  <a:noFill/>
                </a:ln>
                <a:solidFill>
                  <a:schemeClr val="tx1"/>
                </a:solidFill>
                <a:effectLst/>
                <a:latin typeface="Calibri" pitchFamily="34" charset="0"/>
                <a:cs typeface="Arial" pitchFamily="34" charset="0"/>
              </a:rPr>
              <a:t> del</a:t>
            </a:r>
            <a:r>
              <a:rPr kumimoji="0" lang="es-EC" b="0" i="0" u="none" strike="noStrike" cap="none" normalizeH="0" dirty="0" smtClean="0">
                <a:ln>
                  <a:noFill/>
                </a:ln>
                <a:solidFill>
                  <a:schemeClr val="tx1"/>
                </a:solidFill>
                <a:effectLst/>
                <a:latin typeface="Calibri" pitchFamily="34" charset="0"/>
                <a:cs typeface="Arial" pitchFamily="34" charset="0"/>
              </a:rPr>
              <a:t> país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373" name="AutoShape 61"/>
          <p:cNvCxnSpPr>
            <a:cxnSpLocks noChangeShapeType="1"/>
            <a:stCxn id="13369" idx="0"/>
            <a:endCxn id="13360" idx="2"/>
          </p:cNvCxnSpPr>
          <p:nvPr/>
        </p:nvCxnSpPr>
        <p:spPr bwMode="auto">
          <a:xfrm rot="5400000" flipH="1" flipV="1">
            <a:off x="3489614" y="1052421"/>
            <a:ext cx="1373692" cy="3842304"/>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cxnSp>
        <p:nvCxnSpPr>
          <p:cNvPr id="13375" name="AutoShape 63"/>
          <p:cNvCxnSpPr>
            <a:cxnSpLocks noChangeShapeType="1"/>
            <a:stCxn id="13370" idx="0"/>
            <a:endCxn id="13360" idx="2"/>
          </p:cNvCxnSpPr>
          <p:nvPr/>
        </p:nvCxnSpPr>
        <p:spPr bwMode="auto">
          <a:xfrm rot="16200000" flipV="1">
            <a:off x="5411832" y="2972508"/>
            <a:ext cx="1380871" cy="9310"/>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cxnSp>
        <p:nvCxnSpPr>
          <p:cNvPr id="13376" name="AutoShape 64"/>
          <p:cNvCxnSpPr>
            <a:cxnSpLocks noChangeShapeType="1"/>
            <a:stCxn id="13371" idx="0"/>
            <a:endCxn id="13360" idx="2"/>
          </p:cNvCxnSpPr>
          <p:nvPr/>
        </p:nvCxnSpPr>
        <p:spPr bwMode="auto">
          <a:xfrm rot="16200000" flipV="1">
            <a:off x="7381634" y="1002705"/>
            <a:ext cx="1380870" cy="3948913"/>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sp>
        <p:nvSpPr>
          <p:cNvPr id="13385" name="Text Box 73"/>
          <p:cNvSpPr txBox="1">
            <a:spLocks noChangeArrowheads="1"/>
          </p:cNvSpPr>
          <p:nvPr/>
        </p:nvSpPr>
        <p:spPr bwMode="auto">
          <a:xfrm>
            <a:off x="5024773" y="912406"/>
            <a:ext cx="2112279" cy="381997"/>
          </a:xfrm>
          <a:prstGeom prst="rect">
            <a:avLst/>
          </a:prstGeom>
          <a:noFill/>
          <a:ln w="28575">
            <a:no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1" u="none" strike="noStrike" cap="none" normalizeH="0" baseline="0" dirty="0" smtClean="0">
                <a:ln>
                  <a:noFill/>
                </a:ln>
                <a:solidFill>
                  <a:schemeClr val="tx1"/>
                </a:solidFill>
                <a:effectLst/>
                <a:latin typeface="Calibri" pitchFamily="34" charset="0"/>
                <a:cs typeface="Arial" pitchFamily="34" charset="0"/>
              </a:rPr>
              <a:t>Problema central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1"/>
          <p:cNvPicPr>
            <a:picLocks noChangeAspect="1" noChangeArrowheads="1"/>
          </p:cNvPicPr>
          <p:nvPr/>
        </p:nvPicPr>
        <p:blipFill rotWithShape="1">
          <a:blip r:embed="rId2" cstate="print"/>
          <a:srcRect l="16494" t="9160" b="9996"/>
          <a:stretch/>
        </p:blipFill>
        <p:spPr bwMode="auto">
          <a:xfrm flipH="1">
            <a:off x="1480153" y="1330016"/>
            <a:ext cx="1251165" cy="1211283"/>
          </a:xfrm>
          <a:prstGeom prst="rect">
            <a:avLst/>
          </a:prstGeom>
          <a:noFill/>
          <a:ln w="28575">
            <a:noFill/>
            <a:miter lim="800000"/>
            <a:headEnd/>
            <a:tailEnd/>
          </a:ln>
        </p:spPr>
      </p:pic>
      <p:sp>
        <p:nvSpPr>
          <p:cNvPr id="55" name="Título 1"/>
          <p:cNvSpPr>
            <a:spLocks noGrp="1"/>
          </p:cNvSpPr>
          <p:nvPr>
            <p:ph type="title"/>
          </p:nvPr>
        </p:nvSpPr>
        <p:spPr>
          <a:xfrm>
            <a:off x="2897572" y="50800"/>
            <a:ext cx="6363016" cy="495465"/>
          </a:xfrm>
          <a:solidFill>
            <a:schemeClr val="accent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C" sz="3600" dirty="0" smtClean="0"/>
              <a:t>Análisis del problema</a:t>
            </a:r>
            <a:endParaRPr lang="es-ES" sz="3600" dirty="0"/>
          </a:p>
        </p:txBody>
      </p:sp>
      <p:sp>
        <p:nvSpPr>
          <p:cNvPr id="59" name="Text Box 73"/>
          <p:cNvSpPr txBox="1">
            <a:spLocks noChangeArrowheads="1"/>
          </p:cNvSpPr>
          <p:nvPr/>
        </p:nvSpPr>
        <p:spPr bwMode="auto">
          <a:xfrm>
            <a:off x="6400331" y="2527442"/>
            <a:ext cx="2112279" cy="381997"/>
          </a:xfrm>
          <a:prstGeom prst="rect">
            <a:avLst/>
          </a:prstGeom>
          <a:noFill/>
          <a:ln w="28575">
            <a:no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1" u="none" strike="noStrike" cap="none" normalizeH="0" baseline="0" dirty="0" err="1" smtClean="0">
                <a:ln>
                  <a:noFill/>
                </a:ln>
                <a:solidFill>
                  <a:schemeClr val="tx1"/>
                </a:solidFill>
                <a:effectLst/>
                <a:latin typeface="Calibri" pitchFamily="34" charset="0"/>
                <a:cs typeface="Arial" pitchFamily="34" charset="0"/>
              </a:rPr>
              <a:t>Subproblemas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2214787"/>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3" name="Rectangle 3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360" name="AutoShape 48"/>
          <p:cNvSpPr>
            <a:spLocks noChangeArrowheads="1"/>
          </p:cNvSpPr>
          <p:nvPr/>
        </p:nvSpPr>
        <p:spPr bwMode="auto">
          <a:xfrm>
            <a:off x="2776562" y="1080655"/>
            <a:ext cx="6642100" cy="1543792"/>
          </a:xfrm>
          <a:prstGeom prst="roundRect">
            <a:avLst>
              <a:gd name="adj" fmla="val 16667"/>
            </a:avLst>
          </a:prstGeom>
          <a:ln w="28575">
            <a:solidFill>
              <a:schemeClr val="accent1">
                <a:lumMod val="75000"/>
              </a:schemeClr>
            </a:solidFill>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a:r>
              <a:rPr lang="es-ES" dirty="0"/>
              <a:t>¿De qué manera es pertinente la creación de un programa de Posgrado en Educación Básica y Bachillerato para docentes del Ministerio de Educación, sector Ambato, a ser ofertada por la Universidad de las Fuerzas Armadas ESPE?</a:t>
            </a:r>
          </a:p>
        </p:txBody>
      </p:sp>
      <p:sp>
        <p:nvSpPr>
          <p:cNvPr id="13369" name="AutoShape 57"/>
          <p:cNvSpPr>
            <a:spLocks noChangeArrowheads="1"/>
          </p:cNvSpPr>
          <p:nvPr/>
        </p:nvSpPr>
        <p:spPr bwMode="auto">
          <a:xfrm>
            <a:off x="566102" y="3660418"/>
            <a:ext cx="3378412" cy="2740381"/>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r>
              <a:rPr lang="es-ES" sz="1600" dirty="0"/>
              <a:t>¿Qué perspectivas tienen los docentes del Ministerio de Educación, sector Ambato, sobre la importancia de la formación pedagógica, metodológica y profesional acorde a nuevas tendencias educativas para desenvolverse en Educación Básica y Bachillerato?</a:t>
            </a:r>
          </a:p>
        </p:txBody>
      </p:sp>
      <p:sp>
        <p:nvSpPr>
          <p:cNvPr id="13370" name="AutoShape 58"/>
          <p:cNvSpPr>
            <a:spLocks noChangeArrowheads="1"/>
          </p:cNvSpPr>
          <p:nvPr/>
        </p:nvSpPr>
        <p:spPr bwMode="auto">
          <a:xfrm>
            <a:off x="4159117" y="3667597"/>
            <a:ext cx="3895609" cy="2733201"/>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r>
              <a:rPr lang="es-ES" dirty="0"/>
              <a:t>¿Cuáles son los parámetros académicos requeridos por los docentes del Ministerio de Educación, sector Ambato, para la estructura del programa de posgrado en el ámbito de sus necesidades de formación profesional?</a:t>
            </a:r>
          </a:p>
        </p:txBody>
      </p:sp>
      <p:sp>
        <p:nvSpPr>
          <p:cNvPr id="13371" name="AutoShape 59"/>
          <p:cNvSpPr>
            <a:spLocks noChangeArrowheads="1"/>
          </p:cNvSpPr>
          <p:nvPr/>
        </p:nvSpPr>
        <p:spPr bwMode="auto">
          <a:xfrm>
            <a:off x="8241476" y="3667596"/>
            <a:ext cx="3610098" cy="2733201"/>
          </a:xfrm>
          <a:prstGeom prst="roundRect">
            <a:avLst>
              <a:gd name="adj" fmla="val 16667"/>
            </a:avLst>
          </a:prstGeom>
          <a:ln w="28575">
            <a:solidFill>
              <a:schemeClr val="accent1">
                <a:lumMod val="75000"/>
              </a:schemeClr>
            </a:solidFill>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lvl="0" algn="ctr"/>
            <a:r>
              <a:rPr lang="es-ES" dirty="0"/>
              <a:t>¿Cómo se encuentra la oferta y demanda académica del programa de posgrado en Educación en las Instituciones de Educación Superior en el Ecuador?</a:t>
            </a:r>
          </a:p>
        </p:txBody>
      </p:sp>
      <p:cxnSp>
        <p:nvCxnSpPr>
          <p:cNvPr id="13373" name="AutoShape 61"/>
          <p:cNvCxnSpPr>
            <a:cxnSpLocks noChangeShapeType="1"/>
            <a:stCxn id="13369" idx="0"/>
            <a:endCxn id="13360" idx="2"/>
          </p:cNvCxnSpPr>
          <p:nvPr/>
        </p:nvCxnSpPr>
        <p:spPr bwMode="auto">
          <a:xfrm rot="5400000" flipH="1" flipV="1">
            <a:off x="3658475" y="1221281"/>
            <a:ext cx="1035971" cy="3842304"/>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cxnSp>
        <p:nvCxnSpPr>
          <p:cNvPr id="13375" name="AutoShape 63"/>
          <p:cNvCxnSpPr>
            <a:cxnSpLocks noChangeShapeType="1"/>
            <a:stCxn id="13370" idx="0"/>
            <a:endCxn id="13360" idx="2"/>
          </p:cNvCxnSpPr>
          <p:nvPr/>
        </p:nvCxnSpPr>
        <p:spPr bwMode="auto">
          <a:xfrm rot="16200000" flipV="1">
            <a:off x="5580692" y="3141367"/>
            <a:ext cx="1043150" cy="9310"/>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cxnSp>
        <p:nvCxnSpPr>
          <p:cNvPr id="13376" name="AutoShape 64"/>
          <p:cNvCxnSpPr>
            <a:cxnSpLocks noChangeShapeType="1"/>
            <a:stCxn id="13371" idx="0"/>
            <a:endCxn id="13360" idx="2"/>
          </p:cNvCxnSpPr>
          <p:nvPr/>
        </p:nvCxnSpPr>
        <p:spPr bwMode="auto">
          <a:xfrm rot="16200000" flipV="1">
            <a:off x="7550495" y="1171565"/>
            <a:ext cx="1043149" cy="3948913"/>
          </a:xfrm>
          <a:prstGeom prst="bentConnector3">
            <a:avLst>
              <a:gd name="adj1" fmla="val 50000"/>
            </a:avLst>
          </a:prstGeom>
          <a:ln w="28575">
            <a:solidFill>
              <a:schemeClr val="accent1">
                <a:lumMod val="75000"/>
              </a:schemeClr>
            </a:solidFill>
            <a:headEnd/>
            <a:tailEnd type="triangle" w="med" len="med"/>
          </a:ln>
        </p:spPr>
        <p:style>
          <a:lnRef idx="3">
            <a:schemeClr val="lt1"/>
          </a:lnRef>
          <a:fillRef idx="1">
            <a:schemeClr val="accent3"/>
          </a:fillRef>
          <a:effectRef idx="1">
            <a:schemeClr val="accent3"/>
          </a:effectRef>
          <a:fontRef idx="minor">
            <a:schemeClr val="lt1"/>
          </a:fontRef>
        </p:style>
      </p:cxnSp>
      <p:sp>
        <p:nvSpPr>
          <p:cNvPr id="13385" name="Text Box 73"/>
          <p:cNvSpPr txBox="1">
            <a:spLocks noChangeArrowheads="1"/>
          </p:cNvSpPr>
          <p:nvPr/>
        </p:nvSpPr>
        <p:spPr bwMode="auto">
          <a:xfrm>
            <a:off x="5050783" y="615523"/>
            <a:ext cx="2112279" cy="381997"/>
          </a:xfrm>
          <a:prstGeom prst="rect">
            <a:avLst/>
          </a:prstGeom>
          <a:noFill/>
          <a:ln w="28575">
            <a:no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1" u="none" strike="noStrike" cap="none" normalizeH="0" baseline="0" dirty="0" smtClean="0">
                <a:ln>
                  <a:noFill/>
                </a:ln>
                <a:solidFill>
                  <a:schemeClr val="tx1"/>
                </a:solidFill>
                <a:effectLst/>
                <a:latin typeface="Calibri" pitchFamily="34" charset="0"/>
                <a:cs typeface="Arial" pitchFamily="34" charset="0"/>
              </a:rPr>
              <a:t>Problema central</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1"/>
          <p:cNvPicPr>
            <a:picLocks noChangeAspect="1" noChangeArrowheads="1"/>
          </p:cNvPicPr>
          <p:nvPr/>
        </p:nvPicPr>
        <p:blipFill rotWithShape="1">
          <a:blip r:embed="rId2" cstate="print"/>
          <a:srcRect l="16494" t="9160" b="9996"/>
          <a:stretch/>
        </p:blipFill>
        <p:spPr bwMode="auto">
          <a:xfrm flipH="1">
            <a:off x="1480153" y="1330016"/>
            <a:ext cx="1251165" cy="1211283"/>
          </a:xfrm>
          <a:prstGeom prst="rect">
            <a:avLst/>
          </a:prstGeom>
          <a:noFill/>
          <a:ln w="28575">
            <a:noFill/>
            <a:miter lim="800000"/>
            <a:headEnd/>
            <a:tailEnd/>
          </a:ln>
        </p:spPr>
      </p:pic>
      <p:sp>
        <p:nvSpPr>
          <p:cNvPr id="55" name="Título 1"/>
          <p:cNvSpPr>
            <a:spLocks noGrp="1"/>
          </p:cNvSpPr>
          <p:nvPr>
            <p:ph type="title"/>
          </p:nvPr>
        </p:nvSpPr>
        <p:spPr>
          <a:xfrm>
            <a:off x="2897572" y="50800"/>
            <a:ext cx="6363016" cy="495465"/>
          </a:xfrm>
          <a:solidFill>
            <a:schemeClr val="accent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C" sz="3600" dirty="0" smtClean="0"/>
              <a:t>Formulación del problema</a:t>
            </a:r>
            <a:endParaRPr lang="es-ES" sz="3600" dirty="0"/>
          </a:p>
        </p:txBody>
      </p:sp>
      <p:sp>
        <p:nvSpPr>
          <p:cNvPr id="59" name="Text Box 73"/>
          <p:cNvSpPr txBox="1">
            <a:spLocks noChangeArrowheads="1"/>
          </p:cNvSpPr>
          <p:nvPr/>
        </p:nvSpPr>
        <p:spPr bwMode="auto">
          <a:xfrm>
            <a:off x="6400331" y="2610567"/>
            <a:ext cx="2112279" cy="381997"/>
          </a:xfrm>
          <a:prstGeom prst="rect">
            <a:avLst/>
          </a:prstGeom>
          <a:noFill/>
          <a:ln w="28575">
            <a:no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1" u="none" strike="noStrike" cap="none" normalizeH="0" baseline="0" dirty="0" err="1" smtClean="0">
                <a:ln>
                  <a:noFill/>
                </a:ln>
                <a:solidFill>
                  <a:schemeClr val="tx1"/>
                </a:solidFill>
                <a:effectLst/>
                <a:latin typeface="Calibri" pitchFamily="34" charset="0"/>
                <a:cs typeface="Arial" pitchFamily="34" charset="0"/>
              </a:rPr>
              <a:t>Subproblemas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3534922"/>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3009899" y="-1193800"/>
            <a:ext cx="685800" cy="3327400"/>
          </a:xfr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vert="vert270">
            <a:normAutofit fontScale="90000"/>
          </a:bodyPr>
          <a:lstStyle/>
          <a:p>
            <a:pPr algn="ctr"/>
            <a:r>
              <a:rPr lang="es-EC" sz="3600" dirty="0" smtClean="0">
                <a:solidFill>
                  <a:schemeClr val="tx1"/>
                </a:solidFill>
              </a:rPr>
              <a:t>Objetivos</a:t>
            </a:r>
            <a:endParaRPr lang="es-ES" sz="36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8767431"/>
              </p:ext>
            </p:extLst>
          </p:nvPr>
        </p:nvGraphicFramePr>
        <p:xfrm>
          <a:off x="1473200" y="163443"/>
          <a:ext cx="10210800" cy="647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6265" y="2754630"/>
            <a:ext cx="3026411" cy="3520519"/>
          </a:xfrm>
          <a:prstGeom prst="rect">
            <a:avLst/>
          </a:prstGeom>
          <a:noFill/>
          <a:ln w="9525">
            <a:noFill/>
            <a:miter lim="800000"/>
            <a:headEnd/>
            <a:tailEnd/>
          </a:ln>
        </p:spPr>
      </p:pic>
      <p:pic>
        <p:nvPicPr>
          <p:cNvPr id="21507"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273204" y="293053"/>
            <a:ext cx="2591771" cy="2297747"/>
          </a:xfrm>
          <a:prstGeom prst="rect">
            <a:avLst/>
          </a:prstGeom>
          <a:noFill/>
          <a:ln w="9525">
            <a:noFill/>
            <a:miter lim="800000"/>
            <a:headEnd/>
            <a:tailEnd/>
          </a:ln>
        </p:spPr>
      </p:pic>
      <p:sp>
        <p:nvSpPr>
          <p:cNvPr id="3" name="2 Flecha derecha"/>
          <p:cNvSpPr/>
          <p:nvPr/>
        </p:nvSpPr>
        <p:spPr>
          <a:xfrm rot="2296014">
            <a:off x="8383979" y="1151906"/>
            <a:ext cx="558140" cy="29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rot="7911790">
            <a:off x="8514766" y="5104409"/>
            <a:ext cx="558140" cy="29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13585930">
            <a:off x="4320798" y="5259270"/>
            <a:ext cx="558140" cy="29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79314755"/>
              </p:ext>
            </p:extLst>
          </p:nvPr>
        </p:nvGraphicFramePr>
        <p:xfrm>
          <a:off x="3314700" y="400051"/>
          <a:ext cx="85344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09" name="Picture 1"/>
          <p:cNvPicPr>
            <a:picLocks noChangeAspect="1" noChangeArrowheads="1"/>
          </p:cNvPicPr>
          <p:nvPr/>
        </p:nvPicPr>
        <p:blipFill>
          <a:blip r:embed="rId7" cstate="print"/>
          <a:srcRect/>
          <a:stretch>
            <a:fillRect/>
          </a:stretch>
        </p:blipFill>
        <p:spPr bwMode="auto">
          <a:xfrm>
            <a:off x="426720" y="4821873"/>
            <a:ext cx="2628900" cy="1743075"/>
          </a:xfrm>
          <a:prstGeom prst="rect">
            <a:avLst/>
          </a:prstGeom>
          <a:noFill/>
          <a:ln w="9525">
            <a:noFill/>
            <a:miter lim="800000"/>
            <a:headEnd/>
            <a:tailEnd/>
          </a:ln>
        </p:spPr>
      </p:pic>
      <p:pic>
        <p:nvPicPr>
          <p:cNvPr id="17410" name="Picture 2"/>
          <p:cNvPicPr>
            <a:picLocks noChangeAspect="1" noChangeArrowheads="1"/>
          </p:cNvPicPr>
          <p:nvPr/>
        </p:nvPicPr>
        <p:blipFill>
          <a:blip r:embed="rId8" cstate="print"/>
          <a:srcRect/>
          <a:stretch>
            <a:fillRect/>
          </a:stretch>
        </p:blipFill>
        <p:spPr bwMode="auto">
          <a:xfrm>
            <a:off x="404495" y="1885950"/>
            <a:ext cx="2864732" cy="283845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129373"/>
            <a:ext cx="3149600" cy="543727"/>
          </a:xfrm>
          <a:solidFill>
            <a:schemeClr val="accent2">
              <a:lumMod val="60000"/>
              <a:lumOff val="40000"/>
            </a:schemeClr>
          </a:solidFill>
        </p:spPr>
        <p:txBody>
          <a:bodyPr>
            <a:normAutofit fontScale="90000"/>
          </a:bodyPr>
          <a:lstStyle/>
          <a:p>
            <a:pPr algn="ctr"/>
            <a:r>
              <a:rPr lang="es-ES" i="1" dirty="0" smtClean="0">
                <a:solidFill>
                  <a:schemeClr val="tx1"/>
                </a:solidFill>
              </a:rPr>
              <a:t>Población </a:t>
            </a:r>
            <a:endParaRPr lang="es-ES" i="1"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463650776"/>
              </p:ext>
            </p:extLst>
          </p:nvPr>
        </p:nvGraphicFramePr>
        <p:xfrm>
          <a:off x="225631" y="1290319"/>
          <a:ext cx="7053943" cy="2286000"/>
        </p:xfrm>
        <a:graphic>
          <a:graphicData uri="http://schemas.openxmlformats.org/drawingml/2006/table">
            <a:tbl>
              <a:tblPr firstRow="1" firstCol="1" bandRow="1">
                <a:tableStyleId>{5C22544A-7EE6-4342-B048-85BDC9FD1C3A}</a:tableStyleId>
              </a:tblPr>
              <a:tblGrid>
                <a:gridCol w="593766"/>
                <a:gridCol w="1475926"/>
                <a:gridCol w="602256"/>
                <a:gridCol w="593766"/>
                <a:gridCol w="938151"/>
                <a:gridCol w="617517"/>
                <a:gridCol w="748145"/>
                <a:gridCol w="795647"/>
                <a:gridCol w="688769"/>
              </a:tblGrid>
              <a:tr h="190500">
                <a:tc rowSpan="2">
                  <a:txBody>
                    <a:bodyPr/>
                    <a:lstStyle/>
                    <a:p>
                      <a:pPr algn="ctr">
                        <a:lnSpc>
                          <a:spcPct val="150000"/>
                        </a:lnSpc>
                        <a:spcAft>
                          <a:spcPts val="0"/>
                        </a:spcAft>
                      </a:pPr>
                      <a:r>
                        <a:rPr lang="es-ES" sz="1000" dirty="0">
                          <a:effectLst/>
                        </a:rPr>
                        <a:t>Nro.</a:t>
                      </a:r>
                      <a:endParaRPr lang="es-ES" sz="1200" dirty="0">
                        <a:effectLst/>
                        <a:latin typeface="Times New Roman"/>
                        <a:ea typeface="Calibri"/>
                        <a:cs typeface="Times New Roman"/>
                      </a:endParaRPr>
                    </a:p>
                  </a:txBody>
                  <a:tcPr marL="68580" marR="68580" marT="0" marB="0" anchor="ctr"/>
                </a:tc>
                <a:tc rowSpan="2">
                  <a:txBody>
                    <a:bodyPr/>
                    <a:lstStyle/>
                    <a:p>
                      <a:pPr algn="ctr">
                        <a:lnSpc>
                          <a:spcPct val="150000"/>
                        </a:lnSpc>
                        <a:spcAft>
                          <a:spcPts val="0"/>
                        </a:spcAft>
                      </a:pPr>
                      <a:r>
                        <a:rPr lang="es-ES" sz="1000">
                          <a:effectLst/>
                        </a:rPr>
                        <a:t>Circuitos del distrito 18D01</a:t>
                      </a:r>
                      <a:endParaRPr lang="es-ES" sz="1200">
                        <a:effectLst/>
                        <a:latin typeface="Times New Roman"/>
                        <a:ea typeface="Calibri"/>
                        <a:cs typeface="Times New Roman"/>
                      </a:endParaRPr>
                    </a:p>
                  </a:txBody>
                  <a:tcPr marL="68580" marR="68580" marT="0" marB="0" anchor="ctr"/>
                </a:tc>
                <a:tc gridSpan="2">
                  <a:txBody>
                    <a:bodyPr/>
                    <a:lstStyle/>
                    <a:p>
                      <a:pPr algn="ctr">
                        <a:lnSpc>
                          <a:spcPct val="150000"/>
                        </a:lnSpc>
                        <a:spcAft>
                          <a:spcPts val="0"/>
                        </a:spcAft>
                      </a:pPr>
                      <a:r>
                        <a:rPr lang="es-ES" sz="1000">
                          <a:effectLst/>
                        </a:rPr>
                        <a:t>Docentes</a:t>
                      </a:r>
                      <a:endParaRPr lang="es-ES" sz="1200">
                        <a:effectLst/>
                        <a:latin typeface="Times New Roman"/>
                        <a:ea typeface="Calibri"/>
                        <a:cs typeface="Times New Roman"/>
                      </a:endParaRPr>
                    </a:p>
                  </a:txBody>
                  <a:tcPr marL="68580" marR="68580" marT="0" marB="0" anchor="ctr"/>
                </a:tc>
                <a:tc hMerge="1">
                  <a:txBody>
                    <a:bodyPr/>
                    <a:lstStyle/>
                    <a:p>
                      <a:endParaRPr lang="es-ES"/>
                    </a:p>
                  </a:txBody>
                  <a:tcPr/>
                </a:tc>
                <a:tc rowSpan="2">
                  <a:txBody>
                    <a:bodyPr/>
                    <a:lstStyle/>
                    <a:p>
                      <a:pPr algn="ctr">
                        <a:lnSpc>
                          <a:spcPct val="150000"/>
                        </a:lnSpc>
                        <a:spcAft>
                          <a:spcPts val="0"/>
                        </a:spcAft>
                      </a:pPr>
                      <a:r>
                        <a:rPr lang="es-ES" sz="1000">
                          <a:effectLst/>
                        </a:rPr>
                        <a:t>Total Doc.</a:t>
                      </a:r>
                      <a:endParaRPr lang="es-ES" sz="1200">
                        <a:effectLst/>
                        <a:latin typeface="Times New Roman"/>
                        <a:ea typeface="Calibri"/>
                        <a:cs typeface="Times New Roman"/>
                      </a:endParaRPr>
                    </a:p>
                  </a:txBody>
                  <a:tcPr marL="68580" marR="68580" marT="0" marB="0" anchor="ctr"/>
                </a:tc>
                <a:tc gridSpan="2">
                  <a:txBody>
                    <a:bodyPr/>
                    <a:lstStyle/>
                    <a:p>
                      <a:pPr algn="ctr">
                        <a:lnSpc>
                          <a:spcPct val="150000"/>
                        </a:lnSpc>
                        <a:spcAft>
                          <a:spcPts val="0"/>
                        </a:spcAft>
                      </a:pPr>
                      <a:r>
                        <a:rPr lang="es-ES" sz="1000">
                          <a:effectLst/>
                        </a:rPr>
                        <a:t>Administrativos</a:t>
                      </a:r>
                      <a:endParaRPr lang="es-ES" sz="1200">
                        <a:effectLst/>
                        <a:latin typeface="Times New Roman"/>
                        <a:ea typeface="Calibri"/>
                        <a:cs typeface="Times New Roman"/>
                      </a:endParaRPr>
                    </a:p>
                  </a:txBody>
                  <a:tcPr marL="68580" marR="68580" marT="0" marB="0" anchor="ctr"/>
                </a:tc>
                <a:tc hMerge="1">
                  <a:txBody>
                    <a:bodyPr/>
                    <a:lstStyle/>
                    <a:p>
                      <a:endParaRPr lang="es-ES"/>
                    </a:p>
                  </a:txBody>
                  <a:tcPr/>
                </a:tc>
                <a:tc rowSpan="2">
                  <a:txBody>
                    <a:bodyPr/>
                    <a:lstStyle/>
                    <a:p>
                      <a:pPr algn="ctr">
                        <a:lnSpc>
                          <a:spcPct val="150000"/>
                        </a:lnSpc>
                        <a:spcAft>
                          <a:spcPts val="0"/>
                        </a:spcAft>
                      </a:pPr>
                      <a:r>
                        <a:rPr lang="es-ES" sz="1000">
                          <a:effectLst/>
                        </a:rPr>
                        <a:t>Total Adm.</a:t>
                      </a:r>
                      <a:endParaRPr lang="es-ES" sz="1200">
                        <a:effectLst/>
                        <a:latin typeface="Times New Roman"/>
                        <a:ea typeface="Calibri"/>
                        <a:cs typeface="Times New Roman"/>
                      </a:endParaRPr>
                    </a:p>
                  </a:txBody>
                  <a:tcPr marL="68580" marR="68580" marT="0" marB="0" anchor="ctr"/>
                </a:tc>
                <a:tc rowSpan="2">
                  <a:txBody>
                    <a:bodyPr/>
                    <a:lstStyle/>
                    <a:p>
                      <a:pPr algn="ctr">
                        <a:lnSpc>
                          <a:spcPct val="150000"/>
                        </a:lnSpc>
                        <a:spcAft>
                          <a:spcPts val="0"/>
                        </a:spcAft>
                      </a:pPr>
                      <a:r>
                        <a:rPr lang="es-ES" sz="1000">
                          <a:effectLst/>
                        </a:rPr>
                        <a:t>Total</a:t>
                      </a:r>
                      <a:endParaRPr lang="es-ES" sz="1200">
                        <a:effectLst/>
                        <a:latin typeface="Times New Roman"/>
                        <a:ea typeface="Calibri"/>
                        <a:cs typeface="Times New Roman"/>
                      </a:endParaRPr>
                    </a:p>
                  </a:txBody>
                  <a:tcPr marL="68580" marR="68580" marT="0" marB="0" anchor="ctr"/>
                </a:tc>
              </a:tr>
              <a:tr h="19050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a:effectLst/>
                        </a:rPr>
                        <a:t>M</a:t>
                      </a:r>
                      <a:endParaRPr lang="es-ES" sz="12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000">
                          <a:effectLst/>
                        </a:rPr>
                        <a:t>F</a:t>
                      </a:r>
                      <a:endParaRPr lang="es-ES" sz="1200">
                        <a:effectLst/>
                        <a:latin typeface="Times New Roman"/>
                        <a:ea typeface="Calibri"/>
                        <a:cs typeface="Times New Roman"/>
                      </a:endParaRPr>
                    </a:p>
                  </a:txBody>
                  <a:tcPr marL="68580" marR="68580" marT="0" marB="0" anchor="ctr"/>
                </a:tc>
                <a:tc vMerge="1">
                  <a:txBody>
                    <a:bodyPr/>
                    <a:lstStyle/>
                    <a:p>
                      <a:endParaRPr lang="es-ES"/>
                    </a:p>
                  </a:txBody>
                  <a:tcPr/>
                </a:tc>
                <a:tc>
                  <a:txBody>
                    <a:bodyPr/>
                    <a:lstStyle/>
                    <a:p>
                      <a:pPr algn="ctr">
                        <a:lnSpc>
                          <a:spcPct val="150000"/>
                        </a:lnSpc>
                        <a:spcAft>
                          <a:spcPts val="0"/>
                        </a:spcAft>
                      </a:pPr>
                      <a:r>
                        <a:rPr lang="es-ES" sz="1000">
                          <a:effectLst/>
                        </a:rPr>
                        <a:t>M</a:t>
                      </a:r>
                      <a:endParaRPr lang="es-ES" sz="12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000">
                          <a:effectLst/>
                        </a:rPr>
                        <a:t>F</a:t>
                      </a:r>
                      <a:endParaRPr lang="es-ES" sz="1200">
                        <a:effectLst/>
                        <a:latin typeface="Times New Roman"/>
                        <a:ea typeface="Calibri"/>
                        <a:cs typeface="Times New Roman"/>
                      </a:endParaRPr>
                    </a:p>
                  </a:txBody>
                  <a:tcPr marL="68580" marR="68580" marT="0" marB="0" anchor="ctr"/>
                </a:tc>
                <a:tc vMerge="1">
                  <a:txBody>
                    <a:bodyPr/>
                    <a:lstStyle/>
                    <a:p>
                      <a:endParaRPr lang="es-ES"/>
                    </a:p>
                  </a:txBody>
                  <a:tcPr/>
                </a:tc>
                <a:tc vMerge="1">
                  <a:txBody>
                    <a:bodyPr/>
                    <a:lstStyle/>
                    <a:p>
                      <a:endParaRPr lang="es-ES"/>
                    </a:p>
                  </a:txBody>
                  <a:tcPr/>
                </a:tc>
              </a:tr>
              <a:tr h="190500">
                <a:tc>
                  <a:txBody>
                    <a:bodyPr/>
                    <a:lstStyle/>
                    <a:p>
                      <a:pPr algn="ctr">
                        <a:lnSpc>
                          <a:spcPct val="150000"/>
                        </a:lnSpc>
                        <a:spcAft>
                          <a:spcPts val="0"/>
                        </a:spcAft>
                      </a:pPr>
                      <a:r>
                        <a:rPr lang="es-ES" sz="1000">
                          <a:effectLst/>
                        </a:rPr>
                        <a:t>1</a:t>
                      </a:r>
                      <a:endParaRPr lang="es-ES"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18D01C01_02_03_06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222</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145</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367</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12</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393</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dirty="0">
                          <a:effectLst/>
                        </a:rPr>
                        <a:t>2</a:t>
                      </a:r>
                      <a:endParaRPr lang="es-ES" sz="12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18D01C04_08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270</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dirty="0">
                          <a:effectLst/>
                        </a:rPr>
                        <a:t>147</a:t>
                      </a:r>
                      <a:endParaRPr lang="es-ES"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417</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30</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463</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a:effectLst/>
                        </a:rPr>
                        <a:t>3</a:t>
                      </a:r>
                      <a:endParaRPr lang="es-ES"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18D01C05_12</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263</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dirty="0">
                          <a:effectLst/>
                        </a:rPr>
                        <a:t>116</a:t>
                      </a:r>
                      <a:endParaRPr lang="es-ES"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379</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15</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17</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32</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411</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a:effectLst/>
                        </a:rPr>
                        <a:t>4</a:t>
                      </a:r>
                      <a:endParaRPr lang="es-ES"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18D01C07</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562</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226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788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33</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61</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849</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a:effectLst/>
                        </a:rPr>
                        <a:t>5</a:t>
                      </a:r>
                      <a:endParaRPr lang="es-ES" sz="12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18D01C09</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316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128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444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5</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23</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472</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dirty="0">
                          <a:effectLst/>
                        </a:rPr>
                        <a:t>6</a:t>
                      </a:r>
                      <a:endParaRPr lang="es-ES" sz="12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18D01C10</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176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88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264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11</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10</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21</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285</a:t>
                      </a:r>
                      <a:endParaRPr lang="es-ES" sz="120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000" dirty="0">
                          <a:effectLst/>
                        </a:rPr>
                        <a:t>7</a:t>
                      </a:r>
                      <a:endParaRPr lang="es-ES" sz="12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es-ES" sz="1000">
                          <a:effectLst/>
                        </a:rPr>
                        <a:t>18D01C11</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355</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164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519</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67</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54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121</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640</a:t>
                      </a:r>
                      <a:endParaRPr lang="es-ES" sz="1200">
                        <a:effectLst/>
                        <a:latin typeface="Times New Roman"/>
                        <a:ea typeface="Calibri"/>
                        <a:cs typeface="Times New Roman"/>
                      </a:endParaRPr>
                    </a:p>
                  </a:txBody>
                  <a:tcPr marL="68580" marR="68580" marT="0" marB="0"/>
                </a:tc>
              </a:tr>
              <a:tr h="190500">
                <a:tc>
                  <a:txBody>
                    <a:bodyPr/>
                    <a:lstStyle/>
                    <a:p>
                      <a:pPr algn="ctr"/>
                      <a:endParaRPr lang="es-ES" sz="1100" dirty="0">
                        <a:effectLst/>
                        <a:latin typeface="Calibri"/>
                        <a:cs typeface="Times New Roman"/>
                      </a:endParaRPr>
                    </a:p>
                  </a:txBody>
                  <a:tcPr marL="68580" marR="68580" marT="0" marB="0"/>
                </a:tc>
                <a:tc>
                  <a:txBody>
                    <a:bodyPr/>
                    <a:lstStyle/>
                    <a:p>
                      <a:pPr algn="just">
                        <a:lnSpc>
                          <a:spcPct val="150000"/>
                        </a:lnSpc>
                        <a:spcAft>
                          <a:spcPts val="0"/>
                        </a:spcAft>
                      </a:pPr>
                      <a:r>
                        <a:rPr lang="es-ES" sz="1000">
                          <a:effectLst/>
                        </a:rPr>
                        <a:t>Total</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2164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1014</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3178</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156</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179</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a:effectLst/>
                        </a:rPr>
                        <a:t>335</a:t>
                      </a:r>
                      <a:endParaRPr lang="es-ES" sz="120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000" b="1" dirty="0">
                          <a:effectLst/>
                        </a:rPr>
                        <a:t>3513</a:t>
                      </a:r>
                      <a:endParaRPr lang="es-ES" sz="1200" b="1" dirty="0">
                        <a:effectLst/>
                        <a:latin typeface="Times New Roman"/>
                        <a:ea typeface="Calibri"/>
                        <a:cs typeface="Times New Roman"/>
                      </a:endParaRPr>
                    </a:p>
                  </a:txBody>
                  <a:tcPr marL="68580" marR="68580" marT="0" marB="0"/>
                </a:tc>
              </a:tr>
            </a:tbl>
          </a:graphicData>
        </a:graphic>
      </p:graphicFrame>
      <p:graphicFrame>
        <p:nvGraphicFramePr>
          <p:cNvPr id="11" name="10 Gráfico"/>
          <p:cNvGraphicFramePr/>
          <p:nvPr>
            <p:extLst>
              <p:ext uri="{D42A27DB-BD31-4B8C-83A1-F6EECF244321}">
                <p14:modId xmlns:p14="http://schemas.microsoft.com/office/powerpoint/2010/main" val="3286283265"/>
              </p:ext>
            </p:extLst>
          </p:nvPr>
        </p:nvGraphicFramePr>
        <p:xfrm>
          <a:off x="1098579" y="3930732"/>
          <a:ext cx="4126564" cy="257772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674423" y="807526"/>
            <a:ext cx="4485523" cy="369332"/>
          </a:xfrm>
          <a:prstGeom prst="rect">
            <a:avLst/>
          </a:prstGeom>
          <a:noFill/>
        </p:spPr>
        <p:txBody>
          <a:bodyPr wrap="none" rtlCol="0">
            <a:spAutoFit/>
          </a:bodyPr>
          <a:lstStyle/>
          <a:p>
            <a:r>
              <a:rPr lang="es-MX" dirty="0" smtClean="0"/>
              <a:t>DISTRITO EDUCATIVO </a:t>
            </a:r>
            <a:r>
              <a:rPr lang="es-MX" dirty="0" err="1" smtClean="0"/>
              <a:t>18D01</a:t>
            </a:r>
            <a:r>
              <a:rPr lang="es-MX" dirty="0" smtClean="0"/>
              <a:t> AMBATO 1</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3380249618"/>
              </p:ext>
            </p:extLst>
          </p:nvPr>
        </p:nvGraphicFramePr>
        <p:xfrm>
          <a:off x="5731262" y="3776354"/>
          <a:ext cx="6310320" cy="2849504"/>
        </p:xfrm>
        <a:graphic>
          <a:graphicData uri="http://schemas.openxmlformats.org/drawingml/2006/table">
            <a:tbl>
              <a:tblPr firstRow="1" firstCol="1" bandRow="1">
                <a:tableStyleId>{5C22544A-7EE6-4342-B048-85BDC9FD1C3A}</a:tableStyleId>
              </a:tblPr>
              <a:tblGrid>
                <a:gridCol w="750168"/>
                <a:gridCol w="2007985"/>
                <a:gridCol w="840274"/>
                <a:gridCol w="959178"/>
                <a:gridCol w="889840"/>
                <a:gridCol w="862875"/>
              </a:tblGrid>
              <a:tr h="156399">
                <a:tc rowSpan="2">
                  <a:txBody>
                    <a:bodyPr/>
                    <a:lstStyle/>
                    <a:p>
                      <a:pPr algn="ctr">
                        <a:lnSpc>
                          <a:spcPct val="115000"/>
                        </a:lnSpc>
                        <a:spcAft>
                          <a:spcPts val="0"/>
                        </a:spcAft>
                      </a:pPr>
                      <a:r>
                        <a:rPr lang="es-ES" sz="1000" dirty="0">
                          <a:effectLst/>
                        </a:rPr>
                        <a:t>Nro.</a:t>
                      </a:r>
                      <a:endParaRPr lang="es-ES" sz="11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S" sz="1000">
                          <a:effectLst/>
                        </a:rPr>
                        <a:t>Circuitos del distrito 18D01</a:t>
                      </a:r>
                      <a:endParaRPr lang="es-ES" sz="110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s-ES" sz="1000">
                          <a:effectLst/>
                        </a:rPr>
                        <a:t>Instituciones</a:t>
                      </a:r>
                      <a:endParaRPr lang="es-ES" sz="1100">
                        <a:effectLst/>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1000">
                          <a:effectLst/>
                        </a:rPr>
                        <a:t>Total</a:t>
                      </a:r>
                      <a:endParaRPr lang="es-ES" sz="1100">
                        <a:effectLst/>
                        <a:latin typeface="Calibri"/>
                        <a:ea typeface="Calibri"/>
                        <a:cs typeface="Times New Roman"/>
                      </a:endParaRPr>
                    </a:p>
                  </a:txBody>
                  <a:tcPr marL="68580" marR="68580" marT="0" marB="0" anchor="ctr"/>
                </a:tc>
              </a:tr>
              <a:tr h="418507">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a:effectLst/>
                        </a:rPr>
                        <a:t>Fiscal</a:t>
                      </a:r>
                      <a:endParaRPr lang="es-E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000">
                          <a:effectLst/>
                        </a:rPr>
                        <a:t>Fiscomisional</a:t>
                      </a:r>
                      <a:endParaRPr lang="es-E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000">
                          <a:effectLst/>
                        </a:rPr>
                        <a:t>Privada</a:t>
                      </a:r>
                      <a:endParaRPr lang="es-ES" sz="1100">
                        <a:effectLst/>
                        <a:latin typeface="Calibri"/>
                        <a:ea typeface="Calibri"/>
                        <a:cs typeface="Times New Roman"/>
                      </a:endParaRPr>
                    </a:p>
                  </a:txBody>
                  <a:tcPr marL="68580" marR="68580" marT="0" marB="0" anchor="ctr"/>
                </a:tc>
                <a:tc vMerge="1">
                  <a:txBody>
                    <a:bodyPr/>
                    <a:lstStyle/>
                    <a:p>
                      <a:endParaRPr lang="es-ES"/>
                    </a:p>
                  </a:txBody>
                  <a:tcPr/>
                </a:tc>
              </a:tr>
              <a:tr h="287775">
                <a:tc>
                  <a:txBody>
                    <a:bodyPr/>
                    <a:lstStyle/>
                    <a:p>
                      <a:pPr algn="ctr">
                        <a:lnSpc>
                          <a:spcPct val="115000"/>
                        </a:lnSpc>
                        <a:spcAft>
                          <a:spcPts val="0"/>
                        </a:spcAft>
                      </a:pPr>
                      <a:r>
                        <a:rPr lang="es-ES" sz="1200" dirty="0">
                          <a:effectLst/>
                        </a:rPr>
                        <a:t>1</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err="1">
                          <a:effectLst/>
                        </a:rPr>
                        <a:t>18D01C01_02_03_06</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22</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0</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23</a:t>
                      </a:r>
                      <a:endParaRPr lang="es-ES" sz="1200">
                        <a:effectLst/>
                        <a:latin typeface="Calibri"/>
                        <a:ea typeface="Calibri"/>
                        <a:cs typeface="Times New Roman"/>
                      </a:endParaRPr>
                    </a:p>
                  </a:txBody>
                  <a:tcPr marL="68580" marR="68580" marT="0" marB="0" anchor="ctr"/>
                </a:tc>
              </a:tr>
              <a:tr h="156399">
                <a:tc>
                  <a:txBody>
                    <a:bodyPr/>
                    <a:lstStyle/>
                    <a:p>
                      <a:pPr algn="ctr">
                        <a:lnSpc>
                          <a:spcPct val="115000"/>
                        </a:lnSpc>
                        <a:spcAft>
                          <a:spcPts val="0"/>
                        </a:spcAft>
                      </a:pPr>
                      <a:r>
                        <a:rPr lang="es-ES" sz="1200">
                          <a:effectLst/>
                        </a:rPr>
                        <a:t>2</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18D01C04_08</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4</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3</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8</a:t>
                      </a:r>
                      <a:endParaRPr lang="es-ES" sz="1200">
                        <a:effectLst/>
                        <a:latin typeface="Calibri"/>
                        <a:ea typeface="Calibri"/>
                        <a:cs typeface="Times New Roman"/>
                      </a:endParaRPr>
                    </a:p>
                  </a:txBody>
                  <a:tcPr marL="68580" marR="68580" marT="0" marB="0" anchor="ctr"/>
                </a:tc>
              </a:tr>
              <a:tr h="287775">
                <a:tc>
                  <a:txBody>
                    <a:bodyPr/>
                    <a:lstStyle/>
                    <a:p>
                      <a:pPr algn="ctr">
                        <a:lnSpc>
                          <a:spcPct val="115000"/>
                        </a:lnSpc>
                        <a:spcAft>
                          <a:spcPts val="0"/>
                        </a:spcAft>
                      </a:pPr>
                      <a:r>
                        <a:rPr lang="es-ES" sz="1200">
                          <a:effectLst/>
                        </a:rPr>
                        <a:t>3</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err="1">
                          <a:effectLst/>
                        </a:rPr>
                        <a:t>18D01C05_12</a:t>
                      </a:r>
                      <a:endParaRPr lang="es-ES"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5</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4</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10</a:t>
                      </a:r>
                      <a:endParaRPr lang="es-ES" sz="1200">
                        <a:effectLst/>
                        <a:latin typeface="Calibri"/>
                        <a:ea typeface="Calibri"/>
                        <a:cs typeface="Times New Roman"/>
                      </a:endParaRPr>
                    </a:p>
                  </a:txBody>
                  <a:tcPr marL="68580" marR="68580" marT="0" marB="0" anchor="ctr"/>
                </a:tc>
              </a:tr>
              <a:tr h="287775">
                <a:tc>
                  <a:txBody>
                    <a:bodyPr/>
                    <a:lstStyle/>
                    <a:p>
                      <a:pPr algn="ctr">
                        <a:lnSpc>
                          <a:spcPct val="115000"/>
                        </a:lnSpc>
                        <a:spcAft>
                          <a:spcPts val="0"/>
                        </a:spcAft>
                      </a:pPr>
                      <a:r>
                        <a:rPr lang="es-ES" sz="1200">
                          <a:effectLst/>
                        </a:rPr>
                        <a:t>4</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18D01C07</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12</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1</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3</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13</a:t>
                      </a:r>
                      <a:endParaRPr lang="es-ES" sz="1200">
                        <a:effectLst/>
                        <a:latin typeface="Calibri"/>
                        <a:ea typeface="Calibri"/>
                        <a:cs typeface="Times New Roman"/>
                      </a:endParaRPr>
                    </a:p>
                  </a:txBody>
                  <a:tcPr marL="68580" marR="68580" marT="0" marB="0" anchor="ctr"/>
                </a:tc>
              </a:tr>
              <a:tr h="287775">
                <a:tc>
                  <a:txBody>
                    <a:bodyPr/>
                    <a:lstStyle/>
                    <a:p>
                      <a:pPr algn="ctr">
                        <a:lnSpc>
                          <a:spcPct val="115000"/>
                        </a:lnSpc>
                        <a:spcAft>
                          <a:spcPts val="0"/>
                        </a:spcAft>
                      </a:pPr>
                      <a:r>
                        <a:rPr lang="es-ES" sz="1200">
                          <a:effectLst/>
                        </a:rPr>
                        <a:t>5</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18D01C09</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12</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0</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4</a:t>
                      </a:r>
                      <a:endParaRPr lang="es-ES"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12</a:t>
                      </a:r>
                      <a:endParaRPr lang="es-ES" sz="1200">
                        <a:effectLst/>
                        <a:latin typeface="Calibri"/>
                        <a:ea typeface="Calibri"/>
                        <a:cs typeface="Times New Roman"/>
                      </a:endParaRPr>
                    </a:p>
                  </a:txBody>
                  <a:tcPr marL="68580" marR="68580" marT="0" marB="0" anchor="ctr"/>
                </a:tc>
              </a:tr>
              <a:tr h="287775">
                <a:tc>
                  <a:txBody>
                    <a:bodyPr/>
                    <a:lstStyle/>
                    <a:p>
                      <a:pPr algn="ctr">
                        <a:lnSpc>
                          <a:spcPct val="115000"/>
                        </a:lnSpc>
                        <a:spcAft>
                          <a:spcPts val="0"/>
                        </a:spcAft>
                      </a:pPr>
                      <a:r>
                        <a:rPr lang="es-ES" sz="1200">
                          <a:effectLst/>
                        </a:rPr>
                        <a:t>6</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18D01C10</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10</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2</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13</a:t>
                      </a:r>
                      <a:endParaRPr lang="es-ES" sz="1200">
                        <a:effectLst/>
                        <a:latin typeface="Calibri"/>
                        <a:ea typeface="Calibri"/>
                        <a:cs typeface="Times New Roman"/>
                      </a:endParaRPr>
                    </a:p>
                  </a:txBody>
                  <a:tcPr marL="68580" marR="68580" marT="0" marB="0" anchor="ctr"/>
                </a:tc>
              </a:tr>
              <a:tr h="287775">
                <a:tc>
                  <a:txBody>
                    <a:bodyPr/>
                    <a:lstStyle/>
                    <a:p>
                      <a:pPr algn="ctr">
                        <a:lnSpc>
                          <a:spcPct val="115000"/>
                        </a:lnSpc>
                        <a:spcAft>
                          <a:spcPts val="0"/>
                        </a:spcAft>
                      </a:pPr>
                      <a:r>
                        <a:rPr lang="es-ES" sz="1200">
                          <a:effectLst/>
                        </a:rPr>
                        <a:t>7</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18D01C11</a:t>
                      </a:r>
                      <a:endParaRPr lang="es-ES" sz="1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3</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0</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a:effectLst/>
                        </a:rPr>
                        <a:t>14</a:t>
                      </a:r>
                      <a:endParaRPr lang="es-ES"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dirty="0">
                          <a:effectLst/>
                        </a:rPr>
                        <a:t>24</a:t>
                      </a:r>
                      <a:endParaRPr lang="es-ES" sz="1200" dirty="0">
                        <a:effectLst/>
                        <a:latin typeface="Calibri"/>
                        <a:ea typeface="Calibri"/>
                        <a:cs typeface="Times New Roman"/>
                      </a:endParaRPr>
                    </a:p>
                  </a:txBody>
                  <a:tcPr marL="68580" marR="68580" marT="0" marB="0" anchor="ctr"/>
                </a:tc>
              </a:tr>
              <a:tr h="318775">
                <a:tc>
                  <a:txBody>
                    <a:bodyPr/>
                    <a:lstStyle/>
                    <a:p>
                      <a:pPr algn="ctr"/>
                      <a:endParaRPr lang="es-ES" sz="1200">
                        <a:effectLst/>
                        <a:latin typeface="Calibri"/>
                        <a:cs typeface="Times New Roman"/>
                      </a:endParaRPr>
                    </a:p>
                  </a:txBody>
                  <a:tcPr marL="68580" marR="68580" marT="0" marB="0"/>
                </a:tc>
                <a:tc>
                  <a:txBody>
                    <a:bodyPr/>
                    <a:lstStyle/>
                    <a:p>
                      <a:pPr algn="ctr">
                        <a:lnSpc>
                          <a:spcPct val="115000"/>
                        </a:lnSpc>
                        <a:spcAft>
                          <a:spcPts val="0"/>
                        </a:spcAft>
                      </a:pPr>
                      <a:r>
                        <a:rPr lang="es-ES" sz="1200" b="1" dirty="0">
                          <a:effectLst/>
                        </a:rPr>
                        <a:t>Total</a:t>
                      </a:r>
                      <a:endParaRPr lang="es-ES" sz="12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b="1" dirty="0">
                          <a:effectLst/>
                        </a:rPr>
                        <a:t>68</a:t>
                      </a:r>
                      <a:endParaRPr lang="es-E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b="1" dirty="0">
                          <a:effectLst/>
                        </a:rPr>
                        <a:t>4</a:t>
                      </a:r>
                      <a:endParaRPr lang="es-E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b="1" dirty="0">
                          <a:effectLst/>
                        </a:rPr>
                        <a:t>31</a:t>
                      </a:r>
                      <a:endParaRPr lang="es-ES"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1200" b="1" dirty="0">
                          <a:effectLst/>
                        </a:rPr>
                        <a:t>103</a:t>
                      </a:r>
                      <a:endParaRPr lang="es-ES" sz="1200" b="1" dirty="0">
                        <a:effectLst/>
                        <a:latin typeface="Calibri"/>
                        <a:ea typeface="Calibri"/>
                        <a:cs typeface="Times New Roman"/>
                      </a:endParaRPr>
                    </a:p>
                  </a:txBody>
                  <a:tcPr marL="68580" marR="68580" marT="0" marB="0" anchor="ctr"/>
                </a:tc>
              </a:tr>
            </a:tbl>
          </a:graphicData>
        </a:graphic>
      </p:graphicFrame>
      <p:sp>
        <p:nvSpPr>
          <p:cNvPr id="12" name="11 CuadroTexto"/>
          <p:cNvSpPr txBox="1"/>
          <p:nvPr/>
        </p:nvSpPr>
        <p:spPr>
          <a:xfrm>
            <a:off x="7552707" y="1341912"/>
            <a:ext cx="4370120" cy="2031325"/>
          </a:xfrm>
          <a:prstGeom prst="rect">
            <a:avLst/>
          </a:prstGeom>
          <a:noFill/>
        </p:spPr>
        <p:txBody>
          <a:bodyPr wrap="square" rtlCol="0">
            <a:spAutoFit/>
          </a:bodyPr>
          <a:lstStyle/>
          <a:p>
            <a:r>
              <a:rPr lang="es-MX" dirty="0" smtClean="0"/>
              <a:t>Parámetros para la muestra: </a:t>
            </a:r>
          </a:p>
          <a:p>
            <a:pPr marL="285750" indent="-285750">
              <a:buFontTx/>
              <a:buChar char="-"/>
            </a:pPr>
            <a:r>
              <a:rPr lang="es-ES" dirty="0" smtClean="0"/>
              <a:t>Solo </a:t>
            </a:r>
            <a:r>
              <a:rPr lang="es-ES" dirty="0"/>
              <a:t>docentes que tengan carga horaria en Educación General Básica y </a:t>
            </a:r>
            <a:r>
              <a:rPr lang="es-ES" dirty="0" smtClean="0"/>
              <a:t>Bachillerato</a:t>
            </a:r>
          </a:p>
          <a:p>
            <a:pPr marL="285750" indent="-285750">
              <a:buFontTx/>
              <a:buChar char="-"/>
            </a:pPr>
            <a:r>
              <a:rPr lang="es-ES" dirty="0" smtClean="0"/>
              <a:t>Aquellos </a:t>
            </a:r>
            <a:r>
              <a:rPr lang="es-ES" dirty="0"/>
              <a:t>que no cuentan con la formación de posgrado en educación</a:t>
            </a:r>
          </a:p>
        </p:txBody>
      </p:sp>
    </p:spTree>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129373"/>
            <a:ext cx="3149600" cy="543727"/>
          </a:xfrm>
          <a:solidFill>
            <a:schemeClr val="accent2">
              <a:lumMod val="60000"/>
              <a:lumOff val="40000"/>
            </a:schemeClr>
          </a:solidFill>
        </p:spPr>
        <p:txBody>
          <a:bodyPr>
            <a:normAutofit fontScale="90000"/>
          </a:bodyPr>
          <a:lstStyle/>
          <a:p>
            <a:pPr algn="ctr"/>
            <a:r>
              <a:rPr lang="es-ES" i="1" dirty="0" smtClean="0">
                <a:solidFill>
                  <a:schemeClr val="tx1"/>
                </a:solidFill>
              </a:rPr>
              <a:t>MUESTRA</a:t>
            </a:r>
            <a:endParaRPr lang="es-ES" i="1" dirty="0">
              <a:solidFill>
                <a:schemeClr val="tx1"/>
              </a:solidFill>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074149507"/>
              </p:ext>
            </p:extLst>
          </p:nvPr>
        </p:nvGraphicFramePr>
        <p:xfrm>
          <a:off x="6239150" y="-698500"/>
          <a:ext cx="6286500" cy="620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49" name="Picture 1"/>
          <p:cNvPicPr>
            <a:picLocks noChangeAspect="1" noChangeArrowheads="1"/>
          </p:cNvPicPr>
          <p:nvPr/>
        </p:nvPicPr>
        <p:blipFill>
          <a:blip r:embed="rId8" cstate="print"/>
          <a:srcRect/>
          <a:stretch>
            <a:fillRect/>
          </a:stretch>
        </p:blipFill>
        <p:spPr bwMode="auto">
          <a:xfrm>
            <a:off x="10206268" y="3326576"/>
            <a:ext cx="1724475" cy="1368631"/>
          </a:xfrm>
          <a:prstGeom prst="rect">
            <a:avLst/>
          </a:prstGeom>
          <a:noFill/>
          <a:ln w="9525">
            <a:noFill/>
            <a:miter lim="800000"/>
            <a:headEnd/>
            <a:tailEnd/>
          </a:ln>
        </p:spPr>
      </p:pic>
      <p:sp>
        <p:nvSpPr>
          <p:cNvPr id="5" name="4 CuadroTexto"/>
          <p:cNvSpPr txBox="1"/>
          <p:nvPr/>
        </p:nvSpPr>
        <p:spPr>
          <a:xfrm>
            <a:off x="1674423" y="807526"/>
            <a:ext cx="4485523" cy="369332"/>
          </a:xfrm>
          <a:prstGeom prst="rect">
            <a:avLst/>
          </a:prstGeom>
          <a:noFill/>
        </p:spPr>
        <p:txBody>
          <a:bodyPr wrap="none" rtlCol="0">
            <a:spAutoFit/>
          </a:bodyPr>
          <a:lstStyle/>
          <a:p>
            <a:r>
              <a:rPr lang="es-MX" dirty="0" smtClean="0"/>
              <a:t>DISTRITO EDUCATIVO </a:t>
            </a:r>
            <a:r>
              <a:rPr lang="es-MX" dirty="0" err="1" smtClean="0"/>
              <a:t>18D01</a:t>
            </a:r>
            <a:r>
              <a:rPr lang="es-MX" dirty="0" smtClean="0"/>
              <a:t> AMBATO 1</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91821888"/>
              </p:ext>
            </p:extLst>
          </p:nvPr>
        </p:nvGraphicFramePr>
        <p:xfrm>
          <a:off x="6670571" y="4825974"/>
          <a:ext cx="5165725" cy="1950720"/>
        </p:xfrm>
        <a:graphic>
          <a:graphicData uri="http://schemas.openxmlformats.org/drawingml/2006/table">
            <a:tbl>
              <a:tblPr firstRow="1" firstCol="1" bandRow="1">
                <a:tableStyleId>{5C22544A-7EE6-4342-B048-85BDC9FD1C3A}</a:tableStyleId>
              </a:tblPr>
              <a:tblGrid>
                <a:gridCol w="2049145"/>
                <a:gridCol w="1438275"/>
                <a:gridCol w="989965"/>
                <a:gridCol w="688340"/>
              </a:tblGrid>
              <a:tr h="0">
                <a:tc>
                  <a:txBody>
                    <a:bodyPr/>
                    <a:lstStyle/>
                    <a:p>
                      <a:pPr>
                        <a:lnSpc>
                          <a:spcPct val="115000"/>
                        </a:lnSpc>
                        <a:spcAft>
                          <a:spcPts val="0"/>
                        </a:spcAft>
                      </a:pPr>
                      <a:r>
                        <a:rPr lang="es-ES" sz="1000" dirty="0">
                          <a:effectLst/>
                        </a:rPr>
                        <a:t>Población Docente circuito</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Total población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Muestra</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a:t>
                      </a:r>
                      <a:endParaRPr lang="es-ES"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S" sz="1000">
                          <a:effectLst/>
                        </a:rPr>
                        <a:t>18D01C01_02_03_06  (urbano)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393</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39</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11%</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18D01C04_08 (urbano)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463</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46</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13%</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18D01C05_12 (urbano)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411</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40</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12%</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18D01C07 (urbano)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dirty="0">
                          <a:effectLst/>
                        </a:rPr>
                        <a:t>849</a:t>
                      </a:r>
                      <a:endParaRPr lang="es-ES"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84</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24%</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18D01C09 (rural)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472</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46</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14%</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18D01C10 (rural)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285</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28</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dirty="0">
                          <a:effectLst/>
                        </a:rPr>
                        <a:t>8%</a:t>
                      </a:r>
                      <a:endParaRPr lang="es-ES" sz="1200" dirty="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18D01C11 (rural)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000">
                          <a:effectLst/>
                        </a:rPr>
                        <a:t>640</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63</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18%</a:t>
                      </a:r>
                      <a:endParaRPr lang="es-ES" sz="1200">
                        <a:effectLst/>
                        <a:latin typeface="Times New Roman"/>
                        <a:ea typeface="Calibri"/>
                        <a:cs typeface="Times New Roman"/>
                      </a:endParaRPr>
                    </a:p>
                  </a:txBody>
                  <a:tcPr marL="68580" marR="68580" marT="0" marB="0"/>
                </a:tc>
              </a:tr>
              <a:tr h="0">
                <a:tc>
                  <a:txBody>
                    <a:bodyPr/>
                    <a:lstStyle/>
                    <a:p>
                      <a:pPr>
                        <a:lnSpc>
                          <a:spcPct val="115000"/>
                        </a:lnSpc>
                        <a:spcAft>
                          <a:spcPts val="0"/>
                        </a:spcAft>
                      </a:pPr>
                      <a:r>
                        <a:rPr lang="es-ES" sz="1000">
                          <a:effectLst/>
                        </a:rPr>
                        <a:t>TOTAL PROFESIONALES: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N = 3513</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n = 346</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100%</a:t>
                      </a:r>
                      <a:endParaRPr lang="es-ES" sz="1100" dirty="0">
                        <a:effectLst/>
                        <a:latin typeface="Calibri"/>
                        <a:ea typeface="Calibri"/>
                        <a:cs typeface="Times New Roman"/>
                      </a:endParaRPr>
                    </a:p>
                  </a:txBody>
                  <a:tcPr marL="68580" marR="68580" marT="0" marB="0"/>
                </a:tc>
              </a:tr>
            </a:tbl>
          </a:graphicData>
        </a:graphic>
      </p:graphicFrame>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2116082474"/>
              </p:ext>
            </p:extLst>
          </p:nvPr>
        </p:nvGraphicFramePr>
        <p:xfrm>
          <a:off x="2446320" y="1307487"/>
          <a:ext cx="2295525" cy="638175"/>
        </p:xfrm>
        <a:graphic>
          <a:graphicData uri="http://schemas.openxmlformats.org/presentationml/2006/ole">
            <mc:AlternateContent xmlns:mc="http://schemas.openxmlformats.org/markup-compatibility/2006">
              <mc:Choice xmlns:v="urn:schemas-microsoft-com:vml" Requires="v">
                <p:oleObj spid="_x0000_s2097" name="Ecuación" r:id="rId9" imgW="1739900" imgH="444500" progId="Equation.3">
                  <p:embed/>
                </p:oleObj>
              </mc:Choice>
              <mc:Fallback>
                <p:oleObj name="Ecuación" r:id="rId9" imgW="1739900" imgH="4445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6320" y="1307487"/>
                        <a:ext cx="22955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12" name="11 Rectángulo"/>
              <p:cNvSpPr/>
              <p:nvPr/>
            </p:nvSpPr>
            <p:spPr>
              <a:xfrm>
                <a:off x="3149360" y="5756167"/>
                <a:ext cx="294664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𝑓h</m:t>
                      </m:r>
                      <m:r>
                        <a:rPr lang="es-ES" i="1">
                          <a:latin typeface="Cambria Math"/>
                        </a:rPr>
                        <m:t>=</m:t>
                      </m:r>
                      <m:f>
                        <m:fPr>
                          <m:ctrlPr>
                            <a:rPr lang="es-ES" i="1">
                              <a:latin typeface="Cambria Math"/>
                            </a:rPr>
                          </m:ctrlPr>
                        </m:fPr>
                        <m:num>
                          <m:r>
                            <a:rPr lang="es-ES" i="1">
                              <a:latin typeface="Cambria Math"/>
                            </a:rPr>
                            <m:t>𝑛h</m:t>
                          </m:r>
                        </m:num>
                        <m:den>
                          <m:r>
                            <a:rPr lang="es-ES" i="1">
                              <a:latin typeface="Cambria Math"/>
                            </a:rPr>
                            <m:t>𝑁𝐻</m:t>
                          </m:r>
                        </m:den>
                      </m:f>
                      <m:r>
                        <a:rPr lang="es-ES" i="1">
                          <a:latin typeface="Cambria Math"/>
                        </a:rPr>
                        <m:t>=</m:t>
                      </m:r>
                      <m:f>
                        <m:fPr>
                          <m:ctrlPr>
                            <a:rPr lang="es-ES" i="1">
                              <a:latin typeface="Cambria Math"/>
                            </a:rPr>
                          </m:ctrlPr>
                        </m:fPr>
                        <m:num>
                          <m:r>
                            <a:rPr lang="es-ES" i="1">
                              <a:latin typeface="Cambria Math"/>
                            </a:rPr>
                            <m:t>346</m:t>
                          </m:r>
                        </m:num>
                        <m:den>
                          <m:r>
                            <a:rPr lang="es-ES" i="1">
                              <a:latin typeface="Cambria Math"/>
                            </a:rPr>
                            <m:t>3513</m:t>
                          </m:r>
                        </m:den>
                      </m:f>
                      <m:r>
                        <a:rPr lang="es-ES" i="1">
                          <a:latin typeface="Cambria Math"/>
                        </a:rPr>
                        <m:t>=0.0984</m:t>
                      </m:r>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3149360" y="5756167"/>
                <a:ext cx="2946640" cy="618311"/>
              </a:xfrm>
              <a:prstGeom prst="rect">
                <a:avLst/>
              </a:prstGeom>
              <a:blipFill rotWithShape="1">
                <a:blip r:embed="rId13"/>
                <a:stretch>
                  <a:fillRect/>
                </a:stretch>
              </a:blipFill>
            </p:spPr>
            <p:txBody>
              <a:bodyPr/>
              <a:lstStyle/>
              <a:p>
                <a:r>
                  <a:rPr lang="es-ES">
                    <a:noFill/>
                  </a:rPr>
                  <a:t> </a:t>
                </a:r>
              </a:p>
            </p:txBody>
          </p:sp>
        </mc:Fallback>
      </mc:AlternateContent>
      <p:graphicFrame>
        <p:nvGraphicFramePr>
          <p:cNvPr id="13" name="12 Gráfico"/>
          <p:cNvGraphicFramePr/>
          <p:nvPr>
            <p:extLst>
              <p:ext uri="{D42A27DB-BD31-4B8C-83A1-F6EECF244321}">
                <p14:modId xmlns:p14="http://schemas.microsoft.com/office/powerpoint/2010/main" val="3440784138"/>
              </p:ext>
            </p:extLst>
          </p:nvPr>
        </p:nvGraphicFramePr>
        <p:xfrm>
          <a:off x="4536372" y="2115898"/>
          <a:ext cx="2897580" cy="242135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56468775"/>
      </p:ext>
    </p:extLst>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58289" y="5723906"/>
            <a:ext cx="7275421" cy="781081"/>
          </a:xfrm>
        </p:spPr>
        <p:txBody>
          <a:bodyPr/>
          <a:lstStyle/>
          <a:p>
            <a:endParaRPr lang="es-ES" dirty="0"/>
          </a:p>
        </p:txBody>
      </p:sp>
      <p:sp>
        <p:nvSpPr>
          <p:cNvPr id="5" name="1 Título"/>
          <p:cNvSpPr txBox="1">
            <a:spLocks/>
          </p:cNvSpPr>
          <p:nvPr/>
        </p:nvSpPr>
        <p:spPr>
          <a:xfrm>
            <a:off x="2828274" y="129373"/>
            <a:ext cx="6386945" cy="543727"/>
          </a:xfrm>
          <a:prstGeom prst="rect">
            <a:avLst/>
          </a:prstGeom>
          <a:solidFill>
            <a:schemeClr val="accent2">
              <a:lumMod val="60000"/>
              <a:lumOff val="40000"/>
            </a:schemeClr>
          </a:solidFill>
        </p:spPr>
        <p:txBody>
          <a:bodyPr vert="horz" lIns="91440" tIns="45720" rIns="91440" bIns="45720" rtlCol="0" anchor="ctr">
            <a:normAutofit fontScale="7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i="1" dirty="0" smtClean="0">
                <a:solidFill>
                  <a:schemeClr val="tx1"/>
                </a:solidFill>
              </a:rPr>
              <a:t>RECOLECCIÓN DE INFORMACIÓN</a:t>
            </a:r>
            <a:endParaRPr lang="es-ES" i="1" dirty="0">
              <a:solidFill>
                <a:schemeClr val="tx1"/>
              </a:solidFill>
            </a:endParaRPr>
          </a:p>
        </p:txBody>
      </p:sp>
      <p:pic>
        <p:nvPicPr>
          <p:cNvPr id="6" name="0 Imagen"/>
          <p:cNvPicPr/>
          <p:nvPr/>
        </p:nvPicPr>
        <p:blipFill rotWithShape="1">
          <a:blip r:embed="rId2">
            <a:extLst>
              <a:ext uri="{28A0092B-C50C-407E-A947-70E740481C1C}">
                <a14:useLocalDpi xmlns:a14="http://schemas.microsoft.com/office/drawing/2010/main" val="0"/>
              </a:ext>
            </a:extLst>
          </a:blip>
          <a:srcRect t="7238" r="6642" b="3618"/>
          <a:stretch/>
        </p:blipFill>
        <p:spPr bwMode="auto">
          <a:xfrm>
            <a:off x="2787367" y="940192"/>
            <a:ext cx="6617265" cy="454620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9181587"/>
      </p:ext>
    </p:extLst>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Presentación2</Template>
  <TotalTime>5011</TotalTime>
  <Words>2978</Words>
  <Application>Microsoft Office PowerPoint</Application>
  <PresentationFormat>Personalizado</PresentationFormat>
  <Paragraphs>636</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Espiral</vt:lpstr>
      <vt:lpstr>Ecuación</vt:lpstr>
      <vt:lpstr>Presentación de PowerPoint</vt:lpstr>
      <vt:lpstr>Desarrollo del problema</vt:lpstr>
      <vt:lpstr>Análisis del problema</vt:lpstr>
      <vt:lpstr>Formulación del problema</vt:lpstr>
      <vt:lpstr>Objetivos</vt:lpstr>
      <vt:lpstr>Presentación de PowerPoint</vt:lpstr>
      <vt:lpstr>Población </vt:lpstr>
      <vt:lpstr>MUESTRA</vt:lpstr>
      <vt:lpstr>Presentación de PowerPoint</vt:lpstr>
      <vt:lpstr>Resultados y análisis</vt:lpstr>
      <vt:lpstr>Resultados y análisis</vt:lpstr>
      <vt:lpstr>Resultados y análisis</vt:lpstr>
      <vt:lpstr>Resultados y análisis</vt:lpstr>
      <vt:lpstr>Resultados y análisis</vt:lpstr>
      <vt:lpstr>Análisis de la oferta de posgrados en Educación dentro del país</vt:lpstr>
      <vt:lpstr>Análisis de la oferta de posgrados en Educación dentro del país</vt:lpstr>
      <vt:lpstr>Propuesta:</vt:lpstr>
      <vt:lpstr>Presentación de PowerPoint</vt:lpstr>
      <vt:lpstr>Presentación de PowerPoint</vt:lpstr>
      <vt:lpstr>Disciplinas que convergen en los módulos</vt:lpstr>
      <vt:lpstr>Disciplinas que convergen en los módulos</vt:lpstr>
      <vt:lpstr>Datos generales del programa-propuesta</vt:lpstr>
      <vt:lpstr>Carga horaria y organización de los aprendizajes</vt:lpstr>
      <vt:lpstr>Descripción general programa-propuesta</vt:lpstr>
      <vt:lpstr>Perfil de ingreso y egreso</vt:lpstr>
      <vt:lpstr>Propuesta de malla curricular</vt:lpstr>
      <vt:lpstr>Presentación de PowerPoint</vt:lpstr>
      <vt:lpstr>Conclusiones y recomendaciones</vt:lpstr>
      <vt:lpstr>Gracias por su atención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TERMINAL1</dc:creator>
  <cp:lastModifiedBy>Carlos Alberto</cp:lastModifiedBy>
  <cp:revision>149</cp:revision>
  <dcterms:created xsi:type="dcterms:W3CDTF">2014-08-01T14:35:17Z</dcterms:created>
  <dcterms:modified xsi:type="dcterms:W3CDTF">2018-05-11T00:58:07Z</dcterms:modified>
</cp:coreProperties>
</file>