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9">
  <p:sldMasterIdLst>
    <p:sldMasterId id="2147483648" r:id="rId1"/>
  </p:sldMasterIdLst>
  <p:notesMasterIdLst>
    <p:notesMasterId r:id="rId37"/>
  </p:notesMasterIdLst>
  <p:sldIdLst>
    <p:sldId id="256" r:id="rId2"/>
    <p:sldId id="257" r:id="rId3"/>
    <p:sldId id="275" r:id="rId4"/>
    <p:sldId id="288" r:id="rId5"/>
    <p:sldId id="289" r:id="rId6"/>
    <p:sldId id="290" r:id="rId7"/>
    <p:sldId id="291" r:id="rId8"/>
    <p:sldId id="292" r:id="rId9"/>
    <p:sldId id="293" r:id="rId10"/>
    <p:sldId id="294" r:id="rId11"/>
    <p:sldId id="295" r:id="rId12"/>
    <p:sldId id="297" r:id="rId13"/>
    <p:sldId id="298" r:id="rId14"/>
    <p:sldId id="299" r:id="rId15"/>
    <p:sldId id="300" r:id="rId16"/>
    <p:sldId id="301" r:id="rId17"/>
    <p:sldId id="302" r:id="rId18"/>
    <p:sldId id="303" r:id="rId19"/>
    <p:sldId id="304" r:id="rId20"/>
    <p:sldId id="305" r:id="rId21"/>
    <p:sldId id="309" r:id="rId22"/>
    <p:sldId id="310" r:id="rId23"/>
    <p:sldId id="306" r:id="rId24"/>
    <p:sldId id="307" r:id="rId25"/>
    <p:sldId id="308" r:id="rId26"/>
    <p:sldId id="311" r:id="rId27"/>
    <p:sldId id="312" r:id="rId28"/>
    <p:sldId id="313" r:id="rId29"/>
    <p:sldId id="314" r:id="rId30"/>
    <p:sldId id="317" r:id="rId31"/>
    <p:sldId id="315" r:id="rId32"/>
    <p:sldId id="318" r:id="rId33"/>
    <p:sldId id="316" r:id="rId34"/>
    <p:sldId id="320" r:id="rId35"/>
    <p:sldId id="319"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
          <a:latin typeface="Arial"/>
          <a:ea typeface="Arial"/>
          <a:cs typeface="Arial"/>
        </a:font>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evin%20Meneses\Desktop\TESIS\Evolucion%20X%20e%20M%20Bolivia%20Grafic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Exportaciones anuales de la subpartida 1604.14.10 Ecuador 2014 - 2016 (miles USD)</a:t>
            </a:r>
            <a:endParaRPr lang="es-EC" sz="105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X 160414'!$B$6</c:f>
              <c:strCache>
                <c:ptCount val="1"/>
                <c:pt idx="0">
                  <c:v>Ecuador</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('CAN X 160414'!$C$4,'CAN X 160414'!$D$4,'CAN X 160414'!$F$4)</c:f>
              <c:strCache>
                <c:ptCount val="3"/>
                <c:pt idx="0">
                  <c:v>Valor exportado en 2014</c:v>
                </c:pt>
                <c:pt idx="1">
                  <c:v>Valor exportado en 2015</c:v>
                </c:pt>
                <c:pt idx="2">
                  <c:v>Valor exportado en 2016</c:v>
                </c:pt>
              </c:strCache>
            </c:strRef>
          </c:cat>
          <c:val>
            <c:numRef>
              <c:f>('CAN X 160414'!$C$6,'CAN X 160414'!$D$6,'CAN X 160414'!$F$6)</c:f>
              <c:numCache>
                <c:formatCode>General</c:formatCode>
                <c:ptCount val="3"/>
                <c:pt idx="0">
                  <c:v>1005391</c:v>
                </c:pt>
                <c:pt idx="1">
                  <c:v>706850</c:v>
                </c:pt>
                <c:pt idx="2">
                  <c:v>741363</c:v>
                </c:pt>
              </c:numCache>
            </c:numRef>
          </c:val>
          <c:smooth val="0"/>
          <c:extLst>
            <c:ext xmlns:c16="http://schemas.microsoft.com/office/drawing/2014/chart" uri="{C3380CC4-5D6E-409C-BE32-E72D297353CC}">
              <c16:uniqueId val="{00000000-C141-46F7-A766-546610376F77}"/>
            </c:ext>
          </c:extLst>
        </c:ser>
        <c:dLbls>
          <c:showLegendKey val="0"/>
          <c:showVal val="0"/>
          <c:showCatName val="0"/>
          <c:showSerName val="0"/>
          <c:showPercent val="0"/>
          <c:showBubbleSize val="0"/>
        </c:dLbls>
        <c:marker val="1"/>
        <c:smooth val="0"/>
        <c:axId val="612616592"/>
        <c:axId val="612619544"/>
      </c:lineChart>
      <c:catAx>
        <c:axId val="61261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 spcFirstLastPara="1" vertOverflow="ellipsis" wrap="square" anchor="b" anchorCtr="0"/>
          <a:lstStyle/>
          <a:p>
            <a:pPr>
              <a:defRPr sz="900" b="0" i="0" u="none" strike="noStrike" kern="1200" baseline="0">
                <a:solidFill>
                  <a:schemeClr val="tx1">
                    <a:lumMod val="65000"/>
                    <a:lumOff val="35000"/>
                  </a:schemeClr>
                </a:solidFill>
                <a:latin typeface="+mn-lt"/>
                <a:ea typeface="+mn-ea"/>
                <a:cs typeface="+mn-cs"/>
              </a:defRPr>
            </a:pPr>
            <a:endParaRPr lang="es-EC"/>
          </a:p>
        </c:txPr>
        <c:crossAx val="612619544"/>
        <c:crosses val="autoZero"/>
        <c:auto val="1"/>
        <c:lblAlgn val="ctr"/>
        <c:lblOffset val="100"/>
        <c:noMultiLvlLbl val="0"/>
      </c:catAx>
      <c:valAx>
        <c:axId val="61261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61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ubbleChart>
        <c:varyColors val="0"/>
        <c:ser>
          <c:idx val="0"/>
          <c:order val="0"/>
          <c:tx>
            <c:strRef>
              <c:f>'BCG 2'!$E$5</c:f>
              <c:strCache>
                <c:ptCount val="1"/>
                <c:pt idx="0">
                  <c:v>3920.10.00.00</c:v>
                </c:pt>
              </c:strCache>
            </c:strRef>
          </c:tx>
          <c:spPr>
            <a:solidFill>
              <a:schemeClr val="accent1">
                <a:alpha val="75000"/>
              </a:schemeClr>
            </a:solidFill>
            <a:ln>
              <a:noFill/>
            </a:ln>
            <a:effectLst/>
          </c:spPr>
          <c:invertIfNegative val="0"/>
          <c:dPt>
            <c:idx val="0"/>
            <c:invertIfNegative val="0"/>
            <c:bubble3D val="0"/>
            <c:spPr>
              <a:solidFill>
                <a:schemeClr val="accent1">
                  <a:alpha val="75000"/>
                </a:schemeClr>
              </a:solidFill>
              <a:ln w="25400">
                <a:noFill/>
              </a:ln>
              <a:effectLst/>
            </c:spPr>
            <c:extLst>
              <c:ext xmlns:c16="http://schemas.microsoft.com/office/drawing/2014/chart" uri="{C3380CC4-5D6E-409C-BE32-E72D297353CC}">
                <c16:uniqueId val="{00000001-7306-4E62-9A54-38CBFB1902B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2'!$O$5</c:f>
              <c:numCache>
                <c:formatCode>0.00</c:formatCode>
                <c:ptCount val="1"/>
                <c:pt idx="0">
                  <c:v>0.22791548827150224</c:v>
                </c:pt>
              </c:numCache>
            </c:numRef>
          </c:xVal>
          <c:yVal>
            <c:numRef>
              <c:f>'BCG 2'!$P$5</c:f>
              <c:numCache>
                <c:formatCode>0%</c:formatCode>
                <c:ptCount val="1"/>
                <c:pt idx="0">
                  <c:v>1.0632530120481927</c:v>
                </c:pt>
              </c:numCache>
            </c:numRef>
          </c:yVal>
          <c:bubbleSize>
            <c:numRef>
              <c:f>'BCG 2'!$N$5</c:f>
              <c:numCache>
                <c:formatCode>0%</c:formatCode>
                <c:ptCount val="1"/>
                <c:pt idx="0">
                  <c:v>0.11160896130346232</c:v>
                </c:pt>
              </c:numCache>
            </c:numRef>
          </c:bubbleSize>
          <c:bubble3D val="0"/>
          <c:extLst>
            <c:ext xmlns:c16="http://schemas.microsoft.com/office/drawing/2014/chart" uri="{C3380CC4-5D6E-409C-BE32-E72D297353CC}">
              <c16:uniqueId val="{00000002-7306-4E62-9A54-38CBFB1902BF}"/>
            </c:ext>
          </c:extLst>
        </c:ser>
        <c:ser>
          <c:idx val="1"/>
          <c:order val="1"/>
          <c:tx>
            <c:strRef>
              <c:f>'BCG 2'!$E$6</c:f>
              <c:strCache>
                <c:ptCount val="1"/>
                <c:pt idx="0">
                  <c:v>1704.10.10.00</c:v>
                </c:pt>
              </c:strCache>
            </c:strRef>
          </c:tx>
          <c:spPr>
            <a:solidFill>
              <a:schemeClr val="accent2">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2'!$O$6</c:f>
              <c:numCache>
                <c:formatCode>0.00</c:formatCode>
                <c:ptCount val="1"/>
                <c:pt idx="0">
                  <c:v>0.19281317584428548</c:v>
                </c:pt>
              </c:numCache>
            </c:numRef>
          </c:xVal>
          <c:yVal>
            <c:numRef>
              <c:f>'BCG 2'!$P$6</c:f>
              <c:numCache>
                <c:formatCode>0%</c:formatCode>
                <c:ptCount val="1"/>
                <c:pt idx="0">
                  <c:v>2.2374301675977653</c:v>
                </c:pt>
              </c:numCache>
            </c:numRef>
          </c:yVal>
          <c:bubbleSize>
            <c:numRef>
              <c:f>'BCG 2'!$N$6</c:f>
              <c:numCache>
                <c:formatCode>0%</c:formatCode>
                <c:ptCount val="1"/>
                <c:pt idx="0">
                  <c:v>9.4419551934826887E-2</c:v>
                </c:pt>
              </c:numCache>
            </c:numRef>
          </c:bubbleSize>
          <c:bubble3D val="0"/>
          <c:extLst>
            <c:ext xmlns:c16="http://schemas.microsoft.com/office/drawing/2014/chart" uri="{C3380CC4-5D6E-409C-BE32-E72D297353CC}">
              <c16:uniqueId val="{00000003-7306-4E62-9A54-38CBFB1902BF}"/>
            </c:ext>
          </c:extLst>
        </c:ser>
        <c:ser>
          <c:idx val="2"/>
          <c:order val="2"/>
          <c:tx>
            <c:strRef>
              <c:f>'BCG 2'!$E$7</c:f>
              <c:strCache>
                <c:ptCount val="1"/>
                <c:pt idx="0">
                  <c:v>1604.14.10.00</c:v>
                </c:pt>
              </c:strCache>
            </c:strRef>
          </c:tx>
          <c:spPr>
            <a:solidFill>
              <a:schemeClr val="accent3">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2'!$O$7</c:f>
              <c:numCache>
                <c:formatCode>0.00</c:formatCode>
                <c:ptCount val="1"/>
                <c:pt idx="0">
                  <c:v>9.5491598735651315E-2</c:v>
                </c:pt>
              </c:numCache>
            </c:numRef>
          </c:xVal>
          <c:yVal>
            <c:numRef>
              <c:f>'BCG 2'!$P$7</c:f>
              <c:numCache>
                <c:formatCode>0%</c:formatCode>
                <c:ptCount val="1"/>
                <c:pt idx="0">
                  <c:v>-0.70397111913357402</c:v>
                </c:pt>
              </c:numCache>
            </c:numRef>
          </c:yVal>
          <c:bubbleSize>
            <c:numRef>
              <c:f>'BCG 2'!$N$7</c:f>
              <c:numCache>
                <c:formatCode>0%</c:formatCode>
                <c:ptCount val="1"/>
                <c:pt idx="0">
                  <c:v>4.6761710794297355E-2</c:v>
                </c:pt>
              </c:numCache>
            </c:numRef>
          </c:bubbleSize>
          <c:bubble3D val="0"/>
          <c:extLst>
            <c:ext xmlns:c16="http://schemas.microsoft.com/office/drawing/2014/chart" uri="{C3380CC4-5D6E-409C-BE32-E72D297353CC}">
              <c16:uniqueId val="{00000004-7306-4E62-9A54-38CBFB1902BF}"/>
            </c:ext>
          </c:extLst>
        </c:ser>
        <c:ser>
          <c:idx val="3"/>
          <c:order val="3"/>
          <c:tx>
            <c:strRef>
              <c:f>'BCG 2'!$E$8</c:f>
              <c:strCache>
                <c:ptCount val="1"/>
                <c:pt idx="0">
                  <c:v>7321.11.19.00</c:v>
                </c:pt>
              </c:strCache>
            </c:strRef>
          </c:tx>
          <c:spPr>
            <a:solidFill>
              <a:schemeClr val="accent4">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2'!$O$8</c:f>
              <c:numCache>
                <c:formatCode>0.00</c:formatCode>
                <c:ptCount val="1"/>
                <c:pt idx="0">
                  <c:v>2.826046074283028</c:v>
                </c:pt>
              </c:numCache>
            </c:numRef>
          </c:xVal>
          <c:yVal>
            <c:numRef>
              <c:f>'BCG 2'!$P$8</c:f>
              <c:numCache>
                <c:formatCode>0%</c:formatCode>
                <c:ptCount val="1"/>
                <c:pt idx="0">
                  <c:v>2.1931315878952737E-2</c:v>
                </c:pt>
              </c:numCache>
            </c:numRef>
          </c:yVal>
          <c:bubbleSize>
            <c:numRef>
              <c:f>'BCG 2'!$N$8</c:f>
              <c:numCache>
                <c:formatCode>0%</c:formatCode>
                <c:ptCount val="1"/>
                <c:pt idx="0">
                  <c:v>0.48969450101832995</c:v>
                </c:pt>
              </c:numCache>
            </c:numRef>
          </c:bubbleSize>
          <c:bubble3D val="0"/>
          <c:extLst>
            <c:ext xmlns:c16="http://schemas.microsoft.com/office/drawing/2014/chart" uri="{C3380CC4-5D6E-409C-BE32-E72D297353CC}">
              <c16:uniqueId val="{00000005-7306-4E62-9A54-38CBFB1902BF}"/>
            </c:ext>
          </c:extLst>
        </c:ser>
        <c:ser>
          <c:idx val="4"/>
          <c:order val="4"/>
          <c:tx>
            <c:strRef>
              <c:f>'BCG 2'!$E$9</c:f>
              <c:strCache>
                <c:ptCount val="1"/>
                <c:pt idx="0">
                  <c:v>4011.10.10.00</c:v>
                </c:pt>
              </c:strCache>
            </c:strRef>
          </c:tx>
          <c:spPr>
            <a:solidFill>
              <a:schemeClr val="accent5">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2'!$O$9</c:f>
              <c:numCache>
                <c:formatCode>0.00</c:formatCode>
                <c:ptCount val="1"/>
                <c:pt idx="0">
                  <c:v>0.35385127266677757</c:v>
                </c:pt>
              </c:numCache>
            </c:numRef>
          </c:xVal>
          <c:yVal>
            <c:numRef>
              <c:f>'BCG 2'!$P$9</c:f>
              <c:numCache>
                <c:formatCode>0%</c:formatCode>
                <c:ptCount val="1"/>
                <c:pt idx="0">
                  <c:v>6.5631262525050096E-2</c:v>
                </c:pt>
              </c:numCache>
            </c:numRef>
          </c:yVal>
          <c:bubbleSize>
            <c:numRef>
              <c:f>'BCG 2'!$N$9</c:f>
              <c:numCache>
                <c:formatCode>0%</c:formatCode>
                <c:ptCount val="1"/>
                <c:pt idx="0">
                  <c:v>0.17327902240325865</c:v>
                </c:pt>
              </c:numCache>
            </c:numRef>
          </c:bubbleSize>
          <c:bubble3D val="0"/>
          <c:extLst>
            <c:ext xmlns:c16="http://schemas.microsoft.com/office/drawing/2014/chart" uri="{C3380CC4-5D6E-409C-BE32-E72D297353CC}">
              <c16:uniqueId val="{00000006-7306-4E62-9A54-38CBFB1902BF}"/>
            </c:ext>
          </c:extLst>
        </c:ser>
        <c:ser>
          <c:idx val="5"/>
          <c:order val="5"/>
          <c:tx>
            <c:strRef>
              <c:f>'BCG 2'!$E$10</c:f>
              <c:strCache>
                <c:ptCount val="1"/>
                <c:pt idx="0">
                  <c:v>3004.90.29.00</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'BCG 2'!$O$10</c:f>
              <c:numCache>
                <c:formatCode>0.00</c:formatCode>
                <c:ptCount val="1"/>
                <c:pt idx="0">
                  <c:v>0.17201796706038927</c:v>
                </c:pt>
              </c:numCache>
            </c:numRef>
          </c:xVal>
          <c:yVal>
            <c:numRef>
              <c:f>'BCG 2'!$P$10</c:f>
              <c:numCache>
                <c:formatCode>0%</c:formatCode>
                <c:ptCount val="1"/>
                <c:pt idx="0">
                  <c:v>0.13876651982378854</c:v>
                </c:pt>
              </c:numCache>
            </c:numRef>
          </c:yVal>
          <c:bubbleSize>
            <c:numRef>
              <c:f>'BCG 2'!$N$10</c:f>
              <c:numCache>
                <c:formatCode>0%</c:formatCode>
                <c:ptCount val="1"/>
                <c:pt idx="0">
                  <c:v>8.4236252545824841E-2</c:v>
                </c:pt>
              </c:numCache>
            </c:numRef>
          </c:bubbleSize>
          <c:bubble3D val="0"/>
          <c:extLst>
            <c:ext xmlns:c16="http://schemas.microsoft.com/office/drawing/2014/chart" uri="{C3380CC4-5D6E-409C-BE32-E72D297353CC}">
              <c16:uniqueId val="{00000007-7306-4E62-9A54-38CBFB1902BF}"/>
            </c:ext>
          </c:extLst>
        </c:ser>
        <c:dLbls>
          <c:dLblPos val="ctr"/>
          <c:showLegendKey val="0"/>
          <c:showVal val="1"/>
          <c:showCatName val="0"/>
          <c:showSerName val="0"/>
          <c:showPercent val="0"/>
          <c:showBubbleSize val="0"/>
        </c:dLbls>
        <c:bubbleScale val="100"/>
        <c:showNegBubbles val="0"/>
        <c:axId val="383947264"/>
        <c:axId val="383946608"/>
      </c:bubbleChart>
      <c:valAx>
        <c:axId val="383947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Participación</a:t>
                </a:r>
                <a:r>
                  <a:rPr lang="es-EC" baseline="0"/>
                  <a:t> relativa del mercado</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83946608"/>
        <c:crosses val="autoZero"/>
        <c:crossBetween val="midCat"/>
      </c:valAx>
      <c:valAx>
        <c:axId val="38394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Tasa de crecimiento del sector</a:t>
                </a:r>
              </a:p>
            </c:rich>
          </c:tx>
          <c:layout>
            <c:manualLayout>
              <c:xMode val="edge"/>
              <c:yMode val="edge"/>
              <c:x val="4.5994694426790411E-3"/>
              <c:y val="0.164611263669112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83947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100" dirty="0">
                <a:latin typeface="Lato Light" panose="020F0502020204030203" pitchFamily="34" charset="0"/>
                <a:ea typeface="Lato Light" panose="020F0502020204030203" pitchFamily="34" charset="0"/>
                <a:cs typeface="Lato Light" panose="020F0502020204030203" pitchFamily="34" charset="0"/>
              </a:rPr>
              <a:t>Productos</a:t>
            </a:r>
            <a:r>
              <a:rPr lang="es-EC" sz="1100" baseline="0" dirty="0">
                <a:latin typeface="Lato Light" panose="020F0502020204030203" pitchFamily="34" charset="0"/>
                <a:ea typeface="Lato Light" panose="020F0502020204030203" pitchFamily="34" charset="0"/>
                <a:cs typeface="Lato Light" panose="020F0502020204030203" pitchFamily="34" charset="0"/>
              </a:rPr>
              <a:t> que aportan a la Huella de exportaciones pesqueras 2013</a:t>
            </a:r>
            <a:endParaRPr lang="es-EC" sz="1100" dirty="0">
              <a:latin typeface="Lato Light" panose="020F0502020204030203" pitchFamily="34" charset="0"/>
              <a:ea typeface="Lato Light" panose="020F0502020204030203" pitchFamily="34" charset="0"/>
              <a:cs typeface="Lato Light" panose="020F0502020204030203" pitchFamily="34" charset="0"/>
            </a:endParaRPr>
          </a:p>
        </c:rich>
      </c:tx>
      <c:layout>
        <c:manualLayout>
          <c:xMode val="edge"/>
          <c:yMode val="edge"/>
          <c:x val="0.1173123359580052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6"/>
            </a:solidFill>
            <a:ln>
              <a:noFill/>
            </a:ln>
            <a:effectLst/>
          </c:spPr>
          <c:invertIfNegative val="0"/>
          <c:cat>
            <c:strRef>
              <c:f>'HE Pesca'!$B$10:$G$10</c:f>
              <c:strCache>
                <c:ptCount val="6"/>
                <c:pt idx="0">
                  <c:v>Camarones</c:v>
                </c:pt>
                <c:pt idx="1">
                  <c:v>Atunes</c:v>
                </c:pt>
                <c:pt idx="2">
                  <c:v>Crustáceos</c:v>
                </c:pt>
                <c:pt idx="3">
                  <c:v>Preparaciónes para alimentos de animales</c:v>
                </c:pt>
                <c:pt idx="4">
                  <c:v>Sardinas</c:v>
                </c:pt>
                <c:pt idx="5">
                  <c:v>Conservas de pescado</c:v>
                </c:pt>
              </c:strCache>
            </c:strRef>
          </c:cat>
          <c:val>
            <c:numRef>
              <c:f>'HE Pesca'!$B$11:$G$11</c:f>
              <c:numCache>
                <c:formatCode>0.0%</c:formatCode>
                <c:ptCount val="6"/>
                <c:pt idx="0">
                  <c:v>0.307</c:v>
                </c:pt>
                <c:pt idx="1">
                  <c:v>0.24299999999999999</c:v>
                </c:pt>
                <c:pt idx="2">
                  <c:v>0.14699999999999999</c:v>
                </c:pt>
                <c:pt idx="3">
                  <c:v>0.122</c:v>
                </c:pt>
                <c:pt idx="4">
                  <c:v>9.6000000000000002E-2</c:v>
                </c:pt>
                <c:pt idx="5">
                  <c:v>9.4E-2</c:v>
                </c:pt>
              </c:numCache>
            </c:numRef>
          </c:val>
          <c:extLst>
            <c:ext xmlns:c16="http://schemas.microsoft.com/office/drawing/2014/chart" uri="{C3380CC4-5D6E-409C-BE32-E72D297353CC}">
              <c16:uniqueId val="{00000000-E905-448C-8C9C-C2DB5FF1C9F3}"/>
            </c:ext>
          </c:extLst>
        </c:ser>
        <c:dLbls>
          <c:showLegendKey val="0"/>
          <c:showVal val="0"/>
          <c:showCatName val="0"/>
          <c:showSerName val="0"/>
          <c:showPercent val="0"/>
          <c:showBubbleSize val="0"/>
        </c:dLbls>
        <c:gapWidth val="150"/>
        <c:axId val="539144032"/>
        <c:axId val="539140096"/>
      </c:barChart>
      <c:catAx>
        <c:axId val="53914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9140096"/>
        <c:crosses val="autoZero"/>
        <c:auto val="1"/>
        <c:lblAlgn val="ctr"/>
        <c:lblOffset val="100"/>
        <c:noMultiLvlLbl val="0"/>
      </c:catAx>
      <c:valAx>
        <c:axId val="539140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Porcentajes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39144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100" b="0" i="0" baseline="0" dirty="0">
                <a:effectLst/>
                <a:latin typeface="Lato Light" panose="020F0502020204030203" pitchFamily="34" charset="0"/>
                <a:ea typeface="Lato Light" panose="020F0502020204030203" pitchFamily="34" charset="0"/>
                <a:cs typeface="Lato Light" panose="020F0502020204030203" pitchFamily="34" charset="0"/>
              </a:rPr>
              <a:t>Sectores que aportan a la Huella Ecológica de Bolivia 2014</a:t>
            </a:r>
            <a:endParaRPr lang="es-EC" sz="10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2"/>
            </a:solidFill>
            <a:ln>
              <a:noFill/>
            </a:ln>
            <a:effectLst/>
          </c:spPr>
          <c:invertIfNegative val="0"/>
          <c:cat>
            <c:strRef>
              <c:f>'Huella Ecológica BOL'!$B$3:$F$3</c:f>
              <c:strCache>
                <c:ptCount val="5"/>
                <c:pt idx="0">
                  <c:v>Tierras de cultivo</c:v>
                </c:pt>
                <c:pt idx="1">
                  <c:v>Pastizales</c:v>
                </c:pt>
                <c:pt idx="2">
                  <c:v>Bosques</c:v>
                </c:pt>
                <c:pt idx="3">
                  <c:v>Carbono</c:v>
                </c:pt>
                <c:pt idx="4">
                  <c:v>Terreno construido</c:v>
                </c:pt>
              </c:strCache>
            </c:strRef>
          </c:cat>
          <c:val>
            <c:numRef>
              <c:f>'Huella Ecológica BOL'!$B$4:$F$4</c:f>
              <c:numCache>
                <c:formatCode>0.0%</c:formatCode>
                <c:ptCount val="5"/>
                <c:pt idx="0">
                  <c:v>0.16700000000000001</c:v>
                </c:pt>
                <c:pt idx="1">
                  <c:v>0.61199999999999999</c:v>
                </c:pt>
                <c:pt idx="2">
                  <c:v>6.6000000000000003E-2</c:v>
                </c:pt>
                <c:pt idx="3">
                  <c:v>0.13200000000000001</c:v>
                </c:pt>
                <c:pt idx="4">
                  <c:v>2.3E-2</c:v>
                </c:pt>
              </c:numCache>
            </c:numRef>
          </c:val>
          <c:extLst>
            <c:ext xmlns:c16="http://schemas.microsoft.com/office/drawing/2014/chart" uri="{C3380CC4-5D6E-409C-BE32-E72D297353CC}">
              <c16:uniqueId val="{00000000-D481-452F-8C5A-A0C474EB0802}"/>
            </c:ext>
          </c:extLst>
        </c:ser>
        <c:dLbls>
          <c:showLegendKey val="0"/>
          <c:showVal val="0"/>
          <c:showCatName val="0"/>
          <c:showSerName val="0"/>
          <c:showPercent val="0"/>
          <c:showBubbleSize val="0"/>
        </c:dLbls>
        <c:gapWidth val="150"/>
        <c:axId val="540461768"/>
        <c:axId val="540464720"/>
      </c:barChart>
      <c:catAx>
        <c:axId val="54046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0464720"/>
        <c:crosses val="autoZero"/>
        <c:auto val="1"/>
        <c:lblAlgn val="ctr"/>
        <c:lblOffset val="100"/>
        <c:noMultiLvlLbl val="0"/>
      </c:catAx>
      <c:valAx>
        <c:axId val="54046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Hectáreas</a:t>
                </a:r>
                <a:r>
                  <a:rPr lang="es-EC" baseline="0"/>
                  <a:t> globales</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40461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Exportaciones de la subpartida 1604.14.10 Perú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X 160414'!$B$8</c:f>
              <c:strCache>
                <c:ptCount val="1"/>
                <c:pt idx="0">
                  <c:v>Perú</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('CAN X 160414'!$C$4,'CAN X 160414'!$D$4,'CAN X 160414'!$F$4)</c:f>
              <c:strCache>
                <c:ptCount val="3"/>
                <c:pt idx="0">
                  <c:v>Valor exportado en 2014</c:v>
                </c:pt>
                <c:pt idx="1">
                  <c:v>Valor exportado en 2015</c:v>
                </c:pt>
                <c:pt idx="2">
                  <c:v>Valor exportado en 2016</c:v>
                </c:pt>
              </c:strCache>
            </c:strRef>
          </c:cat>
          <c:val>
            <c:numRef>
              <c:f>('CAN X 160414'!$C$8,'CAN X 160414'!$D$8,'CAN X 160414'!$F$8)</c:f>
              <c:numCache>
                <c:formatCode>General</c:formatCode>
                <c:ptCount val="3"/>
                <c:pt idx="0">
                  <c:v>14194</c:v>
                </c:pt>
                <c:pt idx="1">
                  <c:v>18181</c:v>
                </c:pt>
                <c:pt idx="2">
                  <c:v>8492</c:v>
                </c:pt>
              </c:numCache>
            </c:numRef>
          </c:val>
          <c:smooth val="0"/>
          <c:extLst>
            <c:ext xmlns:c16="http://schemas.microsoft.com/office/drawing/2014/chart" uri="{C3380CC4-5D6E-409C-BE32-E72D297353CC}">
              <c16:uniqueId val="{00000000-4F74-4FBA-9883-1865EB40C254}"/>
            </c:ext>
          </c:extLst>
        </c:ser>
        <c:dLbls>
          <c:showLegendKey val="0"/>
          <c:showVal val="0"/>
          <c:showCatName val="0"/>
          <c:showSerName val="0"/>
          <c:showPercent val="0"/>
          <c:showBubbleSize val="0"/>
        </c:dLbls>
        <c:marker val="1"/>
        <c:smooth val="0"/>
        <c:axId val="612827464"/>
        <c:axId val="612829104"/>
      </c:lineChart>
      <c:catAx>
        <c:axId val="61282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829104"/>
        <c:crosses val="autoZero"/>
        <c:auto val="1"/>
        <c:lblAlgn val="ctr"/>
        <c:lblOffset val="100"/>
        <c:noMultiLvlLbl val="0"/>
      </c:catAx>
      <c:valAx>
        <c:axId val="61282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827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Exportaciones de la subpartida 1604.14.10 Colombia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X 160414'!$B$7</c:f>
              <c:strCache>
                <c:ptCount val="1"/>
                <c:pt idx="0">
                  <c:v>Colombia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('CAN X 160414'!$C$4,'CAN X 160414'!$D$4,'CAN X 160414'!$F$4)</c:f>
              <c:strCache>
                <c:ptCount val="3"/>
                <c:pt idx="0">
                  <c:v>Valor exportado en 2014</c:v>
                </c:pt>
                <c:pt idx="1">
                  <c:v>Valor exportado en 2015</c:v>
                </c:pt>
                <c:pt idx="2">
                  <c:v>Valor exportado en 2016</c:v>
                </c:pt>
              </c:strCache>
            </c:strRef>
          </c:cat>
          <c:val>
            <c:numRef>
              <c:f>('CAN X 160414'!$C$7,'CAN X 160414'!$D$7,'CAN X 160414'!$F$7)</c:f>
              <c:numCache>
                <c:formatCode>General</c:formatCode>
                <c:ptCount val="3"/>
                <c:pt idx="0">
                  <c:v>40956</c:v>
                </c:pt>
                <c:pt idx="1">
                  <c:v>16068</c:v>
                </c:pt>
                <c:pt idx="2">
                  <c:v>17630</c:v>
                </c:pt>
              </c:numCache>
            </c:numRef>
          </c:val>
          <c:smooth val="0"/>
          <c:extLst>
            <c:ext xmlns:c16="http://schemas.microsoft.com/office/drawing/2014/chart" uri="{C3380CC4-5D6E-409C-BE32-E72D297353CC}">
              <c16:uniqueId val="{00000000-D69D-495B-BE18-7B6D0A9DD527}"/>
            </c:ext>
          </c:extLst>
        </c:ser>
        <c:dLbls>
          <c:showLegendKey val="0"/>
          <c:showVal val="0"/>
          <c:showCatName val="0"/>
          <c:showSerName val="0"/>
          <c:showPercent val="0"/>
          <c:showBubbleSize val="0"/>
        </c:dLbls>
        <c:marker val="1"/>
        <c:smooth val="0"/>
        <c:axId val="584009920"/>
        <c:axId val="584005656"/>
      </c:lineChart>
      <c:catAx>
        <c:axId val="58400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005656"/>
        <c:crosses val="autoZero"/>
        <c:auto val="1"/>
        <c:lblAlgn val="ctr"/>
        <c:lblOffset val="100"/>
        <c:noMultiLvlLbl val="0"/>
      </c:catAx>
      <c:valAx>
        <c:axId val="58400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00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Importaciones anuales de la subpartida 1604.14.10 Ecuador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M 160414'!$B$8</c:f>
              <c:strCache>
                <c:ptCount val="1"/>
                <c:pt idx="0">
                  <c:v>Ecuador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rgbClr val="FFC000"/>
                </a:solidFill>
                <a:ln w="9525">
                  <a:solidFill>
                    <a:schemeClr val="accent1"/>
                  </a:solidFill>
                </a:ln>
                <a:effectLst/>
              </c:spPr>
            </c:marker>
            <c:bubble3D val="0"/>
            <c:extLst>
              <c:ext xmlns:c16="http://schemas.microsoft.com/office/drawing/2014/chart" uri="{C3380CC4-5D6E-409C-BE32-E72D297353CC}">
                <c16:uniqueId val="{00000000-938D-445A-AF5A-3667E9BE1F76}"/>
              </c:ext>
            </c:extLst>
          </c:dPt>
          <c:dPt>
            <c:idx val="1"/>
            <c:marker>
              <c:symbol val="circle"/>
              <c:size val="5"/>
              <c:spPr>
                <a:solidFill>
                  <a:srgbClr val="FFC000"/>
                </a:solidFill>
                <a:ln w="9525">
                  <a:solidFill>
                    <a:srgbClr val="FFC000"/>
                  </a:solidFill>
                </a:ln>
                <a:effectLst/>
              </c:spPr>
            </c:marker>
            <c:bubble3D val="0"/>
            <c:spPr>
              <a:ln w="28575" cap="rnd">
                <a:solidFill>
                  <a:srgbClr val="FFC000"/>
                </a:solidFill>
                <a:round/>
              </a:ln>
              <a:effectLst/>
            </c:spPr>
            <c:extLst>
              <c:ext xmlns:c16="http://schemas.microsoft.com/office/drawing/2014/chart" uri="{C3380CC4-5D6E-409C-BE32-E72D297353CC}">
                <c16:uniqueId val="{00000002-938D-445A-AF5A-3667E9BE1F76}"/>
              </c:ext>
            </c:extLst>
          </c:dPt>
          <c:dPt>
            <c:idx val="2"/>
            <c:marker>
              <c:symbol val="circle"/>
              <c:size val="5"/>
              <c:spPr>
                <a:solidFill>
                  <a:srgbClr val="FFC000"/>
                </a:solidFill>
                <a:ln w="9525">
                  <a:solidFill>
                    <a:srgbClr val="FFC000"/>
                  </a:solidFill>
                </a:ln>
                <a:effectLst/>
              </c:spPr>
            </c:marker>
            <c:bubble3D val="0"/>
            <c:spPr>
              <a:ln w="28575" cap="rnd">
                <a:solidFill>
                  <a:srgbClr val="FFC000"/>
                </a:solidFill>
                <a:round/>
              </a:ln>
              <a:effectLst/>
            </c:spPr>
            <c:extLst>
              <c:ext xmlns:c16="http://schemas.microsoft.com/office/drawing/2014/chart" uri="{C3380CC4-5D6E-409C-BE32-E72D297353CC}">
                <c16:uniqueId val="{00000004-938D-445A-AF5A-3667E9BE1F76}"/>
              </c:ext>
            </c:extLst>
          </c:dPt>
          <c:cat>
            <c:strRef>
              <c:f>('CAN M 160414'!$C$3,'CAN M 160414'!$D$3,'CAN M 160414'!$F$3)</c:f>
              <c:strCache>
                <c:ptCount val="3"/>
                <c:pt idx="0">
                  <c:v>Valor importado en 2014</c:v>
                </c:pt>
                <c:pt idx="1">
                  <c:v>Valor importado en 2015</c:v>
                </c:pt>
                <c:pt idx="2">
                  <c:v>Valor importado en 2016</c:v>
                </c:pt>
              </c:strCache>
            </c:strRef>
          </c:cat>
          <c:val>
            <c:numRef>
              <c:f>('CAN M 160414'!$C$8,'CAN M 160414'!$D$8,'CAN M 160414'!$F$8)</c:f>
              <c:numCache>
                <c:formatCode>General</c:formatCode>
                <c:ptCount val="3"/>
                <c:pt idx="0">
                  <c:v>1250</c:v>
                </c:pt>
                <c:pt idx="1">
                  <c:v>295</c:v>
                </c:pt>
                <c:pt idx="2" formatCode="0.00">
                  <c:v>0</c:v>
                </c:pt>
              </c:numCache>
            </c:numRef>
          </c:val>
          <c:smooth val="0"/>
          <c:extLst>
            <c:ext xmlns:c16="http://schemas.microsoft.com/office/drawing/2014/chart" uri="{C3380CC4-5D6E-409C-BE32-E72D297353CC}">
              <c16:uniqueId val="{00000005-938D-445A-AF5A-3667E9BE1F76}"/>
            </c:ext>
          </c:extLst>
        </c:ser>
        <c:dLbls>
          <c:showLegendKey val="0"/>
          <c:showVal val="0"/>
          <c:showCatName val="0"/>
          <c:showSerName val="0"/>
          <c:showPercent val="0"/>
          <c:showBubbleSize val="0"/>
        </c:dLbls>
        <c:marker val="1"/>
        <c:smooth val="0"/>
        <c:axId val="612589368"/>
        <c:axId val="612595600"/>
      </c:lineChart>
      <c:catAx>
        <c:axId val="61258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595600"/>
        <c:crosses val="autoZero"/>
        <c:auto val="1"/>
        <c:lblAlgn val="ctr"/>
        <c:lblOffset val="100"/>
        <c:noMultiLvlLbl val="0"/>
      </c:catAx>
      <c:valAx>
        <c:axId val="61259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589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Importaciones anuales de la subpartida 1604.14.10 Colombia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M 160414'!$B$5</c:f>
              <c:strCache>
                <c:ptCount val="1"/>
                <c:pt idx="0">
                  <c:v>Colombia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('CAN M 160414'!$C$3,'CAN M 160414'!$D$3,'CAN M 160414'!$F$3)</c:f>
              <c:strCache>
                <c:ptCount val="3"/>
                <c:pt idx="0">
                  <c:v>Valor importado en 2014</c:v>
                </c:pt>
                <c:pt idx="1">
                  <c:v>Valor importado en 2015</c:v>
                </c:pt>
                <c:pt idx="2">
                  <c:v>Valor importado en 2016</c:v>
                </c:pt>
              </c:strCache>
            </c:strRef>
          </c:cat>
          <c:val>
            <c:numRef>
              <c:f>('CAN M 160414'!$C$5,'CAN M 160414'!$D$5,'CAN M 160414'!$F$5)</c:f>
              <c:numCache>
                <c:formatCode>General</c:formatCode>
                <c:ptCount val="3"/>
                <c:pt idx="0">
                  <c:v>154702</c:v>
                </c:pt>
                <c:pt idx="1">
                  <c:v>133649</c:v>
                </c:pt>
                <c:pt idx="2" formatCode="0">
                  <c:v>124858</c:v>
                </c:pt>
              </c:numCache>
            </c:numRef>
          </c:val>
          <c:smooth val="0"/>
          <c:extLst>
            <c:ext xmlns:c16="http://schemas.microsoft.com/office/drawing/2014/chart" uri="{C3380CC4-5D6E-409C-BE32-E72D297353CC}">
              <c16:uniqueId val="{00000000-FD3B-4FC9-9245-A0E367411697}"/>
            </c:ext>
          </c:extLst>
        </c:ser>
        <c:dLbls>
          <c:showLegendKey val="0"/>
          <c:showVal val="0"/>
          <c:showCatName val="0"/>
          <c:showSerName val="0"/>
          <c:showPercent val="0"/>
          <c:showBubbleSize val="0"/>
        </c:dLbls>
        <c:marker val="1"/>
        <c:smooth val="0"/>
        <c:axId val="585257568"/>
        <c:axId val="585264128"/>
      </c:lineChart>
      <c:catAx>
        <c:axId val="58525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5264128"/>
        <c:crosses val="autoZero"/>
        <c:auto val="1"/>
        <c:lblAlgn val="ctr"/>
        <c:lblOffset val="100"/>
        <c:noMultiLvlLbl val="0"/>
      </c:catAx>
      <c:valAx>
        <c:axId val="585264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52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Importaciones anuales de la subpartida 1604.14.10 Perú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M 160414'!$B$6</c:f>
              <c:strCache>
                <c:ptCount val="1"/>
                <c:pt idx="0">
                  <c:v>Perú</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('CAN M 160414'!$C$3,'CAN M 160414'!$D$3,'CAN M 160414'!$F$3)</c:f>
              <c:strCache>
                <c:ptCount val="3"/>
                <c:pt idx="0">
                  <c:v>Valor importado en 2014</c:v>
                </c:pt>
                <c:pt idx="1">
                  <c:v>Valor importado en 2015</c:v>
                </c:pt>
                <c:pt idx="2">
                  <c:v>Valor importado en 2016</c:v>
                </c:pt>
              </c:strCache>
            </c:strRef>
          </c:cat>
          <c:val>
            <c:numRef>
              <c:f>('CAN M 160414'!$C$6,'CAN M 160414'!$D$6,'CAN M 160414'!$F$6)</c:f>
              <c:numCache>
                <c:formatCode>General</c:formatCode>
                <c:ptCount val="3"/>
                <c:pt idx="0">
                  <c:v>51197</c:v>
                </c:pt>
                <c:pt idx="1">
                  <c:v>66378</c:v>
                </c:pt>
                <c:pt idx="2" formatCode="0">
                  <c:v>56852</c:v>
                </c:pt>
              </c:numCache>
            </c:numRef>
          </c:val>
          <c:smooth val="0"/>
          <c:extLst>
            <c:ext xmlns:c16="http://schemas.microsoft.com/office/drawing/2014/chart" uri="{C3380CC4-5D6E-409C-BE32-E72D297353CC}">
              <c16:uniqueId val="{00000000-FCE7-489B-8BA7-A1A2BA5F1082}"/>
            </c:ext>
          </c:extLst>
        </c:ser>
        <c:dLbls>
          <c:showLegendKey val="0"/>
          <c:showVal val="0"/>
          <c:showCatName val="0"/>
          <c:showSerName val="0"/>
          <c:showPercent val="0"/>
          <c:showBubbleSize val="0"/>
        </c:dLbls>
        <c:marker val="1"/>
        <c:smooth val="0"/>
        <c:axId val="583992536"/>
        <c:axId val="584000408"/>
      </c:lineChart>
      <c:catAx>
        <c:axId val="58399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4000408"/>
        <c:crosses val="autoZero"/>
        <c:auto val="1"/>
        <c:lblAlgn val="ctr"/>
        <c:lblOffset val="100"/>
        <c:noMultiLvlLbl val="0"/>
      </c:catAx>
      <c:valAx>
        <c:axId val="58400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992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Importaciones de la subpartida 1604.14.10 Bolivia</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a:p>
            <a:pPr>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 2014 - 2016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'CAN M 160414'!$B$7</c:f>
              <c:strCache>
                <c:ptCount val="1"/>
                <c:pt idx="0">
                  <c:v>Bolivia</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cat>
            <c:strRef>
              <c:f>('CAN M 160414'!$C$3,'CAN M 160414'!$D$3,'CAN M 160414'!$F$3)</c:f>
              <c:strCache>
                <c:ptCount val="3"/>
                <c:pt idx="0">
                  <c:v>Valor importado en 2014</c:v>
                </c:pt>
                <c:pt idx="1">
                  <c:v>Valor importado en 2015</c:v>
                </c:pt>
                <c:pt idx="2">
                  <c:v>Valor importado en 2016</c:v>
                </c:pt>
              </c:strCache>
            </c:strRef>
          </c:cat>
          <c:val>
            <c:numRef>
              <c:f>('CAN M 160414'!$C$7,'CAN M 160414'!$D$7,'CAN M 160414'!$F$7)</c:f>
              <c:numCache>
                <c:formatCode>General</c:formatCode>
                <c:ptCount val="3"/>
                <c:pt idx="0">
                  <c:v>2714</c:v>
                </c:pt>
                <c:pt idx="1">
                  <c:v>3604</c:v>
                </c:pt>
                <c:pt idx="2" formatCode="0">
                  <c:v>3304</c:v>
                </c:pt>
              </c:numCache>
            </c:numRef>
          </c:val>
          <c:smooth val="0"/>
          <c:extLst>
            <c:ext xmlns:c16="http://schemas.microsoft.com/office/drawing/2014/chart" uri="{C3380CC4-5D6E-409C-BE32-E72D297353CC}">
              <c16:uniqueId val="{00000000-EB92-497C-94A8-CE0AE1D7DF26}"/>
            </c:ext>
          </c:extLst>
        </c:ser>
        <c:dLbls>
          <c:showLegendKey val="0"/>
          <c:showVal val="0"/>
          <c:showCatName val="0"/>
          <c:showSerName val="0"/>
          <c:showPercent val="0"/>
          <c:showBubbleSize val="0"/>
        </c:dLbls>
        <c:marker val="1"/>
        <c:smooth val="0"/>
        <c:axId val="612581824"/>
        <c:axId val="612583792"/>
      </c:lineChart>
      <c:catAx>
        <c:axId val="61258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583792"/>
        <c:crosses val="autoZero"/>
        <c:auto val="1"/>
        <c:lblAlgn val="ctr"/>
        <c:lblOffset val="100"/>
        <c:noMultiLvlLbl val="0"/>
      </c:catAx>
      <c:valAx>
        <c:axId val="61258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58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200" b="0" i="0" baseline="0" dirty="0">
                <a:effectLst/>
                <a:latin typeface="Lato Light" panose="020F0502020204030203" pitchFamily="34" charset="0"/>
                <a:ea typeface="Lato Light" panose="020F0502020204030203" pitchFamily="34" charset="0"/>
                <a:cs typeface="Lato Light" panose="020F0502020204030203" pitchFamily="34" charset="0"/>
              </a:rPr>
              <a:t>Evolución mensual de las exportaciones de atún de Ecuador a Bolivia 2015 - 2016 (FOB) miles USD</a:t>
            </a:r>
            <a:endParaRPr lang="es-EC" sz="1200" dirty="0">
              <a:effectLst/>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'Evolución X 15.16'!$E$7</c:f>
              <c:strCache>
                <c:ptCount val="1"/>
                <c:pt idx="0">
                  <c:v>TOTAL 2015</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'Evolución X 15.16'!$C$8:$C$19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'Evolución X 15.16'!$D$8:$D$19</c:f>
              <c:numCache>
                <c:formatCode>General</c:formatCode>
                <c:ptCount val="12"/>
                <c:pt idx="0">
                  <c:v>341</c:v>
                </c:pt>
                <c:pt idx="1">
                  <c:v>214</c:v>
                </c:pt>
                <c:pt idx="2">
                  <c:v>144</c:v>
                </c:pt>
                <c:pt idx="3">
                  <c:v>162</c:v>
                </c:pt>
                <c:pt idx="4">
                  <c:v>147</c:v>
                </c:pt>
                <c:pt idx="5">
                  <c:v>80</c:v>
                </c:pt>
                <c:pt idx="6">
                  <c:v>224</c:v>
                </c:pt>
                <c:pt idx="7">
                  <c:v>218</c:v>
                </c:pt>
                <c:pt idx="8">
                  <c:v>0</c:v>
                </c:pt>
                <c:pt idx="9">
                  <c:v>125</c:v>
                </c:pt>
                <c:pt idx="10">
                  <c:v>131</c:v>
                </c:pt>
                <c:pt idx="11">
                  <c:v>154</c:v>
                </c:pt>
              </c:numCache>
            </c:numRef>
          </c:val>
          <c:smooth val="0"/>
          <c:extLst>
            <c:ext xmlns:c16="http://schemas.microsoft.com/office/drawing/2014/chart" uri="{C3380CC4-5D6E-409C-BE32-E72D297353CC}">
              <c16:uniqueId val="{00000000-32AF-435C-B6B5-FA307464EAD5}"/>
            </c:ext>
          </c:extLst>
        </c:ser>
        <c:ser>
          <c:idx val="1"/>
          <c:order val="1"/>
          <c:tx>
            <c:strRef>
              <c:f>'Evolución X 15.16'!$I$7</c:f>
              <c:strCache>
                <c:ptCount val="1"/>
                <c:pt idx="0">
                  <c:v>TOTAL 2016</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'Evolución X 15.16'!$C$8:$C$19</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'Evolución X 15.16'!$I$8:$I$19</c:f>
              <c:numCache>
                <c:formatCode>General</c:formatCode>
                <c:ptCount val="12"/>
                <c:pt idx="0">
                  <c:v>190</c:v>
                </c:pt>
                <c:pt idx="1">
                  <c:v>83</c:v>
                </c:pt>
                <c:pt idx="2">
                  <c:v>91</c:v>
                </c:pt>
                <c:pt idx="3">
                  <c:v>43</c:v>
                </c:pt>
                <c:pt idx="4">
                  <c:v>121</c:v>
                </c:pt>
                <c:pt idx="5">
                  <c:v>0</c:v>
                </c:pt>
                <c:pt idx="6">
                  <c:v>45</c:v>
                </c:pt>
                <c:pt idx="7">
                  <c:v>0</c:v>
                </c:pt>
                <c:pt idx="8">
                  <c:v>0</c:v>
                </c:pt>
                <c:pt idx="9">
                  <c:v>52</c:v>
                </c:pt>
                <c:pt idx="10">
                  <c:v>96</c:v>
                </c:pt>
                <c:pt idx="11">
                  <c:v>11</c:v>
                </c:pt>
              </c:numCache>
            </c:numRef>
          </c:val>
          <c:smooth val="0"/>
          <c:extLst>
            <c:ext xmlns:c16="http://schemas.microsoft.com/office/drawing/2014/chart" uri="{C3380CC4-5D6E-409C-BE32-E72D297353CC}">
              <c16:uniqueId val="{00000001-32AF-435C-B6B5-FA307464EAD5}"/>
            </c:ext>
          </c:extLst>
        </c:ser>
        <c:dLbls>
          <c:showLegendKey val="0"/>
          <c:showVal val="0"/>
          <c:showCatName val="0"/>
          <c:showSerName val="0"/>
          <c:showPercent val="0"/>
          <c:showBubbleSize val="0"/>
        </c:dLbls>
        <c:marker val="1"/>
        <c:smooth val="0"/>
        <c:axId val="668738248"/>
        <c:axId val="668738904"/>
      </c:lineChart>
      <c:catAx>
        <c:axId val="66873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668738904"/>
        <c:crosses val="autoZero"/>
        <c:auto val="1"/>
        <c:lblAlgn val="ctr"/>
        <c:lblOffset val="100"/>
        <c:noMultiLvlLbl val="0"/>
      </c:catAx>
      <c:valAx>
        <c:axId val="668738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6873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100" dirty="0">
                <a:latin typeface="Lato Light" panose="020F0502020204030203" pitchFamily="34" charset="0"/>
                <a:ea typeface="Lato Light" panose="020F0502020204030203" pitchFamily="34" charset="0"/>
                <a:cs typeface="Lato Light" panose="020F0502020204030203" pitchFamily="34" charset="0"/>
              </a:rPr>
              <a:t>BALANZA COMERCIAL TOTAL</a:t>
            </a:r>
          </a:p>
          <a:p>
            <a:pPr>
              <a:defRPr/>
            </a:pPr>
            <a:r>
              <a:rPr lang="es-EC" sz="1100" dirty="0">
                <a:latin typeface="Lato Light" panose="020F0502020204030203" pitchFamily="34" charset="0"/>
                <a:ea typeface="Lato Light" panose="020F0502020204030203" pitchFamily="34" charset="0"/>
                <a:cs typeface="Lato Light" panose="020F0502020204030203" pitchFamily="34" charset="0"/>
              </a:rPr>
              <a:t>ECUADOR - BOLIVIA</a:t>
            </a:r>
          </a:p>
          <a:p>
            <a:pPr>
              <a:defRPr/>
            </a:pPr>
            <a:r>
              <a:rPr lang="es-EC" sz="1100" dirty="0">
                <a:latin typeface="Lato Light" panose="020F0502020204030203" pitchFamily="34" charset="0"/>
                <a:ea typeface="Lato Light" panose="020F0502020204030203" pitchFamily="34" charset="0"/>
                <a:cs typeface="Lato Light" panose="020F0502020204030203" pitchFamily="34" charset="0"/>
              </a:rPr>
              <a:t>MILES USD FOB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'Balanza Comercial EC - BOL'!$B$8</c:f>
              <c:strCache>
                <c:ptCount val="1"/>
                <c:pt idx="0">
                  <c:v>EXPORTACIONES</c:v>
                </c:pt>
              </c:strCache>
            </c:strRef>
          </c:tx>
          <c:spPr>
            <a:solidFill>
              <a:schemeClr val="accent1"/>
            </a:solidFill>
            <a:ln>
              <a:noFill/>
            </a:ln>
            <a:effectLst/>
          </c:spPr>
          <c:invertIfNegative val="0"/>
          <c:cat>
            <c:numRef>
              <c:f>'Balanza Comercial EC - BOL'!$C$7:$G$7</c:f>
              <c:numCache>
                <c:formatCode>General</c:formatCode>
                <c:ptCount val="5"/>
                <c:pt idx="0">
                  <c:v>2012</c:v>
                </c:pt>
                <c:pt idx="1">
                  <c:v>2013</c:v>
                </c:pt>
                <c:pt idx="2">
                  <c:v>2014</c:v>
                </c:pt>
                <c:pt idx="3">
                  <c:v>2015</c:v>
                </c:pt>
                <c:pt idx="4">
                  <c:v>2016</c:v>
                </c:pt>
              </c:numCache>
            </c:numRef>
          </c:cat>
          <c:val>
            <c:numRef>
              <c:f>'Balanza Comercial EC - BOL'!$C$8:$G$8</c:f>
              <c:numCache>
                <c:formatCode>General</c:formatCode>
                <c:ptCount val="5"/>
                <c:pt idx="0">
                  <c:v>21.712</c:v>
                </c:pt>
                <c:pt idx="1">
                  <c:v>23.52</c:v>
                </c:pt>
                <c:pt idx="2">
                  <c:v>26.172000000000001</c:v>
                </c:pt>
                <c:pt idx="3">
                  <c:v>36.478000000000002</c:v>
                </c:pt>
                <c:pt idx="4">
                  <c:v>31.669</c:v>
                </c:pt>
              </c:numCache>
            </c:numRef>
          </c:val>
          <c:extLst>
            <c:ext xmlns:c16="http://schemas.microsoft.com/office/drawing/2014/chart" uri="{C3380CC4-5D6E-409C-BE32-E72D297353CC}">
              <c16:uniqueId val="{00000000-FE2E-4220-B141-F9C7ACFFAFDE}"/>
            </c:ext>
          </c:extLst>
        </c:ser>
        <c:ser>
          <c:idx val="1"/>
          <c:order val="1"/>
          <c:tx>
            <c:strRef>
              <c:f>'Balanza Comercial EC - BOL'!$B$9</c:f>
              <c:strCache>
                <c:ptCount val="1"/>
                <c:pt idx="0">
                  <c:v>IMPORTACIONES</c:v>
                </c:pt>
              </c:strCache>
            </c:strRef>
          </c:tx>
          <c:spPr>
            <a:solidFill>
              <a:schemeClr val="accent2"/>
            </a:solidFill>
            <a:ln>
              <a:noFill/>
            </a:ln>
            <a:effectLst/>
          </c:spPr>
          <c:invertIfNegative val="0"/>
          <c:cat>
            <c:numRef>
              <c:f>'Balanza Comercial EC - BOL'!$C$7:$G$7</c:f>
              <c:numCache>
                <c:formatCode>General</c:formatCode>
                <c:ptCount val="5"/>
                <c:pt idx="0">
                  <c:v>2012</c:v>
                </c:pt>
                <c:pt idx="1">
                  <c:v>2013</c:v>
                </c:pt>
                <c:pt idx="2">
                  <c:v>2014</c:v>
                </c:pt>
                <c:pt idx="3">
                  <c:v>2015</c:v>
                </c:pt>
                <c:pt idx="4">
                  <c:v>2016</c:v>
                </c:pt>
              </c:numCache>
            </c:numRef>
          </c:cat>
          <c:val>
            <c:numRef>
              <c:f>'Balanza Comercial EC - BOL'!$C$9:$G$9</c:f>
              <c:numCache>
                <c:formatCode>General</c:formatCode>
                <c:ptCount val="5"/>
                <c:pt idx="0">
                  <c:v>28.971</c:v>
                </c:pt>
                <c:pt idx="1">
                  <c:v>103.803</c:v>
                </c:pt>
                <c:pt idx="2">
                  <c:v>106.953</c:v>
                </c:pt>
                <c:pt idx="3">
                  <c:v>171.13399999999999</c:v>
                </c:pt>
                <c:pt idx="4">
                  <c:v>178.249</c:v>
                </c:pt>
              </c:numCache>
            </c:numRef>
          </c:val>
          <c:extLst>
            <c:ext xmlns:c16="http://schemas.microsoft.com/office/drawing/2014/chart" uri="{C3380CC4-5D6E-409C-BE32-E72D297353CC}">
              <c16:uniqueId val="{00000001-FE2E-4220-B141-F9C7ACFFAFDE}"/>
            </c:ext>
          </c:extLst>
        </c:ser>
        <c:ser>
          <c:idx val="2"/>
          <c:order val="2"/>
          <c:tx>
            <c:strRef>
              <c:f>'Balanza Comercial EC - BOL'!$B$10</c:f>
              <c:strCache>
                <c:ptCount val="1"/>
                <c:pt idx="0">
                  <c:v>BALANZA COMERCIAL</c:v>
                </c:pt>
              </c:strCache>
            </c:strRef>
          </c:tx>
          <c:spPr>
            <a:solidFill>
              <a:schemeClr val="accent3"/>
            </a:solidFill>
            <a:ln>
              <a:noFill/>
            </a:ln>
            <a:effectLst/>
          </c:spPr>
          <c:invertIfNegative val="0"/>
          <c:cat>
            <c:numRef>
              <c:f>'Balanza Comercial EC - BOL'!$C$7:$G$7</c:f>
              <c:numCache>
                <c:formatCode>General</c:formatCode>
                <c:ptCount val="5"/>
                <c:pt idx="0">
                  <c:v>2012</c:v>
                </c:pt>
                <c:pt idx="1">
                  <c:v>2013</c:v>
                </c:pt>
                <c:pt idx="2">
                  <c:v>2014</c:v>
                </c:pt>
                <c:pt idx="3">
                  <c:v>2015</c:v>
                </c:pt>
                <c:pt idx="4">
                  <c:v>2016</c:v>
                </c:pt>
              </c:numCache>
            </c:numRef>
          </c:cat>
          <c:val>
            <c:numRef>
              <c:f>'Balanza Comercial EC - BOL'!$C$10:$G$10</c:f>
              <c:numCache>
                <c:formatCode>General</c:formatCode>
                <c:ptCount val="5"/>
                <c:pt idx="0">
                  <c:v>-7.2590000000000003</c:v>
                </c:pt>
                <c:pt idx="1">
                  <c:v>-80.283000000000001</c:v>
                </c:pt>
                <c:pt idx="2">
                  <c:v>-80.781000000000006</c:v>
                </c:pt>
                <c:pt idx="3">
                  <c:v>-134.65599999999998</c:v>
                </c:pt>
                <c:pt idx="4">
                  <c:v>-146.57999999999998</c:v>
                </c:pt>
              </c:numCache>
            </c:numRef>
          </c:val>
          <c:extLst>
            <c:ext xmlns:c16="http://schemas.microsoft.com/office/drawing/2014/chart" uri="{C3380CC4-5D6E-409C-BE32-E72D297353CC}">
              <c16:uniqueId val="{00000002-FE2E-4220-B141-F9C7ACFFAFDE}"/>
            </c:ext>
          </c:extLst>
        </c:ser>
        <c:dLbls>
          <c:showLegendKey val="0"/>
          <c:showVal val="0"/>
          <c:showCatName val="0"/>
          <c:showSerName val="0"/>
          <c:showPercent val="0"/>
          <c:showBubbleSize val="0"/>
        </c:dLbls>
        <c:gapWidth val="150"/>
        <c:axId val="612944968"/>
        <c:axId val="612943328"/>
      </c:barChart>
      <c:catAx>
        <c:axId val="61294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943328"/>
        <c:crosses val="autoZero"/>
        <c:auto val="1"/>
        <c:lblAlgn val="ctr"/>
        <c:lblOffset val="100"/>
        <c:noMultiLvlLbl val="0"/>
      </c:catAx>
      <c:valAx>
        <c:axId val="61294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latin typeface="Times New Roman" panose="02020603050405020304" pitchFamily="18" charset="0"/>
                    <a:cs typeface="Times New Roman" panose="02020603050405020304" pitchFamily="18" charset="0"/>
                  </a:rPr>
                  <a:t>MILES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12944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0.55809</cdr:x>
      <cdr:y>0.06373</cdr:y>
    </cdr:from>
    <cdr:to>
      <cdr:x>0.56041</cdr:x>
      <cdr:y>0.85451</cdr:y>
    </cdr:to>
    <cdr:cxnSp macro="">
      <cdr:nvCxnSpPr>
        <cdr:cNvPr id="2" name="Conector recto 1">
          <a:extLst xmlns:a="http://schemas.openxmlformats.org/drawingml/2006/main">
            <a:ext uri="{FF2B5EF4-FFF2-40B4-BE49-F238E27FC236}">
              <a16:creationId xmlns:a16="http://schemas.microsoft.com/office/drawing/2014/main" id="{6F9547FF-08C0-45EF-97E9-CD865049E011}"/>
            </a:ext>
          </a:extLst>
        </cdr:cNvPr>
        <cdr:cNvCxnSpPr/>
      </cdr:nvCxnSpPr>
      <cdr:spPr>
        <a:xfrm xmlns:a="http://schemas.openxmlformats.org/drawingml/2006/main">
          <a:off x="2865937" y="189023"/>
          <a:ext cx="11906" cy="234553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0.17553</cdr:x>
      <cdr:y>0.32465</cdr:y>
    </cdr:from>
    <cdr:to>
      <cdr:x>0.94992</cdr:x>
      <cdr:y>0.32866</cdr:y>
    </cdr:to>
    <cdr:cxnSp macro="">
      <cdr:nvCxnSpPr>
        <cdr:cNvPr id="3" name="Conector recto 2">
          <a:extLst xmlns:a="http://schemas.openxmlformats.org/drawingml/2006/main">
            <a:ext uri="{FF2B5EF4-FFF2-40B4-BE49-F238E27FC236}">
              <a16:creationId xmlns:a16="http://schemas.microsoft.com/office/drawing/2014/main" id="{2347E4A5-AF12-4182-BAEF-748CEDBBBDC1}"/>
            </a:ext>
          </a:extLst>
        </cdr:cNvPr>
        <cdr:cNvCxnSpPr/>
      </cdr:nvCxnSpPr>
      <cdr:spPr>
        <a:xfrm xmlns:a="http://schemas.openxmlformats.org/drawingml/2006/main">
          <a:off x="901405" y="962928"/>
          <a:ext cx="3976689" cy="1190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xfrm>
            <a:off x="1143000" y="685800"/>
            <a:ext cx="4572000" cy="3429000"/>
          </a:xfrm>
          <a:prstGeom prst="rect">
            <a:avLst/>
          </a:prstGeom>
        </p:spPr>
        <p:txBody>
          <a:bodyPr/>
          <a:lstStyle/>
          <a:p>
            <a:endParaRPr/>
          </a:p>
        </p:txBody>
      </p:sp>
      <p:sp>
        <p:nvSpPr>
          <p:cNvPr id="487" name="Shape 4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a:t>Perú: El Fenómeno del niño causa la disminución de la temperatura superficial del mar, haciendo que el atún migre a las costas de Chile</a:t>
            </a:r>
          </a:p>
        </p:txBody>
      </p:sp>
    </p:spTree>
    <p:extLst>
      <p:ext uri="{BB962C8B-B14F-4D97-AF65-F5344CB8AC3E}">
        <p14:creationId xmlns:p14="http://schemas.microsoft.com/office/powerpoint/2010/main" val="163086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xfrm rot="5400000">
            <a:off x="2940299" y="-942432"/>
            <a:ext cx="3263402" cy="78867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4" name="Title Text"/>
          <p:cNvSpPr txBox="1">
            <a:spLocks noGrp="1"/>
          </p:cNvSpPr>
          <p:nvPr>
            <p:ph type="title"/>
          </p:nvPr>
        </p:nvSpPr>
        <p:spPr>
          <a:xfrm rot="5400000">
            <a:off x="5350050" y="1467542"/>
            <a:ext cx="4359001" cy="1971601"/>
          </a:xfrm>
          <a:prstGeom prst="rect">
            <a:avLst/>
          </a:prstGeom>
        </p:spPr>
        <p:txBody>
          <a:bodyPr/>
          <a:lstStyle/>
          <a:p>
            <a:r>
              <a:t>Title Text</a:t>
            </a:r>
          </a:p>
        </p:txBody>
      </p:sp>
      <p:sp>
        <p:nvSpPr>
          <p:cNvPr id="105" name="Body Level One…"/>
          <p:cNvSpPr txBox="1">
            <a:spLocks noGrp="1"/>
          </p:cNvSpPr>
          <p:nvPr>
            <p:ph type="body" idx="1"/>
          </p:nvPr>
        </p:nvSpPr>
        <p:spPr>
          <a:xfrm rot="5400000">
            <a:off x="1349474" y="-447056"/>
            <a:ext cx="4359001" cy="5800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solidFill>
          <a:srgbClr val="52565E"/>
        </a:solidFill>
        <a:effectLst/>
      </p:bgPr>
    </p:bg>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311708" y="744574"/>
            <a:ext cx="8520601" cy="2052601"/>
          </a:xfrm>
          <a:prstGeom prst="rect">
            <a:avLst/>
          </a:prstGeom>
        </p:spPr>
        <p:txBody>
          <a:bodyPr lIns="91424" tIns="91424" rIns="91424" bIns="91424" anchor="b"/>
          <a:lstStyle>
            <a:lvl1pPr algn="ctr">
              <a:lnSpc>
                <a:spcPct val="100000"/>
              </a:lnSpc>
              <a:defRPr sz="5200">
                <a:latin typeface="Arial"/>
                <a:ea typeface="Arial"/>
                <a:cs typeface="Arial"/>
                <a:sym typeface="Arial"/>
              </a:defRPr>
            </a:lvl1pPr>
          </a:lstStyle>
          <a:p>
            <a:r>
              <a:t>Title Text</a:t>
            </a:r>
          </a:p>
        </p:txBody>
      </p:sp>
      <p:sp>
        <p:nvSpPr>
          <p:cNvPr id="114" name="Body Level One…"/>
          <p:cNvSpPr txBox="1">
            <a:spLocks noGrp="1"/>
          </p:cNvSpPr>
          <p:nvPr>
            <p:ph type="body" sz="quarter" idx="1"/>
          </p:nvPr>
        </p:nvSpPr>
        <p:spPr>
          <a:xfrm>
            <a:off x="311699" y="2834125"/>
            <a:ext cx="8520602" cy="792601"/>
          </a:xfrm>
          <a:prstGeom prst="rect">
            <a:avLst/>
          </a:prstGeom>
        </p:spPr>
        <p:txBody>
          <a:bodyPr lIns="91424" tIns="91424" rIns="91424" bIns="91424"/>
          <a:lstStyle>
            <a:lvl1pPr marL="0" indent="0" algn="ctr">
              <a:lnSpc>
                <a:spcPct val="100000"/>
              </a:lnSpc>
              <a:spcBef>
                <a:spcPts val="0"/>
              </a:spcBef>
              <a:buClrTx/>
              <a:buSzTx/>
              <a:buFontTx/>
              <a:buNone/>
              <a:defRPr sz="2800">
                <a:solidFill>
                  <a:srgbClr val="595959"/>
                </a:solidFill>
                <a:latin typeface="Arial"/>
                <a:ea typeface="Arial"/>
                <a:cs typeface="Arial"/>
                <a:sym typeface="Arial"/>
              </a:defRPr>
            </a:lvl1pPr>
            <a:lvl2pPr marL="0" indent="0" algn="ctr">
              <a:lnSpc>
                <a:spcPct val="100000"/>
              </a:lnSpc>
              <a:spcBef>
                <a:spcPts val="0"/>
              </a:spcBef>
              <a:buClrTx/>
              <a:buSzTx/>
              <a:buFontTx/>
              <a:buNone/>
              <a:defRPr sz="2800">
                <a:solidFill>
                  <a:srgbClr val="595959"/>
                </a:solidFill>
                <a:latin typeface="Arial"/>
                <a:ea typeface="Arial"/>
                <a:cs typeface="Arial"/>
                <a:sym typeface="Arial"/>
              </a:defRPr>
            </a:lvl2pPr>
            <a:lvl3pPr marL="0" indent="0" algn="ctr">
              <a:lnSpc>
                <a:spcPct val="100000"/>
              </a:lnSpc>
              <a:spcBef>
                <a:spcPts val="0"/>
              </a:spcBef>
              <a:buClrTx/>
              <a:buSzTx/>
              <a:buFontTx/>
              <a:buNone/>
              <a:defRPr sz="2800">
                <a:solidFill>
                  <a:srgbClr val="595959"/>
                </a:solidFill>
                <a:latin typeface="Arial"/>
                <a:ea typeface="Arial"/>
                <a:cs typeface="Arial"/>
                <a:sym typeface="Arial"/>
              </a:defRPr>
            </a:lvl3pPr>
            <a:lvl4pPr marL="0" indent="0" algn="ctr">
              <a:lnSpc>
                <a:spcPct val="100000"/>
              </a:lnSpc>
              <a:spcBef>
                <a:spcPts val="0"/>
              </a:spcBef>
              <a:buClrTx/>
              <a:buSzTx/>
              <a:buFontTx/>
              <a:buNone/>
              <a:defRPr sz="2800">
                <a:solidFill>
                  <a:srgbClr val="595959"/>
                </a:solidFill>
                <a:latin typeface="Arial"/>
                <a:ea typeface="Arial"/>
                <a:cs typeface="Arial"/>
                <a:sym typeface="Arial"/>
              </a:defRPr>
            </a:lvl4pPr>
            <a:lvl5pPr marL="0" indent="0" algn="ctr">
              <a:lnSpc>
                <a:spcPct val="100000"/>
              </a:lnSpc>
              <a:spcBef>
                <a:spcPts val="0"/>
              </a:spcBef>
              <a:buClrTx/>
              <a:buSzTx/>
              <a:buFontTx/>
              <a:buNone/>
              <a:defRPr sz="2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2565E"/>
        </a:solidFill>
        <a:effectLst/>
      </p:bgPr>
    </p:bg>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311699" y="2150849"/>
            <a:ext cx="8520602" cy="841801"/>
          </a:xfrm>
          <a:prstGeom prst="rect">
            <a:avLst/>
          </a:prstGeom>
        </p:spPr>
        <p:txBody>
          <a:bodyPr lIns="91424" tIns="91424" rIns="91424" bIns="91424"/>
          <a:lstStyle>
            <a:lvl1pPr algn="ctr">
              <a:lnSpc>
                <a:spcPct val="100000"/>
              </a:lnSpc>
              <a:defRPr sz="3600">
                <a:latin typeface="Arial"/>
                <a:ea typeface="Arial"/>
                <a:cs typeface="Arial"/>
                <a:sym typeface="Arial"/>
              </a:defRPr>
            </a:lvl1pPr>
          </a:lstStyle>
          <a:p>
            <a:r>
              <a:t>Title Text</a:t>
            </a:r>
          </a:p>
        </p:txBody>
      </p:sp>
      <p:sp>
        <p:nvSpPr>
          <p:cNvPr id="123"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52565E"/>
        </a:solidFill>
        <a:effectLst/>
      </p:bgPr>
    </p:bg>
    <p:spTree>
      <p:nvGrpSpPr>
        <p:cNvPr id="1" name=""/>
        <p:cNvGrpSpPr/>
        <p:nvPr/>
      </p:nvGrpSpPr>
      <p:grpSpPr>
        <a:xfrm>
          <a:off x="0" y="0"/>
          <a:ext cx="0" cy="0"/>
          <a:chOff x="0" y="0"/>
          <a:chExt cx="0" cy="0"/>
        </a:xfrm>
      </p:grpSpPr>
      <p:sp>
        <p:nvSpPr>
          <p:cNvPr id="130"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131" name="Body Level One…"/>
          <p:cNvSpPr txBox="1">
            <a:spLocks noGrp="1"/>
          </p:cNvSpPr>
          <p:nvPr>
            <p:ph type="body" idx="1"/>
          </p:nvPr>
        </p:nvSpPr>
        <p:spPr>
          <a:xfrm>
            <a:off x="311699" y="1152475"/>
            <a:ext cx="8520602" cy="3416400"/>
          </a:xfrm>
          <a:prstGeom prst="rect">
            <a:avLst/>
          </a:prstGeom>
        </p:spPr>
        <p:txBody>
          <a:bodyPr lIns="91424" tIns="91424" rIns="91424" bIns="91424"/>
          <a:lstStyle>
            <a:lvl1pPr marL="0" indent="0">
              <a:lnSpc>
                <a:spcPct val="115000"/>
              </a:lnSpc>
              <a:spcBef>
                <a:spcPts val="1600"/>
              </a:spcBef>
              <a:buClrTx/>
              <a:buSzTx/>
              <a:buFontTx/>
              <a:buNone/>
              <a:defRPr sz="1800">
                <a:solidFill>
                  <a:srgbClr val="595959"/>
                </a:solidFill>
                <a:latin typeface="Arial"/>
                <a:ea typeface="Arial"/>
                <a:cs typeface="Arial"/>
                <a:sym typeface="Arial"/>
              </a:defRPr>
            </a:lvl1pPr>
            <a:lvl2pPr marL="0" indent="0">
              <a:lnSpc>
                <a:spcPct val="115000"/>
              </a:lnSpc>
              <a:spcBef>
                <a:spcPts val="1600"/>
              </a:spcBef>
              <a:buClrTx/>
              <a:buSzTx/>
              <a:buFontTx/>
              <a:buNone/>
              <a:defRPr sz="1800">
                <a:solidFill>
                  <a:srgbClr val="595959"/>
                </a:solidFill>
                <a:latin typeface="Arial"/>
                <a:ea typeface="Arial"/>
                <a:cs typeface="Arial"/>
                <a:sym typeface="Arial"/>
              </a:defRPr>
            </a:lvl2pPr>
            <a:lvl3pPr marL="0" indent="0">
              <a:lnSpc>
                <a:spcPct val="115000"/>
              </a:lnSpc>
              <a:spcBef>
                <a:spcPts val="1600"/>
              </a:spcBef>
              <a:buClrTx/>
              <a:buSzTx/>
              <a:buFontTx/>
              <a:buNone/>
              <a:defRPr sz="1800">
                <a:solidFill>
                  <a:srgbClr val="595959"/>
                </a:solidFill>
                <a:latin typeface="Arial"/>
                <a:ea typeface="Arial"/>
                <a:cs typeface="Arial"/>
                <a:sym typeface="Arial"/>
              </a:defRPr>
            </a:lvl3pPr>
            <a:lvl4pPr marL="0" indent="0">
              <a:lnSpc>
                <a:spcPct val="115000"/>
              </a:lnSpc>
              <a:spcBef>
                <a:spcPts val="1600"/>
              </a:spcBef>
              <a:buClrTx/>
              <a:buSzTx/>
              <a:buFontTx/>
              <a:buNone/>
              <a:defRPr sz="1800">
                <a:solidFill>
                  <a:srgbClr val="595959"/>
                </a:solidFill>
                <a:latin typeface="Arial"/>
                <a:ea typeface="Arial"/>
                <a:cs typeface="Arial"/>
                <a:sym typeface="Arial"/>
              </a:defRPr>
            </a:lvl4pPr>
            <a:lvl5pPr marL="0" indent="0">
              <a:lnSpc>
                <a:spcPct val="115000"/>
              </a:lnSpc>
              <a:spcBef>
                <a:spcPts val="160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wo columns">
    <p:bg>
      <p:bgPr>
        <a:solidFill>
          <a:srgbClr val="52565E"/>
        </a:solidFill>
        <a:effectLst/>
      </p:bgPr>
    </p:bg>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140" name="Body Level One…"/>
          <p:cNvSpPr txBox="1">
            <a:spLocks noGrp="1"/>
          </p:cNvSpPr>
          <p:nvPr>
            <p:ph type="body" sz="half" idx="1"/>
          </p:nvPr>
        </p:nvSpPr>
        <p:spPr>
          <a:xfrm>
            <a:off x="311699" y="1152475"/>
            <a:ext cx="3999902" cy="3416400"/>
          </a:xfrm>
          <a:prstGeom prst="rect">
            <a:avLst/>
          </a:prstGeom>
        </p:spPr>
        <p:txBody>
          <a:bodyPr lIns="91424" tIns="91424" rIns="91424" bIns="91424"/>
          <a:lstStyle>
            <a:lvl1pPr marL="0" indent="0">
              <a:lnSpc>
                <a:spcPct val="115000"/>
              </a:lnSpc>
              <a:spcBef>
                <a:spcPts val="1600"/>
              </a:spcBef>
              <a:buClrTx/>
              <a:buSzTx/>
              <a:buFontTx/>
              <a:buNone/>
              <a:defRPr sz="1400">
                <a:solidFill>
                  <a:srgbClr val="595959"/>
                </a:solidFill>
                <a:latin typeface="Arial"/>
                <a:ea typeface="Arial"/>
                <a:cs typeface="Arial"/>
                <a:sym typeface="Arial"/>
              </a:defRPr>
            </a:lvl1pPr>
            <a:lvl2pPr marL="0" indent="0">
              <a:lnSpc>
                <a:spcPct val="115000"/>
              </a:lnSpc>
              <a:spcBef>
                <a:spcPts val="1600"/>
              </a:spcBef>
              <a:buClrTx/>
              <a:buSzTx/>
              <a:buFontTx/>
              <a:buNone/>
              <a:defRPr sz="1400">
                <a:solidFill>
                  <a:srgbClr val="595959"/>
                </a:solidFill>
                <a:latin typeface="Arial"/>
                <a:ea typeface="Arial"/>
                <a:cs typeface="Arial"/>
                <a:sym typeface="Arial"/>
              </a:defRPr>
            </a:lvl2pPr>
            <a:lvl3pPr marL="0" indent="0">
              <a:lnSpc>
                <a:spcPct val="115000"/>
              </a:lnSpc>
              <a:spcBef>
                <a:spcPts val="1600"/>
              </a:spcBef>
              <a:buClrTx/>
              <a:buSzTx/>
              <a:buFontTx/>
              <a:buNone/>
              <a:defRPr sz="1400">
                <a:solidFill>
                  <a:srgbClr val="595959"/>
                </a:solidFill>
                <a:latin typeface="Arial"/>
                <a:ea typeface="Arial"/>
                <a:cs typeface="Arial"/>
                <a:sym typeface="Arial"/>
              </a:defRPr>
            </a:lvl3pPr>
            <a:lvl4pPr marL="0" indent="0">
              <a:lnSpc>
                <a:spcPct val="115000"/>
              </a:lnSpc>
              <a:spcBef>
                <a:spcPts val="1600"/>
              </a:spcBef>
              <a:buClrTx/>
              <a:buSzTx/>
              <a:buFontTx/>
              <a:buNone/>
              <a:defRPr sz="1400">
                <a:solidFill>
                  <a:srgbClr val="595959"/>
                </a:solidFill>
                <a:latin typeface="Arial"/>
                <a:ea typeface="Arial"/>
                <a:cs typeface="Arial"/>
                <a:sym typeface="Arial"/>
              </a:defRPr>
            </a:lvl4pPr>
            <a:lvl5pPr marL="0" indent="0">
              <a:lnSpc>
                <a:spcPct val="115000"/>
              </a:lnSpc>
              <a:spcBef>
                <a:spcPts val="1600"/>
              </a:spcBef>
              <a:buClrTx/>
              <a:buSzTx/>
              <a:buFontTx/>
              <a:buNone/>
              <a:defRPr sz="1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1" name="Rectangle"/>
          <p:cNvSpPr txBox="1">
            <a:spLocks noGrp="1"/>
          </p:cNvSpPr>
          <p:nvPr>
            <p:ph type="body" sz="half" idx="13"/>
          </p:nvPr>
        </p:nvSpPr>
        <p:spPr>
          <a:xfrm>
            <a:off x="4832399" y="1152475"/>
            <a:ext cx="3999902" cy="3416400"/>
          </a:xfrm>
          <a:prstGeom prst="rect">
            <a:avLst/>
          </a:prstGeom>
        </p:spPr>
        <p:txBody>
          <a:bodyPr lIns="91424" tIns="91424" rIns="91424" bIns="91424"/>
          <a:lstStyle/>
          <a:p>
            <a:pPr marL="0" indent="0">
              <a:lnSpc>
                <a:spcPct val="115000"/>
              </a:lnSpc>
              <a:spcBef>
                <a:spcPts val="1600"/>
              </a:spcBef>
              <a:buClrTx/>
              <a:buSzTx/>
              <a:buFontTx/>
              <a:buNone/>
              <a:defRPr sz="1400">
                <a:solidFill>
                  <a:srgbClr val="595959"/>
                </a:solidFill>
                <a:latin typeface="Arial"/>
                <a:ea typeface="Arial"/>
                <a:cs typeface="Arial"/>
                <a:sym typeface="Arial"/>
              </a:defRPr>
            </a:pPr>
            <a:endParaRPr/>
          </a:p>
        </p:txBody>
      </p:sp>
      <p:sp>
        <p:nvSpPr>
          <p:cNvPr id="142"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bg>
      <p:bgPr>
        <a:solidFill>
          <a:srgbClr val="52565E"/>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150"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ne column text">
    <p:bg>
      <p:bgPr>
        <a:solidFill>
          <a:srgbClr val="52565E"/>
        </a:solidFill>
        <a:effectLst/>
      </p:bgPr>
    </p:bg>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311699" y="555600"/>
            <a:ext cx="2808001" cy="755700"/>
          </a:xfrm>
          <a:prstGeom prst="rect">
            <a:avLst/>
          </a:prstGeom>
        </p:spPr>
        <p:txBody>
          <a:bodyPr lIns="91424" tIns="91424" rIns="91424" bIns="91424" anchor="b"/>
          <a:lstStyle>
            <a:lvl1pPr>
              <a:lnSpc>
                <a:spcPct val="100000"/>
              </a:lnSpc>
              <a:defRPr sz="2400">
                <a:latin typeface="Arial"/>
                <a:ea typeface="Arial"/>
                <a:cs typeface="Arial"/>
                <a:sym typeface="Arial"/>
              </a:defRPr>
            </a:lvl1pPr>
          </a:lstStyle>
          <a:p>
            <a:r>
              <a:t>Title Text</a:t>
            </a:r>
          </a:p>
        </p:txBody>
      </p:sp>
      <p:sp>
        <p:nvSpPr>
          <p:cNvPr id="158" name="Body Level One…"/>
          <p:cNvSpPr txBox="1">
            <a:spLocks noGrp="1"/>
          </p:cNvSpPr>
          <p:nvPr>
            <p:ph type="body" sz="quarter" idx="1"/>
          </p:nvPr>
        </p:nvSpPr>
        <p:spPr>
          <a:xfrm>
            <a:off x="311699" y="1389599"/>
            <a:ext cx="2808001" cy="3179401"/>
          </a:xfrm>
          <a:prstGeom prst="rect">
            <a:avLst/>
          </a:prstGeom>
        </p:spPr>
        <p:txBody>
          <a:bodyPr lIns="91424" tIns="91424" rIns="91424" bIns="91424"/>
          <a:lstStyle>
            <a:lvl1pPr marL="0" indent="0">
              <a:lnSpc>
                <a:spcPct val="115000"/>
              </a:lnSpc>
              <a:spcBef>
                <a:spcPts val="1600"/>
              </a:spcBef>
              <a:buClrTx/>
              <a:buSzTx/>
              <a:buFontTx/>
              <a:buNone/>
              <a:defRPr sz="1200">
                <a:solidFill>
                  <a:srgbClr val="595959"/>
                </a:solidFill>
                <a:latin typeface="Arial"/>
                <a:ea typeface="Arial"/>
                <a:cs typeface="Arial"/>
                <a:sym typeface="Arial"/>
              </a:defRPr>
            </a:lvl1pPr>
            <a:lvl2pPr marL="0" indent="0">
              <a:lnSpc>
                <a:spcPct val="115000"/>
              </a:lnSpc>
              <a:spcBef>
                <a:spcPts val="1600"/>
              </a:spcBef>
              <a:buClrTx/>
              <a:buSzTx/>
              <a:buFontTx/>
              <a:buNone/>
              <a:defRPr sz="1200">
                <a:solidFill>
                  <a:srgbClr val="595959"/>
                </a:solidFill>
                <a:latin typeface="Arial"/>
                <a:ea typeface="Arial"/>
                <a:cs typeface="Arial"/>
                <a:sym typeface="Arial"/>
              </a:defRPr>
            </a:lvl2pPr>
            <a:lvl3pPr marL="0" indent="0">
              <a:lnSpc>
                <a:spcPct val="115000"/>
              </a:lnSpc>
              <a:spcBef>
                <a:spcPts val="1600"/>
              </a:spcBef>
              <a:buClrTx/>
              <a:buSzTx/>
              <a:buFontTx/>
              <a:buNone/>
              <a:defRPr sz="1200">
                <a:solidFill>
                  <a:srgbClr val="595959"/>
                </a:solidFill>
                <a:latin typeface="Arial"/>
                <a:ea typeface="Arial"/>
                <a:cs typeface="Arial"/>
                <a:sym typeface="Arial"/>
              </a:defRPr>
            </a:lvl3pPr>
            <a:lvl4pPr marL="0" indent="0">
              <a:lnSpc>
                <a:spcPct val="115000"/>
              </a:lnSpc>
              <a:spcBef>
                <a:spcPts val="1600"/>
              </a:spcBef>
              <a:buClrTx/>
              <a:buSzTx/>
              <a:buFontTx/>
              <a:buNone/>
              <a:defRPr sz="1200">
                <a:solidFill>
                  <a:srgbClr val="595959"/>
                </a:solidFill>
                <a:latin typeface="Arial"/>
                <a:ea typeface="Arial"/>
                <a:cs typeface="Arial"/>
                <a:sym typeface="Arial"/>
              </a:defRPr>
            </a:lvl4pPr>
            <a:lvl5pPr marL="0" indent="0">
              <a:lnSpc>
                <a:spcPct val="115000"/>
              </a:lnSpc>
              <a:spcBef>
                <a:spcPts val="1600"/>
              </a:spcBef>
              <a:buClrTx/>
              <a:buSzTx/>
              <a:buFontTx/>
              <a:buNone/>
              <a:defRPr sz="12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in point">
    <p:bg>
      <p:bgPr>
        <a:solidFill>
          <a:srgbClr val="52565E"/>
        </a:solidFill>
        <a:effectLst/>
      </p:bgPr>
    </p:bg>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490250" y="450149"/>
            <a:ext cx="6367801" cy="4090801"/>
          </a:xfrm>
          <a:prstGeom prst="rect">
            <a:avLst/>
          </a:prstGeom>
        </p:spPr>
        <p:txBody>
          <a:bodyPr lIns="91424" tIns="91424" rIns="91424" bIns="91424"/>
          <a:lstStyle>
            <a:lvl1pPr>
              <a:lnSpc>
                <a:spcPct val="100000"/>
              </a:lnSpc>
              <a:defRPr sz="4800">
                <a:latin typeface="Arial"/>
                <a:ea typeface="Arial"/>
                <a:cs typeface="Arial"/>
                <a:sym typeface="Arial"/>
              </a:defRPr>
            </a:lvl1pPr>
          </a:lstStyle>
          <a:p>
            <a:r>
              <a:t>Title Text</a:t>
            </a:r>
          </a:p>
        </p:txBody>
      </p:sp>
      <p:sp>
        <p:nvSpPr>
          <p:cNvPr id="167"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title and description">
    <p:bg>
      <p:bgPr>
        <a:solidFill>
          <a:srgbClr val="52565E"/>
        </a:solidFill>
        <a:effectLst/>
      </p:bgPr>
    </p:bg>
    <p:spTree>
      <p:nvGrpSpPr>
        <p:cNvPr id="1" name=""/>
        <p:cNvGrpSpPr/>
        <p:nvPr/>
      </p:nvGrpSpPr>
      <p:grpSpPr>
        <a:xfrm>
          <a:off x="0" y="0"/>
          <a:ext cx="0" cy="0"/>
          <a:chOff x="0" y="0"/>
          <a:chExt cx="0" cy="0"/>
        </a:xfrm>
      </p:grpSpPr>
      <p:sp>
        <p:nvSpPr>
          <p:cNvPr id="174" name="Rectangle"/>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175" name="Title Text"/>
          <p:cNvSpPr txBox="1">
            <a:spLocks noGrp="1"/>
          </p:cNvSpPr>
          <p:nvPr>
            <p:ph type="title"/>
          </p:nvPr>
        </p:nvSpPr>
        <p:spPr>
          <a:xfrm>
            <a:off x="265500" y="1233175"/>
            <a:ext cx="4045200" cy="1482301"/>
          </a:xfrm>
          <a:prstGeom prst="rect">
            <a:avLst/>
          </a:prstGeom>
        </p:spPr>
        <p:txBody>
          <a:bodyPr lIns="91424" tIns="91424" rIns="91424" bIns="91424" anchor="b"/>
          <a:lstStyle>
            <a:lvl1pPr algn="ctr">
              <a:lnSpc>
                <a:spcPct val="100000"/>
              </a:lnSpc>
              <a:defRPr sz="4200">
                <a:latin typeface="Arial"/>
                <a:ea typeface="Arial"/>
                <a:cs typeface="Arial"/>
                <a:sym typeface="Arial"/>
              </a:defRPr>
            </a:lvl1pPr>
          </a:lstStyle>
          <a:p>
            <a:r>
              <a:t>Title Text</a:t>
            </a:r>
          </a:p>
        </p:txBody>
      </p:sp>
      <p:sp>
        <p:nvSpPr>
          <p:cNvPr id="176" name="Body Level One…"/>
          <p:cNvSpPr txBox="1">
            <a:spLocks noGrp="1"/>
          </p:cNvSpPr>
          <p:nvPr>
            <p:ph type="body" sz="quarter" idx="1"/>
          </p:nvPr>
        </p:nvSpPr>
        <p:spPr>
          <a:xfrm>
            <a:off x="265500" y="2803075"/>
            <a:ext cx="4045200" cy="1235101"/>
          </a:xfrm>
          <a:prstGeom prst="rect">
            <a:avLst/>
          </a:prstGeom>
        </p:spPr>
        <p:txBody>
          <a:bodyPr lIns="91424" tIns="91424" rIns="91424" bIns="91424"/>
          <a:lstStyle>
            <a:lvl1pPr marL="0" indent="0" algn="ctr">
              <a:lnSpc>
                <a:spcPct val="100000"/>
              </a:lnSpc>
              <a:spcBef>
                <a:spcPts val="0"/>
              </a:spcBef>
              <a:buClrTx/>
              <a:buSzTx/>
              <a:buFontTx/>
              <a:buNone/>
              <a:defRPr>
                <a:solidFill>
                  <a:srgbClr val="595959"/>
                </a:solidFill>
                <a:latin typeface="Arial"/>
                <a:ea typeface="Arial"/>
                <a:cs typeface="Arial"/>
                <a:sym typeface="Arial"/>
              </a:defRPr>
            </a:lvl1pPr>
            <a:lvl2pPr marL="0" indent="0" algn="ctr">
              <a:lnSpc>
                <a:spcPct val="100000"/>
              </a:lnSpc>
              <a:spcBef>
                <a:spcPts val="0"/>
              </a:spcBef>
              <a:buClrTx/>
              <a:buSzTx/>
              <a:buFontTx/>
              <a:buNone/>
              <a:defRPr>
                <a:solidFill>
                  <a:srgbClr val="595959"/>
                </a:solidFill>
                <a:latin typeface="Arial"/>
                <a:ea typeface="Arial"/>
                <a:cs typeface="Arial"/>
                <a:sym typeface="Arial"/>
              </a:defRPr>
            </a:lvl2pPr>
            <a:lvl3pPr marL="0" indent="0" algn="ctr">
              <a:lnSpc>
                <a:spcPct val="100000"/>
              </a:lnSpc>
              <a:spcBef>
                <a:spcPts val="0"/>
              </a:spcBef>
              <a:buClrTx/>
              <a:buSzTx/>
              <a:buFontTx/>
              <a:buNone/>
              <a:defRPr>
                <a:solidFill>
                  <a:srgbClr val="595959"/>
                </a:solidFill>
                <a:latin typeface="Arial"/>
                <a:ea typeface="Arial"/>
                <a:cs typeface="Arial"/>
                <a:sym typeface="Arial"/>
              </a:defRPr>
            </a:lvl3pPr>
            <a:lvl4pPr marL="0" indent="0" algn="ctr">
              <a:lnSpc>
                <a:spcPct val="100000"/>
              </a:lnSpc>
              <a:spcBef>
                <a:spcPts val="0"/>
              </a:spcBef>
              <a:buClrTx/>
              <a:buSzTx/>
              <a:buFontTx/>
              <a:buNone/>
              <a:defRPr>
                <a:solidFill>
                  <a:srgbClr val="595959"/>
                </a:solidFill>
                <a:latin typeface="Arial"/>
                <a:ea typeface="Arial"/>
                <a:cs typeface="Arial"/>
                <a:sym typeface="Arial"/>
              </a:defRPr>
            </a:lvl4pPr>
            <a:lvl5pPr marL="0" indent="0" algn="ctr">
              <a:lnSpc>
                <a:spcPct val="100000"/>
              </a:lnSpc>
              <a:spcBef>
                <a:spcPts val="0"/>
              </a:spcBef>
              <a:buClrTx/>
              <a:buSzTx/>
              <a:buFontTx/>
              <a:buNone/>
              <a:defRPr>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77" name="Rectangle"/>
          <p:cNvSpPr txBox="1">
            <a:spLocks noGrp="1"/>
          </p:cNvSpPr>
          <p:nvPr>
            <p:ph type="body" sz="half" idx="13"/>
          </p:nvPr>
        </p:nvSpPr>
        <p:spPr>
          <a:xfrm>
            <a:off x="4939500" y="724074"/>
            <a:ext cx="3837000" cy="3695102"/>
          </a:xfrm>
          <a:prstGeom prst="rect">
            <a:avLst/>
          </a:prstGeom>
        </p:spPr>
        <p:txBody>
          <a:bodyPr lIns="91424" tIns="91424" rIns="91424" bIns="91424" anchor="ctr"/>
          <a:lstStyle/>
          <a:p>
            <a:pPr marL="0" indent="0">
              <a:lnSpc>
                <a:spcPct val="115000"/>
              </a:lnSpc>
              <a:spcBef>
                <a:spcPts val="1600"/>
              </a:spcBef>
              <a:buClrTx/>
              <a:buSzTx/>
              <a:buFontTx/>
              <a:buNone/>
              <a:defRPr sz="1800">
                <a:solidFill>
                  <a:srgbClr val="595959"/>
                </a:solidFill>
                <a:latin typeface="Arial"/>
                <a:ea typeface="Arial"/>
                <a:cs typeface="Arial"/>
                <a:sym typeface="Arial"/>
              </a:defRPr>
            </a:pPr>
            <a:endParaRPr/>
          </a:p>
        </p:txBody>
      </p:sp>
      <p:sp>
        <p:nvSpPr>
          <p:cNvPr id="178"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143000" y="841771"/>
            <a:ext cx="6858000" cy="1790701"/>
          </a:xfrm>
          <a:prstGeom prst="rect">
            <a:avLst/>
          </a:prstGeom>
        </p:spPr>
        <p:txBody>
          <a:bodyPr anchor="b"/>
          <a:lstStyle>
            <a:lvl1pPr algn="ctr">
              <a:defRPr sz="4500"/>
            </a:lvl1pPr>
          </a:lstStyle>
          <a:p>
            <a:r>
              <a:t>Title Text</a:t>
            </a:r>
          </a:p>
        </p:txBody>
      </p:sp>
      <p:sp>
        <p:nvSpPr>
          <p:cNvPr id="21" name="Body Level One…"/>
          <p:cNvSpPr txBox="1">
            <a:spLocks noGrp="1"/>
          </p:cNvSpPr>
          <p:nvPr>
            <p:ph type="body" sz="quarter" idx="1"/>
          </p:nvPr>
        </p:nvSpPr>
        <p:spPr>
          <a:xfrm>
            <a:off x="1143000" y="2701527"/>
            <a:ext cx="6858000" cy="1241701"/>
          </a:xfrm>
          <a:prstGeom prst="rect">
            <a:avLst/>
          </a:prstGeom>
        </p:spPr>
        <p:txBody>
          <a:bodyPr/>
          <a:lstStyle>
            <a:lvl1pPr marL="0" indent="0" algn="ctr">
              <a:buClrTx/>
              <a:buSzTx/>
              <a:buFontTx/>
              <a:buNone/>
              <a:defRPr sz="1800"/>
            </a:lvl1pPr>
            <a:lvl2pPr marL="0" indent="342900" algn="ctr">
              <a:buClrTx/>
              <a:buSzTx/>
              <a:buFontTx/>
              <a:buNone/>
              <a:defRPr sz="1800"/>
            </a:lvl2pPr>
            <a:lvl3pPr marL="0" indent="685800" algn="ctr">
              <a:buClrTx/>
              <a:buSzTx/>
              <a:buFontTx/>
              <a:buNone/>
              <a:defRPr sz="1800"/>
            </a:lvl3pPr>
            <a:lvl4pPr marL="0" indent="1028700" algn="ctr">
              <a:buClrTx/>
              <a:buSzTx/>
              <a:buFontTx/>
              <a:buNone/>
              <a:defRPr sz="1800"/>
            </a:lvl4pPr>
            <a:lvl5pPr marL="0" indent="13716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aption">
    <p:bg>
      <p:bgPr>
        <a:solidFill>
          <a:srgbClr val="52565E"/>
        </a:solidFill>
        <a:effectLst/>
      </p:bgPr>
    </p:bg>
    <p:spTree>
      <p:nvGrpSpPr>
        <p:cNvPr id="1" name=""/>
        <p:cNvGrpSpPr/>
        <p:nvPr/>
      </p:nvGrpSpPr>
      <p:grpSpPr>
        <a:xfrm>
          <a:off x="0" y="0"/>
          <a:ext cx="0" cy="0"/>
          <a:chOff x="0" y="0"/>
          <a:chExt cx="0" cy="0"/>
        </a:xfrm>
      </p:grpSpPr>
      <p:sp>
        <p:nvSpPr>
          <p:cNvPr id="185" name="Body Level One…"/>
          <p:cNvSpPr txBox="1">
            <a:spLocks noGrp="1"/>
          </p:cNvSpPr>
          <p:nvPr>
            <p:ph type="body" sz="quarter" idx="1"/>
          </p:nvPr>
        </p:nvSpPr>
        <p:spPr>
          <a:xfrm>
            <a:off x="311699" y="4230575"/>
            <a:ext cx="5998802" cy="605101"/>
          </a:xfrm>
          <a:prstGeom prst="rect">
            <a:avLst/>
          </a:prstGeom>
        </p:spPr>
        <p:txBody>
          <a:bodyPr lIns="91424" tIns="91424" rIns="91424" bIns="91424" anchor="ctr"/>
          <a:lstStyle>
            <a:lvl1pPr marL="0" indent="0">
              <a:lnSpc>
                <a:spcPct val="100000"/>
              </a:lnSpc>
              <a:spcBef>
                <a:spcPts val="0"/>
              </a:spcBef>
              <a:buClrTx/>
              <a:buSzTx/>
              <a:buFontTx/>
              <a:buNone/>
              <a:defRPr sz="1800">
                <a:solidFill>
                  <a:srgbClr val="595959"/>
                </a:solidFill>
                <a:latin typeface="Arial"/>
                <a:ea typeface="Arial"/>
                <a:cs typeface="Arial"/>
                <a:sym typeface="Arial"/>
              </a:defRPr>
            </a:lvl1pPr>
            <a:lvl2pPr marL="0" indent="0">
              <a:lnSpc>
                <a:spcPct val="100000"/>
              </a:lnSpc>
              <a:spcBef>
                <a:spcPts val="0"/>
              </a:spcBef>
              <a:buClrTx/>
              <a:buSzTx/>
              <a:buFontTx/>
              <a:buNone/>
              <a:defRPr sz="1800">
                <a:solidFill>
                  <a:srgbClr val="595959"/>
                </a:solidFill>
                <a:latin typeface="Arial"/>
                <a:ea typeface="Arial"/>
                <a:cs typeface="Arial"/>
                <a:sym typeface="Arial"/>
              </a:defRPr>
            </a:lvl2pPr>
            <a:lvl3pPr marL="0" indent="0">
              <a:lnSpc>
                <a:spcPct val="100000"/>
              </a:lnSpc>
              <a:spcBef>
                <a:spcPts val="0"/>
              </a:spcBef>
              <a:buClrTx/>
              <a:buSzTx/>
              <a:buFontTx/>
              <a:buNone/>
              <a:defRPr sz="1800">
                <a:solidFill>
                  <a:srgbClr val="595959"/>
                </a:solidFill>
                <a:latin typeface="Arial"/>
                <a:ea typeface="Arial"/>
                <a:cs typeface="Arial"/>
                <a:sym typeface="Arial"/>
              </a:defRPr>
            </a:lvl3pPr>
            <a:lvl4pPr marL="0" indent="0">
              <a:lnSpc>
                <a:spcPct val="100000"/>
              </a:lnSpc>
              <a:spcBef>
                <a:spcPts val="0"/>
              </a:spcBef>
              <a:buClrTx/>
              <a:buSzTx/>
              <a:buFontTx/>
              <a:buNone/>
              <a:defRPr sz="1800">
                <a:solidFill>
                  <a:srgbClr val="595959"/>
                </a:solidFill>
                <a:latin typeface="Arial"/>
                <a:ea typeface="Arial"/>
                <a:cs typeface="Arial"/>
                <a:sym typeface="Arial"/>
              </a:defRPr>
            </a:lvl4pPr>
            <a:lvl5pPr marL="0" indent="0">
              <a:lnSpc>
                <a:spcPct val="100000"/>
              </a:lnSpc>
              <a:spcBef>
                <a:spcPts val="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6"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ig number">
    <p:bg>
      <p:bgPr>
        <a:solidFill>
          <a:srgbClr val="52565E"/>
        </a:solidFill>
        <a:effectLst/>
      </p:bgPr>
    </p:bg>
    <p:spTree>
      <p:nvGrpSpPr>
        <p:cNvPr id="1" name=""/>
        <p:cNvGrpSpPr/>
        <p:nvPr/>
      </p:nvGrpSpPr>
      <p:grpSpPr>
        <a:xfrm>
          <a:off x="0" y="0"/>
          <a:ext cx="0" cy="0"/>
          <a:chOff x="0" y="0"/>
          <a:chExt cx="0" cy="0"/>
        </a:xfrm>
      </p:grpSpPr>
      <p:sp>
        <p:nvSpPr>
          <p:cNvPr id="193" name="Title Text"/>
          <p:cNvSpPr txBox="1">
            <a:spLocks noGrp="1"/>
          </p:cNvSpPr>
          <p:nvPr>
            <p:ph type="title"/>
          </p:nvPr>
        </p:nvSpPr>
        <p:spPr>
          <a:xfrm>
            <a:off x="311699" y="1106125"/>
            <a:ext cx="8520602" cy="1963500"/>
          </a:xfrm>
          <a:prstGeom prst="rect">
            <a:avLst/>
          </a:prstGeom>
        </p:spPr>
        <p:txBody>
          <a:bodyPr lIns="91424" tIns="91424" rIns="91424" bIns="91424" anchor="b"/>
          <a:lstStyle>
            <a:lvl1pPr algn="ctr">
              <a:lnSpc>
                <a:spcPct val="100000"/>
              </a:lnSpc>
              <a:defRPr sz="12000">
                <a:latin typeface="Arial"/>
                <a:ea typeface="Arial"/>
                <a:cs typeface="Arial"/>
                <a:sym typeface="Arial"/>
              </a:defRPr>
            </a:lvl1pPr>
          </a:lstStyle>
          <a:p>
            <a:r>
              <a:t>Title Text</a:t>
            </a:r>
          </a:p>
        </p:txBody>
      </p:sp>
      <p:sp>
        <p:nvSpPr>
          <p:cNvPr id="194" name="Body Level One…"/>
          <p:cNvSpPr txBox="1">
            <a:spLocks noGrp="1"/>
          </p:cNvSpPr>
          <p:nvPr>
            <p:ph type="body" sz="half" idx="1"/>
          </p:nvPr>
        </p:nvSpPr>
        <p:spPr>
          <a:xfrm>
            <a:off x="311699" y="3152225"/>
            <a:ext cx="8520602" cy="1300800"/>
          </a:xfrm>
          <a:prstGeom prst="rect">
            <a:avLst/>
          </a:prstGeom>
        </p:spPr>
        <p:txBody>
          <a:bodyPr lIns="91424" tIns="91424" rIns="91424" bIns="91424"/>
          <a:lstStyle>
            <a:lvl1pPr marL="0" indent="0" algn="ctr">
              <a:lnSpc>
                <a:spcPct val="115000"/>
              </a:lnSpc>
              <a:spcBef>
                <a:spcPts val="1600"/>
              </a:spcBef>
              <a:buClrTx/>
              <a:buSzTx/>
              <a:buFontTx/>
              <a:buNone/>
              <a:defRPr sz="1800">
                <a:solidFill>
                  <a:srgbClr val="595959"/>
                </a:solidFill>
                <a:latin typeface="Arial"/>
                <a:ea typeface="Arial"/>
                <a:cs typeface="Arial"/>
                <a:sym typeface="Arial"/>
              </a:defRPr>
            </a:lvl1pPr>
            <a:lvl2pPr marL="0" indent="0" algn="ctr">
              <a:lnSpc>
                <a:spcPct val="115000"/>
              </a:lnSpc>
              <a:spcBef>
                <a:spcPts val="1600"/>
              </a:spcBef>
              <a:buClrTx/>
              <a:buSzTx/>
              <a:buFontTx/>
              <a:buNone/>
              <a:defRPr sz="1800">
                <a:solidFill>
                  <a:srgbClr val="595959"/>
                </a:solidFill>
                <a:latin typeface="Arial"/>
                <a:ea typeface="Arial"/>
                <a:cs typeface="Arial"/>
                <a:sym typeface="Arial"/>
              </a:defRPr>
            </a:lvl2pPr>
            <a:lvl3pPr marL="0" indent="0" algn="ctr">
              <a:lnSpc>
                <a:spcPct val="115000"/>
              </a:lnSpc>
              <a:spcBef>
                <a:spcPts val="1600"/>
              </a:spcBef>
              <a:buClrTx/>
              <a:buSzTx/>
              <a:buFontTx/>
              <a:buNone/>
              <a:defRPr sz="1800">
                <a:solidFill>
                  <a:srgbClr val="595959"/>
                </a:solidFill>
                <a:latin typeface="Arial"/>
                <a:ea typeface="Arial"/>
                <a:cs typeface="Arial"/>
                <a:sym typeface="Arial"/>
              </a:defRPr>
            </a:lvl3pPr>
            <a:lvl4pPr marL="0" indent="0" algn="ctr">
              <a:lnSpc>
                <a:spcPct val="115000"/>
              </a:lnSpc>
              <a:spcBef>
                <a:spcPts val="1600"/>
              </a:spcBef>
              <a:buClrTx/>
              <a:buSzTx/>
              <a:buFontTx/>
              <a:buNone/>
              <a:defRPr sz="1800">
                <a:solidFill>
                  <a:srgbClr val="595959"/>
                </a:solidFill>
                <a:latin typeface="Arial"/>
                <a:ea typeface="Arial"/>
                <a:cs typeface="Arial"/>
                <a:sym typeface="Arial"/>
              </a:defRPr>
            </a:lvl4pPr>
            <a:lvl5pPr marL="0" indent="0" algn="ctr">
              <a:lnSpc>
                <a:spcPct val="115000"/>
              </a:lnSpc>
              <a:spcBef>
                <a:spcPts val="160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bg>
      <p:bgPr>
        <a:solidFill>
          <a:srgbClr val="52565E"/>
        </a:solidFill>
        <a:effectLst/>
      </p:bgPr>
    </p:bg>
    <p:spTree>
      <p:nvGrpSpPr>
        <p:cNvPr id="1" name=""/>
        <p:cNvGrpSpPr/>
        <p:nvPr/>
      </p:nvGrpSpPr>
      <p:grpSpPr>
        <a:xfrm>
          <a:off x="0" y="0"/>
          <a:ext cx="0" cy="0"/>
          <a:chOff x="0" y="0"/>
          <a:chExt cx="0" cy="0"/>
        </a:xfrm>
      </p:grpSpPr>
      <p:sp>
        <p:nvSpPr>
          <p:cNvPr id="202"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9"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16" name="Title Text"/>
          <p:cNvSpPr txBox="1">
            <a:spLocks noGrp="1"/>
          </p:cNvSpPr>
          <p:nvPr>
            <p:ph type="title"/>
          </p:nvPr>
        </p:nvSpPr>
        <p:spPr>
          <a:xfrm>
            <a:off x="1812725" y="863946"/>
            <a:ext cx="5518501" cy="1741201"/>
          </a:xfrm>
          <a:prstGeom prst="rect">
            <a:avLst/>
          </a:prstGeom>
        </p:spPr>
        <p:txBody>
          <a:bodyPr lIns="34275" tIns="34275" rIns="34275" bIns="34275" anchor="b"/>
          <a:lstStyle>
            <a:lvl1pPr algn="ctr">
              <a:lnSpc>
                <a:spcPct val="100000"/>
              </a:lnSpc>
              <a:defRPr sz="4200">
                <a:latin typeface="+mn-lt"/>
                <a:ea typeface="+mn-ea"/>
                <a:cs typeface="+mn-cs"/>
                <a:sym typeface="Helvetica Neue"/>
              </a:defRPr>
            </a:lvl1pPr>
          </a:lstStyle>
          <a:p>
            <a:r>
              <a:t>Title Text</a:t>
            </a:r>
          </a:p>
        </p:txBody>
      </p:sp>
      <p:sp>
        <p:nvSpPr>
          <p:cNvPr id="217" name="Body Level One…"/>
          <p:cNvSpPr txBox="1">
            <a:spLocks noGrp="1"/>
          </p:cNvSpPr>
          <p:nvPr>
            <p:ph type="body" sz="quarter" idx="1"/>
          </p:nvPr>
        </p:nvSpPr>
        <p:spPr>
          <a:xfrm>
            <a:off x="1812725" y="2652116"/>
            <a:ext cx="5518501" cy="596101"/>
          </a:xfrm>
          <a:prstGeom prst="rect">
            <a:avLst/>
          </a:prstGeom>
        </p:spPr>
        <p:txBody>
          <a:bodyPr lIns="34275" tIns="34275" rIns="34275" bIns="34275"/>
          <a:lstStyle>
            <a:lvl1pPr marL="0" indent="0" algn="ctr">
              <a:lnSpc>
                <a:spcPct val="100000"/>
              </a:lnSpc>
              <a:spcBef>
                <a:spcPts val="0"/>
              </a:spcBef>
              <a:buClrTx/>
              <a:buSzTx/>
              <a:buFontTx/>
              <a:buNone/>
              <a:defRPr sz="1700">
                <a:latin typeface="+mn-lt"/>
                <a:ea typeface="+mn-ea"/>
                <a:cs typeface="+mn-cs"/>
                <a:sym typeface="Helvetica Neue"/>
              </a:defRPr>
            </a:lvl1pPr>
            <a:lvl2pPr marL="0" indent="0" algn="ctr">
              <a:lnSpc>
                <a:spcPct val="100000"/>
              </a:lnSpc>
              <a:spcBef>
                <a:spcPts val="0"/>
              </a:spcBef>
              <a:buClrTx/>
              <a:buSzTx/>
              <a:buFontTx/>
              <a:buNone/>
              <a:defRPr sz="1700">
                <a:latin typeface="+mn-lt"/>
                <a:ea typeface="+mn-ea"/>
                <a:cs typeface="+mn-cs"/>
                <a:sym typeface="Helvetica Neue"/>
              </a:defRPr>
            </a:lvl2pPr>
            <a:lvl3pPr marL="0" indent="0" algn="ctr">
              <a:lnSpc>
                <a:spcPct val="100000"/>
              </a:lnSpc>
              <a:spcBef>
                <a:spcPts val="0"/>
              </a:spcBef>
              <a:buClrTx/>
              <a:buSzTx/>
              <a:buFontTx/>
              <a:buNone/>
              <a:defRPr sz="1700">
                <a:latin typeface="+mn-lt"/>
                <a:ea typeface="+mn-ea"/>
                <a:cs typeface="+mn-cs"/>
                <a:sym typeface="Helvetica Neue"/>
              </a:defRPr>
            </a:lvl3pPr>
            <a:lvl4pPr marL="0" indent="0" algn="ctr">
              <a:lnSpc>
                <a:spcPct val="100000"/>
              </a:lnSpc>
              <a:spcBef>
                <a:spcPts val="0"/>
              </a:spcBef>
              <a:buClrTx/>
              <a:buSzTx/>
              <a:buFontTx/>
              <a:buNone/>
              <a:defRPr sz="1700">
                <a:latin typeface="+mn-lt"/>
                <a:ea typeface="+mn-ea"/>
                <a:cs typeface="+mn-cs"/>
                <a:sym typeface="Helvetica Neue"/>
              </a:defRPr>
            </a:lvl4pPr>
            <a:lvl5pPr marL="0" indent="0" algn="ctr">
              <a:lnSpc>
                <a:spcPct val="100000"/>
              </a:lnSpc>
              <a:spcBef>
                <a:spcPts val="0"/>
              </a:spcBef>
              <a:buClrTx/>
              <a:buSzTx/>
              <a:buFontTx/>
              <a:buNone/>
              <a:defRPr sz="17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5" name="Image"/>
          <p:cNvSpPr>
            <a:spLocks noGrp="1"/>
          </p:cNvSpPr>
          <p:nvPr>
            <p:ph type="pic" sz="half" idx="13"/>
          </p:nvPr>
        </p:nvSpPr>
        <p:spPr>
          <a:xfrm>
            <a:off x="1990202" y="334861"/>
            <a:ext cx="5157001" cy="3120902"/>
          </a:xfrm>
          <a:prstGeom prst="rect">
            <a:avLst/>
          </a:prstGeom>
        </p:spPr>
        <p:txBody>
          <a:bodyPr lIns="91439" tIns="45719" rIns="91439" bIns="45719">
            <a:noAutofit/>
          </a:bodyPr>
          <a:lstStyle/>
          <a:p>
            <a:endParaRPr/>
          </a:p>
        </p:txBody>
      </p:sp>
      <p:sp>
        <p:nvSpPr>
          <p:cNvPr id="226" name="Title Text"/>
          <p:cNvSpPr txBox="1">
            <a:spLocks noGrp="1"/>
          </p:cNvSpPr>
          <p:nvPr>
            <p:ph type="title"/>
          </p:nvPr>
        </p:nvSpPr>
        <p:spPr>
          <a:xfrm>
            <a:off x="1812725" y="3542853"/>
            <a:ext cx="5518501" cy="750001"/>
          </a:xfrm>
          <a:prstGeom prst="rect">
            <a:avLst/>
          </a:prstGeom>
        </p:spPr>
        <p:txBody>
          <a:bodyPr lIns="34275" tIns="34275" rIns="34275" bIns="34275" anchor="b"/>
          <a:lstStyle>
            <a:lvl1pPr algn="ctr">
              <a:lnSpc>
                <a:spcPct val="100000"/>
              </a:lnSpc>
              <a:defRPr sz="4200">
                <a:latin typeface="+mn-lt"/>
                <a:ea typeface="+mn-ea"/>
                <a:cs typeface="+mn-cs"/>
                <a:sym typeface="Helvetica Neue"/>
              </a:defRPr>
            </a:lvl1pPr>
          </a:lstStyle>
          <a:p>
            <a:r>
              <a:t>Title Text</a:t>
            </a:r>
          </a:p>
        </p:txBody>
      </p:sp>
      <p:sp>
        <p:nvSpPr>
          <p:cNvPr id="227" name="Body Level One…"/>
          <p:cNvSpPr txBox="1">
            <a:spLocks noGrp="1"/>
          </p:cNvSpPr>
          <p:nvPr>
            <p:ph type="body" sz="quarter" idx="1"/>
          </p:nvPr>
        </p:nvSpPr>
        <p:spPr>
          <a:xfrm>
            <a:off x="1812725" y="4319735"/>
            <a:ext cx="5518501" cy="596101"/>
          </a:xfrm>
          <a:prstGeom prst="rect">
            <a:avLst/>
          </a:prstGeom>
        </p:spPr>
        <p:txBody>
          <a:bodyPr lIns="34275" tIns="34275" rIns="34275" bIns="34275"/>
          <a:lstStyle>
            <a:lvl1pPr marL="0" indent="0" algn="ctr">
              <a:lnSpc>
                <a:spcPct val="100000"/>
              </a:lnSpc>
              <a:spcBef>
                <a:spcPts val="0"/>
              </a:spcBef>
              <a:buClrTx/>
              <a:buSzTx/>
              <a:buFontTx/>
              <a:buNone/>
              <a:defRPr sz="1700">
                <a:latin typeface="+mn-lt"/>
                <a:ea typeface="+mn-ea"/>
                <a:cs typeface="+mn-cs"/>
                <a:sym typeface="Helvetica Neue"/>
              </a:defRPr>
            </a:lvl1pPr>
            <a:lvl2pPr marL="0" indent="0" algn="ctr">
              <a:lnSpc>
                <a:spcPct val="100000"/>
              </a:lnSpc>
              <a:spcBef>
                <a:spcPts val="0"/>
              </a:spcBef>
              <a:buClrTx/>
              <a:buSzTx/>
              <a:buFontTx/>
              <a:buNone/>
              <a:defRPr sz="1700">
                <a:latin typeface="+mn-lt"/>
                <a:ea typeface="+mn-ea"/>
                <a:cs typeface="+mn-cs"/>
                <a:sym typeface="Helvetica Neue"/>
              </a:defRPr>
            </a:lvl2pPr>
            <a:lvl3pPr marL="0" indent="0" algn="ctr">
              <a:lnSpc>
                <a:spcPct val="100000"/>
              </a:lnSpc>
              <a:spcBef>
                <a:spcPts val="0"/>
              </a:spcBef>
              <a:buClrTx/>
              <a:buSzTx/>
              <a:buFontTx/>
              <a:buNone/>
              <a:defRPr sz="1700">
                <a:latin typeface="+mn-lt"/>
                <a:ea typeface="+mn-ea"/>
                <a:cs typeface="+mn-cs"/>
                <a:sym typeface="Helvetica Neue"/>
              </a:defRPr>
            </a:lvl3pPr>
            <a:lvl4pPr marL="0" indent="0" algn="ctr">
              <a:lnSpc>
                <a:spcPct val="100000"/>
              </a:lnSpc>
              <a:spcBef>
                <a:spcPts val="0"/>
              </a:spcBef>
              <a:buClrTx/>
              <a:buSzTx/>
              <a:buFontTx/>
              <a:buNone/>
              <a:defRPr sz="1700">
                <a:latin typeface="+mn-lt"/>
                <a:ea typeface="+mn-ea"/>
                <a:cs typeface="+mn-cs"/>
                <a:sym typeface="Helvetica Neue"/>
              </a:defRPr>
            </a:lvl4pPr>
            <a:lvl5pPr marL="0" indent="0" algn="ctr">
              <a:lnSpc>
                <a:spcPct val="100000"/>
              </a:lnSpc>
              <a:spcBef>
                <a:spcPts val="0"/>
              </a:spcBef>
              <a:buClrTx/>
              <a:buSzTx/>
              <a:buFontTx/>
              <a:buNone/>
              <a:defRPr sz="17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4471954" y="4875608"/>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35" name="Title Text"/>
          <p:cNvSpPr txBox="1">
            <a:spLocks noGrp="1"/>
          </p:cNvSpPr>
          <p:nvPr>
            <p:ph type="title"/>
          </p:nvPr>
        </p:nvSpPr>
        <p:spPr>
          <a:xfrm>
            <a:off x="1812725" y="1701105"/>
            <a:ext cx="5518501" cy="1741200"/>
          </a:xfrm>
          <a:prstGeom prst="rect">
            <a:avLst/>
          </a:prstGeom>
        </p:spPr>
        <p:txBody>
          <a:bodyPr lIns="34275" tIns="34275" rIns="34275" bIns="34275"/>
          <a:lstStyle>
            <a:lvl1pPr algn="ctr">
              <a:lnSpc>
                <a:spcPct val="100000"/>
              </a:lnSpc>
              <a:defRPr sz="4200">
                <a:latin typeface="+mn-lt"/>
                <a:ea typeface="+mn-ea"/>
                <a:cs typeface="+mn-cs"/>
                <a:sym typeface="Helvetica Neue"/>
              </a:defRPr>
            </a:lvl1pPr>
          </a:lstStyle>
          <a:p>
            <a:r>
              <a:t>Title Text</a:t>
            </a:r>
          </a:p>
        </p:txBody>
      </p:sp>
      <p:sp>
        <p:nvSpPr>
          <p:cNvPr id="236"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43" name="Image"/>
          <p:cNvSpPr>
            <a:spLocks noGrp="1"/>
          </p:cNvSpPr>
          <p:nvPr>
            <p:ph type="pic" sz="half" idx="13"/>
          </p:nvPr>
        </p:nvSpPr>
        <p:spPr>
          <a:xfrm>
            <a:off x="4685853" y="334861"/>
            <a:ext cx="2812801" cy="4339801"/>
          </a:xfrm>
          <a:prstGeom prst="rect">
            <a:avLst/>
          </a:prstGeom>
        </p:spPr>
        <p:txBody>
          <a:bodyPr lIns="91439" tIns="45719" rIns="91439" bIns="45719">
            <a:noAutofit/>
          </a:bodyPr>
          <a:lstStyle/>
          <a:p>
            <a:endParaRPr/>
          </a:p>
        </p:txBody>
      </p:sp>
      <p:sp>
        <p:nvSpPr>
          <p:cNvPr id="244" name="Title Text"/>
          <p:cNvSpPr txBox="1">
            <a:spLocks noGrp="1"/>
          </p:cNvSpPr>
          <p:nvPr>
            <p:ph type="title"/>
          </p:nvPr>
        </p:nvSpPr>
        <p:spPr>
          <a:xfrm>
            <a:off x="1645293" y="334861"/>
            <a:ext cx="2812801" cy="2103001"/>
          </a:xfrm>
          <a:prstGeom prst="rect">
            <a:avLst/>
          </a:prstGeom>
        </p:spPr>
        <p:txBody>
          <a:bodyPr lIns="34275" tIns="34275" rIns="34275" bIns="34275" anchor="b"/>
          <a:lstStyle>
            <a:lvl1pPr algn="ctr">
              <a:lnSpc>
                <a:spcPct val="100000"/>
              </a:lnSpc>
              <a:defRPr sz="3200">
                <a:latin typeface="+mn-lt"/>
                <a:ea typeface="+mn-ea"/>
                <a:cs typeface="+mn-cs"/>
                <a:sym typeface="Helvetica Neue"/>
              </a:defRPr>
            </a:lvl1pPr>
          </a:lstStyle>
          <a:p>
            <a:r>
              <a:t>Title Text</a:t>
            </a:r>
          </a:p>
        </p:txBody>
      </p:sp>
      <p:sp>
        <p:nvSpPr>
          <p:cNvPr id="245" name="Body Level One…"/>
          <p:cNvSpPr txBox="1">
            <a:spLocks noGrp="1"/>
          </p:cNvSpPr>
          <p:nvPr>
            <p:ph type="body" sz="quarter" idx="1"/>
          </p:nvPr>
        </p:nvSpPr>
        <p:spPr>
          <a:xfrm>
            <a:off x="1645293" y="2511474"/>
            <a:ext cx="2812801" cy="2163299"/>
          </a:xfrm>
          <a:prstGeom prst="rect">
            <a:avLst/>
          </a:prstGeom>
        </p:spPr>
        <p:txBody>
          <a:bodyPr lIns="34275" tIns="34275" rIns="34275" bIns="34275"/>
          <a:lstStyle>
            <a:lvl1pPr marL="0" indent="0" algn="ctr">
              <a:lnSpc>
                <a:spcPct val="100000"/>
              </a:lnSpc>
              <a:spcBef>
                <a:spcPts val="0"/>
              </a:spcBef>
              <a:buClrTx/>
              <a:buSzTx/>
              <a:buFontTx/>
              <a:buNone/>
              <a:defRPr sz="1700">
                <a:latin typeface="+mn-lt"/>
                <a:ea typeface="+mn-ea"/>
                <a:cs typeface="+mn-cs"/>
                <a:sym typeface="Helvetica Neue"/>
              </a:defRPr>
            </a:lvl1pPr>
            <a:lvl2pPr marL="0" indent="0" algn="ctr">
              <a:lnSpc>
                <a:spcPct val="100000"/>
              </a:lnSpc>
              <a:spcBef>
                <a:spcPts val="0"/>
              </a:spcBef>
              <a:buClrTx/>
              <a:buSzTx/>
              <a:buFontTx/>
              <a:buNone/>
              <a:defRPr sz="1700">
                <a:latin typeface="+mn-lt"/>
                <a:ea typeface="+mn-ea"/>
                <a:cs typeface="+mn-cs"/>
                <a:sym typeface="Helvetica Neue"/>
              </a:defRPr>
            </a:lvl2pPr>
            <a:lvl3pPr marL="0" indent="0" algn="ctr">
              <a:lnSpc>
                <a:spcPct val="100000"/>
              </a:lnSpc>
              <a:spcBef>
                <a:spcPts val="0"/>
              </a:spcBef>
              <a:buClrTx/>
              <a:buSzTx/>
              <a:buFontTx/>
              <a:buNone/>
              <a:defRPr sz="1700">
                <a:latin typeface="+mn-lt"/>
                <a:ea typeface="+mn-ea"/>
                <a:cs typeface="+mn-cs"/>
                <a:sym typeface="Helvetica Neue"/>
              </a:defRPr>
            </a:lvl3pPr>
            <a:lvl4pPr marL="0" indent="0" algn="ctr">
              <a:lnSpc>
                <a:spcPct val="100000"/>
              </a:lnSpc>
              <a:spcBef>
                <a:spcPts val="0"/>
              </a:spcBef>
              <a:buClrTx/>
              <a:buSzTx/>
              <a:buFontTx/>
              <a:buNone/>
              <a:defRPr sz="1700">
                <a:latin typeface="+mn-lt"/>
                <a:ea typeface="+mn-ea"/>
                <a:cs typeface="+mn-cs"/>
                <a:sym typeface="Helvetica Neue"/>
              </a:defRPr>
            </a:lvl4pPr>
            <a:lvl5pPr marL="0" indent="0" algn="ctr">
              <a:lnSpc>
                <a:spcPct val="100000"/>
              </a:lnSpc>
              <a:spcBef>
                <a:spcPts val="0"/>
              </a:spcBef>
              <a:buClrTx/>
              <a:buSzTx/>
              <a:buFontTx/>
              <a:buNone/>
              <a:defRPr sz="17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53" name="Title Text"/>
          <p:cNvSpPr txBox="1">
            <a:spLocks noGrp="1"/>
          </p:cNvSpPr>
          <p:nvPr>
            <p:ph type="title"/>
          </p:nvPr>
        </p:nvSpPr>
        <p:spPr>
          <a:xfrm>
            <a:off x="1645293" y="234404"/>
            <a:ext cx="5853302" cy="1138500"/>
          </a:xfrm>
          <a:prstGeom prst="rect">
            <a:avLst/>
          </a:prstGeom>
        </p:spPr>
        <p:txBody>
          <a:bodyPr lIns="34275" tIns="34275" rIns="34275" bIns="34275"/>
          <a:lstStyle>
            <a:lvl1pPr algn="ctr">
              <a:lnSpc>
                <a:spcPct val="100000"/>
              </a:lnSpc>
              <a:defRPr sz="4200">
                <a:latin typeface="+mn-lt"/>
                <a:ea typeface="+mn-ea"/>
                <a:cs typeface="+mn-cs"/>
                <a:sym typeface="Helvetica Neue"/>
              </a:defRPr>
            </a:lvl1pPr>
          </a:lstStyle>
          <a:p>
            <a:r>
              <a:t>Title Text</a:t>
            </a:r>
          </a:p>
        </p:txBody>
      </p:sp>
      <p:sp>
        <p:nvSpPr>
          <p:cNvPr id="254"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61" name="Title Text"/>
          <p:cNvSpPr txBox="1">
            <a:spLocks noGrp="1"/>
          </p:cNvSpPr>
          <p:nvPr>
            <p:ph type="title"/>
          </p:nvPr>
        </p:nvSpPr>
        <p:spPr>
          <a:xfrm>
            <a:off x="1645293" y="234404"/>
            <a:ext cx="5853302" cy="1138500"/>
          </a:xfrm>
          <a:prstGeom prst="rect">
            <a:avLst/>
          </a:prstGeom>
        </p:spPr>
        <p:txBody>
          <a:bodyPr lIns="34275" tIns="34275" rIns="34275" bIns="34275"/>
          <a:lstStyle>
            <a:lvl1pPr algn="ctr">
              <a:lnSpc>
                <a:spcPct val="100000"/>
              </a:lnSpc>
              <a:defRPr sz="4200">
                <a:latin typeface="+mn-lt"/>
                <a:ea typeface="+mn-ea"/>
                <a:cs typeface="+mn-cs"/>
                <a:sym typeface="Helvetica Neue"/>
              </a:defRPr>
            </a:lvl1pPr>
          </a:lstStyle>
          <a:p>
            <a:r>
              <a:t>Title Text</a:t>
            </a:r>
          </a:p>
        </p:txBody>
      </p:sp>
      <p:sp>
        <p:nvSpPr>
          <p:cNvPr id="262" name="Body Level One…"/>
          <p:cNvSpPr txBox="1">
            <a:spLocks noGrp="1"/>
          </p:cNvSpPr>
          <p:nvPr>
            <p:ph type="body" idx="1"/>
          </p:nvPr>
        </p:nvSpPr>
        <p:spPr>
          <a:xfrm>
            <a:off x="1645293" y="1372938"/>
            <a:ext cx="5853302" cy="3315001"/>
          </a:xfrm>
          <a:prstGeom prst="rect">
            <a:avLst/>
          </a:prstGeom>
        </p:spPr>
        <p:txBody>
          <a:bodyPr lIns="34275" tIns="34275" rIns="34275" bIns="34275" anchor="ctr"/>
          <a:lstStyle>
            <a:lvl1pPr marL="228600" indent="-139700">
              <a:lnSpc>
                <a:spcPct val="100000"/>
              </a:lnSpc>
              <a:spcBef>
                <a:spcPts val="2200"/>
              </a:spcBef>
              <a:buSzPct val="73684"/>
              <a:buFont typeface="Helvetica Neue"/>
              <a:defRPr sz="1900">
                <a:latin typeface="+mn-lt"/>
                <a:ea typeface="+mn-ea"/>
                <a:cs typeface="+mn-cs"/>
                <a:sym typeface="Helvetica Neue"/>
              </a:defRPr>
            </a:lvl1pPr>
            <a:lvl2pPr marL="393700" indent="-139700">
              <a:lnSpc>
                <a:spcPct val="100000"/>
              </a:lnSpc>
              <a:spcBef>
                <a:spcPts val="2200"/>
              </a:spcBef>
              <a:buSzPct val="73684"/>
              <a:buFont typeface="Helvetica Neue"/>
              <a:defRPr sz="1900">
                <a:latin typeface="+mn-lt"/>
                <a:ea typeface="+mn-ea"/>
                <a:cs typeface="+mn-cs"/>
                <a:sym typeface="Helvetica Neue"/>
              </a:defRPr>
            </a:lvl2pPr>
            <a:lvl3pPr marL="558800" indent="-139700">
              <a:lnSpc>
                <a:spcPct val="100000"/>
              </a:lnSpc>
              <a:spcBef>
                <a:spcPts val="2200"/>
              </a:spcBef>
              <a:buSzPct val="73684"/>
              <a:buFont typeface="Helvetica Neue"/>
              <a:defRPr sz="1900">
                <a:latin typeface="+mn-lt"/>
                <a:ea typeface="+mn-ea"/>
                <a:cs typeface="+mn-cs"/>
                <a:sym typeface="Helvetica Neue"/>
              </a:defRPr>
            </a:lvl3pPr>
            <a:lvl4pPr marL="736600" indent="-152400">
              <a:lnSpc>
                <a:spcPct val="100000"/>
              </a:lnSpc>
              <a:spcBef>
                <a:spcPts val="2200"/>
              </a:spcBef>
              <a:buSzPct val="73684"/>
              <a:buFont typeface="Helvetica Neue"/>
              <a:defRPr sz="1900">
                <a:latin typeface="+mn-lt"/>
                <a:ea typeface="+mn-ea"/>
                <a:cs typeface="+mn-cs"/>
                <a:sym typeface="Helvetica Neue"/>
              </a:defRPr>
            </a:lvl4pPr>
            <a:lvl5pPr marL="901700" indent="-139700">
              <a:lnSpc>
                <a:spcPct val="100000"/>
              </a:lnSpc>
              <a:spcBef>
                <a:spcPts val="2200"/>
              </a:spcBef>
              <a:buSzPct val="73684"/>
              <a:buFont typeface="Helvetica Neue"/>
              <a:defRPr sz="19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623887" y="1282303"/>
            <a:ext cx="7886701" cy="2139601"/>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623887" y="3442096"/>
            <a:ext cx="7886701" cy="1125001"/>
          </a:xfrm>
          <a:prstGeom prst="rect">
            <a:avLst/>
          </a:prstGeom>
        </p:spPr>
        <p:txBody>
          <a:bodyPr/>
          <a:lstStyle>
            <a:lvl1pPr marL="0" indent="0">
              <a:buClrTx/>
              <a:buSzTx/>
              <a:buFontTx/>
              <a:buNone/>
              <a:defRPr sz="1800">
                <a:solidFill>
                  <a:srgbClr val="888888"/>
                </a:solidFill>
              </a:defRPr>
            </a:lvl1pPr>
            <a:lvl2pPr marL="0" indent="342900">
              <a:buClrTx/>
              <a:buSzTx/>
              <a:buFontTx/>
              <a:buNone/>
              <a:defRPr sz="1800">
                <a:solidFill>
                  <a:srgbClr val="888888"/>
                </a:solidFill>
              </a:defRPr>
            </a:lvl2pPr>
            <a:lvl3pPr marL="0" indent="685800">
              <a:buClrTx/>
              <a:buSzTx/>
              <a:buFontTx/>
              <a:buNone/>
              <a:defRPr sz="1800">
                <a:solidFill>
                  <a:srgbClr val="888888"/>
                </a:solidFill>
              </a:defRPr>
            </a:lvl3pPr>
            <a:lvl4pPr marL="0" indent="1028700">
              <a:buClrTx/>
              <a:buSzTx/>
              <a:buFontTx/>
              <a:buNone/>
              <a:defRPr sz="1800">
                <a:solidFill>
                  <a:srgbClr val="888888"/>
                </a:solidFill>
              </a:defRPr>
            </a:lvl4pPr>
            <a:lvl5pPr marL="0" indent="1371600">
              <a:buClrTx/>
              <a:buSzTx/>
              <a:buFontTx/>
              <a:buNone/>
              <a:defRPr sz="1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0" name="Image"/>
          <p:cNvSpPr>
            <a:spLocks noGrp="1"/>
          </p:cNvSpPr>
          <p:nvPr>
            <p:ph type="pic" sz="quarter" idx="13"/>
          </p:nvPr>
        </p:nvSpPr>
        <p:spPr>
          <a:xfrm>
            <a:off x="4685853" y="1372938"/>
            <a:ext cx="2812801" cy="3315001"/>
          </a:xfrm>
          <a:prstGeom prst="rect">
            <a:avLst/>
          </a:prstGeom>
        </p:spPr>
        <p:txBody>
          <a:bodyPr lIns="91439" tIns="45719" rIns="91439" bIns="45719">
            <a:noAutofit/>
          </a:bodyPr>
          <a:lstStyle/>
          <a:p>
            <a:endParaRPr/>
          </a:p>
        </p:txBody>
      </p:sp>
      <p:sp>
        <p:nvSpPr>
          <p:cNvPr id="271" name="Title Text"/>
          <p:cNvSpPr txBox="1">
            <a:spLocks noGrp="1"/>
          </p:cNvSpPr>
          <p:nvPr>
            <p:ph type="title"/>
          </p:nvPr>
        </p:nvSpPr>
        <p:spPr>
          <a:xfrm>
            <a:off x="1645293" y="234404"/>
            <a:ext cx="5853302" cy="1138500"/>
          </a:xfrm>
          <a:prstGeom prst="rect">
            <a:avLst/>
          </a:prstGeom>
        </p:spPr>
        <p:txBody>
          <a:bodyPr lIns="34275" tIns="34275" rIns="34275" bIns="34275"/>
          <a:lstStyle>
            <a:lvl1pPr algn="ctr">
              <a:lnSpc>
                <a:spcPct val="100000"/>
              </a:lnSpc>
              <a:defRPr sz="4200">
                <a:latin typeface="+mn-lt"/>
                <a:ea typeface="+mn-ea"/>
                <a:cs typeface="+mn-cs"/>
                <a:sym typeface="Helvetica Neue"/>
              </a:defRPr>
            </a:lvl1pPr>
          </a:lstStyle>
          <a:p>
            <a:r>
              <a:t>Title Text</a:t>
            </a:r>
          </a:p>
        </p:txBody>
      </p:sp>
      <p:sp>
        <p:nvSpPr>
          <p:cNvPr id="272" name="Body Level One…"/>
          <p:cNvSpPr txBox="1">
            <a:spLocks noGrp="1"/>
          </p:cNvSpPr>
          <p:nvPr>
            <p:ph type="body" sz="quarter" idx="1"/>
          </p:nvPr>
        </p:nvSpPr>
        <p:spPr>
          <a:xfrm>
            <a:off x="1645293" y="1372938"/>
            <a:ext cx="2812801" cy="3315001"/>
          </a:xfrm>
          <a:prstGeom prst="rect">
            <a:avLst/>
          </a:prstGeom>
        </p:spPr>
        <p:txBody>
          <a:bodyPr lIns="34275" tIns="34275" rIns="34275" bIns="34275" anchor="ctr"/>
          <a:lstStyle>
            <a:lvl1pPr indent="-114300">
              <a:lnSpc>
                <a:spcPct val="100000"/>
              </a:lnSpc>
              <a:spcBef>
                <a:spcPts val="1700"/>
              </a:spcBef>
              <a:buSzPct val="78571"/>
              <a:buFont typeface="Helvetica Neue"/>
              <a:defRPr sz="1400">
                <a:latin typeface="+mn-lt"/>
                <a:ea typeface="+mn-ea"/>
                <a:cs typeface="+mn-cs"/>
                <a:sym typeface="Helvetica Neue"/>
              </a:defRPr>
            </a:lvl1pPr>
            <a:lvl2pPr marL="304800" indent="-114300">
              <a:lnSpc>
                <a:spcPct val="100000"/>
              </a:lnSpc>
              <a:spcBef>
                <a:spcPts val="1700"/>
              </a:spcBef>
              <a:buSzPct val="78571"/>
              <a:buFont typeface="Helvetica Neue"/>
              <a:defRPr sz="1400">
                <a:latin typeface="+mn-lt"/>
                <a:ea typeface="+mn-ea"/>
                <a:cs typeface="+mn-cs"/>
                <a:sym typeface="Helvetica Neue"/>
              </a:defRPr>
            </a:lvl2pPr>
            <a:lvl3pPr marL="431800" indent="-101600">
              <a:lnSpc>
                <a:spcPct val="100000"/>
              </a:lnSpc>
              <a:spcBef>
                <a:spcPts val="1700"/>
              </a:spcBef>
              <a:buSzPct val="78571"/>
              <a:buFont typeface="Helvetica Neue"/>
              <a:defRPr sz="1400">
                <a:latin typeface="+mn-lt"/>
                <a:ea typeface="+mn-ea"/>
                <a:cs typeface="+mn-cs"/>
                <a:sym typeface="Helvetica Neue"/>
              </a:defRPr>
            </a:lvl3pPr>
            <a:lvl4pPr marL="558800" indent="-101600">
              <a:lnSpc>
                <a:spcPct val="100000"/>
              </a:lnSpc>
              <a:spcBef>
                <a:spcPts val="1700"/>
              </a:spcBef>
              <a:buSzPct val="78571"/>
              <a:buFont typeface="Helvetica Neue"/>
              <a:defRPr sz="1400">
                <a:latin typeface="+mn-lt"/>
                <a:ea typeface="+mn-ea"/>
                <a:cs typeface="+mn-cs"/>
                <a:sym typeface="Helvetica Neue"/>
              </a:defRPr>
            </a:lvl4pPr>
            <a:lvl5pPr marL="685800" indent="-101600">
              <a:lnSpc>
                <a:spcPct val="100000"/>
              </a:lnSpc>
              <a:spcBef>
                <a:spcPts val="1700"/>
              </a:spcBef>
              <a:buSzPct val="78571"/>
              <a:buFont typeface="Helvetica Neue"/>
              <a:defRPr sz="14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73"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80" name="Body Level One…"/>
          <p:cNvSpPr txBox="1">
            <a:spLocks noGrp="1"/>
          </p:cNvSpPr>
          <p:nvPr>
            <p:ph type="body" idx="1"/>
          </p:nvPr>
        </p:nvSpPr>
        <p:spPr>
          <a:xfrm>
            <a:off x="1645293" y="669725"/>
            <a:ext cx="5853302" cy="3804001"/>
          </a:xfrm>
          <a:prstGeom prst="rect">
            <a:avLst/>
          </a:prstGeom>
        </p:spPr>
        <p:txBody>
          <a:bodyPr lIns="34275" tIns="34275" rIns="34275" bIns="34275" anchor="ctr"/>
          <a:lstStyle>
            <a:lvl1pPr marL="228600" indent="-139700">
              <a:lnSpc>
                <a:spcPct val="100000"/>
              </a:lnSpc>
              <a:spcBef>
                <a:spcPts val="2200"/>
              </a:spcBef>
              <a:buSzPct val="73684"/>
              <a:buFont typeface="Helvetica Neue"/>
              <a:defRPr sz="1900">
                <a:latin typeface="+mn-lt"/>
                <a:ea typeface="+mn-ea"/>
                <a:cs typeface="+mn-cs"/>
                <a:sym typeface="Helvetica Neue"/>
              </a:defRPr>
            </a:lvl1pPr>
            <a:lvl2pPr marL="393700" indent="-139700">
              <a:lnSpc>
                <a:spcPct val="100000"/>
              </a:lnSpc>
              <a:spcBef>
                <a:spcPts val="2200"/>
              </a:spcBef>
              <a:buSzPct val="73684"/>
              <a:buFont typeface="Helvetica Neue"/>
              <a:defRPr sz="1900">
                <a:latin typeface="+mn-lt"/>
                <a:ea typeface="+mn-ea"/>
                <a:cs typeface="+mn-cs"/>
                <a:sym typeface="Helvetica Neue"/>
              </a:defRPr>
            </a:lvl2pPr>
            <a:lvl3pPr marL="558800" indent="-139700">
              <a:lnSpc>
                <a:spcPct val="100000"/>
              </a:lnSpc>
              <a:spcBef>
                <a:spcPts val="2200"/>
              </a:spcBef>
              <a:buSzPct val="73684"/>
              <a:buFont typeface="Helvetica Neue"/>
              <a:defRPr sz="1900">
                <a:latin typeface="+mn-lt"/>
                <a:ea typeface="+mn-ea"/>
                <a:cs typeface="+mn-cs"/>
                <a:sym typeface="Helvetica Neue"/>
              </a:defRPr>
            </a:lvl3pPr>
            <a:lvl4pPr marL="736600" indent="-152400">
              <a:lnSpc>
                <a:spcPct val="100000"/>
              </a:lnSpc>
              <a:spcBef>
                <a:spcPts val="2200"/>
              </a:spcBef>
              <a:buSzPct val="73684"/>
              <a:buFont typeface="Helvetica Neue"/>
              <a:defRPr sz="1900">
                <a:latin typeface="+mn-lt"/>
                <a:ea typeface="+mn-ea"/>
                <a:cs typeface="+mn-cs"/>
                <a:sym typeface="Helvetica Neue"/>
              </a:defRPr>
            </a:lvl4pPr>
            <a:lvl5pPr marL="901700" indent="-139700">
              <a:lnSpc>
                <a:spcPct val="100000"/>
              </a:lnSpc>
              <a:spcBef>
                <a:spcPts val="2200"/>
              </a:spcBef>
              <a:buSzPct val="73684"/>
              <a:buFont typeface="Helvetica Neue"/>
              <a:defRPr sz="19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88" name="Image"/>
          <p:cNvSpPr>
            <a:spLocks noGrp="1"/>
          </p:cNvSpPr>
          <p:nvPr>
            <p:ph type="pic" sz="quarter" idx="13"/>
          </p:nvPr>
        </p:nvSpPr>
        <p:spPr>
          <a:xfrm>
            <a:off x="4685853" y="2685602"/>
            <a:ext cx="2812801" cy="1989000"/>
          </a:xfrm>
          <a:prstGeom prst="rect">
            <a:avLst/>
          </a:prstGeom>
        </p:spPr>
        <p:txBody>
          <a:bodyPr lIns="91439" tIns="45719" rIns="91439" bIns="45719">
            <a:noAutofit/>
          </a:bodyPr>
          <a:lstStyle/>
          <a:p>
            <a:endParaRPr/>
          </a:p>
        </p:txBody>
      </p:sp>
      <p:sp>
        <p:nvSpPr>
          <p:cNvPr id="289" name="Image"/>
          <p:cNvSpPr>
            <a:spLocks noGrp="1"/>
          </p:cNvSpPr>
          <p:nvPr>
            <p:ph type="pic" sz="quarter" idx="14"/>
          </p:nvPr>
        </p:nvSpPr>
        <p:spPr>
          <a:xfrm>
            <a:off x="4689131" y="468808"/>
            <a:ext cx="2812801" cy="1989000"/>
          </a:xfrm>
          <a:prstGeom prst="rect">
            <a:avLst/>
          </a:prstGeom>
        </p:spPr>
        <p:txBody>
          <a:bodyPr lIns="91439" tIns="45719" rIns="91439" bIns="45719">
            <a:noAutofit/>
          </a:bodyPr>
          <a:lstStyle/>
          <a:p>
            <a:endParaRPr/>
          </a:p>
        </p:txBody>
      </p:sp>
      <p:sp>
        <p:nvSpPr>
          <p:cNvPr id="290" name="Image"/>
          <p:cNvSpPr>
            <a:spLocks noGrp="1"/>
          </p:cNvSpPr>
          <p:nvPr>
            <p:ph type="pic" sz="half" idx="15"/>
          </p:nvPr>
        </p:nvSpPr>
        <p:spPr>
          <a:xfrm>
            <a:off x="1645293" y="468808"/>
            <a:ext cx="2812801" cy="4206000"/>
          </a:xfrm>
          <a:prstGeom prst="rect">
            <a:avLst/>
          </a:prstGeom>
        </p:spPr>
        <p:txBody>
          <a:bodyPr lIns="91439" tIns="45719" rIns="91439" bIns="45719">
            <a:noAutofit/>
          </a:bodyPr>
          <a:lstStyle/>
          <a:p>
            <a:endParaRPr/>
          </a:p>
        </p:txBody>
      </p:sp>
      <p:sp>
        <p:nvSpPr>
          <p:cNvPr id="291"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98" name="Body Level One…"/>
          <p:cNvSpPr txBox="1">
            <a:spLocks noGrp="1"/>
          </p:cNvSpPr>
          <p:nvPr>
            <p:ph type="body" sz="quarter" idx="1"/>
          </p:nvPr>
        </p:nvSpPr>
        <p:spPr>
          <a:xfrm>
            <a:off x="1812725" y="3355328"/>
            <a:ext cx="5518501" cy="247801"/>
          </a:xfrm>
          <a:prstGeom prst="rect">
            <a:avLst/>
          </a:prstGeom>
        </p:spPr>
        <p:txBody>
          <a:bodyPr lIns="34275" tIns="34275" rIns="34275" bIns="34275"/>
          <a:lstStyle>
            <a:lvl1pPr marL="0" indent="0" algn="ctr">
              <a:lnSpc>
                <a:spcPct val="100000"/>
              </a:lnSpc>
              <a:spcBef>
                <a:spcPts val="0"/>
              </a:spcBef>
              <a:buClrTx/>
              <a:buSzTx/>
              <a:buFontTx/>
              <a:buNone/>
              <a:defRPr sz="1200">
                <a:latin typeface="+mn-lt"/>
                <a:ea typeface="+mn-ea"/>
                <a:cs typeface="+mn-cs"/>
                <a:sym typeface="Helvetica Neue"/>
              </a:defRPr>
            </a:lvl1pPr>
            <a:lvl2pPr marL="342231" indent="-88231" algn="ctr">
              <a:lnSpc>
                <a:spcPct val="100000"/>
              </a:lnSpc>
              <a:spcBef>
                <a:spcPts val="0"/>
              </a:spcBef>
              <a:buClrTx/>
              <a:buSzPct val="73684"/>
              <a:buFontTx/>
              <a:defRPr sz="1200">
                <a:latin typeface="+mn-lt"/>
                <a:ea typeface="+mn-ea"/>
                <a:cs typeface="+mn-cs"/>
                <a:sym typeface="Helvetica Neue"/>
              </a:defRPr>
            </a:lvl2pPr>
            <a:lvl3pPr marL="507331" indent="-88231" algn="ctr">
              <a:lnSpc>
                <a:spcPct val="100000"/>
              </a:lnSpc>
              <a:spcBef>
                <a:spcPts val="0"/>
              </a:spcBef>
              <a:buClrTx/>
              <a:buSzPct val="73684"/>
              <a:buFontTx/>
              <a:defRPr sz="1200">
                <a:latin typeface="+mn-lt"/>
                <a:ea typeface="+mn-ea"/>
                <a:cs typeface="+mn-cs"/>
                <a:sym typeface="Helvetica Neue"/>
              </a:defRPr>
            </a:lvl3pPr>
            <a:lvl4pPr marL="680452" indent="-96252" algn="ctr">
              <a:lnSpc>
                <a:spcPct val="100000"/>
              </a:lnSpc>
              <a:spcBef>
                <a:spcPts val="0"/>
              </a:spcBef>
              <a:buClrTx/>
              <a:buSzPct val="73684"/>
              <a:buFontTx/>
              <a:defRPr sz="1200">
                <a:latin typeface="+mn-lt"/>
                <a:ea typeface="+mn-ea"/>
                <a:cs typeface="+mn-cs"/>
                <a:sym typeface="Helvetica Neue"/>
              </a:defRPr>
            </a:lvl4pPr>
            <a:lvl5pPr marL="850231" indent="-88231" algn="ctr">
              <a:lnSpc>
                <a:spcPct val="100000"/>
              </a:lnSpc>
              <a:spcBef>
                <a:spcPts val="0"/>
              </a:spcBef>
              <a:buClrTx/>
              <a:buSzPct val="73684"/>
              <a:buFontTx/>
              <a:defRPr sz="12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99" name="Rectangle"/>
          <p:cNvSpPr txBox="1">
            <a:spLocks noGrp="1"/>
          </p:cNvSpPr>
          <p:nvPr>
            <p:ph type="body" sz="quarter" idx="13"/>
          </p:nvPr>
        </p:nvSpPr>
        <p:spPr>
          <a:xfrm>
            <a:off x="1812725" y="2250132"/>
            <a:ext cx="5518501" cy="362101"/>
          </a:xfrm>
          <a:prstGeom prst="rect">
            <a:avLst/>
          </a:prstGeom>
        </p:spPr>
        <p:txBody>
          <a:bodyPr lIns="34275" tIns="34275" rIns="34275" bIns="34275" anchor="ctr"/>
          <a:lstStyle/>
          <a:p>
            <a:pPr marL="0" indent="0" algn="ctr">
              <a:lnSpc>
                <a:spcPct val="100000"/>
              </a:lnSpc>
              <a:spcBef>
                <a:spcPts val="0"/>
              </a:spcBef>
              <a:buClrTx/>
              <a:buSzTx/>
              <a:buFontTx/>
              <a:buNone/>
              <a:defRPr sz="2000">
                <a:latin typeface="+mn-lt"/>
                <a:ea typeface="+mn-ea"/>
                <a:cs typeface="+mn-cs"/>
                <a:sym typeface="Helvetica Neue"/>
              </a:defRPr>
            </a:pPr>
            <a:endParaRPr/>
          </a:p>
        </p:txBody>
      </p:sp>
      <p:sp>
        <p:nvSpPr>
          <p:cNvPr id="300"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307" name="Image"/>
          <p:cNvSpPr>
            <a:spLocks noGrp="1"/>
          </p:cNvSpPr>
          <p:nvPr>
            <p:ph type="pic" idx="13"/>
          </p:nvPr>
        </p:nvSpPr>
        <p:spPr>
          <a:xfrm>
            <a:off x="1143000" y="0"/>
            <a:ext cx="6858000" cy="5143500"/>
          </a:xfrm>
          <a:prstGeom prst="rect">
            <a:avLst/>
          </a:prstGeom>
        </p:spPr>
        <p:txBody>
          <a:bodyPr lIns="91439" tIns="45719" rIns="91439" bIns="45719">
            <a:noAutofit/>
          </a:bodyPr>
          <a:lstStyle/>
          <a:p>
            <a:endParaRPr/>
          </a:p>
        </p:txBody>
      </p:sp>
      <p:sp>
        <p:nvSpPr>
          <p:cNvPr id="308" name="Slide Number"/>
          <p:cNvSpPr txBox="1">
            <a:spLocks noGrp="1"/>
          </p:cNvSpPr>
          <p:nvPr>
            <p:ph type="sldNum" sz="quarter" idx="2"/>
          </p:nvPr>
        </p:nvSpPr>
        <p:spPr>
          <a:xfrm>
            <a:off x="4471954" y="4878956"/>
            <a:ext cx="193352" cy="190051"/>
          </a:xfrm>
          <a:prstGeom prst="rect">
            <a:avLst/>
          </a:prstGeom>
        </p:spPr>
        <p:txBody>
          <a:bodyPr lIns="26775" tIns="26775" rIns="26775" bIns="26775" anchor="t"/>
          <a:lstStyle>
            <a:lvl1pPr algn="ctr">
              <a:defRPr>
                <a:solidFill>
                  <a:srgbClr val="000000"/>
                </a:solidFill>
                <a:latin typeface="+mn-lt"/>
                <a:ea typeface="+mn-ea"/>
                <a:cs typeface="+mn-cs"/>
                <a:sym typeface="Helvetica Neue"/>
              </a:defRPr>
            </a:lvl1pPr>
          </a:lstStyle>
          <a:p>
            <a:fld id="{86CB4B4D-7CA3-9044-876B-883B54F8677D}" type="slidenum">
              <a:t>‹Nº›</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slide">
    <p:bg>
      <p:bgPr>
        <a:solidFill>
          <a:srgbClr val="52565E"/>
        </a:solidFill>
        <a:effectLst/>
      </p:bgPr>
    </p:bg>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311708" y="744574"/>
            <a:ext cx="8520601" cy="2052601"/>
          </a:xfrm>
          <a:prstGeom prst="rect">
            <a:avLst/>
          </a:prstGeom>
        </p:spPr>
        <p:txBody>
          <a:bodyPr lIns="91424" tIns="91424" rIns="91424" bIns="91424" anchor="b"/>
          <a:lstStyle>
            <a:lvl1pPr algn="ctr">
              <a:lnSpc>
                <a:spcPct val="100000"/>
              </a:lnSpc>
              <a:defRPr sz="5200">
                <a:latin typeface="Arial"/>
                <a:ea typeface="Arial"/>
                <a:cs typeface="Arial"/>
                <a:sym typeface="Arial"/>
              </a:defRPr>
            </a:lvl1pPr>
          </a:lstStyle>
          <a:p>
            <a:r>
              <a:t>Title Text</a:t>
            </a:r>
          </a:p>
        </p:txBody>
      </p:sp>
      <p:sp>
        <p:nvSpPr>
          <p:cNvPr id="316" name="Body Level One…"/>
          <p:cNvSpPr txBox="1">
            <a:spLocks noGrp="1"/>
          </p:cNvSpPr>
          <p:nvPr>
            <p:ph type="body" sz="quarter" idx="1"/>
          </p:nvPr>
        </p:nvSpPr>
        <p:spPr>
          <a:xfrm>
            <a:off x="311699" y="2834125"/>
            <a:ext cx="8520602" cy="792601"/>
          </a:xfrm>
          <a:prstGeom prst="rect">
            <a:avLst/>
          </a:prstGeom>
        </p:spPr>
        <p:txBody>
          <a:bodyPr lIns="91424" tIns="91424" rIns="91424" bIns="91424"/>
          <a:lstStyle>
            <a:lvl1pPr marL="0" indent="0" algn="ctr">
              <a:lnSpc>
                <a:spcPct val="100000"/>
              </a:lnSpc>
              <a:spcBef>
                <a:spcPts val="0"/>
              </a:spcBef>
              <a:buClrTx/>
              <a:buSzTx/>
              <a:buFontTx/>
              <a:buNone/>
              <a:defRPr sz="2800">
                <a:solidFill>
                  <a:srgbClr val="595959"/>
                </a:solidFill>
                <a:latin typeface="Arial"/>
                <a:ea typeface="Arial"/>
                <a:cs typeface="Arial"/>
                <a:sym typeface="Arial"/>
              </a:defRPr>
            </a:lvl1pPr>
            <a:lvl2pPr marL="0" indent="0" algn="ctr">
              <a:lnSpc>
                <a:spcPct val="100000"/>
              </a:lnSpc>
              <a:spcBef>
                <a:spcPts val="0"/>
              </a:spcBef>
              <a:buClrTx/>
              <a:buSzTx/>
              <a:buFontTx/>
              <a:buNone/>
              <a:defRPr sz="2800">
                <a:solidFill>
                  <a:srgbClr val="595959"/>
                </a:solidFill>
                <a:latin typeface="Arial"/>
                <a:ea typeface="Arial"/>
                <a:cs typeface="Arial"/>
                <a:sym typeface="Arial"/>
              </a:defRPr>
            </a:lvl2pPr>
            <a:lvl3pPr marL="0" indent="0" algn="ctr">
              <a:lnSpc>
                <a:spcPct val="100000"/>
              </a:lnSpc>
              <a:spcBef>
                <a:spcPts val="0"/>
              </a:spcBef>
              <a:buClrTx/>
              <a:buSzTx/>
              <a:buFontTx/>
              <a:buNone/>
              <a:defRPr sz="2800">
                <a:solidFill>
                  <a:srgbClr val="595959"/>
                </a:solidFill>
                <a:latin typeface="Arial"/>
                <a:ea typeface="Arial"/>
                <a:cs typeface="Arial"/>
                <a:sym typeface="Arial"/>
              </a:defRPr>
            </a:lvl3pPr>
            <a:lvl4pPr marL="0" indent="0" algn="ctr">
              <a:lnSpc>
                <a:spcPct val="100000"/>
              </a:lnSpc>
              <a:spcBef>
                <a:spcPts val="0"/>
              </a:spcBef>
              <a:buClrTx/>
              <a:buSzTx/>
              <a:buFontTx/>
              <a:buNone/>
              <a:defRPr sz="2800">
                <a:solidFill>
                  <a:srgbClr val="595959"/>
                </a:solidFill>
                <a:latin typeface="Arial"/>
                <a:ea typeface="Arial"/>
                <a:cs typeface="Arial"/>
                <a:sym typeface="Arial"/>
              </a:defRPr>
            </a:lvl4pPr>
            <a:lvl5pPr marL="0" indent="0" algn="ctr">
              <a:lnSpc>
                <a:spcPct val="100000"/>
              </a:lnSpc>
              <a:spcBef>
                <a:spcPts val="0"/>
              </a:spcBef>
              <a:buClrTx/>
              <a:buSzTx/>
              <a:buFontTx/>
              <a:buNone/>
              <a:defRPr sz="2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17"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2565E"/>
        </a:solidFill>
        <a:effectLst/>
      </p:bgPr>
    </p:bg>
    <p:spTree>
      <p:nvGrpSpPr>
        <p:cNvPr id="1" name=""/>
        <p:cNvGrpSpPr/>
        <p:nvPr/>
      </p:nvGrpSpPr>
      <p:grpSpPr>
        <a:xfrm>
          <a:off x="0" y="0"/>
          <a:ext cx="0" cy="0"/>
          <a:chOff x="0" y="0"/>
          <a:chExt cx="0" cy="0"/>
        </a:xfrm>
      </p:grpSpPr>
      <p:sp>
        <p:nvSpPr>
          <p:cNvPr id="324" name="Title Text"/>
          <p:cNvSpPr txBox="1">
            <a:spLocks noGrp="1"/>
          </p:cNvSpPr>
          <p:nvPr>
            <p:ph type="title"/>
          </p:nvPr>
        </p:nvSpPr>
        <p:spPr>
          <a:xfrm>
            <a:off x="311699" y="2150849"/>
            <a:ext cx="8520602" cy="841801"/>
          </a:xfrm>
          <a:prstGeom prst="rect">
            <a:avLst/>
          </a:prstGeom>
        </p:spPr>
        <p:txBody>
          <a:bodyPr lIns="91424" tIns="91424" rIns="91424" bIns="91424"/>
          <a:lstStyle>
            <a:lvl1pPr algn="ctr">
              <a:lnSpc>
                <a:spcPct val="100000"/>
              </a:lnSpc>
              <a:defRPr sz="3600">
                <a:latin typeface="Arial"/>
                <a:ea typeface="Arial"/>
                <a:cs typeface="Arial"/>
                <a:sym typeface="Arial"/>
              </a:defRPr>
            </a:lvl1pPr>
          </a:lstStyle>
          <a:p>
            <a:r>
              <a:t>Title Text</a:t>
            </a:r>
          </a:p>
        </p:txBody>
      </p:sp>
      <p:sp>
        <p:nvSpPr>
          <p:cNvPr id="325"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52565E"/>
        </a:solidFill>
        <a:effectLst/>
      </p:bgPr>
    </p:bg>
    <p:spTree>
      <p:nvGrpSpPr>
        <p:cNvPr id="1" name=""/>
        <p:cNvGrpSpPr/>
        <p:nvPr/>
      </p:nvGrpSpPr>
      <p:grpSpPr>
        <a:xfrm>
          <a:off x="0" y="0"/>
          <a:ext cx="0" cy="0"/>
          <a:chOff x="0" y="0"/>
          <a:chExt cx="0" cy="0"/>
        </a:xfrm>
      </p:grpSpPr>
      <p:sp>
        <p:nvSpPr>
          <p:cNvPr id="332"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333" name="Body Level One…"/>
          <p:cNvSpPr txBox="1">
            <a:spLocks noGrp="1"/>
          </p:cNvSpPr>
          <p:nvPr>
            <p:ph type="body" idx="1"/>
          </p:nvPr>
        </p:nvSpPr>
        <p:spPr>
          <a:xfrm>
            <a:off x="311699" y="1152475"/>
            <a:ext cx="8520602" cy="3416400"/>
          </a:xfrm>
          <a:prstGeom prst="rect">
            <a:avLst/>
          </a:prstGeom>
        </p:spPr>
        <p:txBody>
          <a:bodyPr lIns="91424" tIns="91424" rIns="91424" bIns="91424"/>
          <a:lstStyle>
            <a:lvl1pPr marL="0" indent="0">
              <a:lnSpc>
                <a:spcPct val="115000"/>
              </a:lnSpc>
              <a:spcBef>
                <a:spcPts val="1600"/>
              </a:spcBef>
              <a:buClrTx/>
              <a:buSzTx/>
              <a:buFontTx/>
              <a:buNone/>
              <a:defRPr sz="1800">
                <a:solidFill>
                  <a:srgbClr val="595959"/>
                </a:solidFill>
                <a:latin typeface="Arial"/>
                <a:ea typeface="Arial"/>
                <a:cs typeface="Arial"/>
                <a:sym typeface="Arial"/>
              </a:defRPr>
            </a:lvl1pPr>
            <a:lvl2pPr marL="0" indent="0">
              <a:lnSpc>
                <a:spcPct val="115000"/>
              </a:lnSpc>
              <a:spcBef>
                <a:spcPts val="1600"/>
              </a:spcBef>
              <a:buClrTx/>
              <a:buSzTx/>
              <a:buFontTx/>
              <a:buNone/>
              <a:defRPr sz="1800">
                <a:solidFill>
                  <a:srgbClr val="595959"/>
                </a:solidFill>
                <a:latin typeface="Arial"/>
                <a:ea typeface="Arial"/>
                <a:cs typeface="Arial"/>
                <a:sym typeface="Arial"/>
              </a:defRPr>
            </a:lvl2pPr>
            <a:lvl3pPr marL="0" indent="0">
              <a:lnSpc>
                <a:spcPct val="115000"/>
              </a:lnSpc>
              <a:spcBef>
                <a:spcPts val="1600"/>
              </a:spcBef>
              <a:buClrTx/>
              <a:buSzTx/>
              <a:buFontTx/>
              <a:buNone/>
              <a:defRPr sz="1800">
                <a:solidFill>
                  <a:srgbClr val="595959"/>
                </a:solidFill>
                <a:latin typeface="Arial"/>
                <a:ea typeface="Arial"/>
                <a:cs typeface="Arial"/>
                <a:sym typeface="Arial"/>
              </a:defRPr>
            </a:lvl3pPr>
            <a:lvl4pPr marL="0" indent="0">
              <a:lnSpc>
                <a:spcPct val="115000"/>
              </a:lnSpc>
              <a:spcBef>
                <a:spcPts val="1600"/>
              </a:spcBef>
              <a:buClrTx/>
              <a:buSzTx/>
              <a:buFontTx/>
              <a:buNone/>
              <a:defRPr sz="1800">
                <a:solidFill>
                  <a:srgbClr val="595959"/>
                </a:solidFill>
                <a:latin typeface="Arial"/>
                <a:ea typeface="Arial"/>
                <a:cs typeface="Arial"/>
                <a:sym typeface="Arial"/>
              </a:defRPr>
            </a:lvl4pPr>
            <a:lvl5pPr marL="0" indent="0">
              <a:lnSpc>
                <a:spcPct val="115000"/>
              </a:lnSpc>
              <a:spcBef>
                <a:spcPts val="160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two columns">
    <p:bg>
      <p:bgPr>
        <a:solidFill>
          <a:srgbClr val="52565E"/>
        </a:solidFill>
        <a:effectLst/>
      </p:bgPr>
    </p:bg>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342" name="Body Level One…"/>
          <p:cNvSpPr txBox="1">
            <a:spLocks noGrp="1"/>
          </p:cNvSpPr>
          <p:nvPr>
            <p:ph type="body" sz="half" idx="1"/>
          </p:nvPr>
        </p:nvSpPr>
        <p:spPr>
          <a:xfrm>
            <a:off x="311699" y="1152475"/>
            <a:ext cx="3999902" cy="3416400"/>
          </a:xfrm>
          <a:prstGeom prst="rect">
            <a:avLst/>
          </a:prstGeom>
        </p:spPr>
        <p:txBody>
          <a:bodyPr lIns="91424" tIns="91424" rIns="91424" bIns="91424"/>
          <a:lstStyle>
            <a:lvl1pPr marL="0" indent="0">
              <a:lnSpc>
                <a:spcPct val="115000"/>
              </a:lnSpc>
              <a:spcBef>
                <a:spcPts val="1600"/>
              </a:spcBef>
              <a:buClrTx/>
              <a:buSzTx/>
              <a:buFontTx/>
              <a:buNone/>
              <a:defRPr sz="1400">
                <a:solidFill>
                  <a:srgbClr val="595959"/>
                </a:solidFill>
                <a:latin typeface="Arial"/>
                <a:ea typeface="Arial"/>
                <a:cs typeface="Arial"/>
                <a:sym typeface="Arial"/>
              </a:defRPr>
            </a:lvl1pPr>
            <a:lvl2pPr marL="0" indent="0">
              <a:lnSpc>
                <a:spcPct val="115000"/>
              </a:lnSpc>
              <a:spcBef>
                <a:spcPts val="1600"/>
              </a:spcBef>
              <a:buClrTx/>
              <a:buSzTx/>
              <a:buFontTx/>
              <a:buNone/>
              <a:defRPr sz="1400">
                <a:solidFill>
                  <a:srgbClr val="595959"/>
                </a:solidFill>
                <a:latin typeface="Arial"/>
                <a:ea typeface="Arial"/>
                <a:cs typeface="Arial"/>
                <a:sym typeface="Arial"/>
              </a:defRPr>
            </a:lvl2pPr>
            <a:lvl3pPr marL="0" indent="0">
              <a:lnSpc>
                <a:spcPct val="115000"/>
              </a:lnSpc>
              <a:spcBef>
                <a:spcPts val="1600"/>
              </a:spcBef>
              <a:buClrTx/>
              <a:buSzTx/>
              <a:buFontTx/>
              <a:buNone/>
              <a:defRPr sz="1400">
                <a:solidFill>
                  <a:srgbClr val="595959"/>
                </a:solidFill>
                <a:latin typeface="Arial"/>
                <a:ea typeface="Arial"/>
                <a:cs typeface="Arial"/>
                <a:sym typeface="Arial"/>
              </a:defRPr>
            </a:lvl3pPr>
            <a:lvl4pPr marL="0" indent="0">
              <a:lnSpc>
                <a:spcPct val="115000"/>
              </a:lnSpc>
              <a:spcBef>
                <a:spcPts val="1600"/>
              </a:spcBef>
              <a:buClrTx/>
              <a:buSzTx/>
              <a:buFontTx/>
              <a:buNone/>
              <a:defRPr sz="1400">
                <a:solidFill>
                  <a:srgbClr val="595959"/>
                </a:solidFill>
                <a:latin typeface="Arial"/>
                <a:ea typeface="Arial"/>
                <a:cs typeface="Arial"/>
                <a:sym typeface="Arial"/>
              </a:defRPr>
            </a:lvl4pPr>
            <a:lvl5pPr marL="0" indent="0">
              <a:lnSpc>
                <a:spcPct val="115000"/>
              </a:lnSpc>
              <a:spcBef>
                <a:spcPts val="1600"/>
              </a:spcBef>
              <a:buClrTx/>
              <a:buSzTx/>
              <a:buFontTx/>
              <a:buNone/>
              <a:defRPr sz="1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43" name="Rectangle"/>
          <p:cNvSpPr txBox="1">
            <a:spLocks noGrp="1"/>
          </p:cNvSpPr>
          <p:nvPr>
            <p:ph type="body" sz="half" idx="13"/>
          </p:nvPr>
        </p:nvSpPr>
        <p:spPr>
          <a:xfrm>
            <a:off x="4832399" y="1152475"/>
            <a:ext cx="3999902" cy="3416400"/>
          </a:xfrm>
          <a:prstGeom prst="rect">
            <a:avLst/>
          </a:prstGeom>
        </p:spPr>
        <p:txBody>
          <a:bodyPr lIns="91424" tIns="91424" rIns="91424" bIns="91424"/>
          <a:lstStyle/>
          <a:p>
            <a:pPr marL="0" indent="0">
              <a:lnSpc>
                <a:spcPct val="115000"/>
              </a:lnSpc>
              <a:spcBef>
                <a:spcPts val="1600"/>
              </a:spcBef>
              <a:buClrTx/>
              <a:buSzTx/>
              <a:buFontTx/>
              <a:buNone/>
              <a:defRPr sz="1400">
                <a:solidFill>
                  <a:srgbClr val="595959"/>
                </a:solidFill>
                <a:latin typeface="Arial"/>
                <a:ea typeface="Arial"/>
                <a:cs typeface="Arial"/>
                <a:sym typeface="Arial"/>
              </a:defRPr>
            </a:pPr>
            <a:endParaRPr/>
          </a:p>
        </p:txBody>
      </p:sp>
      <p:sp>
        <p:nvSpPr>
          <p:cNvPr id="344"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bg>
      <p:bgPr>
        <a:solidFill>
          <a:srgbClr val="52565E"/>
        </a:solidFill>
        <a:effectLst/>
      </p:bgPr>
    </p:bg>
    <p:spTree>
      <p:nvGrpSpPr>
        <p:cNvPr id="1" name=""/>
        <p:cNvGrpSpPr/>
        <p:nvPr/>
      </p:nvGrpSpPr>
      <p:grpSpPr>
        <a:xfrm>
          <a:off x="0" y="0"/>
          <a:ext cx="0" cy="0"/>
          <a:chOff x="0" y="0"/>
          <a:chExt cx="0" cy="0"/>
        </a:xfrm>
      </p:grpSpPr>
      <p:sp>
        <p:nvSpPr>
          <p:cNvPr id="351" name="Title Text"/>
          <p:cNvSpPr txBox="1">
            <a:spLocks noGrp="1"/>
          </p:cNvSpPr>
          <p:nvPr>
            <p:ph type="title"/>
          </p:nvPr>
        </p:nvSpPr>
        <p:spPr>
          <a:xfrm>
            <a:off x="311699" y="445025"/>
            <a:ext cx="8520602" cy="572701"/>
          </a:xfrm>
          <a:prstGeom prst="rect">
            <a:avLst/>
          </a:prstGeom>
        </p:spPr>
        <p:txBody>
          <a:bodyPr lIns="91424" tIns="91424" rIns="91424" bIns="91424" anchor="t"/>
          <a:lstStyle>
            <a:lvl1pPr>
              <a:lnSpc>
                <a:spcPct val="100000"/>
              </a:lnSpc>
              <a:defRPr sz="2800">
                <a:latin typeface="Arial"/>
                <a:ea typeface="Arial"/>
                <a:cs typeface="Arial"/>
                <a:sym typeface="Arial"/>
              </a:defRPr>
            </a:lvl1pPr>
          </a:lstStyle>
          <a:p>
            <a:r>
              <a:t>Title Text</a:t>
            </a:r>
          </a:p>
        </p:txBody>
      </p:sp>
      <p:sp>
        <p:nvSpPr>
          <p:cNvPr id="352"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28650" y="1369217"/>
            <a:ext cx="3886200" cy="32634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Rectangle"/>
          <p:cNvSpPr txBox="1">
            <a:spLocks noGrp="1"/>
          </p:cNvSpPr>
          <p:nvPr>
            <p:ph type="body" sz="half" idx="13"/>
          </p:nvPr>
        </p:nvSpPr>
        <p:spPr>
          <a:xfrm>
            <a:off x="4629150" y="1369217"/>
            <a:ext cx="3886200" cy="3263402"/>
          </a:xfrm>
          <a:prstGeom prst="rect">
            <a:avLst/>
          </a:prstGeom>
        </p:spPr>
        <p:txBody>
          <a:bodyPr/>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One column text">
    <p:bg>
      <p:bgPr>
        <a:solidFill>
          <a:srgbClr val="52565E"/>
        </a:solidFill>
        <a:effectLst/>
      </p:bgPr>
    </p:bg>
    <p:spTree>
      <p:nvGrpSpPr>
        <p:cNvPr id="1" name=""/>
        <p:cNvGrpSpPr/>
        <p:nvPr/>
      </p:nvGrpSpPr>
      <p:grpSpPr>
        <a:xfrm>
          <a:off x="0" y="0"/>
          <a:ext cx="0" cy="0"/>
          <a:chOff x="0" y="0"/>
          <a:chExt cx="0" cy="0"/>
        </a:xfrm>
      </p:grpSpPr>
      <p:sp>
        <p:nvSpPr>
          <p:cNvPr id="359" name="Title Text"/>
          <p:cNvSpPr txBox="1">
            <a:spLocks noGrp="1"/>
          </p:cNvSpPr>
          <p:nvPr>
            <p:ph type="title"/>
          </p:nvPr>
        </p:nvSpPr>
        <p:spPr>
          <a:xfrm>
            <a:off x="311699" y="555600"/>
            <a:ext cx="2808001" cy="755700"/>
          </a:xfrm>
          <a:prstGeom prst="rect">
            <a:avLst/>
          </a:prstGeom>
        </p:spPr>
        <p:txBody>
          <a:bodyPr lIns="91424" tIns="91424" rIns="91424" bIns="91424" anchor="b"/>
          <a:lstStyle>
            <a:lvl1pPr>
              <a:lnSpc>
                <a:spcPct val="100000"/>
              </a:lnSpc>
              <a:defRPr sz="2400">
                <a:latin typeface="Arial"/>
                <a:ea typeface="Arial"/>
                <a:cs typeface="Arial"/>
                <a:sym typeface="Arial"/>
              </a:defRPr>
            </a:lvl1pPr>
          </a:lstStyle>
          <a:p>
            <a:r>
              <a:t>Title Text</a:t>
            </a:r>
          </a:p>
        </p:txBody>
      </p:sp>
      <p:sp>
        <p:nvSpPr>
          <p:cNvPr id="360" name="Body Level One…"/>
          <p:cNvSpPr txBox="1">
            <a:spLocks noGrp="1"/>
          </p:cNvSpPr>
          <p:nvPr>
            <p:ph type="body" sz="quarter" idx="1"/>
          </p:nvPr>
        </p:nvSpPr>
        <p:spPr>
          <a:xfrm>
            <a:off x="311699" y="1389599"/>
            <a:ext cx="2808001" cy="3179401"/>
          </a:xfrm>
          <a:prstGeom prst="rect">
            <a:avLst/>
          </a:prstGeom>
        </p:spPr>
        <p:txBody>
          <a:bodyPr lIns="91424" tIns="91424" rIns="91424" bIns="91424"/>
          <a:lstStyle>
            <a:lvl1pPr marL="0" indent="0">
              <a:lnSpc>
                <a:spcPct val="115000"/>
              </a:lnSpc>
              <a:spcBef>
                <a:spcPts val="1600"/>
              </a:spcBef>
              <a:buClrTx/>
              <a:buSzTx/>
              <a:buFontTx/>
              <a:buNone/>
              <a:defRPr sz="1200">
                <a:solidFill>
                  <a:srgbClr val="595959"/>
                </a:solidFill>
                <a:latin typeface="Arial"/>
                <a:ea typeface="Arial"/>
                <a:cs typeface="Arial"/>
                <a:sym typeface="Arial"/>
              </a:defRPr>
            </a:lvl1pPr>
            <a:lvl2pPr marL="0" indent="0">
              <a:lnSpc>
                <a:spcPct val="115000"/>
              </a:lnSpc>
              <a:spcBef>
                <a:spcPts val="1600"/>
              </a:spcBef>
              <a:buClrTx/>
              <a:buSzTx/>
              <a:buFontTx/>
              <a:buNone/>
              <a:defRPr sz="1200">
                <a:solidFill>
                  <a:srgbClr val="595959"/>
                </a:solidFill>
                <a:latin typeface="Arial"/>
                <a:ea typeface="Arial"/>
                <a:cs typeface="Arial"/>
                <a:sym typeface="Arial"/>
              </a:defRPr>
            </a:lvl2pPr>
            <a:lvl3pPr marL="0" indent="0">
              <a:lnSpc>
                <a:spcPct val="115000"/>
              </a:lnSpc>
              <a:spcBef>
                <a:spcPts val="1600"/>
              </a:spcBef>
              <a:buClrTx/>
              <a:buSzTx/>
              <a:buFontTx/>
              <a:buNone/>
              <a:defRPr sz="1200">
                <a:solidFill>
                  <a:srgbClr val="595959"/>
                </a:solidFill>
                <a:latin typeface="Arial"/>
                <a:ea typeface="Arial"/>
                <a:cs typeface="Arial"/>
                <a:sym typeface="Arial"/>
              </a:defRPr>
            </a:lvl3pPr>
            <a:lvl4pPr marL="0" indent="0">
              <a:lnSpc>
                <a:spcPct val="115000"/>
              </a:lnSpc>
              <a:spcBef>
                <a:spcPts val="1600"/>
              </a:spcBef>
              <a:buClrTx/>
              <a:buSzTx/>
              <a:buFontTx/>
              <a:buNone/>
              <a:defRPr sz="1200">
                <a:solidFill>
                  <a:srgbClr val="595959"/>
                </a:solidFill>
                <a:latin typeface="Arial"/>
                <a:ea typeface="Arial"/>
                <a:cs typeface="Arial"/>
                <a:sym typeface="Arial"/>
              </a:defRPr>
            </a:lvl4pPr>
            <a:lvl5pPr marL="0" indent="0">
              <a:lnSpc>
                <a:spcPct val="115000"/>
              </a:lnSpc>
              <a:spcBef>
                <a:spcPts val="1600"/>
              </a:spcBef>
              <a:buClrTx/>
              <a:buSzTx/>
              <a:buFontTx/>
              <a:buNone/>
              <a:defRPr sz="12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Main point">
    <p:bg>
      <p:bgPr>
        <a:solidFill>
          <a:srgbClr val="52565E"/>
        </a:solidFill>
        <a:effectLst/>
      </p:bgPr>
    </p:bg>
    <p:spTree>
      <p:nvGrpSpPr>
        <p:cNvPr id="1" name=""/>
        <p:cNvGrpSpPr/>
        <p:nvPr/>
      </p:nvGrpSpPr>
      <p:grpSpPr>
        <a:xfrm>
          <a:off x="0" y="0"/>
          <a:ext cx="0" cy="0"/>
          <a:chOff x="0" y="0"/>
          <a:chExt cx="0" cy="0"/>
        </a:xfrm>
      </p:grpSpPr>
      <p:sp>
        <p:nvSpPr>
          <p:cNvPr id="368" name="Title Text"/>
          <p:cNvSpPr txBox="1">
            <a:spLocks noGrp="1"/>
          </p:cNvSpPr>
          <p:nvPr>
            <p:ph type="title"/>
          </p:nvPr>
        </p:nvSpPr>
        <p:spPr>
          <a:xfrm>
            <a:off x="490250" y="450149"/>
            <a:ext cx="6367801" cy="4090801"/>
          </a:xfrm>
          <a:prstGeom prst="rect">
            <a:avLst/>
          </a:prstGeom>
        </p:spPr>
        <p:txBody>
          <a:bodyPr lIns="91424" tIns="91424" rIns="91424" bIns="91424"/>
          <a:lstStyle>
            <a:lvl1pPr>
              <a:lnSpc>
                <a:spcPct val="100000"/>
              </a:lnSpc>
              <a:defRPr sz="4800">
                <a:latin typeface="Arial"/>
                <a:ea typeface="Arial"/>
                <a:cs typeface="Arial"/>
                <a:sym typeface="Arial"/>
              </a:defRPr>
            </a:lvl1pPr>
          </a:lstStyle>
          <a:p>
            <a:r>
              <a:t>Title Text</a:t>
            </a:r>
          </a:p>
        </p:txBody>
      </p:sp>
      <p:sp>
        <p:nvSpPr>
          <p:cNvPr id="369"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Section title and description">
    <p:bg>
      <p:bgPr>
        <a:solidFill>
          <a:srgbClr val="52565E"/>
        </a:solidFill>
        <a:effectLst/>
      </p:bgPr>
    </p:bg>
    <p:spTree>
      <p:nvGrpSpPr>
        <p:cNvPr id="1" name=""/>
        <p:cNvGrpSpPr/>
        <p:nvPr/>
      </p:nvGrpSpPr>
      <p:grpSpPr>
        <a:xfrm>
          <a:off x="0" y="0"/>
          <a:ext cx="0" cy="0"/>
          <a:chOff x="0" y="0"/>
          <a:chExt cx="0" cy="0"/>
        </a:xfrm>
      </p:grpSpPr>
      <p:sp>
        <p:nvSpPr>
          <p:cNvPr id="376" name="Rectangle"/>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377" name="Title Text"/>
          <p:cNvSpPr txBox="1">
            <a:spLocks noGrp="1"/>
          </p:cNvSpPr>
          <p:nvPr>
            <p:ph type="title"/>
          </p:nvPr>
        </p:nvSpPr>
        <p:spPr>
          <a:xfrm>
            <a:off x="265500" y="1233175"/>
            <a:ext cx="4045200" cy="1482301"/>
          </a:xfrm>
          <a:prstGeom prst="rect">
            <a:avLst/>
          </a:prstGeom>
        </p:spPr>
        <p:txBody>
          <a:bodyPr lIns="91424" tIns="91424" rIns="91424" bIns="91424" anchor="b"/>
          <a:lstStyle>
            <a:lvl1pPr algn="ctr">
              <a:lnSpc>
                <a:spcPct val="100000"/>
              </a:lnSpc>
              <a:defRPr sz="4200">
                <a:latin typeface="Arial"/>
                <a:ea typeface="Arial"/>
                <a:cs typeface="Arial"/>
                <a:sym typeface="Arial"/>
              </a:defRPr>
            </a:lvl1pPr>
          </a:lstStyle>
          <a:p>
            <a:r>
              <a:t>Title Text</a:t>
            </a:r>
          </a:p>
        </p:txBody>
      </p:sp>
      <p:sp>
        <p:nvSpPr>
          <p:cNvPr id="378" name="Body Level One…"/>
          <p:cNvSpPr txBox="1">
            <a:spLocks noGrp="1"/>
          </p:cNvSpPr>
          <p:nvPr>
            <p:ph type="body" sz="quarter" idx="1"/>
          </p:nvPr>
        </p:nvSpPr>
        <p:spPr>
          <a:xfrm>
            <a:off x="265500" y="2803075"/>
            <a:ext cx="4045200" cy="1235101"/>
          </a:xfrm>
          <a:prstGeom prst="rect">
            <a:avLst/>
          </a:prstGeom>
        </p:spPr>
        <p:txBody>
          <a:bodyPr lIns="91424" tIns="91424" rIns="91424" bIns="91424"/>
          <a:lstStyle>
            <a:lvl1pPr marL="0" indent="0" algn="ctr">
              <a:lnSpc>
                <a:spcPct val="100000"/>
              </a:lnSpc>
              <a:spcBef>
                <a:spcPts val="0"/>
              </a:spcBef>
              <a:buClrTx/>
              <a:buSzTx/>
              <a:buFontTx/>
              <a:buNone/>
              <a:defRPr>
                <a:solidFill>
                  <a:srgbClr val="595959"/>
                </a:solidFill>
                <a:latin typeface="Arial"/>
                <a:ea typeface="Arial"/>
                <a:cs typeface="Arial"/>
                <a:sym typeface="Arial"/>
              </a:defRPr>
            </a:lvl1pPr>
            <a:lvl2pPr marL="0" indent="0" algn="ctr">
              <a:lnSpc>
                <a:spcPct val="100000"/>
              </a:lnSpc>
              <a:spcBef>
                <a:spcPts val="0"/>
              </a:spcBef>
              <a:buClrTx/>
              <a:buSzTx/>
              <a:buFontTx/>
              <a:buNone/>
              <a:defRPr>
                <a:solidFill>
                  <a:srgbClr val="595959"/>
                </a:solidFill>
                <a:latin typeface="Arial"/>
                <a:ea typeface="Arial"/>
                <a:cs typeface="Arial"/>
                <a:sym typeface="Arial"/>
              </a:defRPr>
            </a:lvl2pPr>
            <a:lvl3pPr marL="0" indent="0" algn="ctr">
              <a:lnSpc>
                <a:spcPct val="100000"/>
              </a:lnSpc>
              <a:spcBef>
                <a:spcPts val="0"/>
              </a:spcBef>
              <a:buClrTx/>
              <a:buSzTx/>
              <a:buFontTx/>
              <a:buNone/>
              <a:defRPr>
                <a:solidFill>
                  <a:srgbClr val="595959"/>
                </a:solidFill>
                <a:latin typeface="Arial"/>
                <a:ea typeface="Arial"/>
                <a:cs typeface="Arial"/>
                <a:sym typeface="Arial"/>
              </a:defRPr>
            </a:lvl3pPr>
            <a:lvl4pPr marL="0" indent="0" algn="ctr">
              <a:lnSpc>
                <a:spcPct val="100000"/>
              </a:lnSpc>
              <a:spcBef>
                <a:spcPts val="0"/>
              </a:spcBef>
              <a:buClrTx/>
              <a:buSzTx/>
              <a:buFontTx/>
              <a:buNone/>
              <a:defRPr>
                <a:solidFill>
                  <a:srgbClr val="595959"/>
                </a:solidFill>
                <a:latin typeface="Arial"/>
                <a:ea typeface="Arial"/>
                <a:cs typeface="Arial"/>
                <a:sym typeface="Arial"/>
              </a:defRPr>
            </a:lvl4pPr>
            <a:lvl5pPr marL="0" indent="0" algn="ctr">
              <a:lnSpc>
                <a:spcPct val="100000"/>
              </a:lnSpc>
              <a:spcBef>
                <a:spcPts val="0"/>
              </a:spcBef>
              <a:buClrTx/>
              <a:buSzTx/>
              <a:buFontTx/>
              <a:buNone/>
              <a:defRPr>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79" name="Rectangle"/>
          <p:cNvSpPr txBox="1">
            <a:spLocks noGrp="1"/>
          </p:cNvSpPr>
          <p:nvPr>
            <p:ph type="body" sz="half" idx="13"/>
          </p:nvPr>
        </p:nvSpPr>
        <p:spPr>
          <a:xfrm>
            <a:off x="4939500" y="724074"/>
            <a:ext cx="3837000" cy="3695102"/>
          </a:xfrm>
          <a:prstGeom prst="rect">
            <a:avLst/>
          </a:prstGeom>
        </p:spPr>
        <p:txBody>
          <a:bodyPr lIns="91424" tIns="91424" rIns="91424" bIns="91424" anchor="ctr"/>
          <a:lstStyle/>
          <a:p>
            <a:pPr marL="0" indent="0">
              <a:lnSpc>
                <a:spcPct val="115000"/>
              </a:lnSpc>
              <a:spcBef>
                <a:spcPts val="1600"/>
              </a:spcBef>
              <a:buClrTx/>
              <a:buSzTx/>
              <a:buFontTx/>
              <a:buNone/>
              <a:defRPr sz="1800">
                <a:solidFill>
                  <a:srgbClr val="595959"/>
                </a:solidFill>
                <a:latin typeface="Arial"/>
                <a:ea typeface="Arial"/>
                <a:cs typeface="Arial"/>
                <a:sym typeface="Arial"/>
              </a:defRPr>
            </a:pPr>
            <a:endParaRPr/>
          </a:p>
        </p:txBody>
      </p:sp>
      <p:sp>
        <p:nvSpPr>
          <p:cNvPr id="380"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Caption">
    <p:bg>
      <p:bgPr>
        <a:solidFill>
          <a:srgbClr val="52565E"/>
        </a:solidFill>
        <a:effectLst/>
      </p:bgPr>
    </p:bg>
    <p:spTree>
      <p:nvGrpSpPr>
        <p:cNvPr id="1" name=""/>
        <p:cNvGrpSpPr/>
        <p:nvPr/>
      </p:nvGrpSpPr>
      <p:grpSpPr>
        <a:xfrm>
          <a:off x="0" y="0"/>
          <a:ext cx="0" cy="0"/>
          <a:chOff x="0" y="0"/>
          <a:chExt cx="0" cy="0"/>
        </a:xfrm>
      </p:grpSpPr>
      <p:sp>
        <p:nvSpPr>
          <p:cNvPr id="387" name="Body Level One…"/>
          <p:cNvSpPr txBox="1">
            <a:spLocks noGrp="1"/>
          </p:cNvSpPr>
          <p:nvPr>
            <p:ph type="body" sz="quarter" idx="1"/>
          </p:nvPr>
        </p:nvSpPr>
        <p:spPr>
          <a:xfrm>
            <a:off x="311699" y="4230575"/>
            <a:ext cx="5998802" cy="605101"/>
          </a:xfrm>
          <a:prstGeom prst="rect">
            <a:avLst/>
          </a:prstGeom>
        </p:spPr>
        <p:txBody>
          <a:bodyPr lIns="91424" tIns="91424" rIns="91424" bIns="91424" anchor="ctr"/>
          <a:lstStyle>
            <a:lvl1pPr marL="0" indent="0">
              <a:lnSpc>
                <a:spcPct val="100000"/>
              </a:lnSpc>
              <a:spcBef>
                <a:spcPts val="0"/>
              </a:spcBef>
              <a:buClrTx/>
              <a:buSzTx/>
              <a:buFontTx/>
              <a:buNone/>
              <a:defRPr sz="1800">
                <a:solidFill>
                  <a:srgbClr val="595959"/>
                </a:solidFill>
                <a:latin typeface="Arial"/>
                <a:ea typeface="Arial"/>
                <a:cs typeface="Arial"/>
                <a:sym typeface="Arial"/>
              </a:defRPr>
            </a:lvl1pPr>
            <a:lvl2pPr marL="0" indent="0">
              <a:lnSpc>
                <a:spcPct val="100000"/>
              </a:lnSpc>
              <a:spcBef>
                <a:spcPts val="0"/>
              </a:spcBef>
              <a:buClrTx/>
              <a:buSzTx/>
              <a:buFontTx/>
              <a:buNone/>
              <a:defRPr sz="1800">
                <a:solidFill>
                  <a:srgbClr val="595959"/>
                </a:solidFill>
                <a:latin typeface="Arial"/>
                <a:ea typeface="Arial"/>
                <a:cs typeface="Arial"/>
                <a:sym typeface="Arial"/>
              </a:defRPr>
            </a:lvl2pPr>
            <a:lvl3pPr marL="0" indent="0">
              <a:lnSpc>
                <a:spcPct val="100000"/>
              </a:lnSpc>
              <a:spcBef>
                <a:spcPts val="0"/>
              </a:spcBef>
              <a:buClrTx/>
              <a:buSzTx/>
              <a:buFontTx/>
              <a:buNone/>
              <a:defRPr sz="1800">
                <a:solidFill>
                  <a:srgbClr val="595959"/>
                </a:solidFill>
                <a:latin typeface="Arial"/>
                <a:ea typeface="Arial"/>
                <a:cs typeface="Arial"/>
                <a:sym typeface="Arial"/>
              </a:defRPr>
            </a:lvl3pPr>
            <a:lvl4pPr marL="0" indent="0">
              <a:lnSpc>
                <a:spcPct val="100000"/>
              </a:lnSpc>
              <a:spcBef>
                <a:spcPts val="0"/>
              </a:spcBef>
              <a:buClrTx/>
              <a:buSzTx/>
              <a:buFontTx/>
              <a:buNone/>
              <a:defRPr sz="1800">
                <a:solidFill>
                  <a:srgbClr val="595959"/>
                </a:solidFill>
                <a:latin typeface="Arial"/>
                <a:ea typeface="Arial"/>
                <a:cs typeface="Arial"/>
                <a:sym typeface="Arial"/>
              </a:defRPr>
            </a:lvl4pPr>
            <a:lvl5pPr marL="0" indent="0">
              <a:lnSpc>
                <a:spcPct val="100000"/>
              </a:lnSpc>
              <a:spcBef>
                <a:spcPts val="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88"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ig number">
    <p:bg>
      <p:bgPr>
        <a:solidFill>
          <a:srgbClr val="52565E"/>
        </a:solidFill>
        <a:effectLst/>
      </p:bgPr>
    </p:bg>
    <p:spTree>
      <p:nvGrpSpPr>
        <p:cNvPr id="1" name=""/>
        <p:cNvGrpSpPr/>
        <p:nvPr/>
      </p:nvGrpSpPr>
      <p:grpSpPr>
        <a:xfrm>
          <a:off x="0" y="0"/>
          <a:ext cx="0" cy="0"/>
          <a:chOff x="0" y="0"/>
          <a:chExt cx="0" cy="0"/>
        </a:xfrm>
      </p:grpSpPr>
      <p:sp>
        <p:nvSpPr>
          <p:cNvPr id="395" name="Title Text"/>
          <p:cNvSpPr txBox="1">
            <a:spLocks noGrp="1"/>
          </p:cNvSpPr>
          <p:nvPr>
            <p:ph type="title"/>
          </p:nvPr>
        </p:nvSpPr>
        <p:spPr>
          <a:xfrm>
            <a:off x="311699" y="1106125"/>
            <a:ext cx="8520602" cy="1963500"/>
          </a:xfrm>
          <a:prstGeom prst="rect">
            <a:avLst/>
          </a:prstGeom>
        </p:spPr>
        <p:txBody>
          <a:bodyPr lIns="91424" tIns="91424" rIns="91424" bIns="91424" anchor="b"/>
          <a:lstStyle>
            <a:lvl1pPr algn="ctr">
              <a:lnSpc>
                <a:spcPct val="100000"/>
              </a:lnSpc>
              <a:defRPr sz="12000">
                <a:latin typeface="Arial"/>
                <a:ea typeface="Arial"/>
                <a:cs typeface="Arial"/>
                <a:sym typeface="Arial"/>
              </a:defRPr>
            </a:lvl1pPr>
          </a:lstStyle>
          <a:p>
            <a:r>
              <a:t>Title Text</a:t>
            </a:r>
          </a:p>
        </p:txBody>
      </p:sp>
      <p:sp>
        <p:nvSpPr>
          <p:cNvPr id="396" name="Body Level One…"/>
          <p:cNvSpPr txBox="1">
            <a:spLocks noGrp="1"/>
          </p:cNvSpPr>
          <p:nvPr>
            <p:ph type="body" sz="half" idx="1"/>
          </p:nvPr>
        </p:nvSpPr>
        <p:spPr>
          <a:xfrm>
            <a:off x="311699" y="3152225"/>
            <a:ext cx="8520602" cy="1300800"/>
          </a:xfrm>
          <a:prstGeom prst="rect">
            <a:avLst/>
          </a:prstGeom>
        </p:spPr>
        <p:txBody>
          <a:bodyPr lIns="91424" tIns="91424" rIns="91424" bIns="91424"/>
          <a:lstStyle>
            <a:lvl1pPr marL="0" indent="0" algn="ctr">
              <a:lnSpc>
                <a:spcPct val="115000"/>
              </a:lnSpc>
              <a:spcBef>
                <a:spcPts val="1600"/>
              </a:spcBef>
              <a:buClrTx/>
              <a:buSzTx/>
              <a:buFontTx/>
              <a:buNone/>
              <a:defRPr sz="1800">
                <a:solidFill>
                  <a:srgbClr val="595959"/>
                </a:solidFill>
                <a:latin typeface="Arial"/>
                <a:ea typeface="Arial"/>
                <a:cs typeface="Arial"/>
                <a:sym typeface="Arial"/>
              </a:defRPr>
            </a:lvl1pPr>
            <a:lvl2pPr marL="0" indent="0" algn="ctr">
              <a:lnSpc>
                <a:spcPct val="115000"/>
              </a:lnSpc>
              <a:spcBef>
                <a:spcPts val="1600"/>
              </a:spcBef>
              <a:buClrTx/>
              <a:buSzTx/>
              <a:buFontTx/>
              <a:buNone/>
              <a:defRPr sz="1800">
                <a:solidFill>
                  <a:srgbClr val="595959"/>
                </a:solidFill>
                <a:latin typeface="Arial"/>
                <a:ea typeface="Arial"/>
                <a:cs typeface="Arial"/>
                <a:sym typeface="Arial"/>
              </a:defRPr>
            </a:lvl2pPr>
            <a:lvl3pPr marL="0" indent="0" algn="ctr">
              <a:lnSpc>
                <a:spcPct val="115000"/>
              </a:lnSpc>
              <a:spcBef>
                <a:spcPts val="1600"/>
              </a:spcBef>
              <a:buClrTx/>
              <a:buSzTx/>
              <a:buFontTx/>
              <a:buNone/>
              <a:defRPr sz="1800">
                <a:solidFill>
                  <a:srgbClr val="595959"/>
                </a:solidFill>
                <a:latin typeface="Arial"/>
                <a:ea typeface="Arial"/>
                <a:cs typeface="Arial"/>
                <a:sym typeface="Arial"/>
              </a:defRPr>
            </a:lvl3pPr>
            <a:lvl4pPr marL="0" indent="0" algn="ctr">
              <a:lnSpc>
                <a:spcPct val="115000"/>
              </a:lnSpc>
              <a:spcBef>
                <a:spcPts val="1600"/>
              </a:spcBef>
              <a:buClrTx/>
              <a:buSzTx/>
              <a:buFontTx/>
              <a:buNone/>
              <a:defRPr sz="1800">
                <a:solidFill>
                  <a:srgbClr val="595959"/>
                </a:solidFill>
                <a:latin typeface="Arial"/>
                <a:ea typeface="Arial"/>
                <a:cs typeface="Arial"/>
                <a:sym typeface="Arial"/>
              </a:defRPr>
            </a:lvl4pPr>
            <a:lvl5pPr marL="0" indent="0" algn="ctr">
              <a:lnSpc>
                <a:spcPct val="115000"/>
              </a:lnSpc>
              <a:spcBef>
                <a:spcPts val="1600"/>
              </a:spcBef>
              <a:buClrTx/>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97"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Blank">
    <p:bg>
      <p:bgPr>
        <a:solidFill>
          <a:srgbClr val="52565E"/>
        </a:solidFill>
        <a:effectLst/>
      </p:bgPr>
    </p:bg>
    <p:spTree>
      <p:nvGrpSpPr>
        <p:cNvPr id="1" name=""/>
        <p:cNvGrpSpPr/>
        <p:nvPr/>
      </p:nvGrpSpPr>
      <p:grpSpPr>
        <a:xfrm>
          <a:off x="0" y="0"/>
          <a:ext cx="0" cy="0"/>
          <a:chOff x="0" y="0"/>
          <a:chExt cx="0" cy="0"/>
        </a:xfrm>
      </p:grpSpPr>
      <p:sp>
        <p:nvSpPr>
          <p:cNvPr id="404"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solidFill>
                  <a:srgbClr val="000000"/>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1" name="Title Text"/>
          <p:cNvSpPr txBox="1">
            <a:spLocks noGrp="1"/>
          </p:cNvSpPr>
          <p:nvPr>
            <p:ph type="title"/>
          </p:nvPr>
        </p:nvSpPr>
        <p:spPr>
          <a:xfrm>
            <a:off x="1330523" y="1078259"/>
            <a:ext cx="6482954" cy="1707804"/>
          </a:xfrm>
          <a:prstGeom prst="rect">
            <a:avLst/>
          </a:prstGeom>
        </p:spPr>
        <p:txBody>
          <a:bodyPr lIns="26789" tIns="26789" rIns="26789" bIns="26789" anchor="b"/>
          <a:lstStyle>
            <a:lvl1pPr algn="ctr" defTabSz="308074">
              <a:lnSpc>
                <a:spcPct val="100000"/>
              </a:lnSpc>
              <a:defRPr sz="3600" cap="all">
                <a:solidFill>
                  <a:srgbClr val="535353"/>
                </a:solidFill>
                <a:latin typeface="Gill Sans Light"/>
                <a:ea typeface="Gill Sans Light"/>
                <a:cs typeface="Gill Sans Light"/>
                <a:sym typeface="Gill Sans Light"/>
              </a:defRPr>
            </a:lvl1pPr>
          </a:lstStyle>
          <a:p>
            <a:r>
              <a:t>Title Text</a:t>
            </a:r>
          </a:p>
        </p:txBody>
      </p:sp>
      <p:sp>
        <p:nvSpPr>
          <p:cNvPr id="412" name="Body Level One…"/>
          <p:cNvSpPr txBox="1">
            <a:spLocks noGrp="1"/>
          </p:cNvSpPr>
          <p:nvPr>
            <p:ph type="body" sz="quarter" idx="1"/>
          </p:nvPr>
        </p:nvSpPr>
        <p:spPr>
          <a:xfrm>
            <a:off x="1330523" y="2779365"/>
            <a:ext cx="6482954" cy="683122"/>
          </a:xfrm>
          <a:prstGeom prst="rect">
            <a:avLst/>
          </a:prstGeom>
        </p:spPr>
        <p:txBody>
          <a:bodyPr lIns="26789" tIns="26789" rIns="26789" bIns="26789"/>
          <a:lstStyle>
            <a:lvl1pPr marL="0" indent="0" algn="ctr" defTabSz="308074">
              <a:lnSpc>
                <a:spcPct val="100000"/>
              </a:lnSpc>
              <a:spcBef>
                <a:spcPts val="0"/>
              </a:spcBef>
              <a:buClrTx/>
              <a:buSzTx/>
              <a:buFontTx/>
              <a:buNone/>
              <a:defRPr sz="2000">
                <a:solidFill>
                  <a:srgbClr val="535353"/>
                </a:solidFill>
                <a:latin typeface="Gill Sans Light"/>
                <a:ea typeface="Gill Sans Light"/>
                <a:cs typeface="Gill Sans Light"/>
                <a:sym typeface="Gill Sans Light"/>
              </a:defRPr>
            </a:lvl1pPr>
            <a:lvl2pPr marL="0" indent="228600" algn="ctr" defTabSz="308074">
              <a:lnSpc>
                <a:spcPct val="100000"/>
              </a:lnSpc>
              <a:spcBef>
                <a:spcPts val="0"/>
              </a:spcBef>
              <a:buClrTx/>
              <a:buSzTx/>
              <a:buFontTx/>
              <a:buNone/>
              <a:defRPr sz="2000">
                <a:solidFill>
                  <a:srgbClr val="535353"/>
                </a:solidFill>
                <a:latin typeface="Gill Sans Light"/>
                <a:ea typeface="Gill Sans Light"/>
                <a:cs typeface="Gill Sans Light"/>
                <a:sym typeface="Gill Sans Light"/>
              </a:defRPr>
            </a:lvl2pPr>
            <a:lvl3pPr marL="0" indent="457200" algn="ctr" defTabSz="308074">
              <a:lnSpc>
                <a:spcPct val="100000"/>
              </a:lnSpc>
              <a:spcBef>
                <a:spcPts val="0"/>
              </a:spcBef>
              <a:buClrTx/>
              <a:buSzTx/>
              <a:buFontTx/>
              <a:buNone/>
              <a:defRPr sz="2000">
                <a:solidFill>
                  <a:srgbClr val="535353"/>
                </a:solidFill>
                <a:latin typeface="Gill Sans Light"/>
                <a:ea typeface="Gill Sans Light"/>
                <a:cs typeface="Gill Sans Light"/>
                <a:sym typeface="Gill Sans Light"/>
              </a:defRPr>
            </a:lvl3pPr>
            <a:lvl4pPr marL="0" indent="685800" algn="ctr" defTabSz="308074">
              <a:lnSpc>
                <a:spcPct val="100000"/>
              </a:lnSpc>
              <a:spcBef>
                <a:spcPts val="0"/>
              </a:spcBef>
              <a:buClrTx/>
              <a:buSzTx/>
              <a:buFontTx/>
              <a:buNone/>
              <a:defRPr sz="2000">
                <a:solidFill>
                  <a:srgbClr val="535353"/>
                </a:solidFill>
                <a:latin typeface="Gill Sans Light"/>
                <a:ea typeface="Gill Sans Light"/>
                <a:cs typeface="Gill Sans Light"/>
                <a:sym typeface="Gill Sans Light"/>
              </a:defRPr>
            </a:lvl4pPr>
            <a:lvl5pPr marL="0" indent="914400" algn="ctr" defTabSz="308074">
              <a:lnSpc>
                <a:spcPct val="100000"/>
              </a:lnSpc>
              <a:spcBef>
                <a:spcPts val="0"/>
              </a:spcBef>
              <a:buClrTx/>
              <a:buSzTx/>
              <a:buFontTx/>
              <a:buNone/>
              <a:defRPr sz="200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413" name="Slide Number"/>
          <p:cNvSpPr txBox="1">
            <a:spLocks noGrp="1"/>
          </p:cNvSpPr>
          <p:nvPr>
            <p:ph type="sldNum" sz="quarter" idx="2"/>
          </p:nvPr>
        </p:nvSpPr>
        <p:spPr>
          <a:xfrm>
            <a:off x="4478362" y="4889003"/>
            <a:ext cx="180579" cy="180580"/>
          </a:xfrm>
          <a:prstGeom prst="rect">
            <a:avLst/>
          </a:prstGeom>
        </p:spPr>
        <p:txBody>
          <a:bodyPr lIns="26789" tIns="26789" rIns="26789" bIns="26789" anchor="t"/>
          <a:lstStyle>
            <a:lvl1pPr algn="ctr" defTabSz="308074">
              <a:defRPr>
                <a:solidFill>
                  <a:srgbClr val="535353"/>
                </a:solidFill>
                <a:latin typeface="Gill Sans Light"/>
                <a:ea typeface="Gill Sans Light"/>
                <a:cs typeface="Gill Sans Light"/>
                <a:sym typeface="Gill Sans Light"/>
              </a:defRPr>
            </a:lvl1pPr>
          </a:lstStyle>
          <a:p>
            <a:fld id="{86CB4B4D-7CA3-9044-876B-883B54F8677D}" type="slidenum">
              <a:t>‹Nº›</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20" name="Title Text"/>
          <p:cNvSpPr txBox="1">
            <a:spLocks noGrp="1"/>
          </p:cNvSpPr>
          <p:nvPr>
            <p:ph type="title"/>
          </p:nvPr>
        </p:nvSpPr>
        <p:spPr>
          <a:xfrm>
            <a:off x="1657350" y="841772"/>
            <a:ext cx="5829300" cy="1790701"/>
          </a:xfrm>
          <a:prstGeom prst="rect">
            <a:avLst/>
          </a:prstGeom>
        </p:spPr>
        <p:txBody>
          <a:bodyPr lIns="34289" tIns="34289" rIns="34289" bIns="34289" anchor="b"/>
          <a:lstStyle>
            <a:lvl1pPr algn="ctr" defTabSz="685800">
              <a:defRPr sz="4400">
                <a:solidFill>
                  <a:srgbClr val="131416"/>
                </a:solidFill>
                <a:latin typeface="Calibri Light"/>
                <a:ea typeface="Calibri Light"/>
                <a:cs typeface="Calibri Light"/>
                <a:sym typeface="Calibri Light"/>
              </a:defRPr>
            </a:lvl1pPr>
          </a:lstStyle>
          <a:p>
            <a:r>
              <a:t>Title Text</a:t>
            </a:r>
          </a:p>
        </p:txBody>
      </p:sp>
      <p:sp>
        <p:nvSpPr>
          <p:cNvPr id="421" name="Body Level One…"/>
          <p:cNvSpPr txBox="1">
            <a:spLocks noGrp="1"/>
          </p:cNvSpPr>
          <p:nvPr>
            <p:ph type="body" sz="quarter" idx="1"/>
          </p:nvPr>
        </p:nvSpPr>
        <p:spPr>
          <a:xfrm>
            <a:off x="2000250" y="2701528"/>
            <a:ext cx="5143500" cy="1241822"/>
          </a:xfrm>
          <a:prstGeom prst="rect">
            <a:avLst/>
          </a:prstGeom>
        </p:spPr>
        <p:txBody>
          <a:bodyPr lIns="34289" tIns="34289" rIns="34289" bIns="34289"/>
          <a:lstStyle>
            <a:lvl1pPr marL="0" indent="0" algn="ctr" defTabSz="685800">
              <a:spcBef>
                <a:spcPts val="700"/>
              </a:spcBef>
              <a:buClrTx/>
              <a:buSzTx/>
              <a:buFontTx/>
              <a:buNone/>
              <a:defRPr sz="1800">
                <a:solidFill>
                  <a:srgbClr val="131416"/>
                </a:solidFill>
              </a:defRPr>
            </a:lvl1pPr>
            <a:lvl2pPr marL="0" indent="457200" algn="ctr" defTabSz="685800">
              <a:spcBef>
                <a:spcPts val="700"/>
              </a:spcBef>
              <a:buClrTx/>
              <a:buSzTx/>
              <a:buFontTx/>
              <a:buNone/>
              <a:defRPr sz="1800">
                <a:solidFill>
                  <a:srgbClr val="131416"/>
                </a:solidFill>
              </a:defRPr>
            </a:lvl2pPr>
            <a:lvl3pPr marL="0" indent="914400" algn="ctr" defTabSz="685800">
              <a:spcBef>
                <a:spcPts val="700"/>
              </a:spcBef>
              <a:buClrTx/>
              <a:buSzTx/>
              <a:buFontTx/>
              <a:buNone/>
              <a:defRPr sz="1800">
                <a:solidFill>
                  <a:srgbClr val="131416"/>
                </a:solidFill>
              </a:defRPr>
            </a:lvl3pPr>
            <a:lvl4pPr marL="0" indent="1371600" algn="ctr" defTabSz="685800">
              <a:spcBef>
                <a:spcPts val="700"/>
              </a:spcBef>
              <a:buClrTx/>
              <a:buSzTx/>
              <a:buFontTx/>
              <a:buNone/>
              <a:defRPr sz="1800">
                <a:solidFill>
                  <a:srgbClr val="131416"/>
                </a:solidFill>
              </a:defRPr>
            </a:lvl4pPr>
            <a:lvl5pPr marL="0" indent="1828800" algn="ctr" defTabSz="685800">
              <a:spcBef>
                <a:spcPts val="700"/>
              </a:spcBef>
              <a:buClrTx/>
              <a:buSzTx/>
              <a:buFontTx/>
              <a:buNone/>
              <a:defRPr sz="1800">
                <a:solidFill>
                  <a:srgbClr val="131416"/>
                </a:solidFill>
              </a:defRPr>
            </a:lvl5pPr>
          </a:lstStyle>
          <a:p>
            <a:r>
              <a:t>Body Level One</a:t>
            </a:r>
          </a:p>
          <a:p>
            <a:pPr lvl="1"/>
            <a:r>
              <a:t>Body Level Two</a:t>
            </a:r>
          </a:p>
          <a:p>
            <a:pPr lvl="2"/>
            <a:r>
              <a:t>Body Level Three</a:t>
            </a:r>
          </a:p>
          <a:p>
            <a:pPr lvl="3"/>
            <a:r>
              <a:t>Body Level Four</a:t>
            </a:r>
          </a:p>
          <a:p>
            <a:pPr lvl="4"/>
            <a:r>
              <a:t>Body Level Five</a:t>
            </a:r>
          </a:p>
        </p:txBody>
      </p:sp>
      <p:sp>
        <p:nvSpPr>
          <p:cNvPr id="422" name="Slide Number"/>
          <p:cNvSpPr txBox="1">
            <a:spLocks noGrp="1"/>
          </p:cNvSpPr>
          <p:nvPr>
            <p:ph type="sldNum" sz="quarter" idx="2"/>
          </p:nvPr>
        </p:nvSpPr>
        <p:spPr>
          <a:xfrm>
            <a:off x="7328381" y="4806410"/>
            <a:ext cx="201132" cy="195551"/>
          </a:xfrm>
          <a:prstGeom prst="rect">
            <a:avLst/>
          </a:prstGeom>
        </p:spPr>
        <p:txBody>
          <a:bodyPr/>
          <a:lstStyle>
            <a:lvl1pPr defTabSz="685800">
              <a:defRPr>
                <a:solidFill>
                  <a:srgbClr val="96989B"/>
                </a:solidFill>
              </a:defRPr>
            </a:lvl1pPr>
          </a:lstStyle>
          <a:p>
            <a:fld id="{86CB4B4D-7CA3-9044-876B-883B54F8677D}" type="slidenum">
              <a:t>‹Nº›</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1614487" y="273844"/>
            <a:ext cx="5915026" cy="994173"/>
          </a:xfrm>
          <a:prstGeom prst="rect">
            <a:avLst/>
          </a:prstGeom>
        </p:spPr>
        <p:txBody>
          <a:bodyPr lIns="34289" tIns="34289" rIns="34289" bIns="34289"/>
          <a:lstStyle>
            <a:lvl1pPr defTabSz="685800">
              <a:defRPr sz="3200">
                <a:solidFill>
                  <a:srgbClr val="131416"/>
                </a:solidFill>
                <a:latin typeface="Calibri Light"/>
                <a:ea typeface="Calibri Light"/>
                <a:cs typeface="Calibri Light"/>
                <a:sym typeface="Calibri Light"/>
              </a:defRPr>
            </a:lvl1pPr>
          </a:lstStyle>
          <a:p>
            <a:r>
              <a:t>Title Text</a:t>
            </a:r>
          </a:p>
        </p:txBody>
      </p:sp>
      <p:sp>
        <p:nvSpPr>
          <p:cNvPr id="430" name="Body Level One…"/>
          <p:cNvSpPr txBox="1">
            <a:spLocks noGrp="1"/>
          </p:cNvSpPr>
          <p:nvPr>
            <p:ph type="body" sz="half" idx="1"/>
          </p:nvPr>
        </p:nvSpPr>
        <p:spPr>
          <a:xfrm>
            <a:off x="1614487" y="1369218"/>
            <a:ext cx="5915026" cy="3163005"/>
          </a:xfrm>
          <a:prstGeom prst="rect">
            <a:avLst/>
          </a:prstGeom>
        </p:spPr>
        <p:txBody>
          <a:bodyPr lIns="34289" tIns="34289" rIns="34289" bIns="34289"/>
          <a:lstStyle>
            <a:lvl1pPr marL="163285" indent="-163285" defTabSz="685800">
              <a:spcBef>
                <a:spcPts val="700"/>
              </a:spcBef>
              <a:buClrTx/>
              <a:defRPr sz="2000">
                <a:solidFill>
                  <a:srgbClr val="131416"/>
                </a:solidFill>
              </a:defRPr>
            </a:lvl1pPr>
            <a:lvl2pPr marL="647700" indent="-190500" defTabSz="685800">
              <a:spcBef>
                <a:spcPts val="700"/>
              </a:spcBef>
              <a:buClrTx/>
              <a:defRPr sz="2000">
                <a:solidFill>
                  <a:srgbClr val="131416"/>
                </a:solidFill>
              </a:defRPr>
            </a:lvl2pPr>
            <a:lvl3pPr marL="1143000" indent="-228600" defTabSz="685800">
              <a:spcBef>
                <a:spcPts val="700"/>
              </a:spcBef>
              <a:buClrTx/>
              <a:defRPr sz="2000">
                <a:solidFill>
                  <a:srgbClr val="131416"/>
                </a:solidFill>
              </a:defRPr>
            </a:lvl3pPr>
            <a:lvl4pPr marL="1625600" indent="-254000" defTabSz="685800">
              <a:spcBef>
                <a:spcPts val="700"/>
              </a:spcBef>
              <a:buClrTx/>
              <a:defRPr sz="2000">
                <a:solidFill>
                  <a:srgbClr val="131416"/>
                </a:solidFill>
              </a:defRPr>
            </a:lvl4pPr>
            <a:lvl5pPr marL="2082800" indent="-254000" defTabSz="685800">
              <a:spcBef>
                <a:spcPts val="700"/>
              </a:spcBef>
              <a:buClrTx/>
              <a:defRPr sz="2000">
                <a:solidFill>
                  <a:srgbClr val="131416"/>
                </a:solidFill>
              </a:defRPr>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7328381" y="4806410"/>
            <a:ext cx="201132" cy="195551"/>
          </a:xfrm>
          <a:prstGeom prst="rect">
            <a:avLst/>
          </a:prstGeom>
        </p:spPr>
        <p:txBody>
          <a:bodyPr/>
          <a:lstStyle>
            <a:lvl1pPr defTabSz="685800">
              <a:defRPr>
                <a:solidFill>
                  <a:srgbClr val="96989B"/>
                </a:solidFill>
              </a:defRPr>
            </a:lvl1pPr>
          </a:lstStyle>
          <a:p>
            <a:fld id="{86CB4B4D-7CA3-9044-876B-883B54F8677D}" type="slidenum">
              <a:t>‹Nº›</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438" name="Title Text"/>
          <p:cNvSpPr txBox="1">
            <a:spLocks noGrp="1"/>
          </p:cNvSpPr>
          <p:nvPr>
            <p:ph type="title"/>
          </p:nvPr>
        </p:nvSpPr>
        <p:spPr>
          <a:xfrm>
            <a:off x="1143000" y="841772"/>
            <a:ext cx="6858000" cy="1790701"/>
          </a:xfrm>
          <a:prstGeom prst="rect">
            <a:avLst/>
          </a:prstGeom>
        </p:spPr>
        <p:txBody>
          <a:bodyPr lIns="34289" tIns="34289" rIns="34289" bIns="34289" anchor="b"/>
          <a:lstStyle>
            <a:lvl1pPr algn="ctr" defTabSz="685800">
              <a:defRPr sz="4400">
                <a:latin typeface="Calibri Light"/>
                <a:ea typeface="Calibri Light"/>
                <a:cs typeface="Calibri Light"/>
                <a:sym typeface="Calibri Light"/>
              </a:defRPr>
            </a:lvl1pPr>
          </a:lstStyle>
          <a:p>
            <a:r>
              <a:t>Title Text</a:t>
            </a:r>
          </a:p>
        </p:txBody>
      </p:sp>
      <p:sp>
        <p:nvSpPr>
          <p:cNvPr id="439" name="Body Level One…"/>
          <p:cNvSpPr txBox="1">
            <a:spLocks noGrp="1"/>
          </p:cNvSpPr>
          <p:nvPr>
            <p:ph type="body" sz="quarter" idx="1"/>
          </p:nvPr>
        </p:nvSpPr>
        <p:spPr>
          <a:xfrm>
            <a:off x="1143000" y="2701528"/>
            <a:ext cx="6858000" cy="1241822"/>
          </a:xfrm>
          <a:prstGeom prst="rect">
            <a:avLst/>
          </a:prstGeom>
        </p:spPr>
        <p:txBody>
          <a:bodyPr lIns="34275" tIns="34275" rIns="34275" bIns="34275"/>
          <a:lstStyle>
            <a:lvl1pPr marL="0" indent="0" algn="ctr" defTabSz="685800">
              <a:spcBef>
                <a:spcPts val="700"/>
              </a:spcBef>
              <a:buClrTx/>
              <a:buSzTx/>
              <a:buFontTx/>
              <a:buNone/>
              <a:defRPr sz="1800"/>
            </a:lvl1pPr>
            <a:lvl2pPr marL="0" indent="457200" algn="ctr" defTabSz="685800">
              <a:spcBef>
                <a:spcPts val="700"/>
              </a:spcBef>
              <a:buClrTx/>
              <a:buSzTx/>
              <a:buFontTx/>
              <a:buNone/>
              <a:defRPr sz="1800"/>
            </a:lvl2pPr>
            <a:lvl3pPr marL="0" indent="914400" algn="ctr" defTabSz="685800">
              <a:spcBef>
                <a:spcPts val="700"/>
              </a:spcBef>
              <a:buClrTx/>
              <a:buSzTx/>
              <a:buFontTx/>
              <a:buNone/>
              <a:defRPr sz="1800"/>
            </a:lvl3pPr>
            <a:lvl4pPr marL="0" indent="1371600" algn="ctr" defTabSz="685800">
              <a:spcBef>
                <a:spcPts val="700"/>
              </a:spcBef>
              <a:buClrTx/>
              <a:buSzTx/>
              <a:buFontTx/>
              <a:buNone/>
              <a:defRPr sz="1800"/>
            </a:lvl4pPr>
            <a:lvl5pPr marL="0" indent="1828800" algn="ctr" defTabSz="685800">
              <a:spcBef>
                <a:spcPts val="7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40" name="Slide Number"/>
          <p:cNvSpPr txBox="1">
            <a:spLocks noGrp="1"/>
          </p:cNvSpPr>
          <p:nvPr>
            <p:ph type="sldNum" sz="quarter" idx="2"/>
          </p:nvPr>
        </p:nvSpPr>
        <p:spPr>
          <a:xfrm>
            <a:off x="8314218" y="4806410"/>
            <a:ext cx="201132" cy="195551"/>
          </a:xfrm>
          <a:prstGeom prst="rect">
            <a:avLst/>
          </a:prstGeom>
        </p:spPr>
        <p:txBody>
          <a:bodyPr/>
          <a:lstStyle>
            <a:lvl1pPr defTabSz="685800"/>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629839" y="273842"/>
            <a:ext cx="7886701" cy="994201"/>
          </a:xfrm>
          <a:prstGeom prst="rect">
            <a:avLst/>
          </a:prstGeom>
        </p:spPr>
        <p:txBody>
          <a:bodyPr/>
          <a:lstStyle/>
          <a:p>
            <a:r>
              <a:t>Title Text</a:t>
            </a:r>
          </a:p>
        </p:txBody>
      </p:sp>
      <p:sp>
        <p:nvSpPr>
          <p:cNvPr id="49" name="Body Level One…"/>
          <p:cNvSpPr txBox="1">
            <a:spLocks noGrp="1"/>
          </p:cNvSpPr>
          <p:nvPr>
            <p:ph type="body" sz="quarter" idx="1"/>
          </p:nvPr>
        </p:nvSpPr>
        <p:spPr>
          <a:xfrm>
            <a:off x="629839" y="1260871"/>
            <a:ext cx="3868201" cy="618000"/>
          </a:xfrm>
          <a:prstGeom prst="rect">
            <a:avLst/>
          </a:prstGeom>
        </p:spPr>
        <p:txBody>
          <a:bodyPr anchor="b"/>
          <a:lstStyle>
            <a:lvl1pPr marL="0" indent="0">
              <a:buClrTx/>
              <a:buSzTx/>
              <a:buFontTx/>
              <a:buNone/>
              <a:defRPr sz="1800"/>
            </a:lvl1pPr>
            <a:lvl2pPr marL="0" indent="342900">
              <a:buClrTx/>
              <a:buSzTx/>
              <a:buFontTx/>
              <a:buNone/>
              <a:defRPr sz="1800"/>
            </a:lvl2pPr>
            <a:lvl3pPr marL="0" indent="685800">
              <a:buClrTx/>
              <a:buSzTx/>
              <a:buFontTx/>
              <a:buNone/>
              <a:defRPr sz="1800"/>
            </a:lvl3pPr>
            <a:lvl4pPr marL="0" indent="1028700">
              <a:buClrTx/>
              <a:buSzTx/>
              <a:buFontTx/>
              <a:buNone/>
              <a:defRPr sz="1800"/>
            </a:lvl4pPr>
            <a:lvl5pPr marL="0" indent="13716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0" name="Rectangle"/>
          <p:cNvSpPr txBox="1">
            <a:spLocks noGrp="1"/>
          </p:cNvSpPr>
          <p:nvPr>
            <p:ph type="body" sz="half" idx="13"/>
          </p:nvPr>
        </p:nvSpPr>
        <p:spPr>
          <a:xfrm>
            <a:off x="629840" y="1878806"/>
            <a:ext cx="3868200" cy="2763301"/>
          </a:xfrm>
          <a:prstGeom prst="rect">
            <a:avLst/>
          </a:prstGeom>
        </p:spPr>
        <p:txBody>
          <a:bodyPr/>
          <a:lstStyle/>
          <a:p>
            <a:endParaRPr/>
          </a:p>
        </p:txBody>
      </p:sp>
      <p:sp>
        <p:nvSpPr>
          <p:cNvPr id="51" name="Rectangle"/>
          <p:cNvSpPr txBox="1">
            <a:spLocks noGrp="1"/>
          </p:cNvSpPr>
          <p:nvPr>
            <p:ph type="body" sz="quarter" idx="14"/>
          </p:nvPr>
        </p:nvSpPr>
        <p:spPr>
          <a:xfrm>
            <a:off x="4629150" y="1260871"/>
            <a:ext cx="3887400" cy="618000"/>
          </a:xfrm>
          <a:prstGeom prst="rect">
            <a:avLst/>
          </a:prstGeom>
        </p:spPr>
        <p:txBody>
          <a:bodyPr anchor="b"/>
          <a:lstStyle/>
          <a:p>
            <a:pPr marL="0" indent="0">
              <a:buClrTx/>
              <a:buSzTx/>
              <a:buFontTx/>
              <a:buNone/>
              <a:defRPr sz="1800"/>
            </a:pPr>
            <a:endParaRPr/>
          </a:p>
        </p:txBody>
      </p:sp>
      <p:sp>
        <p:nvSpPr>
          <p:cNvPr id="52" name="Rectangle"/>
          <p:cNvSpPr txBox="1">
            <a:spLocks noGrp="1"/>
          </p:cNvSpPr>
          <p:nvPr>
            <p:ph type="body" sz="half" idx="15"/>
          </p:nvPr>
        </p:nvSpPr>
        <p:spPr>
          <a:xfrm>
            <a:off x="4629150" y="1878806"/>
            <a:ext cx="3887400" cy="2763301"/>
          </a:xfrm>
          <a:prstGeom prst="rect">
            <a:avLst/>
          </a:prstGeom>
        </p:spPr>
        <p:txBody>
          <a:bodyPr/>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447" name="Title Text"/>
          <p:cNvSpPr txBox="1">
            <a:spLocks noGrp="1"/>
          </p:cNvSpPr>
          <p:nvPr>
            <p:ph type="title"/>
          </p:nvPr>
        </p:nvSpPr>
        <p:spPr>
          <a:xfrm>
            <a:off x="1143000" y="841772"/>
            <a:ext cx="6858000" cy="1790701"/>
          </a:xfrm>
          <a:prstGeom prst="rect">
            <a:avLst/>
          </a:prstGeom>
        </p:spPr>
        <p:txBody>
          <a:bodyPr lIns="34289" tIns="34289" rIns="34289" bIns="34289" anchor="b"/>
          <a:lstStyle>
            <a:lvl1pPr algn="ctr" defTabSz="685800">
              <a:defRPr sz="4400">
                <a:latin typeface="Calibri Light"/>
                <a:ea typeface="Calibri Light"/>
                <a:cs typeface="Calibri Light"/>
                <a:sym typeface="Calibri Light"/>
              </a:defRPr>
            </a:lvl1pPr>
          </a:lstStyle>
          <a:p>
            <a:r>
              <a:t>Title Text</a:t>
            </a:r>
          </a:p>
        </p:txBody>
      </p:sp>
      <p:sp>
        <p:nvSpPr>
          <p:cNvPr id="448" name="Body Level One…"/>
          <p:cNvSpPr txBox="1">
            <a:spLocks noGrp="1"/>
          </p:cNvSpPr>
          <p:nvPr>
            <p:ph type="body" sz="quarter" idx="1"/>
          </p:nvPr>
        </p:nvSpPr>
        <p:spPr>
          <a:xfrm>
            <a:off x="1143000" y="2701528"/>
            <a:ext cx="6858000" cy="1241822"/>
          </a:xfrm>
          <a:prstGeom prst="rect">
            <a:avLst/>
          </a:prstGeom>
        </p:spPr>
        <p:txBody>
          <a:bodyPr lIns="34289" tIns="34289" rIns="34289" bIns="34289"/>
          <a:lstStyle>
            <a:lvl1pPr marL="0" indent="0" algn="ctr" defTabSz="685800">
              <a:spcBef>
                <a:spcPts val="700"/>
              </a:spcBef>
              <a:buClrTx/>
              <a:buSzTx/>
              <a:buFontTx/>
              <a:buNone/>
              <a:defRPr sz="1800"/>
            </a:lvl1pPr>
            <a:lvl2pPr marL="0" indent="457200" algn="ctr" defTabSz="685800">
              <a:spcBef>
                <a:spcPts val="700"/>
              </a:spcBef>
              <a:buClrTx/>
              <a:buSzTx/>
              <a:buFontTx/>
              <a:buNone/>
              <a:defRPr sz="1800"/>
            </a:lvl2pPr>
            <a:lvl3pPr marL="0" indent="914400" algn="ctr" defTabSz="685800">
              <a:spcBef>
                <a:spcPts val="700"/>
              </a:spcBef>
              <a:buClrTx/>
              <a:buSzTx/>
              <a:buFontTx/>
              <a:buNone/>
              <a:defRPr sz="1800"/>
            </a:lvl3pPr>
            <a:lvl4pPr marL="0" indent="1371600" algn="ctr" defTabSz="685800">
              <a:spcBef>
                <a:spcPts val="700"/>
              </a:spcBef>
              <a:buClrTx/>
              <a:buSzTx/>
              <a:buFontTx/>
              <a:buNone/>
              <a:defRPr sz="1800"/>
            </a:lvl4pPr>
            <a:lvl5pPr marL="0" indent="1828800" algn="ctr" defTabSz="685800">
              <a:spcBef>
                <a:spcPts val="7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49" name="Slide Number"/>
          <p:cNvSpPr txBox="1">
            <a:spLocks noGrp="1"/>
          </p:cNvSpPr>
          <p:nvPr>
            <p:ph type="sldNum" sz="quarter" idx="2"/>
          </p:nvPr>
        </p:nvSpPr>
        <p:spPr>
          <a:xfrm>
            <a:off x="8314188" y="4806395"/>
            <a:ext cx="201162" cy="195581"/>
          </a:xfrm>
          <a:prstGeom prst="rect">
            <a:avLst/>
          </a:prstGeom>
        </p:spPr>
        <p:txBody>
          <a:bodyPr lIns="34289" tIns="34289" rIns="34289" bIns="34289"/>
          <a:lstStyle>
            <a:lvl1pPr defTabSz="685800"/>
          </a:lstStyle>
          <a:p>
            <a:fld id="{86CB4B4D-7CA3-9044-876B-883B54F8677D}" type="slidenum">
              <a:t>‹Nº›</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lide de título">
    <p:spTree>
      <p:nvGrpSpPr>
        <p:cNvPr id="1" name=""/>
        <p:cNvGrpSpPr/>
        <p:nvPr/>
      </p:nvGrpSpPr>
      <p:grpSpPr>
        <a:xfrm>
          <a:off x="0" y="0"/>
          <a:ext cx="0" cy="0"/>
          <a:chOff x="0" y="0"/>
          <a:chExt cx="0" cy="0"/>
        </a:xfrm>
      </p:grpSpPr>
      <p:sp>
        <p:nvSpPr>
          <p:cNvPr id="456" name="Title Text"/>
          <p:cNvSpPr txBox="1">
            <a:spLocks noGrp="1"/>
          </p:cNvSpPr>
          <p:nvPr>
            <p:ph type="title"/>
          </p:nvPr>
        </p:nvSpPr>
        <p:spPr>
          <a:xfrm>
            <a:off x="1143000" y="841772"/>
            <a:ext cx="6858000" cy="1790701"/>
          </a:xfrm>
          <a:prstGeom prst="rect">
            <a:avLst/>
          </a:prstGeom>
        </p:spPr>
        <p:txBody>
          <a:bodyPr lIns="34289" tIns="34289" rIns="34289" bIns="34289" anchor="b"/>
          <a:lstStyle>
            <a:lvl1pPr algn="ctr" defTabSz="685800">
              <a:defRPr sz="4400">
                <a:latin typeface="Calibri Light"/>
                <a:ea typeface="Calibri Light"/>
                <a:cs typeface="Calibri Light"/>
                <a:sym typeface="Calibri Light"/>
              </a:defRPr>
            </a:lvl1pPr>
          </a:lstStyle>
          <a:p>
            <a:r>
              <a:t>Title Text</a:t>
            </a:r>
          </a:p>
        </p:txBody>
      </p:sp>
      <p:sp>
        <p:nvSpPr>
          <p:cNvPr id="457" name="Body Level One…"/>
          <p:cNvSpPr txBox="1">
            <a:spLocks noGrp="1"/>
          </p:cNvSpPr>
          <p:nvPr>
            <p:ph type="body" sz="quarter" idx="1"/>
          </p:nvPr>
        </p:nvSpPr>
        <p:spPr>
          <a:xfrm>
            <a:off x="1143000" y="2701528"/>
            <a:ext cx="6858000" cy="1241822"/>
          </a:xfrm>
          <a:prstGeom prst="rect">
            <a:avLst/>
          </a:prstGeom>
        </p:spPr>
        <p:txBody>
          <a:bodyPr lIns="34289" tIns="34289" rIns="34289" bIns="34289"/>
          <a:lstStyle>
            <a:lvl1pPr marL="0" indent="0" algn="ctr" defTabSz="685800">
              <a:spcBef>
                <a:spcPts val="700"/>
              </a:spcBef>
              <a:buClrTx/>
              <a:buSzTx/>
              <a:buFontTx/>
              <a:buNone/>
              <a:defRPr sz="1800"/>
            </a:lvl1pPr>
            <a:lvl2pPr marL="0" indent="457200" algn="ctr" defTabSz="685800">
              <a:spcBef>
                <a:spcPts val="700"/>
              </a:spcBef>
              <a:buClrTx/>
              <a:buSzTx/>
              <a:buFontTx/>
              <a:buNone/>
              <a:defRPr sz="1800"/>
            </a:lvl2pPr>
            <a:lvl3pPr marL="0" indent="914400" algn="ctr" defTabSz="685800">
              <a:spcBef>
                <a:spcPts val="700"/>
              </a:spcBef>
              <a:buClrTx/>
              <a:buSzTx/>
              <a:buFontTx/>
              <a:buNone/>
              <a:defRPr sz="1800"/>
            </a:lvl3pPr>
            <a:lvl4pPr marL="0" indent="1371600" algn="ctr" defTabSz="685800">
              <a:spcBef>
                <a:spcPts val="700"/>
              </a:spcBef>
              <a:buClrTx/>
              <a:buSzTx/>
              <a:buFontTx/>
              <a:buNone/>
              <a:defRPr sz="1800"/>
            </a:lvl4pPr>
            <a:lvl5pPr marL="0" indent="1828800" algn="ctr" defTabSz="685800">
              <a:spcBef>
                <a:spcPts val="7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8" name="Slide Number"/>
          <p:cNvSpPr txBox="1">
            <a:spLocks noGrp="1"/>
          </p:cNvSpPr>
          <p:nvPr>
            <p:ph type="sldNum" sz="quarter" idx="2"/>
          </p:nvPr>
        </p:nvSpPr>
        <p:spPr>
          <a:xfrm>
            <a:off x="8314188" y="4806395"/>
            <a:ext cx="201162" cy="195581"/>
          </a:xfrm>
          <a:prstGeom prst="rect">
            <a:avLst/>
          </a:prstGeom>
        </p:spPr>
        <p:txBody>
          <a:bodyPr lIns="34289" tIns="34289" rIns="34289" bIns="34289"/>
          <a:lstStyle>
            <a:lvl1pPr defTabSz="685800"/>
          </a:lstStyle>
          <a:p>
            <a:fld id="{86CB4B4D-7CA3-9044-876B-883B54F8677D}" type="slidenum">
              <a:t>‹Nº›</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465" name="Title Text"/>
          <p:cNvSpPr txBox="1">
            <a:spLocks noGrp="1"/>
          </p:cNvSpPr>
          <p:nvPr>
            <p:ph type="title"/>
          </p:nvPr>
        </p:nvSpPr>
        <p:spPr>
          <a:xfrm>
            <a:off x="628650" y="273845"/>
            <a:ext cx="7886700" cy="994173"/>
          </a:xfrm>
          <a:prstGeom prst="rect">
            <a:avLst/>
          </a:prstGeom>
        </p:spPr>
        <p:txBody>
          <a:bodyPr lIns="34289" tIns="34289" rIns="34289" bIns="34289"/>
          <a:lstStyle>
            <a:lvl1pPr defTabSz="685800">
              <a:defRPr sz="3200">
                <a:latin typeface="Calibri Light"/>
                <a:ea typeface="Calibri Light"/>
                <a:cs typeface="Calibri Light"/>
                <a:sym typeface="Calibri Light"/>
              </a:defRPr>
            </a:lvl1pPr>
          </a:lstStyle>
          <a:p>
            <a:r>
              <a:t>Title Text</a:t>
            </a:r>
          </a:p>
        </p:txBody>
      </p:sp>
      <p:sp>
        <p:nvSpPr>
          <p:cNvPr id="466" name="Body Level One…"/>
          <p:cNvSpPr txBox="1">
            <a:spLocks noGrp="1"/>
          </p:cNvSpPr>
          <p:nvPr>
            <p:ph type="body" idx="1"/>
          </p:nvPr>
        </p:nvSpPr>
        <p:spPr>
          <a:xfrm>
            <a:off x="628650" y="1369218"/>
            <a:ext cx="7886700" cy="3263505"/>
          </a:xfrm>
          <a:prstGeom prst="rect">
            <a:avLst/>
          </a:prstGeom>
        </p:spPr>
        <p:txBody>
          <a:bodyPr lIns="34289" tIns="34289" rIns="34289" bIns="34289"/>
          <a:lstStyle>
            <a:lvl1pPr marL="163285" indent="-163285" defTabSz="685800">
              <a:spcBef>
                <a:spcPts val="700"/>
              </a:spcBef>
              <a:buClrTx/>
              <a:defRPr sz="2000"/>
            </a:lvl1pPr>
            <a:lvl2pPr marL="647700" indent="-190500" defTabSz="685800">
              <a:spcBef>
                <a:spcPts val="700"/>
              </a:spcBef>
              <a:buClrTx/>
              <a:defRPr sz="2000"/>
            </a:lvl2pPr>
            <a:lvl3pPr marL="1143000" indent="-228600" defTabSz="685800">
              <a:spcBef>
                <a:spcPts val="700"/>
              </a:spcBef>
              <a:buClrTx/>
              <a:defRPr sz="2000"/>
            </a:lvl3pPr>
            <a:lvl4pPr marL="1625600" indent="-254000" defTabSz="685800">
              <a:spcBef>
                <a:spcPts val="700"/>
              </a:spcBef>
              <a:buClrTx/>
              <a:defRPr sz="2000"/>
            </a:lvl4pPr>
            <a:lvl5pPr marL="2082800" indent="-254000" defTabSz="685800">
              <a:spcBef>
                <a:spcPts val="700"/>
              </a:spcBef>
              <a:buClrTx/>
              <a:defRPr sz="2000"/>
            </a:lvl5pPr>
          </a:lstStyle>
          <a:p>
            <a:r>
              <a:t>Body Level One</a:t>
            </a:r>
          </a:p>
          <a:p>
            <a:pPr lvl="1"/>
            <a:r>
              <a:t>Body Level Two</a:t>
            </a:r>
          </a:p>
          <a:p>
            <a:pPr lvl="2"/>
            <a:r>
              <a:t>Body Level Three</a:t>
            </a:r>
          </a:p>
          <a:p>
            <a:pPr lvl="3"/>
            <a:r>
              <a:t>Body Level Four</a:t>
            </a:r>
          </a:p>
          <a:p>
            <a:pPr lvl="4"/>
            <a:r>
              <a:t>Body Level Five</a:t>
            </a:r>
          </a:p>
        </p:txBody>
      </p:sp>
      <p:sp>
        <p:nvSpPr>
          <p:cNvPr id="467" name="Slide Number"/>
          <p:cNvSpPr txBox="1">
            <a:spLocks noGrp="1"/>
          </p:cNvSpPr>
          <p:nvPr>
            <p:ph type="sldNum" sz="quarter" idx="2"/>
          </p:nvPr>
        </p:nvSpPr>
        <p:spPr>
          <a:xfrm>
            <a:off x="8314188" y="4806395"/>
            <a:ext cx="201162" cy="195581"/>
          </a:xfrm>
          <a:prstGeom prst="rect">
            <a:avLst/>
          </a:prstGeom>
        </p:spPr>
        <p:txBody>
          <a:bodyPr lIns="34289" tIns="34289" rIns="34289" bIns="34289"/>
          <a:lstStyle>
            <a:lvl1pPr defTabSz="685800"/>
          </a:lstStyle>
          <a:p>
            <a:fld id="{86CB4B4D-7CA3-9044-876B-883B54F8677D}" type="slidenum">
              <a:t>‹Nº›</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4" name="Rectangle"/>
          <p:cNvSpPr/>
          <p:nvPr/>
        </p:nvSpPr>
        <p:spPr>
          <a:xfrm>
            <a:off x="1143000" y="4651067"/>
            <a:ext cx="6858000" cy="508885"/>
          </a:xfrm>
          <a:prstGeom prst="rect">
            <a:avLst/>
          </a:prstGeom>
          <a:solidFill>
            <a:srgbClr val="000000"/>
          </a:solidFill>
          <a:ln w="12700">
            <a:miter lim="400000"/>
          </a:ln>
        </p:spPr>
        <p:txBody>
          <a:bodyPr lIns="34289" tIns="34289" rIns="34289" bIns="34289" anchor="ctr"/>
          <a:lstStyle/>
          <a:p>
            <a:pPr algn="ctr" defTabSz="685800">
              <a:defRPr sz="1200">
                <a:solidFill>
                  <a:srgbClr val="FFFFFF"/>
                </a:solidFill>
                <a:latin typeface="Calibri"/>
                <a:ea typeface="Calibri"/>
                <a:cs typeface="Calibri"/>
                <a:sym typeface="Calibri"/>
              </a:defRPr>
            </a:pPr>
            <a:endParaRPr/>
          </a:p>
        </p:txBody>
      </p:sp>
      <p:sp>
        <p:nvSpPr>
          <p:cNvPr id="475" name="Title Text"/>
          <p:cNvSpPr txBox="1">
            <a:spLocks noGrp="1"/>
          </p:cNvSpPr>
          <p:nvPr>
            <p:ph type="title"/>
          </p:nvPr>
        </p:nvSpPr>
        <p:spPr>
          <a:xfrm>
            <a:off x="1614487" y="273844"/>
            <a:ext cx="5915026" cy="994173"/>
          </a:xfrm>
          <a:prstGeom prst="rect">
            <a:avLst/>
          </a:prstGeom>
        </p:spPr>
        <p:txBody>
          <a:bodyPr lIns="34289" tIns="34289" rIns="34289" bIns="34289"/>
          <a:lstStyle>
            <a:lvl1pPr defTabSz="685800">
              <a:defRPr sz="3200">
                <a:solidFill>
                  <a:srgbClr val="131416"/>
                </a:solidFill>
                <a:latin typeface="Calibri Light"/>
                <a:ea typeface="Calibri Light"/>
                <a:cs typeface="Calibri Light"/>
                <a:sym typeface="Calibri Light"/>
              </a:defRPr>
            </a:lvl1pPr>
          </a:lstStyle>
          <a:p>
            <a:r>
              <a:t>Title Text</a:t>
            </a:r>
          </a:p>
        </p:txBody>
      </p:sp>
      <p:sp>
        <p:nvSpPr>
          <p:cNvPr id="476" name="Body Level One…"/>
          <p:cNvSpPr txBox="1">
            <a:spLocks noGrp="1"/>
          </p:cNvSpPr>
          <p:nvPr>
            <p:ph type="body" sz="half" idx="1"/>
          </p:nvPr>
        </p:nvSpPr>
        <p:spPr>
          <a:xfrm>
            <a:off x="1614487" y="1369218"/>
            <a:ext cx="5915026" cy="3163005"/>
          </a:xfrm>
          <a:prstGeom prst="rect">
            <a:avLst/>
          </a:prstGeom>
        </p:spPr>
        <p:txBody>
          <a:bodyPr lIns="34289" tIns="34289" rIns="34289" bIns="34289"/>
          <a:lstStyle>
            <a:lvl1pPr marL="163285" indent="-163285" defTabSz="685800">
              <a:spcBef>
                <a:spcPts val="700"/>
              </a:spcBef>
              <a:buClrTx/>
              <a:defRPr sz="2000">
                <a:solidFill>
                  <a:srgbClr val="131416"/>
                </a:solidFill>
              </a:defRPr>
            </a:lvl1pPr>
            <a:lvl2pPr marL="647700" indent="-190500" defTabSz="685800">
              <a:spcBef>
                <a:spcPts val="700"/>
              </a:spcBef>
              <a:buClrTx/>
              <a:defRPr sz="2000">
                <a:solidFill>
                  <a:srgbClr val="131416"/>
                </a:solidFill>
              </a:defRPr>
            </a:lvl2pPr>
            <a:lvl3pPr marL="1143000" indent="-228600" defTabSz="685800">
              <a:spcBef>
                <a:spcPts val="700"/>
              </a:spcBef>
              <a:buClrTx/>
              <a:defRPr sz="2000">
                <a:solidFill>
                  <a:srgbClr val="131416"/>
                </a:solidFill>
              </a:defRPr>
            </a:lvl3pPr>
            <a:lvl4pPr marL="1625600" indent="-254000" defTabSz="685800">
              <a:spcBef>
                <a:spcPts val="700"/>
              </a:spcBef>
              <a:buClrTx/>
              <a:defRPr sz="2000">
                <a:solidFill>
                  <a:srgbClr val="131416"/>
                </a:solidFill>
              </a:defRPr>
            </a:lvl4pPr>
            <a:lvl5pPr marL="2082800" indent="-254000" defTabSz="685800">
              <a:spcBef>
                <a:spcPts val="700"/>
              </a:spcBef>
              <a:buClrTx/>
              <a:defRPr sz="2000">
                <a:solidFill>
                  <a:srgbClr val="131416"/>
                </a:solidFill>
              </a:defRPr>
            </a:lvl5pPr>
          </a:lstStyle>
          <a:p>
            <a:r>
              <a:t>Body Level One</a:t>
            </a:r>
          </a:p>
          <a:p>
            <a:pPr lvl="1"/>
            <a:r>
              <a:t>Body Level Two</a:t>
            </a:r>
          </a:p>
          <a:p>
            <a:pPr lvl="2"/>
            <a:r>
              <a:t>Body Level Three</a:t>
            </a:r>
          </a:p>
          <a:p>
            <a:pPr lvl="3"/>
            <a:r>
              <a:t>Body Level Four</a:t>
            </a:r>
          </a:p>
          <a:p>
            <a:pPr lvl="4"/>
            <a:r>
              <a:t>Body Level Five</a:t>
            </a:r>
          </a:p>
        </p:txBody>
      </p:sp>
      <p:pic>
        <p:nvPicPr>
          <p:cNvPr id="477" name="image1.png" descr="image1.png"/>
          <p:cNvPicPr>
            <a:picLocks noChangeAspect="1"/>
          </p:cNvPicPr>
          <p:nvPr/>
        </p:nvPicPr>
        <p:blipFill>
          <a:blip r:embed="rId2">
            <a:extLst/>
          </a:blip>
          <a:stretch>
            <a:fillRect/>
          </a:stretch>
        </p:blipFill>
        <p:spPr>
          <a:xfrm>
            <a:off x="7356330" y="4614402"/>
            <a:ext cx="545524" cy="545524"/>
          </a:xfrm>
          <a:prstGeom prst="rect">
            <a:avLst/>
          </a:prstGeom>
          <a:ln w="12700">
            <a:miter lim="400000"/>
          </a:ln>
        </p:spPr>
      </p:pic>
      <p:pic>
        <p:nvPicPr>
          <p:cNvPr id="478" name="image2-small.png" descr="image2-small.png"/>
          <p:cNvPicPr>
            <a:picLocks noChangeAspect="1"/>
          </p:cNvPicPr>
          <p:nvPr/>
        </p:nvPicPr>
        <p:blipFill>
          <a:blip r:embed="rId3">
            <a:extLst/>
          </a:blip>
          <a:stretch>
            <a:fillRect/>
          </a:stretch>
        </p:blipFill>
        <p:spPr>
          <a:xfrm>
            <a:off x="4057650" y="4830927"/>
            <a:ext cx="1028700" cy="146515"/>
          </a:xfrm>
          <a:prstGeom prst="rect">
            <a:avLst/>
          </a:prstGeom>
          <a:ln w="12700">
            <a:miter lim="400000"/>
          </a:ln>
        </p:spPr>
      </p:pic>
      <p:pic>
        <p:nvPicPr>
          <p:cNvPr id="479" name="image3.png" descr="image3.png"/>
          <p:cNvPicPr>
            <a:picLocks noChangeAspect="1"/>
          </p:cNvPicPr>
          <p:nvPr/>
        </p:nvPicPr>
        <p:blipFill>
          <a:blip r:embed="rId4">
            <a:extLst/>
          </a:blip>
          <a:srcRect l="13501" t="15892" r="13358" b="9284"/>
          <a:stretch>
            <a:fillRect/>
          </a:stretch>
        </p:blipFill>
        <p:spPr>
          <a:xfrm>
            <a:off x="1277215" y="4712296"/>
            <a:ext cx="510887" cy="403865"/>
          </a:xfrm>
          <a:prstGeom prst="rect">
            <a:avLst/>
          </a:prstGeom>
          <a:ln w="12700">
            <a:miter lim="400000"/>
          </a:ln>
        </p:spPr>
      </p:pic>
      <p:sp>
        <p:nvSpPr>
          <p:cNvPr id="480" name="Slide Number"/>
          <p:cNvSpPr txBox="1">
            <a:spLocks noGrp="1"/>
          </p:cNvSpPr>
          <p:nvPr>
            <p:ph type="sldNum" sz="quarter" idx="2"/>
          </p:nvPr>
        </p:nvSpPr>
        <p:spPr>
          <a:xfrm>
            <a:off x="7328381" y="4806410"/>
            <a:ext cx="201132" cy="195551"/>
          </a:xfrm>
          <a:prstGeom prst="rect">
            <a:avLst/>
          </a:prstGeom>
        </p:spPr>
        <p:txBody>
          <a:bodyPr/>
          <a:lstStyle>
            <a:lvl1pPr defTabSz="685800">
              <a:defRPr>
                <a:solidFill>
                  <a:srgbClr val="96989B"/>
                </a:solidFill>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5" name="Title Text"/>
          <p:cNvSpPr txBox="1">
            <a:spLocks noGrp="1"/>
          </p:cNvSpPr>
          <p:nvPr>
            <p:ph type="title"/>
          </p:nvPr>
        </p:nvSpPr>
        <p:spPr>
          <a:xfrm>
            <a:off x="629839" y="342900"/>
            <a:ext cx="2949302" cy="1200001"/>
          </a:xfrm>
          <a:prstGeom prst="rect">
            <a:avLst/>
          </a:prstGeom>
        </p:spPr>
        <p:txBody>
          <a:bodyPr anchor="b"/>
          <a:lstStyle>
            <a:lvl1pPr>
              <a:defRPr sz="2400"/>
            </a:lvl1pPr>
          </a:lstStyle>
          <a:p>
            <a:r>
              <a:t>Title Text</a:t>
            </a:r>
          </a:p>
        </p:txBody>
      </p:sp>
      <p:sp>
        <p:nvSpPr>
          <p:cNvPr id="76" name="Body Level One…"/>
          <p:cNvSpPr txBox="1">
            <a:spLocks noGrp="1"/>
          </p:cNvSpPr>
          <p:nvPr>
            <p:ph type="body" sz="half" idx="1"/>
          </p:nvPr>
        </p:nvSpPr>
        <p:spPr>
          <a:xfrm>
            <a:off x="3887389" y="740568"/>
            <a:ext cx="4629001" cy="3655201"/>
          </a:xfrm>
          <a:prstGeom prst="rect">
            <a:avLst/>
          </a:prstGeom>
        </p:spPr>
        <p:txBody>
          <a:bodyPr/>
          <a:lstStyle>
            <a:lvl1pPr indent="-25400">
              <a:defRPr sz="2400"/>
            </a:lvl1pPr>
            <a:lvl2pPr marL="526142" indent="-43542">
              <a:defRPr sz="2400"/>
            </a:lvl2pPr>
            <a:lvl3pPr marL="884766" indent="-84666">
              <a:defRPr sz="2400"/>
            </a:lvl3pPr>
            <a:lvl4pPr marL="1252219" indent="-121919">
              <a:defRPr sz="2400"/>
            </a:lvl4pPr>
            <a:lvl5pPr marL="1595119" indent="-121919">
              <a:defRPr sz="2400"/>
            </a:lvl5pPr>
          </a:lstStyle>
          <a:p>
            <a:r>
              <a:t>Body Level One</a:t>
            </a:r>
          </a:p>
          <a:p>
            <a:pPr lvl="1"/>
            <a:r>
              <a:t>Body Level Two</a:t>
            </a:r>
          </a:p>
          <a:p>
            <a:pPr lvl="2"/>
            <a:r>
              <a:t>Body Level Three</a:t>
            </a:r>
          </a:p>
          <a:p>
            <a:pPr lvl="3"/>
            <a:r>
              <a:t>Body Level Four</a:t>
            </a:r>
          </a:p>
          <a:p>
            <a:pPr lvl="4"/>
            <a:r>
              <a:t>Body Level Five</a:t>
            </a:r>
          </a:p>
        </p:txBody>
      </p:sp>
      <p:sp>
        <p:nvSpPr>
          <p:cNvPr id="77" name="Rectangle"/>
          <p:cNvSpPr txBox="1">
            <a:spLocks noGrp="1"/>
          </p:cNvSpPr>
          <p:nvPr>
            <p:ph type="body" sz="quarter" idx="13"/>
          </p:nvPr>
        </p:nvSpPr>
        <p:spPr>
          <a:xfrm>
            <a:off x="629839" y="1543049"/>
            <a:ext cx="2949302" cy="2858702"/>
          </a:xfrm>
          <a:prstGeom prst="rect">
            <a:avLst/>
          </a:prstGeom>
        </p:spPr>
        <p:txBody>
          <a:bodyPr/>
          <a:lstStyle/>
          <a:p>
            <a:pPr marL="0" indent="0">
              <a:buClrTx/>
              <a:buSzTx/>
              <a:buFontTx/>
              <a:buNone/>
              <a:defRPr sz="12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5" name="Title Text"/>
          <p:cNvSpPr txBox="1">
            <a:spLocks noGrp="1"/>
          </p:cNvSpPr>
          <p:nvPr>
            <p:ph type="title"/>
          </p:nvPr>
        </p:nvSpPr>
        <p:spPr>
          <a:xfrm>
            <a:off x="629839" y="342900"/>
            <a:ext cx="2949302" cy="1200001"/>
          </a:xfrm>
          <a:prstGeom prst="rect">
            <a:avLst/>
          </a:prstGeom>
        </p:spPr>
        <p:txBody>
          <a:bodyPr anchor="b"/>
          <a:lstStyle>
            <a:lvl1pPr>
              <a:defRPr sz="2400"/>
            </a:lvl1pPr>
          </a:lstStyle>
          <a:p>
            <a:r>
              <a:t>Title Text</a:t>
            </a:r>
          </a:p>
        </p:txBody>
      </p:sp>
      <p:sp>
        <p:nvSpPr>
          <p:cNvPr id="86" name="Image"/>
          <p:cNvSpPr>
            <a:spLocks noGrp="1"/>
          </p:cNvSpPr>
          <p:nvPr>
            <p:ph type="pic" sz="half" idx="13"/>
          </p:nvPr>
        </p:nvSpPr>
        <p:spPr>
          <a:xfrm>
            <a:off x="3887389" y="740568"/>
            <a:ext cx="4629001" cy="3655201"/>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629839" y="1543050"/>
            <a:ext cx="2949302" cy="2858700"/>
          </a:xfrm>
          <a:prstGeom prst="rect">
            <a:avLst/>
          </a:prstGeom>
        </p:spPr>
        <p:txBody>
          <a:bodyPr/>
          <a:lstStyle>
            <a:lvl1pPr marL="0" indent="0">
              <a:buClrTx/>
              <a:buSzTx/>
              <a:buFontTx/>
              <a:buNone/>
              <a:defRPr sz="1200"/>
            </a:lvl1pPr>
            <a:lvl2pPr marL="0" indent="342900">
              <a:buClrTx/>
              <a:buSzTx/>
              <a:buFontTx/>
              <a:buNone/>
              <a:defRPr sz="1200"/>
            </a:lvl2pPr>
            <a:lvl3pPr marL="0" indent="685800">
              <a:buClrTx/>
              <a:buSzTx/>
              <a:buFontTx/>
              <a:buNone/>
              <a:defRPr sz="1200"/>
            </a:lvl3pPr>
            <a:lvl4pPr marL="0" indent="1028700">
              <a:buClrTx/>
              <a:buSzTx/>
              <a:buFontTx/>
              <a:buNone/>
              <a:defRPr sz="1200"/>
            </a:lvl4pPr>
            <a:lvl5pPr marL="0" indent="1371600">
              <a:buClrTx/>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273842"/>
            <a:ext cx="7886700" cy="994201"/>
          </a:xfrm>
          <a:prstGeom prst="rect">
            <a:avLst/>
          </a:prstGeom>
          <a:ln w="12700">
            <a:miter lim="400000"/>
          </a:ln>
          <a:extLst>
            <a:ext uri="{C572A759-6A51-4108-AA02-DFA0A04FC94B}">
              <ma14:wrappingTextBoxFlag xmlns:ma14="http://schemas.microsoft.com/office/mac/drawingml/2011/main" xmlns="" val="1"/>
            </a:ext>
          </a:extLst>
        </p:spPr>
        <p:txBody>
          <a:bodyPr lIns="68574" tIns="68574" rIns="68574" bIns="68574" anchor="ctr">
            <a:normAutofit/>
          </a:bodyPr>
          <a:lstStyle/>
          <a:p>
            <a:r>
              <a:t>Title Text</a:t>
            </a:r>
          </a:p>
        </p:txBody>
      </p:sp>
      <p:sp>
        <p:nvSpPr>
          <p:cNvPr id="3" name="Body Level One…"/>
          <p:cNvSpPr txBox="1">
            <a:spLocks noGrp="1"/>
          </p:cNvSpPr>
          <p:nvPr>
            <p:ph type="body" idx="1"/>
          </p:nvPr>
        </p:nvSpPr>
        <p:spPr>
          <a:xfrm>
            <a:off x="628650" y="1369217"/>
            <a:ext cx="7886700" cy="3263402"/>
          </a:xfrm>
          <a:prstGeom prst="rect">
            <a:avLst/>
          </a:prstGeom>
          <a:ln w="12700">
            <a:miter lim="400000"/>
          </a:ln>
          <a:extLst>
            <a:ext uri="{C572A759-6A51-4108-AA02-DFA0A04FC94B}">
              <ma14:wrappingTextBoxFlag xmlns:ma14="http://schemas.microsoft.com/office/mac/drawingml/2011/main" xmlns="" val="1"/>
            </a:ext>
          </a:extLst>
        </p:spPr>
        <p:txBody>
          <a:bodyPr lIns="68574" tIns="68574" rIns="68574" bIns="685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18237" y="4800087"/>
            <a:ext cx="197114" cy="208251"/>
          </a:xfrm>
          <a:prstGeom prst="rect">
            <a:avLst/>
          </a:prstGeom>
          <a:ln w="12700">
            <a:miter lim="400000"/>
          </a:ln>
        </p:spPr>
        <p:txBody>
          <a:bodyPr wrap="none" lIns="34275" tIns="34275" rIns="34275" bIns="34275" anchor="ctr">
            <a:spAutoFit/>
          </a:bodyPr>
          <a:lstStyle>
            <a:lvl1pPr algn="r">
              <a:defRPr sz="900">
                <a:solidFill>
                  <a:srgbClr val="888888"/>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transition spd="med"/>
  <p:txStyles>
    <p:titleStyle>
      <a:lvl1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a:ea typeface="Calibri"/>
          <a:cs typeface="Calibri"/>
          <a:sym typeface="Calibri"/>
        </a:defRPr>
      </a:lvl9pPr>
    </p:titleStyle>
    <p:bodyStyle>
      <a:lvl1pPr marL="177800" marR="0" indent="-3810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1pPr>
      <a:lvl2pPr marL="531283" marR="0" indent="-74083"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2pPr>
      <a:lvl3pPr marL="894080" marR="0" indent="-10668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3pPr>
      <a:lvl4pPr marL="12509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4pPr>
      <a:lvl5pPr marL="15938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5pPr>
      <a:lvl6pPr marL="19367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6pPr>
      <a:lvl7pPr marL="22796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7pPr>
      <a:lvl8pPr marL="26225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8pPr>
      <a:lvl9pPr marL="2965450" marR="0" indent="-133350" algn="l" defTabSz="914400" rtl="0" latinLnBrk="0">
        <a:lnSpc>
          <a:spcPct val="90000"/>
        </a:lnSpc>
        <a:spcBef>
          <a:spcPts val="800"/>
        </a:spcBef>
        <a:spcAft>
          <a:spcPts val="0"/>
        </a:spcAft>
        <a:buClr>
          <a:srgbClr val="000000"/>
        </a:buClr>
        <a:buSzPct val="100000"/>
        <a:buFont typeface="Arial"/>
        <a:buChar char="•"/>
        <a:tabLst/>
        <a:defRPr sz="21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8.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png"/><Relationship Id="rId1" Type="http://schemas.openxmlformats.org/officeDocument/2006/relationships/slideLayout" Target="../slideLayouts/slideLayout48.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0" name="Rectangle"/>
          <p:cNvSpPr/>
          <p:nvPr/>
        </p:nvSpPr>
        <p:spPr>
          <a:xfrm>
            <a:off x="-75451" y="3414238"/>
            <a:ext cx="9294902" cy="1857301"/>
          </a:xfrm>
          <a:prstGeom prst="rect">
            <a:avLst/>
          </a:prstGeom>
          <a:solidFill>
            <a:srgbClr val="FFFFFF"/>
          </a:solidFill>
          <a:ln w="12700">
            <a:miter lim="400000"/>
          </a:ln>
        </p:spPr>
        <p:txBody>
          <a:bodyPr lIns="45719" rIns="45719" anchor="ctr"/>
          <a:lstStyle/>
          <a:p>
            <a:endParaRPr/>
          </a:p>
        </p:txBody>
      </p:sp>
      <p:sp>
        <p:nvSpPr>
          <p:cNvPr id="491" name="Line"/>
          <p:cNvSpPr/>
          <p:nvPr/>
        </p:nvSpPr>
        <p:spPr>
          <a:xfrm flipV="1">
            <a:off x="1379099" y="3064749"/>
            <a:ext cx="6385802" cy="901"/>
          </a:xfrm>
          <a:prstGeom prst="line">
            <a:avLst/>
          </a:prstGeom>
          <a:ln w="19050">
            <a:solidFill>
              <a:srgbClr val="FFFFFF"/>
            </a:solidFill>
          </a:ln>
        </p:spPr>
        <p:txBody>
          <a:bodyPr lIns="45719" rIns="45719"/>
          <a:lstStyle/>
          <a:p>
            <a:endParaRPr/>
          </a:p>
        </p:txBody>
      </p:sp>
      <p:sp>
        <p:nvSpPr>
          <p:cNvPr id="493" name="Text"/>
          <p:cNvSpPr txBox="1"/>
          <p:nvPr/>
        </p:nvSpPr>
        <p:spPr>
          <a:xfrm>
            <a:off x="4356888" y="2427338"/>
            <a:ext cx="430224" cy="288824"/>
          </a:xfrm>
          <a:prstGeom prst="rect">
            <a:avLst/>
          </a:prstGeom>
          <a:ln w="12700">
            <a:miter lim="400000"/>
          </a:ln>
        </p:spPr>
        <p:txBody>
          <a:bodyPr wrap="none" lIns="45719" rIns="45719">
            <a:spAutoFit/>
          </a:bodyPr>
          <a:lstStyle/>
          <a:p>
            <a:endParaRPr/>
          </a:p>
        </p:txBody>
      </p:sp>
      <p:sp>
        <p:nvSpPr>
          <p:cNvPr id="494" name="Getting to YES"/>
          <p:cNvSpPr txBox="1"/>
          <p:nvPr/>
        </p:nvSpPr>
        <p:spPr>
          <a:xfrm>
            <a:off x="2278568" y="3739126"/>
            <a:ext cx="6752809"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4200">
                <a:latin typeface="Lato Light"/>
                <a:ea typeface="Lato Light"/>
                <a:cs typeface="Lato Light"/>
                <a:sym typeface="Lato Light"/>
              </a:defRPr>
            </a:pPr>
            <a:r>
              <a:rPr lang="es-MX" sz="2400" i="1" dirty="0">
                <a:latin typeface="Lato Black"/>
                <a:ea typeface="Lato Black"/>
                <a:cs typeface="Lato Black"/>
                <a:sym typeface="Lato Black"/>
              </a:rPr>
              <a:t>Ing. Comercio Exterior y Negociación Internacional</a:t>
            </a:r>
            <a:endParaRPr sz="2400" i="1" dirty="0">
              <a:latin typeface="Lato Black"/>
              <a:ea typeface="Lato Black"/>
              <a:cs typeface="Lato Black"/>
              <a:sym typeface="Lato Black"/>
            </a:endParaRPr>
          </a:p>
        </p:txBody>
      </p:sp>
      <p:pic>
        <p:nvPicPr>
          <p:cNvPr id="1026" name="Picture 2" descr="Image result for espe logo">
            <a:extLst>
              <a:ext uri="{FF2B5EF4-FFF2-40B4-BE49-F238E27FC236}">
                <a16:creationId xmlns:a16="http://schemas.microsoft.com/office/drawing/2014/main" id="{739AE40B-DDC0-40B3-9DFE-8344B5F2AE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 y="4404089"/>
            <a:ext cx="2094600" cy="54110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2C8BFD54-42DB-48EA-A5DB-103857A628DD}"/>
              </a:ext>
            </a:extLst>
          </p:cNvPr>
          <p:cNvSpPr/>
          <p:nvPr/>
        </p:nvSpPr>
        <p:spPr>
          <a:xfrm>
            <a:off x="2106374" y="1153433"/>
            <a:ext cx="4931252" cy="1640990"/>
          </a:xfrm>
          <a:prstGeom prst="rect">
            <a:avLst/>
          </a:prstGeom>
          <a:no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a:ln>
                <a:noFill/>
              </a:ln>
              <a:solidFill>
                <a:srgbClr val="000000"/>
              </a:solidFill>
              <a:effectLst/>
              <a:uFillTx/>
              <a:latin typeface="Arial"/>
              <a:ea typeface="Arial"/>
              <a:cs typeface="Arial"/>
              <a:sym typeface="Arial"/>
            </a:endParaRPr>
          </a:p>
        </p:txBody>
      </p:sp>
      <p:sp>
        <p:nvSpPr>
          <p:cNvPr id="11" name="Getting to YES">
            <a:extLst>
              <a:ext uri="{FF2B5EF4-FFF2-40B4-BE49-F238E27FC236}">
                <a16:creationId xmlns:a16="http://schemas.microsoft.com/office/drawing/2014/main" id="{934949F4-CB05-494A-85ED-2F063F0F33AF}"/>
              </a:ext>
            </a:extLst>
          </p:cNvPr>
          <p:cNvSpPr txBox="1"/>
          <p:nvPr/>
        </p:nvSpPr>
        <p:spPr>
          <a:xfrm>
            <a:off x="2391191" y="1365969"/>
            <a:ext cx="4367540" cy="120032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4200">
                <a:latin typeface="Lato Light"/>
                <a:ea typeface="Lato Light"/>
                <a:cs typeface="Lato Light"/>
                <a:sym typeface="Lato Light"/>
              </a:defRPr>
            </a:pPr>
            <a:r>
              <a:rPr lang="es-MX" sz="2400" i="1" dirty="0">
                <a:solidFill>
                  <a:schemeClr val="bg1"/>
                </a:solidFill>
                <a:latin typeface="Lato Black"/>
                <a:ea typeface="Lato Black"/>
                <a:cs typeface="Lato Black"/>
                <a:sym typeface="Lato Black"/>
              </a:rPr>
              <a:t>Comercio Intrarregional de atún </a:t>
            </a:r>
          </a:p>
          <a:p>
            <a:pPr algn="ctr">
              <a:defRPr sz="4200">
                <a:latin typeface="Lato Light"/>
                <a:ea typeface="Lato Light"/>
                <a:cs typeface="Lato Light"/>
                <a:sym typeface="Lato Light"/>
              </a:defRPr>
            </a:pPr>
            <a:r>
              <a:rPr lang="es-MX" sz="2400" i="1" dirty="0">
                <a:solidFill>
                  <a:schemeClr val="bg1"/>
                </a:solidFill>
                <a:latin typeface="Lato Black"/>
                <a:ea typeface="Lato Black"/>
                <a:cs typeface="Lato Black"/>
                <a:sym typeface="Lato Black"/>
              </a:rPr>
              <a:t>en la Comunidad Andina:</a:t>
            </a:r>
          </a:p>
          <a:p>
            <a:pPr algn="ctr">
              <a:defRPr sz="4200">
                <a:latin typeface="Lato Light"/>
                <a:ea typeface="Lato Light"/>
                <a:cs typeface="Lato Light"/>
                <a:sym typeface="Lato Light"/>
              </a:defRPr>
            </a:pPr>
            <a:r>
              <a:rPr lang="es-MX" sz="2400" i="1" dirty="0">
                <a:solidFill>
                  <a:schemeClr val="bg1"/>
                </a:solidFill>
                <a:latin typeface="Lato Black"/>
                <a:ea typeface="Lato Black"/>
                <a:cs typeface="Lato Black"/>
                <a:sym typeface="Lato Black"/>
              </a:rPr>
              <a:t>Caso Ecuador - Bolivia</a:t>
            </a:r>
            <a:endParaRPr sz="2400" i="1" dirty="0">
              <a:solidFill>
                <a:schemeClr val="bg1"/>
              </a:solidFill>
              <a:latin typeface="Lato Black"/>
              <a:ea typeface="Lato Black"/>
              <a:cs typeface="Lato Black"/>
              <a:sym typeface="Lato Black"/>
            </a:endParaRPr>
          </a:p>
        </p:txBody>
      </p:sp>
      <p:pic>
        <p:nvPicPr>
          <p:cNvPr id="1028" name="Picture 4" descr="Image result for ingenieria comercio exterior espe">
            <a:extLst>
              <a:ext uri="{FF2B5EF4-FFF2-40B4-BE49-F238E27FC236}">
                <a16:creationId xmlns:a16="http://schemas.microsoft.com/office/drawing/2014/main" id="{9C0B3187-7A68-4315-9AA2-7D19E5988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379" y="4156461"/>
            <a:ext cx="1084916" cy="1084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3" name="Argumentative"/>
          <p:cNvSpPr txBox="1"/>
          <p:nvPr/>
        </p:nvSpPr>
        <p:spPr>
          <a:xfrm>
            <a:off x="687895" y="939960"/>
            <a:ext cx="381910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Estudio Descriptivo</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Alcance de la investigación</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366109" y="1687063"/>
            <a:ext cx="4572000" cy="2246769"/>
          </a:xfrm>
          <a:prstGeom prst="rect">
            <a:avLst/>
          </a:prstGeom>
        </p:spPr>
        <p:txBody>
          <a:bodyPr>
            <a:spAutoFit/>
          </a:bodyPr>
          <a:lstStyle/>
          <a:p>
            <a:pPr marL="342900" indent="-342900" algn="just">
              <a:buAutoNum type="arabicPeriod"/>
            </a:pPr>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S</a:t>
            </a:r>
            <a:r>
              <a:rPr lang="es-EC" dirty="0">
                <a:latin typeface="Lato Light" panose="020F0502020204030203" pitchFamily="34" charset="0"/>
                <a:ea typeface="Lato Light" panose="020F0502020204030203" pitchFamily="34" charset="0"/>
                <a:cs typeface="Lato Light" panose="020F0502020204030203" pitchFamily="34" charset="0"/>
              </a:rPr>
              <a:t>e busca especificar las características más importantes de las unidades de análisis</a:t>
            </a:r>
          </a:p>
          <a:p>
            <a:pPr algn="just"/>
            <a:endParaRPr lang="es-EC" dirty="0">
              <a:latin typeface="Lato Light" panose="020F0502020204030203" pitchFamily="34" charset="0"/>
              <a:ea typeface="Lato Light" panose="020F0502020204030203" pitchFamily="34" charset="0"/>
              <a:cs typeface="Lato Light" panose="020F0502020204030203" pitchFamily="34" charset="0"/>
            </a:endParaRPr>
          </a:p>
          <a:p>
            <a:pPr marL="342900" indent="-342900" algn="just">
              <a:buAutoNum type="arabicPeriod"/>
            </a:pPr>
            <a:r>
              <a:rPr lang="es-EC" dirty="0">
                <a:latin typeface="Lato Light" panose="020F0502020204030203" pitchFamily="34" charset="0"/>
                <a:ea typeface="Lato Light" panose="020F0502020204030203" pitchFamily="34" charset="0"/>
                <a:cs typeface="Lato Light" panose="020F0502020204030203" pitchFamily="34" charset="0"/>
              </a:rPr>
              <a:t>Se pondrá en manifiesto el comportamiento de los datos inmersos en el comercio de atún</a:t>
            </a:r>
          </a:p>
          <a:p>
            <a:pPr marL="342900" indent="-342900" algn="just">
              <a:buAutoNum type="arabicPeriod"/>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342900" indent="-342900" algn="just">
              <a:buAutoNum type="arabicPeriod"/>
            </a:pPr>
            <a:r>
              <a:rPr lang="es-EC" dirty="0">
                <a:latin typeface="Lato Light" panose="020F0502020204030203" pitchFamily="34" charset="0"/>
                <a:ea typeface="Lato Light" panose="020F0502020204030203" pitchFamily="34" charset="0"/>
                <a:cs typeface="Lato Light" panose="020F0502020204030203" pitchFamily="34" charset="0"/>
              </a:rPr>
              <a:t>No se manipula el factor de estudio, únicamente se observa lo que ocurre con el fenómeno en estudio en condiciones naturales.</a:t>
            </a:r>
          </a:p>
          <a:p>
            <a:pPr lvl="0"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4089806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3" name="Rectangle"/>
          <p:cNvSpPr/>
          <p:nvPr/>
        </p:nvSpPr>
        <p:spPr>
          <a:xfrm>
            <a:off x="-75451" y="3331324"/>
            <a:ext cx="9294902" cy="1857301"/>
          </a:xfrm>
          <a:prstGeom prst="rect">
            <a:avLst/>
          </a:prstGeom>
          <a:solidFill>
            <a:srgbClr val="FFFFFF"/>
          </a:solidFill>
          <a:ln w="12700">
            <a:miter lim="400000"/>
          </a:ln>
        </p:spPr>
        <p:txBody>
          <a:bodyPr lIns="45719" rIns="45719" anchor="ctr"/>
          <a:lstStyle/>
          <a:p>
            <a:endParaRPr/>
          </a:p>
        </p:txBody>
      </p:sp>
      <p:sp>
        <p:nvSpPr>
          <p:cNvPr id="525" name="Overcoming…"/>
          <p:cNvSpPr txBox="1"/>
          <p:nvPr/>
        </p:nvSpPr>
        <p:spPr>
          <a:xfrm>
            <a:off x="-162272" y="1634912"/>
            <a:ext cx="9468544"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dirty="0"/>
              <a:t>CAPÍTULO III</a:t>
            </a:r>
            <a:endParaRPr dirty="0"/>
          </a:p>
        </p:txBody>
      </p:sp>
      <p:sp>
        <p:nvSpPr>
          <p:cNvPr id="526" name="Mastering the art to get to YES"/>
          <p:cNvSpPr txBox="1"/>
          <p:nvPr/>
        </p:nvSpPr>
        <p:spPr>
          <a:xfrm>
            <a:off x="-249093" y="2558242"/>
            <a:ext cx="9468544"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i="1">
                <a:solidFill>
                  <a:srgbClr val="FFFFFF"/>
                </a:solidFill>
                <a:latin typeface="Lato Regular"/>
                <a:ea typeface="Lato Regular"/>
                <a:cs typeface="Lato Regular"/>
                <a:sym typeface="Lato Regular"/>
              </a:defRPr>
            </a:lvl1pPr>
          </a:lstStyle>
          <a:p>
            <a:r>
              <a:rPr lang="es-EC" dirty="0"/>
              <a:t>Resultados</a:t>
            </a:r>
            <a:endParaRPr dirty="0"/>
          </a:p>
        </p:txBody>
      </p:sp>
      <p:pic>
        <p:nvPicPr>
          <p:cNvPr id="8" name="Picture 2" descr="Image result for espe logo">
            <a:extLst>
              <a:ext uri="{FF2B5EF4-FFF2-40B4-BE49-F238E27FC236}">
                <a16:creationId xmlns:a16="http://schemas.microsoft.com/office/drawing/2014/main" id="{AA08CBCF-1E79-4EEE-A767-B8874B3B5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 y="4404089"/>
            <a:ext cx="2094600" cy="541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ingenieria comercio exterior espe">
            <a:extLst>
              <a:ext uri="{FF2B5EF4-FFF2-40B4-BE49-F238E27FC236}">
                <a16:creationId xmlns:a16="http://schemas.microsoft.com/office/drawing/2014/main" id="{3C499B4C-C2E4-4DC0-8EDE-A5B7648740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379" y="4156461"/>
            <a:ext cx="1084916" cy="108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790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02719"/>
            <a:ext cx="9468544" cy="13542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2800" i="1" dirty="0">
                <a:sym typeface="Lato Black"/>
              </a:rPr>
              <a:t>Exportaciones totales de atún de la CAN 2015 y 2016</a:t>
            </a:r>
          </a:p>
          <a:p>
            <a:pPr algn="ctr">
              <a:defRPr sz="5400" i="1">
                <a:solidFill>
                  <a:srgbClr val="FFFFFF"/>
                </a:solidFill>
                <a:latin typeface="Lato Black"/>
                <a:ea typeface="Lato Black"/>
                <a:cs typeface="Lato Black"/>
                <a:sym typeface="Lato Black"/>
              </a:defRPr>
            </a:pPr>
            <a:endParaRPr dirty="0"/>
          </a:p>
        </p:txBody>
      </p:sp>
      <p:graphicFrame>
        <p:nvGraphicFramePr>
          <p:cNvPr id="3" name="Tabla 2">
            <a:extLst>
              <a:ext uri="{FF2B5EF4-FFF2-40B4-BE49-F238E27FC236}">
                <a16:creationId xmlns:a16="http://schemas.microsoft.com/office/drawing/2014/main" id="{B0C75540-3515-4471-A28B-1611BDEC08F1}"/>
              </a:ext>
            </a:extLst>
          </p:cNvPr>
          <p:cNvGraphicFramePr>
            <a:graphicFrameLocks noGrp="1"/>
          </p:cNvGraphicFramePr>
          <p:nvPr>
            <p:extLst>
              <p:ext uri="{D42A27DB-BD31-4B8C-83A1-F6EECF244321}">
                <p14:modId xmlns:p14="http://schemas.microsoft.com/office/powerpoint/2010/main" val="1243448834"/>
              </p:ext>
            </p:extLst>
          </p:nvPr>
        </p:nvGraphicFramePr>
        <p:xfrm>
          <a:off x="374062" y="1409765"/>
          <a:ext cx="6466902" cy="1789862"/>
        </p:xfrm>
        <a:graphic>
          <a:graphicData uri="http://schemas.openxmlformats.org/drawingml/2006/table">
            <a:tbl>
              <a:tblPr>
                <a:tableStyleId>{69C7853C-536D-4A76-A0AE-DD22124D55A5}</a:tableStyleId>
              </a:tblPr>
              <a:tblGrid>
                <a:gridCol w="1172470">
                  <a:extLst>
                    <a:ext uri="{9D8B030D-6E8A-4147-A177-3AD203B41FA5}">
                      <a16:colId xmlns:a16="http://schemas.microsoft.com/office/drawing/2014/main" val="551916333"/>
                    </a:ext>
                  </a:extLst>
                </a:gridCol>
                <a:gridCol w="835385">
                  <a:extLst>
                    <a:ext uri="{9D8B030D-6E8A-4147-A177-3AD203B41FA5}">
                      <a16:colId xmlns:a16="http://schemas.microsoft.com/office/drawing/2014/main" val="2515841373"/>
                    </a:ext>
                  </a:extLst>
                </a:gridCol>
                <a:gridCol w="850041">
                  <a:extLst>
                    <a:ext uri="{9D8B030D-6E8A-4147-A177-3AD203B41FA5}">
                      <a16:colId xmlns:a16="http://schemas.microsoft.com/office/drawing/2014/main" val="3106433800"/>
                    </a:ext>
                  </a:extLst>
                </a:gridCol>
                <a:gridCol w="634451">
                  <a:extLst>
                    <a:ext uri="{9D8B030D-6E8A-4147-A177-3AD203B41FA5}">
                      <a16:colId xmlns:a16="http://schemas.microsoft.com/office/drawing/2014/main" val="3812044510"/>
                    </a:ext>
                  </a:extLst>
                </a:gridCol>
                <a:gridCol w="816479">
                  <a:extLst>
                    <a:ext uri="{9D8B030D-6E8A-4147-A177-3AD203B41FA5}">
                      <a16:colId xmlns:a16="http://schemas.microsoft.com/office/drawing/2014/main" val="192901992"/>
                    </a:ext>
                  </a:extLst>
                </a:gridCol>
                <a:gridCol w="630203">
                  <a:extLst>
                    <a:ext uri="{9D8B030D-6E8A-4147-A177-3AD203B41FA5}">
                      <a16:colId xmlns:a16="http://schemas.microsoft.com/office/drawing/2014/main" val="1492162220"/>
                    </a:ext>
                  </a:extLst>
                </a:gridCol>
                <a:gridCol w="791416">
                  <a:extLst>
                    <a:ext uri="{9D8B030D-6E8A-4147-A177-3AD203B41FA5}">
                      <a16:colId xmlns:a16="http://schemas.microsoft.com/office/drawing/2014/main" val="2816516395"/>
                    </a:ext>
                  </a:extLst>
                </a:gridCol>
                <a:gridCol w="736457">
                  <a:extLst>
                    <a:ext uri="{9D8B030D-6E8A-4147-A177-3AD203B41FA5}">
                      <a16:colId xmlns:a16="http://schemas.microsoft.com/office/drawing/2014/main" val="3603220757"/>
                    </a:ext>
                  </a:extLst>
                </a:gridCol>
              </a:tblGrid>
              <a:tr h="495758">
                <a:tc>
                  <a:txBody>
                    <a:bodyPr/>
                    <a:lstStyle/>
                    <a:p>
                      <a:pPr algn="ctr" fontAlgn="ctr"/>
                      <a:r>
                        <a:rPr lang="es-EC" sz="900" b="1" u="none" strike="noStrike" dirty="0">
                          <a:effectLst/>
                        </a:rPr>
                        <a:t>Exportadores</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exportado en 2014</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exportado en 2015</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a:t>
                      </a:r>
                      <a:r>
                        <a:rPr lang="es-EC" sz="900" b="1" u="none" strike="noStrike" dirty="0" err="1">
                          <a:effectLst/>
                        </a:rPr>
                        <a:t>Part</a:t>
                      </a:r>
                      <a:r>
                        <a:rPr lang="es-EC" sz="900" b="1" u="none" strike="noStrike" dirty="0">
                          <a:effectLst/>
                        </a:rPr>
                        <a:t>.</a:t>
                      </a:r>
                    </a:p>
                    <a:p>
                      <a:pPr algn="ctr" fontAlgn="ctr"/>
                      <a:r>
                        <a:rPr lang="es-EC" sz="900" b="1" u="none" strike="noStrike" dirty="0">
                          <a:effectLst/>
                        </a:rPr>
                        <a:t>2015</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exportado en 2016</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a:t>
                      </a:r>
                      <a:r>
                        <a:rPr lang="es-EC" sz="900" b="1" u="none" strike="noStrike" dirty="0" err="1">
                          <a:effectLst/>
                        </a:rPr>
                        <a:t>Part</a:t>
                      </a:r>
                      <a:r>
                        <a:rPr lang="es-EC" sz="900" b="1" u="none" strike="noStrike" dirty="0">
                          <a:effectLst/>
                        </a:rPr>
                        <a:t>. 2016</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 Variación 14 -15</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 Variación 15 - 16</a:t>
                      </a:r>
                      <a:endParaRPr lang="es-EC" sz="9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0037675"/>
                  </a:ext>
                </a:extLst>
              </a:tr>
              <a:tr h="427479">
                <a:tc>
                  <a:txBody>
                    <a:bodyPr/>
                    <a:lstStyle/>
                    <a:p>
                      <a:pPr algn="ctr" fontAlgn="b"/>
                      <a:r>
                        <a:rPr lang="es-EC" sz="1000" b="1" u="none" strike="noStrike" dirty="0">
                          <a:effectLst/>
                        </a:rPr>
                        <a:t>Comunidad Andina Agregación</a:t>
                      </a:r>
                      <a:endParaRPr lang="es-EC" sz="10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1’060.541</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741.099</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100%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767.485</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100%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-30,12%</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3,56%</a:t>
                      </a:r>
                      <a:endParaRPr lang="es-EC" sz="10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7677862"/>
                  </a:ext>
                </a:extLst>
              </a:tr>
              <a:tr h="275793">
                <a:tc>
                  <a:txBody>
                    <a:bodyPr/>
                    <a:lstStyle/>
                    <a:p>
                      <a:pPr algn="ctr" fontAlgn="b"/>
                      <a:r>
                        <a:rPr lang="es-EC" sz="1000" b="1" u="none" strike="noStrike">
                          <a:effectLst/>
                        </a:rPr>
                        <a:t>Ecuador</a:t>
                      </a:r>
                      <a:endParaRPr lang="es-EC" sz="1000" b="1" i="0" u="none" strike="noStrike">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1’005.391</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706.850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95,38%</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741.363</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96,60%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-29,69%</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4,88%</a:t>
                      </a:r>
                      <a:endParaRPr lang="es-EC" sz="10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9044659"/>
                  </a:ext>
                </a:extLst>
              </a:tr>
              <a:tr h="275793">
                <a:tc>
                  <a:txBody>
                    <a:bodyPr/>
                    <a:lstStyle/>
                    <a:p>
                      <a:pPr algn="ctr" fontAlgn="b"/>
                      <a:r>
                        <a:rPr lang="es-EC" sz="1000" b="1" u="none" strike="noStrike">
                          <a:effectLst/>
                        </a:rPr>
                        <a:t>Colombia</a:t>
                      </a:r>
                      <a:endParaRPr lang="es-EC" sz="1000" b="1" i="0" u="none" strike="noStrike">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40.956</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16.068</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2,17%</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17.630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2,30%</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-60,77%</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9,72%</a:t>
                      </a:r>
                      <a:endParaRPr lang="es-EC" sz="10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2452225"/>
                  </a:ext>
                </a:extLst>
              </a:tr>
              <a:tr h="275793">
                <a:tc>
                  <a:txBody>
                    <a:bodyPr/>
                    <a:lstStyle/>
                    <a:p>
                      <a:pPr algn="ctr" fontAlgn="b"/>
                      <a:r>
                        <a:rPr lang="es-EC" sz="1000" b="1" u="none" strike="noStrike" dirty="0">
                          <a:effectLst/>
                        </a:rPr>
                        <a:t>Perú</a:t>
                      </a:r>
                      <a:endParaRPr lang="es-EC" sz="10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14.194</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18.181</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2,45%</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8.492</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1,11%</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28,09%</a:t>
                      </a:r>
                      <a:endParaRPr lang="es-EC" sz="10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1000" u="none" strike="noStrike" dirty="0">
                          <a:effectLst/>
                        </a:rPr>
                        <a:t>-53,29%</a:t>
                      </a:r>
                      <a:endParaRPr lang="es-EC" sz="10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4191389"/>
                  </a:ext>
                </a:extLst>
              </a:tr>
            </a:tbl>
          </a:graphicData>
        </a:graphic>
      </p:graphicFrame>
      <p:sp>
        <p:nvSpPr>
          <p:cNvPr id="4" name="CuadroTexto 3">
            <a:extLst>
              <a:ext uri="{FF2B5EF4-FFF2-40B4-BE49-F238E27FC236}">
                <a16:creationId xmlns:a16="http://schemas.microsoft.com/office/drawing/2014/main" id="{DB0E7539-80D7-4896-9328-EE31819E7604}"/>
              </a:ext>
            </a:extLst>
          </p:cNvPr>
          <p:cNvSpPr txBox="1"/>
          <p:nvPr/>
        </p:nvSpPr>
        <p:spPr>
          <a:xfrm>
            <a:off x="374062" y="923500"/>
            <a:ext cx="6742324"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Tabla 1. </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r>
              <a:rPr lang="es-EC" sz="1200" i="1" dirty="0">
                <a:latin typeface="Lato Light" panose="020F0502020204030203" pitchFamily="34" charset="0"/>
                <a:ea typeface="Lato Light" panose="020F0502020204030203" pitchFamily="34" charset="0"/>
                <a:cs typeface="Lato Light" panose="020F0502020204030203" pitchFamily="34" charset="0"/>
              </a:rPr>
              <a:t>Exportaciones anuales de la subpartida 1604.14.10 CAN 2014 - 2016 (miles USD)</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CuadroTexto 4">
            <a:extLst>
              <a:ext uri="{FF2B5EF4-FFF2-40B4-BE49-F238E27FC236}">
                <a16:creationId xmlns:a16="http://schemas.microsoft.com/office/drawing/2014/main" id="{FA9F4479-1838-454B-AD31-7FB9D2D2EC36}"/>
              </a:ext>
            </a:extLst>
          </p:cNvPr>
          <p:cNvSpPr txBox="1"/>
          <p:nvPr/>
        </p:nvSpPr>
        <p:spPr>
          <a:xfrm>
            <a:off x="377130" y="3199627"/>
            <a:ext cx="171863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(ITC, 2018)</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6" name="CuadroTexto 5">
            <a:extLst>
              <a:ext uri="{FF2B5EF4-FFF2-40B4-BE49-F238E27FC236}">
                <a16:creationId xmlns:a16="http://schemas.microsoft.com/office/drawing/2014/main" id="{6DF92D1D-2A27-4166-85BE-3511079A10F8}"/>
              </a:ext>
            </a:extLst>
          </p:cNvPr>
          <p:cNvSpPr txBox="1"/>
          <p:nvPr/>
        </p:nvSpPr>
        <p:spPr>
          <a:xfrm>
            <a:off x="358814" y="3818647"/>
            <a:ext cx="4213186"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Ecuador</a:t>
            </a:r>
            <a:r>
              <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 se destaca como el principal exportador de atú</a:t>
            </a:r>
            <a:r>
              <a:rPr lang="es-EC" dirty="0">
                <a:latin typeface="Lato Light" panose="020F0502020204030203" pitchFamily="34" charset="0"/>
                <a:ea typeface="Lato Light" panose="020F0502020204030203" pitchFamily="34" charset="0"/>
                <a:cs typeface="Lato Light" panose="020F0502020204030203" pitchFamily="34" charset="0"/>
              </a:rPr>
              <a:t>n en conserva en la Comunidad Andina con 96% de participación al 2016.</a:t>
            </a:r>
            <a:endPar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6" name="CuadroTexto 15">
            <a:extLst>
              <a:ext uri="{FF2B5EF4-FFF2-40B4-BE49-F238E27FC236}">
                <a16:creationId xmlns:a16="http://schemas.microsoft.com/office/drawing/2014/main" id="{B36A2366-8C1C-4155-BD87-1DBFED723B86}"/>
              </a:ext>
            </a:extLst>
          </p:cNvPr>
          <p:cNvSpPr txBox="1"/>
          <p:nvPr/>
        </p:nvSpPr>
        <p:spPr>
          <a:xfrm>
            <a:off x="7112445" y="1643691"/>
            <a:ext cx="1560103"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EC" b="1" dirty="0">
                <a:latin typeface="Lato Light" panose="020F0502020204030203" pitchFamily="34" charset="0"/>
                <a:ea typeface="Lato Light" panose="020F0502020204030203" pitchFamily="34" charset="0"/>
                <a:cs typeface="Lato Light" panose="020F0502020204030203" pitchFamily="34" charset="0"/>
              </a:rPr>
              <a:t>Ecuador </a:t>
            </a:r>
            <a:r>
              <a:rPr lang="es-EC" dirty="0">
                <a:latin typeface="Lato Light" panose="020F0502020204030203" pitchFamily="34" charset="0"/>
                <a:ea typeface="Lato Light" panose="020F0502020204030203" pitchFamily="34" charset="0"/>
                <a:cs typeface="Lato Light" panose="020F0502020204030203" pitchFamily="34" charset="0"/>
              </a:rPr>
              <a:t>tuvo un decrecimiento del 29% al 2015</a:t>
            </a:r>
            <a:endPar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7" name="CuadroTexto 16">
            <a:extLst>
              <a:ext uri="{FF2B5EF4-FFF2-40B4-BE49-F238E27FC236}">
                <a16:creationId xmlns:a16="http://schemas.microsoft.com/office/drawing/2014/main" id="{536394FF-DBA3-49DA-8FBE-9CE2968F1681}"/>
              </a:ext>
            </a:extLst>
          </p:cNvPr>
          <p:cNvSpPr txBox="1"/>
          <p:nvPr/>
        </p:nvSpPr>
        <p:spPr>
          <a:xfrm>
            <a:off x="7112444" y="2403586"/>
            <a:ext cx="165749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EC" b="1" dirty="0">
                <a:latin typeface="Lato Light" panose="020F0502020204030203" pitchFamily="34" charset="0"/>
                <a:ea typeface="Lato Light" panose="020F0502020204030203" pitchFamily="34" charset="0"/>
                <a:cs typeface="Lato Light" panose="020F0502020204030203" pitchFamily="34" charset="0"/>
              </a:rPr>
              <a:t>Ecuador </a:t>
            </a:r>
            <a:r>
              <a:rPr lang="es-EC" dirty="0">
                <a:latin typeface="Lato Light" panose="020F0502020204030203" pitchFamily="34" charset="0"/>
                <a:ea typeface="Lato Light" panose="020F0502020204030203" pitchFamily="34" charset="0"/>
                <a:cs typeface="Lato Light" panose="020F0502020204030203" pitchFamily="34" charset="0"/>
              </a:rPr>
              <a:t>tuvo un crecimiento apenas del 5% al 2016</a:t>
            </a:r>
            <a:endPar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8" name="CuadroTexto 17">
            <a:extLst>
              <a:ext uri="{FF2B5EF4-FFF2-40B4-BE49-F238E27FC236}">
                <a16:creationId xmlns:a16="http://schemas.microsoft.com/office/drawing/2014/main" id="{93138860-3C1D-4AF4-A6CD-452F533D414A}"/>
              </a:ext>
            </a:extLst>
          </p:cNvPr>
          <p:cNvSpPr txBox="1"/>
          <p:nvPr/>
        </p:nvSpPr>
        <p:spPr>
          <a:xfrm>
            <a:off x="4694786" y="3372745"/>
            <a:ext cx="440187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EC" sz="12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Factores:</a:t>
            </a:r>
          </a:p>
          <a:p>
            <a:pPr marL="0" marR="0" indent="0" algn="just" defTabSz="914400" rtl="0" fontAlgn="auto" latinLnBrk="0" hangingPunct="0">
              <a:lnSpc>
                <a:spcPct val="100000"/>
              </a:lnSpc>
              <a:spcBef>
                <a:spcPts val="0"/>
              </a:spcBef>
              <a:spcAft>
                <a:spcPts val="0"/>
              </a:spcAft>
              <a:buClrTx/>
              <a:buSzTx/>
              <a:buFontTx/>
              <a:buNone/>
              <a:tabLst/>
            </a:pPr>
            <a:endParaRPr lang="es-EC" sz="1100" b="1" dirty="0">
              <a:latin typeface="Lato Light" panose="020F0502020204030203" pitchFamily="34" charset="0"/>
              <a:ea typeface="Lato Light" panose="020F0502020204030203" pitchFamily="34" charset="0"/>
              <a:cs typeface="Lato Light" panose="020F0502020204030203" pitchFamily="34" charset="0"/>
            </a:endParaRPr>
          </a:p>
          <a:p>
            <a:pPr marL="228600" indent="-228600" algn="just">
              <a:buAutoNum type="arabicPeriod"/>
            </a:pPr>
            <a:r>
              <a:rPr kumimoji="0" lang="es-EC" sz="110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E</a:t>
            </a:r>
            <a:r>
              <a:rPr lang="es-EC" sz="1100" dirty="0">
                <a:latin typeface="Lato Light" panose="020F0502020204030203" pitchFamily="34" charset="0"/>
                <a:ea typeface="Lato Light" panose="020F0502020204030203" pitchFamily="34" charset="0"/>
                <a:cs typeface="Lato Light" panose="020F0502020204030203" pitchFamily="34" charset="0"/>
              </a:rPr>
              <a:t>liminación de subsidios a cuatro diferentes tipos de combustibles utilizados especialmente por la industria.</a:t>
            </a:r>
          </a:p>
          <a:p>
            <a:pPr marL="228600" indent="-228600" algn="just">
              <a:buFontTx/>
              <a:buAutoNum type="arabicPeriod"/>
            </a:pPr>
            <a:r>
              <a:rPr lang="es-EC" sz="1100" dirty="0">
                <a:latin typeface="Lato Light" panose="020F0502020204030203" pitchFamily="34" charset="0"/>
                <a:ea typeface="Lato Light" panose="020F0502020204030203" pitchFamily="34" charset="0"/>
                <a:cs typeface="Lato Light" panose="020F0502020204030203" pitchFamily="34" charset="0"/>
              </a:rPr>
              <a:t>Apreciación del dólar que encarece el producto y disminuye la demanda</a:t>
            </a:r>
            <a:r>
              <a:rPr lang="es-EC" sz="1100" dirty="0"/>
              <a:t>. </a:t>
            </a:r>
          </a:p>
          <a:p>
            <a:pPr marL="228600" indent="-228600" algn="just">
              <a:buFontTx/>
              <a:buAutoNum type="arabicPeriod"/>
            </a:pPr>
            <a:r>
              <a:rPr lang="es-EC" sz="1100" dirty="0">
                <a:latin typeface="Lato Light" panose="020F0502020204030203" pitchFamily="34" charset="0"/>
                <a:ea typeface="Lato Light" panose="020F0502020204030203" pitchFamily="34" charset="0"/>
                <a:cs typeface="Lato Light" panose="020F0502020204030203" pitchFamily="34" charset="0"/>
              </a:rPr>
              <a:t>La disminución de las ventas del producto en el mercado de Venezuela debido a las dificultades de pago de los importadores por falta de acceso a divisas.</a:t>
            </a:r>
          </a:p>
          <a:p>
            <a:pPr marL="228600" indent="-228600" algn="just">
              <a:buFontTx/>
              <a:buAutoNum type="arabicPeriod"/>
            </a:pPr>
            <a:endParaRPr lang="es-EC" dirty="0"/>
          </a:p>
          <a:p>
            <a:pPr marL="228600" indent="-228600" algn="just">
              <a:buAutoNum type="arabicPeriod"/>
            </a:pP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38286875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490521"/>
            <a:ext cx="9294902" cy="4652979"/>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70489"/>
            <a:ext cx="9468544" cy="1292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2400" i="1" dirty="0">
                <a:sym typeface="Lato Black"/>
              </a:rPr>
              <a:t>Exportaciones totales de atún de la CAN 2015 y 2016</a:t>
            </a:r>
          </a:p>
          <a:p>
            <a:pPr algn="ctr">
              <a:defRPr sz="5400" i="1">
                <a:solidFill>
                  <a:srgbClr val="FFFFFF"/>
                </a:solidFill>
                <a:latin typeface="Lato Black"/>
                <a:ea typeface="Lato Black"/>
                <a:cs typeface="Lato Black"/>
                <a:sym typeface="Lato Black"/>
              </a:defRPr>
            </a:pPr>
            <a:endParaRPr dirty="0"/>
          </a:p>
        </p:txBody>
      </p:sp>
      <p:graphicFrame>
        <p:nvGraphicFramePr>
          <p:cNvPr id="10" name="Gráfico 9">
            <a:extLst>
              <a:ext uri="{FF2B5EF4-FFF2-40B4-BE49-F238E27FC236}">
                <a16:creationId xmlns:a16="http://schemas.microsoft.com/office/drawing/2014/main" id="{67F8C0DC-3C7A-4A6E-8133-5E46CDA66AAD}"/>
              </a:ext>
            </a:extLst>
          </p:cNvPr>
          <p:cNvGraphicFramePr>
            <a:graphicFrameLocks/>
          </p:cNvGraphicFramePr>
          <p:nvPr>
            <p:extLst>
              <p:ext uri="{D42A27DB-BD31-4B8C-83A1-F6EECF244321}">
                <p14:modId xmlns:p14="http://schemas.microsoft.com/office/powerpoint/2010/main" val="2437260308"/>
              </p:ext>
            </p:extLst>
          </p:nvPr>
        </p:nvGraphicFramePr>
        <p:xfrm>
          <a:off x="99153" y="513768"/>
          <a:ext cx="4572000" cy="2290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CD23D668-D3F9-400B-A22C-6D8BAF3D11A1}"/>
              </a:ext>
            </a:extLst>
          </p:cNvPr>
          <p:cNvGraphicFramePr>
            <a:graphicFrameLocks/>
          </p:cNvGraphicFramePr>
          <p:nvPr>
            <p:extLst>
              <p:ext uri="{D42A27DB-BD31-4B8C-83A1-F6EECF244321}">
                <p14:modId xmlns:p14="http://schemas.microsoft.com/office/powerpoint/2010/main" val="986004858"/>
              </p:ext>
            </p:extLst>
          </p:nvPr>
        </p:nvGraphicFramePr>
        <p:xfrm>
          <a:off x="4614402" y="472044"/>
          <a:ext cx="4572000" cy="22657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C55A44E5-25FB-4362-A93B-8658F57FF924}"/>
              </a:ext>
            </a:extLst>
          </p:cNvPr>
          <p:cNvGraphicFramePr>
            <a:graphicFrameLocks/>
          </p:cNvGraphicFramePr>
          <p:nvPr>
            <p:extLst>
              <p:ext uri="{D42A27DB-BD31-4B8C-83A1-F6EECF244321}">
                <p14:modId xmlns:p14="http://schemas.microsoft.com/office/powerpoint/2010/main" val="1416139186"/>
              </p:ext>
            </p:extLst>
          </p:nvPr>
        </p:nvGraphicFramePr>
        <p:xfrm>
          <a:off x="2372821" y="2881024"/>
          <a:ext cx="4572000" cy="2225868"/>
        </p:xfrm>
        <a:graphic>
          <a:graphicData uri="http://schemas.openxmlformats.org/drawingml/2006/chart">
            <c:chart xmlns:c="http://schemas.openxmlformats.org/drawingml/2006/chart" xmlns:r="http://schemas.openxmlformats.org/officeDocument/2006/relationships" r:id="rId5"/>
          </a:graphicData>
        </a:graphic>
      </p:graphicFrame>
      <p:sp>
        <p:nvSpPr>
          <p:cNvPr id="7" name="Argumentative">
            <a:extLst>
              <a:ext uri="{FF2B5EF4-FFF2-40B4-BE49-F238E27FC236}">
                <a16:creationId xmlns:a16="http://schemas.microsoft.com/office/drawing/2014/main" id="{68D9B15E-ED4B-4E0D-85C1-32D702323095}"/>
              </a:ext>
            </a:extLst>
          </p:cNvPr>
          <p:cNvSpPr txBox="1"/>
          <p:nvPr/>
        </p:nvSpPr>
        <p:spPr>
          <a:xfrm>
            <a:off x="-719422" y="2947126"/>
            <a:ext cx="373621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sz="2400" dirty="0"/>
              <a:t>Crecimiento</a:t>
            </a:r>
          </a:p>
          <a:p>
            <a:pPr algn="ctr"/>
            <a:r>
              <a:rPr lang="es-EC" sz="2400" dirty="0"/>
              <a:t>4,88%</a:t>
            </a:r>
            <a:endParaRPr sz="2400" dirty="0"/>
          </a:p>
        </p:txBody>
      </p:sp>
      <p:sp>
        <p:nvSpPr>
          <p:cNvPr id="8" name="Argumentative">
            <a:extLst>
              <a:ext uri="{FF2B5EF4-FFF2-40B4-BE49-F238E27FC236}">
                <a16:creationId xmlns:a16="http://schemas.microsoft.com/office/drawing/2014/main" id="{99BAE976-53D5-41FF-A3A7-304BF172B0B7}"/>
              </a:ext>
            </a:extLst>
          </p:cNvPr>
          <p:cNvSpPr txBox="1"/>
          <p:nvPr/>
        </p:nvSpPr>
        <p:spPr>
          <a:xfrm>
            <a:off x="6003899" y="4221018"/>
            <a:ext cx="373621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sz="2400" dirty="0"/>
              <a:t>Crecimiento</a:t>
            </a:r>
          </a:p>
          <a:p>
            <a:pPr algn="ctr"/>
            <a:r>
              <a:rPr lang="es-EC" sz="2400" dirty="0"/>
              <a:t>9,72%</a:t>
            </a:r>
            <a:endParaRPr sz="2400" dirty="0"/>
          </a:p>
        </p:txBody>
      </p:sp>
      <p:sp>
        <p:nvSpPr>
          <p:cNvPr id="9" name="Argumentative">
            <a:extLst>
              <a:ext uri="{FF2B5EF4-FFF2-40B4-BE49-F238E27FC236}">
                <a16:creationId xmlns:a16="http://schemas.microsoft.com/office/drawing/2014/main" id="{0DB3B6CD-ED52-41A7-8604-80ECCFDFA905}"/>
              </a:ext>
            </a:extLst>
          </p:cNvPr>
          <p:cNvSpPr txBox="1"/>
          <p:nvPr/>
        </p:nvSpPr>
        <p:spPr>
          <a:xfrm>
            <a:off x="6422113" y="2764507"/>
            <a:ext cx="373621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sz="2400" dirty="0"/>
              <a:t>Caída</a:t>
            </a:r>
          </a:p>
          <a:p>
            <a:pPr algn="ctr"/>
            <a:r>
              <a:rPr lang="es-EC" sz="2400" dirty="0"/>
              <a:t>53,29%</a:t>
            </a:r>
            <a:endParaRPr sz="2400" dirty="0"/>
          </a:p>
        </p:txBody>
      </p:sp>
    </p:spTree>
    <p:extLst>
      <p:ext uri="{BB962C8B-B14F-4D97-AF65-F5344CB8AC3E}">
        <p14:creationId xmlns:p14="http://schemas.microsoft.com/office/powerpoint/2010/main" val="24145596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02719"/>
            <a:ext cx="9468544" cy="135421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2800" i="1" dirty="0">
                <a:sym typeface="Lato Black"/>
              </a:rPr>
              <a:t>Importaciones totales de atún de la CAN 2015 y 2016</a:t>
            </a:r>
          </a:p>
          <a:p>
            <a:pPr algn="ctr">
              <a:defRPr sz="5400" i="1">
                <a:solidFill>
                  <a:srgbClr val="FFFFFF"/>
                </a:solidFill>
                <a:latin typeface="Lato Black"/>
                <a:ea typeface="Lato Black"/>
                <a:cs typeface="Lato Black"/>
                <a:sym typeface="Lato Black"/>
              </a:defRPr>
            </a:pPr>
            <a:endParaRPr dirty="0"/>
          </a:p>
        </p:txBody>
      </p:sp>
      <p:sp>
        <p:nvSpPr>
          <p:cNvPr id="4" name="CuadroTexto 3">
            <a:extLst>
              <a:ext uri="{FF2B5EF4-FFF2-40B4-BE49-F238E27FC236}">
                <a16:creationId xmlns:a16="http://schemas.microsoft.com/office/drawing/2014/main" id="{DB0E7539-80D7-4896-9328-EE31819E7604}"/>
              </a:ext>
            </a:extLst>
          </p:cNvPr>
          <p:cNvSpPr txBox="1"/>
          <p:nvPr/>
        </p:nvSpPr>
        <p:spPr>
          <a:xfrm>
            <a:off x="1435100" y="1271295"/>
            <a:ext cx="6742324"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Tabla 2. </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r>
              <a:rPr lang="es-EC" sz="1200" i="1" dirty="0">
                <a:latin typeface="Lato Light" panose="020F0502020204030203" pitchFamily="34" charset="0"/>
                <a:ea typeface="Lato Light" panose="020F0502020204030203" pitchFamily="34" charset="0"/>
                <a:cs typeface="Lato Light" panose="020F0502020204030203" pitchFamily="34" charset="0"/>
              </a:rPr>
              <a:t>Importaciones anuales de la subpartida 1604.14.10 CAN 2014 - 2016 (miles USD)</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CuadroTexto 4">
            <a:extLst>
              <a:ext uri="{FF2B5EF4-FFF2-40B4-BE49-F238E27FC236}">
                <a16:creationId xmlns:a16="http://schemas.microsoft.com/office/drawing/2014/main" id="{FA9F4479-1838-454B-AD31-7FB9D2D2EC36}"/>
              </a:ext>
            </a:extLst>
          </p:cNvPr>
          <p:cNvSpPr txBox="1"/>
          <p:nvPr/>
        </p:nvSpPr>
        <p:spPr>
          <a:xfrm>
            <a:off x="1355769" y="3408570"/>
            <a:ext cx="171863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(ITC, 2018)</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graphicFrame>
        <p:nvGraphicFramePr>
          <p:cNvPr id="2" name="Tabla 1">
            <a:extLst>
              <a:ext uri="{FF2B5EF4-FFF2-40B4-BE49-F238E27FC236}">
                <a16:creationId xmlns:a16="http://schemas.microsoft.com/office/drawing/2014/main" id="{3135E287-5332-423C-B648-821E8D4B85A7}"/>
              </a:ext>
            </a:extLst>
          </p:cNvPr>
          <p:cNvGraphicFramePr>
            <a:graphicFrameLocks noGrp="1"/>
          </p:cNvGraphicFramePr>
          <p:nvPr>
            <p:extLst>
              <p:ext uri="{D42A27DB-BD31-4B8C-83A1-F6EECF244321}">
                <p14:modId xmlns:p14="http://schemas.microsoft.com/office/powerpoint/2010/main" val="2209285025"/>
              </p:ext>
            </p:extLst>
          </p:nvPr>
        </p:nvGraphicFramePr>
        <p:xfrm>
          <a:off x="1435100" y="1881188"/>
          <a:ext cx="6273800" cy="1474470"/>
        </p:xfrm>
        <a:graphic>
          <a:graphicData uri="http://schemas.openxmlformats.org/drawingml/2006/table">
            <a:tbl>
              <a:tblPr>
                <a:tableStyleId>{69C7853C-536D-4A76-A0AE-DD22124D55A5}</a:tableStyleId>
              </a:tblPr>
              <a:tblGrid>
                <a:gridCol w="1625600">
                  <a:extLst>
                    <a:ext uri="{9D8B030D-6E8A-4147-A177-3AD203B41FA5}">
                      <a16:colId xmlns:a16="http://schemas.microsoft.com/office/drawing/2014/main" val="2874967493"/>
                    </a:ext>
                  </a:extLst>
                </a:gridCol>
                <a:gridCol w="762000">
                  <a:extLst>
                    <a:ext uri="{9D8B030D-6E8A-4147-A177-3AD203B41FA5}">
                      <a16:colId xmlns:a16="http://schemas.microsoft.com/office/drawing/2014/main" val="4213847956"/>
                    </a:ext>
                  </a:extLst>
                </a:gridCol>
                <a:gridCol w="762000">
                  <a:extLst>
                    <a:ext uri="{9D8B030D-6E8A-4147-A177-3AD203B41FA5}">
                      <a16:colId xmlns:a16="http://schemas.microsoft.com/office/drawing/2014/main" val="3099494352"/>
                    </a:ext>
                  </a:extLst>
                </a:gridCol>
                <a:gridCol w="533400">
                  <a:extLst>
                    <a:ext uri="{9D8B030D-6E8A-4147-A177-3AD203B41FA5}">
                      <a16:colId xmlns:a16="http://schemas.microsoft.com/office/drawing/2014/main" val="1132130626"/>
                    </a:ext>
                  </a:extLst>
                </a:gridCol>
                <a:gridCol w="762000">
                  <a:extLst>
                    <a:ext uri="{9D8B030D-6E8A-4147-A177-3AD203B41FA5}">
                      <a16:colId xmlns:a16="http://schemas.microsoft.com/office/drawing/2014/main" val="268944108"/>
                    </a:ext>
                  </a:extLst>
                </a:gridCol>
                <a:gridCol w="508000">
                  <a:extLst>
                    <a:ext uri="{9D8B030D-6E8A-4147-A177-3AD203B41FA5}">
                      <a16:colId xmlns:a16="http://schemas.microsoft.com/office/drawing/2014/main" val="1776770835"/>
                    </a:ext>
                  </a:extLst>
                </a:gridCol>
                <a:gridCol w="647700">
                  <a:extLst>
                    <a:ext uri="{9D8B030D-6E8A-4147-A177-3AD203B41FA5}">
                      <a16:colId xmlns:a16="http://schemas.microsoft.com/office/drawing/2014/main" val="4074805944"/>
                    </a:ext>
                  </a:extLst>
                </a:gridCol>
                <a:gridCol w="673100">
                  <a:extLst>
                    <a:ext uri="{9D8B030D-6E8A-4147-A177-3AD203B41FA5}">
                      <a16:colId xmlns:a16="http://schemas.microsoft.com/office/drawing/2014/main" val="2491442239"/>
                    </a:ext>
                  </a:extLst>
                </a:gridCol>
              </a:tblGrid>
              <a:tr h="428625">
                <a:tc>
                  <a:txBody>
                    <a:bodyPr/>
                    <a:lstStyle/>
                    <a:p>
                      <a:pPr algn="ctr" fontAlgn="ctr"/>
                      <a:r>
                        <a:rPr lang="es-EC" sz="900" b="1" u="none" strike="noStrike" dirty="0">
                          <a:effectLst/>
                        </a:rPr>
                        <a:t>Importadores</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importado en 2014</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importado en 2015</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a:effectLst/>
                        </a:rPr>
                        <a:t>% Part. 2015</a:t>
                      </a:r>
                      <a:endParaRPr lang="es-EC" sz="9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Valor importado en 2016</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a:t>
                      </a:r>
                      <a:r>
                        <a:rPr lang="es-EC" sz="900" b="1" u="none" strike="noStrike" dirty="0" err="1">
                          <a:effectLst/>
                        </a:rPr>
                        <a:t>Part</a:t>
                      </a:r>
                      <a:r>
                        <a:rPr lang="es-EC" sz="900" b="1" u="none" strike="noStrike" dirty="0">
                          <a:effectLst/>
                        </a:rPr>
                        <a:t>. 2016</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 Variación 14 -15</a:t>
                      </a:r>
                      <a:endParaRPr lang="es-EC" sz="9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EC" sz="900" b="1" u="none" strike="noStrike" dirty="0">
                          <a:effectLst/>
                        </a:rPr>
                        <a:t>% Variación 15 – 16</a:t>
                      </a:r>
                      <a:endParaRPr lang="es-EC" sz="9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634681"/>
                  </a:ext>
                </a:extLst>
              </a:tr>
              <a:tr h="190500">
                <a:tc>
                  <a:txBody>
                    <a:bodyPr/>
                    <a:lstStyle/>
                    <a:p>
                      <a:pPr algn="l" fontAlgn="b"/>
                      <a:r>
                        <a:rPr lang="es-EC" sz="900" b="1" u="none" strike="noStrike" dirty="0">
                          <a:effectLst/>
                        </a:rPr>
                        <a:t>Comunidad Andina Agregación</a:t>
                      </a:r>
                      <a:endParaRPr lang="es-EC" sz="9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209.863</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203.926</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100%</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185.014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100%</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-2,83%</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-9,27%</a:t>
                      </a:r>
                      <a:endParaRPr lang="es-EC" sz="9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8053142"/>
                  </a:ext>
                </a:extLst>
              </a:tr>
              <a:tr h="190500">
                <a:tc>
                  <a:txBody>
                    <a:bodyPr/>
                    <a:lstStyle/>
                    <a:p>
                      <a:pPr algn="l" fontAlgn="b"/>
                      <a:r>
                        <a:rPr lang="es-EC" sz="900" b="1" u="none" strike="noStrike" dirty="0">
                          <a:effectLst/>
                        </a:rPr>
                        <a:t>Colombia</a:t>
                      </a:r>
                      <a:endParaRPr lang="es-EC" sz="9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154.702</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133.649</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65,54%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124.858</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67,49%</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-13,61%</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-6,58%</a:t>
                      </a:r>
                      <a:endParaRPr lang="es-EC" sz="9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3081365"/>
                  </a:ext>
                </a:extLst>
              </a:tr>
              <a:tr h="190500">
                <a:tc>
                  <a:txBody>
                    <a:bodyPr/>
                    <a:lstStyle/>
                    <a:p>
                      <a:pPr algn="l" fontAlgn="b"/>
                      <a:r>
                        <a:rPr lang="es-EC" sz="900" b="1" u="none" strike="noStrike" dirty="0">
                          <a:effectLst/>
                        </a:rPr>
                        <a:t>Perú</a:t>
                      </a:r>
                      <a:endParaRPr lang="es-EC" sz="9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51.197</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66.378</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32,55%</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56.852</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30,73%</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29,65%</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-14,35%</a:t>
                      </a:r>
                      <a:endParaRPr lang="es-EC" sz="9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5134038"/>
                  </a:ext>
                </a:extLst>
              </a:tr>
              <a:tr h="190500">
                <a:tc>
                  <a:txBody>
                    <a:bodyPr/>
                    <a:lstStyle/>
                    <a:p>
                      <a:pPr algn="l" fontAlgn="b"/>
                      <a:r>
                        <a:rPr lang="es-EC" sz="900" b="1" u="none" strike="noStrike" dirty="0">
                          <a:effectLst/>
                        </a:rPr>
                        <a:t>Bolivia</a:t>
                      </a:r>
                      <a:endParaRPr lang="es-EC" sz="9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2.714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3.604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1,77%</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3.304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1,79%</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32,79%</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-8,32%</a:t>
                      </a:r>
                      <a:endParaRPr lang="es-EC" sz="9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4192881"/>
                  </a:ext>
                </a:extLst>
              </a:tr>
              <a:tr h="190500">
                <a:tc>
                  <a:txBody>
                    <a:bodyPr/>
                    <a:lstStyle/>
                    <a:p>
                      <a:pPr algn="l" fontAlgn="b"/>
                      <a:r>
                        <a:rPr lang="es-EC" sz="900" b="1" u="none" strike="noStrike" dirty="0">
                          <a:effectLst/>
                        </a:rPr>
                        <a:t>Ecuador</a:t>
                      </a:r>
                      <a:endParaRPr lang="es-EC" sz="900" b="1"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1.250</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a:effectLst/>
                        </a:rPr>
                        <a:t>295</a:t>
                      </a:r>
                      <a:endParaRPr lang="es-EC" sz="900" b="0" i="0" u="none" strike="noStrike">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0,14%</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a:effectLst/>
                        </a:rPr>
                        <a:t>0,00</a:t>
                      </a:r>
                      <a:endParaRPr lang="es-EC" sz="900" b="0" i="0" u="none" strike="noStrike">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0,00%</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-76,40%</a:t>
                      </a:r>
                      <a:endParaRPr lang="es-EC" sz="900" b="0" i="0" u="none" strike="noStrike" dirty="0">
                        <a:solidFill>
                          <a:srgbClr val="002B54"/>
                        </a:solidFill>
                        <a:effectLst/>
                        <a:latin typeface="Calibri" panose="020F0502020204030204" pitchFamily="34" charset="0"/>
                      </a:endParaRPr>
                    </a:p>
                  </a:txBody>
                  <a:tcPr marL="9525" marR="9525" marT="9525" marB="0" anchor="b"/>
                </a:tc>
                <a:tc>
                  <a:txBody>
                    <a:bodyPr/>
                    <a:lstStyle/>
                    <a:p>
                      <a:pPr algn="r" fontAlgn="b"/>
                      <a:r>
                        <a:rPr lang="es-EC" sz="900" u="none" strike="noStrike" dirty="0">
                          <a:effectLst/>
                        </a:rPr>
                        <a:t>-100,00%</a:t>
                      </a:r>
                      <a:endParaRPr lang="es-EC" sz="900" b="0" i="0" u="none" strike="noStrike" dirty="0">
                        <a:solidFill>
                          <a:srgbClr val="002B5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0000719"/>
                  </a:ext>
                </a:extLst>
              </a:tr>
            </a:tbl>
          </a:graphicData>
        </a:graphic>
      </p:graphicFrame>
      <p:sp>
        <p:nvSpPr>
          <p:cNvPr id="8" name="CuadroTexto 7">
            <a:extLst>
              <a:ext uri="{FF2B5EF4-FFF2-40B4-BE49-F238E27FC236}">
                <a16:creationId xmlns:a16="http://schemas.microsoft.com/office/drawing/2014/main" id="{05E970D1-9075-47CE-84F3-72B2FB91AD08}"/>
              </a:ext>
            </a:extLst>
          </p:cNvPr>
          <p:cNvSpPr txBox="1"/>
          <p:nvPr/>
        </p:nvSpPr>
        <p:spPr>
          <a:xfrm>
            <a:off x="3495714" y="3903835"/>
            <a:ext cx="4213186"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EC" b="1" dirty="0">
                <a:latin typeface="Lato Light" panose="020F0502020204030203" pitchFamily="34" charset="0"/>
                <a:ea typeface="Lato Light" panose="020F0502020204030203" pitchFamily="34" charset="0"/>
                <a:cs typeface="Lato Light" panose="020F0502020204030203" pitchFamily="34" charset="0"/>
              </a:rPr>
              <a:t>Colombia</a:t>
            </a:r>
            <a:r>
              <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 se destaca como el principal importador de atú</a:t>
            </a:r>
            <a:r>
              <a:rPr lang="es-EC" dirty="0">
                <a:latin typeface="Lato Light" panose="020F0502020204030203" pitchFamily="34" charset="0"/>
                <a:ea typeface="Lato Light" panose="020F0502020204030203" pitchFamily="34" charset="0"/>
                <a:cs typeface="Lato Light" panose="020F0502020204030203" pitchFamily="34" charset="0"/>
              </a:rPr>
              <a:t>n en conserva en la Comunidad Andina con 67% de participación al 2016.</a:t>
            </a:r>
            <a:endParaRPr kumimoji="0" lang="es-EC" sz="14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364201564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490521"/>
            <a:ext cx="9294902" cy="4652979"/>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70489"/>
            <a:ext cx="9468544" cy="1292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2400" i="1" dirty="0">
                <a:sym typeface="Lato Black"/>
              </a:rPr>
              <a:t>Exportaciones totales de atún de la CAN 2015 y 2016</a:t>
            </a:r>
          </a:p>
          <a:p>
            <a:pPr algn="ctr">
              <a:defRPr sz="5400" i="1">
                <a:solidFill>
                  <a:srgbClr val="FFFFFF"/>
                </a:solidFill>
                <a:latin typeface="Lato Black"/>
                <a:ea typeface="Lato Black"/>
                <a:cs typeface="Lato Black"/>
                <a:sym typeface="Lato Black"/>
              </a:defRPr>
            </a:pPr>
            <a:endParaRPr dirty="0"/>
          </a:p>
        </p:txBody>
      </p:sp>
      <p:graphicFrame>
        <p:nvGraphicFramePr>
          <p:cNvPr id="7" name="Gráfico 6">
            <a:extLst>
              <a:ext uri="{FF2B5EF4-FFF2-40B4-BE49-F238E27FC236}">
                <a16:creationId xmlns:a16="http://schemas.microsoft.com/office/drawing/2014/main" id="{FF623167-3567-4D1E-9F39-21B74E7A226D}"/>
              </a:ext>
            </a:extLst>
          </p:cNvPr>
          <p:cNvGraphicFramePr>
            <a:graphicFrameLocks/>
          </p:cNvGraphicFramePr>
          <p:nvPr>
            <p:extLst>
              <p:ext uri="{D42A27DB-BD31-4B8C-83A1-F6EECF244321}">
                <p14:modId xmlns:p14="http://schemas.microsoft.com/office/powerpoint/2010/main" val="3544961893"/>
              </p:ext>
            </p:extLst>
          </p:nvPr>
        </p:nvGraphicFramePr>
        <p:xfrm>
          <a:off x="121026" y="488614"/>
          <a:ext cx="4566767" cy="2295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221266FE-1519-4059-B5F1-A0CD279ADA5C}"/>
              </a:ext>
            </a:extLst>
          </p:cNvPr>
          <p:cNvGraphicFramePr>
            <a:graphicFrameLocks/>
          </p:cNvGraphicFramePr>
          <p:nvPr>
            <p:extLst>
              <p:ext uri="{D42A27DB-BD31-4B8C-83A1-F6EECF244321}">
                <p14:modId xmlns:p14="http://schemas.microsoft.com/office/powerpoint/2010/main" val="1813838012"/>
              </p:ext>
            </p:extLst>
          </p:nvPr>
        </p:nvGraphicFramePr>
        <p:xfrm>
          <a:off x="4652684" y="490521"/>
          <a:ext cx="4566767" cy="243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77698BBF-7E9C-42BA-8BE9-9AA6BD4377A0}"/>
              </a:ext>
            </a:extLst>
          </p:cNvPr>
          <p:cNvGraphicFramePr>
            <a:graphicFrameLocks/>
          </p:cNvGraphicFramePr>
          <p:nvPr>
            <p:extLst>
              <p:ext uri="{D42A27DB-BD31-4B8C-83A1-F6EECF244321}">
                <p14:modId xmlns:p14="http://schemas.microsoft.com/office/powerpoint/2010/main" val="4233112195"/>
              </p:ext>
            </p:extLst>
          </p:nvPr>
        </p:nvGraphicFramePr>
        <p:xfrm>
          <a:off x="80684" y="2869152"/>
          <a:ext cx="4572000" cy="2222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8D284D3A-EA90-4C05-A69C-EBF1FE3AB124}"/>
              </a:ext>
            </a:extLst>
          </p:cNvPr>
          <p:cNvGraphicFramePr>
            <a:graphicFrameLocks/>
          </p:cNvGraphicFramePr>
          <p:nvPr>
            <p:extLst>
              <p:ext uri="{D42A27DB-BD31-4B8C-83A1-F6EECF244321}">
                <p14:modId xmlns:p14="http://schemas.microsoft.com/office/powerpoint/2010/main" val="2759321775"/>
              </p:ext>
            </p:extLst>
          </p:nvPr>
        </p:nvGraphicFramePr>
        <p:xfrm>
          <a:off x="4572000" y="2923202"/>
          <a:ext cx="4572000" cy="22222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8616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70169"/>
            <a:ext cx="946854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1800" i="1" dirty="0">
                <a:sym typeface="Lato Black"/>
              </a:rPr>
              <a:t>Evolución de las exportaciones de atún de Ecuador a los países de la CAN 2015 – 2016</a:t>
            </a:r>
          </a:p>
          <a:p>
            <a:pPr algn="ctr">
              <a:defRPr sz="5400" i="1">
                <a:solidFill>
                  <a:srgbClr val="FFFFFF"/>
                </a:solidFill>
                <a:latin typeface="Lato Black"/>
                <a:ea typeface="Lato Black"/>
                <a:cs typeface="Lato Black"/>
                <a:sym typeface="Lato Black"/>
              </a:defRPr>
            </a:pPr>
            <a:endParaRPr dirty="0"/>
          </a:p>
        </p:txBody>
      </p:sp>
      <p:sp>
        <p:nvSpPr>
          <p:cNvPr id="4" name="CuadroTexto 3">
            <a:extLst>
              <a:ext uri="{FF2B5EF4-FFF2-40B4-BE49-F238E27FC236}">
                <a16:creationId xmlns:a16="http://schemas.microsoft.com/office/drawing/2014/main" id="{DB0E7539-80D7-4896-9328-EE31819E7604}"/>
              </a:ext>
            </a:extLst>
          </p:cNvPr>
          <p:cNvSpPr txBox="1"/>
          <p:nvPr/>
        </p:nvSpPr>
        <p:spPr>
          <a:xfrm>
            <a:off x="1788538" y="1611571"/>
            <a:ext cx="7156007"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Tabla 5. </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r>
              <a:rPr lang="es-EC" sz="1200" i="1" dirty="0">
                <a:latin typeface="Lato Light" panose="020F0502020204030203" pitchFamily="34" charset="0"/>
                <a:ea typeface="Lato Light" panose="020F0502020204030203" pitchFamily="34" charset="0"/>
                <a:cs typeface="Lato Light" panose="020F0502020204030203" pitchFamily="34" charset="0"/>
              </a:rPr>
              <a:t>Evolución de las exportaciones de atún de Ecuador a países de la CAN 2015 – 2016 (miles USD)</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CuadroTexto 4">
            <a:extLst>
              <a:ext uri="{FF2B5EF4-FFF2-40B4-BE49-F238E27FC236}">
                <a16:creationId xmlns:a16="http://schemas.microsoft.com/office/drawing/2014/main" id="{FA9F4479-1838-454B-AD31-7FB9D2D2EC36}"/>
              </a:ext>
            </a:extLst>
          </p:cNvPr>
          <p:cNvSpPr txBox="1"/>
          <p:nvPr/>
        </p:nvSpPr>
        <p:spPr>
          <a:xfrm>
            <a:off x="1788538" y="3252235"/>
            <a:ext cx="1718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(BCE,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3" name="Tabla 2">
            <a:extLst>
              <a:ext uri="{FF2B5EF4-FFF2-40B4-BE49-F238E27FC236}">
                <a16:creationId xmlns:a16="http://schemas.microsoft.com/office/drawing/2014/main" id="{1B154B49-15A8-4A83-83FE-11E6810268F3}"/>
              </a:ext>
            </a:extLst>
          </p:cNvPr>
          <p:cNvGraphicFramePr>
            <a:graphicFrameLocks noGrp="1"/>
          </p:cNvGraphicFramePr>
          <p:nvPr>
            <p:extLst>
              <p:ext uri="{D42A27DB-BD31-4B8C-83A1-F6EECF244321}">
                <p14:modId xmlns:p14="http://schemas.microsoft.com/office/powerpoint/2010/main" val="3061724332"/>
              </p:ext>
            </p:extLst>
          </p:nvPr>
        </p:nvGraphicFramePr>
        <p:xfrm>
          <a:off x="1827830" y="2117934"/>
          <a:ext cx="5870144" cy="1079881"/>
        </p:xfrm>
        <a:graphic>
          <a:graphicData uri="http://schemas.openxmlformats.org/drawingml/2006/table">
            <a:tbl>
              <a:tblPr firstRow="1" firstCol="1" bandRow="1">
                <a:tableStyleId>{F2DE63D5-997A-4646-A377-4702673A728D}</a:tableStyleId>
              </a:tblPr>
              <a:tblGrid>
                <a:gridCol w="767715">
                  <a:extLst>
                    <a:ext uri="{9D8B030D-6E8A-4147-A177-3AD203B41FA5}">
                      <a16:colId xmlns:a16="http://schemas.microsoft.com/office/drawing/2014/main" val="1329586952"/>
                    </a:ext>
                  </a:extLst>
                </a:gridCol>
                <a:gridCol w="948055">
                  <a:extLst>
                    <a:ext uri="{9D8B030D-6E8A-4147-A177-3AD203B41FA5}">
                      <a16:colId xmlns:a16="http://schemas.microsoft.com/office/drawing/2014/main" val="1223980987"/>
                    </a:ext>
                  </a:extLst>
                </a:gridCol>
                <a:gridCol w="1033145">
                  <a:extLst>
                    <a:ext uri="{9D8B030D-6E8A-4147-A177-3AD203B41FA5}">
                      <a16:colId xmlns:a16="http://schemas.microsoft.com/office/drawing/2014/main" val="3201362075"/>
                    </a:ext>
                  </a:extLst>
                </a:gridCol>
                <a:gridCol w="893445">
                  <a:extLst>
                    <a:ext uri="{9D8B030D-6E8A-4147-A177-3AD203B41FA5}">
                      <a16:colId xmlns:a16="http://schemas.microsoft.com/office/drawing/2014/main" val="1966162388"/>
                    </a:ext>
                  </a:extLst>
                </a:gridCol>
                <a:gridCol w="973455">
                  <a:extLst>
                    <a:ext uri="{9D8B030D-6E8A-4147-A177-3AD203B41FA5}">
                      <a16:colId xmlns:a16="http://schemas.microsoft.com/office/drawing/2014/main" val="3126635555"/>
                    </a:ext>
                  </a:extLst>
                </a:gridCol>
                <a:gridCol w="584478">
                  <a:extLst>
                    <a:ext uri="{9D8B030D-6E8A-4147-A177-3AD203B41FA5}">
                      <a16:colId xmlns:a16="http://schemas.microsoft.com/office/drawing/2014/main" val="3979330350"/>
                    </a:ext>
                  </a:extLst>
                </a:gridCol>
                <a:gridCol w="669851">
                  <a:extLst>
                    <a:ext uri="{9D8B030D-6E8A-4147-A177-3AD203B41FA5}">
                      <a16:colId xmlns:a16="http://schemas.microsoft.com/office/drawing/2014/main" val="3808189470"/>
                    </a:ext>
                  </a:extLst>
                </a:gridCol>
              </a:tblGrid>
              <a:tr h="190500">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es-EC" sz="1000">
                          <a:effectLst/>
                        </a:rPr>
                        <a:t>2015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000">
                          <a:effectLst/>
                        </a:rPr>
                        <a:t>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1000">
                          <a:effectLst/>
                        </a:rPr>
                        <a:t>% Variación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3838601391"/>
                  </a:ext>
                </a:extLst>
              </a:tr>
              <a:tr h="190500">
                <a:tc>
                  <a:txBody>
                    <a:bodyPr/>
                    <a:lstStyle/>
                    <a:p>
                      <a:pPr algn="ctr">
                        <a:lnSpc>
                          <a:spcPct val="107000"/>
                        </a:lnSpc>
                        <a:spcAft>
                          <a:spcPts val="0"/>
                        </a:spcAft>
                      </a:pPr>
                      <a:r>
                        <a:rPr lang="es-EC" sz="1000">
                          <a:effectLst/>
                        </a:rPr>
                        <a:t>País destino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TM (Peso Neto)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FOB (Miles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TM (Peso Neto)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FOB (Miles USD)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TM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000">
                          <a:effectLst/>
                        </a:rPr>
                        <a:t>FOB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0454441"/>
                  </a:ext>
                </a:extLst>
              </a:tr>
              <a:tr h="190500">
                <a:tc>
                  <a:txBody>
                    <a:bodyPr/>
                    <a:lstStyle/>
                    <a:p>
                      <a:pPr algn="ctr">
                        <a:lnSpc>
                          <a:spcPct val="107000"/>
                        </a:lnSpc>
                        <a:spcAft>
                          <a:spcPts val="0"/>
                        </a:spcAft>
                      </a:pPr>
                      <a:r>
                        <a:rPr lang="es-EC" sz="1000">
                          <a:effectLst/>
                        </a:rPr>
                        <a:t>Colombia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15.826,3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59.545,6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10.281,4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38.299,7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-35,04%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-35,68%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23778457"/>
                  </a:ext>
                </a:extLst>
              </a:tr>
              <a:tr h="190500">
                <a:tc>
                  <a:txBody>
                    <a:bodyPr/>
                    <a:lstStyle/>
                    <a:p>
                      <a:pPr algn="ctr">
                        <a:lnSpc>
                          <a:spcPct val="107000"/>
                        </a:lnSpc>
                        <a:spcAft>
                          <a:spcPts val="0"/>
                        </a:spcAft>
                      </a:pPr>
                      <a:r>
                        <a:rPr lang="es-EC" sz="1000">
                          <a:effectLst/>
                        </a:rPr>
                        <a:t>Perú</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3.461,2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15.757,8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2.103,1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9.266,4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-39,24%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-41,20%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31098459"/>
                  </a:ext>
                </a:extLst>
              </a:tr>
              <a:tr h="190500">
                <a:tc>
                  <a:txBody>
                    <a:bodyPr/>
                    <a:lstStyle/>
                    <a:p>
                      <a:pPr algn="ctr">
                        <a:lnSpc>
                          <a:spcPct val="107000"/>
                        </a:lnSpc>
                        <a:spcAft>
                          <a:spcPts val="0"/>
                        </a:spcAft>
                      </a:pPr>
                      <a:r>
                        <a:rPr lang="es-EC" sz="1000">
                          <a:effectLst/>
                        </a:rPr>
                        <a:t>Bolivia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423,5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1.938,9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162,2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a:effectLst/>
                        </a:rPr>
                        <a:t>574,1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-61,7%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000" dirty="0">
                          <a:effectLst/>
                        </a:rPr>
                        <a:t>-70,39%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8680996"/>
                  </a:ext>
                </a:extLst>
              </a:tr>
            </a:tbl>
          </a:graphicData>
        </a:graphic>
      </p:graphicFrame>
      <p:sp>
        <p:nvSpPr>
          <p:cNvPr id="9" name="CuadroTexto 8">
            <a:extLst>
              <a:ext uri="{FF2B5EF4-FFF2-40B4-BE49-F238E27FC236}">
                <a16:creationId xmlns:a16="http://schemas.microsoft.com/office/drawing/2014/main" id="{13B4FCB9-5C8E-464A-A9EF-1652AD97C0F3}"/>
              </a:ext>
            </a:extLst>
          </p:cNvPr>
          <p:cNvSpPr txBox="1"/>
          <p:nvPr/>
        </p:nvSpPr>
        <p:spPr>
          <a:xfrm>
            <a:off x="358814" y="3754128"/>
            <a:ext cx="4213186"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s-EC" dirty="0">
                <a:latin typeface="Lato Light" panose="020F0502020204030203" pitchFamily="34" charset="0"/>
                <a:ea typeface="Lato Light" panose="020F0502020204030203" pitchFamily="34" charset="0"/>
                <a:cs typeface="Lato Light" panose="020F0502020204030203" pitchFamily="34" charset="0"/>
              </a:rPr>
              <a:t>Para los tres países se observa una variación negativa, siendo la mayor variación la disminución de aproximadamente 70% en las exportaciones a </a:t>
            </a:r>
            <a:r>
              <a:rPr lang="es-EC" b="1" dirty="0">
                <a:latin typeface="Lato Light" panose="020F0502020204030203" pitchFamily="34" charset="0"/>
                <a:ea typeface="Lato Light" panose="020F0502020204030203" pitchFamily="34" charset="0"/>
                <a:cs typeface="Lato Light" panose="020F0502020204030203" pitchFamily="34" charset="0"/>
              </a:rPr>
              <a:t>Bolivia</a:t>
            </a:r>
            <a:r>
              <a:rPr lang="es-EC" dirty="0">
                <a:latin typeface="Lato Light" panose="020F0502020204030203" pitchFamily="34" charset="0"/>
                <a:ea typeface="Lato Light" panose="020F0502020204030203" pitchFamily="34" charset="0"/>
                <a:cs typeface="Lato Light" panose="020F0502020204030203" pitchFamily="34" charset="0"/>
              </a:rPr>
              <a:t>.</a:t>
            </a:r>
            <a:endParaRPr kumimoji="0" lang="es-EC" sz="140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0" name="CuadroTexto 9">
            <a:extLst>
              <a:ext uri="{FF2B5EF4-FFF2-40B4-BE49-F238E27FC236}">
                <a16:creationId xmlns:a16="http://schemas.microsoft.com/office/drawing/2014/main" id="{B4374C20-AFFA-44D2-B174-40A8309BA0CB}"/>
              </a:ext>
            </a:extLst>
          </p:cNvPr>
          <p:cNvSpPr txBox="1"/>
          <p:nvPr/>
        </p:nvSpPr>
        <p:spPr>
          <a:xfrm>
            <a:off x="5503055" y="3746945"/>
            <a:ext cx="3441490"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Factor:</a:t>
            </a:r>
          </a:p>
          <a:p>
            <a:pPr algn="just"/>
            <a:r>
              <a:rPr lang="es-EC" sz="1200" dirty="0">
                <a:latin typeface="Lato Light" panose="020F0502020204030203" pitchFamily="34" charset="0"/>
                <a:ea typeface="Lato Light" panose="020F0502020204030203" pitchFamily="34" charset="0"/>
                <a:cs typeface="Lato Light" panose="020F0502020204030203" pitchFamily="34" charset="0"/>
              </a:rPr>
              <a:t>La disminución promedio de las capturas de 30% en 2016 por el fenómeno natural de El Niño.</a:t>
            </a:r>
          </a:p>
          <a:p>
            <a:pPr marL="0" marR="0" indent="0" algn="just" defTabSz="914400" rtl="0" fontAlgn="auto" latinLnBrk="0" hangingPunct="0">
              <a:lnSpc>
                <a:spcPct val="100000"/>
              </a:lnSpc>
              <a:spcBef>
                <a:spcPts val="0"/>
              </a:spcBef>
              <a:spcAft>
                <a:spcPts val="0"/>
              </a:spcAft>
              <a:buClrTx/>
              <a:buSzTx/>
              <a:buFontTx/>
              <a:buNone/>
              <a:tabLst/>
            </a:pPr>
            <a:endPar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4971556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70169"/>
            <a:ext cx="946854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1600" b="1" dirty="0">
                <a:latin typeface="Lato Black" panose="020F0502020204030203" pitchFamily="34" charset="0"/>
                <a:ea typeface="Lato Black" panose="020F0502020204030203" pitchFamily="34" charset="0"/>
                <a:cs typeface="Lato Black" panose="020F0502020204030203" pitchFamily="34" charset="0"/>
              </a:rPr>
              <a:t>Evolución mensual de las exportaciones de atún de Ecuador a Bolivia 2015 - 2016 (FOB) miles USD</a:t>
            </a:r>
          </a:p>
          <a:p>
            <a:pPr algn="ctr">
              <a:defRPr sz="5400" i="1">
                <a:solidFill>
                  <a:srgbClr val="FFFFFF"/>
                </a:solidFill>
                <a:latin typeface="Lato Black"/>
                <a:ea typeface="Lato Black"/>
                <a:cs typeface="Lato Black"/>
                <a:sym typeface="Lato Black"/>
              </a:defRPr>
            </a:pPr>
            <a:endParaRPr dirty="0"/>
          </a:p>
        </p:txBody>
      </p:sp>
      <p:sp>
        <p:nvSpPr>
          <p:cNvPr id="4" name="CuadroTexto 3">
            <a:extLst>
              <a:ext uri="{FF2B5EF4-FFF2-40B4-BE49-F238E27FC236}">
                <a16:creationId xmlns:a16="http://schemas.microsoft.com/office/drawing/2014/main" id="{DB0E7539-80D7-4896-9328-EE31819E7604}"/>
              </a:ext>
            </a:extLst>
          </p:cNvPr>
          <p:cNvSpPr txBox="1"/>
          <p:nvPr/>
        </p:nvSpPr>
        <p:spPr>
          <a:xfrm>
            <a:off x="2063444" y="3344568"/>
            <a:ext cx="7156007"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Figura 19. </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r>
              <a:rPr lang="es-EC" sz="1200" dirty="0">
                <a:latin typeface="Lato Light" panose="020F0502020204030203" pitchFamily="34" charset="0"/>
                <a:ea typeface="Lato Light" panose="020F0502020204030203" pitchFamily="34" charset="0"/>
                <a:cs typeface="Lato Light" panose="020F0502020204030203" pitchFamily="34" charset="0"/>
              </a:rPr>
              <a:t>Evolución mensual de las exportaciones de atún de Ecuador a Bolivia 2015 - 2016</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CuadroTexto 4">
            <a:extLst>
              <a:ext uri="{FF2B5EF4-FFF2-40B4-BE49-F238E27FC236}">
                <a16:creationId xmlns:a16="http://schemas.microsoft.com/office/drawing/2014/main" id="{FA9F4479-1838-454B-AD31-7FB9D2D2EC36}"/>
              </a:ext>
            </a:extLst>
          </p:cNvPr>
          <p:cNvSpPr txBox="1"/>
          <p:nvPr/>
        </p:nvSpPr>
        <p:spPr>
          <a:xfrm>
            <a:off x="4371458" y="3761330"/>
            <a:ext cx="17186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(ITC, 2018)</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CuadroTexto 8">
            <a:extLst>
              <a:ext uri="{FF2B5EF4-FFF2-40B4-BE49-F238E27FC236}">
                <a16:creationId xmlns:a16="http://schemas.microsoft.com/office/drawing/2014/main" id="{13B4FCB9-5C8E-464A-A9EF-1652AD97C0F3}"/>
              </a:ext>
            </a:extLst>
          </p:cNvPr>
          <p:cNvSpPr txBox="1"/>
          <p:nvPr/>
        </p:nvSpPr>
        <p:spPr>
          <a:xfrm>
            <a:off x="358814" y="4249928"/>
            <a:ext cx="421318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s-EC" sz="1200" dirty="0">
                <a:latin typeface="Lato Light" panose="020F0502020204030203" pitchFamily="34" charset="0"/>
                <a:ea typeface="Lato Light" panose="020F0502020204030203" pitchFamily="34" charset="0"/>
                <a:cs typeface="Lato Light" panose="020F0502020204030203" pitchFamily="34" charset="0"/>
              </a:rPr>
              <a:t>Existe decrecimiento de las exportaciones de atún desde Ecuador a Bolivia con respecto al año 2015, debido al bajo desempeño durante los meses de junio, agosto y septiembre.</a:t>
            </a:r>
          </a:p>
        </p:txBody>
      </p:sp>
      <p:sp>
        <p:nvSpPr>
          <p:cNvPr id="10" name="CuadroTexto 9">
            <a:extLst>
              <a:ext uri="{FF2B5EF4-FFF2-40B4-BE49-F238E27FC236}">
                <a16:creationId xmlns:a16="http://schemas.microsoft.com/office/drawing/2014/main" id="{B4374C20-AFFA-44D2-B174-40A8309BA0CB}"/>
              </a:ext>
            </a:extLst>
          </p:cNvPr>
          <p:cNvSpPr txBox="1"/>
          <p:nvPr/>
        </p:nvSpPr>
        <p:spPr>
          <a:xfrm>
            <a:off x="5503055" y="4042940"/>
            <a:ext cx="3441490"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Factor:</a:t>
            </a:r>
          </a:p>
          <a:p>
            <a:pPr algn="just"/>
            <a:r>
              <a:rPr lang="es-EC" sz="1200" dirty="0">
                <a:latin typeface="Lato Light" panose="020F0502020204030203" pitchFamily="34" charset="0"/>
                <a:ea typeface="Lato Light" panose="020F0502020204030203" pitchFamily="34" charset="0"/>
                <a:cs typeface="Lato Light" panose="020F0502020204030203" pitchFamily="34" charset="0"/>
              </a:rPr>
              <a:t>Periodo de veda del atún según </a:t>
            </a:r>
            <a:r>
              <a:rPr lang="es-ES" sz="1200" dirty="0">
                <a:latin typeface="Lato Light" panose="020F0502020204030203" pitchFamily="34" charset="0"/>
                <a:ea typeface="Lato Light" panose="020F0502020204030203" pitchFamily="34" charset="0"/>
                <a:cs typeface="Lato Light" panose="020F0502020204030203" pitchFamily="34" charset="0"/>
              </a:rPr>
              <a:t>Acuerdo Ministerial 0082-A del 22 de julio de 2016 al 28 de septiembre 2016 en el que 45 de 103 buques paralizan sus actividades.</a:t>
            </a:r>
          </a:p>
          <a:p>
            <a:pPr algn="just"/>
            <a:br>
              <a:rPr lang="es-ES" sz="1200" dirty="0">
                <a:latin typeface="Lato Light" panose="020F0502020204030203" pitchFamily="34" charset="0"/>
                <a:ea typeface="Lato Light" panose="020F0502020204030203" pitchFamily="34" charset="0"/>
                <a:cs typeface="Lato Light" panose="020F0502020204030203" pitchFamily="34" charset="0"/>
              </a:rPr>
            </a:br>
            <a:br>
              <a:rPr lang="es-ES" sz="1200" dirty="0">
                <a:latin typeface="Lato Light" panose="020F0502020204030203" pitchFamily="34" charset="0"/>
                <a:ea typeface="Lato Light" panose="020F0502020204030203" pitchFamily="34" charset="0"/>
                <a:cs typeface="Lato Light" panose="020F0502020204030203" pitchFamily="34" charset="0"/>
              </a:rPr>
            </a:br>
            <a:endParaRPr kumimoji="0" lang="es-EC" sz="12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11" name="Gráfico 10">
            <a:extLst>
              <a:ext uri="{FF2B5EF4-FFF2-40B4-BE49-F238E27FC236}">
                <a16:creationId xmlns:a16="http://schemas.microsoft.com/office/drawing/2014/main" id="{11BA3101-3650-4F99-B495-5DD73C4CCA99}"/>
              </a:ext>
            </a:extLst>
          </p:cNvPr>
          <p:cNvGraphicFramePr/>
          <p:nvPr>
            <p:extLst>
              <p:ext uri="{D42A27DB-BD31-4B8C-83A1-F6EECF244321}">
                <p14:modId xmlns:p14="http://schemas.microsoft.com/office/powerpoint/2010/main" val="2704589871"/>
              </p:ext>
            </p:extLst>
          </p:nvPr>
        </p:nvGraphicFramePr>
        <p:xfrm>
          <a:off x="2231170" y="885126"/>
          <a:ext cx="5514975" cy="2647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5254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70169"/>
            <a:ext cx="946854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1800" i="1" dirty="0">
                <a:sym typeface="Lato Black"/>
              </a:rPr>
              <a:t>Evolución de las exportaciones de atún de Ecuador a los países de la CAN 2015 – 2016</a:t>
            </a:r>
          </a:p>
          <a:p>
            <a:pPr algn="ctr">
              <a:defRPr sz="5400" i="1">
                <a:solidFill>
                  <a:srgbClr val="FFFFFF"/>
                </a:solidFill>
                <a:latin typeface="Lato Black"/>
                <a:ea typeface="Lato Black"/>
                <a:cs typeface="Lato Black"/>
                <a:sym typeface="Lato Black"/>
              </a:defRPr>
            </a:pPr>
            <a:endParaRPr dirty="0"/>
          </a:p>
        </p:txBody>
      </p:sp>
      <p:sp>
        <p:nvSpPr>
          <p:cNvPr id="4" name="CuadroTexto 3">
            <a:extLst>
              <a:ext uri="{FF2B5EF4-FFF2-40B4-BE49-F238E27FC236}">
                <a16:creationId xmlns:a16="http://schemas.microsoft.com/office/drawing/2014/main" id="{DB0E7539-80D7-4896-9328-EE31819E7604}"/>
              </a:ext>
            </a:extLst>
          </p:cNvPr>
          <p:cNvSpPr txBox="1"/>
          <p:nvPr/>
        </p:nvSpPr>
        <p:spPr>
          <a:xfrm>
            <a:off x="1788538" y="1328380"/>
            <a:ext cx="7156007"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Tabla 10. </a:t>
            </a:r>
            <a:endParaRPr lang="es-EC" sz="1200" b="1" i="1" dirty="0">
              <a:latin typeface="Lato Light" panose="020F0502020204030203" pitchFamily="34" charset="0"/>
              <a:ea typeface="Lato Light" panose="020F0502020204030203" pitchFamily="34" charset="0"/>
              <a:cs typeface="Lato Light" panose="020F0502020204030203" pitchFamily="34" charset="0"/>
            </a:endParaRPr>
          </a:p>
          <a:p>
            <a:r>
              <a:rPr lang="es-EC" sz="1200" i="1" dirty="0">
                <a:latin typeface="Lato Light" panose="020F0502020204030203" pitchFamily="34" charset="0"/>
                <a:ea typeface="Lato Light" panose="020F0502020204030203" pitchFamily="34" charset="0"/>
                <a:cs typeface="Lato Light" panose="020F0502020204030203" pitchFamily="34" charset="0"/>
              </a:rPr>
              <a:t>Precio de exportación de atún por kg CAN - Bolivia 2015</a:t>
            </a:r>
          </a:p>
          <a:p>
            <a:pPr marL="0" marR="0" indent="0" algn="l" defTabSz="914400" rtl="0" fontAlgn="auto" latinLnBrk="0" hangingPunct="0">
              <a:lnSpc>
                <a:spcPct val="100000"/>
              </a:lnSpc>
              <a:spcBef>
                <a:spcPts val="0"/>
              </a:spcBef>
              <a:spcAft>
                <a:spcPts val="0"/>
              </a:spcAft>
              <a:buClrTx/>
              <a:buSzTx/>
              <a:buFontTx/>
              <a:buNone/>
              <a:tabLst/>
            </a:pPr>
            <a:endParaRPr kumimoji="0" lang="es-EC" sz="1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CuadroTexto 4">
            <a:extLst>
              <a:ext uri="{FF2B5EF4-FFF2-40B4-BE49-F238E27FC236}">
                <a16:creationId xmlns:a16="http://schemas.microsoft.com/office/drawing/2014/main" id="{FA9F4479-1838-454B-AD31-7FB9D2D2EC36}"/>
              </a:ext>
            </a:extLst>
          </p:cNvPr>
          <p:cNvSpPr txBox="1"/>
          <p:nvPr/>
        </p:nvSpPr>
        <p:spPr>
          <a:xfrm>
            <a:off x="1788538" y="2942143"/>
            <a:ext cx="209234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(Cobusgroup,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CuadroTexto 8">
            <a:extLst>
              <a:ext uri="{FF2B5EF4-FFF2-40B4-BE49-F238E27FC236}">
                <a16:creationId xmlns:a16="http://schemas.microsoft.com/office/drawing/2014/main" id="{13B4FCB9-5C8E-464A-A9EF-1652AD97C0F3}"/>
              </a:ext>
            </a:extLst>
          </p:cNvPr>
          <p:cNvSpPr txBox="1"/>
          <p:nvPr/>
        </p:nvSpPr>
        <p:spPr>
          <a:xfrm>
            <a:off x="358814" y="3754128"/>
            <a:ext cx="4213186"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s-EC" dirty="0">
                <a:latin typeface="Lato Light" panose="020F0502020204030203" pitchFamily="34" charset="0"/>
                <a:ea typeface="Lato Light" panose="020F0502020204030203" pitchFamily="34" charset="0"/>
                <a:cs typeface="Lato Light" panose="020F0502020204030203" pitchFamily="34" charset="0"/>
              </a:rPr>
              <a:t>En base al análisis por precio, Ecuador es más competitivo frente a Colombia y Perú para acceder al mercado de Bolivia.</a:t>
            </a:r>
            <a:endParaRPr kumimoji="0" lang="es-EC" sz="140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0" name="CuadroTexto 9">
            <a:extLst>
              <a:ext uri="{FF2B5EF4-FFF2-40B4-BE49-F238E27FC236}">
                <a16:creationId xmlns:a16="http://schemas.microsoft.com/office/drawing/2014/main" id="{B4374C20-AFFA-44D2-B174-40A8309BA0CB}"/>
              </a:ext>
            </a:extLst>
          </p:cNvPr>
          <p:cNvSpPr txBox="1"/>
          <p:nvPr/>
        </p:nvSpPr>
        <p:spPr>
          <a:xfrm>
            <a:off x="5503055" y="3746945"/>
            <a:ext cx="3441490"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rPr>
              <a:t>Factor:</a:t>
            </a:r>
          </a:p>
          <a:p>
            <a:pPr algn="just"/>
            <a:r>
              <a:rPr lang="es-EC" sz="1200" dirty="0">
                <a:latin typeface="Lato Light" panose="020F0502020204030203" pitchFamily="34" charset="0"/>
                <a:ea typeface="Lato Light" panose="020F0502020204030203" pitchFamily="34" charset="0"/>
                <a:cs typeface="Lato Light" panose="020F0502020204030203" pitchFamily="34" charset="0"/>
              </a:rPr>
              <a:t>El mercado principal de Colombia es Estados Unidos y de Perú es Alemania e Italia.</a:t>
            </a:r>
          </a:p>
          <a:p>
            <a:pPr marL="0" marR="0" indent="0" algn="just" defTabSz="914400" rtl="0" fontAlgn="auto" latinLnBrk="0" hangingPunct="0">
              <a:lnSpc>
                <a:spcPct val="100000"/>
              </a:lnSpc>
              <a:spcBef>
                <a:spcPts val="0"/>
              </a:spcBef>
              <a:spcAft>
                <a:spcPts val="0"/>
              </a:spcAft>
              <a:buClrTx/>
              <a:buSzTx/>
              <a:buFontTx/>
              <a:buNone/>
              <a:tabLst/>
            </a:pPr>
            <a:endParaRPr kumimoji="0" lang="es-EC" sz="1400" b="1"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2" name="Tabla 1">
            <a:extLst>
              <a:ext uri="{FF2B5EF4-FFF2-40B4-BE49-F238E27FC236}">
                <a16:creationId xmlns:a16="http://schemas.microsoft.com/office/drawing/2014/main" id="{CD2C2635-A843-44A2-9882-3C46C52704F9}"/>
              </a:ext>
            </a:extLst>
          </p:cNvPr>
          <p:cNvGraphicFramePr>
            <a:graphicFrameLocks noGrp="1"/>
          </p:cNvGraphicFramePr>
          <p:nvPr>
            <p:extLst>
              <p:ext uri="{D42A27DB-BD31-4B8C-83A1-F6EECF244321}">
                <p14:modId xmlns:p14="http://schemas.microsoft.com/office/powerpoint/2010/main" val="532464026"/>
              </p:ext>
            </p:extLst>
          </p:nvPr>
        </p:nvGraphicFramePr>
        <p:xfrm>
          <a:off x="2936786" y="1891265"/>
          <a:ext cx="3780790" cy="939167"/>
        </p:xfrm>
        <a:graphic>
          <a:graphicData uri="http://schemas.openxmlformats.org/drawingml/2006/table">
            <a:tbl>
              <a:tblPr firstRow="1" firstCol="1" bandRow="1">
                <a:tableStyleId>{1FECB4D8-DB02-4DC6-A0A2-4F2EBAE1DC90}</a:tableStyleId>
              </a:tblPr>
              <a:tblGrid>
                <a:gridCol w="1303655">
                  <a:extLst>
                    <a:ext uri="{9D8B030D-6E8A-4147-A177-3AD203B41FA5}">
                      <a16:colId xmlns:a16="http://schemas.microsoft.com/office/drawing/2014/main" val="321680858"/>
                    </a:ext>
                  </a:extLst>
                </a:gridCol>
                <a:gridCol w="1306830">
                  <a:extLst>
                    <a:ext uri="{9D8B030D-6E8A-4147-A177-3AD203B41FA5}">
                      <a16:colId xmlns:a16="http://schemas.microsoft.com/office/drawing/2014/main" val="1777785147"/>
                    </a:ext>
                  </a:extLst>
                </a:gridCol>
                <a:gridCol w="1170305">
                  <a:extLst>
                    <a:ext uri="{9D8B030D-6E8A-4147-A177-3AD203B41FA5}">
                      <a16:colId xmlns:a16="http://schemas.microsoft.com/office/drawing/2014/main" val="2102911077"/>
                    </a:ext>
                  </a:extLst>
                </a:gridCol>
              </a:tblGrid>
              <a:tr h="175895">
                <a:tc>
                  <a:txBody>
                    <a:bodyPr/>
                    <a:lstStyle/>
                    <a:p>
                      <a:pPr algn="ctr">
                        <a:lnSpc>
                          <a:spcPct val="107000"/>
                        </a:lnSpc>
                        <a:spcAft>
                          <a:spcPts val="0"/>
                        </a:spcAft>
                      </a:pPr>
                      <a:r>
                        <a:rPr lang="es-EC" sz="1200" dirty="0">
                          <a:effectLst/>
                        </a:rPr>
                        <a:t>País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Unidad comercial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Precio Unitario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377045"/>
                  </a:ext>
                </a:extLst>
              </a:tr>
              <a:tr h="0">
                <a:tc>
                  <a:txBody>
                    <a:bodyPr/>
                    <a:lstStyle/>
                    <a:p>
                      <a:pPr algn="ctr">
                        <a:lnSpc>
                          <a:spcPct val="107000"/>
                        </a:lnSpc>
                        <a:spcAft>
                          <a:spcPts val="0"/>
                        </a:spcAft>
                      </a:pPr>
                      <a:r>
                        <a:rPr lang="es-EC" sz="1200" dirty="0">
                          <a:effectLst/>
                        </a:rPr>
                        <a:t>Colombia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802005" algn="l"/>
                        </a:tabLst>
                      </a:pPr>
                      <a:r>
                        <a:rPr lang="es-EC" sz="1200" dirty="0">
                          <a:effectLst/>
                        </a:rPr>
                        <a:t>Kg neto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$ 3,98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515146"/>
                  </a:ext>
                </a:extLst>
              </a:tr>
              <a:tr h="0">
                <a:tc>
                  <a:txBody>
                    <a:bodyPr/>
                    <a:lstStyle/>
                    <a:p>
                      <a:pPr algn="ctr">
                        <a:lnSpc>
                          <a:spcPct val="107000"/>
                        </a:lnSpc>
                        <a:spcAft>
                          <a:spcPts val="0"/>
                        </a:spcAft>
                      </a:pPr>
                      <a:r>
                        <a:rPr lang="es-EC" sz="1200" dirty="0">
                          <a:effectLst/>
                        </a:rPr>
                        <a:t>Perú</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Kg neto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$ 4,65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7533733"/>
                  </a:ext>
                </a:extLst>
              </a:tr>
              <a:tr h="0">
                <a:tc>
                  <a:txBody>
                    <a:bodyPr/>
                    <a:lstStyle/>
                    <a:p>
                      <a:pPr algn="ctr">
                        <a:lnSpc>
                          <a:spcPct val="107000"/>
                        </a:lnSpc>
                        <a:spcAft>
                          <a:spcPts val="0"/>
                        </a:spcAft>
                      </a:pPr>
                      <a:r>
                        <a:rPr lang="es-EC" sz="1200" dirty="0">
                          <a:effectLst/>
                        </a:rPr>
                        <a:t>Ecuador</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Kg neto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$ 3,66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688356"/>
                  </a:ext>
                </a:extLst>
              </a:tr>
            </a:tbl>
          </a:graphicData>
        </a:graphic>
      </p:graphicFrame>
    </p:spTree>
    <p:extLst>
      <p:ext uri="{BB962C8B-B14F-4D97-AF65-F5344CB8AC3E}">
        <p14:creationId xmlns:p14="http://schemas.microsoft.com/office/powerpoint/2010/main" val="29206259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2892056" y="-332317"/>
            <a:ext cx="6630186"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219554" y="2074662"/>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400" dirty="0"/>
              <a:t>Medidas no arancelarias</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951B4E76-9388-41BD-B09F-405740077F18}"/>
              </a:ext>
            </a:extLst>
          </p:cNvPr>
          <p:cNvGraphicFramePr>
            <a:graphicFrameLocks noGrp="1"/>
          </p:cNvGraphicFramePr>
          <p:nvPr>
            <p:extLst>
              <p:ext uri="{D42A27DB-BD31-4B8C-83A1-F6EECF244321}">
                <p14:modId xmlns:p14="http://schemas.microsoft.com/office/powerpoint/2010/main" val="290990154"/>
              </p:ext>
            </p:extLst>
          </p:nvPr>
        </p:nvGraphicFramePr>
        <p:xfrm>
          <a:off x="3209626" y="2184972"/>
          <a:ext cx="5657927" cy="1705738"/>
        </p:xfrm>
        <a:graphic>
          <a:graphicData uri="http://schemas.openxmlformats.org/drawingml/2006/table">
            <a:tbl>
              <a:tblPr firstRow="1" firstCol="1" bandRow="1">
                <a:tableStyleId>{1FECB4D8-DB02-4DC6-A0A2-4F2EBAE1DC90}</a:tableStyleId>
              </a:tblPr>
              <a:tblGrid>
                <a:gridCol w="2840300">
                  <a:extLst>
                    <a:ext uri="{9D8B030D-6E8A-4147-A177-3AD203B41FA5}">
                      <a16:colId xmlns:a16="http://schemas.microsoft.com/office/drawing/2014/main" val="3165169570"/>
                    </a:ext>
                  </a:extLst>
                </a:gridCol>
                <a:gridCol w="2817627">
                  <a:extLst>
                    <a:ext uri="{9D8B030D-6E8A-4147-A177-3AD203B41FA5}">
                      <a16:colId xmlns:a16="http://schemas.microsoft.com/office/drawing/2014/main" val="1746340242"/>
                    </a:ext>
                  </a:extLst>
                </a:gridCol>
              </a:tblGrid>
              <a:tr h="0">
                <a:tc gridSpan="2">
                  <a:txBody>
                    <a:bodyPr/>
                    <a:lstStyle/>
                    <a:p>
                      <a:pPr algn="ctr">
                        <a:lnSpc>
                          <a:spcPct val="200000"/>
                        </a:lnSpc>
                        <a:spcAft>
                          <a:spcPts val="0"/>
                        </a:spcAft>
                      </a:pPr>
                      <a:r>
                        <a:rPr lang="es-EC" sz="1100" dirty="0">
                          <a:effectLst/>
                        </a:rPr>
                        <a:t>Tabla comparativa de medidas no arancelarias</a:t>
                      </a:r>
                      <a:endParaRPr lang="es-EC" sz="105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2630731605"/>
                  </a:ext>
                </a:extLst>
              </a:tr>
              <a:tr h="0">
                <a:tc>
                  <a:txBody>
                    <a:bodyPr/>
                    <a:lstStyle/>
                    <a:p>
                      <a:pPr algn="ctr">
                        <a:lnSpc>
                          <a:spcPct val="200000"/>
                        </a:lnSpc>
                        <a:spcAft>
                          <a:spcPts val="0"/>
                        </a:spcAft>
                      </a:pPr>
                      <a:r>
                        <a:rPr lang="es-EC" sz="1100" b="0" dirty="0">
                          <a:effectLst/>
                        </a:rPr>
                        <a:t>Exportación de atún en conserva - Ecuador</a:t>
                      </a:r>
                      <a:endParaRPr lang="es-EC" sz="1050" b="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a:txBody>
                    <a:bodyPr/>
                    <a:lstStyle/>
                    <a:p>
                      <a:pPr algn="ctr">
                        <a:lnSpc>
                          <a:spcPct val="200000"/>
                        </a:lnSpc>
                        <a:spcAft>
                          <a:spcPts val="0"/>
                        </a:spcAft>
                      </a:pPr>
                      <a:r>
                        <a:rPr lang="es-EC" sz="1100" dirty="0">
                          <a:effectLst/>
                        </a:rPr>
                        <a:t>Importación de atún en conserva – Bolivia</a:t>
                      </a:r>
                      <a:endParaRPr lang="es-EC" sz="105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extLst>
                  <a:ext uri="{0D108BD9-81ED-4DB2-BD59-A6C34878D82A}">
                    <a16:rowId xmlns:a16="http://schemas.microsoft.com/office/drawing/2014/main" val="644951429"/>
                  </a:ext>
                </a:extLst>
              </a:tr>
              <a:tr h="0">
                <a:tc>
                  <a:txBody>
                    <a:bodyPr/>
                    <a:lstStyle/>
                    <a:p>
                      <a:pPr marL="342900" lvl="0" indent="-342900" algn="just">
                        <a:lnSpc>
                          <a:spcPct val="115000"/>
                        </a:lnSpc>
                        <a:spcAft>
                          <a:spcPts val="0"/>
                        </a:spcAft>
                        <a:buFont typeface="Symbol" panose="05050102010706020507" pitchFamily="18" charset="2"/>
                        <a:buChar char=""/>
                      </a:pPr>
                      <a:r>
                        <a:rPr lang="es-EC" sz="1100" b="0" dirty="0">
                          <a:effectLst/>
                        </a:rPr>
                        <a:t>Certificado Sanitario de Exportación para alimentos procesados (ARCSA)</a:t>
                      </a:r>
                      <a:endParaRPr lang="es-EC" sz="1050" b="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a:txBody>
                    <a:bodyPr/>
                    <a:lstStyle/>
                    <a:p>
                      <a:pPr marL="342900" lvl="0" indent="-342900" algn="just">
                        <a:lnSpc>
                          <a:spcPct val="115000"/>
                        </a:lnSpc>
                        <a:spcAft>
                          <a:spcPts val="0"/>
                        </a:spcAft>
                        <a:buFont typeface="Symbol" panose="05050102010706020507" pitchFamily="18" charset="2"/>
                        <a:buChar char=""/>
                      </a:pPr>
                      <a:r>
                        <a:rPr lang="es-EC" sz="1100" dirty="0">
                          <a:effectLst/>
                        </a:rPr>
                        <a:t>Registro Sanitario de Empresas Importadoras</a:t>
                      </a:r>
                      <a:endParaRPr lang="es-EC" sz="1050" dirty="0">
                        <a:effectLst/>
                      </a:endParaRPr>
                    </a:p>
                    <a:p>
                      <a:pPr marL="342900" lvl="0" indent="-342900" algn="just">
                        <a:lnSpc>
                          <a:spcPct val="115000"/>
                        </a:lnSpc>
                        <a:spcAft>
                          <a:spcPts val="0"/>
                        </a:spcAft>
                        <a:buFont typeface="Symbol" panose="05050102010706020507" pitchFamily="18" charset="2"/>
                        <a:buChar char=""/>
                      </a:pPr>
                      <a:r>
                        <a:rPr lang="es-EC" sz="1100" dirty="0">
                          <a:effectLst/>
                        </a:rPr>
                        <a:t>Permiso de Inocuidad Alimentaria de Importación</a:t>
                      </a:r>
                      <a:endParaRPr lang="es-EC" sz="1050" dirty="0">
                        <a:effectLst/>
                      </a:endParaRPr>
                    </a:p>
                    <a:p>
                      <a:pPr marL="342900" lvl="0" indent="-342900" algn="just">
                        <a:lnSpc>
                          <a:spcPct val="115000"/>
                        </a:lnSpc>
                        <a:spcAft>
                          <a:spcPts val="0"/>
                        </a:spcAft>
                        <a:buFont typeface="Symbol" panose="05050102010706020507" pitchFamily="18" charset="2"/>
                        <a:buChar char=""/>
                      </a:pPr>
                      <a:r>
                        <a:rPr lang="es-EC" sz="1100" dirty="0">
                          <a:effectLst/>
                        </a:rPr>
                        <a:t>Norma de etiquetado de alimentos preenvasados</a:t>
                      </a:r>
                      <a:endParaRPr lang="es-EC" sz="105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extLst>
                  <a:ext uri="{0D108BD9-81ED-4DB2-BD59-A6C34878D82A}">
                    <a16:rowId xmlns:a16="http://schemas.microsoft.com/office/drawing/2014/main" val="3413428397"/>
                  </a:ext>
                </a:extLst>
              </a:tr>
            </a:tbl>
          </a:graphicData>
        </a:graphic>
      </p:graphicFrame>
      <p:sp>
        <p:nvSpPr>
          <p:cNvPr id="10" name="Argumentative">
            <a:extLst>
              <a:ext uri="{FF2B5EF4-FFF2-40B4-BE49-F238E27FC236}">
                <a16:creationId xmlns:a16="http://schemas.microsoft.com/office/drawing/2014/main" id="{8BD38EBA-7759-49A3-B918-C86F361C5A0F}"/>
              </a:ext>
            </a:extLst>
          </p:cNvPr>
          <p:cNvSpPr txBox="1"/>
          <p:nvPr/>
        </p:nvSpPr>
        <p:spPr>
          <a:xfrm>
            <a:off x="4339042" y="550893"/>
            <a:ext cx="373621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sz="2400" dirty="0"/>
              <a:t>Tabla comparativa de medidas no arancelarias</a:t>
            </a:r>
            <a:endParaRPr sz="2400" dirty="0"/>
          </a:p>
        </p:txBody>
      </p:sp>
      <p:sp>
        <p:nvSpPr>
          <p:cNvPr id="4" name="Rectángulo 3">
            <a:extLst>
              <a:ext uri="{FF2B5EF4-FFF2-40B4-BE49-F238E27FC236}">
                <a16:creationId xmlns:a16="http://schemas.microsoft.com/office/drawing/2014/main" id="{06A9341C-4D80-48E5-AAE0-EB893B19AFE1}"/>
              </a:ext>
            </a:extLst>
          </p:cNvPr>
          <p:cNvSpPr/>
          <p:nvPr/>
        </p:nvSpPr>
        <p:spPr>
          <a:xfrm>
            <a:off x="3141920" y="1435055"/>
            <a:ext cx="5793337" cy="835229"/>
          </a:xfrm>
          <a:prstGeom prst="rect">
            <a:avLst/>
          </a:prstGeom>
        </p:spPr>
        <p:txBody>
          <a:bodyPr wrap="square">
            <a:spAutoFit/>
          </a:bodyPr>
          <a:lstStyle/>
          <a:p>
            <a:r>
              <a:rPr lang="es-EC" sz="1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Tabla 12.</a:t>
            </a:r>
            <a:r>
              <a:rPr lang="es-EC"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endParaRPr lang="es-EC" sz="1200" i="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r>
              <a:rPr lang="es-EC" sz="12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Tabla comparativa de medidas no arancelarias aplicadas al comercio internacional de atún en conserva (Bolivia - Ecuador)</a:t>
            </a:r>
          </a:p>
          <a:p>
            <a:pPr>
              <a:lnSpc>
                <a:spcPct val="107000"/>
              </a:lnSpc>
              <a:spcAft>
                <a:spcPts val="800"/>
              </a:spcAft>
            </a:pPr>
            <a:r>
              <a:rPr lang="es-EC"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uadroTexto 10">
            <a:extLst>
              <a:ext uri="{FF2B5EF4-FFF2-40B4-BE49-F238E27FC236}">
                <a16:creationId xmlns:a16="http://schemas.microsoft.com/office/drawing/2014/main" id="{22CEDE9D-10E6-4E96-980C-64102F6788F0}"/>
              </a:ext>
            </a:extLst>
          </p:cNvPr>
          <p:cNvSpPr txBox="1"/>
          <p:nvPr/>
        </p:nvSpPr>
        <p:spPr>
          <a:xfrm>
            <a:off x="3189768" y="3893330"/>
            <a:ext cx="209234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(SENASAG, 2012)</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19919449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6" name="YOUR…"/>
          <p:cNvSpPr txBox="1"/>
          <p:nvPr/>
        </p:nvSpPr>
        <p:spPr>
          <a:xfrm>
            <a:off x="837282" y="2393364"/>
            <a:ext cx="4186410" cy="6832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lnSpc>
                <a:spcPct val="80000"/>
              </a:lnSpc>
              <a:defRPr sz="7500">
                <a:solidFill>
                  <a:srgbClr val="FFFFFF"/>
                </a:solidFill>
                <a:latin typeface="Lato Bold"/>
                <a:ea typeface="Lato Bold"/>
                <a:cs typeface="Lato Bold"/>
                <a:sym typeface="Lato Bold"/>
              </a:defRPr>
            </a:pPr>
            <a:r>
              <a:rPr sz="4800" dirty="0"/>
              <a:t>FACI</a:t>
            </a:r>
            <a:r>
              <a:rPr lang="es-MX" sz="4800" dirty="0"/>
              <a:t>LITADOR</a:t>
            </a:r>
            <a:endParaRPr sz="4800" dirty="0"/>
          </a:p>
        </p:txBody>
      </p:sp>
      <p:sp>
        <p:nvSpPr>
          <p:cNvPr id="497" name="Lari…"/>
          <p:cNvSpPr txBox="1"/>
          <p:nvPr/>
        </p:nvSpPr>
        <p:spPr>
          <a:xfrm>
            <a:off x="5547561" y="4350248"/>
            <a:ext cx="2745690" cy="86174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gn="ctr">
              <a:defRPr sz="2200">
                <a:solidFill>
                  <a:srgbClr val="F3F4F7"/>
                </a:solidFill>
                <a:latin typeface="Lato Bold"/>
                <a:ea typeface="Lato Bold"/>
                <a:cs typeface="Lato Bold"/>
                <a:sym typeface="Lato Bold"/>
              </a:defRPr>
            </a:pPr>
            <a:r>
              <a:rPr lang="es-MX" dirty="0"/>
              <a:t>Kevin Meneses</a:t>
            </a:r>
            <a:endParaRPr dirty="0"/>
          </a:p>
          <a:p>
            <a:pPr algn="ctr">
              <a:defRPr sz="2200" i="1">
                <a:solidFill>
                  <a:srgbClr val="F3F4F7"/>
                </a:solidFill>
                <a:latin typeface="Lato Regular"/>
                <a:ea typeface="Lato Regular"/>
                <a:cs typeface="Lato Regular"/>
                <a:sym typeface="Lato Regular"/>
              </a:defRPr>
            </a:pPr>
            <a:endParaRPr dirty="0"/>
          </a:p>
        </p:txBody>
      </p:sp>
      <p:sp>
        <p:nvSpPr>
          <p:cNvPr id="498" name="Line"/>
          <p:cNvSpPr/>
          <p:nvPr/>
        </p:nvSpPr>
        <p:spPr>
          <a:xfrm>
            <a:off x="952959" y="3076628"/>
            <a:ext cx="3955055" cy="1"/>
          </a:xfrm>
          <a:prstGeom prst="line">
            <a:avLst/>
          </a:prstGeom>
          <a:ln w="19050">
            <a:solidFill>
              <a:srgbClr val="FFFFFF"/>
            </a:solidFill>
          </a:ln>
        </p:spPr>
        <p:txBody>
          <a:bodyPr lIns="45719" rIns="45719"/>
          <a:lstStyle/>
          <a:p>
            <a:endParaRPr/>
          </a:p>
        </p:txBody>
      </p:sp>
      <p:pic>
        <p:nvPicPr>
          <p:cNvPr id="7" name="Picture 2" descr="Image result for espe logo">
            <a:extLst>
              <a:ext uri="{FF2B5EF4-FFF2-40B4-BE49-F238E27FC236}">
                <a16:creationId xmlns:a16="http://schemas.microsoft.com/office/drawing/2014/main" id="{2DD9854C-F368-4EE0-BF5D-449D29273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magen que contiene exterior, persona, árbol, edificio&#10;&#10;Descripción generada con confianza muy alta">
            <a:extLst>
              <a:ext uri="{FF2B5EF4-FFF2-40B4-BE49-F238E27FC236}">
                <a16:creationId xmlns:a16="http://schemas.microsoft.com/office/drawing/2014/main" id="{E3D3CB89-BB38-4292-808F-1A0665DAB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492"/>
          <a:stretch/>
        </p:blipFill>
        <p:spPr>
          <a:xfrm>
            <a:off x="5653917" y="1195823"/>
            <a:ext cx="2352896" cy="315442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2892056" y="-332317"/>
            <a:ext cx="6630186"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219554" y="2074662"/>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400" dirty="0"/>
              <a:t>Ventaja </a:t>
            </a:r>
          </a:p>
          <a:p>
            <a:r>
              <a:rPr lang="es-EC" sz="2400" dirty="0"/>
              <a:t>Comparativa</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6A9341C-4D80-48E5-AAE0-EB893B19AFE1}"/>
              </a:ext>
            </a:extLst>
          </p:cNvPr>
          <p:cNvSpPr/>
          <p:nvPr/>
        </p:nvSpPr>
        <p:spPr>
          <a:xfrm>
            <a:off x="4072433" y="3894715"/>
            <a:ext cx="5793337" cy="465897"/>
          </a:xfrm>
          <a:prstGeom prst="rect">
            <a:avLst/>
          </a:prstGeom>
        </p:spPr>
        <p:txBody>
          <a:bodyPr wrap="square">
            <a:spAutoFit/>
          </a:bodyPr>
          <a:lstStyle/>
          <a:p>
            <a:r>
              <a:rPr lang="es-EC" sz="12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Figura 24.</a:t>
            </a:r>
            <a:r>
              <a:rPr lang="es-EC" sz="12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s-EC" sz="1200" dirty="0">
                <a:latin typeface="Lato Light" panose="020F0502020204030203" pitchFamily="34" charset="0"/>
                <a:ea typeface="Lato Light" panose="020F0502020204030203" pitchFamily="34" charset="0"/>
                <a:cs typeface="Lato Light" panose="020F0502020204030203" pitchFamily="34" charset="0"/>
              </a:rPr>
              <a:t>Balanza Comercial Total Ecuador - Bolivia (Miles USD FOB)</a:t>
            </a:r>
            <a:endParaRPr lang="es-EC" sz="1200" i="1" dirty="0">
              <a:latin typeface="Lato Light" panose="020F0502020204030203" pitchFamily="34" charset="0"/>
              <a:ea typeface="Lato Light" panose="020F0502020204030203" pitchFamily="34" charset="0"/>
              <a:cs typeface="Lato Light" panose="020F0502020204030203" pitchFamily="34" charset="0"/>
            </a:endParaRPr>
          </a:p>
          <a:p>
            <a:pPr>
              <a:lnSpc>
                <a:spcPct val="107000"/>
              </a:lnSpc>
              <a:spcAft>
                <a:spcPts val="800"/>
              </a:spcAft>
            </a:pPr>
            <a:r>
              <a:rPr lang="es-EC"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CuadroTexto 10">
            <a:extLst>
              <a:ext uri="{FF2B5EF4-FFF2-40B4-BE49-F238E27FC236}">
                <a16:creationId xmlns:a16="http://schemas.microsoft.com/office/drawing/2014/main" id="{22CEDE9D-10E6-4E96-980C-64102F6788F0}"/>
              </a:ext>
            </a:extLst>
          </p:cNvPr>
          <p:cNvSpPr txBox="1"/>
          <p:nvPr/>
        </p:nvSpPr>
        <p:spPr>
          <a:xfrm>
            <a:off x="5227994" y="4127663"/>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(PROECUADOR, 2017)</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9" name="Gráfico 8">
            <a:extLst>
              <a:ext uri="{FF2B5EF4-FFF2-40B4-BE49-F238E27FC236}">
                <a16:creationId xmlns:a16="http://schemas.microsoft.com/office/drawing/2014/main" id="{B449D3DC-828B-455F-9A1D-F7265109CDE5}"/>
              </a:ext>
            </a:extLst>
          </p:cNvPr>
          <p:cNvGraphicFramePr/>
          <p:nvPr>
            <p:extLst>
              <p:ext uri="{D42A27DB-BD31-4B8C-83A1-F6EECF244321}">
                <p14:modId xmlns:p14="http://schemas.microsoft.com/office/powerpoint/2010/main" val="486656739"/>
              </p:ext>
            </p:extLst>
          </p:nvPr>
        </p:nvGraphicFramePr>
        <p:xfrm>
          <a:off x="3533296" y="887271"/>
          <a:ext cx="5391150" cy="3007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8764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dirty="0"/>
          </a:p>
        </p:txBody>
      </p:sp>
      <p:sp>
        <p:nvSpPr>
          <p:cNvPr id="525" name="Overcoming…"/>
          <p:cNvSpPr txBox="1"/>
          <p:nvPr/>
        </p:nvSpPr>
        <p:spPr>
          <a:xfrm>
            <a:off x="-75451" y="270169"/>
            <a:ext cx="946854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1800" i="1" dirty="0">
                <a:sym typeface="Lato Black"/>
              </a:rPr>
              <a:t>MATRIZ BCG</a:t>
            </a:r>
          </a:p>
          <a:p>
            <a:pPr algn="ctr">
              <a:defRPr sz="5400" i="1">
                <a:solidFill>
                  <a:srgbClr val="FFFFFF"/>
                </a:solidFill>
                <a:latin typeface="Lato Black"/>
                <a:ea typeface="Lato Black"/>
                <a:cs typeface="Lato Black"/>
                <a:sym typeface="Lato Black"/>
              </a:defRPr>
            </a:pPr>
            <a:endParaRPr dirty="0"/>
          </a:p>
        </p:txBody>
      </p:sp>
      <p:graphicFrame>
        <p:nvGraphicFramePr>
          <p:cNvPr id="3" name="Tabla 2">
            <a:extLst>
              <a:ext uri="{FF2B5EF4-FFF2-40B4-BE49-F238E27FC236}">
                <a16:creationId xmlns:a16="http://schemas.microsoft.com/office/drawing/2014/main" id="{8BA67FAB-6412-4763-9D13-C1DE74CBFEAF}"/>
              </a:ext>
            </a:extLst>
          </p:cNvPr>
          <p:cNvGraphicFramePr>
            <a:graphicFrameLocks noGrp="1"/>
          </p:cNvGraphicFramePr>
          <p:nvPr>
            <p:extLst>
              <p:ext uri="{D42A27DB-BD31-4B8C-83A1-F6EECF244321}">
                <p14:modId xmlns:p14="http://schemas.microsoft.com/office/powerpoint/2010/main" val="519190063"/>
              </p:ext>
            </p:extLst>
          </p:nvPr>
        </p:nvGraphicFramePr>
        <p:xfrm>
          <a:off x="582866" y="1539947"/>
          <a:ext cx="7978268" cy="3274847"/>
        </p:xfrm>
        <a:graphic>
          <a:graphicData uri="http://schemas.openxmlformats.org/drawingml/2006/table">
            <a:tbl>
              <a:tblPr firstRow="1" firstCol="1" bandRow="1">
                <a:tableStyleId>{5940675A-B579-460E-94D1-54222C63F5DA}</a:tableStyleId>
              </a:tblPr>
              <a:tblGrid>
                <a:gridCol w="345465">
                  <a:extLst>
                    <a:ext uri="{9D8B030D-6E8A-4147-A177-3AD203B41FA5}">
                      <a16:colId xmlns:a16="http://schemas.microsoft.com/office/drawing/2014/main" val="2759587618"/>
                    </a:ext>
                  </a:extLst>
                </a:gridCol>
                <a:gridCol w="717728">
                  <a:extLst>
                    <a:ext uri="{9D8B030D-6E8A-4147-A177-3AD203B41FA5}">
                      <a16:colId xmlns:a16="http://schemas.microsoft.com/office/drawing/2014/main" val="1301009648"/>
                    </a:ext>
                  </a:extLst>
                </a:gridCol>
                <a:gridCol w="1381370">
                  <a:extLst>
                    <a:ext uri="{9D8B030D-6E8A-4147-A177-3AD203B41FA5}">
                      <a16:colId xmlns:a16="http://schemas.microsoft.com/office/drawing/2014/main" val="932463040"/>
                    </a:ext>
                  </a:extLst>
                </a:gridCol>
                <a:gridCol w="345465">
                  <a:extLst>
                    <a:ext uri="{9D8B030D-6E8A-4147-A177-3AD203B41FA5}">
                      <a16:colId xmlns:a16="http://schemas.microsoft.com/office/drawing/2014/main" val="816123111"/>
                    </a:ext>
                  </a:extLst>
                </a:gridCol>
                <a:gridCol w="483358">
                  <a:extLst>
                    <a:ext uri="{9D8B030D-6E8A-4147-A177-3AD203B41FA5}">
                      <a16:colId xmlns:a16="http://schemas.microsoft.com/office/drawing/2014/main" val="1649124627"/>
                    </a:ext>
                  </a:extLst>
                </a:gridCol>
                <a:gridCol w="483358">
                  <a:extLst>
                    <a:ext uri="{9D8B030D-6E8A-4147-A177-3AD203B41FA5}">
                      <a16:colId xmlns:a16="http://schemas.microsoft.com/office/drawing/2014/main" val="616992386"/>
                    </a:ext>
                  </a:extLst>
                </a:gridCol>
                <a:gridCol w="345465">
                  <a:extLst>
                    <a:ext uri="{9D8B030D-6E8A-4147-A177-3AD203B41FA5}">
                      <a16:colId xmlns:a16="http://schemas.microsoft.com/office/drawing/2014/main" val="3469956136"/>
                    </a:ext>
                  </a:extLst>
                </a:gridCol>
                <a:gridCol w="569334">
                  <a:extLst>
                    <a:ext uri="{9D8B030D-6E8A-4147-A177-3AD203B41FA5}">
                      <a16:colId xmlns:a16="http://schemas.microsoft.com/office/drawing/2014/main" val="2668549920"/>
                    </a:ext>
                  </a:extLst>
                </a:gridCol>
                <a:gridCol w="382772">
                  <a:extLst>
                    <a:ext uri="{9D8B030D-6E8A-4147-A177-3AD203B41FA5}">
                      <a16:colId xmlns:a16="http://schemas.microsoft.com/office/drawing/2014/main" val="2716471467"/>
                    </a:ext>
                  </a:extLst>
                </a:gridCol>
                <a:gridCol w="414670">
                  <a:extLst>
                    <a:ext uri="{9D8B030D-6E8A-4147-A177-3AD203B41FA5}">
                      <a16:colId xmlns:a16="http://schemas.microsoft.com/office/drawing/2014/main" val="1607241461"/>
                    </a:ext>
                  </a:extLst>
                </a:gridCol>
                <a:gridCol w="339573">
                  <a:extLst>
                    <a:ext uri="{9D8B030D-6E8A-4147-A177-3AD203B41FA5}">
                      <a16:colId xmlns:a16="http://schemas.microsoft.com/office/drawing/2014/main" val="473425661"/>
                    </a:ext>
                  </a:extLst>
                </a:gridCol>
                <a:gridCol w="547656">
                  <a:extLst>
                    <a:ext uri="{9D8B030D-6E8A-4147-A177-3AD203B41FA5}">
                      <a16:colId xmlns:a16="http://schemas.microsoft.com/office/drawing/2014/main" val="1552836100"/>
                    </a:ext>
                  </a:extLst>
                </a:gridCol>
                <a:gridCol w="526901">
                  <a:extLst>
                    <a:ext uri="{9D8B030D-6E8A-4147-A177-3AD203B41FA5}">
                      <a16:colId xmlns:a16="http://schemas.microsoft.com/office/drawing/2014/main" val="4167897038"/>
                    </a:ext>
                  </a:extLst>
                </a:gridCol>
                <a:gridCol w="691116">
                  <a:extLst>
                    <a:ext uri="{9D8B030D-6E8A-4147-A177-3AD203B41FA5}">
                      <a16:colId xmlns:a16="http://schemas.microsoft.com/office/drawing/2014/main" val="3216926559"/>
                    </a:ext>
                  </a:extLst>
                </a:gridCol>
                <a:gridCol w="404037">
                  <a:extLst>
                    <a:ext uri="{9D8B030D-6E8A-4147-A177-3AD203B41FA5}">
                      <a16:colId xmlns:a16="http://schemas.microsoft.com/office/drawing/2014/main" val="2378125451"/>
                    </a:ext>
                  </a:extLst>
                </a:gridCol>
              </a:tblGrid>
              <a:tr h="78025">
                <a:tc gridSpan="12">
                  <a:txBody>
                    <a:bodyPr/>
                    <a:lstStyle/>
                    <a:p>
                      <a:pPr algn="ctr">
                        <a:lnSpc>
                          <a:spcPct val="107000"/>
                        </a:lnSpc>
                        <a:spcAft>
                          <a:spcPts val="0"/>
                        </a:spcAft>
                      </a:pPr>
                      <a:r>
                        <a:rPr lang="es-EC" sz="700" b="1">
                          <a:effectLst/>
                          <a:latin typeface="Lato Light" panose="020F0502020204030203" pitchFamily="34" charset="0"/>
                          <a:ea typeface="Lato Light" panose="020F0502020204030203" pitchFamily="34" charset="0"/>
                          <a:cs typeface="Lato Light" panose="020F0502020204030203" pitchFamily="34" charset="0"/>
                        </a:rPr>
                        <a:t>PRINCIPALES PRODUCTOS EXPORTADOS POR ECUADOR A BOLIVIA (miles USD) 2015 Y 2016</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7000"/>
                        </a:lnSpc>
                      </a:pPr>
                      <a:endParaRPr lang="es-EC" sz="800" b="1" dirty="0">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rowSpan="2" gridSpan="2">
                  <a:txBody>
                    <a:bodyPr/>
                    <a:lstStyle/>
                    <a:p>
                      <a:pPr algn="ctr">
                        <a:lnSpc>
                          <a:spcPct val="107000"/>
                        </a:lnSpc>
                      </a:pPr>
                      <a:endParaRPr lang="es-EC" sz="800" b="1" dirty="0">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lnR w="12700" cmpd="sng">
                      <a:noFill/>
                    </a:lnR>
                    <a:lnT w="12700" cmpd="sng">
                      <a:noFill/>
                    </a:lnT>
                  </a:tcPr>
                </a:tc>
                <a:tc rowSpan="2" hMerge="1">
                  <a:txBody>
                    <a:bodyPr/>
                    <a:lstStyle/>
                    <a:p>
                      <a:endParaRPr lang="es-EC"/>
                    </a:p>
                  </a:txBody>
                  <a:tcPr/>
                </a:tc>
                <a:extLst>
                  <a:ext uri="{0D108BD9-81ED-4DB2-BD59-A6C34878D82A}">
                    <a16:rowId xmlns:a16="http://schemas.microsoft.com/office/drawing/2014/main" val="1793218812"/>
                  </a:ext>
                </a:extLst>
              </a:tr>
              <a:tr h="125851">
                <a:tc rowSpan="2">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N°</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rowSpan="2">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SUBPARTIDA</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rowSpan="2">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PRODUCTOS</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gridSpan="5">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2015</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2016</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hMerge="1">
                  <a:txBody>
                    <a:bodyPr/>
                    <a:lstStyle/>
                    <a:p>
                      <a:endParaRPr lang="es-EC"/>
                    </a:p>
                  </a:txBody>
                  <a:tcPr/>
                </a:tc>
                <a:tc hMerge="1">
                  <a:txBody>
                    <a:bodyPr/>
                    <a:lstStyle/>
                    <a:p>
                      <a:endParaRPr lang="es-EC"/>
                    </a:p>
                  </a:txBody>
                  <a:tcPr/>
                </a:tc>
                <a:tc>
                  <a:txBody>
                    <a:bodyPr/>
                    <a:lstStyle/>
                    <a:p>
                      <a:pPr algn="ctr">
                        <a:lnSpc>
                          <a:spcPct val="107000"/>
                        </a:lnSpc>
                      </a:pP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pP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gridSpan="2" vMerge="1">
                  <a:txBody>
                    <a:bodyPr/>
                    <a:lstStyle/>
                    <a:p>
                      <a:pPr algn="l">
                        <a:lnSpc>
                          <a:spcPct val="107000"/>
                        </a:lnSpc>
                      </a:pPr>
                      <a:endParaRPr lang="es-EC" sz="700" dirty="0">
                        <a:effectLst/>
                        <a:latin typeface="Calibri" panose="020F0502020204030204" pitchFamily="34" charset="0"/>
                        <a:cs typeface="Times New Roman" panose="02020603050405020304" pitchFamily="18" charset="0"/>
                      </a:endParaRPr>
                    </a:p>
                  </a:txBody>
                  <a:tcPr marL="28696" marR="28696" marT="0" marB="0" anchor="ctr"/>
                </a:tc>
                <a:tc hMerge="1" vMerge="1">
                  <a:txBody>
                    <a:bodyPr/>
                    <a:lstStyle/>
                    <a:p>
                      <a:endParaRPr lang="es-EC"/>
                    </a:p>
                  </a:txBody>
                  <a:tcPr/>
                </a:tc>
                <a:extLst>
                  <a:ext uri="{0D108BD9-81ED-4DB2-BD59-A6C34878D82A}">
                    <a16:rowId xmlns:a16="http://schemas.microsoft.com/office/drawing/2014/main" val="1529350032"/>
                  </a:ext>
                </a:extLst>
              </a:tr>
              <a:tr h="83791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71755" marR="71755"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TONELADAS</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vert="vert270" anchor="ctr"/>
                </a:tc>
                <a:tc>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VENTAS 2015</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TONELADAS</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r>
                        <a:rPr lang="es-EC" sz="600" b="1" dirty="0">
                          <a:effectLst/>
                          <a:latin typeface="Lato Light" panose="020F0502020204030203" pitchFamily="34" charset="0"/>
                          <a:ea typeface="Lato Light" panose="020F0502020204030203" pitchFamily="34" charset="0"/>
                          <a:cs typeface="Lato Light" panose="020F0502020204030203" pitchFamily="34" charset="0"/>
                        </a:rPr>
                        <a:t>%</a:t>
                      </a:r>
                      <a:endParaRPr lang="es-EC" sz="1000" b="1" dirty="0">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spcAft>
                          <a:spcPts val="0"/>
                        </a:spcAft>
                      </a:pPr>
                      <a:r>
                        <a:rPr lang="es-EC" sz="600" b="1">
                          <a:effectLst/>
                          <a:latin typeface="Lato Light" panose="020F0502020204030203" pitchFamily="34" charset="0"/>
                          <a:ea typeface="Lato Light" panose="020F0502020204030203" pitchFamily="34" charset="0"/>
                          <a:cs typeface="Lato Light" panose="020F0502020204030203" pitchFamily="34" charset="0"/>
                        </a:rPr>
                        <a:t>VENTAS 2016</a:t>
                      </a:r>
                      <a:endParaRPr lang="es-EC" sz="800" b="1">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algn="ctr">
                        <a:lnSpc>
                          <a:spcPct val="107000"/>
                        </a:lnSpc>
                        <a:spcAft>
                          <a:spcPts val="0"/>
                        </a:spcAft>
                      </a:pPr>
                      <a:r>
                        <a:rPr lang="es-EC" sz="600" b="1" dirty="0">
                          <a:effectLst/>
                          <a:latin typeface="Lato Light" panose="020F0502020204030203" pitchFamily="34" charset="0"/>
                          <a:ea typeface="Lato Light" panose="020F0502020204030203" pitchFamily="34" charset="0"/>
                          <a:cs typeface="Lato Light" panose="020F0502020204030203" pitchFamily="34" charset="0"/>
                        </a:rPr>
                        <a:t>%</a:t>
                      </a:r>
                      <a:endParaRPr lang="es-EC" sz="800" b="1" dirty="0">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a:txBody>
                    <a:bodyPr/>
                    <a:lstStyle/>
                    <a:p>
                      <a:pPr marL="71755" marR="71755" algn="ctr">
                        <a:lnSpc>
                          <a:spcPct val="107000"/>
                        </a:lnSpc>
                        <a:spcAft>
                          <a:spcPts val="0"/>
                        </a:spcAft>
                      </a:pPr>
                      <a:r>
                        <a:rPr lang="es-EC" sz="600" b="1" dirty="0">
                          <a:effectLst/>
                          <a:latin typeface="Lato Light" panose="020F0502020204030203" pitchFamily="34" charset="0"/>
                          <a:ea typeface="Lato Light" panose="020F0502020204030203" pitchFamily="34" charset="0"/>
                          <a:cs typeface="Lato Light" panose="020F0502020204030203" pitchFamily="34" charset="0"/>
                        </a:rPr>
                        <a:t>PARTICIPACIÓN RELATIVA DEL MERCADO</a:t>
                      </a:r>
                      <a:endParaRPr lang="es-EC" sz="800" b="1" dirty="0">
                        <a:effectLst/>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vert="vert270" anchor="ctr"/>
                </a:tc>
                <a:tc>
                  <a:txBody>
                    <a:bodyPr/>
                    <a:lstStyle/>
                    <a:p>
                      <a:pPr algn="ctr"/>
                      <a:r>
                        <a:rPr lang="es-EC" sz="600" b="1">
                          <a:effectLst/>
                          <a:latin typeface="Lato Light" panose="020F0502020204030203" pitchFamily="34" charset="0"/>
                          <a:ea typeface="Lato Light" panose="020F0502020204030203" pitchFamily="34" charset="0"/>
                          <a:cs typeface="Lato Light" panose="020F0502020204030203" pitchFamily="34" charset="0"/>
                        </a:rPr>
                        <a:t>TASA DE CRECIMIENTO DEL SECTOR</a:t>
                      </a:r>
                      <a:endParaRPr lang="es-EC" sz="1000" b="1">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vert="vert270" anchor="ctr"/>
                </a:tc>
                <a:tc>
                  <a:txBody>
                    <a:bodyPr/>
                    <a:lstStyle/>
                    <a:p>
                      <a:pPr algn="ctr"/>
                      <a:r>
                        <a:rPr lang="es-EC" sz="600" b="1" dirty="0">
                          <a:effectLst/>
                          <a:latin typeface="Lato Light" panose="020F0502020204030203" pitchFamily="34" charset="0"/>
                          <a:ea typeface="Lato Light" panose="020F0502020204030203" pitchFamily="34" charset="0"/>
                          <a:cs typeface="Lato Light" panose="020F0502020204030203" pitchFamily="34" charset="0"/>
                        </a:rPr>
                        <a:t>CASILLAS MATRIZ BCG</a:t>
                      </a:r>
                      <a:endParaRPr lang="es-EC" sz="1000" b="1" dirty="0">
                        <a:latin typeface="Lato Light" panose="020F0502020204030203" pitchFamily="34" charset="0"/>
                        <a:ea typeface="Lato Light" panose="020F0502020204030203" pitchFamily="34" charset="0"/>
                        <a:cs typeface="Lato Light" panose="020F0502020204030203" pitchFamily="34" charset="0"/>
                      </a:endParaRPr>
                    </a:p>
                  </a:txBody>
                  <a:tcPr marL="28696" marR="28696" marT="0" marB="0" anchor="ctr"/>
                </a:tc>
                <a:tc rowSpan="8">
                  <a:txBody>
                    <a:bodyPr/>
                    <a:lstStyle/>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s-EC" sz="700" dirty="0">
                          <a:effectLst/>
                        </a:rPr>
                        <a:t>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mpd="sng">
                      <a:noFill/>
                    </a:lnR>
                    <a:lnT w="12700" cmpd="sng">
                      <a:noFill/>
                    </a:lnT>
                    <a:lnB w="12700" cmpd="sng">
                      <a:noFill/>
                    </a:lnB>
                  </a:tcPr>
                </a:tc>
                <a:extLst>
                  <a:ext uri="{0D108BD9-81ED-4DB2-BD59-A6C34878D82A}">
                    <a16:rowId xmlns:a16="http://schemas.microsoft.com/office/drawing/2014/main" val="2936453497"/>
                  </a:ext>
                </a:extLst>
              </a:tr>
              <a:tr h="415884">
                <a:tc>
                  <a:txBody>
                    <a:bodyPr/>
                    <a:lstStyle/>
                    <a:p>
                      <a:pPr algn="ctr">
                        <a:lnSpc>
                          <a:spcPct val="107000"/>
                        </a:lnSpc>
                        <a:spcAft>
                          <a:spcPts val="0"/>
                        </a:spcAft>
                      </a:pPr>
                      <a:r>
                        <a:rPr lang="es-EC" sz="700" dirty="0">
                          <a:effectLst/>
                        </a:rPr>
                        <a:t>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3920.10.00.00</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Las demás placas, láminas de polímero de etileno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176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664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367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12%</a:t>
                      </a:r>
                      <a:endParaRPr lang="es-EC" sz="1000"/>
                    </a:p>
                  </a:txBody>
                  <a:tcPr marL="28696" marR="28696" marT="0" marB="0" anchor="ctr"/>
                </a:tc>
                <a:tc>
                  <a:txBody>
                    <a:bodyPr/>
                    <a:lstStyle/>
                    <a:p>
                      <a:pPr algn="ctr">
                        <a:lnSpc>
                          <a:spcPct val="107000"/>
                        </a:lnSpc>
                        <a:spcAft>
                          <a:spcPts val="0"/>
                        </a:spcAft>
                      </a:pPr>
                      <a:r>
                        <a:rPr lang="es-EC" sz="700">
                          <a:effectLst/>
                        </a:rPr>
                        <a:t>1.370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0,23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106%</a:t>
                      </a:r>
                      <a:endParaRPr lang="es-EC" sz="1000"/>
                    </a:p>
                  </a:txBody>
                  <a:tcPr marL="28696" marR="28696" marT="0" marB="0" anchor="ctr"/>
                </a:tc>
                <a:tc>
                  <a:txBody>
                    <a:bodyPr/>
                    <a:lstStyle/>
                    <a:p>
                      <a:pPr algn="ctr"/>
                      <a:r>
                        <a:rPr lang="es-EC" sz="700">
                          <a:effectLst/>
                        </a:rPr>
                        <a:t>Perro</a:t>
                      </a:r>
                      <a:endParaRPr lang="es-EC" sz="1000"/>
                    </a:p>
                  </a:txBody>
                  <a:tcPr marL="28696" marR="28696" marT="0" marB="0" anchor="ctr"/>
                </a:tc>
                <a:tc vMerge="1">
                  <a:txBody>
                    <a:bodyPr/>
                    <a:lstStyle/>
                    <a:p>
                      <a:pPr algn="l">
                        <a:lnSpc>
                          <a:spcPct val="107000"/>
                        </a:lnSpc>
                        <a:spcAft>
                          <a:spcPts val="800"/>
                        </a:spcAft>
                      </a:pP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62175337"/>
                  </a:ext>
                </a:extLst>
              </a:tr>
              <a:tr h="415884">
                <a:tc>
                  <a:txBody>
                    <a:bodyPr/>
                    <a:lstStyle/>
                    <a:p>
                      <a:pPr algn="ctr">
                        <a:lnSpc>
                          <a:spcPct val="107000"/>
                        </a:lnSpc>
                        <a:spcAft>
                          <a:spcPts val="0"/>
                        </a:spcAft>
                      </a:pPr>
                      <a:r>
                        <a:rPr lang="es-EC" sz="700">
                          <a:effectLst/>
                        </a:rPr>
                        <a:t>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1704.10.10.00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Chicles y demás gomas de mascar recubiertos de azúcar</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123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358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405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14%</a:t>
                      </a:r>
                      <a:endParaRPr lang="es-EC" sz="1000"/>
                    </a:p>
                  </a:txBody>
                  <a:tcPr marL="28696" marR="28696" marT="0" marB="0" anchor="ctr"/>
                </a:tc>
                <a:tc>
                  <a:txBody>
                    <a:bodyPr/>
                    <a:lstStyle/>
                    <a:p>
                      <a:pPr algn="ctr">
                        <a:lnSpc>
                          <a:spcPct val="107000"/>
                        </a:lnSpc>
                        <a:spcAft>
                          <a:spcPts val="0"/>
                        </a:spcAft>
                      </a:pPr>
                      <a:r>
                        <a:rPr lang="es-EC" sz="700">
                          <a:effectLst/>
                        </a:rPr>
                        <a:t>1.159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0,19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224%</a:t>
                      </a:r>
                      <a:endParaRPr lang="es-EC" sz="1000"/>
                    </a:p>
                  </a:txBody>
                  <a:tcPr marL="28696" marR="28696" marT="0" marB="0" anchor="ctr"/>
                </a:tc>
                <a:tc>
                  <a:txBody>
                    <a:bodyPr/>
                    <a:lstStyle/>
                    <a:p>
                      <a:pPr algn="ctr"/>
                      <a:r>
                        <a:rPr lang="es-EC" sz="700">
                          <a:effectLst/>
                        </a:rPr>
                        <a:t>Incógnita</a:t>
                      </a:r>
                      <a:endParaRPr lang="es-EC" sz="1000"/>
                    </a:p>
                  </a:txBody>
                  <a:tcPr marL="28696" marR="28696" marT="0" marB="0" anchor="ctr"/>
                </a:tc>
                <a:tc vMerge="1">
                  <a:txBody>
                    <a:bodyPr/>
                    <a:lstStyle/>
                    <a:p>
                      <a:pPr algn="l">
                        <a:lnSpc>
                          <a:spcPct val="107000"/>
                        </a:lnSpc>
                        <a:spcAft>
                          <a:spcPts val="800"/>
                        </a:spcAft>
                      </a:pP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16468775"/>
                  </a:ext>
                </a:extLst>
              </a:tr>
              <a:tr h="415884">
                <a:tc>
                  <a:txBody>
                    <a:bodyPr/>
                    <a:lstStyle/>
                    <a:p>
                      <a:pPr algn="ctr">
                        <a:lnSpc>
                          <a:spcPct val="107000"/>
                        </a:lnSpc>
                        <a:spcAft>
                          <a:spcPts val="0"/>
                        </a:spcAft>
                      </a:pPr>
                      <a:r>
                        <a:rPr lang="es-EC" sz="700">
                          <a:effectLst/>
                        </a:rPr>
                        <a:t>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1604.14.10.00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Atunes en conserva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424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1.939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210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7%</a:t>
                      </a:r>
                      <a:endParaRPr lang="es-EC" sz="1000"/>
                    </a:p>
                  </a:txBody>
                  <a:tcPr marL="28696" marR="28696" marT="0" marB="0" anchor="ctr"/>
                </a:tc>
                <a:tc>
                  <a:txBody>
                    <a:bodyPr/>
                    <a:lstStyle/>
                    <a:p>
                      <a:pPr algn="ctr">
                        <a:lnSpc>
                          <a:spcPct val="107000"/>
                        </a:lnSpc>
                        <a:spcAft>
                          <a:spcPts val="0"/>
                        </a:spcAft>
                      </a:pPr>
                      <a:r>
                        <a:rPr lang="es-EC" sz="700">
                          <a:effectLst/>
                        </a:rPr>
                        <a:t>574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0,10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-70%</a:t>
                      </a:r>
                      <a:endParaRPr lang="es-EC" sz="1000"/>
                    </a:p>
                  </a:txBody>
                  <a:tcPr marL="28696" marR="28696" marT="0" marB="0" anchor="ctr"/>
                </a:tc>
                <a:tc>
                  <a:txBody>
                    <a:bodyPr/>
                    <a:lstStyle/>
                    <a:p>
                      <a:pPr algn="ctr"/>
                      <a:r>
                        <a:rPr lang="es-EC" sz="700">
                          <a:effectLst/>
                        </a:rPr>
                        <a:t>Perro</a:t>
                      </a:r>
                      <a:endParaRPr lang="es-EC" sz="1000"/>
                    </a:p>
                  </a:txBody>
                  <a:tcPr marL="28696" marR="28696" marT="0" marB="0" anchor="ctr"/>
                </a:tc>
                <a:tc vMerge="1">
                  <a:txBody>
                    <a:bodyPr/>
                    <a:lstStyle/>
                    <a:p>
                      <a:pPr algn="l">
                        <a:lnSpc>
                          <a:spcPct val="107000"/>
                        </a:lnSpc>
                        <a:spcAft>
                          <a:spcPts val="800"/>
                        </a:spcAft>
                      </a:pP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05473573"/>
                  </a:ext>
                </a:extLst>
              </a:tr>
              <a:tr h="205339">
                <a:tc>
                  <a:txBody>
                    <a:bodyPr/>
                    <a:lstStyle/>
                    <a:p>
                      <a:pPr algn="ctr">
                        <a:lnSpc>
                          <a:spcPct val="107000"/>
                        </a:lnSpc>
                        <a:spcAft>
                          <a:spcPts val="0"/>
                        </a:spcAft>
                      </a:pPr>
                      <a:r>
                        <a:rPr lang="es-EC" sz="700">
                          <a:effectLst/>
                        </a:rPr>
                        <a:t>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7321.11.19.00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Las demás cocinas de combustibles gaseosos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1.253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5.882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1336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dirty="0">
                          <a:effectLst/>
                        </a:rPr>
                        <a:t>45%</a:t>
                      </a:r>
                      <a:endParaRPr lang="es-EC" sz="1000" dirty="0"/>
                    </a:p>
                  </a:txBody>
                  <a:tcPr marL="28696" marR="28696" marT="0" marB="0" anchor="ctr"/>
                </a:tc>
                <a:tc>
                  <a:txBody>
                    <a:bodyPr/>
                    <a:lstStyle/>
                    <a:p>
                      <a:pPr algn="ctr">
                        <a:lnSpc>
                          <a:spcPct val="107000"/>
                        </a:lnSpc>
                        <a:spcAft>
                          <a:spcPts val="0"/>
                        </a:spcAft>
                      </a:pPr>
                      <a:r>
                        <a:rPr lang="es-EC" sz="700" dirty="0">
                          <a:effectLst/>
                        </a:rPr>
                        <a:t>6.011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49%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2,83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2%</a:t>
                      </a:r>
                      <a:endParaRPr lang="es-EC" sz="1000"/>
                    </a:p>
                  </a:txBody>
                  <a:tcPr marL="28696" marR="28696" marT="0" marB="0" anchor="ctr"/>
                </a:tc>
                <a:tc>
                  <a:txBody>
                    <a:bodyPr/>
                    <a:lstStyle/>
                    <a:p>
                      <a:pPr algn="ctr"/>
                      <a:r>
                        <a:rPr lang="es-EC" sz="700">
                          <a:effectLst/>
                        </a:rPr>
                        <a:t>Vaca</a:t>
                      </a:r>
                      <a:endParaRPr lang="es-EC" sz="1000"/>
                    </a:p>
                  </a:txBody>
                  <a:tcPr marL="28696" marR="28696" marT="0" marB="0" anchor="ctr"/>
                </a:tc>
                <a:tc vMerge="1">
                  <a:txBody>
                    <a:bodyPr/>
                    <a:lstStyle/>
                    <a:p>
                      <a:pPr algn="l">
                        <a:lnSpc>
                          <a:spcPct val="107000"/>
                        </a:lnSpc>
                        <a:spcAft>
                          <a:spcPts val="800"/>
                        </a:spcAft>
                      </a:pP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0544203"/>
                  </a:ext>
                </a:extLst>
              </a:tr>
              <a:tr h="205339">
                <a:tc>
                  <a:txBody>
                    <a:bodyPr/>
                    <a:lstStyle/>
                    <a:p>
                      <a:pPr algn="ctr">
                        <a:lnSpc>
                          <a:spcPct val="107000"/>
                        </a:lnSpc>
                        <a:spcAft>
                          <a:spcPts val="0"/>
                        </a:spcAft>
                      </a:pPr>
                      <a:r>
                        <a:rPr lang="es-EC" sz="700">
                          <a:effectLst/>
                        </a:rPr>
                        <a:t>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4011.10.10.00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Neumáticos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522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21%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1.996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584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20%</a:t>
                      </a:r>
                      <a:endParaRPr lang="es-EC" sz="1000"/>
                    </a:p>
                  </a:txBody>
                  <a:tcPr marL="28696" marR="28696" marT="0" marB="0" anchor="ctr"/>
                </a:tc>
                <a:tc>
                  <a:txBody>
                    <a:bodyPr/>
                    <a:lstStyle/>
                    <a:p>
                      <a:pPr algn="ctr">
                        <a:lnSpc>
                          <a:spcPct val="107000"/>
                        </a:lnSpc>
                        <a:spcAft>
                          <a:spcPts val="0"/>
                        </a:spcAft>
                      </a:pPr>
                      <a:r>
                        <a:rPr lang="es-EC" sz="700">
                          <a:effectLst/>
                        </a:rPr>
                        <a:t>2.127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dirty="0">
                          <a:effectLst/>
                        </a:rPr>
                        <a:t>17%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0,35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7%</a:t>
                      </a:r>
                      <a:endParaRPr lang="es-EC" sz="1000"/>
                    </a:p>
                  </a:txBody>
                  <a:tcPr marL="28696" marR="28696" marT="0" marB="0" anchor="ctr"/>
                </a:tc>
                <a:tc>
                  <a:txBody>
                    <a:bodyPr/>
                    <a:lstStyle/>
                    <a:p>
                      <a:pPr algn="ctr"/>
                      <a:r>
                        <a:rPr lang="es-EC" sz="700">
                          <a:effectLst/>
                        </a:rPr>
                        <a:t>Perro</a:t>
                      </a:r>
                      <a:endParaRPr lang="es-EC" sz="1000"/>
                    </a:p>
                  </a:txBody>
                  <a:tcPr marL="28696" marR="28696" marT="0" marB="0" anchor="ctr"/>
                </a:tc>
                <a:tc vMerge="1">
                  <a:txBody>
                    <a:bodyPr/>
                    <a:lstStyle/>
                    <a:p>
                      <a:pPr algn="l">
                        <a:lnSpc>
                          <a:spcPct val="107000"/>
                        </a:lnSpc>
                        <a:spcAft>
                          <a:spcPts val="800"/>
                        </a:spcAft>
                      </a:pP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7337081"/>
                  </a:ext>
                </a:extLst>
              </a:tr>
              <a:tr h="310612">
                <a:tc>
                  <a:txBody>
                    <a:bodyPr/>
                    <a:lstStyle/>
                    <a:p>
                      <a:pPr algn="ctr">
                        <a:lnSpc>
                          <a:spcPct val="107000"/>
                        </a:lnSpc>
                        <a:spcAft>
                          <a:spcPts val="0"/>
                        </a:spcAft>
                      </a:pPr>
                      <a:r>
                        <a:rPr lang="es-EC" sz="700">
                          <a:effectLst/>
                        </a:rPr>
                        <a:t>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3004.90.29.00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Los demás medicamentos para uso humano para uso profiláctico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33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908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44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a:effectLst/>
                        </a:rPr>
                        <a:t>1%</a:t>
                      </a:r>
                      <a:endParaRPr lang="es-EC" sz="1000"/>
                    </a:p>
                  </a:txBody>
                  <a:tcPr marL="28696" marR="28696" marT="0" marB="0" anchor="ctr"/>
                </a:tc>
                <a:tc>
                  <a:txBody>
                    <a:bodyPr/>
                    <a:lstStyle/>
                    <a:p>
                      <a:pPr algn="ctr">
                        <a:lnSpc>
                          <a:spcPct val="107000"/>
                        </a:lnSpc>
                        <a:spcAft>
                          <a:spcPts val="0"/>
                        </a:spcAft>
                      </a:pPr>
                      <a:r>
                        <a:rPr lang="es-EC" sz="700">
                          <a:effectLst/>
                        </a:rPr>
                        <a:t>1.034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0,17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dirty="0">
                          <a:effectLst/>
                        </a:rPr>
                        <a:t>14%</a:t>
                      </a:r>
                      <a:endParaRPr lang="es-EC" sz="1000" dirty="0"/>
                    </a:p>
                  </a:txBody>
                  <a:tcPr marL="28696" marR="28696" marT="0" marB="0" anchor="ctr"/>
                </a:tc>
                <a:tc>
                  <a:txBody>
                    <a:bodyPr/>
                    <a:lstStyle/>
                    <a:p>
                      <a:pPr algn="ctr"/>
                      <a:r>
                        <a:rPr lang="es-EC" sz="700">
                          <a:effectLst/>
                        </a:rPr>
                        <a:t>Perro</a:t>
                      </a:r>
                      <a:endParaRPr lang="es-EC" sz="1000"/>
                    </a:p>
                  </a:txBody>
                  <a:tcPr marL="28696" marR="28696" marT="0" marB="0" anchor="ctr"/>
                </a:tc>
                <a:tc vMerge="1">
                  <a:txBody>
                    <a:bodyPr/>
                    <a:lstStyle/>
                    <a:p>
                      <a:pPr algn="l">
                        <a:lnSpc>
                          <a:spcPct val="107000"/>
                        </a:lnSpc>
                        <a:spcAft>
                          <a:spcPts val="800"/>
                        </a:spcAft>
                      </a:pP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1572847"/>
                  </a:ext>
                </a:extLst>
              </a:tr>
              <a:tr h="205339">
                <a:tc>
                  <a:txBody>
                    <a:bodyPr/>
                    <a:lstStyle/>
                    <a:p>
                      <a:pPr algn="ctr">
                        <a:lnSpc>
                          <a:spcPct val="107000"/>
                        </a:lnSpc>
                      </a:pPr>
                      <a:endParaRPr lang="es-EC" sz="800">
                        <a:effectLst/>
                        <a:latin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pPr>
                      <a:endParaRPr lang="es-EC" sz="800">
                        <a:effectLst/>
                        <a:latin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TOTALES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2.531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11.747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2946</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dirty="0">
                          <a:effectLst/>
                        </a:rPr>
                        <a:t>100%</a:t>
                      </a:r>
                      <a:endParaRPr lang="es-EC" sz="1000" dirty="0"/>
                    </a:p>
                  </a:txBody>
                  <a:tcPr marL="28696" marR="28696" marT="0" marB="0" anchor="ctr"/>
                </a:tc>
                <a:tc>
                  <a:txBody>
                    <a:bodyPr/>
                    <a:lstStyle/>
                    <a:p>
                      <a:pPr algn="ctr">
                        <a:lnSpc>
                          <a:spcPct val="107000"/>
                        </a:lnSpc>
                        <a:spcAft>
                          <a:spcPts val="0"/>
                        </a:spcAft>
                      </a:pPr>
                      <a:r>
                        <a:rPr lang="es-EC" sz="700">
                          <a:effectLst/>
                        </a:rPr>
                        <a:t>12.275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spcAft>
                          <a:spcPts val="0"/>
                        </a:spcAft>
                      </a:pPr>
                      <a:r>
                        <a:rPr lang="es-EC" sz="700">
                          <a:effectLst/>
                        </a:rPr>
                        <a:t>100%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8696" marR="28696" marT="0" marB="0" anchor="ctr"/>
                </a:tc>
                <a:tc>
                  <a:txBody>
                    <a:bodyPr/>
                    <a:lstStyle/>
                    <a:p>
                      <a:pPr algn="ctr">
                        <a:lnSpc>
                          <a:spcPct val="107000"/>
                        </a:lnSpc>
                      </a:pPr>
                      <a:endParaRPr lang="es-EC" sz="800">
                        <a:effectLst/>
                        <a:latin typeface="Calibri" panose="020F0502020204030204" pitchFamily="34" charset="0"/>
                        <a:cs typeface="Times New Roman" panose="02020603050405020304" pitchFamily="18" charset="0"/>
                      </a:endParaRPr>
                    </a:p>
                  </a:txBody>
                  <a:tcPr marL="28696" marR="28696" marT="0" marB="0" anchor="ctr"/>
                </a:tc>
                <a:tc>
                  <a:txBody>
                    <a:bodyPr/>
                    <a:lstStyle/>
                    <a:p>
                      <a:pPr algn="ctr"/>
                      <a:r>
                        <a:rPr lang="es-EC" sz="700" dirty="0">
                          <a:effectLst/>
                        </a:rPr>
                        <a:t>4%</a:t>
                      </a:r>
                      <a:endParaRPr lang="es-EC" sz="1000" dirty="0"/>
                    </a:p>
                  </a:txBody>
                  <a:tcPr marL="28696" marR="28696" marT="0" marB="0" anchor="ctr"/>
                </a:tc>
                <a:tc>
                  <a:txBody>
                    <a:bodyPr/>
                    <a:lstStyle/>
                    <a:p>
                      <a:pPr algn="ctr"/>
                      <a:endParaRPr lang="es-EC" sz="1000" dirty="0"/>
                    </a:p>
                  </a:txBody>
                  <a:tcPr marL="28696" marR="28696" marT="0" marB="0" anchor="ctr"/>
                </a:tc>
                <a:tc vMerge="1">
                  <a:txBody>
                    <a:bodyPr/>
                    <a:lstStyle/>
                    <a:p>
                      <a:pPr algn="l">
                        <a:lnSpc>
                          <a:spcPct val="107000"/>
                        </a:lnSpc>
                        <a:spcAft>
                          <a:spcPts val="800"/>
                        </a:spcAft>
                      </a:pP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0138242"/>
                  </a:ext>
                </a:extLst>
              </a:tr>
            </a:tbl>
          </a:graphicData>
        </a:graphic>
      </p:graphicFrame>
      <p:sp>
        <p:nvSpPr>
          <p:cNvPr id="6" name="Rectangle 1">
            <a:extLst>
              <a:ext uri="{FF2B5EF4-FFF2-40B4-BE49-F238E27FC236}">
                <a16:creationId xmlns:a16="http://schemas.microsoft.com/office/drawing/2014/main" id="{A1E6054C-5CA2-4702-8ABD-D85C54BD07CC}"/>
              </a:ext>
            </a:extLst>
          </p:cNvPr>
          <p:cNvSpPr>
            <a:spLocks noChangeArrowheads="1"/>
          </p:cNvSpPr>
          <p:nvPr/>
        </p:nvSpPr>
        <p:spPr bwMode="auto">
          <a:xfrm>
            <a:off x="439073" y="1068075"/>
            <a:ext cx="5314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bmk="_Toc513471086">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Tabla 22.</a:t>
            </a:r>
            <a:r>
              <a:rPr kumimoji="0" lang="es-EC" altLang="es-EC" sz="1200" b="1"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Principales productos exportados por Ecuador a Bolivia 2015 Y 2016 (miles USD)</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1" name="CuadroTexto 10">
            <a:extLst>
              <a:ext uri="{FF2B5EF4-FFF2-40B4-BE49-F238E27FC236}">
                <a16:creationId xmlns:a16="http://schemas.microsoft.com/office/drawing/2014/main" id="{99664E94-EFE2-401C-B5F1-3B8B44D56B8E}"/>
              </a:ext>
            </a:extLst>
          </p:cNvPr>
          <p:cNvSpPr txBox="1"/>
          <p:nvPr/>
        </p:nvSpPr>
        <p:spPr>
          <a:xfrm>
            <a:off x="582866" y="4807709"/>
            <a:ext cx="209234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(ITC, 2018)</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3613380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ctangle"/>
          <p:cNvSpPr/>
          <p:nvPr/>
        </p:nvSpPr>
        <p:spPr>
          <a:xfrm>
            <a:off x="-75451" y="870334"/>
            <a:ext cx="9294902" cy="4318292"/>
          </a:xfrm>
          <a:prstGeom prst="rect">
            <a:avLst/>
          </a:prstGeom>
          <a:solidFill>
            <a:srgbClr val="FFFFFF"/>
          </a:solidFill>
          <a:ln w="12700">
            <a:miter lim="400000"/>
          </a:ln>
        </p:spPr>
        <p:txBody>
          <a:bodyPr lIns="45719" rIns="45719" anchor="ctr"/>
          <a:lstStyle/>
          <a:p>
            <a:endParaRPr lang="es-EC"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25" name="Overcoming…"/>
          <p:cNvSpPr txBox="1"/>
          <p:nvPr/>
        </p:nvSpPr>
        <p:spPr>
          <a:xfrm>
            <a:off x="-75451" y="270169"/>
            <a:ext cx="9468544"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sz="1800" i="1" dirty="0">
                <a:sym typeface="Lato Black"/>
              </a:rPr>
              <a:t>MATRIZ BCG</a:t>
            </a:r>
          </a:p>
          <a:p>
            <a:pPr algn="ctr">
              <a:defRPr sz="5400" i="1">
                <a:solidFill>
                  <a:srgbClr val="FFFFFF"/>
                </a:solidFill>
                <a:latin typeface="Lato Black"/>
                <a:ea typeface="Lato Black"/>
                <a:cs typeface="Lato Black"/>
                <a:sym typeface="Lato Black"/>
              </a:defRPr>
            </a:pPr>
            <a:endParaRPr dirty="0"/>
          </a:p>
        </p:txBody>
      </p:sp>
      <p:sp>
        <p:nvSpPr>
          <p:cNvPr id="11" name="CuadroTexto 10">
            <a:extLst>
              <a:ext uri="{FF2B5EF4-FFF2-40B4-BE49-F238E27FC236}">
                <a16:creationId xmlns:a16="http://schemas.microsoft.com/office/drawing/2014/main" id="{99664E94-EFE2-401C-B5F1-3B8B44D56B8E}"/>
              </a:ext>
            </a:extLst>
          </p:cNvPr>
          <p:cNvSpPr txBox="1"/>
          <p:nvPr/>
        </p:nvSpPr>
        <p:spPr>
          <a:xfrm>
            <a:off x="4091611" y="4200418"/>
            <a:ext cx="209234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(ITC, 2018)</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7" name="Gráfico 6">
            <a:extLst>
              <a:ext uri="{FF2B5EF4-FFF2-40B4-BE49-F238E27FC236}">
                <a16:creationId xmlns:a16="http://schemas.microsoft.com/office/drawing/2014/main" id="{82BA1A10-FFEA-4BC7-9439-C3EBD0031D6A}"/>
              </a:ext>
            </a:extLst>
          </p:cNvPr>
          <p:cNvGraphicFramePr/>
          <p:nvPr>
            <p:extLst>
              <p:ext uri="{D42A27DB-BD31-4B8C-83A1-F6EECF244321}">
                <p14:modId xmlns:p14="http://schemas.microsoft.com/office/powerpoint/2010/main" val="957362875"/>
              </p:ext>
            </p:extLst>
          </p:nvPr>
        </p:nvGraphicFramePr>
        <p:xfrm>
          <a:off x="1687863" y="1088707"/>
          <a:ext cx="5768274" cy="2966085"/>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1CD6AED7-8251-47D5-900F-25AE7617D696}"/>
              </a:ext>
            </a:extLst>
          </p:cNvPr>
          <p:cNvSpPr txBox="1"/>
          <p:nvPr/>
        </p:nvSpPr>
        <p:spPr>
          <a:xfrm>
            <a:off x="1565556" y="3969587"/>
            <a:ext cx="618653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i="1" dirty="0">
                <a:latin typeface="Lato Light" panose="020F0502020204030203" pitchFamily="34" charset="0"/>
                <a:ea typeface="Lato Light" panose="020F0502020204030203" pitchFamily="34" charset="0"/>
                <a:cs typeface="Lato Light" panose="020F0502020204030203" pitchFamily="34" charset="0"/>
              </a:rPr>
              <a:t>Figura 31.</a:t>
            </a:r>
            <a:r>
              <a:rPr lang="es-EC" sz="1200" dirty="0">
                <a:latin typeface="Lato Light" panose="020F0502020204030203" pitchFamily="34" charset="0"/>
                <a:ea typeface="Lato Light" panose="020F0502020204030203" pitchFamily="34" charset="0"/>
                <a:cs typeface="Lato Light" panose="020F0502020204030203" pitchFamily="34" charset="0"/>
              </a:rPr>
              <a:t> Matriz BCG: Principales productos exportados de Ecuador a Bolivia 2015 y 2016</a:t>
            </a:r>
          </a:p>
          <a:p>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Cuadro de texto 24">
            <a:extLst>
              <a:ext uri="{FF2B5EF4-FFF2-40B4-BE49-F238E27FC236}">
                <a16:creationId xmlns:a16="http://schemas.microsoft.com/office/drawing/2014/main" id="{E23FA94B-37BB-4544-A540-7F07CEB6FDAB}"/>
              </a:ext>
            </a:extLst>
          </p:cNvPr>
          <p:cNvSpPr txBox="1"/>
          <p:nvPr/>
        </p:nvSpPr>
        <p:spPr>
          <a:xfrm>
            <a:off x="5495781" y="2132565"/>
            <a:ext cx="892810" cy="2870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VACA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29">
            <a:extLst>
              <a:ext uri="{FF2B5EF4-FFF2-40B4-BE49-F238E27FC236}">
                <a16:creationId xmlns:a16="http://schemas.microsoft.com/office/drawing/2014/main" id="{B5C19760-492E-44B9-9F66-474895E9757F}"/>
              </a:ext>
            </a:extLst>
          </p:cNvPr>
          <p:cNvSpPr txBox="1"/>
          <p:nvPr/>
        </p:nvSpPr>
        <p:spPr>
          <a:xfrm>
            <a:off x="3616816" y="2167490"/>
            <a:ext cx="892810" cy="2870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PERRO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30">
            <a:extLst>
              <a:ext uri="{FF2B5EF4-FFF2-40B4-BE49-F238E27FC236}">
                <a16:creationId xmlns:a16="http://schemas.microsoft.com/office/drawing/2014/main" id="{B884FE51-3A36-4C19-A0E9-7CED0E1D97CE}"/>
              </a:ext>
            </a:extLst>
          </p:cNvPr>
          <p:cNvSpPr txBox="1"/>
          <p:nvPr/>
        </p:nvSpPr>
        <p:spPr>
          <a:xfrm>
            <a:off x="3606021" y="1360405"/>
            <a:ext cx="892810" cy="2870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INCÓGNITA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31">
            <a:extLst>
              <a:ext uri="{FF2B5EF4-FFF2-40B4-BE49-F238E27FC236}">
                <a16:creationId xmlns:a16="http://schemas.microsoft.com/office/drawing/2014/main" id="{614F0954-A4BC-48CC-9867-8FE0D5F1146A}"/>
              </a:ext>
            </a:extLst>
          </p:cNvPr>
          <p:cNvSpPr txBox="1"/>
          <p:nvPr/>
        </p:nvSpPr>
        <p:spPr>
          <a:xfrm>
            <a:off x="5488161" y="1328020"/>
            <a:ext cx="892810" cy="2870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ESTRELLA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634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6105070"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6049926"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fontScale="85000" lnSpcReduction="20000"/>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Empresas exportadoras e importadoras</a:t>
            </a:r>
            <a:endParaRPr dirty="0"/>
          </a:p>
        </p:txBody>
      </p:sp>
      <p:graphicFrame>
        <p:nvGraphicFramePr>
          <p:cNvPr id="2" name="Tabla 1">
            <a:extLst>
              <a:ext uri="{FF2B5EF4-FFF2-40B4-BE49-F238E27FC236}">
                <a16:creationId xmlns:a16="http://schemas.microsoft.com/office/drawing/2014/main" id="{BF72938A-5290-4EF5-8E36-9819174824AD}"/>
              </a:ext>
            </a:extLst>
          </p:cNvPr>
          <p:cNvGraphicFramePr>
            <a:graphicFrameLocks noGrp="1"/>
          </p:cNvGraphicFramePr>
          <p:nvPr>
            <p:extLst>
              <p:ext uri="{D42A27DB-BD31-4B8C-83A1-F6EECF244321}">
                <p14:modId xmlns:p14="http://schemas.microsoft.com/office/powerpoint/2010/main" val="1153991620"/>
              </p:ext>
            </p:extLst>
          </p:nvPr>
        </p:nvGraphicFramePr>
        <p:xfrm>
          <a:off x="218022" y="1837439"/>
          <a:ext cx="5537200" cy="1943100"/>
        </p:xfrm>
        <a:graphic>
          <a:graphicData uri="http://schemas.openxmlformats.org/drawingml/2006/table">
            <a:tbl>
              <a:tblPr firstRow="1" firstCol="1" bandRow="1">
                <a:tableStyleId>{5940675A-B579-460E-94D1-54222C63F5DA}</a:tableStyleId>
              </a:tblPr>
              <a:tblGrid>
                <a:gridCol w="2570480">
                  <a:extLst>
                    <a:ext uri="{9D8B030D-6E8A-4147-A177-3AD203B41FA5}">
                      <a16:colId xmlns:a16="http://schemas.microsoft.com/office/drawing/2014/main" val="2334228245"/>
                    </a:ext>
                  </a:extLst>
                </a:gridCol>
                <a:gridCol w="2966720">
                  <a:extLst>
                    <a:ext uri="{9D8B030D-6E8A-4147-A177-3AD203B41FA5}">
                      <a16:colId xmlns:a16="http://schemas.microsoft.com/office/drawing/2014/main" val="1608458392"/>
                    </a:ext>
                  </a:extLst>
                </a:gridCol>
              </a:tblGrid>
              <a:tr h="161925">
                <a:tc>
                  <a:txBody>
                    <a:bodyPr/>
                    <a:lstStyle/>
                    <a:p>
                      <a:pPr algn="ctr">
                        <a:lnSpc>
                          <a:spcPct val="107000"/>
                        </a:lnSpc>
                        <a:spcAft>
                          <a:spcPts val="0"/>
                        </a:spcAft>
                      </a:pPr>
                      <a:r>
                        <a:rPr lang="es-EC" sz="1000" b="1" dirty="0">
                          <a:effectLst/>
                          <a:latin typeface="Lato Light" panose="020F0502020204030203" pitchFamily="34" charset="0"/>
                          <a:ea typeface="Lato Light" panose="020F0502020204030203" pitchFamily="34" charset="0"/>
                          <a:cs typeface="Lato Light" panose="020F0502020204030203" pitchFamily="34" charset="0"/>
                        </a:rPr>
                        <a:t>NOMBRE COMERCIAL</a:t>
                      </a:r>
                      <a:endParaRPr lang="es-EC" sz="1100" b="1"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b="1" dirty="0">
                          <a:effectLst/>
                          <a:latin typeface="Lato Light" panose="020F0502020204030203" pitchFamily="34" charset="0"/>
                          <a:ea typeface="Lato Light" panose="020F0502020204030203" pitchFamily="34" charset="0"/>
                          <a:cs typeface="Lato Light" panose="020F0502020204030203" pitchFamily="34" charset="0"/>
                        </a:rPr>
                        <a:t>CONSIGNATARIO</a:t>
                      </a:r>
                      <a:endParaRPr lang="es-EC" sz="1100" b="1"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1514347428"/>
                  </a:ext>
                </a:extLst>
              </a:tr>
              <a:tr h="161925">
                <a:tc gridSpan="2">
                  <a:txBody>
                    <a:bodyPr/>
                    <a:lstStyle/>
                    <a:p>
                      <a:pPr algn="ctr">
                        <a:lnSpc>
                          <a:spcPct val="107000"/>
                        </a:lnSpc>
                        <a:spcAft>
                          <a:spcPts val="0"/>
                        </a:spcAft>
                      </a:pPr>
                      <a:r>
                        <a:rPr lang="es-EC" sz="1000" b="1" dirty="0">
                          <a:effectLst/>
                          <a:latin typeface="Lato Light" panose="020F0502020204030203" pitchFamily="34" charset="0"/>
                          <a:ea typeface="Lato Light" panose="020F0502020204030203" pitchFamily="34" charset="0"/>
                          <a:cs typeface="Lato Light" panose="020F0502020204030203" pitchFamily="34" charset="0"/>
                        </a:rPr>
                        <a:t>2015</a:t>
                      </a:r>
                      <a:endParaRPr lang="es-EC" sz="1100" b="1"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010196420"/>
                  </a:ext>
                </a:extLst>
              </a:tr>
              <a:tr h="161925">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NIRSA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MINOIL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64149781"/>
                  </a:ext>
                </a:extLst>
              </a:tr>
              <a:tr h="161925">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INEPACA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INDUSTRIAS DE ACEITE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713842528"/>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COMUMAP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ADM SAO S 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3478771072"/>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SALICA DEL ECUADOR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n-US" sz="1000" dirty="0">
                          <a:effectLst/>
                          <a:latin typeface="Lato Light" panose="020F0502020204030203" pitchFamily="34" charset="0"/>
                          <a:ea typeface="Lato Light" panose="020F0502020204030203" pitchFamily="34" charset="0"/>
                          <a:cs typeface="Lato Light" panose="020F0502020204030203" pitchFamily="34" charset="0"/>
                        </a:rPr>
                        <a:t>C.I.D.Y.R.Z.  S.R.L.IMPORT EXPORT</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644167784"/>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CONSERVAS ISABEL ECUATORIANA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MAYOREO Y DISTRIBUCION S.A. MADISA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4250480648"/>
                  </a:ext>
                </a:extLst>
              </a:tr>
              <a:tr h="161925">
                <a:tc gridSpan="2">
                  <a:txBody>
                    <a:bodyPr/>
                    <a:lstStyle/>
                    <a:p>
                      <a:pPr algn="ctr">
                        <a:lnSpc>
                          <a:spcPct val="107000"/>
                        </a:lnSpc>
                        <a:spcAft>
                          <a:spcPts val="0"/>
                        </a:spcAft>
                      </a:pPr>
                      <a:r>
                        <a:rPr lang="es-EC" sz="1000" b="1" dirty="0">
                          <a:effectLst/>
                          <a:latin typeface="Lato Light" panose="020F0502020204030203" pitchFamily="34" charset="0"/>
                          <a:ea typeface="Lato Light" panose="020F0502020204030203" pitchFamily="34" charset="0"/>
                          <a:cs typeface="Lato Light" panose="020F0502020204030203" pitchFamily="34" charset="0"/>
                        </a:rPr>
                        <a:t>Nuevas empresas 2016</a:t>
                      </a:r>
                      <a:endParaRPr lang="es-EC" sz="1100" b="1"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3574668149"/>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MARBELIZE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COMPANEX BOLIVIA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2942663676"/>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COMUMAP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ADM SAO S 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324129190"/>
                  </a:ext>
                </a:extLst>
              </a:tr>
              <a:tr h="161925">
                <a:tc>
                  <a:txBody>
                    <a:bodyPr/>
                    <a:lstStyle/>
                    <a:p>
                      <a:pPr algn="ctr">
                        <a:lnSpc>
                          <a:spcPct val="107000"/>
                        </a:lnSpc>
                        <a:spcAft>
                          <a:spcPts val="0"/>
                        </a:spcAft>
                      </a:pPr>
                      <a:r>
                        <a:rPr lang="es-EC" sz="1000">
                          <a:effectLst/>
                          <a:latin typeface="Lato Light" panose="020F0502020204030203" pitchFamily="34" charset="0"/>
                          <a:ea typeface="Lato Light" panose="020F0502020204030203" pitchFamily="34" charset="0"/>
                          <a:cs typeface="Lato Light" panose="020F0502020204030203" pitchFamily="34" charset="0"/>
                        </a:rPr>
                        <a:t>NIRSA S.A.</a:t>
                      </a:r>
                      <a:endParaRPr lang="es-EC" sz="11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MINOIL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798410663"/>
                  </a:ext>
                </a:extLst>
              </a:tr>
              <a:tr h="161925">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EUROFISH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ARCOR ALIMENTOS BOLIVIA S.A.</a:t>
                      </a:r>
                      <a:endParaRPr lang="es-EC"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3624017201"/>
                  </a:ext>
                </a:extLst>
              </a:tr>
            </a:tbl>
          </a:graphicData>
        </a:graphic>
      </p:graphicFrame>
      <p:sp>
        <p:nvSpPr>
          <p:cNvPr id="4" name="Rectangle 1">
            <a:extLst>
              <a:ext uri="{FF2B5EF4-FFF2-40B4-BE49-F238E27FC236}">
                <a16:creationId xmlns:a16="http://schemas.microsoft.com/office/drawing/2014/main" id="{3CAA6D78-1A79-4040-BBD9-61B0ACAF4A64}"/>
              </a:ext>
            </a:extLst>
          </p:cNvPr>
          <p:cNvSpPr>
            <a:spLocks noChangeArrowheads="1"/>
          </p:cNvSpPr>
          <p:nvPr/>
        </p:nvSpPr>
        <p:spPr bwMode="auto">
          <a:xfrm>
            <a:off x="218022" y="1158960"/>
            <a:ext cx="45047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bmk="_Toc513471083">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Tabla 19.</a:t>
            </a:r>
            <a:r>
              <a:rPr kumimoji="0" lang="es-EC" altLang="es-EC" sz="1200" b="1"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Empresas ecuatorianas exportadoras de atún a Bolivia 2015 – 2016</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9" name="CuadroTexto 8">
            <a:extLst>
              <a:ext uri="{FF2B5EF4-FFF2-40B4-BE49-F238E27FC236}">
                <a16:creationId xmlns:a16="http://schemas.microsoft.com/office/drawing/2014/main" id="{79E77FF7-6572-49E4-8038-6D63D65806B3}"/>
              </a:ext>
            </a:extLst>
          </p:cNvPr>
          <p:cNvSpPr txBox="1"/>
          <p:nvPr/>
        </p:nvSpPr>
        <p:spPr>
          <a:xfrm>
            <a:off x="218022" y="3861087"/>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a:t>
            </a:r>
            <a:r>
              <a:rPr lang="es-MX" sz="1200" dirty="0" err="1">
                <a:latin typeface="Lato Light" panose="020F0502020204030203" pitchFamily="34" charset="0"/>
                <a:ea typeface="Lato Light" panose="020F0502020204030203" pitchFamily="34" charset="0"/>
                <a:cs typeface="Lato Light" panose="020F0502020204030203" pitchFamily="34" charset="0"/>
              </a:rPr>
              <a:t>Cobusgroup</a:t>
            </a:r>
            <a:r>
              <a:rPr lang="es-MX" sz="1200" dirty="0">
                <a:latin typeface="Lato Light" panose="020F0502020204030203" pitchFamily="34" charset="0"/>
                <a:ea typeface="Lato Light" panose="020F0502020204030203" pitchFamily="34" charset="0"/>
                <a:cs typeface="Lato Light" panose="020F0502020204030203" pitchFamily="34" charset="0"/>
              </a:rPr>
              <a:t>,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36419681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6105070"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6049926"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400" dirty="0"/>
              <a:t>Certificaciones de Sostenibilidad</a:t>
            </a:r>
            <a:endParaRPr sz="2400" dirty="0"/>
          </a:p>
        </p:txBody>
      </p:sp>
      <p:pic>
        <p:nvPicPr>
          <p:cNvPr id="14338" name="Picture 2" descr="Image result for best aquaculture practices png">
            <a:extLst>
              <a:ext uri="{FF2B5EF4-FFF2-40B4-BE49-F238E27FC236}">
                <a16:creationId xmlns:a16="http://schemas.microsoft.com/office/drawing/2014/main" id="{CBBAABB5-5CD1-4EBA-B00A-030382CE1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988" y="1228157"/>
            <a:ext cx="1413968" cy="144337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msc png">
            <a:extLst>
              <a:ext uri="{FF2B5EF4-FFF2-40B4-BE49-F238E27FC236}">
                <a16:creationId xmlns:a16="http://schemas.microsoft.com/office/drawing/2014/main" id="{341C7EDB-B11B-4D3B-A4B8-D4DA1FD4A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600" y="1289309"/>
            <a:ext cx="953488" cy="1282441"/>
          </a:xfrm>
          <a:prstGeom prst="rect">
            <a:avLst/>
          </a:prstGeom>
          <a:noFill/>
          <a:extLst>
            <a:ext uri="{909E8E84-426E-40DD-AFC4-6F175D3DCCD1}">
              <a14:hiddenFill xmlns:a14="http://schemas.microsoft.com/office/drawing/2010/main">
                <a:solidFill>
                  <a:srgbClr val="FFFFFF"/>
                </a:solidFill>
              </a14:hiddenFill>
            </a:ext>
          </a:extLst>
        </p:spPr>
      </p:pic>
      <p:sp>
        <p:nvSpPr>
          <p:cNvPr id="12" name="Argumentative">
            <a:extLst>
              <a:ext uri="{FF2B5EF4-FFF2-40B4-BE49-F238E27FC236}">
                <a16:creationId xmlns:a16="http://schemas.microsoft.com/office/drawing/2014/main" id="{738D323C-1F60-49F7-8C05-4AE3D82ED362}"/>
              </a:ext>
            </a:extLst>
          </p:cNvPr>
          <p:cNvSpPr txBox="1"/>
          <p:nvPr/>
        </p:nvSpPr>
        <p:spPr>
          <a:xfrm>
            <a:off x="893731" y="413164"/>
            <a:ext cx="442193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Empresas ecuatorianas</a:t>
            </a:r>
            <a:endParaRPr dirty="0"/>
          </a:p>
        </p:txBody>
      </p:sp>
      <p:pic>
        <p:nvPicPr>
          <p:cNvPr id="14342" name="Picture 6" descr="Image result for issf png fish">
            <a:extLst>
              <a:ext uri="{FF2B5EF4-FFF2-40B4-BE49-F238E27FC236}">
                <a16:creationId xmlns:a16="http://schemas.microsoft.com/office/drawing/2014/main" id="{AF68E613-A673-4076-83C4-8B33ABFFE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713" y="3114561"/>
            <a:ext cx="1413969" cy="116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5262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6105070"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6049926"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400" dirty="0"/>
              <a:t>Certificaciones de Calidad</a:t>
            </a:r>
            <a:endParaRPr sz="2400" dirty="0"/>
          </a:p>
        </p:txBody>
      </p:sp>
      <p:sp>
        <p:nvSpPr>
          <p:cNvPr id="12" name="Argumentative">
            <a:extLst>
              <a:ext uri="{FF2B5EF4-FFF2-40B4-BE49-F238E27FC236}">
                <a16:creationId xmlns:a16="http://schemas.microsoft.com/office/drawing/2014/main" id="{738D323C-1F60-49F7-8C05-4AE3D82ED362}"/>
              </a:ext>
            </a:extLst>
          </p:cNvPr>
          <p:cNvSpPr txBox="1"/>
          <p:nvPr/>
        </p:nvSpPr>
        <p:spPr>
          <a:xfrm>
            <a:off x="893731" y="413164"/>
            <a:ext cx="442193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Empresas bolivianas</a:t>
            </a:r>
            <a:endParaRPr dirty="0"/>
          </a:p>
        </p:txBody>
      </p:sp>
      <p:pic>
        <p:nvPicPr>
          <p:cNvPr id="15362" name="Picture 2" descr="Image result for iso 22000 png">
            <a:extLst>
              <a:ext uri="{FF2B5EF4-FFF2-40B4-BE49-F238E27FC236}">
                <a16:creationId xmlns:a16="http://schemas.microsoft.com/office/drawing/2014/main" id="{0CF20D6D-4449-44CC-A9D6-2AFD12906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31" y="1493875"/>
            <a:ext cx="1993604" cy="199360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iso 9001 png">
            <a:extLst>
              <a:ext uri="{FF2B5EF4-FFF2-40B4-BE49-F238E27FC236}">
                <a16:creationId xmlns:a16="http://schemas.microsoft.com/office/drawing/2014/main" id="{E3674B60-F762-4F47-BECC-72AF24BC8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783" y="1333267"/>
            <a:ext cx="2050643" cy="215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95508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2945220" y="-332317"/>
            <a:ext cx="6577022"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167118" y="2074663"/>
            <a:ext cx="2778101"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000" dirty="0"/>
              <a:t>Comercio de atún y la esfera económica</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3DC64A20-D77A-49FB-966D-19A137630430}"/>
              </a:ext>
            </a:extLst>
          </p:cNvPr>
          <p:cNvGraphicFramePr>
            <a:graphicFrameLocks noGrp="1"/>
          </p:cNvGraphicFramePr>
          <p:nvPr>
            <p:extLst>
              <p:ext uri="{D42A27DB-BD31-4B8C-83A1-F6EECF244321}">
                <p14:modId xmlns:p14="http://schemas.microsoft.com/office/powerpoint/2010/main" val="1640620611"/>
              </p:ext>
            </p:extLst>
          </p:nvPr>
        </p:nvGraphicFramePr>
        <p:xfrm>
          <a:off x="3483943" y="837035"/>
          <a:ext cx="5488940" cy="557595"/>
        </p:xfrm>
        <a:graphic>
          <a:graphicData uri="http://schemas.openxmlformats.org/drawingml/2006/table">
            <a:tbl>
              <a:tblPr firstCol="1" bandRow="1">
                <a:tableStyleId>{69C7853C-536D-4A76-A0AE-DD22124D55A5}</a:tableStyleId>
              </a:tblPr>
              <a:tblGrid>
                <a:gridCol w="2139315">
                  <a:extLst>
                    <a:ext uri="{9D8B030D-6E8A-4147-A177-3AD203B41FA5}">
                      <a16:colId xmlns:a16="http://schemas.microsoft.com/office/drawing/2014/main" val="2149009700"/>
                    </a:ext>
                  </a:extLst>
                </a:gridCol>
                <a:gridCol w="1519555">
                  <a:extLst>
                    <a:ext uri="{9D8B030D-6E8A-4147-A177-3AD203B41FA5}">
                      <a16:colId xmlns:a16="http://schemas.microsoft.com/office/drawing/2014/main" val="1899034621"/>
                    </a:ext>
                  </a:extLst>
                </a:gridCol>
                <a:gridCol w="1830070">
                  <a:extLst>
                    <a:ext uri="{9D8B030D-6E8A-4147-A177-3AD203B41FA5}">
                      <a16:colId xmlns:a16="http://schemas.microsoft.com/office/drawing/2014/main" val="4030895259"/>
                    </a:ext>
                  </a:extLst>
                </a:gridCol>
              </a:tblGrid>
              <a:tr h="0">
                <a:tc>
                  <a:txBody>
                    <a:bodyPr/>
                    <a:lstStyle/>
                    <a:p>
                      <a:pPr algn="ctr">
                        <a:lnSpc>
                          <a:spcPct val="107000"/>
                        </a:lnSpc>
                        <a:spcAft>
                          <a:spcPts val="0"/>
                        </a:spcAft>
                      </a:pPr>
                      <a:r>
                        <a:rPr lang="es-EC" sz="1200" dirty="0">
                          <a:effectLst/>
                        </a:rPr>
                        <a:t>          País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Ecuador</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b="1" dirty="0">
                          <a:effectLst/>
                        </a:rPr>
                        <a:t>Bolivia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3631"/>
                  </a:ext>
                </a:extLst>
              </a:tr>
              <a:tr h="0">
                <a:tc>
                  <a:txBody>
                    <a:bodyPr/>
                    <a:lstStyle/>
                    <a:p>
                      <a:pPr algn="ctr">
                        <a:lnSpc>
                          <a:spcPct val="107000"/>
                        </a:lnSpc>
                        <a:spcAft>
                          <a:spcPts val="0"/>
                        </a:spcAft>
                      </a:pPr>
                      <a:r>
                        <a:rPr lang="es-EC" sz="1200" b="0" dirty="0">
                          <a:effectLst/>
                        </a:rPr>
                        <a:t>           2015</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100.2 billones USD</a:t>
                      </a:r>
                    </a:p>
                  </a:txBody>
                  <a:tcPr marL="68580" marR="68580" marT="0" marB="0"/>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33 billones USD</a:t>
                      </a:r>
                    </a:p>
                  </a:txBody>
                  <a:tcPr marL="68580" marR="68580" marT="0" marB="0"/>
                </a:tc>
                <a:extLst>
                  <a:ext uri="{0D108BD9-81ED-4DB2-BD59-A6C34878D82A}">
                    <a16:rowId xmlns:a16="http://schemas.microsoft.com/office/drawing/2014/main" val="188833284"/>
                  </a:ext>
                </a:extLst>
              </a:tr>
              <a:tr h="0">
                <a:tc>
                  <a:txBody>
                    <a:bodyPr/>
                    <a:lstStyle/>
                    <a:p>
                      <a:pPr indent="449580" algn="ctr">
                        <a:lnSpc>
                          <a:spcPct val="107000"/>
                        </a:lnSpc>
                        <a:spcAft>
                          <a:spcPts val="0"/>
                        </a:spcAft>
                      </a:pPr>
                      <a:r>
                        <a:rPr lang="es-EC" sz="1200" b="0" dirty="0">
                          <a:effectLst/>
                        </a:rPr>
                        <a:t>2016</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97.8 billones USD</a:t>
                      </a:r>
                    </a:p>
                  </a:txBody>
                  <a:tcPr marL="68580" marR="68580" marT="0" marB="0"/>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33.81 billones USD</a:t>
                      </a:r>
                    </a:p>
                  </a:txBody>
                  <a:tcPr marL="68580" marR="68580" marT="0" marB="0"/>
                </a:tc>
                <a:extLst>
                  <a:ext uri="{0D108BD9-81ED-4DB2-BD59-A6C34878D82A}">
                    <a16:rowId xmlns:a16="http://schemas.microsoft.com/office/drawing/2014/main" val="3866137078"/>
                  </a:ext>
                </a:extLst>
              </a:tr>
            </a:tbl>
          </a:graphicData>
        </a:graphic>
      </p:graphicFrame>
      <p:sp>
        <p:nvSpPr>
          <p:cNvPr id="10" name="Rectangle 1">
            <a:extLst>
              <a:ext uri="{FF2B5EF4-FFF2-40B4-BE49-F238E27FC236}">
                <a16:creationId xmlns:a16="http://schemas.microsoft.com/office/drawing/2014/main" id="{F1C9FBB0-B742-4A7C-8353-9C88AEC17005}"/>
              </a:ext>
            </a:extLst>
          </p:cNvPr>
          <p:cNvSpPr>
            <a:spLocks noChangeArrowheads="1"/>
          </p:cNvSpPr>
          <p:nvPr/>
        </p:nvSpPr>
        <p:spPr bwMode="auto">
          <a:xfrm>
            <a:off x="3390516" y="300324"/>
            <a:ext cx="38699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bmk="_Toc513471083">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Tabla 19.</a:t>
            </a:r>
            <a:r>
              <a:rPr kumimoji="0" lang="es-EC" altLang="es-EC" sz="1200" b="1"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 </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Producto Interno Bruto de Ecuador y Bolivia 2015 – 2016</a:t>
            </a:r>
            <a:endParaRPr kumimoji="0" lang="es-EC" altLang="es-EC" sz="120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2" name="CuadroTexto 11">
            <a:extLst>
              <a:ext uri="{FF2B5EF4-FFF2-40B4-BE49-F238E27FC236}">
                <a16:creationId xmlns:a16="http://schemas.microsoft.com/office/drawing/2014/main" id="{953A2683-B034-45B3-89F7-BCCD4699F9A8}"/>
              </a:ext>
            </a:extLst>
          </p:cNvPr>
          <p:cNvSpPr txBox="1"/>
          <p:nvPr/>
        </p:nvSpPr>
        <p:spPr>
          <a:xfrm>
            <a:off x="3483943" y="1469676"/>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(Banco Mundial,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3" name="Tabla 2">
            <a:extLst>
              <a:ext uri="{FF2B5EF4-FFF2-40B4-BE49-F238E27FC236}">
                <a16:creationId xmlns:a16="http://schemas.microsoft.com/office/drawing/2014/main" id="{2F79109D-A158-4995-B708-F839FBFE3CD9}"/>
              </a:ext>
            </a:extLst>
          </p:cNvPr>
          <p:cNvGraphicFramePr>
            <a:graphicFrameLocks noGrp="1"/>
          </p:cNvGraphicFramePr>
          <p:nvPr>
            <p:extLst>
              <p:ext uri="{D42A27DB-BD31-4B8C-83A1-F6EECF244321}">
                <p14:modId xmlns:p14="http://schemas.microsoft.com/office/powerpoint/2010/main" val="2876570972"/>
              </p:ext>
            </p:extLst>
          </p:nvPr>
        </p:nvGraphicFramePr>
        <p:xfrm>
          <a:off x="3113251" y="2387723"/>
          <a:ext cx="3149345" cy="762000"/>
        </p:xfrm>
        <a:graphic>
          <a:graphicData uri="http://schemas.openxmlformats.org/drawingml/2006/table">
            <a:tbl>
              <a:tblPr firstRow="1" firstCol="1" bandRow="1">
                <a:tableStyleId>{1FECB4D8-DB02-4DC6-A0A2-4F2EBAE1DC90}</a:tableStyleId>
              </a:tblPr>
              <a:tblGrid>
                <a:gridCol w="837011">
                  <a:extLst>
                    <a:ext uri="{9D8B030D-6E8A-4147-A177-3AD203B41FA5}">
                      <a16:colId xmlns:a16="http://schemas.microsoft.com/office/drawing/2014/main" val="271184382"/>
                    </a:ext>
                  </a:extLst>
                </a:gridCol>
                <a:gridCol w="616689">
                  <a:extLst>
                    <a:ext uri="{9D8B030D-6E8A-4147-A177-3AD203B41FA5}">
                      <a16:colId xmlns:a16="http://schemas.microsoft.com/office/drawing/2014/main" val="884294116"/>
                    </a:ext>
                  </a:extLst>
                </a:gridCol>
                <a:gridCol w="574158">
                  <a:extLst>
                    <a:ext uri="{9D8B030D-6E8A-4147-A177-3AD203B41FA5}">
                      <a16:colId xmlns:a16="http://schemas.microsoft.com/office/drawing/2014/main" val="666426115"/>
                    </a:ext>
                  </a:extLst>
                </a:gridCol>
                <a:gridCol w="584791">
                  <a:extLst>
                    <a:ext uri="{9D8B030D-6E8A-4147-A177-3AD203B41FA5}">
                      <a16:colId xmlns:a16="http://schemas.microsoft.com/office/drawing/2014/main" val="785065317"/>
                    </a:ext>
                  </a:extLst>
                </a:gridCol>
                <a:gridCol w="536696">
                  <a:extLst>
                    <a:ext uri="{9D8B030D-6E8A-4147-A177-3AD203B41FA5}">
                      <a16:colId xmlns:a16="http://schemas.microsoft.com/office/drawing/2014/main" val="734454939"/>
                    </a:ext>
                  </a:extLst>
                </a:gridCol>
              </a:tblGrid>
              <a:tr h="190500">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es-EC" sz="900" dirty="0">
                          <a:effectLst/>
                        </a:rPr>
                        <a:t>2015</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gridSpan="2">
                  <a:txBody>
                    <a:bodyPr/>
                    <a:lstStyle/>
                    <a:p>
                      <a:pPr algn="ctr">
                        <a:lnSpc>
                          <a:spcPct val="107000"/>
                        </a:lnSpc>
                        <a:spcAft>
                          <a:spcPts val="0"/>
                        </a:spcAft>
                      </a:pPr>
                      <a:r>
                        <a:rPr lang="es-EC" sz="900" dirty="0">
                          <a:effectLst/>
                        </a:rPr>
                        <a:t>2016</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3425373161"/>
                  </a:ext>
                </a:extLst>
              </a:tr>
              <a:tr h="190500">
                <a:tc>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es-EC" sz="900" b="1" dirty="0">
                          <a:effectLst/>
                        </a:rPr>
                        <a:t>País</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dirty="0">
                          <a:effectLst/>
                        </a:rPr>
                        <a:t>Región</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a:effectLst/>
                        </a:rPr>
                        <a:t>País</a:t>
                      </a:r>
                      <a:endParaRPr lang="es-EC" sz="105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dirty="0">
                          <a:effectLst/>
                        </a:rPr>
                        <a:t>Región</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9291900"/>
                  </a:ext>
                </a:extLst>
              </a:tr>
              <a:tr h="190500">
                <a:tc>
                  <a:txBody>
                    <a:bodyPr/>
                    <a:lstStyle/>
                    <a:p>
                      <a:pPr algn="just">
                        <a:lnSpc>
                          <a:spcPct val="107000"/>
                        </a:lnSpc>
                        <a:spcAft>
                          <a:spcPts val="0"/>
                        </a:spcAft>
                      </a:pPr>
                      <a:r>
                        <a:rPr lang="es-EC" sz="900" dirty="0">
                          <a:effectLst/>
                        </a:rPr>
                        <a:t>Indicador</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a:effectLst/>
                        </a:rPr>
                        <a:t>Ecuador</a:t>
                      </a:r>
                      <a:endParaRPr lang="es-EC" sz="105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dirty="0">
                          <a:effectLst/>
                        </a:rPr>
                        <a:t>Costa</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dirty="0">
                          <a:effectLst/>
                        </a:rPr>
                        <a:t>Ecuador</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b="1" dirty="0">
                          <a:effectLst/>
                        </a:rPr>
                        <a:t>Costa</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27474341"/>
                  </a:ext>
                </a:extLst>
              </a:tr>
              <a:tr h="190500">
                <a:tc>
                  <a:txBody>
                    <a:bodyPr/>
                    <a:lstStyle/>
                    <a:p>
                      <a:pPr algn="just">
                        <a:lnSpc>
                          <a:spcPct val="107000"/>
                        </a:lnSpc>
                        <a:spcAft>
                          <a:spcPts val="0"/>
                        </a:spcAft>
                      </a:pPr>
                      <a:r>
                        <a:rPr lang="es-EC" sz="900">
                          <a:effectLst/>
                        </a:rPr>
                        <a:t>Pleno empleo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a:effectLst/>
                        </a:rPr>
                        <a:t>46,5%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a:effectLst/>
                        </a:rPr>
                        <a:t>55,4%</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a:effectLst/>
                        </a:rPr>
                        <a:t>40,0%</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900" dirty="0">
                          <a:effectLst/>
                        </a:rPr>
                        <a:t>48,6%</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95682872"/>
                  </a:ext>
                </a:extLst>
              </a:tr>
            </a:tbl>
          </a:graphicData>
        </a:graphic>
      </p:graphicFrame>
      <p:sp>
        <p:nvSpPr>
          <p:cNvPr id="5" name="Rectangle 1">
            <a:extLst>
              <a:ext uri="{FF2B5EF4-FFF2-40B4-BE49-F238E27FC236}">
                <a16:creationId xmlns:a16="http://schemas.microsoft.com/office/drawing/2014/main" id="{139B4B40-3B96-426E-8F17-AFA894A15C0E}"/>
              </a:ext>
            </a:extLst>
          </p:cNvPr>
          <p:cNvSpPr>
            <a:spLocks noChangeArrowheads="1"/>
          </p:cNvSpPr>
          <p:nvPr/>
        </p:nvSpPr>
        <p:spPr bwMode="auto">
          <a:xfrm>
            <a:off x="3029001" y="1895182"/>
            <a:ext cx="34002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bmk="_Toc513471089">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25.</a:t>
            </a:r>
            <a:r>
              <a:rPr kumimoji="0" lang="es-EC" altLang="es-EC"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Tasa de pleno empleo del Ecuador a</a:t>
            </a:r>
            <a:r>
              <a:rPr kumimoji="0" lang="es-EC" altLang="es-EC"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2015 y 2016</a:t>
            </a:r>
            <a:endParaRPr kumimoji="0" lang="es-EC" altLang="es-EC" sz="800" b="0" i="0" u="none" strike="noStrike" cap="none" normalizeH="0" baseline="0" dirty="0">
              <a:ln>
                <a:noFill/>
              </a:ln>
              <a:solidFill>
                <a:schemeClr val="tx1"/>
              </a:solidFill>
              <a:effectLst/>
            </a:endParaRPr>
          </a:p>
        </p:txBody>
      </p:sp>
      <p:sp>
        <p:nvSpPr>
          <p:cNvPr id="13" name="CuadroTexto 12">
            <a:extLst>
              <a:ext uri="{FF2B5EF4-FFF2-40B4-BE49-F238E27FC236}">
                <a16:creationId xmlns:a16="http://schemas.microsoft.com/office/drawing/2014/main" id="{AD0D7C15-8C66-49B2-9F40-983082CDEE70}"/>
              </a:ext>
            </a:extLst>
          </p:cNvPr>
          <p:cNvSpPr txBox="1"/>
          <p:nvPr/>
        </p:nvSpPr>
        <p:spPr>
          <a:xfrm>
            <a:off x="3122428" y="3180599"/>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(INEC,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6" name="Tabla 5">
            <a:extLst>
              <a:ext uri="{FF2B5EF4-FFF2-40B4-BE49-F238E27FC236}">
                <a16:creationId xmlns:a16="http://schemas.microsoft.com/office/drawing/2014/main" id="{8C96B040-85B4-419B-93B1-2BF39D697D23}"/>
              </a:ext>
            </a:extLst>
          </p:cNvPr>
          <p:cNvGraphicFramePr>
            <a:graphicFrameLocks noGrp="1"/>
          </p:cNvGraphicFramePr>
          <p:nvPr>
            <p:extLst>
              <p:ext uri="{D42A27DB-BD31-4B8C-83A1-F6EECF244321}">
                <p14:modId xmlns:p14="http://schemas.microsoft.com/office/powerpoint/2010/main" val="3004154657"/>
              </p:ext>
            </p:extLst>
          </p:nvPr>
        </p:nvGraphicFramePr>
        <p:xfrm>
          <a:off x="6489700" y="2420188"/>
          <a:ext cx="2483183" cy="650113"/>
        </p:xfrm>
        <a:graphic>
          <a:graphicData uri="http://schemas.openxmlformats.org/drawingml/2006/table">
            <a:tbl>
              <a:tblPr firstRow="1" firstCol="1" bandRow="1">
                <a:tableStyleId>{1FECB4D8-DB02-4DC6-A0A2-4F2EBAE1DC90}</a:tableStyleId>
              </a:tblPr>
              <a:tblGrid>
                <a:gridCol w="1556445">
                  <a:extLst>
                    <a:ext uri="{9D8B030D-6E8A-4147-A177-3AD203B41FA5}">
                      <a16:colId xmlns:a16="http://schemas.microsoft.com/office/drawing/2014/main" val="566364798"/>
                    </a:ext>
                  </a:extLst>
                </a:gridCol>
                <a:gridCol w="463369">
                  <a:extLst>
                    <a:ext uri="{9D8B030D-6E8A-4147-A177-3AD203B41FA5}">
                      <a16:colId xmlns:a16="http://schemas.microsoft.com/office/drawing/2014/main" val="2552012411"/>
                    </a:ext>
                  </a:extLst>
                </a:gridCol>
                <a:gridCol w="463369">
                  <a:extLst>
                    <a:ext uri="{9D8B030D-6E8A-4147-A177-3AD203B41FA5}">
                      <a16:colId xmlns:a16="http://schemas.microsoft.com/office/drawing/2014/main" val="2720660639"/>
                    </a:ext>
                  </a:extLst>
                </a:gridCol>
              </a:tblGrid>
              <a:tr h="123124">
                <a:tc>
                  <a:txBody>
                    <a:bodyPr/>
                    <a:lstStyle/>
                    <a:p>
                      <a:pPr>
                        <a:lnSpc>
                          <a:spcPct val="107000"/>
                        </a:lnSpc>
                      </a:pPr>
                      <a:endParaRPr lang="es-EC" sz="8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ctr"/>
                </a:tc>
                <a:tc gridSpan="2">
                  <a:txBody>
                    <a:bodyPr/>
                    <a:lstStyle/>
                    <a:p>
                      <a:pPr algn="ctr">
                        <a:lnSpc>
                          <a:spcPct val="107000"/>
                        </a:lnSpc>
                        <a:spcAft>
                          <a:spcPts val="0"/>
                        </a:spcAft>
                      </a:pPr>
                      <a:r>
                        <a:rPr lang="es-EC" sz="900">
                          <a:effectLst/>
                        </a:rPr>
                        <a:t>Ecuador</a:t>
                      </a:r>
                      <a:endParaRPr lang="es-EC" sz="8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3381961912"/>
                  </a:ext>
                </a:extLst>
              </a:tr>
              <a:tr h="190500">
                <a:tc>
                  <a:txBody>
                    <a:bodyPr/>
                    <a:lstStyle/>
                    <a:p>
                      <a:pPr algn="just">
                        <a:lnSpc>
                          <a:spcPct val="107000"/>
                        </a:lnSpc>
                        <a:spcAft>
                          <a:spcPts val="0"/>
                        </a:spcAft>
                      </a:pPr>
                      <a:r>
                        <a:rPr lang="es-EC" sz="900" dirty="0">
                          <a:effectLst/>
                        </a:rPr>
                        <a:t>Rama o Actividad</a:t>
                      </a:r>
                      <a:endParaRPr lang="es-EC" sz="8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900">
                          <a:effectLst/>
                        </a:rPr>
                        <a:t>2015</a:t>
                      </a:r>
                      <a:endParaRPr lang="es-EC" sz="8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tc>
                  <a:txBody>
                    <a:bodyPr/>
                    <a:lstStyle/>
                    <a:p>
                      <a:pPr algn="ctr">
                        <a:lnSpc>
                          <a:spcPct val="107000"/>
                        </a:lnSpc>
                        <a:spcAft>
                          <a:spcPts val="0"/>
                        </a:spcAft>
                      </a:pPr>
                      <a:r>
                        <a:rPr lang="es-EC" sz="900">
                          <a:effectLst/>
                        </a:rPr>
                        <a:t>2016</a:t>
                      </a:r>
                      <a:endParaRPr lang="es-EC" sz="80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b"/>
                </a:tc>
                <a:extLst>
                  <a:ext uri="{0D108BD9-81ED-4DB2-BD59-A6C34878D82A}">
                    <a16:rowId xmlns:a16="http://schemas.microsoft.com/office/drawing/2014/main" val="4271309906"/>
                  </a:ext>
                </a:extLst>
              </a:tr>
              <a:tr h="323850">
                <a:tc>
                  <a:txBody>
                    <a:bodyPr/>
                    <a:lstStyle/>
                    <a:p>
                      <a:pPr algn="just">
                        <a:lnSpc>
                          <a:spcPct val="107000"/>
                        </a:lnSpc>
                        <a:spcAft>
                          <a:spcPts val="0"/>
                        </a:spcAft>
                      </a:pPr>
                      <a:r>
                        <a:rPr lang="es-EC" sz="900" b="0" dirty="0">
                          <a:effectLst/>
                        </a:rPr>
                        <a:t>Agricultura, ganadería, caza, silvicultura y pesca</a:t>
                      </a:r>
                      <a:endParaRPr lang="es-EC" sz="800" b="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ctr"/>
                </a:tc>
                <a:tc>
                  <a:txBody>
                    <a:bodyPr/>
                    <a:lstStyle/>
                    <a:p>
                      <a:pPr algn="ctr">
                        <a:lnSpc>
                          <a:spcPct val="107000"/>
                        </a:lnSpc>
                        <a:spcAft>
                          <a:spcPts val="0"/>
                        </a:spcAft>
                      </a:pPr>
                      <a:r>
                        <a:rPr lang="es-EC" sz="900" dirty="0">
                          <a:effectLst/>
                        </a:rPr>
                        <a:t>11,0%</a:t>
                      </a:r>
                      <a:endParaRPr lang="es-EC" sz="8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ctr"/>
                </a:tc>
                <a:tc>
                  <a:txBody>
                    <a:bodyPr/>
                    <a:lstStyle/>
                    <a:p>
                      <a:pPr algn="ctr">
                        <a:lnSpc>
                          <a:spcPct val="107000"/>
                        </a:lnSpc>
                        <a:spcAft>
                          <a:spcPts val="0"/>
                        </a:spcAft>
                      </a:pPr>
                      <a:r>
                        <a:rPr lang="es-EC" sz="900" dirty="0">
                          <a:effectLst/>
                        </a:rPr>
                        <a:t>11,3%</a:t>
                      </a:r>
                      <a:endParaRPr lang="es-EC" sz="800" dirty="0">
                        <a:effectLst/>
                        <a:latin typeface="Lato Light" panose="020F0502020204030203" pitchFamily="34" charset="0"/>
                        <a:ea typeface="Lato Light" panose="020F0502020204030203" pitchFamily="34" charset="0"/>
                        <a:cs typeface="Lato Light" panose="020F0502020204030203" pitchFamily="34" charset="0"/>
                      </a:endParaRPr>
                    </a:p>
                  </a:txBody>
                  <a:tcPr marL="44450" marR="44450" marT="0" marB="0" anchor="ctr"/>
                </a:tc>
                <a:extLst>
                  <a:ext uri="{0D108BD9-81ED-4DB2-BD59-A6C34878D82A}">
                    <a16:rowId xmlns:a16="http://schemas.microsoft.com/office/drawing/2014/main" val="3057940456"/>
                  </a:ext>
                </a:extLst>
              </a:tr>
            </a:tbl>
          </a:graphicData>
        </a:graphic>
      </p:graphicFrame>
      <p:graphicFrame>
        <p:nvGraphicFramePr>
          <p:cNvPr id="7" name="Tabla 6">
            <a:extLst>
              <a:ext uri="{FF2B5EF4-FFF2-40B4-BE49-F238E27FC236}">
                <a16:creationId xmlns:a16="http://schemas.microsoft.com/office/drawing/2014/main" id="{43538209-DE11-44C5-9001-00F7E2EAF91C}"/>
              </a:ext>
            </a:extLst>
          </p:cNvPr>
          <p:cNvGraphicFramePr>
            <a:graphicFrameLocks noGrp="1"/>
          </p:cNvGraphicFramePr>
          <p:nvPr>
            <p:extLst>
              <p:ext uri="{D42A27DB-BD31-4B8C-83A1-F6EECF244321}">
                <p14:modId xmlns:p14="http://schemas.microsoft.com/office/powerpoint/2010/main" val="112502650"/>
              </p:ext>
            </p:extLst>
          </p:nvPr>
        </p:nvGraphicFramePr>
        <p:xfrm>
          <a:off x="3220964" y="4108047"/>
          <a:ext cx="2265116" cy="571500"/>
        </p:xfrm>
        <a:graphic>
          <a:graphicData uri="http://schemas.openxmlformats.org/drawingml/2006/table">
            <a:tbl>
              <a:tblPr firstRow="1" firstCol="1" bandRow="1">
                <a:tableStyleId>{F2DE63D5-997A-4646-A377-4702673A728D}</a:tableStyleId>
              </a:tblPr>
              <a:tblGrid>
                <a:gridCol w="1168400">
                  <a:extLst>
                    <a:ext uri="{9D8B030D-6E8A-4147-A177-3AD203B41FA5}">
                      <a16:colId xmlns:a16="http://schemas.microsoft.com/office/drawing/2014/main" val="3941123597"/>
                    </a:ext>
                  </a:extLst>
                </a:gridCol>
                <a:gridCol w="552399">
                  <a:extLst>
                    <a:ext uri="{9D8B030D-6E8A-4147-A177-3AD203B41FA5}">
                      <a16:colId xmlns:a16="http://schemas.microsoft.com/office/drawing/2014/main" val="2107489247"/>
                    </a:ext>
                  </a:extLst>
                </a:gridCol>
                <a:gridCol w="544317">
                  <a:extLst>
                    <a:ext uri="{9D8B030D-6E8A-4147-A177-3AD203B41FA5}">
                      <a16:colId xmlns:a16="http://schemas.microsoft.com/office/drawing/2014/main" val="4280891357"/>
                    </a:ext>
                  </a:extLst>
                </a:gridCol>
              </a:tblGrid>
              <a:tr h="190500">
                <a:tc>
                  <a:txBody>
                    <a:bodyPr/>
                    <a:lstStyle/>
                    <a:p>
                      <a:pPr algn="just">
                        <a:lnSpc>
                          <a:spcPct val="107000"/>
                        </a:lnSpc>
                        <a:spcAft>
                          <a:spcPts val="0"/>
                        </a:spcAft>
                      </a:pPr>
                      <a:r>
                        <a:rPr lang="es-EC" sz="10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just">
                        <a:lnSpc>
                          <a:spcPct val="107000"/>
                        </a:lnSpc>
                        <a:spcAft>
                          <a:spcPts val="0"/>
                        </a:spcAft>
                      </a:pPr>
                      <a:r>
                        <a:rPr lang="es-EC" sz="1000">
                          <a:effectLst/>
                        </a:rPr>
                        <a:t>Bolivia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943011780"/>
                  </a:ext>
                </a:extLst>
              </a:tr>
              <a:tr h="190500">
                <a:tc>
                  <a:txBody>
                    <a:bodyPr/>
                    <a:lstStyle/>
                    <a:p>
                      <a:pPr algn="just">
                        <a:lnSpc>
                          <a:spcPct val="107000"/>
                        </a:lnSpc>
                        <a:spcAft>
                          <a:spcPts val="0"/>
                        </a:spcAft>
                      </a:pPr>
                      <a:r>
                        <a:rPr lang="es-EC" sz="1000">
                          <a:effectLst/>
                        </a:rPr>
                        <a:t>Indicador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000">
                          <a:effectLst/>
                        </a:rPr>
                        <a:t>2015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000">
                          <a:effectLst/>
                        </a:rPr>
                        <a:t>2016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17297571"/>
                  </a:ext>
                </a:extLst>
              </a:tr>
              <a:tr h="190500">
                <a:tc>
                  <a:txBody>
                    <a:bodyPr/>
                    <a:lstStyle/>
                    <a:p>
                      <a:pPr algn="just">
                        <a:lnSpc>
                          <a:spcPct val="107000"/>
                        </a:lnSpc>
                        <a:spcAft>
                          <a:spcPts val="0"/>
                        </a:spcAft>
                      </a:pPr>
                      <a:r>
                        <a:rPr lang="es-EC" sz="1000" b="0" dirty="0">
                          <a:effectLst/>
                        </a:rPr>
                        <a:t>Tasa de ocupación</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000">
                          <a:effectLst/>
                        </a:rPr>
                        <a:t>56,5%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07000"/>
                        </a:lnSpc>
                        <a:spcAft>
                          <a:spcPts val="0"/>
                        </a:spcAft>
                      </a:pPr>
                      <a:r>
                        <a:rPr lang="es-EC" sz="1000" dirty="0">
                          <a:effectLst/>
                        </a:rPr>
                        <a:t>55,9%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33795959"/>
                  </a:ext>
                </a:extLst>
              </a:tr>
            </a:tbl>
          </a:graphicData>
        </a:graphic>
      </p:graphicFrame>
      <p:sp>
        <p:nvSpPr>
          <p:cNvPr id="14" name="Rectangle 2">
            <a:extLst>
              <a:ext uri="{FF2B5EF4-FFF2-40B4-BE49-F238E27FC236}">
                <a16:creationId xmlns:a16="http://schemas.microsoft.com/office/drawing/2014/main" id="{41E7700E-99B1-4859-B221-C5E73E714F6F}"/>
              </a:ext>
            </a:extLst>
          </p:cNvPr>
          <p:cNvSpPr>
            <a:spLocks noChangeArrowheads="1"/>
          </p:cNvSpPr>
          <p:nvPr/>
        </p:nvSpPr>
        <p:spPr bwMode="auto">
          <a:xfrm>
            <a:off x="3122428" y="3625247"/>
            <a:ext cx="35866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tabLst>
                <a:tab pos="2733675" algn="l"/>
              </a:tabLst>
              <a:defRPr>
                <a:solidFill>
                  <a:schemeClr val="tx1"/>
                </a:solidFill>
                <a:latin typeface="Arial" panose="020B0604020202020204" pitchFamily="34" charset="0"/>
              </a:defRPr>
            </a:lvl1pPr>
            <a:lvl2pPr marL="457200" eaLnBrk="0" fontAlgn="base">
              <a:spcBef>
                <a:spcPct val="0"/>
              </a:spcBef>
              <a:spcAft>
                <a:spcPct val="0"/>
              </a:spcAft>
              <a:tabLst>
                <a:tab pos="2733675" algn="l"/>
              </a:tabLst>
              <a:defRPr>
                <a:solidFill>
                  <a:schemeClr val="tx1"/>
                </a:solidFill>
                <a:latin typeface="Arial" panose="020B0604020202020204" pitchFamily="34" charset="0"/>
              </a:defRPr>
            </a:lvl2pPr>
            <a:lvl3pPr marL="914400" eaLnBrk="0" fontAlgn="base">
              <a:spcBef>
                <a:spcPct val="0"/>
              </a:spcBef>
              <a:spcAft>
                <a:spcPct val="0"/>
              </a:spcAft>
              <a:tabLst>
                <a:tab pos="2733675" algn="l"/>
              </a:tabLst>
              <a:defRPr>
                <a:solidFill>
                  <a:schemeClr val="tx1"/>
                </a:solidFill>
                <a:latin typeface="Arial" panose="020B0604020202020204" pitchFamily="34" charset="0"/>
              </a:defRPr>
            </a:lvl3pPr>
            <a:lvl4pPr marL="1371600" eaLnBrk="0" fontAlgn="base">
              <a:spcBef>
                <a:spcPct val="0"/>
              </a:spcBef>
              <a:spcAft>
                <a:spcPct val="0"/>
              </a:spcAft>
              <a:tabLst>
                <a:tab pos="2733675" algn="l"/>
              </a:tabLst>
              <a:defRPr>
                <a:solidFill>
                  <a:schemeClr val="tx1"/>
                </a:solidFill>
                <a:latin typeface="Arial" panose="020B0604020202020204" pitchFamily="34" charset="0"/>
              </a:defRPr>
            </a:lvl4pPr>
            <a:lvl5pPr marL="1828800" eaLnBrk="0" fontAlgn="base">
              <a:spcBef>
                <a:spcPct val="0"/>
              </a:spcBef>
              <a:spcAft>
                <a:spcPct val="0"/>
              </a:spcAft>
              <a:tabLst>
                <a:tab pos="2733675" algn="l"/>
              </a:tabLst>
              <a:defRPr>
                <a:solidFill>
                  <a:schemeClr val="tx1"/>
                </a:solidFill>
                <a:latin typeface="Arial" panose="020B0604020202020204" pitchFamily="34" charset="0"/>
              </a:defRPr>
            </a:lvl5pPr>
            <a:lvl6pPr marL="2286000" eaLnBrk="0" fontAlgn="base">
              <a:spcBef>
                <a:spcPct val="0"/>
              </a:spcBef>
              <a:spcAft>
                <a:spcPct val="0"/>
              </a:spcAft>
              <a:tabLst>
                <a:tab pos="2733675" algn="l"/>
              </a:tabLst>
              <a:defRPr>
                <a:solidFill>
                  <a:schemeClr val="tx1"/>
                </a:solidFill>
                <a:latin typeface="Arial" panose="020B0604020202020204" pitchFamily="34" charset="0"/>
              </a:defRPr>
            </a:lvl6pPr>
            <a:lvl7pPr marL="2743200" eaLnBrk="0" fontAlgn="base">
              <a:spcBef>
                <a:spcPct val="0"/>
              </a:spcBef>
              <a:spcAft>
                <a:spcPct val="0"/>
              </a:spcAft>
              <a:tabLst>
                <a:tab pos="2733675" algn="l"/>
              </a:tabLst>
              <a:defRPr>
                <a:solidFill>
                  <a:schemeClr val="tx1"/>
                </a:solidFill>
                <a:latin typeface="Arial" panose="020B0604020202020204" pitchFamily="34" charset="0"/>
              </a:defRPr>
            </a:lvl7pPr>
            <a:lvl8pPr marL="3200400" eaLnBrk="0" fontAlgn="base">
              <a:spcBef>
                <a:spcPct val="0"/>
              </a:spcBef>
              <a:spcAft>
                <a:spcPct val="0"/>
              </a:spcAft>
              <a:tabLst>
                <a:tab pos="2733675" algn="l"/>
              </a:tabLst>
              <a:defRPr>
                <a:solidFill>
                  <a:schemeClr val="tx1"/>
                </a:solidFill>
                <a:latin typeface="Arial" panose="020B0604020202020204" pitchFamily="34" charset="0"/>
              </a:defRPr>
            </a:lvl8pPr>
            <a:lvl9pPr marL="3657600" eaLnBrk="0" fontAlgn="base">
              <a:spcBef>
                <a:spcPct val="0"/>
              </a:spcBef>
              <a:spcAft>
                <a:spcPct val="0"/>
              </a:spcAft>
              <a:tabLst>
                <a:tab pos="2733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33675" algn="l"/>
              </a:tabLst>
            </a:pPr>
            <a:r>
              <a:rPr kumimoji="0" lang="es-EC" altLang="es-EC" sz="1200" b="1" i="0" u="none" strike="noStrike" cap="none" normalizeH="0" baseline="0" dirty="0" bmk="_Toc51347109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27.</a:t>
            </a:r>
            <a:r>
              <a:rPr kumimoji="0" lang="es-EC" altLang="es-EC"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733675" algn="l"/>
              </a:tabLst>
            </a:pP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Tasa de ocupaci</a:t>
            </a:r>
            <a:r>
              <a:rPr kumimoji="0" lang="es-EC" altLang="es-EC"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Bolivia en el a</a:t>
            </a:r>
            <a:r>
              <a:rPr kumimoji="0" lang="es-EC" altLang="es-EC"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2015 y 2016</a:t>
            </a:r>
            <a:endParaRPr kumimoji="0" lang="es-EC" altLang="es-EC" sz="800" b="0" i="0" u="none" strike="noStrike" cap="none" normalizeH="0" baseline="0" dirty="0">
              <a:ln>
                <a:noFill/>
              </a:ln>
              <a:solidFill>
                <a:schemeClr val="tx1"/>
              </a:solidFill>
              <a:effectLst/>
            </a:endParaRPr>
          </a:p>
        </p:txBody>
      </p:sp>
      <p:sp>
        <p:nvSpPr>
          <p:cNvPr id="17" name="CuadroTexto 16">
            <a:extLst>
              <a:ext uri="{FF2B5EF4-FFF2-40B4-BE49-F238E27FC236}">
                <a16:creationId xmlns:a16="http://schemas.microsoft.com/office/drawing/2014/main" id="{803BAA2F-498A-4FC2-A7AB-B9E1AA24C612}"/>
              </a:ext>
            </a:extLst>
          </p:cNvPr>
          <p:cNvSpPr txBox="1"/>
          <p:nvPr/>
        </p:nvSpPr>
        <p:spPr>
          <a:xfrm>
            <a:off x="3220964" y="4704677"/>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(INE,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15" name="Tabla 14">
            <a:extLst>
              <a:ext uri="{FF2B5EF4-FFF2-40B4-BE49-F238E27FC236}">
                <a16:creationId xmlns:a16="http://schemas.microsoft.com/office/drawing/2014/main" id="{5A363FAC-7835-4D4D-8787-738B97AFDF60}"/>
              </a:ext>
            </a:extLst>
          </p:cNvPr>
          <p:cNvGraphicFramePr>
            <a:graphicFrameLocks noGrp="1"/>
          </p:cNvGraphicFramePr>
          <p:nvPr>
            <p:extLst>
              <p:ext uri="{D42A27DB-BD31-4B8C-83A1-F6EECF244321}">
                <p14:modId xmlns:p14="http://schemas.microsoft.com/office/powerpoint/2010/main" val="192541621"/>
              </p:ext>
            </p:extLst>
          </p:nvPr>
        </p:nvGraphicFramePr>
        <p:xfrm>
          <a:off x="6251564" y="4150284"/>
          <a:ext cx="2771258" cy="714375"/>
        </p:xfrm>
        <a:graphic>
          <a:graphicData uri="http://schemas.openxmlformats.org/drawingml/2006/table">
            <a:tbl>
              <a:tblPr firstRow="1" firstCol="1" bandRow="1">
                <a:tableStyleId>{F2DE63D5-997A-4646-A377-4702673A728D}</a:tableStyleId>
              </a:tblPr>
              <a:tblGrid>
                <a:gridCol w="1637794">
                  <a:extLst>
                    <a:ext uri="{9D8B030D-6E8A-4147-A177-3AD203B41FA5}">
                      <a16:colId xmlns:a16="http://schemas.microsoft.com/office/drawing/2014/main" val="1451197846"/>
                    </a:ext>
                  </a:extLst>
                </a:gridCol>
                <a:gridCol w="669378">
                  <a:extLst>
                    <a:ext uri="{9D8B030D-6E8A-4147-A177-3AD203B41FA5}">
                      <a16:colId xmlns:a16="http://schemas.microsoft.com/office/drawing/2014/main" val="2451312969"/>
                    </a:ext>
                  </a:extLst>
                </a:gridCol>
                <a:gridCol w="464086">
                  <a:extLst>
                    <a:ext uri="{9D8B030D-6E8A-4147-A177-3AD203B41FA5}">
                      <a16:colId xmlns:a16="http://schemas.microsoft.com/office/drawing/2014/main" val="2939964057"/>
                    </a:ext>
                  </a:extLst>
                </a:gridCol>
              </a:tblGrid>
              <a:tr h="190500">
                <a:tc>
                  <a:txBody>
                    <a:bodyPr/>
                    <a:lstStyle/>
                    <a:p>
                      <a:pPr>
                        <a:lnSpc>
                          <a:spcPct val="107000"/>
                        </a:lnSpc>
                      </a:pPr>
                      <a:endParaRPr lang="es-EC" sz="1050" dirty="0">
                        <a:effectLst/>
                        <a:latin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C" sz="900" dirty="0">
                          <a:effectLst/>
                        </a:rPr>
                        <a:t>Bolivia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extLst>
                  <a:ext uri="{0D108BD9-81ED-4DB2-BD59-A6C34878D82A}">
                    <a16:rowId xmlns:a16="http://schemas.microsoft.com/office/drawing/2014/main" val="1074867314"/>
                  </a:ext>
                </a:extLst>
              </a:tr>
              <a:tr h="190500">
                <a:tc>
                  <a:txBody>
                    <a:bodyPr/>
                    <a:lstStyle/>
                    <a:p>
                      <a:pPr algn="ctr">
                        <a:lnSpc>
                          <a:spcPct val="107000"/>
                        </a:lnSpc>
                        <a:spcAft>
                          <a:spcPts val="0"/>
                        </a:spcAft>
                      </a:pPr>
                      <a:r>
                        <a:rPr lang="es-EC" sz="900" b="1" dirty="0">
                          <a:effectLst/>
                        </a:rPr>
                        <a:t>Rama o Actividad</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b="1">
                          <a:effectLst/>
                        </a:rPr>
                        <a:t>2015</a:t>
                      </a:r>
                      <a:endParaRPr lang="es-EC" sz="105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b="1" dirty="0">
                          <a:effectLst/>
                        </a:rPr>
                        <a:t>2016</a:t>
                      </a:r>
                      <a:endParaRPr lang="es-EC"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7020308"/>
                  </a:ext>
                </a:extLst>
              </a:tr>
              <a:tr h="333375">
                <a:tc>
                  <a:txBody>
                    <a:bodyPr/>
                    <a:lstStyle/>
                    <a:p>
                      <a:pPr algn="ctr">
                        <a:lnSpc>
                          <a:spcPct val="107000"/>
                        </a:lnSpc>
                        <a:spcAft>
                          <a:spcPts val="0"/>
                        </a:spcAft>
                      </a:pPr>
                      <a:r>
                        <a:rPr lang="es-EC" sz="900" b="0" dirty="0">
                          <a:effectLst/>
                        </a:rPr>
                        <a:t>Comercio al por mayor y por menor</a:t>
                      </a:r>
                      <a:endParaRPr lang="es-EC"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dirty="0">
                          <a:effectLst/>
                        </a:rPr>
                        <a:t>19,9%</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dirty="0">
                          <a:effectLst/>
                        </a:rPr>
                        <a:t>15,5%</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88981858"/>
                  </a:ext>
                </a:extLst>
              </a:tr>
            </a:tbl>
          </a:graphicData>
        </a:graphic>
      </p:graphicFrame>
    </p:spTree>
    <p:extLst>
      <p:ext uri="{BB962C8B-B14F-4D97-AF65-F5344CB8AC3E}">
        <p14:creationId xmlns:p14="http://schemas.microsoft.com/office/powerpoint/2010/main" val="212264710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3104706" y="-332317"/>
            <a:ext cx="641753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167118" y="2074663"/>
            <a:ext cx="2778101"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000" dirty="0"/>
              <a:t>Comercio de atún y la esfera social</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17349A39-6E1F-4EF2-B59F-A53EE8E8AD34}"/>
              </a:ext>
            </a:extLst>
          </p:cNvPr>
          <p:cNvGraphicFramePr>
            <a:graphicFrameLocks noGrp="1"/>
          </p:cNvGraphicFramePr>
          <p:nvPr>
            <p:extLst>
              <p:ext uri="{D42A27DB-BD31-4B8C-83A1-F6EECF244321}">
                <p14:modId xmlns:p14="http://schemas.microsoft.com/office/powerpoint/2010/main" val="3237103348"/>
              </p:ext>
            </p:extLst>
          </p:nvPr>
        </p:nvGraphicFramePr>
        <p:xfrm>
          <a:off x="3737439" y="785873"/>
          <a:ext cx="4989948" cy="753302"/>
        </p:xfrm>
        <a:graphic>
          <a:graphicData uri="http://schemas.openxmlformats.org/drawingml/2006/table">
            <a:tbl>
              <a:tblPr firstCol="1" bandRow="1">
                <a:tableStyleId>{69C7853C-536D-4A76-A0AE-DD22124D55A5}</a:tableStyleId>
              </a:tblPr>
              <a:tblGrid>
                <a:gridCol w="1944832">
                  <a:extLst>
                    <a:ext uri="{9D8B030D-6E8A-4147-A177-3AD203B41FA5}">
                      <a16:colId xmlns:a16="http://schemas.microsoft.com/office/drawing/2014/main" val="1579159466"/>
                    </a:ext>
                  </a:extLst>
                </a:gridCol>
                <a:gridCol w="1381415">
                  <a:extLst>
                    <a:ext uri="{9D8B030D-6E8A-4147-A177-3AD203B41FA5}">
                      <a16:colId xmlns:a16="http://schemas.microsoft.com/office/drawing/2014/main" val="1033080006"/>
                    </a:ext>
                  </a:extLst>
                </a:gridCol>
                <a:gridCol w="1663701">
                  <a:extLst>
                    <a:ext uri="{9D8B030D-6E8A-4147-A177-3AD203B41FA5}">
                      <a16:colId xmlns:a16="http://schemas.microsoft.com/office/drawing/2014/main" val="810941818"/>
                    </a:ext>
                  </a:extLst>
                </a:gridCol>
              </a:tblGrid>
              <a:tr h="0">
                <a:tc>
                  <a:txBody>
                    <a:bodyPr/>
                    <a:lstStyle/>
                    <a:p>
                      <a:pPr algn="ctr">
                        <a:lnSpc>
                          <a:spcPct val="107000"/>
                        </a:lnSpc>
                        <a:spcAft>
                          <a:spcPts val="0"/>
                        </a:spcAft>
                      </a:pPr>
                      <a:r>
                        <a:rPr lang="es-EC" sz="1200" dirty="0">
                          <a:effectLst/>
                        </a:rPr>
                        <a:t>País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b="1" dirty="0">
                          <a:effectLst/>
                        </a:rPr>
                        <a:t>Ecuador</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b="1" dirty="0">
                          <a:effectLst/>
                        </a:rPr>
                        <a:t>Bolivia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extLst>
                  <a:ext uri="{0D108BD9-81ED-4DB2-BD59-A6C34878D82A}">
                    <a16:rowId xmlns:a16="http://schemas.microsoft.com/office/drawing/2014/main" val="53671953"/>
                  </a:ext>
                </a:extLst>
              </a:tr>
              <a:tr h="0">
                <a:tc>
                  <a:txBody>
                    <a:bodyPr/>
                    <a:lstStyle/>
                    <a:p>
                      <a:pPr algn="ctr">
                        <a:lnSpc>
                          <a:spcPct val="107000"/>
                        </a:lnSpc>
                        <a:spcAft>
                          <a:spcPts val="0"/>
                        </a:spcAft>
                      </a:pPr>
                      <a:r>
                        <a:rPr lang="es-EC" sz="1200" b="0" dirty="0">
                          <a:effectLst/>
                        </a:rPr>
                        <a:t>Índice de Desarrollo Humano</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dirty="0">
                          <a:effectLst/>
                        </a:rPr>
                        <a:t>0,739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dirty="0">
                          <a:effectLst/>
                        </a:rPr>
                        <a:t>0,674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extLst>
                  <a:ext uri="{0D108BD9-81ED-4DB2-BD59-A6C34878D82A}">
                    <a16:rowId xmlns:a16="http://schemas.microsoft.com/office/drawing/2014/main" val="2848447914"/>
                  </a:ext>
                </a:extLst>
              </a:tr>
              <a:tr h="0">
                <a:tc>
                  <a:txBody>
                    <a:bodyPr/>
                    <a:lstStyle/>
                    <a:p>
                      <a:pPr indent="449580" algn="ctr">
                        <a:lnSpc>
                          <a:spcPct val="107000"/>
                        </a:lnSpc>
                        <a:spcAft>
                          <a:spcPts val="0"/>
                        </a:spcAft>
                      </a:pPr>
                      <a:r>
                        <a:rPr lang="es-EC" sz="1200" b="0" dirty="0">
                          <a:effectLst/>
                        </a:rPr>
                        <a:t>Ranking</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a:effectLst/>
                        </a:rPr>
                        <a:t>88/188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tc>
                  <a:txBody>
                    <a:bodyPr/>
                    <a:lstStyle/>
                    <a:p>
                      <a:pPr algn="ctr">
                        <a:lnSpc>
                          <a:spcPct val="107000"/>
                        </a:lnSpc>
                        <a:spcAft>
                          <a:spcPts val="0"/>
                        </a:spcAft>
                      </a:pPr>
                      <a:r>
                        <a:rPr lang="es-EC" sz="1200" dirty="0">
                          <a:effectLst/>
                        </a:rPr>
                        <a:t>98/188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346" marR="62346" marT="0" marB="0"/>
                </a:tc>
                <a:extLst>
                  <a:ext uri="{0D108BD9-81ED-4DB2-BD59-A6C34878D82A}">
                    <a16:rowId xmlns:a16="http://schemas.microsoft.com/office/drawing/2014/main" val="4236296954"/>
                  </a:ext>
                </a:extLst>
              </a:tr>
            </a:tbl>
          </a:graphicData>
        </a:graphic>
      </p:graphicFrame>
      <p:sp>
        <p:nvSpPr>
          <p:cNvPr id="3" name="Rectangle 1">
            <a:extLst>
              <a:ext uri="{FF2B5EF4-FFF2-40B4-BE49-F238E27FC236}">
                <a16:creationId xmlns:a16="http://schemas.microsoft.com/office/drawing/2014/main" id="{C0DD3463-185F-4527-B680-D8BD5B070869}"/>
              </a:ext>
            </a:extLst>
          </p:cNvPr>
          <p:cNvSpPr>
            <a:spLocks noChangeArrowheads="1"/>
          </p:cNvSpPr>
          <p:nvPr/>
        </p:nvSpPr>
        <p:spPr bwMode="auto">
          <a:xfrm>
            <a:off x="2942583" y="320286"/>
            <a:ext cx="40882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a:spcBef>
                <a:spcPct val="0"/>
              </a:spcBef>
              <a:spcAft>
                <a:spcPct val="0"/>
              </a:spcAft>
              <a:tabLst>
                <a:tab pos="2733675" algn="l"/>
              </a:tabLst>
              <a:defRPr>
                <a:solidFill>
                  <a:schemeClr val="tx1"/>
                </a:solidFill>
                <a:latin typeface="Arial" panose="020B0604020202020204" pitchFamily="34" charset="0"/>
              </a:defRPr>
            </a:lvl1pPr>
            <a:lvl2pPr marL="457200" eaLnBrk="0" fontAlgn="base">
              <a:spcBef>
                <a:spcPct val="0"/>
              </a:spcBef>
              <a:spcAft>
                <a:spcPct val="0"/>
              </a:spcAft>
              <a:tabLst>
                <a:tab pos="2733675" algn="l"/>
              </a:tabLst>
              <a:defRPr>
                <a:solidFill>
                  <a:schemeClr val="tx1"/>
                </a:solidFill>
                <a:latin typeface="Arial" panose="020B0604020202020204" pitchFamily="34" charset="0"/>
              </a:defRPr>
            </a:lvl2pPr>
            <a:lvl3pPr marL="914400" eaLnBrk="0" fontAlgn="base">
              <a:spcBef>
                <a:spcPct val="0"/>
              </a:spcBef>
              <a:spcAft>
                <a:spcPct val="0"/>
              </a:spcAft>
              <a:tabLst>
                <a:tab pos="2733675" algn="l"/>
              </a:tabLst>
              <a:defRPr>
                <a:solidFill>
                  <a:schemeClr val="tx1"/>
                </a:solidFill>
                <a:latin typeface="Arial" panose="020B0604020202020204" pitchFamily="34" charset="0"/>
              </a:defRPr>
            </a:lvl3pPr>
            <a:lvl4pPr marL="1371600" eaLnBrk="0" fontAlgn="base">
              <a:spcBef>
                <a:spcPct val="0"/>
              </a:spcBef>
              <a:spcAft>
                <a:spcPct val="0"/>
              </a:spcAft>
              <a:tabLst>
                <a:tab pos="2733675" algn="l"/>
              </a:tabLst>
              <a:defRPr>
                <a:solidFill>
                  <a:schemeClr val="tx1"/>
                </a:solidFill>
                <a:latin typeface="Arial" panose="020B0604020202020204" pitchFamily="34" charset="0"/>
              </a:defRPr>
            </a:lvl4pPr>
            <a:lvl5pPr marL="1828800" eaLnBrk="0" fontAlgn="base">
              <a:spcBef>
                <a:spcPct val="0"/>
              </a:spcBef>
              <a:spcAft>
                <a:spcPct val="0"/>
              </a:spcAft>
              <a:tabLst>
                <a:tab pos="2733675" algn="l"/>
              </a:tabLst>
              <a:defRPr>
                <a:solidFill>
                  <a:schemeClr val="tx1"/>
                </a:solidFill>
                <a:latin typeface="Arial" panose="020B0604020202020204" pitchFamily="34" charset="0"/>
              </a:defRPr>
            </a:lvl5pPr>
            <a:lvl6pPr marL="2286000" eaLnBrk="0" fontAlgn="base">
              <a:spcBef>
                <a:spcPct val="0"/>
              </a:spcBef>
              <a:spcAft>
                <a:spcPct val="0"/>
              </a:spcAft>
              <a:tabLst>
                <a:tab pos="2733675" algn="l"/>
              </a:tabLst>
              <a:defRPr>
                <a:solidFill>
                  <a:schemeClr val="tx1"/>
                </a:solidFill>
                <a:latin typeface="Arial" panose="020B0604020202020204" pitchFamily="34" charset="0"/>
              </a:defRPr>
            </a:lvl6pPr>
            <a:lvl7pPr marL="2743200" eaLnBrk="0" fontAlgn="base">
              <a:spcBef>
                <a:spcPct val="0"/>
              </a:spcBef>
              <a:spcAft>
                <a:spcPct val="0"/>
              </a:spcAft>
              <a:tabLst>
                <a:tab pos="2733675" algn="l"/>
              </a:tabLst>
              <a:defRPr>
                <a:solidFill>
                  <a:schemeClr val="tx1"/>
                </a:solidFill>
                <a:latin typeface="Arial" panose="020B0604020202020204" pitchFamily="34" charset="0"/>
              </a:defRPr>
            </a:lvl7pPr>
            <a:lvl8pPr marL="3200400" eaLnBrk="0" fontAlgn="base">
              <a:spcBef>
                <a:spcPct val="0"/>
              </a:spcBef>
              <a:spcAft>
                <a:spcPct val="0"/>
              </a:spcAft>
              <a:tabLst>
                <a:tab pos="2733675" algn="l"/>
              </a:tabLst>
              <a:defRPr>
                <a:solidFill>
                  <a:schemeClr val="tx1"/>
                </a:solidFill>
                <a:latin typeface="Arial" panose="020B0604020202020204" pitchFamily="34" charset="0"/>
              </a:defRPr>
            </a:lvl8pPr>
            <a:lvl9pPr marL="3657600" eaLnBrk="0" fontAlgn="base">
              <a:spcBef>
                <a:spcPct val="0"/>
              </a:spcBef>
              <a:spcAft>
                <a:spcPct val="0"/>
              </a:spcAft>
              <a:tabLst>
                <a:tab pos="2733675" algn="l"/>
              </a:tabLs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tab pos="2733675" algn="l"/>
              </a:tabLst>
            </a:pPr>
            <a:r>
              <a:rPr kumimoji="0" lang="es-EC" altLang="es-EC" sz="1200" b="1" i="0" u="none" strike="noStrike" cap="none" normalizeH="0" baseline="0" dirty="0" bmk="_Toc51347109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29.</a:t>
            </a:r>
            <a:r>
              <a:rPr kumimoji="0" lang="es-EC" altLang="es-EC"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tab pos="2733675" algn="l"/>
              </a:tabLst>
            </a:pPr>
            <a:r>
              <a:rPr kumimoji="0" lang="es-EC" altLang="es-EC"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ndice de Desarrollo Humano (Ecuador y Bolivia) 2015</a:t>
            </a:r>
            <a:endParaRPr kumimoji="0" lang="es-EC" altLang="es-EC" sz="800" b="0" i="0" u="none" strike="noStrike" cap="none" normalizeH="0" baseline="0" dirty="0">
              <a:ln>
                <a:noFill/>
              </a:ln>
              <a:solidFill>
                <a:schemeClr val="tx1"/>
              </a:solidFill>
              <a:effectLst/>
            </a:endParaRPr>
          </a:p>
        </p:txBody>
      </p:sp>
      <p:sp>
        <p:nvSpPr>
          <p:cNvPr id="7" name="CuadroTexto 6">
            <a:extLst>
              <a:ext uri="{FF2B5EF4-FFF2-40B4-BE49-F238E27FC236}">
                <a16:creationId xmlns:a16="http://schemas.microsoft.com/office/drawing/2014/main" id="{D0D910B9-F161-4E09-BE56-0CD57204134A}"/>
              </a:ext>
            </a:extLst>
          </p:cNvPr>
          <p:cNvSpPr txBox="1"/>
          <p:nvPr/>
        </p:nvSpPr>
        <p:spPr>
          <a:xfrm>
            <a:off x="3487942" y="1651813"/>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a:t>
            </a:r>
            <a:r>
              <a:rPr lang="es-MX" sz="1200" dirty="0">
                <a:latin typeface="Lato Light" panose="020F0502020204030203" pitchFamily="34" charset="0"/>
                <a:ea typeface="Lato Light" panose="020F0502020204030203" pitchFamily="34" charset="0"/>
                <a:cs typeface="Lato Light" panose="020F0502020204030203" pitchFamily="34" charset="0"/>
              </a:rPr>
              <a:t>(INEC, 2016)</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graphicFrame>
        <p:nvGraphicFramePr>
          <p:cNvPr id="4" name="Tabla 3">
            <a:extLst>
              <a:ext uri="{FF2B5EF4-FFF2-40B4-BE49-F238E27FC236}">
                <a16:creationId xmlns:a16="http://schemas.microsoft.com/office/drawing/2014/main" id="{BA66FEEC-424E-49FB-89E1-58F5176EAF62}"/>
              </a:ext>
            </a:extLst>
          </p:cNvPr>
          <p:cNvGraphicFramePr>
            <a:graphicFrameLocks noGrp="1"/>
          </p:cNvGraphicFramePr>
          <p:nvPr>
            <p:extLst>
              <p:ext uri="{D42A27DB-BD31-4B8C-83A1-F6EECF244321}">
                <p14:modId xmlns:p14="http://schemas.microsoft.com/office/powerpoint/2010/main" val="974139830"/>
              </p:ext>
            </p:extLst>
          </p:nvPr>
        </p:nvGraphicFramePr>
        <p:xfrm>
          <a:off x="3487942" y="2697314"/>
          <a:ext cx="5578625" cy="1422273"/>
        </p:xfrm>
        <a:graphic>
          <a:graphicData uri="http://schemas.openxmlformats.org/drawingml/2006/table">
            <a:tbl>
              <a:tblPr firstRow="1" firstCol="1" bandRow="1">
                <a:tableStyleId>{F2DE63D5-997A-4646-A377-4702673A728D}</a:tableStyleId>
              </a:tblPr>
              <a:tblGrid>
                <a:gridCol w="2774635">
                  <a:extLst>
                    <a:ext uri="{9D8B030D-6E8A-4147-A177-3AD203B41FA5}">
                      <a16:colId xmlns:a16="http://schemas.microsoft.com/office/drawing/2014/main" val="1236637495"/>
                    </a:ext>
                  </a:extLst>
                </a:gridCol>
                <a:gridCol w="2803990">
                  <a:extLst>
                    <a:ext uri="{9D8B030D-6E8A-4147-A177-3AD203B41FA5}">
                      <a16:colId xmlns:a16="http://schemas.microsoft.com/office/drawing/2014/main" val="3279580590"/>
                    </a:ext>
                  </a:extLst>
                </a:gridCol>
              </a:tblGrid>
              <a:tr h="0">
                <a:tc gridSpan="2">
                  <a:txBody>
                    <a:bodyPr/>
                    <a:lstStyle/>
                    <a:p>
                      <a:pPr algn="ctr">
                        <a:lnSpc>
                          <a:spcPct val="200000"/>
                        </a:lnSpc>
                        <a:spcAft>
                          <a:spcPts val="0"/>
                        </a:spcAft>
                      </a:pPr>
                      <a:r>
                        <a:rPr lang="es-EC" sz="1000" dirty="0">
                          <a:effectLst/>
                          <a:latin typeface="Lato Light" panose="020F0502020204030203" pitchFamily="34" charset="0"/>
                          <a:ea typeface="Lato Light" panose="020F0502020204030203" pitchFamily="34" charset="0"/>
                          <a:cs typeface="Lato Light" panose="020F0502020204030203" pitchFamily="34" charset="0"/>
                        </a:rPr>
                        <a:t>Tabla comparativa de iniciativas de Responsabilidad Social Empresarial</a:t>
                      </a:r>
                      <a:endParaRPr lang="es-EC" sz="9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val="868314299"/>
                  </a:ext>
                </a:extLst>
              </a:tr>
              <a:tr h="0">
                <a:tc>
                  <a:txBody>
                    <a:bodyPr/>
                    <a:lstStyle/>
                    <a:p>
                      <a:pPr algn="just">
                        <a:lnSpc>
                          <a:spcPct val="200000"/>
                        </a:lnSpc>
                        <a:spcAft>
                          <a:spcPts val="0"/>
                        </a:spcAft>
                      </a:pPr>
                      <a:r>
                        <a:rPr lang="es-EC" sz="1000" b="1">
                          <a:effectLst/>
                          <a:latin typeface="Lato Light" panose="020F0502020204030203" pitchFamily="34" charset="0"/>
                          <a:ea typeface="Lato Light" panose="020F0502020204030203" pitchFamily="34" charset="0"/>
                          <a:cs typeface="Lato Light" panose="020F0502020204030203" pitchFamily="34" charset="0"/>
                        </a:rPr>
                        <a:t>Empresa exportadora Ecuador: NIRSA S. A</a:t>
                      </a:r>
                      <a:endParaRPr lang="es-EC" sz="900" b="1">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a:txBody>
                    <a:bodyPr/>
                    <a:lstStyle/>
                    <a:p>
                      <a:pPr algn="just">
                        <a:lnSpc>
                          <a:spcPct val="200000"/>
                        </a:lnSpc>
                        <a:spcAft>
                          <a:spcPts val="0"/>
                        </a:spcAft>
                      </a:pPr>
                      <a:r>
                        <a:rPr lang="es-EC" sz="1000" b="1" dirty="0">
                          <a:effectLst/>
                          <a:latin typeface="Lato Light" panose="020F0502020204030203" pitchFamily="34" charset="0"/>
                          <a:ea typeface="Lato Light" panose="020F0502020204030203" pitchFamily="34" charset="0"/>
                          <a:cs typeface="Lato Light" panose="020F0502020204030203" pitchFamily="34" charset="0"/>
                        </a:rPr>
                        <a:t>Empresa importadora Bolivia: FINO</a:t>
                      </a:r>
                      <a:endParaRPr lang="es-EC" sz="900" b="1"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extLst>
                  <a:ext uri="{0D108BD9-81ED-4DB2-BD59-A6C34878D82A}">
                    <a16:rowId xmlns:a16="http://schemas.microsoft.com/office/drawing/2014/main" val="1089260879"/>
                  </a:ext>
                </a:extLst>
              </a:tr>
              <a:tr h="0">
                <a:tc>
                  <a:txBody>
                    <a:bodyPr/>
                    <a:lstStyle/>
                    <a:p>
                      <a:pPr marL="342900" lvl="0" indent="-342900" algn="just">
                        <a:lnSpc>
                          <a:spcPct val="200000"/>
                        </a:lnSpc>
                        <a:spcAft>
                          <a:spcPts val="0"/>
                        </a:spcAft>
                        <a:buFont typeface="+mj-lt"/>
                        <a:buAutoNum type="arabicPeriod"/>
                      </a:pPr>
                      <a:r>
                        <a:rPr lang="es-EC" sz="1000" b="0" dirty="0">
                          <a:effectLst/>
                          <a:latin typeface="Lato Light" panose="020F0502020204030203" pitchFamily="34" charset="0"/>
                          <a:ea typeface="Lato Light" panose="020F0502020204030203" pitchFamily="34" charset="0"/>
                          <a:cs typeface="Lato Light" panose="020F0502020204030203" pitchFamily="34" charset="0"/>
                        </a:rPr>
                        <a:t>Generación de empleo en Ecuador</a:t>
                      </a:r>
                      <a:endParaRPr lang="es-EC" sz="900" b="0" dirty="0">
                        <a:effectLst/>
                        <a:latin typeface="Lato Light" panose="020F0502020204030203" pitchFamily="34" charset="0"/>
                        <a:ea typeface="Lato Light" panose="020F0502020204030203" pitchFamily="34" charset="0"/>
                        <a:cs typeface="Lato Light" panose="020F0502020204030203" pitchFamily="34" charset="0"/>
                      </a:endParaRPr>
                    </a:p>
                    <a:p>
                      <a:pPr marL="342900" lvl="0" indent="-342900" algn="just">
                        <a:lnSpc>
                          <a:spcPct val="200000"/>
                        </a:lnSpc>
                        <a:spcAft>
                          <a:spcPts val="0"/>
                        </a:spcAft>
                        <a:buFont typeface="+mj-lt"/>
                        <a:buAutoNum type="arabicPeriod"/>
                      </a:pPr>
                      <a:r>
                        <a:rPr lang="es-EC" sz="1000" b="0" dirty="0">
                          <a:effectLst/>
                          <a:latin typeface="Lato Light" panose="020F0502020204030203" pitchFamily="34" charset="0"/>
                          <a:ea typeface="Lato Light" panose="020F0502020204030203" pitchFamily="34" charset="0"/>
                          <a:cs typeface="Lato Light" panose="020F0502020204030203" pitchFamily="34" charset="0"/>
                        </a:rPr>
                        <a:t>Capacitación de personal</a:t>
                      </a:r>
                      <a:endParaRPr lang="es-EC" sz="900" b="0" dirty="0">
                        <a:effectLst/>
                        <a:latin typeface="Lato Light" panose="020F0502020204030203" pitchFamily="34" charset="0"/>
                        <a:ea typeface="Lato Light" panose="020F0502020204030203" pitchFamily="34" charset="0"/>
                        <a:cs typeface="Lato Light" panose="020F0502020204030203" pitchFamily="34" charset="0"/>
                      </a:endParaRPr>
                    </a:p>
                    <a:p>
                      <a:pPr marL="342900" lvl="0" indent="-342900" algn="just">
                        <a:lnSpc>
                          <a:spcPct val="200000"/>
                        </a:lnSpc>
                        <a:spcAft>
                          <a:spcPts val="0"/>
                        </a:spcAft>
                        <a:buFont typeface="+mj-lt"/>
                        <a:buAutoNum type="arabicPeriod"/>
                      </a:pPr>
                      <a:r>
                        <a:rPr lang="es-EC" sz="1000" b="0" dirty="0">
                          <a:effectLst/>
                          <a:latin typeface="Lato Light" panose="020F0502020204030203" pitchFamily="34" charset="0"/>
                          <a:ea typeface="Lato Light" panose="020F0502020204030203" pitchFamily="34" charset="0"/>
                          <a:cs typeface="Lato Light" panose="020F0502020204030203" pitchFamily="34" charset="0"/>
                        </a:rPr>
                        <a:t>Participación en la comunidad</a:t>
                      </a:r>
                      <a:endParaRPr lang="es-EC" sz="900" b="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tc>
                  <a:txBody>
                    <a:bodyPr/>
                    <a:lstStyle/>
                    <a:p>
                      <a:pPr marL="342900" lvl="0" indent="-342900" algn="just">
                        <a:lnSpc>
                          <a:spcPct val="115000"/>
                        </a:lnSpc>
                        <a:spcAft>
                          <a:spcPts val="0"/>
                        </a:spcAft>
                        <a:buFont typeface="+mj-lt"/>
                        <a:buAutoNum type="arabicPeriod"/>
                      </a:pPr>
                      <a:r>
                        <a:rPr lang="es-EC" sz="1000" dirty="0">
                          <a:effectLst/>
                          <a:latin typeface="Lato Light" panose="020F0502020204030203" pitchFamily="34" charset="0"/>
                          <a:ea typeface="Lato Light" panose="020F0502020204030203" pitchFamily="34" charset="0"/>
                          <a:cs typeface="Lato Light" panose="020F0502020204030203" pitchFamily="34" charset="0"/>
                        </a:rPr>
                        <a:t>Gestión de personas: capacitación, salud y seguridad ocupacional.</a:t>
                      </a:r>
                      <a:endParaRPr lang="es-EC" sz="900" dirty="0">
                        <a:effectLst/>
                        <a:latin typeface="Lato Light" panose="020F0502020204030203" pitchFamily="34" charset="0"/>
                        <a:ea typeface="Lato Light" panose="020F0502020204030203" pitchFamily="34" charset="0"/>
                        <a:cs typeface="Lato Light" panose="020F0502020204030203" pitchFamily="34" charset="0"/>
                      </a:endParaRPr>
                    </a:p>
                    <a:p>
                      <a:pPr marL="342900" lvl="0" indent="-342900" algn="just">
                        <a:lnSpc>
                          <a:spcPct val="200000"/>
                        </a:lnSpc>
                        <a:spcAft>
                          <a:spcPts val="0"/>
                        </a:spcAft>
                        <a:buFont typeface="+mj-lt"/>
                        <a:buAutoNum type="arabicPeriod"/>
                      </a:pPr>
                      <a:r>
                        <a:rPr lang="es-EC" sz="1000" dirty="0">
                          <a:effectLst/>
                          <a:latin typeface="Lato Light" panose="020F0502020204030203" pitchFamily="34" charset="0"/>
                          <a:ea typeface="Lato Light" panose="020F0502020204030203" pitchFamily="34" charset="0"/>
                          <a:cs typeface="Lato Light" panose="020F0502020204030203" pitchFamily="34" charset="0"/>
                        </a:rPr>
                        <a:t>Desarrollo local</a:t>
                      </a:r>
                      <a:endParaRPr lang="es-EC" sz="900" dirty="0">
                        <a:effectLst/>
                        <a:latin typeface="Lato Light" panose="020F0502020204030203" pitchFamily="34" charset="0"/>
                        <a:ea typeface="Lato Light" panose="020F0502020204030203" pitchFamily="34" charset="0"/>
                        <a:cs typeface="Lato Light" panose="020F0502020204030203" pitchFamily="34" charset="0"/>
                      </a:endParaRPr>
                    </a:p>
                    <a:p>
                      <a:pPr marL="342900" lvl="0" indent="-342900" algn="just">
                        <a:lnSpc>
                          <a:spcPct val="200000"/>
                        </a:lnSpc>
                        <a:spcAft>
                          <a:spcPts val="0"/>
                        </a:spcAft>
                        <a:buFont typeface="+mj-lt"/>
                        <a:buAutoNum type="arabicPeriod"/>
                      </a:pPr>
                      <a:r>
                        <a:rPr lang="es-EC" sz="1000" dirty="0">
                          <a:effectLst/>
                          <a:latin typeface="Lato Light" panose="020F0502020204030203" pitchFamily="34" charset="0"/>
                          <a:ea typeface="Lato Light" panose="020F0502020204030203" pitchFamily="34" charset="0"/>
                          <a:cs typeface="Lato Light" panose="020F0502020204030203" pitchFamily="34" charset="0"/>
                        </a:rPr>
                        <a:t>Desempeño ambiental</a:t>
                      </a:r>
                      <a:endParaRPr lang="es-EC" sz="9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tc>
                <a:extLst>
                  <a:ext uri="{0D108BD9-81ED-4DB2-BD59-A6C34878D82A}">
                    <a16:rowId xmlns:a16="http://schemas.microsoft.com/office/drawing/2014/main" val="1983362764"/>
                  </a:ext>
                </a:extLst>
              </a:tr>
            </a:tbl>
          </a:graphicData>
        </a:graphic>
      </p:graphicFrame>
      <p:sp>
        <p:nvSpPr>
          <p:cNvPr id="5" name="Rectangle 2">
            <a:extLst>
              <a:ext uri="{FF2B5EF4-FFF2-40B4-BE49-F238E27FC236}">
                <a16:creationId xmlns:a16="http://schemas.microsoft.com/office/drawing/2014/main" id="{ED8D4145-A7CA-4C36-AD80-694C739A432F}"/>
              </a:ext>
            </a:extLst>
          </p:cNvPr>
          <p:cNvSpPr>
            <a:spLocks noChangeArrowheads="1"/>
          </p:cNvSpPr>
          <p:nvPr/>
        </p:nvSpPr>
        <p:spPr bwMode="auto">
          <a:xfrm>
            <a:off x="3407537" y="2195700"/>
            <a:ext cx="4711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bmk="_Toc51347109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30.</a:t>
            </a:r>
            <a:r>
              <a:rPr kumimoji="0" lang="es-EC" altLang="es-EC"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altLang="es-EC"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comparativa de iniciativas de Responsabilidad Social Empresarial</a:t>
            </a:r>
            <a:endParaRPr kumimoji="0" lang="es-EC" altLang="es-EC" sz="800" b="0" i="0" u="none" strike="noStrike" cap="none" normalizeH="0" baseline="0" dirty="0">
              <a:ln>
                <a:noFill/>
              </a:ln>
              <a:solidFill>
                <a:schemeClr val="tx1"/>
              </a:solidFill>
              <a:effectLst/>
            </a:endParaRPr>
          </a:p>
        </p:txBody>
      </p:sp>
      <p:sp>
        <p:nvSpPr>
          <p:cNvPr id="10" name="CuadroTexto 9">
            <a:extLst>
              <a:ext uri="{FF2B5EF4-FFF2-40B4-BE49-F238E27FC236}">
                <a16:creationId xmlns:a16="http://schemas.microsoft.com/office/drawing/2014/main" id="{F4557ABC-F32D-4EC7-A338-1C02D068FE10}"/>
              </a:ext>
            </a:extLst>
          </p:cNvPr>
          <p:cNvSpPr txBox="1"/>
          <p:nvPr/>
        </p:nvSpPr>
        <p:spPr>
          <a:xfrm>
            <a:off x="3487942" y="4164108"/>
            <a:ext cx="236365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C" sz="1200" b="1" dirty="0">
                <a:latin typeface="Lato Light" panose="020F0502020204030203" pitchFamily="34" charset="0"/>
                <a:ea typeface="Lato Light" panose="020F0502020204030203" pitchFamily="34" charset="0"/>
                <a:cs typeface="Lato Light" panose="020F0502020204030203" pitchFamily="34" charset="0"/>
              </a:rPr>
              <a:t>Fuente:</a:t>
            </a:r>
            <a:r>
              <a:rPr lang="es-EC" sz="1200" dirty="0">
                <a:latin typeface="Lato Light" panose="020F0502020204030203" pitchFamily="34" charset="0"/>
                <a:ea typeface="Lato Light" panose="020F0502020204030203" pitchFamily="34" charset="0"/>
                <a:cs typeface="Lato Light" panose="020F0502020204030203" pitchFamily="34" charset="0"/>
              </a:rPr>
              <a:t> (NIRSA, 2017)</a:t>
            </a:r>
            <a:endParaRPr kumimoji="0" lang="es-EC" sz="1200" b="0" i="0" u="none" strike="noStrike" cap="none" spc="0" normalizeH="0" baseline="0" dirty="0">
              <a:ln>
                <a:noFill/>
              </a:ln>
              <a:solidFill>
                <a:srgbClr val="000000"/>
              </a:solidFill>
              <a:effectLst/>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Tree>
    <p:extLst>
      <p:ext uri="{BB962C8B-B14F-4D97-AF65-F5344CB8AC3E}">
        <p14:creationId xmlns:p14="http://schemas.microsoft.com/office/powerpoint/2010/main" val="23818028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3104704" y="-225992"/>
            <a:ext cx="641753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167118" y="2074663"/>
            <a:ext cx="2778101"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000" dirty="0"/>
              <a:t>Comercio de atún y la esfera ambiental</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3E495759-FBC5-46D2-8849-C585EFB7C8AA}"/>
              </a:ext>
            </a:extLst>
          </p:cNvPr>
          <p:cNvSpPr>
            <a:spLocks noChangeArrowheads="1"/>
          </p:cNvSpPr>
          <p:nvPr/>
        </p:nvSpPr>
        <p:spPr bwMode="auto">
          <a:xfrm>
            <a:off x="3710773" y="4359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Gráfico 5">
            <a:extLst>
              <a:ext uri="{FF2B5EF4-FFF2-40B4-BE49-F238E27FC236}">
                <a16:creationId xmlns:a16="http://schemas.microsoft.com/office/drawing/2014/main" id="{D0C144E0-7EEA-4BF1-BBEC-B85D87BF3616}"/>
              </a:ext>
            </a:extLst>
          </p:cNvPr>
          <p:cNvGraphicFramePr/>
          <p:nvPr>
            <p:extLst>
              <p:ext uri="{D42A27DB-BD31-4B8C-83A1-F6EECF244321}">
                <p14:modId xmlns:p14="http://schemas.microsoft.com/office/powerpoint/2010/main" val="20044603"/>
              </p:ext>
            </p:extLst>
          </p:nvPr>
        </p:nvGraphicFramePr>
        <p:xfrm>
          <a:off x="3710772" y="143219"/>
          <a:ext cx="4838700" cy="204470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a:extLst>
              <a:ext uri="{FF2B5EF4-FFF2-40B4-BE49-F238E27FC236}">
                <a16:creationId xmlns:a16="http://schemas.microsoft.com/office/drawing/2014/main" id="{CA1CA6F6-8129-4D9A-BB38-4AE1F5A4B9F6}"/>
              </a:ext>
            </a:extLst>
          </p:cNvPr>
          <p:cNvSpPr>
            <a:spLocks noChangeArrowheads="1"/>
          </p:cNvSpPr>
          <p:nvPr/>
        </p:nvSpPr>
        <p:spPr bwMode="auto">
          <a:xfrm>
            <a:off x="3469778" y="2117062"/>
            <a:ext cx="532068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tabLst>
                <a:tab pos="2733675" algn="l"/>
              </a:tabLst>
              <a:defRPr>
                <a:solidFill>
                  <a:schemeClr val="tx1"/>
                </a:solidFill>
                <a:latin typeface="Arial" panose="020B0604020202020204" pitchFamily="34" charset="0"/>
              </a:defRPr>
            </a:lvl1pPr>
            <a:lvl2pPr marL="457200" eaLnBrk="0" fontAlgn="base">
              <a:spcBef>
                <a:spcPct val="0"/>
              </a:spcBef>
              <a:spcAft>
                <a:spcPct val="0"/>
              </a:spcAft>
              <a:tabLst>
                <a:tab pos="2733675" algn="l"/>
              </a:tabLst>
              <a:defRPr>
                <a:solidFill>
                  <a:schemeClr val="tx1"/>
                </a:solidFill>
                <a:latin typeface="Arial" panose="020B0604020202020204" pitchFamily="34" charset="0"/>
              </a:defRPr>
            </a:lvl2pPr>
            <a:lvl3pPr marL="914400" eaLnBrk="0" fontAlgn="base">
              <a:spcBef>
                <a:spcPct val="0"/>
              </a:spcBef>
              <a:spcAft>
                <a:spcPct val="0"/>
              </a:spcAft>
              <a:tabLst>
                <a:tab pos="2733675" algn="l"/>
              </a:tabLst>
              <a:defRPr>
                <a:solidFill>
                  <a:schemeClr val="tx1"/>
                </a:solidFill>
                <a:latin typeface="Arial" panose="020B0604020202020204" pitchFamily="34" charset="0"/>
              </a:defRPr>
            </a:lvl3pPr>
            <a:lvl4pPr marL="1371600" eaLnBrk="0" fontAlgn="base">
              <a:spcBef>
                <a:spcPct val="0"/>
              </a:spcBef>
              <a:spcAft>
                <a:spcPct val="0"/>
              </a:spcAft>
              <a:tabLst>
                <a:tab pos="2733675" algn="l"/>
              </a:tabLst>
              <a:defRPr>
                <a:solidFill>
                  <a:schemeClr val="tx1"/>
                </a:solidFill>
                <a:latin typeface="Arial" panose="020B0604020202020204" pitchFamily="34" charset="0"/>
              </a:defRPr>
            </a:lvl4pPr>
            <a:lvl5pPr marL="1828800" eaLnBrk="0" fontAlgn="base">
              <a:spcBef>
                <a:spcPct val="0"/>
              </a:spcBef>
              <a:spcAft>
                <a:spcPct val="0"/>
              </a:spcAft>
              <a:tabLst>
                <a:tab pos="2733675" algn="l"/>
              </a:tabLst>
              <a:defRPr>
                <a:solidFill>
                  <a:schemeClr val="tx1"/>
                </a:solidFill>
                <a:latin typeface="Arial" panose="020B0604020202020204" pitchFamily="34" charset="0"/>
              </a:defRPr>
            </a:lvl5pPr>
            <a:lvl6pPr marL="2286000" eaLnBrk="0" fontAlgn="base">
              <a:spcBef>
                <a:spcPct val="0"/>
              </a:spcBef>
              <a:spcAft>
                <a:spcPct val="0"/>
              </a:spcAft>
              <a:tabLst>
                <a:tab pos="2733675" algn="l"/>
              </a:tabLst>
              <a:defRPr>
                <a:solidFill>
                  <a:schemeClr val="tx1"/>
                </a:solidFill>
                <a:latin typeface="Arial" panose="020B0604020202020204" pitchFamily="34" charset="0"/>
              </a:defRPr>
            </a:lvl6pPr>
            <a:lvl7pPr marL="2743200" eaLnBrk="0" fontAlgn="base">
              <a:spcBef>
                <a:spcPct val="0"/>
              </a:spcBef>
              <a:spcAft>
                <a:spcPct val="0"/>
              </a:spcAft>
              <a:tabLst>
                <a:tab pos="2733675" algn="l"/>
              </a:tabLst>
              <a:defRPr>
                <a:solidFill>
                  <a:schemeClr val="tx1"/>
                </a:solidFill>
                <a:latin typeface="Arial" panose="020B0604020202020204" pitchFamily="34" charset="0"/>
              </a:defRPr>
            </a:lvl7pPr>
            <a:lvl8pPr marL="3200400" eaLnBrk="0" fontAlgn="base">
              <a:spcBef>
                <a:spcPct val="0"/>
              </a:spcBef>
              <a:spcAft>
                <a:spcPct val="0"/>
              </a:spcAft>
              <a:tabLst>
                <a:tab pos="2733675" algn="l"/>
              </a:tabLst>
              <a:defRPr>
                <a:solidFill>
                  <a:schemeClr val="tx1"/>
                </a:solidFill>
                <a:latin typeface="Arial" panose="020B0604020202020204" pitchFamily="34" charset="0"/>
              </a:defRPr>
            </a:lvl8pPr>
            <a:lvl9pPr marL="3657600" eaLnBrk="0" fontAlgn="base">
              <a:spcBef>
                <a:spcPct val="0"/>
              </a:spcBef>
              <a:spcAft>
                <a:spcPct val="0"/>
              </a:spcAft>
              <a:tabLst>
                <a:tab pos="2733675" algn="l"/>
              </a:tabLst>
              <a:defRPr>
                <a:solidFill>
                  <a:schemeClr val="tx1"/>
                </a:solidFill>
                <a:latin typeface="Arial" panose="020B0604020202020204" pitchFamily="34" charset="0"/>
              </a:defRPr>
            </a:lvl9pPr>
          </a:lstStyle>
          <a:p>
            <a:pPr lvl="0" algn="ctr"/>
            <a:r>
              <a:rPr lang="es-EC" altLang="es-EC" sz="1050" b="1" i="1" dirty="0" bmk="_Toc513471130">
                <a:latin typeface="Lato Light" panose="020F0502020204030203" pitchFamily="34" charset="0"/>
                <a:ea typeface="Lato Light" panose="020F0502020204030203" pitchFamily="34" charset="0"/>
                <a:cs typeface="Lato Light" panose="020F0502020204030203" pitchFamily="34" charset="0"/>
              </a:rPr>
              <a:t>Figura 36. </a:t>
            </a:r>
            <a:r>
              <a:rPr lang="es-EC" altLang="es-EC" sz="1050" dirty="0" bmk="_Toc513471130">
                <a:latin typeface="Lato Light" panose="020F0502020204030203" pitchFamily="34" charset="0"/>
                <a:ea typeface="Lato Light" panose="020F0502020204030203" pitchFamily="34" charset="0"/>
                <a:cs typeface="Lato Light" panose="020F0502020204030203" pitchFamily="34" charset="0"/>
              </a:rPr>
              <a:t>Productos que aportan a la huella ecológica de exportaciones pesqueras 2013</a:t>
            </a:r>
            <a:endParaRPr lang="es-EC" altLang="es-EC" sz="1050" dirty="0">
              <a:latin typeface="Lato Light" panose="020F0502020204030203" pitchFamily="34" charset="0"/>
              <a:ea typeface="Lato Light" panose="020F0502020204030203" pitchFamily="34" charset="0"/>
              <a:cs typeface="Lato Light" panose="020F0502020204030203" pitchFamily="34" charset="0"/>
            </a:endParaRPr>
          </a:p>
          <a:p>
            <a:pPr lvl="0" algn="ctr"/>
            <a:r>
              <a:rPr lang="es-EC" altLang="es-EC" sz="1050" b="1" dirty="0">
                <a:latin typeface="Lato Light" panose="020F0502020204030203" pitchFamily="34" charset="0"/>
                <a:ea typeface="Lato Light" panose="020F0502020204030203" pitchFamily="34" charset="0"/>
                <a:cs typeface="Lato Light" panose="020F0502020204030203" pitchFamily="34" charset="0"/>
              </a:rPr>
              <a:t>Fuente:</a:t>
            </a:r>
            <a:r>
              <a:rPr lang="es-EC" altLang="es-EC" sz="1050" dirty="0">
                <a:latin typeface="Lato Light" panose="020F0502020204030203" pitchFamily="34" charset="0"/>
                <a:ea typeface="Lato Light" panose="020F0502020204030203" pitchFamily="34" charset="0"/>
                <a:cs typeface="Lato Light" panose="020F0502020204030203" pitchFamily="34" charset="0"/>
              </a:rPr>
              <a:t> (</a:t>
            </a:r>
            <a:r>
              <a:rPr lang="es-MX" altLang="es-EC" sz="1050" dirty="0">
                <a:latin typeface="Lato Light" panose="020F0502020204030203" pitchFamily="34" charset="0"/>
                <a:ea typeface="Lato Light" panose="020F0502020204030203" pitchFamily="34" charset="0"/>
                <a:cs typeface="Lato Light" panose="020F0502020204030203" pitchFamily="34" charset="0"/>
              </a:rPr>
              <a:t>Ministerio del Ambiente, 2013)</a:t>
            </a:r>
            <a:endParaRPr kumimoji="0" lang="es-MX" altLang="es-EC" sz="1050" b="0" i="0" u="none" strike="noStrike" cap="none" normalizeH="0" baseline="0" dirty="0">
              <a:ln>
                <a:noFill/>
              </a:ln>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4" name="Rectangle 2">
            <a:extLst>
              <a:ext uri="{FF2B5EF4-FFF2-40B4-BE49-F238E27FC236}">
                <a16:creationId xmlns:a16="http://schemas.microsoft.com/office/drawing/2014/main" id="{03B706FF-62C0-4E24-8A48-834425203FF6}"/>
              </a:ext>
            </a:extLst>
          </p:cNvPr>
          <p:cNvSpPr>
            <a:spLocks noChangeArrowheads="1"/>
          </p:cNvSpPr>
          <p:nvPr/>
        </p:nvSpPr>
        <p:spPr bwMode="auto">
          <a:xfrm>
            <a:off x="3844887" y="3148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Gráfico 8">
            <a:extLst>
              <a:ext uri="{FF2B5EF4-FFF2-40B4-BE49-F238E27FC236}">
                <a16:creationId xmlns:a16="http://schemas.microsoft.com/office/drawing/2014/main" id="{A5902AFE-A320-4B38-81D1-D71CBF9E2E58}"/>
              </a:ext>
            </a:extLst>
          </p:cNvPr>
          <p:cNvGraphicFramePr/>
          <p:nvPr>
            <p:extLst>
              <p:ext uri="{D42A27DB-BD31-4B8C-83A1-F6EECF244321}">
                <p14:modId xmlns:p14="http://schemas.microsoft.com/office/powerpoint/2010/main" val="2942432038"/>
              </p:ext>
            </p:extLst>
          </p:nvPr>
        </p:nvGraphicFramePr>
        <p:xfrm>
          <a:off x="3977472" y="2754217"/>
          <a:ext cx="4572000" cy="1849046"/>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3">
            <a:extLst>
              <a:ext uri="{FF2B5EF4-FFF2-40B4-BE49-F238E27FC236}">
                <a16:creationId xmlns:a16="http://schemas.microsoft.com/office/drawing/2014/main" id="{92E1B563-5DCC-47EA-8C70-9C3D292E0AD7}"/>
              </a:ext>
            </a:extLst>
          </p:cNvPr>
          <p:cNvSpPr>
            <a:spLocks noChangeArrowheads="1"/>
          </p:cNvSpPr>
          <p:nvPr/>
        </p:nvSpPr>
        <p:spPr bwMode="auto">
          <a:xfrm>
            <a:off x="8324521" y="61738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tabLst>
                <a:tab pos="2733675" algn="l"/>
              </a:tabLst>
              <a:defRPr>
                <a:solidFill>
                  <a:schemeClr val="tx1"/>
                </a:solidFill>
                <a:latin typeface="Arial" panose="020B0604020202020204" pitchFamily="34" charset="0"/>
              </a:defRPr>
            </a:lvl1pPr>
            <a:lvl2pPr marL="457200" eaLnBrk="0" fontAlgn="base">
              <a:spcBef>
                <a:spcPct val="0"/>
              </a:spcBef>
              <a:spcAft>
                <a:spcPct val="0"/>
              </a:spcAft>
              <a:tabLst>
                <a:tab pos="2733675" algn="l"/>
              </a:tabLst>
              <a:defRPr>
                <a:solidFill>
                  <a:schemeClr val="tx1"/>
                </a:solidFill>
                <a:latin typeface="Arial" panose="020B0604020202020204" pitchFamily="34" charset="0"/>
              </a:defRPr>
            </a:lvl2pPr>
            <a:lvl3pPr marL="914400" eaLnBrk="0" fontAlgn="base">
              <a:spcBef>
                <a:spcPct val="0"/>
              </a:spcBef>
              <a:spcAft>
                <a:spcPct val="0"/>
              </a:spcAft>
              <a:tabLst>
                <a:tab pos="2733675" algn="l"/>
              </a:tabLst>
              <a:defRPr>
                <a:solidFill>
                  <a:schemeClr val="tx1"/>
                </a:solidFill>
                <a:latin typeface="Arial" panose="020B0604020202020204" pitchFamily="34" charset="0"/>
              </a:defRPr>
            </a:lvl3pPr>
            <a:lvl4pPr marL="1371600" eaLnBrk="0" fontAlgn="base">
              <a:spcBef>
                <a:spcPct val="0"/>
              </a:spcBef>
              <a:spcAft>
                <a:spcPct val="0"/>
              </a:spcAft>
              <a:tabLst>
                <a:tab pos="2733675" algn="l"/>
              </a:tabLst>
              <a:defRPr>
                <a:solidFill>
                  <a:schemeClr val="tx1"/>
                </a:solidFill>
                <a:latin typeface="Arial" panose="020B0604020202020204" pitchFamily="34" charset="0"/>
              </a:defRPr>
            </a:lvl4pPr>
            <a:lvl5pPr marL="1828800" eaLnBrk="0" fontAlgn="base">
              <a:spcBef>
                <a:spcPct val="0"/>
              </a:spcBef>
              <a:spcAft>
                <a:spcPct val="0"/>
              </a:spcAft>
              <a:tabLst>
                <a:tab pos="2733675" algn="l"/>
              </a:tabLst>
              <a:defRPr>
                <a:solidFill>
                  <a:schemeClr val="tx1"/>
                </a:solidFill>
                <a:latin typeface="Arial" panose="020B0604020202020204" pitchFamily="34" charset="0"/>
              </a:defRPr>
            </a:lvl5pPr>
            <a:lvl6pPr marL="2286000" eaLnBrk="0" fontAlgn="base">
              <a:spcBef>
                <a:spcPct val="0"/>
              </a:spcBef>
              <a:spcAft>
                <a:spcPct val="0"/>
              </a:spcAft>
              <a:tabLst>
                <a:tab pos="2733675" algn="l"/>
              </a:tabLst>
              <a:defRPr>
                <a:solidFill>
                  <a:schemeClr val="tx1"/>
                </a:solidFill>
                <a:latin typeface="Arial" panose="020B0604020202020204" pitchFamily="34" charset="0"/>
              </a:defRPr>
            </a:lvl6pPr>
            <a:lvl7pPr marL="2743200" eaLnBrk="0" fontAlgn="base">
              <a:spcBef>
                <a:spcPct val="0"/>
              </a:spcBef>
              <a:spcAft>
                <a:spcPct val="0"/>
              </a:spcAft>
              <a:tabLst>
                <a:tab pos="2733675" algn="l"/>
              </a:tabLst>
              <a:defRPr>
                <a:solidFill>
                  <a:schemeClr val="tx1"/>
                </a:solidFill>
                <a:latin typeface="Arial" panose="020B0604020202020204" pitchFamily="34" charset="0"/>
              </a:defRPr>
            </a:lvl7pPr>
            <a:lvl8pPr marL="3200400" eaLnBrk="0" fontAlgn="base">
              <a:spcBef>
                <a:spcPct val="0"/>
              </a:spcBef>
              <a:spcAft>
                <a:spcPct val="0"/>
              </a:spcAft>
              <a:tabLst>
                <a:tab pos="2733675" algn="l"/>
              </a:tabLst>
              <a:defRPr>
                <a:solidFill>
                  <a:schemeClr val="tx1"/>
                </a:solidFill>
                <a:latin typeface="Arial" panose="020B0604020202020204" pitchFamily="34" charset="0"/>
              </a:defRPr>
            </a:lvl8pPr>
            <a:lvl9pPr marL="3657600" eaLnBrk="0" fontAlgn="base">
              <a:spcBef>
                <a:spcPct val="0"/>
              </a:spcBef>
              <a:spcAft>
                <a:spcPct val="0"/>
              </a:spcAft>
              <a:tabLst>
                <a:tab pos="27336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733675" algn="l"/>
              </a:tabLst>
            </a:pPr>
            <a:endParaRPr kumimoji="0" lang="es-MX" altLang="es-EC"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F50909CC-F5A2-4649-80A0-1D26021B2F09}"/>
              </a:ext>
            </a:extLst>
          </p:cNvPr>
          <p:cNvSpPr>
            <a:spLocks noChangeArrowheads="1"/>
          </p:cNvSpPr>
          <p:nvPr/>
        </p:nvSpPr>
        <p:spPr bwMode="auto">
          <a:xfrm>
            <a:off x="4022011" y="4603263"/>
            <a:ext cx="421621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a:spcBef>
                <a:spcPct val="0"/>
              </a:spcBef>
              <a:spcAft>
                <a:spcPct val="0"/>
              </a:spcAft>
              <a:tabLst>
                <a:tab pos="2733675" algn="l"/>
              </a:tabLst>
              <a:defRPr>
                <a:solidFill>
                  <a:schemeClr val="tx1"/>
                </a:solidFill>
                <a:latin typeface="Arial" panose="020B0604020202020204" pitchFamily="34" charset="0"/>
              </a:defRPr>
            </a:lvl1pPr>
            <a:lvl2pPr marL="457200" eaLnBrk="0" fontAlgn="base">
              <a:spcBef>
                <a:spcPct val="0"/>
              </a:spcBef>
              <a:spcAft>
                <a:spcPct val="0"/>
              </a:spcAft>
              <a:tabLst>
                <a:tab pos="2733675" algn="l"/>
              </a:tabLst>
              <a:defRPr>
                <a:solidFill>
                  <a:schemeClr val="tx1"/>
                </a:solidFill>
                <a:latin typeface="Arial" panose="020B0604020202020204" pitchFamily="34" charset="0"/>
              </a:defRPr>
            </a:lvl2pPr>
            <a:lvl3pPr marL="914400" eaLnBrk="0" fontAlgn="base">
              <a:spcBef>
                <a:spcPct val="0"/>
              </a:spcBef>
              <a:spcAft>
                <a:spcPct val="0"/>
              </a:spcAft>
              <a:tabLst>
                <a:tab pos="2733675" algn="l"/>
              </a:tabLst>
              <a:defRPr>
                <a:solidFill>
                  <a:schemeClr val="tx1"/>
                </a:solidFill>
                <a:latin typeface="Arial" panose="020B0604020202020204" pitchFamily="34" charset="0"/>
              </a:defRPr>
            </a:lvl3pPr>
            <a:lvl4pPr marL="1371600" eaLnBrk="0" fontAlgn="base">
              <a:spcBef>
                <a:spcPct val="0"/>
              </a:spcBef>
              <a:spcAft>
                <a:spcPct val="0"/>
              </a:spcAft>
              <a:tabLst>
                <a:tab pos="2733675" algn="l"/>
              </a:tabLst>
              <a:defRPr>
                <a:solidFill>
                  <a:schemeClr val="tx1"/>
                </a:solidFill>
                <a:latin typeface="Arial" panose="020B0604020202020204" pitchFamily="34" charset="0"/>
              </a:defRPr>
            </a:lvl4pPr>
            <a:lvl5pPr marL="1828800" eaLnBrk="0" fontAlgn="base">
              <a:spcBef>
                <a:spcPct val="0"/>
              </a:spcBef>
              <a:spcAft>
                <a:spcPct val="0"/>
              </a:spcAft>
              <a:tabLst>
                <a:tab pos="2733675" algn="l"/>
              </a:tabLst>
              <a:defRPr>
                <a:solidFill>
                  <a:schemeClr val="tx1"/>
                </a:solidFill>
                <a:latin typeface="Arial" panose="020B0604020202020204" pitchFamily="34" charset="0"/>
              </a:defRPr>
            </a:lvl5pPr>
            <a:lvl6pPr marL="2286000" eaLnBrk="0" fontAlgn="base">
              <a:spcBef>
                <a:spcPct val="0"/>
              </a:spcBef>
              <a:spcAft>
                <a:spcPct val="0"/>
              </a:spcAft>
              <a:tabLst>
                <a:tab pos="2733675" algn="l"/>
              </a:tabLst>
              <a:defRPr>
                <a:solidFill>
                  <a:schemeClr val="tx1"/>
                </a:solidFill>
                <a:latin typeface="Arial" panose="020B0604020202020204" pitchFamily="34" charset="0"/>
              </a:defRPr>
            </a:lvl6pPr>
            <a:lvl7pPr marL="2743200" eaLnBrk="0" fontAlgn="base">
              <a:spcBef>
                <a:spcPct val="0"/>
              </a:spcBef>
              <a:spcAft>
                <a:spcPct val="0"/>
              </a:spcAft>
              <a:tabLst>
                <a:tab pos="2733675" algn="l"/>
              </a:tabLst>
              <a:defRPr>
                <a:solidFill>
                  <a:schemeClr val="tx1"/>
                </a:solidFill>
                <a:latin typeface="Arial" panose="020B0604020202020204" pitchFamily="34" charset="0"/>
              </a:defRPr>
            </a:lvl7pPr>
            <a:lvl8pPr marL="3200400" eaLnBrk="0" fontAlgn="base">
              <a:spcBef>
                <a:spcPct val="0"/>
              </a:spcBef>
              <a:spcAft>
                <a:spcPct val="0"/>
              </a:spcAft>
              <a:tabLst>
                <a:tab pos="2733675" algn="l"/>
              </a:tabLst>
              <a:defRPr>
                <a:solidFill>
                  <a:schemeClr val="tx1"/>
                </a:solidFill>
                <a:latin typeface="Arial" panose="020B0604020202020204" pitchFamily="34" charset="0"/>
              </a:defRPr>
            </a:lvl8pPr>
            <a:lvl9pPr marL="3657600" eaLnBrk="0" fontAlgn="base">
              <a:spcBef>
                <a:spcPct val="0"/>
              </a:spcBef>
              <a:spcAft>
                <a:spcPct val="0"/>
              </a:spcAft>
              <a:tabLst>
                <a:tab pos="2733675" algn="l"/>
              </a:tabLst>
              <a:defRPr>
                <a:solidFill>
                  <a:schemeClr val="tx1"/>
                </a:solidFill>
                <a:latin typeface="Arial" panose="020B0604020202020204" pitchFamily="34" charset="0"/>
              </a:defRPr>
            </a:lvl9pPr>
          </a:lstStyle>
          <a:p>
            <a:pPr lvl="0" algn="ctr"/>
            <a:r>
              <a:rPr lang="es-EC" altLang="es-EC" sz="1050" b="1" i="1" dirty="0" bmk="_Toc513471131">
                <a:latin typeface="Lato Light" panose="020F0502020204030203" pitchFamily="34" charset="0"/>
                <a:ea typeface="Lato Light" panose="020F0502020204030203" pitchFamily="34" charset="0"/>
                <a:cs typeface="Lato Light" panose="020F0502020204030203" pitchFamily="34" charset="0"/>
              </a:rPr>
              <a:t>Figura 37.</a:t>
            </a:r>
            <a:r>
              <a:rPr lang="es-EC" altLang="es-EC" sz="1050" i="1" dirty="0" bmk="_Toc513471131">
                <a:latin typeface="Lato Light" panose="020F0502020204030203" pitchFamily="34" charset="0"/>
                <a:ea typeface="Lato Light" panose="020F0502020204030203" pitchFamily="34" charset="0"/>
                <a:cs typeface="Lato Light" panose="020F0502020204030203" pitchFamily="34" charset="0"/>
              </a:rPr>
              <a:t> </a:t>
            </a:r>
            <a:r>
              <a:rPr lang="es-EC" altLang="es-EC" sz="1050" dirty="0" bmk="_Toc513471131">
                <a:latin typeface="Lato Light" panose="020F0502020204030203" pitchFamily="34" charset="0"/>
                <a:ea typeface="Lato Light" panose="020F0502020204030203" pitchFamily="34" charset="0"/>
                <a:cs typeface="Lato Light" panose="020F0502020204030203" pitchFamily="34" charset="0"/>
              </a:rPr>
              <a:t>Sectores que aportan a la Huella Ecológica de Bolivia 2014</a:t>
            </a:r>
            <a:endParaRPr lang="es-EC" altLang="es-EC" sz="600" dirty="0">
              <a:latin typeface="Lato Light" panose="020F0502020204030203" pitchFamily="34" charset="0"/>
              <a:ea typeface="Lato Light" panose="020F0502020204030203" pitchFamily="34" charset="0"/>
              <a:cs typeface="Lato Light" panose="020F0502020204030203" pitchFamily="34" charset="0"/>
            </a:endParaRPr>
          </a:p>
          <a:p>
            <a:pPr lvl="0" algn="ctr"/>
            <a:r>
              <a:rPr lang="es-EC" altLang="es-EC" sz="1050" b="1" dirty="0">
                <a:latin typeface="Lato Light" panose="020F0502020204030203" pitchFamily="34" charset="0"/>
                <a:ea typeface="Lato Light" panose="020F0502020204030203" pitchFamily="34" charset="0"/>
                <a:cs typeface="Lato Light" panose="020F0502020204030203" pitchFamily="34" charset="0"/>
              </a:rPr>
              <a:t>Fuente:</a:t>
            </a:r>
            <a:r>
              <a:rPr lang="es-EC" altLang="es-EC" sz="1050" dirty="0">
                <a:latin typeface="Lato Light" panose="020F0502020204030203" pitchFamily="34" charset="0"/>
                <a:ea typeface="Lato Light" panose="020F0502020204030203" pitchFamily="34" charset="0"/>
                <a:cs typeface="Lato Light" panose="020F0502020204030203" pitchFamily="34" charset="0"/>
              </a:rPr>
              <a:t> </a:t>
            </a:r>
            <a:r>
              <a:rPr lang="es-MX" altLang="es-EC" sz="1050" dirty="0">
                <a:latin typeface="Lato Light" panose="020F0502020204030203" pitchFamily="34" charset="0"/>
                <a:ea typeface="Lato Light" panose="020F0502020204030203" pitchFamily="34" charset="0"/>
                <a:cs typeface="Lato Light" panose="020F0502020204030203" pitchFamily="34" charset="0"/>
              </a:rPr>
              <a:t>(PIEB, 2014)</a:t>
            </a:r>
            <a:endParaRPr lang="es-MX" altLang="es-EC" sz="20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2864163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4197896"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Conclusiones</a:t>
            </a:r>
            <a:endParaRPr dirty="0"/>
          </a:p>
        </p:txBody>
      </p:sp>
      <p:sp>
        <p:nvSpPr>
          <p:cNvPr id="7" name="Raise your hand if you have ever been rejected by a EP.">
            <a:extLst>
              <a:ext uri="{FF2B5EF4-FFF2-40B4-BE49-F238E27FC236}">
                <a16:creationId xmlns:a16="http://schemas.microsoft.com/office/drawing/2014/main" id="{A77C838F-6588-4D71-A801-8328C9B913B7}"/>
              </a:ext>
            </a:extLst>
          </p:cNvPr>
          <p:cNvSpPr txBox="1"/>
          <p:nvPr/>
        </p:nvSpPr>
        <p:spPr>
          <a:xfrm>
            <a:off x="4417773" y="612131"/>
            <a:ext cx="4460413" cy="4131898"/>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Ecuador es el principal exportador de atún en conserva entre los países miembros de la Comunidad Andina con una participación promedio anual del 96,5% del total de exportaciones de atún registradas durante los años 2015 y 2016.</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Colombia es el principal importador de atún en conserva entre los países miembros de la Comunidad Andina con una participación anual promedio del 66,5% del total de importaciones de atún registradas en los años 2015 y 2016.</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Ecuador como proveedor de atún en conserva de la Comunidad Andina en el año 2016 registran un decrecimiento promedio de 49% con sus tres socios comerciales: Colombia, Perú y Bolivia </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Ecuador en el año 2015 tuvo una participación promedio del 70% en las importaciones totales de atún en conserva de Bolivia con respecto al resto de los países de la Comunidad Andina y solo una participación del 30% en 2016 debido principalmente a la disminución promedio de las capturas de 30% en 2016 por el fenómeno natural de El Niño.</a:t>
            </a:r>
          </a:p>
          <a:p>
            <a:pPr lvl="0" algn="just"/>
            <a:r>
              <a:rPr lang="es-EC" sz="1200" dirty="0">
                <a:latin typeface="Lato Light" panose="020F0502020204030203" pitchFamily="34" charset="0"/>
                <a:ea typeface="Lato Light" panose="020F0502020204030203" pitchFamily="34" charset="0"/>
                <a:cs typeface="Lato Light" panose="020F0502020204030203" pitchFamily="34" charset="0"/>
              </a:rPr>
              <a:t>.</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040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30" name="Rectangle"/>
          <p:cNvSpPr/>
          <p:nvPr/>
        </p:nvSpPr>
        <p:spPr>
          <a:xfrm>
            <a:off x="4197896"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Objetivos</a:t>
            </a:r>
            <a:endParaRPr dirty="0"/>
          </a:p>
        </p:txBody>
      </p:sp>
      <p:sp>
        <p:nvSpPr>
          <p:cNvPr id="633" name="Argumentative"/>
          <p:cNvSpPr txBox="1"/>
          <p:nvPr/>
        </p:nvSpPr>
        <p:spPr>
          <a:xfrm>
            <a:off x="4820934" y="598434"/>
            <a:ext cx="3691353" cy="586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Objetivo General</a:t>
            </a:r>
            <a:endParaRPr dirty="0"/>
          </a:p>
        </p:txBody>
      </p:sp>
      <p:sp>
        <p:nvSpPr>
          <p:cNvPr id="7" name="Raise your hand if you have ever been rejected by a EP.">
            <a:extLst>
              <a:ext uri="{FF2B5EF4-FFF2-40B4-BE49-F238E27FC236}">
                <a16:creationId xmlns:a16="http://schemas.microsoft.com/office/drawing/2014/main" id="{A77C838F-6588-4D71-A801-8328C9B913B7}"/>
              </a:ext>
            </a:extLst>
          </p:cNvPr>
          <p:cNvSpPr txBox="1"/>
          <p:nvPr/>
        </p:nvSpPr>
        <p:spPr>
          <a:xfrm>
            <a:off x="4561365" y="1458999"/>
            <a:ext cx="4210493" cy="2531460"/>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lgn="just"/>
            <a:r>
              <a:rPr lang="es-EC" sz="2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Analizar el comercio intrarregional de atún en los países de la Comunidad Andina de Naciones: </a:t>
            </a:r>
          </a:p>
          <a:p>
            <a:pPr algn="just"/>
            <a:endParaRPr lang="es-EC" sz="20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s-EC" sz="2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Caso Ecuador – Bolivia </a:t>
            </a:r>
          </a:p>
          <a:p>
            <a:pPr algn="just"/>
            <a:endParaRPr lang="es-EC" sz="20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just"/>
            <a:r>
              <a:rPr lang="es-EC" sz="2000" dirty="0">
                <a:solidFill>
                  <a:schemeClr val="tx1"/>
                </a:solidFill>
                <a:latin typeface="Lato Light" panose="020F0502020204030203" pitchFamily="34" charset="0"/>
                <a:ea typeface="Lato Light" panose="020F0502020204030203" pitchFamily="34" charset="0"/>
                <a:cs typeface="Lato Light" panose="020F0502020204030203" pitchFamily="34" charset="0"/>
              </a:rPr>
              <a:t>considerando un enfoque de sostenibilidad del sector atunero.</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4197896"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Conclusiones</a:t>
            </a:r>
            <a:endParaRPr dirty="0"/>
          </a:p>
        </p:txBody>
      </p:sp>
      <p:sp>
        <p:nvSpPr>
          <p:cNvPr id="7" name="Raise your hand if you have ever been rejected by a EP.">
            <a:extLst>
              <a:ext uri="{FF2B5EF4-FFF2-40B4-BE49-F238E27FC236}">
                <a16:creationId xmlns:a16="http://schemas.microsoft.com/office/drawing/2014/main" id="{A77C838F-6588-4D71-A801-8328C9B913B7}"/>
              </a:ext>
            </a:extLst>
          </p:cNvPr>
          <p:cNvSpPr txBox="1"/>
          <p:nvPr/>
        </p:nvSpPr>
        <p:spPr>
          <a:xfrm>
            <a:off x="4545364" y="842311"/>
            <a:ext cx="4210493" cy="3208569"/>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Uno de los factores que hacen del atún en conserva sea competitivo es el precio más bajo frente a sus socios comerciales en la Comunidad Andina.</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En el año 2016 se registra un decrecimiento aproximado del 70% de las exportaciones totales de atún en conserva de Ecuador a Bolivia en comparación con el año 2015.</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El sector de la pesca está en cuarto lugar con lo que respecta a las exportaciones totales de Ecuador a Bolivia, el sector primordial es el metalmecánico.</a:t>
            </a:r>
          </a:p>
          <a:p>
            <a:pPr marL="171450" lvl="0" indent="-171450" algn="just">
              <a:buFont typeface="Arial" panose="020B0604020202020204" pitchFamily="34" charset="0"/>
              <a:buChar char="•"/>
            </a:pPr>
            <a:endParaRPr lang="es-EC" sz="1200" dirty="0">
              <a:latin typeface="Lato Light" panose="020F0502020204030203" pitchFamily="34" charset="0"/>
              <a:ea typeface="Lato Light" panose="020F0502020204030203" pitchFamily="34" charset="0"/>
              <a:cs typeface="Lato Light" panose="020F0502020204030203" pitchFamily="34" charset="0"/>
            </a:endParaRPr>
          </a:p>
          <a:p>
            <a:pPr marL="171450" lvl="0" indent="-171450" algn="just">
              <a:buFont typeface="Arial" panose="020B0604020202020204" pitchFamily="34" charset="0"/>
              <a:buChar char="•"/>
            </a:pPr>
            <a:r>
              <a:rPr lang="es-EC" sz="1200" dirty="0">
                <a:latin typeface="Lato Light" panose="020F0502020204030203" pitchFamily="34" charset="0"/>
                <a:ea typeface="Lato Light" panose="020F0502020204030203" pitchFamily="34" charset="0"/>
                <a:cs typeface="Lato Light" panose="020F0502020204030203" pitchFamily="34" charset="0"/>
              </a:rPr>
              <a:t>Tanto las empresas exportadoras de atún en Ecuador como las importadoras en Bolivia tienen programas de responsabilidad social empresarial, sin embargo, su enfoque no es la explotación y producción sostenible de los recursos naturales.</a:t>
            </a:r>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1248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3953341"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800" dirty="0"/>
              <a:t>Recomendaciones</a:t>
            </a:r>
            <a:endParaRPr sz="2800"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D46620C-557B-4D26-A068-3DB9646F2654}"/>
              </a:ext>
            </a:extLst>
          </p:cNvPr>
          <p:cNvSpPr/>
          <p:nvPr/>
        </p:nvSpPr>
        <p:spPr>
          <a:xfrm>
            <a:off x="4072858" y="761989"/>
            <a:ext cx="4808863" cy="4401205"/>
          </a:xfrm>
          <a:prstGeom prst="rect">
            <a:avLst/>
          </a:prstGeom>
        </p:spPr>
        <p:txBody>
          <a:bodyPr wrap="square">
            <a:spAutoFit/>
          </a:bodyPr>
          <a:lstStyle/>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Ecuador debe aprovechar el liderazgo de su producto en el mercado para generar estrategias de fidelización de clientes a través de la diferenciación de su producto.</a:t>
            </a:r>
          </a:p>
          <a:p>
            <a:pPr marL="285750" lvl="0" indent="-285750" algn="just">
              <a:buFont typeface="Arial" panose="020B0604020202020204" pitchFamily="34" charset="0"/>
              <a:buChar char="•"/>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Ecuador debe aprovechar su eficiencia en la producción de atún en conserva para aprovechar otros mercados potenciales dentro del bloque de la Comunidad Andina como es Colombia.</a:t>
            </a:r>
          </a:p>
          <a:p>
            <a:pPr marL="285750" lvl="0" indent="-285750" algn="just">
              <a:buFont typeface="Arial" panose="020B0604020202020204" pitchFamily="34" charset="0"/>
              <a:buChar char="•"/>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Los exportadores de atún en conserva de Ecuador pueden aprovechar los ciclos y temporadas de pesca para buscar socios comerciales con una demanda potencial para las épocas de mejor desempeño.</a:t>
            </a:r>
          </a:p>
          <a:p>
            <a:pPr marL="285750" lvl="0" indent="-285750" algn="just">
              <a:buFont typeface="Arial" panose="020B0604020202020204" pitchFamily="34" charset="0"/>
              <a:buChar char="•"/>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Ecuador puede apoyar el desarrollo comercial de sus exportadores de atún a través de agencias de promoción económica e inversión en la pesca artesanal, así como ciclos de capacitación para garantizar un producto de calidad.</a:t>
            </a:r>
          </a:p>
          <a:p>
            <a:pPr lvl="0" algn="just"/>
            <a:endParaRPr lang="es-EC"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0360472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3953341"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sz="2800" dirty="0"/>
              <a:t>Recomendaciones</a:t>
            </a:r>
            <a:endParaRPr sz="2800"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D46620C-557B-4D26-A068-3DB9646F2654}"/>
              </a:ext>
            </a:extLst>
          </p:cNvPr>
          <p:cNvSpPr/>
          <p:nvPr/>
        </p:nvSpPr>
        <p:spPr>
          <a:xfrm>
            <a:off x="4062225" y="1158344"/>
            <a:ext cx="4808863" cy="3323987"/>
          </a:xfrm>
          <a:prstGeom prst="rect">
            <a:avLst/>
          </a:prstGeom>
        </p:spPr>
        <p:txBody>
          <a:bodyPr wrap="square">
            <a:spAutoFit/>
          </a:bodyPr>
          <a:lstStyle/>
          <a:p>
            <a:pPr marL="28575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El sector exportador de atún en Ecuador debe utilizar métodos de investigación de mercados para conocer a detalle las necesidades de sus consumidores actuales en Bolivia y adaptar el producto a la realidad local para no perder cuota de mercado.</a:t>
            </a:r>
          </a:p>
          <a:p>
            <a:pPr marL="285750" lvl="0" indent="-285750" algn="just">
              <a:buFont typeface="Arial" panose="020B0604020202020204" pitchFamily="34" charset="0"/>
              <a:buChar char="•"/>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Ecuador es un país privilegiado geográficamente que debe aprovechar sus recursos naturales como el atún de forma sostenible para evitar el agotamiento de los recursos y la supervivencia de las especies.</a:t>
            </a:r>
          </a:p>
          <a:p>
            <a:pPr marL="285750" lvl="0" indent="-285750" algn="just">
              <a:buFont typeface="Arial" panose="020B0604020202020204" pitchFamily="34" charset="0"/>
              <a:buChar char="•"/>
            </a:pPr>
            <a:endParaRPr lang="es-EC" dirty="0">
              <a:latin typeface="Lato Light" panose="020F0502020204030203" pitchFamily="34" charset="0"/>
              <a:ea typeface="Lato Light" panose="020F0502020204030203" pitchFamily="34" charset="0"/>
              <a:cs typeface="Lato Light" panose="020F0502020204030203" pitchFamily="34" charset="0"/>
            </a:endParaRPr>
          </a:p>
          <a:p>
            <a:pPr marL="285750" lvl="0" indent="-285750" algn="just">
              <a:buFont typeface="Arial" panose="020B0604020202020204" pitchFamily="34" charset="0"/>
              <a:buChar char="•"/>
            </a:pPr>
            <a:r>
              <a:rPr lang="es-EC" dirty="0">
                <a:latin typeface="Lato Light" panose="020F0502020204030203" pitchFamily="34" charset="0"/>
                <a:ea typeface="Lato Light" panose="020F0502020204030203" pitchFamily="34" charset="0"/>
                <a:cs typeface="Lato Light" panose="020F0502020204030203" pitchFamily="34" charset="0"/>
              </a:rPr>
              <a:t>Las industrias en Ecuador deben armonizar sus políticas de responsabilidad social empresarial con políticas de sostenibilidad de acuerdo con los Objetivos de Desarrollo Sostenible de la ONU.</a:t>
            </a:r>
          </a:p>
        </p:txBody>
      </p:sp>
    </p:spTree>
    <p:extLst>
      <p:ext uri="{BB962C8B-B14F-4D97-AF65-F5344CB8AC3E}">
        <p14:creationId xmlns:p14="http://schemas.microsoft.com/office/powerpoint/2010/main" val="226599917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Bibliografía</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426402" y="210159"/>
            <a:ext cx="4572000" cy="3893374"/>
          </a:xfrm>
          <a:prstGeom prst="rect">
            <a:avLst/>
          </a:prstGeom>
        </p:spPr>
        <p:txBody>
          <a:bodyPr>
            <a:spAutoFit/>
          </a:bodyPr>
          <a:lstStyle/>
          <a:p>
            <a:pPr algn="just"/>
            <a:r>
              <a:rPr lang="es-EC" sz="800" dirty="0">
                <a:latin typeface="Lato Light" panose="020F0502020204030203" pitchFamily="34" charset="0"/>
                <a:ea typeface="Lato Light" panose="020F0502020204030203" pitchFamily="34" charset="0"/>
                <a:cs typeface="Lato Light" panose="020F0502020204030203" pitchFamily="34" charset="0"/>
              </a:rPr>
              <a:t>ALADI. (2017). </a:t>
            </a:r>
            <a:r>
              <a:rPr lang="es-EC" sz="800" i="1" dirty="0">
                <a:latin typeface="Lato Light" panose="020F0502020204030203" pitchFamily="34" charset="0"/>
                <a:ea typeface="Lato Light" panose="020F0502020204030203" pitchFamily="34" charset="0"/>
                <a:cs typeface="Lato Light" panose="020F0502020204030203" pitchFamily="34" charset="0"/>
              </a:rPr>
              <a:t>Bolivia: Informe sobre las medidas no arancelarias en la región para determinados productos.</a:t>
            </a:r>
            <a:r>
              <a:rPr lang="es-EC" sz="800" dirty="0">
                <a:latin typeface="Lato Light" panose="020F0502020204030203" pitchFamily="34" charset="0"/>
                <a:ea typeface="Lato Light" panose="020F0502020204030203" pitchFamily="34" charset="0"/>
                <a:cs typeface="Lato Light" panose="020F0502020204030203" pitchFamily="34" charset="0"/>
              </a:rPr>
              <a:t> Montevideo: Marcos De Oliveira, Oficina de Asuntos Institucionales y Comunicación.</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Andino, G. (1969). </a:t>
            </a:r>
            <a:r>
              <a:rPr lang="es-EC" sz="800" i="1" dirty="0">
                <a:latin typeface="Lato Light" panose="020F0502020204030203" pitchFamily="34" charset="0"/>
                <a:ea typeface="Lato Light" panose="020F0502020204030203" pitchFamily="34" charset="0"/>
                <a:cs typeface="Lato Light" panose="020F0502020204030203" pitchFamily="34" charset="0"/>
              </a:rPr>
              <a:t>Acuerdo de Cartagena.</a:t>
            </a:r>
            <a:r>
              <a:rPr lang="es-EC" sz="800" dirty="0">
                <a:latin typeface="Lato Light" panose="020F0502020204030203" pitchFamily="34" charset="0"/>
                <a:ea typeface="Lato Light" panose="020F0502020204030203" pitchFamily="34" charset="0"/>
                <a:cs typeface="Lato Light" panose="020F0502020204030203" pitchFamily="34" charset="0"/>
              </a:rPr>
              <a:t> Cartagena.</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ARCSA. (2017). </a:t>
            </a:r>
            <a:r>
              <a:rPr lang="es-EC" sz="800" i="1" dirty="0">
                <a:latin typeface="Lato Light" panose="020F0502020204030203" pitchFamily="34" charset="0"/>
                <a:ea typeface="Lato Light" panose="020F0502020204030203" pitchFamily="34" charset="0"/>
                <a:cs typeface="Lato Light" panose="020F0502020204030203" pitchFamily="34" charset="0"/>
              </a:rPr>
              <a:t>Agencia de Regulación, Control y Vigilancia Sanitaria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Agencia de Regulación, Control y Vigilancia Sanitaria: http://www.controlsanitario.gob.ec/wp-content/uploads/downloads/2017/05/Certificado-Sanitario-de-Exportacio%CC%81n.pdf</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BCB, B. C. (2018). </a:t>
            </a:r>
            <a:r>
              <a:rPr lang="es-EC" sz="800" i="1" dirty="0">
                <a:latin typeface="Lato Light" panose="020F0502020204030203" pitchFamily="34" charset="0"/>
                <a:ea typeface="Lato Light" panose="020F0502020204030203" pitchFamily="34" charset="0"/>
                <a:cs typeface="Lato Light" panose="020F0502020204030203" pitchFamily="34" charset="0"/>
              </a:rPr>
              <a:t>BCB, Banco Central de Bolivia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https://www.bcb.gob.bo/</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BCE, B. C. (2016). </a:t>
            </a:r>
            <a:r>
              <a:rPr lang="es-EC" sz="800" i="1" dirty="0">
                <a:latin typeface="Lato Light" panose="020F0502020204030203" pitchFamily="34" charset="0"/>
                <a:ea typeface="Lato Light" panose="020F0502020204030203" pitchFamily="34" charset="0"/>
                <a:cs typeface="Lato Light" panose="020F0502020204030203" pitchFamily="34" charset="0"/>
              </a:rPr>
              <a:t>Banco Central del Ecuador</a:t>
            </a:r>
            <a:r>
              <a:rPr lang="es-EC" sz="800" dirty="0">
                <a:latin typeface="Lato Light" panose="020F0502020204030203" pitchFamily="34" charset="0"/>
                <a:ea typeface="Lato Light" panose="020F0502020204030203" pitchFamily="34" charset="0"/>
                <a:cs typeface="Lato Light" panose="020F0502020204030203" pitchFamily="34" charset="0"/>
              </a:rPr>
              <a:t>. Obtenido de Banco Central del Ecuador: https://www.bce.fin.ec/</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Berumen, S. (2002). </a:t>
            </a:r>
            <a:r>
              <a:rPr lang="es-EC" sz="800" i="1" dirty="0">
                <a:latin typeface="Lato Light" panose="020F0502020204030203" pitchFamily="34" charset="0"/>
                <a:ea typeface="Lato Light" panose="020F0502020204030203" pitchFamily="34" charset="0"/>
                <a:cs typeface="Lato Light" panose="020F0502020204030203" pitchFamily="34" charset="0"/>
              </a:rPr>
              <a:t>Economía Internacional.</a:t>
            </a:r>
            <a:r>
              <a:rPr lang="es-EC" sz="800" dirty="0">
                <a:latin typeface="Lato Light" panose="020F0502020204030203" pitchFamily="34" charset="0"/>
                <a:ea typeface="Lato Light" panose="020F0502020204030203" pitchFamily="34" charset="0"/>
                <a:cs typeface="Lato Light" panose="020F0502020204030203" pitchFamily="34" charset="0"/>
              </a:rPr>
              <a:t> México, D.F: </a:t>
            </a:r>
            <a:r>
              <a:rPr lang="es-EC" sz="800" dirty="0" err="1">
                <a:latin typeface="Lato Light" panose="020F0502020204030203" pitchFamily="34" charset="0"/>
                <a:ea typeface="Lato Light" panose="020F0502020204030203" pitchFamily="34" charset="0"/>
                <a:cs typeface="Lato Light" panose="020F0502020204030203" pitchFamily="34" charset="0"/>
              </a:rPr>
              <a:t>Compañia</a:t>
            </a:r>
            <a:r>
              <a:rPr lang="es-EC" sz="800" dirty="0">
                <a:latin typeface="Lato Light" panose="020F0502020204030203" pitchFamily="34" charset="0"/>
                <a:ea typeface="Lato Light" panose="020F0502020204030203" pitchFamily="34" charset="0"/>
                <a:cs typeface="Lato Light" panose="020F0502020204030203" pitchFamily="34" charset="0"/>
              </a:rPr>
              <a:t> Editorial Continental.</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Bolaños, E. A. (1999). </a:t>
            </a:r>
            <a:r>
              <a:rPr lang="es-EC" sz="800" i="1" dirty="0">
                <a:latin typeface="Lato Light" panose="020F0502020204030203" pitchFamily="34" charset="0"/>
                <a:ea typeface="Lato Light" panose="020F0502020204030203" pitchFamily="34" charset="0"/>
                <a:cs typeface="Lato Light" panose="020F0502020204030203" pitchFamily="34" charset="0"/>
              </a:rPr>
              <a:t>David Ricardo.. Ensayos de Economía.</a:t>
            </a:r>
            <a:r>
              <a:rPr lang="es-EC" sz="800" dirty="0">
                <a:latin typeface="Lato Light" panose="020F0502020204030203" pitchFamily="34" charset="0"/>
                <a:ea typeface="Lato Light" panose="020F0502020204030203" pitchFamily="34" charset="0"/>
                <a:cs typeface="Lato Light" panose="020F0502020204030203" pitchFamily="34" charset="0"/>
              </a:rPr>
              <a:t> </a:t>
            </a:r>
          </a:p>
          <a:p>
            <a:pPr algn="just"/>
            <a:r>
              <a:rPr lang="es-EC" sz="800" dirty="0" err="1">
                <a:latin typeface="Lato Light" panose="020F0502020204030203" pitchFamily="34" charset="0"/>
                <a:ea typeface="Lato Light" panose="020F0502020204030203" pitchFamily="34" charset="0"/>
                <a:cs typeface="Lato Light" panose="020F0502020204030203" pitchFamily="34" charset="0"/>
              </a:rPr>
              <a:t>Carbaugh</a:t>
            </a:r>
            <a:r>
              <a:rPr lang="es-EC" sz="800" dirty="0">
                <a:latin typeface="Lato Light" panose="020F0502020204030203" pitchFamily="34" charset="0"/>
                <a:ea typeface="Lato Light" panose="020F0502020204030203" pitchFamily="34" charset="0"/>
                <a:cs typeface="Lato Light" panose="020F0502020204030203" pitchFamily="34" charset="0"/>
              </a:rPr>
              <a:t>, R. (2004). </a:t>
            </a:r>
            <a:r>
              <a:rPr lang="es-EC" sz="800" i="1" dirty="0">
                <a:latin typeface="Lato Light" panose="020F0502020204030203" pitchFamily="34" charset="0"/>
                <a:ea typeface="Lato Light" panose="020F0502020204030203" pitchFamily="34" charset="0"/>
                <a:cs typeface="Lato Light" panose="020F0502020204030203" pitchFamily="34" charset="0"/>
              </a:rPr>
              <a:t>Economía Internacional.</a:t>
            </a:r>
            <a:r>
              <a:rPr lang="es-EC" sz="800" dirty="0">
                <a:latin typeface="Lato Light" panose="020F0502020204030203" pitchFamily="34" charset="0"/>
                <a:ea typeface="Lato Light" panose="020F0502020204030203" pitchFamily="34" charset="0"/>
                <a:cs typeface="Lato Light" panose="020F0502020204030203" pitchFamily="34" charset="0"/>
              </a:rPr>
              <a:t> México, D.F: International Thompson Editores.</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Castro, N. (1999). Crecimiento y desarrollo económico. </a:t>
            </a:r>
            <a:r>
              <a:rPr lang="es-EC" sz="800" i="1" dirty="0">
                <a:latin typeface="Lato Light" panose="020F0502020204030203" pitchFamily="34" charset="0"/>
                <a:ea typeface="Lato Light" panose="020F0502020204030203" pitchFamily="34" charset="0"/>
                <a:cs typeface="Lato Light" panose="020F0502020204030203" pitchFamily="34" charset="0"/>
              </a:rPr>
              <a:t>Ediciones del Vicerrectorado Académico</a:t>
            </a:r>
            <a:r>
              <a:rPr lang="es-EC" sz="800" dirty="0">
                <a:latin typeface="Lato Light" panose="020F0502020204030203" pitchFamily="34" charset="0"/>
                <a:ea typeface="Lato Light" panose="020F0502020204030203" pitchFamily="34" charset="0"/>
                <a:cs typeface="Lato Light" panose="020F0502020204030203" pitchFamily="34" charset="0"/>
              </a:rPr>
              <a:t>.</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CEPAL. (2002). </a:t>
            </a:r>
            <a:r>
              <a:rPr lang="es-EC" sz="800" i="1" dirty="0">
                <a:latin typeface="Lato Light" panose="020F0502020204030203" pitchFamily="34" charset="0"/>
                <a:ea typeface="Lato Light" panose="020F0502020204030203" pitchFamily="34" charset="0"/>
                <a:cs typeface="Lato Light" panose="020F0502020204030203" pitchFamily="34" charset="0"/>
              </a:rPr>
              <a:t>Desarrollo productivo en economías abiertas.</a:t>
            </a:r>
            <a:r>
              <a:rPr lang="es-EC" sz="800" dirty="0">
                <a:latin typeface="Lato Light" panose="020F0502020204030203" pitchFamily="34" charset="0"/>
                <a:ea typeface="Lato Light" panose="020F0502020204030203" pitchFamily="34" charset="0"/>
                <a:cs typeface="Lato Light" panose="020F0502020204030203" pitchFamily="34" charset="0"/>
              </a:rPr>
              <a:t> </a:t>
            </a:r>
            <a:r>
              <a:rPr lang="en-US" sz="800" dirty="0">
                <a:latin typeface="Lato Light" panose="020F0502020204030203" pitchFamily="34" charset="0"/>
                <a:ea typeface="Lato Light" panose="020F0502020204030203" pitchFamily="34" charset="0"/>
                <a:cs typeface="Lato Light" panose="020F0502020204030203" pitchFamily="34" charset="0"/>
              </a:rPr>
              <a:t>Santiago de Chile: CEPAL.</a:t>
            </a:r>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n-US" sz="800" dirty="0" err="1">
                <a:latin typeface="Lato Light" panose="020F0502020204030203" pitchFamily="34" charset="0"/>
                <a:ea typeface="Lato Light" panose="020F0502020204030203" pitchFamily="34" charset="0"/>
                <a:cs typeface="Lato Light" panose="020F0502020204030203" pitchFamily="34" charset="0"/>
              </a:rPr>
              <a:t>Cobusgroup</a:t>
            </a:r>
            <a:r>
              <a:rPr lang="en-US" sz="800" dirty="0">
                <a:latin typeface="Lato Light" panose="020F0502020204030203" pitchFamily="34" charset="0"/>
                <a:ea typeface="Lato Light" panose="020F0502020204030203" pitchFamily="34" charset="0"/>
                <a:cs typeface="Lato Light" panose="020F0502020204030203" pitchFamily="34" charset="0"/>
              </a:rPr>
              <a:t>, C. B. (2016). </a:t>
            </a:r>
            <a:r>
              <a:rPr lang="en-US" sz="800" i="1" dirty="0" err="1">
                <a:latin typeface="Lato Light" panose="020F0502020204030203" pitchFamily="34" charset="0"/>
                <a:ea typeface="Lato Light" panose="020F0502020204030203" pitchFamily="34" charset="0"/>
                <a:cs typeface="Lato Light" panose="020F0502020204030203" pitchFamily="34" charset="0"/>
              </a:rPr>
              <a:t>Cobusgroup</a:t>
            </a:r>
            <a:r>
              <a:rPr lang="en-US" sz="800" i="1" dirty="0">
                <a:latin typeface="Lato Light" panose="020F0502020204030203" pitchFamily="34" charset="0"/>
                <a:ea typeface="Lato Light" panose="020F0502020204030203" pitchFamily="34" charset="0"/>
                <a:cs typeface="Lato Light" panose="020F0502020204030203" pitchFamily="34" charset="0"/>
              </a:rPr>
              <a:t>, Commercial Business</a:t>
            </a:r>
            <a:r>
              <a:rPr lang="en-US" sz="800" dirty="0">
                <a:latin typeface="Lato Light" panose="020F0502020204030203" pitchFamily="34" charset="0"/>
                <a:ea typeface="Lato Light" panose="020F0502020204030203" pitchFamily="34" charset="0"/>
                <a:cs typeface="Lato Light" panose="020F0502020204030203" pitchFamily="34" charset="0"/>
              </a:rPr>
              <a:t>. </a:t>
            </a:r>
            <a:r>
              <a:rPr lang="es-EC" sz="800" dirty="0">
                <a:latin typeface="Lato Light" panose="020F0502020204030203" pitchFamily="34" charset="0"/>
                <a:ea typeface="Lato Light" panose="020F0502020204030203" pitchFamily="34" charset="0"/>
                <a:cs typeface="Lato Light" panose="020F0502020204030203" pitchFamily="34" charset="0"/>
              </a:rPr>
              <a:t>Obtenido de https://www.cobusgroup.com/home</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n-US" sz="800" dirty="0">
                <a:latin typeface="Lato Light" panose="020F0502020204030203" pitchFamily="34" charset="0"/>
                <a:ea typeface="Lato Light" panose="020F0502020204030203" pitchFamily="34" charset="0"/>
                <a:cs typeface="Lato Light" panose="020F0502020204030203" pitchFamily="34" charset="0"/>
              </a:rPr>
              <a:t>Deutsch, K. W. ( 1978). </a:t>
            </a:r>
            <a:r>
              <a:rPr lang="en-US" sz="800" i="1" dirty="0">
                <a:latin typeface="Lato Light" panose="020F0502020204030203" pitchFamily="34" charset="0"/>
                <a:ea typeface="Lato Light" panose="020F0502020204030203" pitchFamily="34" charset="0"/>
                <a:cs typeface="Lato Light" panose="020F0502020204030203" pitchFamily="34" charset="0"/>
              </a:rPr>
              <a:t>The Analysis of International Relations.</a:t>
            </a:r>
            <a:r>
              <a:rPr lang="en-US" sz="800" dirty="0">
                <a:latin typeface="Lato Light" panose="020F0502020204030203" pitchFamily="34" charset="0"/>
                <a:ea typeface="Lato Light" panose="020F0502020204030203" pitchFamily="34" charset="0"/>
                <a:cs typeface="Lato Light" panose="020F0502020204030203" pitchFamily="34" charset="0"/>
              </a:rPr>
              <a:t> </a:t>
            </a:r>
            <a:r>
              <a:rPr lang="es-EC" sz="800" dirty="0">
                <a:latin typeface="Lato Light" panose="020F0502020204030203" pitchFamily="34" charset="0"/>
                <a:ea typeface="Lato Light" panose="020F0502020204030203" pitchFamily="34" charset="0"/>
                <a:cs typeface="Lato Light" panose="020F0502020204030203" pitchFamily="34" charset="0"/>
              </a:rPr>
              <a:t>New York: Prentice-Hall.</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err="1">
                <a:latin typeface="Lato Light" panose="020F0502020204030203" pitchFamily="34" charset="0"/>
                <a:ea typeface="Lato Light" panose="020F0502020204030203" pitchFamily="34" charset="0"/>
                <a:cs typeface="Lato Light" panose="020F0502020204030203" pitchFamily="34" charset="0"/>
              </a:rPr>
              <a:t>Ekelund</a:t>
            </a:r>
            <a:r>
              <a:rPr lang="es-EC" sz="800" dirty="0">
                <a:latin typeface="Lato Light" panose="020F0502020204030203" pitchFamily="34" charset="0"/>
                <a:ea typeface="Lato Light" panose="020F0502020204030203" pitchFamily="34" charset="0"/>
                <a:cs typeface="Lato Light" panose="020F0502020204030203" pitchFamily="34" charset="0"/>
              </a:rPr>
              <a:t> Robert, H. R. (1992). </a:t>
            </a:r>
            <a:r>
              <a:rPr lang="es-EC" sz="800" i="1" dirty="0">
                <a:latin typeface="Lato Light" panose="020F0502020204030203" pitchFamily="34" charset="0"/>
                <a:ea typeface="Lato Light" panose="020F0502020204030203" pitchFamily="34" charset="0"/>
                <a:cs typeface="Lato Light" panose="020F0502020204030203" pitchFamily="34" charset="0"/>
              </a:rPr>
              <a:t>Historia de la teoría económica y de su método.</a:t>
            </a:r>
            <a:r>
              <a:rPr lang="es-EC" sz="800" dirty="0">
                <a:latin typeface="Lato Light" panose="020F0502020204030203" pitchFamily="34" charset="0"/>
                <a:ea typeface="Lato Light" panose="020F0502020204030203" pitchFamily="34" charset="0"/>
                <a:cs typeface="Lato Light" panose="020F0502020204030203" pitchFamily="34" charset="0"/>
              </a:rPr>
              <a:t> España: MC Graw Hill.</a:t>
            </a:r>
          </a:p>
          <a:p>
            <a:pPr algn="just"/>
            <a:endParaRPr lang="es-EC" sz="900" dirty="0">
              <a:latin typeface="Lato Light" panose="020F0502020204030203" pitchFamily="34" charset="0"/>
              <a:ea typeface="Lato Light" panose="020F0502020204030203" pitchFamily="34" charset="0"/>
              <a:cs typeface="Lato Light" panose="020F0502020204030203" pitchFamily="34" charset="0"/>
            </a:endParaRPr>
          </a:p>
          <a:p>
            <a:pPr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9882794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Bibliografía</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426402" y="210159"/>
            <a:ext cx="4572000" cy="3893374"/>
          </a:xfrm>
          <a:prstGeom prst="rect">
            <a:avLst/>
          </a:prstGeom>
        </p:spPr>
        <p:txBody>
          <a:bodyPr>
            <a:spAutoFit/>
          </a:bodyPr>
          <a:lstStyle/>
          <a:p>
            <a:pPr algn="just"/>
            <a:r>
              <a:rPr lang="es-EC" sz="800" dirty="0">
                <a:latin typeface="Lato Light" panose="020F0502020204030203" pitchFamily="34" charset="0"/>
                <a:ea typeface="Lato Light" panose="020F0502020204030203" pitchFamily="34" charset="0"/>
                <a:cs typeface="Lato Light" panose="020F0502020204030203" pitchFamily="34" charset="0"/>
              </a:rPr>
              <a:t>Gallo M., J. (2002). Libertad de comercio, ambiente y desarrollo sustentable. </a:t>
            </a:r>
            <a:r>
              <a:rPr lang="es-EC" sz="800" i="1" dirty="0">
                <a:latin typeface="Lato Light" panose="020F0502020204030203" pitchFamily="34" charset="0"/>
                <a:ea typeface="Lato Light" panose="020F0502020204030203" pitchFamily="34" charset="0"/>
                <a:cs typeface="Lato Light" panose="020F0502020204030203" pitchFamily="34" charset="0"/>
              </a:rPr>
              <a:t>Análisis de coyuntura</a:t>
            </a:r>
            <a:r>
              <a:rPr lang="es-EC" sz="800" dirty="0">
                <a:latin typeface="Lato Light" panose="020F0502020204030203" pitchFamily="34" charset="0"/>
                <a:ea typeface="Lato Light" panose="020F0502020204030203" pitchFamily="34" charset="0"/>
                <a:cs typeface="Lato Light" panose="020F0502020204030203" pitchFamily="34" charset="0"/>
              </a:rPr>
              <a:t>, 39 - 52.</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Guardiola, J., &amp; Bernal Rivas, J. (2010). Comercio internacional y crecimiento económico: ¿cómo influyen en el hambre de América Latina? </a:t>
            </a:r>
            <a:r>
              <a:rPr lang="es-EC" sz="800" i="1" dirty="0">
                <a:latin typeface="Lato Light" panose="020F0502020204030203" pitchFamily="34" charset="0"/>
                <a:ea typeface="Lato Light" panose="020F0502020204030203" pitchFamily="34" charset="0"/>
                <a:cs typeface="Lato Light" panose="020F0502020204030203" pitchFamily="34" charset="0"/>
              </a:rPr>
              <a:t>Nutrición Hospitalaria</a:t>
            </a:r>
            <a:r>
              <a:rPr lang="es-EC" sz="800" dirty="0">
                <a:latin typeface="Lato Light" panose="020F0502020204030203" pitchFamily="34" charset="0"/>
                <a:ea typeface="Lato Light" panose="020F0502020204030203" pitchFamily="34" charset="0"/>
                <a:cs typeface="Lato Light" panose="020F0502020204030203" pitchFamily="34" charset="0"/>
              </a:rPr>
              <a:t>, 44-49.</a:t>
            </a: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Ibarra Puig, V. I. (2007). Hacia un comercio internacional con desarrollo sustentable. </a:t>
            </a:r>
            <a:r>
              <a:rPr lang="es-EC" sz="800" i="1" dirty="0" err="1">
                <a:latin typeface="Lato Light" panose="020F0502020204030203" pitchFamily="34" charset="0"/>
                <a:ea typeface="Lato Light" panose="020F0502020204030203" pitchFamily="34" charset="0"/>
                <a:cs typeface="Lato Light" panose="020F0502020204030203" pitchFamily="34" charset="0"/>
              </a:rPr>
              <a:t>Dasafíos</a:t>
            </a:r>
            <a:r>
              <a:rPr lang="es-EC" sz="800" dirty="0">
                <a:latin typeface="Lato Light" panose="020F0502020204030203" pitchFamily="34" charset="0"/>
                <a:ea typeface="Lato Light" panose="020F0502020204030203" pitchFamily="34" charset="0"/>
                <a:cs typeface="Lato Light" panose="020F0502020204030203" pitchFamily="34" charset="0"/>
              </a:rPr>
              <a:t>, 11-28.</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IBCE, I. d. (2016). </a:t>
            </a:r>
            <a:r>
              <a:rPr lang="es-EC" sz="800" i="1" dirty="0">
                <a:latin typeface="Lato Light" panose="020F0502020204030203" pitchFamily="34" charset="0"/>
                <a:ea typeface="Lato Light" panose="020F0502020204030203" pitchFamily="34" charset="0"/>
                <a:cs typeface="Lato Light" panose="020F0502020204030203" pitchFamily="34" charset="0"/>
              </a:rPr>
              <a:t>IBCE, Instituto de Boliviano de Comercio Exterior</a:t>
            </a:r>
            <a:r>
              <a:rPr lang="es-EC" sz="800" dirty="0">
                <a:latin typeface="Lato Light" panose="020F0502020204030203" pitchFamily="34" charset="0"/>
                <a:ea typeface="Lato Light" panose="020F0502020204030203" pitchFamily="34" charset="0"/>
                <a:cs typeface="Lato Light" panose="020F0502020204030203" pitchFamily="34" charset="0"/>
              </a:rPr>
              <a:t>. Obtenido de IBCE, Instituto de Boliviano de Comercio Exterior: http://ibce.org.bo/</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INE, I. N.-B. (2016). </a:t>
            </a:r>
            <a:r>
              <a:rPr lang="es-EC" sz="800" i="1" dirty="0">
                <a:latin typeface="Lato Light" panose="020F0502020204030203" pitchFamily="34" charset="0"/>
                <a:ea typeface="Lato Light" panose="020F0502020204030203" pitchFamily="34" charset="0"/>
                <a:cs typeface="Lato Light" panose="020F0502020204030203" pitchFamily="34" charset="0"/>
              </a:rPr>
              <a:t>Instituto Nacional de Estadísticas - Bolivia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https://www.ine.gob.bo/</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INEC, I. N.-E. (2016). </a:t>
            </a:r>
            <a:r>
              <a:rPr lang="es-EC" sz="800" i="1" dirty="0">
                <a:latin typeface="Lato Light" panose="020F0502020204030203" pitchFamily="34" charset="0"/>
                <a:ea typeface="Lato Light" panose="020F0502020204030203" pitchFamily="34" charset="0"/>
                <a:cs typeface="Lato Light" panose="020F0502020204030203" pitchFamily="34" charset="0"/>
              </a:rPr>
              <a:t>Instituto Nacional de Estadísticas y Censo - Ecuador</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http://www.ecuadorencifras.gob.ec/institucional/home/</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ITC, I. T. (2018). </a:t>
            </a:r>
            <a:r>
              <a:rPr lang="es-EC" sz="800" i="1" dirty="0" err="1">
                <a:latin typeface="Lato Light" panose="020F0502020204030203" pitchFamily="34" charset="0"/>
                <a:ea typeface="Lato Light" panose="020F0502020204030203" pitchFamily="34" charset="0"/>
                <a:cs typeface="Lato Light" panose="020F0502020204030203" pitchFamily="34" charset="0"/>
              </a:rPr>
              <a:t>Trade</a:t>
            </a:r>
            <a:r>
              <a:rPr lang="es-EC" sz="800" i="1" dirty="0">
                <a:latin typeface="Lato Light" panose="020F0502020204030203" pitchFamily="34" charset="0"/>
                <a:ea typeface="Lato Light" panose="020F0502020204030203" pitchFamily="34" charset="0"/>
                <a:cs typeface="Lato Light" panose="020F0502020204030203" pitchFamily="34" charset="0"/>
              </a:rPr>
              <a:t> </a:t>
            </a:r>
            <a:r>
              <a:rPr lang="es-EC" sz="800" i="1" dirty="0" err="1">
                <a:latin typeface="Lato Light" panose="020F0502020204030203" pitchFamily="34" charset="0"/>
                <a:ea typeface="Lato Light" panose="020F0502020204030203" pitchFamily="34" charset="0"/>
                <a:cs typeface="Lato Light" panose="020F0502020204030203" pitchFamily="34" charset="0"/>
              </a:rPr>
              <a:t>Map</a:t>
            </a:r>
            <a:r>
              <a:rPr lang="es-EC" sz="800" dirty="0">
                <a:latin typeface="Lato Light" panose="020F0502020204030203" pitchFamily="34" charset="0"/>
                <a:ea typeface="Lato Light" panose="020F0502020204030203" pitchFamily="34" charset="0"/>
                <a:cs typeface="Lato Light" panose="020F0502020204030203" pitchFamily="34" charset="0"/>
              </a:rPr>
              <a:t>. Obtenido de </a:t>
            </a:r>
            <a:r>
              <a:rPr lang="es-EC" sz="800" dirty="0" err="1">
                <a:latin typeface="Lato Light" panose="020F0502020204030203" pitchFamily="34" charset="0"/>
                <a:ea typeface="Lato Light" panose="020F0502020204030203" pitchFamily="34" charset="0"/>
                <a:cs typeface="Lato Light" panose="020F0502020204030203" pitchFamily="34" charset="0"/>
              </a:rPr>
              <a:t>Trade</a:t>
            </a:r>
            <a:r>
              <a:rPr lang="es-EC" sz="800" dirty="0">
                <a:latin typeface="Lato Light" panose="020F0502020204030203" pitchFamily="34" charset="0"/>
                <a:ea typeface="Lato Light" panose="020F0502020204030203" pitchFamily="34" charset="0"/>
                <a:cs typeface="Lato Light" panose="020F0502020204030203" pitchFamily="34" charset="0"/>
              </a:rPr>
              <a:t> </a:t>
            </a:r>
            <a:r>
              <a:rPr lang="es-EC" sz="800" dirty="0" err="1">
                <a:latin typeface="Lato Light" panose="020F0502020204030203" pitchFamily="34" charset="0"/>
                <a:ea typeface="Lato Light" panose="020F0502020204030203" pitchFamily="34" charset="0"/>
                <a:cs typeface="Lato Light" panose="020F0502020204030203" pitchFamily="34" charset="0"/>
              </a:rPr>
              <a:t>Map</a:t>
            </a:r>
            <a:r>
              <a:rPr lang="es-EC" sz="800" dirty="0">
                <a:latin typeface="Lato Light" panose="020F0502020204030203" pitchFamily="34" charset="0"/>
                <a:ea typeface="Lato Light" panose="020F0502020204030203" pitchFamily="34" charset="0"/>
                <a:cs typeface="Lato Light" panose="020F0502020204030203" pitchFamily="34" charset="0"/>
              </a:rPr>
              <a:t>: https://www.trademap.org/Index.aspx</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n-US" sz="800" dirty="0">
                <a:latin typeface="Lato Light" panose="020F0502020204030203" pitchFamily="34" charset="0"/>
                <a:ea typeface="Lato Light" panose="020F0502020204030203" pitchFamily="34" charset="0"/>
                <a:cs typeface="Lato Light" panose="020F0502020204030203" pitchFamily="34" charset="0"/>
              </a:rPr>
              <a:t>Krugman, P. R., &amp; Obstfeld, M. (2006). </a:t>
            </a:r>
            <a:r>
              <a:rPr lang="es-EC" sz="800" i="1" dirty="0" err="1">
                <a:latin typeface="Lato Light" panose="020F0502020204030203" pitchFamily="34" charset="0"/>
                <a:ea typeface="Lato Light" panose="020F0502020204030203" pitchFamily="34" charset="0"/>
                <a:cs typeface="Lato Light" panose="020F0502020204030203" pitchFamily="34" charset="0"/>
              </a:rPr>
              <a:t>ECONOMíA</a:t>
            </a:r>
            <a:r>
              <a:rPr lang="es-EC" sz="800" i="1" dirty="0">
                <a:latin typeface="Lato Light" panose="020F0502020204030203" pitchFamily="34" charset="0"/>
                <a:ea typeface="Lato Light" panose="020F0502020204030203" pitchFamily="34" charset="0"/>
                <a:cs typeface="Lato Light" panose="020F0502020204030203" pitchFamily="34" charset="0"/>
              </a:rPr>
              <a:t> INTERNACIONAL.</a:t>
            </a:r>
            <a:r>
              <a:rPr lang="es-EC" sz="800" dirty="0">
                <a:latin typeface="Lato Light" panose="020F0502020204030203" pitchFamily="34" charset="0"/>
                <a:ea typeface="Lato Light" panose="020F0502020204030203" pitchFamily="34" charset="0"/>
                <a:cs typeface="Lato Light" panose="020F0502020204030203" pitchFamily="34" charset="0"/>
              </a:rPr>
              <a:t> Madrid: Pearson </a:t>
            </a:r>
            <a:r>
              <a:rPr lang="es-EC" sz="800" dirty="0" err="1">
                <a:latin typeface="Lato Light" panose="020F0502020204030203" pitchFamily="34" charset="0"/>
                <a:ea typeface="Lato Light" panose="020F0502020204030203" pitchFamily="34" charset="0"/>
                <a:cs typeface="Lato Light" panose="020F0502020204030203" pitchFamily="34" charset="0"/>
              </a:rPr>
              <a:t>Education</a:t>
            </a:r>
            <a:r>
              <a:rPr lang="es-EC" sz="800" dirty="0">
                <a:latin typeface="Lato Light" panose="020F0502020204030203" pitchFamily="34" charset="0"/>
                <a:ea typeface="Lato Light" panose="020F0502020204030203" pitchFamily="34" charset="0"/>
                <a:cs typeface="Lato Light" panose="020F0502020204030203" pitchFamily="34" charset="0"/>
              </a:rPr>
              <a:t>.</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Lucena Castellano, R. (2006). Comercio internacional y crecimiento económico. Una propuesta para la discusión. </a:t>
            </a:r>
            <a:r>
              <a:rPr lang="es-EC" sz="800" i="1" dirty="0">
                <a:latin typeface="Lato Light" panose="020F0502020204030203" pitchFamily="34" charset="0"/>
                <a:ea typeface="Lato Light" panose="020F0502020204030203" pitchFamily="34" charset="0"/>
                <a:cs typeface="Lato Light" panose="020F0502020204030203" pitchFamily="34" charset="0"/>
              </a:rPr>
              <a:t>Aldea Mundo</a:t>
            </a:r>
            <a:r>
              <a:rPr lang="es-EC" sz="800" dirty="0">
                <a:latin typeface="Lato Light" panose="020F0502020204030203" pitchFamily="34" charset="0"/>
                <a:ea typeface="Lato Light" panose="020F0502020204030203" pitchFamily="34" charset="0"/>
                <a:cs typeface="Lato Light" panose="020F0502020204030203" pitchFamily="34" charset="0"/>
              </a:rPr>
              <a:t>, 49-55.</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Lucena Castellano, R. (2006). Comercio internacional y crecimiento económico. Una propuesta para la discusión. </a:t>
            </a:r>
            <a:r>
              <a:rPr lang="es-EC" sz="800" i="1" dirty="0">
                <a:latin typeface="Lato Light" panose="020F0502020204030203" pitchFamily="34" charset="0"/>
                <a:ea typeface="Lato Light" panose="020F0502020204030203" pitchFamily="34" charset="0"/>
                <a:cs typeface="Lato Light" panose="020F0502020204030203" pitchFamily="34" charset="0"/>
              </a:rPr>
              <a:t>Aldea Mundo</a:t>
            </a:r>
            <a:r>
              <a:rPr lang="es-EC" sz="800" dirty="0">
                <a:latin typeface="Lato Light" panose="020F0502020204030203" pitchFamily="34" charset="0"/>
                <a:ea typeface="Lato Light" panose="020F0502020204030203" pitchFamily="34" charset="0"/>
                <a:cs typeface="Lato Light" panose="020F0502020204030203" pitchFamily="34" charset="0"/>
              </a:rPr>
              <a:t>, 49-55.</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Luna, L. (2007). </a:t>
            </a:r>
            <a:r>
              <a:rPr lang="es-EC" sz="800" i="1" dirty="0">
                <a:latin typeface="Lato Light" panose="020F0502020204030203" pitchFamily="34" charset="0"/>
                <a:ea typeface="Lato Light" panose="020F0502020204030203" pitchFamily="34" charset="0"/>
                <a:cs typeface="Lato Light" panose="020F0502020204030203" pitchFamily="34" charset="0"/>
              </a:rPr>
              <a:t>Economía Internacional del siglo XXI.</a:t>
            </a:r>
            <a:r>
              <a:rPr lang="es-EC" sz="800" dirty="0">
                <a:latin typeface="Lato Light" panose="020F0502020204030203" pitchFamily="34" charset="0"/>
                <a:ea typeface="Lato Light" panose="020F0502020204030203" pitchFamily="34" charset="0"/>
                <a:cs typeface="Lato Light" panose="020F0502020204030203" pitchFamily="34" charset="0"/>
              </a:rPr>
              <a:t> Quito-Ecuador: Tinta Fresca.</a:t>
            </a: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Ministerio del Ambiente. (2013). </a:t>
            </a:r>
            <a:r>
              <a:rPr lang="es-EC" sz="800" i="1" dirty="0">
                <a:latin typeface="Lato Light" panose="020F0502020204030203" pitchFamily="34" charset="0"/>
                <a:ea typeface="Lato Light" panose="020F0502020204030203" pitchFamily="34" charset="0"/>
                <a:cs typeface="Lato Light" panose="020F0502020204030203" pitchFamily="34" charset="0"/>
              </a:rPr>
              <a:t>Ministerio del Ambiente</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http://huella-ecologica.ambiente.gob.ec/</a:t>
            </a:r>
          </a:p>
          <a:p>
            <a:pPr algn="just"/>
            <a:endParaRPr lang="es-EC" sz="900" dirty="0">
              <a:latin typeface="Lato Light" panose="020F0502020204030203" pitchFamily="34" charset="0"/>
              <a:ea typeface="Lato Light" panose="020F0502020204030203" pitchFamily="34" charset="0"/>
              <a:cs typeface="Lato Light" panose="020F0502020204030203" pitchFamily="34" charset="0"/>
            </a:endParaRPr>
          </a:p>
          <a:p>
            <a:pPr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937039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Bibliografía</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426402" y="0"/>
            <a:ext cx="4572000" cy="5370701"/>
          </a:xfrm>
          <a:prstGeom prst="rect">
            <a:avLst/>
          </a:prstGeom>
        </p:spPr>
        <p:txBody>
          <a:bodyPr>
            <a:spAutoFit/>
          </a:bodyPr>
          <a:lstStyle/>
          <a:p>
            <a:pPr algn="just"/>
            <a:r>
              <a:rPr lang="es-EC" sz="800" dirty="0">
                <a:latin typeface="Lato Light" panose="020F0502020204030203" pitchFamily="34" charset="0"/>
                <a:ea typeface="Lato Light" panose="020F0502020204030203" pitchFamily="34" charset="0"/>
                <a:cs typeface="Lato Light" panose="020F0502020204030203" pitchFamily="34" charset="0"/>
              </a:rPr>
              <a:t>NIRSA. (2017). </a:t>
            </a:r>
            <a:r>
              <a:rPr lang="es-EC" sz="800" i="1" dirty="0">
                <a:latin typeface="Lato Light" panose="020F0502020204030203" pitchFamily="34" charset="0"/>
                <a:ea typeface="Lato Light" panose="020F0502020204030203" pitchFamily="34" charset="0"/>
                <a:cs typeface="Lato Light" panose="020F0502020204030203" pitchFamily="34" charset="0"/>
              </a:rPr>
              <a:t>PROGRAMA DE SUSTENTABILIDAD AMBIENTAL DE NIRSA</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http://www.nirsa.com/sustentabilidad.php</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North, D. (1955). </a:t>
            </a:r>
            <a:r>
              <a:rPr lang="es-EC" sz="800" i="1" dirty="0">
                <a:latin typeface="Lato Light" panose="020F0502020204030203" pitchFamily="34" charset="0"/>
                <a:ea typeface="Lato Light" panose="020F0502020204030203" pitchFamily="34" charset="0"/>
                <a:cs typeface="Lato Light" panose="020F0502020204030203" pitchFamily="34" charset="0"/>
              </a:rPr>
              <a:t>La teoría de la localización y el crecimiento económico regional.</a:t>
            </a:r>
            <a:r>
              <a:rPr lang="es-EC" sz="800" dirty="0">
                <a:latin typeface="Lato Light" panose="020F0502020204030203" pitchFamily="34" charset="0"/>
                <a:ea typeface="Lato Light" panose="020F0502020204030203" pitchFamily="34" charset="0"/>
                <a:cs typeface="Lato Light" panose="020F0502020204030203" pitchFamily="34" charset="0"/>
              </a:rPr>
              <a:t> Washington: </a:t>
            </a:r>
            <a:r>
              <a:rPr lang="es-EC" sz="800" dirty="0" err="1">
                <a:latin typeface="Lato Light" panose="020F0502020204030203" pitchFamily="34" charset="0"/>
                <a:ea typeface="Lato Light" panose="020F0502020204030203" pitchFamily="34" charset="0"/>
                <a:cs typeface="Lato Light" panose="020F0502020204030203" pitchFamily="34" charset="0"/>
              </a:rPr>
              <a:t>University</a:t>
            </a:r>
            <a:r>
              <a:rPr lang="es-EC" sz="800" dirty="0">
                <a:latin typeface="Lato Light" panose="020F0502020204030203" pitchFamily="34" charset="0"/>
                <a:ea typeface="Lato Light" panose="020F0502020204030203" pitchFamily="34" charset="0"/>
                <a:cs typeface="Lato Light" panose="020F0502020204030203" pitchFamily="34" charset="0"/>
              </a:rPr>
              <a:t> </a:t>
            </a:r>
            <a:r>
              <a:rPr lang="es-EC" sz="800" dirty="0" err="1">
                <a:latin typeface="Lato Light" panose="020F0502020204030203" pitchFamily="34" charset="0"/>
                <a:ea typeface="Lato Light" panose="020F0502020204030203" pitchFamily="34" charset="0"/>
                <a:cs typeface="Lato Light" panose="020F0502020204030203" pitchFamily="34" charset="0"/>
              </a:rPr>
              <a:t>of</a:t>
            </a:r>
            <a:r>
              <a:rPr lang="es-EC" sz="800" dirty="0">
                <a:latin typeface="Lato Light" panose="020F0502020204030203" pitchFamily="34" charset="0"/>
                <a:ea typeface="Lato Light" panose="020F0502020204030203" pitchFamily="34" charset="0"/>
                <a:cs typeface="Lato Light" panose="020F0502020204030203" pitchFamily="34" charset="0"/>
              </a:rPr>
              <a:t> Chicago </a:t>
            </a:r>
            <a:r>
              <a:rPr lang="es-EC" sz="800" dirty="0" err="1">
                <a:latin typeface="Lato Light" panose="020F0502020204030203" pitchFamily="34" charset="0"/>
                <a:ea typeface="Lato Light" panose="020F0502020204030203" pitchFamily="34" charset="0"/>
                <a:cs typeface="Lato Light" panose="020F0502020204030203" pitchFamily="34" charset="0"/>
              </a:rPr>
              <a:t>Press</a:t>
            </a:r>
            <a:r>
              <a:rPr lang="es-EC" sz="800" dirty="0">
                <a:latin typeface="Lato Light" panose="020F0502020204030203" pitchFamily="34" charset="0"/>
                <a:ea typeface="Lato Light" panose="020F0502020204030203" pitchFamily="34" charset="0"/>
                <a:cs typeface="Lato Light" panose="020F0502020204030203" pitchFamily="34" charset="0"/>
              </a:rPr>
              <a:t>.</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Núñez </a:t>
            </a:r>
            <a:r>
              <a:rPr lang="es-EC" sz="800" dirty="0" err="1">
                <a:latin typeface="Lato Light" panose="020F0502020204030203" pitchFamily="34" charset="0"/>
                <a:ea typeface="Lato Light" panose="020F0502020204030203" pitchFamily="34" charset="0"/>
                <a:cs typeface="Lato Light" panose="020F0502020204030203" pitchFamily="34" charset="0"/>
              </a:rPr>
              <a:t>Gamallo</a:t>
            </a:r>
            <a:r>
              <a:rPr lang="es-EC" sz="800" dirty="0">
                <a:latin typeface="Lato Light" panose="020F0502020204030203" pitchFamily="34" charset="0"/>
                <a:ea typeface="Lato Light" panose="020F0502020204030203" pitchFamily="34" charset="0"/>
                <a:cs typeface="Lato Light" panose="020F0502020204030203" pitchFamily="34" charset="0"/>
              </a:rPr>
              <a:t>, R. (2006). Las empresas conserveras y el mercado mundial del atún. </a:t>
            </a:r>
            <a:r>
              <a:rPr lang="es-EC" sz="800" i="1" dirty="0">
                <a:latin typeface="Lato Light" panose="020F0502020204030203" pitchFamily="34" charset="0"/>
                <a:ea typeface="Lato Light" panose="020F0502020204030203" pitchFamily="34" charset="0"/>
                <a:cs typeface="Lato Light" panose="020F0502020204030203" pitchFamily="34" charset="0"/>
              </a:rPr>
              <a:t>Revista Galega de Economía</a:t>
            </a:r>
            <a:r>
              <a:rPr lang="es-EC" sz="800" dirty="0">
                <a:latin typeface="Lato Light" panose="020F0502020204030203" pitchFamily="34" charset="0"/>
                <a:ea typeface="Lato Light" panose="020F0502020204030203" pitchFamily="34" charset="0"/>
                <a:cs typeface="Lato Light" panose="020F0502020204030203" pitchFamily="34" charset="0"/>
              </a:rPr>
              <a:t>, 40-45.</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ONU. (1987). </a:t>
            </a:r>
            <a:r>
              <a:rPr lang="es-EC" sz="800" i="1" dirty="0">
                <a:latin typeface="Lato Light" panose="020F0502020204030203" pitchFamily="34" charset="0"/>
                <a:ea typeface="Lato Light" panose="020F0502020204030203" pitchFamily="34" charset="0"/>
                <a:cs typeface="Lato Light" panose="020F0502020204030203" pitchFamily="34" charset="0"/>
              </a:rPr>
              <a:t>Informe </a:t>
            </a:r>
            <a:r>
              <a:rPr lang="es-EC" sz="800" i="1" dirty="0" err="1">
                <a:latin typeface="Lato Light" panose="020F0502020204030203" pitchFamily="34" charset="0"/>
                <a:ea typeface="Lato Light" panose="020F0502020204030203" pitchFamily="34" charset="0"/>
                <a:cs typeface="Lato Light" panose="020F0502020204030203" pitchFamily="34" charset="0"/>
              </a:rPr>
              <a:t>Brutland</a:t>
            </a:r>
            <a:r>
              <a:rPr lang="es-EC" sz="800" i="1" dirty="0">
                <a:latin typeface="Lato Light" panose="020F0502020204030203" pitchFamily="34" charset="0"/>
                <a:ea typeface="Lato Light" panose="020F0502020204030203" pitchFamily="34" charset="0"/>
                <a:cs typeface="Lato Light" panose="020F0502020204030203" pitchFamily="34" charset="0"/>
              </a:rPr>
              <a:t>.</a:t>
            </a:r>
            <a:r>
              <a:rPr lang="es-EC" sz="800" dirty="0">
                <a:latin typeface="Lato Light" panose="020F0502020204030203" pitchFamily="34" charset="0"/>
                <a:ea typeface="Lato Light" panose="020F0502020204030203" pitchFamily="34" charset="0"/>
                <a:cs typeface="Lato Light" panose="020F0502020204030203" pitchFamily="34" charset="0"/>
              </a:rPr>
              <a:t> </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ONU, N. U. (2016). </a:t>
            </a:r>
            <a:r>
              <a:rPr lang="es-EC" sz="800" i="1" dirty="0">
                <a:latin typeface="Lato Light" panose="020F0502020204030203" pitchFamily="34" charset="0"/>
                <a:ea typeface="Lato Light" panose="020F0502020204030203" pitchFamily="34" charset="0"/>
                <a:cs typeface="Lato Light" panose="020F0502020204030203" pitchFamily="34" charset="0"/>
              </a:rPr>
              <a:t>Organización de las Naciones Unidas</a:t>
            </a:r>
            <a:r>
              <a:rPr lang="es-EC" sz="800" dirty="0">
                <a:latin typeface="Lato Light" panose="020F0502020204030203" pitchFamily="34" charset="0"/>
                <a:ea typeface="Lato Light" panose="020F0502020204030203" pitchFamily="34" charset="0"/>
                <a:cs typeface="Lato Light" panose="020F0502020204030203" pitchFamily="34" charset="0"/>
              </a:rPr>
              <a:t>. Obtenido de www.un.org</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PIEB, p. d. (2014). </a:t>
            </a:r>
            <a:r>
              <a:rPr lang="es-EC" sz="800" i="1" dirty="0">
                <a:latin typeface="Lato Light" panose="020F0502020204030203" pitchFamily="34" charset="0"/>
                <a:ea typeface="Lato Light" panose="020F0502020204030203" pitchFamily="34" charset="0"/>
                <a:cs typeface="Lato Light" panose="020F0502020204030203" pitchFamily="34" charset="0"/>
              </a:rPr>
              <a:t>periódico de investigación sobre </a:t>
            </a:r>
            <a:r>
              <a:rPr lang="es-EC" sz="800" i="1" dirty="0" err="1">
                <a:latin typeface="Lato Light" panose="020F0502020204030203" pitchFamily="34" charset="0"/>
                <a:ea typeface="Lato Light" panose="020F0502020204030203" pitchFamily="34" charset="0"/>
                <a:cs typeface="Lato Light" panose="020F0502020204030203" pitchFamily="34" charset="0"/>
              </a:rPr>
              <a:t>bolivia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http://www.pieb.com.bo/sipieb_nota.php?idn=9311</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PNUD, I. s.-P. (2016). </a:t>
            </a:r>
            <a:r>
              <a:rPr lang="es-EC" sz="800" i="1" dirty="0">
                <a:latin typeface="Lato Light" panose="020F0502020204030203" pitchFamily="34" charset="0"/>
                <a:ea typeface="Lato Light" panose="020F0502020204030203" pitchFamily="34" charset="0"/>
                <a:cs typeface="Lato Light" panose="020F0502020204030203" pitchFamily="34" charset="0"/>
              </a:rPr>
              <a:t>Informe sobre desarrollo humano 2016 - PNUD</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http://hdr.undp.org/sites/default/files/HDR2016_SP_Overview_Web.pdf</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Porter, M. (1982). </a:t>
            </a:r>
            <a:r>
              <a:rPr lang="es-EC" sz="800" i="1" dirty="0">
                <a:latin typeface="Lato Light" panose="020F0502020204030203" pitchFamily="34" charset="0"/>
                <a:ea typeface="Lato Light" panose="020F0502020204030203" pitchFamily="34" charset="0"/>
                <a:cs typeface="Lato Light" panose="020F0502020204030203" pitchFamily="34" charset="0"/>
              </a:rPr>
              <a:t>La ventaja Competitiva de las Naciones.</a:t>
            </a:r>
            <a:r>
              <a:rPr lang="es-EC" sz="800" dirty="0">
                <a:latin typeface="Lato Light" panose="020F0502020204030203" pitchFamily="34" charset="0"/>
                <a:ea typeface="Lato Light" panose="020F0502020204030203" pitchFamily="34" charset="0"/>
                <a:cs typeface="Lato Light" panose="020F0502020204030203" pitchFamily="34" charset="0"/>
              </a:rPr>
              <a:t> México: Javier Vergara.</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PROECUADOR. (2017). </a:t>
            </a:r>
            <a:r>
              <a:rPr lang="es-EC" sz="800" i="1" dirty="0">
                <a:latin typeface="Lato Light" panose="020F0502020204030203" pitchFamily="34" charset="0"/>
                <a:ea typeface="Lato Light" panose="020F0502020204030203" pitchFamily="34" charset="0"/>
                <a:cs typeface="Lato Light" panose="020F0502020204030203" pitchFamily="34" charset="0"/>
              </a:rPr>
              <a:t>Ficha Técnica de Bolivia.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PROECUADOR: https://www.proecuador.gob.ec/ficha-tecnica-de-bolivia-2017/</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Rueda - Junquera, F. (2016). Integración económica en América Latina: una tarea inconclusa. </a:t>
            </a:r>
            <a:r>
              <a:rPr lang="es-EC" sz="800" i="1" dirty="0">
                <a:latin typeface="Lato Light" panose="020F0502020204030203" pitchFamily="34" charset="0"/>
                <a:ea typeface="Lato Light" panose="020F0502020204030203" pitchFamily="34" charset="0"/>
                <a:cs typeface="Lato Light" panose="020F0502020204030203" pitchFamily="34" charset="0"/>
              </a:rPr>
              <a:t>Revista de Ciencias </a:t>
            </a:r>
            <a:r>
              <a:rPr lang="es-EC" sz="800" i="1" dirty="0" err="1">
                <a:latin typeface="Lato Light" panose="020F0502020204030203" pitchFamily="34" charset="0"/>
                <a:ea typeface="Lato Light" panose="020F0502020204030203" pitchFamily="34" charset="0"/>
                <a:cs typeface="Lato Light" panose="020F0502020204030203" pitchFamily="34" charset="0"/>
              </a:rPr>
              <a:t>Soaciales</a:t>
            </a:r>
            <a:r>
              <a:rPr lang="es-EC" sz="800" i="1" dirty="0">
                <a:latin typeface="Lato Light" panose="020F0502020204030203" pitchFamily="34" charset="0"/>
                <a:ea typeface="Lato Light" panose="020F0502020204030203" pitchFamily="34" charset="0"/>
                <a:cs typeface="Lato Light" panose="020F0502020204030203" pitchFamily="34" charset="0"/>
              </a:rPr>
              <a:t> Dialnet</a:t>
            </a:r>
            <a:r>
              <a:rPr lang="es-EC" sz="800" dirty="0">
                <a:latin typeface="Lato Light" panose="020F0502020204030203" pitchFamily="34" charset="0"/>
                <a:ea typeface="Lato Light" panose="020F0502020204030203" pitchFamily="34" charset="0"/>
                <a:cs typeface="Lato Light" panose="020F0502020204030203" pitchFamily="34" charset="0"/>
              </a:rPr>
              <a:t>, 79 - 99.</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SENASAG. (2012). </a:t>
            </a:r>
            <a:r>
              <a:rPr lang="es-EC" sz="800" i="1" dirty="0">
                <a:latin typeface="Lato Light" panose="020F0502020204030203" pitchFamily="34" charset="0"/>
                <a:ea typeface="Lato Light" panose="020F0502020204030203" pitchFamily="34" charset="0"/>
                <a:cs typeface="Lato Light" panose="020F0502020204030203" pitchFamily="34" charset="0"/>
              </a:rPr>
              <a:t>Servicio Nacional de Sanidad Agropecuaria e Inocuidad Alimentaria</a:t>
            </a:r>
            <a:r>
              <a:rPr lang="es-EC" sz="800" dirty="0">
                <a:latin typeface="Lato Light" panose="020F0502020204030203" pitchFamily="34" charset="0"/>
                <a:ea typeface="Lato Light" panose="020F0502020204030203" pitchFamily="34" charset="0"/>
                <a:cs typeface="Lato Light" panose="020F0502020204030203" pitchFamily="34" charset="0"/>
              </a:rPr>
              <a:t>. Obtenido de http://www.senasag.gob.bo/registros-unia/registro-sanitario.html</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Solares Gaite, A. (2010). </a:t>
            </a:r>
            <a:r>
              <a:rPr lang="es-EC" sz="800" i="1" dirty="0">
                <a:latin typeface="Lato Light" panose="020F0502020204030203" pitchFamily="34" charset="0"/>
                <a:ea typeface="Lato Light" panose="020F0502020204030203" pitchFamily="34" charset="0"/>
                <a:cs typeface="Lato Light" panose="020F0502020204030203" pitchFamily="34" charset="0"/>
              </a:rPr>
              <a:t>INTEGRACION TEORIA Y PROCESOS BOLIVIA Y LA INTEGRACION .</a:t>
            </a:r>
            <a:r>
              <a:rPr lang="es-EC" sz="800" dirty="0">
                <a:latin typeface="Lato Light" panose="020F0502020204030203" pitchFamily="34" charset="0"/>
                <a:ea typeface="Lato Light" panose="020F0502020204030203" pitchFamily="34" charset="0"/>
                <a:cs typeface="Lato Light" panose="020F0502020204030203" pitchFamily="34" charset="0"/>
              </a:rPr>
              <a:t> La Paz.</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Tello, M. (2016). </a:t>
            </a:r>
            <a:r>
              <a:rPr lang="es-EC" sz="800" i="1" dirty="0">
                <a:latin typeface="Lato Light" panose="020F0502020204030203" pitchFamily="34" charset="0"/>
                <a:ea typeface="Lato Light" panose="020F0502020204030203" pitchFamily="34" charset="0"/>
                <a:cs typeface="Lato Light" panose="020F0502020204030203" pitchFamily="34" charset="0"/>
              </a:rPr>
              <a:t>LAS TEORÍAS DEL DESARROLLO ECONÓMICO.</a:t>
            </a:r>
            <a:r>
              <a:rPr lang="es-EC" sz="800" dirty="0">
                <a:latin typeface="Lato Light" panose="020F0502020204030203" pitchFamily="34" charset="0"/>
                <a:ea typeface="Lato Light" panose="020F0502020204030203" pitchFamily="34" charset="0"/>
                <a:cs typeface="Lato Light" panose="020F0502020204030203" pitchFamily="34" charset="0"/>
              </a:rPr>
              <a:t> Piura: Pontificia Universidad Católica del Perú.</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Tizón, J. G. (2000). Integración económica y comercio internacional. </a:t>
            </a:r>
            <a:r>
              <a:rPr lang="es-EC" sz="800" i="1" dirty="0">
                <a:latin typeface="Lato Light" panose="020F0502020204030203" pitchFamily="34" charset="0"/>
                <a:ea typeface="Lato Light" panose="020F0502020204030203" pitchFamily="34" charset="0"/>
                <a:cs typeface="Lato Light" panose="020F0502020204030203" pitchFamily="34" charset="0"/>
              </a:rPr>
              <a:t>Revista de economía mundial Dialnet</a:t>
            </a:r>
            <a:r>
              <a:rPr lang="es-EC" sz="800" dirty="0">
                <a:latin typeface="Lato Light" panose="020F0502020204030203" pitchFamily="34" charset="0"/>
                <a:ea typeface="Lato Light" panose="020F0502020204030203" pitchFamily="34" charset="0"/>
                <a:cs typeface="Lato Light" panose="020F0502020204030203" pitchFamily="34" charset="0"/>
              </a:rPr>
              <a:t>, 151-177.</a:t>
            </a:r>
          </a:p>
          <a:p>
            <a:pPr algn="just"/>
            <a:endParaRPr lang="es-EC" sz="800" dirty="0">
              <a:latin typeface="Lato Light" panose="020F0502020204030203" pitchFamily="34" charset="0"/>
              <a:ea typeface="Lato Light" panose="020F0502020204030203" pitchFamily="34" charset="0"/>
              <a:cs typeface="Lato Light" panose="020F0502020204030203" pitchFamily="34" charset="0"/>
            </a:endParaRPr>
          </a:p>
          <a:p>
            <a:pPr algn="just"/>
            <a:r>
              <a:rPr lang="es-EC" sz="800" dirty="0">
                <a:latin typeface="Lato Light" panose="020F0502020204030203" pitchFamily="34" charset="0"/>
                <a:ea typeface="Lato Light" panose="020F0502020204030203" pitchFamily="34" charset="0"/>
                <a:cs typeface="Lato Light" panose="020F0502020204030203" pitchFamily="34" charset="0"/>
              </a:rPr>
              <a:t>Urquidi, V. (2002). El intercambio comercial y el desarrollo sustentable. </a:t>
            </a:r>
            <a:r>
              <a:rPr lang="es-EC" sz="800" i="1" dirty="0">
                <a:latin typeface="Lato Light" panose="020F0502020204030203" pitchFamily="34" charset="0"/>
                <a:ea typeface="Lato Light" panose="020F0502020204030203" pitchFamily="34" charset="0"/>
                <a:cs typeface="Lato Light" panose="020F0502020204030203" pitchFamily="34" charset="0"/>
              </a:rPr>
              <a:t>Los desafíos del desarrollo sustentable en la región latinoamericana</a:t>
            </a:r>
            <a:r>
              <a:rPr lang="es-EC" sz="800" dirty="0">
                <a:latin typeface="Lato Light" panose="020F0502020204030203" pitchFamily="34" charset="0"/>
                <a:ea typeface="Lato Light" panose="020F0502020204030203" pitchFamily="34" charset="0"/>
                <a:cs typeface="Lato Light" panose="020F0502020204030203" pitchFamily="34" charset="0"/>
              </a:rPr>
              <a:t>, 37-47.</a:t>
            </a:r>
          </a:p>
          <a:p>
            <a:r>
              <a:rPr lang="es-EC" sz="900" dirty="0"/>
              <a:t> </a:t>
            </a:r>
          </a:p>
          <a:p>
            <a:pPr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0651271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3953341"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Objetivos</a:t>
            </a:r>
            <a:endParaRPr dirty="0"/>
          </a:p>
        </p:txBody>
      </p:sp>
      <p:sp>
        <p:nvSpPr>
          <p:cNvPr id="633" name="Argumentative"/>
          <p:cNvSpPr txBox="1"/>
          <p:nvPr/>
        </p:nvSpPr>
        <p:spPr>
          <a:xfrm>
            <a:off x="4718414" y="664535"/>
            <a:ext cx="381910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Objetivos Específicos</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D46620C-557B-4D26-A068-3DB9646F2654}"/>
              </a:ext>
            </a:extLst>
          </p:cNvPr>
          <p:cNvSpPr/>
          <p:nvPr/>
        </p:nvSpPr>
        <p:spPr>
          <a:xfrm>
            <a:off x="4040875" y="1610018"/>
            <a:ext cx="4808863" cy="2462213"/>
          </a:xfrm>
          <a:prstGeom prst="rect">
            <a:avLst/>
          </a:prstGeom>
        </p:spPr>
        <p:txBody>
          <a:bodyPr wrap="square">
            <a:spAutoFit/>
          </a:bodyPr>
          <a:lstStyle/>
          <a:p>
            <a:pPr marL="457200" lvl="0" indent="-457200" algn="just">
              <a:buAutoNum type="arabicPeriod"/>
            </a:pPr>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Analizar la evolución de las exportaciones de atún de Ecuador hacia Bolivia y las importaciones de atún de Bolivia desde los países de la CAN.</a:t>
            </a:r>
          </a:p>
          <a:p>
            <a:pPr marL="457200" lvl="0" indent="-457200" algn="just">
              <a:buAutoNum type="arabicPeriod"/>
            </a:pPr>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457200" lvl="0" indent="-457200" algn="just">
              <a:buAutoNum type="arabicPeriod"/>
            </a:pPr>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Analizar la legislación nacional que garantiza el desarrollo sostenible del comercio de atún y el uso responsable de este recurso.</a:t>
            </a:r>
          </a:p>
          <a:p>
            <a:pPr marL="457200" lvl="0" indent="-457200" algn="just">
              <a:buAutoNum type="arabicPeriod"/>
            </a:pPr>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marL="457200" lvl="0" indent="-457200" algn="just">
              <a:buAutoNum type="arabicPeriod"/>
            </a:pPr>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Analizar las tres esferas que componen el desarrollo sostenible de la exportación de atún hacia Bolivia: económica, ambiental y social.</a:t>
            </a:r>
          </a:p>
        </p:txBody>
      </p:sp>
    </p:spTree>
    <p:extLst>
      <p:ext uri="{BB962C8B-B14F-4D97-AF65-F5344CB8AC3E}">
        <p14:creationId xmlns:p14="http://schemas.microsoft.com/office/powerpoint/2010/main" val="26654230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3" name="Argumentative"/>
          <p:cNvSpPr txBox="1"/>
          <p:nvPr/>
        </p:nvSpPr>
        <p:spPr>
          <a:xfrm>
            <a:off x="709929" y="664535"/>
            <a:ext cx="381910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Hipótesis</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Hipótesis</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388143" y="1411638"/>
            <a:ext cx="4572000" cy="2893100"/>
          </a:xfrm>
          <a:prstGeom prst="rect">
            <a:avLst/>
          </a:prstGeom>
        </p:spPr>
        <p:txBody>
          <a:bodyPr>
            <a:spAutoFit/>
          </a:bodyPr>
          <a:lstStyle/>
          <a:p>
            <a:pPr lvl="0"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1. Para el año 2016 existe un decrecimiento de las exportaciones de atún desde Ecuador hacia Bolivia en comparación con el año 2015.</a:t>
            </a:r>
          </a:p>
          <a:p>
            <a:pPr lvl="0"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lvl="0"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2. Los precios de exportación del atún ecuatoriano son competitivos frente a otros países de la Comunidad Andina.</a:t>
            </a:r>
          </a:p>
          <a:p>
            <a:pPr lvl="0"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lvl="0"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3. Ecuador es uno de los cinco principales países exportadores de atún hacia Bolivia.</a:t>
            </a:r>
          </a:p>
          <a:p>
            <a:pPr lvl="0"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lvl="0"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4. El atún de exportación de Ecuador se obtiene a través de métodos de pesca amigables con el medio ambiente.</a:t>
            </a:r>
          </a:p>
        </p:txBody>
      </p:sp>
    </p:spTree>
    <p:extLst>
      <p:ext uri="{BB962C8B-B14F-4D97-AF65-F5344CB8AC3E}">
        <p14:creationId xmlns:p14="http://schemas.microsoft.com/office/powerpoint/2010/main" val="9050717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55144"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3" name="Argumentative"/>
          <p:cNvSpPr txBox="1"/>
          <p:nvPr/>
        </p:nvSpPr>
        <p:spPr>
          <a:xfrm>
            <a:off x="709929" y="664535"/>
            <a:ext cx="381910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Ventaja comparativa</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684" y="315967"/>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7" name="Friendly">
            <a:extLst>
              <a:ext uri="{FF2B5EF4-FFF2-40B4-BE49-F238E27FC236}">
                <a16:creationId xmlns:a16="http://schemas.microsoft.com/office/drawing/2014/main" id="{F8D6D434-55AD-4FFA-8649-87A5131FDACF}"/>
              </a:ext>
            </a:extLst>
          </p:cNvPr>
          <p:cNvSpPr txBox="1"/>
          <p:nvPr/>
        </p:nvSpPr>
        <p:spPr>
          <a:xfrm>
            <a:off x="57856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Implicaciones teóricas</a:t>
            </a:r>
            <a:endParaRPr dirty="0"/>
          </a:p>
        </p:txBody>
      </p:sp>
      <p:sp>
        <p:nvSpPr>
          <p:cNvPr id="3" name="Rectángulo 2">
            <a:extLst>
              <a:ext uri="{FF2B5EF4-FFF2-40B4-BE49-F238E27FC236}">
                <a16:creationId xmlns:a16="http://schemas.microsoft.com/office/drawing/2014/main" id="{8FCD3BEE-B725-4CF4-9F28-2C08AF927426}"/>
              </a:ext>
            </a:extLst>
          </p:cNvPr>
          <p:cNvSpPr/>
          <p:nvPr/>
        </p:nvSpPr>
        <p:spPr>
          <a:xfrm>
            <a:off x="388143" y="1411638"/>
            <a:ext cx="4572000" cy="1600438"/>
          </a:xfrm>
          <a:prstGeom prst="rect">
            <a:avLst/>
          </a:prstGeom>
        </p:spPr>
        <p:txBody>
          <a:bodyPr>
            <a:spAutoFit/>
          </a:bodyPr>
          <a:lstStyle/>
          <a:p>
            <a:pPr algn="just"/>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“Un país tiene ventaja comparativa en la producción de un bien si el coste de oportunidad en la producción de este bien en comparación con otros bienes es inferior en este país de lo que lo es en otros países”</a:t>
            </a:r>
          </a:p>
          <a:p>
            <a:pPr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r"/>
            <a:r>
              <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rPr>
              <a:t> (Krugman &amp; Obstfeld, 2006)</a:t>
            </a:r>
          </a:p>
          <a:p>
            <a:pPr lvl="0" algn="just"/>
            <a:endParaRPr lang="es-EC"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397552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4197896"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Implicaciones teóricas</a:t>
            </a:r>
          </a:p>
        </p:txBody>
      </p:sp>
      <p:sp>
        <p:nvSpPr>
          <p:cNvPr id="633" name="Argumentative"/>
          <p:cNvSpPr txBox="1"/>
          <p:nvPr/>
        </p:nvSpPr>
        <p:spPr>
          <a:xfrm>
            <a:off x="4457373" y="598434"/>
            <a:ext cx="3691353" cy="586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Integración</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406E00F-247B-45D6-BC30-27522F5DE1C2}"/>
              </a:ext>
            </a:extLst>
          </p:cNvPr>
          <p:cNvSpPr/>
          <p:nvPr/>
        </p:nvSpPr>
        <p:spPr>
          <a:xfrm>
            <a:off x="4335132" y="1382165"/>
            <a:ext cx="4572000" cy="1384995"/>
          </a:xfrm>
          <a:prstGeom prst="rect">
            <a:avLst/>
          </a:prstGeom>
        </p:spPr>
        <p:txBody>
          <a:bodyPr>
            <a:spAutoFit/>
          </a:bodyPr>
          <a:lstStyle/>
          <a:p>
            <a:pPr algn="just"/>
            <a:r>
              <a:rPr lang="es-EC" dirty="0">
                <a:latin typeface="Lato Light" panose="020F0502020204030203" pitchFamily="34" charset="0"/>
                <a:ea typeface="Lato Light" panose="020F0502020204030203" pitchFamily="34" charset="0"/>
                <a:cs typeface="Lato Light" panose="020F0502020204030203" pitchFamily="34" charset="0"/>
              </a:rPr>
              <a:t>“Un proceso, a través del cual dos o más mercados nacionales ya separados y de dimensiones unitarias estimadas poco adecuadas, se unen para crear un solo mercado de una dimensión más idónea”  </a:t>
            </a:r>
          </a:p>
          <a:p>
            <a:pPr algn="just"/>
            <a:endParaRPr lang="es-EC" dirty="0">
              <a:latin typeface="Lato Light" panose="020F0502020204030203" pitchFamily="34" charset="0"/>
              <a:ea typeface="Lato Light" panose="020F0502020204030203" pitchFamily="34" charset="0"/>
              <a:cs typeface="Lato Light" panose="020F0502020204030203" pitchFamily="34" charset="0"/>
            </a:endParaRPr>
          </a:p>
          <a:p>
            <a:pPr algn="r"/>
            <a:r>
              <a:rPr lang="es-EC" dirty="0">
                <a:latin typeface="Lato Light" panose="020F0502020204030203" pitchFamily="34" charset="0"/>
                <a:ea typeface="Lato Light" panose="020F0502020204030203" pitchFamily="34" charset="0"/>
                <a:cs typeface="Lato Light" panose="020F0502020204030203" pitchFamily="34" charset="0"/>
              </a:rPr>
              <a:t>(Solares Gaite, 2010)</a:t>
            </a:r>
            <a:endParaRPr lang="es-EC"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ángulo 8">
            <a:extLst>
              <a:ext uri="{FF2B5EF4-FFF2-40B4-BE49-F238E27FC236}">
                <a16:creationId xmlns:a16="http://schemas.microsoft.com/office/drawing/2014/main" id="{373C0A80-9078-4818-88A3-1683B12A15AF}"/>
              </a:ext>
            </a:extLst>
          </p:cNvPr>
          <p:cNvSpPr/>
          <p:nvPr/>
        </p:nvSpPr>
        <p:spPr>
          <a:xfrm>
            <a:off x="4335132" y="3096647"/>
            <a:ext cx="4572000" cy="1169551"/>
          </a:xfrm>
          <a:prstGeom prst="rect">
            <a:avLst/>
          </a:prstGeom>
        </p:spPr>
        <p:txBody>
          <a:bodyPr>
            <a:spAutoFit/>
          </a:bodyPr>
          <a:lstStyle/>
          <a:p>
            <a:pPr algn="just"/>
            <a:r>
              <a:rPr lang="es-EC" dirty="0">
                <a:latin typeface="Lato Light" panose="020F0502020204030203" pitchFamily="34" charset="0"/>
                <a:ea typeface="Lato Light" panose="020F0502020204030203" pitchFamily="34" charset="0"/>
                <a:cs typeface="Lato Light" panose="020F0502020204030203" pitchFamily="34" charset="0"/>
              </a:rPr>
              <a:t>“Las uniones aduaneras representan un tipo de integración más profunda y con mayor capacidad de incidencia en el proceso de desarrollo económico” </a:t>
            </a:r>
          </a:p>
          <a:p>
            <a:pPr algn="just"/>
            <a:endParaRPr lang="es-EC" dirty="0">
              <a:latin typeface="Lato Light" panose="020F0502020204030203" pitchFamily="34" charset="0"/>
              <a:ea typeface="Lato Light" panose="020F0502020204030203" pitchFamily="34" charset="0"/>
              <a:cs typeface="Lato Light" panose="020F0502020204030203" pitchFamily="34" charset="0"/>
            </a:endParaRPr>
          </a:p>
          <a:p>
            <a:pPr algn="r"/>
            <a:r>
              <a:rPr lang="es-EC" dirty="0">
                <a:latin typeface="Lato Light" panose="020F0502020204030203" pitchFamily="34" charset="0"/>
                <a:ea typeface="Lato Light" panose="020F0502020204030203" pitchFamily="34" charset="0"/>
                <a:cs typeface="Lato Light" panose="020F0502020204030203" pitchFamily="34" charset="0"/>
              </a:rPr>
              <a:t>(Rueda - Junquera, 2016) </a:t>
            </a:r>
          </a:p>
        </p:txBody>
      </p:sp>
    </p:spTree>
    <p:extLst>
      <p:ext uri="{BB962C8B-B14F-4D97-AF65-F5344CB8AC3E}">
        <p14:creationId xmlns:p14="http://schemas.microsoft.com/office/powerpoint/2010/main" val="1615794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0" name="Rectangle"/>
          <p:cNvSpPr/>
          <p:nvPr/>
        </p:nvSpPr>
        <p:spPr>
          <a:xfrm>
            <a:off x="4197896" y="-332317"/>
            <a:ext cx="5324345" cy="7293571"/>
          </a:xfrm>
          <a:prstGeom prst="rect">
            <a:avLst/>
          </a:prstGeom>
          <a:solidFill>
            <a:srgbClr val="F6F6F6"/>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dirty="0"/>
          </a:p>
        </p:txBody>
      </p:sp>
      <p:sp>
        <p:nvSpPr>
          <p:cNvPr id="632" name="Friendly"/>
          <p:cNvSpPr txBox="1"/>
          <p:nvPr/>
        </p:nvSpPr>
        <p:spPr>
          <a:xfrm>
            <a:off x="388143" y="2074663"/>
            <a:ext cx="2970214" cy="994174"/>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normAutofit/>
          </a:bodyPr>
          <a:lstStyle>
            <a:lvl1pPr algn="ctr" defTabSz="685800">
              <a:lnSpc>
                <a:spcPct val="90000"/>
              </a:lnSpc>
              <a:defRPr sz="3200" i="1">
                <a:solidFill>
                  <a:srgbClr val="FFFFFF"/>
                </a:solidFill>
                <a:latin typeface="Lato Bold"/>
                <a:ea typeface="Lato Bold"/>
                <a:cs typeface="Lato Bold"/>
                <a:sym typeface="Lato Bold"/>
              </a:defRPr>
            </a:lvl1pPr>
          </a:lstStyle>
          <a:p>
            <a:r>
              <a:rPr lang="es-EC" dirty="0"/>
              <a:t>Implicaciones teóricas</a:t>
            </a:r>
          </a:p>
        </p:txBody>
      </p:sp>
      <p:sp>
        <p:nvSpPr>
          <p:cNvPr id="633" name="Argumentative"/>
          <p:cNvSpPr txBox="1"/>
          <p:nvPr/>
        </p:nvSpPr>
        <p:spPr>
          <a:xfrm>
            <a:off x="4706074" y="632646"/>
            <a:ext cx="3940287"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685800">
              <a:defRPr sz="3200" i="1">
                <a:solidFill>
                  <a:srgbClr val="3C3C3C"/>
                </a:solidFill>
                <a:latin typeface="Lato Black"/>
                <a:ea typeface="Lato Black"/>
                <a:cs typeface="Lato Black"/>
                <a:sym typeface="Lato Black"/>
              </a:defRPr>
            </a:lvl1pPr>
          </a:lstStyle>
          <a:p>
            <a:pPr algn="ctr"/>
            <a:r>
              <a:rPr lang="es-EC" dirty="0"/>
              <a:t>Desarrollo Sostenible</a:t>
            </a:r>
            <a:endParaRPr dirty="0"/>
          </a:p>
        </p:txBody>
      </p:sp>
      <p:pic>
        <p:nvPicPr>
          <p:cNvPr id="8" name="Picture 2" descr="Image result for espe logo">
            <a:extLst>
              <a:ext uri="{FF2B5EF4-FFF2-40B4-BE49-F238E27FC236}">
                <a16:creationId xmlns:a16="http://schemas.microsoft.com/office/drawing/2014/main" id="{4C342B69-42D9-4345-B393-7C1C66EA98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241539"/>
            <a:ext cx="2014645" cy="520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406E00F-247B-45D6-BC30-27522F5DE1C2}"/>
              </a:ext>
            </a:extLst>
          </p:cNvPr>
          <p:cNvSpPr/>
          <p:nvPr/>
        </p:nvSpPr>
        <p:spPr>
          <a:xfrm>
            <a:off x="4390218" y="1382165"/>
            <a:ext cx="4572000" cy="1785104"/>
          </a:xfrm>
          <a:prstGeom prst="rect">
            <a:avLst/>
          </a:prstGeom>
        </p:spPr>
        <p:txBody>
          <a:bodyPr>
            <a:spAutoFit/>
          </a:bodyPr>
          <a:lstStyle/>
          <a:p>
            <a:pPr algn="just"/>
            <a:r>
              <a:rPr lang="es-EC" dirty="0">
                <a:latin typeface="Lato Light" panose="020F0502020204030203" pitchFamily="34" charset="0"/>
                <a:ea typeface="Lato Light" panose="020F0502020204030203" pitchFamily="34" charset="0"/>
                <a:cs typeface="Lato Light" panose="020F0502020204030203" pitchFamily="34" charset="0"/>
              </a:rPr>
              <a:t>“Los modelos de crecimiento económico dominantes a nivel mundial acarrean inevitablemente al agotamiento de los recursos naturales del planeta, a la degradación ambiental y al aumento de la pobreza, reforzando la idea de falta de solidaridad intergeneracional” </a:t>
            </a:r>
          </a:p>
          <a:p>
            <a:pPr algn="just"/>
            <a:endParaRPr lang="es-EC" dirty="0">
              <a:latin typeface="Lato Light" panose="020F0502020204030203" pitchFamily="34" charset="0"/>
              <a:ea typeface="Lato Light" panose="020F0502020204030203" pitchFamily="34" charset="0"/>
              <a:cs typeface="Lato Light" panose="020F0502020204030203" pitchFamily="34" charset="0"/>
            </a:endParaRPr>
          </a:p>
          <a:p>
            <a:pPr algn="r"/>
            <a:r>
              <a:rPr lang="es-MX" dirty="0">
                <a:latin typeface="Lato Light" panose="020F0502020204030203" pitchFamily="34" charset="0"/>
                <a:ea typeface="Lato Light" panose="020F0502020204030203" pitchFamily="34" charset="0"/>
                <a:cs typeface="Lato Light" panose="020F0502020204030203" pitchFamily="34" charset="0"/>
              </a:rPr>
              <a:t>(ONU, 1987)</a:t>
            </a:r>
            <a:endParaRPr lang="es-EC" dirty="0">
              <a:latin typeface="Lato Light" panose="020F0502020204030203" pitchFamily="34" charset="0"/>
              <a:ea typeface="Lato Light" panose="020F0502020204030203" pitchFamily="34" charset="0"/>
              <a:cs typeface="Lato Light" panose="020F0502020204030203" pitchFamily="34" charset="0"/>
            </a:endParaRPr>
          </a:p>
          <a:p>
            <a:pPr algn="just"/>
            <a:endParaRPr lang="es-EC"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ángulo 9">
            <a:extLst>
              <a:ext uri="{FF2B5EF4-FFF2-40B4-BE49-F238E27FC236}">
                <a16:creationId xmlns:a16="http://schemas.microsoft.com/office/drawing/2014/main" id="{89F4F186-FB5F-41DB-AD73-9FAA29D91DC9}"/>
              </a:ext>
            </a:extLst>
          </p:cNvPr>
          <p:cNvSpPr/>
          <p:nvPr/>
        </p:nvSpPr>
        <p:spPr>
          <a:xfrm>
            <a:off x="4390217" y="3068837"/>
            <a:ext cx="4572000" cy="1569660"/>
          </a:xfrm>
          <a:prstGeom prst="rect">
            <a:avLst/>
          </a:prstGeom>
        </p:spPr>
        <p:txBody>
          <a:bodyPr>
            <a:spAutoFit/>
          </a:bodyPr>
          <a:lstStyle/>
          <a:p>
            <a:pPr algn="just"/>
            <a:r>
              <a:rPr lang="es-EC" dirty="0">
                <a:latin typeface="Lato Light" panose="020F0502020204030203" pitchFamily="34" charset="0"/>
                <a:ea typeface="Lato Light" panose="020F0502020204030203" pitchFamily="34" charset="0"/>
                <a:cs typeface="Lato Light" panose="020F0502020204030203" pitchFamily="34" charset="0"/>
              </a:rPr>
              <a:t>““Desarrollo sustentable, desarrollo que permite satisfacer la necesidad de la presente generación, sin comprometer la capacidad de las generaciones futuras para satisfacer las suyas” </a:t>
            </a:r>
          </a:p>
          <a:p>
            <a:pPr algn="just"/>
            <a:endParaRPr lang="es-EC" dirty="0">
              <a:latin typeface="Lato Light" panose="020F0502020204030203" pitchFamily="34" charset="0"/>
              <a:ea typeface="Lato Light" panose="020F0502020204030203" pitchFamily="34" charset="0"/>
              <a:cs typeface="Lato Light" panose="020F0502020204030203" pitchFamily="34" charset="0"/>
            </a:endParaRPr>
          </a:p>
          <a:p>
            <a:pPr algn="r"/>
            <a:r>
              <a:rPr lang="es-EC" dirty="0">
                <a:latin typeface="Lato Light" panose="020F0502020204030203" pitchFamily="34" charset="0"/>
                <a:ea typeface="Lato Light" panose="020F0502020204030203" pitchFamily="34" charset="0"/>
                <a:cs typeface="Lato Light" panose="020F0502020204030203" pitchFamily="34" charset="0"/>
              </a:rPr>
              <a:t>(ONU, 1987)</a:t>
            </a:r>
          </a:p>
          <a:p>
            <a:pPr algn="just"/>
            <a:endParaRPr lang="es-EC" sz="12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531830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3" name="Rectangle"/>
          <p:cNvSpPr/>
          <p:nvPr/>
        </p:nvSpPr>
        <p:spPr>
          <a:xfrm>
            <a:off x="-75451" y="3331324"/>
            <a:ext cx="9294902" cy="1857301"/>
          </a:xfrm>
          <a:prstGeom prst="rect">
            <a:avLst/>
          </a:prstGeom>
          <a:solidFill>
            <a:srgbClr val="FFFFFF"/>
          </a:solidFill>
          <a:ln w="12700">
            <a:miter lim="400000"/>
          </a:ln>
        </p:spPr>
        <p:txBody>
          <a:bodyPr lIns="45719" rIns="45719" anchor="ctr"/>
          <a:lstStyle/>
          <a:p>
            <a:endParaRPr/>
          </a:p>
        </p:txBody>
      </p:sp>
      <p:sp>
        <p:nvSpPr>
          <p:cNvPr id="525" name="Overcoming…"/>
          <p:cNvSpPr txBox="1"/>
          <p:nvPr/>
        </p:nvSpPr>
        <p:spPr>
          <a:xfrm>
            <a:off x="-162272" y="1634912"/>
            <a:ext cx="9468544"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5400" i="1">
                <a:solidFill>
                  <a:srgbClr val="FFFFFF"/>
                </a:solidFill>
                <a:latin typeface="Lato Black"/>
                <a:ea typeface="Lato Black"/>
                <a:cs typeface="Lato Black"/>
                <a:sym typeface="Lato Black"/>
              </a:defRPr>
            </a:pPr>
            <a:r>
              <a:rPr lang="es-EC" dirty="0"/>
              <a:t>CAPÍTULO II</a:t>
            </a:r>
            <a:endParaRPr dirty="0"/>
          </a:p>
        </p:txBody>
      </p:sp>
      <p:sp>
        <p:nvSpPr>
          <p:cNvPr id="526" name="Mastering the art to get to YES"/>
          <p:cNvSpPr txBox="1"/>
          <p:nvPr/>
        </p:nvSpPr>
        <p:spPr>
          <a:xfrm>
            <a:off x="-249093" y="2558242"/>
            <a:ext cx="9468544"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i="1">
                <a:solidFill>
                  <a:srgbClr val="FFFFFF"/>
                </a:solidFill>
                <a:latin typeface="Lato Regular"/>
                <a:ea typeface="Lato Regular"/>
                <a:cs typeface="Lato Regular"/>
                <a:sym typeface="Lato Regular"/>
              </a:defRPr>
            </a:lvl1pPr>
          </a:lstStyle>
          <a:p>
            <a:r>
              <a:rPr lang="es-EC" dirty="0"/>
              <a:t>Marco metodológico</a:t>
            </a:r>
            <a:endParaRPr dirty="0"/>
          </a:p>
        </p:txBody>
      </p:sp>
      <p:pic>
        <p:nvPicPr>
          <p:cNvPr id="8" name="Picture 2" descr="Image result for espe logo">
            <a:extLst>
              <a:ext uri="{FF2B5EF4-FFF2-40B4-BE49-F238E27FC236}">
                <a16:creationId xmlns:a16="http://schemas.microsoft.com/office/drawing/2014/main" id="{AA08CBCF-1E79-4EEE-A767-B8874B3B5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 y="4404089"/>
            <a:ext cx="2094600" cy="541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ingenieria comercio exterior espe">
            <a:extLst>
              <a:ext uri="{FF2B5EF4-FFF2-40B4-BE49-F238E27FC236}">
                <a16:creationId xmlns:a16="http://schemas.microsoft.com/office/drawing/2014/main" id="{3C499B4C-C2E4-4DC0-8EDE-A5B7648740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379" y="4156461"/>
            <a:ext cx="1084916" cy="108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58149"/>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Helvetica Neue"/>
        <a:ea typeface="Helvetica Neue"/>
        <a:cs typeface="Helvetica Neue"/>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Helvetica Neue"/>
        <a:ea typeface="Helvetica Neue"/>
        <a:cs typeface="Helvetica Neue"/>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1802</TotalTime>
  <Words>3819</Words>
  <Application>Microsoft Office PowerPoint</Application>
  <PresentationFormat>Presentación en pantalla (16:9)</PresentationFormat>
  <Paragraphs>634</Paragraphs>
  <Slides>35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Arial</vt:lpstr>
      <vt:lpstr>Calibri</vt:lpstr>
      <vt:lpstr>Calibri Light</vt:lpstr>
      <vt:lpstr>Gill Sans Light</vt:lpstr>
      <vt:lpstr>Helvetica Neue</vt:lpstr>
      <vt:lpstr>Lato Black</vt:lpstr>
      <vt:lpstr>Lato Bold</vt:lpstr>
      <vt:lpstr>Lato Light</vt:lpstr>
      <vt:lpstr>Lato Regular</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Kevin Meneses</dc:creator>
  <cp:lastModifiedBy>Kevin Meneses</cp:lastModifiedBy>
  <cp:revision>39</cp:revision>
  <dcterms:modified xsi:type="dcterms:W3CDTF">2018-05-11T20:19:20Z</dcterms:modified>
</cp:coreProperties>
</file>