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80" r:id="rId15"/>
    <p:sldId id="270" r:id="rId16"/>
    <p:sldId id="271" r:id="rId17"/>
    <p:sldId id="268" r:id="rId18"/>
    <p:sldId id="272" r:id="rId19"/>
    <p:sldId id="273" r:id="rId20"/>
    <p:sldId id="274" r:id="rId21"/>
    <p:sldId id="275" r:id="rId22"/>
    <p:sldId id="276" r:id="rId23"/>
    <p:sldId id="278" r:id="rId24"/>
    <p:sldId id="279" r:id="rId25"/>
    <p:sldId id="281" r:id="rId26"/>
    <p:sldId id="277"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klin\Desktop\simulacion\Final%20modificado%202nuev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67091239501646"/>
          <c:y val="2.868325315842464E-2"/>
          <c:w val="0.82133087393970483"/>
          <c:h val="0.90700479565279324"/>
        </c:manualLayout>
      </c:layout>
      <c:scatterChart>
        <c:scatterStyle val="lineMarker"/>
        <c:varyColors val="0"/>
        <c:ser>
          <c:idx val="0"/>
          <c:order val="0"/>
          <c:tx>
            <c:v>Media</c:v>
          </c:tx>
          <c:spPr>
            <a:ln w="25400" cap="rnd">
              <a:noFill/>
              <a:round/>
            </a:ln>
            <a:effectLst/>
          </c:spPr>
          <c:marker>
            <c:symbol val="diamond"/>
            <c:size val="6"/>
            <c:spPr>
              <a:solidFill>
                <a:schemeClr val="lt1"/>
              </a:solidFill>
              <a:ln w="1587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trendline>
            <c:spPr>
              <a:ln w="19050" cap="rnd">
                <a:solidFill>
                  <a:schemeClr val="accent1"/>
                </a:solidFill>
              </a:ln>
              <a:effectLst/>
            </c:spPr>
            <c:trendlineType val="poly"/>
            <c:order val="6"/>
            <c:dispRSqr val="0"/>
            <c:dispEq val="0"/>
          </c:trendline>
          <c:xVal>
            <c:numRef>
              <c:f>Hoja1!$BI$58:$BI$76</c:f>
              <c:numCache>
                <c:formatCode>General</c:formatCode>
                <c:ptCount val="1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xVal>
          <c:yVal>
            <c:numRef>
              <c:f>Hoja1!$BQ$58:$BQ$76</c:f>
              <c:numCache>
                <c:formatCode>0.0</c:formatCode>
                <c:ptCount val="19"/>
                <c:pt idx="0">
                  <c:v>0.99591836734693884</c:v>
                </c:pt>
                <c:pt idx="1">
                  <c:v>0.84700680272108841</c:v>
                </c:pt>
                <c:pt idx="2">
                  <c:v>0.69136054421768711</c:v>
                </c:pt>
                <c:pt idx="3">
                  <c:v>0.40789115646258506</c:v>
                </c:pt>
                <c:pt idx="4">
                  <c:v>7.1519274376417238E-2</c:v>
                </c:pt>
                <c:pt idx="5">
                  <c:v>-0.29566893424036278</c:v>
                </c:pt>
                <c:pt idx="6">
                  <c:v>-0.48687074829931964</c:v>
                </c:pt>
                <c:pt idx="7">
                  <c:v>-0.71328798185941045</c:v>
                </c:pt>
                <c:pt idx="8">
                  <c:v>-0.76294784580498864</c:v>
                </c:pt>
                <c:pt idx="9">
                  <c:v>-0.80739229024943293</c:v>
                </c:pt>
                <c:pt idx="10">
                  <c:v>-0.78534013605442188</c:v>
                </c:pt>
                <c:pt idx="11">
                  <c:v>-0.65200680272108846</c:v>
                </c:pt>
                <c:pt idx="12">
                  <c:v>-0.55174603174603176</c:v>
                </c:pt>
                <c:pt idx="13">
                  <c:v>-0.43605442176870746</c:v>
                </c:pt>
                <c:pt idx="14">
                  <c:v>-0.42421768707482987</c:v>
                </c:pt>
                <c:pt idx="15">
                  <c:v>-0.47832199546485266</c:v>
                </c:pt>
                <c:pt idx="16">
                  <c:v>-0.48092970521541945</c:v>
                </c:pt>
                <c:pt idx="17">
                  <c:v>-0.45276643990929699</c:v>
                </c:pt>
                <c:pt idx="18">
                  <c:v>-0.4131065759637188</c:v>
                </c:pt>
              </c:numCache>
            </c:numRef>
          </c:yVal>
          <c:smooth val="0"/>
        </c:ser>
        <c:ser>
          <c:idx val="1"/>
          <c:order val="1"/>
          <c:tx>
            <c:v>Flujo potencial</c:v>
          </c:tx>
          <c:spPr>
            <a:ln w="25400" cap="rnd">
              <a:noFill/>
              <a:round/>
            </a:ln>
            <a:effectLst/>
          </c:spPr>
          <c:marker>
            <c:symbol val="square"/>
            <c:size val="6"/>
            <c:spPr>
              <a:solidFill>
                <a:schemeClr val="lt1"/>
              </a:solidFill>
              <a:ln w="15875">
                <a:solidFill>
                  <a:schemeClr val="accent2"/>
                </a:solidFill>
                <a:round/>
              </a:ln>
              <a:effectLst/>
            </c:spPr>
          </c:marker>
          <c:trendline>
            <c:spPr>
              <a:ln w="19050" cap="rnd">
                <a:solidFill>
                  <a:schemeClr val="accent2"/>
                </a:solidFill>
              </a:ln>
              <a:effectLst/>
            </c:spPr>
            <c:trendlineType val="poly"/>
            <c:order val="6"/>
            <c:dispRSqr val="0"/>
            <c:dispEq val="0"/>
          </c:trendline>
          <c:xVal>
            <c:numRef>
              <c:f>Hoja1!$AF$65:$AF$101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numCache>
            </c:numRef>
          </c:xVal>
          <c:yVal>
            <c:numRef>
              <c:f>Hoja1!$AC$65:$AC$101</c:f>
              <c:numCache>
                <c:formatCode>General</c:formatCode>
                <c:ptCount val="37"/>
                <c:pt idx="0">
                  <c:v>1</c:v>
                </c:pt>
                <c:pt idx="1">
                  <c:v>0.96961550602441615</c:v>
                </c:pt>
                <c:pt idx="2">
                  <c:v>0.87938524157181674</c:v>
                </c:pt>
                <c:pt idx="3">
                  <c:v>0.73205080756887742</c:v>
                </c:pt>
                <c:pt idx="4">
                  <c:v>0.53208888623795614</c:v>
                </c:pt>
                <c:pt idx="5">
                  <c:v>0.28557521937307861</c:v>
                </c:pt>
                <c:pt idx="6">
                  <c:v>0</c:v>
                </c:pt>
                <c:pt idx="7">
                  <c:v>-0.31595971334866224</c:v>
                </c:pt>
                <c:pt idx="8">
                  <c:v>-0.65270364466613895</c:v>
                </c:pt>
                <c:pt idx="9">
                  <c:v>-0.99999999999999956</c:v>
                </c:pt>
                <c:pt idx="10">
                  <c:v>-1.3472963553338606</c:v>
                </c:pt>
                <c:pt idx="11">
                  <c:v>-1.6840402866513373</c:v>
                </c:pt>
                <c:pt idx="12">
                  <c:v>-1.9999999999999996</c:v>
                </c:pt>
                <c:pt idx="13">
                  <c:v>-2.2855752193730785</c:v>
                </c:pt>
                <c:pt idx="14">
                  <c:v>-2.5320888862379554</c:v>
                </c:pt>
                <c:pt idx="15">
                  <c:v>-2.7320508075688776</c:v>
                </c:pt>
                <c:pt idx="16">
                  <c:v>-2.8793852415718164</c:v>
                </c:pt>
                <c:pt idx="17">
                  <c:v>-2.9696155060244163</c:v>
                </c:pt>
                <c:pt idx="18">
                  <c:v>-3</c:v>
                </c:pt>
                <c:pt idx="19">
                  <c:v>-2.9696155060244163</c:v>
                </c:pt>
                <c:pt idx="20">
                  <c:v>-2.8793852415718164</c:v>
                </c:pt>
                <c:pt idx="21">
                  <c:v>-2.7320508075688776</c:v>
                </c:pt>
                <c:pt idx="22">
                  <c:v>-2.5320888862379562</c:v>
                </c:pt>
                <c:pt idx="23">
                  <c:v>-2.2855752193730794</c:v>
                </c:pt>
                <c:pt idx="24">
                  <c:v>-2.0000000000000004</c:v>
                </c:pt>
                <c:pt idx="25">
                  <c:v>-1.6840402866513369</c:v>
                </c:pt>
                <c:pt idx="26">
                  <c:v>-1.3472963553338606</c:v>
                </c:pt>
                <c:pt idx="27">
                  <c:v>-1.0000000000000004</c:v>
                </c:pt>
                <c:pt idx="28">
                  <c:v>-0.65270364466614006</c:v>
                </c:pt>
                <c:pt idx="29">
                  <c:v>-0.3159597133486618</c:v>
                </c:pt>
                <c:pt idx="30">
                  <c:v>0</c:v>
                </c:pt>
                <c:pt idx="31">
                  <c:v>0.28557521937307839</c:v>
                </c:pt>
                <c:pt idx="32">
                  <c:v>0.53208888623795569</c:v>
                </c:pt>
                <c:pt idx="33">
                  <c:v>0.73205080756887675</c:v>
                </c:pt>
                <c:pt idx="34">
                  <c:v>0.87938524157181686</c:v>
                </c:pt>
                <c:pt idx="35">
                  <c:v>0.96961550602441615</c:v>
                </c:pt>
                <c:pt idx="36">
                  <c:v>1</c:v>
                </c:pt>
              </c:numCache>
            </c:numRef>
          </c:yVal>
          <c:smooth val="0"/>
        </c:ser>
        <c:dLbls>
          <c:showLegendKey val="0"/>
          <c:showVal val="0"/>
          <c:showCatName val="0"/>
          <c:showSerName val="0"/>
          <c:showPercent val="0"/>
          <c:showBubbleSize val="0"/>
        </c:dLbls>
        <c:axId val="239858496"/>
        <c:axId val="239858104"/>
      </c:scatterChart>
      <c:valAx>
        <c:axId val="239858496"/>
        <c:scaling>
          <c:orientation val="minMax"/>
          <c:max val="18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el-GR" sz="1600"/>
                  <a:t>ϴ</a:t>
                </a:r>
                <a:endParaRPr lang="es-EC" sz="1600"/>
              </a:p>
            </c:rich>
          </c:tx>
          <c:layout>
            <c:manualLayout>
              <c:xMode val="edge"/>
              <c:yMode val="edge"/>
              <c:x val="0.52764724944043617"/>
              <c:y val="0.9257306737165997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239858104"/>
        <c:crosses val="autoZero"/>
        <c:crossBetween val="midCat"/>
      </c:valAx>
      <c:valAx>
        <c:axId val="2398581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sz="1600"/>
                  <a:t>CP</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C"/>
            </a:p>
          </c:txPr>
        </c:title>
        <c:numFmt formatCode="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239858496"/>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426880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142191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7893E8-5FE7-4B5F-8BFE-D0170140C826}"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59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FB2CB30-C5C1-4F0A-B52A-735274958BBD}" type="datetimeFigureOut">
              <a:rPr lang="es-EC" smtClean="0"/>
              <a:t>17/05/2018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164574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FB2CB30-C5C1-4F0A-B52A-735274958BBD}" type="datetimeFigureOut">
              <a:rPr lang="es-EC" smtClean="0"/>
              <a:t>17/05/2018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7893E8-5FE7-4B5F-8BFE-D0170140C826}"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2464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FB2CB30-C5C1-4F0A-B52A-735274958BBD}" type="datetimeFigureOut">
              <a:rPr lang="es-EC" smtClean="0"/>
              <a:t>17/05/2018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256231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187718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24801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63607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B2CB30-C5C1-4F0A-B52A-735274958BBD}" type="datetimeFigureOut">
              <a:rPr lang="es-EC" smtClean="0"/>
              <a:t>17/05/2018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343753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B2CB30-C5C1-4F0A-B52A-735274958BBD}" type="datetimeFigureOut">
              <a:rPr lang="es-EC" smtClean="0"/>
              <a:t>17/05/2018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294225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B2CB30-C5C1-4F0A-B52A-735274958BBD}" type="datetimeFigureOut">
              <a:rPr lang="es-EC" smtClean="0"/>
              <a:t>17/05/2018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271994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B2CB30-C5C1-4F0A-B52A-735274958BBD}" type="datetimeFigureOut">
              <a:rPr lang="es-EC" smtClean="0"/>
              <a:t>17/05/2018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40064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CB30-C5C1-4F0A-B52A-735274958BBD}" type="datetimeFigureOut">
              <a:rPr lang="es-EC" smtClean="0"/>
              <a:t>17/05/2018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92733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B2CB30-C5C1-4F0A-B52A-735274958BBD}" type="datetimeFigureOut">
              <a:rPr lang="es-EC" smtClean="0"/>
              <a:t>17/05/2018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41050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B2CB30-C5C1-4F0A-B52A-735274958BBD}" type="datetimeFigureOut">
              <a:rPr lang="es-EC" smtClean="0"/>
              <a:t>17/05/2018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7893E8-5FE7-4B5F-8BFE-D0170140C826}" type="slidenum">
              <a:rPr lang="es-EC" smtClean="0"/>
              <a:t>‹Nº›</a:t>
            </a:fld>
            <a:endParaRPr lang="es-EC"/>
          </a:p>
        </p:txBody>
      </p:sp>
    </p:spTree>
    <p:extLst>
      <p:ext uri="{BB962C8B-B14F-4D97-AF65-F5344CB8AC3E}">
        <p14:creationId xmlns:p14="http://schemas.microsoft.com/office/powerpoint/2010/main" val="56120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FB2CB30-C5C1-4F0A-B52A-735274958BBD}" type="datetimeFigureOut">
              <a:rPr lang="es-EC" smtClean="0"/>
              <a:t>17/05/2018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7893E8-5FE7-4B5F-8BFE-D0170140C826}" type="slidenum">
              <a:rPr lang="es-EC" smtClean="0"/>
              <a:t>‹Nº›</a:t>
            </a:fld>
            <a:endParaRPr lang="es-EC"/>
          </a:p>
        </p:txBody>
      </p:sp>
    </p:spTree>
    <p:extLst>
      <p:ext uri="{BB962C8B-B14F-4D97-AF65-F5344CB8AC3E}">
        <p14:creationId xmlns:p14="http://schemas.microsoft.com/office/powerpoint/2010/main" val="41340899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image" Target="../media/image18.tmp"/><Relationship Id="rId7" Type="http://schemas.openxmlformats.org/officeDocument/2006/relationships/image" Target="../media/image20.tmp"/><Relationship Id="rId2" Type="http://schemas.openxmlformats.org/officeDocument/2006/relationships/image" Target="../media/image17.tmp"/><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19.tmp"/><Relationship Id="rId4" Type="http://schemas.openxmlformats.org/officeDocument/2006/relationships/image" Target="../media/image54.png"/><Relationship Id="rId9" Type="http://schemas.openxmlformats.org/officeDocument/2006/relationships/image" Target="../media/image22.tmp"/></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tmp"/></Relationships>
</file>

<file path=ppt/slides/_rels/slide1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37.tmp"/><Relationship Id="rId7" Type="http://schemas.openxmlformats.org/officeDocument/2006/relationships/image" Target="../media/image41.tmp"/><Relationship Id="rId2" Type="http://schemas.openxmlformats.org/officeDocument/2006/relationships/image" Target="../media/image36.tmp"/><Relationship Id="rId1" Type="http://schemas.openxmlformats.org/officeDocument/2006/relationships/slideLayout" Target="../slideLayouts/slideLayout2.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8.tmp"/></Relationships>
</file>

<file path=ppt/slides/_rels/slide24.xml.rels><?xml version="1.0" encoding="UTF-8" standalone="yes"?>
<Relationships xmlns="http://schemas.openxmlformats.org/package/2006/relationships"><Relationship Id="rId8" Type="http://schemas.openxmlformats.org/officeDocument/2006/relationships/image" Target="../media/image48.tmp"/><Relationship Id="rId3" Type="http://schemas.openxmlformats.org/officeDocument/2006/relationships/image" Target="../media/image43.tmp"/><Relationship Id="rId7" Type="http://schemas.openxmlformats.org/officeDocument/2006/relationships/image" Target="../media/image47.tmp"/><Relationship Id="rId2" Type="http://schemas.openxmlformats.org/officeDocument/2006/relationships/image" Target="../media/image42.tmp"/><Relationship Id="rId1" Type="http://schemas.openxmlformats.org/officeDocument/2006/relationships/slideLayout" Target="../slideLayouts/slideLayout2.xml"/><Relationship Id="rId6" Type="http://schemas.openxmlformats.org/officeDocument/2006/relationships/image" Target="../media/image46.tmp"/><Relationship Id="rId5" Type="http://schemas.openxmlformats.org/officeDocument/2006/relationships/image" Target="../media/image45.tmp"/><Relationship Id="rId4" Type="http://schemas.openxmlformats.org/officeDocument/2006/relationships/image" Target="../media/image44.tmp"/></Relationships>
</file>

<file path=ppt/slides/_rels/slide25.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2.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51.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tmp"/><Relationship Id="rId7" Type="http://schemas.openxmlformats.org/officeDocument/2006/relationships/image" Target="../media/image6.png"/><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mp"/><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tmp"/><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01637" y="2233375"/>
            <a:ext cx="8001000" cy="690309"/>
          </a:xfrm>
        </p:spPr>
        <p:txBody>
          <a:bodyPr>
            <a:normAutofit fontScale="90000"/>
          </a:bodyPr>
          <a:lstStyle/>
          <a:p>
            <a:pPr algn="ctr"/>
            <a:r>
              <a:rPr lang="es-EC" dirty="0" smtClean="0">
                <a:solidFill>
                  <a:schemeClr val="tx1"/>
                </a:solidFill>
              </a:rPr>
              <a:t>UNIVERSIDAD DE LAS FUERZAS ARMADAS - ESPE</a:t>
            </a:r>
            <a:endParaRPr lang="es-EC" dirty="0">
              <a:solidFill>
                <a:schemeClr val="tx1"/>
              </a:solidFill>
            </a:endParaRPr>
          </a:p>
        </p:txBody>
      </p:sp>
      <p:sp>
        <p:nvSpPr>
          <p:cNvPr id="3" name="Subtítulo 2"/>
          <p:cNvSpPr>
            <a:spLocks noGrp="1"/>
          </p:cNvSpPr>
          <p:nvPr>
            <p:ph type="subTitle" idx="1"/>
          </p:nvPr>
        </p:nvSpPr>
        <p:spPr>
          <a:xfrm>
            <a:off x="2256112" y="3037914"/>
            <a:ext cx="7715411" cy="682413"/>
          </a:xfrm>
        </p:spPr>
        <p:txBody>
          <a:bodyPr>
            <a:noAutofit/>
          </a:bodyPr>
          <a:lstStyle/>
          <a:p>
            <a:pPr algn="ctr"/>
            <a:r>
              <a:rPr lang="es-EC" sz="2400" dirty="0" smtClean="0">
                <a:solidFill>
                  <a:schemeClr val="tx1"/>
                </a:solidFill>
              </a:rPr>
              <a:t>“ANÁLISIS Y SIMULACIÓN AERODINÁMICA EN UNA ESFERA”</a:t>
            </a:r>
            <a:endParaRPr lang="es-EC" sz="2400" dirty="0">
              <a:solidFill>
                <a:schemeClr val="tx1"/>
              </a:solidFill>
            </a:endParaRPr>
          </a:p>
        </p:txBody>
      </p:sp>
      <p:sp>
        <p:nvSpPr>
          <p:cNvPr id="5" name="Subtítulo 2"/>
          <p:cNvSpPr txBox="1">
            <a:spLocks/>
          </p:cNvSpPr>
          <p:nvPr/>
        </p:nvSpPr>
        <p:spPr>
          <a:xfrm>
            <a:off x="2016046" y="5221082"/>
            <a:ext cx="8001001" cy="121688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s-EC" b="1" dirty="0" smtClean="0">
                <a:solidFill>
                  <a:schemeClr val="bg1"/>
                </a:solidFill>
              </a:rPr>
              <a:t>REALIZADO POR:</a:t>
            </a:r>
          </a:p>
          <a:p>
            <a:pPr algn="ctr"/>
            <a:r>
              <a:rPr lang="es-EC" b="1" dirty="0" smtClean="0">
                <a:solidFill>
                  <a:schemeClr val="bg1"/>
                </a:solidFill>
              </a:rPr>
              <a:t>FRANKLIN ANDRÉS ESTÉVEZ RIVADENEIRA</a:t>
            </a:r>
            <a:endParaRPr lang="es-EC" b="1" dirty="0">
              <a:solidFill>
                <a:schemeClr val="bg1"/>
              </a:solidFill>
            </a:endParaRPr>
          </a:p>
        </p:txBody>
      </p:sp>
      <p:sp>
        <p:nvSpPr>
          <p:cNvPr id="6" name="Subtítulo 2"/>
          <p:cNvSpPr txBox="1">
            <a:spLocks/>
          </p:cNvSpPr>
          <p:nvPr/>
        </p:nvSpPr>
        <p:spPr>
          <a:xfrm>
            <a:off x="2256112" y="5409282"/>
            <a:ext cx="8001001" cy="121688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s-EC" b="1" dirty="0" smtClean="0">
                <a:solidFill>
                  <a:schemeClr val="tx1"/>
                </a:solidFill>
              </a:rPr>
              <a:t>DIRECTOR:</a:t>
            </a:r>
          </a:p>
          <a:p>
            <a:pPr algn="ctr"/>
            <a:r>
              <a:rPr lang="es-EC" b="1" dirty="0" smtClean="0">
                <a:solidFill>
                  <a:schemeClr val="tx1"/>
                </a:solidFill>
              </a:rPr>
              <a:t>INGENIERO EDGARDO FERNANDEZ</a:t>
            </a:r>
            <a:endParaRPr lang="es-EC" b="1" dirty="0">
              <a:solidFill>
                <a:schemeClr val="tx1"/>
              </a:solidFill>
            </a:endParaRP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3896" y="270404"/>
            <a:ext cx="434530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2738907" y="4340883"/>
            <a:ext cx="6096000" cy="646331"/>
          </a:xfrm>
          <a:prstGeom prst="rect">
            <a:avLst/>
          </a:prstGeom>
        </p:spPr>
        <p:txBody>
          <a:bodyPr>
            <a:spAutoFit/>
          </a:bodyPr>
          <a:lstStyle/>
          <a:p>
            <a:r>
              <a:rPr lang="es-EC" b="1" dirty="0" smtClean="0"/>
              <a:t>REALIZADO POR:</a:t>
            </a:r>
            <a:endParaRPr lang="es-EC" b="1" dirty="0"/>
          </a:p>
          <a:p>
            <a:pPr algn="ctr"/>
            <a:r>
              <a:rPr lang="es-EC" b="1" dirty="0" smtClean="0"/>
              <a:t>FRANKLIN ANDRÉS ESTÉVEZ RIVADENEIRA</a:t>
            </a:r>
            <a:endParaRPr lang="es-EC" b="1" dirty="0"/>
          </a:p>
        </p:txBody>
      </p:sp>
    </p:spTree>
    <p:extLst>
      <p:ext uri="{BB962C8B-B14F-4D97-AF65-F5344CB8AC3E}">
        <p14:creationId xmlns:p14="http://schemas.microsoft.com/office/powerpoint/2010/main" val="72439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372325" y="1141214"/>
                <a:ext cx="40981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sSup>
                        <m:sSupPr>
                          <m:ctrlPr>
                            <a:rPr lang="es-EC" i="1">
                              <a:latin typeface="Cambria Math" panose="02040503050406030204" pitchFamily="18" charset="0"/>
                            </a:rPr>
                          </m:ctrlPr>
                        </m:sSupPr>
                        <m:e>
                          <m:r>
                            <a:rPr lang="es-EC" i="1">
                              <a:latin typeface="Cambria Math" panose="02040503050406030204" pitchFamily="18" charset="0"/>
                            </a:rPr>
                            <m:t>𝑓</m:t>
                          </m:r>
                        </m:e>
                        <m:sup>
                          <m:r>
                            <a:rPr lang="es-EC" i="0">
                              <a:latin typeface="Cambria Math" panose="02040503050406030204" pitchFamily="18" charset="0"/>
                            </a:rPr>
                            <m:t>′′</m:t>
                          </m:r>
                        </m:sup>
                      </m:sSup>
                      <m:d>
                        <m:dPr>
                          <m:ctrlPr>
                            <a:rPr lang="es-EC" i="1">
                              <a:latin typeface="Cambria Math" panose="02040503050406030204" pitchFamily="18" charset="0"/>
                            </a:rPr>
                          </m:ctrlPr>
                        </m:dPr>
                        <m:e>
                          <m:r>
                            <a:rPr lang="es-EC" i="1">
                              <a:latin typeface="Cambria Math" panose="02040503050406030204" pitchFamily="18" charset="0"/>
                            </a:rPr>
                            <m:t>𝑟</m:t>
                          </m:r>
                        </m:e>
                      </m:d>
                      <m:r>
                        <a:rPr lang="es-EC" i="0">
                          <a:latin typeface="Cambria Math" panose="02040503050406030204" pitchFamily="18" charset="0"/>
                        </a:rPr>
                        <m:t>+2</m:t>
                      </m:r>
                      <m:r>
                        <a:rPr lang="es-EC" i="1">
                          <a:latin typeface="Cambria Math" panose="02040503050406030204" pitchFamily="18" charset="0"/>
                        </a:rPr>
                        <m:t>𝑟</m:t>
                      </m:r>
                      <m:sSup>
                        <m:sSupPr>
                          <m:ctrlPr>
                            <a:rPr lang="es-EC" i="1">
                              <a:latin typeface="Cambria Math" panose="02040503050406030204" pitchFamily="18" charset="0"/>
                            </a:rPr>
                          </m:ctrlPr>
                        </m:sSupPr>
                        <m:e>
                          <m:r>
                            <a:rPr lang="es-EC" i="1">
                              <a:latin typeface="Cambria Math" panose="02040503050406030204" pitchFamily="18" charset="0"/>
                            </a:rPr>
                            <m:t>𝑓</m:t>
                          </m:r>
                        </m:e>
                        <m:sup>
                          <m:r>
                            <a:rPr lang="es-EC" i="0">
                              <a:latin typeface="Cambria Math" panose="02040503050406030204" pitchFamily="18" charset="0"/>
                            </a:rPr>
                            <m:t>′</m:t>
                          </m:r>
                        </m:sup>
                      </m:sSup>
                      <m:d>
                        <m:dPr>
                          <m:ctrlPr>
                            <a:rPr lang="es-EC" i="1">
                              <a:latin typeface="Cambria Math" panose="02040503050406030204" pitchFamily="18" charset="0"/>
                            </a:rPr>
                          </m:ctrlPr>
                        </m:dPr>
                        <m:e>
                          <m:r>
                            <a:rPr lang="es-EC" i="1">
                              <a:latin typeface="Cambria Math" panose="02040503050406030204" pitchFamily="18" charset="0"/>
                            </a:rPr>
                            <m:t>𝑟</m:t>
                          </m:r>
                        </m:e>
                      </m:d>
                      <m:r>
                        <a:rPr lang="es-EC" i="0">
                          <a:latin typeface="Cambria Math" panose="02040503050406030204" pitchFamily="18" charset="0"/>
                        </a:rPr>
                        <m:t>−</m:t>
                      </m:r>
                      <m:r>
                        <a:rPr lang="es-EC" i="1">
                          <a:latin typeface="Cambria Math" panose="02040503050406030204" pitchFamily="18" charset="0"/>
                        </a:rPr>
                        <m:t>𝑛</m:t>
                      </m:r>
                      <m:d>
                        <m:dPr>
                          <m:ctrlPr>
                            <a:rPr lang="es-EC" i="1">
                              <a:latin typeface="Cambria Math" panose="02040503050406030204" pitchFamily="18" charset="0"/>
                            </a:rPr>
                          </m:ctrlPr>
                        </m:dPr>
                        <m:e>
                          <m:r>
                            <a:rPr lang="es-EC" i="1">
                              <a:latin typeface="Cambria Math" panose="02040503050406030204" pitchFamily="18" charset="0"/>
                            </a:rPr>
                            <m:t>𝑛</m:t>
                          </m:r>
                          <m:r>
                            <a:rPr lang="es-EC" i="0">
                              <a:latin typeface="Cambria Math" panose="02040503050406030204" pitchFamily="18" charset="0"/>
                            </a:rPr>
                            <m:t>+1</m:t>
                          </m:r>
                        </m:e>
                      </m:d>
                      <m:r>
                        <a:rPr lang="es-EC" i="1">
                          <a:latin typeface="Cambria Math" panose="02040503050406030204" pitchFamily="18" charset="0"/>
                        </a:rPr>
                        <m:t>𝑓</m:t>
                      </m:r>
                      <m:d>
                        <m:dPr>
                          <m:ctrlPr>
                            <a:rPr lang="es-EC" i="1">
                              <a:latin typeface="Cambria Math" panose="02040503050406030204" pitchFamily="18" charset="0"/>
                            </a:rPr>
                          </m:ctrlPr>
                        </m:dPr>
                        <m:e>
                          <m:r>
                            <a:rPr lang="es-EC" i="1">
                              <a:latin typeface="Cambria Math" panose="02040503050406030204" pitchFamily="18" charset="0"/>
                            </a:rPr>
                            <m:t>𝑟</m:t>
                          </m:r>
                        </m:e>
                      </m:d>
                      <m:r>
                        <a:rPr lang="es-EC" i="0">
                          <a:latin typeface="Cambria Math" panose="02040503050406030204" pitchFamily="18" charset="0"/>
                        </a:rPr>
                        <m:t>=0</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1372325" y="1141214"/>
                <a:ext cx="4098109" cy="369332"/>
              </a:xfrm>
              <a:prstGeom prst="rect">
                <a:avLst/>
              </a:prstGeom>
              <a:blipFill rotWithShape="0">
                <a:blip r:embed="rId2"/>
                <a:stretch>
                  <a:fillRect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372325" y="1941314"/>
                <a:ext cx="1661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𝐴</m:t>
                      </m:r>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1">
                              <a:latin typeface="Cambria Math" panose="02040503050406030204" pitchFamily="18" charset="0"/>
                            </a:rPr>
                            <m:t>𝑛</m:t>
                          </m:r>
                        </m:sup>
                      </m:sSup>
                      <m:r>
                        <a:rPr lang="es-EC" i="0">
                          <a:latin typeface="Cambria Math" panose="02040503050406030204" pitchFamily="18" charset="0"/>
                        </a:rPr>
                        <m:t>+</m:t>
                      </m:r>
                      <m:f>
                        <m:fPr>
                          <m:type m:val="lin"/>
                          <m:ctrlPr>
                            <a:rPr lang="es-EC" i="1">
                              <a:latin typeface="Cambria Math" panose="02040503050406030204" pitchFamily="18" charset="0"/>
                            </a:rPr>
                          </m:ctrlPr>
                        </m:fPr>
                        <m:num>
                          <m:r>
                            <a:rPr lang="es-EC" i="1">
                              <a:latin typeface="Cambria Math" panose="02040503050406030204" pitchFamily="18" charset="0"/>
                            </a:rPr>
                            <m:t>𝐵</m:t>
                          </m:r>
                        </m:num>
                        <m:den>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1">
                                  <a:latin typeface="Cambria Math" panose="02040503050406030204" pitchFamily="18" charset="0"/>
                                </a:rPr>
                                <m:t>𝑛</m:t>
                              </m:r>
                              <m:r>
                                <a:rPr lang="es-EC" i="0">
                                  <a:latin typeface="Cambria Math" panose="02040503050406030204" pitchFamily="18" charset="0"/>
                                </a:rPr>
                                <m:t>+1</m:t>
                              </m:r>
                            </m:sup>
                          </m:sSup>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1372325" y="1941314"/>
                <a:ext cx="1661993" cy="369332"/>
              </a:xfrm>
              <a:prstGeom prst="rect">
                <a:avLst/>
              </a:prstGeom>
              <a:blipFill rotWithShape="0">
                <a:blip r:embed="rId3"/>
                <a:stretch>
                  <a:fillRect t="-113115" r="-8791" b="-1786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372325" y="2741414"/>
                <a:ext cx="2790764" cy="618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𝑈</m:t>
                          </m:r>
                        </m:e>
                        <m:sub>
                          <m:r>
                            <a:rPr lang="es-EC" i="1">
                              <a:latin typeface="Cambria Math" panose="02040503050406030204" pitchFamily="18" charset="0"/>
                            </a:rPr>
                            <m:t>𝑟</m:t>
                          </m:r>
                        </m:sub>
                      </m:sSub>
                      <m:r>
                        <a:rPr lang="es-EC" i="1">
                          <a:latin typeface="Cambria Math" panose="02040503050406030204" pitchFamily="18" charset="0"/>
                        </a:rPr>
                        <m:t>𝑐𝑜𝑠</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1">
                          <a:latin typeface="Cambria Math" panose="02040503050406030204" pitchFamily="18" charset="0"/>
                        </a:rPr>
                        <m:t>𝑈</m:t>
                      </m:r>
                      <m:sSup>
                        <m:sSupPr>
                          <m:ctrlPr>
                            <a:rPr lang="es-EC" i="1">
                              <a:latin typeface="Cambria Math" panose="02040503050406030204" pitchFamily="18" charset="0"/>
                            </a:rPr>
                          </m:ctrlPr>
                        </m:sSupPr>
                        <m:e>
                          <m:r>
                            <a:rPr lang="es-EC" i="1">
                              <a:latin typeface="Cambria Math" panose="02040503050406030204" pitchFamily="18" charset="0"/>
                            </a:rPr>
                            <m:t>𝑎</m:t>
                          </m:r>
                        </m:e>
                        <m:sup>
                          <m:r>
                            <a:rPr lang="es-EC" i="0">
                              <a:latin typeface="Cambria Math" panose="02040503050406030204" pitchFamily="18" charset="0"/>
                            </a:rPr>
                            <m:t>3</m:t>
                          </m:r>
                        </m:sup>
                      </m:sSup>
                      <m:f>
                        <m:fPr>
                          <m:ctrlPr>
                            <a:rPr lang="es-EC" i="1">
                              <a:latin typeface="Cambria Math" panose="02040503050406030204" pitchFamily="18" charset="0"/>
                            </a:rPr>
                          </m:ctrlPr>
                        </m:fPr>
                        <m:num>
                          <m:r>
                            <a:rPr lang="es-EC" i="1">
                              <a:latin typeface="Cambria Math" panose="02040503050406030204" pitchFamily="18" charset="0"/>
                            </a:rPr>
                            <m:t>𝑐𝑜𝑠</m:t>
                          </m:r>
                          <m:r>
                            <a:rPr lang="es-EC" i="0">
                              <a:latin typeface="Cambria Math" panose="02040503050406030204" pitchFamily="18" charset="0"/>
                            </a:rPr>
                            <m:t>∅</m:t>
                          </m:r>
                        </m:num>
                        <m:den>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372325" y="2741414"/>
                <a:ext cx="2790764" cy="61882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372325" y="3980170"/>
                <a:ext cx="259417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0</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1">
                          <a:latin typeface="Cambria Math" panose="02040503050406030204" pitchFamily="18" charset="0"/>
                        </a:rPr>
                        <m:t>𝜌</m:t>
                      </m:r>
                      <m:sSup>
                        <m:sSupPr>
                          <m:ctrlPr>
                            <a:rPr lang="es-EC" i="1">
                              <a:latin typeface="Cambria Math" panose="02040503050406030204" pitchFamily="18" charset="0"/>
                            </a:rPr>
                          </m:ctrlPr>
                        </m:sSupPr>
                        <m:e>
                          <m:r>
                            <a:rPr lang="es-EC" i="1">
                              <a:latin typeface="Cambria Math" panose="02040503050406030204" pitchFamily="18" charset="0"/>
                            </a:rPr>
                            <m:t>𝑈</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𝑃</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1">
                          <a:latin typeface="Cambria Math" panose="02040503050406030204" pitchFamily="18" charset="0"/>
                        </a:rPr>
                        <m:t>𝜌</m:t>
                      </m:r>
                      <m:sSup>
                        <m:sSupPr>
                          <m:ctrlPr>
                            <a:rPr lang="es-EC" i="1">
                              <a:latin typeface="Cambria Math" panose="02040503050406030204" pitchFamily="18" charset="0"/>
                            </a:rPr>
                          </m:ctrlPr>
                        </m:sSupPr>
                        <m:e>
                          <m:r>
                            <a:rPr lang="es-EC" i="1">
                              <a:latin typeface="Cambria Math" panose="02040503050406030204" pitchFamily="18" charset="0"/>
                            </a:rPr>
                            <m:t>𝑣</m:t>
                          </m:r>
                        </m:e>
                        <m:sup>
                          <m:r>
                            <a:rPr lang="es-EC" i="0">
                              <a:latin typeface="Cambria Math" panose="02040503050406030204" pitchFamily="18" charset="0"/>
                            </a:rPr>
                            <m:t>2</m:t>
                          </m:r>
                        </m:sup>
                      </m:sSup>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1372325" y="3980170"/>
                <a:ext cx="2594172" cy="61093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372325" y="5494819"/>
                <a:ext cx="254063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0,−</m:t>
                          </m:r>
                          <m:f>
                            <m:fPr>
                              <m:ctrlPr>
                                <a:rPr lang="es-EC" i="1">
                                  <a:latin typeface="Cambria Math" panose="02040503050406030204" pitchFamily="18" charset="0"/>
                                </a:rPr>
                              </m:ctrlPr>
                            </m:fPr>
                            <m:num>
                              <m:r>
                                <a:rPr lang="es-EC" i="0">
                                  <a:latin typeface="Cambria Math" panose="02040503050406030204" pitchFamily="18" charset="0"/>
                                </a:rPr>
                                <m:t>3</m:t>
                              </m:r>
                            </m:num>
                            <m:den>
                              <m:r>
                                <a:rPr lang="es-EC" i="0">
                                  <a:latin typeface="Cambria Math" panose="02040503050406030204" pitchFamily="18" charset="0"/>
                                </a:rPr>
                                <m:t>2</m:t>
                              </m:r>
                            </m:den>
                          </m:f>
                          <m:r>
                            <a:rPr lang="es-EC" i="1">
                              <a:latin typeface="Cambria Math" panose="02040503050406030204" pitchFamily="18" charset="0"/>
                            </a:rPr>
                            <m:t>𝑈𝑠𝑖𝑛</m:t>
                          </m:r>
                          <m:r>
                            <a:rPr lang="es-EC" i="1">
                              <a:latin typeface="Cambria Math" panose="02040503050406030204" pitchFamily="18" charset="0"/>
                            </a:rPr>
                            <m:t>𝛳</m:t>
                          </m:r>
                          <m:r>
                            <a:rPr lang="es-EC" i="0">
                              <a:latin typeface="Cambria Math" panose="02040503050406030204" pitchFamily="18" charset="0"/>
                            </a:rPr>
                            <m:t>,0</m:t>
                          </m:r>
                        </m:e>
                      </m:d>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372325" y="5494819"/>
                <a:ext cx="2540632" cy="714683"/>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063642" y="1020412"/>
                <a:ext cx="182543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r>
                            <a:rPr lang="es-EC" i="1">
                              <a:latin typeface="Cambria Math" panose="02040503050406030204" pitchFamily="18" charset="0"/>
                            </a:rPr>
                            <m:t>𝑣</m:t>
                          </m:r>
                        </m:e>
                        <m:sup>
                          <m:r>
                            <a:rPr lang="es-EC" i="0">
                              <a:latin typeface="Cambria Math" panose="02040503050406030204" pitchFamily="18" charset="0"/>
                            </a:rPr>
                            <m:t>2</m:t>
                          </m:r>
                        </m:sup>
                      </m:sSup>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9</m:t>
                          </m:r>
                        </m:num>
                        <m:den>
                          <m:r>
                            <a:rPr lang="es-EC" i="0">
                              <a:latin typeface="Cambria Math" panose="02040503050406030204" pitchFamily="18" charset="0"/>
                            </a:rPr>
                            <m:t>4</m:t>
                          </m:r>
                        </m:den>
                      </m:f>
                      <m:sSup>
                        <m:sSupPr>
                          <m:ctrlPr>
                            <a:rPr lang="es-EC" i="1">
                              <a:latin typeface="Cambria Math" panose="02040503050406030204" pitchFamily="18" charset="0"/>
                            </a:rPr>
                          </m:ctrlPr>
                        </m:sSupPr>
                        <m:e>
                          <m:r>
                            <a:rPr lang="es-EC" i="1">
                              <a:latin typeface="Cambria Math" panose="02040503050406030204" pitchFamily="18" charset="0"/>
                            </a:rPr>
                            <m:t>𝑈</m:t>
                          </m:r>
                        </m:e>
                        <m:sup>
                          <m:r>
                            <a:rPr lang="es-EC" i="0">
                              <a:latin typeface="Cambria Math" panose="02040503050406030204" pitchFamily="18" charset="0"/>
                            </a:rPr>
                            <m:t>2</m:t>
                          </m:r>
                        </m:sup>
                      </m:sSup>
                      <m:sSup>
                        <m:sSupPr>
                          <m:ctrlPr>
                            <a:rPr lang="es-EC" i="1">
                              <a:latin typeface="Cambria Math" panose="02040503050406030204" pitchFamily="18" charset="0"/>
                            </a:rPr>
                          </m:ctrlPr>
                        </m:sSupPr>
                        <m:e>
                          <m:r>
                            <a:rPr lang="es-EC" i="1">
                              <a:latin typeface="Cambria Math" panose="02040503050406030204" pitchFamily="18" charset="0"/>
                            </a:rPr>
                            <m:t>𝑠𝑖𝑛</m:t>
                          </m:r>
                        </m:e>
                        <m:sup>
                          <m:r>
                            <a:rPr lang="es-EC" i="0">
                              <a:latin typeface="Cambria Math" panose="02040503050406030204" pitchFamily="18" charset="0"/>
                            </a:rPr>
                            <m:t>2</m:t>
                          </m:r>
                        </m:sup>
                      </m:sSup>
                      <m:r>
                        <a:rPr lang="es-EC" i="1">
                          <a:latin typeface="Cambria Math" panose="02040503050406030204" pitchFamily="18" charset="0"/>
                        </a:rPr>
                        <m:t>𝛳</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8063642" y="1020412"/>
                <a:ext cx="1825435" cy="610936"/>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602600" y="2656994"/>
                <a:ext cx="4747517"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nary>
                        <m:naryPr>
                          <m:subHide m:val="on"/>
                          <m:supHide m:val="on"/>
                          <m:ctrlPr>
                            <a:rPr lang="es-EC" i="1">
                              <a:latin typeface="Cambria Math" panose="02040503050406030204" pitchFamily="18" charset="0"/>
                            </a:rPr>
                          </m:ctrlPr>
                        </m:naryPr>
                        <m:sub/>
                        <m:sup/>
                        <m:e>
                          <m:r>
                            <a:rPr lang="es-EC" i="1">
                              <a:latin typeface="Cambria Math" panose="02040503050406030204" pitchFamily="18" charset="0"/>
                            </a:rPr>
                            <m:t>𝑝𝑐𝑜𝑠</m:t>
                          </m:r>
                          <m:r>
                            <a:rPr lang="es-EC" i="1">
                              <a:latin typeface="Cambria Math" panose="02040503050406030204" pitchFamily="18" charset="0"/>
                            </a:rPr>
                            <m:t>𝛳</m:t>
                          </m:r>
                          <m:r>
                            <a:rPr lang="es-EC" i="1">
                              <a:latin typeface="Cambria Math" panose="02040503050406030204" pitchFamily="18" charset="0"/>
                            </a:rPr>
                            <m:t>𝑑𝑆</m:t>
                          </m:r>
                          <m:r>
                            <a:rPr lang="es-EC" i="0">
                              <a:latin typeface="Cambria Math" panose="02040503050406030204" pitchFamily="18" charset="0"/>
                            </a:rPr>
                            <m:t>=−</m:t>
                          </m:r>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a:rPr lang="es-EC" i="1">
                                  <a:latin typeface="Cambria Math" panose="02040503050406030204" pitchFamily="18" charset="0"/>
                                </a:rPr>
                                <m:t>𝜋</m:t>
                              </m:r>
                            </m:sup>
                            <m:e>
                              <m:r>
                                <a:rPr lang="es-EC" i="1">
                                  <a:latin typeface="Cambria Math" panose="02040503050406030204" pitchFamily="18" charset="0"/>
                                </a:rPr>
                                <m:t>𝑝𝑐𝑜𝑠</m:t>
                              </m:r>
                              <m:r>
                                <a:rPr lang="es-EC" i="1">
                                  <a:latin typeface="Cambria Math" panose="02040503050406030204" pitchFamily="18" charset="0"/>
                                </a:rPr>
                                <m:t>𝛳</m:t>
                              </m:r>
                              <m:r>
                                <a:rPr lang="es-EC" i="0">
                                  <a:latin typeface="Cambria Math" panose="02040503050406030204" pitchFamily="18" charset="0"/>
                                </a:rPr>
                                <m:t>2</m:t>
                              </m:r>
                            </m:e>
                          </m:nary>
                        </m:e>
                      </m:nary>
                      <m:r>
                        <a:rPr lang="es-EC" i="1">
                          <a:latin typeface="Cambria Math" panose="02040503050406030204" pitchFamily="18" charset="0"/>
                        </a:rPr>
                        <m:t>𝜋</m:t>
                      </m:r>
                      <m:sSup>
                        <m:sSupPr>
                          <m:ctrlPr>
                            <a:rPr lang="es-EC" i="1">
                              <a:latin typeface="Cambria Math" panose="02040503050406030204" pitchFamily="18" charset="0"/>
                            </a:rPr>
                          </m:ctrlPr>
                        </m:sSupPr>
                        <m:e>
                          <m:r>
                            <a:rPr lang="es-EC" i="1">
                              <a:latin typeface="Cambria Math" panose="02040503050406030204" pitchFamily="18" charset="0"/>
                            </a:rPr>
                            <m:t>𝑎</m:t>
                          </m:r>
                        </m:e>
                        <m:sup>
                          <m:r>
                            <a:rPr lang="es-EC" i="0">
                              <a:latin typeface="Cambria Math" panose="02040503050406030204" pitchFamily="18" charset="0"/>
                            </a:rPr>
                            <m:t>2</m:t>
                          </m:r>
                        </m:sup>
                      </m:sSup>
                      <m:r>
                        <a:rPr lang="es-EC" i="1">
                          <a:latin typeface="Cambria Math" panose="02040503050406030204" pitchFamily="18" charset="0"/>
                        </a:rPr>
                        <m:t>𝑠𝑖𝑛</m:t>
                      </m:r>
                      <m:r>
                        <a:rPr lang="es-EC" i="1">
                          <a:latin typeface="Cambria Math" panose="02040503050406030204" pitchFamily="18" charset="0"/>
                        </a:rPr>
                        <m:t>𝛳</m:t>
                      </m:r>
                      <m:r>
                        <a:rPr lang="es-EC" i="1">
                          <a:latin typeface="Cambria Math" panose="02040503050406030204" pitchFamily="18" charset="0"/>
                        </a:rPr>
                        <m:t>𝑑</m:t>
                      </m:r>
                      <m:r>
                        <a:rPr lang="es-EC" i="1">
                          <a:latin typeface="Cambria Math" panose="02040503050406030204" pitchFamily="18" charset="0"/>
                        </a:rPr>
                        <m:t>𝛳</m:t>
                      </m:r>
                      <m:r>
                        <a:rPr lang="es-EC" i="0">
                          <a:latin typeface="Cambria Math" panose="02040503050406030204" pitchFamily="18" charset="0"/>
                        </a:rPr>
                        <m:t>=0</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6602600" y="2656994"/>
                <a:ext cx="4747517" cy="690830"/>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437236" y="4753094"/>
                <a:ext cx="1078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𝐹</m:t>
                      </m:r>
                      <m:r>
                        <a:rPr lang="es-EC" i="0">
                          <a:latin typeface="Cambria Math" panose="02040503050406030204" pitchFamily="18" charset="0"/>
                        </a:rPr>
                        <m:t>.</m:t>
                      </m:r>
                      <m:r>
                        <a:rPr lang="es-EC" i="1">
                          <a:latin typeface="Cambria Math" panose="02040503050406030204" pitchFamily="18" charset="0"/>
                        </a:rPr>
                        <m:t>𝑈</m:t>
                      </m:r>
                      <m:r>
                        <a:rPr lang="es-EC" i="0">
                          <a:latin typeface="Cambria Math" panose="02040503050406030204" pitchFamily="18" charset="0"/>
                        </a:rPr>
                        <m:t>=0</m:t>
                      </m:r>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8437236" y="4753094"/>
                <a:ext cx="1078244" cy="369332"/>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0666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726749" y="899992"/>
                <a:ext cx="3664849" cy="7278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𝐷</m:t>
                      </m:r>
                      <m:r>
                        <a:rPr lang="es-EC" i="0">
                          <a:latin typeface="Cambria Math" panose="02040503050406030204" pitchFamily="18" charset="0"/>
                        </a:rPr>
                        <m:t>=</m:t>
                      </m:r>
                      <m:nary>
                        <m:naryPr>
                          <m:limLoc m:val="subSup"/>
                          <m:ctrlPr>
                            <a:rPr lang="es-EC" i="1">
                              <a:latin typeface="Cambria Math" panose="02040503050406030204" pitchFamily="18" charset="0"/>
                            </a:rPr>
                          </m:ctrlPr>
                        </m:naryPr>
                        <m:sub>
                          <m:r>
                            <a:rPr lang="es-EC" i="1">
                              <a:latin typeface="Cambria Math" panose="02040503050406030204" pitchFamily="18" charset="0"/>
                            </a:rPr>
                            <m:t>𝜃</m:t>
                          </m:r>
                          <m:r>
                            <a:rPr lang="es-EC" i="1">
                              <a:latin typeface="Cambria Math" panose="02040503050406030204" pitchFamily="18" charset="0"/>
                            </a:rPr>
                            <m:t>𝑖</m:t>
                          </m:r>
                        </m:sub>
                        <m:sup>
                          <m:r>
                            <a:rPr lang="es-EC" i="1">
                              <a:latin typeface="Cambria Math" panose="02040503050406030204" pitchFamily="18" charset="0"/>
                            </a:rPr>
                            <m:t>𝜃</m:t>
                          </m:r>
                          <m:r>
                            <a:rPr lang="es-EC" i="1">
                              <a:latin typeface="Cambria Math" panose="02040503050406030204" pitchFamily="18" charset="0"/>
                            </a:rPr>
                            <m:t>𝑓</m:t>
                          </m:r>
                        </m:sup>
                        <m:e>
                          <m:d>
                            <m:dPr>
                              <m:ctrlPr>
                                <a:rPr lang="es-EC" i="1">
                                  <a:latin typeface="Cambria Math" panose="02040503050406030204" pitchFamily="18" charset="0"/>
                                </a:rPr>
                              </m:ctrlPr>
                            </m:dPr>
                            <m:e>
                              <m:r>
                                <a:rPr lang="es-EC" i="1">
                                  <a:latin typeface="Cambria Math" panose="02040503050406030204" pitchFamily="18" charset="0"/>
                                </a:rPr>
                                <m:t>𝑝</m:t>
                              </m:r>
                            </m:e>
                          </m:d>
                        </m:e>
                      </m:nary>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𝜃</m:t>
                              </m:r>
                            </m:e>
                          </m:d>
                        </m:e>
                      </m:func>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2</m:t>
                          </m:r>
                        </m:sup>
                      </m:sSup>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𝜃</m:t>
                              </m:r>
                            </m:e>
                          </m:d>
                        </m:e>
                      </m:func>
                      <m:r>
                        <a:rPr lang="es-EC" i="1">
                          <a:latin typeface="Cambria Math" panose="02040503050406030204" pitchFamily="18" charset="0"/>
                        </a:rPr>
                        <m:t>𝑑</m:t>
                      </m:r>
                      <m:r>
                        <a:rPr lang="es-EC" i="1">
                          <a:latin typeface="Cambria Math" panose="02040503050406030204" pitchFamily="18" charset="0"/>
                        </a:rPr>
                        <m:t>𝜃</m:t>
                      </m:r>
                      <m:r>
                        <a:rPr lang="es-EC" i="1">
                          <a:latin typeface="Cambria Math" panose="02040503050406030204" pitchFamily="18" charset="0"/>
                        </a:rPr>
                        <m:t>𝑑</m:t>
                      </m:r>
                      <m:r>
                        <a:rPr lang="es-EC" i="0">
                          <a:latin typeface="Cambria Math" panose="02040503050406030204" pitchFamily="18" charset="0"/>
                        </a:rPr>
                        <m:t>∅</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26749" y="899992"/>
                <a:ext cx="3664849" cy="727892"/>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26749" y="2082569"/>
                <a:ext cx="4479688"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𝐷</m:t>
                      </m:r>
                      <m:r>
                        <a:rPr lang="es-EC" i="0">
                          <a:latin typeface="Cambria Math" panose="02040503050406030204" pitchFamily="18" charset="0"/>
                        </a:rPr>
                        <m:t>=2</m:t>
                      </m:r>
                      <m:r>
                        <a:rPr lang="es-EC" i="1">
                          <a:latin typeface="Cambria Math" panose="02040503050406030204" pitchFamily="18" charset="0"/>
                        </a:rPr>
                        <m:t>𝜋</m:t>
                      </m:r>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2</m:t>
                          </m:r>
                        </m:sup>
                      </m:sSup>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a:rPr lang="es-EC" i="1">
                              <a:latin typeface="Cambria Math" panose="02040503050406030204" pitchFamily="18" charset="0"/>
                            </a:rPr>
                            <m:t>𝜋</m:t>
                          </m:r>
                        </m:sup>
                        <m:e>
                          <m:d>
                            <m:dPr>
                              <m:endChr m:val=""/>
                              <m:ctrlPr>
                                <a:rPr lang="es-EC" i="1">
                                  <a:latin typeface="Cambria Math" panose="02040503050406030204" pitchFamily="18" charset="0"/>
                                </a:rPr>
                              </m:ctrlPr>
                            </m:dPr>
                            <m:e>
                              <m:r>
                                <a:rPr lang="es-EC" i="1">
                                  <a:latin typeface="Cambria Math" panose="02040503050406030204" pitchFamily="18" charset="0"/>
                                </a:rPr>
                                <m:t>𝑝</m:t>
                              </m:r>
                              <m:d>
                                <m:dPr>
                                  <m:ctrlPr>
                                    <a:rPr lang="es-EC" i="1">
                                      <a:latin typeface="Cambria Math" panose="02040503050406030204" pitchFamily="18" charset="0"/>
                                    </a:rPr>
                                  </m:ctrlPr>
                                </m:dPr>
                                <m:e>
                                  <m:r>
                                    <a:rPr lang="es-EC" i="1">
                                      <a:latin typeface="Cambria Math" panose="02040503050406030204" pitchFamily="18" charset="0"/>
                                    </a:rPr>
                                    <m:t>𝛳</m:t>
                                  </m:r>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0">
                                      <a:latin typeface="Cambria Math" panose="02040503050406030204" pitchFamily="18" charset="0"/>
                                    </a:rPr>
                                    <m:t>∞</m:t>
                                  </m:r>
                                </m:sub>
                              </m:sSub>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𝜃</m:t>
                                      </m:r>
                                    </m:e>
                                  </m:d>
                                </m:e>
                              </m:func>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𝜃</m:t>
                                      </m:r>
                                    </m:e>
                                  </m:d>
                                </m:e>
                              </m:func>
                              <m:r>
                                <a:rPr lang="es-EC" i="1">
                                  <a:latin typeface="Cambria Math" panose="02040503050406030204" pitchFamily="18" charset="0"/>
                                </a:rPr>
                                <m:t>𝑑</m:t>
                              </m:r>
                              <m:r>
                                <a:rPr lang="es-EC" i="1">
                                  <a:latin typeface="Cambria Math" panose="02040503050406030204" pitchFamily="18" charset="0"/>
                                </a:rPr>
                                <m:t>𝜃</m:t>
                              </m:r>
                            </m:e>
                          </m:d>
                        </m:e>
                      </m:nary>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726749" y="2082569"/>
                <a:ext cx="4479688" cy="69083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26749" y="3160696"/>
                <a:ext cx="1990738" cy="832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𝐶𝑑</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num>
                        <m:den>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1">
                              <a:latin typeface="Cambria Math" panose="02040503050406030204" pitchFamily="18" charset="0"/>
                            </a:rPr>
                            <m:t>𝜌</m:t>
                          </m:r>
                          <m:sSubSup>
                            <m:sSubSupPr>
                              <m:ctrlPr>
                                <a:rPr lang="es-EC" i="1">
                                  <a:latin typeface="Cambria Math" panose="02040503050406030204" pitchFamily="18" charset="0"/>
                                </a:rPr>
                              </m:ctrlPr>
                            </m:sSubSupPr>
                            <m:e>
                              <m:r>
                                <a:rPr lang="es-EC" i="1">
                                  <a:latin typeface="Cambria Math" panose="02040503050406030204" pitchFamily="18" charset="0"/>
                                </a:rPr>
                                <m:t>𝑈</m:t>
                              </m:r>
                            </m:e>
                            <m:sub>
                              <m:r>
                                <a:rPr lang="es-EC" i="0">
                                  <a:latin typeface="Cambria Math" panose="02040503050406030204" pitchFamily="18" charset="0"/>
                                </a:rPr>
                                <m:t>∞</m:t>
                              </m:r>
                            </m:sub>
                            <m:sup>
                              <m:r>
                                <a:rPr lang="es-EC" i="0">
                                  <a:latin typeface="Cambria Math" panose="02040503050406030204" pitchFamily="18" charset="0"/>
                                </a:rPr>
                                <m:t>2</m:t>
                              </m:r>
                            </m:sup>
                          </m:sSubSup>
                          <m:r>
                            <a:rPr lang="es-EC" i="1">
                              <a:latin typeface="Cambria Math" panose="02040503050406030204" pitchFamily="18" charset="0"/>
                            </a:rPr>
                            <m:t>𝐴𝑟𝑒𝑓</m:t>
                          </m:r>
                          <m:r>
                            <a:rPr lang="es-EC" i="0">
                              <a:latin typeface="Cambria Math" panose="02040503050406030204" pitchFamily="18" charset="0"/>
                            </a:rPr>
                            <m:t> </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726749" y="3160696"/>
                <a:ext cx="1990738" cy="832600"/>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26749" y="4380593"/>
                <a:ext cx="3489417"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𝐶𝑑</m:t>
                      </m:r>
                      <m:r>
                        <a:rPr lang="es-EC" i="0">
                          <a:latin typeface="Cambria Math" panose="02040503050406030204" pitchFamily="18" charset="0"/>
                        </a:rPr>
                        <m:t>=2</m:t>
                      </m:r>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a:rPr lang="es-EC" i="1">
                              <a:latin typeface="Cambria Math" panose="02040503050406030204" pitchFamily="18" charset="0"/>
                            </a:rPr>
                            <m:t>𝜋</m:t>
                          </m:r>
                        </m:sup>
                        <m:e>
                          <m:func>
                            <m:funcPr>
                              <m:ctrlPr>
                                <a:rPr lang="es-EC" i="1">
                                  <a:latin typeface="Cambria Math" panose="02040503050406030204" pitchFamily="18" charset="0"/>
                                </a:rPr>
                              </m:ctrlPr>
                            </m:funcPr>
                            <m:fName>
                              <m:r>
                                <m:rPr>
                                  <m:sty m:val="p"/>
                                </m:rPr>
                                <a:rPr lang="es-EC" i="0">
                                  <a:latin typeface="Cambria Math" panose="02040503050406030204" pitchFamily="18" charset="0"/>
                                </a:rPr>
                                <m:t>Cp</m:t>
                              </m:r>
                              <m:r>
                                <a:rPr lang="es-EC" i="0">
                                  <a:latin typeface="Cambria Math" panose="02040503050406030204" pitchFamily="18" charset="0"/>
                                </a:rPr>
                                <m:t>(</m:t>
                              </m:r>
                              <m:r>
                                <m:rPr>
                                  <m:sty m:val="p"/>
                                </m:rPr>
                                <a:rPr lang="es-EC" i="0">
                                  <a:latin typeface="Cambria Math" panose="02040503050406030204" pitchFamily="18" charset="0"/>
                                </a:rPr>
                                <m:t>θ</m:t>
                              </m:r>
                              <m:r>
                                <a:rPr lang="es-EC" i="0">
                                  <a:latin typeface="Cambria Math" panose="02040503050406030204" pitchFamily="18" charset="0"/>
                                </a:rPr>
                                <m:t>)</m:t>
                              </m:r>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𝜃</m:t>
                                  </m:r>
                                </m:e>
                              </m:d>
                            </m:e>
                          </m:func>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𝜃</m:t>
                                  </m:r>
                                </m:e>
                              </m:d>
                            </m:e>
                          </m:func>
                          <m:r>
                            <a:rPr lang="es-EC" i="1">
                              <a:latin typeface="Cambria Math" panose="02040503050406030204" pitchFamily="18" charset="0"/>
                            </a:rPr>
                            <m:t>𝑑</m:t>
                          </m:r>
                          <m:r>
                            <a:rPr lang="es-EC" i="1">
                              <a:latin typeface="Cambria Math" panose="02040503050406030204" pitchFamily="18" charset="0"/>
                            </a:rPr>
                            <m:t>𝜃</m:t>
                          </m:r>
                        </m:e>
                      </m:nary>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726749" y="4380593"/>
                <a:ext cx="3489417" cy="690830"/>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26749" y="5600490"/>
                <a:ext cx="3722301" cy="867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𝐶𝑑</m:t>
                      </m:r>
                      <m:r>
                        <a:rPr lang="es-EC" i="0">
                          <a:latin typeface="Cambria Math" panose="02040503050406030204" pitchFamily="18" charset="0"/>
                        </a:rPr>
                        <m:t>=2</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𝑖</m:t>
                          </m:r>
                          <m:r>
                            <a:rPr lang="es-EC" i="0">
                              <a:latin typeface="Cambria Math" panose="02040503050406030204" pitchFamily="18" charset="0"/>
                            </a:rPr>
                            <m:t>=1</m:t>
                          </m:r>
                        </m:sub>
                        <m:sup>
                          <m:r>
                            <a:rPr lang="es-EC" i="1">
                              <a:latin typeface="Cambria Math" panose="02040503050406030204" pitchFamily="18" charset="0"/>
                            </a:rPr>
                            <m:t>𝑛𝑡𝑜𝑚𝑎𝑠</m:t>
                          </m:r>
                        </m:sup>
                        <m:e>
                          <m:func>
                            <m:funcPr>
                              <m:ctrlPr>
                                <a:rPr lang="es-EC" i="1">
                                  <a:latin typeface="Cambria Math" panose="02040503050406030204" pitchFamily="18" charset="0"/>
                                </a:rPr>
                              </m:ctrlPr>
                            </m:funcPr>
                            <m:fName>
                              <m:sSub>
                                <m:sSubPr>
                                  <m:ctrlPr>
                                    <a:rPr lang="es-EC" i="1">
                                      <a:latin typeface="Cambria Math" panose="02040503050406030204" pitchFamily="18" charset="0"/>
                                    </a:rPr>
                                  </m:ctrlPr>
                                </m:sSubPr>
                                <m:e>
                                  <m:r>
                                    <m:rPr>
                                      <m:sty m:val="p"/>
                                    </m:rPr>
                                    <a:rPr lang="es-EC" i="0">
                                      <a:latin typeface="Cambria Math" panose="02040503050406030204" pitchFamily="18" charset="0"/>
                                    </a:rPr>
                                    <m:t>Cp</m:t>
                                  </m:r>
                                </m:e>
                                <m:sub>
                                  <m:r>
                                    <m:rPr>
                                      <m:sty m:val="p"/>
                                    </m:rPr>
                                    <a:rPr lang="es-EC" i="0">
                                      <a:latin typeface="Cambria Math" panose="02040503050406030204" pitchFamily="18" charset="0"/>
                                    </a:rPr>
                                    <m:t>i</m:t>
                                  </m:r>
                                </m:sub>
                              </m:sSub>
                              <m:r>
                                <m:rPr>
                                  <m:sty m:val="p"/>
                                </m:rPr>
                                <a:rPr lang="es-EC" i="0">
                                  <a:latin typeface="Cambria Math" panose="02040503050406030204" pitchFamily="18" charset="0"/>
                                </a:rPr>
                                <m:t>cos</m:t>
                              </m:r>
                            </m:fName>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𝑖</m:t>
                                      </m:r>
                                    </m:sub>
                                  </m:sSub>
                                </m:e>
                              </m:d>
                            </m:e>
                          </m:func>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𝑖</m:t>
                                      </m:r>
                                    </m:sub>
                                  </m:sSub>
                                </m:e>
                              </m:d>
                            </m:e>
                          </m:func>
                          <m:r>
                            <a:rPr lang="es-EC" i="1">
                              <a:latin typeface="Cambria Math" panose="02040503050406030204" pitchFamily="18" charset="0"/>
                            </a:rPr>
                            <m:t>𝑑</m:t>
                          </m:r>
                          <m:r>
                            <a:rPr lang="es-EC" i="1">
                              <a:latin typeface="Cambria Math" panose="02040503050406030204" pitchFamily="18" charset="0"/>
                            </a:rPr>
                            <m:t>𝜃</m:t>
                          </m:r>
                        </m:e>
                      </m:nary>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726749" y="5600490"/>
                <a:ext cx="3722301" cy="867738"/>
              </a:xfrm>
              <a:prstGeom prst="rect">
                <a:avLst/>
              </a:prstGeom>
              <a:blipFill rotWithShape="0">
                <a:blip r:embed="rId6"/>
                <a:stretch>
                  <a:fillRect/>
                </a:stretch>
              </a:blipFill>
            </p:spPr>
            <p:txBody>
              <a:bodyPr/>
              <a:lstStyle/>
              <a:p>
                <a:r>
                  <a:rPr lang="es-EC">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4090824370"/>
              </p:ext>
            </p:extLst>
          </p:nvPr>
        </p:nvGraphicFramePr>
        <p:xfrm>
          <a:off x="5664518" y="3616638"/>
          <a:ext cx="5568950" cy="1371600"/>
        </p:xfrm>
        <a:graphic>
          <a:graphicData uri="http://schemas.openxmlformats.org/drawingml/2006/table">
            <a:tbl>
              <a:tblPr firstRow="1" firstCol="1" bandRow="1">
                <a:tableStyleId>{5C22544A-7EE6-4342-B048-85BDC9FD1C3A}</a:tableStyleId>
              </a:tblPr>
              <a:tblGrid>
                <a:gridCol w="1153795"/>
                <a:gridCol w="734695"/>
                <a:gridCol w="920115"/>
                <a:gridCol w="920115"/>
                <a:gridCol w="920115"/>
                <a:gridCol w="920115"/>
              </a:tblGrid>
              <a:tr h="0">
                <a:tc>
                  <a:txBody>
                    <a:bodyPr/>
                    <a:lstStyle/>
                    <a:p>
                      <a:pPr algn="just">
                        <a:lnSpc>
                          <a:spcPct val="150000"/>
                        </a:lnSpc>
                        <a:spcAft>
                          <a:spcPts val="0"/>
                        </a:spcAft>
                      </a:pPr>
                      <a:r>
                        <a:rPr lang="es-EC" sz="1200">
                          <a:effectLst/>
                        </a:rPr>
                        <a:t>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4.1</a:t>
                      </a:r>
                      <a:r>
                        <a:rPr lang="es-EC" sz="1200" dirty="0" smtClean="0">
                          <a:effectLst/>
                        </a:rPr>
                        <a:t>*</a:t>
                      </a:r>
                    </a:p>
                    <a:p>
                      <a:pPr algn="just">
                        <a:lnSpc>
                          <a:spcPct val="150000"/>
                        </a:lnSpc>
                        <a:spcAft>
                          <a:spcPts val="0"/>
                        </a:spcAft>
                      </a:pPr>
                      <a:r>
                        <a:rPr lang="es-EC" sz="1200" dirty="0" smtClean="0">
                          <a:effectLst/>
                        </a:rPr>
                        <a:t>10^4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6.22</a:t>
                      </a:r>
                      <a:r>
                        <a:rPr lang="es-EC" sz="1200" dirty="0" smtClean="0">
                          <a:effectLst/>
                        </a:rPr>
                        <a:t>*</a:t>
                      </a:r>
                    </a:p>
                    <a:p>
                      <a:pPr algn="just">
                        <a:lnSpc>
                          <a:spcPct val="150000"/>
                        </a:lnSpc>
                        <a:spcAft>
                          <a:spcPts val="0"/>
                        </a:spcAft>
                      </a:pPr>
                      <a:r>
                        <a:rPr lang="es-EC" sz="1200" dirty="0" smtClean="0">
                          <a:effectLst/>
                        </a:rPr>
                        <a:t>10^4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9.04</a:t>
                      </a:r>
                      <a:r>
                        <a:rPr lang="es-EC" sz="1200" dirty="0" smtClean="0">
                          <a:effectLst/>
                        </a:rPr>
                        <a:t>*</a:t>
                      </a:r>
                    </a:p>
                    <a:p>
                      <a:pPr algn="just">
                        <a:lnSpc>
                          <a:spcPct val="150000"/>
                        </a:lnSpc>
                        <a:spcAft>
                          <a:spcPts val="0"/>
                        </a:spcAft>
                      </a:pPr>
                      <a:r>
                        <a:rPr lang="es-EC" sz="1200" dirty="0" smtClean="0">
                          <a:effectLst/>
                        </a:rPr>
                        <a:t>10^4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1.24</a:t>
                      </a:r>
                      <a:r>
                        <a:rPr lang="es-EC" sz="1200" dirty="0" smtClean="0">
                          <a:effectLst/>
                        </a:rPr>
                        <a:t>*</a:t>
                      </a:r>
                    </a:p>
                    <a:p>
                      <a:pPr algn="just">
                        <a:lnSpc>
                          <a:spcPct val="150000"/>
                        </a:lnSpc>
                        <a:spcAft>
                          <a:spcPts val="0"/>
                        </a:spcAft>
                      </a:pPr>
                      <a:r>
                        <a:rPr lang="es-EC" sz="1200" dirty="0" smtClean="0">
                          <a:effectLst/>
                        </a:rPr>
                        <a:t>10^5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1.45</a:t>
                      </a:r>
                      <a:r>
                        <a:rPr lang="es-EC" sz="1200" dirty="0" smtClean="0">
                          <a:effectLst/>
                        </a:rPr>
                        <a:t>*</a:t>
                      </a:r>
                    </a:p>
                    <a:p>
                      <a:pPr algn="just">
                        <a:lnSpc>
                          <a:spcPct val="150000"/>
                        </a:lnSpc>
                        <a:spcAft>
                          <a:spcPts val="0"/>
                        </a:spcAft>
                      </a:pPr>
                      <a:r>
                        <a:rPr lang="es-EC" sz="1200" dirty="0" smtClean="0">
                          <a:effectLst/>
                        </a:rPr>
                        <a:t>10^5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dirty="0" smtClean="0">
                          <a:effectLst/>
                        </a:rPr>
                        <a:t>Velocidad</a:t>
                      </a:r>
                    </a:p>
                    <a:p>
                      <a:pPr algn="just">
                        <a:lnSpc>
                          <a:spcPct val="150000"/>
                        </a:lnSpc>
                        <a:spcAft>
                          <a:spcPts val="0"/>
                        </a:spcAft>
                      </a:pPr>
                      <a:r>
                        <a:rPr lang="es-EC" sz="1200" dirty="0" smtClean="0">
                          <a:effectLst/>
                        </a:rPr>
                        <a:t>(</a:t>
                      </a:r>
                      <a:r>
                        <a:rPr lang="es-EC" sz="1200" dirty="0">
                          <a:effectLst/>
                        </a:rPr>
                        <a:t>m/s)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14.09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Cd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0.4734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0.4379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0.450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5147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668790" y="884207"/>
            <a:ext cx="5794523" cy="5618193"/>
          </a:xfrm>
          <a:prstGeom prst="rect">
            <a:avLst/>
          </a:prstGeom>
        </p:spPr>
      </p:pic>
      <p:sp>
        <p:nvSpPr>
          <p:cNvPr id="6" name="Rectángulo 5"/>
          <p:cNvSpPr/>
          <p:nvPr/>
        </p:nvSpPr>
        <p:spPr>
          <a:xfrm>
            <a:off x="5255839" y="360987"/>
            <a:ext cx="3173786" cy="523220"/>
          </a:xfrm>
          <a:prstGeom prst="rect">
            <a:avLst/>
          </a:prstGeom>
        </p:spPr>
        <p:txBody>
          <a:bodyPr wrap="square">
            <a:spAutoFit/>
          </a:bodyPr>
          <a:lstStyle/>
          <a:p>
            <a:r>
              <a:rPr lang="es-EC" sz="2800" dirty="0" smtClean="0"/>
              <a:t>RESULTADOS </a:t>
            </a:r>
            <a:endParaRPr lang="es-EC" sz="2800" dirty="0"/>
          </a:p>
        </p:txBody>
      </p:sp>
    </p:spTree>
    <p:extLst>
      <p:ext uri="{BB962C8B-B14F-4D97-AF65-F5344CB8AC3E}">
        <p14:creationId xmlns:p14="http://schemas.microsoft.com/office/powerpoint/2010/main" val="308361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330200" y="971966"/>
            <a:ext cx="4635500" cy="5505034"/>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3431311" y="510301"/>
                <a:ext cx="416722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b="0" i="1" smtClean="0">
                          <a:latin typeface="Cambria Math" panose="02040503050406030204" pitchFamily="18" charset="0"/>
                        </a:rPr>
                        <m:t>𝐶𝑂𝑀𝑃𝑂𝑅𝑇𝐴𝑀𝐼𝐸𝑁𝑇𝑂</m:t>
                      </m:r>
                      <m:r>
                        <a:rPr lang="es-EC" sz="2400" b="0" i="1" smtClean="0">
                          <a:latin typeface="Cambria Math" panose="02040503050406030204" pitchFamily="18" charset="0"/>
                        </a:rPr>
                        <m:t> </m:t>
                      </m:r>
                      <m:r>
                        <a:rPr lang="es-EC" sz="2400" b="0" i="1" smtClean="0">
                          <a:latin typeface="Cambria Math" panose="02040503050406030204" pitchFamily="18" charset="0"/>
                        </a:rPr>
                        <m:t>𝑃𝑅𝑂𝑀𝐸𝐷𝐼𝑂</m:t>
                      </m:r>
                      <m:r>
                        <a:rPr lang="es-EC" sz="2400" b="0" i="1" smtClean="0">
                          <a:latin typeface="Cambria Math" panose="02040503050406030204" pitchFamily="18" charset="0"/>
                        </a:rPr>
                        <m:t> </m:t>
                      </m:r>
                      <m:r>
                        <a:rPr lang="es-EC" sz="2400" b="0" i="1" smtClean="0">
                          <a:latin typeface="Cambria Math" panose="02040503050406030204" pitchFamily="18" charset="0"/>
                        </a:rPr>
                        <m:t>𝐶𝐷</m:t>
                      </m:r>
                    </m:oMath>
                  </m:oMathPara>
                </a14:m>
                <a:endParaRPr lang="es-EC" sz="2400" dirty="0"/>
              </a:p>
            </p:txBody>
          </p:sp>
        </mc:Choice>
        <mc:Fallback xmlns="">
          <p:sp>
            <p:nvSpPr>
              <p:cNvPr id="6" name="Rectángulo 5"/>
              <p:cNvSpPr>
                <a:spLocks noRot="1" noChangeAspect="1" noMove="1" noResize="1" noEditPoints="1" noAdjustHandles="1" noChangeArrowheads="1" noChangeShapeType="1" noTextEdit="1"/>
              </p:cNvSpPr>
              <p:nvPr/>
            </p:nvSpPr>
            <p:spPr>
              <a:xfrm>
                <a:off x="3431311" y="510301"/>
                <a:ext cx="4167224" cy="461665"/>
              </a:xfrm>
              <a:prstGeom prst="rect">
                <a:avLst/>
              </a:prstGeom>
              <a:blipFill rotWithShape="0">
                <a:blip r:embed="rId3"/>
                <a:stretch>
                  <a:fillRect l="-439" r="-22401"/>
                </a:stretch>
              </a:blipFill>
            </p:spPr>
            <p:txBody>
              <a:bodyPr/>
              <a:lstStyle/>
              <a:p>
                <a:r>
                  <a:rPr lang="es-EC">
                    <a:noFill/>
                  </a:rPr>
                  <a:t> </a:t>
                </a:r>
              </a:p>
            </p:txBody>
          </p:sp>
        </mc:Fallback>
      </mc:AlternateContent>
      <p:graphicFrame>
        <p:nvGraphicFramePr>
          <p:cNvPr id="7" name="Gráfico 6"/>
          <p:cNvGraphicFramePr>
            <a:graphicFrameLocks/>
          </p:cNvGraphicFramePr>
          <p:nvPr>
            <p:extLst>
              <p:ext uri="{D42A27DB-BD31-4B8C-83A1-F6EECF244321}">
                <p14:modId xmlns:p14="http://schemas.microsoft.com/office/powerpoint/2010/main" val="2666502254"/>
              </p:ext>
            </p:extLst>
          </p:nvPr>
        </p:nvGraphicFramePr>
        <p:xfrm>
          <a:off x="5975444" y="940632"/>
          <a:ext cx="5371902" cy="5568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435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824689" y="1327806"/>
            <a:ext cx="5830111" cy="4465093"/>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3215411" y="586501"/>
                <a:ext cx="416722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b="0" i="1" smtClean="0">
                          <a:latin typeface="Cambria Math" panose="02040503050406030204" pitchFamily="18" charset="0"/>
                        </a:rPr>
                        <m:t>𝐸𝑆𝑄𝑈𝐸𝑀𝐴</m:t>
                      </m:r>
                      <m:r>
                        <a:rPr lang="es-EC" sz="2400" b="0" i="1" smtClean="0">
                          <a:latin typeface="Cambria Math" panose="02040503050406030204" pitchFamily="18" charset="0"/>
                        </a:rPr>
                        <m:t> </m:t>
                      </m:r>
                      <m:r>
                        <a:rPr lang="es-EC" sz="2400" b="0" i="1" smtClean="0">
                          <a:latin typeface="Cambria Math" panose="02040503050406030204" pitchFamily="18" charset="0"/>
                        </a:rPr>
                        <m:t>𝐶𝑂𝑀𝑃𝑂𝑅𝑇𝐴𝑀𝐼𝐸𝑁𝑇𝑂</m:t>
                      </m:r>
                      <m:r>
                        <a:rPr lang="es-EC" sz="2400" b="0" i="1" smtClean="0">
                          <a:latin typeface="Cambria Math" panose="02040503050406030204" pitchFamily="18" charset="0"/>
                        </a:rPr>
                        <m:t> </m:t>
                      </m:r>
                      <m:r>
                        <a:rPr lang="es-EC" sz="2400" b="0" i="1" smtClean="0">
                          <a:latin typeface="Cambria Math" panose="02040503050406030204" pitchFamily="18" charset="0"/>
                        </a:rPr>
                        <m:t>𝑃𝑅𝑂𝑀𝐸𝐷𝐼𝑂</m:t>
                      </m:r>
                    </m:oMath>
                  </m:oMathPara>
                </a14:m>
                <a:endParaRPr lang="es-EC" sz="2400" dirty="0"/>
              </a:p>
            </p:txBody>
          </p:sp>
        </mc:Choice>
        <mc:Fallback xmlns="">
          <p:sp>
            <p:nvSpPr>
              <p:cNvPr id="5" name="Rectángulo 4"/>
              <p:cNvSpPr>
                <a:spLocks noRot="1" noChangeAspect="1" noMove="1" noResize="1" noEditPoints="1" noAdjustHandles="1" noChangeArrowheads="1" noChangeShapeType="1" noTextEdit="1"/>
              </p:cNvSpPr>
              <p:nvPr/>
            </p:nvSpPr>
            <p:spPr>
              <a:xfrm>
                <a:off x="3215411" y="586501"/>
                <a:ext cx="4167224" cy="461665"/>
              </a:xfrm>
              <a:prstGeom prst="rect">
                <a:avLst/>
              </a:prstGeom>
              <a:blipFill rotWithShape="0">
                <a:blip r:embed="rId3"/>
                <a:stretch>
                  <a:fillRect l="-1023" r="-46784" b="-15789"/>
                </a:stretch>
              </a:blipFill>
            </p:spPr>
            <p:txBody>
              <a:bodyPr/>
              <a:lstStyle/>
              <a:p>
                <a:r>
                  <a:rPr lang="es-EC">
                    <a:noFill/>
                  </a:rPr>
                  <a:t> </a:t>
                </a:r>
              </a:p>
            </p:txBody>
          </p:sp>
        </mc:Fallback>
      </mc:AlternateContent>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823" y="1327806"/>
            <a:ext cx="4148477" cy="4465093"/>
          </a:xfrm>
          <a:prstGeom prst="rect">
            <a:avLst/>
          </a:prstGeom>
        </p:spPr>
      </p:pic>
      <p:sp>
        <p:nvSpPr>
          <p:cNvPr id="7" name="CuadroTexto 6"/>
          <p:cNvSpPr txBox="1"/>
          <p:nvPr/>
        </p:nvSpPr>
        <p:spPr>
          <a:xfrm>
            <a:off x="7027278" y="5792899"/>
            <a:ext cx="4631565" cy="369332"/>
          </a:xfrm>
          <a:prstGeom prst="rect">
            <a:avLst/>
          </a:prstGeom>
          <a:noFill/>
        </p:spPr>
        <p:txBody>
          <a:bodyPr wrap="square" rtlCol="0">
            <a:spAutoFit/>
          </a:bodyPr>
          <a:lstStyle/>
          <a:p>
            <a:r>
              <a:rPr lang="es-EC" dirty="0" smtClean="0"/>
              <a:t>Líneas de corriente </a:t>
            </a:r>
            <a:r>
              <a:rPr lang="es-EC" dirty="0" err="1" smtClean="0"/>
              <a:t>adimensionalizadas</a:t>
            </a:r>
            <a:endParaRPr lang="es-EC" dirty="0"/>
          </a:p>
        </p:txBody>
      </p:sp>
      <p:sp>
        <p:nvSpPr>
          <p:cNvPr id="9" name="CuadroTexto 8"/>
          <p:cNvSpPr txBox="1"/>
          <p:nvPr/>
        </p:nvSpPr>
        <p:spPr>
          <a:xfrm>
            <a:off x="7128878" y="6087970"/>
            <a:ext cx="4631565" cy="646331"/>
          </a:xfrm>
          <a:prstGeom prst="rect">
            <a:avLst/>
          </a:prstGeom>
          <a:noFill/>
        </p:spPr>
        <p:txBody>
          <a:bodyPr wrap="square" rtlCol="0">
            <a:spAutoFit/>
          </a:bodyPr>
          <a:lstStyle/>
          <a:p>
            <a:r>
              <a:rPr lang="es-EC" dirty="0" smtClean="0"/>
              <a:t>Tomado de: Mecánica de fluidos </a:t>
            </a:r>
            <a:r>
              <a:rPr lang="es-EC" dirty="0" err="1" smtClean="0"/>
              <a:t>cengel</a:t>
            </a:r>
            <a:r>
              <a:rPr lang="es-EC" dirty="0" smtClean="0"/>
              <a:t>, ed1, </a:t>
            </a:r>
            <a:r>
              <a:rPr lang="es-EC" dirty="0" err="1" smtClean="0"/>
              <a:t>pag</a:t>
            </a:r>
            <a:r>
              <a:rPr lang="es-EC" dirty="0" smtClean="0"/>
              <a:t> 503</a:t>
            </a:r>
            <a:endParaRPr lang="es-EC" dirty="0"/>
          </a:p>
        </p:txBody>
      </p:sp>
    </p:spTree>
    <p:extLst>
      <p:ext uri="{BB962C8B-B14F-4D97-AF65-F5344CB8AC3E}">
        <p14:creationId xmlns:p14="http://schemas.microsoft.com/office/powerpoint/2010/main" val="3134754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Recorte de pantalla"/>
          <p:cNvPicPr/>
          <p:nvPr/>
        </p:nvPicPr>
        <p:blipFill>
          <a:blip r:embed="rId2" cstate="print">
            <a:extLst>
              <a:ext uri="{28A0092B-C50C-407E-A947-70E740481C1C}">
                <a14:useLocalDpi xmlns:a14="http://schemas.microsoft.com/office/drawing/2010/main" val="0"/>
              </a:ext>
            </a:extLst>
          </a:blip>
          <a:stretch>
            <a:fillRect/>
          </a:stretch>
        </p:blipFill>
        <p:spPr>
          <a:xfrm>
            <a:off x="585080" y="649047"/>
            <a:ext cx="3574796" cy="3167006"/>
          </a:xfrm>
          <a:prstGeom prst="rect">
            <a:avLst/>
          </a:prstGeom>
        </p:spPr>
      </p:pic>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585080" y="3698211"/>
            <a:ext cx="3574796" cy="2983679"/>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443412" y="187382"/>
                <a:ext cx="416722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b="0" i="1" smtClean="0">
                          <a:latin typeface="Cambria Math" panose="02040503050406030204" pitchFamily="18" charset="0"/>
                        </a:rPr>
                        <m:t>𝐶𝑂𝑁𝐷𝐼𝐶𝐼𝑂𝑁𝐸𝑆</m:t>
                      </m:r>
                      <m:r>
                        <a:rPr lang="es-EC" sz="2400" b="0" i="1" smtClean="0">
                          <a:latin typeface="Cambria Math" panose="02040503050406030204" pitchFamily="18" charset="0"/>
                        </a:rPr>
                        <m:t> </m:t>
                      </m:r>
                      <m:r>
                        <a:rPr lang="es-EC" sz="2400" b="0" i="1" smtClean="0">
                          <a:latin typeface="Cambria Math" panose="02040503050406030204" pitchFamily="18" charset="0"/>
                        </a:rPr>
                        <m:t>𝐷𝐸</m:t>
                      </m:r>
                      <m:r>
                        <a:rPr lang="es-EC" sz="2400" b="0" i="1" smtClean="0">
                          <a:latin typeface="Cambria Math" panose="02040503050406030204" pitchFamily="18" charset="0"/>
                        </a:rPr>
                        <m:t> </m:t>
                      </m:r>
                      <m:r>
                        <a:rPr lang="es-EC" sz="2400" b="0" i="1" smtClean="0">
                          <a:latin typeface="Cambria Math" panose="02040503050406030204" pitchFamily="18" charset="0"/>
                        </a:rPr>
                        <m:t>𝐹𝑅𝑂𝑁𝑇𝐸𝑅𝐴</m:t>
                      </m:r>
                    </m:oMath>
                  </m:oMathPara>
                </a14:m>
                <a:endParaRPr lang="es-EC" sz="2400" dirty="0"/>
              </a:p>
            </p:txBody>
          </p:sp>
        </mc:Choice>
        <mc:Fallback xmlns="">
          <p:sp>
            <p:nvSpPr>
              <p:cNvPr id="10" name="Rectángulo 9"/>
              <p:cNvSpPr>
                <a:spLocks noRot="1" noChangeAspect="1" noMove="1" noResize="1" noEditPoints="1" noAdjustHandles="1" noChangeArrowheads="1" noChangeShapeType="1" noTextEdit="1"/>
              </p:cNvSpPr>
              <p:nvPr/>
            </p:nvSpPr>
            <p:spPr>
              <a:xfrm>
                <a:off x="443412" y="187382"/>
                <a:ext cx="4167224" cy="461665"/>
              </a:xfrm>
              <a:prstGeom prst="rect">
                <a:avLst/>
              </a:prstGeom>
              <a:blipFill rotWithShape="0">
                <a:blip r:embed="rId4"/>
                <a:stretch>
                  <a:fillRect l="-439" r="-4392"/>
                </a:stretch>
              </a:blipFill>
            </p:spPr>
            <p:txBody>
              <a:bodyPr/>
              <a:lstStyle/>
              <a:p>
                <a:r>
                  <a:rPr lang="es-EC">
                    <a:noFill/>
                  </a:rPr>
                  <a:t> </a:t>
                </a:r>
              </a:p>
            </p:txBody>
          </p:sp>
        </mc:Fallback>
      </mc:AlternateContent>
      <p:pic>
        <p:nvPicPr>
          <p:cNvPr id="11" name="Imagen 10"/>
          <p:cNvPicPr/>
          <p:nvPr/>
        </p:nvPicPr>
        <p:blipFill rotWithShape="1">
          <a:blip r:embed="rId5">
            <a:extLst>
              <a:ext uri="{28A0092B-C50C-407E-A947-70E740481C1C}">
                <a14:useLocalDpi xmlns:a14="http://schemas.microsoft.com/office/drawing/2010/main" val="0"/>
              </a:ext>
            </a:extLst>
          </a:blip>
          <a:srcRect l="5027" r="16062" b="34412"/>
          <a:stretch/>
        </p:blipFill>
        <p:spPr bwMode="auto">
          <a:xfrm>
            <a:off x="4911960" y="187382"/>
            <a:ext cx="6902667" cy="428422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Rectángulo 11"/>
              <p:cNvSpPr/>
              <p:nvPr/>
            </p:nvSpPr>
            <p:spPr>
              <a:xfrm>
                <a:off x="6370900" y="187382"/>
                <a:ext cx="416722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b="0" i="1" smtClean="0">
                          <a:latin typeface="Cambria Math" panose="02040503050406030204" pitchFamily="18" charset="0"/>
                        </a:rPr>
                        <m:t>𝑀𝐴𝐿𝐿𝐴𝐷𝑂</m:t>
                      </m:r>
                    </m:oMath>
                  </m:oMathPara>
                </a14:m>
                <a:endParaRPr lang="es-EC" sz="2400" dirty="0"/>
              </a:p>
            </p:txBody>
          </p:sp>
        </mc:Choice>
        <mc:Fallback xmlns="">
          <p:sp>
            <p:nvSpPr>
              <p:cNvPr id="12" name="Rectángulo 11"/>
              <p:cNvSpPr>
                <a:spLocks noRot="1" noChangeAspect="1" noMove="1" noResize="1" noEditPoints="1" noAdjustHandles="1" noChangeArrowheads="1" noChangeShapeType="1" noTextEdit="1"/>
              </p:cNvSpPr>
              <p:nvPr/>
            </p:nvSpPr>
            <p:spPr>
              <a:xfrm>
                <a:off x="6370900" y="187382"/>
                <a:ext cx="4167224" cy="461665"/>
              </a:xfrm>
              <a:prstGeom prst="rect">
                <a:avLst/>
              </a:prstGeom>
              <a:blipFill rotWithShape="0">
                <a:blip r:embed="rId6"/>
                <a:stretch>
                  <a:fillRect/>
                </a:stretch>
              </a:blipFill>
            </p:spPr>
            <p:txBody>
              <a:bodyPr/>
              <a:lstStyle/>
              <a:p>
                <a:r>
                  <a:rPr lang="es-EC">
                    <a:noFill/>
                  </a:rPr>
                  <a:t> </a:t>
                </a:r>
              </a:p>
            </p:txBody>
          </p:sp>
        </mc:Fallback>
      </mc:AlternateContent>
      <p:pic>
        <p:nvPicPr>
          <p:cNvPr id="13" name="Imagen 12"/>
          <p:cNvPicPr/>
          <p:nvPr/>
        </p:nvPicPr>
        <p:blipFill>
          <a:blip r:embed="rId7">
            <a:extLst>
              <a:ext uri="{28A0092B-C50C-407E-A947-70E740481C1C}">
                <a14:useLocalDpi xmlns:a14="http://schemas.microsoft.com/office/drawing/2010/main" val="0"/>
              </a:ext>
            </a:extLst>
          </a:blip>
          <a:stretch>
            <a:fillRect/>
          </a:stretch>
        </p:blipFill>
        <p:spPr>
          <a:xfrm>
            <a:off x="4453943" y="4573055"/>
            <a:ext cx="4489450" cy="2108835"/>
          </a:xfrm>
          <a:prstGeom prst="rect">
            <a:avLst/>
          </a:prstGeom>
        </p:spPr>
      </p:pic>
      <p:pic>
        <p:nvPicPr>
          <p:cNvPr id="14" name="Imagen 13"/>
          <p:cNvPicPr/>
          <p:nvPr/>
        </p:nvPicPr>
        <p:blipFill>
          <a:blip r:embed="rId8" cstate="print">
            <a:extLst>
              <a:ext uri="{28A0092B-C50C-407E-A947-70E740481C1C}">
                <a14:useLocalDpi xmlns:a14="http://schemas.microsoft.com/office/drawing/2010/main" val="0"/>
              </a:ext>
            </a:extLst>
          </a:blip>
          <a:stretch>
            <a:fillRect/>
          </a:stretch>
        </p:blipFill>
        <p:spPr>
          <a:xfrm>
            <a:off x="9110223" y="4573055"/>
            <a:ext cx="2855801" cy="2108835"/>
          </a:xfrm>
          <a:prstGeom prst="rect">
            <a:avLst/>
          </a:prstGeom>
        </p:spPr>
      </p:pic>
      <p:pic>
        <p:nvPicPr>
          <p:cNvPr id="15" name="Imagen 14"/>
          <p:cNvPicPr/>
          <p:nvPr/>
        </p:nvPicPr>
        <p:blipFill>
          <a:blip r:embed="rId9" cstate="print">
            <a:extLst>
              <a:ext uri="{28A0092B-C50C-407E-A947-70E740481C1C}">
                <a14:useLocalDpi xmlns:a14="http://schemas.microsoft.com/office/drawing/2010/main" val="0"/>
              </a:ext>
            </a:extLst>
          </a:blip>
          <a:stretch>
            <a:fillRect/>
          </a:stretch>
        </p:blipFill>
        <p:spPr>
          <a:xfrm>
            <a:off x="9110223" y="4573055"/>
            <a:ext cx="2855801" cy="2108835"/>
          </a:xfrm>
          <a:prstGeom prst="rect">
            <a:avLst/>
          </a:prstGeom>
        </p:spPr>
      </p:pic>
    </p:spTree>
    <p:extLst>
      <p:ext uri="{BB962C8B-B14F-4D97-AF65-F5344CB8AC3E}">
        <p14:creationId xmlns:p14="http://schemas.microsoft.com/office/powerpoint/2010/main" val="3068879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0261" y="423332"/>
            <a:ext cx="4018416" cy="1478039"/>
          </a:xfrm>
        </p:spPr>
        <p:txBody>
          <a:bodyPr/>
          <a:lstStyle/>
          <a:p>
            <a:r>
              <a:rPr lang="es-EC" dirty="0" smtClean="0"/>
              <a:t>CONVERGENCIA GLOBAL</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2374106" y="1421763"/>
                <a:ext cx="3114571"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𝐸𝑟𝑟𝑜𝑟</m:t>
                      </m:r>
                      <m:d>
                        <m:dPr>
                          <m:ctrlPr>
                            <a:rPr lang="es-EC" i="1">
                              <a:latin typeface="Cambria Math" panose="02040503050406030204" pitchFamily="18" charset="0"/>
                            </a:rPr>
                          </m:ctrlPr>
                        </m:dPr>
                        <m:e>
                          <m:r>
                            <a:rPr lang="es-EC" i="0">
                              <a:latin typeface="Cambria Math" panose="02040503050406030204" pitchFamily="18" charset="0"/>
                            </a:rPr>
                            <m:t>%</m:t>
                          </m:r>
                        </m:e>
                      </m:d>
                      <m:r>
                        <a:rPr lang="es-EC" i="0">
                          <a:latin typeface="Cambria Math" panose="02040503050406030204" pitchFamily="18" charset="0"/>
                        </a:rPr>
                        <m:t>=100</m:t>
                      </m:r>
                      <m:f>
                        <m:fPr>
                          <m:ctrlPr>
                            <a:rPr lang="es-EC" i="1">
                              <a:latin typeface="Cambria Math" panose="02040503050406030204" pitchFamily="18" charset="0"/>
                            </a:rPr>
                          </m:ctrlPr>
                        </m:fPr>
                        <m:num>
                          <m:r>
                            <a:rPr lang="es-EC" i="1">
                              <a:latin typeface="Cambria Math" panose="02040503050406030204" pitchFamily="18" charset="0"/>
                            </a:rPr>
                            <m:t>𝑁𝑢𝑎</m:t>
                          </m:r>
                          <m:r>
                            <a:rPr lang="es-EC" i="0">
                              <a:latin typeface="Cambria Math" panose="02040503050406030204" pitchFamily="18" charset="0"/>
                            </a:rPr>
                            <m:t>−</m:t>
                          </m:r>
                          <m:r>
                            <a:rPr lang="es-EC" i="1">
                              <a:latin typeface="Cambria Math" panose="02040503050406030204" pitchFamily="18" charset="0"/>
                            </a:rPr>
                            <m:t>𝑁𝑢𝑖</m:t>
                          </m:r>
                        </m:num>
                        <m:den>
                          <m:r>
                            <a:rPr lang="es-EC" i="1">
                              <a:latin typeface="Cambria Math" panose="02040503050406030204" pitchFamily="18" charset="0"/>
                            </a:rPr>
                            <m:t>𝑁𝑢𝑖</m:t>
                          </m:r>
                        </m:den>
                      </m:f>
                      <m:r>
                        <a:rPr lang="es-EC" i="0">
                          <a:latin typeface="Cambria Math" panose="02040503050406030204" pitchFamily="18" charset="0"/>
                        </a:rPr>
                        <m:t> </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374106" y="1421763"/>
                <a:ext cx="3114571" cy="610873"/>
              </a:xfrm>
              <a:prstGeom prst="rect">
                <a:avLst/>
              </a:prstGeom>
              <a:blipFill rotWithShape="0">
                <a:blip r:embed="rId2"/>
                <a:stretch>
                  <a:fillRect/>
                </a:stretch>
              </a:blipFill>
            </p:spPr>
            <p:txBody>
              <a:bodyPr/>
              <a:lstStyle/>
              <a:p>
                <a:r>
                  <a:rPr lang="es-EC">
                    <a:noFill/>
                  </a:rPr>
                  <a:t> </a:t>
                </a:r>
              </a:p>
            </p:txBody>
          </p:sp>
        </mc:Fallback>
      </mc:AlternateContent>
      <p:sp>
        <p:nvSpPr>
          <p:cNvPr id="6" name="Título 1"/>
          <p:cNvSpPr txBox="1">
            <a:spLocks/>
          </p:cNvSpPr>
          <p:nvPr/>
        </p:nvSpPr>
        <p:spPr>
          <a:xfrm>
            <a:off x="6381068" y="249161"/>
            <a:ext cx="4018416" cy="147803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CONVERGENCIA LOCAL</a:t>
            </a:r>
            <a:endParaRPr lang="es-EC" dirty="0"/>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5766409" y="2329542"/>
            <a:ext cx="4929190" cy="4528458"/>
          </a:xfrm>
          <a:prstGeom prst="rect">
            <a:avLst/>
          </a:prstGeom>
        </p:spPr>
      </p:pic>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291" y="3685264"/>
            <a:ext cx="4184386" cy="2992432"/>
          </a:xfrm>
          <a:prstGeom prst="rect">
            <a:avLst/>
          </a:prstGeom>
        </p:spPr>
      </p:pic>
      <p:pic>
        <p:nvPicPr>
          <p:cNvPr id="5" name="Imagen 4"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68" y="2193654"/>
            <a:ext cx="4796909" cy="1330591"/>
          </a:xfrm>
          <a:prstGeom prst="rect">
            <a:avLst/>
          </a:prstGeom>
        </p:spPr>
      </p:pic>
      <p:pic>
        <p:nvPicPr>
          <p:cNvPr id="8" name="Imagen 7"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1064" y="1422951"/>
            <a:ext cx="1238423" cy="609685"/>
          </a:xfrm>
          <a:prstGeom prst="rect">
            <a:avLst/>
          </a:prstGeom>
        </p:spPr>
      </p:pic>
    </p:spTree>
    <p:extLst>
      <p:ext uri="{BB962C8B-B14F-4D97-AF65-F5344CB8AC3E}">
        <p14:creationId xmlns:p14="http://schemas.microsoft.com/office/powerpoint/2010/main" val="700115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451984" y="469527"/>
            <a:ext cx="4787401" cy="3462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833" y="3726704"/>
            <a:ext cx="7084030" cy="2736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ítulo 1"/>
          <p:cNvSpPr>
            <a:spLocks noGrp="1"/>
          </p:cNvSpPr>
          <p:nvPr>
            <p:ph type="title"/>
          </p:nvPr>
        </p:nvSpPr>
        <p:spPr>
          <a:xfrm>
            <a:off x="6199640" y="722543"/>
            <a:ext cx="4018416" cy="1478039"/>
          </a:xfrm>
        </p:spPr>
        <p:txBody>
          <a:bodyPr/>
          <a:lstStyle/>
          <a:p>
            <a:pPr algn="ctr"/>
            <a:r>
              <a:rPr lang="es-EC" dirty="0" smtClean="0"/>
              <a:t>Refinamiento malla</a:t>
            </a:r>
            <a:endParaRPr lang="es-EC" dirty="0"/>
          </a:p>
        </p:txBody>
      </p:sp>
      <p:sp>
        <p:nvSpPr>
          <p:cNvPr id="8" name="Título 1"/>
          <p:cNvSpPr txBox="1">
            <a:spLocks/>
          </p:cNvSpPr>
          <p:nvPr/>
        </p:nvSpPr>
        <p:spPr>
          <a:xfrm>
            <a:off x="451984" y="4458231"/>
            <a:ext cx="4018416" cy="147803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t>CONVERGENCIA malla</a:t>
            </a:r>
            <a:endParaRPr lang="es-EC" dirty="0"/>
          </a:p>
        </p:txBody>
      </p:sp>
    </p:spTree>
    <p:extLst>
      <p:ext uri="{BB962C8B-B14F-4D97-AF65-F5344CB8AC3E}">
        <p14:creationId xmlns:p14="http://schemas.microsoft.com/office/powerpoint/2010/main" val="1053593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1526" y="466874"/>
            <a:ext cx="9432245" cy="1507067"/>
          </a:xfrm>
        </p:spPr>
        <p:txBody>
          <a:bodyPr/>
          <a:lstStyle/>
          <a:p>
            <a:r>
              <a:rPr lang="es-EC" dirty="0" smtClean="0"/>
              <a:t>ANÁLISIS DEL MODELO DE TURBULENCIA</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493486" y="1973941"/>
                <a:ext cx="7503886" cy="7053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1">
                              <a:latin typeface="Cambria Math" panose="02040503050406030204" pitchFamily="18" charset="0"/>
                            </a:rPr>
                            <m:t>𝐷</m:t>
                          </m:r>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𝜌</m:t>
                              </m:r>
                              <m:r>
                                <a:rPr lang="es-EC" i="1">
                                  <a:latin typeface="Cambria Math" panose="02040503050406030204" pitchFamily="18" charset="0"/>
                                </a:rPr>
                                <m:t>𝑣</m:t>
                              </m:r>
                            </m:e>
                          </m:acc>
                          <m:r>
                            <a:rPr lang="es-EC" b="0" i="1" smtClean="0">
                              <a:latin typeface="Cambria Math" panose="02040503050406030204" pitchFamily="18" charset="0"/>
                            </a:rPr>
                            <m:t>)</m:t>
                          </m:r>
                        </m:num>
                        <m:den>
                          <m:r>
                            <a:rPr lang="es-EC" i="1">
                              <a:latin typeface="Cambria Math" panose="02040503050406030204" pitchFamily="18" charset="0"/>
                            </a:rPr>
                            <m:t>𝐷𝑡</m:t>
                          </m:r>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sSub>
                            <m:sSubPr>
                              <m:ctrlPr>
                                <a:rPr lang="es-EC" i="1">
                                  <a:latin typeface="Cambria Math" panose="02040503050406030204" pitchFamily="18" charset="0"/>
                                </a:rPr>
                              </m:ctrlPr>
                            </m:sSubPr>
                            <m:e>
                              <m:r>
                                <a:rPr lang="es-EC" i="1">
                                  <a:latin typeface="Cambria Math" panose="02040503050406030204" pitchFamily="18" charset="0"/>
                                </a:rPr>
                                <m:t>𝜎</m:t>
                              </m:r>
                            </m:e>
                            <m:sub>
                              <m:acc>
                                <m:accPr>
                                  <m:chr m:val="̅"/>
                                  <m:ctrlPr>
                                    <a:rPr lang="es-EC" i="1">
                                      <a:latin typeface="Cambria Math" panose="02040503050406030204" pitchFamily="18" charset="0"/>
                                    </a:rPr>
                                  </m:ctrlPr>
                                </m:accPr>
                                <m:e>
                                  <m:r>
                                    <a:rPr lang="es-EC" i="1">
                                      <a:latin typeface="Cambria Math" panose="02040503050406030204" pitchFamily="18" charset="0"/>
                                    </a:rPr>
                                    <m:t>𝑣</m:t>
                                  </m:r>
                                </m:e>
                              </m:acc>
                            </m:sub>
                          </m:sSub>
                        </m:den>
                      </m:f>
                      <m:d>
                        <m:dPr>
                          <m:begChr m:val="["/>
                          <m:endChr m:val="]"/>
                          <m:ctrlPr>
                            <a:rPr lang="es-EC" i="1">
                              <a:latin typeface="Cambria Math" panose="02040503050406030204" pitchFamily="18" charset="0"/>
                            </a:rPr>
                          </m:ctrlPr>
                        </m:dPr>
                        <m:e>
                          <m:r>
                            <a:rPr lang="es-EC" i="0">
                              <a:latin typeface="Cambria Math" panose="02040503050406030204" pitchFamily="18" charset="0"/>
                            </a:rPr>
                            <m:t>𝛻</m:t>
                          </m:r>
                          <m:d>
                            <m:dPr>
                              <m:ctrlPr>
                                <a:rPr lang="es-EC" i="1">
                                  <a:latin typeface="Cambria Math" panose="02040503050406030204" pitchFamily="18" charset="0"/>
                                </a:rPr>
                              </m:ctrlPr>
                            </m:dPr>
                            <m:e>
                              <m:d>
                                <m:dPr>
                                  <m:ctrlPr>
                                    <a:rPr lang="es-EC" i="1">
                                      <a:latin typeface="Cambria Math" panose="02040503050406030204" pitchFamily="18" charset="0"/>
                                    </a:rPr>
                                  </m:ctrlPr>
                                </m:dPr>
                                <m:e>
                                  <m:r>
                                    <a:rPr lang="es-EC" i="1">
                                      <a:latin typeface="Cambria Math" panose="02040503050406030204" pitchFamily="18" charset="0"/>
                                    </a:rPr>
                                    <m:t>𝑢</m:t>
                                  </m:r>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𝜌</m:t>
                                      </m:r>
                                      <m:r>
                                        <a:rPr lang="es-EC" i="1">
                                          <a:latin typeface="Cambria Math" panose="02040503050406030204" pitchFamily="18" charset="0"/>
                                        </a:rPr>
                                        <m:t>𝑣</m:t>
                                      </m:r>
                                    </m:e>
                                  </m:acc>
                                </m:e>
                              </m:d>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𝑣</m:t>
                                  </m:r>
                                </m:e>
                              </m:acc>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𝑏</m:t>
                              </m:r>
                              <m:r>
                                <a:rPr lang="es-EC" i="0">
                                  <a:latin typeface="Cambria Math" panose="02040503050406030204" pitchFamily="18" charset="0"/>
                                </a:rPr>
                                <m:t>2</m:t>
                              </m:r>
                            </m:sub>
                          </m:sSub>
                          <m:r>
                            <a:rPr lang="es-EC" i="1">
                              <a:latin typeface="Cambria Math" panose="02040503050406030204" pitchFamily="18" charset="0"/>
                            </a:rPr>
                            <m:t>𝜌</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𝑣</m:t>
                                      </m:r>
                                    </m:e>
                                  </m:acc>
                                </m:e>
                              </m:d>
                            </m:e>
                            <m:sup>
                              <m:r>
                                <a:rPr lang="es-EC" i="0">
                                  <a:latin typeface="Cambria Math" panose="02040503050406030204" pitchFamily="18" charset="0"/>
                                </a:rPr>
                                <m:t>2</m:t>
                              </m:r>
                            </m:sup>
                          </m:sSup>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𝑏</m:t>
                          </m:r>
                          <m:r>
                            <a:rPr lang="es-EC" i="0">
                              <a:latin typeface="Cambria Math" panose="02040503050406030204" pitchFamily="18" charset="0"/>
                            </a:rPr>
                            <m:t>1</m:t>
                          </m:r>
                        </m:sub>
                      </m:sSub>
                      <m:acc>
                        <m:accPr>
                          <m:chr m:val="̅"/>
                          <m:ctrlPr>
                            <a:rPr lang="es-EC" i="1">
                              <a:latin typeface="Cambria Math" panose="02040503050406030204" pitchFamily="18" charset="0"/>
                            </a:rPr>
                          </m:ctrlPr>
                        </m:accPr>
                        <m:e>
                          <m:r>
                            <a:rPr lang="es-EC" i="1">
                              <a:latin typeface="Cambria Math" panose="02040503050406030204" pitchFamily="18" charset="0"/>
                            </a:rPr>
                            <m:t>𝑆</m:t>
                          </m:r>
                        </m:e>
                      </m:acc>
                      <m:acc>
                        <m:accPr>
                          <m:chr m:val="̅"/>
                          <m:ctrlPr>
                            <a:rPr lang="es-EC" i="1">
                              <a:latin typeface="Cambria Math" panose="02040503050406030204" pitchFamily="18" charset="0"/>
                            </a:rPr>
                          </m:ctrlPr>
                        </m:accPr>
                        <m:e>
                          <m:r>
                            <a:rPr lang="es-EC" i="1">
                              <a:latin typeface="Cambria Math" panose="02040503050406030204" pitchFamily="18" charset="0"/>
                            </a:rPr>
                            <m:t>𝑣</m:t>
                          </m:r>
                        </m:e>
                      </m:acc>
                      <m:r>
                        <a:rPr lang="es-EC" i="1">
                          <a:latin typeface="Cambria Math" panose="02040503050406030204" pitchFamily="18" charset="0"/>
                        </a:rPr>
                        <m:t>𝜌</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𝑐</m:t>
                          </m:r>
                        </m:e>
                        <m:sub>
                          <m:r>
                            <a:rPr lang="es-EC" i="1">
                              <a:latin typeface="Cambria Math" panose="02040503050406030204" pitchFamily="18" charset="0"/>
                            </a:rPr>
                            <m:t>𝑤</m:t>
                          </m:r>
                          <m:r>
                            <a:rPr lang="es-EC" i="0">
                              <a:latin typeface="Cambria Math" panose="02040503050406030204" pitchFamily="18" charset="0"/>
                            </a:rPr>
                            <m:t>1</m:t>
                          </m:r>
                        </m:sub>
                      </m:sSub>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𝑤</m:t>
                          </m:r>
                        </m:sub>
                      </m:sSub>
                      <m:r>
                        <a:rPr lang="es-EC" i="1">
                          <a:latin typeface="Cambria Math" panose="02040503050406030204" pitchFamily="18" charset="0"/>
                        </a:rPr>
                        <m:t>𝜌</m:t>
                      </m:r>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acc>
                                    <m:accPr>
                                      <m:chr m:val="̅"/>
                                      <m:ctrlPr>
                                        <a:rPr lang="es-EC" i="1">
                                          <a:latin typeface="Cambria Math" panose="02040503050406030204" pitchFamily="18" charset="0"/>
                                        </a:rPr>
                                      </m:ctrlPr>
                                    </m:accPr>
                                    <m:e>
                                      <m:r>
                                        <a:rPr lang="es-EC" i="1">
                                          <a:latin typeface="Cambria Math" panose="02040503050406030204" pitchFamily="18" charset="0"/>
                                        </a:rPr>
                                        <m:t>𝑣</m:t>
                                      </m:r>
                                    </m:e>
                                  </m:acc>
                                </m:num>
                                <m:den>
                                  <m:r>
                                    <a:rPr lang="es-EC" i="1">
                                      <a:latin typeface="Cambria Math" panose="02040503050406030204" pitchFamily="18" charset="0"/>
                                    </a:rPr>
                                    <m:t>𝑑</m:t>
                                  </m:r>
                                </m:den>
                              </m:f>
                            </m:e>
                          </m:d>
                        </m:e>
                        <m:sup>
                          <m:r>
                            <a:rPr lang="es-EC" i="0">
                              <a:latin typeface="Cambria Math" panose="02040503050406030204" pitchFamily="18" charset="0"/>
                            </a:rPr>
                            <m:t>2</m:t>
                          </m:r>
                        </m:sup>
                      </m:sSup>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𝑆</m:t>
                          </m:r>
                        </m:e>
                        <m:sub>
                          <m:acc>
                            <m:accPr>
                              <m:chr m:val="̅"/>
                              <m:ctrlPr>
                                <a:rPr lang="es-EC" i="1">
                                  <a:latin typeface="Cambria Math" panose="02040503050406030204" pitchFamily="18" charset="0"/>
                                </a:rPr>
                              </m:ctrlPr>
                            </m:accPr>
                            <m:e>
                              <m:r>
                                <a:rPr lang="es-EC" i="1">
                                  <a:latin typeface="Cambria Math" panose="02040503050406030204" pitchFamily="18" charset="0"/>
                                </a:rPr>
                                <m:t>𝑣</m:t>
                              </m:r>
                            </m:e>
                          </m:acc>
                        </m:sub>
                      </m:sSub>
                      <m:r>
                        <a:rPr lang="es-EC" i="0">
                          <a:latin typeface="Cambria Math" panose="02040503050406030204" pitchFamily="18" charset="0"/>
                        </a:rPr>
                        <m:t> </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493486" y="1973941"/>
                <a:ext cx="7503886" cy="705386"/>
              </a:xfrm>
              <a:prstGeom prst="rect">
                <a:avLst/>
              </a:prstGeom>
              <a:blipFill rotWithShape="0">
                <a:blip r:embed="rId2"/>
                <a:stretch>
                  <a:fillRect/>
                </a:stretch>
              </a:blipFill>
            </p:spPr>
            <p:txBody>
              <a:bodyPr/>
              <a:lstStyle/>
              <a:p>
                <a:r>
                  <a:rPr lang="es-EC">
                    <a:noFill/>
                  </a:rPr>
                  <a:t> </a:t>
                </a:r>
              </a:p>
            </p:txBody>
          </p:sp>
        </mc:Fallback>
      </mc:AlternateContent>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32414" y="2864303"/>
            <a:ext cx="5013643" cy="3376840"/>
          </a:xfrm>
          <a:prstGeom prst="rect">
            <a:avLst/>
          </a:prstGeom>
        </p:spPr>
      </p:pic>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064" y="2679327"/>
            <a:ext cx="3865507" cy="3892921"/>
          </a:xfrm>
          <a:prstGeom prst="rect">
            <a:avLst/>
          </a:prstGeom>
        </p:spPr>
      </p:pic>
    </p:spTree>
    <p:extLst>
      <p:ext uri="{BB962C8B-B14F-4D97-AF65-F5344CB8AC3E}">
        <p14:creationId xmlns:p14="http://schemas.microsoft.com/office/powerpoint/2010/main" val="3316752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6670" y="466875"/>
            <a:ext cx="8534400" cy="1507067"/>
          </a:xfrm>
        </p:spPr>
        <p:txBody>
          <a:bodyPr/>
          <a:lstStyle/>
          <a:p>
            <a:r>
              <a:rPr lang="es-EC" dirty="0" smtClean="0"/>
              <a:t>Separación de flujo</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466633" y="1973942"/>
            <a:ext cx="5457237" cy="3474811"/>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287" y="2730588"/>
            <a:ext cx="4543313" cy="1819100"/>
          </a:xfrm>
          <a:prstGeom prst="rect">
            <a:avLst/>
          </a:prstGeom>
        </p:spPr>
      </p:pic>
    </p:spTree>
    <p:extLst>
      <p:ext uri="{BB962C8B-B14F-4D97-AF65-F5344CB8AC3E}">
        <p14:creationId xmlns:p14="http://schemas.microsoft.com/office/powerpoint/2010/main" val="2416174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2932" y="555412"/>
            <a:ext cx="8534400" cy="1507067"/>
          </a:xfrm>
        </p:spPr>
        <p:txBody>
          <a:bodyPr/>
          <a:lstStyle/>
          <a:p>
            <a:r>
              <a:rPr lang="es-EC" b="1" dirty="0" smtClean="0"/>
              <a:t>OBJETIVOS</a:t>
            </a:r>
            <a:endParaRPr lang="es-EC" b="1" dirty="0"/>
          </a:p>
        </p:txBody>
      </p:sp>
      <p:sp>
        <p:nvSpPr>
          <p:cNvPr id="4" name="Título 1"/>
          <p:cNvSpPr txBox="1">
            <a:spLocks/>
          </p:cNvSpPr>
          <p:nvPr/>
        </p:nvSpPr>
        <p:spPr>
          <a:xfrm>
            <a:off x="1178074" y="1737619"/>
            <a:ext cx="9924115" cy="3954843"/>
          </a:xfrm>
          <a:prstGeom prst="rect">
            <a:avLst/>
          </a:prstGeom>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u="sng" cap="none" dirty="0" smtClean="0"/>
              <a:t>General:</a:t>
            </a:r>
            <a:r>
              <a:rPr lang="es-EC" u="sng" cap="none" dirty="0" smtClean="0"/>
              <a:t> </a:t>
            </a:r>
            <a:r>
              <a:rPr lang="es-EC" cap="none" dirty="0" smtClean="0"/>
              <a:t>Analizar y simular la aerodinámica de una esfera</a:t>
            </a:r>
          </a:p>
          <a:p>
            <a:endParaRPr lang="es-EC" cap="none" dirty="0" smtClean="0"/>
          </a:p>
          <a:p>
            <a:r>
              <a:rPr lang="es-EC" b="1" u="sng" cap="none" dirty="0" smtClean="0"/>
              <a:t>Específicos: </a:t>
            </a:r>
          </a:p>
          <a:p>
            <a:endParaRPr lang="es-EC" b="1" u="sng" cap="none" dirty="0" smtClean="0"/>
          </a:p>
          <a:p>
            <a:pPr marL="571500" indent="-571500">
              <a:buFont typeface="Arial" panose="020B0604020202020204" pitchFamily="34" charset="0"/>
              <a:buChar char="•"/>
            </a:pPr>
            <a:r>
              <a:rPr lang="es-EC" cap="none" dirty="0" smtClean="0"/>
              <a:t>Diseñar una esfera</a:t>
            </a:r>
          </a:p>
          <a:p>
            <a:endParaRPr lang="es-EC" cap="none" dirty="0" smtClean="0"/>
          </a:p>
          <a:p>
            <a:pPr marL="571500" indent="-571500">
              <a:buFont typeface="Arial" panose="020B0604020202020204" pitchFamily="34" charset="0"/>
              <a:buChar char="•"/>
            </a:pPr>
            <a:r>
              <a:rPr lang="es-EC" cap="none" dirty="0" smtClean="0"/>
              <a:t>Construir una maqueta del modelo de esfera</a:t>
            </a:r>
          </a:p>
          <a:p>
            <a:endParaRPr lang="es-EC" cap="none" dirty="0" smtClean="0"/>
          </a:p>
          <a:p>
            <a:pPr marL="571500" indent="-571500">
              <a:buFont typeface="Arial" panose="020B0604020202020204" pitchFamily="34" charset="0"/>
              <a:buChar char="•"/>
            </a:pPr>
            <a:r>
              <a:rPr lang="es-EC" cap="none" dirty="0" smtClean="0"/>
              <a:t>Validar los resultados de la literatura y computacionales con los obtenidos en el túnel de </a:t>
            </a:r>
            <a:r>
              <a:rPr lang="es-EC" cap="none" dirty="0" smtClean="0">
                <a:solidFill>
                  <a:schemeClr val="bg1"/>
                </a:solidFill>
              </a:rPr>
              <a:t>viento</a:t>
            </a:r>
          </a:p>
        </p:txBody>
      </p:sp>
    </p:spTree>
    <p:extLst>
      <p:ext uri="{BB962C8B-B14F-4D97-AF65-F5344CB8AC3E}">
        <p14:creationId xmlns:p14="http://schemas.microsoft.com/office/powerpoint/2010/main" val="3527411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4218" y="559275"/>
            <a:ext cx="8534400" cy="1507067"/>
          </a:xfrm>
        </p:spPr>
        <p:txBody>
          <a:bodyPr/>
          <a:lstStyle/>
          <a:p>
            <a:pPr algn="ctr"/>
            <a:r>
              <a:rPr lang="es-EC" dirty="0" smtClean="0"/>
              <a:t>Modelos de turbulencia utilizados</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134741" y="2249407"/>
            <a:ext cx="7333354" cy="3443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8189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9969" y="546397"/>
            <a:ext cx="4956735" cy="1372555"/>
          </a:xfrm>
        </p:spPr>
        <p:txBody>
          <a:bodyPr/>
          <a:lstStyle/>
          <a:p>
            <a:r>
              <a:rPr lang="es-EC" dirty="0" smtClean="0"/>
              <a:t>MODELO K-EPSILON</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709969" y="1788299"/>
            <a:ext cx="4621885" cy="4329166"/>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5666704" y="2001755"/>
                <a:ext cx="5752793" cy="726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d>
                            <m:dPr>
                              <m:begChr m:val=""/>
                              <m:ctrlPr>
                                <a:rPr lang="es-EC" i="1">
                                  <a:latin typeface="Cambria Math" panose="02040503050406030204" pitchFamily="18" charset="0"/>
                                </a:rPr>
                              </m:ctrlPr>
                            </m:dPr>
                            <m:e>
                              <m:r>
                                <a:rPr lang="es-EC">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𝜌𝜖</m:t>
                              </m:r>
                            </m:e>
                          </m:d>
                        </m:num>
                        <m:den>
                          <m:r>
                            <a:rPr lang="es-EC" i="0">
                              <a:latin typeface="Cambria Math" panose="02040503050406030204" pitchFamily="18" charset="0"/>
                            </a:rPr>
                            <m:t>𝜕</m:t>
                          </m:r>
                          <m:r>
                            <a:rPr lang="es-EC" i="1">
                              <a:latin typeface="Cambria Math" panose="02040503050406030204" pitchFamily="18" charset="0"/>
                            </a:rPr>
                            <m:t>𝑡</m:t>
                          </m:r>
                        </m:den>
                      </m:f>
                      <m:r>
                        <a:rPr lang="es-EC" i="0">
                          <a:latin typeface="Cambria Math" panose="02040503050406030204" pitchFamily="18" charset="0"/>
                        </a:rPr>
                        <m:t>+</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0">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𝜌𝜖</m:t>
                              </m:r>
                            </m:e>
                          </m:d>
                        </m:num>
                        <m:den>
                          <m:r>
                            <a:rPr lang="es-EC" i="0">
                              <a:latin typeface="Cambria Math" panose="02040503050406030204" pitchFamily="18" charset="0"/>
                            </a:rPr>
                            <m:t>𝜕</m:t>
                          </m:r>
                          <m:r>
                            <a:rPr lang="es-EC" i="1">
                              <a:latin typeface="Cambria Math" panose="02040503050406030204" pitchFamily="18" charset="0"/>
                            </a:rPr>
                            <m:t>𝑡</m:t>
                          </m:r>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m:t>
                          </m:r>
                        </m:num>
                        <m:den>
                          <m:r>
                            <a:rPr lang="es-EC" i="0">
                              <a:latin typeface="Cambria Math" panose="02040503050406030204" pitchFamily="18" charset="0"/>
                            </a:rPr>
                            <m:t>𝜕</m:t>
                          </m:r>
                          <m:r>
                            <a:rPr lang="es-EC" i="1">
                              <a:latin typeface="Cambria Math" panose="02040503050406030204" pitchFamily="18" charset="0"/>
                            </a:rPr>
                            <m:t>𝑡</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𝑢</m:t>
                                  </m:r>
                                </m:e>
                                <m:sub>
                                  <m:r>
                                    <a:rPr lang="es-EC" i="1">
                                      <a:latin typeface="Cambria Math" panose="02040503050406030204" pitchFamily="18" charset="0"/>
                                    </a:rPr>
                                    <m:t>𝑡</m:t>
                                  </m:r>
                                </m:sub>
                              </m:sSub>
                            </m:num>
                            <m:den>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𝜖</m:t>
                                  </m:r>
                                </m:sub>
                              </m:sSub>
                            </m:den>
                          </m:f>
                          <m:f>
                            <m:fPr>
                              <m:ctrlPr>
                                <a:rPr lang="es-EC" i="1">
                                  <a:latin typeface="Cambria Math" panose="02040503050406030204" pitchFamily="18" charset="0"/>
                                </a:rPr>
                              </m:ctrlPr>
                            </m:fPr>
                            <m:num>
                              <m:r>
                                <a:rPr lang="es-EC" i="1">
                                  <a:latin typeface="Cambria Math" panose="02040503050406030204" pitchFamily="18" charset="0"/>
                                </a:rPr>
                                <m:t>𝑑</m:t>
                              </m:r>
                              <m:r>
                                <a:rPr lang="es-EC" i="1">
                                  <a:latin typeface="Cambria Math" panose="02040503050406030204" pitchFamily="18" charset="0"/>
                                </a:rPr>
                                <m:t>𝜖</m:t>
                              </m:r>
                            </m:num>
                            <m:den>
                              <m:r>
                                <a:rPr lang="es-EC" i="1">
                                  <a:latin typeface="Cambria Math" panose="02040503050406030204" pitchFamily="18" charset="0"/>
                                </a:rPr>
                                <m:t>𝑑</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𝑗</m:t>
                                  </m:r>
                                </m:sub>
                              </m:sSub>
                            </m:den>
                          </m:f>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0">
                              <a:latin typeface="Cambria Math" panose="02040503050406030204" pitchFamily="18" charset="0"/>
                            </a:rPr>
                            <m:t>1</m:t>
                          </m:r>
                          <m:r>
                            <a:rPr lang="es-EC" i="1">
                              <a:latin typeface="Cambria Math" panose="02040503050406030204" pitchFamily="18" charset="0"/>
                            </a:rPr>
                            <m:t>𝜖</m:t>
                          </m:r>
                        </m:sub>
                      </m:sSub>
                      <m:f>
                        <m:fPr>
                          <m:ctrlPr>
                            <a:rPr lang="es-EC" i="1">
                              <a:latin typeface="Cambria Math" panose="02040503050406030204" pitchFamily="18" charset="0"/>
                            </a:rPr>
                          </m:ctrlPr>
                        </m:fPr>
                        <m:num>
                          <m:r>
                            <a:rPr lang="es-EC" i="1">
                              <a:latin typeface="Cambria Math" panose="02040503050406030204" pitchFamily="18" charset="0"/>
                            </a:rPr>
                            <m:t>𝜖</m:t>
                          </m:r>
                        </m:num>
                        <m:den>
                          <m:r>
                            <a:rPr lang="es-EC" i="1">
                              <a:latin typeface="Cambria Math" panose="02040503050406030204" pitchFamily="18" charset="0"/>
                            </a:rPr>
                            <m:t>𝑘</m:t>
                          </m:r>
                        </m:den>
                      </m:f>
                      <m:r>
                        <a:rPr lang="es-EC" i="0">
                          <a:latin typeface="Cambria Math" panose="02040503050406030204" pitchFamily="18" charset="0"/>
                        </a:rPr>
                        <m:t>2</m:t>
                      </m:r>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1">
                              <a:latin typeface="Cambria Math" panose="02040503050406030204" pitchFamily="18" charset="0"/>
                            </a:rPr>
                            <m:t>𝑡</m:t>
                          </m:r>
                        </m:sub>
                      </m:sSub>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𝑖𝑗</m:t>
                          </m:r>
                        </m:sub>
                      </m:sSub>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𝑖𝑗</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0">
                              <a:latin typeface="Cambria Math" panose="02040503050406030204" pitchFamily="18" charset="0"/>
                            </a:rPr>
                            <m:t>2</m:t>
                          </m:r>
                          <m:r>
                            <a:rPr lang="es-EC" i="1">
                              <a:latin typeface="Cambria Math" panose="02040503050406030204" pitchFamily="18" charset="0"/>
                            </a:rPr>
                            <m:t>𝜖</m:t>
                          </m:r>
                        </m:sub>
                      </m:sSub>
                      <m:r>
                        <a:rPr lang="es-EC" i="1">
                          <a:latin typeface="Cambria Math" panose="02040503050406030204" pitchFamily="18" charset="0"/>
                        </a:rPr>
                        <m:t>𝜌</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𝜖</m:t>
                              </m:r>
                            </m:e>
                            <m:sup>
                              <m:r>
                                <a:rPr lang="es-EC" i="0">
                                  <a:latin typeface="Cambria Math" panose="02040503050406030204" pitchFamily="18" charset="0"/>
                                </a:rPr>
                                <m:t>2</m:t>
                              </m:r>
                            </m:sup>
                          </m:sSup>
                        </m:num>
                        <m:den>
                          <m:r>
                            <a:rPr lang="es-EC" i="1">
                              <a:latin typeface="Cambria Math" panose="02040503050406030204" pitchFamily="18" charset="0"/>
                            </a:rPr>
                            <m:t>𝑘</m:t>
                          </m:r>
                        </m:den>
                      </m:f>
                      <m:r>
                        <a:rPr lang="es-EC" i="0">
                          <a:latin typeface="Cambria Math" panose="02040503050406030204" pitchFamily="18" charset="0"/>
                        </a:rPr>
                        <m:t> </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5666704" y="2001755"/>
                <a:ext cx="5752793" cy="726289"/>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704280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193681" y="2064650"/>
                <a:ext cx="3925177" cy="8082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𝜌</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𝑉</m:t>
                                  </m:r>
                                </m:e>
                              </m:acc>
                            </m:num>
                            <m:den>
                              <m:r>
                                <a:rPr lang="es-EC" i="0">
                                  <a:latin typeface="Cambria Math" panose="02040503050406030204" pitchFamily="18" charset="0"/>
                                </a:rPr>
                                <m:t>𝜕</m:t>
                              </m:r>
                              <m:r>
                                <a:rPr lang="es-EC" i="1">
                                  <a:latin typeface="Cambria Math" panose="02040503050406030204" pitchFamily="18" charset="0"/>
                                </a:rPr>
                                <m:t>𝑡</m:t>
                              </m:r>
                            </m:den>
                          </m:f>
                          <m:r>
                            <a:rPr lang="es-EC" i="0">
                              <a:latin typeface="Cambria Math" panose="02040503050406030204" pitchFamily="18" charset="0"/>
                            </a:rPr>
                            <m:t>+</m:t>
                          </m:r>
                          <m:d>
                            <m:dPr>
                              <m:ctrlPr>
                                <a:rPr lang="es-EC" i="1">
                                  <a:latin typeface="Cambria Math" panose="02040503050406030204" pitchFamily="18" charset="0"/>
                                </a:rPr>
                              </m:ctrlPr>
                            </m:dPr>
                            <m:e>
                              <m:acc>
                                <m:accPr>
                                  <m:chr m:val="⃗"/>
                                  <m:ctrlPr>
                                    <a:rPr lang="es-EC" i="1">
                                      <a:latin typeface="Cambria Math" panose="02040503050406030204" pitchFamily="18" charset="0"/>
                                    </a:rPr>
                                  </m:ctrlPr>
                                </m:accPr>
                                <m:e>
                                  <m:r>
                                    <a:rPr lang="es-EC" i="1">
                                      <a:latin typeface="Cambria Math" panose="02040503050406030204" pitchFamily="18" charset="0"/>
                                    </a:rPr>
                                    <m:t>𝑉</m:t>
                                  </m:r>
                                </m:e>
                              </m:acc>
                              <m:r>
                                <a:rPr lang="es-EC" i="0">
                                  <a:latin typeface="Cambria Math" panose="02040503050406030204" pitchFamily="18" charset="0"/>
                                </a:rPr>
                                <m:t>.</m:t>
                              </m:r>
                              <m:acc>
                                <m:accPr>
                                  <m:chr m:val="⃗"/>
                                  <m:ctrlPr>
                                    <a:rPr lang="es-EC" i="1">
                                      <a:latin typeface="Cambria Math" panose="02040503050406030204" pitchFamily="18" charset="0"/>
                                    </a:rPr>
                                  </m:ctrlPr>
                                </m:accPr>
                                <m:e>
                                  <m:r>
                                    <a:rPr lang="es-EC" i="0">
                                      <a:latin typeface="Cambria Math" panose="02040503050406030204" pitchFamily="18" charset="0"/>
                                    </a:rPr>
                                    <m:t>𝛻</m:t>
                                  </m:r>
                                </m:e>
                              </m:acc>
                            </m:e>
                          </m:d>
                        </m:e>
                      </m:d>
                      <m:r>
                        <a:rPr lang="es-EC" i="0">
                          <a:latin typeface="Cambria Math" panose="02040503050406030204" pitchFamily="18" charset="0"/>
                        </a:rPr>
                        <m:t>=−</m:t>
                      </m:r>
                      <m:acc>
                        <m:accPr>
                          <m:chr m:val="⃗"/>
                          <m:ctrlPr>
                            <a:rPr lang="es-EC" i="1">
                              <a:latin typeface="Cambria Math" panose="02040503050406030204" pitchFamily="18" charset="0"/>
                            </a:rPr>
                          </m:ctrlPr>
                        </m:accPr>
                        <m:e>
                          <m:r>
                            <a:rPr lang="es-EC" i="0">
                              <a:latin typeface="Cambria Math" panose="02040503050406030204" pitchFamily="18" charset="0"/>
                            </a:rPr>
                            <m:t>𝛻</m:t>
                          </m:r>
                        </m:e>
                      </m:acc>
                      <m:r>
                        <a:rPr lang="es-EC" i="1">
                          <a:latin typeface="Cambria Math" panose="02040503050406030204" pitchFamily="18" charset="0"/>
                        </a:rPr>
                        <m:t>𝑃</m:t>
                      </m:r>
                      <m:r>
                        <a:rPr lang="es-EC" i="0">
                          <a:latin typeface="Cambria Math" panose="02040503050406030204" pitchFamily="18" charset="0"/>
                        </a:rPr>
                        <m:t>+</m:t>
                      </m:r>
                      <m:r>
                        <a:rPr lang="es-EC" i="1">
                          <a:latin typeface="Cambria Math" panose="02040503050406030204" pitchFamily="18" charset="0"/>
                        </a:rPr>
                        <m:t>𝜌</m:t>
                      </m:r>
                      <m:acc>
                        <m:accPr>
                          <m:chr m:val="⃗"/>
                          <m:ctrlPr>
                            <a:rPr lang="es-EC" i="1">
                              <a:latin typeface="Cambria Math" panose="02040503050406030204" pitchFamily="18" charset="0"/>
                            </a:rPr>
                          </m:ctrlPr>
                        </m:accPr>
                        <m:e>
                          <m:r>
                            <m:rPr>
                              <m:sty m:val="p"/>
                            </m:rPr>
                            <a:rPr lang="es-EC" i="0">
                              <a:latin typeface="Cambria Math" panose="02040503050406030204" pitchFamily="18" charset="0"/>
                            </a:rPr>
                            <m:t>g</m:t>
                          </m:r>
                        </m:e>
                      </m:acc>
                      <m:r>
                        <a:rPr lang="es-EC" i="0">
                          <a:latin typeface="Cambria Math" panose="02040503050406030204" pitchFamily="18" charset="0"/>
                        </a:rPr>
                        <m:t>+</m:t>
                      </m:r>
                      <m:r>
                        <a:rPr lang="es-EC" i="1">
                          <a:latin typeface="Cambria Math" panose="02040503050406030204" pitchFamily="18" charset="0"/>
                        </a:rPr>
                        <m:t>𝜇</m:t>
                      </m:r>
                      <m:sSup>
                        <m:sSupPr>
                          <m:ctrlPr>
                            <a:rPr lang="es-EC" i="1">
                              <a:latin typeface="Cambria Math" panose="02040503050406030204" pitchFamily="18" charset="0"/>
                            </a:rPr>
                          </m:ctrlPr>
                        </m:sSupPr>
                        <m:e>
                          <m:r>
                            <a:rPr lang="es-EC" i="0">
                              <a:latin typeface="Cambria Math" panose="02040503050406030204" pitchFamily="18" charset="0"/>
                            </a:rPr>
                            <m:t>𝛻</m:t>
                          </m:r>
                        </m:e>
                        <m:sup>
                          <m:r>
                            <a:rPr lang="es-EC" i="0">
                              <a:latin typeface="Cambria Math" panose="02040503050406030204" pitchFamily="18" charset="0"/>
                            </a:rPr>
                            <m:t>2</m:t>
                          </m:r>
                        </m:sup>
                      </m:sSup>
                      <m:acc>
                        <m:accPr>
                          <m:chr m:val="⃗"/>
                          <m:ctrlPr>
                            <a:rPr lang="es-EC" i="1">
                              <a:latin typeface="Cambria Math" panose="02040503050406030204" pitchFamily="18" charset="0"/>
                            </a:rPr>
                          </m:ctrlPr>
                        </m:accPr>
                        <m:e>
                          <m:r>
                            <a:rPr lang="es-EC" i="1">
                              <a:latin typeface="Cambria Math" panose="02040503050406030204" pitchFamily="18" charset="0"/>
                            </a:rPr>
                            <m:t>𝑉</m:t>
                          </m:r>
                        </m:e>
                      </m:acc>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1193681" y="2064650"/>
                <a:ext cx="3925177" cy="808235"/>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688673" y="5064366"/>
                <a:ext cx="935191" cy="4365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r>
                        <m:rPr>
                          <m:sty m:val="p"/>
                        </m:rPr>
                        <a:rPr lang="es-EC" i="0">
                          <a:latin typeface="Cambria Math" panose="02040503050406030204" pitchFamily="18" charset="0"/>
                        </a:rPr>
                        <m:t>ρ</m:t>
                      </m:r>
                      <m:acc>
                        <m:accPr>
                          <m:chr m:val="̅"/>
                          <m:ctrlPr>
                            <a:rPr lang="es-EC" i="1">
                              <a:latin typeface="Cambria Math" panose="02040503050406030204" pitchFamily="18" charset="0"/>
                            </a:rPr>
                          </m:ctrlPr>
                        </m:accPr>
                        <m:e>
                          <m:sSubSup>
                            <m:sSubSupPr>
                              <m:ctrlPr>
                                <a:rPr lang="es-EC" i="1">
                                  <a:latin typeface="Cambria Math" panose="02040503050406030204" pitchFamily="18" charset="0"/>
                                </a:rPr>
                              </m:ctrlPr>
                            </m:sSubSupPr>
                            <m:e>
                              <m:r>
                                <m:rPr>
                                  <m:sty m:val="p"/>
                                </m:rPr>
                                <a:rPr lang="es-EC" i="0">
                                  <a:latin typeface="Cambria Math" panose="02040503050406030204" pitchFamily="18" charset="0"/>
                                </a:rPr>
                                <m:t>v</m:t>
                              </m:r>
                            </m:e>
                            <m:sub>
                              <m:r>
                                <m:rPr>
                                  <m:sty m:val="p"/>
                                </m:rPr>
                                <a:rPr lang="es-EC" i="0">
                                  <a:latin typeface="Cambria Math" panose="02040503050406030204" pitchFamily="18" charset="0"/>
                                </a:rPr>
                                <m:t>i</m:t>
                              </m:r>
                            </m:sub>
                            <m:sup>
                              <m:r>
                                <a:rPr lang="es-EC" i="0">
                                  <a:latin typeface="Cambria Math" panose="02040503050406030204" pitchFamily="18" charset="0"/>
                                </a:rPr>
                                <m:t>′</m:t>
                              </m:r>
                            </m:sup>
                          </m:sSubSup>
                          <m:sSubSup>
                            <m:sSubSupPr>
                              <m:ctrlPr>
                                <a:rPr lang="es-EC" i="1">
                                  <a:latin typeface="Cambria Math" panose="02040503050406030204" pitchFamily="18" charset="0"/>
                                </a:rPr>
                              </m:ctrlPr>
                            </m:sSubSupPr>
                            <m:e>
                              <m:r>
                                <m:rPr>
                                  <m:sty m:val="p"/>
                                </m:rPr>
                                <a:rPr lang="es-EC" i="0">
                                  <a:latin typeface="Cambria Math" panose="02040503050406030204" pitchFamily="18" charset="0"/>
                                </a:rPr>
                                <m:t>v</m:t>
                              </m:r>
                            </m:e>
                            <m:sub>
                              <m:r>
                                <m:rPr>
                                  <m:sty m:val="p"/>
                                </m:rPr>
                                <a:rPr lang="es-EC" i="0">
                                  <a:latin typeface="Cambria Math" panose="02040503050406030204" pitchFamily="18" charset="0"/>
                                </a:rPr>
                                <m:t>j</m:t>
                              </m:r>
                            </m:sub>
                            <m:sup>
                              <m:r>
                                <a:rPr lang="es-EC" i="0">
                                  <a:latin typeface="Cambria Math" panose="02040503050406030204" pitchFamily="18" charset="0"/>
                                </a:rPr>
                                <m:t>′</m:t>
                              </m:r>
                            </m:sup>
                          </m:sSubSup>
                        </m:e>
                      </m:acc>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2688673" y="5064366"/>
                <a:ext cx="935191" cy="436594"/>
              </a:xfrm>
              <a:prstGeom prst="rect">
                <a:avLst/>
              </a:prstGeom>
              <a:blipFill rotWithShape="0">
                <a:blip r:embed="rId3"/>
                <a:stretch>
                  <a:fillRect b="-985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066860" y="3940945"/>
                <a:ext cx="2693621"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𝜏</m:t>
                      </m:r>
                      <m:r>
                        <a:rPr lang="es-EC" i="0">
                          <a:latin typeface="Cambria Math" panose="02040503050406030204" pitchFamily="18" charset="0"/>
                        </a:rPr>
                        <m:t>=−</m:t>
                      </m:r>
                      <m:r>
                        <a:rPr lang="es-EC" i="1">
                          <a:latin typeface="Cambria Math" panose="02040503050406030204" pitchFamily="18" charset="0"/>
                        </a:rPr>
                        <m:t>𝜌</m:t>
                      </m:r>
                      <m:acc>
                        <m:accPr>
                          <m:chr m:val="̅"/>
                          <m:ctrlPr>
                            <a:rPr lang="es-EC" i="1">
                              <a:latin typeface="Cambria Math" panose="02040503050406030204" pitchFamily="18" charset="0"/>
                            </a:rPr>
                          </m:ctrlPr>
                        </m:accPr>
                        <m:e>
                          <m:r>
                            <a:rPr lang="es-EC" i="1">
                              <a:latin typeface="Cambria Math" panose="02040503050406030204" pitchFamily="18" charset="0"/>
                            </a:rPr>
                            <m:t>𝑢</m:t>
                          </m:r>
                          <m:r>
                            <a:rPr lang="es-EC" i="0">
                              <a:latin typeface="Cambria Math" panose="02040503050406030204" pitchFamily="18" charset="0"/>
                            </a:rPr>
                            <m:t>′</m:t>
                          </m:r>
                          <m:r>
                            <a:rPr lang="es-EC" i="1">
                              <a:latin typeface="Cambria Math" panose="02040503050406030204" pitchFamily="18" charset="0"/>
                            </a:rPr>
                            <m:t>𝑣</m:t>
                          </m:r>
                          <m:r>
                            <a:rPr lang="es-EC" i="0">
                              <a:latin typeface="Cambria Math" panose="02040503050406030204" pitchFamily="18" charset="0"/>
                            </a:rPr>
                            <m:t>′</m:t>
                          </m:r>
                        </m:e>
                      </m:acc>
                      <m:r>
                        <a:rPr lang="es-EC" i="0">
                          <a:latin typeface="Cambria Math" panose="02040503050406030204" pitchFamily="18" charset="0"/>
                        </a:rPr>
                        <m:t>=</m:t>
                      </m:r>
                      <m:r>
                        <a:rPr lang="es-EC" i="1">
                          <a:latin typeface="Cambria Math" panose="02040503050406030204" pitchFamily="18" charset="0"/>
                        </a:rPr>
                        <m:t>𝜌</m:t>
                      </m:r>
                      <m:sSubSup>
                        <m:sSubSupPr>
                          <m:ctrlPr>
                            <a:rPr lang="es-EC" i="1">
                              <a:latin typeface="Cambria Math" panose="02040503050406030204" pitchFamily="18" charset="0"/>
                            </a:rPr>
                          </m:ctrlPr>
                        </m:sSubSupPr>
                        <m:e>
                          <m:r>
                            <a:rPr lang="es-EC" i="1">
                              <a:latin typeface="Cambria Math" panose="02040503050406030204" pitchFamily="18" charset="0"/>
                            </a:rPr>
                            <m:t>𝑙</m:t>
                          </m:r>
                        </m:e>
                        <m:sub>
                          <m:r>
                            <a:rPr lang="es-EC" i="1">
                              <a:latin typeface="Cambria Math" panose="02040503050406030204" pitchFamily="18" charset="0"/>
                            </a:rPr>
                            <m:t>𝑚</m:t>
                          </m:r>
                        </m:sub>
                        <m:sup>
                          <m:r>
                            <a:rPr lang="es-EC" i="0">
                              <a:latin typeface="Cambria Math" panose="02040503050406030204" pitchFamily="18" charset="0"/>
                            </a:rPr>
                            <m:t>2</m:t>
                          </m:r>
                        </m:sup>
                      </m:sSub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m:t>
                                  </m:r>
                                  <m:r>
                                    <a:rPr lang="es-EC" i="1">
                                      <a:latin typeface="Cambria Math" panose="02040503050406030204" pitchFamily="18" charset="0"/>
                                    </a:rPr>
                                    <m:t>𝑢</m:t>
                                  </m:r>
                                </m:num>
                                <m:den>
                                  <m:r>
                                    <a:rPr lang="es-EC" i="0">
                                      <a:latin typeface="Cambria Math" panose="02040503050406030204" pitchFamily="18" charset="0"/>
                                    </a:rPr>
                                    <m:t>𝜕</m:t>
                                  </m:r>
                                  <m:r>
                                    <a:rPr lang="es-EC" i="1">
                                      <a:latin typeface="Cambria Math" panose="02040503050406030204" pitchFamily="18" charset="0"/>
                                    </a:rPr>
                                    <m:t>𝑦</m:t>
                                  </m:r>
                                </m:den>
                              </m:f>
                            </m:e>
                          </m:d>
                        </m:e>
                        <m:sup>
                          <m:r>
                            <a:rPr lang="es-EC" i="0">
                              <a:latin typeface="Cambria Math" panose="02040503050406030204" pitchFamily="18" charset="0"/>
                            </a:rPr>
                            <m:t>2</m:t>
                          </m:r>
                        </m:sup>
                      </m:sSup>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2066860" y="3940945"/>
                <a:ext cx="2693621" cy="769378"/>
              </a:xfrm>
              <a:prstGeom prst="rect">
                <a:avLst/>
              </a:prstGeom>
              <a:blipFill rotWithShape="0">
                <a:blip r:embed="rId4"/>
                <a:stretch>
                  <a:fillRect/>
                </a:stretch>
              </a:blipFill>
            </p:spPr>
            <p:txBody>
              <a:bodyPr/>
              <a:lstStyle/>
              <a:p>
                <a:r>
                  <a:rPr lang="es-EC">
                    <a:noFill/>
                  </a:rPr>
                  <a:t> </a:t>
                </a:r>
              </a:p>
            </p:txBody>
          </p:sp>
        </mc:Fallback>
      </mc:AlternateContent>
      <p:sp>
        <p:nvSpPr>
          <p:cNvPr id="7" name="CuadroTexto 6"/>
          <p:cNvSpPr txBox="1"/>
          <p:nvPr/>
        </p:nvSpPr>
        <p:spPr>
          <a:xfrm>
            <a:off x="1193681" y="896286"/>
            <a:ext cx="10508005" cy="646331"/>
          </a:xfrm>
          <a:prstGeom prst="rect">
            <a:avLst/>
          </a:prstGeom>
          <a:noFill/>
        </p:spPr>
        <p:txBody>
          <a:bodyPr wrap="none" rtlCol="0">
            <a:spAutoFit/>
          </a:bodyPr>
          <a:lstStyle/>
          <a:p>
            <a:r>
              <a:rPr lang="es-EC" b="1" dirty="0" smtClean="0"/>
              <a:t>ANÁLISIS </a:t>
            </a:r>
            <a:r>
              <a:rPr lang="es-EC" b="1" dirty="0"/>
              <a:t>DEL PROBLEMA DE CIERRE EN LAS ECUACIONES DE LOS MODELOS DE TURBULENCIA </a:t>
            </a:r>
          </a:p>
          <a:p>
            <a:endParaRPr lang="es-EC" dirty="0"/>
          </a:p>
        </p:txBody>
      </p:sp>
      <p:pic>
        <p:nvPicPr>
          <p:cNvPr id="8" name="Imagen 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460" y="1690477"/>
            <a:ext cx="3610479" cy="3019846"/>
          </a:xfrm>
          <a:prstGeom prst="rect">
            <a:avLst/>
          </a:prstGeom>
        </p:spPr>
      </p:pic>
      <p:sp>
        <p:nvSpPr>
          <p:cNvPr id="9" name="CuadroTexto 8"/>
          <p:cNvSpPr txBox="1"/>
          <p:nvPr/>
        </p:nvSpPr>
        <p:spPr>
          <a:xfrm>
            <a:off x="6716460" y="4710323"/>
            <a:ext cx="4631565" cy="2031325"/>
          </a:xfrm>
          <a:prstGeom prst="rect">
            <a:avLst/>
          </a:prstGeom>
          <a:noFill/>
        </p:spPr>
        <p:txBody>
          <a:bodyPr wrap="square" rtlCol="0">
            <a:spAutoFit/>
          </a:bodyPr>
          <a:lstStyle/>
          <a:p>
            <a:r>
              <a:rPr lang="es-EC" dirty="0" smtClean="0"/>
              <a:t>Ilustración de condición no estacionaria de una capa límite turbulenta las líneas delgadas son perfiles instantáneos, y la línea gruesa es un perfil promediado en el tiempo</a:t>
            </a:r>
          </a:p>
          <a:p>
            <a:r>
              <a:rPr lang="es-EC" dirty="0" smtClean="0"/>
              <a:t>Tomado de: Mecánica de fluidos </a:t>
            </a:r>
            <a:r>
              <a:rPr lang="es-EC" dirty="0" err="1" smtClean="0"/>
              <a:t>cengel</a:t>
            </a:r>
            <a:r>
              <a:rPr lang="es-EC" dirty="0" smtClean="0"/>
              <a:t>, ed1, </a:t>
            </a:r>
            <a:r>
              <a:rPr lang="es-EC" dirty="0" err="1" smtClean="0"/>
              <a:t>pag</a:t>
            </a:r>
            <a:r>
              <a:rPr lang="es-EC" dirty="0" smtClean="0"/>
              <a:t> 529</a:t>
            </a:r>
            <a:endParaRPr lang="es-EC" dirty="0"/>
          </a:p>
        </p:txBody>
      </p:sp>
      <p:sp>
        <p:nvSpPr>
          <p:cNvPr id="11" name="CuadroTexto 10"/>
          <p:cNvSpPr txBox="1"/>
          <p:nvPr/>
        </p:nvSpPr>
        <p:spPr>
          <a:xfrm>
            <a:off x="1308081" y="3037583"/>
            <a:ext cx="4631565" cy="369332"/>
          </a:xfrm>
          <a:prstGeom prst="rect">
            <a:avLst/>
          </a:prstGeom>
          <a:noFill/>
        </p:spPr>
        <p:txBody>
          <a:bodyPr wrap="square" rtlCol="0">
            <a:spAutoFit/>
          </a:bodyPr>
          <a:lstStyle/>
          <a:p>
            <a:r>
              <a:rPr lang="es-EC" dirty="0" smtClean="0"/>
              <a:t>Ecuación de </a:t>
            </a:r>
            <a:r>
              <a:rPr lang="es-EC" dirty="0" err="1" smtClean="0"/>
              <a:t>Navier</a:t>
            </a:r>
            <a:r>
              <a:rPr lang="es-EC" dirty="0" smtClean="0"/>
              <a:t> Stokes</a:t>
            </a:r>
            <a:endParaRPr lang="es-EC" dirty="0"/>
          </a:p>
        </p:txBody>
      </p:sp>
      <p:sp>
        <p:nvSpPr>
          <p:cNvPr id="12" name="CuadroTexto 11"/>
          <p:cNvSpPr txBox="1"/>
          <p:nvPr/>
        </p:nvSpPr>
        <p:spPr>
          <a:xfrm>
            <a:off x="1193681" y="5670337"/>
            <a:ext cx="4631565" cy="369332"/>
          </a:xfrm>
          <a:prstGeom prst="rect">
            <a:avLst/>
          </a:prstGeom>
          <a:noFill/>
        </p:spPr>
        <p:txBody>
          <a:bodyPr wrap="square" rtlCol="0">
            <a:spAutoFit/>
          </a:bodyPr>
          <a:lstStyle/>
          <a:p>
            <a:r>
              <a:rPr lang="es-EC" dirty="0" smtClean="0"/>
              <a:t>Término no lineal de la ecuación RANS</a:t>
            </a:r>
            <a:endParaRPr lang="es-EC" dirty="0"/>
          </a:p>
        </p:txBody>
      </p:sp>
    </p:spTree>
    <p:extLst>
      <p:ext uri="{BB962C8B-B14F-4D97-AF65-F5344CB8AC3E}">
        <p14:creationId xmlns:p14="http://schemas.microsoft.com/office/powerpoint/2010/main" val="302563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5580" y="610791"/>
            <a:ext cx="9567371" cy="1507067"/>
          </a:xfrm>
        </p:spPr>
        <p:txBody>
          <a:bodyPr/>
          <a:lstStyle/>
          <a:p>
            <a:pPr algn="ctr"/>
            <a:r>
              <a:rPr lang="es-EC" dirty="0" smtClean="0"/>
              <a:t>EJEMPLOS RELACIONADOS EN LA NATURALEZA</a:t>
            </a:r>
            <a:endParaRPr lang="es-EC" dirty="0"/>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610" y="2117858"/>
            <a:ext cx="1245783" cy="3015780"/>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74" y="5285151"/>
            <a:ext cx="2684251" cy="1273019"/>
          </a:xfrm>
          <a:prstGeom prst="rect">
            <a:avLst/>
          </a:prstGeom>
        </p:spPr>
      </p:pic>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425" y="3288799"/>
            <a:ext cx="3329440" cy="1112830"/>
          </a:xfrm>
          <a:prstGeom prst="rect">
            <a:avLst/>
          </a:prstGeom>
        </p:spPr>
      </p:pic>
      <p:pic>
        <p:nvPicPr>
          <p:cNvPr id="8" name="Imagen 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8746" y="5301798"/>
            <a:ext cx="2910119" cy="1174111"/>
          </a:xfrm>
          <a:prstGeom prst="rect">
            <a:avLst/>
          </a:prstGeom>
        </p:spPr>
      </p:pic>
      <p:pic>
        <p:nvPicPr>
          <p:cNvPr id="9" name="Imagen 8" descr="Recorte de pantalla"/>
          <p:cNvPicPr>
            <a:picLocks noChangeAspect="1"/>
          </p:cNvPicPr>
          <p:nvPr/>
        </p:nvPicPr>
        <p:blipFill rotWithShape="1">
          <a:blip r:embed="rId6">
            <a:extLst>
              <a:ext uri="{28A0092B-C50C-407E-A947-70E740481C1C}">
                <a14:useLocalDpi xmlns:a14="http://schemas.microsoft.com/office/drawing/2010/main" val="0"/>
              </a:ext>
            </a:extLst>
          </a:blip>
          <a:srcRect l="2884" b="61444"/>
          <a:stretch/>
        </p:blipFill>
        <p:spPr>
          <a:xfrm>
            <a:off x="7272269" y="2117858"/>
            <a:ext cx="3173139" cy="2726963"/>
          </a:xfrm>
          <a:prstGeom prst="rect">
            <a:avLst/>
          </a:prstGeom>
        </p:spPr>
      </p:pic>
      <p:pic>
        <p:nvPicPr>
          <p:cNvPr id="10" name="Imagen 9"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5599" y="5264880"/>
            <a:ext cx="2886478" cy="1247949"/>
          </a:xfrm>
          <a:prstGeom prst="rect">
            <a:avLst/>
          </a:prstGeom>
        </p:spPr>
      </p:pic>
    </p:spTree>
    <p:extLst>
      <p:ext uri="{BB962C8B-B14F-4D97-AF65-F5344CB8AC3E}">
        <p14:creationId xmlns:p14="http://schemas.microsoft.com/office/powerpoint/2010/main" val="2598094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95" y="937898"/>
            <a:ext cx="2914205" cy="3039546"/>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1" y="4199841"/>
            <a:ext cx="3873498" cy="2312457"/>
          </a:xfrm>
          <a:prstGeom prst="rect">
            <a:avLst/>
          </a:prstGeom>
        </p:spPr>
      </p:pic>
      <p:pic>
        <p:nvPicPr>
          <p:cNvPr id="7" name="Imagen 6"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601" y="4213110"/>
            <a:ext cx="2549615" cy="1646263"/>
          </a:xfrm>
          <a:prstGeom prst="rect">
            <a:avLst/>
          </a:prstGeom>
        </p:spPr>
      </p:pic>
      <p:sp>
        <p:nvSpPr>
          <p:cNvPr id="8" name="Rectángulo 7"/>
          <p:cNvSpPr/>
          <p:nvPr/>
        </p:nvSpPr>
        <p:spPr>
          <a:xfrm>
            <a:off x="3380505" y="346169"/>
            <a:ext cx="4405373" cy="369332"/>
          </a:xfrm>
          <a:prstGeom prst="rect">
            <a:avLst/>
          </a:prstGeom>
        </p:spPr>
        <p:txBody>
          <a:bodyPr wrap="none">
            <a:spAutoFit/>
          </a:bodyPr>
          <a:lstStyle/>
          <a:p>
            <a:r>
              <a:rPr lang="es-EC" dirty="0" smtClean="0"/>
              <a:t>EJEMPLOS DE ADIMENSIONALIZACIÓN</a:t>
            </a:r>
            <a:endParaRPr lang="es-EC" dirty="0"/>
          </a:p>
        </p:txBody>
      </p:sp>
      <p:pic>
        <p:nvPicPr>
          <p:cNvPr id="9" name="Imagen 8"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444" y="707445"/>
            <a:ext cx="3677412" cy="3783491"/>
          </a:xfrm>
          <a:prstGeom prst="rect">
            <a:avLst/>
          </a:prstGeom>
        </p:spPr>
      </p:pic>
      <p:pic>
        <p:nvPicPr>
          <p:cNvPr id="10" name="Imagen 9"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7474" y="5413439"/>
            <a:ext cx="2629068" cy="1204793"/>
          </a:xfrm>
          <a:prstGeom prst="rect">
            <a:avLst/>
          </a:prstGeom>
        </p:spPr>
      </p:pic>
      <p:sp>
        <p:nvSpPr>
          <p:cNvPr id="12" name="CuadroTexto 11"/>
          <p:cNvSpPr txBox="1"/>
          <p:nvPr/>
        </p:nvSpPr>
        <p:spPr>
          <a:xfrm>
            <a:off x="3702241" y="3109647"/>
            <a:ext cx="3943160" cy="649553"/>
          </a:xfrm>
          <a:prstGeom prst="rect">
            <a:avLst/>
          </a:prstGeom>
          <a:noFill/>
        </p:spPr>
        <p:txBody>
          <a:bodyPr wrap="square" rtlCol="0">
            <a:spAutoFit/>
          </a:bodyPr>
          <a:lstStyle/>
          <a:p>
            <a:r>
              <a:rPr lang="es-EC" dirty="0" smtClean="0"/>
              <a:t>Tomado de: Mecánica de fluidos </a:t>
            </a:r>
            <a:r>
              <a:rPr lang="es-EC" dirty="0" err="1" smtClean="0"/>
              <a:t>cengel</a:t>
            </a:r>
            <a:r>
              <a:rPr lang="es-EC" dirty="0" smtClean="0"/>
              <a:t>, ed1, </a:t>
            </a:r>
            <a:r>
              <a:rPr lang="es-EC" dirty="0" err="1" smtClean="0"/>
              <a:t>pag</a:t>
            </a:r>
            <a:r>
              <a:rPr lang="es-EC" dirty="0" smtClean="0"/>
              <a:t> 488</a:t>
            </a:r>
            <a:endParaRPr lang="es-EC" dirty="0"/>
          </a:p>
        </p:txBody>
      </p:sp>
      <p:pic>
        <p:nvPicPr>
          <p:cNvPr id="13" name="Imagen 12"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1574" y="1432628"/>
            <a:ext cx="3297670" cy="1446463"/>
          </a:xfrm>
          <a:prstGeom prst="rect">
            <a:avLst/>
          </a:prstGeom>
        </p:spPr>
      </p:pic>
      <p:sp>
        <p:nvSpPr>
          <p:cNvPr id="14" name="CuadroTexto 13"/>
          <p:cNvSpPr txBox="1"/>
          <p:nvPr/>
        </p:nvSpPr>
        <p:spPr>
          <a:xfrm>
            <a:off x="5390866" y="5554170"/>
            <a:ext cx="4790024" cy="923330"/>
          </a:xfrm>
          <a:prstGeom prst="rect">
            <a:avLst/>
          </a:prstGeom>
          <a:noFill/>
        </p:spPr>
        <p:txBody>
          <a:bodyPr wrap="square" rtlCol="0">
            <a:spAutoFit/>
          </a:bodyPr>
          <a:lstStyle/>
          <a:p>
            <a:endParaRPr lang="es-EC" dirty="0" smtClean="0"/>
          </a:p>
          <a:p>
            <a:r>
              <a:rPr lang="es-EC" dirty="0" smtClean="0"/>
              <a:t>Tomado de: Mecánica de fluidos </a:t>
            </a:r>
            <a:r>
              <a:rPr lang="es-EC" dirty="0" err="1" smtClean="0"/>
              <a:t>cengel</a:t>
            </a:r>
            <a:r>
              <a:rPr lang="es-EC" dirty="0" smtClean="0"/>
              <a:t>, ed1, </a:t>
            </a:r>
            <a:r>
              <a:rPr lang="es-EC" dirty="0" err="1" smtClean="0"/>
              <a:t>pag</a:t>
            </a:r>
            <a:r>
              <a:rPr lang="es-EC" dirty="0" smtClean="0"/>
              <a:t> 522</a:t>
            </a:r>
            <a:endParaRPr lang="es-EC" dirty="0"/>
          </a:p>
        </p:txBody>
      </p:sp>
      <p:pic>
        <p:nvPicPr>
          <p:cNvPr id="19" name="Imagen 18" descr="Recorte de pantall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8228" y="4668809"/>
            <a:ext cx="879628" cy="554548"/>
          </a:xfrm>
          <a:prstGeom prst="rect">
            <a:avLst/>
          </a:prstGeom>
        </p:spPr>
      </p:pic>
      <p:sp>
        <p:nvSpPr>
          <p:cNvPr id="20" name="CuadroTexto 19"/>
          <p:cNvSpPr txBox="1"/>
          <p:nvPr/>
        </p:nvSpPr>
        <p:spPr>
          <a:xfrm>
            <a:off x="7486242" y="4213110"/>
            <a:ext cx="3520530" cy="1200329"/>
          </a:xfrm>
          <a:prstGeom prst="rect">
            <a:avLst/>
          </a:prstGeom>
          <a:noFill/>
        </p:spPr>
        <p:txBody>
          <a:bodyPr wrap="square" rtlCol="0">
            <a:spAutoFit/>
          </a:bodyPr>
          <a:lstStyle/>
          <a:p>
            <a:endParaRPr lang="es-EC" dirty="0" smtClean="0"/>
          </a:p>
          <a:p>
            <a:r>
              <a:rPr lang="es-EC" dirty="0" smtClean="0"/>
              <a:t>Variable de similitud de </a:t>
            </a:r>
            <a:r>
              <a:rPr lang="es-EC" dirty="0" err="1" smtClean="0"/>
              <a:t>Blasius</a:t>
            </a:r>
            <a:r>
              <a:rPr lang="es-EC" dirty="0" smtClean="0"/>
              <a:t> (resuelta por Heinrich </a:t>
            </a:r>
            <a:r>
              <a:rPr lang="es-EC" dirty="0" err="1" smtClean="0"/>
              <a:t>Blasius</a:t>
            </a:r>
            <a:r>
              <a:rPr lang="es-EC" dirty="0" smtClean="0"/>
              <a:t> en 1908)</a:t>
            </a:r>
            <a:endParaRPr lang="es-EC" dirty="0"/>
          </a:p>
        </p:txBody>
      </p:sp>
    </p:spTree>
    <p:extLst>
      <p:ext uri="{BB962C8B-B14F-4D97-AF65-F5344CB8AC3E}">
        <p14:creationId xmlns:p14="http://schemas.microsoft.com/office/powerpoint/2010/main" val="415033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045" y="353777"/>
            <a:ext cx="2930755" cy="3506741"/>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61" y="429572"/>
            <a:ext cx="2886478" cy="1638529"/>
          </a:xfrm>
          <a:prstGeom prst="rect">
            <a:avLst/>
          </a:prstGeom>
        </p:spPr>
      </p:pic>
      <p:sp>
        <p:nvSpPr>
          <p:cNvPr id="6" name="CuadroTexto 5"/>
          <p:cNvSpPr txBox="1"/>
          <p:nvPr/>
        </p:nvSpPr>
        <p:spPr>
          <a:xfrm>
            <a:off x="6553927" y="5657671"/>
            <a:ext cx="4790024" cy="1200329"/>
          </a:xfrm>
          <a:prstGeom prst="rect">
            <a:avLst/>
          </a:prstGeom>
          <a:noFill/>
        </p:spPr>
        <p:txBody>
          <a:bodyPr wrap="square" rtlCol="0">
            <a:spAutoFit/>
          </a:bodyPr>
          <a:lstStyle/>
          <a:p>
            <a:endParaRPr lang="es-EC" dirty="0" smtClean="0"/>
          </a:p>
          <a:p>
            <a:r>
              <a:rPr lang="es-EC" dirty="0" smtClean="0"/>
              <a:t>Tomado de: Mecánica de fluidos Fundamentos y aplicaciones, </a:t>
            </a:r>
            <a:r>
              <a:rPr lang="es-EC" dirty="0" err="1" smtClean="0"/>
              <a:t>cengel</a:t>
            </a:r>
            <a:r>
              <a:rPr lang="es-EC" dirty="0" smtClean="0"/>
              <a:t>, ed1, </a:t>
            </a:r>
            <a:r>
              <a:rPr lang="es-EC" dirty="0" err="1" smtClean="0"/>
              <a:t>pag</a:t>
            </a:r>
            <a:r>
              <a:rPr lang="es-EC" dirty="0" smtClean="0"/>
              <a:t> 562,563,564,574</a:t>
            </a:r>
            <a:endParaRPr lang="es-EC" dirty="0"/>
          </a:p>
        </p:txBody>
      </p:sp>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045" y="4007706"/>
            <a:ext cx="2670392" cy="2588478"/>
          </a:xfrm>
          <a:prstGeom prst="rect">
            <a:avLst/>
          </a:prstGeom>
        </p:spPr>
      </p:pic>
      <p:pic>
        <p:nvPicPr>
          <p:cNvPr id="8" name="Imagen 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461" y="2362489"/>
            <a:ext cx="4734586" cy="2143424"/>
          </a:xfrm>
          <a:prstGeom prst="rect">
            <a:avLst/>
          </a:prstGeom>
        </p:spPr>
      </p:pic>
      <p:pic>
        <p:nvPicPr>
          <p:cNvPr id="9" name="Imagen 8"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9461" y="4543097"/>
            <a:ext cx="3487939" cy="1376818"/>
          </a:xfrm>
          <a:prstGeom prst="rect">
            <a:avLst/>
          </a:prstGeom>
        </p:spPr>
      </p:pic>
    </p:spTree>
    <p:extLst>
      <p:ext uri="{BB962C8B-B14F-4D97-AF65-F5344CB8AC3E}">
        <p14:creationId xmlns:p14="http://schemas.microsoft.com/office/powerpoint/2010/main" val="221891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8003" y="572155"/>
            <a:ext cx="4209761" cy="1153615"/>
          </a:xfrm>
        </p:spPr>
        <p:txBody>
          <a:bodyPr/>
          <a:lstStyle/>
          <a:p>
            <a:r>
              <a:rPr lang="es-EC" dirty="0" smtClean="0"/>
              <a:t>CONCLUSIONES </a:t>
            </a:r>
            <a:endParaRPr lang="es-EC" dirty="0"/>
          </a:p>
        </p:txBody>
      </p:sp>
      <p:sp>
        <p:nvSpPr>
          <p:cNvPr id="5" name="Rectángulo 4"/>
          <p:cNvSpPr/>
          <p:nvPr/>
        </p:nvSpPr>
        <p:spPr>
          <a:xfrm>
            <a:off x="1238002" y="1088034"/>
            <a:ext cx="10469219" cy="3693319"/>
          </a:xfrm>
          <a:prstGeom prst="rect">
            <a:avLst/>
          </a:prstGeom>
        </p:spPr>
        <p:txBody>
          <a:bodyPr wrap="square">
            <a:spAutoFit/>
          </a:bodyPr>
          <a:lstStyle/>
          <a:p>
            <a:pPr lvl="0"/>
            <a:r>
              <a:rPr lang="es-EC" dirty="0" smtClean="0"/>
              <a:t>1) Se </a:t>
            </a:r>
            <a:r>
              <a:rPr lang="es-EC" dirty="0"/>
              <a:t>logró obtener experimentalmente los resultados, requeridos para el análisis aerodinámico de la esfera, estos se encuentran en el intervalo que indica la literatura.</a:t>
            </a:r>
          </a:p>
          <a:p>
            <a:pPr lvl="0"/>
            <a:r>
              <a:rPr lang="es-EC" dirty="0"/>
              <a:t>Los valores obtenidos </a:t>
            </a:r>
            <a:r>
              <a:rPr lang="es-EC" dirty="0" smtClean="0"/>
              <a:t>varían </a:t>
            </a:r>
            <a:r>
              <a:rPr lang="es-EC" dirty="0"/>
              <a:t>entre 0.49 y 0.43 demostrando que el valor de cd de una esfera tiende a estabilizarse en el rango de Reynolds de 10^4 a 10^5 considerado.</a:t>
            </a:r>
          </a:p>
          <a:p>
            <a:pPr lvl="0"/>
            <a:r>
              <a:rPr lang="es-EC" dirty="0" smtClean="0"/>
              <a:t>2)Las </a:t>
            </a:r>
            <a:r>
              <a:rPr lang="es-EC" dirty="0"/>
              <a:t>suposiciones planteadas acerca del flujo fueron las adecuadas para poder modelarlo en la realidad. Esto pone en evidencia la importancia que tiene  la </a:t>
            </a:r>
            <a:r>
              <a:rPr lang="es-EC" dirty="0" err="1"/>
              <a:t>adimensionalización</a:t>
            </a:r>
            <a:r>
              <a:rPr lang="es-EC" dirty="0"/>
              <a:t> en las ecuaciones.</a:t>
            </a:r>
          </a:p>
          <a:p>
            <a:pPr lvl="0"/>
            <a:r>
              <a:rPr lang="es-EC" dirty="0" smtClean="0"/>
              <a:t>3) </a:t>
            </a:r>
            <a:r>
              <a:rPr lang="es-EC" dirty="0"/>
              <a:t>Los resultados de la simulaciones se acercan a los  experimentales, pero el comportamiento del flujo en la superficie  no se ajusta al que los modelos turbulentos considerados entregan. Existe problema en el modelamiento de los remolinos de mayor grado.</a:t>
            </a:r>
          </a:p>
          <a:p>
            <a:r>
              <a:rPr lang="es-EC" dirty="0"/>
              <a:t> </a:t>
            </a:r>
          </a:p>
          <a:p>
            <a:endParaRPr lang="es-EC" dirty="0"/>
          </a:p>
        </p:txBody>
      </p:sp>
      <p:sp>
        <p:nvSpPr>
          <p:cNvPr id="6" name="Título 1"/>
          <p:cNvSpPr txBox="1">
            <a:spLocks/>
          </p:cNvSpPr>
          <p:nvPr/>
        </p:nvSpPr>
        <p:spPr>
          <a:xfrm>
            <a:off x="1238002" y="4143616"/>
            <a:ext cx="5308572" cy="115361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RECOMENDACION </a:t>
            </a:r>
            <a:endParaRPr lang="es-EC" dirty="0"/>
          </a:p>
        </p:txBody>
      </p:sp>
      <p:sp>
        <p:nvSpPr>
          <p:cNvPr id="7" name="Título 1"/>
          <p:cNvSpPr txBox="1">
            <a:spLocks/>
          </p:cNvSpPr>
          <p:nvPr/>
        </p:nvSpPr>
        <p:spPr>
          <a:xfrm>
            <a:off x="1136402" y="4966277"/>
            <a:ext cx="10132364" cy="115361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1400" dirty="0"/>
              <a:t>Se recomienda utilizar un modelo más detallado que tome en </a:t>
            </a:r>
            <a:r>
              <a:rPr lang="es-EC" sz="1400" dirty="0" smtClean="0"/>
              <a:t>consideración </a:t>
            </a:r>
            <a:r>
              <a:rPr lang="es-EC" sz="1400" dirty="0"/>
              <a:t>los remolinos de mayor grado en la estela. Un modelo tipo Les es el adecuado; siempre que sea posible debido a su alto costo computacional y altos requerimientos de mallado</a:t>
            </a:r>
          </a:p>
          <a:p>
            <a:r>
              <a:rPr lang="es-EC" sz="1400" dirty="0" smtClean="0"/>
              <a:t> </a:t>
            </a:r>
            <a:endParaRPr lang="es-EC" sz="1400" dirty="0"/>
          </a:p>
        </p:txBody>
      </p:sp>
    </p:spTree>
    <p:extLst>
      <p:ext uri="{BB962C8B-B14F-4D97-AF65-F5344CB8AC3E}">
        <p14:creationId xmlns:p14="http://schemas.microsoft.com/office/powerpoint/2010/main" val="158223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500" y="303952"/>
            <a:ext cx="8534400" cy="1507067"/>
          </a:xfrm>
        </p:spPr>
        <p:txBody>
          <a:bodyPr/>
          <a:lstStyle/>
          <a:p>
            <a:r>
              <a:rPr lang="es-EC" b="1" dirty="0" smtClean="0"/>
              <a:t>AERODINÁMICA DE LA ESFERA</a:t>
            </a:r>
            <a:endParaRPr lang="es-EC" b="1"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733195" y="1811018"/>
            <a:ext cx="4762037" cy="3237229"/>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693" y="1811018"/>
            <a:ext cx="5353512" cy="3237231"/>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872028" y="5438894"/>
                <a:ext cx="2093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R</m:t>
                      </m:r>
                      <m:r>
                        <m:rPr>
                          <m:sty m:val="p"/>
                        </m:rPr>
                        <a:rPr lang="es-EC" i="0">
                          <a:latin typeface="Cambria Math" panose="02040503050406030204" pitchFamily="18" charset="0"/>
                        </a:rPr>
                        <m:t>e</m:t>
                      </m:r>
                      <m:r>
                        <a:rPr lang="es-EC" i="0">
                          <a:latin typeface="Cambria Math" panose="02040503050406030204" pitchFamily="18" charset="0"/>
                        </a:rPr>
                        <m:t>1=4,15∗10</m:t>
                      </m:r>
                      <m:r>
                        <m:rPr>
                          <m:lit/>
                        </m:rPr>
                        <a:rPr lang="es-EC" i="0">
                          <a:latin typeface="Cambria Math" panose="02040503050406030204" pitchFamily="18" charset="0"/>
                        </a:rPr>
                        <m:t>^</m:t>
                      </m:r>
                      <m:r>
                        <a:rPr lang="es-EC" i="0">
                          <a:latin typeface="Cambria Math" panose="02040503050406030204" pitchFamily="18" charset="0"/>
                        </a:rPr>
                        <m:t>4</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872028" y="5438894"/>
                <a:ext cx="2093843" cy="36933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114213" y="5438894"/>
                <a:ext cx="2093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R</m:t>
                      </m:r>
                      <m:r>
                        <m:rPr>
                          <m:sty m:val="p"/>
                        </m:rPr>
                        <a:rPr lang="es-EC" i="0">
                          <a:latin typeface="Cambria Math" panose="02040503050406030204" pitchFamily="18" charset="0"/>
                        </a:rPr>
                        <m:t>e</m:t>
                      </m:r>
                      <m:r>
                        <a:rPr lang="es-EC" i="0">
                          <a:latin typeface="Cambria Math" panose="02040503050406030204" pitchFamily="18" charset="0"/>
                        </a:rPr>
                        <m:t>2=6,22∗10</m:t>
                      </m:r>
                      <m:r>
                        <m:rPr>
                          <m:lit/>
                        </m:rPr>
                        <a:rPr lang="es-EC" i="0">
                          <a:latin typeface="Cambria Math" panose="02040503050406030204" pitchFamily="18" charset="0"/>
                        </a:rPr>
                        <m:t>^</m:t>
                      </m:r>
                      <m:r>
                        <a:rPr lang="es-EC" i="0">
                          <a:latin typeface="Cambria Math" panose="02040503050406030204" pitchFamily="18" charset="0"/>
                        </a:rPr>
                        <m:t>4</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114213" y="5438894"/>
                <a:ext cx="2093843" cy="369332"/>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495231" y="5438894"/>
                <a:ext cx="2093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R</m:t>
                      </m:r>
                      <m:r>
                        <m:rPr>
                          <m:sty m:val="p"/>
                        </m:rPr>
                        <a:rPr lang="es-EC" i="0">
                          <a:latin typeface="Cambria Math" panose="02040503050406030204" pitchFamily="18" charset="0"/>
                        </a:rPr>
                        <m:t>e</m:t>
                      </m:r>
                      <m:r>
                        <a:rPr lang="es-EC" i="0">
                          <a:latin typeface="Cambria Math" panose="02040503050406030204" pitchFamily="18" charset="0"/>
                        </a:rPr>
                        <m:t>3=9,04∗10</m:t>
                      </m:r>
                      <m:r>
                        <m:rPr>
                          <m:lit/>
                        </m:rPr>
                        <a:rPr lang="es-EC" i="0">
                          <a:latin typeface="Cambria Math" panose="02040503050406030204" pitchFamily="18" charset="0"/>
                        </a:rPr>
                        <m:t>^</m:t>
                      </m:r>
                      <m:r>
                        <a:rPr lang="es-EC" i="0">
                          <a:latin typeface="Cambria Math" panose="02040503050406030204" pitchFamily="18" charset="0"/>
                        </a:rPr>
                        <m:t>4</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5495231" y="5438894"/>
                <a:ext cx="2093843"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7876249" y="5438894"/>
                <a:ext cx="2093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R</m:t>
                      </m:r>
                      <m:r>
                        <m:rPr>
                          <m:sty m:val="p"/>
                        </m:rPr>
                        <a:rPr lang="es-EC" i="0">
                          <a:latin typeface="Cambria Math" panose="02040503050406030204" pitchFamily="18" charset="0"/>
                        </a:rPr>
                        <m:t>e</m:t>
                      </m:r>
                      <m:r>
                        <a:rPr lang="es-EC" i="0">
                          <a:latin typeface="Cambria Math" panose="02040503050406030204" pitchFamily="18" charset="0"/>
                        </a:rPr>
                        <m:t>4=1,24∗10</m:t>
                      </m:r>
                      <m:r>
                        <m:rPr>
                          <m:lit/>
                        </m:rPr>
                        <a:rPr lang="es-EC" i="0">
                          <a:latin typeface="Cambria Math" panose="02040503050406030204" pitchFamily="18" charset="0"/>
                        </a:rPr>
                        <m:t>^</m:t>
                      </m:r>
                      <m:r>
                        <a:rPr lang="es-EC" i="0">
                          <a:latin typeface="Cambria Math" panose="02040503050406030204" pitchFamily="18" charset="0"/>
                        </a:rPr>
                        <m:t>5</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7876249" y="5438894"/>
                <a:ext cx="2093843" cy="369332"/>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970092" y="5438894"/>
                <a:ext cx="2093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R</m:t>
                      </m:r>
                      <m:r>
                        <m:rPr>
                          <m:sty m:val="p"/>
                        </m:rPr>
                        <a:rPr lang="es-EC" i="0">
                          <a:latin typeface="Cambria Math" panose="02040503050406030204" pitchFamily="18" charset="0"/>
                        </a:rPr>
                        <m:t>e</m:t>
                      </m:r>
                      <m:r>
                        <a:rPr lang="es-EC" i="0">
                          <a:latin typeface="Cambria Math" panose="02040503050406030204" pitchFamily="18" charset="0"/>
                        </a:rPr>
                        <m:t>5=1,45∗10</m:t>
                      </m:r>
                      <m:r>
                        <m:rPr>
                          <m:lit/>
                        </m:rPr>
                        <a:rPr lang="es-EC" i="0">
                          <a:latin typeface="Cambria Math" panose="02040503050406030204" pitchFamily="18" charset="0"/>
                        </a:rPr>
                        <m:t>^</m:t>
                      </m:r>
                      <m:r>
                        <a:rPr lang="es-EC" i="0">
                          <a:latin typeface="Cambria Math" panose="02040503050406030204" pitchFamily="18" charset="0"/>
                        </a:rPr>
                        <m:t>5</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9970092" y="5438894"/>
                <a:ext cx="2093843" cy="369332"/>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1326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4564" y="509692"/>
            <a:ext cx="8534400" cy="1507067"/>
          </a:xfrm>
        </p:spPr>
        <p:txBody>
          <a:bodyPr/>
          <a:lstStyle/>
          <a:p>
            <a:r>
              <a:rPr lang="es-EC" dirty="0" smtClean="0"/>
              <a:t>Comportamiento de la estela</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198812" y="2016759"/>
            <a:ext cx="6194425" cy="3990975"/>
          </a:xfrm>
          <a:prstGeom prst="rect">
            <a:avLst/>
          </a:prstGeom>
        </p:spPr>
      </p:pic>
    </p:spTree>
    <p:extLst>
      <p:ext uri="{BB962C8B-B14F-4D97-AF65-F5344CB8AC3E}">
        <p14:creationId xmlns:p14="http://schemas.microsoft.com/office/powerpoint/2010/main" val="150753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1020" y="256943"/>
            <a:ext cx="8081149" cy="1101777"/>
          </a:xfrm>
        </p:spPr>
        <p:txBody>
          <a:bodyPr/>
          <a:lstStyle/>
          <a:p>
            <a:pPr algn="ctr"/>
            <a:r>
              <a:rPr lang="es-EC" dirty="0" smtClean="0"/>
              <a:t>VISTA EXPLOTADA DEL DISEÑO</a:t>
            </a:r>
            <a:endParaRPr lang="es-EC" dirty="0"/>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17840" t="17780" r="24112" b="7829"/>
          <a:stretch/>
        </p:blipFill>
        <p:spPr bwMode="auto">
          <a:xfrm>
            <a:off x="2174637" y="1358720"/>
            <a:ext cx="8027532" cy="4951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831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68682" y="360680"/>
            <a:ext cx="5603063" cy="3369628"/>
          </a:xfrm>
          <a:prstGeom prst="rect">
            <a:avLst/>
          </a:prstGeom>
        </p:spPr>
      </p:pic>
      <p:pic>
        <p:nvPicPr>
          <p:cNvPr id="5" name="Imagen 4"/>
          <p:cNvPicPr/>
          <p:nvPr/>
        </p:nvPicPr>
        <p:blipFill rotWithShape="1">
          <a:blip r:embed="rId3" cstate="print">
            <a:extLst>
              <a:ext uri="{28A0092B-C50C-407E-A947-70E740481C1C}">
                <a14:useLocalDpi xmlns:a14="http://schemas.microsoft.com/office/drawing/2010/main" val="0"/>
              </a:ext>
            </a:extLst>
          </a:blip>
          <a:srcRect r="7035"/>
          <a:stretch/>
        </p:blipFill>
        <p:spPr bwMode="auto">
          <a:xfrm>
            <a:off x="6071745" y="360680"/>
            <a:ext cx="5449116" cy="3369628"/>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a:extLst>
              <a:ext uri="{28A0092B-C50C-407E-A947-70E740481C1C}">
                <a14:useLocalDpi xmlns:a14="http://schemas.microsoft.com/office/drawing/2010/main" val="0"/>
              </a:ext>
            </a:extLst>
          </a:blip>
          <a:srcRect b="38795"/>
          <a:stretch/>
        </p:blipFill>
        <p:spPr bwMode="auto">
          <a:xfrm>
            <a:off x="552264" y="3902867"/>
            <a:ext cx="4836709" cy="2666365"/>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5">
            <a:extLst>
              <a:ext uri="{28A0092B-C50C-407E-A947-70E740481C1C}">
                <a14:useLocalDpi xmlns:a14="http://schemas.microsoft.com/office/drawing/2010/main" val="0"/>
              </a:ext>
            </a:extLst>
          </a:blip>
          <a:srcRect b="44586"/>
          <a:stretch/>
        </p:blipFill>
        <p:spPr bwMode="auto">
          <a:xfrm>
            <a:off x="6383348" y="3902866"/>
            <a:ext cx="5137513" cy="261651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Rectángulo 7"/>
              <p:cNvSpPr/>
              <p:nvPr/>
            </p:nvSpPr>
            <p:spPr>
              <a:xfrm>
                <a:off x="5388973" y="4876994"/>
                <a:ext cx="1053429" cy="668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a:latin typeface="Cambria Math" panose="02040503050406030204" pitchFamily="18" charset="0"/>
                            </a:rPr>
                            <m:t>𝜕</m:t>
                          </m:r>
                          <m:sSup>
                            <m:sSupPr>
                              <m:ctrlPr>
                                <a:rPr lang="es-EC" i="1">
                                  <a:latin typeface="Cambria Math" panose="02040503050406030204" pitchFamily="18" charset="0"/>
                                </a:rPr>
                              </m:ctrlPr>
                            </m:sSupPr>
                            <m:e>
                              <m:r>
                                <a:rPr lang="es-EC" b="1" i="1">
                                  <a:latin typeface="Cambria Math" panose="02040503050406030204" pitchFamily="18" charset="0"/>
                                </a:rPr>
                                <m:t>𝑷</m:t>
                              </m:r>
                            </m:e>
                            <m:sup>
                              <m:r>
                                <a:rPr lang="es-EC" b="0" i="0">
                                  <a:latin typeface="Cambria Math" panose="02040503050406030204" pitchFamily="18" charset="0"/>
                                </a:rPr>
                                <m:t>∗</m:t>
                              </m:r>
                            </m:sup>
                          </m:sSup>
                        </m:num>
                        <m:den>
                          <m:r>
                            <a:rPr lang="es-EC" b="0" i="0">
                              <a:latin typeface="Cambria Math" panose="02040503050406030204" pitchFamily="18" charset="0"/>
                            </a:rPr>
                            <m:t>𝜕</m:t>
                          </m:r>
                          <m:sSup>
                            <m:sSupPr>
                              <m:ctrlPr>
                                <a:rPr lang="es-EC" b="0" i="1">
                                  <a:latin typeface="Cambria Math" panose="02040503050406030204" pitchFamily="18" charset="0"/>
                                </a:rPr>
                              </m:ctrlPr>
                            </m:sSupPr>
                            <m:e>
                              <m:r>
                                <a:rPr lang="es-EC" b="1" i="1">
                                  <a:latin typeface="Cambria Math" panose="02040503050406030204" pitchFamily="18" charset="0"/>
                                </a:rPr>
                                <m:t>𝒚</m:t>
                              </m:r>
                            </m:e>
                            <m:sup>
                              <m:r>
                                <a:rPr lang="es-EC" b="0" i="0">
                                  <a:latin typeface="Cambria Math" panose="02040503050406030204" pitchFamily="18" charset="0"/>
                                </a:rPr>
                                <m:t>∗</m:t>
                              </m:r>
                            </m:sup>
                          </m:sSup>
                        </m:den>
                      </m:f>
                      <m:r>
                        <a:rPr lang="es-EC" b="0" i="0">
                          <a:latin typeface="Cambria Math" panose="02040503050406030204" pitchFamily="18" charset="0"/>
                        </a:rPr>
                        <m:t>≅0</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5388973" y="4876994"/>
                <a:ext cx="1053429" cy="668260"/>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817361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432970" y="1931554"/>
            <a:ext cx="4797408" cy="324253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87670" y="498776"/>
            <a:ext cx="4824488" cy="6108086"/>
          </a:xfrm>
          <a:prstGeom prst="rect">
            <a:avLst/>
          </a:prstGeom>
        </p:spPr>
      </p:pic>
      <p:sp>
        <p:nvSpPr>
          <p:cNvPr id="6" name="Título 1"/>
          <p:cNvSpPr>
            <a:spLocks noGrp="1"/>
          </p:cNvSpPr>
          <p:nvPr>
            <p:ph type="title"/>
          </p:nvPr>
        </p:nvSpPr>
        <p:spPr>
          <a:xfrm>
            <a:off x="6234584" y="498776"/>
            <a:ext cx="5194180" cy="1101777"/>
          </a:xfrm>
        </p:spPr>
        <p:txBody>
          <a:bodyPr>
            <a:normAutofit fontScale="90000"/>
          </a:bodyPr>
          <a:lstStyle/>
          <a:p>
            <a:pPr algn="ctr"/>
            <a:r>
              <a:rPr lang="es-EC" dirty="0" smtClean="0"/>
              <a:t>Esfera instalada en el túnel de viento</a:t>
            </a:r>
            <a:endParaRPr lang="es-EC" dirty="0"/>
          </a:p>
        </p:txBody>
      </p:sp>
    </p:spTree>
    <p:extLst>
      <p:ext uri="{BB962C8B-B14F-4D97-AF65-F5344CB8AC3E}">
        <p14:creationId xmlns:p14="http://schemas.microsoft.com/office/powerpoint/2010/main" val="363201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2854" y="507761"/>
            <a:ext cx="8828446" cy="1046720"/>
          </a:xfrm>
        </p:spPr>
        <p:txBody>
          <a:bodyPr>
            <a:normAutofit fontScale="90000"/>
          </a:bodyPr>
          <a:lstStyle/>
          <a:p>
            <a:r>
              <a:rPr lang="es-EC" dirty="0" smtClean="0"/>
              <a:t>Cálculo del CD con los datos que entrega el túnel de viento</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0" y="1934166"/>
                <a:ext cx="7068226" cy="6900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smtClean="0">
                              <a:latin typeface="Cambria Math" panose="02040503050406030204" pitchFamily="18" charset="0"/>
                            </a:rPr>
                          </m:ctrlPr>
                        </m:dPr>
                        <m:e>
                          <m:r>
                            <a:rPr lang="es-EC" i="1">
                              <a:latin typeface="Cambria Math" panose="02040503050406030204" pitchFamily="18" charset="0"/>
                            </a:rPr>
                            <m:t>𝑆𝑡</m:t>
                          </m:r>
                        </m:e>
                      </m:d>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𝑉</m:t>
                                  </m:r>
                                </m:e>
                              </m:acc>
                            </m:e>
                            <m:sup>
                              <m:r>
                                <a:rPr lang="es-EC" i="0">
                                  <a:latin typeface="Cambria Math" panose="02040503050406030204" pitchFamily="18" charset="0"/>
                                </a:rPr>
                                <m:t>∗</m:t>
                              </m:r>
                            </m:sup>
                          </m:sSup>
                        </m:num>
                        <m:den>
                          <m:sSup>
                            <m:sSupPr>
                              <m:ctrlPr>
                                <a:rPr lang="es-EC" i="1">
                                  <a:latin typeface="Cambria Math" panose="02040503050406030204" pitchFamily="18" charset="0"/>
                                </a:rPr>
                              </m:ctrlPr>
                            </m:sSupPr>
                            <m:e>
                              <m:r>
                                <a:rPr lang="es-EC" i="0">
                                  <a:latin typeface="Cambria Math" panose="02040503050406030204" pitchFamily="18" charset="0"/>
                                </a:rPr>
                                <m:t>𝜕</m:t>
                              </m:r>
                              <m:r>
                                <a:rPr lang="es-EC" i="1">
                                  <a:latin typeface="Cambria Math" panose="02040503050406030204" pitchFamily="18" charset="0"/>
                                </a:rPr>
                                <m:t>𝑡</m:t>
                              </m:r>
                            </m:e>
                            <m:sup>
                              <m:r>
                                <a:rPr lang="es-EC" i="0">
                                  <a:latin typeface="Cambria Math" panose="02040503050406030204" pitchFamily="18" charset="0"/>
                                </a:rPr>
                                <m:t>∗</m:t>
                              </m:r>
                            </m:sup>
                          </m:sSup>
                        </m:den>
                      </m:f>
                      <m:r>
                        <a:rPr lang="es-EC" i="0">
                          <a:latin typeface="Cambria Math" panose="02040503050406030204" pitchFamily="18" charset="0"/>
                        </a:rPr>
                        <m:t>+</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acc>
                                <m:accPr>
                                  <m:chr m:val="⃗"/>
                                  <m:ctrlPr>
                                    <a:rPr lang="es-EC" i="1">
                                      <a:latin typeface="Cambria Math" panose="02040503050406030204" pitchFamily="18" charset="0"/>
                                    </a:rPr>
                                  </m:ctrlPr>
                                </m:accPr>
                                <m:e>
                                  <m:r>
                                    <a:rPr lang="es-EC" i="1">
                                      <a:latin typeface="Cambria Math" panose="02040503050406030204" pitchFamily="18" charset="0"/>
                                    </a:rPr>
                                    <m:t>𝑉</m:t>
                                  </m:r>
                                </m:e>
                              </m:acc>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panose="02040503050406030204" pitchFamily="18" charset="0"/>
                                </a:rPr>
                              </m:ctrlPr>
                            </m:sSupPr>
                            <m:e>
                              <m:acc>
                                <m:accPr>
                                  <m:chr m:val="⃗"/>
                                  <m:ctrlPr>
                                    <a:rPr lang="es-EC" i="1">
                                      <a:latin typeface="Cambria Math" panose="02040503050406030204" pitchFamily="18" charset="0"/>
                                    </a:rPr>
                                  </m:ctrlPr>
                                </m:accPr>
                                <m:e>
                                  <m:r>
                                    <a:rPr lang="es-EC" i="0">
                                      <a:latin typeface="Cambria Math" panose="02040503050406030204" pitchFamily="18" charset="0"/>
                                    </a:rPr>
                                    <m:t>𝛻</m:t>
                                  </m:r>
                                </m:e>
                              </m:acc>
                            </m:e>
                            <m:sup>
                              <m:r>
                                <a:rPr lang="es-EC" i="0">
                                  <a:latin typeface="Cambria Math" panose="02040503050406030204" pitchFamily="18" charset="0"/>
                                </a:rPr>
                                <m:t>∗</m:t>
                              </m:r>
                            </m:sup>
                          </m:sSup>
                        </m:e>
                      </m:d>
                      <m:sSup>
                        <m:sSupPr>
                          <m:ctrlPr>
                            <a:rPr lang="es-EC" i="1">
                              <a:latin typeface="Cambria Math" panose="02040503050406030204" pitchFamily="18" charset="0"/>
                            </a:rPr>
                          </m:ctrlPr>
                        </m:sSupPr>
                        <m:e>
                          <m:acc>
                            <m:accPr>
                              <m:chr m:val="⃗"/>
                              <m:ctrlPr>
                                <a:rPr lang="es-EC" i="1">
                                  <a:latin typeface="Cambria Math" panose="02040503050406030204" pitchFamily="18" charset="0"/>
                                </a:rPr>
                              </m:ctrlPr>
                            </m:accPr>
                            <m:e>
                              <m:r>
                                <a:rPr lang="es-EC" i="1">
                                  <a:latin typeface="Cambria Math" panose="02040503050406030204" pitchFamily="18" charset="0"/>
                                </a:rPr>
                                <m:t>𝑉</m:t>
                              </m:r>
                            </m:e>
                          </m:acc>
                        </m:e>
                        <m:sup>
                          <m:r>
                            <a:rPr lang="es-EC" i="0">
                              <a:latin typeface="Cambria Math" panose="02040503050406030204" pitchFamily="18" charset="0"/>
                            </a:rPr>
                            <m:t>∗</m:t>
                          </m:r>
                        </m:sup>
                      </m:sSup>
                      <m:r>
                        <a:rPr lang="es-EC" i="0">
                          <a:latin typeface="Cambria Math" panose="02040503050406030204" pitchFamily="18" charset="0"/>
                        </a:rPr>
                        <m:t>=−</m:t>
                      </m:r>
                      <m:d>
                        <m:dPr>
                          <m:begChr m:val="["/>
                          <m:endChr m:val="]"/>
                          <m:ctrlPr>
                            <a:rPr lang="es-EC" i="1">
                              <a:latin typeface="Cambria Math" panose="02040503050406030204" pitchFamily="18" charset="0"/>
                            </a:rPr>
                          </m:ctrlPr>
                        </m:dPr>
                        <m:e>
                          <m:r>
                            <a:rPr lang="es-EC" i="1">
                              <a:latin typeface="Cambria Math" panose="02040503050406030204" pitchFamily="18" charset="0"/>
                            </a:rPr>
                            <m:t>𝐸𝑢</m:t>
                          </m:r>
                        </m:e>
                      </m:d>
                      <m:sSup>
                        <m:sSupPr>
                          <m:ctrlPr>
                            <a:rPr lang="es-EC" i="1">
                              <a:latin typeface="Cambria Math" panose="02040503050406030204" pitchFamily="18" charset="0"/>
                            </a:rPr>
                          </m:ctrlPr>
                        </m:sSupPr>
                        <m:e>
                          <m:acc>
                            <m:accPr>
                              <m:chr m:val="⃗"/>
                              <m:ctrlPr>
                                <a:rPr lang="es-EC" i="1">
                                  <a:latin typeface="Cambria Math" panose="02040503050406030204" pitchFamily="18" charset="0"/>
                                </a:rPr>
                              </m:ctrlPr>
                            </m:accPr>
                            <m:e>
                              <m:r>
                                <a:rPr lang="es-EC" i="0">
                                  <a:latin typeface="Cambria Math" panose="02040503050406030204" pitchFamily="18" charset="0"/>
                                </a:rPr>
                                <m:t>𝛻</m:t>
                              </m:r>
                            </m:e>
                          </m:acc>
                        </m:e>
                        <m:sup>
                          <m:r>
                            <a:rPr lang="es-EC" i="0">
                              <a:latin typeface="Cambria Math" panose="02040503050406030204" pitchFamily="18" charset="0"/>
                            </a:rPr>
                            <m:t>∗</m:t>
                          </m:r>
                        </m:sup>
                      </m:sSup>
                      <m:sSup>
                        <m:sSupPr>
                          <m:ctrlPr>
                            <a:rPr lang="es-EC" i="1">
                              <a:latin typeface="Cambria Math" panose="02040503050406030204" pitchFamily="18" charset="0"/>
                            </a:rPr>
                          </m:ctrlPr>
                        </m:sSupPr>
                        <m:e>
                          <m:r>
                            <a:rPr lang="es-EC" i="1">
                              <a:latin typeface="Cambria Math" panose="02040503050406030204" pitchFamily="18" charset="0"/>
                            </a:rPr>
                            <m:t>𝑃</m:t>
                          </m:r>
                        </m:e>
                        <m:sup>
                          <m:r>
                            <a:rPr lang="es-EC" i="0">
                              <a:latin typeface="Cambria Math" panose="02040503050406030204" pitchFamily="18" charset="0"/>
                            </a:rPr>
                            <m:t>∗</m:t>
                          </m:r>
                        </m:sup>
                      </m:sSup>
                      <m:r>
                        <a:rPr lang="es-EC" i="0">
                          <a:latin typeface="Cambria Math" panose="02040503050406030204" pitchFamily="18" charset="0"/>
                        </a:rPr>
                        <m:t>+</m:t>
                      </m:r>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𝐹𝑟</m:t>
                                  </m:r>
                                </m:e>
                                <m:sup>
                                  <m:r>
                                    <a:rPr lang="es-EC" i="0">
                                      <a:latin typeface="Cambria Math" panose="02040503050406030204" pitchFamily="18" charset="0"/>
                                    </a:rPr>
                                    <m:t>2</m:t>
                                  </m:r>
                                </m:sup>
                              </m:sSup>
                            </m:den>
                          </m:f>
                        </m:e>
                      </m:d>
                      <m:sSup>
                        <m:sSupPr>
                          <m:ctrlPr>
                            <a:rPr lang="es-EC" i="1">
                              <a:latin typeface="Cambria Math" panose="02040503050406030204" pitchFamily="18" charset="0"/>
                            </a:rPr>
                          </m:ctrlPr>
                        </m:sSupPr>
                        <m:e>
                          <m:acc>
                            <m:accPr>
                              <m:chr m:val="⃗"/>
                              <m:ctrlPr>
                                <a:rPr lang="es-EC" i="1">
                                  <a:latin typeface="Cambria Math" panose="02040503050406030204" pitchFamily="18" charset="0"/>
                                </a:rPr>
                              </m:ctrlPr>
                            </m:accPr>
                            <m:e>
                              <m:r>
                                <a:rPr lang="es-EC" i="1">
                                  <a:latin typeface="Cambria Math" panose="02040503050406030204" pitchFamily="18" charset="0"/>
                                </a:rPr>
                                <m:t>𝑔</m:t>
                              </m:r>
                            </m:e>
                          </m:acc>
                        </m:e>
                        <m:sup>
                          <m:r>
                            <a:rPr lang="es-EC" i="0">
                              <a:latin typeface="Cambria Math" panose="02040503050406030204" pitchFamily="18" charset="0"/>
                            </a:rPr>
                            <m:t>∗</m:t>
                          </m:r>
                        </m:sup>
                      </m:sSup>
                      <m:r>
                        <a:rPr lang="es-EC" i="0">
                          <a:latin typeface="Cambria Math" panose="02040503050406030204" pitchFamily="18" charset="0"/>
                        </a:rPr>
                        <m:t>+</m:t>
                      </m:r>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𝑅𝑒</m:t>
                              </m:r>
                            </m:den>
                          </m:f>
                        </m:e>
                      </m:d>
                      <m:sSup>
                        <m:sSupPr>
                          <m:ctrlPr>
                            <a:rPr lang="es-EC" i="1">
                              <a:latin typeface="Cambria Math" panose="02040503050406030204" pitchFamily="18" charset="0"/>
                            </a:rPr>
                          </m:ctrlPr>
                        </m:sSupPr>
                        <m:e>
                          <m:r>
                            <a:rPr lang="es-EC" i="0">
                              <a:latin typeface="Cambria Math" panose="02040503050406030204" pitchFamily="18" charset="0"/>
                            </a:rPr>
                            <m:t>𝛻</m:t>
                          </m:r>
                        </m:e>
                        <m:sup>
                          <m:r>
                            <a:rPr lang="es-EC" i="0">
                              <a:latin typeface="Cambria Math" panose="02040503050406030204" pitchFamily="18" charset="0"/>
                            </a:rPr>
                            <m:t>∗2</m:t>
                          </m:r>
                        </m:sup>
                      </m:sSup>
                      <m:sSup>
                        <m:sSupPr>
                          <m:ctrlPr>
                            <a:rPr lang="es-EC" i="1">
                              <a:latin typeface="Cambria Math" panose="02040503050406030204" pitchFamily="18" charset="0"/>
                            </a:rPr>
                          </m:ctrlPr>
                        </m:sSupPr>
                        <m:e>
                          <m:acc>
                            <m:accPr>
                              <m:chr m:val="⃗"/>
                              <m:ctrlPr>
                                <a:rPr lang="es-EC" i="1">
                                  <a:latin typeface="Cambria Math" panose="02040503050406030204" pitchFamily="18" charset="0"/>
                                </a:rPr>
                              </m:ctrlPr>
                            </m:accPr>
                            <m:e>
                              <m:r>
                                <a:rPr lang="es-EC" i="1">
                                  <a:latin typeface="Cambria Math" panose="02040503050406030204" pitchFamily="18" charset="0"/>
                                </a:rPr>
                                <m:t>𝑉</m:t>
                              </m:r>
                            </m:e>
                          </m:acc>
                        </m:e>
                        <m:sup>
                          <m:r>
                            <a:rPr lang="es-EC" i="0">
                              <a:latin typeface="Cambria Math" panose="02040503050406030204" pitchFamily="18" charset="0"/>
                            </a:rPr>
                            <m:t>∗</m:t>
                          </m:r>
                        </m:sup>
                      </m:sSup>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0" y="1934166"/>
                <a:ext cx="7068226" cy="690061"/>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58631" y="2972621"/>
                <a:ext cx="2853665"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𝐹𝐷</m:t>
                      </m:r>
                      <m:r>
                        <a:rPr lang="es-EC" i="0">
                          <a:latin typeface="Cambria Math" panose="02040503050406030204" pitchFamily="18" charset="0"/>
                        </a:rPr>
                        <m:t>=−</m:t>
                      </m:r>
                      <m:nary>
                        <m:naryPr>
                          <m:subHide m:val="on"/>
                          <m:supHide m:val="on"/>
                          <m:ctrlPr>
                            <a:rPr lang="es-EC" i="1">
                              <a:latin typeface="Cambria Math" panose="02040503050406030204" pitchFamily="18" charset="0"/>
                            </a:rPr>
                          </m:ctrlPr>
                        </m:naryPr>
                        <m:sub/>
                        <m:sup/>
                        <m:e>
                          <m:r>
                            <a:rPr lang="es-EC" i="1">
                              <a:latin typeface="Cambria Math" panose="02040503050406030204" pitchFamily="18" charset="0"/>
                            </a:rPr>
                            <m:t>𝑃</m:t>
                          </m:r>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𝑛</m:t>
                              </m:r>
                            </m:e>
                          </m:acc>
                          <m:r>
                            <a:rPr lang="es-EC" i="1">
                              <a:latin typeface="Cambria Math" panose="02040503050406030204" pitchFamily="18" charset="0"/>
                            </a:rPr>
                            <m:t>𝑑𝑠</m:t>
                          </m:r>
                          <m:r>
                            <a:rPr lang="es-EC" i="0">
                              <a:latin typeface="Cambria Math" panose="02040503050406030204" pitchFamily="18" charset="0"/>
                            </a:rPr>
                            <m:t>+</m:t>
                          </m:r>
                        </m:e>
                      </m:nary>
                      <m:nary>
                        <m:naryPr>
                          <m:subHide m:val="on"/>
                          <m:supHide m:val="on"/>
                          <m:ctrlPr>
                            <a:rPr lang="es-EC" i="1">
                              <a:latin typeface="Cambria Math" panose="02040503050406030204" pitchFamily="18" charset="0"/>
                            </a:rPr>
                          </m:ctrlPr>
                        </m:naryPr>
                        <m:sub/>
                        <m:sup/>
                        <m:e>
                          <m:r>
                            <a:rPr lang="es-EC" i="1">
                              <a:latin typeface="Cambria Math" panose="02040503050406030204" pitchFamily="18" charset="0"/>
                            </a:rPr>
                            <m:t>𝜏</m:t>
                          </m:r>
                        </m:e>
                      </m:nary>
                      <m:acc>
                        <m:accPr>
                          <m:chr m:val="̂"/>
                          <m:ctrlPr>
                            <a:rPr lang="es-EC" i="1">
                              <a:latin typeface="Cambria Math" panose="02040503050406030204" pitchFamily="18" charset="0"/>
                            </a:rPr>
                          </m:ctrlPr>
                        </m:accPr>
                        <m:e>
                          <m:r>
                            <a:rPr lang="es-EC" i="1">
                              <a:latin typeface="Cambria Math" panose="02040503050406030204" pitchFamily="18" charset="0"/>
                            </a:rPr>
                            <m:t>𝑛</m:t>
                          </m:r>
                        </m:e>
                      </m:acc>
                      <m:r>
                        <a:rPr lang="es-EC" i="1">
                          <a:latin typeface="Cambria Math" panose="02040503050406030204" pitchFamily="18" charset="0"/>
                        </a:rPr>
                        <m:t>𝑑𝑠</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658631" y="2972621"/>
                <a:ext cx="2853665" cy="65877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58631" y="4008439"/>
                <a:ext cx="1571776"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0" smtClean="0">
                          <a:latin typeface="Cambria Math" panose="02040503050406030204" pitchFamily="18" charset="0"/>
                        </a:rPr>
                        <m:t> </m:t>
                      </m:r>
                      <m:r>
                        <a:rPr lang="es-EC" i="1">
                          <a:latin typeface="Cambria Math" panose="02040503050406030204" pitchFamily="18" charset="0"/>
                        </a:rPr>
                        <m:t>𝐷</m:t>
                      </m:r>
                      <m:r>
                        <a:rPr lang="es-EC" i="0">
                          <a:latin typeface="Cambria Math" panose="02040503050406030204" pitchFamily="18" charset="0"/>
                        </a:rPr>
                        <m:t>=</m:t>
                      </m:r>
                      <m:nary>
                        <m:naryPr>
                          <m:subHide m:val="on"/>
                          <m:supHide m:val="on"/>
                          <m:ctrlPr>
                            <a:rPr lang="es-EC" i="1">
                              <a:latin typeface="Cambria Math" panose="02040503050406030204" pitchFamily="18" charset="0"/>
                            </a:rPr>
                          </m:ctrlPr>
                        </m:naryPr>
                        <m:sub/>
                        <m:sup/>
                        <m:e>
                          <m:r>
                            <a:rPr lang="es-EC" i="1">
                              <a:latin typeface="Cambria Math" panose="02040503050406030204" pitchFamily="18" charset="0"/>
                            </a:rPr>
                            <m:t>𝑃</m:t>
                          </m:r>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𝑛</m:t>
                              </m:r>
                            </m:e>
                          </m:acc>
                          <m:r>
                            <a:rPr lang="es-EC" i="1">
                              <a:latin typeface="Cambria Math" panose="02040503050406030204" pitchFamily="18" charset="0"/>
                            </a:rPr>
                            <m:t>𝑑𝑠</m:t>
                          </m:r>
                        </m:e>
                      </m:nary>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658631" y="4008439"/>
                <a:ext cx="1571776" cy="658770"/>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58631" y="5044257"/>
                <a:ext cx="1939442" cy="832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𝐶𝑑</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num>
                        <m:den>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1">
                              <a:latin typeface="Cambria Math" panose="02040503050406030204" pitchFamily="18" charset="0"/>
                            </a:rPr>
                            <m:t>𝜌</m:t>
                          </m:r>
                          <m:sSubSup>
                            <m:sSubSupPr>
                              <m:ctrlPr>
                                <a:rPr lang="es-EC" i="1">
                                  <a:latin typeface="Cambria Math" panose="02040503050406030204" pitchFamily="18" charset="0"/>
                                </a:rPr>
                              </m:ctrlPr>
                            </m:sSubSupPr>
                            <m:e>
                              <m:r>
                                <a:rPr lang="es-EC" i="1">
                                  <a:latin typeface="Cambria Math" panose="02040503050406030204" pitchFamily="18" charset="0"/>
                                </a:rPr>
                                <m:t>𝑈</m:t>
                              </m:r>
                            </m:e>
                            <m:sub>
                              <m:r>
                                <a:rPr lang="es-EC" i="0">
                                  <a:latin typeface="Cambria Math" panose="02040503050406030204" pitchFamily="18" charset="0"/>
                                </a:rPr>
                                <m:t>∞</m:t>
                              </m:r>
                            </m:sub>
                            <m:sup>
                              <m:r>
                                <a:rPr lang="es-EC" i="0">
                                  <a:latin typeface="Cambria Math" panose="02040503050406030204" pitchFamily="18" charset="0"/>
                                </a:rPr>
                                <m:t>2</m:t>
                              </m:r>
                            </m:sup>
                          </m:sSubSup>
                          <m:r>
                            <a:rPr lang="es-EC" i="1">
                              <a:latin typeface="Cambria Math" panose="02040503050406030204" pitchFamily="18" charset="0"/>
                            </a:rPr>
                            <m:t>𝐴𝑟𝑒𝑓</m:t>
                          </m:r>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658631" y="5044257"/>
                <a:ext cx="1939442" cy="832600"/>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205442" y="1965457"/>
                <a:ext cx="2195858"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𝐷</m:t>
                      </m:r>
                      <m:r>
                        <a:rPr lang="es-EC" i="0">
                          <a:latin typeface="Cambria Math" panose="02040503050406030204" pitchFamily="18" charset="0"/>
                        </a:rPr>
                        <m:t>=</m:t>
                      </m:r>
                      <m:nary>
                        <m:naryPr>
                          <m:subHide m:val="on"/>
                          <m:supHide m:val="on"/>
                          <m:ctrlPr>
                            <a:rPr lang="es-EC" i="1">
                              <a:latin typeface="Cambria Math" panose="02040503050406030204" pitchFamily="18" charset="0"/>
                            </a:rPr>
                          </m:ctrlPr>
                        </m:naryPr>
                        <m:sub/>
                        <m:sup/>
                        <m:e>
                          <m:d>
                            <m:dPr>
                              <m:ctrlPr>
                                <a:rPr lang="es-EC" i="1">
                                  <a:latin typeface="Cambria Math" panose="02040503050406030204" pitchFamily="18" charset="0"/>
                                </a:rPr>
                              </m:ctrlPr>
                            </m:dPr>
                            <m:e>
                              <m:r>
                                <a:rPr lang="es-EC" i="1">
                                  <a:latin typeface="Cambria Math" panose="02040503050406030204" pitchFamily="18" charset="0"/>
                                </a:rPr>
                                <m:t>𝑃</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m:t>
                                  </m:r>
                                </m:sub>
                              </m:sSub>
                            </m:e>
                          </m:d>
                          <m:r>
                            <a:rPr lang="es-EC" i="1">
                              <a:latin typeface="Cambria Math" panose="02040503050406030204" pitchFamily="18" charset="0"/>
                            </a:rPr>
                            <m:t>𝑛𝑑𝐴</m:t>
                          </m:r>
                        </m:e>
                      </m:nary>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8205442" y="1965457"/>
                <a:ext cx="2195858" cy="658770"/>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205442" y="3117340"/>
                <a:ext cx="11191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r>
                            <a:rPr lang="es-EC">
                              <a:latin typeface="Cambria Math" panose="02040503050406030204" pitchFamily="18" charset="0"/>
                            </a:rPr>
                            <m:t>𝛻</m:t>
                          </m:r>
                        </m:e>
                        <m:sup>
                          <m:r>
                            <a:rPr lang="es-EC" i="0">
                              <a:latin typeface="Cambria Math" panose="02040503050406030204" pitchFamily="18" charset="0"/>
                            </a:rPr>
                            <m:t>2</m:t>
                          </m:r>
                        </m:sup>
                      </m:sSup>
                      <m:r>
                        <a:rPr lang="es-EC" i="0">
                          <a:latin typeface="Cambria Math" panose="02040503050406030204" pitchFamily="18" charset="0"/>
                        </a:rPr>
                        <m:t>∅=0 </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8205442" y="3117340"/>
                <a:ext cx="1119153" cy="369332"/>
              </a:xfrm>
              <a:prstGeom prst="rect">
                <a:avLst/>
              </a:prstGeom>
              <a:blipFill rotWithShape="0">
                <a:blip r:embed="rId7"/>
                <a:stretch>
                  <a:fillRect b="-327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111634" y="4008439"/>
                <a:ext cx="13067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𝑈</m:t>
                          </m:r>
                        </m:e>
                        <m:sub>
                          <m:r>
                            <a:rPr lang="es-EC" i="1">
                              <a:latin typeface="Cambria Math" panose="02040503050406030204" pitchFamily="18" charset="0"/>
                            </a:rPr>
                            <m:t>𝑟</m:t>
                          </m:r>
                        </m:sub>
                      </m:sSub>
                      <m:r>
                        <a:rPr lang="es-EC" i="1">
                          <a:latin typeface="Cambria Math" panose="02040503050406030204" pitchFamily="18" charset="0"/>
                        </a:rPr>
                        <m:t>𝑐𝑜𝑠</m:t>
                      </m:r>
                      <m:r>
                        <a:rPr lang="es-EC" i="1">
                          <a:latin typeface="Cambria Math" panose="02040503050406030204" pitchFamily="18" charset="0"/>
                        </a:rPr>
                        <m:t>𝛳</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8111634" y="4008439"/>
                <a:ext cx="1306768" cy="369332"/>
              </a:xfrm>
              <a:prstGeom prst="rect">
                <a:avLst/>
              </a:prstGeom>
              <a:blipFill rotWithShape="0">
                <a:blip r:embed="rId8"/>
                <a:stretch>
                  <a:fillRect b="-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111634" y="5078185"/>
                <a:ext cx="947695" cy="6206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a:latin typeface="Cambria Math" panose="02040503050406030204" pitchFamily="18" charset="0"/>
                            </a:rPr>
                            <m:t>𝜕</m:t>
                          </m:r>
                          <m:r>
                            <a:rPr lang="es-EC" i="0">
                              <a:latin typeface="Cambria Math" panose="02040503050406030204" pitchFamily="18" charset="0"/>
                            </a:rPr>
                            <m:t>∅</m:t>
                          </m:r>
                        </m:num>
                        <m:den>
                          <m:r>
                            <a:rPr lang="es-EC" i="0">
                              <a:latin typeface="Cambria Math" panose="02040503050406030204" pitchFamily="18" charset="0"/>
                            </a:rPr>
                            <m:t>𝜕</m:t>
                          </m:r>
                          <m:r>
                            <a:rPr lang="es-EC" i="1">
                              <a:latin typeface="Cambria Math" panose="02040503050406030204" pitchFamily="18" charset="0"/>
                            </a:rPr>
                            <m:t>𝑟</m:t>
                          </m:r>
                        </m:den>
                      </m:f>
                      <m:r>
                        <a:rPr lang="es-EC" i="0">
                          <a:latin typeface="Cambria Math" panose="02040503050406030204" pitchFamily="18" charset="0"/>
                        </a:rPr>
                        <m:t>=0</m:t>
                      </m:r>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8111634" y="5078185"/>
                <a:ext cx="947695" cy="620619"/>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36882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312214" y="1372888"/>
                <a:ext cx="21881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𝑟</m:t>
                              </m:r>
                              <m:r>
                                <a:rPr lang="es-EC" i="0">
                                  <a:latin typeface="Cambria Math" panose="02040503050406030204" pitchFamily="18" charset="0"/>
                                </a:rPr>
                                <m:t>,</m:t>
                              </m:r>
                              <m:r>
                                <a:rPr lang="es-EC" i="1">
                                  <a:latin typeface="Cambria Math" panose="02040503050406030204" pitchFamily="18" charset="0"/>
                                </a:rPr>
                                <m:t>𝛳</m:t>
                              </m:r>
                            </m:e>
                          </m:d>
                          <m:r>
                            <a:rPr lang="es-EC" i="0">
                              <a:latin typeface="Cambria Math" panose="02040503050406030204" pitchFamily="18" charset="0"/>
                            </a:rPr>
                            <m:t>=</m:t>
                          </m:r>
                          <m:r>
                            <a:rPr lang="es-EC" i="1">
                              <a:latin typeface="Cambria Math" panose="02040503050406030204" pitchFamily="18" charset="0"/>
                            </a:rPr>
                            <m:t>𝑓</m:t>
                          </m:r>
                          <m:d>
                            <m:dPr>
                              <m:ctrlPr>
                                <a:rPr lang="es-EC" i="1">
                                  <a:latin typeface="Cambria Math" panose="02040503050406030204" pitchFamily="18" charset="0"/>
                                </a:rPr>
                              </m:ctrlPr>
                            </m:dPr>
                            <m:e>
                              <m:r>
                                <a:rPr lang="es-EC" i="1">
                                  <a:latin typeface="Cambria Math" panose="02040503050406030204" pitchFamily="18" charset="0"/>
                                </a:rPr>
                                <m:t>𝑟</m:t>
                              </m:r>
                            </m:e>
                          </m:d>
                          <m:r>
                            <a:rPr lang="es-EC" i="1">
                              <a:latin typeface="Cambria Math" panose="02040503050406030204" pitchFamily="18" charset="0"/>
                            </a:rPr>
                            <m:t>𝑔</m:t>
                          </m:r>
                          <m:r>
                            <a:rPr lang="es-EC" i="0">
                              <a:latin typeface="Cambria Math" panose="02040503050406030204" pitchFamily="18" charset="0"/>
                            </a:rPr>
                            <m:t>(</m:t>
                          </m:r>
                          <m:r>
                            <a:rPr lang="es-EC" i="1">
                              <a:latin typeface="Cambria Math" panose="02040503050406030204" pitchFamily="18" charset="0"/>
                            </a:rPr>
                            <m:t>𝛳</m:t>
                          </m:r>
                        </m:e>
                      </m:d>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1312214" y="1372888"/>
                <a:ext cx="2188163" cy="369332"/>
              </a:xfrm>
              <a:prstGeom prst="rect">
                <a:avLst/>
              </a:prstGeom>
              <a:blipFill rotWithShape="0">
                <a:blip r:embed="rId2"/>
                <a:stretch>
                  <a:fillRect t="-116393" r="-22841" b="-1868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15718" y="2271559"/>
                <a:ext cx="445372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den>
                      </m:f>
                      <m:f>
                        <m:fPr>
                          <m:ctrlPr>
                            <a:rPr lang="es-EC" i="1">
                              <a:latin typeface="Cambria Math" panose="02040503050406030204" pitchFamily="18" charset="0"/>
                            </a:rPr>
                          </m:ctrlPr>
                        </m:fPr>
                        <m:num>
                          <m:r>
                            <a:rPr lang="es-EC" i="0">
                              <a:latin typeface="Cambria Math" panose="02040503050406030204" pitchFamily="18" charset="0"/>
                            </a:rPr>
                            <m:t>𝜕</m:t>
                          </m:r>
                        </m:num>
                        <m:den>
                          <m:r>
                            <a:rPr lang="es-EC" i="0">
                              <a:latin typeface="Cambria Math" panose="02040503050406030204" pitchFamily="18" charset="0"/>
                            </a:rPr>
                            <m:t>𝜕</m:t>
                          </m:r>
                          <m:r>
                            <a:rPr lang="es-EC" i="1">
                              <a:latin typeface="Cambria Math" panose="02040503050406030204" pitchFamily="18" charset="0"/>
                            </a:rPr>
                            <m:t>𝑟</m:t>
                          </m:r>
                        </m:den>
                      </m:f>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f>
                            <m:fPr>
                              <m:ctrlPr>
                                <a:rPr lang="es-EC" i="1">
                                  <a:latin typeface="Cambria Math" panose="02040503050406030204" pitchFamily="18" charset="0"/>
                                </a:rPr>
                              </m:ctrlPr>
                            </m:fPr>
                            <m:num>
                              <m:r>
                                <a:rPr lang="es-EC" i="0">
                                  <a:latin typeface="Cambria Math" panose="02040503050406030204" pitchFamily="18" charset="0"/>
                                </a:rPr>
                                <m:t>𝜕</m:t>
                              </m:r>
                              <m:r>
                                <a:rPr lang="es-EC" i="0">
                                  <a:latin typeface="Cambria Math" panose="02040503050406030204" pitchFamily="18" charset="0"/>
                                </a:rPr>
                                <m:t>∅</m:t>
                              </m:r>
                            </m:num>
                            <m:den>
                              <m:r>
                                <a:rPr lang="es-EC" i="0">
                                  <a:latin typeface="Cambria Math" panose="02040503050406030204" pitchFamily="18" charset="0"/>
                                </a:rPr>
                                <m:t>𝜕</m:t>
                              </m:r>
                              <m:r>
                                <a:rPr lang="es-EC" i="1">
                                  <a:latin typeface="Cambria Math" panose="02040503050406030204" pitchFamily="18" charset="0"/>
                                </a:rPr>
                                <m:t>𝛳</m:t>
                              </m:r>
                            </m:den>
                          </m:f>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r>
                            <a:rPr lang="es-EC" i="1">
                              <a:latin typeface="Cambria Math" panose="02040503050406030204" pitchFamily="18" charset="0"/>
                            </a:rPr>
                            <m:t>𝑠𝑖𝑛</m:t>
                          </m:r>
                          <m:r>
                            <a:rPr lang="es-EC" i="1">
                              <a:latin typeface="Cambria Math" panose="02040503050406030204" pitchFamily="18" charset="0"/>
                            </a:rPr>
                            <m:t>𝛳</m:t>
                          </m:r>
                        </m:den>
                      </m:f>
                      <m:f>
                        <m:fPr>
                          <m:ctrlPr>
                            <a:rPr lang="es-EC" i="1">
                              <a:latin typeface="Cambria Math" panose="02040503050406030204" pitchFamily="18" charset="0"/>
                            </a:rPr>
                          </m:ctrlPr>
                        </m:fPr>
                        <m:num>
                          <m:r>
                            <a:rPr lang="es-EC" i="0">
                              <a:latin typeface="Cambria Math" panose="02040503050406030204" pitchFamily="18" charset="0"/>
                            </a:rPr>
                            <m:t>𝜕</m:t>
                          </m:r>
                        </m:num>
                        <m:den>
                          <m:r>
                            <a:rPr lang="es-EC" i="0">
                              <a:latin typeface="Cambria Math" panose="02040503050406030204" pitchFamily="18" charset="0"/>
                            </a:rPr>
                            <m:t>𝜕</m:t>
                          </m:r>
                          <m:r>
                            <a:rPr lang="es-EC" i="1">
                              <a:latin typeface="Cambria Math" panose="02040503050406030204" pitchFamily="18" charset="0"/>
                            </a:rPr>
                            <m:t>𝛳</m:t>
                          </m:r>
                        </m:den>
                      </m:f>
                      <m:d>
                        <m:dPr>
                          <m:ctrlPr>
                            <a:rPr lang="es-EC" i="1">
                              <a:latin typeface="Cambria Math" panose="02040503050406030204" pitchFamily="18" charset="0"/>
                            </a:rPr>
                          </m:ctrlPr>
                        </m:dPr>
                        <m:e>
                          <m:r>
                            <a:rPr lang="es-EC" i="1">
                              <a:latin typeface="Cambria Math" panose="02040503050406030204" pitchFamily="18" charset="0"/>
                            </a:rPr>
                            <m:t>𝑠𝑖𝑛</m:t>
                          </m:r>
                          <m:r>
                            <a:rPr lang="es-EC" i="1">
                              <a:latin typeface="Cambria Math" panose="02040503050406030204" pitchFamily="18" charset="0"/>
                            </a:rPr>
                            <m:t>𝛳</m:t>
                          </m:r>
                          <m:f>
                            <m:fPr>
                              <m:ctrlPr>
                                <a:rPr lang="es-EC" i="1">
                                  <a:latin typeface="Cambria Math" panose="02040503050406030204" pitchFamily="18" charset="0"/>
                                </a:rPr>
                              </m:ctrlPr>
                            </m:fPr>
                            <m:num>
                              <m:r>
                                <a:rPr lang="es-EC" i="0">
                                  <a:latin typeface="Cambria Math" panose="02040503050406030204" pitchFamily="18" charset="0"/>
                                </a:rPr>
                                <m:t>𝜕</m:t>
                              </m:r>
                              <m:r>
                                <a:rPr lang="es-EC" i="0">
                                  <a:latin typeface="Cambria Math" panose="02040503050406030204" pitchFamily="18" charset="0"/>
                                </a:rPr>
                                <m:t>∅</m:t>
                              </m:r>
                            </m:num>
                            <m:den>
                              <m:r>
                                <a:rPr lang="es-EC" i="0">
                                  <a:latin typeface="Cambria Math" panose="02040503050406030204" pitchFamily="18" charset="0"/>
                                </a:rPr>
                                <m:t>𝜕</m:t>
                              </m:r>
                              <m:r>
                                <a:rPr lang="es-EC" i="1">
                                  <a:latin typeface="Cambria Math" panose="02040503050406030204" pitchFamily="18" charset="0"/>
                                </a:rPr>
                                <m:t>𝛳</m:t>
                              </m:r>
                            </m:den>
                          </m:f>
                        </m:e>
                      </m:d>
                      <m:r>
                        <a:rPr lang="es-EC" i="0">
                          <a:latin typeface="Cambria Math" panose="02040503050406030204" pitchFamily="18" charset="0"/>
                        </a:rPr>
                        <m:t>=0</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1115718" y="2271559"/>
                <a:ext cx="4453720" cy="714683"/>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115718" y="3406475"/>
                <a:ext cx="476931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a:latin typeface="Cambria Math" panose="02040503050406030204" pitchFamily="18" charset="0"/>
                            </a:rPr>
                            <m:t>1</m:t>
                          </m:r>
                        </m:num>
                        <m:den>
                          <m:r>
                            <a:rPr lang="es-EC" i="1">
                              <a:latin typeface="Cambria Math" panose="02040503050406030204" pitchFamily="18" charset="0"/>
                            </a:rPr>
                            <m:t>𝑓</m:t>
                          </m:r>
                          <m:d>
                            <m:dPr>
                              <m:ctrlPr>
                                <a:rPr lang="es-EC" i="1">
                                  <a:latin typeface="Cambria Math" panose="02040503050406030204" pitchFamily="18" charset="0"/>
                                </a:rPr>
                              </m:ctrlPr>
                            </m:dPr>
                            <m:e>
                              <m:r>
                                <a:rPr lang="es-EC" i="1">
                                  <a:latin typeface="Cambria Math" panose="02040503050406030204" pitchFamily="18" charset="0"/>
                                </a:rPr>
                                <m:t>𝑟</m:t>
                              </m:r>
                            </m:e>
                          </m:d>
                        </m:den>
                      </m:f>
                      <m:f>
                        <m:fPr>
                          <m:ctrlPr>
                            <a:rPr lang="es-EC" i="1">
                              <a:latin typeface="Cambria Math" panose="02040503050406030204" pitchFamily="18" charset="0"/>
                            </a:rPr>
                          </m:ctrlPr>
                        </m:fPr>
                        <m:num>
                          <m:r>
                            <a:rPr lang="es-EC" i="1">
                              <a:latin typeface="Cambria Math" panose="02040503050406030204" pitchFamily="18" charset="0"/>
                            </a:rPr>
                            <m:t>𝑑</m:t>
                          </m:r>
                        </m:num>
                        <m:den>
                          <m:r>
                            <a:rPr lang="es-EC" i="1">
                              <a:latin typeface="Cambria Math" panose="02040503050406030204" pitchFamily="18" charset="0"/>
                            </a:rPr>
                            <m:t>𝑑𝑟</m:t>
                          </m:r>
                        </m:den>
                      </m:f>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f>
                            <m:fPr>
                              <m:ctrlPr>
                                <a:rPr lang="es-EC" i="1">
                                  <a:latin typeface="Cambria Math" panose="02040503050406030204" pitchFamily="18" charset="0"/>
                                </a:rPr>
                              </m:ctrlPr>
                            </m:fPr>
                            <m:num>
                              <m:r>
                                <a:rPr lang="es-EC" i="0">
                                  <a:latin typeface="Cambria Math" panose="02040503050406030204" pitchFamily="18" charset="0"/>
                                </a:rPr>
                                <m:t>𝜕</m:t>
                              </m:r>
                              <m:r>
                                <a:rPr lang="es-EC" i="1">
                                  <a:latin typeface="Cambria Math" panose="02040503050406030204" pitchFamily="18" charset="0"/>
                                </a:rPr>
                                <m:t>𝑓</m:t>
                              </m:r>
                            </m:num>
                            <m:den>
                              <m:r>
                                <a:rPr lang="es-EC" i="0">
                                  <a:latin typeface="Cambria Math" panose="02040503050406030204" pitchFamily="18" charset="0"/>
                                </a:rPr>
                                <m:t>𝜕</m:t>
                              </m:r>
                              <m:r>
                                <a:rPr lang="es-EC" i="1">
                                  <a:latin typeface="Cambria Math" panose="02040503050406030204" pitchFamily="18" charset="0"/>
                                </a:rPr>
                                <m:t>𝛳</m:t>
                              </m:r>
                            </m:den>
                          </m:f>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𝑔</m:t>
                          </m:r>
                          <m:r>
                            <a:rPr lang="es-EC" i="0">
                              <a:latin typeface="Cambria Math" panose="02040503050406030204" pitchFamily="18" charset="0"/>
                            </a:rPr>
                            <m:t>(</m:t>
                          </m:r>
                          <m:r>
                            <a:rPr lang="es-EC" i="1">
                              <a:latin typeface="Cambria Math" panose="02040503050406030204" pitchFamily="18" charset="0"/>
                            </a:rPr>
                            <m:t>𝛳</m:t>
                          </m:r>
                          <m:r>
                            <a:rPr lang="es-EC" i="0">
                              <a:latin typeface="Cambria Math" panose="02040503050406030204" pitchFamily="18" charset="0"/>
                            </a:rPr>
                            <m:t>)</m:t>
                          </m:r>
                          <m:r>
                            <a:rPr lang="es-EC" i="1">
                              <a:latin typeface="Cambria Math" panose="02040503050406030204" pitchFamily="18" charset="0"/>
                            </a:rPr>
                            <m:t>𝑠𝑖𝑛</m:t>
                          </m:r>
                          <m:r>
                            <a:rPr lang="es-EC" i="1">
                              <a:latin typeface="Cambria Math" panose="02040503050406030204" pitchFamily="18" charset="0"/>
                            </a:rPr>
                            <m:t>𝛳</m:t>
                          </m:r>
                        </m:den>
                      </m:f>
                      <m:f>
                        <m:fPr>
                          <m:ctrlPr>
                            <a:rPr lang="es-EC" i="1">
                              <a:latin typeface="Cambria Math" panose="02040503050406030204" pitchFamily="18" charset="0"/>
                            </a:rPr>
                          </m:ctrlPr>
                        </m:fPr>
                        <m:num>
                          <m:r>
                            <a:rPr lang="es-EC" i="1">
                              <a:latin typeface="Cambria Math" panose="02040503050406030204" pitchFamily="18" charset="0"/>
                            </a:rPr>
                            <m:t>𝑑</m:t>
                          </m:r>
                        </m:num>
                        <m:den>
                          <m:r>
                            <a:rPr lang="es-EC" i="1">
                              <a:latin typeface="Cambria Math" panose="02040503050406030204" pitchFamily="18" charset="0"/>
                            </a:rPr>
                            <m:t>𝑑</m:t>
                          </m:r>
                          <m:r>
                            <a:rPr lang="es-EC" i="1">
                              <a:latin typeface="Cambria Math" panose="02040503050406030204" pitchFamily="18" charset="0"/>
                            </a:rPr>
                            <m:t>𝛳</m:t>
                          </m:r>
                        </m:den>
                      </m:f>
                      <m:d>
                        <m:dPr>
                          <m:ctrlPr>
                            <a:rPr lang="es-EC" i="1">
                              <a:latin typeface="Cambria Math" panose="02040503050406030204" pitchFamily="18" charset="0"/>
                            </a:rPr>
                          </m:ctrlPr>
                        </m:dPr>
                        <m:e>
                          <m:r>
                            <a:rPr lang="es-EC" i="1">
                              <a:latin typeface="Cambria Math" panose="02040503050406030204" pitchFamily="18" charset="0"/>
                            </a:rPr>
                            <m:t>𝑠𝑖𝑛</m:t>
                          </m:r>
                          <m:r>
                            <a:rPr lang="es-EC" i="1">
                              <a:latin typeface="Cambria Math" panose="02040503050406030204" pitchFamily="18" charset="0"/>
                            </a:rPr>
                            <m:t>𝛳</m:t>
                          </m:r>
                          <m:f>
                            <m:fPr>
                              <m:ctrlPr>
                                <a:rPr lang="es-EC" i="1">
                                  <a:latin typeface="Cambria Math" panose="02040503050406030204" pitchFamily="18" charset="0"/>
                                </a:rPr>
                              </m:ctrlPr>
                            </m:fPr>
                            <m:num>
                              <m:r>
                                <a:rPr lang="es-EC" i="1">
                                  <a:latin typeface="Cambria Math" panose="02040503050406030204" pitchFamily="18" charset="0"/>
                                </a:rPr>
                                <m:t>𝑑𝑔</m:t>
                              </m:r>
                            </m:num>
                            <m:den>
                              <m:r>
                                <a:rPr lang="es-EC" i="1">
                                  <a:latin typeface="Cambria Math" panose="02040503050406030204" pitchFamily="18" charset="0"/>
                                </a:rPr>
                                <m:t>𝑑</m:t>
                              </m:r>
                              <m:r>
                                <a:rPr lang="es-EC" i="1">
                                  <a:latin typeface="Cambria Math" panose="02040503050406030204" pitchFamily="18" charset="0"/>
                                </a:rPr>
                                <m:t>𝛳</m:t>
                              </m:r>
                            </m:den>
                          </m:f>
                        </m:e>
                      </m:d>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115718" y="3406475"/>
                <a:ext cx="4769318" cy="714683"/>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115718" y="4541391"/>
                <a:ext cx="397942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1">
                              <a:latin typeface="Cambria Math" panose="02040503050406030204" pitchFamily="18" charset="0"/>
                            </a:rPr>
                            <m:t>𝑑</m:t>
                          </m:r>
                        </m:num>
                        <m:den>
                          <m:r>
                            <a:rPr lang="es-EC" i="1">
                              <a:latin typeface="Cambria Math" panose="02040503050406030204" pitchFamily="18" charset="0"/>
                            </a:rPr>
                            <m:t>𝑑</m:t>
                          </m:r>
                          <m:r>
                            <a:rPr lang="es-EC" i="1">
                              <a:latin typeface="Cambria Math" panose="02040503050406030204" pitchFamily="18" charset="0"/>
                            </a:rPr>
                            <m:t>𝛳</m:t>
                          </m:r>
                        </m:den>
                      </m:f>
                      <m:d>
                        <m:dPr>
                          <m:ctrlPr>
                            <a:rPr lang="es-EC" i="1">
                              <a:latin typeface="Cambria Math" panose="02040503050406030204" pitchFamily="18" charset="0"/>
                            </a:rPr>
                          </m:ctrlPr>
                        </m:dPr>
                        <m:e>
                          <m:r>
                            <a:rPr lang="es-EC" i="1">
                              <a:latin typeface="Cambria Math" panose="02040503050406030204" pitchFamily="18" charset="0"/>
                            </a:rPr>
                            <m:t>𝑠𝑖𝑛</m:t>
                          </m:r>
                          <m:r>
                            <a:rPr lang="es-EC" i="1">
                              <a:latin typeface="Cambria Math" panose="02040503050406030204" pitchFamily="18" charset="0"/>
                            </a:rPr>
                            <m:t>𝛳</m:t>
                          </m:r>
                          <m:f>
                            <m:fPr>
                              <m:ctrlPr>
                                <a:rPr lang="es-EC" i="1">
                                  <a:latin typeface="Cambria Math" panose="02040503050406030204" pitchFamily="18" charset="0"/>
                                </a:rPr>
                              </m:ctrlPr>
                            </m:fPr>
                            <m:num>
                              <m:r>
                                <a:rPr lang="es-EC" i="1">
                                  <a:latin typeface="Cambria Math" panose="02040503050406030204" pitchFamily="18" charset="0"/>
                                </a:rPr>
                                <m:t>𝑑𝑔</m:t>
                              </m:r>
                            </m:num>
                            <m:den>
                              <m:r>
                                <a:rPr lang="es-EC" i="1">
                                  <a:latin typeface="Cambria Math" panose="02040503050406030204" pitchFamily="18" charset="0"/>
                                </a:rPr>
                                <m:t>𝑑</m:t>
                              </m:r>
                              <m:r>
                                <a:rPr lang="es-EC" i="1">
                                  <a:latin typeface="Cambria Math" panose="02040503050406030204" pitchFamily="18" charset="0"/>
                                </a:rPr>
                                <m:t>𝛳</m:t>
                              </m:r>
                            </m:den>
                          </m:f>
                        </m:e>
                      </m:d>
                      <m:r>
                        <a:rPr lang="es-EC" i="0">
                          <a:latin typeface="Cambria Math" panose="02040503050406030204" pitchFamily="18" charset="0"/>
                        </a:rPr>
                        <m:t>=−</m:t>
                      </m:r>
                      <m:r>
                        <a:rPr lang="es-EC" i="1">
                          <a:latin typeface="Cambria Math" panose="02040503050406030204" pitchFamily="18" charset="0"/>
                        </a:rPr>
                        <m:t>𝑛</m:t>
                      </m:r>
                      <m:d>
                        <m:dPr>
                          <m:ctrlPr>
                            <a:rPr lang="es-EC" i="1">
                              <a:latin typeface="Cambria Math" panose="02040503050406030204" pitchFamily="18" charset="0"/>
                            </a:rPr>
                          </m:ctrlPr>
                        </m:dPr>
                        <m:e>
                          <m:r>
                            <a:rPr lang="es-EC" i="1">
                              <a:latin typeface="Cambria Math" panose="02040503050406030204" pitchFamily="18" charset="0"/>
                            </a:rPr>
                            <m:t>𝑛</m:t>
                          </m:r>
                          <m:r>
                            <a:rPr lang="es-EC" i="0">
                              <a:latin typeface="Cambria Math" panose="02040503050406030204" pitchFamily="18" charset="0"/>
                            </a:rPr>
                            <m:t>+1</m:t>
                          </m:r>
                        </m:e>
                      </m:d>
                      <m:r>
                        <a:rPr lang="es-EC" i="1">
                          <a:latin typeface="Cambria Math" panose="02040503050406030204" pitchFamily="18" charset="0"/>
                        </a:rPr>
                        <m:t>𝑔</m:t>
                      </m:r>
                      <m:d>
                        <m:dPr>
                          <m:ctrlPr>
                            <a:rPr lang="es-EC" i="1">
                              <a:latin typeface="Cambria Math" panose="02040503050406030204" pitchFamily="18" charset="0"/>
                            </a:rPr>
                          </m:ctrlPr>
                        </m:dPr>
                        <m:e>
                          <m:r>
                            <a:rPr lang="es-EC" i="1">
                              <a:latin typeface="Cambria Math" panose="02040503050406030204" pitchFamily="18" charset="0"/>
                            </a:rPr>
                            <m:t>𝛳</m:t>
                          </m:r>
                        </m:e>
                      </m:d>
                      <m:r>
                        <a:rPr lang="es-EC" i="1">
                          <a:latin typeface="Cambria Math" panose="02040503050406030204" pitchFamily="18" charset="0"/>
                        </a:rPr>
                        <m:t>𝑠𝑖𝑛</m:t>
                      </m:r>
                      <m:r>
                        <a:rPr lang="es-EC" i="1">
                          <a:latin typeface="Cambria Math" panose="02040503050406030204" pitchFamily="18" charset="0"/>
                        </a:rPr>
                        <m:t>𝛳</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1115718" y="4541391"/>
                <a:ext cx="3979423" cy="714683"/>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983546" y="1004054"/>
                <a:ext cx="14029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0</m:t>
                          </m:r>
                        </m:sub>
                      </m:sSub>
                      <m:r>
                        <a:rPr lang="es-EC" i="1">
                          <a:latin typeface="Cambria Math" panose="02040503050406030204" pitchFamily="18" charset="0"/>
                        </a:rPr>
                        <m:t>𝑐𝑜𝑠</m:t>
                      </m:r>
                      <m:r>
                        <a:rPr lang="es-EC" i="1">
                          <a:latin typeface="Cambria Math" panose="02040503050406030204" pitchFamily="18" charset="0"/>
                        </a:rPr>
                        <m:t>𝛳</m:t>
                      </m:r>
                      <m:r>
                        <a:rPr lang="es-EC" i="0">
                          <a:latin typeface="Cambria Math" panose="02040503050406030204" pitchFamily="18" charset="0"/>
                        </a:rPr>
                        <m:t>=1</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8983546" y="1004054"/>
                <a:ext cx="1402948" cy="369332"/>
              </a:xfrm>
              <a:prstGeom prst="rect">
                <a:avLst/>
              </a:prstGeom>
              <a:blipFill rotWithShape="0">
                <a:blip r:embed="rId6"/>
                <a:stretch>
                  <a:fillRect b="-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704848" y="2086893"/>
                <a:ext cx="1960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1</m:t>
                          </m:r>
                        </m:sub>
                      </m:sSub>
                      <m:d>
                        <m:dPr>
                          <m:ctrlPr>
                            <a:rPr lang="es-EC" i="1">
                              <a:latin typeface="Cambria Math" panose="02040503050406030204" pitchFamily="18" charset="0"/>
                            </a:rPr>
                          </m:ctrlPr>
                        </m:dPr>
                        <m:e>
                          <m:r>
                            <a:rPr lang="es-EC" i="1">
                              <a:latin typeface="Cambria Math" panose="02040503050406030204" pitchFamily="18" charset="0"/>
                            </a:rPr>
                            <m:t>𝑐𝑜𝑠</m:t>
                          </m:r>
                          <m:r>
                            <a:rPr lang="es-EC" i="1">
                              <a:latin typeface="Cambria Math" panose="02040503050406030204" pitchFamily="18" charset="0"/>
                            </a:rPr>
                            <m:t>𝛳</m:t>
                          </m:r>
                        </m:e>
                      </m:d>
                      <m:r>
                        <a:rPr lang="es-EC" i="0">
                          <a:latin typeface="Cambria Math" panose="02040503050406030204" pitchFamily="18" charset="0"/>
                        </a:rPr>
                        <m:t>=</m:t>
                      </m:r>
                      <m:r>
                        <a:rPr lang="es-EC" i="1">
                          <a:latin typeface="Cambria Math" panose="02040503050406030204" pitchFamily="18" charset="0"/>
                        </a:rPr>
                        <m:t>𝑐𝑜𝑠</m:t>
                      </m:r>
                      <m:r>
                        <a:rPr lang="es-EC" i="1">
                          <a:latin typeface="Cambria Math" panose="02040503050406030204" pitchFamily="18" charset="0"/>
                        </a:rPr>
                        <m:t>𝛳</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8704848" y="2086893"/>
                <a:ext cx="1960344" cy="369332"/>
              </a:xfrm>
              <a:prstGeom prst="rect">
                <a:avLst/>
              </a:prstGeom>
              <a:blipFill rotWithShape="0">
                <a:blip r:embed="rId7"/>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179287" y="3092734"/>
                <a:ext cx="301146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2</m:t>
                              </m:r>
                            </m:sub>
                          </m:sSub>
                          <m:d>
                            <m:dPr>
                              <m:ctrlPr>
                                <a:rPr lang="es-EC" i="1">
                                  <a:latin typeface="Cambria Math" panose="02040503050406030204" pitchFamily="18" charset="0"/>
                                </a:rPr>
                              </m:ctrlPr>
                            </m:dPr>
                            <m:e>
                              <m:r>
                                <a:rPr lang="es-EC" i="1">
                                  <a:latin typeface="Cambria Math" panose="02040503050406030204" pitchFamily="18" charset="0"/>
                                </a:rPr>
                                <m:t>𝑐𝑜𝑠</m:t>
                              </m:r>
                              <m:r>
                                <a:rPr lang="es-EC" i="1">
                                  <a:latin typeface="Cambria Math" panose="02040503050406030204" pitchFamily="18" charset="0"/>
                                </a:rPr>
                                <m:t>𝛳</m:t>
                              </m:r>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0" smtClean="0">
                              <a:latin typeface="Cambria Math" panose="02040503050406030204" pitchFamily="18" charset="0"/>
                            </a:rPr>
                            <m:t>(</m:t>
                          </m:r>
                          <m:r>
                            <a:rPr lang="es-EC" i="0">
                              <a:latin typeface="Cambria Math" panose="02040503050406030204" pitchFamily="18" charset="0"/>
                            </a:rPr>
                            <m:t>3</m:t>
                          </m:r>
                          <m:sSup>
                            <m:sSupPr>
                              <m:ctrlPr>
                                <a:rPr lang="es-EC" i="1">
                                  <a:latin typeface="Cambria Math" panose="02040503050406030204" pitchFamily="18" charset="0"/>
                                </a:rPr>
                              </m:ctrlPr>
                            </m:sSupPr>
                            <m:e>
                              <m:r>
                                <a:rPr lang="es-EC" i="1">
                                  <a:latin typeface="Cambria Math" panose="02040503050406030204" pitchFamily="18" charset="0"/>
                                </a:rPr>
                                <m:t>𝑐𝑜𝑠</m:t>
                              </m:r>
                            </m:e>
                            <m:sup>
                              <m:r>
                                <a:rPr lang="es-EC" i="0">
                                  <a:latin typeface="Cambria Math" panose="02040503050406030204" pitchFamily="18" charset="0"/>
                                </a:rPr>
                                <m:t>2</m:t>
                              </m:r>
                            </m:sup>
                          </m:sSup>
                          <m:r>
                            <a:rPr lang="es-EC" i="1">
                              <a:latin typeface="Cambria Math" panose="02040503050406030204" pitchFamily="18" charset="0"/>
                            </a:rPr>
                            <m:t>𝛳</m:t>
                          </m:r>
                          <m:r>
                            <a:rPr lang="es-EC" i="0">
                              <a:latin typeface="Cambria Math" panose="02040503050406030204" pitchFamily="18" charset="0"/>
                            </a:rPr>
                            <m:t>−1</m:t>
                          </m:r>
                        </m:e>
                      </m:d>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8179287" y="3092734"/>
                <a:ext cx="3011465" cy="714683"/>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948101" y="4882506"/>
                <a:ext cx="347383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3</m:t>
                          </m:r>
                        </m:sub>
                      </m:sSub>
                      <m:d>
                        <m:dPr>
                          <m:ctrlPr>
                            <a:rPr lang="es-EC" i="1">
                              <a:latin typeface="Cambria Math" panose="02040503050406030204" pitchFamily="18" charset="0"/>
                            </a:rPr>
                          </m:ctrlPr>
                        </m:dPr>
                        <m:e>
                          <m:r>
                            <a:rPr lang="es-EC" i="1">
                              <a:latin typeface="Cambria Math" panose="02040503050406030204" pitchFamily="18" charset="0"/>
                            </a:rPr>
                            <m:t>𝑐𝑜𝑠</m:t>
                          </m:r>
                          <m:r>
                            <a:rPr lang="es-EC" i="1">
                              <a:latin typeface="Cambria Math" panose="02040503050406030204" pitchFamily="18" charset="0"/>
                            </a:rPr>
                            <m:t>𝛳</m:t>
                          </m:r>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d>
                        <m:dPr>
                          <m:ctrlPr>
                            <a:rPr lang="es-EC" i="1">
                              <a:latin typeface="Cambria Math" panose="02040503050406030204" pitchFamily="18" charset="0"/>
                            </a:rPr>
                          </m:ctrlPr>
                        </m:dPr>
                        <m:e>
                          <m:r>
                            <a:rPr lang="es-EC" i="0">
                              <a:latin typeface="Cambria Math" panose="02040503050406030204" pitchFamily="18" charset="0"/>
                            </a:rPr>
                            <m:t>5</m:t>
                          </m:r>
                          <m:sSup>
                            <m:sSupPr>
                              <m:ctrlPr>
                                <a:rPr lang="es-EC" i="1">
                                  <a:latin typeface="Cambria Math" panose="02040503050406030204" pitchFamily="18" charset="0"/>
                                </a:rPr>
                              </m:ctrlPr>
                            </m:sSupPr>
                            <m:e>
                              <m:r>
                                <a:rPr lang="es-EC" i="1">
                                  <a:latin typeface="Cambria Math" panose="02040503050406030204" pitchFamily="18" charset="0"/>
                                </a:rPr>
                                <m:t>𝑐𝑜𝑠</m:t>
                              </m:r>
                            </m:e>
                            <m:sup>
                              <m:r>
                                <a:rPr lang="es-EC" i="0">
                                  <a:latin typeface="Cambria Math" panose="02040503050406030204" pitchFamily="18" charset="0"/>
                                </a:rPr>
                                <m:t>3</m:t>
                              </m:r>
                            </m:sup>
                          </m:sSup>
                          <m:r>
                            <a:rPr lang="es-EC" i="1">
                              <a:latin typeface="Cambria Math" panose="02040503050406030204" pitchFamily="18" charset="0"/>
                            </a:rPr>
                            <m:t>𝛳</m:t>
                          </m:r>
                          <m:r>
                            <a:rPr lang="es-EC" i="0">
                              <a:latin typeface="Cambria Math" panose="02040503050406030204" pitchFamily="18" charset="0"/>
                            </a:rPr>
                            <m:t>−3</m:t>
                          </m:r>
                          <m:r>
                            <a:rPr lang="es-EC" i="1">
                              <a:latin typeface="Cambria Math" panose="02040503050406030204" pitchFamily="18" charset="0"/>
                            </a:rPr>
                            <m:t>𝑐𝑜𝑠</m:t>
                          </m:r>
                          <m:r>
                            <a:rPr lang="es-EC" i="1">
                              <a:latin typeface="Cambria Math" panose="02040503050406030204" pitchFamily="18" charset="0"/>
                            </a:rPr>
                            <m:t>𝛳</m:t>
                          </m:r>
                        </m:e>
                      </m:d>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7948101" y="4882506"/>
                <a:ext cx="3473835" cy="610936"/>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31519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251</TotalTime>
  <Words>569</Words>
  <Application>Microsoft Office PowerPoint</Application>
  <PresentationFormat>Panorámica</PresentationFormat>
  <Paragraphs>128</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Cambria Math</vt:lpstr>
      <vt:lpstr>Century Gothic</vt:lpstr>
      <vt:lpstr>Times New Roman</vt:lpstr>
      <vt:lpstr>Wingdings 3</vt:lpstr>
      <vt:lpstr>Espiral</vt:lpstr>
      <vt:lpstr>UNIVERSIDAD DE LAS FUERZAS ARMADAS - ESPE</vt:lpstr>
      <vt:lpstr>OBJETIVOS</vt:lpstr>
      <vt:lpstr>AERODINÁMICA DE LA ESFERA</vt:lpstr>
      <vt:lpstr>Comportamiento de la estela</vt:lpstr>
      <vt:lpstr>VISTA EXPLOTADA DEL DISEÑO</vt:lpstr>
      <vt:lpstr>Presentación de PowerPoint</vt:lpstr>
      <vt:lpstr>Esfera instalada en el túnel de viento</vt:lpstr>
      <vt:lpstr>Cálculo del CD con los datos que entrega el túnel de viento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CONVERGENCIA GLOBAL</vt:lpstr>
      <vt:lpstr>Refinamiento malla</vt:lpstr>
      <vt:lpstr>ANÁLISIS DEL MODELO DE TURBULENCIA</vt:lpstr>
      <vt:lpstr>Separación de flujo</vt:lpstr>
      <vt:lpstr>Modelos de turbulencia utilizados</vt:lpstr>
      <vt:lpstr>MODELO K-EPSILON</vt:lpstr>
      <vt:lpstr>Presentación de PowerPoint</vt:lpstr>
      <vt:lpstr>EJEMPLOS RELACIONADOS EN LA NATURALEZA</vt:lpstr>
      <vt:lpstr>Presentación de PowerPoint</vt:lpstr>
      <vt:lpstr>Presentación de PowerPoint</vt:lpstr>
      <vt:lpstr>CONCLUSIONES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Franklin Estèvez</dc:creator>
  <cp:lastModifiedBy>Franklin Estèvez</cp:lastModifiedBy>
  <cp:revision>31</cp:revision>
  <dcterms:created xsi:type="dcterms:W3CDTF">2018-03-16T12:06:04Z</dcterms:created>
  <dcterms:modified xsi:type="dcterms:W3CDTF">2018-05-17T14:09:42Z</dcterms:modified>
</cp:coreProperties>
</file>