
<file path=[Content_Types].xml><?xml version="1.0" encoding="utf-8"?>
<Types xmlns="http://schemas.openxmlformats.org/package/2006/content-types">
  <Default Extension="png" ContentType="image/png"/>
  <Default Extension="jpeg" ContentType="image/jpeg"/>
  <Default Extension="jpe"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69" r:id="rId2"/>
  </p:sldMasterIdLst>
  <p:notesMasterIdLst>
    <p:notesMasterId r:id="rId28"/>
  </p:notesMasterIdLst>
  <p:handoutMasterIdLst>
    <p:handoutMasterId r:id="rId29"/>
  </p:handoutMasterIdLst>
  <p:sldIdLst>
    <p:sldId id="326" r:id="rId3"/>
    <p:sldId id="428" r:id="rId4"/>
    <p:sldId id="261" r:id="rId5"/>
    <p:sldId id="432" r:id="rId6"/>
    <p:sldId id="429" r:id="rId7"/>
    <p:sldId id="430" r:id="rId8"/>
    <p:sldId id="431" r:id="rId9"/>
    <p:sldId id="427" r:id="rId10"/>
    <p:sldId id="440" r:id="rId11"/>
    <p:sldId id="441" r:id="rId12"/>
    <p:sldId id="446" r:id="rId13"/>
    <p:sldId id="447" r:id="rId14"/>
    <p:sldId id="442" r:id="rId15"/>
    <p:sldId id="443" r:id="rId16"/>
    <p:sldId id="433" r:id="rId17"/>
    <p:sldId id="435" r:id="rId18"/>
    <p:sldId id="434" r:id="rId19"/>
    <p:sldId id="436" r:id="rId20"/>
    <p:sldId id="448" r:id="rId21"/>
    <p:sldId id="449" r:id="rId22"/>
    <p:sldId id="437" r:id="rId23"/>
    <p:sldId id="445" r:id="rId24"/>
    <p:sldId id="438" r:id="rId25"/>
    <p:sldId id="444" r:id="rId26"/>
    <p:sldId id="439" r:id="rId27"/>
  </p:sldIdLst>
  <p:sldSz cx="9144000" cy="6858000" type="screen4x3"/>
  <p:notesSz cx="6858000" cy="9144000"/>
  <p:defaultTextStyle>
    <a:defPPr>
      <a:defRPr lang="es-ES"/>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800"/>
    <a:srgbClr val="33CC33"/>
    <a:srgbClr val="66FF66"/>
    <a:srgbClr val="008000"/>
    <a:srgbClr val="FF6600"/>
    <a:srgbClr val="FFFF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29" autoAdjust="0"/>
    <p:restoredTop sz="94434" autoAdjust="0"/>
  </p:normalViewPr>
  <p:slideViewPr>
    <p:cSldViewPr>
      <p:cViewPr varScale="1">
        <p:scale>
          <a:sx n="70" d="100"/>
          <a:sy n="70" d="100"/>
        </p:scale>
        <p:origin x="1602" y="48"/>
      </p:cViewPr>
      <p:guideLst>
        <p:guide orient="horz" pos="2160"/>
        <p:guide pos="2880"/>
      </p:guideLst>
    </p:cSldViewPr>
  </p:slideViewPr>
  <p:notesTextViewPr>
    <p:cViewPr>
      <p:scale>
        <a:sx n="66" d="100"/>
        <a:sy n="66" d="100"/>
      </p:scale>
      <p:origin x="0" y="0"/>
    </p:cViewPr>
  </p:notesTextViewPr>
  <p:sorterViewPr>
    <p:cViewPr>
      <p:scale>
        <a:sx n="66" d="100"/>
        <a:sy n="66" d="100"/>
      </p:scale>
      <p:origin x="0" y="13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s>
</file>

<file path=ppt/diagrams/_rels/data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1D63A-1301-48B3-8A24-16ECB072961B}" type="doc">
      <dgm:prSet loTypeId="urn:microsoft.com/office/officeart/2005/8/layout/pyramid2" loCatId="pyramid" qsTypeId="urn:microsoft.com/office/officeart/2005/8/quickstyle/simple2" qsCatId="simple" csTypeId="urn:microsoft.com/office/officeart/2005/8/colors/accent1_2" csCatId="accent1" phldr="1"/>
      <dgm:spPr/>
      <dgm:t>
        <a:bodyPr/>
        <a:lstStyle/>
        <a:p>
          <a:endParaRPr lang="es-EC"/>
        </a:p>
      </dgm:t>
    </dgm:pt>
    <dgm:pt modelId="{519E65E4-66AD-4C9D-A639-ECB6257E847B}">
      <dgm:prSet custT="1"/>
      <dgm:spPr>
        <a:ln>
          <a:solidFill>
            <a:schemeClr val="accent3">
              <a:lumMod val="75000"/>
            </a:schemeClr>
          </a:solidFill>
        </a:ln>
      </dgm:spPr>
      <dgm:t>
        <a:bodyPr/>
        <a:lstStyle/>
        <a:p>
          <a:pPr rtl="0"/>
          <a:r>
            <a:rPr lang="es-ES" sz="2000" b="1" i="0" dirty="0" smtClean="0"/>
            <a:t>Planteamiento del problema</a:t>
          </a:r>
          <a:endParaRPr lang="es-EC" sz="2000" dirty="0"/>
        </a:p>
      </dgm:t>
    </dgm:pt>
    <dgm:pt modelId="{B2328EA6-05A4-4B7C-893B-1CE031B62A6A}" type="parTrans" cxnId="{6A0467AF-7B98-44E0-A28C-FEDCA0684628}">
      <dgm:prSet/>
      <dgm:spPr/>
      <dgm:t>
        <a:bodyPr/>
        <a:lstStyle/>
        <a:p>
          <a:endParaRPr lang="es-EC"/>
        </a:p>
      </dgm:t>
    </dgm:pt>
    <dgm:pt modelId="{6CEEFB28-EBFD-43A9-9F82-D6ADA05329C4}" type="sibTrans" cxnId="{6A0467AF-7B98-44E0-A28C-FEDCA0684628}">
      <dgm:prSet/>
      <dgm:spPr/>
      <dgm:t>
        <a:bodyPr/>
        <a:lstStyle/>
        <a:p>
          <a:endParaRPr lang="es-EC"/>
        </a:p>
      </dgm:t>
    </dgm:pt>
    <dgm:pt modelId="{CF6289EB-39AD-4CA2-BF29-BB8806741504}">
      <dgm:prSet custT="1"/>
      <dgm:spPr>
        <a:ln>
          <a:solidFill>
            <a:schemeClr val="accent3">
              <a:lumMod val="75000"/>
            </a:schemeClr>
          </a:solidFill>
        </a:ln>
      </dgm:spPr>
      <dgm:t>
        <a:bodyPr/>
        <a:lstStyle/>
        <a:p>
          <a:pPr rtl="0"/>
          <a:r>
            <a:rPr lang="es-ES" sz="2000" b="1" i="0" dirty="0" smtClean="0"/>
            <a:t>Objetivos </a:t>
          </a:r>
          <a:endParaRPr lang="es-EC" sz="2000" dirty="0"/>
        </a:p>
      </dgm:t>
    </dgm:pt>
    <dgm:pt modelId="{1E56B536-5A9F-4825-A1A2-DD402F63F955}" type="parTrans" cxnId="{6E77DEE0-BDF2-4973-9B4E-94CDDE762CB6}">
      <dgm:prSet/>
      <dgm:spPr/>
      <dgm:t>
        <a:bodyPr/>
        <a:lstStyle/>
        <a:p>
          <a:endParaRPr lang="es-EC"/>
        </a:p>
      </dgm:t>
    </dgm:pt>
    <dgm:pt modelId="{B498E567-2A5E-42A6-A8B9-6FD8CD354C98}" type="sibTrans" cxnId="{6E77DEE0-BDF2-4973-9B4E-94CDDE762CB6}">
      <dgm:prSet/>
      <dgm:spPr/>
      <dgm:t>
        <a:bodyPr/>
        <a:lstStyle/>
        <a:p>
          <a:endParaRPr lang="es-EC"/>
        </a:p>
      </dgm:t>
    </dgm:pt>
    <dgm:pt modelId="{250E2EDF-8DB1-49D7-91FE-EE1B54A96832}">
      <dgm:prSet custT="1"/>
      <dgm:spPr>
        <a:ln>
          <a:solidFill>
            <a:schemeClr val="accent3">
              <a:lumMod val="75000"/>
            </a:schemeClr>
          </a:solidFill>
        </a:ln>
      </dgm:spPr>
      <dgm:t>
        <a:bodyPr/>
        <a:lstStyle/>
        <a:p>
          <a:pPr rtl="0"/>
          <a:r>
            <a:rPr lang="es-ES" sz="2000" b="1" i="0" dirty="0" smtClean="0"/>
            <a:t>Marco teórico</a:t>
          </a:r>
          <a:endParaRPr lang="es-EC" sz="2000" dirty="0"/>
        </a:p>
      </dgm:t>
    </dgm:pt>
    <dgm:pt modelId="{4BFAE5A7-0926-434C-AD51-FB643B907EC6}" type="parTrans" cxnId="{F4B9F4C2-07FB-41A6-A1CA-7C77AAEC480F}">
      <dgm:prSet/>
      <dgm:spPr/>
      <dgm:t>
        <a:bodyPr/>
        <a:lstStyle/>
        <a:p>
          <a:endParaRPr lang="es-EC"/>
        </a:p>
      </dgm:t>
    </dgm:pt>
    <dgm:pt modelId="{0E4E9C5E-34C5-4BBB-A8B2-27EED54E02CE}" type="sibTrans" cxnId="{F4B9F4C2-07FB-41A6-A1CA-7C77AAEC480F}">
      <dgm:prSet/>
      <dgm:spPr/>
      <dgm:t>
        <a:bodyPr/>
        <a:lstStyle/>
        <a:p>
          <a:endParaRPr lang="es-EC"/>
        </a:p>
      </dgm:t>
    </dgm:pt>
    <dgm:pt modelId="{C52EB322-E899-4D37-A24B-610D6B3534A9}">
      <dgm:prSet custT="1"/>
      <dgm:spPr>
        <a:ln>
          <a:solidFill>
            <a:schemeClr val="accent3">
              <a:lumMod val="75000"/>
            </a:schemeClr>
          </a:solidFill>
        </a:ln>
      </dgm:spPr>
      <dgm:t>
        <a:bodyPr/>
        <a:lstStyle/>
        <a:p>
          <a:pPr rtl="0"/>
          <a:r>
            <a:rPr lang="es-ES" sz="2000" b="1" i="0" dirty="0" smtClean="0"/>
            <a:t>Marco metodológico</a:t>
          </a:r>
          <a:endParaRPr lang="es-EC" sz="2000" dirty="0"/>
        </a:p>
      </dgm:t>
    </dgm:pt>
    <dgm:pt modelId="{D9B5130C-62D1-466A-B313-A06AEBA1EF25}" type="parTrans" cxnId="{BB0FDC8C-1B84-403C-82A1-27AC601C7E13}">
      <dgm:prSet/>
      <dgm:spPr/>
      <dgm:t>
        <a:bodyPr/>
        <a:lstStyle/>
        <a:p>
          <a:endParaRPr lang="es-EC"/>
        </a:p>
      </dgm:t>
    </dgm:pt>
    <dgm:pt modelId="{97DE22F3-4EE6-40D4-8A21-F5BF0F2E7B66}" type="sibTrans" cxnId="{BB0FDC8C-1B84-403C-82A1-27AC601C7E13}">
      <dgm:prSet/>
      <dgm:spPr/>
      <dgm:t>
        <a:bodyPr/>
        <a:lstStyle/>
        <a:p>
          <a:endParaRPr lang="es-EC"/>
        </a:p>
      </dgm:t>
    </dgm:pt>
    <dgm:pt modelId="{2B950A71-7656-4845-97D5-FDAF5869FE72}">
      <dgm:prSet custT="1"/>
      <dgm:spPr>
        <a:ln>
          <a:solidFill>
            <a:schemeClr val="accent3">
              <a:lumMod val="75000"/>
            </a:schemeClr>
          </a:solidFill>
        </a:ln>
      </dgm:spPr>
      <dgm:t>
        <a:bodyPr/>
        <a:lstStyle/>
        <a:p>
          <a:pPr rtl="0"/>
          <a:r>
            <a:rPr lang="es-ES" sz="2000" b="1" i="0" dirty="0" smtClean="0"/>
            <a:t>Propuesta</a:t>
          </a:r>
          <a:endParaRPr lang="es-EC" sz="2000" dirty="0"/>
        </a:p>
      </dgm:t>
    </dgm:pt>
    <dgm:pt modelId="{21BBE719-1019-49FB-AE3C-AD80DB3487F4}" type="parTrans" cxnId="{23703F62-A8D1-4980-8BC7-6B55FE23F87C}">
      <dgm:prSet/>
      <dgm:spPr/>
      <dgm:t>
        <a:bodyPr/>
        <a:lstStyle/>
        <a:p>
          <a:endParaRPr lang="es-EC"/>
        </a:p>
      </dgm:t>
    </dgm:pt>
    <dgm:pt modelId="{3A66B1BD-9594-499F-B0B6-30C755ABD15C}" type="sibTrans" cxnId="{23703F62-A8D1-4980-8BC7-6B55FE23F87C}">
      <dgm:prSet/>
      <dgm:spPr/>
      <dgm:t>
        <a:bodyPr/>
        <a:lstStyle/>
        <a:p>
          <a:endParaRPr lang="es-EC"/>
        </a:p>
      </dgm:t>
    </dgm:pt>
    <dgm:pt modelId="{07F061D7-670D-41D1-9A30-39253FCEEA8D}">
      <dgm:prSet custT="1"/>
      <dgm:spPr>
        <a:ln>
          <a:solidFill>
            <a:schemeClr val="accent3">
              <a:lumMod val="75000"/>
            </a:schemeClr>
          </a:solidFill>
        </a:ln>
      </dgm:spPr>
      <dgm:t>
        <a:bodyPr/>
        <a:lstStyle/>
        <a:p>
          <a:pPr rtl="0"/>
          <a:r>
            <a:rPr lang="es-ES" sz="2000" b="1" i="0" dirty="0" smtClean="0"/>
            <a:t>Conclusiones y recomendaciones</a:t>
          </a:r>
          <a:endParaRPr lang="es-EC" sz="2000" dirty="0"/>
        </a:p>
      </dgm:t>
    </dgm:pt>
    <dgm:pt modelId="{D4509B14-08DE-4727-A5B0-1D4C7EAC309D}" type="parTrans" cxnId="{263BB7F0-AE63-43B8-B18E-1F5C2D3E6CBC}">
      <dgm:prSet/>
      <dgm:spPr/>
      <dgm:t>
        <a:bodyPr/>
        <a:lstStyle/>
        <a:p>
          <a:endParaRPr lang="es-EC"/>
        </a:p>
      </dgm:t>
    </dgm:pt>
    <dgm:pt modelId="{9912EC46-194B-4943-AFF1-1AD022A32759}" type="sibTrans" cxnId="{263BB7F0-AE63-43B8-B18E-1F5C2D3E6CBC}">
      <dgm:prSet/>
      <dgm:spPr/>
      <dgm:t>
        <a:bodyPr/>
        <a:lstStyle/>
        <a:p>
          <a:endParaRPr lang="es-EC"/>
        </a:p>
      </dgm:t>
    </dgm:pt>
    <dgm:pt modelId="{F4E2326F-D9F1-4C42-B192-8B119321A238}" type="pres">
      <dgm:prSet presAssocID="{1B21D63A-1301-48B3-8A24-16ECB072961B}" presName="compositeShape" presStyleCnt="0">
        <dgm:presLayoutVars>
          <dgm:dir/>
          <dgm:resizeHandles/>
        </dgm:presLayoutVars>
      </dgm:prSet>
      <dgm:spPr/>
      <dgm:t>
        <a:bodyPr/>
        <a:lstStyle/>
        <a:p>
          <a:endParaRPr lang="es-EC"/>
        </a:p>
      </dgm:t>
    </dgm:pt>
    <dgm:pt modelId="{0D229887-18D4-4671-9A73-F705D093B89D}" type="pres">
      <dgm:prSet presAssocID="{1B21D63A-1301-48B3-8A24-16ECB072961B}" presName="pyramid" presStyleLbl="node1" presStyleIdx="0" presStyleCnt="1"/>
      <dgm:spPr>
        <a:solidFill>
          <a:schemeClr val="accent3">
            <a:lumMod val="75000"/>
          </a:schemeClr>
        </a:solidFill>
      </dgm:spPr>
      <dgm:t>
        <a:bodyPr/>
        <a:lstStyle/>
        <a:p>
          <a:endParaRPr lang="es-EC"/>
        </a:p>
      </dgm:t>
    </dgm:pt>
    <dgm:pt modelId="{51594552-ADFB-4B89-BA32-302121340CED}" type="pres">
      <dgm:prSet presAssocID="{1B21D63A-1301-48B3-8A24-16ECB072961B}" presName="theList" presStyleCnt="0"/>
      <dgm:spPr/>
    </dgm:pt>
    <dgm:pt modelId="{C6D68E2B-E98A-42E4-B645-9A735E49A062}" type="pres">
      <dgm:prSet presAssocID="{519E65E4-66AD-4C9D-A639-ECB6257E847B}" presName="aNode" presStyleLbl="fgAcc1" presStyleIdx="0" presStyleCnt="6" custScaleY="151493">
        <dgm:presLayoutVars>
          <dgm:bulletEnabled val="1"/>
        </dgm:presLayoutVars>
      </dgm:prSet>
      <dgm:spPr/>
      <dgm:t>
        <a:bodyPr/>
        <a:lstStyle/>
        <a:p>
          <a:endParaRPr lang="es-EC"/>
        </a:p>
      </dgm:t>
    </dgm:pt>
    <dgm:pt modelId="{DD9DAA33-70AC-483A-81DD-AB31C1F1036A}" type="pres">
      <dgm:prSet presAssocID="{519E65E4-66AD-4C9D-A639-ECB6257E847B}" presName="aSpace" presStyleCnt="0"/>
      <dgm:spPr/>
    </dgm:pt>
    <dgm:pt modelId="{31AF16B7-154A-4352-9E1F-9DEEEF940328}" type="pres">
      <dgm:prSet presAssocID="{CF6289EB-39AD-4CA2-BF29-BB8806741504}" presName="aNode" presStyleLbl="fgAcc1" presStyleIdx="1" presStyleCnt="6">
        <dgm:presLayoutVars>
          <dgm:bulletEnabled val="1"/>
        </dgm:presLayoutVars>
      </dgm:prSet>
      <dgm:spPr/>
      <dgm:t>
        <a:bodyPr/>
        <a:lstStyle/>
        <a:p>
          <a:endParaRPr lang="es-EC"/>
        </a:p>
      </dgm:t>
    </dgm:pt>
    <dgm:pt modelId="{6F46DDBB-7755-4B79-B8C4-62049868C6BB}" type="pres">
      <dgm:prSet presAssocID="{CF6289EB-39AD-4CA2-BF29-BB8806741504}" presName="aSpace" presStyleCnt="0"/>
      <dgm:spPr/>
    </dgm:pt>
    <dgm:pt modelId="{2964583B-C77A-4028-AFA4-C0BC566902B8}" type="pres">
      <dgm:prSet presAssocID="{250E2EDF-8DB1-49D7-91FE-EE1B54A96832}" presName="aNode" presStyleLbl="fgAcc1" presStyleIdx="2" presStyleCnt="6">
        <dgm:presLayoutVars>
          <dgm:bulletEnabled val="1"/>
        </dgm:presLayoutVars>
      </dgm:prSet>
      <dgm:spPr/>
      <dgm:t>
        <a:bodyPr/>
        <a:lstStyle/>
        <a:p>
          <a:endParaRPr lang="es-EC"/>
        </a:p>
      </dgm:t>
    </dgm:pt>
    <dgm:pt modelId="{FE04C1C8-E165-422D-AABC-E3864DB7C0B2}" type="pres">
      <dgm:prSet presAssocID="{250E2EDF-8DB1-49D7-91FE-EE1B54A96832}" presName="aSpace" presStyleCnt="0"/>
      <dgm:spPr/>
    </dgm:pt>
    <dgm:pt modelId="{013C01FD-D5FA-4A7D-8E90-5B2E75545428}" type="pres">
      <dgm:prSet presAssocID="{C52EB322-E899-4D37-A24B-610D6B3534A9}" presName="aNode" presStyleLbl="fgAcc1" presStyleIdx="3" presStyleCnt="6">
        <dgm:presLayoutVars>
          <dgm:bulletEnabled val="1"/>
        </dgm:presLayoutVars>
      </dgm:prSet>
      <dgm:spPr/>
      <dgm:t>
        <a:bodyPr/>
        <a:lstStyle/>
        <a:p>
          <a:endParaRPr lang="es-EC"/>
        </a:p>
      </dgm:t>
    </dgm:pt>
    <dgm:pt modelId="{2CA11FEA-DD6F-4144-8ACF-89789817A6D6}" type="pres">
      <dgm:prSet presAssocID="{C52EB322-E899-4D37-A24B-610D6B3534A9}" presName="aSpace" presStyleCnt="0"/>
      <dgm:spPr/>
    </dgm:pt>
    <dgm:pt modelId="{EA50C788-5113-40C2-9CDE-9776214823A1}" type="pres">
      <dgm:prSet presAssocID="{2B950A71-7656-4845-97D5-FDAF5869FE72}" presName="aNode" presStyleLbl="fgAcc1" presStyleIdx="4" presStyleCnt="6">
        <dgm:presLayoutVars>
          <dgm:bulletEnabled val="1"/>
        </dgm:presLayoutVars>
      </dgm:prSet>
      <dgm:spPr/>
      <dgm:t>
        <a:bodyPr/>
        <a:lstStyle/>
        <a:p>
          <a:endParaRPr lang="es-EC"/>
        </a:p>
      </dgm:t>
    </dgm:pt>
    <dgm:pt modelId="{3413F672-EE98-4735-A3EA-A143EE0A1CC1}" type="pres">
      <dgm:prSet presAssocID="{2B950A71-7656-4845-97D5-FDAF5869FE72}" presName="aSpace" presStyleCnt="0"/>
      <dgm:spPr/>
    </dgm:pt>
    <dgm:pt modelId="{CBE34861-8424-4AF1-BF4E-B1F99180A4A8}" type="pres">
      <dgm:prSet presAssocID="{07F061D7-670D-41D1-9A30-39253FCEEA8D}" presName="aNode" presStyleLbl="fgAcc1" presStyleIdx="5" presStyleCnt="6" custScaleY="144788">
        <dgm:presLayoutVars>
          <dgm:bulletEnabled val="1"/>
        </dgm:presLayoutVars>
      </dgm:prSet>
      <dgm:spPr/>
      <dgm:t>
        <a:bodyPr/>
        <a:lstStyle/>
        <a:p>
          <a:endParaRPr lang="es-EC"/>
        </a:p>
      </dgm:t>
    </dgm:pt>
    <dgm:pt modelId="{F518921C-2911-419D-B543-970890079683}" type="pres">
      <dgm:prSet presAssocID="{07F061D7-670D-41D1-9A30-39253FCEEA8D}" presName="aSpace" presStyleCnt="0"/>
      <dgm:spPr/>
    </dgm:pt>
  </dgm:ptLst>
  <dgm:cxnLst>
    <dgm:cxn modelId="{3FA7A254-2C58-40CA-8AE3-738D41D2AB52}" type="presOf" srcId="{519E65E4-66AD-4C9D-A639-ECB6257E847B}" destId="{C6D68E2B-E98A-42E4-B645-9A735E49A062}" srcOrd="0" destOrd="0" presId="urn:microsoft.com/office/officeart/2005/8/layout/pyramid2"/>
    <dgm:cxn modelId="{23703F62-A8D1-4980-8BC7-6B55FE23F87C}" srcId="{1B21D63A-1301-48B3-8A24-16ECB072961B}" destId="{2B950A71-7656-4845-97D5-FDAF5869FE72}" srcOrd="4" destOrd="0" parTransId="{21BBE719-1019-49FB-AE3C-AD80DB3487F4}" sibTransId="{3A66B1BD-9594-499F-B0B6-30C755ABD15C}"/>
    <dgm:cxn modelId="{4E623967-1260-4FD8-9DBA-BECF99E0F46B}" type="presOf" srcId="{2B950A71-7656-4845-97D5-FDAF5869FE72}" destId="{EA50C788-5113-40C2-9CDE-9776214823A1}" srcOrd="0" destOrd="0" presId="urn:microsoft.com/office/officeart/2005/8/layout/pyramid2"/>
    <dgm:cxn modelId="{B9397D93-76C1-4C48-A123-1DB4E3893B0F}" type="presOf" srcId="{C52EB322-E899-4D37-A24B-610D6B3534A9}" destId="{013C01FD-D5FA-4A7D-8E90-5B2E75545428}" srcOrd="0" destOrd="0" presId="urn:microsoft.com/office/officeart/2005/8/layout/pyramid2"/>
    <dgm:cxn modelId="{6E77DEE0-BDF2-4973-9B4E-94CDDE762CB6}" srcId="{1B21D63A-1301-48B3-8A24-16ECB072961B}" destId="{CF6289EB-39AD-4CA2-BF29-BB8806741504}" srcOrd="1" destOrd="0" parTransId="{1E56B536-5A9F-4825-A1A2-DD402F63F955}" sibTransId="{B498E567-2A5E-42A6-A8B9-6FD8CD354C98}"/>
    <dgm:cxn modelId="{263BB7F0-AE63-43B8-B18E-1F5C2D3E6CBC}" srcId="{1B21D63A-1301-48B3-8A24-16ECB072961B}" destId="{07F061D7-670D-41D1-9A30-39253FCEEA8D}" srcOrd="5" destOrd="0" parTransId="{D4509B14-08DE-4727-A5B0-1D4C7EAC309D}" sibTransId="{9912EC46-194B-4943-AFF1-1AD022A32759}"/>
    <dgm:cxn modelId="{120DB936-FD59-48BE-9CD7-060DDD25D5B2}" type="presOf" srcId="{CF6289EB-39AD-4CA2-BF29-BB8806741504}" destId="{31AF16B7-154A-4352-9E1F-9DEEEF940328}" srcOrd="0" destOrd="0" presId="urn:microsoft.com/office/officeart/2005/8/layout/pyramid2"/>
    <dgm:cxn modelId="{BB0FDC8C-1B84-403C-82A1-27AC601C7E13}" srcId="{1B21D63A-1301-48B3-8A24-16ECB072961B}" destId="{C52EB322-E899-4D37-A24B-610D6B3534A9}" srcOrd="3" destOrd="0" parTransId="{D9B5130C-62D1-466A-B313-A06AEBA1EF25}" sibTransId="{97DE22F3-4EE6-40D4-8A21-F5BF0F2E7B66}"/>
    <dgm:cxn modelId="{C4B60A9C-818E-45EA-AAFC-EFDAACA32051}" type="presOf" srcId="{250E2EDF-8DB1-49D7-91FE-EE1B54A96832}" destId="{2964583B-C77A-4028-AFA4-C0BC566902B8}" srcOrd="0" destOrd="0" presId="urn:microsoft.com/office/officeart/2005/8/layout/pyramid2"/>
    <dgm:cxn modelId="{D700C8D7-49C5-422C-B451-0B4571400C2D}" type="presOf" srcId="{07F061D7-670D-41D1-9A30-39253FCEEA8D}" destId="{CBE34861-8424-4AF1-BF4E-B1F99180A4A8}" srcOrd="0" destOrd="0" presId="urn:microsoft.com/office/officeart/2005/8/layout/pyramid2"/>
    <dgm:cxn modelId="{6E948547-430A-4B97-A47D-17D0D2FDD73C}" type="presOf" srcId="{1B21D63A-1301-48B3-8A24-16ECB072961B}" destId="{F4E2326F-D9F1-4C42-B192-8B119321A238}" srcOrd="0" destOrd="0" presId="urn:microsoft.com/office/officeart/2005/8/layout/pyramid2"/>
    <dgm:cxn modelId="{6A0467AF-7B98-44E0-A28C-FEDCA0684628}" srcId="{1B21D63A-1301-48B3-8A24-16ECB072961B}" destId="{519E65E4-66AD-4C9D-A639-ECB6257E847B}" srcOrd="0" destOrd="0" parTransId="{B2328EA6-05A4-4B7C-893B-1CE031B62A6A}" sibTransId="{6CEEFB28-EBFD-43A9-9F82-D6ADA05329C4}"/>
    <dgm:cxn modelId="{F4B9F4C2-07FB-41A6-A1CA-7C77AAEC480F}" srcId="{1B21D63A-1301-48B3-8A24-16ECB072961B}" destId="{250E2EDF-8DB1-49D7-91FE-EE1B54A96832}" srcOrd="2" destOrd="0" parTransId="{4BFAE5A7-0926-434C-AD51-FB643B907EC6}" sibTransId="{0E4E9C5E-34C5-4BBB-A8B2-27EED54E02CE}"/>
    <dgm:cxn modelId="{57427694-881B-4492-B91A-9C013F3833C5}" type="presParOf" srcId="{F4E2326F-D9F1-4C42-B192-8B119321A238}" destId="{0D229887-18D4-4671-9A73-F705D093B89D}" srcOrd="0" destOrd="0" presId="urn:microsoft.com/office/officeart/2005/8/layout/pyramid2"/>
    <dgm:cxn modelId="{72B33CFF-FE74-43EA-9658-EFECD5F420C1}" type="presParOf" srcId="{F4E2326F-D9F1-4C42-B192-8B119321A238}" destId="{51594552-ADFB-4B89-BA32-302121340CED}" srcOrd="1" destOrd="0" presId="urn:microsoft.com/office/officeart/2005/8/layout/pyramid2"/>
    <dgm:cxn modelId="{CB6421A1-8F73-476E-A12A-32E68C90562D}" type="presParOf" srcId="{51594552-ADFB-4B89-BA32-302121340CED}" destId="{C6D68E2B-E98A-42E4-B645-9A735E49A062}" srcOrd="0" destOrd="0" presId="urn:microsoft.com/office/officeart/2005/8/layout/pyramid2"/>
    <dgm:cxn modelId="{9FA1368F-6C4F-41A3-9611-05DF3F8742C6}" type="presParOf" srcId="{51594552-ADFB-4B89-BA32-302121340CED}" destId="{DD9DAA33-70AC-483A-81DD-AB31C1F1036A}" srcOrd="1" destOrd="0" presId="urn:microsoft.com/office/officeart/2005/8/layout/pyramid2"/>
    <dgm:cxn modelId="{BEEB4D24-4961-49DA-BEC7-8797D1B1252A}" type="presParOf" srcId="{51594552-ADFB-4B89-BA32-302121340CED}" destId="{31AF16B7-154A-4352-9E1F-9DEEEF940328}" srcOrd="2" destOrd="0" presId="urn:microsoft.com/office/officeart/2005/8/layout/pyramid2"/>
    <dgm:cxn modelId="{CB9F4A27-4B04-4A16-95D8-2550A713D20E}" type="presParOf" srcId="{51594552-ADFB-4B89-BA32-302121340CED}" destId="{6F46DDBB-7755-4B79-B8C4-62049868C6BB}" srcOrd="3" destOrd="0" presId="urn:microsoft.com/office/officeart/2005/8/layout/pyramid2"/>
    <dgm:cxn modelId="{88527CE8-DDE9-4FAC-96ED-CCDBE21013EE}" type="presParOf" srcId="{51594552-ADFB-4B89-BA32-302121340CED}" destId="{2964583B-C77A-4028-AFA4-C0BC566902B8}" srcOrd="4" destOrd="0" presId="urn:microsoft.com/office/officeart/2005/8/layout/pyramid2"/>
    <dgm:cxn modelId="{FF35DC59-70D6-448D-89EB-68EA41DE595D}" type="presParOf" srcId="{51594552-ADFB-4B89-BA32-302121340CED}" destId="{FE04C1C8-E165-422D-AABC-E3864DB7C0B2}" srcOrd="5" destOrd="0" presId="urn:microsoft.com/office/officeart/2005/8/layout/pyramid2"/>
    <dgm:cxn modelId="{CCC21970-852C-4CDF-B541-EBE7511D0478}" type="presParOf" srcId="{51594552-ADFB-4B89-BA32-302121340CED}" destId="{013C01FD-D5FA-4A7D-8E90-5B2E75545428}" srcOrd="6" destOrd="0" presId="urn:microsoft.com/office/officeart/2005/8/layout/pyramid2"/>
    <dgm:cxn modelId="{5DA59A71-34B4-433E-B481-EC116061A164}" type="presParOf" srcId="{51594552-ADFB-4B89-BA32-302121340CED}" destId="{2CA11FEA-DD6F-4144-8ACF-89789817A6D6}" srcOrd="7" destOrd="0" presId="urn:microsoft.com/office/officeart/2005/8/layout/pyramid2"/>
    <dgm:cxn modelId="{E004B4ED-30A7-465D-912C-3249DE9A249A}" type="presParOf" srcId="{51594552-ADFB-4B89-BA32-302121340CED}" destId="{EA50C788-5113-40C2-9CDE-9776214823A1}" srcOrd="8" destOrd="0" presId="urn:microsoft.com/office/officeart/2005/8/layout/pyramid2"/>
    <dgm:cxn modelId="{583E18DA-EDB4-466F-BC0F-85E9809743A0}" type="presParOf" srcId="{51594552-ADFB-4B89-BA32-302121340CED}" destId="{3413F672-EE98-4735-A3EA-A143EE0A1CC1}" srcOrd="9" destOrd="0" presId="urn:microsoft.com/office/officeart/2005/8/layout/pyramid2"/>
    <dgm:cxn modelId="{28B70D98-E3D0-4A07-94DE-B75A0CD5A1A9}" type="presParOf" srcId="{51594552-ADFB-4B89-BA32-302121340CED}" destId="{CBE34861-8424-4AF1-BF4E-B1F99180A4A8}" srcOrd="10" destOrd="0" presId="urn:microsoft.com/office/officeart/2005/8/layout/pyramid2"/>
    <dgm:cxn modelId="{64D27F0F-B7BA-400B-B558-4E42A32A7277}" type="presParOf" srcId="{51594552-ADFB-4B89-BA32-302121340CED}" destId="{F518921C-2911-419D-B543-97089007968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85CAF-CB37-47BF-B8F3-0C16ADD77318}"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s-EC"/>
        </a:p>
      </dgm:t>
    </dgm:pt>
    <dgm:pt modelId="{34751C99-DFF7-4842-8D37-0E4076312CFE}">
      <dgm:prSet phldrT="[Texto]"/>
      <dgm:spPr>
        <a:solidFill>
          <a:schemeClr val="accent3">
            <a:lumMod val="60000"/>
            <a:lumOff val="40000"/>
          </a:schemeClr>
        </a:solidFill>
        <a:ln>
          <a:solidFill>
            <a:schemeClr val="accent3">
              <a:lumMod val="75000"/>
            </a:schemeClr>
          </a:solidFill>
        </a:ln>
      </dgm:spPr>
      <dgm:t>
        <a:bodyPr/>
        <a:lstStyle/>
        <a:p>
          <a:r>
            <a:rPr lang="es-ES" dirty="0" smtClean="0">
              <a:solidFill>
                <a:schemeClr val="tx1"/>
              </a:solidFill>
            </a:rPr>
            <a:t>Factores que indicen </a:t>
          </a:r>
          <a:endParaRPr lang="es-EC" dirty="0">
            <a:solidFill>
              <a:schemeClr val="tx1"/>
            </a:solidFill>
          </a:endParaRPr>
        </a:p>
      </dgm:t>
    </dgm:pt>
    <dgm:pt modelId="{E96772B3-DDAB-48D6-AD57-137FD151CA8F}" type="parTrans" cxnId="{0F78058A-2E3D-472D-8AB9-DB12D86FF26B}">
      <dgm:prSet/>
      <dgm:spPr/>
      <dgm:t>
        <a:bodyPr/>
        <a:lstStyle/>
        <a:p>
          <a:endParaRPr lang="es-EC"/>
        </a:p>
      </dgm:t>
    </dgm:pt>
    <dgm:pt modelId="{BC848DD9-C368-4D5B-AA32-DC3B934DED96}" type="sibTrans" cxnId="{0F78058A-2E3D-472D-8AB9-DB12D86FF26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solidFill>
            <a:schemeClr val="accent3">
              <a:lumMod val="75000"/>
            </a:schemeClr>
          </a:solidFill>
        </a:ln>
      </dgm:spPr>
      <dgm:t>
        <a:bodyPr/>
        <a:lstStyle/>
        <a:p>
          <a:endParaRPr lang="es-EC"/>
        </a:p>
      </dgm:t>
    </dgm:pt>
    <dgm:pt modelId="{64C15B9B-877E-4EF5-A5CC-1BE2E42EB012}">
      <dgm:prSet phldrT="[Texto]"/>
      <dgm:spPr>
        <a:solidFill>
          <a:schemeClr val="accent3">
            <a:lumMod val="60000"/>
            <a:lumOff val="40000"/>
          </a:schemeClr>
        </a:solidFill>
        <a:ln>
          <a:solidFill>
            <a:schemeClr val="accent3">
              <a:lumMod val="75000"/>
            </a:schemeClr>
          </a:solidFill>
        </a:ln>
      </dgm:spPr>
      <dgm:t>
        <a:bodyPr/>
        <a:lstStyle/>
        <a:p>
          <a:r>
            <a:rPr lang="es-ES" dirty="0" smtClean="0">
              <a:solidFill>
                <a:schemeClr val="tx1"/>
              </a:solidFill>
            </a:rPr>
            <a:t>Restricción de realizarse actualmente  (2009)</a:t>
          </a:r>
          <a:endParaRPr lang="es-EC" dirty="0">
            <a:solidFill>
              <a:schemeClr val="tx1"/>
            </a:solidFill>
          </a:endParaRPr>
        </a:p>
      </dgm:t>
    </dgm:pt>
    <dgm:pt modelId="{1CA299FF-6114-46F0-A708-36B07DF1C1AC}" type="parTrans" cxnId="{780251E4-768D-43E9-BA29-3E4CBB8C67F5}">
      <dgm:prSet/>
      <dgm:spPr/>
      <dgm:t>
        <a:bodyPr/>
        <a:lstStyle/>
        <a:p>
          <a:endParaRPr lang="es-EC"/>
        </a:p>
      </dgm:t>
    </dgm:pt>
    <dgm:pt modelId="{29AFEDF5-AE5C-40FE-9895-002BB32ED2A3}" type="sibTrans" cxnId="{780251E4-768D-43E9-BA29-3E4CBB8C67F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54000" b="-54000"/>
          </a:stretch>
        </a:blipFill>
        <a:ln>
          <a:solidFill>
            <a:schemeClr val="accent3">
              <a:lumMod val="75000"/>
            </a:schemeClr>
          </a:solidFill>
        </a:ln>
      </dgm:spPr>
      <dgm:t>
        <a:bodyPr/>
        <a:lstStyle/>
        <a:p>
          <a:endParaRPr lang="es-EC"/>
        </a:p>
      </dgm:t>
    </dgm:pt>
    <dgm:pt modelId="{FBFD1674-C5DB-42BC-9019-9FD133A8E1E4}">
      <dgm:prSet phldrT="[Texto]" custT="1"/>
      <dgm:spPr>
        <a:solidFill>
          <a:schemeClr val="accent3">
            <a:lumMod val="60000"/>
            <a:lumOff val="40000"/>
          </a:schemeClr>
        </a:solidFill>
        <a:ln>
          <a:solidFill>
            <a:schemeClr val="accent3">
              <a:lumMod val="75000"/>
            </a:schemeClr>
          </a:solidFill>
        </a:ln>
      </dgm:spPr>
      <dgm:t>
        <a:bodyPr/>
        <a:lstStyle/>
        <a:p>
          <a:r>
            <a:rPr lang="es-ES" sz="2000" dirty="0" smtClean="0">
              <a:solidFill>
                <a:schemeClr val="tx1"/>
              </a:solidFill>
            </a:rPr>
            <a:t>Maniobras nocturnas con Helicópteros Embarcados</a:t>
          </a:r>
          <a:endParaRPr lang="es-EC" sz="2000" dirty="0">
            <a:solidFill>
              <a:schemeClr val="tx1"/>
            </a:solidFill>
          </a:endParaRPr>
        </a:p>
      </dgm:t>
    </dgm:pt>
    <dgm:pt modelId="{1725F398-72BC-423F-9A2A-38E7BD65BD30}" type="parTrans" cxnId="{F3B0F4FD-3913-439C-B04A-FD877BD63FFC}">
      <dgm:prSet/>
      <dgm:spPr/>
      <dgm:t>
        <a:bodyPr/>
        <a:lstStyle/>
        <a:p>
          <a:endParaRPr lang="es-EC"/>
        </a:p>
      </dgm:t>
    </dgm:pt>
    <dgm:pt modelId="{940CADFD-6AF2-42D2-9E19-75C0F8BFA9E0}" type="sibTrans" cxnId="{F3B0F4FD-3913-439C-B04A-FD877BD63FFC}">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a:solidFill>
            <a:schemeClr val="accent3">
              <a:lumMod val="75000"/>
            </a:schemeClr>
          </a:solidFill>
        </a:ln>
      </dgm:spPr>
      <dgm:t>
        <a:bodyPr/>
        <a:lstStyle/>
        <a:p>
          <a:endParaRPr lang="es-EC"/>
        </a:p>
      </dgm:t>
    </dgm:pt>
    <dgm:pt modelId="{A7057B89-E730-472F-8D82-E1DC7FB9CFDA}" type="pres">
      <dgm:prSet presAssocID="{FFF85CAF-CB37-47BF-B8F3-0C16ADD77318}" presName="Name0" presStyleCnt="0">
        <dgm:presLayoutVars>
          <dgm:chMax val="21"/>
          <dgm:chPref val="21"/>
        </dgm:presLayoutVars>
      </dgm:prSet>
      <dgm:spPr/>
      <dgm:t>
        <a:bodyPr/>
        <a:lstStyle/>
        <a:p>
          <a:endParaRPr lang="es-EC"/>
        </a:p>
      </dgm:t>
    </dgm:pt>
    <dgm:pt modelId="{DB2E9594-2651-433B-8A83-A42264F665A2}" type="pres">
      <dgm:prSet presAssocID="{34751C99-DFF7-4842-8D37-0E4076312CFE}" presName="text1" presStyleCnt="0"/>
      <dgm:spPr/>
    </dgm:pt>
    <dgm:pt modelId="{7F6880E2-E160-49EA-B9F9-94B1BF859B14}" type="pres">
      <dgm:prSet presAssocID="{34751C99-DFF7-4842-8D37-0E4076312CFE}" presName="textRepeatNode" presStyleLbl="alignNode1" presStyleIdx="0" presStyleCnt="3" custScaleX="92159" custScaleY="92128" custLinFactNeighborX="0" custLinFactNeighborY="0">
        <dgm:presLayoutVars>
          <dgm:chMax val="0"/>
          <dgm:chPref val="0"/>
          <dgm:bulletEnabled val="1"/>
        </dgm:presLayoutVars>
      </dgm:prSet>
      <dgm:spPr/>
      <dgm:t>
        <a:bodyPr/>
        <a:lstStyle/>
        <a:p>
          <a:endParaRPr lang="es-EC"/>
        </a:p>
      </dgm:t>
    </dgm:pt>
    <dgm:pt modelId="{4E75706C-04B5-4974-AF25-0D4C176373B7}" type="pres">
      <dgm:prSet presAssocID="{34751C99-DFF7-4842-8D37-0E4076312CFE}" presName="textaccent1" presStyleCnt="0"/>
      <dgm:spPr/>
    </dgm:pt>
    <dgm:pt modelId="{4AD76E98-EF9A-4CEE-9CB6-C55F4BC0AA56}" type="pres">
      <dgm:prSet presAssocID="{34751C99-DFF7-4842-8D37-0E4076312CFE}" presName="accentRepeatNode" presStyleLbl="solidAlignAcc1" presStyleIdx="0" presStyleCnt="6"/>
      <dgm:spPr/>
    </dgm:pt>
    <dgm:pt modelId="{0629329B-7BD0-4152-B925-B7FA8D2D790C}" type="pres">
      <dgm:prSet presAssocID="{BC848DD9-C368-4D5B-AA32-DC3B934DED96}" presName="image1" presStyleCnt="0"/>
      <dgm:spPr/>
    </dgm:pt>
    <dgm:pt modelId="{117B50E9-0F7B-47ED-BB66-26217841D4AB}" type="pres">
      <dgm:prSet presAssocID="{BC848DD9-C368-4D5B-AA32-DC3B934DED96}" presName="imageRepeatNode" presStyleLbl="alignAcc1" presStyleIdx="0" presStyleCnt="3" custScaleX="128994" custScaleY="133628" custLinFactNeighborX="-14140" custLinFactNeighborY="15614"/>
      <dgm:spPr/>
      <dgm:t>
        <a:bodyPr/>
        <a:lstStyle/>
        <a:p>
          <a:endParaRPr lang="es-EC"/>
        </a:p>
      </dgm:t>
    </dgm:pt>
    <dgm:pt modelId="{E9A2F56A-3029-4B8F-9F3D-C23474270E9E}" type="pres">
      <dgm:prSet presAssocID="{BC848DD9-C368-4D5B-AA32-DC3B934DED96}" presName="imageaccent1" presStyleCnt="0"/>
      <dgm:spPr/>
    </dgm:pt>
    <dgm:pt modelId="{A7285FF8-1B68-4902-BC1C-A4FECCD403E8}" type="pres">
      <dgm:prSet presAssocID="{BC848DD9-C368-4D5B-AA32-DC3B934DED96}" presName="accentRepeatNode" presStyleLbl="solidAlignAcc1" presStyleIdx="1" presStyleCnt="6"/>
      <dgm:spPr/>
    </dgm:pt>
    <dgm:pt modelId="{5960E89F-D2DE-4D0E-8A5E-F7448E900A55}" type="pres">
      <dgm:prSet presAssocID="{64C15B9B-877E-4EF5-A5CC-1BE2E42EB012}" presName="text2" presStyleCnt="0"/>
      <dgm:spPr/>
    </dgm:pt>
    <dgm:pt modelId="{9D46C5EA-E1AF-418E-9409-8844C5258F9A}" type="pres">
      <dgm:prSet presAssocID="{64C15B9B-877E-4EF5-A5CC-1BE2E42EB012}" presName="textRepeatNode" presStyleLbl="alignNode1" presStyleIdx="1" presStyleCnt="3" custScaleX="110198" custLinFactNeighborX="4707" custLinFactNeighborY="4193">
        <dgm:presLayoutVars>
          <dgm:chMax val="0"/>
          <dgm:chPref val="0"/>
          <dgm:bulletEnabled val="1"/>
        </dgm:presLayoutVars>
      </dgm:prSet>
      <dgm:spPr/>
      <dgm:t>
        <a:bodyPr/>
        <a:lstStyle/>
        <a:p>
          <a:endParaRPr lang="es-EC"/>
        </a:p>
      </dgm:t>
    </dgm:pt>
    <dgm:pt modelId="{90BE457A-2515-4FCB-9122-38D4497F468D}" type="pres">
      <dgm:prSet presAssocID="{64C15B9B-877E-4EF5-A5CC-1BE2E42EB012}" presName="textaccent2" presStyleCnt="0"/>
      <dgm:spPr/>
    </dgm:pt>
    <dgm:pt modelId="{185D55E3-EBEB-4DBE-82F2-1E3ECE9DA0EC}" type="pres">
      <dgm:prSet presAssocID="{64C15B9B-877E-4EF5-A5CC-1BE2E42EB012}" presName="accentRepeatNode" presStyleLbl="solidAlignAcc1" presStyleIdx="2" presStyleCnt="6"/>
      <dgm:spPr/>
    </dgm:pt>
    <dgm:pt modelId="{F17D6357-C69E-4068-8D0E-05865FE450FB}" type="pres">
      <dgm:prSet presAssocID="{29AFEDF5-AE5C-40FE-9895-002BB32ED2A3}" presName="image2" presStyleCnt="0"/>
      <dgm:spPr/>
    </dgm:pt>
    <dgm:pt modelId="{9CF8DC17-987B-4D5D-87E6-D4344ADA3555}" type="pres">
      <dgm:prSet presAssocID="{29AFEDF5-AE5C-40FE-9895-002BB32ED2A3}" presName="imageRepeatNode" presStyleLbl="alignAcc1" presStyleIdx="1" presStyleCnt="3" custLinFactNeighborX="9042" custLinFactNeighborY="-267"/>
      <dgm:spPr/>
      <dgm:t>
        <a:bodyPr/>
        <a:lstStyle/>
        <a:p>
          <a:endParaRPr lang="es-EC"/>
        </a:p>
      </dgm:t>
    </dgm:pt>
    <dgm:pt modelId="{2DB5006D-6B99-4B0C-BF39-D089BD13FE33}" type="pres">
      <dgm:prSet presAssocID="{29AFEDF5-AE5C-40FE-9895-002BB32ED2A3}" presName="imageaccent2" presStyleCnt="0"/>
      <dgm:spPr/>
    </dgm:pt>
    <dgm:pt modelId="{73EA849B-436D-496D-9344-66629A641691}" type="pres">
      <dgm:prSet presAssocID="{29AFEDF5-AE5C-40FE-9895-002BB32ED2A3}" presName="accentRepeatNode" presStyleLbl="solidAlignAcc1" presStyleIdx="3" presStyleCnt="6"/>
      <dgm:spPr/>
    </dgm:pt>
    <dgm:pt modelId="{552987D5-4FE0-4479-9887-3EA715FF448D}" type="pres">
      <dgm:prSet presAssocID="{FBFD1674-C5DB-42BC-9019-9FD133A8E1E4}" presName="text3" presStyleCnt="0"/>
      <dgm:spPr/>
    </dgm:pt>
    <dgm:pt modelId="{15C3DB3D-EC8E-4C0E-86A5-4C752E33BD19}" type="pres">
      <dgm:prSet presAssocID="{FBFD1674-C5DB-42BC-9019-9FD133A8E1E4}" presName="textRepeatNode" presStyleLbl="alignNode1" presStyleIdx="2" presStyleCnt="3" custScaleX="110790" custScaleY="108391">
        <dgm:presLayoutVars>
          <dgm:chMax val="0"/>
          <dgm:chPref val="0"/>
          <dgm:bulletEnabled val="1"/>
        </dgm:presLayoutVars>
      </dgm:prSet>
      <dgm:spPr/>
      <dgm:t>
        <a:bodyPr/>
        <a:lstStyle/>
        <a:p>
          <a:endParaRPr lang="es-EC"/>
        </a:p>
      </dgm:t>
    </dgm:pt>
    <dgm:pt modelId="{F4F3CBF1-3EB4-4ADC-88B2-385DE6163465}" type="pres">
      <dgm:prSet presAssocID="{FBFD1674-C5DB-42BC-9019-9FD133A8E1E4}" presName="textaccent3" presStyleCnt="0"/>
      <dgm:spPr/>
    </dgm:pt>
    <dgm:pt modelId="{F97E5F6D-F6E1-4B2A-B6DF-D9D1860F12C9}" type="pres">
      <dgm:prSet presAssocID="{FBFD1674-C5DB-42BC-9019-9FD133A8E1E4}" presName="accentRepeatNode" presStyleLbl="solidAlignAcc1" presStyleIdx="4" presStyleCnt="6"/>
      <dgm:spPr/>
    </dgm:pt>
    <dgm:pt modelId="{0EE02EA5-69B2-4BEB-A47B-D394FB52C3F7}" type="pres">
      <dgm:prSet presAssocID="{940CADFD-6AF2-42D2-9E19-75C0F8BFA9E0}" presName="image3" presStyleCnt="0"/>
      <dgm:spPr/>
    </dgm:pt>
    <dgm:pt modelId="{9BE40825-F69C-4ABF-A12F-C789AB5E56FA}" type="pres">
      <dgm:prSet presAssocID="{940CADFD-6AF2-42D2-9E19-75C0F8BFA9E0}" presName="imageRepeatNode" presStyleLbl="alignAcc1" presStyleIdx="2" presStyleCnt="3" custScaleX="124716" custScaleY="116814" custLinFactNeighborX="19617" custLinFactNeighborY="-4203"/>
      <dgm:spPr/>
      <dgm:t>
        <a:bodyPr/>
        <a:lstStyle/>
        <a:p>
          <a:endParaRPr lang="es-EC"/>
        </a:p>
      </dgm:t>
    </dgm:pt>
    <dgm:pt modelId="{AAF2C3C2-FF56-45BA-AF3D-FDA786D90E9B}" type="pres">
      <dgm:prSet presAssocID="{940CADFD-6AF2-42D2-9E19-75C0F8BFA9E0}" presName="imageaccent3" presStyleCnt="0"/>
      <dgm:spPr/>
    </dgm:pt>
    <dgm:pt modelId="{D2105132-1228-430C-9EA4-9ABD13CC817C}" type="pres">
      <dgm:prSet presAssocID="{940CADFD-6AF2-42D2-9E19-75C0F8BFA9E0}" presName="accentRepeatNode" presStyleLbl="solidAlignAcc1" presStyleIdx="5" presStyleCnt="6"/>
      <dgm:spPr/>
    </dgm:pt>
  </dgm:ptLst>
  <dgm:cxnLst>
    <dgm:cxn modelId="{094DE86A-70AC-4237-B318-AF96D83487BC}" type="presOf" srcId="{34751C99-DFF7-4842-8D37-0E4076312CFE}" destId="{7F6880E2-E160-49EA-B9F9-94B1BF859B14}" srcOrd="0" destOrd="0" presId="urn:microsoft.com/office/officeart/2008/layout/HexagonCluster"/>
    <dgm:cxn modelId="{EFAE5870-C4F1-45CD-A399-7CCFFE04E3B1}" type="presOf" srcId="{29AFEDF5-AE5C-40FE-9895-002BB32ED2A3}" destId="{9CF8DC17-987B-4D5D-87E6-D4344ADA3555}" srcOrd="0" destOrd="0" presId="urn:microsoft.com/office/officeart/2008/layout/HexagonCluster"/>
    <dgm:cxn modelId="{0F78058A-2E3D-472D-8AB9-DB12D86FF26B}" srcId="{FFF85CAF-CB37-47BF-B8F3-0C16ADD77318}" destId="{34751C99-DFF7-4842-8D37-0E4076312CFE}" srcOrd="0" destOrd="0" parTransId="{E96772B3-DDAB-48D6-AD57-137FD151CA8F}" sibTransId="{BC848DD9-C368-4D5B-AA32-DC3B934DED96}"/>
    <dgm:cxn modelId="{780251E4-768D-43E9-BA29-3E4CBB8C67F5}" srcId="{FFF85CAF-CB37-47BF-B8F3-0C16ADD77318}" destId="{64C15B9B-877E-4EF5-A5CC-1BE2E42EB012}" srcOrd="1" destOrd="0" parTransId="{1CA299FF-6114-46F0-A708-36B07DF1C1AC}" sibTransId="{29AFEDF5-AE5C-40FE-9895-002BB32ED2A3}"/>
    <dgm:cxn modelId="{9D6DF175-8C29-4F6D-B9F0-9A4E6B12D0A5}" type="presOf" srcId="{BC848DD9-C368-4D5B-AA32-DC3B934DED96}" destId="{117B50E9-0F7B-47ED-BB66-26217841D4AB}" srcOrd="0" destOrd="0" presId="urn:microsoft.com/office/officeart/2008/layout/HexagonCluster"/>
    <dgm:cxn modelId="{218E7A85-082A-4A30-B2D5-CBA05BC66411}" type="presOf" srcId="{940CADFD-6AF2-42D2-9E19-75C0F8BFA9E0}" destId="{9BE40825-F69C-4ABF-A12F-C789AB5E56FA}" srcOrd="0" destOrd="0" presId="urn:microsoft.com/office/officeart/2008/layout/HexagonCluster"/>
    <dgm:cxn modelId="{F3B0F4FD-3913-439C-B04A-FD877BD63FFC}" srcId="{FFF85CAF-CB37-47BF-B8F3-0C16ADD77318}" destId="{FBFD1674-C5DB-42BC-9019-9FD133A8E1E4}" srcOrd="2" destOrd="0" parTransId="{1725F398-72BC-423F-9A2A-38E7BD65BD30}" sibTransId="{940CADFD-6AF2-42D2-9E19-75C0F8BFA9E0}"/>
    <dgm:cxn modelId="{141FA3B3-C9CC-4F91-86E2-00FD6562080E}" type="presOf" srcId="{FBFD1674-C5DB-42BC-9019-9FD133A8E1E4}" destId="{15C3DB3D-EC8E-4C0E-86A5-4C752E33BD19}" srcOrd="0" destOrd="0" presId="urn:microsoft.com/office/officeart/2008/layout/HexagonCluster"/>
    <dgm:cxn modelId="{1B20748C-69BE-45FD-B5E4-AA2D513F019B}" type="presOf" srcId="{64C15B9B-877E-4EF5-A5CC-1BE2E42EB012}" destId="{9D46C5EA-E1AF-418E-9409-8844C5258F9A}" srcOrd="0" destOrd="0" presId="urn:microsoft.com/office/officeart/2008/layout/HexagonCluster"/>
    <dgm:cxn modelId="{634DA34E-B887-43E9-9E65-CC3BADDF4A7A}" type="presOf" srcId="{FFF85CAF-CB37-47BF-B8F3-0C16ADD77318}" destId="{A7057B89-E730-472F-8D82-E1DC7FB9CFDA}" srcOrd="0" destOrd="0" presId="urn:microsoft.com/office/officeart/2008/layout/HexagonCluster"/>
    <dgm:cxn modelId="{8D0C6F8E-6FEB-488B-BBC7-D6CFFA68C164}" type="presParOf" srcId="{A7057B89-E730-472F-8D82-E1DC7FB9CFDA}" destId="{DB2E9594-2651-433B-8A83-A42264F665A2}" srcOrd="0" destOrd="0" presId="urn:microsoft.com/office/officeart/2008/layout/HexagonCluster"/>
    <dgm:cxn modelId="{FC3DE766-D29E-4A77-AB1A-A725244CD453}" type="presParOf" srcId="{DB2E9594-2651-433B-8A83-A42264F665A2}" destId="{7F6880E2-E160-49EA-B9F9-94B1BF859B14}" srcOrd="0" destOrd="0" presId="urn:microsoft.com/office/officeart/2008/layout/HexagonCluster"/>
    <dgm:cxn modelId="{9CFEE0C2-4BFE-4B01-A2EA-4BE44A9E7882}" type="presParOf" srcId="{A7057B89-E730-472F-8D82-E1DC7FB9CFDA}" destId="{4E75706C-04B5-4974-AF25-0D4C176373B7}" srcOrd="1" destOrd="0" presId="urn:microsoft.com/office/officeart/2008/layout/HexagonCluster"/>
    <dgm:cxn modelId="{A9E99AA3-7241-49F6-B8B9-44B105876460}" type="presParOf" srcId="{4E75706C-04B5-4974-AF25-0D4C176373B7}" destId="{4AD76E98-EF9A-4CEE-9CB6-C55F4BC0AA56}" srcOrd="0" destOrd="0" presId="urn:microsoft.com/office/officeart/2008/layout/HexagonCluster"/>
    <dgm:cxn modelId="{1C2658EF-0186-424C-A304-6CCC8E9671FD}" type="presParOf" srcId="{A7057B89-E730-472F-8D82-E1DC7FB9CFDA}" destId="{0629329B-7BD0-4152-B925-B7FA8D2D790C}" srcOrd="2" destOrd="0" presId="urn:microsoft.com/office/officeart/2008/layout/HexagonCluster"/>
    <dgm:cxn modelId="{7361006A-4D02-47C0-B141-336837DA1459}" type="presParOf" srcId="{0629329B-7BD0-4152-B925-B7FA8D2D790C}" destId="{117B50E9-0F7B-47ED-BB66-26217841D4AB}" srcOrd="0" destOrd="0" presId="urn:microsoft.com/office/officeart/2008/layout/HexagonCluster"/>
    <dgm:cxn modelId="{DBB5A21C-DAD4-405F-A66C-2777C19E5C68}" type="presParOf" srcId="{A7057B89-E730-472F-8D82-E1DC7FB9CFDA}" destId="{E9A2F56A-3029-4B8F-9F3D-C23474270E9E}" srcOrd="3" destOrd="0" presId="urn:microsoft.com/office/officeart/2008/layout/HexagonCluster"/>
    <dgm:cxn modelId="{2FCEEBF3-89A0-4DB9-B59B-2D8F10D5526E}" type="presParOf" srcId="{E9A2F56A-3029-4B8F-9F3D-C23474270E9E}" destId="{A7285FF8-1B68-4902-BC1C-A4FECCD403E8}" srcOrd="0" destOrd="0" presId="urn:microsoft.com/office/officeart/2008/layout/HexagonCluster"/>
    <dgm:cxn modelId="{21058C95-FCF1-49C9-A221-4836EC72C0C7}" type="presParOf" srcId="{A7057B89-E730-472F-8D82-E1DC7FB9CFDA}" destId="{5960E89F-D2DE-4D0E-8A5E-F7448E900A55}" srcOrd="4" destOrd="0" presId="urn:microsoft.com/office/officeart/2008/layout/HexagonCluster"/>
    <dgm:cxn modelId="{FC973051-9890-4EEB-A46D-713EC4291884}" type="presParOf" srcId="{5960E89F-D2DE-4D0E-8A5E-F7448E900A55}" destId="{9D46C5EA-E1AF-418E-9409-8844C5258F9A}" srcOrd="0" destOrd="0" presId="urn:microsoft.com/office/officeart/2008/layout/HexagonCluster"/>
    <dgm:cxn modelId="{DFD0D0B1-407B-44F4-9E87-C655EBEB4590}" type="presParOf" srcId="{A7057B89-E730-472F-8D82-E1DC7FB9CFDA}" destId="{90BE457A-2515-4FCB-9122-38D4497F468D}" srcOrd="5" destOrd="0" presId="urn:microsoft.com/office/officeart/2008/layout/HexagonCluster"/>
    <dgm:cxn modelId="{1248D256-C6CD-49CD-B945-3DF762E638C4}" type="presParOf" srcId="{90BE457A-2515-4FCB-9122-38D4497F468D}" destId="{185D55E3-EBEB-4DBE-82F2-1E3ECE9DA0EC}" srcOrd="0" destOrd="0" presId="urn:microsoft.com/office/officeart/2008/layout/HexagonCluster"/>
    <dgm:cxn modelId="{DB8288AA-118A-4F72-8065-A5CA457A550B}" type="presParOf" srcId="{A7057B89-E730-472F-8D82-E1DC7FB9CFDA}" destId="{F17D6357-C69E-4068-8D0E-05865FE450FB}" srcOrd="6" destOrd="0" presId="urn:microsoft.com/office/officeart/2008/layout/HexagonCluster"/>
    <dgm:cxn modelId="{E172BD34-D51A-48FD-9427-9129BFED080B}" type="presParOf" srcId="{F17D6357-C69E-4068-8D0E-05865FE450FB}" destId="{9CF8DC17-987B-4D5D-87E6-D4344ADA3555}" srcOrd="0" destOrd="0" presId="urn:microsoft.com/office/officeart/2008/layout/HexagonCluster"/>
    <dgm:cxn modelId="{DA772414-CAAB-4CF3-B9DE-607CB0CAB95A}" type="presParOf" srcId="{A7057B89-E730-472F-8D82-E1DC7FB9CFDA}" destId="{2DB5006D-6B99-4B0C-BF39-D089BD13FE33}" srcOrd="7" destOrd="0" presId="urn:microsoft.com/office/officeart/2008/layout/HexagonCluster"/>
    <dgm:cxn modelId="{3639FC5C-0AC6-4182-B974-03442B4E24C5}" type="presParOf" srcId="{2DB5006D-6B99-4B0C-BF39-D089BD13FE33}" destId="{73EA849B-436D-496D-9344-66629A641691}" srcOrd="0" destOrd="0" presId="urn:microsoft.com/office/officeart/2008/layout/HexagonCluster"/>
    <dgm:cxn modelId="{6C978D9E-0410-4408-9F3D-46EDE7A9853A}" type="presParOf" srcId="{A7057B89-E730-472F-8D82-E1DC7FB9CFDA}" destId="{552987D5-4FE0-4479-9887-3EA715FF448D}" srcOrd="8" destOrd="0" presId="urn:microsoft.com/office/officeart/2008/layout/HexagonCluster"/>
    <dgm:cxn modelId="{B0F1B19D-1B5A-4C48-A84B-2842D55D9136}" type="presParOf" srcId="{552987D5-4FE0-4479-9887-3EA715FF448D}" destId="{15C3DB3D-EC8E-4C0E-86A5-4C752E33BD19}" srcOrd="0" destOrd="0" presId="urn:microsoft.com/office/officeart/2008/layout/HexagonCluster"/>
    <dgm:cxn modelId="{9CCB5623-D431-4C0D-BADF-0D40B2C59A79}" type="presParOf" srcId="{A7057B89-E730-472F-8D82-E1DC7FB9CFDA}" destId="{F4F3CBF1-3EB4-4ADC-88B2-385DE6163465}" srcOrd="9" destOrd="0" presId="urn:microsoft.com/office/officeart/2008/layout/HexagonCluster"/>
    <dgm:cxn modelId="{F7097B68-9BEC-443F-87B5-5502C5D51839}" type="presParOf" srcId="{F4F3CBF1-3EB4-4ADC-88B2-385DE6163465}" destId="{F97E5F6D-F6E1-4B2A-B6DF-D9D1860F12C9}" srcOrd="0" destOrd="0" presId="urn:microsoft.com/office/officeart/2008/layout/HexagonCluster"/>
    <dgm:cxn modelId="{D92EF182-2374-4602-96A0-55FC957D9CE4}" type="presParOf" srcId="{A7057B89-E730-472F-8D82-E1DC7FB9CFDA}" destId="{0EE02EA5-69B2-4BEB-A47B-D394FB52C3F7}" srcOrd="10" destOrd="0" presId="urn:microsoft.com/office/officeart/2008/layout/HexagonCluster"/>
    <dgm:cxn modelId="{6480F285-371E-48FE-AD30-C5D2FAA431DD}" type="presParOf" srcId="{0EE02EA5-69B2-4BEB-A47B-D394FB52C3F7}" destId="{9BE40825-F69C-4ABF-A12F-C789AB5E56FA}" srcOrd="0" destOrd="0" presId="urn:microsoft.com/office/officeart/2008/layout/HexagonCluster"/>
    <dgm:cxn modelId="{104ACF17-B198-4C3E-90F0-502D57BB3146}" type="presParOf" srcId="{A7057B89-E730-472F-8D82-E1DC7FB9CFDA}" destId="{AAF2C3C2-FF56-45BA-AF3D-FDA786D90E9B}" srcOrd="11" destOrd="0" presId="urn:microsoft.com/office/officeart/2008/layout/HexagonCluster"/>
    <dgm:cxn modelId="{28D1C67A-2D5A-42C7-B7D2-C1632898B7CA}" type="presParOf" srcId="{AAF2C3C2-FF56-45BA-AF3D-FDA786D90E9B}" destId="{D2105132-1228-430C-9EA4-9ABD13CC817C}"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58A717-BFE2-46C6-B131-D69EE33CB3B9}"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s-EC"/>
        </a:p>
      </dgm:t>
    </dgm:pt>
    <dgm:pt modelId="{462ABEE0-DAAA-4D74-A566-172EBA3C84CA}">
      <dgm:prSet phldrT="[Texto]"/>
      <dgm:spPr>
        <a:solidFill>
          <a:schemeClr val="accent3">
            <a:lumMod val="60000"/>
            <a:lumOff val="40000"/>
          </a:schemeClr>
        </a:solidFill>
        <a:ln>
          <a:solidFill>
            <a:schemeClr val="accent3">
              <a:lumMod val="75000"/>
            </a:schemeClr>
          </a:solidFill>
        </a:ln>
      </dgm:spPr>
      <dgm:t>
        <a:bodyPr/>
        <a:lstStyle/>
        <a:p>
          <a:pPr algn="just"/>
          <a:r>
            <a:rPr lang="es-EC" dirty="0" smtClean="0">
              <a:solidFill>
                <a:schemeClr val="tx1"/>
              </a:solidFill>
            </a:rPr>
            <a:t>Establecer los factores de los que depende el nivel de  riesgo en el desarrollo  de las operaciones nocturnas con helicópteros embarcados en las Fragatas Misileras mediante el análisis de accidentes suscitados durante la ejecución de estas operaciones.</a:t>
          </a:r>
          <a:endParaRPr lang="es-EC" dirty="0">
            <a:solidFill>
              <a:schemeClr val="tx1"/>
            </a:solidFill>
          </a:endParaRPr>
        </a:p>
      </dgm:t>
    </dgm:pt>
    <dgm:pt modelId="{E364A96F-ECFB-4C39-9DD5-FA1A0BC02D87}" type="parTrans" cxnId="{36EDA7DB-5D34-4D29-A6DD-869308A9E8E9}">
      <dgm:prSet/>
      <dgm:spPr/>
      <dgm:t>
        <a:bodyPr/>
        <a:lstStyle/>
        <a:p>
          <a:endParaRPr lang="es-EC"/>
        </a:p>
      </dgm:t>
    </dgm:pt>
    <dgm:pt modelId="{94BCD9E4-D4F6-4843-A152-6DA4D81322EF}" type="sibTrans" cxnId="{36EDA7DB-5D34-4D29-A6DD-869308A9E8E9}">
      <dgm:prSet/>
      <dgm:spPr/>
      <dgm:t>
        <a:bodyPr/>
        <a:lstStyle/>
        <a:p>
          <a:endParaRPr lang="es-EC"/>
        </a:p>
      </dgm:t>
    </dgm:pt>
    <dgm:pt modelId="{DBF97840-2FB5-43F2-AC33-1D47EFAE2D08}" type="pres">
      <dgm:prSet presAssocID="{9858A717-BFE2-46C6-B131-D69EE33CB3B9}" presName="Name0" presStyleCnt="0">
        <dgm:presLayoutVars>
          <dgm:chPref val="1"/>
          <dgm:dir/>
          <dgm:animOne val="branch"/>
          <dgm:animLvl val="lvl"/>
          <dgm:resizeHandles/>
        </dgm:presLayoutVars>
      </dgm:prSet>
      <dgm:spPr/>
      <dgm:t>
        <a:bodyPr/>
        <a:lstStyle/>
        <a:p>
          <a:endParaRPr lang="es-EC"/>
        </a:p>
      </dgm:t>
    </dgm:pt>
    <dgm:pt modelId="{91AC4578-89E2-4760-8594-B79A1367CD2E}" type="pres">
      <dgm:prSet presAssocID="{462ABEE0-DAAA-4D74-A566-172EBA3C84CA}" presName="vertOne" presStyleCnt="0"/>
      <dgm:spPr/>
    </dgm:pt>
    <dgm:pt modelId="{BAB22BD9-31A9-4532-9D57-6607022F8C83}" type="pres">
      <dgm:prSet presAssocID="{462ABEE0-DAAA-4D74-A566-172EBA3C84CA}" presName="txOne" presStyleLbl="node0" presStyleIdx="0" presStyleCnt="1" custLinFactNeighborX="3330" custLinFactNeighborY="-5970">
        <dgm:presLayoutVars>
          <dgm:chPref val="3"/>
        </dgm:presLayoutVars>
      </dgm:prSet>
      <dgm:spPr/>
      <dgm:t>
        <a:bodyPr/>
        <a:lstStyle/>
        <a:p>
          <a:endParaRPr lang="es-EC"/>
        </a:p>
      </dgm:t>
    </dgm:pt>
    <dgm:pt modelId="{F8583269-559F-4C49-A293-C83C89B99347}" type="pres">
      <dgm:prSet presAssocID="{462ABEE0-DAAA-4D74-A566-172EBA3C84CA}" presName="horzOne" presStyleCnt="0"/>
      <dgm:spPr/>
    </dgm:pt>
  </dgm:ptLst>
  <dgm:cxnLst>
    <dgm:cxn modelId="{36EDA7DB-5D34-4D29-A6DD-869308A9E8E9}" srcId="{9858A717-BFE2-46C6-B131-D69EE33CB3B9}" destId="{462ABEE0-DAAA-4D74-A566-172EBA3C84CA}" srcOrd="0" destOrd="0" parTransId="{E364A96F-ECFB-4C39-9DD5-FA1A0BC02D87}" sibTransId="{94BCD9E4-D4F6-4843-A152-6DA4D81322EF}"/>
    <dgm:cxn modelId="{2B1CF7E7-B07B-4319-A569-7012D4CCDC1B}" type="presOf" srcId="{462ABEE0-DAAA-4D74-A566-172EBA3C84CA}" destId="{BAB22BD9-31A9-4532-9D57-6607022F8C83}" srcOrd="0" destOrd="0" presId="urn:microsoft.com/office/officeart/2005/8/layout/hierarchy4"/>
    <dgm:cxn modelId="{A184BDAF-2DBE-4EBE-8DB7-2893BD5449A7}" type="presOf" srcId="{9858A717-BFE2-46C6-B131-D69EE33CB3B9}" destId="{DBF97840-2FB5-43F2-AC33-1D47EFAE2D08}" srcOrd="0" destOrd="0" presId="urn:microsoft.com/office/officeart/2005/8/layout/hierarchy4"/>
    <dgm:cxn modelId="{6C76B04B-6174-4715-98BA-7E18642290CE}" type="presParOf" srcId="{DBF97840-2FB5-43F2-AC33-1D47EFAE2D08}" destId="{91AC4578-89E2-4760-8594-B79A1367CD2E}" srcOrd="0" destOrd="0" presId="urn:microsoft.com/office/officeart/2005/8/layout/hierarchy4"/>
    <dgm:cxn modelId="{7B1C7684-AE8B-43F2-A981-38AC2E637112}" type="presParOf" srcId="{91AC4578-89E2-4760-8594-B79A1367CD2E}" destId="{BAB22BD9-31A9-4532-9D57-6607022F8C83}" srcOrd="0" destOrd="0" presId="urn:microsoft.com/office/officeart/2005/8/layout/hierarchy4"/>
    <dgm:cxn modelId="{B6759C3C-3392-4351-A92B-479D8CF5F47F}" type="presParOf" srcId="{91AC4578-89E2-4760-8594-B79A1367CD2E}" destId="{F8583269-559F-4C49-A293-C83C89B9934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FFD4E5-70BA-4F97-BE7F-E51717DC6E63}" type="doc">
      <dgm:prSet loTypeId="urn:microsoft.com/office/officeart/2005/8/layout/pList2" loCatId="list" qsTypeId="urn:microsoft.com/office/officeart/2005/8/quickstyle/simple1" qsCatId="simple" csTypeId="urn:microsoft.com/office/officeart/2005/8/colors/accent1_2" csCatId="accent1" phldr="1"/>
      <dgm:spPr/>
    </dgm:pt>
    <dgm:pt modelId="{699E9C74-6D72-4194-A416-8222C0C1F9F3}">
      <dgm:prSet phldrT="[Texto]" custT="1"/>
      <dgm:spPr>
        <a:solidFill>
          <a:schemeClr val="accent3">
            <a:lumMod val="75000"/>
          </a:schemeClr>
        </a:solidFill>
      </dgm:spPr>
      <dgm:t>
        <a:bodyPr anchor="ctr"/>
        <a:lstStyle/>
        <a:p>
          <a:r>
            <a:rPr lang="es-ES" sz="2400" b="1" dirty="0" smtClean="0">
              <a:solidFill>
                <a:sysClr val="windowText" lastClr="000000"/>
              </a:solidFill>
            </a:rPr>
            <a:t>Entrevistas </a:t>
          </a:r>
          <a:endParaRPr lang="es-EC" sz="2400" b="1" dirty="0">
            <a:solidFill>
              <a:sysClr val="windowText" lastClr="000000"/>
            </a:solidFill>
          </a:endParaRPr>
        </a:p>
      </dgm:t>
    </dgm:pt>
    <dgm:pt modelId="{ACCD9926-82EB-4B72-BD0F-ED2CB1689944}" type="parTrans" cxnId="{E42E70C6-6CE6-4A03-8E34-C1314039FA3C}">
      <dgm:prSet/>
      <dgm:spPr/>
      <dgm:t>
        <a:bodyPr/>
        <a:lstStyle/>
        <a:p>
          <a:endParaRPr lang="es-EC"/>
        </a:p>
      </dgm:t>
    </dgm:pt>
    <dgm:pt modelId="{16B7574B-3DAC-4F27-8B7E-4B1DBA253DC8}" type="sibTrans" cxnId="{E42E70C6-6CE6-4A03-8E34-C1314039FA3C}">
      <dgm:prSet/>
      <dgm:spPr/>
      <dgm:t>
        <a:bodyPr/>
        <a:lstStyle/>
        <a:p>
          <a:endParaRPr lang="es-EC"/>
        </a:p>
      </dgm:t>
    </dgm:pt>
    <dgm:pt modelId="{4927F095-B5CD-461A-8C02-5177DAB78989}">
      <dgm:prSet phldrT="[Texto]"/>
      <dgm:spPr>
        <a:solidFill>
          <a:schemeClr val="accent3">
            <a:lumMod val="75000"/>
          </a:schemeClr>
        </a:solidFill>
      </dgm:spPr>
      <dgm:t>
        <a:bodyPr/>
        <a:lstStyle/>
        <a:p>
          <a:r>
            <a:rPr lang="es-ES" b="1" u="sng" dirty="0" smtClean="0">
              <a:solidFill>
                <a:schemeClr val="tx1"/>
              </a:solidFill>
            </a:rPr>
            <a:t>Investigación documental</a:t>
          </a:r>
        </a:p>
        <a:p>
          <a:r>
            <a:rPr lang="es-ES" b="1" dirty="0" smtClean="0">
              <a:solidFill>
                <a:schemeClr val="tx1"/>
              </a:solidFill>
            </a:rPr>
            <a:t>Manuales doctrinarios </a:t>
          </a:r>
          <a:endParaRPr lang="es-EC" b="1" dirty="0">
            <a:solidFill>
              <a:schemeClr val="tx1"/>
            </a:solidFill>
          </a:endParaRPr>
        </a:p>
      </dgm:t>
    </dgm:pt>
    <dgm:pt modelId="{618C635E-D8A8-4D78-9BA3-7528BD9AEC55}" type="parTrans" cxnId="{2894FE68-D080-4139-A907-AFE239D2FAAE}">
      <dgm:prSet/>
      <dgm:spPr/>
      <dgm:t>
        <a:bodyPr/>
        <a:lstStyle/>
        <a:p>
          <a:endParaRPr lang="es-EC"/>
        </a:p>
      </dgm:t>
    </dgm:pt>
    <dgm:pt modelId="{8257C9A5-AE77-4018-82B1-A52489AC7443}" type="sibTrans" cxnId="{2894FE68-D080-4139-A907-AFE239D2FAAE}">
      <dgm:prSet/>
      <dgm:spPr/>
      <dgm:t>
        <a:bodyPr/>
        <a:lstStyle/>
        <a:p>
          <a:endParaRPr lang="es-EC"/>
        </a:p>
      </dgm:t>
    </dgm:pt>
    <dgm:pt modelId="{08B2E0F1-EFBC-4F36-AF1A-1922011FB3F4}">
      <dgm:prSet phldrT="[Texto]"/>
      <dgm:spPr>
        <a:solidFill>
          <a:schemeClr val="accent3">
            <a:lumMod val="75000"/>
          </a:schemeClr>
        </a:solidFill>
      </dgm:spPr>
      <dgm:t>
        <a:bodyPr anchor="ctr"/>
        <a:lstStyle/>
        <a:p>
          <a:r>
            <a:rPr lang="es-ES" b="1" dirty="0" smtClean="0">
              <a:solidFill>
                <a:schemeClr val="tx1"/>
              </a:solidFill>
            </a:rPr>
            <a:t>Análisis de situación actual </a:t>
          </a:r>
          <a:endParaRPr lang="es-EC" b="1" dirty="0">
            <a:solidFill>
              <a:schemeClr val="tx1"/>
            </a:solidFill>
          </a:endParaRPr>
        </a:p>
      </dgm:t>
    </dgm:pt>
    <dgm:pt modelId="{6F4FEF57-0CA2-43A9-9097-DB4028518767}" type="parTrans" cxnId="{9EFDF03E-C99F-48D9-A341-AE88CA2A69EC}">
      <dgm:prSet/>
      <dgm:spPr/>
      <dgm:t>
        <a:bodyPr/>
        <a:lstStyle/>
        <a:p>
          <a:endParaRPr lang="es-EC"/>
        </a:p>
      </dgm:t>
    </dgm:pt>
    <dgm:pt modelId="{C703648D-87ED-4366-A7B3-E4BC882064FB}" type="sibTrans" cxnId="{9EFDF03E-C99F-48D9-A341-AE88CA2A69EC}">
      <dgm:prSet/>
      <dgm:spPr/>
      <dgm:t>
        <a:bodyPr/>
        <a:lstStyle/>
        <a:p>
          <a:endParaRPr lang="es-EC"/>
        </a:p>
      </dgm:t>
    </dgm:pt>
    <dgm:pt modelId="{3EBAD540-E86C-4869-82BA-5F3DCF5F949B}" type="pres">
      <dgm:prSet presAssocID="{FBFFD4E5-70BA-4F97-BE7F-E51717DC6E63}" presName="Name0" presStyleCnt="0">
        <dgm:presLayoutVars>
          <dgm:dir/>
          <dgm:resizeHandles val="exact"/>
        </dgm:presLayoutVars>
      </dgm:prSet>
      <dgm:spPr/>
    </dgm:pt>
    <dgm:pt modelId="{78D7AF38-8274-4EDD-A83A-DDDC4FED3EF1}" type="pres">
      <dgm:prSet presAssocID="{FBFFD4E5-70BA-4F97-BE7F-E51717DC6E63}" presName="bkgdShp" presStyleLbl="alignAccFollowNode1" presStyleIdx="0" presStyleCnt="1"/>
      <dgm:spPr/>
    </dgm:pt>
    <dgm:pt modelId="{F7E834B1-4DB3-46E2-88E6-880601B1B69F}" type="pres">
      <dgm:prSet presAssocID="{FBFFD4E5-70BA-4F97-BE7F-E51717DC6E63}" presName="linComp" presStyleCnt="0"/>
      <dgm:spPr/>
    </dgm:pt>
    <dgm:pt modelId="{0FCC98E3-901C-4FE2-A216-E07326916CEB}" type="pres">
      <dgm:prSet presAssocID="{699E9C74-6D72-4194-A416-8222C0C1F9F3}" presName="compNode" presStyleCnt="0"/>
      <dgm:spPr/>
    </dgm:pt>
    <dgm:pt modelId="{5FEE14C9-FD5A-4F38-A60A-5D8412AB7557}" type="pres">
      <dgm:prSet presAssocID="{699E9C74-6D72-4194-A416-8222C0C1F9F3}" presName="node" presStyleLbl="node1" presStyleIdx="0" presStyleCnt="3" custScaleY="76204">
        <dgm:presLayoutVars>
          <dgm:bulletEnabled val="1"/>
        </dgm:presLayoutVars>
      </dgm:prSet>
      <dgm:spPr/>
      <dgm:t>
        <a:bodyPr/>
        <a:lstStyle/>
        <a:p>
          <a:endParaRPr lang="es-EC"/>
        </a:p>
      </dgm:t>
    </dgm:pt>
    <dgm:pt modelId="{9253CE80-ABC1-401F-81AA-5F351CCB8B0C}" type="pres">
      <dgm:prSet presAssocID="{699E9C74-6D72-4194-A416-8222C0C1F9F3}" presName="invisiNode" presStyleLbl="node1" presStyleIdx="0" presStyleCnt="3"/>
      <dgm:spPr/>
    </dgm:pt>
    <dgm:pt modelId="{92129636-58AE-4D5F-826D-932D538D14FB}" type="pres">
      <dgm:prSet presAssocID="{699E9C74-6D72-4194-A416-8222C0C1F9F3}" presName="imagNode" presStyleLbl="fgImgPlace1" presStyleIdx="0" presStyleCnt="3" custScaleY="122891" custLinFactNeighborX="-849"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83B98292-9EDE-4578-A427-71C221FE5049}" type="pres">
      <dgm:prSet presAssocID="{16B7574B-3DAC-4F27-8B7E-4B1DBA253DC8}" presName="sibTrans" presStyleLbl="sibTrans2D1" presStyleIdx="0" presStyleCnt="0"/>
      <dgm:spPr/>
      <dgm:t>
        <a:bodyPr/>
        <a:lstStyle/>
        <a:p>
          <a:endParaRPr lang="es-EC"/>
        </a:p>
      </dgm:t>
    </dgm:pt>
    <dgm:pt modelId="{E2EB4B9F-6CDA-44DA-820E-B5873AF3E612}" type="pres">
      <dgm:prSet presAssocID="{4927F095-B5CD-461A-8C02-5177DAB78989}" presName="compNode" presStyleCnt="0"/>
      <dgm:spPr/>
    </dgm:pt>
    <dgm:pt modelId="{2B9AF58E-616B-4853-98DE-A206EF6F46B8}" type="pres">
      <dgm:prSet presAssocID="{4927F095-B5CD-461A-8C02-5177DAB78989}" presName="node" presStyleLbl="node1" presStyleIdx="1" presStyleCnt="3" custScaleY="74921">
        <dgm:presLayoutVars>
          <dgm:bulletEnabled val="1"/>
        </dgm:presLayoutVars>
      </dgm:prSet>
      <dgm:spPr/>
      <dgm:t>
        <a:bodyPr/>
        <a:lstStyle/>
        <a:p>
          <a:endParaRPr lang="es-EC"/>
        </a:p>
      </dgm:t>
    </dgm:pt>
    <dgm:pt modelId="{9606065B-1035-4F7F-939E-FB2841BE0AE5}" type="pres">
      <dgm:prSet presAssocID="{4927F095-B5CD-461A-8C02-5177DAB78989}" presName="invisiNode" presStyleLbl="node1" presStyleIdx="1" presStyleCnt="3"/>
      <dgm:spPr/>
    </dgm:pt>
    <dgm:pt modelId="{A92E4DE8-0626-461B-B957-6060B07B280C}" type="pres">
      <dgm:prSet presAssocID="{4927F095-B5CD-461A-8C02-5177DAB78989}" presName="imagNode" presStyleLbl="fgImgPlace1" presStyleIdx="1" presStyleCnt="3" custScaleY="124778"/>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D43F7C4C-C413-42ED-9F0D-5E929F6A9246}" type="pres">
      <dgm:prSet presAssocID="{8257C9A5-AE77-4018-82B1-A52489AC7443}" presName="sibTrans" presStyleLbl="sibTrans2D1" presStyleIdx="0" presStyleCnt="0"/>
      <dgm:spPr/>
      <dgm:t>
        <a:bodyPr/>
        <a:lstStyle/>
        <a:p>
          <a:endParaRPr lang="es-EC"/>
        </a:p>
      </dgm:t>
    </dgm:pt>
    <dgm:pt modelId="{BAF5B667-97BE-4A79-BE50-3B0BCCE35949}" type="pres">
      <dgm:prSet presAssocID="{08B2E0F1-EFBC-4F36-AF1A-1922011FB3F4}" presName="compNode" presStyleCnt="0"/>
      <dgm:spPr/>
    </dgm:pt>
    <dgm:pt modelId="{BFBE57BB-E8F4-409A-A8EC-9C3F33C93FBF}" type="pres">
      <dgm:prSet presAssocID="{08B2E0F1-EFBC-4F36-AF1A-1922011FB3F4}" presName="node" presStyleLbl="node1" presStyleIdx="2" presStyleCnt="3" custScaleY="74157">
        <dgm:presLayoutVars>
          <dgm:bulletEnabled val="1"/>
        </dgm:presLayoutVars>
      </dgm:prSet>
      <dgm:spPr/>
      <dgm:t>
        <a:bodyPr/>
        <a:lstStyle/>
        <a:p>
          <a:endParaRPr lang="es-EC"/>
        </a:p>
      </dgm:t>
    </dgm:pt>
    <dgm:pt modelId="{53EE390B-715F-437D-938E-5DB836BF562F}" type="pres">
      <dgm:prSet presAssocID="{08B2E0F1-EFBC-4F36-AF1A-1922011FB3F4}" presName="invisiNode" presStyleLbl="node1" presStyleIdx="2" presStyleCnt="3"/>
      <dgm:spPr/>
    </dgm:pt>
    <dgm:pt modelId="{E3B25199-3A1B-410F-8908-7206B2921A77}" type="pres">
      <dgm:prSet presAssocID="{08B2E0F1-EFBC-4F36-AF1A-1922011FB3F4}" presName="imagNode" presStyleLbl="fgImgPlace1" presStyleIdx="2" presStyleCnt="3" custScaleY="11577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1000" b="-11000"/>
          </a:stretch>
        </a:blipFill>
      </dgm:spPr>
    </dgm:pt>
  </dgm:ptLst>
  <dgm:cxnLst>
    <dgm:cxn modelId="{E42E70C6-6CE6-4A03-8E34-C1314039FA3C}" srcId="{FBFFD4E5-70BA-4F97-BE7F-E51717DC6E63}" destId="{699E9C74-6D72-4194-A416-8222C0C1F9F3}" srcOrd="0" destOrd="0" parTransId="{ACCD9926-82EB-4B72-BD0F-ED2CB1689944}" sibTransId="{16B7574B-3DAC-4F27-8B7E-4B1DBA253DC8}"/>
    <dgm:cxn modelId="{619D04D2-4375-446E-ADD1-64A4366EC532}" type="presOf" srcId="{16B7574B-3DAC-4F27-8B7E-4B1DBA253DC8}" destId="{83B98292-9EDE-4578-A427-71C221FE5049}" srcOrd="0" destOrd="0" presId="urn:microsoft.com/office/officeart/2005/8/layout/pList2"/>
    <dgm:cxn modelId="{17C85682-5C6C-4975-AEB8-A63E486EB4C8}" type="presOf" srcId="{8257C9A5-AE77-4018-82B1-A52489AC7443}" destId="{D43F7C4C-C413-42ED-9F0D-5E929F6A9246}" srcOrd="0" destOrd="0" presId="urn:microsoft.com/office/officeart/2005/8/layout/pList2"/>
    <dgm:cxn modelId="{9984AA6C-5FA7-486C-A874-45E5A8DD8DD2}" type="presOf" srcId="{699E9C74-6D72-4194-A416-8222C0C1F9F3}" destId="{5FEE14C9-FD5A-4F38-A60A-5D8412AB7557}" srcOrd="0" destOrd="0" presId="urn:microsoft.com/office/officeart/2005/8/layout/pList2"/>
    <dgm:cxn modelId="{9EFDF03E-C99F-48D9-A341-AE88CA2A69EC}" srcId="{FBFFD4E5-70BA-4F97-BE7F-E51717DC6E63}" destId="{08B2E0F1-EFBC-4F36-AF1A-1922011FB3F4}" srcOrd="2" destOrd="0" parTransId="{6F4FEF57-0CA2-43A9-9097-DB4028518767}" sibTransId="{C703648D-87ED-4366-A7B3-E4BC882064FB}"/>
    <dgm:cxn modelId="{FC6F463A-24C9-4229-9227-BF3EFCC94CA8}" type="presOf" srcId="{08B2E0F1-EFBC-4F36-AF1A-1922011FB3F4}" destId="{BFBE57BB-E8F4-409A-A8EC-9C3F33C93FBF}" srcOrd="0" destOrd="0" presId="urn:microsoft.com/office/officeart/2005/8/layout/pList2"/>
    <dgm:cxn modelId="{E26C22DF-B072-41B0-A5F0-D6DE686B0959}" type="presOf" srcId="{FBFFD4E5-70BA-4F97-BE7F-E51717DC6E63}" destId="{3EBAD540-E86C-4869-82BA-5F3DCF5F949B}" srcOrd="0" destOrd="0" presId="urn:microsoft.com/office/officeart/2005/8/layout/pList2"/>
    <dgm:cxn modelId="{7141011F-0776-4EA0-A753-46C8CE9D1574}" type="presOf" srcId="{4927F095-B5CD-461A-8C02-5177DAB78989}" destId="{2B9AF58E-616B-4853-98DE-A206EF6F46B8}" srcOrd="0" destOrd="0" presId="urn:microsoft.com/office/officeart/2005/8/layout/pList2"/>
    <dgm:cxn modelId="{2894FE68-D080-4139-A907-AFE239D2FAAE}" srcId="{FBFFD4E5-70BA-4F97-BE7F-E51717DC6E63}" destId="{4927F095-B5CD-461A-8C02-5177DAB78989}" srcOrd="1" destOrd="0" parTransId="{618C635E-D8A8-4D78-9BA3-7528BD9AEC55}" sibTransId="{8257C9A5-AE77-4018-82B1-A52489AC7443}"/>
    <dgm:cxn modelId="{C55F7B87-F1EC-444E-A481-40E6B4993D95}" type="presParOf" srcId="{3EBAD540-E86C-4869-82BA-5F3DCF5F949B}" destId="{78D7AF38-8274-4EDD-A83A-DDDC4FED3EF1}" srcOrd="0" destOrd="0" presId="urn:microsoft.com/office/officeart/2005/8/layout/pList2"/>
    <dgm:cxn modelId="{43FEF7E2-DA94-459B-9A90-C94BCB356A4B}" type="presParOf" srcId="{3EBAD540-E86C-4869-82BA-5F3DCF5F949B}" destId="{F7E834B1-4DB3-46E2-88E6-880601B1B69F}" srcOrd="1" destOrd="0" presId="urn:microsoft.com/office/officeart/2005/8/layout/pList2"/>
    <dgm:cxn modelId="{76788A05-B758-4B3A-B0DA-3C9E9DE79C08}" type="presParOf" srcId="{F7E834B1-4DB3-46E2-88E6-880601B1B69F}" destId="{0FCC98E3-901C-4FE2-A216-E07326916CEB}" srcOrd="0" destOrd="0" presId="urn:microsoft.com/office/officeart/2005/8/layout/pList2"/>
    <dgm:cxn modelId="{E8A8D454-0C63-464E-9DF2-067BC85FDF00}" type="presParOf" srcId="{0FCC98E3-901C-4FE2-A216-E07326916CEB}" destId="{5FEE14C9-FD5A-4F38-A60A-5D8412AB7557}" srcOrd="0" destOrd="0" presId="urn:microsoft.com/office/officeart/2005/8/layout/pList2"/>
    <dgm:cxn modelId="{8CB13D94-B27F-4BB6-AA8C-BA6C65A2571C}" type="presParOf" srcId="{0FCC98E3-901C-4FE2-A216-E07326916CEB}" destId="{9253CE80-ABC1-401F-81AA-5F351CCB8B0C}" srcOrd="1" destOrd="0" presId="urn:microsoft.com/office/officeart/2005/8/layout/pList2"/>
    <dgm:cxn modelId="{8BB25264-E2B0-4E11-9B20-B6BEF3FA474A}" type="presParOf" srcId="{0FCC98E3-901C-4FE2-A216-E07326916CEB}" destId="{92129636-58AE-4D5F-826D-932D538D14FB}" srcOrd="2" destOrd="0" presId="urn:microsoft.com/office/officeart/2005/8/layout/pList2"/>
    <dgm:cxn modelId="{6BF156E2-F903-4F77-996B-3D766DF497C0}" type="presParOf" srcId="{F7E834B1-4DB3-46E2-88E6-880601B1B69F}" destId="{83B98292-9EDE-4578-A427-71C221FE5049}" srcOrd="1" destOrd="0" presId="urn:microsoft.com/office/officeart/2005/8/layout/pList2"/>
    <dgm:cxn modelId="{2B86B74E-AD7E-403F-8B2E-A58799C806BA}" type="presParOf" srcId="{F7E834B1-4DB3-46E2-88E6-880601B1B69F}" destId="{E2EB4B9F-6CDA-44DA-820E-B5873AF3E612}" srcOrd="2" destOrd="0" presId="urn:microsoft.com/office/officeart/2005/8/layout/pList2"/>
    <dgm:cxn modelId="{F31BC69A-E5C8-4267-946B-017357EA0E74}" type="presParOf" srcId="{E2EB4B9F-6CDA-44DA-820E-B5873AF3E612}" destId="{2B9AF58E-616B-4853-98DE-A206EF6F46B8}" srcOrd="0" destOrd="0" presId="urn:microsoft.com/office/officeart/2005/8/layout/pList2"/>
    <dgm:cxn modelId="{510C57E7-D2BB-497D-BD26-6085CA216D3B}" type="presParOf" srcId="{E2EB4B9F-6CDA-44DA-820E-B5873AF3E612}" destId="{9606065B-1035-4F7F-939E-FB2841BE0AE5}" srcOrd="1" destOrd="0" presId="urn:microsoft.com/office/officeart/2005/8/layout/pList2"/>
    <dgm:cxn modelId="{A247003B-B4CC-4A54-98BB-6AF3CCFCBE77}" type="presParOf" srcId="{E2EB4B9F-6CDA-44DA-820E-B5873AF3E612}" destId="{A92E4DE8-0626-461B-B957-6060B07B280C}" srcOrd="2" destOrd="0" presId="urn:microsoft.com/office/officeart/2005/8/layout/pList2"/>
    <dgm:cxn modelId="{B3177AC1-CD71-4080-9617-E03F1296F905}" type="presParOf" srcId="{F7E834B1-4DB3-46E2-88E6-880601B1B69F}" destId="{D43F7C4C-C413-42ED-9F0D-5E929F6A9246}" srcOrd="3" destOrd="0" presId="urn:microsoft.com/office/officeart/2005/8/layout/pList2"/>
    <dgm:cxn modelId="{97F66526-EAF9-4205-B2AE-62B15C38CB51}" type="presParOf" srcId="{F7E834B1-4DB3-46E2-88E6-880601B1B69F}" destId="{BAF5B667-97BE-4A79-BE50-3B0BCCE35949}" srcOrd="4" destOrd="0" presId="urn:microsoft.com/office/officeart/2005/8/layout/pList2"/>
    <dgm:cxn modelId="{D77AD1EF-0EBF-4E26-979B-46B471E2073D}" type="presParOf" srcId="{BAF5B667-97BE-4A79-BE50-3B0BCCE35949}" destId="{BFBE57BB-E8F4-409A-A8EC-9C3F33C93FBF}" srcOrd="0" destOrd="0" presId="urn:microsoft.com/office/officeart/2005/8/layout/pList2"/>
    <dgm:cxn modelId="{35518DB1-27B2-4B07-A853-1F3FE4AAD90C}" type="presParOf" srcId="{BAF5B667-97BE-4A79-BE50-3B0BCCE35949}" destId="{53EE390B-715F-437D-938E-5DB836BF562F}" srcOrd="1" destOrd="0" presId="urn:microsoft.com/office/officeart/2005/8/layout/pList2"/>
    <dgm:cxn modelId="{B1B5E3AC-D869-41E9-A04A-17577E3F864C}" type="presParOf" srcId="{BAF5B667-97BE-4A79-BE50-3B0BCCE35949}" destId="{E3B25199-3A1B-410F-8908-7206B2921A7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29887-18D4-4671-9A73-F705D093B89D}">
      <dsp:nvSpPr>
        <dsp:cNvPr id="0" name=""/>
        <dsp:cNvSpPr/>
      </dsp:nvSpPr>
      <dsp:spPr>
        <a:xfrm>
          <a:off x="65024" y="0"/>
          <a:ext cx="5021396" cy="5021396"/>
        </a:xfrm>
        <a:prstGeom prst="triangle">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6D68E2B-E98A-42E4-B645-9A735E49A062}">
      <dsp:nvSpPr>
        <dsp:cNvPr id="0" name=""/>
        <dsp:cNvSpPr/>
      </dsp:nvSpPr>
      <dsp:spPr>
        <a:xfrm>
          <a:off x="2575722" y="502383"/>
          <a:ext cx="3263907" cy="788935"/>
        </a:xfrm>
        <a:prstGeom prst="round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i="0" kern="1200" dirty="0" smtClean="0"/>
            <a:t>Planteamiento del problema</a:t>
          </a:r>
          <a:endParaRPr lang="es-EC" sz="2000" kern="1200" dirty="0"/>
        </a:p>
      </dsp:txBody>
      <dsp:txXfrm>
        <a:off x="2614235" y="540896"/>
        <a:ext cx="3186881" cy="711909"/>
      </dsp:txXfrm>
    </dsp:sp>
    <dsp:sp modelId="{31AF16B7-154A-4352-9E1F-9DEEEF940328}">
      <dsp:nvSpPr>
        <dsp:cNvPr id="0" name=""/>
        <dsp:cNvSpPr/>
      </dsp:nvSpPr>
      <dsp:spPr>
        <a:xfrm>
          <a:off x="2575722" y="1356416"/>
          <a:ext cx="3263907" cy="520773"/>
        </a:xfrm>
        <a:prstGeom prst="round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i="0" kern="1200" dirty="0" smtClean="0"/>
            <a:t>Objetivos </a:t>
          </a:r>
          <a:endParaRPr lang="es-EC" sz="2000" kern="1200" dirty="0"/>
        </a:p>
      </dsp:txBody>
      <dsp:txXfrm>
        <a:off x="2601144" y="1381838"/>
        <a:ext cx="3213063" cy="469929"/>
      </dsp:txXfrm>
    </dsp:sp>
    <dsp:sp modelId="{2964583B-C77A-4028-AFA4-C0BC566902B8}">
      <dsp:nvSpPr>
        <dsp:cNvPr id="0" name=""/>
        <dsp:cNvSpPr/>
      </dsp:nvSpPr>
      <dsp:spPr>
        <a:xfrm>
          <a:off x="2575722" y="1942286"/>
          <a:ext cx="3263907" cy="520773"/>
        </a:xfrm>
        <a:prstGeom prst="round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i="0" kern="1200" dirty="0" smtClean="0"/>
            <a:t>Marco teórico</a:t>
          </a:r>
          <a:endParaRPr lang="es-EC" sz="2000" kern="1200" dirty="0"/>
        </a:p>
      </dsp:txBody>
      <dsp:txXfrm>
        <a:off x="2601144" y="1967708"/>
        <a:ext cx="3213063" cy="469929"/>
      </dsp:txXfrm>
    </dsp:sp>
    <dsp:sp modelId="{013C01FD-D5FA-4A7D-8E90-5B2E75545428}">
      <dsp:nvSpPr>
        <dsp:cNvPr id="0" name=""/>
        <dsp:cNvSpPr/>
      </dsp:nvSpPr>
      <dsp:spPr>
        <a:xfrm>
          <a:off x="2575722" y="2528156"/>
          <a:ext cx="3263907" cy="520773"/>
        </a:xfrm>
        <a:prstGeom prst="round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i="0" kern="1200" dirty="0" smtClean="0"/>
            <a:t>Marco metodológico</a:t>
          </a:r>
          <a:endParaRPr lang="es-EC" sz="2000" kern="1200" dirty="0"/>
        </a:p>
      </dsp:txBody>
      <dsp:txXfrm>
        <a:off x="2601144" y="2553578"/>
        <a:ext cx="3213063" cy="469929"/>
      </dsp:txXfrm>
    </dsp:sp>
    <dsp:sp modelId="{EA50C788-5113-40C2-9CDE-9776214823A1}">
      <dsp:nvSpPr>
        <dsp:cNvPr id="0" name=""/>
        <dsp:cNvSpPr/>
      </dsp:nvSpPr>
      <dsp:spPr>
        <a:xfrm>
          <a:off x="2575722" y="3114027"/>
          <a:ext cx="3263907" cy="520773"/>
        </a:xfrm>
        <a:prstGeom prst="round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i="0" kern="1200" dirty="0" smtClean="0"/>
            <a:t>Propuesta</a:t>
          </a:r>
          <a:endParaRPr lang="es-EC" sz="2000" kern="1200" dirty="0"/>
        </a:p>
      </dsp:txBody>
      <dsp:txXfrm>
        <a:off x="2601144" y="3139449"/>
        <a:ext cx="3213063" cy="469929"/>
      </dsp:txXfrm>
    </dsp:sp>
    <dsp:sp modelId="{CBE34861-8424-4AF1-BF4E-B1F99180A4A8}">
      <dsp:nvSpPr>
        <dsp:cNvPr id="0" name=""/>
        <dsp:cNvSpPr/>
      </dsp:nvSpPr>
      <dsp:spPr>
        <a:xfrm>
          <a:off x="2575722" y="3699897"/>
          <a:ext cx="3263907" cy="754017"/>
        </a:xfrm>
        <a:prstGeom prst="round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i="0" kern="1200" dirty="0" smtClean="0"/>
            <a:t>Conclusiones y recomendaciones</a:t>
          </a:r>
          <a:endParaRPr lang="es-EC" sz="2000" kern="1200" dirty="0"/>
        </a:p>
      </dsp:txBody>
      <dsp:txXfrm>
        <a:off x="2612530" y="3736705"/>
        <a:ext cx="3190291" cy="680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880E2-E160-49EA-B9F9-94B1BF859B14}">
      <dsp:nvSpPr>
        <dsp:cNvPr id="0" name=""/>
        <dsp:cNvSpPr/>
      </dsp:nvSpPr>
      <dsp:spPr>
        <a:xfrm>
          <a:off x="2499696" y="2952321"/>
          <a:ext cx="1831131" cy="1578223"/>
        </a:xfrm>
        <a:prstGeom prst="hexagon">
          <a:avLst>
            <a:gd name="adj" fmla="val 25000"/>
            <a:gd name="vf" fmla="val 115470"/>
          </a:avLst>
        </a:prstGeom>
        <a:solidFill>
          <a:schemeClr val="accent3">
            <a:lumMod val="60000"/>
            <a:lumOff val="4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Factores que indicen </a:t>
          </a:r>
          <a:endParaRPr lang="es-EC" sz="2000" kern="1200" dirty="0">
            <a:solidFill>
              <a:schemeClr val="tx1"/>
            </a:solidFill>
          </a:endParaRPr>
        </a:p>
      </dsp:txBody>
      <dsp:txXfrm>
        <a:off x="2783809" y="3197193"/>
        <a:ext cx="1262905" cy="1088479"/>
      </dsp:txXfrm>
    </dsp:sp>
    <dsp:sp modelId="{4AD76E98-EF9A-4CEE-9CB6-C55F4BC0AA56}">
      <dsp:nvSpPr>
        <dsp:cNvPr id="0" name=""/>
        <dsp:cNvSpPr/>
      </dsp:nvSpPr>
      <dsp:spPr>
        <a:xfrm>
          <a:off x="2473417" y="3641183"/>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7B50E9-0F7B-47ED-BB66-26217841D4AB}">
      <dsp:nvSpPr>
        <dsp:cNvPr id="0" name=""/>
        <dsp:cNvSpPr/>
      </dsp:nvSpPr>
      <dsp:spPr>
        <a:xfrm>
          <a:off x="154370" y="1944209"/>
          <a:ext cx="2563015" cy="228915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A7285FF8-1B68-4902-BC1C-A4FECCD403E8}">
      <dsp:nvSpPr>
        <dsp:cNvPr id="0" name=""/>
        <dsp:cNvSpPr/>
      </dsp:nvSpPr>
      <dsp:spPr>
        <a:xfrm>
          <a:off x="2076031" y="3451545"/>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6C5EA-E1AF-418E-9409-8844C5258F9A}">
      <dsp:nvSpPr>
        <dsp:cNvPr id="0" name=""/>
        <dsp:cNvSpPr/>
      </dsp:nvSpPr>
      <dsp:spPr>
        <a:xfrm>
          <a:off x="4106786" y="2016229"/>
          <a:ext cx="2189553" cy="1713076"/>
        </a:xfrm>
        <a:prstGeom prst="hexagon">
          <a:avLst>
            <a:gd name="adj" fmla="val 25000"/>
            <a:gd name="vf" fmla="val 115470"/>
          </a:avLst>
        </a:prstGeom>
        <a:solidFill>
          <a:schemeClr val="accent3">
            <a:lumMod val="60000"/>
            <a:lumOff val="4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Restricción de realizarse actualmente  (2009)</a:t>
          </a:r>
          <a:endParaRPr lang="es-EC" sz="2000" kern="1200" dirty="0">
            <a:solidFill>
              <a:schemeClr val="tx1"/>
            </a:solidFill>
          </a:endParaRPr>
        </a:p>
      </dsp:txBody>
      <dsp:txXfrm>
        <a:off x="4432005" y="2270676"/>
        <a:ext cx="1539115" cy="1204182"/>
      </dsp:txXfrm>
    </dsp:sp>
    <dsp:sp modelId="{185D55E3-EBEB-4DBE-82F2-1E3ECE9DA0EC}">
      <dsp:nvSpPr>
        <dsp:cNvPr id="0" name=""/>
        <dsp:cNvSpPr/>
      </dsp:nvSpPr>
      <dsp:spPr>
        <a:xfrm>
          <a:off x="5472897" y="3429368"/>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8DC17-987B-4D5D-87E6-D4344ADA3555}">
      <dsp:nvSpPr>
        <dsp:cNvPr id="0" name=""/>
        <dsp:cNvSpPr/>
      </dsp:nvSpPr>
      <dsp:spPr>
        <a:xfrm>
          <a:off x="5987009" y="2880321"/>
          <a:ext cx="1986926" cy="171307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4000" b="-54000"/>
          </a:stretch>
        </a:blip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73EA849B-436D-496D-9344-66629A641691}">
      <dsp:nvSpPr>
        <dsp:cNvPr id="0" name=""/>
        <dsp:cNvSpPr/>
      </dsp:nvSpPr>
      <dsp:spPr>
        <a:xfrm>
          <a:off x="5858969" y="3641183"/>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C3DB3D-EC8E-4C0E-86A5-4C752E33BD19}">
      <dsp:nvSpPr>
        <dsp:cNvPr id="0" name=""/>
        <dsp:cNvSpPr/>
      </dsp:nvSpPr>
      <dsp:spPr>
        <a:xfrm>
          <a:off x="2314604" y="936106"/>
          <a:ext cx="2201315" cy="1856821"/>
        </a:xfrm>
        <a:prstGeom prst="hexagon">
          <a:avLst>
            <a:gd name="adj" fmla="val 25000"/>
            <a:gd name="vf" fmla="val 115470"/>
          </a:avLst>
        </a:prstGeom>
        <a:solidFill>
          <a:schemeClr val="accent3">
            <a:lumMod val="60000"/>
            <a:lumOff val="4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Maniobras nocturnas con Helicópteros Embarcados</a:t>
          </a:r>
          <a:endParaRPr lang="es-EC" sz="2000" kern="1200" dirty="0">
            <a:solidFill>
              <a:schemeClr val="tx1"/>
            </a:solidFill>
          </a:endParaRPr>
        </a:p>
      </dsp:txBody>
      <dsp:txXfrm>
        <a:off x="2652782" y="1221361"/>
        <a:ext cx="1524959" cy="1286311"/>
      </dsp:txXfrm>
    </dsp:sp>
    <dsp:sp modelId="{F97E5F6D-F6E1-4B2A-B6DF-D9D1860F12C9}">
      <dsp:nvSpPr>
        <dsp:cNvPr id="0" name=""/>
        <dsp:cNvSpPr/>
      </dsp:nvSpPr>
      <dsp:spPr>
        <a:xfrm>
          <a:off x="3768808" y="1045091"/>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E40825-F69C-4ABF-A12F-C789AB5E56FA}">
      <dsp:nvSpPr>
        <dsp:cNvPr id="0" name=""/>
        <dsp:cNvSpPr/>
      </dsp:nvSpPr>
      <dsp:spPr>
        <a:xfrm>
          <a:off x="4258806" y="-72009"/>
          <a:ext cx="2478014" cy="2001113"/>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D2105132-1228-430C-9EA4-9ABD13CC817C}">
      <dsp:nvSpPr>
        <dsp:cNvPr id="0" name=""/>
        <dsp:cNvSpPr/>
      </dsp:nvSpPr>
      <dsp:spPr>
        <a:xfrm>
          <a:off x="4173264" y="824224"/>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22BD9-31A9-4532-9D57-6607022F8C83}">
      <dsp:nvSpPr>
        <dsp:cNvPr id="0" name=""/>
        <dsp:cNvSpPr/>
      </dsp:nvSpPr>
      <dsp:spPr>
        <a:xfrm>
          <a:off x="0" y="0"/>
          <a:ext cx="7715768" cy="3666160"/>
        </a:xfrm>
        <a:prstGeom prst="roundRect">
          <a:avLst>
            <a:gd name="adj" fmla="val 10000"/>
          </a:avLst>
        </a:prstGeom>
        <a:solidFill>
          <a:schemeClr val="accent3">
            <a:lumMod val="60000"/>
            <a:lumOff val="4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C" sz="3200" kern="1200" dirty="0" smtClean="0">
              <a:solidFill>
                <a:schemeClr val="tx1"/>
              </a:solidFill>
            </a:rPr>
            <a:t>Establecer los factores de los que depende el nivel de  riesgo en el desarrollo  de las operaciones nocturnas con helicópteros embarcados en las Fragatas Misileras mediante el análisis de accidentes suscitados durante la ejecución de estas operaciones.</a:t>
          </a:r>
          <a:endParaRPr lang="es-EC" sz="3200" kern="1200" dirty="0">
            <a:solidFill>
              <a:schemeClr val="tx1"/>
            </a:solidFill>
          </a:endParaRPr>
        </a:p>
      </dsp:txBody>
      <dsp:txXfrm>
        <a:off x="107378" y="107378"/>
        <a:ext cx="7501012" cy="3451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7AF38-8274-4EDD-A83A-DDDC4FED3EF1}">
      <dsp:nvSpPr>
        <dsp:cNvPr id="0" name=""/>
        <dsp:cNvSpPr/>
      </dsp:nvSpPr>
      <dsp:spPr>
        <a:xfrm>
          <a:off x="0" y="74043"/>
          <a:ext cx="8229600" cy="20366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129636-58AE-4D5F-826D-932D538D14FB}">
      <dsp:nvSpPr>
        <dsp:cNvPr id="0" name=""/>
        <dsp:cNvSpPr/>
      </dsp:nvSpPr>
      <dsp:spPr>
        <a:xfrm>
          <a:off x="226363" y="322742"/>
          <a:ext cx="2417445" cy="183546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EE14C9-FD5A-4F38-A60A-5D8412AB7557}">
      <dsp:nvSpPr>
        <dsp:cNvPr id="0" name=""/>
        <dsp:cNvSpPr/>
      </dsp:nvSpPr>
      <dsp:spPr>
        <a:xfrm rot="10800000">
          <a:off x="246887" y="2554988"/>
          <a:ext cx="2417445" cy="1896930"/>
        </a:xfrm>
        <a:prstGeom prst="round2SameRect">
          <a:avLst>
            <a:gd name="adj1" fmla="val 10500"/>
            <a:gd name="adj2" fmla="val 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solidFill>
                <a:sysClr val="windowText" lastClr="000000"/>
              </a:solidFill>
            </a:rPr>
            <a:t>Entrevistas </a:t>
          </a:r>
          <a:endParaRPr lang="es-EC" sz="2400" b="1" kern="1200" dirty="0">
            <a:solidFill>
              <a:sysClr val="windowText" lastClr="000000"/>
            </a:solidFill>
          </a:endParaRPr>
        </a:p>
      </dsp:txBody>
      <dsp:txXfrm rot="10800000">
        <a:off x="305224" y="2554988"/>
        <a:ext cx="2300771" cy="1838593"/>
      </dsp:txXfrm>
    </dsp:sp>
    <dsp:sp modelId="{A92E4DE8-0626-461B-B957-6060B07B280C}">
      <dsp:nvSpPr>
        <dsp:cNvPr id="0" name=""/>
        <dsp:cNvSpPr/>
      </dsp:nvSpPr>
      <dsp:spPr>
        <a:xfrm>
          <a:off x="2906077" y="316634"/>
          <a:ext cx="2417445" cy="186364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9AF58E-616B-4853-98DE-A206EF6F46B8}">
      <dsp:nvSpPr>
        <dsp:cNvPr id="0" name=""/>
        <dsp:cNvSpPr/>
      </dsp:nvSpPr>
      <dsp:spPr>
        <a:xfrm rot="10800000">
          <a:off x="2906077" y="2578941"/>
          <a:ext cx="2417445" cy="1864993"/>
        </a:xfrm>
        <a:prstGeom prst="round2SameRect">
          <a:avLst>
            <a:gd name="adj1" fmla="val 10500"/>
            <a:gd name="adj2" fmla="val 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ES" sz="2300" b="1" u="sng" kern="1200" dirty="0" smtClean="0">
              <a:solidFill>
                <a:schemeClr val="tx1"/>
              </a:solidFill>
            </a:rPr>
            <a:t>Investigación documental</a:t>
          </a:r>
        </a:p>
        <a:p>
          <a:pPr lvl="0" algn="ctr" defTabSz="1022350">
            <a:lnSpc>
              <a:spcPct val="90000"/>
            </a:lnSpc>
            <a:spcBef>
              <a:spcPct val="0"/>
            </a:spcBef>
            <a:spcAft>
              <a:spcPct val="35000"/>
            </a:spcAft>
          </a:pPr>
          <a:r>
            <a:rPr lang="es-ES" sz="2300" b="1" kern="1200" dirty="0" smtClean="0">
              <a:solidFill>
                <a:schemeClr val="tx1"/>
              </a:solidFill>
            </a:rPr>
            <a:t>Manuales doctrinarios </a:t>
          </a:r>
          <a:endParaRPr lang="es-EC" sz="2300" b="1" kern="1200" dirty="0">
            <a:solidFill>
              <a:schemeClr val="tx1"/>
            </a:solidFill>
          </a:endParaRPr>
        </a:p>
      </dsp:txBody>
      <dsp:txXfrm rot="10800000">
        <a:off x="2963432" y="2578941"/>
        <a:ext cx="2302735" cy="1807638"/>
      </dsp:txXfrm>
    </dsp:sp>
    <dsp:sp modelId="{E3B25199-3A1B-410F-8908-7206B2921A77}">
      <dsp:nvSpPr>
        <dsp:cNvPr id="0" name=""/>
        <dsp:cNvSpPr/>
      </dsp:nvSpPr>
      <dsp:spPr>
        <a:xfrm>
          <a:off x="5565267" y="388644"/>
          <a:ext cx="2417445" cy="172913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BE57BB-E8F4-409A-A8EC-9C3F33C93FBF}">
      <dsp:nvSpPr>
        <dsp:cNvPr id="0" name=""/>
        <dsp:cNvSpPr/>
      </dsp:nvSpPr>
      <dsp:spPr>
        <a:xfrm rot="10800000">
          <a:off x="5565267" y="2593205"/>
          <a:ext cx="2417445" cy="1845975"/>
        </a:xfrm>
        <a:prstGeom prst="round2SameRect">
          <a:avLst>
            <a:gd name="adj1" fmla="val 10500"/>
            <a:gd name="adj2" fmla="val 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b="1" kern="1200" dirty="0" smtClean="0">
              <a:solidFill>
                <a:schemeClr val="tx1"/>
              </a:solidFill>
            </a:rPr>
            <a:t>Análisis de situación actual </a:t>
          </a:r>
          <a:endParaRPr lang="es-EC" sz="2300" b="1" kern="1200" dirty="0">
            <a:solidFill>
              <a:schemeClr val="tx1"/>
            </a:solidFill>
          </a:endParaRPr>
        </a:p>
      </dsp:txBody>
      <dsp:txXfrm rot="10800000">
        <a:off x="5622037" y="2593205"/>
        <a:ext cx="2303905" cy="17892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8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Arial" charset="0"/>
              </a:defRPr>
            </a:lvl1pPr>
          </a:lstStyle>
          <a:p>
            <a:pPr>
              <a:defRPr/>
            </a:pPr>
            <a:endParaRPr lang="es-ES"/>
          </a:p>
        </p:txBody>
      </p:sp>
      <p:sp>
        <p:nvSpPr>
          <p:cNvPr id="9482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atin typeface="Arial" charset="0"/>
              </a:defRPr>
            </a:lvl1pPr>
          </a:lstStyle>
          <a:p>
            <a:pPr>
              <a:defRPr/>
            </a:pPr>
            <a:fld id="{DF260814-3C43-4A7A-B08A-10675F998E3F}" type="datetimeFigureOut">
              <a:rPr lang="es-ES"/>
              <a:pPr>
                <a:defRPr/>
              </a:pPr>
              <a:t>10/12/2015</a:t>
            </a:fld>
            <a:endParaRPr lang="es-ES"/>
          </a:p>
        </p:txBody>
      </p:sp>
      <p:sp>
        <p:nvSpPr>
          <p:cNvPr id="9482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Arial" charset="0"/>
              </a:defRPr>
            </a:lvl1pPr>
          </a:lstStyle>
          <a:p>
            <a:pPr>
              <a:defRPr/>
            </a:pPr>
            <a:endParaRPr lang="es-ES"/>
          </a:p>
        </p:txBody>
      </p:sp>
      <p:sp>
        <p:nvSpPr>
          <p:cNvPr id="9482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vl1pPr>
          </a:lstStyle>
          <a:p>
            <a:pPr>
              <a:defRPr/>
            </a:pPr>
            <a:fld id="{ABA5A47D-8127-426E-A56F-4AF8170B4E5B}" type="slidenum">
              <a:rPr lang="es-ES"/>
              <a:pPr>
                <a:defRPr/>
              </a:pPr>
              <a:t>‹Nº›</a:t>
            </a:fld>
            <a:endParaRPr lang="es-ES"/>
          </a:p>
        </p:txBody>
      </p:sp>
    </p:spTree>
    <p:extLst>
      <p:ext uri="{BB962C8B-B14F-4D97-AF65-F5344CB8AC3E}">
        <p14:creationId xmlns:p14="http://schemas.microsoft.com/office/powerpoint/2010/main" val="1742526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Arial" charset="0"/>
              </a:defRPr>
            </a:lvl1pPr>
          </a:lstStyle>
          <a:p>
            <a:pPr>
              <a:defRPr/>
            </a:pPr>
            <a:endParaRPr lang="es-E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atin typeface="Arial" charset="0"/>
              </a:defRPr>
            </a:lvl1pPr>
          </a:lstStyle>
          <a:p>
            <a:pPr>
              <a:defRPr/>
            </a:pPr>
            <a:fld id="{6C7D0A85-266B-434D-B57E-DEBA62A55347}" type="datetimeFigureOut">
              <a:rPr lang="es-ES"/>
              <a:pPr>
                <a:defRPr/>
              </a:pPr>
              <a:t>10/12/2015</a:t>
            </a:fld>
            <a:endParaRPr lang="es-E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Arial" charset="0"/>
              </a:defRPr>
            </a:lvl1pPr>
          </a:lstStyle>
          <a:p>
            <a:pPr>
              <a:defRPr/>
            </a:pPr>
            <a:endParaRPr lang="es-E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vl1pPr>
          </a:lstStyle>
          <a:p>
            <a:pPr>
              <a:defRPr/>
            </a:pPr>
            <a:fld id="{86936AFB-6648-4128-829A-862E536C5DEA}" type="slidenum">
              <a:rPr lang="es-ES"/>
              <a:pPr>
                <a:defRPr/>
              </a:pPr>
              <a:t>‹Nº›</a:t>
            </a:fld>
            <a:endParaRPr lang="es-ES"/>
          </a:p>
        </p:txBody>
      </p:sp>
    </p:spTree>
    <p:extLst>
      <p:ext uri="{BB962C8B-B14F-4D97-AF65-F5344CB8AC3E}">
        <p14:creationId xmlns:p14="http://schemas.microsoft.com/office/powerpoint/2010/main" val="42319014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C" altLang="es-EC" smtClean="0"/>
          </a:p>
        </p:txBody>
      </p:sp>
      <p:sp>
        <p:nvSpPr>
          <p:cNvPr id="2" name="Marcador de número de diapositiva 1"/>
          <p:cNvSpPr>
            <a:spLocks noGrp="1"/>
          </p:cNvSpPr>
          <p:nvPr>
            <p:ph type="sldNum" sz="quarter" idx="10"/>
          </p:nvPr>
        </p:nvSpPr>
        <p:spPr/>
        <p:txBody>
          <a:bodyPr/>
          <a:lstStyle/>
          <a:p>
            <a:pPr>
              <a:defRPr/>
            </a:pPr>
            <a:fld id="{86936AFB-6648-4128-829A-862E536C5DEA}" type="slidenum">
              <a:rPr lang="es-ES" smtClean="0"/>
              <a:pPr>
                <a:defRPr/>
              </a:pPr>
              <a:t>1</a:t>
            </a:fld>
            <a:endParaRPr lang="es-ES"/>
          </a:p>
        </p:txBody>
      </p:sp>
    </p:spTree>
    <p:extLst>
      <p:ext uri="{BB962C8B-B14F-4D97-AF65-F5344CB8AC3E}">
        <p14:creationId xmlns:p14="http://schemas.microsoft.com/office/powerpoint/2010/main" val="407217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C" altLang="es-EC" smtClean="0"/>
          </a:p>
        </p:txBody>
      </p:sp>
      <p:sp>
        <p:nvSpPr>
          <p:cNvPr id="2" name="Marcador de número de diapositiva 1"/>
          <p:cNvSpPr>
            <a:spLocks noGrp="1"/>
          </p:cNvSpPr>
          <p:nvPr>
            <p:ph type="sldNum" sz="quarter" idx="10"/>
          </p:nvPr>
        </p:nvSpPr>
        <p:spPr/>
        <p:txBody>
          <a:bodyPr/>
          <a:lstStyle/>
          <a:p>
            <a:pPr>
              <a:defRPr/>
            </a:pPr>
            <a:fld id="{86936AFB-6648-4128-829A-862E536C5DEA}" type="slidenum">
              <a:rPr lang="es-ES" smtClean="0"/>
              <a:pPr>
                <a:defRPr/>
              </a:pPr>
              <a:t>3</a:t>
            </a:fld>
            <a:endParaRPr lang="es-ES"/>
          </a:p>
        </p:txBody>
      </p:sp>
    </p:spTree>
    <p:extLst>
      <p:ext uri="{BB962C8B-B14F-4D97-AF65-F5344CB8AC3E}">
        <p14:creationId xmlns:p14="http://schemas.microsoft.com/office/powerpoint/2010/main" val="48892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a:defRPr/>
            </a:pPr>
            <a:fld id="{86936AFB-6648-4128-829A-862E536C5DEA}" type="slidenum">
              <a:rPr lang="es-ES" smtClean="0"/>
              <a:pPr>
                <a:defRPr/>
              </a:pPr>
              <a:t>5</a:t>
            </a:fld>
            <a:endParaRPr lang="es-ES"/>
          </a:p>
        </p:txBody>
      </p:sp>
    </p:spTree>
    <p:extLst>
      <p:ext uri="{BB962C8B-B14F-4D97-AF65-F5344CB8AC3E}">
        <p14:creationId xmlns:p14="http://schemas.microsoft.com/office/powerpoint/2010/main" val="413041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a:defRPr/>
            </a:pPr>
            <a:fld id="{86936AFB-6648-4128-829A-862E536C5DEA}" type="slidenum">
              <a:rPr lang="es-ES" smtClean="0"/>
              <a:pPr>
                <a:defRPr/>
              </a:pPr>
              <a:t>7</a:t>
            </a:fld>
            <a:endParaRPr lang="es-ES"/>
          </a:p>
        </p:txBody>
      </p:sp>
    </p:spTree>
    <p:extLst>
      <p:ext uri="{BB962C8B-B14F-4D97-AF65-F5344CB8AC3E}">
        <p14:creationId xmlns:p14="http://schemas.microsoft.com/office/powerpoint/2010/main" val="196383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C" altLang="es-EC" dirty="0" smtClean="0"/>
          </a:p>
        </p:txBody>
      </p:sp>
      <p:sp>
        <p:nvSpPr>
          <p:cNvPr id="2" name="Marcador de número de diapositiva 1"/>
          <p:cNvSpPr>
            <a:spLocks noGrp="1"/>
          </p:cNvSpPr>
          <p:nvPr>
            <p:ph type="sldNum" sz="quarter" idx="10"/>
          </p:nvPr>
        </p:nvSpPr>
        <p:spPr/>
        <p:txBody>
          <a:bodyPr/>
          <a:lstStyle/>
          <a:p>
            <a:pPr>
              <a:defRPr/>
            </a:pPr>
            <a:fld id="{86936AFB-6648-4128-829A-862E536C5DEA}" type="slidenum">
              <a:rPr lang="es-ES" smtClean="0"/>
              <a:pPr>
                <a:defRPr/>
              </a:pPr>
              <a:t>8</a:t>
            </a:fld>
            <a:endParaRPr lang="es-ES"/>
          </a:p>
        </p:txBody>
      </p:sp>
    </p:spTree>
    <p:extLst>
      <p:ext uri="{BB962C8B-B14F-4D97-AF65-F5344CB8AC3E}">
        <p14:creationId xmlns:p14="http://schemas.microsoft.com/office/powerpoint/2010/main" val="24686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Calibri" pitchFamily="34" charset="0"/>
                <a:ea typeface="+mn-ea"/>
                <a:cs typeface="+mn-cs"/>
              </a:rPr>
              <a:t>Piloto automático </a:t>
            </a:r>
          </a:p>
          <a:p>
            <a:pPr lvl="0"/>
            <a:r>
              <a:rPr lang="es-EC" sz="1200" kern="1200" dirty="0" smtClean="0">
                <a:solidFill>
                  <a:schemeClr val="tx1"/>
                </a:solidFill>
                <a:effectLst/>
                <a:latin typeface="Calibri" pitchFamily="34" charset="0"/>
                <a:ea typeface="+mn-ea"/>
                <a:cs typeface="+mn-cs"/>
              </a:rPr>
              <a:t>Radar</a:t>
            </a:r>
          </a:p>
          <a:p>
            <a:pPr lvl="0"/>
            <a:r>
              <a:rPr lang="es-EC" sz="1200" kern="1200" dirty="0" smtClean="0">
                <a:solidFill>
                  <a:schemeClr val="tx1"/>
                </a:solidFill>
                <a:effectLst/>
                <a:latin typeface="Calibri" pitchFamily="34" charset="0"/>
                <a:ea typeface="+mn-ea"/>
                <a:cs typeface="+mn-cs"/>
              </a:rPr>
              <a:t>Radio-altímetro</a:t>
            </a:r>
          </a:p>
          <a:p>
            <a:pPr lvl="0"/>
            <a:r>
              <a:rPr lang="es-EC" sz="1200" kern="1200" dirty="0" smtClean="0">
                <a:solidFill>
                  <a:schemeClr val="tx1"/>
                </a:solidFill>
                <a:effectLst/>
                <a:latin typeface="Calibri" pitchFamily="34" charset="0"/>
                <a:ea typeface="+mn-ea"/>
                <a:cs typeface="+mn-cs"/>
              </a:rPr>
              <a:t>Sistema Electroóptico </a:t>
            </a:r>
          </a:p>
          <a:p>
            <a:pPr lvl="0"/>
            <a:r>
              <a:rPr lang="es-EC" sz="1200" kern="1200" dirty="0" smtClean="0">
                <a:solidFill>
                  <a:schemeClr val="tx1"/>
                </a:solidFill>
                <a:effectLst/>
                <a:latin typeface="Calibri" pitchFamily="34" charset="0"/>
                <a:ea typeface="+mn-ea"/>
                <a:cs typeface="+mn-cs"/>
              </a:rPr>
              <a:t>Sistema de Alerta de Proximidad de Tierra (EGPWS)</a:t>
            </a:r>
          </a:p>
          <a:p>
            <a:pPr lvl="0"/>
            <a:r>
              <a:rPr lang="es-EC" sz="1200" kern="1200" dirty="0" smtClean="0">
                <a:solidFill>
                  <a:schemeClr val="tx1"/>
                </a:solidFill>
                <a:effectLst/>
                <a:latin typeface="Calibri" pitchFamily="34" charset="0"/>
                <a:ea typeface="+mn-ea"/>
                <a:cs typeface="+mn-cs"/>
              </a:rPr>
              <a:t>Equipos de comunicaciones </a:t>
            </a:r>
          </a:p>
          <a:p>
            <a:pPr lvl="0"/>
            <a:r>
              <a:rPr lang="es-EC" sz="1200" kern="1200" dirty="0" smtClean="0">
                <a:solidFill>
                  <a:schemeClr val="tx1"/>
                </a:solidFill>
                <a:effectLst/>
                <a:latin typeface="Calibri" pitchFamily="34" charset="0"/>
                <a:ea typeface="+mn-ea"/>
                <a:cs typeface="+mn-cs"/>
              </a:rPr>
              <a:t>Instrumentos de indicación de actitud </a:t>
            </a:r>
          </a:p>
          <a:p>
            <a:pPr lvl="0"/>
            <a:r>
              <a:rPr lang="es-EC" sz="1200" kern="1200" dirty="0" smtClean="0">
                <a:solidFill>
                  <a:schemeClr val="tx1"/>
                </a:solidFill>
                <a:effectLst/>
                <a:latin typeface="Calibri" pitchFamily="34" charset="0"/>
                <a:ea typeface="+mn-ea"/>
                <a:cs typeface="+mn-cs"/>
              </a:rPr>
              <a:t>Sistema de flotadores de emergencia </a:t>
            </a:r>
          </a:p>
          <a:p>
            <a:r>
              <a:rPr lang="es-EC" sz="1200" kern="1200" dirty="0" smtClean="0">
                <a:solidFill>
                  <a:schemeClr val="tx1"/>
                </a:solidFill>
                <a:effectLst/>
                <a:latin typeface="Calibri" pitchFamily="34" charset="0"/>
                <a:ea typeface="+mn-ea"/>
                <a:cs typeface="+mn-cs"/>
              </a:rPr>
              <a:t>Puertas y ventanas de egreso de emergencia</a:t>
            </a:r>
          </a:p>
          <a:p>
            <a:endParaRPr lang="es-ES" sz="1200" kern="1200" dirty="0" smtClean="0">
              <a:solidFill>
                <a:schemeClr val="tx1"/>
              </a:solidFill>
              <a:effectLst/>
              <a:latin typeface="Calibri" pitchFamily="34" charset="0"/>
              <a:ea typeface="+mn-ea"/>
              <a:cs typeface="+mn-cs"/>
            </a:endParaRPr>
          </a:p>
          <a:p>
            <a:pPr lvl="0"/>
            <a:r>
              <a:rPr lang="es-EC" sz="1200" kern="1200" dirty="0" smtClean="0">
                <a:solidFill>
                  <a:schemeClr val="tx1"/>
                </a:solidFill>
                <a:effectLst/>
                <a:latin typeface="Calibri" pitchFamily="34" charset="0"/>
                <a:ea typeface="+mn-ea"/>
                <a:cs typeface="+mn-cs"/>
              </a:rPr>
              <a:t>Horizonte artificial </a:t>
            </a:r>
            <a:r>
              <a:rPr lang="es-EC" sz="1200" kern="1200" dirty="0" err="1" smtClean="0">
                <a:solidFill>
                  <a:schemeClr val="tx1"/>
                </a:solidFill>
                <a:effectLst/>
                <a:latin typeface="Calibri" pitchFamily="34" charset="0"/>
                <a:ea typeface="+mn-ea"/>
                <a:cs typeface="+mn-cs"/>
              </a:rPr>
              <a:t>giroestabilizado</a:t>
            </a:r>
            <a:r>
              <a:rPr lang="es-EC" sz="1200" kern="1200" dirty="0" smtClean="0">
                <a:solidFill>
                  <a:schemeClr val="tx1"/>
                </a:solidFill>
                <a:effectLst/>
                <a:latin typeface="Calibri" pitchFamily="34" charset="0"/>
                <a:ea typeface="+mn-ea"/>
                <a:cs typeface="+mn-cs"/>
              </a:rPr>
              <a:t>. </a:t>
            </a:r>
          </a:p>
          <a:p>
            <a:pPr lvl="0"/>
            <a:r>
              <a:rPr lang="es-EC" sz="1200" kern="1200" dirty="0" smtClean="0">
                <a:solidFill>
                  <a:schemeClr val="tx1"/>
                </a:solidFill>
                <a:effectLst/>
                <a:latin typeface="Calibri" pitchFamily="34" charset="0"/>
                <a:ea typeface="+mn-ea"/>
                <a:cs typeface="+mn-cs"/>
              </a:rPr>
              <a:t>Indicador de trayectoria de descenso de preferencia giro-estabilizado (ITD o GPI). </a:t>
            </a:r>
          </a:p>
          <a:p>
            <a:r>
              <a:rPr lang="es-EC" sz="1200" kern="1200" dirty="0" smtClean="0">
                <a:solidFill>
                  <a:schemeClr val="tx1"/>
                </a:solidFill>
                <a:effectLst/>
                <a:latin typeface="Calibri" pitchFamily="34" charset="0"/>
                <a:ea typeface="+mn-ea"/>
                <a:cs typeface="+mn-cs"/>
              </a:rPr>
              <a:t>Luces de cubierta de vuelo, luces de aproximación, luces perimetrales, luces </a:t>
            </a:r>
            <a:r>
              <a:rPr lang="es-EC" sz="1200" kern="1200" dirty="0" err="1" smtClean="0">
                <a:solidFill>
                  <a:schemeClr val="tx1"/>
                </a:solidFill>
                <a:effectLst/>
                <a:latin typeface="Calibri" pitchFamily="34" charset="0"/>
                <a:ea typeface="+mn-ea"/>
                <a:cs typeface="+mn-cs"/>
              </a:rPr>
              <a:t>inundantes</a:t>
            </a:r>
            <a:endParaRPr lang="es-EC" dirty="0"/>
          </a:p>
        </p:txBody>
      </p:sp>
      <p:sp>
        <p:nvSpPr>
          <p:cNvPr id="4" name="Marcador de número de diapositiva 3"/>
          <p:cNvSpPr>
            <a:spLocks noGrp="1"/>
          </p:cNvSpPr>
          <p:nvPr>
            <p:ph type="sldNum" sz="quarter" idx="10"/>
          </p:nvPr>
        </p:nvSpPr>
        <p:spPr/>
        <p:txBody>
          <a:bodyPr/>
          <a:lstStyle/>
          <a:p>
            <a:pPr>
              <a:defRPr/>
            </a:pPr>
            <a:fld id="{86936AFB-6648-4128-829A-862E536C5DEA}" type="slidenum">
              <a:rPr lang="es-ES" smtClean="0"/>
              <a:pPr>
                <a:defRPr/>
              </a:pPr>
              <a:t>9</a:t>
            </a:fld>
            <a:endParaRPr lang="es-ES"/>
          </a:p>
        </p:txBody>
      </p:sp>
    </p:spTree>
    <p:extLst>
      <p:ext uri="{BB962C8B-B14F-4D97-AF65-F5344CB8AC3E}">
        <p14:creationId xmlns:p14="http://schemas.microsoft.com/office/powerpoint/2010/main" val="388234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86936AFB-6648-4128-829A-862E536C5DEA}" type="slidenum">
              <a:rPr lang="es-ES" smtClean="0"/>
              <a:pPr>
                <a:defRPr/>
              </a:pPr>
              <a:t>12</a:t>
            </a:fld>
            <a:endParaRPr lang="es-ES"/>
          </a:p>
        </p:txBody>
      </p:sp>
    </p:spTree>
    <p:extLst>
      <p:ext uri="{BB962C8B-B14F-4D97-AF65-F5344CB8AC3E}">
        <p14:creationId xmlns:p14="http://schemas.microsoft.com/office/powerpoint/2010/main" val="349003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86936AFB-6648-4128-829A-862E536C5DEA}" type="slidenum">
              <a:rPr lang="es-ES" smtClean="0"/>
              <a:pPr>
                <a:defRPr/>
              </a:pPr>
              <a:t>13</a:t>
            </a:fld>
            <a:endParaRPr lang="es-ES"/>
          </a:p>
        </p:txBody>
      </p:sp>
    </p:spTree>
    <p:extLst>
      <p:ext uri="{BB962C8B-B14F-4D97-AF65-F5344CB8AC3E}">
        <p14:creationId xmlns:p14="http://schemas.microsoft.com/office/powerpoint/2010/main" val="2109567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74613"/>
            <a:ext cx="66516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06018979"/>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0"/>
            <a:ext cx="916305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a:spLocks noChangeArrowheads="1"/>
          </p:cNvSpPr>
          <p:nvPr userDrawn="1"/>
        </p:nvSpPr>
        <p:spPr bwMode="auto">
          <a:xfrm>
            <a:off x="107950" y="115888"/>
            <a:ext cx="3240088" cy="79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s-EC" altLang="es-EC"/>
          </a:p>
        </p:txBody>
      </p:sp>
      <p:sp>
        <p:nvSpPr>
          <p:cNvPr id="4" name="object 20"/>
          <p:cNvSpPr>
            <a:spLocks noChangeArrowheads="1"/>
          </p:cNvSpPr>
          <p:nvPr userDrawn="1"/>
        </p:nvSpPr>
        <p:spPr bwMode="auto">
          <a:xfrm>
            <a:off x="323850" y="188913"/>
            <a:ext cx="2555875" cy="7191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s-EC" altLang="es-EC"/>
          </a:p>
        </p:txBody>
      </p:sp>
    </p:spTree>
    <p:extLst>
      <p:ext uri="{BB962C8B-B14F-4D97-AF65-F5344CB8AC3E}">
        <p14:creationId xmlns:p14="http://schemas.microsoft.com/office/powerpoint/2010/main" val="1259922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CuadroTexto 1"/>
          <p:cNvSpPr txBox="1">
            <a:spLocks noChangeArrowheads="1"/>
          </p:cNvSpPr>
          <p:nvPr userDrawn="1"/>
        </p:nvSpPr>
        <p:spPr bwMode="auto">
          <a:xfrm>
            <a:off x="6588125" y="5949950"/>
            <a:ext cx="2447925" cy="719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s-EC" altLang="es-EC"/>
          </a:p>
        </p:txBody>
      </p:sp>
      <p:sp>
        <p:nvSpPr>
          <p:cNvPr id="1028" name="object 20"/>
          <p:cNvSpPr>
            <a:spLocks noChangeArrowheads="1"/>
          </p:cNvSpPr>
          <p:nvPr userDrawn="1"/>
        </p:nvSpPr>
        <p:spPr bwMode="auto">
          <a:xfrm>
            <a:off x="7164388" y="6013450"/>
            <a:ext cx="1655762" cy="43973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s-EC" altLang="es-EC"/>
          </a:p>
        </p:txBody>
      </p:sp>
    </p:spTree>
  </p:cSld>
  <p:clrMap bg1="lt1" tx1="dk1" bg2="lt2" tx2="dk2" accent1="accent1" accent2="accent2" accent3="accent3" accent4="accent4" accent5="accent5" accent6="accent6" hlink="hlink" folHlink="folHlink"/>
  <p:sldLayoutIdLst>
    <p:sldLayoutId id="2147483792" r:id="rId1"/>
  </p:sldLayoutIdLst>
  <p:transition spd="med">
    <p:randomBar dir="ver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3" r:id="rId1"/>
  </p:sldLayoutIdLst>
  <p:transition spd="med">
    <p:randomBar dir="vert"/>
  </p:transition>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Arial" charset="0"/>
        </a:defRPr>
      </a:lvl2pPr>
      <a:lvl3pPr marL="1143000" indent="-228600" algn="l" rtl="0" eaLnBrk="0" fontAlgn="base" hangingPunct="0">
        <a:spcBef>
          <a:spcPct val="20000"/>
        </a:spcBef>
        <a:spcAft>
          <a:spcPct val="0"/>
        </a:spcAft>
        <a:buChar char="•"/>
        <a:defRPr sz="2400">
          <a:solidFill>
            <a:schemeClr val="bg1"/>
          </a:solidFill>
          <a:latin typeface="Arial" charset="0"/>
        </a:defRPr>
      </a:lvl3pPr>
      <a:lvl4pPr marL="1600200" indent="-228600" algn="l" rtl="0" eaLnBrk="0" fontAlgn="base" hangingPunct="0">
        <a:spcBef>
          <a:spcPct val="20000"/>
        </a:spcBef>
        <a:spcAft>
          <a:spcPct val="0"/>
        </a:spcAft>
        <a:buChar char="–"/>
        <a:defRPr sz="2400">
          <a:solidFill>
            <a:schemeClr val="bg1"/>
          </a:solidFill>
          <a:latin typeface="Arial" charset="0"/>
        </a:defRPr>
      </a:lvl4pPr>
      <a:lvl5pPr marL="2057400" indent="-228600" algn="l" rtl="0" eaLnBrk="0" fontAlgn="base" hangingPunct="0">
        <a:spcBef>
          <a:spcPct val="20000"/>
        </a:spcBef>
        <a:spcAft>
          <a:spcPct val="0"/>
        </a:spcAft>
        <a:buChar char="»"/>
        <a:defRPr sz="2400">
          <a:solidFill>
            <a:schemeClr val="bg1"/>
          </a:solidFill>
          <a:latin typeface="Arial" charset="0"/>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jpe"/><Relationship Id="rId5" Type="http://schemas.openxmlformats.org/officeDocument/2006/relationships/image" Target="../media/image20.jpe"/><Relationship Id="rId4" Type="http://schemas.openxmlformats.org/officeDocument/2006/relationships/image" Target="../media/image19.jpe"/></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Relationship Id="rId5" Type="http://schemas.openxmlformats.org/officeDocument/2006/relationships/image" Target="../media/image11.jpe"/><Relationship Id="rId4" Type="http://schemas.openxmlformats.org/officeDocument/2006/relationships/image" Target="../media/image10.jpe"/></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547664" y="1340768"/>
            <a:ext cx="6661175" cy="3416320"/>
          </a:xfrm>
          <a:prstGeom prst="rect">
            <a:avLst/>
          </a:prstGeom>
          <a:noFill/>
          <a:ln>
            <a:noFill/>
          </a:ln>
          <a:effectLst>
            <a:outerShdw dist="17961" dir="2700000" algn="ctr" rotWithShape="0">
              <a:srgbClr val="FFFFC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a:r>
              <a:rPr lang="es-EC" sz="3600" i="0" dirty="0">
                <a:solidFill>
                  <a:srgbClr val="2C5800"/>
                </a:solidFill>
                <a:latin typeface="Comic Sans MS" panose="030F0702030302020204" pitchFamily="66" charset="0"/>
              </a:rPr>
              <a:t>LAS MANIOBRAS DE </a:t>
            </a:r>
            <a:r>
              <a:rPr lang="es-EC" sz="3600" i="0" dirty="0" smtClean="0">
                <a:solidFill>
                  <a:srgbClr val="2C5800"/>
                </a:solidFill>
                <a:latin typeface="Comic Sans MS" panose="030F0702030302020204" pitchFamily="66" charset="0"/>
              </a:rPr>
              <a:t>HELICÓPTEROS EMBARCADOS </a:t>
            </a:r>
            <a:r>
              <a:rPr lang="es-EC" sz="3600" i="0" dirty="0">
                <a:solidFill>
                  <a:srgbClr val="2C5800"/>
                </a:solidFill>
                <a:latin typeface="Comic Sans MS" panose="030F0702030302020204" pitchFamily="66" charset="0"/>
              </a:rPr>
              <a:t>EN LAS FRAGATAS MISILERAS Y EL CONTROL DE RIESGOS EN OPERACIONES </a:t>
            </a:r>
            <a:r>
              <a:rPr lang="es-EC" sz="3600" i="0" dirty="0" smtClean="0">
                <a:solidFill>
                  <a:srgbClr val="2C5800"/>
                </a:solidFill>
                <a:latin typeface="Comic Sans MS" panose="030F0702030302020204" pitchFamily="66" charset="0"/>
              </a:rPr>
              <a:t>NOCTURNAS</a:t>
            </a:r>
            <a:endParaRPr lang="es-ES" altLang="es-EC" sz="3600" i="0" dirty="0">
              <a:solidFill>
                <a:srgbClr val="2C5800"/>
              </a:solidFill>
              <a:latin typeface="Comic Sans MS" panose="030F0702030302020204" pitchFamily="66" charset="0"/>
            </a:endParaRPr>
          </a:p>
        </p:txBody>
      </p:sp>
      <p:pic>
        <p:nvPicPr>
          <p:cNvPr id="6147" name="Image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4863" y="44450"/>
            <a:ext cx="68421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2699792" y="5517232"/>
            <a:ext cx="4031745" cy="369332"/>
          </a:xfrm>
          <a:prstGeom prst="rect">
            <a:avLst/>
          </a:prstGeom>
          <a:noFill/>
        </p:spPr>
        <p:txBody>
          <a:bodyPr wrap="none" rtlCol="0">
            <a:spAutoFit/>
          </a:bodyPr>
          <a:lstStyle/>
          <a:p>
            <a:r>
              <a:rPr lang="es-ES" b="1" i="0" dirty="0" smtClean="0"/>
              <a:t>GM 4/A ARIAS SELA KEVIN JOSUE</a:t>
            </a:r>
            <a:endParaRPr lang="es-EC" b="1" i="0" dirty="0"/>
          </a:p>
        </p:txBody>
      </p:sp>
    </p:spTree>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5714"/>
            <a:ext cx="8229600" cy="1143000"/>
          </a:xfrm>
        </p:spPr>
        <p:txBody>
          <a:bodyPr/>
          <a:lstStyle/>
          <a:p>
            <a:r>
              <a:rPr lang="es-ES" sz="4000" dirty="0" smtClean="0"/>
              <a:t>PREPARACIÓN DEL PERSONAL</a:t>
            </a:r>
            <a:br>
              <a:rPr lang="es-ES" sz="4000" dirty="0" smtClean="0"/>
            </a:br>
            <a:r>
              <a:rPr lang="es-ES" sz="4000" dirty="0" smtClean="0"/>
              <a:t>FRAGATAS MISILERAS</a:t>
            </a:r>
            <a:endParaRPr lang="es-EC" sz="4000" dirty="0"/>
          </a:p>
        </p:txBody>
      </p:sp>
      <p:sp>
        <p:nvSpPr>
          <p:cNvPr id="3" name="Marcador de contenido 2"/>
          <p:cNvSpPr>
            <a:spLocks noGrp="1"/>
          </p:cNvSpPr>
          <p:nvPr>
            <p:ph idx="1"/>
          </p:nvPr>
        </p:nvSpPr>
        <p:spPr/>
        <p:txBody>
          <a:bodyPr/>
          <a:lstStyle/>
          <a:p>
            <a:endParaRPr lang="es-ES" dirty="0" smtClean="0"/>
          </a:p>
          <a:p>
            <a:endParaRPr lang="es-EC" dirty="0" smtClean="0"/>
          </a:p>
          <a:p>
            <a:pPr marL="0" indent="0">
              <a:buNone/>
            </a:pPr>
            <a:endParaRPr lang="es-EC" dirty="0"/>
          </a:p>
        </p:txBody>
      </p:sp>
      <p:sp>
        <p:nvSpPr>
          <p:cNvPr id="4" name="Rectángulo redondeado 3"/>
          <p:cNvSpPr/>
          <p:nvPr/>
        </p:nvSpPr>
        <p:spPr>
          <a:xfrm>
            <a:off x="1583668" y="1600200"/>
            <a:ext cx="5976664" cy="1324744"/>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i="0" dirty="0" smtClean="0">
                <a:solidFill>
                  <a:schemeClr val="tx1"/>
                </a:solidFill>
              </a:rPr>
              <a:t>Escuela de Capacitación y Perfeccionamiento</a:t>
            </a:r>
          </a:p>
          <a:p>
            <a:pPr algn="ctr"/>
            <a:r>
              <a:rPr lang="es-EC" sz="2400" b="1" i="0" dirty="0" smtClean="0">
                <a:solidFill>
                  <a:schemeClr val="tx1"/>
                </a:solidFill>
              </a:rPr>
              <a:t>(ESCAPE)</a:t>
            </a:r>
            <a:endParaRPr lang="es-EC" sz="2400" b="1" i="0" dirty="0">
              <a:solidFill>
                <a:schemeClr val="tx1"/>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431635"/>
            <a:ext cx="4176464" cy="2010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ángulo redondeado 7"/>
          <p:cNvSpPr/>
          <p:nvPr/>
        </p:nvSpPr>
        <p:spPr>
          <a:xfrm>
            <a:off x="5436096" y="3947253"/>
            <a:ext cx="2746648" cy="98884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i="0" dirty="0">
                <a:solidFill>
                  <a:schemeClr val="tx1"/>
                </a:solidFill>
              </a:rPr>
              <a:t>Actualización de OCA</a:t>
            </a:r>
            <a:endParaRPr lang="es-EC" sz="2000" dirty="0"/>
          </a:p>
        </p:txBody>
      </p:sp>
      <p:sp>
        <p:nvSpPr>
          <p:cNvPr id="9" name="Rectángulo redondeado 8"/>
          <p:cNvSpPr/>
          <p:nvPr/>
        </p:nvSpPr>
        <p:spPr>
          <a:xfrm>
            <a:off x="5436096" y="3843525"/>
            <a:ext cx="2766955" cy="1364056"/>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i="0" dirty="0">
                <a:solidFill>
                  <a:schemeClr val="tx1"/>
                </a:solidFill>
              </a:rPr>
              <a:t>Seguridad de Aeronaves embarcadas </a:t>
            </a:r>
          </a:p>
        </p:txBody>
      </p:sp>
      <p:sp>
        <p:nvSpPr>
          <p:cNvPr id="10" name="Rectángulo redondeado 9"/>
          <p:cNvSpPr/>
          <p:nvPr/>
        </p:nvSpPr>
        <p:spPr>
          <a:xfrm>
            <a:off x="5436096" y="3843525"/>
            <a:ext cx="2766955" cy="1364056"/>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i="0" dirty="0">
                <a:solidFill>
                  <a:schemeClr val="tx1"/>
                </a:solidFill>
              </a:rPr>
              <a:t>Supervisor de vuelo en plataforma</a:t>
            </a:r>
          </a:p>
        </p:txBody>
      </p:sp>
      <p:sp>
        <p:nvSpPr>
          <p:cNvPr id="13" name="Rectángulo redondeado 12"/>
          <p:cNvSpPr/>
          <p:nvPr/>
        </p:nvSpPr>
        <p:spPr>
          <a:xfrm>
            <a:off x="5446249" y="3698713"/>
            <a:ext cx="2756802" cy="1653680"/>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i="0" dirty="0" smtClean="0">
                <a:solidFill>
                  <a:schemeClr val="tx1"/>
                </a:solidFill>
              </a:rPr>
              <a:t>Señaleros</a:t>
            </a:r>
            <a:endParaRPr lang="es-EC" sz="2000" b="1" i="0" dirty="0">
              <a:solidFill>
                <a:schemeClr val="tx1"/>
              </a:solidFill>
            </a:endParaRPr>
          </a:p>
        </p:txBody>
      </p:sp>
      <p:sp>
        <p:nvSpPr>
          <p:cNvPr id="14" name="CuadroTexto 13"/>
          <p:cNvSpPr txBox="1"/>
          <p:nvPr/>
        </p:nvSpPr>
        <p:spPr>
          <a:xfrm>
            <a:off x="8532440" y="111502"/>
            <a:ext cx="566744" cy="461665"/>
          </a:xfrm>
          <a:prstGeom prst="rect">
            <a:avLst/>
          </a:prstGeom>
          <a:noFill/>
        </p:spPr>
        <p:txBody>
          <a:bodyPr wrap="square" rtlCol="0">
            <a:spAutoFit/>
          </a:bodyPr>
          <a:lstStyle/>
          <a:p>
            <a:r>
              <a:rPr lang="es-EC" sz="2400" b="1" dirty="0" smtClean="0"/>
              <a:t>10</a:t>
            </a:r>
            <a:endParaRPr lang="es-EC" b="1" dirty="0"/>
          </a:p>
        </p:txBody>
      </p:sp>
    </p:spTree>
    <p:extLst>
      <p:ext uri="{BB962C8B-B14F-4D97-AF65-F5344CB8AC3E}">
        <p14:creationId xmlns:p14="http://schemas.microsoft.com/office/powerpoint/2010/main" val="106058263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9" grpId="0" animBg="1"/>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dirty="0" smtClean="0"/>
              <a:t>PREPARACIÓN -PERSONAL DE LA AVIACIÓN</a:t>
            </a:r>
            <a:endParaRPr lang="es-EC" sz="4000" dirty="0"/>
          </a:p>
        </p:txBody>
      </p:sp>
      <p:sp>
        <p:nvSpPr>
          <p:cNvPr id="4" name="Rectángulo redondeado 3"/>
          <p:cNvSpPr/>
          <p:nvPr/>
        </p:nvSpPr>
        <p:spPr>
          <a:xfrm>
            <a:off x="627336" y="1704698"/>
            <a:ext cx="2376264" cy="131829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000" b="1" i="0" dirty="0">
                <a:solidFill>
                  <a:schemeClr val="tx1"/>
                </a:solidFill>
              </a:rPr>
              <a:t>Curso Básico de Aviadores Navales</a:t>
            </a:r>
          </a:p>
        </p:txBody>
      </p:sp>
      <p:sp>
        <p:nvSpPr>
          <p:cNvPr id="5" name="Rectángulo redondeado 4"/>
          <p:cNvSpPr/>
          <p:nvPr/>
        </p:nvSpPr>
        <p:spPr>
          <a:xfrm>
            <a:off x="6166048" y="1704698"/>
            <a:ext cx="2736304" cy="131829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000" b="1" i="0" dirty="0">
                <a:solidFill>
                  <a:schemeClr val="tx1"/>
                </a:solidFill>
              </a:rPr>
              <a:t>Curso de Calificación Operativa de ala Rotatoria</a:t>
            </a:r>
          </a:p>
        </p:txBody>
      </p:sp>
      <p:sp>
        <p:nvSpPr>
          <p:cNvPr id="6" name="Rectángulo redondeado 5"/>
          <p:cNvSpPr/>
          <p:nvPr/>
        </p:nvSpPr>
        <p:spPr>
          <a:xfrm>
            <a:off x="3404715" y="1704698"/>
            <a:ext cx="2334570" cy="131829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000" b="1" i="0" dirty="0">
                <a:solidFill>
                  <a:schemeClr val="tx1"/>
                </a:solidFill>
              </a:rPr>
              <a:t>Curso Básico de Ala Rotatoria </a:t>
            </a:r>
          </a:p>
        </p:txBody>
      </p:sp>
      <p:cxnSp>
        <p:nvCxnSpPr>
          <p:cNvPr id="8" name="Conector recto de flecha 7"/>
          <p:cNvCxnSpPr/>
          <p:nvPr/>
        </p:nvCxnSpPr>
        <p:spPr>
          <a:xfrm>
            <a:off x="3003600" y="2363844"/>
            <a:ext cx="424882"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ector recto de flecha 10"/>
          <p:cNvCxnSpPr/>
          <p:nvPr/>
        </p:nvCxnSpPr>
        <p:spPr>
          <a:xfrm>
            <a:off x="5739285" y="2367429"/>
            <a:ext cx="424882"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2" name="Rectángulo redondeado 11"/>
          <p:cNvSpPr/>
          <p:nvPr/>
        </p:nvSpPr>
        <p:spPr>
          <a:xfrm>
            <a:off x="457200" y="3682384"/>
            <a:ext cx="3624211" cy="2160240"/>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i="0" dirty="0">
                <a:solidFill>
                  <a:schemeClr val="tx1"/>
                </a:solidFill>
              </a:rPr>
              <a:t>Programa de Calificación de dotaciones de vuelo para el empleo de lentes de visión nocturna en operaciones aeronavales NVG</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140968"/>
            <a:ext cx="3528392" cy="3512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p:cNvSpPr txBox="1"/>
          <p:nvPr/>
        </p:nvSpPr>
        <p:spPr>
          <a:xfrm>
            <a:off x="8532440" y="111502"/>
            <a:ext cx="566744" cy="461665"/>
          </a:xfrm>
          <a:prstGeom prst="rect">
            <a:avLst/>
          </a:prstGeom>
          <a:noFill/>
        </p:spPr>
        <p:txBody>
          <a:bodyPr wrap="square" rtlCol="0">
            <a:spAutoFit/>
          </a:bodyPr>
          <a:lstStyle/>
          <a:p>
            <a:r>
              <a:rPr lang="es-EC" sz="2400" b="1" dirty="0" smtClean="0"/>
              <a:t>11</a:t>
            </a:r>
            <a:endParaRPr lang="es-EC" b="1" dirty="0"/>
          </a:p>
        </p:txBody>
      </p:sp>
    </p:spTree>
    <p:extLst>
      <p:ext uri="{BB962C8B-B14F-4D97-AF65-F5344CB8AC3E}">
        <p14:creationId xmlns:p14="http://schemas.microsoft.com/office/powerpoint/2010/main" val="53191316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lstStyle/>
          <a:p>
            <a:r>
              <a:rPr lang="es-EC" dirty="0" smtClean="0"/>
              <a:t>PROCEDIMIENTOS</a:t>
            </a:r>
            <a:endParaRPr lang="es-EC" dirty="0"/>
          </a:p>
        </p:txBody>
      </p:sp>
      <p:sp>
        <p:nvSpPr>
          <p:cNvPr id="5" name="Rectángulo redondeado 4"/>
          <p:cNvSpPr/>
          <p:nvPr/>
        </p:nvSpPr>
        <p:spPr>
          <a:xfrm>
            <a:off x="2051720" y="1340768"/>
            <a:ext cx="5544616" cy="720080"/>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i="0" dirty="0" smtClean="0">
                <a:solidFill>
                  <a:schemeClr val="tx1"/>
                </a:solidFill>
              </a:rPr>
              <a:t>Dependerá del siguiente personal:</a:t>
            </a:r>
            <a:endParaRPr lang="es-EC" sz="2000" b="1" i="0" dirty="0">
              <a:solidFill>
                <a:schemeClr val="tx1"/>
              </a:solidFill>
            </a:endParaRPr>
          </a:p>
        </p:txBody>
      </p:sp>
      <p:sp>
        <p:nvSpPr>
          <p:cNvPr id="6" name="Rectángulo redondeado 5"/>
          <p:cNvSpPr/>
          <p:nvPr/>
        </p:nvSpPr>
        <p:spPr>
          <a:xfrm>
            <a:off x="1187624" y="2780928"/>
            <a:ext cx="3168352" cy="280831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s-EC" b="1" i="0" dirty="0" smtClean="0">
                <a:solidFill>
                  <a:schemeClr val="tx1"/>
                </a:solidFill>
              </a:rPr>
              <a:t>OCA</a:t>
            </a:r>
            <a:endParaRPr lang="es-EC" b="1" i="0" dirty="0">
              <a:solidFill>
                <a:schemeClr val="tx1"/>
              </a:solidFill>
            </a:endParaRPr>
          </a:p>
          <a:p>
            <a:pPr marL="342900" indent="-342900">
              <a:buFont typeface="+mj-lt"/>
              <a:buAutoNum type="arabicPeriod"/>
            </a:pPr>
            <a:r>
              <a:rPr lang="es-EC" b="1" i="0" dirty="0" smtClean="0">
                <a:solidFill>
                  <a:schemeClr val="tx1"/>
                </a:solidFill>
              </a:rPr>
              <a:t>CUBIERTA DE VUELO</a:t>
            </a:r>
          </a:p>
          <a:p>
            <a:pPr marL="342900" indent="-342900">
              <a:buFont typeface="+mj-lt"/>
              <a:buAutoNum type="arabicPeriod"/>
            </a:pPr>
            <a:r>
              <a:rPr lang="es-EC" b="1" i="0" dirty="0" smtClean="0">
                <a:solidFill>
                  <a:schemeClr val="tx1"/>
                </a:solidFill>
              </a:rPr>
              <a:t>PARTIDA CONTRAINCENDIO</a:t>
            </a:r>
          </a:p>
          <a:p>
            <a:pPr marL="342900" indent="-342900">
              <a:buFont typeface="+mj-lt"/>
              <a:buAutoNum type="arabicPeriod"/>
            </a:pPr>
            <a:r>
              <a:rPr lang="es-EC" b="1" i="0" dirty="0" smtClean="0">
                <a:solidFill>
                  <a:schemeClr val="tx1"/>
                </a:solidFill>
              </a:rPr>
              <a:t>BOTE DE RESCATE </a:t>
            </a:r>
          </a:p>
          <a:p>
            <a:pPr marL="342900" indent="-342900">
              <a:buFont typeface="+mj-lt"/>
              <a:buAutoNum type="arabicPeriod"/>
            </a:pPr>
            <a:r>
              <a:rPr lang="es-EC" b="1" i="0" dirty="0" smtClean="0">
                <a:solidFill>
                  <a:schemeClr val="tx1"/>
                </a:solidFill>
              </a:rPr>
              <a:t>DOTACIÓN DE VUELO (PILOTO NAVAL)</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28" y="2888940"/>
            <a:ext cx="3860255" cy="25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821" y="3014632"/>
            <a:ext cx="3987701" cy="2340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028" y="3093415"/>
            <a:ext cx="3853493" cy="2262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4806" y="2938378"/>
            <a:ext cx="3929477" cy="23360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CuadroTexto 10"/>
          <p:cNvSpPr txBox="1"/>
          <p:nvPr/>
        </p:nvSpPr>
        <p:spPr>
          <a:xfrm>
            <a:off x="8532440" y="111502"/>
            <a:ext cx="566744" cy="461665"/>
          </a:xfrm>
          <a:prstGeom prst="rect">
            <a:avLst/>
          </a:prstGeom>
          <a:noFill/>
        </p:spPr>
        <p:txBody>
          <a:bodyPr wrap="square" rtlCol="0">
            <a:spAutoFit/>
          </a:bodyPr>
          <a:lstStyle/>
          <a:p>
            <a:r>
              <a:rPr lang="es-EC" sz="2400" b="1" dirty="0" smtClean="0"/>
              <a:t>12</a:t>
            </a:r>
            <a:endParaRPr lang="es-EC" b="1" dirty="0"/>
          </a:p>
        </p:txBody>
      </p:sp>
    </p:spTree>
    <p:extLst>
      <p:ext uri="{BB962C8B-B14F-4D97-AF65-F5344CB8AC3E}">
        <p14:creationId xmlns:p14="http://schemas.microsoft.com/office/powerpoint/2010/main" val="26362039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4" presetClass="entr" presetSubtype="1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xit" presetSubtype="10" fill="hold" nodeType="clickEffect">
                                  <p:stCondLst>
                                    <p:cond delay="0"/>
                                  </p:stCondLst>
                                  <p:childTnLst>
                                    <p:animEffect transition="out" filter="randombar(horizontal)">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42"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6750" y="260648"/>
            <a:ext cx="8229600" cy="1143000"/>
          </a:xfrm>
        </p:spPr>
        <p:txBody>
          <a:bodyPr/>
          <a:lstStyle/>
          <a:p>
            <a:r>
              <a:rPr lang="es-ES" sz="4000" dirty="0" smtClean="0"/>
              <a:t>CUADRO DE SINIESTRALIDAD COAVNA 2015</a:t>
            </a:r>
            <a:endParaRPr lang="es-EC" sz="4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03336881"/>
              </p:ext>
            </p:extLst>
          </p:nvPr>
        </p:nvGraphicFramePr>
        <p:xfrm>
          <a:off x="666750" y="1667986"/>
          <a:ext cx="7810500" cy="4333748"/>
        </p:xfrm>
        <a:graphic>
          <a:graphicData uri="http://schemas.openxmlformats.org/drawingml/2006/table">
            <a:tbl>
              <a:tblPr firstRow="1" firstCol="1" bandRow="1">
                <a:tableStyleId>{3C2FFA5D-87B4-456A-9821-1D502468CF0F}</a:tableStyleId>
              </a:tblPr>
              <a:tblGrid>
                <a:gridCol w="863600"/>
                <a:gridCol w="843915"/>
                <a:gridCol w="934085"/>
                <a:gridCol w="876300"/>
                <a:gridCol w="787400"/>
                <a:gridCol w="1219200"/>
                <a:gridCol w="762000"/>
                <a:gridCol w="762000"/>
                <a:gridCol w="762000"/>
              </a:tblGrid>
              <a:tr h="748665">
                <a:tc rowSpan="2">
                  <a:txBody>
                    <a:bodyPr/>
                    <a:lstStyle/>
                    <a:p>
                      <a:pPr algn="ctr">
                        <a:lnSpc>
                          <a:spcPct val="150000"/>
                        </a:lnSpc>
                        <a:spcAft>
                          <a:spcPts val="0"/>
                        </a:spcAft>
                      </a:pPr>
                      <a:r>
                        <a:rPr lang="es-EC" sz="1600" dirty="0">
                          <a:solidFill>
                            <a:schemeClr val="tx1"/>
                          </a:solidFill>
                          <a:effectLst/>
                        </a:rPr>
                        <a:t>FECHA DEL ACCIDENTE</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75000"/>
                      </a:schemeClr>
                    </a:solidFill>
                  </a:tcPr>
                </a:tc>
                <a:tc rowSpan="2">
                  <a:txBody>
                    <a:bodyPr/>
                    <a:lstStyle/>
                    <a:p>
                      <a:pPr algn="ctr">
                        <a:lnSpc>
                          <a:spcPct val="150000"/>
                        </a:lnSpc>
                        <a:spcAft>
                          <a:spcPts val="0"/>
                        </a:spcAft>
                      </a:pPr>
                      <a:r>
                        <a:rPr lang="es-EC" sz="1600">
                          <a:solidFill>
                            <a:schemeClr val="tx1"/>
                          </a:solidFill>
                          <a:effectLst/>
                        </a:rPr>
                        <a:t>TIPO DE HELICÓPTEROS</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75000"/>
                      </a:schemeClr>
                    </a:solidFill>
                  </a:tcPr>
                </a:tc>
                <a:tc rowSpan="2">
                  <a:txBody>
                    <a:bodyPr/>
                    <a:lstStyle/>
                    <a:p>
                      <a:pPr algn="ctr">
                        <a:lnSpc>
                          <a:spcPct val="150000"/>
                        </a:lnSpc>
                        <a:spcAft>
                          <a:spcPts val="0"/>
                        </a:spcAft>
                      </a:pPr>
                      <a:r>
                        <a:rPr lang="es-EC" sz="1600" dirty="0">
                          <a:solidFill>
                            <a:schemeClr val="tx1"/>
                          </a:solidFill>
                          <a:effectLst/>
                        </a:rPr>
                        <a:t>UNIDADES ADQUIRIDAS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75000"/>
                      </a:schemeClr>
                    </a:solidFill>
                  </a:tcPr>
                </a:tc>
                <a:tc rowSpan="2">
                  <a:txBody>
                    <a:bodyPr/>
                    <a:lstStyle/>
                    <a:p>
                      <a:pPr algn="ctr">
                        <a:lnSpc>
                          <a:spcPct val="150000"/>
                        </a:lnSpc>
                        <a:spcAft>
                          <a:spcPts val="0"/>
                        </a:spcAft>
                      </a:pPr>
                      <a:r>
                        <a:rPr lang="es-EC" sz="1600">
                          <a:solidFill>
                            <a:schemeClr val="tx1"/>
                          </a:solidFill>
                          <a:effectLst/>
                        </a:rPr>
                        <a:t>UNIDADES OPERATIVAS</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75000"/>
                      </a:schemeClr>
                    </a:solidFill>
                  </a:tcPr>
                </a:tc>
                <a:tc rowSpan="2">
                  <a:txBody>
                    <a:bodyPr/>
                    <a:lstStyle/>
                    <a:p>
                      <a:pPr algn="ctr">
                        <a:lnSpc>
                          <a:spcPct val="150000"/>
                        </a:lnSpc>
                        <a:spcAft>
                          <a:spcPts val="0"/>
                        </a:spcAft>
                      </a:pPr>
                      <a:r>
                        <a:rPr lang="es-EC" sz="1600">
                          <a:solidFill>
                            <a:schemeClr val="tx1"/>
                          </a:solidFill>
                          <a:effectLst/>
                        </a:rPr>
                        <a:t>ACCIDENTES</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75000"/>
                      </a:schemeClr>
                    </a:solidFill>
                  </a:tcPr>
                </a:tc>
                <a:tc rowSpan="2">
                  <a:txBody>
                    <a:bodyPr/>
                    <a:lstStyle/>
                    <a:p>
                      <a:pPr algn="ctr">
                        <a:lnSpc>
                          <a:spcPct val="150000"/>
                        </a:lnSpc>
                        <a:spcAft>
                          <a:spcPts val="0"/>
                        </a:spcAft>
                      </a:pPr>
                      <a:r>
                        <a:rPr lang="es-EC" sz="1600">
                          <a:solidFill>
                            <a:schemeClr val="tx1"/>
                          </a:solidFill>
                          <a:effectLst/>
                        </a:rPr>
                        <a:t>AÑOS DE</a:t>
                      </a:r>
                      <a:endParaRPr lang="es-EC" sz="1400">
                        <a:solidFill>
                          <a:schemeClr val="tx1"/>
                        </a:solidFill>
                        <a:effectLst/>
                      </a:endParaRPr>
                    </a:p>
                    <a:p>
                      <a:pPr algn="ctr">
                        <a:lnSpc>
                          <a:spcPct val="150000"/>
                        </a:lnSpc>
                        <a:spcAft>
                          <a:spcPts val="0"/>
                        </a:spcAft>
                      </a:pPr>
                      <a:r>
                        <a:rPr lang="es-EC" sz="1600">
                          <a:solidFill>
                            <a:schemeClr val="tx1"/>
                          </a:solidFill>
                          <a:effectLst/>
                        </a:rPr>
                        <a:t> OPERACIÓN</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75000"/>
                      </a:schemeClr>
                    </a:solidFill>
                  </a:tcPr>
                </a:tc>
                <a:tc gridSpan="2">
                  <a:txBody>
                    <a:bodyPr/>
                    <a:lstStyle/>
                    <a:p>
                      <a:pPr algn="ctr">
                        <a:lnSpc>
                          <a:spcPct val="150000"/>
                        </a:lnSpc>
                        <a:spcAft>
                          <a:spcPts val="0"/>
                        </a:spcAft>
                      </a:pPr>
                      <a:r>
                        <a:rPr lang="es-EC" sz="1600">
                          <a:solidFill>
                            <a:schemeClr val="tx1"/>
                          </a:solidFill>
                          <a:effectLst/>
                        </a:rPr>
                        <a:t>PERIODO DE OPERACIÓN</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75000"/>
                      </a:schemeClr>
                    </a:solidFill>
                  </a:tcPr>
                </a:tc>
                <a:tc hMerge="1">
                  <a:txBody>
                    <a:bodyPr/>
                    <a:lstStyle/>
                    <a:p>
                      <a:endParaRPr lang="es-EC"/>
                    </a:p>
                  </a:txBody>
                  <a:tcPr/>
                </a:tc>
                <a:tc rowSpan="2">
                  <a:txBody>
                    <a:bodyPr/>
                    <a:lstStyle/>
                    <a:p>
                      <a:pPr algn="ctr">
                        <a:lnSpc>
                          <a:spcPct val="150000"/>
                        </a:lnSpc>
                        <a:spcAft>
                          <a:spcPts val="0"/>
                        </a:spcAft>
                      </a:pPr>
                      <a:r>
                        <a:rPr lang="es-EC" sz="1600" dirty="0">
                          <a:solidFill>
                            <a:schemeClr val="tx1"/>
                          </a:solidFill>
                          <a:effectLst/>
                        </a:rPr>
                        <a:t>ÍNDICE DE SINIESTRALIDAD</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75000"/>
                      </a:schemeClr>
                    </a:solidFill>
                  </a:tcPr>
                </a:tc>
              </a:tr>
              <a:tr h="73088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a:solidFill>
                            <a:schemeClr val="tx1"/>
                          </a:solidFill>
                          <a:effectLst/>
                        </a:rPr>
                        <a:t>DESDE</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60000"/>
                        <a:lumOff val="40000"/>
                      </a:schemeClr>
                    </a:solidFill>
                  </a:tcPr>
                </a:tc>
                <a:tc>
                  <a:txBody>
                    <a:bodyPr/>
                    <a:lstStyle/>
                    <a:p>
                      <a:pPr algn="ctr">
                        <a:lnSpc>
                          <a:spcPct val="150000"/>
                        </a:lnSpc>
                        <a:spcAft>
                          <a:spcPts val="0"/>
                        </a:spcAft>
                      </a:pPr>
                      <a:r>
                        <a:rPr lang="es-EC" sz="1200">
                          <a:solidFill>
                            <a:schemeClr val="tx1"/>
                          </a:solidFill>
                          <a:effectLst/>
                        </a:rPr>
                        <a:t>HASTA</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60000"/>
                        <a:lumOff val="40000"/>
                      </a:schemeClr>
                    </a:solidFill>
                  </a:tcPr>
                </a:tc>
                <a:tc vMerge="1">
                  <a:txBody>
                    <a:bodyPr/>
                    <a:lstStyle/>
                    <a:p>
                      <a:endParaRPr lang="es-EC"/>
                    </a:p>
                  </a:txBody>
                  <a:tcPr/>
                </a:tc>
              </a:tr>
              <a:tr h="247650">
                <a:tc>
                  <a:txBody>
                    <a:bodyPr/>
                    <a:lstStyle/>
                    <a:p>
                      <a:pPr algn="ctr">
                        <a:lnSpc>
                          <a:spcPct val="150000"/>
                        </a:lnSpc>
                        <a:spcAft>
                          <a:spcPts val="0"/>
                        </a:spcAft>
                      </a:pPr>
                      <a:r>
                        <a:rPr lang="es-EC" sz="1200">
                          <a:solidFill>
                            <a:schemeClr val="tx1"/>
                          </a:solidFill>
                          <a:effectLst/>
                        </a:rPr>
                        <a:t>31-ENE-01</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TH 57</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dirty="0">
                          <a:solidFill>
                            <a:schemeClr val="tx1"/>
                          </a:solidFill>
                          <a:effectLst/>
                        </a:rPr>
                        <a:t>3</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2</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3</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47</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1968</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2015</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0,73</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r>
              <a:tr h="190500">
                <a:tc>
                  <a:txBody>
                    <a:bodyPr/>
                    <a:lstStyle/>
                    <a:p>
                      <a:pPr algn="ctr">
                        <a:lnSpc>
                          <a:spcPct val="150000"/>
                        </a:lnSpc>
                        <a:spcAft>
                          <a:spcPts val="0"/>
                        </a:spcAft>
                      </a:pPr>
                      <a:r>
                        <a:rPr lang="es-EC" sz="1200" dirty="0">
                          <a:solidFill>
                            <a:schemeClr val="tx1"/>
                          </a:solidFill>
                          <a:effectLst/>
                        </a:rPr>
                        <a:t>27-Feb-09</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3">
                        <a:lumMod val="60000"/>
                        <a:lumOff val="4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21285">
                <a:tc>
                  <a:txBody>
                    <a:bodyPr/>
                    <a:lstStyle/>
                    <a:p>
                      <a:pPr algn="ctr">
                        <a:lnSpc>
                          <a:spcPct val="150000"/>
                        </a:lnSpc>
                        <a:spcAft>
                          <a:spcPts val="0"/>
                        </a:spcAft>
                      </a:pPr>
                      <a:r>
                        <a:rPr lang="es-EC" sz="1200">
                          <a:solidFill>
                            <a:schemeClr val="tx1"/>
                          </a:solidFill>
                          <a:effectLst/>
                        </a:rPr>
                        <a:t>10-ABR-15</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3">
                        <a:lumMod val="60000"/>
                        <a:lumOff val="4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0500">
                <a:tc>
                  <a:txBody>
                    <a:bodyPr/>
                    <a:lstStyle/>
                    <a:p>
                      <a:pPr>
                        <a:lnSpc>
                          <a:spcPct val="150000"/>
                        </a:lnSpc>
                        <a:spcAft>
                          <a:spcPts val="0"/>
                        </a:spcAft>
                      </a:pPr>
                      <a:r>
                        <a:rPr lang="es-EC" sz="12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BELL 206</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6</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1</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2</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28</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1985</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2015</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60000"/>
                        <a:lumOff val="40000"/>
                      </a:schemeClr>
                    </a:solidFill>
                  </a:tcPr>
                </a:tc>
                <a:tc rowSpan="3">
                  <a:txBody>
                    <a:bodyPr/>
                    <a:lstStyle/>
                    <a:p>
                      <a:pPr algn="ctr">
                        <a:lnSpc>
                          <a:spcPct val="150000"/>
                        </a:lnSpc>
                        <a:spcAft>
                          <a:spcPts val="0"/>
                        </a:spcAft>
                      </a:pPr>
                      <a:r>
                        <a:rPr lang="es-EC" sz="1200">
                          <a:solidFill>
                            <a:schemeClr val="tx1"/>
                          </a:solidFill>
                          <a:effectLst/>
                        </a:rPr>
                        <a:t>1,11</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r>
              <a:tr h="190500">
                <a:tc>
                  <a:txBody>
                    <a:bodyPr/>
                    <a:lstStyle/>
                    <a:p>
                      <a:pPr algn="ctr">
                        <a:lnSpc>
                          <a:spcPct val="150000"/>
                        </a:lnSpc>
                        <a:spcAft>
                          <a:spcPts val="0"/>
                        </a:spcAft>
                      </a:pPr>
                      <a:r>
                        <a:rPr lang="es-EC" sz="1200">
                          <a:solidFill>
                            <a:schemeClr val="tx1"/>
                          </a:solidFill>
                          <a:effectLst/>
                        </a:rPr>
                        <a:t>15-Feb-02</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3">
                        <a:lumMod val="60000"/>
                        <a:lumOff val="4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82550">
                <a:tc>
                  <a:txBody>
                    <a:bodyPr/>
                    <a:lstStyle/>
                    <a:p>
                      <a:pPr algn="ctr">
                        <a:lnSpc>
                          <a:spcPct val="150000"/>
                        </a:lnSpc>
                        <a:spcAft>
                          <a:spcPts val="0"/>
                        </a:spcAft>
                      </a:pPr>
                      <a:r>
                        <a:rPr lang="es-EC" sz="1200">
                          <a:solidFill>
                            <a:schemeClr val="tx1"/>
                          </a:solidFill>
                          <a:effectLst/>
                        </a:rPr>
                        <a:t>16-ABR-11</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3">
                        <a:lumMod val="60000"/>
                        <a:lumOff val="4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0500">
                <a:tc>
                  <a:txBody>
                    <a:bodyPr/>
                    <a:lstStyle/>
                    <a:p>
                      <a:pPr algn="ctr">
                        <a:lnSpc>
                          <a:spcPct val="150000"/>
                        </a:lnSpc>
                        <a:spcAft>
                          <a:spcPts val="0"/>
                        </a:spcAft>
                      </a:pPr>
                      <a:r>
                        <a:rPr lang="es-EC" sz="1200" b="1">
                          <a:solidFill>
                            <a:schemeClr val="tx1"/>
                          </a:solidFill>
                          <a:effectLst/>
                        </a:rPr>
                        <a:t> </a:t>
                      </a:r>
                      <a:endParaRPr lang="es-EC"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3">
                        <a:lumMod val="60000"/>
                        <a:lumOff val="40000"/>
                      </a:schemeClr>
                    </a:solidFill>
                  </a:tcPr>
                </a:tc>
                <a:tc rowSpan="3">
                  <a:txBody>
                    <a:bodyPr/>
                    <a:lstStyle/>
                    <a:p>
                      <a:pPr algn="ctr">
                        <a:lnSpc>
                          <a:spcPct val="150000"/>
                        </a:lnSpc>
                        <a:spcAft>
                          <a:spcPts val="0"/>
                        </a:spcAft>
                      </a:pPr>
                      <a:r>
                        <a:rPr lang="es-EC" sz="1200" b="1">
                          <a:solidFill>
                            <a:schemeClr val="tx1"/>
                          </a:solidFill>
                          <a:effectLst/>
                        </a:rPr>
                        <a:t>BELL 230</a:t>
                      </a:r>
                      <a:endParaRPr lang="es-EC"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b="1">
                          <a:solidFill>
                            <a:schemeClr val="tx1"/>
                          </a:solidFill>
                          <a:effectLst/>
                        </a:rPr>
                        <a:t>2</a:t>
                      </a:r>
                      <a:endParaRPr lang="es-EC"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b="1" dirty="0">
                          <a:solidFill>
                            <a:schemeClr val="tx1"/>
                          </a:solidFill>
                          <a:effectLst/>
                          <a:latin typeface="+mn-lt"/>
                          <a:ea typeface="+mn-ea"/>
                          <a:cs typeface="+mn-cs"/>
                        </a:rPr>
                        <a:t>1</a:t>
                      </a:r>
                      <a:endParaRPr lang="es-EC"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b="1">
                          <a:solidFill>
                            <a:schemeClr val="tx1"/>
                          </a:solidFill>
                          <a:effectLst/>
                        </a:rPr>
                        <a:t>1</a:t>
                      </a:r>
                      <a:endParaRPr lang="es-EC"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b="1">
                          <a:solidFill>
                            <a:schemeClr val="tx1"/>
                          </a:solidFill>
                          <a:effectLst/>
                        </a:rPr>
                        <a:t>22</a:t>
                      </a:r>
                      <a:endParaRPr lang="es-EC"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3">
                  <a:txBody>
                    <a:bodyPr/>
                    <a:lstStyle/>
                    <a:p>
                      <a:pPr algn="ctr">
                        <a:lnSpc>
                          <a:spcPct val="150000"/>
                        </a:lnSpc>
                        <a:spcAft>
                          <a:spcPts val="0"/>
                        </a:spcAft>
                      </a:pPr>
                      <a:r>
                        <a:rPr lang="es-EC" sz="1200" b="1">
                          <a:solidFill>
                            <a:schemeClr val="tx1"/>
                          </a:solidFill>
                          <a:effectLst/>
                        </a:rPr>
                        <a:t>1993</a:t>
                      </a:r>
                      <a:endParaRPr lang="es-EC"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60000"/>
                        <a:lumOff val="40000"/>
                      </a:schemeClr>
                    </a:solidFill>
                  </a:tcPr>
                </a:tc>
                <a:tc rowSpan="3">
                  <a:txBody>
                    <a:bodyPr/>
                    <a:lstStyle/>
                    <a:p>
                      <a:pPr algn="ctr">
                        <a:lnSpc>
                          <a:spcPct val="150000"/>
                        </a:lnSpc>
                        <a:spcAft>
                          <a:spcPts val="0"/>
                        </a:spcAft>
                      </a:pPr>
                      <a:r>
                        <a:rPr lang="es-EC" sz="1200" b="1">
                          <a:solidFill>
                            <a:schemeClr val="tx1"/>
                          </a:solidFill>
                          <a:effectLst/>
                        </a:rPr>
                        <a:t>2015</a:t>
                      </a:r>
                      <a:endParaRPr lang="es-EC"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60000"/>
                        <a:lumOff val="40000"/>
                      </a:schemeClr>
                    </a:solidFill>
                  </a:tcPr>
                </a:tc>
                <a:tc rowSpan="3">
                  <a:txBody>
                    <a:bodyPr/>
                    <a:lstStyle/>
                    <a:p>
                      <a:pPr algn="ctr">
                        <a:lnSpc>
                          <a:spcPct val="150000"/>
                        </a:lnSpc>
                        <a:spcAft>
                          <a:spcPts val="0"/>
                        </a:spcAft>
                      </a:pPr>
                      <a:r>
                        <a:rPr lang="es-EC" sz="1200" b="1">
                          <a:solidFill>
                            <a:schemeClr val="tx1"/>
                          </a:solidFill>
                          <a:effectLst/>
                        </a:rPr>
                        <a:t>3,35</a:t>
                      </a:r>
                      <a:endParaRPr lang="es-EC"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r>
              <a:tr h="190500">
                <a:tc>
                  <a:txBody>
                    <a:bodyPr/>
                    <a:lstStyle/>
                    <a:p>
                      <a:pPr algn="ctr">
                        <a:lnSpc>
                          <a:spcPct val="150000"/>
                        </a:lnSpc>
                        <a:spcAft>
                          <a:spcPts val="0"/>
                        </a:spcAft>
                      </a:pPr>
                      <a:r>
                        <a:rPr lang="es-EC" sz="1200" b="1" dirty="0">
                          <a:solidFill>
                            <a:schemeClr val="tx1"/>
                          </a:solidFill>
                          <a:effectLst/>
                        </a:rPr>
                        <a:t>19-Oct-09</a:t>
                      </a:r>
                      <a:endParaRPr lang="es-EC"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3">
                        <a:lumMod val="60000"/>
                        <a:lumOff val="4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0500">
                <a:tc>
                  <a:txBody>
                    <a:bodyPr/>
                    <a:lstStyle/>
                    <a:p>
                      <a:pPr>
                        <a:lnSpc>
                          <a:spcPct val="107000"/>
                        </a:lnSpc>
                      </a:pPr>
                      <a:endParaRPr lang="es-EC" sz="1100">
                        <a:solidFill>
                          <a:schemeClr val="tx1"/>
                        </a:solidFill>
                        <a:effectLst/>
                        <a:latin typeface="Calibri" panose="020F0502020204030204" pitchFamily="34" charset="0"/>
                      </a:endParaRPr>
                    </a:p>
                  </a:txBody>
                  <a:tcPr marL="44450" marR="44450" marT="0" marB="0" anchor="b">
                    <a:solidFill>
                      <a:schemeClr val="accent3">
                        <a:lumMod val="60000"/>
                        <a:lumOff val="4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0500">
                <a:tc>
                  <a:txBody>
                    <a:bodyPr/>
                    <a:lstStyle/>
                    <a:p>
                      <a:pPr>
                        <a:lnSpc>
                          <a:spcPct val="150000"/>
                        </a:lnSpc>
                        <a:spcAft>
                          <a:spcPts val="0"/>
                        </a:spcAft>
                      </a:pPr>
                      <a:r>
                        <a:rPr lang="es-EC" sz="12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3">
                        <a:lumMod val="60000"/>
                        <a:lumOff val="40000"/>
                      </a:schemeClr>
                    </a:solidFill>
                  </a:tcPr>
                </a:tc>
                <a:tc rowSpan="2">
                  <a:txBody>
                    <a:bodyPr/>
                    <a:lstStyle/>
                    <a:p>
                      <a:pPr algn="ctr">
                        <a:lnSpc>
                          <a:spcPct val="150000"/>
                        </a:lnSpc>
                        <a:spcAft>
                          <a:spcPts val="0"/>
                        </a:spcAft>
                      </a:pPr>
                      <a:r>
                        <a:rPr lang="es-EC" sz="1200">
                          <a:solidFill>
                            <a:schemeClr val="tx1"/>
                          </a:solidFill>
                          <a:effectLst/>
                        </a:rPr>
                        <a:t>BELL 430</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2">
                  <a:txBody>
                    <a:bodyPr/>
                    <a:lstStyle/>
                    <a:p>
                      <a:pPr algn="ctr">
                        <a:lnSpc>
                          <a:spcPct val="150000"/>
                        </a:lnSpc>
                        <a:spcAft>
                          <a:spcPts val="0"/>
                        </a:spcAft>
                      </a:pPr>
                      <a:r>
                        <a:rPr lang="es-EC" sz="1200">
                          <a:solidFill>
                            <a:schemeClr val="tx1"/>
                          </a:solidFill>
                          <a:effectLst/>
                        </a:rPr>
                        <a:t>4</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2">
                  <a:txBody>
                    <a:bodyPr/>
                    <a:lstStyle/>
                    <a:p>
                      <a:pPr algn="ctr">
                        <a:lnSpc>
                          <a:spcPct val="150000"/>
                        </a:lnSpc>
                        <a:spcAft>
                          <a:spcPts val="0"/>
                        </a:spcAft>
                      </a:pPr>
                      <a:r>
                        <a:rPr lang="es-EC" sz="1200">
                          <a:solidFill>
                            <a:schemeClr val="tx1"/>
                          </a:solidFill>
                          <a:effectLst/>
                        </a:rPr>
                        <a:t>2</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2">
                  <a:txBody>
                    <a:bodyPr/>
                    <a:lstStyle/>
                    <a:p>
                      <a:pPr algn="ctr">
                        <a:lnSpc>
                          <a:spcPct val="150000"/>
                        </a:lnSpc>
                        <a:spcAft>
                          <a:spcPts val="0"/>
                        </a:spcAft>
                      </a:pPr>
                      <a:r>
                        <a:rPr lang="es-EC" sz="1200">
                          <a:solidFill>
                            <a:schemeClr val="tx1"/>
                          </a:solidFill>
                          <a:effectLst/>
                        </a:rPr>
                        <a:t>0</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2">
                  <a:txBody>
                    <a:bodyPr/>
                    <a:lstStyle/>
                    <a:p>
                      <a:pPr algn="ctr">
                        <a:lnSpc>
                          <a:spcPct val="150000"/>
                        </a:lnSpc>
                        <a:spcAft>
                          <a:spcPts val="0"/>
                        </a:spcAft>
                      </a:pPr>
                      <a:r>
                        <a:rPr lang="es-EC" sz="1200" dirty="0">
                          <a:solidFill>
                            <a:schemeClr val="tx1"/>
                          </a:solidFill>
                          <a:effectLst/>
                        </a:rPr>
                        <a:t>18</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c rowSpan="2">
                  <a:txBody>
                    <a:bodyPr/>
                    <a:lstStyle/>
                    <a:p>
                      <a:pPr algn="ctr">
                        <a:lnSpc>
                          <a:spcPct val="150000"/>
                        </a:lnSpc>
                        <a:spcAft>
                          <a:spcPts val="0"/>
                        </a:spcAft>
                      </a:pPr>
                      <a:r>
                        <a:rPr lang="es-EC" sz="1200">
                          <a:solidFill>
                            <a:schemeClr val="tx1"/>
                          </a:solidFill>
                          <a:effectLst/>
                        </a:rPr>
                        <a:t>1997</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60000"/>
                        <a:lumOff val="40000"/>
                      </a:schemeClr>
                    </a:solidFill>
                  </a:tcPr>
                </a:tc>
                <a:tc rowSpan="2">
                  <a:txBody>
                    <a:bodyPr/>
                    <a:lstStyle/>
                    <a:p>
                      <a:pPr algn="ctr">
                        <a:lnSpc>
                          <a:spcPct val="150000"/>
                        </a:lnSpc>
                        <a:spcAft>
                          <a:spcPts val="0"/>
                        </a:spcAft>
                      </a:pPr>
                      <a:r>
                        <a:rPr lang="es-EC" sz="1200">
                          <a:solidFill>
                            <a:schemeClr val="tx1"/>
                          </a:solidFill>
                          <a:effectLst/>
                        </a:rPr>
                        <a:t>2015</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3">
                        <a:lumMod val="60000"/>
                        <a:lumOff val="40000"/>
                      </a:schemeClr>
                    </a:solidFill>
                  </a:tcPr>
                </a:tc>
                <a:tc rowSpan="2">
                  <a:txBody>
                    <a:bodyPr/>
                    <a:lstStyle/>
                    <a:p>
                      <a:pPr algn="ctr">
                        <a:lnSpc>
                          <a:spcPct val="150000"/>
                        </a:lnSpc>
                        <a:spcAft>
                          <a:spcPts val="0"/>
                        </a:spcAft>
                      </a:pPr>
                      <a:r>
                        <a:rPr lang="es-EC" sz="1200">
                          <a:solidFill>
                            <a:schemeClr val="tx1"/>
                          </a:solidFill>
                          <a:effectLst/>
                        </a:rPr>
                        <a:t>0</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60000"/>
                        <a:lumOff val="40000"/>
                      </a:schemeClr>
                    </a:solidFill>
                  </a:tcPr>
                </a:tc>
              </a:tr>
              <a:tr h="190500">
                <a:tc>
                  <a:txBody>
                    <a:bodyPr/>
                    <a:lstStyle/>
                    <a:p>
                      <a:pPr>
                        <a:lnSpc>
                          <a:spcPct val="150000"/>
                        </a:lnSpc>
                        <a:spcAft>
                          <a:spcPts val="0"/>
                        </a:spcAft>
                      </a:pPr>
                      <a:r>
                        <a:rPr lang="es-EC" sz="1100" dirty="0">
                          <a:solidFill>
                            <a:schemeClr val="tx1"/>
                          </a:solidFill>
                          <a:effectLst/>
                        </a:rPr>
                        <a:t>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3">
                        <a:lumMod val="60000"/>
                        <a:lumOff val="4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
        <p:nvSpPr>
          <p:cNvPr id="7" name="CuadroTexto 6"/>
          <p:cNvSpPr txBox="1"/>
          <p:nvPr/>
        </p:nvSpPr>
        <p:spPr>
          <a:xfrm>
            <a:off x="8532440" y="111502"/>
            <a:ext cx="566744" cy="461665"/>
          </a:xfrm>
          <a:prstGeom prst="rect">
            <a:avLst/>
          </a:prstGeom>
          <a:noFill/>
        </p:spPr>
        <p:txBody>
          <a:bodyPr wrap="square" rtlCol="0">
            <a:spAutoFit/>
          </a:bodyPr>
          <a:lstStyle/>
          <a:p>
            <a:r>
              <a:rPr lang="es-EC" sz="2400" b="1" dirty="0" smtClean="0"/>
              <a:t>13</a:t>
            </a:r>
            <a:endParaRPr lang="es-EC" b="1" dirty="0"/>
          </a:p>
        </p:txBody>
      </p:sp>
      <p:sp>
        <p:nvSpPr>
          <p:cNvPr id="3" name="Elipse 2"/>
          <p:cNvSpPr/>
          <p:nvPr/>
        </p:nvSpPr>
        <p:spPr>
          <a:xfrm>
            <a:off x="287524" y="4653136"/>
            <a:ext cx="856895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5981673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FISIOLOGÍA HUMANA </a:t>
            </a:r>
            <a:br>
              <a:rPr lang="es-ES" dirty="0" smtClean="0"/>
            </a:br>
            <a:r>
              <a:rPr lang="es-ES" dirty="0" smtClean="0"/>
              <a:t>DESORIENTACIÓN ESPACIAL</a:t>
            </a:r>
            <a:endParaRPr lang="es-EC" dirty="0"/>
          </a:p>
        </p:txBody>
      </p:sp>
      <p:pic>
        <p:nvPicPr>
          <p:cNvPr id="4" name="Marcador de contenido 3"/>
          <p:cNvPicPr>
            <a:picLocks noGrp="1" noChangeAspect="1"/>
          </p:cNvPicPr>
          <p:nvPr>
            <p:ph idx="1"/>
          </p:nvPr>
        </p:nvPicPr>
        <p:blipFill>
          <a:blip r:embed="rId2"/>
          <a:stretch>
            <a:fillRect/>
          </a:stretch>
        </p:blipFill>
        <p:spPr>
          <a:xfrm>
            <a:off x="4562422" y="2502648"/>
            <a:ext cx="4345169" cy="2891512"/>
          </a:xfrm>
          <a:prstGeom prst="rect">
            <a:avLst/>
          </a:prstGeom>
        </p:spPr>
      </p:pic>
      <p:sp>
        <p:nvSpPr>
          <p:cNvPr id="5" name="CuadroTexto 4"/>
          <p:cNvSpPr txBox="1"/>
          <p:nvPr/>
        </p:nvSpPr>
        <p:spPr>
          <a:xfrm>
            <a:off x="2213822" y="1719339"/>
            <a:ext cx="4716356" cy="400110"/>
          </a:xfrm>
          <a:prstGeom prst="rect">
            <a:avLst/>
          </a:prstGeom>
          <a:noFill/>
        </p:spPr>
        <p:txBody>
          <a:bodyPr wrap="none" rtlCol="0">
            <a:spAutoFit/>
          </a:bodyPr>
          <a:lstStyle/>
          <a:p>
            <a:r>
              <a:rPr lang="es-ES" sz="2000" i="0" dirty="0" smtClean="0"/>
              <a:t>Causa del accidente registrado en 2009</a:t>
            </a:r>
            <a:endParaRPr lang="es-EC" sz="2000" i="0"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13" y="2502648"/>
            <a:ext cx="3688804" cy="3098595"/>
          </a:xfrm>
          <a:prstGeom prst="rect">
            <a:avLst/>
          </a:prstGeom>
          <a:ln w="88900" cap="sq" cmpd="thickThin">
            <a:solidFill>
              <a:srgbClr val="000000"/>
            </a:solidFill>
            <a:prstDash val="solid"/>
            <a:miter lim="800000"/>
          </a:ln>
          <a:effectLst>
            <a:innerShdw blurRad="76200">
              <a:srgbClr val="000000"/>
            </a:innerShdw>
          </a:effectLst>
        </p:spPr>
      </p:pic>
      <p:sp>
        <p:nvSpPr>
          <p:cNvPr id="6" name="CuadroTexto 5"/>
          <p:cNvSpPr txBox="1"/>
          <p:nvPr/>
        </p:nvSpPr>
        <p:spPr>
          <a:xfrm>
            <a:off x="8532440" y="111502"/>
            <a:ext cx="566744" cy="461665"/>
          </a:xfrm>
          <a:prstGeom prst="rect">
            <a:avLst/>
          </a:prstGeom>
          <a:noFill/>
        </p:spPr>
        <p:txBody>
          <a:bodyPr wrap="square" rtlCol="0">
            <a:spAutoFit/>
          </a:bodyPr>
          <a:lstStyle/>
          <a:p>
            <a:r>
              <a:rPr lang="es-EC" sz="2400" b="1" dirty="0" smtClean="0"/>
              <a:t>14</a:t>
            </a:r>
            <a:endParaRPr lang="es-EC" b="1" dirty="0"/>
          </a:p>
        </p:txBody>
      </p:sp>
    </p:spTree>
    <p:extLst>
      <p:ext uri="{BB962C8B-B14F-4D97-AF65-F5344CB8AC3E}">
        <p14:creationId xmlns:p14="http://schemas.microsoft.com/office/powerpoint/2010/main" val="74705483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METODOLOGÍA DE LA INVESTIGACIÓN</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017213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8532440" y="111502"/>
            <a:ext cx="566744" cy="461665"/>
          </a:xfrm>
          <a:prstGeom prst="rect">
            <a:avLst/>
          </a:prstGeom>
          <a:noFill/>
        </p:spPr>
        <p:txBody>
          <a:bodyPr wrap="square" rtlCol="0">
            <a:spAutoFit/>
          </a:bodyPr>
          <a:lstStyle/>
          <a:p>
            <a:r>
              <a:rPr lang="es-EC" sz="2400" b="1" dirty="0" smtClean="0"/>
              <a:t>15</a:t>
            </a:r>
            <a:endParaRPr lang="es-EC" b="1" dirty="0"/>
          </a:p>
        </p:txBody>
      </p:sp>
    </p:spTree>
    <p:extLst>
      <p:ext uri="{BB962C8B-B14F-4D97-AF65-F5344CB8AC3E}">
        <p14:creationId xmlns:p14="http://schemas.microsoft.com/office/powerpoint/2010/main" val="41467543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PREGUNTAS REALIZADAS</a:t>
            </a:r>
            <a:endParaRPr lang="es-EC" dirty="0"/>
          </a:p>
        </p:txBody>
      </p:sp>
      <p:sp>
        <p:nvSpPr>
          <p:cNvPr id="3" name="Marcador de contenido 2"/>
          <p:cNvSpPr>
            <a:spLocks noGrp="1"/>
          </p:cNvSpPr>
          <p:nvPr>
            <p:ph idx="1"/>
          </p:nvPr>
        </p:nvSpPr>
        <p:spPr/>
        <p:txBody>
          <a:bodyPr/>
          <a:lstStyle/>
          <a:p>
            <a:endParaRPr lang="es-ES" sz="2000" dirty="0" smtClean="0"/>
          </a:p>
          <a:p>
            <a:pPr algn="just"/>
            <a:endParaRPr lang="es-ES" sz="2000" dirty="0" smtClean="0"/>
          </a:p>
          <a:p>
            <a:pPr algn="just"/>
            <a:endParaRPr lang="es-EC" sz="2000" dirty="0"/>
          </a:p>
        </p:txBody>
      </p:sp>
      <p:sp>
        <p:nvSpPr>
          <p:cNvPr id="4" name="CuadroTexto 3"/>
          <p:cNvSpPr txBox="1"/>
          <p:nvPr/>
        </p:nvSpPr>
        <p:spPr>
          <a:xfrm>
            <a:off x="8532440" y="111502"/>
            <a:ext cx="566744" cy="461665"/>
          </a:xfrm>
          <a:prstGeom prst="rect">
            <a:avLst/>
          </a:prstGeom>
          <a:noFill/>
        </p:spPr>
        <p:txBody>
          <a:bodyPr wrap="square" rtlCol="0">
            <a:spAutoFit/>
          </a:bodyPr>
          <a:lstStyle/>
          <a:p>
            <a:r>
              <a:rPr lang="es-EC" sz="2400" b="1" dirty="0" smtClean="0"/>
              <a:t>16</a:t>
            </a:r>
            <a:endParaRPr lang="es-EC" b="1" dirty="0"/>
          </a:p>
        </p:txBody>
      </p:sp>
      <p:sp>
        <p:nvSpPr>
          <p:cNvPr id="5" name="Rectángulo redondeado 4"/>
          <p:cNvSpPr/>
          <p:nvPr/>
        </p:nvSpPr>
        <p:spPr>
          <a:xfrm>
            <a:off x="1367644" y="1269356"/>
            <a:ext cx="6624736" cy="129128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i="0" dirty="0">
                <a:solidFill>
                  <a:schemeClr val="tx1"/>
                </a:solidFill>
              </a:rPr>
              <a:t>¿</a:t>
            </a:r>
            <a:r>
              <a:rPr lang="es-EC" sz="2000" b="1" i="0" dirty="0">
                <a:solidFill>
                  <a:schemeClr val="tx1"/>
                </a:solidFill>
              </a:rPr>
              <a:t>Actualmente los  </a:t>
            </a:r>
            <a:r>
              <a:rPr lang="es-EC" sz="2000" b="1" i="0" dirty="0" smtClean="0">
                <a:solidFill>
                  <a:schemeClr val="tx1"/>
                </a:solidFill>
              </a:rPr>
              <a:t>helicópteros y las fragatas </a:t>
            </a:r>
            <a:r>
              <a:rPr lang="es-EC" sz="2000" b="1" i="0" dirty="0">
                <a:solidFill>
                  <a:schemeClr val="tx1"/>
                </a:solidFill>
              </a:rPr>
              <a:t>se encuentran en la capacidad de </a:t>
            </a:r>
            <a:r>
              <a:rPr lang="es-EC" sz="2000" b="1" i="0" dirty="0" smtClean="0">
                <a:solidFill>
                  <a:schemeClr val="tx1"/>
                </a:solidFill>
              </a:rPr>
              <a:t>realizar </a:t>
            </a:r>
            <a:r>
              <a:rPr lang="es-EC" sz="2000" b="1" i="0" dirty="0">
                <a:solidFill>
                  <a:schemeClr val="tx1"/>
                </a:solidFill>
              </a:rPr>
              <a:t>maniobras </a:t>
            </a:r>
            <a:r>
              <a:rPr lang="es-EC" sz="2000" b="1" i="0" dirty="0" smtClean="0">
                <a:solidFill>
                  <a:schemeClr val="tx1"/>
                </a:solidFill>
              </a:rPr>
              <a:t>nocturnas?  </a:t>
            </a:r>
            <a:r>
              <a:rPr lang="es-EC" sz="2000" b="1" i="0" dirty="0">
                <a:solidFill>
                  <a:schemeClr val="tx1"/>
                </a:solidFill>
              </a:rPr>
              <a:t>¿Qué  equipos especiales requiere para este fin? </a:t>
            </a:r>
          </a:p>
        </p:txBody>
      </p:sp>
      <p:sp>
        <p:nvSpPr>
          <p:cNvPr id="6" name="Rectángulo redondeado 5"/>
          <p:cNvSpPr/>
          <p:nvPr/>
        </p:nvSpPr>
        <p:spPr>
          <a:xfrm>
            <a:off x="1367644" y="4236294"/>
            <a:ext cx="6624736" cy="1208930"/>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i="0" dirty="0">
                <a:solidFill>
                  <a:schemeClr val="tx1"/>
                </a:solidFill>
              </a:rPr>
              <a:t>¿Se realiza una preparación diferente a los pilotos navales que tengan que realizar maniobras nocturnas?</a:t>
            </a:r>
          </a:p>
        </p:txBody>
      </p:sp>
      <p:sp>
        <p:nvSpPr>
          <p:cNvPr id="7" name="Rectángulo redondeado 6"/>
          <p:cNvSpPr/>
          <p:nvPr/>
        </p:nvSpPr>
        <p:spPr>
          <a:xfrm>
            <a:off x="1367644" y="2743200"/>
            <a:ext cx="6624736" cy="129128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000" b="1" i="0" dirty="0">
                <a:solidFill>
                  <a:schemeClr val="tx1"/>
                </a:solidFill>
              </a:rPr>
              <a:t>¿Qué ventajas que trae la presencia de los helicópteros embarcados en las Fragatas </a:t>
            </a:r>
            <a:r>
              <a:rPr lang="es-EC" sz="2000" b="1" i="0" dirty="0" err="1">
                <a:solidFill>
                  <a:schemeClr val="tx1"/>
                </a:solidFill>
              </a:rPr>
              <a:t>Misileras</a:t>
            </a:r>
            <a:r>
              <a:rPr lang="es-EC" sz="2000" b="1" i="0" dirty="0">
                <a:solidFill>
                  <a:schemeClr val="tx1"/>
                </a:solidFill>
              </a:rPr>
              <a:t>?</a:t>
            </a:r>
          </a:p>
        </p:txBody>
      </p:sp>
    </p:spTree>
    <p:extLst>
      <p:ext uri="{BB962C8B-B14F-4D97-AF65-F5344CB8AC3E}">
        <p14:creationId xmlns:p14="http://schemas.microsoft.com/office/powerpoint/2010/main" val="186160643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a:t>
            </a:r>
            <a:endParaRPr lang="es-EC" dirty="0"/>
          </a:p>
        </p:txBody>
      </p:sp>
      <p:sp>
        <p:nvSpPr>
          <p:cNvPr id="3" name="Rectángulo redondeado 2"/>
          <p:cNvSpPr/>
          <p:nvPr/>
        </p:nvSpPr>
        <p:spPr>
          <a:xfrm>
            <a:off x="827584" y="1417638"/>
            <a:ext cx="7416824" cy="3667546"/>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i="0" dirty="0">
                <a:solidFill>
                  <a:schemeClr val="tx1"/>
                </a:solidFill>
                <a:latin typeface="Arial" panose="020B0604020202020204" pitchFamily="34" charset="0"/>
                <a:cs typeface="Arial" panose="020B0604020202020204" pitchFamily="34" charset="0"/>
              </a:rPr>
              <a:t>Elaboración de un plan de acciones a ejecutar por el personal que interviene en maniobras nocturnas con helicóptero embarcado en la Fragata </a:t>
            </a:r>
            <a:r>
              <a:rPr lang="es-EC" sz="2400" b="1" i="0" dirty="0" err="1">
                <a:solidFill>
                  <a:schemeClr val="tx1"/>
                </a:solidFill>
                <a:latin typeface="Arial" panose="020B0604020202020204" pitchFamily="34" charset="0"/>
                <a:cs typeface="Arial" panose="020B0604020202020204" pitchFamily="34" charset="0"/>
              </a:rPr>
              <a:t>Misilera</a:t>
            </a:r>
            <a:r>
              <a:rPr lang="es-EC" sz="2400" b="1" i="0" dirty="0">
                <a:solidFill>
                  <a:schemeClr val="tx1"/>
                </a:solidFill>
                <a:latin typeface="Arial" panose="020B0604020202020204" pitchFamily="34" charset="0"/>
                <a:cs typeface="Arial" panose="020B0604020202020204" pitchFamily="34" charset="0"/>
              </a:rPr>
              <a:t> y conocimientos básicos del fenómeno fisiológico “Desorientación espacial”, primera causa de fallas humanas en operaciones aéreas.</a:t>
            </a:r>
          </a:p>
        </p:txBody>
      </p:sp>
      <p:sp>
        <p:nvSpPr>
          <p:cNvPr id="5" name="CuadroTexto 4"/>
          <p:cNvSpPr txBox="1"/>
          <p:nvPr/>
        </p:nvSpPr>
        <p:spPr>
          <a:xfrm>
            <a:off x="8532440" y="111502"/>
            <a:ext cx="566744" cy="461665"/>
          </a:xfrm>
          <a:prstGeom prst="rect">
            <a:avLst/>
          </a:prstGeom>
          <a:noFill/>
        </p:spPr>
        <p:txBody>
          <a:bodyPr wrap="square" rtlCol="0">
            <a:spAutoFit/>
          </a:bodyPr>
          <a:lstStyle/>
          <a:p>
            <a:r>
              <a:rPr lang="es-EC" sz="2400" b="1" dirty="0" smtClean="0"/>
              <a:t>17</a:t>
            </a:r>
            <a:endParaRPr lang="es-EC" b="1" dirty="0"/>
          </a:p>
        </p:txBody>
      </p:sp>
    </p:spTree>
    <p:extLst>
      <p:ext uri="{BB962C8B-B14F-4D97-AF65-F5344CB8AC3E}">
        <p14:creationId xmlns:p14="http://schemas.microsoft.com/office/powerpoint/2010/main" val="54288487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DISEÑO DE LA PROPUESTA</a:t>
            </a:r>
            <a:endParaRPr lang="es-EC" dirty="0"/>
          </a:p>
        </p:txBody>
      </p:sp>
      <p:sp>
        <p:nvSpPr>
          <p:cNvPr id="4" name="Rectángulo redondeado 3"/>
          <p:cNvSpPr/>
          <p:nvPr/>
        </p:nvSpPr>
        <p:spPr>
          <a:xfrm>
            <a:off x="1025217" y="3429000"/>
            <a:ext cx="7093566" cy="2083370"/>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i="0" dirty="0">
                <a:solidFill>
                  <a:schemeClr val="tx1"/>
                </a:solidFill>
              </a:rPr>
              <a:t>En el plan que a continuación se desarrolla, se identificarán los procedimientos a seguir durante la maniobra nocturna de helicóptero en la Fragata Misilera con el fin de minimizar el nivel de riesgo causado por las fallas humanas y permitir al personal tener presente las funciones que deberá ejecutar. </a:t>
            </a:r>
            <a:endParaRPr lang="es-EC" i="0" dirty="0">
              <a:solidFill>
                <a:schemeClr val="tx1"/>
              </a:solidFill>
            </a:endParaRPr>
          </a:p>
        </p:txBody>
      </p:sp>
      <p:sp>
        <p:nvSpPr>
          <p:cNvPr id="7" name="Rectángulo redondeado 6"/>
          <p:cNvSpPr/>
          <p:nvPr/>
        </p:nvSpPr>
        <p:spPr>
          <a:xfrm>
            <a:off x="1799692" y="1196752"/>
            <a:ext cx="5544616" cy="180506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0" dirty="0" smtClean="0">
                <a:solidFill>
                  <a:schemeClr val="tx1"/>
                </a:solidFill>
              </a:rPr>
              <a:t>INTRODUCCION </a:t>
            </a:r>
          </a:p>
          <a:p>
            <a:pPr algn="ctr"/>
            <a:r>
              <a:rPr lang="es-EC" b="1" i="0" dirty="0" smtClean="0">
                <a:solidFill>
                  <a:schemeClr val="tx1"/>
                </a:solidFill>
              </a:rPr>
              <a:t>OBJETIVOS </a:t>
            </a:r>
          </a:p>
          <a:p>
            <a:pPr algn="ctr"/>
            <a:r>
              <a:rPr lang="es-EC" b="1" i="0" dirty="0" smtClean="0">
                <a:solidFill>
                  <a:schemeClr val="tx1"/>
                </a:solidFill>
              </a:rPr>
              <a:t>CONTENIDO </a:t>
            </a:r>
          </a:p>
          <a:p>
            <a:pPr algn="ctr"/>
            <a:r>
              <a:rPr lang="es-EC" b="1" i="0" dirty="0" smtClean="0">
                <a:solidFill>
                  <a:schemeClr val="tx1"/>
                </a:solidFill>
              </a:rPr>
              <a:t>EQUIPAMIENTO NECESARIO</a:t>
            </a:r>
            <a:r>
              <a:rPr lang="es-EC" b="1" i="0" dirty="0">
                <a:solidFill>
                  <a:schemeClr val="tx1"/>
                </a:solidFill>
              </a:rPr>
              <a:t> </a:t>
            </a:r>
            <a:r>
              <a:rPr lang="es-EC" b="1" i="0" dirty="0" smtClean="0">
                <a:solidFill>
                  <a:schemeClr val="tx1"/>
                </a:solidFill>
              </a:rPr>
              <a:t>BASICO</a:t>
            </a:r>
          </a:p>
          <a:p>
            <a:pPr algn="ctr"/>
            <a:r>
              <a:rPr lang="es-EC" b="1" i="0" dirty="0" smtClean="0">
                <a:solidFill>
                  <a:schemeClr val="tx1"/>
                </a:solidFill>
              </a:rPr>
              <a:t>FUNCIONES DEL PERSONAL </a:t>
            </a:r>
          </a:p>
          <a:p>
            <a:pPr algn="ctr"/>
            <a:r>
              <a:rPr lang="es-EC" b="1" i="0" dirty="0" smtClean="0">
                <a:solidFill>
                  <a:schemeClr val="tx1"/>
                </a:solidFill>
              </a:rPr>
              <a:t>DESORIENTACION ESPACIAL</a:t>
            </a:r>
          </a:p>
        </p:txBody>
      </p:sp>
      <p:sp>
        <p:nvSpPr>
          <p:cNvPr id="8" name="CuadroTexto 7"/>
          <p:cNvSpPr txBox="1"/>
          <p:nvPr/>
        </p:nvSpPr>
        <p:spPr>
          <a:xfrm>
            <a:off x="8532440" y="111502"/>
            <a:ext cx="566744" cy="461665"/>
          </a:xfrm>
          <a:prstGeom prst="rect">
            <a:avLst/>
          </a:prstGeom>
          <a:noFill/>
        </p:spPr>
        <p:txBody>
          <a:bodyPr wrap="square" rtlCol="0">
            <a:spAutoFit/>
          </a:bodyPr>
          <a:lstStyle/>
          <a:p>
            <a:r>
              <a:rPr lang="es-EC" sz="2400" b="1" dirty="0" smtClean="0"/>
              <a:t>18</a:t>
            </a:r>
            <a:endParaRPr lang="es-EC" b="1" dirty="0"/>
          </a:p>
        </p:txBody>
      </p:sp>
    </p:spTree>
    <p:extLst>
      <p:ext uri="{BB962C8B-B14F-4D97-AF65-F5344CB8AC3E}">
        <p14:creationId xmlns:p14="http://schemas.microsoft.com/office/powerpoint/2010/main" val="216183346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115616" y="2276872"/>
            <a:ext cx="6912768" cy="2016224"/>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i="0" u="sng" dirty="0" smtClean="0">
                <a:solidFill>
                  <a:schemeClr val="tx1"/>
                </a:solidFill>
              </a:rPr>
              <a:t>OBJETIVO</a:t>
            </a:r>
          </a:p>
          <a:p>
            <a:pPr algn="just"/>
            <a:r>
              <a:rPr lang="es-EC" sz="2000" b="1" i="0" dirty="0" smtClean="0">
                <a:solidFill>
                  <a:schemeClr val="tx1"/>
                </a:solidFill>
              </a:rPr>
              <a:t>Identificar </a:t>
            </a:r>
            <a:r>
              <a:rPr lang="es-EC" sz="2000" b="1" i="0" dirty="0">
                <a:solidFill>
                  <a:schemeClr val="tx1"/>
                </a:solidFill>
              </a:rPr>
              <a:t>y reunir los procedimientos que deberán realizar cada una de las personas que participan en las operaciones nocturnas con helicópteros con el fin de disminuir el índice de errores humanos</a:t>
            </a:r>
          </a:p>
        </p:txBody>
      </p:sp>
      <p:sp>
        <p:nvSpPr>
          <p:cNvPr id="6" name="CuadroTexto 5"/>
          <p:cNvSpPr txBox="1"/>
          <p:nvPr/>
        </p:nvSpPr>
        <p:spPr>
          <a:xfrm>
            <a:off x="8532440" y="111502"/>
            <a:ext cx="566744" cy="461665"/>
          </a:xfrm>
          <a:prstGeom prst="rect">
            <a:avLst/>
          </a:prstGeom>
          <a:noFill/>
        </p:spPr>
        <p:txBody>
          <a:bodyPr wrap="square" rtlCol="0">
            <a:spAutoFit/>
          </a:bodyPr>
          <a:lstStyle/>
          <a:p>
            <a:r>
              <a:rPr lang="es-EC" sz="2400" b="1" dirty="0" smtClean="0"/>
              <a:t>19</a:t>
            </a:r>
            <a:endParaRPr lang="es-EC" b="1" dirty="0"/>
          </a:p>
        </p:txBody>
      </p:sp>
    </p:spTree>
    <p:extLst>
      <p:ext uri="{BB962C8B-B14F-4D97-AF65-F5344CB8AC3E}">
        <p14:creationId xmlns:p14="http://schemas.microsoft.com/office/powerpoint/2010/main" val="332094185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 name="Imagen 2"/>
          <p:cNvPicPr>
            <a:picLocks noChangeAspect="1"/>
          </p:cNvPicPr>
          <p:nvPr/>
        </p:nvPicPr>
        <p:blipFill>
          <a:blip r:embed="rId2"/>
          <a:stretch>
            <a:fillRect/>
          </a:stretch>
        </p:blipFill>
        <p:spPr>
          <a:xfrm>
            <a:off x="0" y="0"/>
            <a:ext cx="9144000" cy="6858000"/>
          </a:xfrm>
          <a:prstGeom prst="rect">
            <a:avLst/>
          </a:prstGeom>
        </p:spPr>
      </p:pic>
      <p:sp>
        <p:nvSpPr>
          <p:cNvPr id="4" name="CuadroTexto 3"/>
          <p:cNvSpPr txBox="1"/>
          <p:nvPr/>
        </p:nvSpPr>
        <p:spPr>
          <a:xfrm>
            <a:off x="8757142" y="6390814"/>
            <a:ext cx="386858" cy="461665"/>
          </a:xfrm>
          <a:prstGeom prst="rect">
            <a:avLst/>
          </a:prstGeom>
          <a:noFill/>
        </p:spPr>
        <p:txBody>
          <a:bodyPr wrap="square" rtlCol="0">
            <a:spAutoFit/>
          </a:bodyPr>
          <a:lstStyle/>
          <a:p>
            <a:r>
              <a:rPr lang="es-EC" sz="2400" b="1" dirty="0" smtClean="0"/>
              <a:t>2</a:t>
            </a:r>
            <a:endParaRPr lang="es-EC" b="1" dirty="0"/>
          </a:p>
        </p:txBody>
      </p:sp>
    </p:spTree>
    <p:extLst>
      <p:ext uri="{BB962C8B-B14F-4D97-AF65-F5344CB8AC3E}">
        <p14:creationId xmlns:p14="http://schemas.microsoft.com/office/powerpoint/2010/main" val="1433859301"/>
      </p:ext>
    </p:extLst>
  </p:cSld>
  <p:clrMapOvr>
    <a:masterClrMapping/>
  </p:clrMapOvr>
  <p:transition spd="med">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lstStyle/>
          <a:p>
            <a:r>
              <a:rPr lang="es-EC" dirty="0" smtClean="0"/>
              <a:t>CONTENIDO </a:t>
            </a:r>
            <a:endParaRPr lang="es-EC" dirty="0"/>
          </a:p>
        </p:txBody>
      </p:sp>
      <p:sp>
        <p:nvSpPr>
          <p:cNvPr id="4" name="Rectángulo redondeado 3"/>
          <p:cNvSpPr/>
          <p:nvPr/>
        </p:nvSpPr>
        <p:spPr>
          <a:xfrm>
            <a:off x="827585" y="1052736"/>
            <a:ext cx="7632847" cy="1296144"/>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000" i="0" dirty="0" smtClean="0">
                <a:solidFill>
                  <a:schemeClr val="tx1"/>
                </a:solidFill>
              </a:rPr>
              <a:t>Equipamiento </a:t>
            </a:r>
            <a:r>
              <a:rPr lang="es-ES" sz="2000" i="0" dirty="0">
                <a:solidFill>
                  <a:schemeClr val="tx1"/>
                </a:solidFill>
              </a:rPr>
              <a:t>básico necesario con el que deberá contar cada una de las unidades </a:t>
            </a:r>
            <a:r>
              <a:rPr lang="es-ES" sz="2000" i="0" dirty="0" smtClean="0">
                <a:solidFill>
                  <a:schemeClr val="tx1"/>
                </a:solidFill>
              </a:rPr>
              <a:t>para ser </a:t>
            </a:r>
            <a:r>
              <a:rPr lang="es-ES" sz="2000" i="0" dirty="0">
                <a:solidFill>
                  <a:schemeClr val="tx1"/>
                </a:solidFill>
              </a:rPr>
              <a:t>calificadas </a:t>
            </a:r>
            <a:r>
              <a:rPr lang="es-ES" sz="2000" i="0" dirty="0" smtClean="0">
                <a:solidFill>
                  <a:schemeClr val="tx1"/>
                </a:solidFill>
              </a:rPr>
              <a:t>como </a:t>
            </a:r>
            <a:r>
              <a:rPr lang="es-ES" sz="2000" i="0" dirty="0">
                <a:solidFill>
                  <a:schemeClr val="tx1"/>
                </a:solidFill>
              </a:rPr>
              <a:t>aptas previo al desarrollo de operaciones nocturnas </a:t>
            </a:r>
            <a:endParaRPr lang="es-EC" sz="2000" i="0" dirty="0">
              <a:solidFill>
                <a:schemeClr val="tx1"/>
              </a:solidFill>
            </a:endParaRPr>
          </a:p>
        </p:txBody>
      </p:sp>
      <p:sp>
        <p:nvSpPr>
          <p:cNvPr id="5" name="Rectángulo redondeado 4"/>
          <p:cNvSpPr/>
          <p:nvPr/>
        </p:nvSpPr>
        <p:spPr>
          <a:xfrm>
            <a:off x="827585" y="2523757"/>
            <a:ext cx="7632848" cy="133729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000" i="0" dirty="0">
                <a:solidFill>
                  <a:schemeClr val="tx1"/>
                </a:solidFill>
              </a:rPr>
              <a:t>Las obligaciones y procedimientos que deberá cumplir cada uno de los miembros del personal que opera directamente en la plataforma de </a:t>
            </a:r>
            <a:r>
              <a:rPr lang="es-ES" sz="2000" i="0" dirty="0" smtClean="0">
                <a:solidFill>
                  <a:schemeClr val="tx1"/>
                </a:solidFill>
              </a:rPr>
              <a:t>vuelo</a:t>
            </a:r>
            <a:endParaRPr lang="es-EC" sz="2000" i="0" dirty="0">
              <a:solidFill>
                <a:schemeClr val="tx1"/>
              </a:solidFill>
            </a:endParaRPr>
          </a:p>
        </p:txBody>
      </p:sp>
      <p:sp>
        <p:nvSpPr>
          <p:cNvPr id="6" name="Rectángulo redondeado 5"/>
          <p:cNvSpPr/>
          <p:nvPr/>
        </p:nvSpPr>
        <p:spPr>
          <a:xfrm>
            <a:off x="827584" y="4035926"/>
            <a:ext cx="7632847" cy="162532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i="0" dirty="0">
                <a:solidFill>
                  <a:schemeClr val="tx1"/>
                </a:solidFill>
              </a:rPr>
              <a:t>Conocimientos básicos sobre la Desorientación Espacial: ¿Qué es?, ¿Causas?, entre otros. Por ser este fenómeno fisiológico el que se presenta con más frecuencia en los pilotos durante sus operaciones </a:t>
            </a:r>
            <a:endParaRPr lang="es-EC" sz="2000" i="0" dirty="0">
              <a:solidFill>
                <a:schemeClr val="tx1"/>
              </a:solidFill>
            </a:endParaRPr>
          </a:p>
        </p:txBody>
      </p:sp>
      <p:sp>
        <p:nvSpPr>
          <p:cNvPr id="7" name="CuadroTexto 6"/>
          <p:cNvSpPr txBox="1"/>
          <p:nvPr/>
        </p:nvSpPr>
        <p:spPr>
          <a:xfrm>
            <a:off x="8532440" y="111502"/>
            <a:ext cx="566744" cy="461665"/>
          </a:xfrm>
          <a:prstGeom prst="rect">
            <a:avLst/>
          </a:prstGeom>
          <a:noFill/>
        </p:spPr>
        <p:txBody>
          <a:bodyPr wrap="square" rtlCol="0">
            <a:spAutoFit/>
          </a:bodyPr>
          <a:lstStyle/>
          <a:p>
            <a:r>
              <a:rPr lang="es-EC" sz="2400" b="1" dirty="0" smtClean="0"/>
              <a:t>20</a:t>
            </a:r>
            <a:endParaRPr lang="es-EC" b="1" dirty="0"/>
          </a:p>
        </p:txBody>
      </p:sp>
    </p:spTree>
    <p:extLst>
      <p:ext uri="{BB962C8B-B14F-4D97-AF65-F5344CB8AC3E}">
        <p14:creationId xmlns:p14="http://schemas.microsoft.com/office/powerpoint/2010/main" val="125910804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CONCLUSIONES</a:t>
            </a:r>
            <a:endParaRPr lang="es-EC" dirty="0"/>
          </a:p>
        </p:txBody>
      </p:sp>
      <p:sp>
        <p:nvSpPr>
          <p:cNvPr id="3" name="Marcador de contenido 2"/>
          <p:cNvSpPr>
            <a:spLocks noGrp="1"/>
          </p:cNvSpPr>
          <p:nvPr>
            <p:ph idx="1"/>
          </p:nvPr>
        </p:nvSpPr>
        <p:spPr>
          <a:xfrm>
            <a:off x="457200" y="1196752"/>
            <a:ext cx="8229600" cy="4525963"/>
          </a:xfrm>
        </p:spPr>
        <p:txBody>
          <a:bodyPr/>
          <a:lstStyle/>
          <a:p>
            <a:pPr marL="0" indent="0" algn="just">
              <a:buNone/>
            </a:pPr>
            <a:endParaRPr lang="es-EC" sz="2000" dirty="0"/>
          </a:p>
          <a:p>
            <a:pPr lvl="0" algn="just"/>
            <a:r>
              <a:rPr lang="es-EC" sz="2400" dirty="0"/>
              <a:t>El cumplimiento efectivo de los procedimientos, nivel óptimo de los equipos y condiciones aptas del piloto durante la operación permitirá mitigar la presencia de riesgo durante operaciones nocturnas con helicópteros embarcados.</a:t>
            </a:r>
          </a:p>
          <a:p>
            <a:pPr algn="just"/>
            <a:endParaRPr lang="es-EC" sz="2000" dirty="0"/>
          </a:p>
          <a:p>
            <a:pPr lvl="0" algn="just"/>
            <a:r>
              <a:rPr lang="es-EC" sz="2400" dirty="0"/>
              <a:t>El conocimiento de los pilotos </a:t>
            </a:r>
            <a:r>
              <a:rPr lang="es-EC" sz="2400" dirty="0" smtClean="0"/>
              <a:t>navales sobre </a:t>
            </a:r>
            <a:r>
              <a:rPr lang="es-EC" sz="2400" dirty="0"/>
              <a:t>las acciones que debe realizar en caso de sufrir del fenómeno fisiológico “desorientación espacial” reducirá el índice de fallas humanas como primera causa de accidentes aéreos.</a:t>
            </a:r>
          </a:p>
          <a:p>
            <a:pPr marL="0" indent="0">
              <a:buNone/>
            </a:pPr>
            <a:endParaRPr lang="es-EC" dirty="0"/>
          </a:p>
        </p:txBody>
      </p:sp>
      <p:sp>
        <p:nvSpPr>
          <p:cNvPr id="4" name="CuadroTexto 3"/>
          <p:cNvSpPr txBox="1"/>
          <p:nvPr/>
        </p:nvSpPr>
        <p:spPr>
          <a:xfrm>
            <a:off x="8532440" y="111502"/>
            <a:ext cx="566744" cy="461665"/>
          </a:xfrm>
          <a:prstGeom prst="rect">
            <a:avLst/>
          </a:prstGeom>
          <a:noFill/>
        </p:spPr>
        <p:txBody>
          <a:bodyPr wrap="square" rtlCol="0">
            <a:spAutoFit/>
          </a:bodyPr>
          <a:lstStyle/>
          <a:p>
            <a:r>
              <a:rPr lang="es-EC" sz="2400" b="1" dirty="0" smtClean="0"/>
              <a:t>21</a:t>
            </a:r>
            <a:endParaRPr lang="es-EC" b="1" dirty="0"/>
          </a:p>
        </p:txBody>
      </p:sp>
    </p:spTree>
    <p:extLst>
      <p:ext uri="{BB962C8B-B14F-4D97-AF65-F5344CB8AC3E}">
        <p14:creationId xmlns:p14="http://schemas.microsoft.com/office/powerpoint/2010/main" val="108767820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CONCLUSIONES</a:t>
            </a:r>
            <a:endParaRPr lang="es-EC" dirty="0"/>
          </a:p>
        </p:txBody>
      </p:sp>
      <p:sp>
        <p:nvSpPr>
          <p:cNvPr id="3" name="Marcador de contenido 2"/>
          <p:cNvSpPr>
            <a:spLocks noGrp="1"/>
          </p:cNvSpPr>
          <p:nvPr>
            <p:ph idx="1"/>
          </p:nvPr>
        </p:nvSpPr>
        <p:spPr/>
        <p:txBody>
          <a:bodyPr/>
          <a:lstStyle/>
          <a:p>
            <a:pPr lvl="0" algn="just"/>
            <a:r>
              <a:rPr lang="es-EC" sz="2400" dirty="0"/>
              <a:t>La implementación de equipos NVG que ayudan al piloto naval dentro de las maniobras que realice, permitirá minimizar el riesgo que puede presentarse en la ejecución de maniobras nocturnas en plataformas de las unidades de superficie.</a:t>
            </a:r>
          </a:p>
          <a:p>
            <a:pPr algn="just"/>
            <a:endParaRPr lang="es-EC" sz="2400" dirty="0" smtClean="0"/>
          </a:p>
          <a:p>
            <a:pPr lvl="0" algn="just"/>
            <a:r>
              <a:rPr lang="es-EC" sz="2400" dirty="0"/>
              <a:t>La falta de mantenimiento y la inoperatividad de ciertos equipos de apoyo para la guía del piloto, impedirá el desarrollo de las operaciones nocturnas con helicópteros</a:t>
            </a:r>
          </a:p>
          <a:p>
            <a:endParaRPr lang="es-EC" dirty="0"/>
          </a:p>
        </p:txBody>
      </p:sp>
      <p:sp>
        <p:nvSpPr>
          <p:cNvPr id="4" name="CuadroTexto 3"/>
          <p:cNvSpPr txBox="1"/>
          <p:nvPr/>
        </p:nvSpPr>
        <p:spPr>
          <a:xfrm>
            <a:off x="8532440" y="111502"/>
            <a:ext cx="566744" cy="461665"/>
          </a:xfrm>
          <a:prstGeom prst="rect">
            <a:avLst/>
          </a:prstGeom>
          <a:noFill/>
        </p:spPr>
        <p:txBody>
          <a:bodyPr wrap="square" rtlCol="0">
            <a:spAutoFit/>
          </a:bodyPr>
          <a:lstStyle/>
          <a:p>
            <a:r>
              <a:rPr lang="es-EC" sz="2400" b="1" dirty="0" smtClean="0"/>
              <a:t>22</a:t>
            </a:r>
            <a:endParaRPr lang="es-EC" b="1" dirty="0"/>
          </a:p>
        </p:txBody>
      </p:sp>
    </p:spTree>
    <p:extLst>
      <p:ext uri="{BB962C8B-B14F-4D97-AF65-F5344CB8AC3E}">
        <p14:creationId xmlns:p14="http://schemas.microsoft.com/office/powerpoint/2010/main" val="158212831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C" dirty="0"/>
          </a:p>
        </p:txBody>
      </p:sp>
      <p:sp>
        <p:nvSpPr>
          <p:cNvPr id="3" name="Marcador de contenido 2"/>
          <p:cNvSpPr>
            <a:spLocks noGrp="1"/>
          </p:cNvSpPr>
          <p:nvPr>
            <p:ph idx="1"/>
          </p:nvPr>
        </p:nvSpPr>
        <p:spPr>
          <a:xfrm>
            <a:off x="395536" y="1196752"/>
            <a:ext cx="8229600" cy="4453955"/>
          </a:xfrm>
        </p:spPr>
        <p:txBody>
          <a:bodyPr/>
          <a:lstStyle/>
          <a:p>
            <a:pPr algn="just"/>
            <a:r>
              <a:rPr lang="es-EC" sz="2400" dirty="0"/>
              <a:t>El personal debe tener llevar un conocimiento actualizado de las maniobras que se realizan a bordo así se encuentren restringidas ya que en cualquier momento podrían ser necesario implementarlas.  </a:t>
            </a:r>
          </a:p>
          <a:p>
            <a:pPr algn="just"/>
            <a:endParaRPr lang="es-EC" sz="2400" dirty="0" smtClean="0"/>
          </a:p>
          <a:p>
            <a:pPr algn="just"/>
            <a:r>
              <a:rPr lang="es-EC" sz="2400" dirty="0" smtClean="0"/>
              <a:t>Mantener la preparación que se da a los pilotos sobre las fisiología de vuelo y adquirir </a:t>
            </a:r>
            <a:r>
              <a:rPr lang="es-EC" sz="2400" dirty="0"/>
              <a:t>simuladores de vuelo que permitan al piloto realizar prácticas en diferentes condiciones meteorológicas, recreando ambientes adversos que den al piloto el conocimiento suficiente en caso de que se presenten en la vida real</a:t>
            </a:r>
            <a:r>
              <a:rPr lang="es-EC" sz="2400" dirty="0" smtClean="0"/>
              <a:t>.</a:t>
            </a:r>
            <a:r>
              <a:rPr lang="es-EC" sz="2400" dirty="0"/>
              <a:t> </a:t>
            </a:r>
          </a:p>
          <a:p>
            <a:pPr marL="0" indent="0">
              <a:buNone/>
            </a:pPr>
            <a:endParaRPr lang="es-EC" dirty="0" smtClean="0"/>
          </a:p>
        </p:txBody>
      </p:sp>
      <p:sp>
        <p:nvSpPr>
          <p:cNvPr id="4" name="CuadroTexto 3"/>
          <p:cNvSpPr txBox="1"/>
          <p:nvPr/>
        </p:nvSpPr>
        <p:spPr>
          <a:xfrm>
            <a:off x="8532440" y="111502"/>
            <a:ext cx="566744" cy="461665"/>
          </a:xfrm>
          <a:prstGeom prst="rect">
            <a:avLst/>
          </a:prstGeom>
          <a:noFill/>
        </p:spPr>
        <p:txBody>
          <a:bodyPr wrap="square" rtlCol="0">
            <a:spAutoFit/>
          </a:bodyPr>
          <a:lstStyle/>
          <a:p>
            <a:r>
              <a:rPr lang="es-EC" sz="2400" b="1" dirty="0" smtClean="0"/>
              <a:t>23</a:t>
            </a:r>
            <a:endParaRPr lang="es-EC" b="1" dirty="0"/>
          </a:p>
        </p:txBody>
      </p:sp>
    </p:spTree>
    <p:extLst>
      <p:ext uri="{BB962C8B-B14F-4D97-AF65-F5344CB8AC3E}">
        <p14:creationId xmlns:p14="http://schemas.microsoft.com/office/powerpoint/2010/main" val="159321563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C" dirty="0"/>
          </a:p>
        </p:txBody>
      </p:sp>
      <p:sp>
        <p:nvSpPr>
          <p:cNvPr id="3" name="Marcador de contenido 2"/>
          <p:cNvSpPr>
            <a:spLocks noGrp="1"/>
          </p:cNvSpPr>
          <p:nvPr>
            <p:ph idx="1"/>
          </p:nvPr>
        </p:nvSpPr>
        <p:spPr/>
        <p:txBody>
          <a:bodyPr/>
          <a:lstStyle/>
          <a:p>
            <a:pPr lvl="0" algn="just"/>
            <a:r>
              <a:rPr lang="es-EC" sz="2400" dirty="0"/>
              <a:t>Capacidad a mayor parte del personal de la Aviación Naval para que pueda realizar operaciones nocturnas empleando los nuevos equipos adquiridos, luego de haber cumplido con la preparación indicada en los manuales. </a:t>
            </a:r>
          </a:p>
          <a:p>
            <a:pPr algn="just"/>
            <a:endParaRPr lang="es-EC" sz="2400" dirty="0" smtClean="0"/>
          </a:p>
          <a:p>
            <a:pPr lvl="0" algn="just"/>
            <a:r>
              <a:rPr lang="es-EC" sz="2400" dirty="0"/>
              <a:t>Realizar un constante mantenimiento de todo el equipamiento necesario  con el que cuenta la Fragata </a:t>
            </a:r>
            <a:r>
              <a:rPr lang="es-EC" sz="2400" dirty="0" err="1"/>
              <a:t>Misilera</a:t>
            </a:r>
            <a:r>
              <a:rPr lang="es-EC" sz="2400" dirty="0"/>
              <a:t> para realizar operaciones nocturnas a fin de mantener el grado de alistamiento necesario en la unidad de superficie para su intervención.</a:t>
            </a:r>
          </a:p>
        </p:txBody>
      </p:sp>
      <p:sp>
        <p:nvSpPr>
          <p:cNvPr id="4" name="CuadroTexto 3"/>
          <p:cNvSpPr txBox="1"/>
          <p:nvPr/>
        </p:nvSpPr>
        <p:spPr>
          <a:xfrm>
            <a:off x="8532440" y="111502"/>
            <a:ext cx="566744" cy="461665"/>
          </a:xfrm>
          <a:prstGeom prst="rect">
            <a:avLst/>
          </a:prstGeom>
          <a:noFill/>
        </p:spPr>
        <p:txBody>
          <a:bodyPr wrap="square" rtlCol="0">
            <a:spAutoFit/>
          </a:bodyPr>
          <a:lstStyle/>
          <a:p>
            <a:r>
              <a:rPr lang="es-EC" sz="2400" b="1" dirty="0" smtClean="0"/>
              <a:t>24</a:t>
            </a:r>
            <a:endParaRPr lang="es-EC" b="1" dirty="0"/>
          </a:p>
        </p:txBody>
      </p:sp>
    </p:spTree>
    <p:extLst>
      <p:ext uri="{BB962C8B-B14F-4D97-AF65-F5344CB8AC3E}">
        <p14:creationId xmlns:p14="http://schemas.microsoft.com/office/powerpoint/2010/main" val="285407969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1988840"/>
            <a:ext cx="6717432" cy="1719064"/>
          </a:xfrm>
        </p:spPr>
        <p:txBody>
          <a:bodyPr/>
          <a:lstStyle/>
          <a:p>
            <a:r>
              <a:rPr lang="es-ES"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GRACIAS POR SU ATENCIÓN</a:t>
            </a:r>
            <a:endParaRPr lang="es-EC"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96962485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47722655"/>
              </p:ext>
            </p:extLst>
          </p:nvPr>
        </p:nvGraphicFramePr>
        <p:xfrm>
          <a:off x="1115616" y="1143909"/>
          <a:ext cx="5904655" cy="5021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1691680" y="620689"/>
            <a:ext cx="4176464" cy="523220"/>
          </a:xfrm>
          <a:prstGeom prst="rect">
            <a:avLst/>
          </a:prstGeom>
        </p:spPr>
        <p:txBody>
          <a:bodyPr wrap="square">
            <a:spAutoFit/>
          </a:bodyPr>
          <a:lstStyle/>
          <a:p>
            <a:pPr algn="ctr"/>
            <a:r>
              <a:rPr lang="es-ES" sz="2800" b="1" i="0" dirty="0" smtClean="0">
                <a:solidFill>
                  <a:schemeClr val="tx1">
                    <a:lumMod val="95000"/>
                    <a:lumOff val="5000"/>
                  </a:schemeClr>
                </a:solidFill>
                <a:latin typeface="Copperplate Gothic Bold" panose="020E0705020206020404" pitchFamily="34" charset="0"/>
              </a:rPr>
              <a:t>AGENDA</a:t>
            </a:r>
            <a:endParaRPr lang="es-EC" sz="2800" b="1" i="0" dirty="0">
              <a:solidFill>
                <a:schemeClr val="tx1">
                  <a:lumMod val="95000"/>
                  <a:lumOff val="5000"/>
                </a:schemeClr>
              </a:solidFill>
              <a:latin typeface="Copperplate Gothic Bold" panose="020E0705020206020404" pitchFamily="34" charset="0"/>
            </a:endParaRPr>
          </a:p>
        </p:txBody>
      </p:sp>
      <p:sp>
        <p:nvSpPr>
          <p:cNvPr id="5" name="CuadroTexto 4"/>
          <p:cNvSpPr txBox="1"/>
          <p:nvPr/>
        </p:nvSpPr>
        <p:spPr>
          <a:xfrm>
            <a:off x="8752928" y="125601"/>
            <a:ext cx="386858" cy="461665"/>
          </a:xfrm>
          <a:prstGeom prst="rect">
            <a:avLst/>
          </a:prstGeom>
          <a:noFill/>
        </p:spPr>
        <p:txBody>
          <a:bodyPr wrap="square" rtlCol="0">
            <a:spAutoFit/>
          </a:bodyPr>
          <a:lstStyle/>
          <a:p>
            <a:r>
              <a:rPr lang="es-EC" sz="2400" b="1" dirty="0"/>
              <a:t>3</a:t>
            </a:r>
            <a:endParaRPr lang="es-EC" b="1"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graphicEl>
                                              <a:dgm id="{0D229887-18D4-4671-9A73-F705D093B89D}"/>
                                            </p:graphicEl>
                                          </p:spTgt>
                                        </p:tgtEl>
                                        <p:attrNameLst>
                                          <p:attrName>style.visibility</p:attrName>
                                        </p:attrNameLst>
                                      </p:cBhvr>
                                      <p:to>
                                        <p:strVal val="visible"/>
                                      </p:to>
                                    </p:set>
                                    <p:animEffect transition="in" filter="fade">
                                      <p:cBhvr>
                                        <p:cTn id="13" dur="1000"/>
                                        <p:tgtEl>
                                          <p:spTgt spid="4">
                                            <p:graphicEl>
                                              <a:dgm id="{0D229887-18D4-4671-9A73-F705D093B89D}"/>
                                            </p:graphicEl>
                                          </p:spTgt>
                                        </p:tgtEl>
                                      </p:cBhvr>
                                    </p:animEffect>
                                    <p:anim calcmode="lin" valueType="num">
                                      <p:cBhvr>
                                        <p:cTn id="14" dur="1000" fill="hold"/>
                                        <p:tgtEl>
                                          <p:spTgt spid="4">
                                            <p:graphicEl>
                                              <a:dgm id="{0D229887-18D4-4671-9A73-F705D093B89D}"/>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0D229887-18D4-4671-9A73-F705D093B89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graphicEl>
                                              <a:dgm id="{C6D68E2B-E98A-42E4-B645-9A735E49A062}"/>
                                            </p:graphicEl>
                                          </p:spTgt>
                                        </p:tgtEl>
                                        <p:attrNameLst>
                                          <p:attrName>style.visibility</p:attrName>
                                        </p:attrNameLst>
                                      </p:cBhvr>
                                      <p:to>
                                        <p:strVal val="visible"/>
                                      </p:to>
                                    </p:set>
                                    <p:animEffect transition="in" filter="fade">
                                      <p:cBhvr>
                                        <p:cTn id="20" dur="1000"/>
                                        <p:tgtEl>
                                          <p:spTgt spid="4">
                                            <p:graphicEl>
                                              <a:dgm id="{C6D68E2B-E98A-42E4-B645-9A735E49A062}"/>
                                            </p:graphicEl>
                                          </p:spTgt>
                                        </p:tgtEl>
                                      </p:cBhvr>
                                    </p:animEffect>
                                    <p:anim calcmode="lin" valueType="num">
                                      <p:cBhvr>
                                        <p:cTn id="21" dur="1000" fill="hold"/>
                                        <p:tgtEl>
                                          <p:spTgt spid="4">
                                            <p:graphicEl>
                                              <a:dgm id="{C6D68E2B-E98A-42E4-B645-9A735E49A062}"/>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C6D68E2B-E98A-42E4-B645-9A735E49A062}"/>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graphicEl>
                                              <a:dgm id="{31AF16B7-154A-4352-9E1F-9DEEEF940328}"/>
                                            </p:graphicEl>
                                          </p:spTgt>
                                        </p:tgtEl>
                                        <p:attrNameLst>
                                          <p:attrName>style.visibility</p:attrName>
                                        </p:attrNameLst>
                                      </p:cBhvr>
                                      <p:to>
                                        <p:strVal val="visible"/>
                                      </p:to>
                                    </p:set>
                                    <p:animEffect transition="in" filter="fade">
                                      <p:cBhvr>
                                        <p:cTn id="27" dur="1000"/>
                                        <p:tgtEl>
                                          <p:spTgt spid="4">
                                            <p:graphicEl>
                                              <a:dgm id="{31AF16B7-154A-4352-9E1F-9DEEEF940328}"/>
                                            </p:graphicEl>
                                          </p:spTgt>
                                        </p:tgtEl>
                                      </p:cBhvr>
                                    </p:animEffect>
                                    <p:anim calcmode="lin" valueType="num">
                                      <p:cBhvr>
                                        <p:cTn id="28" dur="1000" fill="hold"/>
                                        <p:tgtEl>
                                          <p:spTgt spid="4">
                                            <p:graphicEl>
                                              <a:dgm id="{31AF16B7-154A-4352-9E1F-9DEEEF940328}"/>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31AF16B7-154A-4352-9E1F-9DEEEF940328}"/>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graphicEl>
                                              <a:dgm id="{2964583B-C77A-4028-AFA4-C0BC566902B8}"/>
                                            </p:graphicEl>
                                          </p:spTgt>
                                        </p:tgtEl>
                                        <p:attrNameLst>
                                          <p:attrName>style.visibility</p:attrName>
                                        </p:attrNameLst>
                                      </p:cBhvr>
                                      <p:to>
                                        <p:strVal val="visible"/>
                                      </p:to>
                                    </p:set>
                                    <p:animEffect transition="in" filter="fade">
                                      <p:cBhvr>
                                        <p:cTn id="34" dur="1000"/>
                                        <p:tgtEl>
                                          <p:spTgt spid="4">
                                            <p:graphicEl>
                                              <a:dgm id="{2964583B-C77A-4028-AFA4-C0BC566902B8}"/>
                                            </p:graphicEl>
                                          </p:spTgt>
                                        </p:tgtEl>
                                      </p:cBhvr>
                                    </p:animEffect>
                                    <p:anim calcmode="lin" valueType="num">
                                      <p:cBhvr>
                                        <p:cTn id="35" dur="1000" fill="hold"/>
                                        <p:tgtEl>
                                          <p:spTgt spid="4">
                                            <p:graphicEl>
                                              <a:dgm id="{2964583B-C77A-4028-AFA4-C0BC566902B8}"/>
                                            </p:graphicEl>
                                          </p:spTgt>
                                        </p:tgtEl>
                                        <p:attrNameLst>
                                          <p:attrName>ppt_x</p:attrName>
                                        </p:attrNameLst>
                                      </p:cBhvr>
                                      <p:tavLst>
                                        <p:tav tm="0">
                                          <p:val>
                                            <p:strVal val="#ppt_x"/>
                                          </p:val>
                                        </p:tav>
                                        <p:tav tm="100000">
                                          <p:val>
                                            <p:strVal val="#ppt_x"/>
                                          </p:val>
                                        </p:tav>
                                      </p:tavLst>
                                    </p:anim>
                                    <p:anim calcmode="lin" valueType="num">
                                      <p:cBhvr>
                                        <p:cTn id="36" dur="1000" fill="hold"/>
                                        <p:tgtEl>
                                          <p:spTgt spid="4">
                                            <p:graphicEl>
                                              <a:dgm id="{2964583B-C77A-4028-AFA4-C0BC566902B8}"/>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graphicEl>
                                              <a:dgm id="{013C01FD-D5FA-4A7D-8E90-5B2E75545428}"/>
                                            </p:graphicEl>
                                          </p:spTgt>
                                        </p:tgtEl>
                                        <p:attrNameLst>
                                          <p:attrName>style.visibility</p:attrName>
                                        </p:attrNameLst>
                                      </p:cBhvr>
                                      <p:to>
                                        <p:strVal val="visible"/>
                                      </p:to>
                                    </p:set>
                                    <p:animEffect transition="in" filter="fade">
                                      <p:cBhvr>
                                        <p:cTn id="41" dur="1000"/>
                                        <p:tgtEl>
                                          <p:spTgt spid="4">
                                            <p:graphicEl>
                                              <a:dgm id="{013C01FD-D5FA-4A7D-8E90-5B2E75545428}"/>
                                            </p:graphicEl>
                                          </p:spTgt>
                                        </p:tgtEl>
                                      </p:cBhvr>
                                    </p:animEffect>
                                    <p:anim calcmode="lin" valueType="num">
                                      <p:cBhvr>
                                        <p:cTn id="42" dur="1000" fill="hold"/>
                                        <p:tgtEl>
                                          <p:spTgt spid="4">
                                            <p:graphicEl>
                                              <a:dgm id="{013C01FD-D5FA-4A7D-8E90-5B2E75545428}"/>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013C01FD-D5FA-4A7D-8E90-5B2E75545428}"/>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graphicEl>
                                              <a:dgm id="{EA50C788-5113-40C2-9CDE-9776214823A1}"/>
                                            </p:graphicEl>
                                          </p:spTgt>
                                        </p:tgtEl>
                                        <p:attrNameLst>
                                          <p:attrName>style.visibility</p:attrName>
                                        </p:attrNameLst>
                                      </p:cBhvr>
                                      <p:to>
                                        <p:strVal val="visible"/>
                                      </p:to>
                                    </p:set>
                                    <p:animEffect transition="in" filter="fade">
                                      <p:cBhvr>
                                        <p:cTn id="48" dur="1000"/>
                                        <p:tgtEl>
                                          <p:spTgt spid="4">
                                            <p:graphicEl>
                                              <a:dgm id="{EA50C788-5113-40C2-9CDE-9776214823A1}"/>
                                            </p:graphicEl>
                                          </p:spTgt>
                                        </p:tgtEl>
                                      </p:cBhvr>
                                    </p:animEffect>
                                    <p:anim calcmode="lin" valueType="num">
                                      <p:cBhvr>
                                        <p:cTn id="49" dur="1000" fill="hold"/>
                                        <p:tgtEl>
                                          <p:spTgt spid="4">
                                            <p:graphicEl>
                                              <a:dgm id="{EA50C788-5113-40C2-9CDE-9776214823A1}"/>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EA50C788-5113-40C2-9CDE-9776214823A1}"/>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graphicEl>
                                              <a:dgm id="{CBE34861-8424-4AF1-BF4E-B1F99180A4A8}"/>
                                            </p:graphicEl>
                                          </p:spTgt>
                                        </p:tgtEl>
                                        <p:attrNameLst>
                                          <p:attrName>style.visibility</p:attrName>
                                        </p:attrNameLst>
                                      </p:cBhvr>
                                      <p:to>
                                        <p:strVal val="visible"/>
                                      </p:to>
                                    </p:set>
                                    <p:animEffect transition="in" filter="fade">
                                      <p:cBhvr>
                                        <p:cTn id="55" dur="1000"/>
                                        <p:tgtEl>
                                          <p:spTgt spid="4">
                                            <p:graphicEl>
                                              <a:dgm id="{CBE34861-8424-4AF1-BF4E-B1F99180A4A8}"/>
                                            </p:graphicEl>
                                          </p:spTgt>
                                        </p:tgtEl>
                                      </p:cBhvr>
                                    </p:animEffect>
                                    <p:anim calcmode="lin" valueType="num">
                                      <p:cBhvr>
                                        <p:cTn id="56" dur="1000" fill="hold"/>
                                        <p:tgtEl>
                                          <p:spTgt spid="4">
                                            <p:graphicEl>
                                              <a:dgm id="{CBE34861-8424-4AF1-BF4E-B1F99180A4A8}"/>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CBE34861-8424-4AF1-BF4E-B1F99180A4A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1143000"/>
          </a:xfrm>
        </p:spPr>
        <p:txBody>
          <a:bodyPr/>
          <a:lstStyle/>
          <a:p>
            <a:r>
              <a:rPr lang="es-ES" dirty="0" smtClean="0"/>
              <a:t>PLANTEAMIENTO DEL PROBLEMA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06278109"/>
              </p:ext>
            </p:extLst>
          </p:nvPr>
        </p:nvGraphicFramePr>
        <p:xfrm>
          <a:off x="457200"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8712326" y="111502"/>
            <a:ext cx="386858" cy="461665"/>
          </a:xfrm>
          <a:prstGeom prst="rect">
            <a:avLst/>
          </a:prstGeom>
          <a:noFill/>
        </p:spPr>
        <p:txBody>
          <a:bodyPr wrap="square" rtlCol="0">
            <a:spAutoFit/>
          </a:bodyPr>
          <a:lstStyle/>
          <a:p>
            <a:r>
              <a:rPr lang="es-EC" sz="2400" b="1" dirty="0"/>
              <a:t>4</a:t>
            </a:r>
            <a:endParaRPr lang="es-EC" b="1" dirty="0"/>
          </a:p>
        </p:txBody>
      </p:sp>
    </p:spTree>
    <p:extLst>
      <p:ext uri="{BB962C8B-B14F-4D97-AF65-F5344CB8AC3E}">
        <p14:creationId xmlns:p14="http://schemas.microsoft.com/office/powerpoint/2010/main" val="508055161"/>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632" y="116632"/>
            <a:ext cx="8229600" cy="720080"/>
          </a:xfrm>
        </p:spPr>
        <p:txBody>
          <a:bodyPr/>
          <a:lstStyle/>
          <a:p>
            <a:r>
              <a:rPr lang="es-ES" dirty="0" smtClean="0"/>
              <a:t>OBJETIVOS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36728080"/>
              </p:ext>
            </p:extLst>
          </p:nvPr>
        </p:nvGraphicFramePr>
        <p:xfrm>
          <a:off x="713548" y="2204864"/>
          <a:ext cx="7715768" cy="36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2702170" y="1340768"/>
            <a:ext cx="3738524" cy="584775"/>
          </a:xfrm>
          <a:prstGeom prst="rect">
            <a:avLst/>
          </a:prstGeom>
          <a:solidFill>
            <a:schemeClr val="accent3">
              <a:lumMod val="60000"/>
              <a:lumOff val="40000"/>
            </a:schemeClr>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lvl="0" algn="ctr"/>
            <a:r>
              <a:rPr lang="es-ES" sz="3200" b="1" i="0" dirty="0">
                <a:solidFill>
                  <a:schemeClr val="tx1"/>
                </a:solidFill>
              </a:rPr>
              <a:t>OBJETIVO GENERAL: </a:t>
            </a:r>
          </a:p>
        </p:txBody>
      </p:sp>
      <p:sp>
        <p:nvSpPr>
          <p:cNvPr id="5" name="CuadroTexto 4"/>
          <p:cNvSpPr txBox="1"/>
          <p:nvPr/>
        </p:nvSpPr>
        <p:spPr>
          <a:xfrm>
            <a:off x="8712326" y="111502"/>
            <a:ext cx="386858" cy="461665"/>
          </a:xfrm>
          <a:prstGeom prst="rect">
            <a:avLst/>
          </a:prstGeom>
          <a:noFill/>
        </p:spPr>
        <p:txBody>
          <a:bodyPr wrap="square" rtlCol="0">
            <a:spAutoFit/>
          </a:bodyPr>
          <a:lstStyle/>
          <a:p>
            <a:r>
              <a:rPr lang="es-EC" sz="2400" b="1" dirty="0"/>
              <a:t>5</a:t>
            </a:r>
            <a:endParaRPr lang="es-EC" b="1" dirty="0"/>
          </a:p>
        </p:txBody>
      </p:sp>
    </p:spTree>
    <p:extLst>
      <p:ext uri="{BB962C8B-B14F-4D97-AF65-F5344CB8AC3E}">
        <p14:creationId xmlns:p14="http://schemas.microsoft.com/office/powerpoint/2010/main" val="11529331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23728" y="2854663"/>
            <a:ext cx="4870947" cy="523220"/>
          </a:xfrm>
          <a:prstGeom prst="rect">
            <a:avLst/>
          </a:prstGeom>
          <a:noFill/>
        </p:spPr>
        <p:txBody>
          <a:bodyPr wrap="square" rtlCol="0">
            <a:spAutoFit/>
          </a:bodyPr>
          <a:lstStyle/>
          <a:p>
            <a:r>
              <a:rPr lang="es-ES" sz="2800" b="1" i="0" dirty="0" smtClean="0"/>
              <a:t>OBJETIVOS ESPECÍFICOS</a:t>
            </a:r>
          </a:p>
        </p:txBody>
      </p:sp>
      <p:sp>
        <p:nvSpPr>
          <p:cNvPr id="2" name="Rectángulo redondeado 1"/>
          <p:cNvSpPr/>
          <p:nvPr/>
        </p:nvSpPr>
        <p:spPr>
          <a:xfrm>
            <a:off x="899592" y="619792"/>
            <a:ext cx="3278485" cy="2153056"/>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000" b="1" i="0" dirty="0">
                <a:solidFill>
                  <a:schemeClr val="tx1"/>
                </a:solidFill>
              </a:rPr>
              <a:t>Identificar el índice de accidentes  que se han dado en el desarrollo de maniobras nocturnas con helicópteros en los últimos 7 años.  </a:t>
            </a:r>
          </a:p>
        </p:txBody>
      </p:sp>
      <p:sp>
        <p:nvSpPr>
          <p:cNvPr id="11" name="Rectángulo redondeado 10"/>
          <p:cNvSpPr/>
          <p:nvPr/>
        </p:nvSpPr>
        <p:spPr>
          <a:xfrm>
            <a:off x="4716016" y="619792"/>
            <a:ext cx="3591085" cy="2153056"/>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000" b="1" i="0" dirty="0">
                <a:solidFill>
                  <a:schemeClr val="tx1"/>
                </a:solidFill>
              </a:rPr>
              <a:t>Identificar las condiciones que debe poseer cada uno de los factores que indicen en el  desarrollo de maniobras nocturnas con helicópteros para una correcta ejecución de las </a:t>
            </a:r>
            <a:r>
              <a:rPr lang="es-EC" sz="2000" b="1" i="0" dirty="0" smtClean="0">
                <a:solidFill>
                  <a:schemeClr val="tx1"/>
                </a:solidFill>
              </a:rPr>
              <a:t>mismas</a:t>
            </a:r>
            <a:endParaRPr lang="es-EC" sz="2000" b="1" i="0" dirty="0">
              <a:solidFill>
                <a:schemeClr val="tx1"/>
              </a:solidFill>
            </a:endParaRPr>
          </a:p>
        </p:txBody>
      </p:sp>
      <p:sp>
        <p:nvSpPr>
          <p:cNvPr id="12" name="Rectángulo redondeado 11"/>
          <p:cNvSpPr/>
          <p:nvPr/>
        </p:nvSpPr>
        <p:spPr>
          <a:xfrm>
            <a:off x="4161872" y="3459697"/>
            <a:ext cx="4464496" cy="2594591"/>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000" b="1" i="0" dirty="0">
                <a:solidFill>
                  <a:schemeClr val="tx1"/>
                </a:solidFill>
              </a:rPr>
              <a:t>Elaborar un plan de acciones  con las obligaciones de cada miembro del personal que interviene en la maniobra,  e incluya información sobre el fenómeno fisiológico “Desorientación espacial” como primera causa de fallas humanas en operaciones aéreas</a:t>
            </a:r>
            <a:r>
              <a:rPr lang="es-EC" sz="2000" b="1" i="0" dirty="0" smtClean="0">
                <a:solidFill>
                  <a:schemeClr val="tx1"/>
                </a:solidFill>
              </a:rPr>
              <a:t>.</a:t>
            </a:r>
            <a:endParaRPr lang="es-EC" sz="2000" b="1" i="0" dirty="0">
              <a:solidFill>
                <a:schemeClr val="tx1"/>
              </a:solidFill>
            </a:endParaRPr>
          </a:p>
        </p:txBody>
      </p:sp>
      <p:sp>
        <p:nvSpPr>
          <p:cNvPr id="13" name="Rectángulo redondeado 12"/>
          <p:cNvSpPr/>
          <p:nvPr/>
        </p:nvSpPr>
        <p:spPr>
          <a:xfrm>
            <a:off x="539552" y="3459698"/>
            <a:ext cx="3278485" cy="2594590"/>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000" b="1" i="0" dirty="0">
                <a:solidFill>
                  <a:schemeClr val="tx1"/>
                </a:solidFill>
              </a:rPr>
              <a:t>Determinar las causas que generaron los accidentes aeronavales  durante las operaciones nocturnas con helicópteros embarcados en las Fragatas </a:t>
            </a:r>
            <a:r>
              <a:rPr lang="es-EC" sz="2000" b="1" i="0" dirty="0" err="1">
                <a:solidFill>
                  <a:schemeClr val="tx1"/>
                </a:solidFill>
              </a:rPr>
              <a:t>Misileras</a:t>
            </a:r>
            <a:r>
              <a:rPr lang="es-EC" sz="2000" b="1" i="0" dirty="0" smtClean="0">
                <a:solidFill>
                  <a:schemeClr val="tx1"/>
                </a:solidFill>
              </a:rPr>
              <a:t>.</a:t>
            </a:r>
            <a:endParaRPr lang="es-EC" sz="2000" b="1" i="0" dirty="0">
              <a:solidFill>
                <a:schemeClr val="tx1"/>
              </a:solidFill>
            </a:endParaRPr>
          </a:p>
        </p:txBody>
      </p:sp>
      <p:sp>
        <p:nvSpPr>
          <p:cNvPr id="14" name="CuadroTexto 13"/>
          <p:cNvSpPr txBox="1"/>
          <p:nvPr/>
        </p:nvSpPr>
        <p:spPr>
          <a:xfrm>
            <a:off x="8712326" y="111502"/>
            <a:ext cx="386858" cy="461665"/>
          </a:xfrm>
          <a:prstGeom prst="rect">
            <a:avLst/>
          </a:prstGeom>
          <a:noFill/>
        </p:spPr>
        <p:txBody>
          <a:bodyPr wrap="square" rtlCol="0">
            <a:spAutoFit/>
          </a:bodyPr>
          <a:lstStyle/>
          <a:p>
            <a:r>
              <a:rPr lang="es-EC" sz="2400" b="1" dirty="0"/>
              <a:t>6</a:t>
            </a:r>
            <a:endParaRPr lang="es-EC" b="1" dirty="0"/>
          </a:p>
        </p:txBody>
      </p:sp>
    </p:spTree>
    <p:extLst>
      <p:ext uri="{BB962C8B-B14F-4D97-AF65-F5344CB8AC3E}">
        <p14:creationId xmlns:p14="http://schemas.microsoft.com/office/powerpoint/2010/main" val="156596597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lstStyle/>
          <a:p>
            <a:r>
              <a:rPr lang="es-ES" dirty="0" smtClean="0"/>
              <a:t>MARCO TEÓRICO </a:t>
            </a:r>
            <a:endParaRPr lang="es-EC" dirty="0"/>
          </a:p>
        </p:txBody>
      </p:sp>
      <p:sp>
        <p:nvSpPr>
          <p:cNvPr id="3" name="Marcador de contenido 2"/>
          <p:cNvSpPr>
            <a:spLocks noGrp="1"/>
          </p:cNvSpPr>
          <p:nvPr>
            <p:ph idx="1"/>
          </p:nvPr>
        </p:nvSpPr>
        <p:spPr>
          <a:xfrm>
            <a:off x="457200" y="1332189"/>
            <a:ext cx="8229600" cy="4525963"/>
          </a:xfrm>
        </p:spPr>
        <p:txBody>
          <a:bodyPr/>
          <a:lstStyle/>
          <a:p>
            <a:endParaRPr lang="es-ES" sz="2200" dirty="0" smtClean="0"/>
          </a:p>
          <a:p>
            <a:endParaRPr lang="es-ES" dirty="0" smtClean="0"/>
          </a:p>
          <a:p>
            <a:endParaRPr lang="es-ES" dirty="0" smtClean="0"/>
          </a:p>
        </p:txBody>
      </p:sp>
      <p:sp>
        <p:nvSpPr>
          <p:cNvPr id="11" name="Rectángulo redondeado 10"/>
          <p:cNvSpPr/>
          <p:nvPr/>
        </p:nvSpPr>
        <p:spPr>
          <a:xfrm>
            <a:off x="488617" y="2995652"/>
            <a:ext cx="3240360" cy="944683"/>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0" dirty="0">
                <a:solidFill>
                  <a:schemeClr val="tx1"/>
                </a:solidFill>
              </a:rPr>
              <a:t>Operaciones Navales - Nocturnas</a:t>
            </a:r>
          </a:p>
        </p:txBody>
      </p:sp>
      <p:sp>
        <p:nvSpPr>
          <p:cNvPr id="12" name="Rectángulo redondeado 11"/>
          <p:cNvSpPr/>
          <p:nvPr/>
        </p:nvSpPr>
        <p:spPr>
          <a:xfrm>
            <a:off x="709141" y="2657418"/>
            <a:ext cx="2799311" cy="1875504"/>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0" dirty="0">
                <a:solidFill>
                  <a:schemeClr val="tx1"/>
                </a:solidFill>
              </a:rPr>
              <a:t>Unidades – Equipos necesarios - características</a:t>
            </a:r>
          </a:p>
        </p:txBody>
      </p:sp>
      <p:sp>
        <p:nvSpPr>
          <p:cNvPr id="13" name="Rectángulo redondeado 12"/>
          <p:cNvSpPr/>
          <p:nvPr/>
        </p:nvSpPr>
        <p:spPr>
          <a:xfrm>
            <a:off x="351026" y="3004231"/>
            <a:ext cx="3312368" cy="936104"/>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0" dirty="0">
                <a:solidFill>
                  <a:schemeClr val="tx1"/>
                </a:solidFill>
              </a:rPr>
              <a:t>Preparación del personal</a:t>
            </a:r>
          </a:p>
        </p:txBody>
      </p:sp>
      <p:sp>
        <p:nvSpPr>
          <p:cNvPr id="14" name="Rectángulo redondeado 13"/>
          <p:cNvSpPr/>
          <p:nvPr/>
        </p:nvSpPr>
        <p:spPr>
          <a:xfrm>
            <a:off x="337546" y="3004231"/>
            <a:ext cx="3406526" cy="1011408"/>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0" dirty="0" smtClean="0">
                <a:solidFill>
                  <a:schemeClr val="tx1"/>
                </a:solidFill>
              </a:rPr>
              <a:t>Estadísticas </a:t>
            </a:r>
            <a:r>
              <a:rPr lang="es-ES" sz="2000" b="1" i="0" dirty="0">
                <a:solidFill>
                  <a:schemeClr val="tx1"/>
                </a:solidFill>
              </a:rPr>
              <a:t>- Cuadro de siniestralidad del COAVNA</a:t>
            </a:r>
            <a:endParaRPr lang="es-EC" sz="2000" b="1" i="0" dirty="0">
              <a:solidFill>
                <a:schemeClr val="tx1"/>
              </a:solidFill>
            </a:endParaRPr>
          </a:p>
        </p:txBody>
      </p:sp>
      <p:sp>
        <p:nvSpPr>
          <p:cNvPr id="15" name="Rectángulo redondeado 14"/>
          <p:cNvSpPr/>
          <p:nvPr/>
        </p:nvSpPr>
        <p:spPr>
          <a:xfrm>
            <a:off x="238585" y="3088869"/>
            <a:ext cx="3600400" cy="84213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0">
                <a:solidFill>
                  <a:schemeClr val="tx1"/>
                </a:solidFill>
              </a:rPr>
              <a:t>Fisiología humana “Desorientación espacial”</a:t>
            </a:r>
            <a:endParaRPr lang="es-ES" sz="2000" b="1" i="0" dirty="0">
              <a:solidFill>
                <a:schemeClr val="tx1"/>
              </a:solidFill>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481" y="1736670"/>
            <a:ext cx="4893493" cy="3548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1778" y="2035756"/>
            <a:ext cx="4853818" cy="2864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6310" y="2042488"/>
            <a:ext cx="4141605" cy="3102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n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2207" y="2531889"/>
            <a:ext cx="4244184"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Imagen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8981" y="1772982"/>
            <a:ext cx="4108719" cy="3473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CuadroTexto 20"/>
          <p:cNvSpPr txBox="1"/>
          <p:nvPr/>
        </p:nvSpPr>
        <p:spPr>
          <a:xfrm>
            <a:off x="8712326" y="111502"/>
            <a:ext cx="386858" cy="461665"/>
          </a:xfrm>
          <a:prstGeom prst="rect">
            <a:avLst/>
          </a:prstGeom>
          <a:noFill/>
        </p:spPr>
        <p:txBody>
          <a:bodyPr wrap="square" rtlCol="0">
            <a:spAutoFit/>
          </a:bodyPr>
          <a:lstStyle/>
          <a:p>
            <a:r>
              <a:rPr lang="es-EC" sz="2400" b="1" dirty="0"/>
              <a:t>7</a:t>
            </a:r>
            <a:endParaRPr lang="es-EC" b="1" dirty="0"/>
          </a:p>
        </p:txBody>
      </p:sp>
    </p:spTree>
    <p:extLst>
      <p:ext uri="{BB962C8B-B14F-4D97-AF65-F5344CB8AC3E}">
        <p14:creationId xmlns:p14="http://schemas.microsoft.com/office/powerpoint/2010/main" val="318178724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xit" presetSubtype="10" fill="hold" grpId="1" nodeType="clickEffect">
                                  <p:stCondLst>
                                    <p:cond delay="0"/>
                                  </p:stCondLst>
                                  <p:childTnLst>
                                    <p:animEffect transition="out" filter="randombar(horizontal)">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4" presetClass="exit" presetSubtype="10" fill="hold" nodeType="withEffect">
                                  <p:stCondLst>
                                    <p:cond delay="0"/>
                                  </p:stCondLst>
                                  <p:childTnLst>
                                    <p:animEffect transition="out" filter="randombar(horizontal)">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randombar(horizontal)">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randombar(horizont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xit" presetSubtype="10" fill="hold" grpId="1" nodeType="clickEffect">
                                  <p:stCondLst>
                                    <p:cond delay="0"/>
                                  </p:stCondLst>
                                  <p:childTnLst>
                                    <p:animEffect transition="out" filter="randombar(horizontal)">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par>
                                <p:cTn id="79" presetID="14" presetClass="exit" presetSubtype="10" fill="hold" nodeType="withEffect">
                                  <p:stCondLst>
                                    <p:cond delay="0"/>
                                  </p:stCondLst>
                                  <p:childTnLst>
                                    <p:animEffect transition="out" filter="randombar(horizontal)">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randombar(horizontal)">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randombar(horizontal)">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bwMode="auto">
          <a:xfrm>
            <a:off x="457198" y="450999"/>
            <a:ext cx="8229600" cy="849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C" altLang="es-EC" dirty="0" smtClean="0">
                <a:latin typeface="Copperplate Gothic Bold" panose="020E0705020206020404" pitchFamily="34" charset="0"/>
              </a:rPr>
              <a:t>OPERACIONES NAVALES </a:t>
            </a:r>
            <a:endParaRPr lang="es-EC" altLang="es-EC" dirty="0" smtClean="0">
              <a:latin typeface="Copperplate Gothic Bold" panose="020E0705020206020404" pitchFamily="34" charset="0"/>
            </a:endParaRPr>
          </a:p>
        </p:txBody>
      </p:sp>
      <p:sp>
        <p:nvSpPr>
          <p:cNvPr id="10243" name="2 Marcador de contenido"/>
          <p:cNvSpPr>
            <a:spLocks noGrp="1"/>
          </p:cNvSpPr>
          <p:nvPr>
            <p:ph idx="1"/>
          </p:nvPr>
        </p:nvSpPr>
        <p:spPr bwMode="auto">
          <a:xfrm>
            <a:off x="546512" y="1157000"/>
            <a:ext cx="8229600" cy="46801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r>
              <a:rPr lang="es-ES" altLang="es-EC" b="1" dirty="0" smtClean="0">
                <a:solidFill>
                  <a:schemeClr val="accent1">
                    <a:lumMod val="75000"/>
                  </a:schemeClr>
                </a:solidFill>
                <a:latin typeface="AR JULIAN" panose="02000000000000000000" pitchFamily="2" charset="0"/>
              </a:rPr>
              <a:t>Misión de la Armada </a:t>
            </a:r>
          </a:p>
          <a:p>
            <a:pPr marL="0" indent="0">
              <a:buNone/>
            </a:pPr>
            <a:endParaRPr lang="es-ES" altLang="es-EC" dirty="0" smtClean="0"/>
          </a:p>
          <a:p>
            <a:endParaRPr lang="es-EC" altLang="es-EC" dirty="0" smtClean="0"/>
          </a:p>
        </p:txBody>
      </p:sp>
      <p:sp>
        <p:nvSpPr>
          <p:cNvPr id="2" name="Rectángulo 1"/>
          <p:cNvSpPr/>
          <p:nvPr/>
        </p:nvSpPr>
        <p:spPr>
          <a:xfrm>
            <a:off x="1787785" y="3643484"/>
            <a:ext cx="4048745" cy="714069"/>
          </a:xfrm>
          <a:prstGeom prst="rect">
            <a:avLst/>
          </a:prstGeom>
          <a:solidFill>
            <a:schemeClr val="accent3">
              <a:lumMod val="75000"/>
            </a:schemeClr>
          </a:solidFill>
          <a:ln>
            <a:solidFill>
              <a:schemeClr val="accent3">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altLang="es-EC" sz="2800" b="1" i="0" dirty="0" smtClean="0">
                <a:solidFill>
                  <a:schemeClr val="tx1"/>
                </a:solidFill>
              </a:rPr>
              <a:t>OPERACIONES NAVALES</a:t>
            </a:r>
          </a:p>
        </p:txBody>
      </p:sp>
      <p:sp>
        <p:nvSpPr>
          <p:cNvPr id="3" name="CuadroTexto 2"/>
          <p:cNvSpPr txBox="1"/>
          <p:nvPr/>
        </p:nvSpPr>
        <p:spPr>
          <a:xfrm>
            <a:off x="1787785" y="2196717"/>
            <a:ext cx="2545632"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ES" altLang="es-EC" sz="2400" dirty="0" smtClean="0"/>
              <a:t>Fragatas Misileras </a:t>
            </a:r>
          </a:p>
        </p:txBody>
      </p:sp>
      <p:sp>
        <p:nvSpPr>
          <p:cNvPr id="6" name="CuadroTexto 5"/>
          <p:cNvSpPr txBox="1"/>
          <p:nvPr/>
        </p:nvSpPr>
        <p:spPr>
          <a:xfrm>
            <a:off x="5630016" y="2190866"/>
            <a:ext cx="275985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ES" altLang="es-EC" sz="2400" dirty="0" smtClean="0"/>
              <a:t>Helicópteros navales</a:t>
            </a:r>
          </a:p>
        </p:txBody>
      </p:sp>
      <p:sp>
        <p:nvSpPr>
          <p:cNvPr id="7" name="CuadroTexto 6"/>
          <p:cNvSpPr txBox="1"/>
          <p:nvPr/>
        </p:nvSpPr>
        <p:spPr>
          <a:xfrm>
            <a:off x="953803" y="5003150"/>
            <a:ext cx="2751074"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altLang="es-EC" sz="2400" dirty="0" smtClean="0"/>
              <a:t>Luz: Factor natural</a:t>
            </a:r>
          </a:p>
        </p:txBody>
      </p:sp>
      <p:sp>
        <p:nvSpPr>
          <p:cNvPr id="8" name="CuadroTexto 7"/>
          <p:cNvSpPr txBox="1"/>
          <p:nvPr/>
        </p:nvSpPr>
        <p:spPr>
          <a:xfrm>
            <a:off x="5399667" y="4687808"/>
            <a:ext cx="3506088"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ES" altLang="es-EC" sz="2400" dirty="0" smtClean="0"/>
              <a:t>Factores que se pueden</a:t>
            </a:r>
          </a:p>
          <a:p>
            <a:pPr algn="ctr"/>
            <a:r>
              <a:rPr lang="es-ES" altLang="es-EC" sz="2400" dirty="0" smtClean="0"/>
              <a:t> minimizar</a:t>
            </a:r>
          </a:p>
        </p:txBody>
      </p:sp>
      <p:sp>
        <p:nvSpPr>
          <p:cNvPr id="4" name="CuadroTexto 3"/>
          <p:cNvSpPr txBox="1"/>
          <p:nvPr/>
        </p:nvSpPr>
        <p:spPr>
          <a:xfrm>
            <a:off x="1319580" y="2851701"/>
            <a:ext cx="3482042" cy="4616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r>
              <a:rPr lang="es-ES" sz="2400" dirty="0" smtClean="0">
                <a:solidFill>
                  <a:schemeClr val="tx1"/>
                </a:solidFill>
              </a:rPr>
              <a:t>Comandancia de Escuadra</a:t>
            </a:r>
            <a:endParaRPr lang="es-EC" sz="2400" dirty="0">
              <a:solidFill>
                <a:schemeClr val="tx1"/>
              </a:solidFill>
            </a:endParaRPr>
          </a:p>
        </p:txBody>
      </p:sp>
      <p:sp>
        <p:nvSpPr>
          <p:cNvPr id="5" name="CuadroTexto 4"/>
          <p:cNvSpPr txBox="1"/>
          <p:nvPr/>
        </p:nvSpPr>
        <p:spPr>
          <a:xfrm>
            <a:off x="5986205" y="2827470"/>
            <a:ext cx="2028696" cy="4616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s-ES" sz="2400" dirty="0" smtClean="0">
                <a:solidFill>
                  <a:schemeClr val="tx1"/>
                </a:solidFill>
              </a:rPr>
              <a:t>Aviación Naval</a:t>
            </a:r>
            <a:endParaRPr lang="es-EC" sz="2400" dirty="0">
              <a:solidFill>
                <a:schemeClr val="tx1"/>
              </a:solidFill>
            </a:endParaRPr>
          </a:p>
        </p:txBody>
      </p:sp>
      <p:sp>
        <p:nvSpPr>
          <p:cNvPr id="12" name="CuadroTexto 11"/>
          <p:cNvSpPr txBox="1"/>
          <p:nvPr/>
        </p:nvSpPr>
        <p:spPr>
          <a:xfrm>
            <a:off x="3827076" y="4520985"/>
            <a:ext cx="1127232" cy="46166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s-ES" sz="2400" dirty="0" smtClean="0"/>
              <a:t>Riesgos</a:t>
            </a:r>
            <a:endParaRPr lang="es-EC" sz="2400" dirty="0"/>
          </a:p>
        </p:txBody>
      </p:sp>
      <p:cxnSp>
        <p:nvCxnSpPr>
          <p:cNvPr id="22" name="Conector recto 21"/>
          <p:cNvCxnSpPr/>
          <p:nvPr/>
        </p:nvCxnSpPr>
        <p:spPr>
          <a:xfrm flipV="1">
            <a:off x="4333417" y="4357554"/>
            <a:ext cx="1" cy="249191"/>
          </a:xfrm>
          <a:prstGeom prst="line">
            <a:avLst/>
          </a:prstGeom>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6458093" y="3632828"/>
            <a:ext cx="2317814"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ES" dirty="0" smtClean="0"/>
              <a:t>TIEMPOS DE PAZ Y</a:t>
            </a:r>
          </a:p>
          <a:p>
            <a:pPr algn="ctr"/>
            <a:r>
              <a:rPr lang="es-ES" dirty="0" smtClean="0"/>
              <a:t> GUERRA</a:t>
            </a:r>
            <a:endParaRPr lang="es-EC" dirty="0"/>
          </a:p>
        </p:txBody>
      </p:sp>
      <p:cxnSp>
        <p:nvCxnSpPr>
          <p:cNvPr id="28" name="Conector recto de flecha 27"/>
          <p:cNvCxnSpPr>
            <a:endCxn id="25" idx="1"/>
          </p:cNvCxnSpPr>
          <p:nvPr/>
        </p:nvCxnSpPr>
        <p:spPr>
          <a:xfrm flipV="1">
            <a:off x="5820625" y="3981290"/>
            <a:ext cx="637468" cy="11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upo 8"/>
          <p:cNvGrpSpPr/>
          <p:nvPr/>
        </p:nvGrpSpPr>
        <p:grpSpPr>
          <a:xfrm>
            <a:off x="5399667" y="3058303"/>
            <a:ext cx="586538" cy="574525"/>
            <a:chOff x="5399667" y="3058303"/>
            <a:chExt cx="586538" cy="574525"/>
          </a:xfrm>
        </p:grpSpPr>
        <p:cxnSp>
          <p:nvCxnSpPr>
            <p:cNvPr id="10" name="Conector recto 9"/>
            <p:cNvCxnSpPr/>
            <p:nvPr/>
          </p:nvCxnSpPr>
          <p:spPr>
            <a:xfrm flipV="1">
              <a:off x="5399667" y="3068960"/>
              <a:ext cx="0" cy="563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endCxn id="5" idx="1"/>
            </p:cNvCxnSpPr>
            <p:nvPr/>
          </p:nvCxnSpPr>
          <p:spPr>
            <a:xfrm flipV="1">
              <a:off x="5399667" y="3058303"/>
              <a:ext cx="586538" cy="10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 name="Grupo 10"/>
          <p:cNvGrpSpPr/>
          <p:nvPr/>
        </p:nvGrpSpPr>
        <p:grpSpPr>
          <a:xfrm>
            <a:off x="3704877" y="4982650"/>
            <a:ext cx="1694790" cy="251333"/>
            <a:chOff x="3704877" y="4982650"/>
            <a:chExt cx="1694790" cy="251333"/>
          </a:xfrm>
        </p:grpSpPr>
        <p:cxnSp>
          <p:nvCxnSpPr>
            <p:cNvPr id="15" name="Conector recto 14"/>
            <p:cNvCxnSpPr>
              <a:stCxn id="12" idx="2"/>
            </p:cNvCxnSpPr>
            <p:nvPr/>
          </p:nvCxnSpPr>
          <p:spPr>
            <a:xfrm>
              <a:off x="4390692" y="4982650"/>
              <a:ext cx="0" cy="251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4390692" y="5233982"/>
              <a:ext cx="1008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endCxn id="7" idx="3"/>
            </p:cNvCxnSpPr>
            <p:nvPr/>
          </p:nvCxnSpPr>
          <p:spPr>
            <a:xfrm flipH="1">
              <a:off x="3704877" y="5233982"/>
              <a:ext cx="68581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6" name="Conector recto de flecha 25"/>
          <p:cNvCxnSpPr>
            <a:endCxn id="4" idx="2"/>
          </p:cNvCxnSpPr>
          <p:nvPr/>
        </p:nvCxnSpPr>
        <p:spPr>
          <a:xfrm flipV="1">
            <a:off x="3060601" y="3313366"/>
            <a:ext cx="0" cy="31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8712326" y="111502"/>
            <a:ext cx="386858" cy="461665"/>
          </a:xfrm>
          <a:prstGeom prst="rect">
            <a:avLst/>
          </a:prstGeom>
          <a:noFill/>
        </p:spPr>
        <p:txBody>
          <a:bodyPr wrap="square" rtlCol="0">
            <a:spAutoFit/>
          </a:bodyPr>
          <a:lstStyle/>
          <a:p>
            <a:r>
              <a:rPr lang="es-EC" sz="2400" b="1" dirty="0" smtClean="0"/>
              <a:t>8</a:t>
            </a:r>
            <a:endParaRPr lang="es-EC" b="1"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0"/>
                            </p:stCondLst>
                            <p:childTnLst>
                              <p:par>
                                <p:cTn id="20" presetID="6" presetClass="entr" presetSubtype="16"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par>
                          <p:cTn id="27" fill="hold">
                            <p:stCondLst>
                              <p:cond delay="0"/>
                            </p:stCondLst>
                            <p:childTnLst>
                              <p:par>
                                <p:cTn id="28" presetID="6"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p:stCondLst>
                              <p:cond delay="0"/>
                            </p:stCondLst>
                            <p:childTnLst>
                              <p:par>
                                <p:cTn id="36" presetID="6"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in)">
                                      <p:cBhvr>
                                        <p:cTn id="43" dur="2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par>
                          <p:cTn id="53" fill="hold">
                            <p:stCondLst>
                              <p:cond delay="0"/>
                            </p:stCondLst>
                            <p:childTnLst>
                              <p:par>
                                <p:cTn id="54" presetID="6" presetClass="entr" presetSubtype="1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circle(in)">
                                      <p:cBhvr>
                                        <p:cTn id="56" dur="2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par>
                          <p:cTn id="61" fill="hold">
                            <p:stCondLst>
                              <p:cond delay="0"/>
                            </p:stCondLst>
                            <p:childTnLst>
                              <p:par>
                                <p:cTn id="62" presetID="6" presetClass="entr" presetSubtype="16"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circle(in)">
                                      <p:cBhvr>
                                        <p:cTn id="64" dur="2000"/>
                                        <p:tgtEl>
                                          <p:spTgt spid="7"/>
                                        </p:tgtEl>
                                      </p:cBhvr>
                                    </p:animEffect>
                                  </p:childTnLst>
                                </p:cTn>
                              </p:par>
                            </p:childTnLst>
                          </p:cTn>
                        </p:par>
                        <p:par>
                          <p:cTn id="65" fill="hold">
                            <p:stCondLst>
                              <p:cond delay="2000"/>
                            </p:stCondLst>
                            <p:childTnLst>
                              <p:par>
                                <p:cTn id="66" presetID="6" presetClass="entr" presetSubtype="16"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circle(in)">
                                      <p:cBhvr>
                                        <p:cTn id="6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4" grpId="0" animBg="1"/>
      <p:bldP spid="5" grpId="0" animBg="1"/>
      <p:bldP spid="12"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dirty="0" smtClean="0"/>
              <a:t>UNIDADES – EQUIPOS NECESARIOS  CARACTERÍSTICAS</a:t>
            </a:r>
            <a:br>
              <a:rPr lang="es-ES" sz="4000" dirty="0" smtClean="0"/>
            </a:br>
            <a:endParaRPr lang="es-EC" sz="4000" dirty="0"/>
          </a:p>
        </p:txBody>
      </p:sp>
      <p:pic>
        <p:nvPicPr>
          <p:cNvPr id="1028" name="Picture 4" descr="http://www.helis.com/h/b230_armada_ecuad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067" y="3376464"/>
            <a:ext cx="4235403" cy="25533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http://i51.tinypic.com/121syzs.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69631" y="1628799"/>
            <a:ext cx="3974377" cy="2566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292080" y="2204864"/>
            <a:ext cx="2971070" cy="400110"/>
          </a:xfrm>
          <a:prstGeom prst="rect">
            <a:avLst/>
          </a:prstGeom>
          <a:noFill/>
        </p:spPr>
        <p:txBody>
          <a:bodyPr wrap="none" rtlCol="0">
            <a:spAutoFit/>
          </a:bodyPr>
          <a:lstStyle/>
          <a:p>
            <a:r>
              <a:rPr lang="es-ES" sz="2000" i="0" dirty="0" smtClean="0"/>
              <a:t>FRAGATAS MISILERAS</a:t>
            </a:r>
            <a:endParaRPr lang="es-EC" sz="2000" i="0" dirty="0"/>
          </a:p>
        </p:txBody>
      </p:sp>
      <p:sp>
        <p:nvSpPr>
          <p:cNvPr id="5" name="CuadroTexto 4"/>
          <p:cNvSpPr txBox="1"/>
          <p:nvPr/>
        </p:nvSpPr>
        <p:spPr>
          <a:xfrm>
            <a:off x="669630" y="4653136"/>
            <a:ext cx="3398313" cy="707886"/>
          </a:xfrm>
          <a:prstGeom prst="rect">
            <a:avLst/>
          </a:prstGeom>
          <a:noFill/>
        </p:spPr>
        <p:txBody>
          <a:bodyPr wrap="square" rtlCol="0">
            <a:spAutoFit/>
          </a:bodyPr>
          <a:lstStyle/>
          <a:p>
            <a:r>
              <a:rPr lang="es-ES" sz="2000" i="0" dirty="0" smtClean="0"/>
              <a:t>HELICÓPTEROS NAVALES</a:t>
            </a:r>
          </a:p>
          <a:p>
            <a:pPr algn="ctr"/>
            <a:r>
              <a:rPr lang="es-ES" sz="2000" i="0" dirty="0" smtClean="0"/>
              <a:t>BELL 230 – BELL 430</a:t>
            </a:r>
            <a:endParaRPr lang="es-EC" sz="2000" i="0" dirty="0"/>
          </a:p>
        </p:txBody>
      </p:sp>
      <p:graphicFrame>
        <p:nvGraphicFramePr>
          <p:cNvPr id="7" name="Tabla 6"/>
          <p:cNvGraphicFramePr>
            <a:graphicFrameLocks noGrp="1"/>
          </p:cNvGraphicFramePr>
          <p:nvPr>
            <p:extLst>
              <p:ext uri="{D42A27DB-BD31-4B8C-83A1-F6EECF244321}">
                <p14:modId xmlns:p14="http://schemas.microsoft.com/office/powerpoint/2010/main" val="2416840997"/>
              </p:ext>
            </p:extLst>
          </p:nvPr>
        </p:nvGraphicFramePr>
        <p:xfrm>
          <a:off x="266168" y="3951980"/>
          <a:ext cx="5213350" cy="2194560"/>
        </p:xfrm>
        <a:graphic>
          <a:graphicData uri="http://schemas.openxmlformats.org/drawingml/2006/table">
            <a:tbl>
              <a:tblPr firstRow="1" firstCol="1" bandRow="1">
                <a:tableStyleId>{5C22544A-7EE6-4342-B048-85BDC9FD1C3A}</a:tableStyleId>
              </a:tblPr>
              <a:tblGrid>
                <a:gridCol w="2606675"/>
                <a:gridCol w="2606675"/>
              </a:tblGrid>
              <a:tr h="30011">
                <a:tc gridSpan="2">
                  <a:txBody>
                    <a:bodyPr/>
                    <a:lstStyle/>
                    <a:p>
                      <a:pPr algn="ctr">
                        <a:lnSpc>
                          <a:spcPct val="150000"/>
                        </a:lnSpc>
                        <a:spcAft>
                          <a:spcPts val="0"/>
                        </a:spcAft>
                      </a:pPr>
                      <a:r>
                        <a:rPr lang="es-EC" sz="1600" dirty="0">
                          <a:solidFill>
                            <a:schemeClr val="tx1"/>
                          </a:solidFill>
                          <a:effectLst/>
                        </a:rPr>
                        <a:t>Plataforma de Vuelo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hMerge="1">
                  <a:txBody>
                    <a:bodyPr/>
                    <a:lstStyle/>
                    <a:p>
                      <a:endParaRPr lang="es-EC"/>
                    </a:p>
                  </a:txBody>
                  <a:tcPr/>
                </a:tc>
              </a:tr>
              <a:tr h="0">
                <a:tc>
                  <a:txBody>
                    <a:bodyPr/>
                    <a:lstStyle/>
                    <a:p>
                      <a:pPr algn="l">
                        <a:lnSpc>
                          <a:spcPct val="150000"/>
                        </a:lnSpc>
                        <a:spcAft>
                          <a:spcPts val="0"/>
                        </a:spcAft>
                      </a:pPr>
                      <a:r>
                        <a:rPr lang="es-EC" sz="1600" dirty="0">
                          <a:solidFill>
                            <a:schemeClr val="tx1"/>
                          </a:solidFill>
                          <a:effectLst/>
                        </a:rPr>
                        <a:t>Dimensiones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l">
                        <a:lnSpc>
                          <a:spcPct val="150000"/>
                        </a:lnSpc>
                        <a:spcAft>
                          <a:spcPts val="0"/>
                        </a:spcAft>
                      </a:pPr>
                      <a:r>
                        <a:rPr lang="es-EC" sz="1600">
                          <a:solidFill>
                            <a:schemeClr val="tx1"/>
                          </a:solidFill>
                          <a:effectLst/>
                        </a:rPr>
                        <a:t>24,30 x 11,70 mts</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r>
              <a:tr h="0">
                <a:tc>
                  <a:txBody>
                    <a:bodyPr/>
                    <a:lstStyle/>
                    <a:p>
                      <a:pPr algn="l">
                        <a:lnSpc>
                          <a:spcPct val="150000"/>
                        </a:lnSpc>
                        <a:spcAft>
                          <a:spcPts val="0"/>
                        </a:spcAft>
                      </a:pPr>
                      <a:r>
                        <a:rPr lang="es-EC" sz="1600" dirty="0">
                          <a:solidFill>
                            <a:schemeClr val="tx1"/>
                          </a:solidFill>
                          <a:effectLst/>
                        </a:rPr>
                        <a:t>Tipos de helicópteros a operar</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l">
                        <a:lnSpc>
                          <a:spcPct val="150000"/>
                        </a:lnSpc>
                        <a:spcAft>
                          <a:spcPts val="0"/>
                        </a:spcAft>
                      </a:pPr>
                      <a:r>
                        <a:rPr lang="es-EC" sz="1600" dirty="0">
                          <a:solidFill>
                            <a:schemeClr val="tx1"/>
                          </a:solidFill>
                          <a:effectLst/>
                        </a:rPr>
                        <a:t>Medios Bell 230,  Bell 430</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r>
              <a:tr h="0">
                <a:tc>
                  <a:txBody>
                    <a:bodyPr/>
                    <a:lstStyle/>
                    <a:p>
                      <a:pPr algn="l">
                        <a:lnSpc>
                          <a:spcPct val="150000"/>
                        </a:lnSpc>
                        <a:spcAft>
                          <a:spcPts val="0"/>
                        </a:spcAft>
                      </a:pPr>
                      <a:r>
                        <a:rPr lang="es-EC" sz="1600" dirty="0">
                          <a:solidFill>
                            <a:schemeClr val="tx1"/>
                          </a:solidFill>
                          <a:effectLst/>
                        </a:rPr>
                        <a:t>Capacidad operaciones nocturnas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l">
                        <a:lnSpc>
                          <a:spcPct val="150000"/>
                        </a:lnSpc>
                        <a:spcAft>
                          <a:spcPts val="0"/>
                        </a:spcAft>
                      </a:pPr>
                      <a:r>
                        <a:rPr lang="es-EC" sz="1600" dirty="0">
                          <a:solidFill>
                            <a:schemeClr val="tx1"/>
                          </a:solidFill>
                          <a:effectLst/>
                        </a:rPr>
                        <a:t>Luces de </a:t>
                      </a:r>
                      <a:r>
                        <a:rPr lang="es-EC" sz="1600" dirty="0" err="1">
                          <a:solidFill>
                            <a:schemeClr val="tx1"/>
                          </a:solidFill>
                          <a:effectLst/>
                        </a:rPr>
                        <a:t>apontamiento</a:t>
                      </a:r>
                      <a:r>
                        <a:rPr lang="es-EC" sz="1600" dirty="0">
                          <a:solidFill>
                            <a:schemeClr val="tx1"/>
                          </a:solidFill>
                          <a:effectLst/>
                        </a:rPr>
                        <a:t>, Horizonte estabilizado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0000"/>
                        <a:lumOff val="40000"/>
                      </a:schemeClr>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484025265"/>
              </p:ext>
            </p:extLst>
          </p:nvPr>
        </p:nvGraphicFramePr>
        <p:xfrm>
          <a:off x="3984230" y="1597701"/>
          <a:ext cx="5122912" cy="2194560"/>
        </p:xfrm>
        <a:graphic>
          <a:graphicData uri="http://schemas.openxmlformats.org/drawingml/2006/table">
            <a:tbl>
              <a:tblPr firstRow="1" firstCol="1" bandRow="1">
                <a:tableStyleId>{5C22544A-7EE6-4342-B048-85BDC9FD1C3A}</a:tableStyleId>
              </a:tblPr>
              <a:tblGrid>
                <a:gridCol w="2023708"/>
                <a:gridCol w="1256095"/>
                <a:gridCol w="1843109"/>
              </a:tblGrid>
              <a:tr h="346645">
                <a:tc gridSpan="3">
                  <a:txBody>
                    <a:bodyPr/>
                    <a:lstStyle/>
                    <a:p>
                      <a:pPr algn="ctr">
                        <a:lnSpc>
                          <a:spcPct val="150000"/>
                        </a:lnSpc>
                        <a:spcAft>
                          <a:spcPts val="0"/>
                        </a:spcAft>
                      </a:pPr>
                      <a:r>
                        <a:rPr lang="es-EC" sz="1600" dirty="0">
                          <a:solidFill>
                            <a:schemeClr val="tx1"/>
                          </a:solidFill>
                          <a:effectLst/>
                        </a:rPr>
                        <a:t>Datos Generales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hMerge="1">
                  <a:txBody>
                    <a:bodyPr/>
                    <a:lstStyle/>
                    <a:p>
                      <a:endParaRPr lang="es-EC"/>
                    </a:p>
                  </a:txBody>
                  <a:tcPr/>
                </a:tc>
                <a:tc hMerge="1">
                  <a:txBody>
                    <a:bodyPr/>
                    <a:lstStyle/>
                    <a:p>
                      <a:endParaRPr lang="es-EC"/>
                    </a:p>
                  </a:txBody>
                  <a:tcPr/>
                </a:tc>
              </a:tr>
              <a:tr h="346645">
                <a:tc rowSpan="2">
                  <a:txBody>
                    <a:bodyPr/>
                    <a:lstStyle/>
                    <a:p>
                      <a:pPr algn="ctr">
                        <a:lnSpc>
                          <a:spcPct val="150000"/>
                        </a:lnSpc>
                        <a:spcAft>
                          <a:spcPts val="0"/>
                        </a:spcAft>
                      </a:pPr>
                      <a:r>
                        <a:rPr lang="es-EC" sz="1600" dirty="0">
                          <a:solidFill>
                            <a:schemeClr val="tx1"/>
                          </a:solidFill>
                          <a:effectLst/>
                        </a:rPr>
                        <a:t>Dimensiones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nSpc>
                          <a:spcPct val="150000"/>
                        </a:lnSpc>
                        <a:spcAft>
                          <a:spcPts val="0"/>
                        </a:spcAft>
                      </a:pPr>
                      <a:r>
                        <a:rPr lang="es-EC" sz="1600" dirty="0">
                          <a:effectLst/>
                        </a:rPr>
                        <a:t>Largo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nSpc>
                          <a:spcPct val="150000"/>
                        </a:lnSpc>
                        <a:spcAft>
                          <a:spcPts val="0"/>
                        </a:spcAft>
                      </a:pPr>
                      <a:r>
                        <a:rPr lang="es-EC" sz="1600" dirty="0">
                          <a:effectLst/>
                        </a:rPr>
                        <a:t>600.5 pulgadas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0000"/>
                        <a:lumOff val="40000"/>
                      </a:schemeClr>
                    </a:solidFill>
                  </a:tcPr>
                </a:tc>
              </a:tr>
              <a:tr h="346645">
                <a:tc vMerge="1">
                  <a:txBody>
                    <a:bodyPr/>
                    <a:lstStyle/>
                    <a:p>
                      <a:endParaRPr lang="es-EC"/>
                    </a:p>
                  </a:txBody>
                  <a:tcPr/>
                </a:tc>
                <a:tc>
                  <a:txBody>
                    <a:bodyPr/>
                    <a:lstStyle/>
                    <a:p>
                      <a:pPr>
                        <a:lnSpc>
                          <a:spcPct val="150000"/>
                        </a:lnSpc>
                        <a:spcAft>
                          <a:spcPts val="0"/>
                        </a:spcAft>
                      </a:pPr>
                      <a:r>
                        <a:rPr lang="es-EC" sz="1600" dirty="0">
                          <a:effectLst/>
                        </a:rPr>
                        <a:t>Ancho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nSpc>
                          <a:spcPct val="150000"/>
                        </a:lnSpc>
                        <a:spcAft>
                          <a:spcPts val="0"/>
                        </a:spcAft>
                      </a:pPr>
                      <a:r>
                        <a:rPr lang="es-EC" sz="1600" dirty="0">
                          <a:effectLst/>
                        </a:rPr>
                        <a:t>140.3 pulgadas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0000"/>
                        <a:lumOff val="40000"/>
                      </a:schemeClr>
                    </a:solidFill>
                  </a:tcPr>
                </a:tc>
              </a:tr>
              <a:tr h="346645">
                <a:tc>
                  <a:txBody>
                    <a:bodyPr/>
                    <a:lstStyle/>
                    <a:p>
                      <a:pPr algn="ctr">
                        <a:lnSpc>
                          <a:spcPct val="150000"/>
                        </a:lnSpc>
                        <a:spcAft>
                          <a:spcPts val="0"/>
                        </a:spcAft>
                      </a:pPr>
                      <a:r>
                        <a:rPr lang="es-EC" sz="1600" dirty="0">
                          <a:solidFill>
                            <a:schemeClr val="tx1"/>
                          </a:solidFill>
                          <a:effectLst/>
                        </a:rPr>
                        <a:t>Autonomía máxima</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gridSpan="2">
                  <a:txBody>
                    <a:bodyPr/>
                    <a:lstStyle/>
                    <a:p>
                      <a:pPr>
                        <a:lnSpc>
                          <a:spcPct val="150000"/>
                        </a:lnSpc>
                        <a:spcAft>
                          <a:spcPts val="0"/>
                        </a:spcAft>
                      </a:pPr>
                      <a:r>
                        <a:rPr lang="es-EC" sz="1600">
                          <a:effectLst/>
                        </a:rPr>
                        <a:t>2.5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0000"/>
                        <a:lumOff val="40000"/>
                      </a:schemeClr>
                    </a:solidFill>
                  </a:tcPr>
                </a:tc>
                <a:tc hMerge="1">
                  <a:txBody>
                    <a:bodyPr/>
                    <a:lstStyle/>
                    <a:p>
                      <a:endParaRPr lang="es-EC"/>
                    </a:p>
                  </a:txBody>
                  <a:tcPr/>
                </a:tc>
              </a:tr>
              <a:tr h="346645">
                <a:tc>
                  <a:txBody>
                    <a:bodyPr/>
                    <a:lstStyle/>
                    <a:p>
                      <a:pPr algn="ctr">
                        <a:lnSpc>
                          <a:spcPct val="150000"/>
                        </a:lnSpc>
                        <a:spcAft>
                          <a:spcPts val="0"/>
                        </a:spcAft>
                      </a:pPr>
                      <a:r>
                        <a:rPr lang="es-EC" sz="1600" dirty="0">
                          <a:solidFill>
                            <a:schemeClr val="tx1"/>
                          </a:solidFill>
                          <a:effectLst/>
                        </a:rPr>
                        <a:t>Techo máximo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gridSpan="2">
                  <a:txBody>
                    <a:bodyPr/>
                    <a:lstStyle/>
                    <a:p>
                      <a:pPr>
                        <a:lnSpc>
                          <a:spcPct val="150000"/>
                        </a:lnSpc>
                        <a:spcAft>
                          <a:spcPts val="0"/>
                        </a:spcAft>
                      </a:pPr>
                      <a:r>
                        <a:rPr lang="es-EC" sz="1600">
                          <a:effectLst/>
                        </a:rPr>
                        <a:t>10000 pies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0000"/>
                        <a:lumOff val="40000"/>
                      </a:schemeClr>
                    </a:solidFill>
                  </a:tcPr>
                </a:tc>
                <a:tc hMerge="1">
                  <a:txBody>
                    <a:bodyPr/>
                    <a:lstStyle/>
                    <a:p>
                      <a:endParaRPr lang="es-EC"/>
                    </a:p>
                  </a:txBody>
                  <a:tcPr/>
                </a:tc>
              </a:tr>
              <a:tr h="346645">
                <a:tc>
                  <a:txBody>
                    <a:bodyPr/>
                    <a:lstStyle/>
                    <a:p>
                      <a:pPr algn="ctr">
                        <a:lnSpc>
                          <a:spcPct val="150000"/>
                        </a:lnSpc>
                        <a:spcAft>
                          <a:spcPts val="0"/>
                        </a:spcAft>
                      </a:pPr>
                      <a:r>
                        <a:rPr lang="es-EC" sz="1600" dirty="0">
                          <a:solidFill>
                            <a:schemeClr val="tx1"/>
                          </a:solidFill>
                          <a:effectLst/>
                        </a:rPr>
                        <a:t>Dotación </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gridSpan="2">
                  <a:txBody>
                    <a:bodyPr/>
                    <a:lstStyle/>
                    <a:p>
                      <a:pPr>
                        <a:lnSpc>
                          <a:spcPct val="150000"/>
                        </a:lnSpc>
                        <a:spcAft>
                          <a:spcPts val="0"/>
                        </a:spcAft>
                      </a:pPr>
                      <a:r>
                        <a:rPr lang="es-EC" sz="1600" dirty="0">
                          <a:effectLst/>
                        </a:rPr>
                        <a:t>4 personas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0000"/>
                        <a:lumOff val="40000"/>
                      </a:schemeClr>
                    </a:solidFill>
                  </a:tcPr>
                </a:tc>
                <a:tc hMerge="1">
                  <a:txBody>
                    <a:bodyPr/>
                    <a:lstStyle/>
                    <a:p>
                      <a:endParaRPr lang="es-EC"/>
                    </a:p>
                  </a:txBody>
                  <a:tcPr/>
                </a:tc>
              </a:tr>
            </a:tbl>
          </a:graphicData>
        </a:graphic>
      </p:graphicFrame>
      <p:sp>
        <p:nvSpPr>
          <p:cNvPr id="3" name="Rectángulo redondeado 2"/>
          <p:cNvSpPr/>
          <p:nvPr/>
        </p:nvSpPr>
        <p:spPr>
          <a:xfrm>
            <a:off x="1078496" y="1870338"/>
            <a:ext cx="6987007" cy="3795278"/>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0" u="sng" dirty="0" smtClean="0">
                <a:solidFill>
                  <a:schemeClr val="tx1"/>
                </a:solidFill>
              </a:rPr>
              <a:t>EQUIPOS NECESARIOS</a:t>
            </a:r>
          </a:p>
          <a:p>
            <a:pPr marL="342900" indent="-342900">
              <a:buFont typeface="+mj-lt"/>
              <a:buAutoNum type="arabicPeriod"/>
            </a:pPr>
            <a:r>
              <a:rPr lang="es-EC" i="0" dirty="0" smtClean="0">
                <a:solidFill>
                  <a:schemeClr val="tx1"/>
                </a:solidFill>
              </a:rPr>
              <a:t>Horizonte </a:t>
            </a:r>
            <a:r>
              <a:rPr lang="es-EC" i="0" dirty="0">
                <a:solidFill>
                  <a:schemeClr val="tx1"/>
                </a:solidFill>
              </a:rPr>
              <a:t>artificial </a:t>
            </a:r>
            <a:r>
              <a:rPr lang="es-EC" i="0" dirty="0" err="1">
                <a:solidFill>
                  <a:schemeClr val="tx1"/>
                </a:solidFill>
              </a:rPr>
              <a:t>giroestabilizado</a:t>
            </a:r>
            <a:r>
              <a:rPr lang="es-EC" i="0" dirty="0">
                <a:solidFill>
                  <a:schemeClr val="tx1"/>
                </a:solidFill>
              </a:rPr>
              <a:t>. </a:t>
            </a:r>
          </a:p>
          <a:p>
            <a:pPr marL="342900" indent="-342900">
              <a:buFont typeface="+mj-lt"/>
              <a:buAutoNum type="arabicPeriod"/>
            </a:pPr>
            <a:r>
              <a:rPr lang="es-EC" i="0" dirty="0" smtClean="0">
                <a:solidFill>
                  <a:schemeClr val="tx1"/>
                </a:solidFill>
              </a:rPr>
              <a:t>ITD</a:t>
            </a:r>
            <a:endParaRPr lang="es-EC" i="0" dirty="0">
              <a:solidFill>
                <a:schemeClr val="tx1"/>
              </a:solidFill>
            </a:endParaRPr>
          </a:p>
          <a:p>
            <a:pPr marL="342900" indent="-342900">
              <a:buFont typeface="+mj-lt"/>
              <a:buAutoNum type="arabicPeriod"/>
            </a:pPr>
            <a:r>
              <a:rPr lang="es-EC" i="0" dirty="0">
                <a:solidFill>
                  <a:schemeClr val="tx1"/>
                </a:solidFill>
              </a:rPr>
              <a:t>Luces de cubierta </a:t>
            </a:r>
            <a:r>
              <a:rPr lang="es-EC" i="0" dirty="0" smtClean="0">
                <a:solidFill>
                  <a:schemeClr val="tx1"/>
                </a:solidFill>
              </a:rPr>
              <a:t>de</a:t>
            </a:r>
            <a:endParaRPr lang="es-EC" i="0" dirty="0">
              <a:solidFill>
                <a:schemeClr val="tx1"/>
              </a:solidFill>
            </a:endParaRPr>
          </a:p>
          <a:p>
            <a:pPr marL="342900" indent="-342900">
              <a:buFont typeface="+mj-lt"/>
              <a:buAutoNum type="arabicPeriod"/>
            </a:pPr>
            <a:r>
              <a:rPr lang="es-EC" i="0" dirty="0">
                <a:solidFill>
                  <a:schemeClr val="tx1"/>
                </a:solidFill>
              </a:rPr>
              <a:t>Radares: táctico y de navegación.  </a:t>
            </a:r>
          </a:p>
          <a:p>
            <a:pPr marL="342900" indent="-342900">
              <a:buFont typeface="+mj-lt"/>
              <a:buAutoNum type="arabicPeriod"/>
            </a:pPr>
            <a:r>
              <a:rPr lang="es-EC" i="0" dirty="0">
                <a:solidFill>
                  <a:schemeClr val="tx1"/>
                </a:solidFill>
              </a:rPr>
              <a:t>Faro rotatorio y luz de tope.</a:t>
            </a:r>
          </a:p>
          <a:p>
            <a:pPr marL="342900" indent="-342900">
              <a:buFont typeface="+mj-lt"/>
              <a:buAutoNum type="arabicPeriod"/>
            </a:pPr>
            <a:r>
              <a:rPr lang="es-EC" i="0" dirty="0">
                <a:solidFill>
                  <a:schemeClr val="tx1"/>
                </a:solidFill>
              </a:rPr>
              <a:t>Señales luminosas en caso de </a:t>
            </a:r>
            <a:r>
              <a:rPr lang="es-EC" i="0" dirty="0" smtClean="0">
                <a:solidFill>
                  <a:schemeClr val="tx1"/>
                </a:solidFill>
              </a:rPr>
              <a:t>emergencia</a:t>
            </a:r>
            <a:endParaRPr lang="es-EC" i="0" dirty="0">
              <a:solidFill>
                <a:schemeClr val="tx1"/>
              </a:solidFill>
            </a:endParaRPr>
          </a:p>
          <a:p>
            <a:pPr marL="342900" indent="-342900">
              <a:buFont typeface="+mj-lt"/>
              <a:buAutoNum type="arabicPeriod"/>
            </a:pPr>
            <a:r>
              <a:rPr lang="es-EC" i="0" dirty="0">
                <a:solidFill>
                  <a:schemeClr val="tx1"/>
                </a:solidFill>
              </a:rPr>
              <a:t>Sistema eléctrico de emergencia </a:t>
            </a:r>
            <a:r>
              <a:rPr lang="es-EC" i="0" dirty="0" smtClean="0">
                <a:solidFill>
                  <a:schemeClr val="tx1"/>
                </a:solidFill>
              </a:rPr>
              <a:t>Sistema </a:t>
            </a:r>
            <a:r>
              <a:rPr lang="es-EC" i="0" dirty="0" err="1">
                <a:solidFill>
                  <a:schemeClr val="tx1"/>
                </a:solidFill>
              </a:rPr>
              <a:t>contraincendio</a:t>
            </a:r>
            <a:r>
              <a:rPr lang="es-EC" i="0" dirty="0">
                <a:solidFill>
                  <a:schemeClr val="tx1"/>
                </a:solidFill>
              </a:rPr>
              <a:t>. </a:t>
            </a:r>
          </a:p>
          <a:p>
            <a:pPr marL="342900" indent="-342900">
              <a:buFont typeface="+mj-lt"/>
              <a:buAutoNum type="arabicPeriod"/>
            </a:pPr>
            <a:r>
              <a:rPr lang="es-EC" i="0" dirty="0">
                <a:solidFill>
                  <a:schemeClr val="tx1"/>
                </a:solidFill>
              </a:rPr>
              <a:t>Bote y maniobra de rescate. </a:t>
            </a:r>
          </a:p>
        </p:txBody>
      </p:sp>
      <p:sp>
        <p:nvSpPr>
          <p:cNvPr id="6" name="Rectángulo redondeado 5"/>
          <p:cNvSpPr/>
          <p:nvPr/>
        </p:nvSpPr>
        <p:spPr>
          <a:xfrm>
            <a:off x="2015715" y="2203433"/>
            <a:ext cx="5112568" cy="3560330"/>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0" u="sng" dirty="0" smtClean="0">
                <a:solidFill>
                  <a:schemeClr val="tx1"/>
                </a:solidFill>
              </a:rPr>
              <a:t>EQUIPOS NECESARIOS HELICÓPTERO</a:t>
            </a:r>
          </a:p>
          <a:p>
            <a:pPr marL="342900" indent="-342900">
              <a:buFont typeface="+mj-lt"/>
              <a:buAutoNum type="arabicPeriod"/>
            </a:pPr>
            <a:r>
              <a:rPr lang="es-EC" i="0" dirty="0" smtClean="0">
                <a:solidFill>
                  <a:schemeClr val="tx1"/>
                </a:solidFill>
              </a:rPr>
              <a:t>Piloto </a:t>
            </a:r>
            <a:r>
              <a:rPr lang="es-EC" i="0" dirty="0">
                <a:solidFill>
                  <a:schemeClr val="tx1"/>
                </a:solidFill>
              </a:rPr>
              <a:t>automático </a:t>
            </a:r>
          </a:p>
          <a:p>
            <a:pPr marL="342900" indent="-342900">
              <a:buFont typeface="+mj-lt"/>
              <a:buAutoNum type="arabicPeriod"/>
            </a:pPr>
            <a:r>
              <a:rPr lang="es-EC" i="0" dirty="0">
                <a:solidFill>
                  <a:schemeClr val="tx1"/>
                </a:solidFill>
              </a:rPr>
              <a:t>Radar</a:t>
            </a:r>
          </a:p>
          <a:p>
            <a:pPr marL="342900" indent="-342900">
              <a:buFont typeface="+mj-lt"/>
              <a:buAutoNum type="arabicPeriod"/>
            </a:pPr>
            <a:r>
              <a:rPr lang="es-EC" i="0" dirty="0">
                <a:solidFill>
                  <a:schemeClr val="tx1"/>
                </a:solidFill>
              </a:rPr>
              <a:t>Radio-altímetro</a:t>
            </a:r>
          </a:p>
          <a:p>
            <a:pPr marL="342900" indent="-342900">
              <a:buFont typeface="+mj-lt"/>
              <a:buAutoNum type="arabicPeriod"/>
            </a:pPr>
            <a:r>
              <a:rPr lang="es-EC" i="0" dirty="0">
                <a:solidFill>
                  <a:schemeClr val="tx1"/>
                </a:solidFill>
              </a:rPr>
              <a:t>Sistema Electroóptico </a:t>
            </a:r>
          </a:p>
          <a:p>
            <a:pPr marL="342900" indent="-342900">
              <a:buFont typeface="+mj-lt"/>
              <a:buAutoNum type="arabicPeriod"/>
            </a:pPr>
            <a:r>
              <a:rPr lang="es-EC" i="0" dirty="0">
                <a:solidFill>
                  <a:schemeClr val="tx1"/>
                </a:solidFill>
              </a:rPr>
              <a:t>Sistema de Alerta de Proximidad de Tierra (EGPWS)</a:t>
            </a:r>
          </a:p>
          <a:p>
            <a:pPr marL="342900" indent="-342900">
              <a:buFont typeface="+mj-lt"/>
              <a:buAutoNum type="arabicPeriod"/>
            </a:pPr>
            <a:r>
              <a:rPr lang="es-EC" i="0" dirty="0">
                <a:solidFill>
                  <a:schemeClr val="tx1"/>
                </a:solidFill>
              </a:rPr>
              <a:t>Equipos de comunicaciones </a:t>
            </a:r>
          </a:p>
          <a:p>
            <a:pPr marL="342900" indent="-342900">
              <a:buFont typeface="+mj-lt"/>
              <a:buAutoNum type="arabicPeriod"/>
            </a:pPr>
            <a:r>
              <a:rPr lang="es-EC" i="0" dirty="0">
                <a:solidFill>
                  <a:schemeClr val="tx1"/>
                </a:solidFill>
              </a:rPr>
              <a:t>Instrumentos de indicación de altitud </a:t>
            </a:r>
          </a:p>
          <a:p>
            <a:pPr marL="342900" indent="-342900">
              <a:buFont typeface="+mj-lt"/>
              <a:buAutoNum type="arabicPeriod"/>
            </a:pPr>
            <a:r>
              <a:rPr lang="es-EC" i="0" dirty="0">
                <a:solidFill>
                  <a:schemeClr val="tx1"/>
                </a:solidFill>
              </a:rPr>
              <a:t>Sistema de flotadores de emergencia </a:t>
            </a:r>
          </a:p>
          <a:p>
            <a:pPr marL="342900" indent="-342900">
              <a:buFont typeface="+mj-lt"/>
              <a:buAutoNum type="arabicPeriod"/>
            </a:pPr>
            <a:r>
              <a:rPr lang="es-EC" i="0" dirty="0">
                <a:solidFill>
                  <a:schemeClr val="tx1"/>
                </a:solidFill>
              </a:rPr>
              <a:t>Puertas y ventanas de egreso de emergencia</a:t>
            </a:r>
          </a:p>
        </p:txBody>
      </p:sp>
      <p:sp>
        <p:nvSpPr>
          <p:cNvPr id="11" name="CuadroTexto 10"/>
          <p:cNvSpPr txBox="1"/>
          <p:nvPr/>
        </p:nvSpPr>
        <p:spPr>
          <a:xfrm>
            <a:off x="8712326" y="111502"/>
            <a:ext cx="386858" cy="461665"/>
          </a:xfrm>
          <a:prstGeom prst="rect">
            <a:avLst/>
          </a:prstGeom>
          <a:noFill/>
        </p:spPr>
        <p:txBody>
          <a:bodyPr wrap="square" rtlCol="0">
            <a:spAutoFit/>
          </a:bodyPr>
          <a:lstStyle/>
          <a:p>
            <a:r>
              <a:rPr lang="es-EC" sz="2400" b="1" dirty="0" smtClean="0"/>
              <a:t>9</a:t>
            </a:r>
            <a:endParaRPr lang="es-EC" b="1" dirty="0"/>
          </a:p>
        </p:txBody>
      </p:sp>
    </p:spTree>
    <p:extLst>
      <p:ext uri="{BB962C8B-B14F-4D97-AF65-F5344CB8AC3E}">
        <p14:creationId xmlns:p14="http://schemas.microsoft.com/office/powerpoint/2010/main" val="23984513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xit" presetSubtype="10" fill="hold" nodeType="clickEffect">
                                  <p:stCondLst>
                                    <p:cond delay="0"/>
                                  </p:stCondLst>
                                  <p:childTnLst>
                                    <p:animEffect transition="out" filter="randombar(horizontal)">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randombar(horizontal)">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animBg="1"/>
      <p:bldP spid="3" grpId="1" animBg="1"/>
      <p:bldP spid="6" grpId="0" animBg="1"/>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2_Diseño predeterminad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10253</TotalTime>
  <Words>1273</Words>
  <Application>Microsoft Office PowerPoint</Application>
  <PresentationFormat>Presentación en pantalla (4:3)</PresentationFormat>
  <Paragraphs>247</Paragraphs>
  <Slides>25</Slides>
  <Notes>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AR JULIAN</vt:lpstr>
      <vt:lpstr>Arial</vt:lpstr>
      <vt:lpstr>Calibri</vt:lpstr>
      <vt:lpstr>Comic Sans MS</vt:lpstr>
      <vt:lpstr>Copperplate Gothic Bold</vt:lpstr>
      <vt:lpstr>Times New Roman</vt:lpstr>
      <vt:lpstr>Diseño personalizado</vt:lpstr>
      <vt:lpstr>2_Diseño predeterminado</vt:lpstr>
      <vt:lpstr>Presentación de PowerPoint</vt:lpstr>
      <vt:lpstr>Presentación de PowerPoint</vt:lpstr>
      <vt:lpstr>Presentación de PowerPoint</vt:lpstr>
      <vt:lpstr>PLANTEAMIENTO DEL PROBLEMA</vt:lpstr>
      <vt:lpstr>OBJETIVOS</vt:lpstr>
      <vt:lpstr>Presentación de PowerPoint</vt:lpstr>
      <vt:lpstr>MARCO TEÓRICO </vt:lpstr>
      <vt:lpstr>OPERACIONES NAVALES </vt:lpstr>
      <vt:lpstr>UNIDADES – EQUIPOS NECESARIOS  CARACTERÍSTICAS </vt:lpstr>
      <vt:lpstr>PREPARACIÓN DEL PERSONAL FRAGATAS MISILERAS</vt:lpstr>
      <vt:lpstr>PREPARACIÓN -PERSONAL DE LA AVIACIÓN</vt:lpstr>
      <vt:lpstr>PROCEDIMIENTOS</vt:lpstr>
      <vt:lpstr>CUADRO DE SINIESTRALIDAD COAVNA 2015</vt:lpstr>
      <vt:lpstr>FISIOLOGÍA HUMANA  DESORIENTACIÓN ESPACIAL</vt:lpstr>
      <vt:lpstr>METODOLOGÍA DE LA INVESTIGACIÓN</vt:lpstr>
      <vt:lpstr>PREGUNTAS REALIZADAS</vt:lpstr>
      <vt:lpstr>PROPUESTA</vt:lpstr>
      <vt:lpstr>DISEÑO DE LA PROPUESTA</vt:lpstr>
      <vt:lpstr>Presentación de PowerPoint</vt:lpstr>
      <vt:lpstr>CONTENIDO </vt:lpstr>
      <vt:lpstr>CONCLUSIONES</vt:lpstr>
      <vt:lpstr>CONCLUSIONES</vt:lpstr>
      <vt:lpstr>RECOMENDACIONES</vt:lpstr>
      <vt:lpstr>RECOMENDACIONES</vt:lpstr>
      <vt:lpstr>GRACIAS POR SU ATENCIÓN</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kevin arias</cp:lastModifiedBy>
  <cp:revision>854</cp:revision>
  <dcterms:created xsi:type="dcterms:W3CDTF">2008-02-13T16:07:44Z</dcterms:created>
  <dcterms:modified xsi:type="dcterms:W3CDTF">2015-12-10T16:40:15Z</dcterms:modified>
</cp:coreProperties>
</file>