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embeddedFontLst>
    <p:embeddedFont>
      <p:font typeface="Roboto Thin" panose="020B0604020202020204" charset="0"/>
      <p:regular r:id="rId34"/>
      <p:bold r:id="rId35"/>
      <p:italic r:id="rId36"/>
      <p:boldItalic r:id="rId37"/>
    </p:embeddedFont>
    <p:embeddedFont>
      <p:font typeface="Roboto Medium" panose="020B0604020202020204" charset="0"/>
      <p:regular r:id="rId38"/>
      <p:bold r:id="rId39"/>
      <p:italic r:id="rId40"/>
      <p:boldItalic r:id="rId41"/>
    </p:embeddedFont>
    <p:embeddedFont>
      <p:font typeface="Lato" panose="020B0604020202020204" charset="0"/>
      <p:regular r:id="rId42"/>
      <p:bold r:id="rId43"/>
      <p:italic r:id="rId44"/>
      <p:boldItalic r:id="rId45"/>
    </p:embeddedFont>
    <p:embeddedFont>
      <p:font typeface="Raleway" panose="020B0604020202020204" charset="0"/>
      <p:regular r:id="rId46"/>
      <p:bold r:id="rId47"/>
      <p:italic r:id="rId48"/>
      <p:boldItalic r:id="rId49"/>
    </p:embeddedFont>
    <p:embeddedFont>
      <p:font typeface="Roboto" panose="020B060402020202020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C033D0E-B859-49BE-A3B0-DCDB3DFB8926}">
  <a:tblStyle styleId="{EC033D0E-B859-49BE-A3B0-DCDB3DFB892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4" name="Shape 3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0" name="Shape 3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1" name="Shape 3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3" name="Shape 3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 name="Shape 3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7" name="Shape 4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3" name="Shape 4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0" name="Shape 4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7" name="Shape 4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4" name="Shape 4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1" name="Shape 4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8" name="Shape 4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5" name="Shape 4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2" name="Shape 4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9" name="Shape 4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5" name="Shape 4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2" name="Shape 50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6" name="Shape 5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Shape 5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4" name="Shape 5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Shape 5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6" name="Shape 5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1" name="Shape 11"/>
          <p:cNvGrpSpPr/>
          <p:nvPr/>
        </p:nvGrpSpPr>
        <p:grpSpPr>
          <a:xfrm>
            <a:off x="830392" y="1191256"/>
            <a:ext cx="745763" cy="45826"/>
            <a:chOff x="4580561" y="2589004"/>
            <a:chExt cx="1064464" cy="25200"/>
          </a:xfrm>
        </p:grpSpPr>
        <p:sp>
          <p:nvSpPr>
            <p:cNvPr id="12" name="Shape 1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Shape 14"/>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a:endParaRPr/>
          </a:p>
        </p:txBody>
      </p:sp>
      <p:sp>
        <p:nvSpPr>
          <p:cNvPr id="15" name="Shape 15"/>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6" name="Shape 1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Shape 8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Shape 18"/>
          <p:cNvGrpSpPr/>
          <p:nvPr/>
        </p:nvGrpSpPr>
        <p:grpSpPr>
          <a:xfrm>
            <a:off x="830392" y="1191256"/>
            <a:ext cx="745763" cy="45826"/>
            <a:chOff x="4580561" y="2589004"/>
            <a:chExt cx="1064464" cy="25200"/>
          </a:xfrm>
        </p:grpSpPr>
        <p:sp>
          <p:nvSpPr>
            <p:cNvPr id="19" name="Shape 19"/>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1" name="Shape 21"/>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22" name="Shape 2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Shape 2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5" name="Shape 25"/>
          <p:cNvGrpSpPr/>
          <p:nvPr/>
        </p:nvGrpSpPr>
        <p:grpSpPr>
          <a:xfrm>
            <a:off x="830392" y="1191256"/>
            <a:ext cx="745763" cy="45826"/>
            <a:chOff x="4580561" y="2589004"/>
            <a:chExt cx="1064464" cy="25200"/>
          </a:xfrm>
        </p:grpSpPr>
        <p:sp>
          <p:nvSpPr>
            <p:cNvPr id="26" name="Shape 2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8" name="Shape 2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29" name="Shape 29"/>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0" name="Shape 3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Shape 32"/>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3" name="Shape 33"/>
          <p:cNvGrpSpPr/>
          <p:nvPr/>
        </p:nvGrpSpPr>
        <p:grpSpPr>
          <a:xfrm>
            <a:off x="830392" y="1191256"/>
            <a:ext cx="745763" cy="45826"/>
            <a:chOff x="4580561" y="2589004"/>
            <a:chExt cx="1064464" cy="25200"/>
          </a:xfrm>
        </p:grpSpPr>
        <p:sp>
          <p:nvSpPr>
            <p:cNvPr id="34" name="Shape 3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6" name="Shape 3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37" name="Shape 37"/>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8" name="Shape 38"/>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9" name="Shape 3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Shape 41"/>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2" name="Shape 42"/>
          <p:cNvGrpSpPr/>
          <p:nvPr/>
        </p:nvGrpSpPr>
        <p:grpSpPr>
          <a:xfrm>
            <a:off x="830392" y="1191256"/>
            <a:ext cx="745763" cy="45826"/>
            <a:chOff x="4580561" y="2589004"/>
            <a:chExt cx="1064464" cy="25200"/>
          </a:xfrm>
        </p:grpSpPr>
        <p:sp>
          <p:nvSpPr>
            <p:cNvPr id="43" name="Shape 43"/>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5" name="Shape 4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46" name="Shape 4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Shape 48"/>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9" name="Shape 49"/>
          <p:cNvGrpSpPr/>
          <p:nvPr/>
        </p:nvGrpSpPr>
        <p:grpSpPr>
          <a:xfrm>
            <a:off x="830392" y="1191256"/>
            <a:ext cx="745763" cy="45826"/>
            <a:chOff x="4580561" y="2589004"/>
            <a:chExt cx="1064464" cy="25200"/>
          </a:xfrm>
        </p:grpSpPr>
        <p:sp>
          <p:nvSpPr>
            <p:cNvPr id="50" name="Shape 50"/>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2" name="Shape 52"/>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53" name="Shape 53"/>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54" name="Shape 5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Shape 56"/>
          <p:cNvGrpSpPr/>
          <p:nvPr/>
        </p:nvGrpSpPr>
        <p:grpSpPr>
          <a:xfrm>
            <a:off x="830392" y="4169130"/>
            <a:ext cx="745763" cy="45826"/>
            <a:chOff x="4580561" y="2589004"/>
            <a:chExt cx="1064464" cy="25200"/>
          </a:xfrm>
        </p:grpSpPr>
        <p:sp>
          <p:nvSpPr>
            <p:cNvPr id="57" name="Shape 57"/>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59" name="Shape 59"/>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60" name="Shape 6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300"/>
              <a:buNone/>
              <a:defRPr/>
            </a:lvl1pPr>
          </a:lstStyle>
          <a:p>
            <a:endParaRPr/>
          </a:p>
        </p:txBody>
      </p:sp>
      <p:sp>
        <p:nvSpPr>
          <p:cNvPr id="72" name="Shape 7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Shape 74"/>
          <p:cNvGrpSpPr/>
          <p:nvPr/>
        </p:nvGrpSpPr>
        <p:grpSpPr>
          <a:xfrm>
            <a:off x="830392" y="4169130"/>
            <a:ext cx="745763" cy="45826"/>
            <a:chOff x="4580561" y="2589004"/>
            <a:chExt cx="1064464" cy="25200"/>
          </a:xfrm>
        </p:grpSpPr>
        <p:sp>
          <p:nvSpPr>
            <p:cNvPr id="75" name="Shape 75"/>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77" name="Shape 77"/>
          <p:cNvSpPr txBox="1">
            <a:spLocks noGrp="1"/>
          </p:cNvSpPr>
          <p:nvPr>
            <p:ph type="title"/>
          </p:nvPr>
        </p:nvSpPr>
        <p:spPr>
          <a:xfrm>
            <a:off x="729450" y="733950"/>
            <a:ext cx="7688400" cy="12447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endParaRPr/>
          </a:p>
        </p:txBody>
      </p:sp>
      <p:sp>
        <p:nvSpPr>
          <p:cNvPr id="78" name="Shape 78"/>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lstStyle>
            <a:lvl1pPr marL="457200" lvl="0" indent="-311150" rtl="0">
              <a:spcBef>
                <a:spcPts val="0"/>
              </a:spcBef>
              <a:spcAft>
                <a:spcPts val="0"/>
              </a:spcAft>
              <a:buClr>
                <a:schemeClr val="lt1"/>
              </a:buClr>
              <a:buSzPts val="1300"/>
              <a:buChar char="●"/>
              <a:defRPr>
                <a:solidFill>
                  <a:schemeClr val="lt1"/>
                </a:solidFill>
              </a:defRPr>
            </a:lvl1pPr>
            <a:lvl2pPr marL="914400" lvl="1" indent="-298450" rtl="0">
              <a:spcBef>
                <a:spcPts val="1600"/>
              </a:spcBef>
              <a:spcAft>
                <a:spcPts val="0"/>
              </a:spcAft>
              <a:buClr>
                <a:schemeClr val="lt1"/>
              </a:buClr>
              <a:buSzPts val="1100"/>
              <a:buChar char="○"/>
              <a:defRPr>
                <a:solidFill>
                  <a:schemeClr val="lt1"/>
                </a:solidFill>
              </a:defRPr>
            </a:lvl2pPr>
            <a:lvl3pPr marL="1371600" lvl="2" indent="-298450" rtl="0">
              <a:spcBef>
                <a:spcPts val="1600"/>
              </a:spcBef>
              <a:spcAft>
                <a:spcPts val="0"/>
              </a:spcAft>
              <a:buClr>
                <a:schemeClr val="lt1"/>
              </a:buClr>
              <a:buSzPts val="1100"/>
              <a:buChar char="■"/>
              <a:defRPr>
                <a:solidFill>
                  <a:schemeClr val="lt1"/>
                </a:solidFill>
              </a:defRPr>
            </a:lvl3pPr>
            <a:lvl4pPr marL="1828800" lvl="3" indent="-298450" rtl="0">
              <a:spcBef>
                <a:spcPts val="1600"/>
              </a:spcBef>
              <a:spcAft>
                <a:spcPts val="0"/>
              </a:spcAft>
              <a:buClr>
                <a:schemeClr val="lt1"/>
              </a:buClr>
              <a:buSzPts val="1100"/>
              <a:buChar char="●"/>
              <a:defRPr>
                <a:solidFill>
                  <a:schemeClr val="lt1"/>
                </a:solidFill>
              </a:defRPr>
            </a:lvl4pPr>
            <a:lvl5pPr marL="2286000" lvl="4" indent="-298450" rtl="0">
              <a:spcBef>
                <a:spcPts val="1600"/>
              </a:spcBef>
              <a:spcAft>
                <a:spcPts val="0"/>
              </a:spcAft>
              <a:buClr>
                <a:schemeClr val="lt1"/>
              </a:buClr>
              <a:buSzPts val="1100"/>
              <a:buChar char="○"/>
              <a:defRPr>
                <a:solidFill>
                  <a:schemeClr val="lt1"/>
                </a:solidFill>
              </a:defRPr>
            </a:lvl5pPr>
            <a:lvl6pPr marL="2743200" lvl="5" indent="-298450" rtl="0">
              <a:spcBef>
                <a:spcPts val="1600"/>
              </a:spcBef>
              <a:spcAft>
                <a:spcPts val="0"/>
              </a:spcAft>
              <a:buClr>
                <a:schemeClr val="lt1"/>
              </a:buClr>
              <a:buSzPts val="1100"/>
              <a:buChar char="■"/>
              <a:defRPr>
                <a:solidFill>
                  <a:schemeClr val="lt1"/>
                </a:solidFill>
              </a:defRPr>
            </a:lvl6pPr>
            <a:lvl7pPr marL="3200400" lvl="6" indent="-298450" rtl="0">
              <a:spcBef>
                <a:spcPts val="1600"/>
              </a:spcBef>
              <a:spcAft>
                <a:spcPts val="0"/>
              </a:spcAft>
              <a:buClr>
                <a:schemeClr val="lt1"/>
              </a:buClr>
              <a:buSzPts val="1100"/>
              <a:buChar char="●"/>
              <a:defRPr>
                <a:solidFill>
                  <a:schemeClr val="lt1"/>
                </a:solidFill>
              </a:defRPr>
            </a:lvl7pPr>
            <a:lvl8pPr marL="3657600" lvl="7" indent="-298450" rtl="0">
              <a:spcBef>
                <a:spcPts val="1600"/>
              </a:spcBef>
              <a:spcAft>
                <a:spcPts val="0"/>
              </a:spcAft>
              <a:buClr>
                <a:schemeClr val="lt1"/>
              </a:buClr>
              <a:buSzPts val="1100"/>
              <a:buChar char="○"/>
              <a:defRPr>
                <a:solidFill>
                  <a:schemeClr val="lt1"/>
                </a:solidFill>
              </a:defRPr>
            </a:lvl8pPr>
            <a:lvl9pPr marL="4114800" lvl="8" indent="-298450" rtl="0">
              <a:spcBef>
                <a:spcPts val="1600"/>
              </a:spcBef>
              <a:spcAft>
                <a:spcPts val="1600"/>
              </a:spcAft>
              <a:buClr>
                <a:schemeClr val="lt1"/>
              </a:buClr>
              <a:buSzPts val="1100"/>
              <a:buChar char="■"/>
              <a:defRPr>
                <a:solidFill>
                  <a:schemeClr val="lt1"/>
                </a:solidFill>
              </a:defRPr>
            </a:lvl9pPr>
          </a:lstStyle>
          <a:p>
            <a:endParaRPr/>
          </a:p>
        </p:txBody>
      </p:sp>
      <p:sp>
        <p:nvSpPr>
          <p:cNvPr id="79" name="Shape 7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SzPts val="2800"/>
              <a:buFont typeface="Raleway"/>
              <a:buNone/>
              <a:defRPr sz="2800" b="1">
                <a:latin typeface="Raleway"/>
                <a:ea typeface="Raleway"/>
                <a:cs typeface="Raleway"/>
                <a:sym typeface="Raleway"/>
              </a:defRPr>
            </a:lvl1pPr>
            <a:lvl2pPr lvl="1" rtl="0">
              <a:spcBef>
                <a:spcPts val="0"/>
              </a:spcBef>
              <a:spcAft>
                <a:spcPts val="0"/>
              </a:spcAft>
              <a:buSzPts val="2800"/>
              <a:buFont typeface="Raleway"/>
              <a:buNone/>
              <a:defRPr sz="2800" b="1">
                <a:latin typeface="Raleway"/>
                <a:ea typeface="Raleway"/>
                <a:cs typeface="Raleway"/>
                <a:sym typeface="Raleway"/>
              </a:defRPr>
            </a:lvl2pPr>
            <a:lvl3pPr lvl="2" rtl="0">
              <a:spcBef>
                <a:spcPts val="0"/>
              </a:spcBef>
              <a:spcAft>
                <a:spcPts val="0"/>
              </a:spcAft>
              <a:buSzPts val="2800"/>
              <a:buFont typeface="Raleway"/>
              <a:buNone/>
              <a:defRPr sz="2800" b="1">
                <a:latin typeface="Raleway"/>
                <a:ea typeface="Raleway"/>
                <a:cs typeface="Raleway"/>
                <a:sym typeface="Raleway"/>
              </a:defRPr>
            </a:lvl3pPr>
            <a:lvl4pPr lvl="3" rtl="0">
              <a:spcBef>
                <a:spcPts val="0"/>
              </a:spcBef>
              <a:spcAft>
                <a:spcPts val="0"/>
              </a:spcAft>
              <a:buSzPts val="2800"/>
              <a:buFont typeface="Raleway"/>
              <a:buNone/>
              <a:defRPr sz="2800" b="1">
                <a:latin typeface="Raleway"/>
                <a:ea typeface="Raleway"/>
                <a:cs typeface="Raleway"/>
                <a:sym typeface="Raleway"/>
              </a:defRPr>
            </a:lvl4pPr>
            <a:lvl5pPr lvl="4" rtl="0">
              <a:spcBef>
                <a:spcPts val="0"/>
              </a:spcBef>
              <a:spcAft>
                <a:spcPts val="0"/>
              </a:spcAft>
              <a:buSzPts val="2800"/>
              <a:buFont typeface="Raleway"/>
              <a:buNone/>
              <a:defRPr sz="2800" b="1">
                <a:latin typeface="Raleway"/>
                <a:ea typeface="Raleway"/>
                <a:cs typeface="Raleway"/>
                <a:sym typeface="Raleway"/>
              </a:defRPr>
            </a:lvl5pPr>
            <a:lvl6pPr lvl="5" rtl="0">
              <a:spcBef>
                <a:spcPts val="0"/>
              </a:spcBef>
              <a:spcAft>
                <a:spcPts val="0"/>
              </a:spcAft>
              <a:buSzPts val="2800"/>
              <a:buFont typeface="Raleway"/>
              <a:buNone/>
              <a:defRPr sz="2800" b="1">
                <a:latin typeface="Raleway"/>
                <a:ea typeface="Raleway"/>
                <a:cs typeface="Raleway"/>
                <a:sym typeface="Raleway"/>
              </a:defRPr>
            </a:lvl6pPr>
            <a:lvl7pPr lvl="6" rtl="0">
              <a:spcBef>
                <a:spcPts val="0"/>
              </a:spcBef>
              <a:spcAft>
                <a:spcPts val="0"/>
              </a:spcAft>
              <a:buSzPts val="2800"/>
              <a:buFont typeface="Raleway"/>
              <a:buNone/>
              <a:defRPr sz="2800" b="1">
                <a:latin typeface="Raleway"/>
                <a:ea typeface="Raleway"/>
                <a:cs typeface="Raleway"/>
                <a:sym typeface="Raleway"/>
              </a:defRPr>
            </a:lvl7pPr>
            <a:lvl8pPr lvl="7" rtl="0">
              <a:spcBef>
                <a:spcPts val="0"/>
              </a:spcBef>
              <a:spcAft>
                <a:spcPts val="0"/>
              </a:spcAft>
              <a:buSzPts val="2800"/>
              <a:buFont typeface="Raleway"/>
              <a:buNone/>
              <a:defRPr sz="2800" b="1">
                <a:latin typeface="Raleway"/>
                <a:ea typeface="Raleway"/>
                <a:cs typeface="Raleway"/>
                <a:sym typeface="Raleway"/>
              </a:defRPr>
            </a:lvl8pPr>
            <a:lvl9pPr lvl="8" rtl="0">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rtl="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Shape 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accent1"/>
                </a:solidFill>
                <a:latin typeface="Lato"/>
                <a:ea typeface="Lato"/>
                <a:cs typeface="Lato"/>
                <a:sym typeface="Lato"/>
              </a:defRPr>
            </a:lvl1pPr>
            <a:lvl2pPr lvl="1" algn="r" rtl="0">
              <a:buNone/>
              <a:defRPr sz="1000">
                <a:solidFill>
                  <a:schemeClr val="accent1"/>
                </a:solidFill>
                <a:latin typeface="Lato"/>
                <a:ea typeface="Lato"/>
                <a:cs typeface="Lato"/>
                <a:sym typeface="Lato"/>
              </a:defRPr>
            </a:lvl2pPr>
            <a:lvl3pPr lvl="2" algn="r" rtl="0">
              <a:buNone/>
              <a:defRPr sz="1000">
                <a:solidFill>
                  <a:schemeClr val="accent1"/>
                </a:solidFill>
                <a:latin typeface="Lato"/>
                <a:ea typeface="Lato"/>
                <a:cs typeface="Lato"/>
                <a:sym typeface="Lato"/>
              </a:defRPr>
            </a:lvl3pPr>
            <a:lvl4pPr lvl="3" algn="r" rtl="0">
              <a:buNone/>
              <a:defRPr sz="1000">
                <a:solidFill>
                  <a:schemeClr val="accent1"/>
                </a:solidFill>
                <a:latin typeface="Lato"/>
                <a:ea typeface="Lato"/>
                <a:cs typeface="Lato"/>
                <a:sym typeface="Lato"/>
              </a:defRPr>
            </a:lvl4pPr>
            <a:lvl5pPr lvl="4" algn="r" rtl="0">
              <a:buNone/>
              <a:defRPr sz="1000">
                <a:solidFill>
                  <a:schemeClr val="accent1"/>
                </a:solidFill>
                <a:latin typeface="Lato"/>
                <a:ea typeface="Lato"/>
                <a:cs typeface="Lato"/>
                <a:sym typeface="Lato"/>
              </a:defRPr>
            </a:lvl5pPr>
            <a:lvl6pPr lvl="5" algn="r" rtl="0">
              <a:buNone/>
              <a:defRPr sz="1000">
                <a:solidFill>
                  <a:schemeClr val="accent1"/>
                </a:solidFill>
                <a:latin typeface="Lato"/>
                <a:ea typeface="Lato"/>
                <a:cs typeface="Lato"/>
                <a:sym typeface="Lato"/>
              </a:defRPr>
            </a:lvl6pPr>
            <a:lvl7pPr lvl="6" algn="r" rtl="0">
              <a:buNone/>
              <a:defRPr sz="1000">
                <a:solidFill>
                  <a:schemeClr val="accent1"/>
                </a:solidFill>
                <a:latin typeface="Lato"/>
                <a:ea typeface="Lato"/>
                <a:cs typeface="Lato"/>
                <a:sym typeface="Lato"/>
              </a:defRPr>
            </a:lvl7pPr>
            <a:lvl8pPr lvl="7" algn="r" rtl="0">
              <a:buNone/>
              <a:defRPr sz="1000">
                <a:solidFill>
                  <a:schemeClr val="accent1"/>
                </a:solidFill>
                <a:latin typeface="Lato"/>
                <a:ea typeface="Lato"/>
                <a:cs typeface="Lato"/>
                <a:sym typeface="Lato"/>
              </a:defRPr>
            </a:lvl8pPr>
            <a:lvl9pPr lvl="8" algn="r" rtl="0">
              <a:buNone/>
              <a:defRPr sz="1000">
                <a:solidFill>
                  <a:schemeClr val="accent1"/>
                </a:solidFill>
                <a:latin typeface="Lato"/>
                <a:ea typeface="Lato"/>
                <a:cs typeface="Lato"/>
                <a:sym typeface="Lato"/>
              </a:defRPr>
            </a:lvl9pPr>
          </a:lstStyle>
          <a:p>
            <a:pPr marL="0" lvl="0" indent="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pic>
        <p:nvPicPr>
          <p:cNvPr id="10" name="Imagen 9">
            <a:extLst>
              <a:ext uri="{FF2B5EF4-FFF2-40B4-BE49-F238E27FC236}">
                <a16:creationId xmlns:a16="http://schemas.microsoft.com/office/drawing/2014/main" id="{6F7E9517-BE96-4042-A7D9-8FB7CADB44A6}"/>
              </a:ext>
            </a:extLst>
          </p:cNvPr>
          <p:cNvPicPr/>
          <p:nvPr/>
        </p:nvPicPr>
        <p:blipFill rotWithShape="1">
          <a:blip r:embed="rId3">
            <a:extLst>
              <a:ext uri="{28A0092B-C50C-407E-A947-70E740481C1C}">
                <a14:useLocalDpi xmlns:a14="http://schemas.microsoft.com/office/drawing/2010/main" val="0"/>
              </a:ext>
            </a:extLst>
          </a:blip>
          <a:srcRect l="1" t="4376" r="89184"/>
          <a:stretch/>
        </p:blipFill>
        <p:spPr bwMode="auto">
          <a:xfrm>
            <a:off x="1" y="1"/>
            <a:ext cx="758536" cy="5143500"/>
          </a:xfrm>
          <a:prstGeom prst="rect">
            <a:avLst/>
          </a:prstGeom>
          <a:noFill/>
          <a:ln>
            <a:noFill/>
          </a:ln>
          <a:extLst>
            <a:ext uri="{53640926-AAD7-44D8-BBD7-CCE9431645EC}">
              <a14:shadowObscured xmlns:a14="http://schemas.microsoft.com/office/drawing/2010/main"/>
            </a:ext>
          </a:extLst>
        </p:spPr>
      </p:pic>
      <p:pic>
        <p:nvPicPr>
          <p:cNvPr id="11" name="Imagen 10">
            <a:extLst>
              <a:ext uri="{FF2B5EF4-FFF2-40B4-BE49-F238E27FC236}">
                <a16:creationId xmlns:a16="http://schemas.microsoft.com/office/drawing/2014/main" id="{AC44F184-47B9-4D53-AC4F-C5DEA2C7ED49}"/>
              </a:ext>
            </a:extLst>
          </p:cNvPr>
          <p:cNvPicPr/>
          <p:nvPr/>
        </p:nvPicPr>
        <p:blipFill rotWithShape="1">
          <a:blip r:embed="rId3">
            <a:extLst>
              <a:ext uri="{28A0092B-C50C-407E-A947-70E740481C1C}">
                <a14:useLocalDpi xmlns:a14="http://schemas.microsoft.com/office/drawing/2010/main" val="0"/>
              </a:ext>
            </a:extLst>
          </a:blip>
          <a:srcRect l="10816" t="4376" r="30474"/>
          <a:stretch/>
        </p:blipFill>
        <p:spPr bwMode="auto">
          <a:xfrm>
            <a:off x="758537" y="467590"/>
            <a:ext cx="8385462" cy="4675909"/>
          </a:xfrm>
          <a:prstGeom prst="rect">
            <a:avLst/>
          </a:prstGeom>
          <a:noFill/>
          <a:ln>
            <a:noFill/>
          </a:ln>
          <a:extLst>
            <a:ext uri="{53640926-AAD7-44D8-BBD7-CCE9431645EC}">
              <a14:shadowObscured xmlns:a14="http://schemas.microsoft.com/office/drawing/2010/main"/>
            </a:ext>
          </a:extLst>
        </p:spPr>
      </p:pic>
      <p:sp>
        <p:nvSpPr>
          <p:cNvPr id="12" name="Cuadro de texto 2">
            <a:extLst>
              <a:ext uri="{FF2B5EF4-FFF2-40B4-BE49-F238E27FC236}">
                <a16:creationId xmlns:a16="http://schemas.microsoft.com/office/drawing/2014/main" id="{EBC6CB6D-B847-4D96-999C-34A23CED8699}"/>
              </a:ext>
            </a:extLst>
          </p:cNvPr>
          <p:cNvSpPr txBox="1">
            <a:spLocks noChangeArrowheads="1"/>
          </p:cNvSpPr>
          <p:nvPr/>
        </p:nvSpPr>
        <p:spPr bwMode="auto">
          <a:xfrm>
            <a:off x="1049482" y="1410683"/>
            <a:ext cx="7907481" cy="2661689"/>
          </a:xfrm>
          <a:prstGeom prst="rect">
            <a:avLst/>
          </a:prstGeom>
          <a:noFill/>
          <a:ln w="9525">
            <a:noFill/>
            <a:miter lim="800000"/>
            <a:headEnd/>
            <a:tailEnd/>
          </a:ln>
        </p:spPr>
        <p:txBody>
          <a:bodyPr rot="0" vert="horz" wrap="square" lIns="91440" tIns="45720" rIns="91440" bIns="45720" anchor="t" anchorCtr="0">
            <a:noAutofit/>
          </a:bodyPr>
          <a:lstStyle/>
          <a:p>
            <a:pPr algn="ctr"/>
            <a:r>
              <a:rPr lang="es-EC" sz="1200" b="1" dirty="0">
                <a:effectLst/>
                <a:latin typeface="Times New Roman" panose="02020603050405020304" pitchFamily="18" charset="0"/>
              </a:rPr>
              <a:t>DEPARTAMENTO DE CIENCIAS ECONÓMICAS, ADMINISTRATIVAS Y DE COMERCIO</a:t>
            </a:r>
            <a:endParaRPr lang="es-MX" sz="1200" dirty="0">
              <a:effectLst/>
            </a:endParaRPr>
          </a:p>
          <a:p>
            <a:pPr algn="ctr"/>
            <a:r>
              <a:rPr lang="es-EC" sz="1200" b="1" dirty="0">
                <a:effectLst/>
                <a:latin typeface="Times New Roman" panose="02020603050405020304" pitchFamily="18" charset="0"/>
              </a:rPr>
              <a:t> </a:t>
            </a:r>
            <a:endParaRPr lang="es-MX" sz="1200" dirty="0">
              <a:effectLst/>
            </a:endParaRPr>
          </a:p>
          <a:p>
            <a:pPr algn="ctr"/>
            <a:r>
              <a:rPr lang="es-EC" sz="1200" b="1" dirty="0">
                <a:effectLst/>
                <a:latin typeface="Times New Roman" panose="02020603050405020304" pitchFamily="18" charset="0"/>
              </a:rPr>
              <a:t>CARRERA DE INGENIERÍA EN MERCADOTECNIA</a:t>
            </a:r>
            <a:endParaRPr lang="es-MX" sz="1200" dirty="0">
              <a:effectLst/>
            </a:endParaRPr>
          </a:p>
          <a:p>
            <a:pPr algn="ctr"/>
            <a:r>
              <a:rPr lang="es-EC" sz="1200" b="1" dirty="0">
                <a:effectLst/>
                <a:latin typeface="Times New Roman" panose="02020603050405020304" pitchFamily="18" charset="0"/>
              </a:rPr>
              <a:t> </a:t>
            </a:r>
            <a:endParaRPr lang="es-MX" sz="1200" dirty="0">
              <a:effectLst/>
            </a:endParaRPr>
          </a:p>
          <a:p>
            <a:pPr algn="ctr"/>
            <a:r>
              <a:rPr lang="es-EC" sz="1200" b="1" dirty="0">
                <a:effectLst/>
                <a:latin typeface="Times New Roman" panose="02020603050405020304" pitchFamily="18" charset="0"/>
              </a:rPr>
              <a:t>TRABAJO DE TITULACIÓN, PREVIO A LA OBTENCIÓN DEL TÍTULO DE INGENIERÍA EN MERCADOTECNIA</a:t>
            </a:r>
            <a:endParaRPr lang="es-MX" sz="1200" dirty="0">
              <a:effectLst/>
            </a:endParaRPr>
          </a:p>
          <a:p>
            <a:pPr algn="ctr"/>
            <a:r>
              <a:rPr lang="es-EC" sz="1200" b="1" dirty="0">
                <a:effectLst/>
                <a:latin typeface="Times New Roman" panose="02020603050405020304" pitchFamily="18" charset="0"/>
              </a:rPr>
              <a:t> </a:t>
            </a:r>
            <a:endParaRPr lang="es-MX" sz="1200" dirty="0">
              <a:effectLst/>
            </a:endParaRPr>
          </a:p>
          <a:p>
            <a:pPr algn="ctr"/>
            <a:r>
              <a:rPr lang="es-EC" sz="1200" b="1" dirty="0">
                <a:effectLst/>
                <a:latin typeface="Times New Roman" panose="02020603050405020304" pitchFamily="18" charset="0"/>
              </a:rPr>
              <a:t>TEMA:</a:t>
            </a:r>
            <a:endParaRPr lang="es-MX" sz="1200" dirty="0">
              <a:effectLst/>
            </a:endParaRPr>
          </a:p>
          <a:p>
            <a:pPr algn="ctr"/>
            <a:r>
              <a:rPr lang="es-EC" sz="1200" b="1" dirty="0">
                <a:effectLst/>
                <a:latin typeface="Times New Roman" panose="02020603050405020304" pitchFamily="18" charset="0"/>
              </a:rPr>
              <a:t>MARKETING OLFATIVO Y SU INFLUENCIA EN EL COMPORTAMIENTO DEL CONSUMIDOR EN TIENDAS DE ROPA DEL DISTRITO METROPOLITANO DE QUITO</a:t>
            </a:r>
            <a:endParaRPr lang="es-MX" sz="1200" dirty="0">
              <a:effectLst/>
            </a:endParaRPr>
          </a:p>
          <a:p>
            <a:pPr algn="ctr"/>
            <a:r>
              <a:rPr lang="es-EC" sz="1200" b="1" dirty="0">
                <a:effectLst/>
                <a:latin typeface="Times New Roman" panose="02020603050405020304" pitchFamily="18" charset="0"/>
              </a:rPr>
              <a:t> </a:t>
            </a:r>
            <a:endParaRPr lang="es-MX" sz="1200" dirty="0">
              <a:effectLst/>
            </a:endParaRPr>
          </a:p>
          <a:p>
            <a:pPr algn="ctr"/>
            <a:r>
              <a:rPr lang="es-EC" sz="1200" b="1" dirty="0">
                <a:effectLst/>
                <a:latin typeface="Times New Roman" panose="02020603050405020304" pitchFamily="18" charset="0"/>
              </a:rPr>
              <a:t>AUTORES: BARRAGÁN PUENTE, NÁTALY CAROLINA             </a:t>
            </a:r>
            <a:br>
              <a:rPr lang="es-EC" sz="1200" b="1" dirty="0">
                <a:effectLst/>
                <a:latin typeface="Times New Roman" panose="02020603050405020304" pitchFamily="18" charset="0"/>
              </a:rPr>
            </a:br>
            <a:r>
              <a:rPr lang="es-EC" sz="1200" b="1" dirty="0">
                <a:effectLst/>
                <a:latin typeface="Times New Roman" panose="02020603050405020304" pitchFamily="18" charset="0"/>
              </a:rPr>
              <a:t>TORRES CABRERA, ESTEBAN ANDRÉS</a:t>
            </a:r>
            <a:endParaRPr lang="es-MX" sz="1200" dirty="0">
              <a:effectLst/>
            </a:endParaRPr>
          </a:p>
          <a:p>
            <a:pPr algn="ctr"/>
            <a:r>
              <a:rPr lang="es-EC" sz="1200" b="1" dirty="0">
                <a:effectLst/>
                <a:latin typeface="Times New Roman" panose="02020603050405020304" pitchFamily="18" charset="0"/>
              </a:rPr>
              <a:t> </a:t>
            </a:r>
            <a:endParaRPr lang="es-MX" sz="1200" dirty="0">
              <a:effectLst/>
            </a:endParaRPr>
          </a:p>
          <a:p>
            <a:pPr algn="ctr"/>
            <a:r>
              <a:rPr lang="es-EC" sz="1200" b="1" dirty="0">
                <a:effectLst/>
                <a:latin typeface="Times New Roman" panose="02020603050405020304" pitchFamily="18" charset="0"/>
              </a:rPr>
              <a:t>DIRECTOR: ING. CRESPO ALBÁN, GUIDO GONZALO</a:t>
            </a:r>
            <a:endParaRPr lang="es-MX" sz="1200" dirty="0">
              <a:effectLst/>
            </a:endParaRPr>
          </a:p>
          <a:p>
            <a:pPr algn="ctr"/>
            <a:r>
              <a:rPr lang="es-EC" sz="1200" b="1" dirty="0">
                <a:effectLst/>
                <a:latin typeface="Times New Roman" panose="02020603050405020304" pitchFamily="18" charset="0"/>
              </a:rPr>
              <a:t> </a:t>
            </a:r>
            <a:endParaRPr lang="es-MX" sz="1200" dirty="0">
              <a:effectLst/>
            </a:endParaRPr>
          </a:p>
          <a:p>
            <a:pPr algn="ctr"/>
            <a:r>
              <a:rPr lang="es-EC" sz="1200" b="1" dirty="0">
                <a:effectLst/>
                <a:latin typeface="Times New Roman" panose="02020603050405020304" pitchFamily="18" charset="0"/>
              </a:rPr>
              <a:t>SANGOLQUÍ </a:t>
            </a:r>
            <a:endParaRPr lang="es-MX" sz="1200" dirty="0">
              <a:effectLst/>
            </a:endParaRPr>
          </a:p>
          <a:p>
            <a:pPr algn="ctr"/>
            <a:r>
              <a:rPr lang="es-EC" sz="1200" b="1" dirty="0">
                <a:effectLst/>
                <a:latin typeface="Times New Roman" panose="02020603050405020304" pitchFamily="18" charset="0"/>
              </a:rPr>
              <a:t>2018</a:t>
            </a:r>
            <a:endParaRPr lang="es-MX" sz="1200" dirty="0">
              <a:effectLst/>
            </a:endParaRPr>
          </a:p>
          <a:p>
            <a:pPr algn="ctr"/>
            <a:r>
              <a:rPr lang="es-EC" sz="1200" b="1" dirty="0">
                <a:effectLst/>
              </a:rPr>
              <a:t> </a:t>
            </a:r>
            <a:endParaRPr lang="es-MX" sz="1200" dirty="0">
              <a:effectLst/>
            </a:endParaRPr>
          </a:p>
        </p:txBody>
      </p:sp>
      <p:pic>
        <p:nvPicPr>
          <p:cNvPr id="13" name="Imagen 12" descr="Resultado de imagen para espe">
            <a:extLst>
              <a:ext uri="{FF2B5EF4-FFF2-40B4-BE49-F238E27FC236}">
                <a16:creationId xmlns:a16="http://schemas.microsoft.com/office/drawing/2014/main" id="{8AD52E02-27B7-46F8-BBAD-A94D48DF1AF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0090" y="261159"/>
            <a:ext cx="981075" cy="888365"/>
          </a:xfrm>
          <a:prstGeom prst="rect">
            <a:avLst/>
          </a:prstGeom>
          <a:noFill/>
          <a:ln>
            <a:noFill/>
          </a:ln>
        </p:spPr>
      </p:pic>
      <p:pic>
        <p:nvPicPr>
          <p:cNvPr id="14" name="Imagen 13" descr="Resultado de imagen para espe">
            <a:extLst>
              <a:ext uri="{FF2B5EF4-FFF2-40B4-BE49-F238E27FC236}">
                <a16:creationId xmlns:a16="http://schemas.microsoft.com/office/drawing/2014/main" id="{F73AE6C0-7DF0-4027-8891-1F3768980974}"/>
              </a:ext>
            </a:extLst>
          </p:cNvPr>
          <p:cNvPicPr/>
          <p:nvPr/>
        </p:nvPicPr>
        <p:blipFill rotWithShape="1">
          <a:blip r:embed="rId5" cstate="print">
            <a:extLst>
              <a:ext uri="{28A0092B-C50C-407E-A947-70E740481C1C}">
                <a14:useLocalDpi xmlns:a14="http://schemas.microsoft.com/office/drawing/2010/main" val="0"/>
              </a:ext>
            </a:extLst>
          </a:blip>
          <a:srcRect l="25791"/>
          <a:stretch/>
        </p:blipFill>
        <p:spPr bwMode="auto">
          <a:xfrm>
            <a:off x="3875780" y="251634"/>
            <a:ext cx="2530475" cy="829310"/>
          </a:xfrm>
          <a:prstGeom prst="rect">
            <a:avLst/>
          </a:prstGeom>
          <a:noFill/>
          <a:ln>
            <a:noFill/>
          </a:ln>
          <a:extLst>
            <a:ext uri="{53640926-AAD7-44D8-BBD7-CCE9431645EC}">
              <a14:shadowObscured xmlns:a14="http://schemas.microsoft.com/office/drawing/2010/main"/>
            </a:ext>
          </a:extLst>
        </p:spPr>
      </p:pic>
      <p:pic>
        <p:nvPicPr>
          <p:cNvPr id="8" name="Imagen 7" descr="Resultado de imagen para mercadotecnia espe logo">
            <a:extLst>
              <a:ext uri="{FF2B5EF4-FFF2-40B4-BE49-F238E27FC236}">
                <a16:creationId xmlns:a16="http://schemas.microsoft.com/office/drawing/2014/main" id="{93848628-2FEE-4392-8A1E-A6F686BDAE32}"/>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7164791" y="220579"/>
            <a:ext cx="956310" cy="95631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159525" y="0"/>
            <a:ext cx="76884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419" sz="1600" b="0"/>
              <a:t>Marco conceptual</a:t>
            </a:r>
            <a:endParaRPr sz="1600" b="0"/>
          </a:p>
        </p:txBody>
      </p:sp>
      <p:sp>
        <p:nvSpPr>
          <p:cNvPr id="277" name="Shape 277"/>
          <p:cNvSpPr/>
          <p:nvPr/>
        </p:nvSpPr>
        <p:spPr>
          <a:xfrm>
            <a:off x="4031989" y="1355554"/>
            <a:ext cx="2051700" cy="755700"/>
          </a:xfrm>
          <a:prstGeom prst="rect">
            <a:avLst/>
          </a:prstGeom>
          <a:solidFill>
            <a:srgbClr val="1155CC"/>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s-419" sz="1000">
                <a:solidFill>
                  <a:srgbClr val="FFFFFF"/>
                </a:solidFill>
                <a:latin typeface="Roboto"/>
                <a:ea typeface="Roboto"/>
                <a:cs typeface="Roboto"/>
                <a:sym typeface="Roboto"/>
              </a:rPr>
              <a:t>Marketing Olfativo</a:t>
            </a:r>
            <a:endParaRPr>
              <a:solidFill>
                <a:srgbClr val="FFFFFF"/>
              </a:solidFill>
            </a:endParaRPr>
          </a:p>
        </p:txBody>
      </p:sp>
      <p:sp>
        <p:nvSpPr>
          <p:cNvPr id="278" name="Shape 278"/>
          <p:cNvSpPr/>
          <p:nvPr/>
        </p:nvSpPr>
        <p:spPr>
          <a:xfrm>
            <a:off x="1777174" y="2782285"/>
            <a:ext cx="2051700" cy="755700"/>
          </a:xfrm>
          <a:prstGeom prst="rect">
            <a:avLst/>
          </a:prstGeom>
          <a:solidFill>
            <a:srgbClr val="3C78D8"/>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s-419" sz="1000">
                <a:solidFill>
                  <a:srgbClr val="FFFFFF"/>
                </a:solidFill>
                <a:latin typeface="Roboto"/>
                <a:ea typeface="Roboto"/>
                <a:cs typeface="Roboto"/>
                <a:sym typeface="Roboto"/>
              </a:rPr>
              <a:t>Estímulo. (Lamb, Hair, &amp; McDaniel, 2006, p. 135)</a:t>
            </a:r>
            <a:endParaRPr sz="1000">
              <a:solidFill>
                <a:srgbClr val="FFFFFF"/>
              </a:solidFill>
              <a:latin typeface="Roboto"/>
              <a:ea typeface="Roboto"/>
              <a:cs typeface="Roboto"/>
              <a:sym typeface="Roboto"/>
            </a:endParaRPr>
          </a:p>
        </p:txBody>
      </p:sp>
      <p:sp>
        <p:nvSpPr>
          <p:cNvPr id="279" name="Shape 279"/>
          <p:cNvSpPr/>
          <p:nvPr/>
        </p:nvSpPr>
        <p:spPr>
          <a:xfrm>
            <a:off x="6286678" y="2782285"/>
            <a:ext cx="2051700" cy="755700"/>
          </a:xfrm>
          <a:prstGeom prst="rect">
            <a:avLst/>
          </a:prstGeom>
          <a:solidFill>
            <a:srgbClr val="3C78D8"/>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s-419" sz="1000">
                <a:solidFill>
                  <a:srgbClr val="FFFFFF"/>
                </a:solidFill>
                <a:latin typeface="Roboto"/>
                <a:ea typeface="Roboto"/>
                <a:cs typeface="Roboto"/>
                <a:sym typeface="Roboto"/>
              </a:rPr>
              <a:t>Percepción. (Kelly W, 1982)</a:t>
            </a:r>
            <a:endParaRPr>
              <a:solidFill>
                <a:srgbClr val="FFFFFF"/>
              </a:solidFill>
            </a:endParaRPr>
          </a:p>
        </p:txBody>
      </p:sp>
      <p:sp>
        <p:nvSpPr>
          <p:cNvPr id="280" name="Shape 280"/>
          <p:cNvSpPr/>
          <p:nvPr/>
        </p:nvSpPr>
        <p:spPr>
          <a:xfrm>
            <a:off x="6286680" y="4099099"/>
            <a:ext cx="2051700" cy="755700"/>
          </a:xfrm>
          <a:prstGeom prst="rect">
            <a:avLst/>
          </a:prstGeom>
          <a:solidFill>
            <a:srgbClr val="3C78D8"/>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s-419" sz="1000">
                <a:solidFill>
                  <a:srgbClr val="FFFFFF"/>
                </a:solidFill>
                <a:latin typeface="Roboto"/>
                <a:ea typeface="Roboto"/>
                <a:cs typeface="Roboto"/>
                <a:sym typeface="Roboto"/>
              </a:rPr>
              <a:t>Percepción olfativa. (Malfitano Cayuela, Arteaga Requena , Romano, &amp; Scínica, 2007, p. 216).</a:t>
            </a:r>
            <a:endParaRPr>
              <a:solidFill>
                <a:srgbClr val="FFFFFF"/>
              </a:solidFill>
            </a:endParaRPr>
          </a:p>
        </p:txBody>
      </p:sp>
      <p:sp>
        <p:nvSpPr>
          <p:cNvPr id="281" name="Shape 281"/>
          <p:cNvSpPr/>
          <p:nvPr/>
        </p:nvSpPr>
        <p:spPr>
          <a:xfrm>
            <a:off x="2904596" y="4099099"/>
            <a:ext cx="2051700" cy="755700"/>
          </a:xfrm>
          <a:prstGeom prst="rect">
            <a:avLst/>
          </a:prstGeom>
          <a:solidFill>
            <a:srgbClr val="3C78D8"/>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s-419" sz="1000">
                <a:solidFill>
                  <a:srgbClr val="FFFFFF"/>
                </a:solidFill>
                <a:latin typeface="Roboto"/>
                <a:ea typeface="Roboto"/>
                <a:cs typeface="Roboto"/>
                <a:sym typeface="Roboto"/>
              </a:rPr>
              <a:t>Olfato.  (Cosacov, 2007)</a:t>
            </a:r>
            <a:endParaRPr>
              <a:solidFill>
                <a:srgbClr val="FFFFFF"/>
              </a:solidFill>
            </a:endParaRPr>
          </a:p>
        </p:txBody>
      </p:sp>
      <p:sp>
        <p:nvSpPr>
          <p:cNvPr id="282" name="Shape 282"/>
          <p:cNvSpPr/>
          <p:nvPr/>
        </p:nvSpPr>
        <p:spPr>
          <a:xfrm>
            <a:off x="649851" y="4099099"/>
            <a:ext cx="2051700" cy="755700"/>
          </a:xfrm>
          <a:prstGeom prst="rect">
            <a:avLst/>
          </a:prstGeom>
          <a:solidFill>
            <a:srgbClr val="3C78D8"/>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s-419" sz="1000">
                <a:solidFill>
                  <a:srgbClr val="FFFFFF"/>
                </a:solidFill>
                <a:latin typeface="Roboto"/>
                <a:ea typeface="Roboto"/>
                <a:cs typeface="Roboto"/>
                <a:sym typeface="Roboto"/>
              </a:rPr>
              <a:t>Estímulo Olfativo. (Zurawicki, 2010)</a:t>
            </a:r>
            <a:endParaRPr>
              <a:solidFill>
                <a:srgbClr val="FFFFFF"/>
              </a:solidFill>
            </a:endParaRPr>
          </a:p>
        </p:txBody>
      </p:sp>
      <p:cxnSp>
        <p:nvCxnSpPr>
          <p:cNvPr id="283" name="Shape 283"/>
          <p:cNvCxnSpPr>
            <a:stCxn id="277" idx="2"/>
            <a:endCxn id="279" idx="0"/>
          </p:cNvCxnSpPr>
          <p:nvPr/>
        </p:nvCxnSpPr>
        <p:spPr>
          <a:xfrm rot="-5400000" flipH="1">
            <a:off x="5849689" y="1319404"/>
            <a:ext cx="671100" cy="2254800"/>
          </a:xfrm>
          <a:prstGeom prst="bentConnector3">
            <a:avLst>
              <a:gd name="adj1" fmla="val 49997"/>
            </a:avLst>
          </a:prstGeom>
          <a:noFill/>
          <a:ln w="9525" cap="flat" cmpd="sng">
            <a:solidFill>
              <a:schemeClr val="dk1"/>
            </a:solidFill>
            <a:prstDash val="solid"/>
            <a:round/>
            <a:headEnd type="none" w="sm" len="sm"/>
            <a:tailEnd type="none" w="sm" len="sm"/>
          </a:ln>
        </p:spPr>
      </p:cxnSp>
      <p:cxnSp>
        <p:nvCxnSpPr>
          <p:cNvPr id="284" name="Shape 284"/>
          <p:cNvCxnSpPr>
            <a:stCxn id="278" idx="0"/>
            <a:endCxn id="277" idx="2"/>
          </p:cNvCxnSpPr>
          <p:nvPr/>
        </p:nvCxnSpPr>
        <p:spPr>
          <a:xfrm rot="-5400000">
            <a:off x="3594874" y="1319335"/>
            <a:ext cx="671100" cy="2254800"/>
          </a:xfrm>
          <a:prstGeom prst="bentConnector3">
            <a:avLst>
              <a:gd name="adj1" fmla="val 49997"/>
            </a:avLst>
          </a:prstGeom>
          <a:noFill/>
          <a:ln w="9525" cap="flat" cmpd="sng">
            <a:solidFill>
              <a:schemeClr val="dk1"/>
            </a:solidFill>
            <a:prstDash val="solid"/>
            <a:round/>
            <a:headEnd type="none" w="sm" len="sm"/>
            <a:tailEnd type="none" w="sm" len="sm"/>
          </a:ln>
        </p:spPr>
      </p:cxnSp>
      <p:cxnSp>
        <p:nvCxnSpPr>
          <p:cNvPr id="285" name="Shape 285"/>
          <p:cNvCxnSpPr>
            <a:stCxn id="278" idx="2"/>
            <a:endCxn id="281" idx="0"/>
          </p:cNvCxnSpPr>
          <p:nvPr/>
        </p:nvCxnSpPr>
        <p:spPr>
          <a:xfrm rot="-5400000" flipH="1">
            <a:off x="3086224" y="3254785"/>
            <a:ext cx="561000" cy="1127400"/>
          </a:xfrm>
          <a:prstGeom prst="bentConnector3">
            <a:avLst>
              <a:gd name="adj1" fmla="val 50008"/>
            </a:avLst>
          </a:prstGeom>
          <a:noFill/>
          <a:ln w="9525" cap="flat" cmpd="sng">
            <a:solidFill>
              <a:schemeClr val="dk1"/>
            </a:solidFill>
            <a:prstDash val="solid"/>
            <a:round/>
            <a:headEnd type="none" w="sm" len="sm"/>
            <a:tailEnd type="none" w="sm" len="sm"/>
          </a:ln>
        </p:spPr>
      </p:cxnSp>
      <p:cxnSp>
        <p:nvCxnSpPr>
          <p:cNvPr id="286" name="Shape 286"/>
          <p:cNvCxnSpPr>
            <a:stCxn id="282" idx="0"/>
            <a:endCxn id="278" idx="2"/>
          </p:cNvCxnSpPr>
          <p:nvPr/>
        </p:nvCxnSpPr>
        <p:spPr>
          <a:xfrm rot="-5400000">
            <a:off x="1958901" y="3254899"/>
            <a:ext cx="561000" cy="1127400"/>
          </a:xfrm>
          <a:prstGeom prst="bentConnector3">
            <a:avLst>
              <a:gd name="adj1" fmla="val 50008"/>
            </a:avLst>
          </a:prstGeom>
          <a:noFill/>
          <a:ln w="9525" cap="flat" cmpd="sng">
            <a:solidFill>
              <a:schemeClr val="dk1"/>
            </a:solidFill>
            <a:prstDash val="solid"/>
            <a:round/>
            <a:headEnd type="none" w="sm" len="sm"/>
            <a:tailEnd type="none" w="sm" len="sm"/>
          </a:ln>
        </p:spPr>
      </p:cxnSp>
      <p:cxnSp>
        <p:nvCxnSpPr>
          <p:cNvPr id="287" name="Shape 287"/>
          <p:cNvCxnSpPr>
            <a:stCxn id="280" idx="0"/>
            <a:endCxn id="279" idx="2"/>
          </p:cNvCxnSpPr>
          <p:nvPr/>
        </p:nvCxnSpPr>
        <p:spPr>
          <a:xfrm rot="-5400000">
            <a:off x="7032330" y="3818299"/>
            <a:ext cx="561000" cy="600"/>
          </a:xfrm>
          <a:prstGeom prst="bentConnector3">
            <a:avLst>
              <a:gd name="adj1" fmla="val 50008"/>
            </a:avLst>
          </a:prstGeom>
          <a:noFill/>
          <a:ln w="9525" cap="flat" cmpd="sng">
            <a:solidFill>
              <a:schemeClr val="dk1"/>
            </a:solidFill>
            <a:prstDash val="solid"/>
            <a:round/>
            <a:headEnd type="none" w="sm" len="sm"/>
            <a:tailEnd type="none" w="sm" len="sm"/>
          </a:ln>
        </p:spPr>
      </p:cxnSp>
      <p:sp>
        <p:nvSpPr>
          <p:cNvPr id="288" name="Shape 288"/>
          <p:cNvSpPr txBox="1">
            <a:spLocks noGrp="1"/>
          </p:cNvSpPr>
          <p:nvPr>
            <p:ph type="title"/>
          </p:nvPr>
        </p:nvSpPr>
        <p:spPr>
          <a:xfrm>
            <a:off x="737075" y="682738"/>
            <a:ext cx="76884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419"/>
              <a:t>Marketing olfativo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727800" y="608150"/>
            <a:ext cx="76884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419"/>
              <a:t>Comportamiento del consumidor </a:t>
            </a:r>
            <a:endParaRPr/>
          </a:p>
        </p:txBody>
      </p:sp>
      <p:sp>
        <p:nvSpPr>
          <p:cNvPr id="294" name="Shape 294"/>
          <p:cNvSpPr txBox="1">
            <a:spLocks noGrp="1"/>
          </p:cNvSpPr>
          <p:nvPr>
            <p:ph type="title"/>
          </p:nvPr>
        </p:nvSpPr>
        <p:spPr>
          <a:xfrm>
            <a:off x="261900" y="76200"/>
            <a:ext cx="76884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419" sz="1400" b="0"/>
              <a:t>Marco conceptual</a:t>
            </a:r>
            <a:endParaRPr sz="1400" b="0"/>
          </a:p>
        </p:txBody>
      </p:sp>
      <p:cxnSp>
        <p:nvCxnSpPr>
          <p:cNvPr id="295" name="Shape 295"/>
          <p:cNvCxnSpPr/>
          <p:nvPr/>
        </p:nvCxnSpPr>
        <p:spPr>
          <a:xfrm rot="-5400000">
            <a:off x="2099550" y="2846674"/>
            <a:ext cx="895800" cy="609600"/>
          </a:xfrm>
          <a:prstGeom prst="bentConnector3">
            <a:avLst>
              <a:gd name="adj1" fmla="val 50000"/>
            </a:avLst>
          </a:prstGeom>
          <a:noFill/>
          <a:ln w="9525" cap="flat" cmpd="sng">
            <a:solidFill>
              <a:srgbClr val="C2C2C2"/>
            </a:solidFill>
            <a:prstDash val="solid"/>
            <a:round/>
            <a:headEnd type="none" w="sm" len="sm"/>
            <a:tailEnd type="none" w="sm" len="sm"/>
          </a:ln>
        </p:spPr>
      </p:cxnSp>
      <p:sp>
        <p:nvSpPr>
          <p:cNvPr id="296" name="Shape 296"/>
          <p:cNvSpPr/>
          <p:nvPr/>
        </p:nvSpPr>
        <p:spPr>
          <a:xfrm rot="-5400000">
            <a:off x="359400" y="2994900"/>
            <a:ext cx="3241200" cy="525300"/>
          </a:xfrm>
          <a:prstGeom prst="roundRect">
            <a:avLst>
              <a:gd name="adj" fmla="val 16667"/>
            </a:avLst>
          </a:prstGeom>
          <a:solidFill>
            <a:srgbClr val="1D7E74"/>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s-419" sz="1100">
                <a:solidFill>
                  <a:srgbClr val="FFFFFF"/>
                </a:solidFill>
                <a:latin typeface="Roboto"/>
                <a:ea typeface="Roboto"/>
                <a:cs typeface="Roboto"/>
                <a:sym typeface="Roboto"/>
              </a:rPr>
              <a:t>Comportamiento</a:t>
            </a:r>
            <a:endParaRPr sz="1100">
              <a:solidFill>
                <a:srgbClr val="FFFFFF"/>
              </a:solidFill>
              <a:latin typeface="Roboto"/>
              <a:ea typeface="Roboto"/>
              <a:cs typeface="Roboto"/>
              <a:sym typeface="Roboto"/>
            </a:endParaRPr>
          </a:p>
        </p:txBody>
      </p:sp>
      <p:sp>
        <p:nvSpPr>
          <p:cNvPr id="297" name="Shape 297"/>
          <p:cNvSpPr/>
          <p:nvPr/>
        </p:nvSpPr>
        <p:spPr>
          <a:xfrm>
            <a:off x="2852250" y="2797124"/>
            <a:ext cx="2020500" cy="525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s-419" sz="1100">
                <a:solidFill>
                  <a:srgbClr val="FFFFFF"/>
                </a:solidFill>
                <a:latin typeface="Roboto"/>
                <a:ea typeface="Roboto"/>
                <a:cs typeface="Roboto"/>
                <a:sym typeface="Roboto"/>
              </a:rPr>
              <a:t>Marketing. Kolter &amp; Armstrong (2012)</a:t>
            </a:r>
            <a:endParaRPr sz="1100">
              <a:solidFill>
                <a:srgbClr val="FFFFFF"/>
              </a:solidFill>
              <a:latin typeface="Roboto"/>
              <a:ea typeface="Roboto"/>
              <a:cs typeface="Roboto"/>
              <a:sym typeface="Roboto"/>
            </a:endParaRPr>
          </a:p>
        </p:txBody>
      </p:sp>
      <p:sp>
        <p:nvSpPr>
          <p:cNvPr id="298" name="Shape 298"/>
          <p:cNvSpPr/>
          <p:nvPr/>
        </p:nvSpPr>
        <p:spPr>
          <a:xfrm>
            <a:off x="5406150" y="1898638"/>
            <a:ext cx="2020500" cy="525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s-419" sz="1100">
                <a:solidFill>
                  <a:srgbClr val="FFFFFF"/>
                </a:solidFill>
                <a:latin typeface="Roboto"/>
                <a:ea typeface="Roboto"/>
                <a:cs typeface="Roboto"/>
                <a:sym typeface="Roboto"/>
              </a:rPr>
              <a:t>Actitud</a:t>
            </a:r>
            <a:endParaRPr sz="1100">
              <a:solidFill>
                <a:srgbClr val="FFFFFF"/>
              </a:solidFill>
              <a:latin typeface="Roboto"/>
              <a:ea typeface="Roboto"/>
              <a:cs typeface="Roboto"/>
              <a:sym typeface="Roboto"/>
            </a:endParaRPr>
          </a:p>
        </p:txBody>
      </p:sp>
      <p:sp>
        <p:nvSpPr>
          <p:cNvPr id="299" name="Shape 299"/>
          <p:cNvSpPr/>
          <p:nvPr/>
        </p:nvSpPr>
        <p:spPr>
          <a:xfrm>
            <a:off x="5406150" y="3382913"/>
            <a:ext cx="2020500" cy="5253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s-419" sz="1100">
                <a:solidFill>
                  <a:srgbClr val="FFFFFF"/>
                </a:solidFill>
                <a:latin typeface="Roboto"/>
                <a:ea typeface="Roboto"/>
                <a:cs typeface="Roboto"/>
                <a:sym typeface="Roboto"/>
              </a:rPr>
              <a:t>Cognición</a:t>
            </a:r>
            <a:endParaRPr sz="1100">
              <a:solidFill>
                <a:srgbClr val="FFFFFF"/>
              </a:solidFill>
              <a:latin typeface="Roboto"/>
              <a:ea typeface="Roboto"/>
              <a:cs typeface="Roboto"/>
              <a:sym typeface="Roboto"/>
            </a:endParaRPr>
          </a:p>
        </p:txBody>
      </p:sp>
      <p:cxnSp>
        <p:nvCxnSpPr>
          <p:cNvPr id="300" name="Shape 300"/>
          <p:cNvCxnSpPr>
            <a:stCxn id="297" idx="3"/>
            <a:endCxn id="298" idx="1"/>
          </p:cNvCxnSpPr>
          <p:nvPr/>
        </p:nvCxnSpPr>
        <p:spPr>
          <a:xfrm rot="10800000" flipH="1">
            <a:off x="4872750" y="2161274"/>
            <a:ext cx="533400" cy="8985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301" name="Shape 301"/>
          <p:cNvCxnSpPr>
            <a:stCxn id="297" idx="3"/>
            <a:endCxn id="299" idx="1"/>
          </p:cNvCxnSpPr>
          <p:nvPr/>
        </p:nvCxnSpPr>
        <p:spPr>
          <a:xfrm>
            <a:off x="4872750" y="3059774"/>
            <a:ext cx="533400" cy="585900"/>
          </a:xfrm>
          <a:prstGeom prst="bentConnector3">
            <a:avLst>
              <a:gd name="adj1" fmla="val 50000"/>
            </a:avLst>
          </a:prstGeom>
          <a:noFill/>
          <a:ln w="9525" cap="flat" cmpd="sng">
            <a:solidFill>
              <a:srgbClr val="C2C2C2"/>
            </a:solidFill>
            <a:prstDash val="solid"/>
            <a:round/>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729450" y="733950"/>
            <a:ext cx="7688400" cy="1244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419" sz="3600"/>
              <a:t>Capítulo II: Marco Metodológico</a:t>
            </a:r>
            <a:endParaRPr sz="3600"/>
          </a:p>
        </p:txBody>
      </p:sp>
      <p:sp>
        <p:nvSpPr>
          <p:cNvPr id="307" name="Shape 307"/>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p>
            <a:pPr marL="914400" lvl="0" indent="-317500" rtl="0">
              <a:spcBef>
                <a:spcPts val="300"/>
              </a:spcBef>
              <a:spcAft>
                <a:spcPts val="0"/>
              </a:spcAft>
              <a:buSzPts val="1400"/>
              <a:buFont typeface="Raleway"/>
              <a:buChar char="➢"/>
            </a:pPr>
            <a:r>
              <a:rPr lang="es-419" sz="1400">
                <a:latin typeface="Raleway"/>
                <a:ea typeface="Raleway"/>
                <a:cs typeface="Raleway"/>
                <a:sym typeface="Raleway"/>
              </a:rPr>
              <a:t>Marco contextual o situacional </a:t>
            </a:r>
            <a:endParaRPr sz="1400">
              <a:latin typeface="Raleway"/>
              <a:ea typeface="Raleway"/>
              <a:cs typeface="Raleway"/>
              <a:sym typeface="Raleway"/>
            </a:endParaRPr>
          </a:p>
          <a:p>
            <a:pPr marL="914400" lvl="0" indent="-317500" rtl="0">
              <a:spcBef>
                <a:spcPts val="0"/>
              </a:spcBef>
              <a:spcAft>
                <a:spcPts val="0"/>
              </a:spcAft>
              <a:buSzPts val="1400"/>
              <a:buFont typeface="Raleway"/>
              <a:buChar char="➢"/>
            </a:pPr>
            <a:r>
              <a:rPr lang="es-419" sz="1400">
                <a:latin typeface="Raleway"/>
                <a:ea typeface="Raleway"/>
                <a:cs typeface="Raleway"/>
                <a:sym typeface="Raleway"/>
              </a:rPr>
              <a:t>Hipótesis</a:t>
            </a:r>
            <a:endParaRPr sz="1400">
              <a:latin typeface="Raleway"/>
              <a:ea typeface="Raleway"/>
              <a:cs typeface="Raleway"/>
              <a:sym typeface="Raleway"/>
            </a:endParaRPr>
          </a:p>
          <a:p>
            <a:pPr marL="914400" lvl="0" indent="-317500" rtl="0">
              <a:spcBef>
                <a:spcPts val="0"/>
              </a:spcBef>
              <a:spcAft>
                <a:spcPts val="0"/>
              </a:spcAft>
              <a:buSzPts val="1400"/>
              <a:buFont typeface="Raleway"/>
              <a:buChar char="➢"/>
            </a:pPr>
            <a:r>
              <a:rPr lang="es-419" sz="1400">
                <a:latin typeface="Raleway"/>
                <a:ea typeface="Raleway"/>
                <a:cs typeface="Raleway"/>
                <a:sym typeface="Raleway"/>
              </a:rPr>
              <a:t>Validez de contenido </a:t>
            </a:r>
            <a:endParaRPr sz="1400">
              <a:latin typeface="Raleway"/>
              <a:ea typeface="Raleway"/>
              <a:cs typeface="Raleway"/>
              <a:sym typeface="Raleway"/>
            </a:endParaRPr>
          </a:p>
          <a:p>
            <a:pPr marL="0" lvl="0" indent="647700" rtl="0">
              <a:spcBef>
                <a:spcPts val="0"/>
              </a:spcBef>
              <a:spcAft>
                <a:spcPts val="0"/>
              </a:spcAft>
              <a:buNone/>
            </a:pPr>
            <a:endParaRPr/>
          </a:p>
          <a:p>
            <a:pPr marL="0" lvl="0" indent="0" rtl="0">
              <a:spcBef>
                <a:spcPts val="0"/>
              </a:spcBef>
              <a:spcAft>
                <a:spcPts val="16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a:xfrm>
            <a:off x="727800" y="673775"/>
            <a:ext cx="76884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419"/>
              <a:t>Metodología</a:t>
            </a:r>
            <a:endParaRPr/>
          </a:p>
        </p:txBody>
      </p:sp>
      <p:grpSp>
        <p:nvGrpSpPr>
          <p:cNvPr id="313" name="Shape 313"/>
          <p:cNvGrpSpPr/>
          <p:nvPr/>
        </p:nvGrpSpPr>
        <p:grpSpPr>
          <a:xfrm>
            <a:off x="308838" y="1623975"/>
            <a:ext cx="3558375" cy="924600"/>
            <a:chOff x="308838" y="1242975"/>
            <a:chExt cx="3558375" cy="924600"/>
          </a:xfrm>
        </p:grpSpPr>
        <p:cxnSp>
          <p:nvCxnSpPr>
            <p:cNvPr id="314" name="Shape 314"/>
            <p:cNvCxnSpPr/>
            <p:nvPr/>
          </p:nvCxnSpPr>
          <p:spPr>
            <a:xfrm rot="10800000">
              <a:off x="2642013" y="1654113"/>
              <a:ext cx="1225200" cy="0"/>
            </a:xfrm>
            <a:prstGeom prst="straightConnector1">
              <a:avLst/>
            </a:prstGeom>
            <a:noFill/>
            <a:ln w="9525" cap="flat" cmpd="sng">
              <a:solidFill>
                <a:srgbClr val="249C90"/>
              </a:solidFill>
              <a:prstDash val="solid"/>
              <a:round/>
              <a:headEnd type="none" w="sm" len="sm"/>
              <a:tailEnd type="oval" w="med" len="med"/>
            </a:ln>
          </p:spPr>
        </p:cxnSp>
        <p:sp>
          <p:nvSpPr>
            <p:cNvPr id="315" name="Shape 315"/>
            <p:cNvSpPr txBox="1"/>
            <p:nvPr/>
          </p:nvSpPr>
          <p:spPr>
            <a:xfrm>
              <a:off x="308838" y="1242975"/>
              <a:ext cx="2124000" cy="924600"/>
            </a:xfrm>
            <a:prstGeom prst="rect">
              <a:avLst/>
            </a:prstGeom>
            <a:noFill/>
            <a:ln>
              <a:noFill/>
            </a:ln>
          </p:spPr>
          <p:txBody>
            <a:bodyPr spcFirstLastPara="1" wrap="square" lIns="91425" tIns="91425" rIns="91425" bIns="91425" anchor="ctr" anchorCtr="0">
              <a:noAutofit/>
            </a:bodyPr>
            <a:lstStyle/>
            <a:p>
              <a:pPr marL="0" lvl="0" indent="0" algn="r">
                <a:spcBef>
                  <a:spcPts val="0"/>
                </a:spcBef>
                <a:spcAft>
                  <a:spcPts val="0"/>
                </a:spcAft>
                <a:buNone/>
              </a:pPr>
              <a:r>
                <a:rPr lang="es-419" sz="1200" b="1">
                  <a:latin typeface="Roboto"/>
                  <a:ea typeface="Roboto"/>
                  <a:cs typeface="Roboto"/>
                  <a:sym typeface="Roboto"/>
                </a:rPr>
                <a:t>Enfoque de investigación</a:t>
              </a:r>
              <a:endParaRPr sz="1200" b="1">
                <a:latin typeface="Roboto"/>
                <a:ea typeface="Roboto"/>
                <a:cs typeface="Roboto"/>
                <a:sym typeface="Roboto"/>
              </a:endParaRPr>
            </a:p>
            <a:p>
              <a:pPr marL="0" lvl="0" indent="0" algn="r">
                <a:spcBef>
                  <a:spcPts val="0"/>
                </a:spcBef>
                <a:spcAft>
                  <a:spcPts val="0"/>
                </a:spcAft>
                <a:buNone/>
              </a:pPr>
              <a:endParaRPr sz="1200" b="1">
                <a:latin typeface="Roboto"/>
                <a:ea typeface="Roboto"/>
                <a:cs typeface="Roboto"/>
                <a:sym typeface="Roboto"/>
              </a:endParaRPr>
            </a:p>
            <a:p>
              <a:pPr marL="0" lvl="0" indent="0" algn="r">
                <a:spcBef>
                  <a:spcPts val="0"/>
                </a:spcBef>
                <a:spcAft>
                  <a:spcPts val="1600"/>
                </a:spcAft>
                <a:buNone/>
              </a:pPr>
              <a:r>
                <a:rPr lang="es-419" sz="1200">
                  <a:latin typeface="Lato"/>
                  <a:ea typeface="Lato"/>
                  <a:cs typeface="Lato"/>
                  <a:sym typeface="Lato"/>
                </a:rPr>
                <a:t>Enfoque cuantitativo</a:t>
              </a:r>
              <a:endParaRPr sz="1200" b="1">
                <a:latin typeface="Lato"/>
                <a:ea typeface="Lato"/>
                <a:cs typeface="Lato"/>
                <a:sym typeface="Lato"/>
              </a:endParaRPr>
            </a:p>
          </p:txBody>
        </p:sp>
      </p:grpSp>
      <p:grpSp>
        <p:nvGrpSpPr>
          <p:cNvPr id="316" name="Shape 316"/>
          <p:cNvGrpSpPr/>
          <p:nvPr/>
        </p:nvGrpSpPr>
        <p:grpSpPr>
          <a:xfrm>
            <a:off x="308838" y="3027125"/>
            <a:ext cx="3263100" cy="924600"/>
            <a:chOff x="308838" y="2646125"/>
            <a:chExt cx="3263100" cy="924600"/>
          </a:xfrm>
        </p:grpSpPr>
        <p:cxnSp>
          <p:nvCxnSpPr>
            <p:cNvPr id="317" name="Shape 317"/>
            <p:cNvCxnSpPr/>
            <p:nvPr/>
          </p:nvCxnSpPr>
          <p:spPr>
            <a:xfrm rot="10800000">
              <a:off x="2641938" y="3108425"/>
              <a:ext cx="930000" cy="0"/>
            </a:xfrm>
            <a:prstGeom prst="straightConnector1">
              <a:avLst/>
            </a:prstGeom>
            <a:noFill/>
            <a:ln w="9525" cap="flat" cmpd="sng">
              <a:solidFill>
                <a:srgbClr val="1F887E"/>
              </a:solidFill>
              <a:prstDash val="solid"/>
              <a:round/>
              <a:headEnd type="none" w="sm" len="sm"/>
              <a:tailEnd type="oval" w="med" len="med"/>
            </a:ln>
          </p:spPr>
        </p:cxnSp>
        <p:sp>
          <p:nvSpPr>
            <p:cNvPr id="318" name="Shape 318"/>
            <p:cNvSpPr txBox="1"/>
            <p:nvPr/>
          </p:nvSpPr>
          <p:spPr>
            <a:xfrm>
              <a:off x="308838" y="2646125"/>
              <a:ext cx="2124000" cy="924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s-419" sz="1200" b="1">
                  <a:latin typeface="Roboto"/>
                  <a:ea typeface="Roboto"/>
                  <a:cs typeface="Roboto"/>
                  <a:sym typeface="Roboto"/>
                </a:rPr>
                <a:t>Tipo de Investigación</a:t>
              </a:r>
              <a:endParaRPr sz="1200" b="1">
                <a:latin typeface="Roboto"/>
                <a:ea typeface="Roboto"/>
                <a:cs typeface="Roboto"/>
                <a:sym typeface="Roboto"/>
              </a:endParaRPr>
            </a:p>
            <a:p>
              <a:pPr marL="0" lvl="0" indent="0" algn="r" rtl="0">
                <a:spcBef>
                  <a:spcPts val="0"/>
                </a:spcBef>
                <a:spcAft>
                  <a:spcPts val="0"/>
                </a:spcAft>
                <a:buNone/>
              </a:pPr>
              <a:endParaRPr sz="1200">
                <a:latin typeface="Lato"/>
                <a:ea typeface="Lato"/>
                <a:cs typeface="Lato"/>
                <a:sym typeface="Lato"/>
              </a:endParaRPr>
            </a:p>
            <a:p>
              <a:pPr marL="0" lvl="0" indent="0" algn="r" rtl="0">
                <a:spcBef>
                  <a:spcPts val="0"/>
                </a:spcBef>
                <a:spcAft>
                  <a:spcPts val="0"/>
                </a:spcAft>
                <a:buNone/>
              </a:pPr>
              <a:r>
                <a:rPr lang="es-419" sz="1200">
                  <a:latin typeface="Lato"/>
                  <a:ea typeface="Lato"/>
                  <a:cs typeface="Lato"/>
                  <a:sym typeface="Lato"/>
                </a:rPr>
                <a:t>No experimental</a:t>
              </a:r>
              <a:endParaRPr sz="1200" b="1">
                <a:latin typeface="Roboto"/>
                <a:ea typeface="Roboto"/>
                <a:cs typeface="Roboto"/>
                <a:sym typeface="Roboto"/>
              </a:endParaRPr>
            </a:p>
            <a:p>
              <a:pPr marL="0" lvl="0" indent="0" algn="ctr" rtl="0">
                <a:spcBef>
                  <a:spcPts val="0"/>
                </a:spcBef>
                <a:spcAft>
                  <a:spcPts val="0"/>
                </a:spcAft>
                <a:buNone/>
              </a:pPr>
              <a:endParaRPr sz="800" b="1">
                <a:latin typeface="Roboto"/>
                <a:ea typeface="Roboto"/>
                <a:cs typeface="Roboto"/>
                <a:sym typeface="Roboto"/>
              </a:endParaRPr>
            </a:p>
          </p:txBody>
        </p:sp>
      </p:grpSp>
      <p:grpSp>
        <p:nvGrpSpPr>
          <p:cNvPr id="319" name="Shape 319"/>
          <p:cNvGrpSpPr/>
          <p:nvPr/>
        </p:nvGrpSpPr>
        <p:grpSpPr>
          <a:xfrm>
            <a:off x="4657738" y="3772700"/>
            <a:ext cx="4162750" cy="924600"/>
            <a:chOff x="4657738" y="3391700"/>
            <a:chExt cx="4162750" cy="924600"/>
          </a:xfrm>
        </p:grpSpPr>
        <p:cxnSp>
          <p:nvCxnSpPr>
            <p:cNvPr id="320" name="Shape 320"/>
            <p:cNvCxnSpPr/>
            <p:nvPr/>
          </p:nvCxnSpPr>
          <p:spPr>
            <a:xfrm>
              <a:off x="4657738" y="3854000"/>
              <a:ext cx="1838700" cy="0"/>
            </a:xfrm>
            <a:prstGeom prst="straightConnector1">
              <a:avLst/>
            </a:prstGeom>
            <a:noFill/>
            <a:ln w="9525" cap="flat" cmpd="sng">
              <a:solidFill>
                <a:srgbClr val="1D7E74"/>
              </a:solidFill>
              <a:prstDash val="solid"/>
              <a:round/>
              <a:headEnd type="none" w="sm" len="sm"/>
              <a:tailEnd type="oval" w="med" len="med"/>
            </a:ln>
          </p:spPr>
        </p:cxnSp>
        <p:sp>
          <p:nvSpPr>
            <p:cNvPr id="321" name="Shape 321"/>
            <p:cNvSpPr txBox="1"/>
            <p:nvPr/>
          </p:nvSpPr>
          <p:spPr>
            <a:xfrm>
              <a:off x="6696488" y="3391700"/>
              <a:ext cx="2124000" cy="9246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s-419" sz="1200" b="1">
                  <a:latin typeface="Roboto"/>
                  <a:ea typeface="Roboto"/>
                  <a:cs typeface="Roboto"/>
                  <a:sym typeface="Roboto"/>
                </a:rPr>
                <a:t>Diseño de la investigación</a:t>
              </a:r>
              <a:endParaRPr sz="1200" b="1">
                <a:latin typeface="Roboto"/>
                <a:ea typeface="Roboto"/>
                <a:cs typeface="Roboto"/>
                <a:sym typeface="Roboto"/>
              </a:endParaRPr>
            </a:p>
            <a:p>
              <a:pPr marL="0" lvl="0" indent="0">
                <a:spcBef>
                  <a:spcPts val="0"/>
                </a:spcBef>
                <a:spcAft>
                  <a:spcPts val="0"/>
                </a:spcAft>
                <a:buNone/>
              </a:pPr>
              <a:endParaRPr sz="800" b="1">
                <a:latin typeface="Roboto"/>
                <a:ea typeface="Roboto"/>
                <a:cs typeface="Roboto"/>
                <a:sym typeface="Roboto"/>
              </a:endParaRPr>
            </a:p>
            <a:p>
              <a:pPr marL="0" lvl="0" indent="0">
                <a:spcBef>
                  <a:spcPts val="0"/>
                </a:spcBef>
                <a:spcAft>
                  <a:spcPts val="1600"/>
                </a:spcAft>
                <a:buNone/>
              </a:pPr>
              <a:r>
                <a:rPr lang="es-419" sz="1200">
                  <a:latin typeface="Lato"/>
                  <a:ea typeface="Lato"/>
                  <a:cs typeface="Lato"/>
                  <a:sym typeface="Lato"/>
                </a:rPr>
                <a:t>Transaccional o transversal.</a:t>
              </a:r>
              <a:endParaRPr sz="1200" b="1">
                <a:latin typeface="Lato"/>
                <a:ea typeface="Lato"/>
                <a:cs typeface="Lato"/>
                <a:sym typeface="Lato"/>
              </a:endParaRPr>
            </a:p>
          </p:txBody>
        </p:sp>
      </p:grpSp>
      <p:grpSp>
        <p:nvGrpSpPr>
          <p:cNvPr id="322" name="Shape 322"/>
          <p:cNvGrpSpPr/>
          <p:nvPr/>
        </p:nvGrpSpPr>
        <p:grpSpPr>
          <a:xfrm>
            <a:off x="5209838" y="1623975"/>
            <a:ext cx="3610650" cy="924600"/>
            <a:chOff x="5209838" y="1242975"/>
            <a:chExt cx="3610650" cy="924600"/>
          </a:xfrm>
        </p:grpSpPr>
        <p:sp>
          <p:nvSpPr>
            <p:cNvPr id="323" name="Shape 323"/>
            <p:cNvSpPr txBox="1"/>
            <p:nvPr/>
          </p:nvSpPr>
          <p:spPr>
            <a:xfrm>
              <a:off x="6696488" y="1242975"/>
              <a:ext cx="2124000" cy="9246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s-419" sz="1200" b="1">
                  <a:latin typeface="Roboto"/>
                  <a:ea typeface="Roboto"/>
                  <a:cs typeface="Roboto"/>
                  <a:sym typeface="Roboto"/>
                </a:rPr>
                <a:t>Fuentes de información</a:t>
              </a:r>
              <a:endParaRPr sz="1200" b="1">
                <a:latin typeface="Roboto"/>
                <a:ea typeface="Roboto"/>
                <a:cs typeface="Roboto"/>
                <a:sym typeface="Roboto"/>
              </a:endParaRPr>
            </a:p>
            <a:p>
              <a:pPr marL="0" lvl="0" indent="0">
                <a:spcBef>
                  <a:spcPts val="0"/>
                </a:spcBef>
                <a:spcAft>
                  <a:spcPts val="0"/>
                </a:spcAft>
                <a:buNone/>
              </a:pPr>
              <a:endParaRPr sz="800" b="1">
                <a:latin typeface="Roboto"/>
                <a:ea typeface="Roboto"/>
                <a:cs typeface="Roboto"/>
                <a:sym typeface="Roboto"/>
              </a:endParaRPr>
            </a:p>
            <a:p>
              <a:pPr marL="0" lvl="0" indent="0" rtl="0">
                <a:lnSpc>
                  <a:spcPct val="115000"/>
                </a:lnSpc>
                <a:spcBef>
                  <a:spcPts val="0"/>
                </a:spcBef>
                <a:spcAft>
                  <a:spcPts val="0"/>
                </a:spcAft>
                <a:buNone/>
              </a:pPr>
              <a:r>
                <a:rPr lang="es-419" sz="1200">
                  <a:latin typeface="Lato"/>
                  <a:ea typeface="Lato"/>
                  <a:cs typeface="Lato"/>
                  <a:sym typeface="Lato"/>
                </a:rPr>
                <a:t>Investigación de campo con la aplicación de encuestas</a:t>
              </a:r>
              <a:endParaRPr sz="1200">
                <a:latin typeface="Lato"/>
                <a:ea typeface="Lato"/>
                <a:cs typeface="Lato"/>
                <a:sym typeface="Lato"/>
              </a:endParaRPr>
            </a:p>
          </p:txBody>
        </p:sp>
        <p:cxnSp>
          <p:nvCxnSpPr>
            <p:cNvPr id="324" name="Shape 324"/>
            <p:cNvCxnSpPr/>
            <p:nvPr/>
          </p:nvCxnSpPr>
          <p:spPr>
            <a:xfrm>
              <a:off x="5209838" y="1654113"/>
              <a:ext cx="1286700" cy="0"/>
            </a:xfrm>
            <a:prstGeom prst="straightConnector1">
              <a:avLst/>
            </a:prstGeom>
            <a:noFill/>
            <a:ln w="9525" cap="flat" cmpd="sng">
              <a:solidFill>
                <a:srgbClr val="155B54"/>
              </a:solidFill>
              <a:prstDash val="solid"/>
              <a:round/>
              <a:headEnd type="none" w="sm" len="sm"/>
              <a:tailEnd type="oval" w="med" len="med"/>
            </a:ln>
          </p:spPr>
        </p:cxnSp>
      </p:grpSp>
      <p:grpSp>
        <p:nvGrpSpPr>
          <p:cNvPr id="325" name="Shape 325"/>
          <p:cNvGrpSpPr/>
          <p:nvPr/>
        </p:nvGrpSpPr>
        <p:grpSpPr>
          <a:xfrm>
            <a:off x="5610288" y="2694350"/>
            <a:ext cx="3210200" cy="924600"/>
            <a:chOff x="5610288" y="2313350"/>
            <a:chExt cx="3210200" cy="924600"/>
          </a:xfrm>
        </p:grpSpPr>
        <p:cxnSp>
          <p:nvCxnSpPr>
            <p:cNvPr id="326" name="Shape 326"/>
            <p:cNvCxnSpPr/>
            <p:nvPr/>
          </p:nvCxnSpPr>
          <p:spPr>
            <a:xfrm>
              <a:off x="5610288" y="2775650"/>
              <a:ext cx="886200" cy="0"/>
            </a:xfrm>
            <a:prstGeom prst="straightConnector1">
              <a:avLst/>
            </a:prstGeom>
            <a:noFill/>
            <a:ln w="9525" cap="flat" cmpd="sng">
              <a:solidFill>
                <a:srgbClr val="1B786E"/>
              </a:solidFill>
              <a:prstDash val="solid"/>
              <a:round/>
              <a:headEnd type="none" w="sm" len="sm"/>
              <a:tailEnd type="oval" w="med" len="med"/>
            </a:ln>
          </p:spPr>
        </p:cxnSp>
        <p:sp>
          <p:nvSpPr>
            <p:cNvPr id="327" name="Shape 327"/>
            <p:cNvSpPr txBox="1"/>
            <p:nvPr/>
          </p:nvSpPr>
          <p:spPr>
            <a:xfrm>
              <a:off x="6696488" y="2313350"/>
              <a:ext cx="2124000" cy="9246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sz="1200" b="1">
                <a:latin typeface="Roboto"/>
                <a:ea typeface="Roboto"/>
                <a:cs typeface="Roboto"/>
                <a:sym typeface="Roboto"/>
              </a:endParaRPr>
            </a:p>
            <a:p>
              <a:pPr marL="0" lvl="0" indent="0">
                <a:spcBef>
                  <a:spcPts val="0"/>
                </a:spcBef>
                <a:spcAft>
                  <a:spcPts val="0"/>
                </a:spcAft>
                <a:buNone/>
              </a:pPr>
              <a:r>
                <a:rPr lang="es-419" sz="1200" b="1">
                  <a:latin typeface="Roboto"/>
                  <a:ea typeface="Roboto"/>
                  <a:cs typeface="Roboto"/>
                  <a:sym typeface="Roboto"/>
                </a:rPr>
                <a:t>Unidad de análisis</a:t>
              </a:r>
              <a:endParaRPr sz="1200" b="1">
                <a:latin typeface="Roboto"/>
                <a:ea typeface="Roboto"/>
                <a:cs typeface="Roboto"/>
                <a:sym typeface="Roboto"/>
              </a:endParaRPr>
            </a:p>
            <a:p>
              <a:pPr marL="0" lvl="0" indent="0">
                <a:spcBef>
                  <a:spcPts val="0"/>
                </a:spcBef>
                <a:spcAft>
                  <a:spcPts val="1600"/>
                </a:spcAft>
                <a:buNone/>
              </a:pPr>
              <a:r>
                <a:rPr lang="es-419" sz="1200">
                  <a:latin typeface="Lato"/>
                  <a:ea typeface="Lato"/>
                  <a:cs typeface="Lato"/>
                  <a:sym typeface="Lato"/>
                </a:rPr>
                <a:t>Consumidores de ropa que adquieran su vestimenta  en centros comerciales del DMQ</a:t>
              </a:r>
              <a:endParaRPr sz="1200">
                <a:latin typeface="Lato"/>
                <a:ea typeface="Lato"/>
                <a:cs typeface="Lato"/>
                <a:sym typeface="Lato"/>
              </a:endParaRPr>
            </a:p>
          </p:txBody>
        </p:sp>
      </p:grpSp>
      <p:grpSp>
        <p:nvGrpSpPr>
          <p:cNvPr id="328" name="Shape 328"/>
          <p:cNvGrpSpPr/>
          <p:nvPr/>
        </p:nvGrpSpPr>
        <p:grpSpPr>
          <a:xfrm>
            <a:off x="2601236" y="1035951"/>
            <a:ext cx="3922200" cy="3915924"/>
            <a:chOff x="2610905" y="610653"/>
            <a:chExt cx="3922200" cy="3922200"/>
          </a:xfrm>
        </p:grpSpPr>
        <p:sp>
          <p:nvSpPr>
            <p:cNvPr id="329" name="Shape 329"/>
            <p:cNvSpPr/>
            <p:nvPr/>
          </p:nvSpPr>
          <p:spPr>
            <a:xfrm rot="-4980021">
              <a:off x="3204123" y="1186472"/>
              <a:ext cx="2771960" cy="2771960"/>
            </a:xfrm>
            <a:prstGeom prst="blockArc">
              <a:avLst>
                <a:gd name="adj1" fmla="val 12602522"/>
                <a:gd name="adj2" fmla="val 16867657"/>
                <a:gd name="adj3" fmla="val 20844"/>
              </a:avLst>
            </a:prstGeom>
            <a:solidFill>
              <a:srgbClr val="1F887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0" name="Shape 330"/>
            <p:cNvSpPr/>
            <p:nvPr/>
          </p:nvSpPr>
          <p:spPr>
            <a:xfrm rot="7920309">
              <a:off x="3183402" y="1183149"/>
              <a:ext cx="2777207" cy="2777207"/>
            </a:xfrm>
            <a:prstGeom prst="blockArc">
              <a:avLst>
                <a:gd name="adj1" fmla="val 12602522"/>
                <a:gd name="adj2" fmla="val 16867657"/>
                <a:gd name="adj3" fmla="val 20844"/>
              </a:avLst>
            </a:prstGeom>
            <a:solidFill>
              <a:srgbClr val="1B786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1" name="Shape 331"/>
            <p:cNvSpPr/>
            <p:nvPr/>
          </p:nvSpPr>
          <p:spPr>
            <a:xfrm rot="3600063">
              <a:off x="3186335" y="1195681"/>
              <a:ext cx="2777488" cy="2777488"/>
            </a:xfrm>
            <a:prstGeom prst="blockArc">
              <a:avLst>
                <a:gd name="adj1" fmla="val 12602522"/>
                <a:gd name="adj2" fmla="val 16867657"/>
                <a:gd name="adj3" fmla="val 20844"/>
              </a:avLst>
            </a:prstGeom>
            <a:solidFill>
              <a:srgbClr val="155B5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2" name="Shape 332"/>
            <p:cNvSpPr/>
            <p:nvPr/>
          </p:nvSpPr>
          <p:spPr>
            <a:xfrm rot="4024705">
              <a:off x="5326681" y="1940898"/>
              <a:ext cx="578477" cy="579147"/>
            </a:xfrm>
            <a:prstGeom prst="pie">
              <a:avLst>
                <a:gd name="adj1" fmla="val 6190354"/>
                <a:gd name="adj2" fmla="val 14996165"/>
              </a:avLst>
            </a:prstGeom>
            <a:solidFill>
              <a:srgbClr val="1B786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3" name="Shape 333"/>
            <p:cNvSpPr/>
            <p:nvPr/>
          </p:nvSpPr>
          <p:spPr>
            <a:xfrm rot="-9359762">
              <a:off x="3193941" y="1176205"/>
              <a:ext cx="2777287" cy="2777287"/>
            </a:xfrm>
            <a:prstGeom prst="blockArc">
              <a:avLst>
                <a:gd name="adj1" fmla="val 12602522"/>
                <a:gd name="adj2" fmla="val 16867657"/>
                <a:gd name="adj3" fmla="val 20844"/>
              </a:avLst>
            </a:prstGeom>
            <a:solidFill>
              <a:srgbClr val="1D7E7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4" name="Shape 334"/>
            <p:cNvSpPr/>
            <p:nvPr/>
          </p:nvSpPr>
          <p:spPr>
            <a:xfrm rot="-8936366">
              <a:off x="3659126" y="3173505"/>
              <a:ext cx="578551" cy="578963"/>
            </a:xfrm>
            <a:prstGeom prst="pie">
              <a:avLst>
                <a:gd name="adj1" fmla="val 6190354"/>
                <a:gd name="adj2" fmla="val 14996165"/>
              </a:avLst>
            </a:prstGeom>
            <a:solidFill>
              <a:srgbClr val="1F887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5" name="Shape 335"/>
            <p:cNvSpPr/>
            <p:nvPr/>
          </p:nvSpPr>
          <p:spPr>
            <a:xfrm rot="1824498">
              <a:off x="3659375" y="3173497"/>
              <a:ext cx="578475" cy="578885"/>
            </a:xfrm>
            <a:prstGeom prst="pie">
              <a:avLst>
                <a:gd name="adj1" fmla="val 4028252"/>
                <a:gd name="adj2" fmla="val 17183677"/>
              </a:avLst>
            </a:prstGeom>
            <a:solidFill>
              <a:srgbClr val="1F887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6" name="Shape 336"/>
            <p:cNvSpPr/>
            <p:nvPr/>
          </p:nvSpPr>
          <p:spPr>
            <a:xfrm rot="-600092">
              <a:off x="3198852" y="1195456"/>
              <a:ext cx="2777611" cy="2777611"/>
            </a:xfrm>
            <a:prstGeom prst="blockArc">
              <a:avLst>
                <a:gd name="adj1" fmla="val 12513247"/>
                <a:gd name="adj2" fmla="val 16867657"/>
                <a:gd name="adj3" fmla="val 20844"/>
              </a:avLst>
            </a:prstGeom>
            <a:solidFill>
              <a:srgbClr val="249C9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7" name="Shape 337"/>
            <p:cNvSpPr/>
            <p:nvPr/>
          </p:nvSpPr>
          <p:spPr>
            <a:xfrm rot="-176551">
              <a:off x="4312105" y="1195442"/>
              <a:ext cx="578563" cy="579162"/>
            </a:xfrm>
            <a:prstGeom prst="pie">
              <a:avLst>
                <a:gd name="adj1" fmla="val 6190354"/>
                <a:gd name="adj2" fmla="val 14996165"/>
              </a:avLst>
            </a:prstGeom>
            <a:solidFill>
              <a:srgbClr val="155B5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8" name="Shape 338"/>
            <p:cNvSpPr/>
            <p:nvPr/>
          </p:nvSpPr>
          <p:spPr>
            <a:xfrm rot="10584085">
              <a:off x="4312088" y="1195622"/>
              <a:ext cx="578340" cy="578939"/>
            </a:xfrm>
            <a:prstGeom prst="pie">
              <a:avLst>
                <a:gd name="adj1" fmla="val 4028252"/>
                <a:gd name="adj2" fmla="val 17183677"/>
              </a:avLst>
            </a:prstGeom>
            <a:solidFill>
              <a:srgbClr val="155B5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9" name="Shape 339"/>
            <p:cNvSpPr/>
            <p:nvPr/>
          </p:nvSpPr>
          <p:spPr>
            <a:xfrm rot="8344778">
              <a:off x="4940929" y="3162886"/>
              <a:ext cx="578465" cy="578888"/>
            </a:xfrm>
            <a:prstGeom prst="pie">
              <a:avLst>
                <a:gd name="adj1" fmla="val 6190354"/>
                <a:gd name="adj2" fmla="val 14996165"/>
              </a:avLst>
            </a:prstGeom>
            <a:solidFill>
              <a:srgbClr val="1D7E7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0" name="Shape 340"/>
            <p:cNvSpPr/>
            <p:nvPr/>
          </p:nvSpPr>
          <p:spPr>
            <a:xfrm rot="-2495643">
              <a:off x="4941000" y="3162728"/>
              <a:ext cx="578445" cy="579093"/>
            </a:xfrm>
            <a:prstGeom prst="pie">
              <a:avLst>
                <a:gd name="adj1" fmla="val 4028252"/>
                <a:gd name="adj2" fmla="val 17183677"/>
              </a:avLst>
            </a:prstGeom>
            <a:solidFill>
              <a:srgbClr val="1D7E7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1" name="Shape 341"/>
            <p:cNvSpPr/>
            <p:nvPr/>
          </p:nvSpPr>
          <p:spPr>
            <a:xfrm rot="6204541">
              <a:off x="3257468" y="1938977"/>
              <a:ext cx="578264" cy="578917"/>
            </a:xfrm>
            <a:prstGeom prst="pie">
              <a:avLst>
                <a:gd name="adj1" fmla="val 4028252"/>
                <a:gd name="adj2" fmla="val 17183677"/>
              </a:avLst>
            </a:prstGeom>
            <a:solidFill>
              <a:srgbClr val="249C9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2" name="Shape 342"/>
            <p:cNvSpPr/>
            <p:nvPr/>
          </p:nvSpPr>
          <p:spPr>
            <a:xfrm rot="-6816027">
              <a:off x="5326729" y="1940918"/>
              <a:ext cx="578485" cy="579035"/>
            </a:xfrm>
            <a:prstGeom prst="pie">
              <a:avLst>
                <a:gd name="adj1" fmla="val 4028252"/>
                <a:gd name="adj2" fmla="val 17183677"/>
              </a:avLst>
            </a:prstGeom>
            <a:solidFill>
              <a:srgbClr val="1B786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3" name="Shape 343"/>
            <p:cNvSpPr/>
            <p:nvPr/>
          </p:nvSpPr>
          <p:spPr>
            <a:xfrm rot="-4556960">
              <a:off x="3257335" y="1939059"/>
              <a:ext cx="578302" cy="578957"/>
            </a:xfrm>
            <a:prstGeom prst="pie">
              <a:avLst>
                <a:gd name="adj1" fmla="val 6190354"/>
                <a:gd name="adj2" fmla="val 14996165"/>
              </a:avLst>
            </a:prstGeom>
            <a:solidFill>
              <a:srgbClr val="249C9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44" name="Shape 344"/>
          <p:cNvSpPr/>
          <p:nvPr/>
        </p:nvSpPr>
        <p:spPr>
          <a:xfrm>
            <a:off x="4414788" y="1752600"/>
            <a:ext cx="247500" cy="247800"/>
          </a:xfrm>
          <a:prstGeom prst="ellips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5" name="Shape 345"/>
          <p:cNvSpPr/>
          <p:nvPr/>
        </p:nvSpPr>
        <p:spPr>
          <a:xfrm>
            <a:off x="5481588" y="2505075"/>
            <a:ext cx="247500" cy="247800"/>
          </a:xfrm>
          <a:prstGeom prst="ellips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6" name="Shape 346"/>
          <p:cNvSpPr/>
          <p:nvPr/>
        </p:nvSpPr>
        <p:spPr>
          <a:xfrm>
            <a:off x="5129163" y="3703925"/>
            <a:ext cx="247500" cy="247800"/>
          </a:xfrm>
          <a:prstGeom prst="ellips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7" name="Shape 347"/>
          <p:cNvSpPr/>
          <p:nvPr/>
        </p:nvSpPr>
        <p:spPr>
          <a:xfrm>
            <a:off x="3814713" y="3772700"/>
            <a:ext cx="247500" cy="247800"/>
          </a:xfrm>
          <a:prstGeom prst="ellips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8" name="Shape 348"/>
          <p:cNvSpPr/>
          <p:nvPr/>
        </p:nvSpPr>
        <p:spPr>
          <a:xfrm>
            <a:off x="3395613" y="2590800"/>
            <a:ext cx="247500" cy="247800"/>
          </a:xfrm>
          <a:prstGeom prst="ellips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727800" y="581725"/>
            <a:ext cx="7371900" cy="513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419"/>
              <a:t>Hipótesis</a:t>
            </a:r>
            <a:endParaRPr/>
          </a:p>
        </p:txBody>
      </p:sp>
      <p:sp>
        <p:nvSpPr>
          <p:cNvPr id="354" name="Shape 354"/>
          <p:cNvSpPr/>
          <p:nvPr/>
        </p:nvSpPr>
        <p:spPr>
          <a:xfrm>
            <a:off x="3080968" y="729021"/>
            <a:ext cx="1995900" cy="574200"/>
          </a:xfrm>
          <a:prstGeom prst="roundRect">
            <a:avLst>
              <a:gd name="adj" fmla="val 50000"/>
            </a:avLst>
          </a:prstGeom>
          <a:solidFill>
            <a:srgbClr val="0944A1"/>
          </a:solidFill>
          <a:ln>
            <a:noFill/>
          </a:ln>
          <a:effectLst>
            <a:outerShdw blurRad="200025" dist="85725" dir="2040000" algn="bl" rotWithShape="0">
              <a:srgbClr val="000000">
                <a:alpha val="50000"/>
              </a:srgbClr>
            </a:outerShdw>
          </a:effectLst>
        </p:spPr>
        <p:txBody>
          <a:bodyPr spcFirstLastPara="1" wrap="square" lIns="91425" tIns="91425" rIns="91425" bIns="91425" anchor="ctr" anchorCtr="0">
            <a:noAutofit/>
          </a:bodyPr>
          <a:lstStyle/>
          <a:p>
            <a:pPr marL="0" lvl="0" indent="0" algn="ctr">
              <a:spcBef>
                <a:spcPts val="0"/>
              </a:spcBef>
              <a:spcAft>
                <a:spcPts val="0"/>
              </a:spcAft>
              <a:buNone/>
            </a:pPr>
            <a:r>
              <a:rPr lang="es-419" sz="1000">
                <a:solidFill>
                  <a:srgbClr val="FFFFFF"/>
                </a:solidFill>
                <a:latin typeface="Roboto"/>
                <a:ea typeface="Roboto"/>
                <a:cs typeface="Roboto"/>
                <a:sym typeface="Roboto"/>
              </a:rPr>
              <a:t>Marketing Olfativo</a:t>
            </a:r>
            <a:endParaRPr>
              <a:solidFill>
                <a:srgbClr val="FFFFFF"/>
              </a:solidFill>
            </a:endParaRPr>
          </a:p>
        </p:txBody>
      </p:sp>
      <p:sp>
        <p:nvSpPr>
          <p:cNvPr id="355" name="Shape 355"/>
          <p:cNvSpPr/>
          <p:nvPr/>
        </p:nvSpPr>
        <p:spPr>
          <a:xfrm>
            <a:off x="6315780" y="1776214"/>
            <a:ext cx="1995900" cy="574200"/>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s-419" sz="1000">
                <a:solidFill>
                  <a:srgbClr val="FFFFFF"/>
                </a:solidFill>
                <a:latin typeface="Roboto"/>
                <a:ea typeface="Roboto"/>
                <a:cs typeface="Roboto"/>
                <a:sym typeface="Roboto"/>
              </a:rPr>
              <a:t>Cognición</a:t>
            </a:r>
            <a:endParaRPr>
              <a:solidFill>
                <a:srgbClr val="FFFFFF"/>
              </a:solidFill>
            </a:endParaRPr>
          </a:p>
        </p:txBody>
      </p:sp>
      <p:sp>
        <p:nvSpPr>
          <p:cNvPr id="356" name="Shape 356"/>
          <p:cNvSpPr/>
          <p:nvPr/>
        </p:nvSpPr>
        <p:spPr>
          <a:xfrm>
            <a:off x="3080972" y="1776214"/>
            <a:ext cx="1995900" cy="574200"/>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s-419" sz="1000">
                <a:solidFill>
                  <a:srgbClr val="FFFFFF"/>
                </a:solidFill>
                <a:latin typeface="Roboto"/>
                <a:ea typeface="Roboto"/>
                <a:cs typeface="Roboto"/>
                <a:sym typeface="Roboto"/>
              </a:rPr>
              <a:t>Estímulo Olfativo</a:t>
            </a:r>
            <a:endParaRPr>
              <a:solidFill>
                <a:srgbClr val="FFFFFF"/>
              </a:solidFill>
            </a:endParaRPr>
          </a:p>
        </p:txBody>
      </p:sp>
      <p:sp>
        <p:nvSpPr>
          <p:cNvPr id="357" name="Shape 357"/>
          <p:cNvSpPr/>
          <p:nvPr/>
        </p:nvSpPr>
        <p:spPr>
          <a:xfrm>
            <a:off x="6315771" y="729021"/>
            <a:ext cx="1995900" cy="574200"/>
          </a:xfrm>
          <a:prstGeom prst="roundRect">
            <a:avLst>
              <a:gd name="adj" fmla="val 50000"/>
            </a:avLst>
          </a:prstGeom>
          <a:solidFill>
            <a:srgbClr val="0944A1"/>
          </a:solidFill>
          <a:ln>
            <a:noFill/>
          </a:ln>
          <a:effectLst>
            <a:outerShdw blurRad="200025" dist="85725" dir="204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s-419" sz="1000">
                <a:solidFill>
                  <a:srgbClr val="FFFFFF"/>
                </a:solidFill>
                <a:latin typeface="Roboto"/>
                <a:ea typeface="Roboto"/>
                <a:cs typeface="Roboto"/>
                <a:sym typeface="Roboto"/>
              </a:rPr>
              <a:t>Comportamiento del consumidor</a:t>
            </a:r>
            <a:endParaRPr>
              <a:solidFill>
                <a:srgbClr val="FFFFFF"/>
              </a:solidFill>
            </a:endParaRPr>
          </a:p>
        </p:txBody>
      </p:sp>
      <p:sp>
        <p:nvSpPr>
          <p:cNvPr id="358" name="Shape 358"/>
          <p:cNvSpPr/>
          <p:nvPr/>
        </p:nvSpPr>
        <p:spPr>
          <a:xfrm>
            <a:off x="3080972" y="2557876"/>
            <a:ext cx="1995900" cy="574200"/>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419" sz="1000">
                <a:solidFill>
                  <a:srgbClr val="FFFFFF"/>
                </a:solidFill>
                <a:latin typeface="Roboto"/>
                <a:ea typeface="Roboto"/>
                <a:cs typeface="Roboto"/>
                <a:sym typeface="Roboto"/>
              </a:rPr>
              <a:t>Aroma</a:t>
            </a:r>
            <a:endParaRPr>
              <a:solidFill>
                <a:srgbClr val="FFFFFF"/>
              </a:solidFill>
            </a:endParaRPr>
          </a:p>
        </p:txBody>
      </p:sp>
      <p:sp>
        <p:nvSpPr>
          <p:cNvPr id="359" name="Shape 359"/>
          <p:cNvSpPr/>
          <p:nvPr/>
        </p:nvSpPr>
        <p:spPr>
          <a:xfrm>
            <a:off x="6315780" y="2557876"/>
            <a:ext cx="1995900" cy="574200"/>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419" sz="1000">
                <a:solidFill>
                  <a:srgbClr val="FFFFFF"/>
                </a:solidFill>
                <a:latin typeface="Roboto"/>
                <a:ea typeface="Roboto"/>
                <a:cs typeface="Roboto"/>
                <a:sym typeface="Roboto"/>
              </a:rPr>
              <a:t>Actitud</a:t>
            </a:r>
            <a:endParaRPr>
              <a:solidFill>
                <a:srgbClr val="FFFFFF"/>
              </a:solidFill>
            </a:endParaRPr>
          </a:p>
        </p:txBody>
      </p:sp>
      <p:sp>
        <p:nvSpPr>
          <p:cNvPr id="360" name="Shape 360"/>
          <p:cNvSpPr/>
          <p:nvPr/>
        </p:nvSpPr>
        <p:spPr>
          <a:xfrm>
            <a:off x="6315780" y="3339539"/>
            <a:ext cx="1995900" cy="574200"/>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419" sz="1000">
                <a:solidFill>
                  <a:srgbClr val="FFFFFF"/>
                </a:solidFill>
                <a:latin typeface="Roboto"/>
                <a:ea typeface="Roboto"/>
                <a:cs typeface="Roboto"/>
                <a:sym typeface="Roboto"/>
              </a:rPr>
              <a:t>Aprendizaje</a:t>
            </a:r>
            <a:endParaRPr>
              <a:solidFill>
                <a:srgbClr val="FFFFFF"/>
              </a:solidFill>
            </a:endParaRPr>
          </a:p>
        </p:txBody>
      </p:sp>
      <p:sp>
        <p:nvSpPr>
          <p:cNvPr id="361" name="Shape 361"/>
          <p:cNvSpPr/>
          <p:nvPr/>
        </p:nvSpPr>
        <p:spPr>
          <a:xfrm>
            <a:off x="6315780" y="4121202"/>
            <a:ext cx="1995900" cy="574200"/>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419" sz="1000">
                <a:solidFill>
                  <a:srgbClr val="FFFFFF"/>
                </a:solidFill>
                <a:latin typeface="Roboto"/>
                <a:ea typeface="Roboto"/>
                <a:cs typeface="Roboto"/>
                <a:sym typeface="Roboto"/>
              </a:rPr>
              <a:t>Satisfacción</a:t>
            </a:r>
            <a:endParaRPr>
              <a:solidFill>
                <a:srgbClr val="FFFFFF"/>
              </a:solidFill>
            </a:endParaRPr>
          </a:p>
        </p:txBody>
      </p:sp>
      <p:cxnSp>
        <p:nvCxnSpPr>
          <p:cNvPr id="362" name="Shape 362"/>
          <p:cNvCxnSpPr>
            <a:stCxn id="356" idx="3"/>
            <a:endCxn id="355" idx="1"/>
          </p:cNvCxnSpPr>
          <p:nvPr/>
        </p:nvCxnSpPr>
        <p:spPr>
          <a:xfrm>
            <a:off x="5076872" y="2063314"/>
            <a:ext cx="1239000" cy="0"/>
          </a:xfrm>
          <a:prstGeom prst="straightConnector1">
            <a:avLst/>
          </a:prstGeom>
          <a:noFill/>
          <a:ln w="9525" cap="flat" cmpd="sng">
            <a:solidFill>
              <a:schemeClr val="dk2"/>
            </a:solidFill>
            <a:prstDash val="solid"/>
            <a:round/>
            <a:headEnd type="none" w="med" len="med"/>
            <a:tailEnd type="triangle" w="med" len="med"/>
          </a:ln>
        </p:spPr>
      </p:cxnSp>
      <p:cxnSp>
        <p:nvCxnSpPr>
          <p:cNvPr id="363" name="Shape 363"/>
          <p:cNvCxnSpPr>
            <a:stCxn id="356" idx="3"/>
            <a:endCxn id="359" idx="1"/>
          </p:cNvCxnSpPr>
          <p:nvPr/>
        </p:nvCxnSpPr>
        <p:spPr>
          <a:xfrm>
            <a:off x="5076872" y="2063314"/>
            <a:ext cx="1239000" cy="781800"/>
          </a:xfrm>
          <a:prstGeom prst="straightConnector1">
            <a:avLst/>
          </a:prstGeom>
          <a:noFill/>
          <a:ln w="9525" cap="flat" cmpd="sng">
            <a:solidFill>
              <a:schemeClr val="dk2"/>
            </a:solidFill>
            <a:prstDash val="solid"/>
            <a:round/>
            <a:headEnd type="none" w="med" len="med"/>
            <a:tailEnd type="triangle" w="med" len="med"/>
          </a:ln>
        </p:spPr>
      </p:cxnSp>
      <p:cxnSp>
        <p:nvCxnSpPr>
          <p:cNvPr id="364" name="Shape 364"/>
          <p:cNvCxnSpPr>
            <a:stCxn id="358" idx="3"/>
            <a:endCxn id="360" idx="1"/>
          </p:cNvCxnSpPr>
          <p:nvPr/>
        </p:nvCxnSpPr>
        <p:spPr>
          <a:xfrm>
            <a:off x="5076872" y="2844976"/>
            <a:ext cx="1239000" cy="781800"/>
          </a:xfrm>
          <a:prstGeom prst="straightConnector1">
            <a:avLst/>
          </a:prstGeom>
          <a:noFill/>
          <a:ln w="9525" cap="flat" cmpd="sng">
            <a:solidFill>
              <a:schemeClr val="dk2"/>
            </a:solidFill>
            <a:prstDash val="solid"/>
            <a:round/>
            <a:headEnd type="none" w="med" len="med"/>
            <a:tailEnd type="triangle" w="med" len="med"/>
          </a:ln>
        </p:spPr>
      </p:cxnSp>
      <p:cxnSp>
        <p:nvCxnSpPr>
          <p:cNvPr id="365" name="Shape 365"/>
          <p:cNvCxnSpPr>
            <a:stCxn id="358" idx="3"/>
            <a:endCxn id="361" idx="1"/>
          </p:cNvCxnSpPr>
          <p:nvPr/>
        </p:nvCxnSpPr>
        <p:spPr>
          <a:xfrm>
            <a:off x="5076872" y="2844976"/>
            <a:ext cx="1239000" cy="1563300"/>
          </a:xfrm>
          <a:prstGeom prst="straightConnector1">
            <a:avLst/>
          </a:prstGeom>
          <a:noFill/>
          <a:ln w="9525" cap="flat" cmpd="sng">
            <a:solidFill>
              <a:schemeClr val="dk2"/>
            </a:solidFill>
            <a:prstDash val="solid"/>
            <a:round/>
            <a:headEnd type="none" w="med" len="med"/>
            <a:tailEnd type="triangle" w="med" len="med"/>
          </a:ln>
        </p:spPr>
      </p:cxnSp>
      <p:sp>
        <p:nvSpPr>
          <p:cNvPr id="366" name="Shape 366"/>
          <p:cNvSpPr txBox="1"/>
          <p:nvPr/>
        </p:nvSpPr>
        <p:spPr>
          <a:xfrm>
            <a:off x="477225" y="4272300"/>
            <a:ext cx="5899200" cy="871200"/>
          </a:xfrm>
          <a:prstGeom prst="rect">
            <a:avLst/>
          </a:prstGeom>
          <a:noFill/>
          <a:ln>
            <a:noFill/>
          </a:ln>
        </p:spPr>
        <p:txBody>
          <a:bodyPr spcFirstLastPara="1" wrap="square" lIns="91425" tIns="91425" rIns="91425" bIns="91425" anchor="ctr" anchorCtr="0">
            <a:noAutofit/>
          </a:bodyPr>
          <a:lstStyle/>
          <a:p>
            <a:pPr marL="0" lvl="0" indent="0" rtl="0">
              <a:lnSpc>
                <a:spcPct val="118750"/>
              </a:lnSpc>
              <a:spcBef>
                <a:spcPts val="0"/>
              </a:spcBef>
              <a:spcAft>
                <a:spcPts val="0"/>
              </a:spcAft>
              <a:buNone/>
            </a:pPr>
            <a:r>
              <a:rPr lang="es-419" sz="1200" i="1">
                <a:highlight>
                  <a:srgbClr val="FFFFFF"/>
                </a:highlight>
                <a:latin typeface="Times New Roman"/>
                <a:ea typeface="Times New Roman"/>
                <a:cs typeface="Times New Roman"/>
                <a:sym typeface="Times New Roman"/>
              </a:rPr>
              <a:t>Modelo del estudio de marketing olfativo y el comportamiento del consumidor.</a:t>
            </a:r>
            <a:r>
              <a:rPr lang="es-419" sz="1200" i="1">
                <a:solidFill>
                  <a:srgbClr val="44546A"/>
                </a:solidFill>
                <a:highlight>
                  <a:srgbClr val="FFFFFF"/>
                </a:highlight>
                <a:latin typeface="Times New Roman"/>
                <a:ea typeface="Times New Roman"/>
                <a:cs typeface="Times New Roman"/>
                <a:sym typeface="Times New Roman"/>
              </a:rPr>
              <a:t> </a:t>
            </a:r>
            <a:endParaRPr sz="1200" i="1">
              <a:solidFill>
                <a:srgbClr val="44546A"/>
              </a:solidFill>
              <a:highlight>
                <a:srgbClr val="FFFFFF"/>
              </a:highlight>
              <a:latin typeface="Times New Roman"/>
              <a:ea typeface="Times New Roman"/>
              <a:cs typeface="Times New Roman"/>
              <a:sym typeface="Times New Roman"/>
            </a:endParaRPr>
          </a:p>
          <a:p>
            <a:pPr marL="0" lvl="0" indent="0" rtl="0">
              <a:spcBef>
                <a:spcPts val="0"/>
              </a:spcBef>
              <a:spcAft>
                <a:spcPts val="0"/>
              </a:spcAft>
              <a:buNone/>
            </a:pPr>
            <a:r>
              <a:rPr lang="es-419" sz="1200" i="1">
                <a:solidFill>
                  <a:srgbClr val="44546A"/>
                </a:solidFill>
                <a:highlight>
                  <a:srgbClr val="FFFFFF"/>
                </a:highlight>
                <a:latin typeface="Times New Roman"/>
                <a:ea typeface="Times New Roman"/>
                <a:cs typeface="Times New Roman"/>
                <a:sym typeface="Times New Roman"/>
              </a:rPr>
              <a:t> </a:t>
            </a:r>
            <a:endParaRPr/>
          </a:p>
        </p:txBody>
      </p:sp>
      <p:sp>
        <p:nvSpPr>
          <p:cNvPr id="367" name="Shape 367"/>
          <p:cNvSpPr txBox="1"/>
          <p:nvPr/>
        </p:nvSpPr>
        <p:spPr>
          <a:xfrm>
            <a:off x="5527050" y="1784025"/>
            <a:ext cx="548100" cy="279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s-419" sz="900">
                <a:solidFill>
                  <a:srgbClr val="666666"/>
                </a:solidFill>
                <a:latin typeface="Lato"/>
                <a:ea typeface="Lato"/>
                <a:cs typeface="Lato"/>
                <a:sym typeface="Lato"/>
              </a:rPr>
              <a:t>H</a:t>
            </a:r>
            <a:r>
              <a:rPr lang="es-419" sz="900" baseline="-25000">
                <a:solidFill>
                  <a:srgbClr val="666666"/>
                </a:solidFill>
                <a:latin typeface="Lato"/>
                <a:ea typeface="Lato"/>
                <a:cs typeface="Lato"/>
                <a:sym typeface="Lato"/>
              </a:rPr>
              <a:t>1</a:t>
            </a:r>
            <a:endParaRPr sz="900" baseline="-25000">
              <a:solidFill>
                <a:srgbClr val="666666"/>
              </a:solidFill>
              <a:latin typeface="Lato"/>
              <a:ea typeface="Lato"/>
              <a:cs typeface="Lato"/>
              <a:sym typeface="Lato"/>
            </a:endParaRPr>
          </a:p>
        </p:txBody>
      </p:sp>
      <p:sp>
        <p:nvSpPr>
          <p:cNvPr id="368" name="Shape 368"/>
          <p:cNvSpPr txBox="1"/>
          <p:nvPr/>
        </p:nvSpPr>
        <p:spPr>
          <a:xfrm>
            <a:off x="5527050" y="2155500"/>
            <a:ext cx="548100" cy="279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s-419" sz="900">
                <a:solidFill>
                  <a:srgbClr val="666666"/>
                </a:solidFill>
                <a:latin typeface="Lato"/>
                <a:ea typeface="Lato"/>
                <a:cs typeface="Lato"/>
                <a:sym typeface="Lato"/>
              </a:rPr>
              <a:t>H</a:t>
            </a:r>
            <a:r>
              <a:rPr lang="es-419" sz="900" baseline="-25000">
                <a:solidFill>
                  <a:srgbClr val="666666"/>
                </a:solidFill>
                <a:latin typeface="Lato"/>
                <a:ea typeface="Lato"/>
                <a:cs typeface="Lato"/>
                <a:sym typeface="Lato"/>
              </a:rPr>
              <a:t>2</a:t>
            </a:r>
            <a:endParaRPr sz="900" baseline="-25000">
              <a:solidFill>
                <a:srgbClr val="666666"/>
              </a:solidFill>
              <a:latin typeface="Lato"/>
              <a:ea typeface="Lato"/>
              <a:cs typeface="Lato"/>
              <a:sym typeface="Lato"/>
            </a:endParaRPr>
          </a:p>
        </p:txBody>
      </p:sp>
      <p:sp>
        <p:nvSpPr>
          <p:cNvPr id="369" name="Shape 369"/>
          <p:cNvSpPr txBox="1"/>
          <p:nvPr/>
        </p:nvSpPr>
        <p:spPr>
          <a:xfrm>
            <a:off x="5527050" y="2781525"/>
            <a:ext cx="548100" cy="279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s-419" sz="900">
                <a:solidFill>
                  <a:srgbClr val="666666"/>
                </a:solidFill>
                <a:latin typeface="Lato"/>
                <a:ea typeface="Lato"/>
                <a:cs typeface="Lato"/>
                <a:sym typeface="Lato"/>
              </a:rPr>
              <a:t>H</a:t>
            </a:r>
            <a:r>
              <a:rPr lang="es-419" sz="900" baseline="-25000">
                <a:solidFill>
                  <a:srgbClr val="666666"/>
                </a:solidFill>
                <a:latin typeface="Lato"/>
                <a:ea typeface="Lato"/>
                <a:cs typeface="Lato"/>
                <a:sym typeface="Lato"/>
              </a:rPr>
              <a:t>3</a:t>
            </a:r>
            <a:endParaRPr sz="900" baseline="-25000">
              <a:solidFill>
                <a:srgbClr val="666666"/>
              </a:solidFill>
              <a:latin typeface="Lato"/>
              <a:ea typeface="Lato"/>
              <a:cs typeface="Lato"/>
              <a:sym typeface="Lato"/>
            </a:endParaRPr>
          </a:p>
        </p:txBody>
      </p:sp>
      <p:sp>
        <p:nvSpPr>
          <p:cNvPr id="370" name="Shape 370"/>
          <p:cNvSpPr txBox="1"/>
          <p:nvPr/>
        </p:nvSpPr>
        <p:spPr>
          <a:xfrm>
            <a:off x="5527050" y="3282400"/>
            <a:ext cx="548100" cy="279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s-419" sz="900">
                <a:solidFill>
                  <a:srgbClr val="666666"/>
                </a:solidFill>
                <a:latin typeface="Lato"/>
                <a:ea typeface="Lato"/>
                <a:cs typeface="Lato"/>
                <a:sym typeface="Lato"/>
              </a:rPr>
              <a:t>H</a:t>
            </a:r>
            <a:r>
              <a:rPr lang="es-419" sz="900" baseline="-25000">
                <a:solidFill>
                  <a:srgbClr val="666666"/>
                </a:solidFill>
                <a:latin typeface="Lato"/>
                <a:ea typeface="Lato"/>
                <a:cs typeface="Lato"/>
                <a:sym typeface="Lato"/>
              </a:rPr>
              <a:t>4</a:t>
            </a:r>
            <a:endParaRPr sz="900" baseline="-25000">
              <a:solidFill>
                <a:srgbClr val="666666"/>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title"/>
          </p:nvPr>
        </p:nvSpPr>
        <p:spPr>
          <a:xfrm>
            <a:off x="757688" y="691775"/>
            <a:ext cx="6581400" cy="369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419"/>
              <a:t>Población y localización </a:t>
            </a:r>
            <a:endParaRPr/>
          </a:p>
        </p:txBody>
      </p:sp>
      <p:grpSp>
        <p:nvGrpSpPr>
          <p:cNvPr id="376" name="Shape 376"/>
          <p:cNvGrpSpPr/>
          <p:nvPr/>
        </p:nvGrpSpPr>
        <p:grpSpPr>
          <a:xfrm>
            <a:off x="757703" y="1518420"/>
            <a:ext cx="2544954" cy="3248483"/>
            <a:chOff x="1118224" y="283725"/>
            <a:chExt cx="2090826" cy="4076400"/>
          </a:xfrm>
        </p:grpSpPr>
        <p:sp>
          <p:nvSpPr>
            <p:cNvPr id="377" name="Shape 377"/>
            <p:cNvSpPr/>
            <p:nvPr/>
          </p:nvSpPr>
          <p:spPr>
            <a:xfrm>
              <a:off x="1178650" y="283725"/>
              <a:ext cx="2030400" cy="4076400"/>
            </a:xfrm>
            <a:prstGeom prst="rect">
              <a:avLst/>
            </a:prstGeom>
            <a:solidFill>
              <a:srgbClr val="1B786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8" name="Shape 378"/>
            <p:cNvSpPr/>
            <p:nvPr/>
          </p:nvSpPr>
          <p:spPr>
            <a:xfrm>
              <a:off x="1118224" y="341749"/>
              <a:ext cx="2048100" cy="24906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9" name="Shape 379"/>
            <p:cNvSpPr/>
            <p:nvPr/>
          </p:nvSpPr>
          <p:spPr>
            <a:xfrm>
              <a:off x="1178652" y="652938"/>
              <a:ext cx="1815000" cy="608100"/>
            </a:xfrm>
            <a:prstGeom prst="rect">
              <a:avLst/>
            </a:prstGeom>
            <a:noFill/>
            <a:ln>
              <a:noFill/>
            </a:ln>
          </p:spPr>
          <p:txBody>
            <a:bodyPr spcFirstLastPara="1" wrap="square" lIns="91425" tIns="91425" rIns="91425" bIns="91425" anchor="t" anchorCtr="0">
              <a:noAutofit/>
            </a:bodyPr>
            <a:lstStyle/>
            <a:p>
              <a:pPr marL="457200" lvl="0" indent="-304800" rtl="0">
                <a:lnSpc>
                  <a:spcPct val="115000"/>
                </a:lnSpc>
                <a:spcBef>
                  <a:spcPts val="0"/>
                </a:spcBef>
                <a:spcAft>
                  <a:spcPts val="0"/>
                </a:spcAft>
                <a:buSzPts val="1200"/>
                <a:buFont typeface="Roboto"/>
                <a:buChar char="●"/>
              </a:pPr>
              <a:r>
                <a:rPr lang="es-419" sz="1200">
                  <a:latin typeface="Roboto"/>
                  <a:ea typeface="Roboto"/>
                  <a:cs typeface="Roboto"/>
                  <a:sym typeface="Roboto"/>
                </a:rPr>
                <a:t>Población del Distrito Metropolitano de Quito de acuerdo a las zonas de administración y relacionadas por sectores</a:t>
              </a:r>
              <a:endParaRPr sz="1200">
                <a:latin typeface="Roboto Medium"/>
                <a:ea typeface="Roboto Medium"/>
                <a:cs typeface="Roboto Medium"/>
                <a:sym typeface="Roboto Medium"/>
              </a:endParaRPr>
            </a:p>
          </p:txBody>
        </p:sp>
        <p:sp>
          <p:nvSpPr>
            <p:cNvPr id="380" name="Shape 380"/>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1" name="Shape 381"/>
            <p:cNvSpPr/>
            <p:nvPr/>
          </p:nvSpPr>
          <p:spPr>
            <a:xfrm>
              <a:off x="1118308" y="3172455"/>
              <a:ext cx="2030400" cy="1085400"/>
            </a:xfrm>
            <a:prstGeom prst="rect">
              <a:avLst/>
            </a:prstGeom>
            <a:noFill/>
            <a:ln>
              <a:noFill/>
            </a:ln>
          </p:spPr>
          <p:txBody>
            <a:bodyPr spcFirstLastPara="1" wrap="square" lIns="91425" tIns="91425" rIns="91425" bIns="91425" anchor="t" anchorCtr="0">
              <a:noAutofit/>
            </a:bodyPr>
            <a:lstStyle/>
            <a:p>
              <a:pPr marL="457200" lvl="0" indent="-317500">
                <a:lnSpc>
                  <a:spcPct val="115000"/>
                </a:lnSpc>
                <a:spcBef>
                  <a:spcPts val="0"/>
                </a:spcBef>
                <a:spcAft>
                  <a:spcPts val="0"/>
                </a:spcAft>
                <a:buClr>
                  <a:srgbClr val="FFFFFF"/>
                </a:buClr>
                <a:buSzPts val="1400"/>
                <a:buFont typeface="Roboto"/>
                <a:buChar char="●"/>
              </a:pPr>
              <a:r>
                <a:rPr lang="es-419">
                  <a:solidFill>
                    <a:srgbClr val="FFFFFF"/>
                  </a:solidFill>
                  <a:latin typeface="Roboto"/>
                  <a:ea typeface="Roboto"/>
                  <a:cs typeface="Roboto"/>
                  <a:sym typeface="Roboto"/>
                </a:rPr>
                <a:t>2307792 millones de residente en DMQ</a:t>
              </a:r>
              <a:endParaRPr>
                <a:solidFill>
                  <a:srgbClr val="FFFFFF"/>
                </a:solidFill>
                <a:latin typeface="Roboto"/>
                <a:ea typeface="Roboto"/>
                <a:cs typeface="Roboto"/>
                <a:sym typeface="Roboto"/>
              </a:endParaRPr>
            </a:p>
          </p:txBody>
        </p:sp>
      </p:grpSp>
      <p:grpSp>
        <p:nvGrpSpPr>
          <p:cNvPr id="382" name="Shape 382"/>
          <p:cNvGrpSpPr/>
          <p:nvPr/>
        </p:nvGrpSpPr>
        <p:grpSpPr>
          <a:xfrm>
            <a:off x="3366495" y="1518420"/>
            <a:ext cx="2544954" cy="3248483"/>
            <a:chOff x="1118224" y="283725"/>
            <a:chExt cx="2090826" cy="4076400"/>
          </a:xfrm>
        </p:grpSpPr>
        <p:sp>
          <p:nvSpPr>
            <p:cNvPr id="383" name="Shape 383"/>
            <p:cNvSpPr/>
            <p:nvPr/>
          </p:nvSpPr>
          <p:spPr>
            <a:xfrm>
              <a:off x="1178650" y="283725"/>
              <a:ext cx="2030400" cy="4076400"/>
            </a:xfrm>
            <a:prstGeom prst="rect">
              <a:avLst/>
            </a:prstGeom>
            <a:solidFill>
              <a:srgbClr val="1B786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4" name="Shape 384"/>
            <p:cNvSpPr/>
            <p:nvPr/>
          </p:nvSpPr>
          <p:spPr>
            <a:xfrm>
              <a:off x="1118224" y="341749"/>
              <a:ext cx="2048100" cy="24906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5" name="Shape 385"/>
            <p:cNvSpPr/>
            <p:nvPr/>
          </p:nvSpPr>
          <p:spPr>
            <a:xfrm>
              <a:off x="1233923" y="1225061"/>
              <a:ext cx="1815000" cy="608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s-419" sz="1200">
                  <a:solidFill>
                    <a:srgbClr val="1D7E74"/>
                  </a:solidFill>
                  <a:latin typeface="Roboto Medium"/>
                  <a:ea typeface="Roboto Medium"/>
                  <a:cs typeface="Roboto Medium"/>
                  <a:sym typeface="Roboto Medium"/>
                </a:rPr>
                <a:t>Centros comerciales en los sectores norte, sur, centro y valles</a:t>
              </a:r>
              <a:endParaRPr sz="1200">
                <a:solidFill>
                  <a:srgbClr val="1D7E74"/>
                </a:solidFill>
                <a:latin typeface="Roboto Medium"/>
                <a:ea typeface="Roboto Medium"/>
                <a:cs typeface="Roboto Medium"/>
                <a:sym typeface="Roboto Medium"/>
              </a:endParaRPr>
            </a:p>
          </p:txBody>
        </p:sp>
        <p:sp>
          <p:nvSpPr>
            <p:cNvPr id="386" name="Shape 386"/>
            <p:cNvSpPr/>
            <p:nvPr/>
          </p:nvSpPr>
          <p:spPr>
            <a:xfrm>
              <a:off x="1233923" y="1846625"/>
              <a:ext cx="1815000" cy="829800"/>
            </a:xfrm>
            <a:prstGeom prst="rect">
              <a:avLst/>
            </a:prstGeom>
            <a:noFill/>
            <a:ln>
              <a:noFill/>
            </a:ln>
          </p:spPr>
          <p:txBody>
            <a:bodyPr spcFirstLastPara="1" wrap="square" lIns="91425" tIns="91425" rIns="91425" bIns="91425" anchor="t" anchorCtr="0">
              <a:noAutofit/>
            </a:bodyPr>
            <a:lstStyle/>
            <a:p>
              <a:pPr marL="0" lvl="0" indent="0">
                <a:lnSpc>
                  <a:spcPct val="115000"/>
                </a:lnSpc>
                <a:spcBef>
                  <a:spcPts val="0"/>
                </a:spcBef>
                <a:spcAft>
                  <a:spcPts val="0"/>
                </a:spcAft>
                <a:buNone/>
              </a:pPr>
              <a:endParaRPr sz="700">
                <a:solidFill>
                  <a:srgbClr val="1D7E74"/>
                </a:solidFill>
                <a:latin typeface="Roboto"/>
                <a:ea typeface="Roboto"/>
                <a:cs typeface="Roboto"/>
                <a:sym typeface="Roboto"/>
              </a:endParaRPr>
            </a:p>
          </p:txBody>
        </p:sp>
        <p:sp>
          <p:nvSpPr>
            <p:cNvPr id="387" name="Shape 387"/>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8" name="Shape 388"/>
            <p:cNvSpPr/>
            <p:nvPr/>
          </p:nvSpPr>
          <p:spPr>
            <a:xfrm>
              <a:off x="1118308" y="3172455"/>
              <a:ext cx="2030400" cy="1085400"/>
            </a:xfrm>
            <a:prstGeom prst="rect">
              <a:avLst/>
            </a:prstGeom>
            <a:noFill/>
            <a:ln>
              <a:noFill/>
            </a:ln>
          </p:spPr>
          <p:txBody>
            <a:bodyPr spcFirstLastPara="1" wrap="square" lIns="91425" tIns="91425" rIns="91425" bIns="91425" anchor="t" anchorCtr="0">
              <a:noAutofit/>
            </a:bodyPr>
            <a:lstStyle/>
            <a:p>
              <a:pPr marL="457200" lvl="0" indent="-317500">
                <a:lnSpc>
                  <a:spcPct val="115000"/>
                </a:lnSpc>
                <a:spcBef>
                  <a:spcPts val="0"/>
                </a:spcBef>
                <a:spcAft>
                  <a:spcPts val="0"/>
                </a:spcAft>
                <a:buClr>
                  <a:srgbClr val="FFFFFF"/>
                </a:buClr>
                <a:buSzPts val="1400"/>
                <a:buFont typeface="Roboto"/>
                <a:buChar char="●"/>
              </a:pPr>
              <a:r>
                <a:rPr lang="es-419">
                  <a:solidFill>
                    <a:srgbClr val="FFFFFF"/>
                  </a:solidFill>
                  <a:latin typeface="Roboto"/>
                  <a:ea typeface="Roboto"/>
                  <a:cs typeface="Roboto"/>
                  <a:sym typeface="Roboto"/>
                </a:rPr>
                <a:t>13 centros comerciales</a:t>
              </a:r>
              <a:endParaRPr>
                <a:solidFill>
                  <a:srgbClr val="FFFFFF"/>
                </a:solidFill>
                <a:latin typeface="Roboto"/>
                <a:ea typeface="Roboto"/>
                <a:cs typeface="Roboto"/>
                <a:sym typeface="Roboto"/>
              </a:endParaRPr>
            </a:p>
          </p:txBody>
        </p:sp>
      </p:grpSp>
      <p:grpSp>
        <p:nvGrpSpPr>
          <p:cNvPr id="389" name="Shape 389"/>
          <p:cNvGrpSpPr/>
          <p:nvPr/>
        </p:nvGrpSpPr>
        <p:grpSpPr>
          <a:xfrm>
            <a:off x="5975288" y="1518420"/>
            <a:ext cx="2544954" cy="3248483"/>
            <a:chOff x="1118224" y="283725"/>
            <a:chExt cx="2090826" cy="4076400"/>
          </a:xfrm>
        </p:grpSpPr>
        <p:sp>
          <p:nvSpPr>
            <p:cNvPr id="390" name="Shape 390"/>
            <p:cNvSpPr/>
            <p:nvPr/>
          </p:nvSpPr>
          <p:spPr>
            <a:xfrm>
              <a:off x="1178650" y="283725"/>
              <a:ext cx="2030400" cy="4076400"/>
            </a:xfrm>
            <a:prstGeom prst="rect">
              <a:avLst/>
            </a:prstGeom>
            <a:solidFill>
              <a:srgbClr val="1B786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1" name="Shape 391"/>
            <p:cNvSpPr/>
            <p:nvPr/>
          </p:nvSpPr>
          <p:spPr>
            <a:xfrm>
              <a:off x="1118224" y="341749"/>
              <a:ext cx="2048100" cy="24906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2" name="Shape 392"/>
            <p:cNvSpPr/>
            <p:nvPr/>
          </p:nvSpPr>
          <p:spPr>
            <a:xfrm>
              <a:off x="1234775" y="599292"/>
              <a:ext cx="1815000" cy="608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s-419">
                  <a:solidFill>
                    <a:srgbClr val="1D7E74"/>
                  </a:solidFill>
                  <a:latin typeface="Roboto Medium"/>
                  <a:ea typeface="Roboto Medium"/>
                  <a:cs typeface="Roboto Medium"/>
                  <a:sym typeface="Roboto Medium"/>
                </a:rPr>
                <a:t>Muestreo estratificado</a:t>
              </a:r>
              <a:endParaRPr>
                <a:solidFill>
                  <a:srgbClr val="1D7E74"/>
                </a:solidFill>
                <a:latin typeface="Roboto Medium"/>
                <a:ea typeface="Roboto Medium"/>
                <a:cs typeface="Roboto Medium"/>
                <a:sym typeface="Roboto Medium"/>
              </a:endParaRPr>
            </a:p>
          </p:txBody>
        </p:sp>
        <p:sp>
          <p:nvSpPr>
            <p:cNvPr id="393" name="Shape 393"/>
            <p:cNvSpPr/>
            <p:nvPr/>
          </p:nvSpPr>
          <p:spPr>
            <a:xfrm rot="5400000">
              <a:off x="1938871" y="2785391"/>
              <a:ext cx="389100" cy="278100"/>
            </a:xfrm>
            <a:prstGeom prst="rightArrow">
              <a:avLst>
                <a:gd name="adj1" fmla="val 34239"/>
                <a:gd name="adj2" fmla="val 57035"/>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4" name="Shape 394"/>
            <p:cNvSpPr/>
            <p:nvPr/>
          </p:nvSpPr>
          <p:spPr>
            <a:xfrm>
              <a:off x="1118308" y="3172455"/>
              <a:ext cx="2030400" cy="1085400"/>
            </a:xfrm>
            <a:prstGeom prst="rect">
              <a:avLst/>
            </a:prstGeom>
            <a:noFill/>
            <a:ln>
              <a:noFill/>
            </a:ln>
          </p:spPr>
          <p:txBody>
            <a:bodyPr spcFirstLastPara="1" wrap="square" lIns="91425" tIns="91425" rIns="91425" bIns="91425" anchor="t" anchorCtr="0">
              <a:noAutofit/>
            </a:bodyPr>
            <a:lstStyle/>
            <a:p>
              <a:pPr marL="457200" lvl="0" indent="-317500">
                <a:lnSpc>
                  <a:spcPct val="115000"/>
                </a:lnSpc>
                <a:spcBef>
                  <a:spcPts val="0"/>
                </a:spcBef>
                <a:spcAft>
                  <a:spcPts val="0"/>
                </a:spcAft>
                <a:buClr>
                  <a:srgbClr val="FFFFFF"/>
                </a:buClr>
                <a:buSzPts val="1400"/>
                <a:buFont typeface="Roboto"/>
                <a:buChar char="●"/>
              </a:pPr>
              <a:r>
                <a:rPr lang="es-419">
                  <a:solidFill>
                    <a:srgbClr val="FFFFFF"/>
                  </a:solidFill>
                  <a:latin typeface="Roboto"/>
                  <a:ea typeface="Roboto"/>
                  <a:cs typeface="Roboto"/>
                  <a:sym typeface="Roboto"/>
                </a:rPr>
                <a:t>341 encuestas</a:t>
              </a:r>
              <a:endParaRPr>
                <a:solidFill>
                  <a:srgbClr val="FFFFFF"/>
                </a:solidFill>
                <a:latin typeface="Roboto"/>
                <a:ea typeface="Roboto"/>
                <a:cs typeface="Roboto"/>
                <a:sym typeface="Roboto"/>
              </a:endParaRPr>
            </a:p>
          </p:txBody>
        </p:sp>
      </p:grpSp>
      <p:pic>
        <p:nvPicPr>
          <p:cNvPr id="395" name="Shape 395"/>
          <p:cNvPicPr preferRelativeResize="0"/>
          <p:nvPr/>
        </p:nvPicPr>
        <p:blipFill>
          <a:blip r:embed="rId3">
            <a:alphaModFix/>
          </a:blip>
          <a:stretch>
            <a:fillRect/>
          </a:stretch>
        </p:blipFill>
        <p:spPr>
          <a:xfrm>
            <a:off x="6211025" y="2289600"/>
            <a:ext cx="1878625" cy="582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p:nvPr>
        </p:nvSpPr>
        <p:spPr>
          <a:xfrm>
            <a:off x="727800" y="461400"/>
            <a:ext cx="76884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419" sz="2600"/>
              <a:t>Validez del contenido</a:t>
            </a:r>
            <a:endParaRPr sz="2600"/>
          </a:p>
        </p:txBody>
      </p:sp>
      <p:sp>
        <p:nvSpPr>
          <p:cNvPr id="401" name="Shape 401"/>
          <p:cNvSpPr/>
          <p:nvPr/>
        </p:nvSpPr>
        <p:spPr>
          <a:xfrm rot="-3280241">
            <a:off x="6069507" y="2050207"/>
            <a:ext cx="1323418" cy="1320838"/>
          </a:xfrm>
          <a:prstGeom prst="ellipse">
            <a:avLst/>
          </a:prstGeom>
          <a:solidFill>
            <a:srgbClr val="A1C3FA"/>
          </a:soli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grpSp>
        <p:nvGrpSpPr>
          <p:cNvPr id="402" name="Shape 402"/>
          <p:cNvGrpSpPr/>
          <p:nvPr/>
        </p:nvGrpSpPr>
        <p:grpSpPr>
          <a:xfrm>
            <a:off x="6318563" y="1718348"/>
            <a:ext cx="2958454" cy="3298347"/>
            <a:chOff x="4184863" y="1520198"/>
            <a:chExt cx="2958454" cy="3298347"/>
          </a:xfrm>
        </p:grpSpPr>
        <p:sp>
          <p:nvSpPr>
            <p:cNvPr id="403" name="Shape 403"/>
            <p:cNvSpPr/>
            <p:nvPr/>
          </p:nvSpPr>
          <p:spPr>
            <a:xfrm rot="-3280088">
              <a:off x="4136321" y="2563569"/>
              <a:ext cx="3184127" cy="1211606"/>
            </a:xfrm>
            <a:custGeom>
              <a:avLst/>
              <a:gdLst/>
              <a:ahLst/>
              <a:cxnLst/>
              <a:rect l="0" t="0" r="0" b="0"/>
              <a:pathLst>
                <a:path w="492" h="187" extrusionOk="0">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04" name="Shape 404"/>
            <p:cNvSpPr/>
            <p:nvPr/>
          </p:nvSpPr>
          <p:spPr>
            <a:xfrm rot="-3280088">
              <a:off x="4100923" y="2460157"/>
              <a:ext cx="2729637" cy="1205146"/>
            </a:xfrm>
            <a:custGeom>
              <a:avLst/>
              <a:gdLst/>
              <a:ahLst/>
              <a:cxnLst/>
              <a:rect l="0" t="0" r="0" b="0"/>
              <a:pathLst>
                <a:path w="440" h="194" extrusionOk="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rgbClr val="307BF3"/>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05" name="Shape 405"/>
            <p:cNvSpPr txBox="1"/>
            <p:nvPr/>
          </p:nvSpPr>
          <p:spPr>
            <a:xfrm rot="-3779206">
              <a:off x="4733052" y="2863735"/>
              <a:ext cx="1577952" cy="563236"/>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s-419" sz="1000">
                  <a:solidFill>
                    <a:srgbClr val="FFFFFF"/>
                  </a:solidFill>
                  <a:latin typeface="Roboto"/>
                  <a:ea typeface="Roboto"/>
                  <a:cs typeface="Roboto"/>
                  <a:sym typeface="Roboto"/>
                </a:rPr>
                <a:t>Claridad</a:t>
              </a:r>
              <a:endParaRPr sz="1000">
                <a:solidFill>
                  <a:srgbClr val="FFFFFF"/>
                </a:solidFill>
                <a:latin typeface="Roboto"/>
                <a:ea typeface="Roboto"/>
                <a:cs typeface="Roboto"/>
                <a:sym typeface="Roboto"/>
              </a:endParaRPr>
            </a:p>
          </p:txBody>
        </p:sp>
      </p:grpSp>
      <p:grpSp>
        <p:nvGrpSpPr>
          <p:cNvPr id="406" name="Shape 406"/>
          <p:cNvGrpSpPr/>
          <p:nvPr/>
        </p:nvGrpSpPr>
        <p:grpSpPr>
          <a:xfrm>
            <a:off x="4991431" y="126818"/>
            <a:ext cx="3293577" cy="3222916"/>
            <a:chOff x="2857731" y="-71332"/>
            <a:chExt cx="3293577" cy="3222916"/>
          </a:xfrm>
        </p:grpSpPr>
        <p:sp>
          <p:nvSpPr>
            <p:cNvPr id="407" name="Shape 407"/>
            <p:cNvSpPr/>
            <p:nvPr/>
          </p:nvSpPr>
          <p:spPr>
            <a:xfrm rot="-3280089">
              <a:off x="3410337" y="297186"/>
              <a:ext cx="2188366" cy="2485879"/>
            </a:xfrm>
            <a:custGeom>
              <a:avLst/>
              <a:gdLst/>
              <a:ahLst/>
              <a:cxnLst/>
              <a:rect l="0" t="0" r="0" b="0"/>
              <a:pathLst>
                <a:path w="338" h="384" extrusionOk="0">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08" name="Shape 408"/>
            <p:cNvSpPr/>
            <p:nvPr/>
          </p:nvSpPr>
          <p:spPr>
            <a:xfrm rot="-3280088">
              <a:off x="3667674" y="581521"/>
              <a:ext cx="1790169" cy="2186080"/>
            </a:xfrm>
            <a:custGeom>
              <a:avLst/>
              <a:gdLst/>
              <a:ahLst/>
              <a:cxnLst/>
              <a:rect l="0" t="0" r="0" b="0"/>
              <a:pathLst>
                <a:path w="288" h="352" extrusionOk="0">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0D5DDF"/>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09" name="Shape 409"/>
            <p:cNvSpPr txBox="1"/>
            <p:nvPr/>
          </p:nvSpPr>
          <p:spPr>
            <a:xfrm>
              <a:off x="3782825" y="1153125"/>
              <a:ext cx="1578000" cy="5631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s-419" sz="1000">
                  <a:solidFill>
                    <a:srgbClr val="FFFFFF"/>
                  </a:solidFill>
                  <a:latin typeface="Roboto"/>
                  <a:ea typeface="Roboto"/>
                  <a:cs typeface="Roboto"/>
                  <a:sym typeface="Roboto"/>
                </a:rPr>
                <a:t>Representatividad</a:t>
              </a:r>
              <a:endParaRPr sz="1000">
                <a:solidFill>
                  <a:srgbClr val="FFFFFF"/>
                </a:solidFill>
                <a:latin typeface="Roboto"/>
                <a:ea typeface="Roboto"/>
                <a:cs typeface="Roboto"/>
                <a:sym typeface="Roboto"/>
              </a:endParaRPr>
            </a:p>
          </p:txBody>
        </p:sp>
      </p:grpSp>
      <p:grpSp>
        <p:nvGrpSpPr>
          <p:cNvPr id="410" name="Shape 410"/>
          <p:cNvGrpSpPr/>
          <p:nvPr/>
        </p:nvGrpSpPr>
        <p:grpSpPr>
          <a:xfrm>
            <a:off x="4093587" y="1882821"/>
            <a:ext cx="3424433" cy="3122279"/>
            <a:chOff x="1959887" y="1684671"/>
            <a:chExt cx="3424433" cy="3122279"/>
          </a:xfrm>
        </p:grpSpPr>
        <p:sp>
          <p:nvSpPr>
            <p:cNvPr id="411" name="Shape 411"/>
            <p:cNvSpPr/>
            <p:nvPr/>
          </p:nvSpPr>
          <p:spPr>
            <a:xfrm rot="-3280088">
              <a:off x="2859669" y="1740600"/>
              <a:ext cx="1624870" cy="3045726"/>
            </a:xfrm>
            <a:custGeom>
              <a:avLst/>
              <a:gdLst/>
              <a:ahLst/>
              <a:cxnLst/>
              <a:rect l="0" t="0" r="0" b="0"/>
              <a:pathLst>
                <a:path w="251" h="470" extrusionOk="0">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rgbClr val="A1C3FA"/>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12" name="Shape 412"/>
            <p:cNvSpPr/>
            <p:nvPr/>
          </p:nvSpPr>
          <p:spPr>
            <a:xfrm rot="-3280089">
              <a:off x="3037225" y="1789647"/>
              <a:ext cx="1575644" cy="2550423"/>
            </a:xfrm>
            <a:custGeom>
              <a:avLst/>
              <a:gdLst/>
              <a:ahLst/>
              <a:cxnLst/>
              <a:rect l="0" t="0" r="0" b="0"/>
              <a:pathLst>
                <a:path w="254" h="411" extrusionOk="0">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rgbClr val="0944A1"/>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13" name="Shape 413"/>
            <p:cNvSpPr txBox="1"/>
            <p:nvPr/>
          </p:nvSpPr>
          <p:spPr>
            <a:xfrm rot="3725110" flipH="1">
              <a:off x="2866277" y="2863871"/>
              <a:ext cx="1577671" cy="563103"/>
            </a:xfrm>
            <a:prstGeom prst="rect">
              <a:avLst/>
            </a:prstGeom>
            <a:noFill/>
            <a:ln>
              <a:noFill/>
            </a:ln>
          </p:spPr>
          <p:txBody>
            <a:bodyPr spcFirstLastPara="1" wrap="square" lIns="91425" tIns="91425" rIns="91425" bIns="91425" anchor="ctr" anchorCtr="0">
              <a:noAutofit/>
            </a:bodyPr>
            <a:lstStyle/>
            <a:p>
              <a:pPr marL="0" lvl="0" indent="0" algn="l">
                <a:spcBef>
                  <a:spcPts val="0"/>
                </a:spcBef>
                <a:spcAft>
                  <a:spcPts val="0"/>
                </a:spcAft>
                <a:buNone/>
              </a:pPr>
              <a:r>
                <a:rPr lang="es-419" sz="1000">
                  <a:solidFill>
                    <a:srgbClr val="FFFFFF"/>
                  </a:solidFill>
                  <a:latin typeface="Roboto"/>
                  <a:ea typeface="Roboto"/>
                  <a:cs typeface="Roboto"/>
                  <a:sym typeface="Roboto"/>
                </a:rPr>
                <a:t>         Compresión </a:t>
              </a:r>
              <a:endParaRPr sz="1000">
                <a:solidFill>
                  <a:srgbClr val="FFFFFF"/>
                </a:solidFill>
                <a:latin typeface="Roboto"/>
                <a:ea typeface="Roboto"/>
                <a:cs typeface="Roboto"/>
                <a:sym typeface="Roboto"/>
              </a:endParaRPr>
            </a:p>
          </p:txBody>
        </p:sp>
      </p:grpSp>
      <p:graphicFrame>
        <p:nvGraphicFramePr>
          <p:cNvPr id="414" name="Shape 414"/>
          <p:cNvGraphicFramePr/>
          <p:nvPr/>
        </p:nvGraphicFramePr>
        <p:xfrm>
          <a:off x="727800" y="1487575"/>
          <a:ext cx="3000000" cy="3000000"/>
        </p:xfrm>
        <a:graphic>
          <a:graphicData uri="http://schemas.openxmlformats.org/drawingml/2006/table">
            <a:tbl>
              <a:tblPr>
                <a:noFill/>
                <a:tableStyleId>{EC033D0E-B859-49BE-A3B0-DCDB3DFB8926}</a:tableStyleId>
              </a:tblPr>
              <a:tblGrid>
                <a:gridCol w="1095375">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tblGrid>
              <a:tr h="238125">
                <a:tc>
                  <a:txBody>
                    <a:bodyPr/>
                    <a:lstStyle/>
                    <a:p>
                      <a:pPr marL="0" lvl="0" indent="0" rtl="0">
                        <a:lnSpc>
                          <a:spcPct val="115000"/>
                        </a:lnSpc>
                        <a:spcBef>
                          <a:spcPts val="0"/>
                        </a:spcBef>
                        <a:spcAft>
                          <a:spcPts val="0"/>
                        </a:spcAft>
                        <a:buNone/>
                      </a:pPr>
                      <a:r>
                        <a:rPr lang="es-419" sz="1000" b="1">
                          <a:latin typeface="Times New Roman"/>
                          <a:ea typeface="Times New Roman"/>
                          <a:cs typeface="Times New Roman"/>
                          <a:sym typeface="Times New Roman"/>
                        </a:rPr>
                        <a:t>Dimensión</a:t>
                      </a:r>
                      <a:endParaRPr sz="1000" b="1">
                        <a:latin typeface="Times New Roman"/>
                        <a:ea typeface="Times New Roman"/>
                        <a:cs typeface="Times New Roman"/>
                        <a:sym typeface="Times New Roman"/>
                      </a:endParaRPr>
                    </a:p>
                  </a:txBody>
                  <a:tcPr marL="91450" marR="91450" marT="45725" marB="45725">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s-419" sz="1000" b="1">
                          <a:latin typeface="Times New Roman"/>
                          <a:ea typeface="Times New Roman"/>
                          <a:cs typeface="Times New Roman"/>
                          <a:sym typeface="Times New Roman"/>
                        </a:rPr>
                        <a:t>Alfa de Cronbach</a:t>
                      </a:r>
                      <a:endParaRPr sz="1000" b="1">
                        <a:latin typeface="Times New Roman"/>
                        <a:ea typeface="Times New Roman"/>
                        <a:cs typeface="Times New Roman"/>
                        <a:sym typeface="Times New Roman"/>
                      </a:endParaRPr>
                    </a:p>
                  </a:txBody>
                  <a:tcPr marL="91450" marR="91450" marT="45725" marB="45725">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38125">
                <a:tc>
                  <a:txBody>
                    <a:bodyPr/>
                    <a:lstStyle/>
                    <a:p>
                      <a:pPr marL="0" lvl="0" indent="0" rtl="0">
                        <a:lnSpc>
                          <a:spcPct val="115000"/>
                        </a:lnSpc>
                        <a:spcBef>
                          <a:spcPts val="0"/>
                        </a:spcBef>
                        <a:spcAft>
                          <a:spcPts val="0"/>
                        </a:spcAft>
                        <a:buNone/>
                      </a:pPr>
                      <a:r>
                        <a:rPr lang="es-419" sz="1000">
                          <a:latin typeface="Times New Roman"/>
                          <a:ea typeface="Times New Roman"/>
                          <a:cs typeface="Times New Roman"/>
                          <a:sym typeface="Times New Roman"/>
                        </a:rPr>
                        <a:t>Estímulo Olfativo</a:t>
                      </a:r>
                      <a:endParaRPr sz="1000">
                        <a:latin typeface="Times New Roman"/>
                        <a:ea typeface="Times New Roman"/>
                        <a:cs typeface="Times New Roman"/>
                        <a:sym typeface="Times New Roman"/>
                      </a:endParaRPr>
                    </a:p>
                  </a:txBody>
                  <a:tcPr marL="91450" marR="91450" marT="45725" marB="45725">
                    <a:lnT w="12575" cap="flat" cmpd="sng">
                      <a:solidFill>
                        <a:srgbClr val="000000"/>
                      </a:solidFill>
                      <a:prstDash val="solid"/>
                      <a:round/>
                      <a:headEnd type="none" w="sm" len="sm"/>
                      <a:tailEnd type="none" w="sm" len="sm"/>
                    </a:lnT>
                  </a:tcPr>
                </a:tc>
                <a:tc>
                  <a:txBody>
                    <a:bodyPr/>
                    <a:lstStyle/>
                    <a:p>
                      <a:pPr marL="0" lvl="0" indent="0" algn="ctr" rtl="0">
                        <a:lnSpc>
                          <a:spcPct val="115000"/>
                        </a:lnSpc>
                        <a:spcBef>
                          <a:spcPts val="0"/>
                        </a:spcBef>
                        <a:spcAft>
                          <a:spcPts val="0"/>
                        </a:spcAft>
                        <a:buNone/>
                      </a:pPr>
                      <a:r>
                        <a:rPr lang="es-419" sz="1000">
                          <a:latin typeface="Times New Roman"/>
                          <a:ea typeface="Times New Roman"/>
                          <a:cs typeface="Times New Roman"/>
                          <a:sym typeface="Times New Roman"/>
                        </a:rPr>
                        <a:t>,822</a:t>
                      </a:r>
                      <a:endParaRPr sz="1000">
                        <a:latin typeface="Times New Roman"/>
                        <a:ea typeface="Times New Roman"/>
                        <a:cs typeface="Times New Roman"/>
                        <a:sym typeface="Times New Roman"/>
                      </a:endParaRPr>
                    </a:p>
                  </a:txBody>
                  <a:tcPr marL="91450" marR="91450" marT="45725" marB="45725">
                    <a:lnT w="12575"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r h="238125">
                <a:tc>
                  <a:txBody>
                    <a:bodyPr/>
                    <a:lstStyle/>
                    <a:p>
                      <a:pPr marL="0" lvl="0" indent="0" rtl="0">
                        <a:lnSpc>
                          <a:spcPct val="115000"/>
                        </a:lnSpc>
                        <a:spcBef>
                          <a:spcPts val="0"/>
                        </a:spcBef>
                        <a:spcAft>
                          <a:spcPts val="0"/>
                        </a:spcAft>
                        <a:buNone/>
                      </a:pPr>
                      <a:r>
                        <a:rPr lang="es-419" sz="1000">
                          <a:latin typeface="Times New Roman"/>
                          <a:ea typeface="Times New Roman"/>
                          <a:cs typeface="Times New Roman"/>
                          <a:sym typeface="Times New Roman"/>
                        </a:rPr>
                        <a:t>Aroma</a:t>
                      </a:r>
                      <a:endParaRPr sz="1000">
                        <a:latin typeface="Times New Roman"/>
                        <a:ea typeface="Times New Roman"/>
                        <a:cs typeface="Times New Roman"/>
                        <a:sym typeface="Times New Roman"/>
                      </a:endParaRPr>
                    </a:p>
                  </a:txBody>
                  <a:tcPr marL="91450" marR="91450" marT="45725" marB="45725"/>
                </a:tc>
                <a:tc>
                  <a:txBody>
                    <a:bodyPr/>
                    <a:lstStyle/>
                    <a:p>
                      <a:pPr marL="0" lvl="0" indent="0" algn="ctr" rtl="0">
                        <a:lnSpc>
                          <a:spcPct val="115000"/>
                        </a:lnSpc>
                        <a:spcBef>
                          <a:spcPts val="0"/>
                        </a:spcBef>
                        <a:spcAft>
                          <a:spcPts val="0"/>
                        </a:spcAft>
                        <a:buNone/>
                      </a:pPr>
                      <a:r>
                        <a:rPr lang="es-419" sz="1000">
                          <a:latin typeface="Times New Roman"/>
                          <a:ea typeface="Times New Roman"/>
                          <a:cs typeface="Times New Roman"/>
                          <a:sym typeface="Times New Roman"/>
                        </a:rPr>
                        <a:t>,706</a:t>
                      </a:r>
                      <a:endParaRPr sz="1000">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2"/>
                  </a:ext>
                </a:extLst>
              </a:tr>
              <a:tr h="238125">
                <a:tc>
                  <a:txBody>
                    <a:bodyPr/>
                    <a:lstStyle/>
                    <a:p>
                      <a:pPr marL="0" lvl="0" indent="0" rtl="0">
                        <a:lnSpc>
                          <a:spcPct val="115000"/>
                        </a:lnSpc>
                        <a:spcBef>
                          <a:spcPts val="0"/>
                        </a:spcBef>
                        <a:spcAft>
                          <a:spcPts val="0"/>
                        </a:spcAft>
                        <a:buNone/>
                      </a:pPr>
                      <a:r>
                        <a:rPr lang="es-419" sz="1000">
                          <a:latin typeface="Times New Roman"/>
                          <a:ea typeface="Times New Roman"/>
                          <a:cs typeface="Times New Roman"/>
                          <a:sym typeface="Times New Roman"/>
                        </a:rPr>
                        <a:t>Cognición</a:t>
                      </a:r>
                      <a:endParaRPr sz="1000">
                        <a:latin typeface="Times New Roman"/>
                        <a:ea typeface="Times New Roman"/>
                        <a:cs typeface="Times New Roman"/>
                        <a:sym typeface="Times New Roman"/>
                      </a:endParaRPr>
                    </a:p>
                  </a:txBody>
                  <a:tcPr marL="91450" marR="91450" marT="45725" marB="45725"/>
                </a:tc>
                <a:tc>
                  <a:txBody>
                    <a:bodyPr/>
                    <a:lstStyle/>
                    <a:p>
                      <a:pPr marL="0" lvl="0" indent="0" algn="ctr" rtl="0">
                        <a:lnSpc>
                          <a:spcPct val="115000"/>
                        </a:lnSpc>
                        <a:spcBef>
                          <a:spcPts val="0"/>
                        </a:spcBef>
                        <a:spcAft>
                          <a:spcPts val="0"/>
                        </a:spcAft>
                        <a:buNone/>
                      </a:pPr>
                      <a:r>
                        <a:rPr lang="es-419" sz="1000">
                          <a:latin typeface="Times New Roman"/>
                          <a:ea typeface="Times New Roman"/>
                          <a:cs typeface="Times New Roman"/>
                          <a:sym typeface="Times New Roman"/>
                        </a:rPr>
                        <a:t>,756</a:t>
                      </a:r>
                      <a:endParaRPr sz="1000">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3"/>
                  </a:ext>
                </a:extLst>
              </a:tr>
              <a:tr h="238125">
                <a:tc>
                  <a:txBody>
                    <a:bodyPr/>
                    <a:lstStyle/>
                    <a:p>
                      <a:pPr marL="0" lvl="0" indent="0" rtl="0">
                        <a:lnSpc>
                          <a:spcPct val="115000"/>
                        </a:lnSpc>
                        <a:spcBef>
                          <a:spcPts val="0"/>
                        </a:spcBef>
                        <a:spcAft>
                          <a:spcPts val="0"/>
                        </a:spcAft>
                        <a:buNone/>
                      </a:pPr>
                      <a:r>
                        <a:rPr lang="es-419" sz="1000">
                          <a:latin typeface="Times New Roman"/>
                          <a:ea typeface="Times New Roman"/>
                          <a:cs typeface="Times New Roman"/>
                          <a:sym typeface="Times New Roman"/>
                        </a:rPr>
                        <a:t>Actitud</a:t>
                      </a:r>
                      <a:endParaRPr sz="1000">
                        <a:latin typeface="Times New Roman"/>
                        <a:ea typeface="Times New Roman"/>
                        <a:cs typeface="Times New Roman"/>
                        <a:sym typeface="Times New Roman"/>
                      </a:endParaRPr>
                    </a:p>
                  </a:txBody>
                  <a:tcPr marL="91450" marR="91450" marT="45725" marB="45725"/>
                </a:tc>
                <a:tc>
                  <a:txBody>
                    <a:bodyPr/>
                    <a:lstStyle/>
                    <a:p>
                      <a:pPr marL="0" lvl="0" indent="0" algn="ctr" rtl="0">
                        <a:lnSpc>
                          <a:spcPct val="115000"/>
                        </a:lnSpc>
                        <a:spcBef>
                          <a:spcPts val="0"/>
                        </a:spcBef>
                        <a:spcAft>
                          <a:spcPts val="0"/>
                        </a:spcAft>
                        <a:buNone/>
                      </a:pPr>
                      <a:r>
                        <a:rPr lang="es-419" sz="1000">
                          <a:latin typeface="Times New Roman"/>
                          <a:ea typeface="Times New Roman"/>
                          <a:cs typeface="Times New Roman"/>
                          <a:sym typeface="Times New Roman"/>
                        </a:rPr>
                        <a:t>,714</a:t>
                      </a:r>
                      <a:endParaRPr sz="1000">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4"/>
                  </a:ext>
                </a:extLst>
              </a:tr>
              <a:tr h="238125">
                <a:tc>
                  <a:txBody>
                    <a:bodyPr/>
                    <a:lstStyle/>
                    <a:p>
                      <a:pPr marL="0" lvl="0" indent="0" rtl="0">
                        <a:lnSpc>
                          <a:spcPct val="115000"/>
                        </a:lnSpc>
                        <a:spcBef>
                          <a:spcPts val="0"/>
                        </a:spcBef>
                        <a:spcAft>
                          <a:spcPts val="0"/>
                        </a:spcAft>
                        <a:buNone/>
                      </a:pPr>
                      <a:r>
                        <a:rPr lang="es-419" sz="1000">
                          <a:latin typeface="Times New Roman"/>
                          <a:ea typeface="Times New Roman"/>
                          <a:cs typeface="Times New Roman"/>
                          <a:sym typeface="Times New Roman"/>
                        </a:rPr>
                        <a:t>Aprendizaje</a:t>
                      </a:r>
                      <a:endParaRPr sz="1000">
                        <a:latin typeface="Times New Roman"/>
                        <a:ea typeface="Times New Roman"/>
                        <a:cs typeface="Times New Roman"/>
                        <a:sym typeface="Times New Roman"/>
                      </a:endParaRPr>
                    </a:p>
                  </a:txBody>
                  <a:tcPr marL="91450" marR="91450" marT="45725" marB="45725"/>
                </a:tc>
                <a:tc>
                  <a:txBody>
                    <a:bodyPr/>
                    <a:lstStyle/>
                    <a:p>
                      <a:pPr marL="0" lvl="0" indent="0" algn="ctr" rtl="0">
                        <a:lnSpc>
                          <a:spcPct val="115000"/>
                        </a:lnSpc>
                        <a:spcBef>
                          <a:spcPts val="0"/>
                        </a:spcBef>
                        <a:spcAft>
                          <a:spcPts val="0"/>
                        </a:spcAft>
                        <a:buNone/>
                      </a:pPr>
                      <a:r>
                        <a:rPr lang="es-419" sz="1000">
                          <a:latin typeface="Times New Roman"/>
                          <a:ea typeface="Times New Roman"/>
                          <a:cs typeface="Times New Roman"/>
                          <a:sym typeface="Times New Roman"/>
                        </a:rPr>
                        <a:t>,771</a:t>
                      </a:r>
                      <a:endParaRPr sz="1000">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5"/>
                  </a:ext>
                </a:extLst>
              </a:tr>
              <a:tr h="238125">
                <a:tc>
                  <a:txBody>
                    <a:bodyPr/>
                    <a:lstStyle/>
                    <a:p>
                      <a:pPr marL="0" lvl="0" indent="0" rtl="0">
                        <a:lnSpc>
                          <a:spcPct val="115000"/>
                        </a:lnSpc>
                        <a:spcBef>
                          <a:spcPts val="0"/>
                        </a:spcBef>
                        <a:spcAft>
                          <a:spcPts val="0"/>
                        </a:spcAft>
                        <a:buNone/>
                      </a:pPr>
                      <a:r>
                        <a:rPr lang="es-419" sz="1000">
                          <a:latin typeface="Times New Roman"/>
                          <a:ea typeface="Times New Roman"/>
                          <a:cs typeface="Times New Roman"/>
                          <a:sym typeface="Times New Roman"/>
                        </a:rPr>
                        <a:t>Satisfacción</a:t>
                      </a:r>
                      <a:endParaRPr sz="1000">
                        <a:latin typeface="Times New Roman"/>
                        <a:ea typeface="Times New Roman"/>
                        <a:cs typeface="Times New Roman"/>
                        <a:sym typeface="Times New Roman"/>
                      </a:endParaRPr>
                    </a:p>
                  </a:txBody>
                  <a:tcPr marL="91450" marR="91450" marT="45725" marB="45725"/>
                </a:tc>
                <a:tc>
                  <a:txBody>
                    <a:bodyPr/>
                    <a:lstStyle/>
                    <a:p>
                      <a:pPr marL="0" lvl="0" indent="0" algn="ctr" rtl="0">
                        <a:lnSpc>
                          <a:spcPct val="115000"/>
                        </a:lnSpc>
                        <a:spcBef>
                          <a:spcPts val="0"/>
                        </a:spcBef>
                        <a:spcAft>
                          <a:spcPts val="0"/>
                        </a:spcAft>
                        <a:buNone/>
                      </a:pPr>
                      <a:r>
                        <a:rPr lang="es-419" sz="1000">
                          <a:latin typeface="Times New Roman"/>
                          <a:ea typeface="Times New Roman"/>
                          <a:cs typeface="Times New Roman"/>
                          <a:sym typeface="Times New Roman"/>
                        </a:rPr>
                        <a:t>,790</a:t>
                      </a:r>
                      <a:endParaRPr sz="1000">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6"/>
                  </a:ext>
                </a:extLst>
              </a:tr>
              <a:tr h="238125">
                <a:tc>
                  <a:txBody>
                    <a:bodyPr/>
                    <a:lstStyle/>
                    <a:p>
                      <a:pPr marL="0" lvl="0" indent="0" rtl="0">
                        <a:lnSpc>
                          <a:spcPct val="115000"/>
                        </a:lnSpc>
                        <a:spcBef>
                          <a:spcPts val="0"/>
                        </a:spcBef>
                        <a:spcAft>
                          <a:spcPts val="0"/>
                        </a:spcAft>
                        <a:buNone/>
                      </a:pPr>
                      <a:r>
                        <a:rPr lang="es-419" sz="1000" b="1">
                          <a:latin typeface="Times New Roman"/>
                          <a:ea typeface="Times New Roman"/>
                          <a:cs typeface="Times New Roman"/>
                          <a:sym typeface="Times New Roman"/>
                        </a:rPr>
                        <a:t>Global</a:t>
                      </a:r>
                      <a:endParaRPr sz="1000" b="1">
                        <a:latin typeface="Times New Roman"/>
                        <a:ea typeface="Times New Roman"/>
                        <a:cs typeface="Times New Roman"/>
                        <a:sym typeface="Times New Roman"/>
                      </a:endParaRPr>
                    </a:p>
                  </a:txBody>
                  <a:tcPr marL="91450" marR="91450" marT="45725" marB="45725">
                    <a:lnB w="1257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s-419" sz="1000" b="1">
                          <a:latin typeface="Times New Roman"/>
                          <a:ea typeface="Times New Roman"/>
                          <a:cs typeface="Times New Roman"/>
                          <a:sym typeface="Times New Roman"/>
                        </a:rPr>
                        <a:t>0,890</a:t>
                      </a:r>
                      <a:endParaRPr sz="1000" b="1">
                        <a:latin typeface="Times New Roman"/>
                        <a:ea typeface="Times New Roman"/>
                        <a:cs typeface="Times New Roman"/>
                        <a:sym typeface="Times New Roman"/>
                      </a:endParaRPr>
                    </a:p>
                  </a:txBody>
                  <a:tcPr marL="91450" marR="91450" marT="45725" marB="45725">
                    <a:lnB w="1257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title"/>
          </p:nvPr>
        </p:nvSpPr>
        <p:spPr>
          <a:xfrm>
            <a:off x="729450" y="733950"/>
            <a:ext cx="7688400" cy="1244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419" sz="3600"/>
              <a:t>Capítulo III: Resultados</a:t>
            </a:r>
            <a:endParaRPr sz="3600"/>
          </a:p>
        </p:txBody>
      </p:sp>
      <p:sp>
        <p:nvSpPr>
          <p:cNvPr id="420" name="Shape 420"/>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Clr>
                <a:schemeClr val="lt1"/>
              </a:buClr>
              <a:buSzPts val="1300"/>
              <a:buChar char="➢"/>
            </a:pPr>
            <a:r>
              <a:rPr lang="es-419">
                <a:solidFill>
                  <a:schemeClr val="lt1"/>
                </a:solidFill>
              </a:rPr>
              <a:t>Análisis  Univariado</a:t>
            </a:r>
            <a:endParaRPr>
              <a:solidFill>
                <a:schemeClr val="lt1"/>
              </a:solidFill>
            </a:endParaRPr>
          </a:p>
          <a:p>
            <a:pPr marL="457200" lvl="0" indent="-311150">
              <a:spcBef>
                <a:spcPts val="0"/>
              </a:spcBef>
              <a:spcAft>
                <a:spcPts val="0"/>
              </a:spcAft>
              <a:buClr>
                <a:schemeClr val="lt1"/>
              </a:buClr>
              <a:buSzPts val="1300"/>
              <a:buChar char="➢"/>
            </a:pPr>
            <a:r>
              <a:rPr lang="es-419">
                <a:solidFill>
                  <a:schemeClr val="lt1"/>
                </a:solidFill>
              </a:rPr>
              <a:t>Análisis  Bivariado</a:t>
            </a:r>
            <a:endParaRPr>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729450" y="563750"/>
            <a:ext cx="76884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419" sz="1800"/>
              <a:t> Percibió algún aroma dentro del punto de venta</a:t>
            </a:r>
            <a:endParaRPr sz="1800" u="sng"/>
          </a:p>
        </p:txBody>
      </p:sp>
      <p:sp>
        <p:nvSpPr>
          <p:cNvPr id="426" name="Shape 426"/>
          <p:cNvSpPr txBox="1">
            <a:spLocks noGrp="1"/>
          </p:cNvSpPr>
          <p:nvPr>
            <p:ph type="title"/>
          </p:nvPr>
        </p:nvSpPr>
        <p:spPr>
          <a:xfrm>
            <a:off x="300300" y="26150"/>
            <a:ext cx="76884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419" sz="1400" b="0"/>
              <a:t>Análisis Univariado</a:t>
            </a:r>
            <a:endParaRPr sz="1400" b="0"/>
          </a:p>
        </p:txBody>
      </p:sp>
      <p:pic>
        <p:nvPicPr>
          <p:cNvPr id="427" name="Shape 427" title="Points scored"/>
          <p:cNvPicPr preferRelativeResize="0"/>
          <p:nvPr/>
        </p:nvPicPr>
        <p:blipFill>
          <a:blip r:embed="rId3">
            <a:alphaModFix/>
          </a:blip>
          <a:stretch>
            <a:fillRect/>
          </a:stretch>
        </p:blipFill>
        <p:spPr>
          <a:xfrm>
            <a:off x="2092975" y="1098950"/>
            <a:ext cx="6048114" cy="338190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729450" y="563750"/>
            <a:ext cx="76884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419" sz="1800"/>
              <a:t> Pudo identificar el tipo de aroma en el punto de venta</a:t>
            </a:r>
            <a:endParaRPr sz="1800" u="sng"/>
          </a:p>
        </p:txBody>
      </p:sp>
      <p:sp>
        <p:nvSpPr>
          <p:cNvPr id="433" name="Shape 433"/>
          <p:cNvSpPr txBox="1">
            <a:spLocks noGrp="1"/>
          </p:cNvSpPr>
          <p:nvPr>
            <p:ph type="title"/>
          </p:nvPr>
        </p:nvSpPr>
        <p:spPr>
          <a:xfrm>
            <a:off x="300300" y="26150"/>
            <a:ext cx="76884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419" sz="1400" b="0"/>
              <a:t>Análisis Univariado</a:t>
            </a:r>
            <a:endParaRPr sz="1400" b="0"/>
          </a:p>
        </p:txBody>
      </p:sp>
      <p:pic>
        <p:nvPicPr>
          <p:cNvPr id="434" name="Shape 434" title="Points scored"/>
          <p:cNvPicPr preferRelativeResize="0"/>
          <p:nvPr/>
        </p:nvPicPr>
        <p:blipFill>
          <a:blip r:embed="rId3">
            <a:alphaModFix/>
          </a:blip>
          <a:stretch>
            <a:fillRect/>
          </a:stretch>
        </p:blipFill>
        <p:spPr>
          <a:xfrm>
            <a:off x="1940575" y="1101350"/>
            <a:ext cx="6048114" cy="342726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655400" y="507950"/>
            <a:ext cx="2091600" cy="549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419"/>
              <a:t>Índice.</a:t>
            </a:r>
            <a:endParaRPr sz="1400" b="0">
              <a:solidFill>
                <a:srgbClr val="A04DA3"/>
              </a:solidFill>
            </a:endParaRPr>
          </a:p>
        </p:txBody>
      </p:sp>
      <p:sp>
        <p:nvSpPr>
          <p:cNvPr id="99" name="Shape 99"/>
          <p:cNvSpPr txBox="1"/>
          <p:nvPr/>
        </p:nvSpPr>
        <p:spPr>
          <a:xfrm>
            <a:off x="4872775" y="1646850"/>
            <a:ext cx="3732900" cy="2564700"/>
          </a:xfrm>
          <a:prstGeom prst="rect">
            <a:avLst/>
          </a:prstGeom>
          <a:noFill/>
          <a:ln>
            <a:noFill/>
          </a:ln>
        </p:spPr>
        <p:txBody>
          <a:bodyPr spcFirstLastPara="1" wrap="square" lIns="91425" tIns="91425" rIns="91425" bIns="91425" anchor="t" anchorCtr="0">
            <a:noAutofit/>
          </a:bodyPr>
          <a:lstStyle/>
          <a:p>
            <a:pPr marL="457200" lvl="0" indent="-317500" rtl="0">
              <a:lnSpc>
                <a:spcPct val="115000"/>
              </a:lnSpc>
              <a:spcBef>
                <a:spcPts val="300"/>
              </a:spcBef>
              <a:spcAft>
                <a:spcPts val="0"/>
              </a:spcAft>
              <a:buClr>
                <a:schemeClr val="lt1"/>
              </a:buClr>
              <a:buSzPts val="1400"/>
              <a:buFont typeface="Raleway"/>
              <a:buChar char="❖"/>
            </a:pPr>
            <a:r>
              <a:rPr lang="es-419">
                <a:solidFill>
                  <a:schemeClr val="lt1"/>
                </a:solidFill>
                <a:latin typeface="Raleway"/>
                <a:ea typeface="Raleway"/>
                <a:cs typeface="Raleway"/>
                <a:sym typeface="Raleway"/>
              </a:rPr>
              <a:t>Capítulo III: Resultados</a:t>
            </a:r>
            <a:endParaRPr>
              <a:solidFill>
                <a:schemeClr val="lt1"/>
              </a:solidFill>
              <a:latin typeface="Raleway"/>
              <a:ea typeface="Raleway"/>
              <a:cs typeface="Raleway"/>
              <a:sym typeface="Raleway"/>
            </a:endParaRPr>
          </a:p>
          <a:p>
            <a:pPr marL="914400" lvl="1" indent="-317500" rtl="0">
              <a:lnSpc>
                <a:spcPct val="115000"/>
              </a:lnSpc>
              <a:spcBef>
                <a:spcPts val="0"/>
              </a:spcBef>
              <a:spcAft>
                <a:spcPts val="0"/>
              </a:spcAft>
              <a:buClr>
                <a:schemeClr val="lt1"/>
              </a:buClr>
              <a:buSzPts val="1400"/>
              <a:buFont typeface="Raleway"/>
              <a:buChar char="➢"/>
            </a:pPr>
            <a:r>
              <a:rPr lang="es-419">
                <a:solidFill>
                  <a:schemeClr val="lt1"/>
                </a:solidFill>
                <a:latin typeface="Raleway"/>
                <a:ea typeface="Raleway"/>
                <a:cs typeface="Raleway"/>
                <a:sym typeface="Raleway"/>
              </a:rPr>
              <a:t>Análisis Univariado</a:t>
            </a:r>
            <a:endParaRPr>
              <a:solidFill>
                <a:schemeClr val="lt1"/>
              </a:solidFill>
              <a:latin typeface="Raleway"/>
              <a:ea typeface="Raleway"/>
              <a:cs typeface="Raleway"/>
              <a:sym typeface="Raleway"/>
            </a:endParaRPr>
          </a:p>
          <a:p>
            <a:pPr marL="914400" lvl="1" indent="-317500" rtl="0">
              <a:lnSpc>
                <a:spcPct val="115000"/>
              </a:lnSpc>
              <a:spcBef>
                <a:spcPts val="0"/>
              </a:spcBef>
              <a:spcAft>
                <a:spcPts val="0"/>
              </a:spcAft>
              <a:buClr>
                <a:schemeClr val="lt1"/>
              </a:buClr>
              <a:buSzPts val="1400"/>
              <a:buFont typeface="Raleway"/>
              <a:buChar char="➢"/>
            </a:pPr>
            <a:r>
              <a:rPr lang="es-419">
                <a:solidFill>
                  <a:schemeClr val="lt1"/>
                </a:solidFill>
                <a:latin typeface="Raleway"/>
                <a:ea typeface="Raleway"/>
                <a:cs typeface="Raleway"/>
                <a:sym typeface="Raleway"/>
              </a:rPr>
              <a:t>Análisis Bivariado</a:t>
            </a:r>
            <a:endParaRPr>
              <a:solidFill>
                <a:schemeClr val="lt1"/>
              </a:solidFill>
              <a:latin typeface="Raleway"/>
              <a:ea typeface="Raleway"/>
              <a:cs typeface="Raleway"/>
              <a:sym typeface="Raleway"/>
            </a:endParaRPr>
          </a:p>
          <a:p>
            <a:pPr marL="457200" lvl="0" indent="-317500" rtl="0">
              <a:lnSpc>
                <a:spcPct val="115000"/>
              </a:lnSpc>
              <a:spcBef>
                <a:spcPts val="0"/>
              </a:spcBef>
              <a:spcAft>
                <a:spcPts val="0"/>
              </a:spcAft>
              <a:buClr>
                <a:schemeClr val="lt1"/>
              </a:buClr>
              <a:buSzPts val="1400"/>
              <a:buFont typeface="Raleway"/>
              <a:buChar char="❖"/>
            </a:pPr>
            <a:r>
              <a:rPr lang="es-419">
                <a:solidFill>
                  <a:schemeClr val="lt1"/>
                </a:solidFill>
                <a:latin typeface="Raleway"/>
                <a:ea typeface="Raleway"/>
                <a:cs typeface="Raleway"/>
                <a:sym typeface="Raleway"/>
              </a:rPr>
              <a:t>Capítulo IV</a:t>
            </a:r>
            <a:endParaRPr>
              <a:solidFill>
                <a:schemeClr val="lt1"/>
              </a:solidFill>
              <a:latin typeface="Raleway"/>
              <a:ea typeface="Raleway"/>
              <a:cs typeface="Raleway"/>
              <a:sym typeface="Raleway"/>
            </a:endParaRPr>
          </a:p>
          <a:p>
            <a:pPr marL="914400" lvl="1" indent="-317500" rtl="0">
              <a:lnSpc>
                <a:spcPct val="115000"/>
              </a:lnSpc>
              <a:spcBef>
                <a:spcPts val="0"/>
              </a:spcBef>
              <a:spcAft>
                <a:spcPts val="0"/>
              </a:spcAft>
              <a:buClr>
                <a:schemeClr val="lt1"/>
              </a:buClr>
              <a:buSzPts val="1400"/>
              <a:buFont typeface="Raleway"/>
              <a:buChar char="➢"/>
            </a:pPr>
            <a:r>
              <a:rPr lang="es-419">
                <a:solidFill>
                  <a:schemeClr val="lt1"/>
                </a:solidFill>
                <a:latin typeface="Raleway"/>
                <a:ea typeface="Raleway"/>
                <a:cs typeface="Raleway"/>
                <a:sym typeface="Raleway"/>
              </a:rPr>
              <a:t>Discusión</a:t>
            </a:r>
            <a:endParaRPr>
              <a:solidFill>
                <a:schemeClr val="lt1"/>
              </a:solidFill>
              <a:latin typeface="Raleway"/>
              <a:ea typeface="Raleway"/>
              <a:cs typeface="Raleway"/>
              <a:sym typeface="Raleway"/>
            </a:endParaRPr>
          </a:p>
          <a:p>
            <a:pPr marL="914400" lvl="1" indent="-317500" rtl="0">
              <a:lnSpc>
                <a:spcPct val="115000"/>
              </a:lnSpc>
              <a:spcBef>
                <a:spcPts val="0"/>
              </a:spcBef>
              <a:spcAft>
                <a:spcPts val="0"/>
              </a:spcAft>
              <a:buClr>
                <a:schemeClr val="lt1"/>
              </a:buClr>
              <a:buSzPts val="1400"/>
              <a:buFont typeface="Raleway"/>
              <a:buChar char="➢"/>
            </a:pPr>
            <a:r>
              <a:rPr lang="es-419">
                <a:solidFill>
                  <a:schemeClr val="lt1"/>
                </a:solidFill>
                <a:latin typeface="Raleway"/>
                <a:ea typeface="Raleway"/>
                <a:cs typeface="Raleway"/>
                <a:sym typeface="Raleway"/>
              </a:rPr>
              <a:t>Conclusión</a:t>
            </a:r>
            <a:endParaRPr>
              <a:solidFill>
                <a:schemeClr val="lt1"/>
              </a:solidFill>
              <a:latin typeface="Raleway"/>
              <a:ea typeface="Raleway"/>
              <a:cs typeface="Raleway"/>
              <a:sym typeface="Raleway"/>
            </a:endParaRPr>
          </a:p>
          <a:p>
            <a:pPr marL="914400" lvl="1" indent="-317500" rtl="0">
              <a:lnSpc>
                <a:spcPct val="115000"/>
              </a:lnSpc>
              <a:spcBef>
                <a:spcPts val="0"/>
              </a:spcBef>
              <a:spcAft>
                <a:spcPts val="0"/>
              </a:spcAft>
              <a:buClr>
                <a:schemeClr val="lt1"/>
              </a:buClr>
              <a:buSzPts val="1400"/>
              <a:buFont typeface="Raleway"/>
              <a:buChar char="➢"/>
            </a:pPr>
            <a:r>
              <a:rPr lang="es-419">
                <a:solidFill>
                  <a:schemeClr val="lt1"/>
                </a:solidFill>
                <a:latin typeface="Raleway"/>
                <a:ea typeface="Raleway"/>
                <a:cs typeface="Raleway"/>
                <a:sym typeface="Raleway"/>
              </a:rPr>
              <a:t>Líneas futuras de investigación</a:t>
            </a:r>
            <a:endParaRPr>
              <a:solidFill>
                <a:schemeClr val="lt1"/>
              </a:solidFill>
              <a:latin typeface="Raleway"/>
              <a:ea typeface="Raleway"/>
              <a:cs typeface="Raleway"/>
              <a:sym typeface="Raleway"/>
            </a:endParaRPr>
          </a:p>
          <a:p>
            <a:pPr marL="457200" lvl="0" indent="-317500" rtl="0">
              <a:lnSpc>
                <a:spcPct val="115000"/>
              </a:lnSpc>
              <a:spcBef>
                <a:spcPts val="0"/>
              </a:spcBef>
              <a:spcAft>
                <a:spcPts val="0"/>
              </a:spcAft>
              <a:buClr>
                <a:schemeClr val="lt1"/>
              </a:buClr>
              <a:buSzPts val="1400"/>
              <a:buFont typeface="Raleway"/>
              <a:buChar char="❖"/>
            </a:pPr>
            <a:r>
              <a:rPr lang="es-419">
                <a:solidFill>
                  <a:schemeClr val="lt1"/>
                </a:solidFill>
                <a:latin typeface="Raleway"/>
                <a:ea typeface="Raleway"/>
                <a:cs typeface="Raleway"/>
                <a:sym typeface="Raleway"/>
              </a:rPr>
              <a:t>Referencias</a:t>
            </a:r>
            <a:endParaRPr>
              <a:solidFill>
                <a:schemeClr val="lt1"/>
              </a:solidFill>
              <a:latin typeface="Raleway"/>
              <a:ea typeface="Raleway"/>
              <a:cs typeface="Raleway"/>
              <a:sym typeface="Raleway"/>
            </a:endParaRPr>
          </a:p>
          <a:p>
            <a:pPr marL="0" lvl="0" indent="0" rtl="0">
              <a:spcBef>
                <a:spcPts val="0"/>
              </a:spcBef>
              <a:spcAft>
                <a:spcPts val="0"/>
              </a:spcAft>
              <a:buNone/>
            </a:pPr>
            <a:endParaRPr sz="3600" b="1">
              <a:solidFill>
                <a:schemeClr val="lt1"/>
              </a:solidFill>
              <a:latin typeface="Raleway"/>
              <a:ea typeface="Raleway"/>
              <a:cs typeface="Raleway"/>
              <a:sym typeface="Raleway"/>
            </a:endParaRPr>
          </a:p>
          <a:p>
            <a:pPr marL="0" lvl="0" indent="0">
              <a:spcBef>
                <a:spcPts val="0"/>
              </a:spcBef>
              <a:spcAft>
                <a:spcPts val="0"/>
              </a:spcAft>
              <a:buNone/>
            </a:pPr>
            <a:endParaRPr>
              <a:solidFill>
                <a:schemeClr val="lt1"/>
              </a:solidFill>
            </a:endParaRPr>
          </a:p>
        </p:txBody>
      </p:sp>
      <p:sp>
        <p:nvSpPr>
          <p:cNvPr id="100" name="Shape 100"/>
          <p:cNvSpPr txBox="1"/>
          <p:nvPr/>
        </p:nvSpPr>
        <p:spPr>
          <a:xfrm>
            <a:off x="655400" y="1646850"/>
            <a:ext cx="3630900" cy="2908200"/>
          </a:xfrm>
          <a:prstGeom prst="rect">
            <a:avLst/>
          </a:prstGeom>
          <a:noFill/>
          <a:ln>
            <a:noFill/>
          </a:ln>
        </p:spPr>
        <p:txBody>
          <a:bodyPr spcFirstLastPara="1" wrap="square" lIns="91425" tIns="91425" rIns="91425" bIns="91425" anchor="t" anchorCtr="0">
            <a:noAutofit/>
          </a:bodyPr>
          <a:lstStyle/>
          <a:p>
            <a:pPr marL="457200" lvl="0" indent="-317500" rtl="0">
              <a:lnSpc>
                <a:spcPct val="115000"/>
              </a:lnSpc>
              <a:spcBef>
                <a:spcPts val="300"/>
              </a:spcBef>
              <a:spcAft>
                <a:spcPts val="0"/>
              </a:spcAft>
              <a:buClr>
                <a:schemeClr val="lt1"/>
              </a:buClr>
              <a:buSzPts val="1400"/>
              <a:buFont typeface="Lato"/>
              <a:buChar char="❖"/>
            </a:pPr>
            <a:r>
              <a:rPr lang="es-419">
                <a:solidFill>
                  <a:schemeClr val="lt1"/>
                </a:solidFill>
                <a:latin typeface="Lato"/>
                <a:ea typeface="Lato"/>
                <a:cs typeface="Lato"/>
                <a:sym typeface="Lato"/>
              </a:rPr>
              <a:t>Problema</a:t>
            </a:r>
            <a:endParaRPr>
              <a:solidFill>
                <a:schemeClr val="lt1"/>
              </a:solidFill>
              <a:latin typeface="Lato"/>
              <a:ea typeface="Lato"/>
              <a:cs typeface="Lato"/>
              <a:sym typeface="Lato"/>
            </a:endParaRPr>
          </a:p>
          <a:p>
            <a:pPr marL="457200" lvl="0" indent="-317500" rtl="0">
              <a:lnSpc>
                <a:spcPct val="115000"/>
              </a:lnSpc>
              <a:spcBef>
                <a:spcPts val="0"/>
              </a:spcBef>
              <a:spcAft>
                <a:spcPts val="0"/>
              </a:spcAft>
              <a:buClr>
                <a:schemeClr val="lt1"/>
              </a:buClr>
              <a:buSzPts val="1400"/>
              <a:buFont typeface="Lato"/>
              <a:buChar char="❖"/>
            </a:pPr>
            <a:r>
              <a:rPr lang="es-419">
                <a:solidFill>
                  <a:schemeClr val="lt1"/>
                </a:solidFill>
                <a:latin typeface="Lato"/>
                <a:ea typeface="Lato"/>
                <a:cs typeface="Lato"/>
                <a:sym typeface="Lato"/>
              </a:rPr>
              <a:t>Objetivos</a:t>
            </a:r>
            <a:endParaRPr>
              <a:solidFill>
                <a:schemeClr val="lt1"/>
              </a:solidFill>
              <a:latin typeface="Lato"/>
              <a:ea typeface="Lato"/>
              <a:cs typeface="Lato"/>
              <a:sym typeface="Lato"/>
            </a:endParaRPr>
          </a:p>
          <a:p>
            <a:pPr marL="457200" lvl="0" indent="-317500" rtl="0">
              <a:lnSpc>
                <a:spcPct val="115000"/>
              </a:lnSpc>
              <a:spcBef>
                <a:spcPts val="0"/>
              </a:spcBef>
              <a:spcAft>
                <a:spcPts val="0"/>
              </a:spcAft>
              <a:buClr>
                <a:schemeClr val="lt1"/>
              </a:buClr>
              <a:buSzPts val="1400"/>
              <a:buFont typeface="Lato"/>
              <a:buChar char="❖"/>
            </a:pPr>
            <a:r>
              <a:rPr lang="es-419">
                <a:solidFill>
                  <a:schemeClr val="lt1"/>
                </a:solidFill>
                <a:latin typeface="Lato"/>
                <a:ea typeface="Lato"/>
                <a:cs typeface="Lato"/>
                <a:sym typeface="Lato"/>
              </a:rPr>
              <a:t>Capítulo I: Marco teórico</a:t>
            </a:r>
            <a:endParaRPr>
              <a:solidFill>
                <a:schemeClr val="lt1"/>
              </a:solidFill>
              <a:latin typeface="Lato"/>
              <a:ea typeface="Lato"/>
              <a:cs typeface="Lato"/>
              <a:sym typeface="Lato"/>
            </a:endParaRPr>
          </a:p>
          <a:p>
            <a:pPr marL="914400" lvl="1" indent="-317500" rtl="0">
              <a:lnSpc>
                <a:spcPct val="115000"/>
              </a:lnSpc>
              <a:spcBef>
                <a:spcPts val="0"/>
              </a:spcBef>
              <a:spcAft>
                <a:spcPts val="0"/>
              </a:spcAft>
              <a:buClr>
                <a:schemeClr val="lt1"/>
              </a:buClr>
              <a:buSzPts val="1400"/>
              <a:buFont typeface="Lato"/>
              <a:buChar char="➢"/>
            </a:pPr>
            <a:r>
              <a:rPr lang="es-419">
                <a:solidFill>
                  <a:schemeClr val="lt1"/>
                </a:solidFill>
                <a:latin typeface="Lato"/>
                <a:ea typeface="Lato"/>
                <a:cs typeface="Lato"/>
                <a:sym typeface="Lato"/>
              </a:rPr>
              <a:t>Teorías de Soporte</a:t>
            </a:r>
            <a:endParaRPr>
              <a:solidFill>
                <a:schemeClr val="lt1"/>
              </a:solidFill>
              <a:latin typeface="Lato"/>
              <a:ea typeface="Lato"/>
              <a:cs typeface="Lato"/>
              <a:sym typeface="Lato"/>
            </a:endParaRPr>
          </a:p>
          <a:p>
            <a:pPr marL="914400" lvl="1" indent="-317500" rtl="0">
              <a:lnSpc>
                <a:spcPct val="115000"/>
              </a:lnSpc>
              <a:spcBef>
                <a:spcPts val="0"/>
              </a:spcBef>
              <a:spcAft>
                <a:spcPts val="0"/>
              </a:spcAft>
              <a:buClr>
                <a:schemeClr val="lt1"/>
              </a:buClr>
              <a:buSzPts val="1400"/>
              <a:buFont typeface="Lato"/>
              <a:buChar char="➢"/>
            </a:pPr>
            <a:r>
              <a:rPr lang="es-419">
                <a:solidFill>
                  <a:schemeClr val="lt1"/>
                </a:solidFill>
                <a:latin typeface="Lato"/>
                <a:ea typeface="Lato"/>
                <a:cs typeface="Lato"/>
                <a:sym typeface="Lato"/>
              </a:rPr>
              <a:t>Marco referencial</a:t>
            </a:r>
            <a:endParaRPr>
              <a:solidFill>
                <a:schemeClr val="lt1"/>
              </a:solidFill>
              <a:latin typeface="Lato"/>
              <a:ea typeface="Lato"/>
              <a:cs typeface="Lato"/>
              <a:sym typeface="Lato"/>
            </a:endParaRPr>
          </a:p>
          <a:p>
            <a:pPr marL="914400" lvl="1" indent="-317500" rtl="0">
              <a:lnSpc>
                <a:spcPct val="115000"/>
              </a:lnSpc>
              <a:spcBef>
                <a:spcPts val="0"/>
              </a:spcBef>
              <a:spcAft>
                <a:spcPts val="0"/>
              </a:spcAft>
              <a:buClr>
                <a:schemeClr val="lt1"/>
              </a:buClr>
              <a:buSzPts val="1400"/>
              <a:buFont typeface="Lato"/>
              <a:buChar char="➢"/>
            </a:pPr>
            <a:r>
              <a:rPr lang="es-419">
                <a:solidFill>
                  <a:schemeClr val="lt1"/>
                </a:solidFill>
                <a:latin typeface="Lato"/>
                <a:ea typeface="Lato"/>
                <a:cs typeface="Lato"/>
                <a:sym typeface="Lato"/>
              </a:rPr>
              <a:t>Marco conceptual</a:t>
            </a:r>
            <a:endParaRPr>
              <a:solidFill>
                <a:schemeClr val="lt1"/>
              </a:solidFill>
              <a:latin typeface="Lato"/>
              <a:ea typeface="Lato"/>
              <a:cs typeface="Lato"/>
              <a:sym typeface="Lato"/>
            </a:endParaRPr>
          </a:p>
          <a:p>
            <a:pPr marL="457200" lvl="0" indent="-317500" rtl="0">
              <a:lnSpc>
                <a:spcPct val="115000"/>
              </a:lnSpc>
              <a:spcBef>
                <a:spcPts val="0"/>
              </a:spcBef>
              <a:spcAft>
                <a:spcPts val="0"/>
              </a:spcAft>
              <a:buClr>
                <a:schemeClr val="lt1"/>
              </a:buClr>
              <a:buSzPts val="1400"/>
              <a:buFont typeface="Lato"/>
              <a:buChar char="❖"/>
            </a:pPr>
            <a:r>
              <a:rPr lang="es-419">
                <a:solidFill>
                  <a:schemeClr val="lt1"/>
                </a:solidFill>
                <a:latin typeface="Lato"/>
                <a:ea typeface="Lato"/>
                <a:cs typeface="Lato"/>
                <a:sym typeface="Lato"/>
              </a:rPr>
              <a:t>Capítulo II: Marco metodológico</a:t>
            </a:r>
            <a:endParaRPr>
              <a:solidFill>
                <a:schemeClr val="lt1"/>
              </a:solidFill>
              <a:latin typeface="Lato"/>
              <a:ea typeface="Lato"/>
              <a:cs typeface="Lato"/>
              <a:sym typeface="Lato"/>
            </a:endParaRPr>
          </a:p>
          <a:p>
            <a:pPr marL="914400" lvl="1" indent="-317500" rtl="0">
              <a:lnSpc>
                <a:spcPct val="115000"/>
              </a:lnSpc>
              <a:spcBef>
                <a:spcPts val="0"/>
              </a:spcBef>
              <a:spcAft>
                <a:spcPts val="0"/>
              </a:spcAft>
              <a:buClr>
                <a:schemeClr val="lt1"/>
              </a:buClr>
              <a:buSzPts val="1400"/>
              <a:buFont typeface="Lato"/>
              <a:buChar char="➢"/>
            </a:pPr>
            <a:r>
              <a:rPr lang="es-419">
                <a:solidFill>
                  <a:schemeClr val="lt1"/>
                </a:solidFill>
                <a:latin typeface="Lato"/>
                <a:ea typeface="Lato"/>
                <a:cs typeface="Lato"/>
                <a:sym typeface="Lato"/>
              </a:rPr>
              <a:t>Metodología</a:t>
            </a:r>
            <a:endParaRPr>
              <a:solidFill>
                <a:schemeClr val="lt1"/>
              </a:solidFill>
              <a:latin typeface="Lato"/>
              <a:ea typeface="Lato"/>
              <a:cs typeface="Lato"/>
              <a:sym typeface="Lato"/>
            </a:endParaRPr>
          </a:p>
          <a:p>
            <a:pPr marL="914400" lvl="1" indent="-317500" rtl="0">
              <a:lnSpc>
                <a:spcPct val="115000"/>
              </a:lnSpc>
              <a:spcBef>
                <a:spcPts val="0"/>
              </a:spcBef>
              <a:spcAft>
                <a:spcPts val="0"/>
              </a:spcAft>
              <a:buClr>
                <a:schemeClr val="lt1"/>
              </a:buClr>
              <a:buSzPts val="1400"/>
              <a:buFont typeface="Lato"/>
              <a:buChar char="➢"/>
            </a:pPr>
            <a:r>
              <a:rPr lang="es-419">
                <a:solidFill>
                  <a:schemeClr val="lt1"/>
                </a:solidFill>
                <a:latin typeface="Lato"/>
                <a:ea typeface="Lato"/>
                <a:cs typeface="Lato"/>
                <a:sym typeface="Lato"/>
              </a:rPr>
              <a:t>Muestra</a:t>
            </a:r>
            <a:endParaRPr>
              <a:solidFill>
                <a:schemeClr val="lt1"/>
              </a:solidFill>
              <a:latin typeface="Lato"/>
              <a:ea typeface="Lato"/>
              <a:cs typeface="Lato"/>
              <a:sym typeface="Lato"/>
            </a:endParaRPr>
          </a:p>
          <a:p>
            <a:pPr marL="914400" lvl="1" indent="-317500" rtl="0">
              <a:lnSpc>
                <a:spcPct val="115000"/>
              </a:lnSpc>
              <a:spcBef>
                <a:spcPts val="0"/>
              </a:spcBef>
              <a:spcAft>
                <a:spcPts val="0"/>
              </a:spcAft>
              <a:buClr>
                <a:schemeClr val="lt1"/>
              </a:buClr>
              <a:buSzPts val="1400"/>
              <a:buFont typeface="Lato"/>
              <a:buChar char="➢"/>
            </a:pPr>
            <a:r>
              <a:rPr lang="es-419">
                <a:solidFill>
                  <a:schemeClr val="lt1"/>
                </a:solidFill>
                <a:latin typeface="Lato"/>
                <a:ea typeface="Lato"/>
                <a:cs typeface="Lato"/>
                <a:sym typeface="Lato"/>
              </a:rPr>
              <a:t>Hipótesis</a:t>
            </a:r>
            <a:endParaRPr>
              <a:solidFill>
                <a:schemeClr val="lt1"/>
              </a:solidFill>
              <a:latin typeface="Lato"/>
              <a:ea typeface="Lato"/>
              <a:cs typeface="Lato"/>
              <a:sym typeface="Lato"/>
            </a:endParaRPr>
          </a:p>
          <a:p>
            <a:pPr marL="914400" lvl="1" indent="-317500" rtl="0">
              <a:lnSpc>
                <a:spcPct val="115000"/>
              </a:lnSpc>
              <a:spcBef>
                <a:spcPts val="0"/>
              </a:spcBef>
              <a:spcAft>
                <a:spcPts val="0"/>
              </a:spcAft>
              <a:buClr>
                <a:schemeClr val="lt1"/>
              </a:buClr>
              <a:buSzPts val="1400"/>
              <a:buFont typeface="Lato"/>
              <a:buChar char="➢"/>
            </a:pPr>
            <a:r>
              <a:rPr lang="es-419">
                <a:solidFill>
                  <a:schemeClr val="lt1"/>
                </a:solidFill>
                <a:latin typeface="Lato"/>
                <a:ea typeface="Lato"/>
                <a:cs typeface="Lato"/>
                <a:sym typeface="Lato"/>
              </a:rPr>
              <a:t>Validez de Contenido</a:t>
            </a:r>
            <a:endParaRPr>
              <a:solidFill>
                <a:schemeClr val="lt1"/>
              </a:solidFill>
              <a:latin typeface="Lato"/>
              <a:ea typeface="Lato"/>
              <a:cs typeface="Lato"/>
              <a:sym typeface="Lato"/>
            </a:endParaRPr>
          </a:p>
          <a:p>
            <a:pPr marL="0" lvl="0" indent="0">
              <a:spcBef>
                <a:spcPts val="0"/>
              </a:spcBef>
              <a:spcAft>
                <a:spcPts val="0"/>
              </a:spcAft>
              <a:buNone/>
            </a:pPr>
            <a:endParaRPr>
              <a:solidFill>
                <a:schemeClr val="lt1"/>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729450" y="563750"/>
            <a:ext cx="76884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419" sz="1800"/>
              <a:t> Pudo identificar el tipo de aroma en el punto de venta</a:t>
            </a:r>
            <a:endParaRPr sz="1800" u="sng"/>
          </a:p>
        </p:txBody>
      </p:sp>
      <p:sp>
        <p:nvSpPr>
          <p:cNvPr id="440" name="Shape 440"/>
          <p:cNvSpPr txBox="1">
            <a:spLocks noGrp="1"/>
          </p:cNvSpPr>
          <p:nvPr>
            <p:ph type="title"/>
          </p:nvPr>
        </p:nvSpPr>
        <p:spPr>
          <a:xfrm>
            <a:off x="300300" y="26150"/>
            <a:ext cx="76884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419" sz="1400" b="0"/>
              <a:t>Análisis Univariado</a:t>
            </a:r>
            <a:endParaRPr sz="1400" b="0"/>
          </a:p>
        </p:txBody>
      </p:sp>
      <p:pic>
        <p:nvPicPr>
          <p:cNvPr id="441" name="Shape 441" title="Points scored"/>
          <p:cNvPicPr preferRelativeResize="0"/>
          <p:nvPr/>
        </p:nvPicPr>
        <p:blipFill>
          <a:blip r:embed="rId3">
            <a:alphaModFix/>
          </a:blip>
          <a:stretch>
            <a:fillRect/>
          </a:stretch>
        </p:blipFill>
        <p:spPr>
          <a:xfrm>
            <a:off x="1940575" y="1101350"/>
            <a:ext cx="6048114" cy="342726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title"/>
          </p:nvPr>
        </p:nvSpPr>
        <p:spPr>
          <a:xfrm>
            <a:off x="729450" y="563750"/>
            <a:ext cx="76884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419" sz="1800"/>
              <a:t> Es para usted importante el aroma en el punto de venta</a:t>
            </a:r>
            <a:endParaRPr sz="1800"/>
          </a:p>
          <a:p>
            <a:pPr marL="0" lvl="0" indent="0" rtl="0">
              <a:spcBef>
                <a:spcPts val="0"/>
              </a:spcBef>
              <a:spcAft>
                <a:spcPts val="0"/>
              </a:spcAft>
              <a:buNone/>
            </a:pPr>
            <a:endParaRPr sz="1800" u="sng"/>
          </a:p>
        </p:txBody>
      </p:sp>
      <p:sp>
        <p:nvSpPr>
          <p:cNvPr id="447" name="Shape 447"/>
          <p:cNvSpPr txBox="1">
            <a:spLocks noGrp="1"/>
          </p:cNvSpPr>
          <p:nvPr>
            <p:ph type="title"/>
          </p:nvPr>
        </p:nvSpPr>
        <p:spPr>
          <a:xfrm>
            <a:off x="300300" y="26150"/>
            <a:ext cx="76884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419" sz="1400" b="0"/>
              <a:t>Análisis Univariado</a:t>
            </a:r>
            <a:endParaRPr sz="1400" b="0"/>
          </a:p>
        </p:txBody>
      </p:sp>
      <p:pic>
        <p:nvPicPr>
          <p:cNvPr id="448" name="Shape 448" title="Points scored"/>
          <p:cNvPicPr preferRelativeResize="0"/>
          <p:nvPr/>
        </p:nvPicPr>
        <p:blipFill>
          <a:blip r:embed="rId3">
            <a:alphaModFix/>
          </a:blip>
          <a:stretch>
            <a:fillRect/>
          </a:stretch>
        </p:blipFill>
        <p:spPr>
          <a:xfrm>
            <a:off x="1575425" y="1127450"/>
            <a:ext cx="7074399" cy="37199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Shape 453"/>
          <p:cNvSpPr txBox="1">
            <a:spLocks noGrp="1"/>
          </p:cNvSpPr>
          <p:nvPr>
            <p:ph type="title"/>
          </p:nvPr>
        </p:nvSpPr>
        <p:spPr>
          <a:xfrm>
            <a:off x="729450" y="563750"/>
            <a:ext cx="76884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419" sz="1800"/>
              <a:t>El aroma percibido le motiva a que usted compre el producto</a:t>
            </a:r>
            <a:endParaRPr sz="1800"/>
          </a:p>
          <a:p>
            <a:pPr marL="0" lvl="0" indent="0" rtl="0">
              <a:spcBef>
                <a:spcPts val="0"/>
              </a:spcBef>
              <a:spcAft>
                <a:spcPts val="0"/>
              </a:spcAft>
              <a:buNone/>
            </a:pPr>
            <a:endParaRPr sz="1800" u="sng"/>
          </a:p>
        </p:txBody>
      </p:sp>
      <p:sp>
        <p:nvSpPr>
          <p:cNvPr id="454" name="Shape 454"/>
          <p:cNvSpPr txBox="1">
            <a:spLocks noGrp="1"/>
          </p:cNvSpPr>
          <p:nvPr>
            <p:ph type="title"/>
          </p:nvPr>
        </p:nvSpPr>
        <p:spPr>
          <a:xfrm>
            <a:off x="300300" y="26150"/>
            <a:ext cx="76884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419" sz="1400" b="0"/>
              <a:t>Análisis Univariado</a:t>
            </a:r>
            <a:endParaRPr sz="1400" b="0"/>
          </a:p>
        </p:txBody>
      </p:sp>
      <p:pic>
        <p:nvPicPr>
          <p:cNvPr id="455" name="Shape 455" title="Points scored"/>
          <p:cNvPicPr preferRelativeResize="0"/>
          <p:nvPr/>
        </p:nvPicPr>
        <p:blipFill>
          <a:blip r:embed="rId3">
            <a:alphaModFix/>
          </a:blip>
          <a:stretch>
            <a:fillRect/>
          </a:stretch>
        </p:blipFill>
        <p:spPr>
          <a:xfrm>
            <a:off x="2071600" y="1187375"/>
            <a:ext cx="6048114" cy="345246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Shape 460"/>
          <p:cNvSpPr txBox="1">
            <a:spLocks noGrp="1"/>
          </p:cNvSpPr>
          <p:nvPr>
            <p:ph type="title"/>
          </p:nvPr>
        </p:nvSpPr>
        <p:spPr>
          <a:xfrm>
            <a:off x="729450" y="563750"/>
            <a:ext cx="76884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419" sz="1800"/>
              <a:t> El aroma que usted percibe lo asocia a alguna marca</a:t>
            </a:r>
            <a:endParaRPr sz="1800"/>
          </a:p>
          <a:p>
            <a:pPr marL="0" lvl="0" indent="0" rtl="0">
              <a:spcBef>
                <a:spcPts val="0"/>
              </a:spcBef>
              <a:spcAft>
                <a:spcPts val="0"/>
              </a:spcAft>
              <a:buNone/>
            </a:pPr>
            <a:endParaRPr sz="1800" u="sng"/>
          </a:p>
        </p:txBody>
      </p:sp>
      <p:sp>
        <p:nvSpPr>
          <p:cNvPr id="461" name="Shape 461"/>
          <p:cNvSpPr txBox="1">
            <a:spLocks noGrp="1"/>
          </p:cNvSpPr>
          <p:nvPr>
            <p:ph type="title"/>
          </p:nvPr>
        </p:nvSpPr>
        <p:spPr>
          <a:xfrm>
            <a:off x="300300" y="26150"/>
            <a:ext cx="76884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419" sz="1400" b="0"/>
              <a:t>Análisis Univariado</a:t>
            </a:r>
            <a:endParaRPr sz="1400" b="0"/>
          </a:p>
        </p:txBody>
      </p:sp>
      <p:pic>
        <p:nvPicPr>
          <p:cNvPr id="462" name="Shape 462" title="Points scored"/>
          <p:cNvPicPr preferRelativeResize="0"/>
          <p:nvPr/>
        </p:nvPicPr>
        <p:blipFill>
          <a:blip r:embed="rId3">
            <a:alphaModFix/>
          </a:blip>
          <a:stretch>
            <a:fillRect/>
          </a:stretch>
        </p:blipFill>
        <p:spPr>
          <a:xfrm>
            <a:off x="2135025" y="1187975"/>
            <a:ext cx="6048114" cy="340206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Shape 467"/>
          <p:cNvSpPr txBox="1">
            <a:spLocks noGrp="1"/>
          </p:cNvSpPr>
          <p:nvPr>
            <p:ph type="title"/>
          </p:nvPr>
        </p:nvSpPr>
        <p:spPr>
          <a:xfrm>
            <a:off x="729450" y="563750"/>
            <a:ext cx="76884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419" sz="1800"/>
              <a:t>La experiencia de visitar un local aromatizada es satisfactoria</a:t>
            </a:r>
            <a:endParaRPr sz="1800"/>
          </a:p>
          <a:p>
            <a:pPr marL="0" lvl="0" indent="0" rtl="0">
              <a:spcBef>
                <a:spcPts val="0"/>
              </a:spcBef>
              <a:spcAft>
                <a:spcPts val="0"/>
              </a:spcAft>
              <a:buNone/>
            </a:pPr>
            <a:endParaRPr sz="1800" u="sng"/>
          </a:p>
        </p:txBody>
      </p:sp>
      <p:sp>
        <p:nvSpPr>
          <p:cNvPr id="468" name="Shape 468"/>
          <p:cNvSpPr txBox="1">
            <a:spLocks noGrp="1"/>
          </p:cNvSpPr>
          <p:nvPr>
            <p:ph type="title"/>
          </p:nvPr>
        </p:nvSpPr>
        <p:spPr>
          <a:xfrm>
            <a:off x="300300" y="26150"/>
            <a:ext cx="76884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419" sz="1400" b="0"/>
              <a:t>Análisis Univariado</a:t>
            </a:r>
            <a:endParaRPr sz="1400" b="0"/>
          </a:p>
        </p:txBody>
      </p:sp>
      <p:pic>
        <p:nvPicPr>
          <p:cNvPr id="469" name="Shape 469" title="Points scored"/>
          <p:cNvPicPr preferRelativeResize="0"/>
          <p:nvPr/>
        </p:nvPicPr>
        <p:blipFill>
          <a:blip r:embed="rId3">
            <a:alphaModFix/>
          </a:blip>
          <a:stretch>
            <a:fillRect/>
          </a:stretch>
        </p:blipFill>
        <p:spPr>
          <a:xfrm>
            <a:off x="2018725" y="1175150"/>
            <a:ext cx="6157125" cy="339667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Shape 474"/>
          <p:cNvSpPr txBox="1">
            <a:spLocks noGrp="1"/>
          </p:cNvSpPr>
          <p:nvPr>
            <p:ph type="title"/>
          </p:nvPr>
        </p:nvSpPr>
        <p:spPr>
          <a:xfrm>
            <a:off x="727800" y="550975"/>
            <a:ext cx="76884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419"/>
              <a:t>Tabla Resumen Análisis Bivariado</a:t>
            </a:r>
            <a:endParaRPr/>
          </a:p>
        </p:txBody>
      </p:sp>
      <p:sp>
        <p:nvSpPr>
          <p:cNvPr id="475" name="Shape 475"/>
          <p:cNvSpPr txBox="1">
            <a:spLocks noGrp="1"/>
          </p:cNvSpPr>
          <p:nvPr>
            <p:ph type="title"/>
          </p:nvPr>
        </p:nvSpPr>
        <p:spPr>
          <a:xfrm>
            <a:off x="300300" y="26150"/>
            <a:ext cx="76884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419" sz="1400" b="0"/>
              <a:t>Análisis Bivariado</a:t>
            </a:r>
            <a:endParaRPr sz="1400" b="0"/>
          </a:p>
        </p:txBody>
      </p:sp>
      <p:pic>
        <p:nvPicPr>
          <p:cNvPr id="476" name="Shape 476"/>
          <p:cNvPicPr preferRelativeResize="0"/>
          <p:nvPr/>
        </p:nvPicPr>
        <p:blipFill>
          <a:blip r:embed="rId3">
            <a:alphaModFix/>
          </a:blip>
          <a:stretch>
            <a:fillRect/>
          </a:stretch>
        </p:blipFill>
        <p:spPr>
          <a:xfrm>
            <a:off x="813900" y="1152475"/>
            <a:ext cx="7276356" cy="366875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Shape 481"/>
          <p:cNvSpPr txBox="1">
            <a:spLocks noGrp="1"/>
          </p:cNvSpPr>
          <p:nvPr>
            <p:ph type="title"/>
          </p:nvPr>
        </p:nvSpPr>
        <p:spPr>
          <a:xfrm>
            <a:off x="835500" y="1038850"/>
            <a:ext cx="7688400" cy="1244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419" sz="3600"/>
              <a:t>Capítulo IV</a:t>
            </a:r>
            <a:endParaRPr/>
          </a:p>
          <a:p>
            <a:pPr marL="0" lvl="0" indent="0" rtl="0">
              <a:spcBef>
                <a:spcPts val="0"/>
              </a:spcBef>
              <a:spcAft>
                <a:spcPts val="0"/>
              </a:spcAft>
              <a:buNone/>
            </a:pPr>
            <a:endParaRPr sz="2400"/>
          </a:p>
        </p:txBody>
      </p:sp>
      <p:sp>
        <p:nvSpPr>
          <p:cNvPr id="482" name="Shape 482"/>
          <p:cNvSpPr txBox="1"/>
          <p:nvPr/>
        </p:nvSpPr>
        <p:spPr>
          <a:xfrm>
            <a:off x="835500" y="2058200"/>
            <a:ext cx="6561900" cy="1578000"/>
          </a:xfrm>
          <a:prstGeom prst="rect">
            <a:avLst/>
          </a:prstGeom>
          <a:noFill/>
          <a:ln>
            <a:noFill/>
          </a:ln>
        </p:spPr>
        <p:txBody>
          <a:bodyPr spcFirstLastPara="1" wrap="square" lIns="91425" tIns="91425" rIns="91425" bIns="91425" anchor="ctr" anchorCtr="0">
            <a:noAutofit/>
          </a:bodyPr>
          <a:lstStyle/>
          <a:p>
            <a:pPr marL="914400" lvl="0" indent="-311150" rtl="0">
              <a:spcBef>
                <a:spcPts val="0"/>
              </a:spcBef>
              <a:spcAft>
                <a:spcPts val="0"/>
              </a:spcAft>
              <a:buClr>
                <a:schemeClr val="lt1"/>
              </a:buClr>
              <a:buSzPts val="1300"/>
              <a:buFont typeface="Lato"/>
              <a:buChar char="➢"/>
            </a:pPr>
            <a:r>
              <a:rPr lang="es-419" sz="1300">
                <a:solidFill>
                  <a:schemeClr val="lt1"/>
                </a:solidFill>
                <a:latin typeface="Lato"/>
                <a:ea typeface="Lato"/>
                <a:cs typeface="Lato"/>
                <a:sym typeface="Lato"/>
              </a:rPr>
              <a:t>Discusión</a:t>
            </a:r>
            <a:endParaRPr sz="1300">
              <a:solidFill>
                <a:schemeClr val="lt1"/>
              </a:solidFill>
              <a:latin typeface="Lato"/>
              <a:ea typeface="Lato"/>
              <a:cs typeface="Lato"/>
              <a:sym typeface="Lato"/>
            </a:endParaRPr>
          </a:p>
          <a:p>
            <a:pPr marL="914400" lvl="0" indent="-311150" rtl="0">
              <a:spcBef>
                <a:spcPts val="0"/>
              </a:spcBef>
              <a:spcAft>
                <a:spcPts val="0"/>
              </a:spcAft>
              <a:buClr>
                <a:schemeClr val="lt1"/>
              </a:buClr>
              <a:buSzPts val="1300"/>
              <a:buFont typeface="Lato"/>
              <a:buChar char="➢"/>
            </a:pPr>
            <a:r>
              <a:rPr lang="es-419" sz="1300">
                <a:solidFill>
                  <a:schemeClr val="lt1"/>
                </a:solidFill>
                <a:latin typeface="Lato"/>
                <a:ea typeface="Lato"/>
                <a:cs typeface="Lato"/>
                <a:sym typeface="Lato"/>
              </a:rPr>
              <a:t>Conclusión</a:t>
            </a:r>
            <a:endParaRPr sz="1300">
              <a:solidFill>
                <a:schemeClr val="lt1"/>
              </a:solidFill>
              <a:latin typeface="Lato"/>
              <a:ea typeface="Lato"/>
              <a:cs typeface="Lato"/>
              <a:sym typeface="Lato"/>
            </a:endParaRPr>
          </a:p>
          <a:p>
            <a:pPr marL="914400" lvl="0" indent="-311150" rtl="0">
              <a:spcBef>
                <a:spcPts val="0"/>
              </a:spcBef>
              <a:spcAft>
                <a:spcPts val="0"/>
              </a:spcAft>
              <a:buClr>
                <a:schemeClr val="lt1"/>
              </a:buClr>
              <a:buSzPts val="1300"/>
              <a:buFont typeface="Lato"/>
              <a:buChar char="➢"/>
            </a:pPr>
            <a:r>
              <a:rPr lang="es-419" sz="1300">
                <a:solidFill>
                  <a:schemeClr val="lt1"/>
                </a:solidFill>
                <a:latin typeface="Lato"/>
                <a:ea typeface="Lato"/>
                <a:cs typeface="Lato"/>
                <a:sym typeface="Lato"/>
              </a:rPr>
              <a:t>Recomendación</a:t>
            </a:r>
            <a:endParaRPr sz="1300">
              <a:solidFill>
                <a:schemeClr val="lt1"/>
              </a:solidFill>
              <a:latin typeface="Lato"/>
              <a:ea typeface="Lato"/>
              <a:cs typeface="Lato"/>
              <a:sym typeface="Lato"/>
            </a:endParaRPr>
          </a:p>
          <a:p>
            <a:pPr marL="0" lvl="0" indent="0" rtl="0">
              <a:spcBef>
                <a:spcPts val="0"/>
              </a:spcBef>
              <a:spcAft>
                <a:spcPts val="0"/>
              </a:spcAft>
              <a:buNone/>
            </a:pPr>
            <a:endParaRPr sz="2400" b="1">
              <a:solidFill>
                <a:schemeClr val="lt1"/>
              </a:solidFill>
              <a:latin typeface="Raleway"/>
              <a:ea typeface="Raleway"/>
              <a:cs typeface="Raleway"/>
              <a:sym typeface="Raleway"/>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a:spLocks noGrp="1"/>
          </p:cNvSpPr>
          <p:nvPr>
            <p:ph type="title"/>
          </p:nvPr>
        </p:nvSpPr>
        <p:spPr>
          <a:xfrm>
            <a:off x="772750" y="647400"/>
            <a:ext cx="5809800" cy="498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419"/>
              <a:t>Discusión</a:t>
            </a:r>
            <a:endParaRPr/>
          </a:p>
        </p:txBody>
      </p:sp>
      <p:grpSp>
        <p:nvGrpSpPr>
          <p:cNvPr id="488" name="Shape 488"/>
          <p:cNvGrpSpPr/>
          <p:nvPr/>
        </p:nvGrpSpPr>
        <p:grpSpPr>
          <a:xfrm>
            <a:off x="661089" y="1301032"/>
            <a:ext cx="2650455" cy="3571713"/>
            <a:chOff x="1830046" y="1146343"/>
            <a:chExt cx="1827900" cy="2399700"/>
          </a:xfrm>
        </p:grpSpPr>
        <p:sp>
          <p:nvSpPr>
            <p:cNvPr id="489" name="Shape 489"/>
            <p:cNvSpPr/>
            <p:nvPr/>
          </p:nvSpPr>
          <p:spPr>
            <a:xfrm rot="-5400000">
              <a:off x="1544146" y="1432243"/>
              <a:ext cx="2399700" cy="1827900"/>
            </a:xfrm>
            <a:prstGeom prst="rightArrowCallout">
              <a:avLst>
                <a:gd name="adj1" fmla="val 9283"/>
                <a:gd name="adj2" fmla="val 13570"/>
                <a:gd name="adj3" fmla="val 16082"/>
                <a:gd name="adj4" fmla="val 81236"/>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0" name="Shape 490"/>
            <p:cNvSpPr/>
            <p:nvPr/>
          </p:nvSpPr>
          <p:spPr>
            <a:xfrm flipH="1">
              <a:off x="1918613" y="1686400"/>
              <a:ext cx="1649400" cy="1769700"/>
            </a:xfrm>
            <a:prstGeom prst="snip1Rect">
              <a:avLst>
                <a:gd name="adj" fmla="val 0"/>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1" name="Shape 491"/>
            <p:cNvSpPr txBox="1"/>
            <p:nvPr/>
          </p:nvSpPr>
          <p:spPr>
            <a:xfrm>
              <a:off x="2052463" y="1795520"/>
              <a:ext cx="1383000" cy="1476000"/>
            </a:xfrm>
            <a:prstGeom prst="rect">
              <a:avLst/>
            </a:prstGeom>
            <a:solidFill>
              <a:schemeClr val="dk1"/>
            </a:solidFill>
            <a:ln>
              <a:noFill/>
            </a:ln>
          </p:spPr>
          <p:txBody>
            <a:bodyPr spcFirstLastPara="1" wrap="square" lIns="91425" tIns="91425" rIns="91425" bIns="91425" anchor="t" anchorCtr="0">
              <a:noAutofit/>
            </a:bodyPr>
            <a:lstStyle/>
            <a:p>
              <a:pPr marL="0" lvl="0" indent="0" algn="just">
                <a:lnSpc>
                  <a:spcPct val="115000"/>
                </a:lnSpc>
                <a:spcBef>
                  <a:spcPts val="0"/>
                </a:spcBef>
                <a:spcAft>
                  <a:spcPts val="1600"/>
                </a:spcAft>
                <a:buNone/>
              </a:pPr>
              <a:r>
                <a:rPr lang="es-419" sz="1200">
                  <a:solidFill>
                    <a:srgbClr val="FFFFFF"/>
                  </a:solidFill>
                  <a:latin typeface="Lato"/>
                  <a:ea typeface="Lato"/>
                  <a:cs typeface="Lato"/>
                  <a:sym typeface="Lato"/>
                </a:rPr>
                <a:t>En las investigaciones se podrían aplicar grupos focales, para conocer las reacciones que tiene el consumidor frente a la intensidad del tipo de aroma</a:t>
              </a:r>
              <a:endParaRPr sz="1200">
                <a:solidFill>
                  <a:srgbClr val="FFFFFF"/>
                </a:solidFill>
                <a:latin typeface="Lato"/>
                <a:ea typeface="Lato"/>
                <a:cs typeface="Lato"/>
                <a:sym typeface="Lato"/>
              </a:endParaRPr>
            </a:p>
          </p:txBody>
        </p:sp>
      </p:grpSp>
      <p:grpSp>
        <p:nvGrpSpPr>
          <p:cNvPr id="492" name="Shape 492"/>
          <p:cNvGrpSpPr/>
          <p:nvPr/>
        </p:nvGrpSpPr>
        <p:grpSpPr>
          <a:xfrm>
            <a:off x="3311545" y="1301032"/>
            <a:ext cx="2650455" cy="3361264"/>
            <a:chOff x="3658102" y="1476095"/>
            <a:chExt cx="1827900" cy="2521200"/>
          </a:xfrm>
        </p:grpSpPr>
        <p:sp>
          <p:nvSpPr>
            <p:cNvPr id="493" name="Shape 493"/>
            <p:cNvSpPr/>
            <p:nvPr/>
          </p:nvSpPr>
          <p:spPr>
            <a:xfrm rot="5400000">
              <a:off x="3311452" y="1822745"/>
              <a:ext cx="2521200" cy="1827900"/>
            </a:xfrm>
            <a:prstGeom prst="rightArrowCallout">
              <a:avLst>
                <a:gd name="adj1" fmla="val 9283"/>
                <a:gd name="adj2" fmla="val 13570"/>
                <a:gd name="adj3" fmla="val 16082"/>
                <a:gd name="adj4" fmla="val 81236"/>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4" name="Shape 494"/>
            <p:cNvSpPr/>
            <p:nvPr/>
          </p:nvSpPr>
          <p:spPr>
            <a:xfrm rot="10800000" flipH="1">
              <a:off x="3748037" y="1550918"/>
              <a:ext cx="1649400" cy="1906200"/>
            </a:xfrm>
            <a:prstGeom prst="snip1Rect">
              <a:avLst>
                <a:gd name="adj" fmla="val 0"/>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5" name="Shape 495"/>
            <p:cNvSpPr txBox="1"/>
            <p:nvPr/>
          </p:nvSpPr>
          <p:spPr>
            <a:xfrm>
              <a:off x="3835731" y="1613852"/>
              <a:ext cx="1383000" cy="1476000"/>
            </a:xfrm>
            <a:prstGeom prst="rect">
              <a:avLst/>
            </a:prstGeom>
            <a:solidFill>
              <a:schemeClr val="dk1"/>
            </a:solid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s-419" sz="1200">
                  <a:solidFill>
                    <a:srgbClr val="FFFFFF"/>
                  </a:solidFill>
                  <a:latin typeface="Lato"/>
                  <a:ea typeface="Lato"/>
                  <a:cs typeface="Lato"/>
                  <a:sym typeface="Lato"/>
                </a:rPr>
                <a:t>En esta investigación se evidencia que el marketing olfativo, es una herramienta que influye en el comportamiento del consumidor de manera positiva, especialmente si las estrategias utilizadas por las empresas se enfocan en la recordación de experiencias pasadas.</a:t>
              </a:r>
              <a:endParaRPr sz="1200">
                <a:solidFill>
                  <a:srgbClr val="FFFFFF"/>
                </a:solidFill>
                <a:latin typeface="Lato"/>
                <a:ea typeface="Lato"/>
                <a:cs typeface="Lato"/>
                <a:sym typeface="Lato"/>
              </a:endParaRPr>
            </a:p>
          </p:txBody>
        </p:sp>
      </p:grpSp>
      <p:grpSp>
        <p:nvGrpSpPr>
          <p:cNvPr id="496" name="Shape 496"/>
          <p:cNvGrpSpPr/>
          <p:nvPr/>
        </p:nvGrpSpPr>
        <p:grpSpPr>
          <a:xfrm>
            <a:off x="5962220" y="1301032"/>
            <a:ext cx="2650455" cy="3382617"/>
            <a:chOff x="5485996" y="1146343"/>
            <a:chExt cx="1827900" cy="2399700"/>
          </a:xfrm>
        </p:grpSpPr>
        <p:sp>
          <p:nvSpPr>
            <p:cNvPr id="497" name="Shape 497"/>
            <p:cNvSpPr/>
            <p:nvPr/>
          </p:nvSpPr>
          <p:spPr>
            <a:xfrm rot="-5400000">
              <a:off x="5200096" y="1432243"/>
              <a:ext cx="2399700" cy="1827900"/>
            </a:xfrm>
            <a:prstGeom prst="rightArrowCallout">
              <a:avLst>
                <a:gd name="adj1" fmla="val 9283"/>
                <a:gd name="adj2" fmla="val 13570"/>
                <a:gd name="adj3" fmla="val 16082"/>
                <a:gd name="adj4" fmla="val 81236"/>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8" name="Shape 498"/>
            <p:cNvSpPr/>
            <p:nvPr/>
          </p:nvSpPr>
          <p:spPr>
            <a:xfrm flipH="1">
              <a:off x="5574563" y="1686400"/>
              <a:ext cx="1649400" cy="1769700"/>
            </a:xfrm>
            <a:prstGeom prst="snip1Rect">
              <a:avLst>
                <a:gd name="adj" fmla="val 0"/>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9" name="Shape 499"/>
            <p:cNvSpPr txBox="1"/>
            <p:nvPr/>
          </p:nvSpPr>
          <p:spPr>
            <a:xfrm>
              <a:off x="5708413" y="1795520"/>
              <a:ext cx="1383000" cy="1476000"/>
            </a:xfrm>
            <a:prstGeom prst="rect">
              <a:avLst/>
            </a:prstGeom>
            <a:solidFill>
              <a:schemeClr val="dk1"/>
            </a:solidFill>
            <a:ln>
              <a:noFill/>
            </a:ln>
          </p:spPr>
          <p:txBody>
            <a:bodyPr spcFirstLastPara="1" wrap="square" lIns="91425" tIns="91425" rIns="91425" bIns="91425" anchor="t" anchorCtr="0">
              <a:noAutofit/>
            </a:bodyPr>
            <a:lstStyle/>
            <a:p>
              <a:pPr marL="0" lvl="0" indent="0" algn="just">
                <a:lnSpc>
                  <a:spcPct val="115000"/>
                </a:lnSpc>
                <a:spcBef>
                  <a:spcPts val="0"/>
                </a:spcBef>
                <a:spcAft>
                  <a:spcPts val="1600"/>
                </a:spcAft>
                <a:buNone/>
              </a:pPr>
              <a:r>
                <a:rPr lang="es-419" sz="1200">
                  <a:solidFill>
                    <a:srgbClr val="FFFFFF"/>
                  </a:solidFill>
                  <a:latin typeface="Lato"/>
                  <a:ea typeface="Lato"/>
                  <a:cs typeface="Lato"/>
                  <a:sym typeface="Lato"/>
                </a:rPr>
                <a:t>Los comercios pueden emplear los aromas como una herramienta de promoción para aumentar las ventas, el grado de recordación y como método de ambientación del espacio</a:t>
              </a:r>
              <a:endParaRPr sz="1200">
                <a:solidFill>
                  <a:srgbClr val="FFFFFF"/>
                </a:solidFill>
                <a:latin typeface="Lato"/>
                <a:ea typeface="Lato"/>
                <a:cs typeface="Lato"/>
                <a:sym typeface="Lato"/>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a:spLocks noGrp="1"/>
          </p:cNvSpPr>
          <p:nvPr>
            <p:ph type="title"/>
          </p:nvPr>
        </p:nvSpPr>
        <p:spPr>
          <a:xfrm>
            <a:off x="741375" y="468400"/>
            <a:ext cx="2655600" cy="609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419"/>
              <a:t>Conclusiones</a:t>
            </a:r>
            <a:endParaRPr/>
          </a:p>
          <a:p>
            <a:pPr marL="0" lvl="0" indent="0">
              <a:spcBef>
                <a:spcPts val="0"/>
              </a:spcBef>
              <a:spcAft>
                <a:spcPts val="0"/>
              </a:spcAft>
              <a:buNone/>
            </a:pPr>
            <a:endParaRPr/>
          </a:p>
        </p:txBody>
      </p:sp>
      <p:grpSp>
        <p:nvGrpSpPr>
          <p:cNvPr id="505" name="Shape 505"/>
          <p:cNvGrpSpPr/>
          <p:nvPr/>
        </p:nvGrpSpPr>
        <p:grpSpPr>
          <a:xfrm>
            <a:off x="6318294" y="576813"/>
            <a:ext cx="2655546" cy="2174838"/>
            <a:chOff x="3216519" y="1002150"/>
            <a:chExt cx="1944600" cy="1569600"/>
          </a:xfrm>
        </p:grpSpPr>
        <p:sp>
          <p:nvSpPr>
            <p:cNvPr id="506" name="Shape 506"/>
            <p:cNvSpPr/>
            <p:nvPr/>
          </p:nvSpPr>
          <p:spPr>
            <a:xfrm flipH="1">
              <a:off x="3216519" y="1002150"/>
              <a:ext cx="1944600" cy="1569600"/>
            </a:xfrm>
            <a:prstGeom prst="round2DiagRect">
              <a:avLst>
                <a:gd name="adj1" fmla="val 0"/>
                <a:gd name="adj2" fmla="val 17764"/>
              </a:avLst>
            </a:prstGeom>
            <a:solidFill>
              <a:srgbClr val="0D5DD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7" name="Shape 507"/>
            <p:cNvSpPr txBox="1"/>
            <p:nvPr/>
          </p:nvSpPr>
          <p:spPr>
            <a:xfrm>
              <a:off x="3461163" y="1244660"/>
              <a:ext cx="1451700" cy="459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s-419" sz="1100" b="1">
                  <a:solidFill>
                    <a:srgbClr val="FFFFFF"/>
                  </a:solidFill>
                  <a:latin typeface="Roboto"/>
                  <a:ea typeface="Roboto"/>
                  <a:cs typeface="Roboto"/>
                  <a:sym typeface="Roboto"/>
                </a:rPr>
                <a:t>Hipótesis (2)</a:t>
              </a:r>
              <a:endParaRPr sz="1100">
                <a:solidFill>
                  <a:srgbClr val="FFFFFF"/>
                </a:solidFill>
                <a:latin typeface="Roboto"/>
                <a:ea typeface="Roboto"/>
                <a:cs typeface="Roboto"/>
                <a:sym typeface="Roboto"/>
              </a:endParaRPr>
            </a:p>
          </p:txBody>
        </p:sp>
        <p:sp>
          <p:nvSpPr>
            <p:cNvPr id="508" name="Shape 508"/>
            <p:cNvSpPr txBox="1"/>
            <p:nvPr/>
          </p:nvSpPr>
          <p:spPr>
            <a:xfrm>
              <a:off x="3461163" y="1704627"/>
              <a:ext cx="1451700" cy="512400"/>
            </a:xfrm>
            <a:prstGeom prst="rect">
              <a:avLst/>
            </a:prstGeom>
            <a:noFill/>
            <a:ln>
              <a:noFill/>
            </a:ln>
          </p:spPr>
          <p:txBody>
            <a:bodyPr spcFirstLastPara="1" wrap="square" lIns="91425" tIns="91425" rIns="91425" bIns="91425" anchor="t" anchorCtr="0">
              <a:noAutofit/>
            </a:bodyPr>
            <a:lstStyle/>
            <a:p>
              <a:pPr marL="0" lvl="0" indent="0">
                <a:lnSpc>
                  <a:spcPct val="115000"/>
                </a:lnSpc>
                <a:spcBef>
                  <a:spcPts val="0"/>
                </a:spcBef>
                <a:spcAft>
                  <a:spcPts val="1600"/>
                </a:spcAft>
                <a:buNone/>
              </a:pPr>
              <a:r>
                <a:rPr lang="es-419" sz="1200">
                  <a:solidFill>
                    <a:srgbClr val="FFFFFF"/>
                  </a:solidFill>
                  <a:latin typeface="Lato"/>
                  <a:ea typeface="Lato"/>
                  <a:cs typeface="Lato"/>
                  <a:sym typeface="Lato"/>
                </a:rPr>
                <a:t>El estímulo olfativo influye en la actitud</a:t>
              </a:r>
              <a:endParaRPr sz="1200">
                <a:solidFill>
                  <a:srgbClr val="FFFFFF"/>
                </a:solidFill>
                <a:latin typeface="Lato"/>
                <a:ea typeface="Lato"/>
                <a:cs typeface="Lato"/>
                <a:sym typeface="Lato"/>
              </a:endParaRPr>
            </a:p>
          </p:txBody>
        </p:sp>
      </p:grpSp>
      <p:grpSp>
        <p:nvGrpSpPr>
          <p:cNvPr id="509" name="Shape 509"/>
          <p:cNvGrpSpPr/>
          <p:nvPr/>
        </p:nvGrpSpPr>
        <p:grpSpPr>
          <a:xfrm>
            <a:off x="3669260" y="576813"/>
            <a:ext cx="2655546" cy="2174838"/>
            <a:chOff x="1271925" y="1002150"/>
            <a:chExt cx="1944600" cy="1569600"/>
          </a:xfrm>
        </p:grpSpPr>
        <p:sp>
          <p:nvSpPr>
            <p:cNvPr id="510" name="Shape 510"/>
            <p:cNvSpPr/>
            <p:nvPr/>
          </p:nvSpPr>
          <p:spPr>
            <a:xfrm rot="10800000">
              <a:off x="1271925" y="1002150"/>
              <a:ext cx="1944600" cy="1569600"/>
            </a:xfrm>
            <a:prstGeom prst="round2DiagRect">
              <a:avLst>
                <a:gd name="adj1" fmla="val 0"/>
                <a:gd name="adj2" fmla="val 17764"/>
              </a:avLst>
            </a:prstGeom>
            <a:solidFill>
              <a:srgbClr val="307B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1" name="Shape 511"/>
            <p:cNvSpPr txBox="1"/>
            <p:nvPr/>
          </p:nvSpPr>
          <p:spPr>
            <a:xfrm>
              <a:off x="1496688" y="1244660"/>
              <a:ext cx="1451700" cy="459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s-419" sz="1100" b="1">
                  <a:solidFill>
                    <a:srgbClr val="FFFFFF"/>
                  </a:solidFill>
                  <a:latin typeface="Roboto"/>
                  <a:ea typeface="Roboto"/>
                  <a:cs typeface="Roboto"/>
                  <a:sym typeface="Roboto"/>
                </a:rPr>
                <a:t>Hipótesis (1)</a:t>
              </a:r>
              <a:endParaRPr sz="1100">
                <a:solidFill>
                  <a:srgbClr val="FFFFFF"/>
                </a:solidFill>
                <a:latin typeface="Roboto"/>
                <a:ea typeface="Roboto"/>
                <a:cs typeface="Roboto"/>
                <a:sym typeface="Roboto"/>
              </a:endParaRPr>
            </a:p>
          </p:txBody>
        </p:sp>
        <p:sp>
          <p:nvSpPr>
            <p:cNvPr id="512" name="Shape 512"/>
            <p:cNvSpPr txBox="1"/>
            <p:nvPr/>
          </p:nvSpPr>
          <p:spPr>
            <a:xfrm>
              <a:off x="1496688" y="1704627"/>
              <a:ext cx="1451700" cy="512400"/>
            </a:xfrm>
            <a:prstGeom prst="rect">
              <a:avLst/>
            </a:prstGeom>
            <a:noFill/>
            <a:ln>
              <a:noFill/>
            </a:ln>
          </p:spPr>
          <p:txBody>
            <a:bodyPr spcFirstLastPara="1" wrap="square" lIns="91425" tIns="91425" rIns="91425" bIns="91425" anchor="t" anchorCtr="0">
              <a:noAutofit/>
            </a:bodyPr>
            <a:lstStyle/>
            <a:p>
              <a:pPr marL="0" lvl="0" indent="0" algn="just">
                <a:lnSpc>
                  <a:spcPct val="115000"/>
                </a:lnSpc>
                <a:spcBef>
                  <a:spcPts val="0"/>
                </a:spcBef>
                <a:spcAft>
                  <a:spcPts val="1600"/>
                </a:spcAft>
                <a:buNone/>
              </a:pPr>
              <a:r>
                <a:rPr lang="es-419" sz="1200">
                  <a:solidFill>
                    <a:srgbClr val="FFFFFF"/>
                  </a:solidFill>
                  <a:latin typeface="Lato"/>
                  <a:ea typeface="Lato"/>
                  <a:cs typeface="Lato"/>
                  <a:sym typeface="Lato"/>
                </a:rPr>
                <a:t>Los estímulos olfativos influyen en la cognición</a:t>
              </a:r>
              <a:endParaRPr sz="1200">
                <a:solidFill>
                  <a:srgbClr val="FFFFFF"/>
                </a:solidFill>
                <a:latin typeface="Lato"/>
                <a:ea typeface="Lato"/>
                <a:cs typeface="Lato"/>
                <a:sym typeface="Lato"/>
              </a:endParaRPr>
            </a:p>
          </p:txBody>
        </p:sp>
      </p:grpSp>
      <p:grpSp>
        <p:nvGrpSpPr>
          <p:cNvPr id="513" name="Shape 513"/>
          <p:cNvGrpSpPr/>
          <p:nvPr/>
        </p:nvGrpSpPr>
        <p:grpSpPr>
          <a:xfrm>
            <a:off x="3669260" y="2746701"/>
            <a:ext cx="2655546" cy="2174838"/>
            <a:chOff x="1271925" y="2571750"/>
            <a:chExt cx="1944600" cy="1569600"/>
          </a:xfrm>
        </p:grpSpPr>
        <p:sp>
          <p:nvSpPr>
            <p:cNvPr id="514" name="Shape 514"/>
            <p:cNvSpPr/>
            <p:nvPr/>
          </p:nvSpPr>
          <p:spPr>
            <a:xfrm flipH="1">
              <a:off x="1271925" y="2571750"/>
              <a:ext cx="1944600" cy="1569600"/>
            </a:xfrm>
            <a:prstGeom prst="round2DiagRect">
              <a:avLst>
                <a:gd name="adj1" fmla="val 0"/>
                <a:gd name="adj2" fmla="val 17764"/>
              </a:avLst>
            </a:prstGeom>
            <a:solidFill>
              <a:srgbClr val="0D5DD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5" name="Shape 515"/>
            <p:cNvSpPr txBox="1"/>
            <p:nvPr/>
          </p:nvSpPr>
          <p:spPr>
            <a:xfrm>
              <a:off x="1496688" y="2814260"/>
              <a:ext cx="1451700" cy="459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s-419" sz="1100" b="1">
                  <a:solidFill>
                    <a:srgbClr val="FFFFFF"/>
                  </a:solidFill>
                  <a:latin typeface="Roboto"/>
                  <a:ea typeface="Roboto"/>
                  <a:cs typeface="Roboto"/>
                  <a:sym typeface="Roboto"/>
                </a:rPr>
                <a:t>Hipótesis (3)</a:t>
              </a:r>
              <a:endParaRPr sz="1100">
                <a:solidFill>
                  <a:srgbClr val="FFFFFF"/>
                </a:solidFill>
                <a:latin typeface="Roboto"/>
                <a:ea typeface="Roboto"/>
                <a:cs typeface="Roboto"/>
                <a:sym typeface="Roboto"/>
              </a:endParaRPr>
            </a:p>
          </p:txBody>
        </p:sp>
        <p:sp>
          <p:nvSpPr>
            <p:cNvPr id="516" name="Shape 516"/>
            <p:cNvSpPr txBox="1"/>
            <p:nvPr/>
          </p:nvSpPr>
          <p:spPr>
            <a:xfrm>
              <a:off x="1496688" y="3274227"/>
              <a:ext cx="1451700" cy="512400"/>
            </a:xfrm>
            <a:prstGeom prst="rect">
              <a:avLst/>
            </a:prstGeom>
            <a:noFill/>
            <a:ln>
              <a:noFill/>
            </a:ln>
          </p:spPr>
          <p:txBody>
            <a:bodyPr spcFirstLastPara="1" wrap="square" lIns="91425" tIns="91425" rIns="91425" bIns="91425" anchor="t" anchorCtr="0">
              <a:noAutofit/>
            </a:bodyPr>
            <a:lstStyle/>
            <a:p>
              <a:pPr marL="0" lvl="0" indent="0" algn="just">
                <a:lnSpc>
                  <a:spcPct val="115000"/>
                </a:lnSpc>
                <a:spcBef>
                  <a:spcPts val="0"/>
                </a:spcBef>
                <a:spcAft>
                  <a:spcPts val="1600"/>
                </a:spcAft>
                <a:buNone/>
              </a:pPr>
              <a:r>
                <a:rPr lang="es-419" sz="1200">
                  <a:solidFill>
                    <a:srgbClr val="FFFFFF"/>
                  </a:solidFill>
                  <a:latin typeface="Lato"/>
                  <a:ea typeface="Lato"/>
                  <a:cs typeface="Lato"/>
                  <a:sym typeface="Lato"/>
                </a:rPr>
                <a:t>El aroma influye en el aprendizaje del consumidor</a:t>
              </a:r>
              <a:endParaRPr sz="1200">
                <a:solidFill>
                  <a:srgbClr val="FFFFFF"/>
                </a:solidFill>
                <a:latin typeface="Lato"/>
                <a:ea typeface="Lato"/>
                <a:cs typeface="Lato"/>
                <a:sym typeface="Lato"/>
              </a:endParaRPr>
            </a:p>
          </p:txBody>
        </p:sp>
      </p:grpSp>
      <p:grpSp>
        <p:nvGrpSpPr>
          <p:cNvPr id="517" name="Shape 517"/>
          <p:cNvGrpSpPr/>
          <p:nvPr/>
        </p:nvGrpSpPr>
        <p:grpSpPr>
          <a:xfrm>
            <a:off x="6318294" y="2746701"/>
            <a:ext cx="2655546" cy="2174838"/>
            <a:chOff x="3216519" y="2571750"/>
            <a:chExt cx="1944600" cy="1569600"/>
          </a:xfrm>
        </p:grpSpPr>
        <p:sp>
          <p:nvSpPr>
            <p:cNvPr id="518" name="Shape 518"/>
            <p:cNvSpPr/>
            <p:nvPr/>
          </p:nvSpPr>
          <p:spPr>
            <a:xfrm rot="10800000">
              <a:off x="3216519" y="2571750"/>
              <a:ext cx="1944600" cy="1569600"/>
            </a:xfrm>
            <a:prstGeom prst="round2DiagRect">
              <a:avLst>
                <a:gd name="adj1" fmla="val 0"/>
                <a:gd name="adj2" fmla="val 17764"/>
              </a:avLst>
            </a:prstGeom>
            <a:solidFill>
              <a:srgbClr val="307B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9" name="Shape 519"/>
            <p:cNvSpPr txBox="1"/>
            <p:nvPr/>
          </p:nvSpPr>
          <p:spPr>
            <a:xfrm>
              <a:off x="3461163" y="2814260"/>
              <a:ext cx="1451700" cy="459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s-419" sz="1100" b="1">
                  <a:solidFill>
                    <a:srgbClr val="FFFFFF"/>
                  </a:solidFill>
                  <a:latin typeface="Roboto"/>
                  <a:ea typeface="Roboto"/>
                  <a:cs typeface="Roboto"/>
                  <a:sym typeface="Roboto"/>
                </a:rPr>
                <a:t>Hipótesis (4)</a:t>
              </a:r>
              <a:endParaRPr sz="1100">
                <a:solidFill>
                  <a:srgbClr val="FFFFFF"/>
                </a:solidFill>
                <a:latin typeface="Roboto"/>
                <a:ea typeface="Roboto"/>
                <a:cs typeface="Roboto"/>
                <a:sym typeface="Roboto"/>
              </a:endParaRPr>
            </a:p>
          </p:txBody>
        </p:sp>
        <p:sp>
          <p:nvSpPr>
            <p:cNvPr id="520" name="Shape 520"/>
            <p:cNvSpPr txBox="1"/>
            <p:nvPr/>
          </p:nvSpPr>
          <p:spPr>
            <a:xfrm>
              <a:off x="3461163" y="3274227"/>
              <a:ext cx="1451700" cy="512400"/>
            </a:xfrm>
            <a:prstGeom prst="rect">
              <a:avLst/>
            </a:prstGeom>
            <a:noFill/>
            <a:ln>
              <a:noFill/>
            </a:ln>
          </p:spPr>
          <p:txBody>
            <a:bodyPr spcFirstLastPara="1" wrap="square" lIns="91425" tIns="91425" rIns="91425" bIns="91425" anchor="t" anchorCtr="0">
              <a:noAutofit/>
            </a:bodyPr>
            <a:lstStyle/>
            <a:p>
              <a:pPr marL="0" lvl="0" indent="0" algn="just">
                <a:lnSpc>
                  <a:spcPct val="115000"/>
                </a:lnSpc>
                <a:spcBef>
                  <a:spcPts val="0"/>
                </a:spcBef>
                <a:spcAft>
                  <a:spcPts val="1600"/>
                </a:spcAft>
                <a:buNone/>
              </a:pPr>
              <a:r>
                <a:rPr lang="es-419" sz="1200">
                  <a:solidFill>
                    <a:srgbClr val="FFFFFF"/>
                  </a:solidFill>
                  <a:latin typeface="Lato"/>
                  <a:ea typeface="Lato"/>
                  <a:cs typeface="Lato"/>
                  <a:sym typeface="Lato"/>
                </a:rPr>
                <a:t>El aroma influye en la satisfacción del consumidor.</a:t>
              </a:r>
              <a:endParaRPr sz="1200">
                <a:solidFill>
                  <a:srgbClr val="FFFFFF"/>
                </a:solidFill>
                <a:latin typeface="Lato"/>
                <a:ea typeface="Lato"/>
                <a:cs typeface="Lato"/>
                <a:sym typeface="Lato"/>
              </a:endParaRPr>
            </a:p>
          </p:txBody>
        </p:sp>
      </p:grpSp>
      <p:grpSp>
        <p:nvGrpSpPr>
          <p:cNvPr id="521" name="Shape 521"/>
          <p:cNvGrpSpPr/>
          <p:nvPr/>
        </p:nvGrpSpPr>
        <p:grpSpPr>
          <a:xfrm>
            <a:off x="6095679" y="2523373"/>
            <a:ext cx="456288" cy="462921"/>
            <a:chOff x="3157188" y="909150"/>
            <a:chExt cx="470400" cy="470400"/>
          </a:xfrm>
        </p:grpSpPr>
        <p:sp>
          <p:nvSpPr>
            <p:cNvPr id="522" name="Shape 522"/>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3" name="Shape 523"/>
            <p:cNvSpPr/>
            <p:nvPr/>
          </p:nvSpPr>
          <p:spPr>
            <a:xfrm>
              <a:off x="3243138" y="995100"/>
              <a:ext cx="298500" cy="298500"/>
            </a:xfrm>
            <a:prstGeom prst="mathPlus">
              <a:avLst>
                <a:gd name="adj1" fmla="val 9900"/>
              </a:avLst>
            </a:prstGeom>
            <a:solidFill>
              <a:srgbClr val="0D5DD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Shape 528"/>
          <p:cNvSpPr txBox="1">
            <a:spLocks noGrp="1"/>
          </p:cNvSpPr>
          <p:nvPr>
            <p:ph type="title"/>
          </p:nvPr>
        </p:nvSpPr>
        <p:spPr>
          <a:xfrm>
            <a:off x="649942" y="407991"/>
            <a:ext cx="7844100" cy="493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419"/>
              <a:t>Recomendaciones</a:t>
            </a:r>
            <a:endParaRPr/>
          </a:p>
          <a:p>
            <a:pPr marL="0" lvl="0" indent="0">
              <a:spcBef>
                <a:spcPts val="0"/>
              </a:spcBef>
              <a:spcAft>
                <a:spcPts val="0"/>
              </a:spcAft>
              <a:buNone/>
            </a:pPr>
            <a:endParaRPr/>
          </a:p>
        </p:txBody>
      </p:sp>
      <p:sp>
        <p:nvSpPr>
          <p:cNvPr id="529" name="Shape 529"/>
          <p:cNvSpPr/>
          <p:nvPr/>
        </p:nvSpPr>
        <p:spPr>
          <a:xfrm>
            <a:off x="3605965" y="1099012"/>
            <a:ext cx="5327400" cy="674700"/>
          </a:xfrm>
          <a:prstGeom prst="rect">
            <a:avLst/>
          </a:prstGeom>
          <a:solidFill>
            <a:srgbClr val="1D7E74"/>
          </a:soli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530" name="Shape 530"/>
          <p:cNvSpPr txBox="1"/>
          <p:nvPr/>
        </p:nvSpPr>
        <p:spPr>
          <a:xfrm>
            <a:off x="3733075" y="1176725"/>
            <a:ext cx="5071800" cy="530400"/>
          </a:xfrm>
          <a:prstGeom prst="rect">
            <a:avLst/>
          </a:prstGeom>
          <a:noFill/>
          <a:ln>
            <a:noFill/>
          </a:ln>
        </p:spPr>
        <p:txBody>
          <a:bodyPr spcFirstLastPara="1" wrap="square" lIns="91425" tIns="45700" rIns="91425" bIns="45700" anchor="ctr" anchorCtr="0">
            <a:noAutofit/>
          </a:bodyPr>
          <a:lstStyle/>
          <a:p>
            <a:pPr marL="0" lvl="0" indent="0" algn="just">
              <a:lnSpc>
                <a:spcPct val="115000"/>
              </a:lnSpc>
              <a:spcBef>
                <a:spcPts val="0"/>
              </a:spcBef>
              <a:spcAft>
                <a:spcPts val="0"/>
              </a:spcAft>
              <a:buNone/>
            </a:pPr>
            <a:r>
              <a:rPr lang="es-419" sz="1200">
                <a:solidFill>
                  <a:srgbClr val="FFFFFF"/>
                </a:solidFill>
                <a:latin typeface="Lato"/>
                <a:ea typeface="Lato"/>
                <a:cs typeface="Lato"/>
                <a:sym typeface="Lato"/>
              </a:rPr>
              <a:t>Las empresas utilizar las estrategias de marketing olfativo en sus puntos de venta, para que sus consumidores recuerden experiencias propia</a:t>
            </a:r>
            <a:endParaRPr sz="1200">
              <a:solidFill>
                <a:srgbClr val="FFFFFF"/>
              </a:solidFill>
              <a:latin typeface="Lato"/>
              <a:ea typeface="Lato"/>
              <a:cs typeface="Lato"/>
              <a:sym typeface="Lato"/>
            </a:endParaRPr>
          </a:p>
        </p:txBody>
      </p:sp>
      <p:sp>
        <p:nvSpPr>
          <p:cNvPr id="531" name="Shape 531"/>
          <p:cNvSpPr/>
          <p:nvPr/>
        </p:nvSpPr>
        <p:spPr>
          <a:xfrm>
            <a:off x="3605967" y="1912880"/>
            <a:ext cx="4958400" cy="674700"/>
          </a:xfrm>
          <a:prstGeom prst="rect">
            <a:avLst/>
          </a:prstGeom>
          <a:solidFill>
            <a:schemeClr val="dk1"/>
          </a:soli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532" name="Shape 532"/>
          <p:cNvSpPr txBox="1"/>
          <p:nvPr/>
        </p:nvSpPr>
        <p:spPr>
          <a:xfrm>
            <a:off x="3733074" y="2103338"/>
            <a:ext cx="4729800" cy="304800"/>
          </a:xfrm>
          <a:prstGeom prst="rect">
            <a:avLst/>
          </a:prstGeom>
          <a:noFill/>
          <a:ln>
            <a:noFill/>
          </a:ln>
        </p:spPr>
        <p:txBody>
          <a:bodyPr spcFirstLastPara="1" wrap="square" lIns="91425" tIns="45700" rIns="91425" bIns="45700" anchor="ctr" anchorCtr="0">
            <a:noAutofit/>
          </a:bodyPr>
          <a:lstStyle/>
          <a:p>
            <a:pPr marL="0" lvl="0" indent="0" algn="just">
              <a:lnSpc>
                <a:spcPct val="115000"/>
              </a:lnSpc>
              <a:spcBef>
                <a:spcPts val="0"/>
              </a:spcBef>
              <a:spcAft>
                <a:spcPts val="0"/>
              </a:spcAft>
              <a:buNone/>
            </a:pPr>
            <a:r>
              <a:rPr lang="es-419" sz="1200">
                <a:solidFill>
                  <a:srgbClr val="FFFFFF"/>
                </a:solidFill>
                <a:latin typeface="Lato"/>
                <a:ea typeface="Lato"/>
                <a:cs typeface="Lato"/>
                <a:sym typeface="Lato"/>
              </a:rPr>
              <a:t>Deben identificar el proceso de compra que tienen los consumidores, la actitud que tienen los mismos ante estímulos olfativos y el tipo de aroma</a:t>
            </a:r>
            <a:endParaRPr sz="1200">
              <a:solidFill>
                <a:srgbClr val="FFFFFF"/>
              </a:solidFill>
              <a:latin typeface="Lato"/>
              <a:ea typeface="Lato"/>
              <a:cs typeface="Lato"/>
              <a:sym typeface="Lato"/>
            </a:endParaRPr>
          </a:p>
        </p:txBody>
      </p:sp>
      <p:sp>
        <p:nvSpPr>
          <p:cNvPr id="533" name="Shape 533"/>
          <p:cNvSpPr/>
          <p:nvPr/>
        </p:nvSpPr>
        <p:spPr>
          <a:xfrm>
            <a:off x="3605967" y="2726767"/>
            <a:ext cx="4588500" cy="674700"/>
          </a:xfrm>
          <a:prstGeom prst="rect">
            <a:avLst/>
          </a:prstGeom>
          <a:solidFill>
            <a:schemeClr val="dk1"/>
          </a:soli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534" name="Shape 534"/>
          <p:cNvSpPr txBox="1"/>
          <p:nvPr/>
        </p:nvSpPr>
        <p:spPr>
          <a:xfrm>
            <a:off x="3733074" y="2917200"/>
            <a:ext cx="4273800" cy="304800"/>
          </a:xfrm>
          <a:prstGeom prst="rect">
            <a:avLst/>
          </a:prstGeom>
          <a:noFill/>
          <a:ln>
            <a:noFill/>
          </a:ln>
        </p:spPr>
        <p:txBody>
          <a:bodyPr spcFirstLastPara="1" wrap="square" lIns="91425" tIns="45700" rIns="91425" bIns="45700" anchor="ctr" anchorCtr="0">
            <a:noAutofit/>
          </a:bodyPr>
          <a:lstStyle/>
          <a:p>
            <a:pPr marL="0" lvl="0" indent="0" algn="just">
              <a:lnSpc>
                <a:spcPct val="115000"/>
              </a:lnSpc>
              <a:spcBef>
                <a:spcPts val="0"/>
              </a:spcBef>
              <a:spcAft>
                <a:spcPts val="0"/>
              </a:spcAft>
              <a:buNone/>
            </a:pPr>
            <a:r>
              <a:rPr lang="es-419" sz="1200">
                <a:solidFill>
                  <a:srgbClr val="FFFFFF"/>
                </a:solidFill>
                <a:latin typeface="Lato"/>
                <a:ea typeface="Lato"/>
                <a:cs typeface="Lato"/>
                <a:sym typeface="Lato"/>
              </a:rPr>
              <a:t>Las empresas busquen posicionar un aroma específico a su marca</a:t>
            </a:r>
            <a:endParaRPr sz="1200">
              <a:solidFill>
                <a:srgbClr val="FFFFFF"/>
              </a:solidFill>
              <a:latin typeface="Lato"/>
              <a:ea typeface="Lato"/>
              <a:cs typeface="Lato"/>
              <a:sym typeface="Lato"/>
            </a:endParaRPr>
          </a:p>
        </p:txBody>
      </p:sp>
      <p:sp>
        <p:nvSpPr>
          <p:cNvPr id="535" name="Shape 535"/>
          <p:cNvSpPr/>
          <p:nvPr/>
        </p:nvSpPr>
        <p:spPr>
          <a:xfrm>
            <a:off x="3616929" y="3578461"/>
            <a:ext cx="4247700" cy="1284300"/>
          </a:xfrm>
          <a:prstGeom prst="rect">
            <a:avLst/>
          </a:prstGeom>
          <a:solidFill>
            <a:schemeClr val="dk1"/>
          </a:solidFill>
          <a:ln>
            <a:noFill/>
          </a:ln>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536" name="Shape 536"/>
          <p:cNvSpPr txBox="1"/>
          <p:nvPr/>
        </p:nvSpPr>
        <p:spPr>
          <a:xfrm>
            <a:off x="3744894" y="3941004"/>
            <a:ext cx="3953700" cy="580200"/>
          </a:xfrm>
          <a:prstGeom prst="rect">
            <a:avLst/>
          </a:prstGeom>
          <a:noFill/>
          <a:ln>
            <a:noFill/>
          </a:ln>
        </p:spPr>
        <p:txBody>
          <a:bodyPr spcFirstLastPara="1" wrap="square" lIns="91425" tIns="45700" rIns="91425" bIns="45700" anchor="ctr" anchorCtr="0">
            <a:noAutofit/>
          </a:bodyPr>
          <a:lstStyle/>
          <a:p>
            <a:pPr marL="0" lvl="0" indent="0" algn="just">
              <a:lnSpc>
                <a:spcPct val="115000"/>
              </a:lnSpc>
              <a:spcBef>
                <a:spcPts val="0"/>
              </a:spcBef>
              <a:spcAft>
                <a:spcPts val="0"/>
              </a:spcAft>
              <a:buNone/>
            </a:pPr>
            <a:r>
              <a:rPr lang="es-419" sz="1200">
                <a:solidFill>
                  <a:srgbClr val="FFFFFF"/>
                </a:solidFill>
                <a:latin typeface="Lato"/>
                <a:ea typeface="Lato"/>
                <a:cs typeface="Lato"/>
                <a:sym typeface="Lato"/>
              </a:rPr>
              <a:t>Se recomienda a los investigadores de marketing, profundicen en el tema con estudios que demuestran estadísticamente la relación entre estrategias relacionadas con el sentido del olfato y el comportamiento del consumidor.</a:t>
            </a:r>
            <a:endParaRPr sz="1200">
              <a:solidFill>
                <a:srgbClr val="FFFFFF"/>
              </a:solidFill>
              <a:latin typeface="Lato"/>
              <a:ea typeface="Lato"/>
              <a:cs typeface="Lato"/>
              <a:sym typeface="Lato"/>
            </a:endParaRPr>
          </a:p>
        </p:txBody>
      </p:sp>
      <p:sp>
        <p:nvSpPr>
          <p:cNvPr id="537" name="Shape 537"/>
          <p:cNvSpPr txBox="1"/>
          <p:nvPr/>
        </p:nvSpPr>
        <p:spPr>
          <a:xfrm>
            <a:off x="3721455" y="4548003"/>
            <a:ext cx="3568500" cy="304800"/>
          </a:xfrm>
          <a:prstGeom prst="rect">
            <a:avLst/>
          </a:prstGeom>
          <a:noFill/>
          <a:ln>
            <a:noFill/>
          </a:ln>
        </p:spPr>
        <p:txBody>
          <a:bodyPr spcFirstLastPara="1" wrap="square" lIns="91425" tIns="45700" rIns="91425" bIns="45700" anchor="ctr" anchorCtr="0">
            <a:noAutofit/>
          </a:bodyPr>
          <a:lstStyle/>
          <a:p>
            <a:pPr marL="0" lvl="0" indent="0">
              <a:lnSpc>
                <a:spcPct val="115000"/>
              </a:lnSpc>
              <a:spcBef>
                <a:spcPts val="0"/>
              </a:spcBef>
              <a:spcAft>
                <a:spcPts val="0"/>
              </a:spcAft>
              <a:buNone/>
            </a:pPr>
            <a:r>
              <a:rPr lang="es-419" sz="1200">
                <a:solidFill>
                  <a:srgbClr val="FFFFFF"/>
                </a:solidFill>
                <a:latin typeface="Roboto"/>
                <a:ea typeface="Roboto"/>
                <a:cs typeface="Roboto"/>
                <a:sym typeface="Roboto"/>
              </a:rPr>
              <a:t>.</a:t>
            </a:r>
            <a:endParaRPr sz="1200">
              <a:solidFill>
                <a:srgbClr val="FFFFFF"/>
              </a:solidFill>
              <a:latin typeface="Roboto"/>
              <a:ea typeface="Roboto"/>
              <a:cs typeface="Roboto"/>
              <a:sym typeface="Roboto"/>
            </a:endParaRPr>
          </a:p>
        </p:txBody>
      </p:sp>
      <p:sp>
        <p:nvSpPr>
          <p:cNvPr id="538" name="Shape 538"/>
          <p:cNvSpPr/>
          <p:nvPr/>
        </p:nvSpPr>
        <p:spPr>
          <a:xfrm>
            <a:off x="2916400" y="1283950"/>
            <a:ext cx="304800" cy="304800"/>
          </a:xfrm>
          <a:prstGeom prst="ellipse">
            <a:avLst/>
          </a:prstGeom>
          <a:solidFill>
            <a:srgbClr val="0D5DD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9" name="Shape 539"/>
          <p:cNvSpPr/>
          <p:nvPr/>
        </p:nvSpPr>
        <p:spPr>
          <a:xfrm>
            <a:off x="2916400" y="2097825"/>
            <a:ext cx="304800" cy="304800"/>
          </a:xfrm>
          <a:prstGeom prst="ellipse">
            <a:avLst/>
          </a:prstGeom>
          <a:solidFill>
            <a:srgbClr val="0D5DD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0" name="Shape 540"/>
          <p:cNvSpPr/>
          <p:nvPr/>
        </p:nvSpPr>
        <p:spPr>
          <a:xfrm>
            <a:off x="2916400" y="2911700"/>
            <a:ext cx="304800" cy="304800"/>
          </a:xfrm>
          <a:prstGeom prst="ellipse">
            <a:avLst/>
          </a:prstGeom>
          <a:solidFill>
            <a:srgbClr val="0D5DD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1" name="Shape 541"/>
          <p:cNvSpPr/>
          <p:nvPr/>
        </p:nvSpPr>
        <p:spPr>
          <a:xfrm>
            <a:off x="2916400" y="3725575"/>
            <a:ext cx="304800" cy="304800"/>
          </a:xfrm>
          <a:prstGeom prst="ellipse">
            <a:avLst/>
          </a:prstGeom>
          <a:solidFill>
            <a:srgbClr val="0D5DD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648638" y="612675"/>
            <a:ext cx="76884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419"/>
              <a:t>Problema</a:t>
            </a:r>
            <a:endParaRPr/>
          </a:p>
        </p:txBody>
      </p:sp>
      <p:grpSp>
        <p:nvGrpSpPr>
          <p:cNvPr id="106" name="Shape 106"/>
          <p:cNvGrpSpPr/>
          <p:nvPr/>
        </p:nvGrpSpPr>
        <p:grpSpPr>
          <a:xfrm>
            <a:off x="648646" y="1622050"/>
            <a:ext cx="4226413" cy="98951"/>
            <a:chOff x="570050" y="1439300"/>
            <a:chExt cx="7845577" cy="424500"/>
          </a:xfrm>
        </p:grpSpPr>
        <p:sp>
          <p:nvSpPr>
            <p:cNvPr id="107" name="Shape 107"/>
            <p:cNvSpPr/>
            <p:nvPr/>
          </p:nvSpPr>
          <p:spPr>
            <a:xfrm>
              <a:off x="4687483" y="1439300"/>
              <a:ext cx="2450400" cy="424500"/>
            </a:xfrm>
            <a:prstGeom prst="rect">
              <a:avLst/>
            </a:prstGeom>
            <a:solidFill>
              <a:srgbClr val="0C58D3"/>
            </a:solidFill>
            <a:ln>
              <a:noFill/>
            </a:ln>
          </p:spPr>
          <p:txBody>
            <a:bodyPr spcFirstLastPara="1" wrap="square" lIns="91425" tIns="91425" rIns="91425" bIns="91425" anchor="ctr" anchorCtr="0">
              <a:noAutofit/>
            </a:bodyPr>
            <a:lstStyle/>
            <a:p>
              <a:pPr marL="0" lvl="0" indent="0">
                <a:lnSpc>
                  <a:spcPct val="115000"/>
                </a:lnSpc>
                <a:spcBef>
                  <a:spcPts val="0"/>
                </a:spcBef>
                <a:spcAft>
                  <a:spcPts val="0"/>
                </a:spcAft>
                <a:buNone/>
              </a:pPr>
              <a:endParaRPr sz="800">
                <a:solidFill>
                  <a:srgbClr val="FFFFFF"/>
                </a:solidFill>
                <a:latin typeface="Roboto"/>
                <a:ea typeface="Roboto"/>
                <a:cs typeface="Roboto"/>
                <a:sym typeface="Roboto"/>
              </a:endParaRPr>
            </a:p>
          </p:txBody>
        </p:sp>
        <p:sp>
          <p:nvSpPr>
            <p:cNvPr id="108" name="Shape 108"/>
            <p:cNvSpPr/>
            <p:nvPr/>
          </p:nvSpPr>
          <p:spPr>
            <a:xfrm>
              <a:off x="6611427" y="1439300"/>
              <a:ext cx="1804200" cy="424500"/>
            </a:xfrm>
            <a:prstGeom prst="rect">
              <a:avLst/>
            </a:prstGeom>
            <a:solidFill>
              <a:srgbClr val="0C58D3"/>
            </a:solid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endParaRPr sz="800">
                <a:solidFill>
                  <a:srgbClr val="FFFFFF"/>
                </a:solidFill>
                <a:latin typeface="Roboto"/>
                <a:ea typeface="Roboto"/>
                <a:cs typeface="Roboto"/>
                <a:sym typeface="Roboto"/>
              </a:endParaRPr>
            </a:p>
          </p:txBody>
        </p:sp>
        <p:sp>
          <p:nvSpPr>
            <p:cNvPr id="109" name="Shape 109"/>
            <p:cNvSpPr/>
            <p:nvPr/>
          </p:nvSpPr>
          <p:spPr>
            <a:xfrm>
              <a:off x="570050" y="1439300"/>
              <a:ext cx="4295400" cy="424500"/>
            </a:xfrm>
            <a:prstGeom prst="rect">
              <a:avLst/>
            </a:prstGeom>
            <a:solidFill>
              <a:srgbClr val="0C58D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10" name="Shape 110"/>
          <p:cNvSpPr/>
          <p:nvPr/>
        </p:nvSpPr>
        <p:spPr>
          <a:xfrm>
            <a:off x="648654" y="1675314"/>
            <a:ext cx="4226400" cy="953400"/>
          </a:xfrm>
          <a:prstGeom prst="rect">
            <a:avLst/>
          </a:prstGeom>
          <a:solidFill>
            <a:srgbClr val="0C58D3"/>
          </a:solidFill>
          <a:ln>
            <a:noFill/>
          </a:ln>
          <a:effectLst>
            <a:outerShdw blurRad="257175" dist="47625" dir="318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 name="Shape 111"/>
          <p:cNvSpPr/>
          <p:nvPr/>
        </p:nvSpPr>
        <p:spPr>
          <a:xfrm>
            <a:off x="1123041" y="1675395"/>
            <a:ext cx="756000" cy="5784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endParaRPr sz="1600">
              <a:solidFill>
                <a:srgbClr val="FFFFFF"/>
              </a:solidFill>
              <a:latin typeface="Roboto"/>
              <a:ea typeface="Roboto"/>
              <a:cs typeface="Roboto"/>
              <a:sym typeface="Roboto"/>
            </a:endParaRPr>
          </a:p>
        </p:txBody>
      </p:sp>
      <p:sp>
        <p:nvSpPr>
          <p:cNvPr id="112" name="Shape 112"/>
          <p:cNvSpPr/>
          <p:nvPr/>
        </p:nvSpPr>
        <p:spPr>
          <a:xfrm>
            <a:off x="2000116" y="1675384"/>
            <a:ext cx="2643600" cy="953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s-419" sz="1100">
                <a:solidFill>
                  <a:srgbClr val="FFFFFF"/>
                </a:solidFill>
                <a:latin typeface="Lato"/>
                <a:ea typeface="Lato"/>
                <a:cs typeface="Lato"/>
                <a:sym typeface="Lato"/>
              </a:rPr>
              <a:t>El comportamiento del consumidor se ve influenciado por los cambios que ha tenido el marketing</a:t>
            </a:r>
            <a:endParaRPr sz="1100">
              <a:solidFill>
                <a:srgbClr val="FFFFFF"/>
              </a:solidFill>
              <a:latin typeface="Lato"/>
              <a:ea typeface="Lato"/>
              <a:cs typeface="Lato"/>
              <a:sym typeface="Lato"/>
            </a:endParaRPr>
          </a:p>
        </p:txBody>
      </p:sp>
      <p:sp>
        <p:nvSpPr>
          <p:cNvPr id="113" name="Shape 113"/>
          <p:cNvSpPr/>
          <p:nvPr/>
        </p:nvSpPr>
        <p:spPr>
          <a:xfrm>
            <a:off x="648654" y="2659308"/>
            <a:ext cx="4226400" cy="953400"/>
          </a:xfrm>
          <a:prstGeom prst="rect">
            <a:avLst/>
          </a:prstGeom>
          <a:solidFill>
            <a:srgbClr val="0C58D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p:nvPr/>
        </p:nvSpPr>
        <p:spPr>
          <a:xfrm>
            <a:off x="1123041" y="2659389"/>
            <a:ext cx="756000" cy="578400"/>
          </a:xfrm>
          <a:prstGeom prst="rect">
            <a:avLst/>
          </a:prstGeom>
          <a:noFill/>
          <a:ln>
            <a:noFill/>
          </a:ln>
          <a:effectLst>
            <a:outerShdw blurRad="257175" dist="47625" dir="3180000" algn="bl" rotWithShape="0">
              <a:srgbClr val="000000">
                <a:alpha val="50000"/>
              </a:srgbClr>
            </a:outerShdw>
          </a:effectLst>
        </p:spPr>
        <p:txBody>
          <a:bodyPr spcFirstLastPara="1" wrap="square" lIns="91425" tIns="91425" rIns="91425" bIns="91425" anchor="b" anchorCtr="0">
            <a:noAutofit/>
          </a:bodyPr>
          <a:lstStyle/>
          <a:p>
            <a:pPr marL="0" lvl="0" indent="0" algn="ctr" rtl="0">
              <a:spcBef>
                <a:spcPts val="0"/>
              </a:spcBef>
              <a:spcAft>
                <a:spcPts val="0"/>
              </a:spcAft>
              <a:buNone/>
            </a:pPr>
            <a:endParaRPr sz="1600">
              <a:solidFill>
                <a:srgbClr val="FFFFFF"/>
              </a:solidFill>
              <a:latin typeface="Roboto"/>
              <a:ea typeface="Roboto"/>
              <a:cs typeface="Roboto"/>
              <a:sym typeface="Roboto"/>
            </a:endParaRPr>
          </a:p>
        </p:txBody>
      </p:sp>
      <p:sp>
        <p:nvSpPr>
          <p:cNvPr id="115" name="Shape 115"/>
          <p:cNvSpPr/>
          <p:nvPr/>
        </p:nvSpPr>
        <p:spPr>
          <a:xfrm>
            <a:off x="2000130" y="2659390"/>
            <a:ext cx="2895600" cy="1067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s-419" sz="1100">
                <a:solidFill>
                  <a:srgbClr val="FFFFFF"/>
                </a:solidFill>
                <a:latin typeface="Lato"/>
                <a:ea typeface="Lato"/>
                <a:cs typeface="Lato"/>
                <a:sym typeface="Lato"/>
              </a:rPr>
              <a:t>Hoy en día el marketing ya no es vender productos sino busca conocer al consumidor, las experiencia, emociones, y sobre todo cómo crearlas</a:t>
            </a:r>
            <a:endParaRPr sz="1100">
              <a:solidFill>
                <a:srgbClr val="FFFFFF"/>
              </a:solidFill>
              <a:latin typeface="Lato"/>
              <a:ea typeface="Lato"/>
              <a:cs typeface="Lato"/>
              <a:sym typeface="Lato"/>
            </a:endParaRPr>
          </a:p>
        </p:txBody>
      </p:sp>
      <p:sp>
        <p:nvSpPr>
          <p:cNvPr id="116" name="Shape 116"/>
          <p:cNvSpPr/>
          <p:nvPr/>
        </p:nvSpPr>
        <p:spPr>
          <a:xfrm>
            <a:off x="648654" y="3627948"/>
            <a:ext cx="4226400" cy="953400"/>
          </a:xfrm>
          <a:prstGeom prst="rect">
            <a:avLst/>
          </a:prstGeom>
          <a:solidFill>
            <a:srgbClr val="0C58D3"/>
          </a:solidFill>
          <a:ln>
            <a:noFill/>
          </a:ln>
          <a:effectLst>
            <a:outerShdw blurRad="257175" dist="47625" dir="3180000" algn="bl" rotWithShape="0">
              <a:srgbClr val="000000">
                <a:alpha val="5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a:off x="2000116" y="3628019"/>
            <a:ext cx="2643600" cy="953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s-419" sz="1100">
                <a:solidFill>
                  <a:srgbClr val="FFFFFF"/>
                </a:solidFill>
                <a:latin typeface="Lato"/>
                <a:ea typeface="Lato"/>
                <a:cs typeface="Lato"/>
                <a:sym typeface="Lato"/>
              </a:rPr>
              <a:t>La importancia de cada sentido teniendo mayor relevancia el sentido de la vista con 58%, seguido del olfato con el 45%, el oído con el 41%, el gusto con </a:t>
            </a:r>
            <a:r>
              <a:rPr lang="es-419" sz="1000">
                <a:solidFill>
                  <a:srgbClr val="FFFFFF"/>
                </a:solidFill>
                <a:latin typeface="Lato"/>
                <a:ea typeface="Lato"/>
                <a:cs typeface="Lato"/>
                <a:sym typeface="Lato"/>
              </a:rPr>
              <a:t>31% y el tacto el 25%,</a:t>
            </a:r>
            <a:endParaRPr sz="1000">
              <a:solidFill>
                <a:srgbClr val="FFFFFF"/>
              </a:solidFill>
              <a:latin typeface="Lato"/>
              <a:ea typeface="Lato"/>
              <a:cs typeface="Lato"/>
              <a:sym typeface="Lato"/>
            </a:endParaRPr>
          </a:p>
        </p:txBody>
      </p:sp>
      <p:pic>
        <p:nvPicPr>
          <p:cNvPr id="118" name="Shape 118"/>
          <p:cNvPicPr preferRelativeResize="0"/>
          <p:nvPr/>
        </p:nvPicPr>
        <p:blipFill rotWithShape="1">
          <a:blip r:embed="rId3">
            <a:alphaModFix/>
          </a:blip>
          <a:srcRect l="8782" r="43770"/>
          <a:stretch/>
        </p:blipFill>
        <p:spPr>
          <a:xfrm>
            <a:off x="5824250" y="479050"/>
            <a:ext cx="3319749" cy="4664450"/>
          </a:xfrm>
          <a:prstGeom prst="rect">
            <a:avLst/>
          </a:prstGeom>
          <a:noFill/>
          <a:ln>
            <a:noFill/>
          </a:ln>
        </p:spPr>
      </p:pic>
      <p:sp>
        <p:nvSpPr>
          <p:cNvPr id="119" name="Shape 119"/>
          <p:cNvSpPr/>
          <p:nvPr/>
        </p:nvSpPr>
        <p:spPr>
          <a:xfrm>
            <a:off x="1087550" y="1944800"/>
            <a:ext cx="309000" cy="309000"/>
          </a:xfrm>
          <a:prstGeom prst="ellips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 name="Shape 120"/>
          <p:cNvSpPr/>
          <p:nvPr/>
        </p:nvSpPr>
        <p:spPr>
          <a:xfrm>
            <a:off x="1087550" y="2973838"/>
            <a:ext cx="309000" cy="309000"/>
          </a:xfrm>
          <a:prstGeom prst="ellips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 name="Shape 121"/>
          <p:cNvSpPr/>
          <p:nvPr/>
        </p:nvSpPr>
        <p:spPr>
          <a:xfrm>
            <a:off x="1087550" y="3950138"/>
            <a:ext cx="309000" cy="309000"/>
          </a:xfrm>
          <a:prstGeom prst="ellips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Shape 546"/>
          <p:cNvSpPr txBox="1">
            <a:spLocks noGrp="1"/>
          </p:cNvSpPr>
          <p:nvPr>
            <p:ph type="title"/>
          </p:nvPr>
        </p:nvSpPr>
        <p:spPr>
          <a:xfrm>
            <a:off x="629050" y="563475"/>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419"/>
              <a:t>Líneas de investigación</a:t>
            </a:r>
            <a:endParaRPr/>
          </a:p>
        </p:txBody>
      </p:sp>
      <p:grpSp>
        <p:nvGrpSpPr>
          <p:cNvPr id="547" name="Shape 547"/>
          <p:cNvGrpSpPr/>
          <p:nvPr/>
        </p:nvGrpSpPr>
        <p:grpSpPr>
          <a:xfrm>
            <a:off x="6047210" y="1769422"/>
            <a:ext cx="2818892" cy="2682132"/>
            <a:chOff x="3071457" y="2013875"/>
            <a:chExt cx="1944600" cy="1569600"/>
          </a:xfrm>
        </p:grpSpPr>
        <p:sp>
          <p:nvSpPr>
            <p:cNvPr id="548" name="Shape 548"/>
            <p:cNvSpPr/>
            <p:nvPr/>
          </p:nvSpPr>
          <p:spPr>
            <a:xfrm rot="10800000" flipH="1">
              <a:off x="3071457" y="2013875"/>
              <a:ext cx="1944600" cy="1569600"/>
            </a:xfrm>
            <a:prstGeom prst="round2DiagRect">
              <a:avLst>
                <a:gd name="adj1" fmla="val 0"/>
                <a:gd name="adj2" fmla="val 17764"/>
              </a:avLst>
            </a:prstGeom>
            <a:solidFill>
              <a:srgbClr val="0D5DD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9" name="Shape 549"/>
            <p:cNvSpPr txBox="1"/>
            <p:nvPr/>
          </p:nvSpPr>
          <p:spPr>
            <a:xfrm>
              <a:off x="3315385" y="2542459"/>
              <a:ext cx="1451700" cy="5124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s-419" sz="1000">
                  <a:solidFill>
                    <a:schemeClr val="lt1"/>
                  </a:solidFill>
                  <a:latin typeface="Roboto"/>
                  <a:ea typeface="Roboto"/>
                  <a:cs typeface="Roboto"/>
                  <a:sym typeface="Roboto"/>
                </a:rPr>
                <a:t>Además, la investigación futura podría comparar la eficacia de los aromas de productos en comparación con fragancias ambientales. </a:t>
              </a:r>
              <a:endParaRPr sz="1000">
                <a:solidFill>
                  <a:schemeClr val="lt1"/>
                </a:solidFill>
                <a:latin typeface="Roboto"/>
                <a:ea typeface="Roboto"/>
                <a:cs typeface="Roboto"/>
                <a:sym typeface="Roboto"/>
              </a:endParaRPr>
            </a:p>
            <a:p>
              <a:pPr marL="0" lvl="0" indent="0">
                <a:lnSpc>
                  <a:spcPct val="115000"/>
                </a:lnSpc>
                <a:spcBef>
                  <a:spcPts val="0"/>
                </a:spcBef>
                <a:spcAft>
                  <a:spcPts val="1600"/>
                </a:spcAft>
                <a:buNone/>
              </a:pPr>
              <a:endParaRPr sz="800">
                <a:solidFill>
                  <a:srgbClr val="FFFFFF"/>
                </a:solidFill>
                <a:latin typeface="Roboto"/>
                <a:ea typeface="Roboto"/>
                <a:cs typeface="Roboto"/>
                <a:sym typeface="Roboto"/>
              </a:endParaRPr>
            </a:p>
          </p:txBody>
        </p:sp>
      </p:grpSp>
      <p:grpSp>
        <p:nvGrpSpPr>
          <p:cNvPr id="550" name="Shape 550"/>
          <p:cNvGrpSpPr/>
          <p:nvPr/>
        </p:nvGrpSpPr>
        <p:grpSpPr>
          <a:xfrm>
            <a:off x="3231778" y="1769422"/>
            <a:ext cx="2818892" cy="2682132"/>
            <a:chOff x="1126863" y="2013875"/>
            <a:chExt cx="1944600" cy="1569600"/>
          </a:xfrm>
        </p:grpSpPr>
        <p:sp>
          <p:nvSpPr>
            <p:cNvPr id="551" name="Shape 551"/>
            <p:cNvSpPr/>
            <p:nvPr/>
          </p:nvSpPr>
          <p:spPr>
            <a:xfrm>
              <a:off x="1126863" y="2013875"/>
              <a:ext cx="1944600" cy="1569600"/>
            </a:xfrm>
            <a:prstGeom prst="round2DiagRect">
              <a:avLst>
                <a:gd name="adj1" fmla="val 0"/>
                <a:gd name="adj2" fmla="val 17764"/>
              </a:avLst>
            </a:prstGeom>
            <a:solidFill>
              <a:srgbClr val="307BF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2" name="Shape 552"/>
            <p:cNvSpPr txBox="1"/>
            <p:nvPr/>
          </p:nvSpPr>
          <p:spPr>
            <a:xfrm>
              <a:off x="1359234" y="2416318"/>
              <a:ext cx="1451700" cy="9354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s-419" sz="1000">
                  <a:solidFill>
                    <a:schemeClr val="lt1"/>
                  </a:solidFill>
                  <a:latin typeface="Roboto"/>
                  <a:ea typeface="Roboto"/>
                  <a:cs typeface="Roboto"/>
                  <a:sym typeface="Roboto"/>
                </a:rPr>
                <a:t>Otros estudios podrían confirmar o cuestionar la teoría hipotética que aquí se propone: la congruencia debe centrarse en el atributo primario en lugar de un atributo diferenciador</a:t>
              </a:r>
              <a:endParaRPr sz="1100">
                <a:solidFill>
                  <a:srgbClr val="FFFFFF"/>
                </a:solidFill>
                <a:latin typeface="Roboto"/>
                <a:ea typeface="Roboto"/>
                <a:cs typeface="Roboto"/>
                <a:sym typeface="Roboto"/>
              </a:endParaRPr>
            </a:p>
          </p:txBody>
        </p:sp>
      </p:grpSp>
      <p:grpSp>
        <p:nvGrpSpPr>
          <p:cNvPr id="553" name="Shape 553"/>
          <p:cNvGrpSpPr/>
          <p:nvPr/>
        </p:nvGrpSpPr>
        <p:grpSpPr>
          <a:xfrm>
            <a:off x="449675" y="1769422"/>
            <a:ext cx="2782112" cy="2682132"/>
            <a:chOff x="5015938" y="2013875"/>
            <a:chExt cx="3001200" cy="1569600"/>
          </a:xfrm>
        </p:grpSpPr>
        <p:sp>
          <p:nvSpPr>
            <p:cNvPr id="554" name="Shape 554"/>
            <p:cNvSpPr/>
            <p:nvPr/>
          </p:nvSpPr>
          <p:spPr>
            <a:xfrm>
              <a:off x="5015938" y="2013875"/>
              <a:ext cx="3001200" cy="1569600"/>
            </a:xfrm>
            <a:prstGeom prst="round2DiagRect">
              <a:avLst>
                <a:gd name="adj1" fmla="val 0"/>
                <a:gd name="adj2" fmla="val 17764"/>
              </a:avLst>
            </a:prstGeom>
            <a:solidFill>
              <a:srgbClr val="0944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p:txBody>
        </p:sp>
        <p:sp>
          <p:nvSpPr>
            <p:cNvPr id="555" name="Shape 555"/>
            <p:cNvSpPr txBox="1"/>
            <p:nvPr/>
          </p:nvSpPr>
          <p:spPr>
            <a:xfrm>
              <a:off x="5360226" y="2256387"/>
              <a:ext cx="2417100" cy="459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sz="1100">
                <a:solidFill>
                  <a:srgbClr val="FFFFFF"/>
                </a:solidFill>
                <a:latin typeface="Roboto"/>
                <a:ea typeface="Roboto"/>
                <a:cs typeface="Roboto"/>
                <a:sym typeface="Roboto"/>
              </a:endParaRPr>
            </a:p>
          </p:txBody>
        </p:sp>
        <p:sp>
          <p:nvSpPr>
            <p:cNvPr id="556" name="Shape 556"/>
            <p:cNvSpPr txBox="1"/>
            <p:nvPr/>
          </p:nvSpPr>
          <p:spPr>
            <a:xfrm>
              <a:off x="5360225" y="2460340"/>
              <a:ext cx="2417100" cy="5124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s-419" sz="1100">
                  <a:solidFill>
                    <a:schemeClr val="lt1"/>
                  </a:solidFill>
                  <a:latin typeface="Roboto"/>
                  <a:ea typeface="Roboto"/>
                  <a:cs typeface="Roboto"/>
                  <a:sym typeface="Roboto"/>
                </a:rPr>
                <a:t>Ampliar las estrategias de marketing olfativo para la promoción que mida las ventas tanto de un producto y de una categoría de productos</a:t>
              </a:r>
              <a:endParaRPr sz="1100">
                <a:solidFill>
                  <a:schemeClr val="lt1"/>
                </a:solidFill>
                <a:latin typeface="Roboto"/>
                <a:ea typeface="Roboto"/>
                <a:cs typeface="Roboto"/>
                <a:sym typeface="Roboto"/>
              </a:endParaRPr>
            </a:p>
            <a:p>
              <a:pPr marL="0" lvl="0" indent="0">
                <a:lnSpc>
                  <a:spcPct val="115000"/>
                </a:lnSpc>
                <a:spcBef>
                  <a:spcPts val="1600"/>
                </a:spcBef>
                <a:spcAft>
                  <a:spcPts val="1600"/>
                </a:spcAft>
                <a:buNone/>
              </a:pPr>
              <a:endParaRPr sz="800">
                <a:solidFill>
                  <a:srgbClr val="FFFFFF"/>
                </a:solidFill>
                <a:latin typeface="Roboto"/>
                <a:ea typeface="Roboto"/>
                <a:cs typeface="Roboto"/>
                <a:sym typeface="Roboto"/>
              </a:endParaRPr>
            </a:p>
          </p:txBody>
        </p:sp>
      </p:grpSp>
      <p:grpSp>
        <p:nvGrpSpPr>
          <p:cNvPr id="557" name="Shape 557"/>
          <p:cNvGrpSpPr/>
          <p:nvPr/>
        </p:nvGrpSpPr>
        <p:grpSpPr>
          <a:xfrm>
            <a:off x="3092359" y="2980307"/>
            <a:ext cx="261571" cy="260379"/>
            <a:chOff x="4858109" y="2631368"/>
            <a:chExt cx="316442" cy="315000"/>
          </a:xfrm>
        </p:grpSpPr>
        <p:sp>
          <p:nvSpPr>
            <p:cNvPr id="558" name="Shape 558"/>
            <p:cNvSpPr/>
            <p:nvPr/>
          </p:nvSpPr>
          <p:spPr>
            <a:xfrm>
              <a:off x="4859551" y="2631368"/>
              <a:ext cx="315000" cy="315000"/>
            </a:xfrm>
            <a:prstGeom prst="ellipse">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9" name="Shape 559"/>
            <p:cNvSpPr/>
            <p:nvPr/>
          </p:nvSpPr>
          <p:spPr>
            <a:xfrm>
              <a:off x="4858109" y="2739300"/>
              <a:ext cx="239100" cy="99000"/>
            </a:xfrm>
            <a:prstGeom prst="rightArrow">
              <a:avLst>
                <a:gd name="adj1" fmla="val 32020"/>
                <a:gd name="adj2" fmla="val 66970"/>
              </a:avLst>
            </a:prstGeom>
            <a:solidFill>
              <a:srgbClr val="0D5DDF"/>
            </a:solidFill>
            <a:ln>
              <a:noFill/>
            </a:ln>
          </p:spPr>
          <p:txBody>
            <a:bodyPr spcFirstLastPara="1" wrap="square" lIns="91425" tIns="91425" rIns="91425" bIns="91425" anchor="ctr" anchorCtr="0">
              <a:noAutofit/>
            </a:bodyPr>
            <a:lstStyle/>
            <a:p>
              <a:pPr marL="0" lvl="0" indent="0">
                <a:spcBef>
                  <a:spcPts val="0"/>
                </a:spcBef>
                <a:spcAft>
                  <a:spcPts val="0"/>
                </a:spcAft>
                <a:buNone/>
              </a:pPr>
              <a:br>
                <a:rPr lang="es-419"/>
              </a:br>
              <a:endParaRPr/>
            </a:p>
          </p:txBody>
        </p:sp>
      </p:grpSp>
      <p:sp>
        <p:nvSpPr>
          <p:cNvPr id="560" name="Shape 560"/>
          <p:cNvSpPr/>
          <p:nvPr/>
        </p:nvSpPr>
        <p:spPr>
          <a:xfrm>
            <a:off x="5887703" y="2980321"/>
            <a:ext cx="260400" cy="260400"/>
          </a:xfrm>
          <a:prstGeom prst="ellipse">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61" name="Shape 561"/>
          <p:cNvGrpSpPr/>
          <p:nvPr/>
        </p:nvGrpSpPr>
        <p:grpSpPr>
          <a:xfrm>
            <a:off x="5887121" y="2980345"/>
            <a:ext cx="261571" cy="260379"/>
            <a:chOff x="4858109" y="2631368"/>
            <a:chExt cx="316442" cy="315000"/>
          </a:xfrm>
        </p:grpSpPr>
        <p:sp>
          <p:nvSpPr>
            <p:cNvPr id="562" name="Shape 562"/>
            <p:cNvSpPr/>
            <p:nvPr/>
          </p:nvSpPr>
          <p:spPr>
            <a:xfrm>
              <a:off x="4859551" y="2631368"/>
              <a:ext cx="315000" cy="315000"/>
            </a:xfrm>
            <a:prstGeom prst="ellipse">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3" name="Shape 563"/>
            <p:cNvSpPr/>
            <p:nvPr/>
          </p:nvSpPr>
          <p:spPr>
            <a:xfrm>
              <a:off x="4858109" y="2739300"/>
              <a:ext cx="239100" cy="99000"/>
            </a:xfrm>
            <a:prstGeom prst="rightArrow">
              <a:avLst>
                <a:gd name="adj1" fmla="val 32020"/>
                <a:gd name="adj2" fmla="val 66970"/>
              </a:avLst>
            </a:prstGeom>
            <a:solidFill>
              <a:srgbClr val="0D5DDF"/>
            </a:solidFill>
            <a:ln>
              <a:noFill/>
            </a:ln>
          </p:spPr>
          <p:txBody>
            <a:bodyPr spcFirstLastPara="1" wrap="square" lIns="91425" tIns="91425" rIns="91425" bIns="91425" anchor="ctr" anchorCtr="0">
              <a:noAutofit/>
            </a:bodyPr>
            <a:lstStyle/>
            <a:p>
              <a:pPr marL="0" lvl="0" indent="0" rtl="0">
                <a:spcBef>
                  <a:spcPts val="0"/>
                </a:spcBef>
                <a:spcAft>
                  <a:spcPts val="0"/>
                </a:spcAft>
                <a:buNone/>
              </a:pPr>
              <a:br>
                <a:rPr lang="es-419"/>
              </a:br>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Shape 568"/>
          <p:cNvSpPr txBox="1">
            <a:spLocks noGrp="1"/>
          </p:cNvSpPr>
          <p:nvPr>
            <p:ph type="title"/>
          </p:nvPr>
        </p:nvSpPr>
        <p:spPr>
          <a:xfrm>
            <a:off x="835500" y="95875"/>
            <a:ext cx="7688400" cy="1244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419" sz="3600"/>
              <a:t>Referencias</a:t>
            </a:r>
            <a:endParaRPr/>
          </a:p>
          <a:p>
            <a:pPr marL="0" lvl="0" indent="0" rtl="0">
              <a:spcBef>
                <a:spcPts val="0"/>
              </a:spcBef>
              <a:spcAft>
                <a:spcPts val="0"/>
              </a:spcAft>
              <a:buNone/>
            </a:pPr>
            <a:endParaRPr sz="2400"/>
          </a:p>
        </p:txBody>
      </p:sp>
      <p:sp>
        <p:nvSpPr>
          <p:cNvPr id="569" name="Shape 569"/>
          <p:cNvSpPr txBox="1"/>
          <p:nvPr/>
        </p:nvSpPr>
        <p:spPr>
          <a:xfrm>
            <a:off x="1292250" y="1167000"/>
            <a:ext cx="6774900" cy="3000000"/>
          </a:xfrm>
          <a:prstGeom prst="rect">
            <a:avLst/>
          </a:prstGeom>
          <a:noFill/>
          <a:ln>
            <a:noFill/>
          </a:ln>
        </p:spPr>
        <p:txBody>
          <a:bodyPr spcFirstLastPara="1" wrap="square" lIns="91425" tIns="91425" rIns="91425" bIns="91425" anchor="ctr" anchorCtr="0">
            <a:noAutofit/>
          </a:bodyPr>
          <a:lstStyle/>
          <a:p>
            <a:pPr marL="457200" lvl="0" indent="-457200" algn="just" rtl="0">
              <a:lnSpc>
                <a:spcPct val="150000"/>
              </a:lnSpc>
              <a:spcBef>
                <a:spcPts val="0"/>
              </a:spcBef>
              <a:spcAft>
                <a:spcPts val="0"/>
              </a:spcAft>
              <a:buNone/>
            </a:pPr>
            <a:r>
              <a:rPr lang="es-419" sz="1200">
                <a:solidFill>
                  <a:schemeClr val="lt1"/>
                </a:solidFill>
                <a:latin typeface="Times New Roman"/>
                <a:ea typeface="Times New Roman"/>
                <a:cs typeface="Times New Roman"/>
                <a:sym typeface="Times New Roman"/>
              </a:rPr>
              <a:t>Crespo Albán, G., D'ambrosio Verdezoto, G., Racines Cuesta, A., &amp; Castillo Cabay, L. (2016). Cómo medir la percepción de la responsabilidad social empresarial en la industria de gaseosas. (R. YURA, Ed.) Revista electrónica ISSN 1390-938x, 1-18.</a:t>
            </a:r>
            <a:endParaRPr sz="1200">
              <a:solidFill>
                <a:schemeClr val="lt1"/>
              </a:solidFill>
              <a:latin typeface="Times New Roman"/>
              <a:ea typeface="Times New Roman"/>
              <a:cs typeface="Times New Roman"/>
              <a:sym typeface="Times New Roman"/>
            </a:endParaRPr>
          </a:p>
          <a:p>
            <a:pPr marL="457200" lvl="0" indent="-457200" algn="just" rtl="0">
              <a:lnSpc>
                <a:spcPct val="150000"/>
              </a:lnSpc>
              <a:spcBef>
                <a:spcPts val="0"/>
              </a:spcBef>
              <a:spcAft>
                <a:spcPts val="0"/>
              </a:spcAft>
              <a:buNone/>
            </a:pPr>
            <a:r>
              <a:rPr lang="es-419" sz="1200">
                <a:solidFill>
                  <a:schemeClr val="lt1"/>
                </a:solidFill>
                <a:latin typeface="Times New Roman"/>
                <a:ea typeface="Times New Roman"/>
                <a:cs typeface="Times New Roman"/>
                <a:sym typeface="Times New Roman"/>
              </a:rPr>
              <a:t>Kivioja, K. (2017). Impact of point of purchase oflatory cues on purchase behavior. </a:t>
            </a:r>
            <a:r>
              <a:rPr lang="es-419" sz="1200" i="1">
                <a:solidFill>
                  <a:schemeClr val="lt1"/>
                </a:solidFill>
                <a:latin typeface="Times New Roman"/>
                <a:ea typeface="Times New Roman"/>
                <a:cs typeface="Times New Roman"/>
                <a:sym typeface="Times New Roman"/>
              </a:rPr>
              <a:t>Journal of Consumer Marketing</a:t>
            </a:r>
            <a:r>
              <a:rPr lang="es-419" sz="1200">
                <a:solidFill>
                  <a:schemeClr val="lt1"/>
                </a:solidFill>
                <a:latin typeface="Times New Roman"/>
                <a:ea typeface="Times New Roman"/>
                <a:cs typeface="Times New Roman"/>
                <a:sym typeface="Times New Roman"/>
              </a:rPr>
              <a:t>.</a:t>
            </a:r>
            <a:endParaRPr sz="1200">
              <a:solidFill>
                <a:schemeClr val="lt1"/>
              </a:solidFill>
              <a:latin typeface="Times New Roman"/>
              <a:ea typeface="Times New Roman"/>
              <a:cs typeface="Times New Roman"/>
              <a:sym typeface="Times New Roman"/>
            </a:endParaRPr>
          </a:p>
          <a:p>
            <a:pPr marL="457200" lvl="0" indent="-457200" algn="just" rtl="0">
              <a:lnSpc>
                <a:spcPct val="150000"/>
              </a:lnSpc>
              <a:spcBef>
                <a:spcPts val="0"/>
              </a:spcBef>
              <a:spcAft>
                <a:spcPts val="0"/>
              </a:spcAft>
              <a:buNone/>
            </a:pPr>
            <a:r>
              <a:rPr lang="es-419" sz="1200">
                <a:solidFill>
                  <a:schemeClr val="lt1"/>
                </a:solidFill>
                <a:latin typeface="Times New Roman"/>
                <a:ea typeface="Times New Roman"/>
                <a:cs typeface="Times New Roman"/>
                <a:sym typeface="Times New Roman"/>
              </a:rPr>
              <a:t>Kotler, P., &amp; Amstrong, G. (2012). </a:t>
            </a:r>
            <a:r>
              <a:rPr lang="es-419" sz="1200" i="1">
                <a:solidFill>
                  <a:schemeClr val="lt1"/>
                </a:solidFill>
                <a:latin typeface="Times New Roman"/>
                <a:ea typeface="Times New Roman"/>
                <a:cs typeface="Times New Roman"/>
                <a:sym typeface="Times New Roman"/>
              </a:rPr>
              <a:t>Marketing versión para latinoamerica.</a:t>
            </a:r>
            <a:r>
              <a:rPr lang="es-419" sz="1200">
                <a:solidFill>
                  <a:schemeClr val="lt1"/>
                </a:solidFill>
                <a:latin typeface="Times New Roman"/>
                <a:ea typeface="Times New Roman"/>
                <a:cs typeface="Times New Roman"/>
                <a:sym typeface="Times New Roman"/>
              </a:rPr>
              <a:t> México: Pearson.</a:t>
            </a:r>
            <a:endParaRPr sz="1200">
              <a:solidFill>
                <a:schemeClr val="lt1"/>
              </a:solidFill>
              <a:latin typeface="Times New Roman"/>
              <a:ea typeface="Times New Roman"/>
              <a:cs typeface="Times New Roman"/>
              <a:sym typeface="Times New Roman"/>
            </a:endParaRPr>
          </a:p>
          <a:p>
            <a:pPr marL="457200" lvl="0" indent="-457200" algn="just" rtl="0">
              <a:lnSpc>
                <a:spcPct val="150000"/>
              </a:lnSpc>
              <a:spcBef>
                <a:spcPts val="0"/>
              </a:spcBef>
              <a:spcAft>
                <a:spcPts val="0"/>
              </a:spcAft>
              <a:buNone/>
            </a:pPr>
            <a:r>
              <a:rPr lang="es-419" sz="1200">
                <a:solidFill>
                  <a:schemeClr val="lt1"/>
                </a:solidFill>
                <a:latin typeface="Times New Roman"/>
                <a:ea typeface="Times New Roman"/>
                <a:cs typeface="Times New Roman"/>
                <a:sym typeface="Times New Roman"/>
              </a:rPr>
              <a:t>Krishna, L. C. (2016). El poder de Marketing Sensorial en Publicidad. Darden School of Bussines de la universidad de Virginia, 1-21.</a:t>
            </a:r>
            <a:endParaRPr sz="1200">
              <a:solidFill>
                <a:schemeClr val="lt1"/>
              </a:solidFill>
              <a:latin typeface="Times New Roman"/>
              <a:ea typeface="Times New Roman"/>
              <a:cs typeface="Times New Roman"/>
              <a:sym typeface="Times New Roman"/>
            </a:endParaRPr>
          </a:p>
          <a:p>
            <a:pPr marL="457200" lvl="0" indent="-457200" algn="just" rtl="0">
              <a:lnSpc>
                <a:spcPct val="150000"/>
              </a:lnSpc>
              <a:spcBef>
                <a:spcPts val="0"/>
              </a:spcBef>
              <a:spcAft>
                <a:spcPts val="0"/>
              </a:spcAft>
              <a:buNone/>
            </a:pPr>
            <a:r>
              <a:rPr lang="es-419" sz="1200">
                <a:solidFill>
                  <a:schemeClr val="lt1"/>
                </a:solidFill>
                <a:latin typeface="Times New Roman"/>
                <a:ea typeface="Times New Roman"/>
                <a:cs typeface="Times New Roman"/>
                <a:sym typeface="Times New Roman"/>
              </a:rPr>
              <a:t>Krishna, A. (2012). La participación de los sentidos a afectar a la percepción, juicio y el comportamiento. </a:t>
            </a:r>
            <a:r>
              <a:rPr lang="es-419" sz="1200" i="1">
                <a:solidFill>
                  <a:schemeClr val="lt1"/>
                </a:solidFill>
                <a:latin typeface="Times New Roman"/>
                <a:ea typeface="Times New Roman"/>
                <a:cs typeface="Times New Roman"/>
                <a:sym typeface="Times New Roman"/>
              </a:rPr>
              <a:t>Revista de Psicologia del consumidor</a:t>
            </a:r>
            <a:r>
              <a:rPr lang="es-419" sz="1200">
                <a:solidFill>
                  <a:schemeClr val="lt1"/>
                </a:solidFill>
                <a:latin typeface="Times New Roman"/>
                <a:ea typeface="Times New Roman"/>
                <a:cs typeface="Times New Roman"/>
                <a:sym typeface="Times New Roman"/>
              </a:rPr>
              <a:t>, 332-352.</a:t>
            </a:r>
            <a:endParaRPr sz="1200">
              <a:solidFill>
                <a:schemeClr val="lt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729450" y="620500"/>
            <a:ext cx="76887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419"/>
              <a:t>Objetivos</a:t>
            </a:r>
            <a:endParaRPr/>
          </a:p>
        </p:txBody>
      </p:sp>
      <p:cxnSp>
        <p:nvCxnSpPr>
          <p:cNvPr id="127" name="Shape 127"/>
          <p:cNvCxnSpPr/>
          <p:nvPr/>
        </p:nvCxnSpPr>
        <p:spPr>
          <a:xfrm>
            <a:off x="6038025" y="3124835"/>
            <a:ext cx="582000" cy="0"/>
          </a:xfrm>
          <a:prstGeom prst="straightConnector1">
            <a:avLst/>
          </a:prstGeom>
          <a:noFill/>
          <a:ln w="9525" cap="flat" cmpd="sng">
            <a:solidFill>
              <a:srgbClr val="C2C2C2"/>
            </a:solidFill>
            <a:prstDash val="solid"/>
            <a:round/>
            <a:headEnd type="none" w="sm" len="sm"/>
            <a:tailEnd type="none" w="sm" len="sm"/>
          </a:ln>
        </p:spPr>
      </p:cxnSp>
      <p:sp>
        <p:nvSpPr>
          <p:cNvPr id="128" name="Shape 128"/>
          <p:cNvSpPr txBox="1"/>
          <p:nvPr/>
        </p:nvSpPr>
        <p:spPr>
          <a:xfrm>
            <a:off x="6640475" y="2411201"/>
            <a:ext cx="1867200" cy="2732400"/>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0"/>
              </a:spcBef>
              <a:spcAft>
                <a:spcPts val="0"/>
              </a:spcAft>
              <a:buNone/>
            </a:pPr>
            <a:r>
              <a:rPr lang="es-419" sz="1200">
                <a:latin typeface="Times New Roman"/>
                <a:ea typeface="Times New Roman"/>
                <a:cs typeface="Times New Roman"/>
                <a:sym typeface="Times New Roman"/>
              </a:rPr>
              <a:t>Establecer la influencia del estímulo olfativo con la cognición y la actitud del consumidor de tiendas de ropa del DMQ. </a:t>
            </a:r>
            <a:endParaRPr sz="1200">
              <a:latin typeface="Times New Roman"/>
              <a:ea typeface="Times New Roman"/>
              <a:cs typeface="Times New Roman"/>
              <a:sym typeface="Times New Roman"/>
            </a:endParaRPr>
          </a:p>
          <a:p>
            <a:pPr marL="0" lvl="0" indent="0" algn="just" rtl="0">
              <a:lnSpc>
                <a:spcPct val="115000"/>
              </a:lnSpc>
              <a:spcBef>
                <a:spcPts val="0"/>
              </a:spcBef>
              <a:spcAft>
                <a:spcPts val="0"/>
              </a:spcAft>
              <a:buNone/>
            </a:pPr>
            <a:endParaRPr sz="1200">
              <a:latin typeface="Times New Roman"/>
              <a:ea typeface="Times New Roman"/>
              <a:cs typeface="Times New Roman"/>
              <a:sym typeface="Times New Roman"/>
            </a:endParaRPr>
          </a:p>
          <a:p>
            <a:pPr marL="0" lvl="0" indent="0" algn="just" rtl="0">
              <a:lnSpc>
                <a:spcPct val="115000"/>
              </a:lnSpc>
              <a:spcBef>
                <a:spcPts val="0"/>
              </a:spcBef>
              <a:spcAft>
                <a:spcPts val="0"/>
              </a:spcAft>
              <a:buNone/>
            </a:pPr>
            <a:r>
              <a:rPr lang="es-419" sz="1200">
                <a:latin typeface="Times New Roman"/>
                <a:ea typeface="Times New Roman"/>
                <a:cs typeface="Times New Roman"/>
                <a:sym typeface="Times New Roman"/>
              </a:rPr>
              <a:t>Identificar el impacto del aroma con el aprendizaje y satisfacción del consumidor en tiendas de ropa del DMQ. </a:t>
            </a:r>
            <a:endParaRPr sz="1200">
              <a:latin typeface="Times New Roman"/>
              <a:ea typeface="Times New Roman"/>
              <a:cs typeface="Times New Roman"/>
              <a:sym typeface="Times New Roman"/>
            </a:endParaRPr>
          </a:p>
          <a:p>
            <a:pPr marL="0" lvl="0" indent="0" rtl="0">
              <a:spcBef>
                <a:spcPts val="0"/>
              </a:spcBef>
              <a:spcAft>
                <a:spcPts val="0"/>
              </a:spcAft>
              <a:buNone/>
            </a:pPr>
            <a:endParaRPr sz="1200" b="1">
              <a:latin typeface="Roboto"/>
              <a:ea typeface="Roboto"/>
              <a:cs typeface="Roboto"/>
              <a:sym typeface="Roboto"/>
            </a:endParaRPr>
          </a:p>
          <a:p>
            <a:pPr marL="0" lvl="0" indent="0" rtl="0">
              <a:spcBef>
                <a:spcPts val="0"/>
              </a:spcBef>
              <a:spcAft>
                <a:spcPts val="0"/>
              </a:spcAft>
              <a:buNone/>
            </a:pPr>
            <a:endParaRPr sz="1200" b="1">
              <a:latin typeface="Roboto"/>
              <a:ea typeface="Roboto"/>
              <a:cs typeface="Roboto"/>
              <a:sym typeface="Roboto"/>
            </a:endParaRPr>
          </a:p>
          <a:p>
            <a:pPr marL="0" lvl="0" indent="0">
              <a:spcBef>
                <a:spcPts val="0"/>
              </a:spcBef>
              <a:spcAft>
                <a:spcPts val="1600"/>
              </a:spcAft>
              <a:buNone/>
            </a:pPr>
            <a:endParaRPr sz="800" b="1">
              <a:latin typeface="Roboto"/>
              <a:ea typeface="Roboto"/>
              <a:cs typeface="Roboto"/>
              <a:sym typeface="Roboto"/>
            </a:endParaRPr>
          </a:p>
        </p:txBody>
      </p:sp>
      <p:sp>
        <p:nvSpPr>
          <p:cNvPr id="129" name="Shape 129"/>
          <p:cNvSpPr/>
          <p:nvPr/>
        </p:nvSpPr>
        <p:spPr>
          <a:xfrm>
            <a:off x="6424027" y="3024435"/>
            <a:ext cx="198600" cy="198300"/>
          </a:xfrm>
          <a:prstGeom prst="ellipse">
            <a:avLst/>
          </a:prstGeom>
          <a:solidFill>
            <a:srgbClr val="9225A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0" name="Shape 130"/>
          <p:cNvSpPr txBox="1"/>
          <p:nvPr/>
        </p:nvSpPr>
        <p:spPr>
          <a:xfrm>
            <a:off x="6399017" y="2968394"/>
            <a:ext cx="247500" cy="3129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1600"/>
              </a:spcAft>
              <a:buNone/>
            </a:pPr>
            <a:endParaRPr sz="800">
              <a:solidFill>
                <a:srgbClr val="FFFFFF"/>
              </a:solidFill>
              <a:latin typeface="Roboto"/>
              <a:ea typeface="Roboto"/>
              <a:cs typeface="Roboto"/>
              <a:sym typeface="Roboto"/>
            </a:endParaRPr>
          </a:p>
        </p:txBody>
      </p:sp>
      <p:sp>
        <p:nvSpPr>
          <p:cNvPr id="131" name="Shape 131"/>
          <p:cNvSpPr txBox="1"/>
          <p:nvPr/>
        </p:nvSpPr>
        <p:spPr>
          <a:xfrm>
            <a:off x="622071" y="1709953"/>
            <a:ext cx="1867200" cy="1384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200" b="1">
              <a:latin typeface="Roboto"/>
              <a:ea typeface="Roboto"/>
              <a:cs typeface="Roboto"/>
              <a:sym typeface="Roboto"/>
            </a:endParaRPr>
          </a:p>
          <a:p>
            <a:pPr marL="0" lvl="0" indent="0" algn="r" rtl="0">
              <a:spcBef>
                <a:spcPts val="0"/>
              </a:spcBef>
              <a:spcAft>
                <a:spcPts val="0"/>
              </a:spcAft>
              <a:buNone/>
            </a:pPr>
            <a:endParaRPr sz="1200" b="1">
              <a:latin typeface="Roboto"/>
              <a:ea typeface="Roboto"/>
              <a:cs typeface="Roboto"/>
              <a:sym typeface="Roboto"/>
            </a:endParaRPr>
          </a:p>
          <a:p>
            <a:pPr marL="0" lvl="0" indent="0" algn="r" rtl="0">
              <a:spcBef>
                <a:spcPts val="0"/>
              </a:spcBef>
              <a:spcAft>
                <a:spcPts val="0"/>
              </a:spcAft>
              <a:buNone/>
            </a:pPr>
            <a:endParaRPr sz="1200" b="1">
              <a:latin typeface="Roboto"/>
              <a:ea typeface="Roboto"/>
              <a:cs typeface="Roboto"/>
              <a:sym typeface="Roboto"/>
            </a:endParaRPr>
          </a:p>
          <a:p>
            <a:pPr marL="0" lvl="0" indent="0" algn="r" rtl="0">
              <a:spcBef>
                <a:spcPts val="0"/>
              </a:spcBef>
              <a:spcAft>
                <a:spcPts val="0"/>
              </a:spcAft>
              <a:buNone/>
            </a:pPr>
            <a:endParaRPr sz="1200" b="1">
              <a:latin typeface="Roboto"/>
              <a:ea typeface="Roboto"/>
              <a:cs typeface="Roboto"/>
              <a:sym typeface="Roboto"/>
            </a:endParaRPr>
          </a:p>
          <a:p>
            <a:pPr marL="0" lvl="0" indent="0" algn="r" rtl="0">
              <a:spcBef>
                <a:spcPts val="0"/>
              </a:spcBef>
              <a:spcAft>
                <a:spcPts val="0"/>
              </a:spcAft>
              <a:buNone/>
            </a:pPr>
            <a:endParaRPr sz="1200" b="1">
              <a:latin typeface="Roboto"/>
              <a:ea typeface="Roboto"/>
              <a:cs typeface="Roboto"/>
              <a:sym typeface="Roboto"/>
            </a:endParaRPr>
          </a:p>
          <a:p>
            <a:pPr marL="0" lvl="0" indent="0" algn="r" rtl="0">
              <a:spcBef>
                <a:spcPts val="0"/>
              </a:spcBef>
              <a:spcAft>
                <a:spcPts val="0"/>
              </a:spcAft>
              <a:buNone/>
            </a:pPr>
            <a:endParaRPr sz="1200" b="1">
              <a:latin typeface="Roboto"/>
              <a:ea typeface="Roboto"/>
              <a:cs typeface="Roboto"/>
              <a:sym typeface="Roboto"/>
            </a:endParaRPr>
          </a:p>
          <a:p>
            <a:pPr marL="0" lvl="0" indent="0" algn="r" rtl="0">
              <a:spcBef>
                <a:spcPts val="0"/>
              </a:spcBef>
              <a:spcAft>
                <a:spcPts val="0"/>
              </a:spcAft>
              <a:buNone/>
            </a:pPr>
            <a:endParaRPr sz="1200" b="1">
              <a:latin typeface="Roboto"/>
              <a:ea typeface="Roboto"/>
              <a:cs typeface="Roboto"/>
              <a:sym typeface="Roboto"/>
            </a:endParaRPr>
          </a:p>
          <a:p>
            <a:pPr marL="0" lvl="0" indent="0" algn="r" rtl="0">
              <a:spcBef>
                <a:spcPts val="0"/>
              </a:spcBef>
              <a:spcAft>
                <a:spcPts val="0"/>
              </a:spcAft>
              <a:buNone/>
            </a:pPr>
            <a:endParaRPr sz="1200" b="1">
              <a:latin typeface="Roboto"/>
              <a:ea typeface="Roboto"/>
              <a:cs typeface="Roboto"/>
              <a:sym typeface="Roboto"/>
            </a:endParaRPr>
          </a:p>
          <a:p>
            <a:pPr marL="0" lvl="0" indent="0" algn="r" rtl="0">
              <a:spcBef>
                <a:spcPts val="0"/>
              </a:spcBef>
              <a:spcAft>
                <a:spcPts val="0"/>
              </a:spcAft>
              <a:buNone/>
            </a:pPr>
            <a:endParaRPr sz="1200" b="1">
              <a:latin typeface="Roboto"/>
              <a:ea typeface="Roboto"/>
              <a:cs typeface="Roboto"/>
              <a:sym typeface="Roboto"/>
            </a:endParaRPr>
          </a:p>
          <a:p>
            <a:pPr marL="0" lvl="0" indent="0" algn="r" rtl="0">
              <a:spcBef>
                <a:spcPts val="0"/>
              </a:spcBef>
              <a:spcAft>
                <a:spcPts val="0"/>
              </a:spcAft>
              <a:buNone/>
            </a:pPr>
            <a:endParaRPr sz="1200" b="1">
              <a:latin typeface="Roboto"/>
              <a:ea typeface="Roboto"/>
              <a:cs typeface="Roboto"/>
              <a:sym typeface="Roboto"/>
            </a:endParaRPr>
          </a:p>
          <a:p>
            <a:pPr marL="0" lvl="0" indent="0" algn="r" rtl="0">
              <a:spcBef>
                <a:spcPts val="0"/>
              </a:spcBef>
              <a:spcAft>
                <a:spcPts val="0"/>
              </a:spcAft>
              <a:buNone/>
            </a:pPr>
            <a:endParaRPr sz="1200" b="1">
              <a:latin typeface="Roboto"/>
              <a:ea typeface="Roboto"/>
              <a:cs typeface="Roboto"/>
              <a:sym typeface="Roboto"/>
            </a:endParaRPr>
          </a:p>
          <a:p>
            <a:pPr marL="0" lvl="0" indent="0" algn="ctr">
              <a:spcBef>
                <a:spcPts val="0"/>
              </a:spcBef>
              <a:spcAft>
                <a:spcPts val="0"/>
              </a:spcAft>
              <a:buNone/>
            </a:pPr>
            <a:r>
              <a:rPr lang="es-419" sz="1200" b="1">
                <a:latin typeface="Roboto"/>
                <a:ea typeface="Roboto"/>
                <a:cs typeface="Roboto"/>
                <a:sym typeface="Roboto"/>
              </a:rPr>
              <a:t>Objetivos Específicos</a:t>
            </a:r>
            <a:endParaRPr sz="1200" b="1">
              <a:latin typeface="Roboto"/>
              <a:ea typeface="Roboto"/>
              <a:cs typeface="Roboto"/>
              <a:sym typeface="Roboto"/>
            </a:endParaRPr>
          </a:p>
          <a:p>
            <a:pPr marL="0" lvl="0" indent="0" algn="just" rtl="0">
              <a:spcBef>
                <a:spcPts val="0"/>
              </a:spcBef>
              <a:spcAft>
                <a:spcPts val="0"/>
              </a:spcAft>
              <a:buNone/>
            </a:pPr>
            <a:r>
              <a:rPr lang="es-419" sz="1200">
                <a:highlight>
                  <a:srgbClr val="FFFFFF"/>
                </a:highlight>
                <a:latin typeface="Times New Roman"/>
                <a:ea typeface="Times New Roman"/>
                <a:cs typeface="Times New Roman"/>
                <a:sym typeface="Times New Roman"/>
              </a:rPr>
              <a:t>Determinar en el capítulo I el marco teórico, referencial y conceptual sobre las variables de estudio.</a:t>
            </a:r>
            <a:endParaRPr sz="1200">
              <a:highlight>
                <a:srgbClr val="FFFFFF"/>
              </a:highlight>
              <a:latin typeface="Times New Roman"/>
              <a:ea typeface="Times New Roman"/>
              <a:cs typeface="Times New Roman"/>
              <a:sym typeface="Times New Roman"/>
            </a:endParaRPr>
          </a:p>
          <a:p>
            <a:pPr marL="0" lvl="0" indent="0" algn="just">
              <a:spcBef>
                <a:spcPts val="1600"/>
              </a:spcBef>
              <a:spcAft>
                <a:spcPts val="1600"/>
              </a:spcAft>
              <a:buNone/>
            </a:pPr>
            <a:r>
              <a:rPr lang="es-419" sz="1200">
                <a:highlight>
                  <a:srgbClr val="FFFFFF"/>
                </a:highlight>
                <a:latin typeface="Times New Roman"/>
                <a:ea typeface="Times New Roman"/>
                <a:cs typeface="Times New Roman"/>
                <a:sym typeface="Times New Roman"/>
              </a:rPr>
              <a:t>Plantear en el capítulo II el marco metodológico para la medición del estudio de las variables. </a:t>
            </a:r>
            <a:r>
              <a:rPr lang="es-419" sz="1200">
                <a:latin typeface="Times New Roman"/>
                <a:ea typeface="Times New Roman"/>
                <a:cs typeface="Times New Roman"/>
                <a:sym typeface="Times New Roman"/>
              </a:rPr>
              <a:t>. </a:t>
            </a:r>
            <a:r>
              <a:rPr lang="es-419" sz="1200">
                <a:highlight>
                  <a:srgbClr val="FFFFFF"/>
                </a:highlight>
                <a:latin typeface="Times New Roman"/>
                <a:ea typeface="Times New Roman"/>
                <a:cs typeface="Times New Roman"/>
                <a:sym typeface="Times New Roman"/>
              </a:rPr>
              <a:t>  </a:t>
            </a:r>
            <a:endParaRPr sz="800" b="1">
              <a:latin typeface="Roboto"/>
              <a:ea typeface="Roboto"/>
              <a:cs typeface="Roboto"/>
              <a:sym typeface="Roboto"/>
            </a:endParaRPr>
          </a:p>
        </p:txBody>
      </p:sp>
      <p:cxnSp>
        <p:nvCxnSpPr>
          <p:cNvPr id="132" name="Shape 132"/>
          <p:cNvCxnSpPr/>
          <p:nvPr/>
        </p:nvCxnSpPr>
        <p:spPr>
          <a:xfrm rot="10800000">
            <a:off x="2573100" y="2402205"/>
            <a:ext cx="1043700" cy="0"/>
          </a:xfrm>
          <a:prstGeom prst="straightConnector1">
            <a:avLst/>
          </a:prstGeom>
          <a:noFill/>
          <a:ln w="9525" cap="flat" cmpd="sng">
            <a:solidFill>
              <a:srgbClr val="C2C2C2"/>
            </a:solidFill>
            <a:prstDash val="solid"/>
            <a:round/>
            <a:headEnd type="none" w="sm" len="sm"/>
            <a:tailEnd type="none" w="sm" len="sm"/>
          </a:ln>
        </p:spPr>
      </p:cxnSp>
      <p:sp>
        <p:nvSpPr>
          <p:cNvPr id="133" name="Shape 133"/>
          <p:cNvSpPr/>
          <p:nvPr/>
        </p:nvSpPr>
        <p:spPr>
          <a:xfrm>
            <a:off x="2509251" y="2296905"/>
            <a:ext cx="198600" cy="198300"/>
          </a:xfrm>
          <a:prstGeom prst="ellipse">
            <a:avLst/>
          </a:prstGeom>
          <a:solidFill>
            <a:srgbClr val="761E8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4" name="Shape 134"/>
          <p:cNvSpPr txBox="1"/>
          <p:nvPr/>
        </p:nvSpPr>
        <p:spPr>
          <a:xfrm>
            <a:off x="2484241" y="2239614"/>
            <a:ext cx="247500" cy="3129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1600"/>
              </a:spcAft>
              <a:buNone/>
            </a:pPr>
            <a:endParaRPr sz="800">
              <a:solidFill>
                <a:srgbClr val="FFFFFF"/>
              </a:solidFill>
              <a:latin typeface="Roboto"/>
              <a:ea typeface="Roboto"/>
              <a:cs typeface="Roboto"/>
              <a:sym typeface="Roboto"/>
            </a:endParaRPr>
          </a:p>
        </p:txBody>
      </p:sp>
      <p:cxnSp>
        <p:nvCxnSpPr>
          <p:cNvPr id="135" name="Shape 135"/>
          <p:cNvCxnSpPr/>
          <p:nvPr/>
        </p:nvCxnSpPr>
        <p:spPr>
          <a:xfrm>
            <a:off x="4908100" y="1440845"/>
            <a:ext cx="1715100" cy="0"/>
          </a:xfrm>
          <a:prstGeom prst="straightConnector1">
            <a:avLst/>
          </a:prstGeom>
          <a:noFill/>
          <a:ln w="9525" cap="flat" cmpd="sng">
            <a:solidFill>
              <a:srgbClr val="C2C2C2"/>
            </a:solidFill>
            <a:prstDash val="solid"/>
            <a:round/>
            <a:headEnd type="none" w="sm" len="sm"/>
            <a:tailEnd type="none" w="sm" len="sm"/>
          </a:ln>
        </p:spPr>
      </p:cxnSp>
      <p:sp>
        <p:nvSpPr>
          <p:cNvPr id="136" name="Shape 136"/>
          <p:cNvSpPr txBox="1"/>
          <p:nvPr/>
        </p:nvSpPr>
        <p:spPr>
          <a:xfrm>
            <a:off x="6640486" y="737545"/>
            <a:ext cx="1867200" cy="13845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s-419" sz="1200" b="1">
                <a:latin typeface="Roboto"/>
                <a:ea typeface="Roboto"/>
                <a:cs typeface="Roboto"/>
                <a:sym typeface="Roboto"/>
              </a:rPr>
              <a:t>Objetivo General </a:t>
            </a:r>
            <a:endParaRPr sz="1200" b="1">
              <a:latin typeface="Roboto"/>
              <a:ea typeface="Roboto"/>
              <a:cs typeface="Roboto"/>
              <a:sym typeface="Roboto"/>
            </a:endParaRPr>
          </a:p>
          <a:p>
            <a:pPr marL="0" lvl="0" indent="0">
              <a:spcBef>
                <a:spcPts val="0"/>
              </a:spcBef>
              <a:spcAft>
                <a:spcPts val="0"/>
              </a:spcAft>
              <a:buNone/>
            </a:pPr>
            <a:endParaRPr sz="1200" b="1">
              <a:latin typeface="Roboto"/>
              <a:ea typeface="Roboto"/>
              <a:cs typeface="Roboto"/>
              <a:sym typeface="Roboto"/>
            </a:endParaRPr>
          </a:p>
          <a:p>
            <a:pPr marL="0" lvl="0" indent="0">
              <a:spcBef>
                <a:spcPts val="0"/>
              </a:spcBef>
              <a:spcAft>
                <a:spcPts val="1600"/>
              </a:spcAft>
              <a:buNone/>
            </a:pPr>
            <a:r>
              <a:rPr lang="es-419" sz="1200">
                <a:highlight>
                  <a:srgbClr val="FFFFFF"/>
                </a:highlight>
                <a:latin typeface="Times New Roman"/>
                <a:ea typeface="Times New Roman"/>
                <a:cs typeface="Times New Roman"/>
                <a:sym typeface="Times New Roman"/>
              </a:rPr>
              <a:t>Analizar la influencia que tiene el uso del marketing olfativo en el comportamiento del consumidor en las tiendas de ropa DMQ. </a:t>
            </a:r>
            <a:endParaRPr sz="800" b="1">
              <a:latin typeface="Roboto"/>
              <a:ea typeface="Roboto"/>
              <a:cs typeface="Roboto"/>
              <a:sym typeface="Roboto"/>
            </a:endParaRPr>
          </a:p>
        </p:txBody>
      </p:sp>
      <p:sp>
        <p:nvSpPr>
          <p:cNvPr id="137" name="Shape 137"/>
          <p:cNvSpPr/>
          <p:nvPr/>
        </p:nvSpPr>
        <p:spPr>
          <a:xfrm>
            <a:off x="6427830" y="1340902"/>
            <a:ext cx="198600" cy="198300"/>
          </a:xfrm>
          <a:prstGeom prst="ellipse">
            <a:avLst/>
          </a:prstGeom>
          <a:solidFill>
            <a:srgbClr val="701C7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 name="Shape 138"/>
          <p:cNvSpPr txBox="1"/>
          <p:nvPr/>
        </p:nvSpPr>
        <p:spPr>
          <a:xfrm>
            <a:off x="6402820" y="1284385"/>
            <a:ext cx="247500" cy="3129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1600"/>
              </a:spcAft>
              <a:buNone/>
            </a:pPr>
            <a:endParaRPr sz="800">
              <a:solidFill>
                <a:srgbClr val="FFFFFF"/>
              </a:solidFill>
              <a:latin typeface="Roboto"/>
              <a:ea typeface="Roboto"/>
              <a:cs typeface="Roboto"/>
              <a:sym typeface="Roboto"/>
            </a:endParaRPr>
          </a:p>
        </p:txBody>
      </p:sp>
      <p:grpSp>
        <p:nvGrpSpPr>
          <p:cNvPr id="139" name="Shape 139"/>
          <p:cNvGrpSpPr/>
          <p:nvPr/>
        </p:nvGrpSpPr>
        <p:grpSpPr>
          <a:xfrm>
            <a:off x="2814594" y="945750"/>
            <a:ext cx="3514811" cy="3252003"/>
            <a:chOff x="2991269" y="1153325"/>
            <a:chExt cx="3514811" cy="3252003"/>
          </a:xfrm>
        </p:grpSpPr>
        <p:sp>
          <p:nvSpPr>
            <p:cNvPr id="140" name="Shape 140"/>
            <p:cNvSpPr/>
            <p:nvPr/>
          </p:nvSpPr>
          <p:spPr>
            <a:xfrm>
              <a:off x="3477586" y="2585458"/>
              <a:ext cx="2541910" cy="950456"/>
            </a:xfrm>
            <a:custGeom>
              <a:avLst/>
              <a:gdLst/>
              <a:ahLst/>
              <a:cxnLst/>
              <a:rect l="0" t="0" r="0" b="0"/>
              <a:pathLst>
                <a:path w="126826" h="43529" extrusionOk="0">
                  <a:moveTo>
                    <a:pt x="0" y="20002"/>
                  </a:moveTo>
                  <a:lnTo>
                    <a:pt x="63389" y="43529"/>
                  </a:lnTo>
                  <a:lnTo>
                    <a:pt x="126826" y="19907"/>
                  </a:lnTo>
                  <a:lnTo>
                    <a:pt x="63580" y="0"/>
                  </a:lnTo>
                  <a:close/>
                </a:path>
              </a:pathLst>
            </a:custGeom>
            <a:solidFill>
              <a:srgbClr val="D9D9D9"/>
            </a:solidFill>
            <a:ln>
              <a:noFill/>
            </a:ln>
          </p:spPr>
        </p:sp>
        <p:sp>
          <p:nvSpPr>
            <p:cNvPr id="141" name="Shape 141"/>
            <p:cNvSpPr/>
            <p:nvPr/>
          </p:nvSpPr>
          <p:spPr>
            <a:xfrm>
              <a:off x="2991269" y="3020977"/>
              <a:ext cx="1758228" cy="1384350"/>
            </a:xfrm>
            <a:custGeom>
              <a:avLst/>
              <a:gdLst/>
              <a:ahLst/>
              <a:cxnLst/>
              <a:rect l="0" t="0" r="0" b="0"/>
              <a:pathLst>
                <a:path w="87725" h="63817" extrusionOk="0">
                  <a:moveTo>
                    <a:pt x="24288" y="0"/>
                  </a:moveTo>
                  <a:lnTo>
                    <a:pt x="0" y="29908"/>
                  </a:lnTo>
                  <a:lnTo>
                    <a:pt x="87725" y="63817"/>
                  </a:lnTo>
                  <a:lnTo>
                    <a:pt x="87725" y="42291"/>
                  </a:lnTo>
                  <a:lnTo>
                    <a:pt x="87725" y="23526"/>
                  </a:lnTo>
                  <a:close/>
                </a:path>
              </a:pathLst>
            </a:custGeom>
            <a:solidFill>
              <a:srgbClr val="1C4587"/>
            </a:solidFill>
            <a:ln>
              <a:noFill/>
            </a:ln>
          </p:spPr>
        </p:sp>
        <p:sp>
          <p:nvSpPr>
            <p:cNvPr id="142" name="Shape 142"/>
            <p:cNvSpPr/>
            <p:nvPr/>
          </p:nvSpPr>
          <p:spPr>
            <a:xfrm flipH="1">
              <a:off x="4747852" y="3020977"/>
              <a:ext cx="1758228" cy="1384350"/>
            </a:xfrm>
            <a:custGeom>
              <a:avLst/>
              <a:gdLst/>
              <a:ahLst/>
              <a:cxnLst/>
              <a:rect l="0" t="0" r="0" b="0"/>
              <a:pathLst>
                <a:path w="87725" h="63817" extrusionOk="0">
                  <a:moveTo>
                    <a:pt x="24288" y="0"/>
                  </a:moveTo>
                  <a:lnTo>
                    <a:pt x="0" y="29908"/>
                  </a:lnTo>
                  <a:lnTo>
                    <a:pt x="87725" y="63817"/>
                  </a:lnTo>
                  <a:lnTo>
                    <a:pt x="87725" y="42291"/>
                  </a:lnTo>
                  <a:lnTo>
                    <a:pt x="87725" y="23526"/>
                  </a:lnTo>
                  <a:close/>
                </a:path>
              </a:pathLst>
            </a:custGeom>
            <a:solidFill>
              <a:srgbClr val="4A86E8"/>
            </a:solidFill>
            <a:ln>
              <a:noFill/>
            </a:ln>
          </p:spPr>
        </p:sp>
        <p:sp>
          <p:nvSpPr>
            <p:cNvPr id="143" name="Shape 143"/>
            <p:cNvSpPr/>
            <p:nvPr/>
          </p:nvSpPr>
          <p:spPr>
            <a:xfrm>
              <a:off x="3969199" y="2001324"/>
              <a:ext cx="1565850" cy="585863"/>
            </a:xfrm>
            <a:custGeom>
              <a:avLst/>
              <a:gdLst/>
              <a:ahLst/>
              <a:cxnLst/>
              <a:rect l="0" t="0" r="0" b="0"/>
              <a:pathLst>
                <a:path w="24053" h="8150" extrusionOk="0">
                  <a:moveTo>
                    <a:pt x="0" y="3827"/>
                  </a:moveTo>
                  <a:lnTo>
                    <a:pt x="11976" y="8150"/>
                  </a:lnTo>
                  <a:lnTo>
                    <a:pt x="24053" y="3827"/>
                  </a:lnTo>
                  <a:lnTo>
                    <a:pt x="12126" y="0"/>
                  </a:lnTo>
                  <a:close/>
                </a:path>
              </a:pathLst>
            </a:custGeom>
            <a:solidFill>
              <a:srgbClr val="D9D9D9"/>
            </a:solidFill>
            <a:ln>
              <a:noFill/>
            </a:ln>
          </p:spPr>
        </p:sp>
        <p:sp>
          <p:nvSpPr>
            <p:cNvPr id="144" name="Shape 144"/>
            <p:cNvSpPr/>
            <p:nvPr/>
          </p:nvSpPr>
          <p:spPr>
            <a:xfrm>
              <a:off x="3563255" y="2275837"/>
              <a:ext cx="1189300" cy="1015326"/>
            </a:xfrm>
            <a:custGeom>
              <a:avLst/>
              <a:gdLst/>
              <a:ahLst/>
              <a:cxnLst/>
              <a:rect l="0" t="0" r="0" b="0"/>
              <a:pathLst>
                <a:path w="18238" h="14114" extrusionOk="0">
                  <a:moveTo>
                    <a:pt x="6262" y="0"/>
                  </a:moveTo>
                  <a:lnTo>
                    <a:pt x="18238" y="4324"/>
                  </a:lnTo>
                  <a:lnTo>
                    <a:pt x="18238" y="14114"/>
                  </a:lnTo>
                  <a:lnTo>
                    <a:pt x="0" y="7554"/>
                  </a:lnTo>
                  <a:close/>
                </a:path>
              </a:pathLst>
            </a:custGeom>
            <a:solidFill>
              <a:srgbClr val="1C4587"/>
            </a:solidFill>
            <a:ln>
              <a:noFill/>
            </a:ln>
          </p:spPr>
        </p:sp>
        <p:sp>
          <p:nvSpPr>
            <p:cNvPr id="145" name="Shape 145"/>
            <p:cNvSpPr/>
            <p:nvPr/>
          </p:nvSpPr>
          <p:spPr>
            <a:xfrm flipH="1">
              <a:off x="4749365" y="2275837"/>
              <a:ext cx="1189300" cy="1015326"/>
            </a:xfrm>
            <a:custGeom>
              <a:avLst/>
              <a:gdLst/>
              <a:ahLst/>
              <a:cxnLst/>
              <a:rect l="0" t="0" r="0" b="0"/>
              <a:pathLst>
                <a:path w="18238" h="14114" extrusionOk="0">
                  <a:moveTo>
                    <a:pt x="6262" y="0"/>
                  </a:moveTo>
                  <a:lnTo>
                    <a:pt x="18238" y="4324"/>
                  </a:lnTo>
                  <a:lnTo>
                    <a:pt x="18238" y="14114"/>
                  </a:lnTo>
                  <a:lnTo>
                    <a:pt x="0" y="7554"/>
                  </a:lnTo>
                  <a:close/>
                </a:path>
              </a:pathLst>
            </a:custGeom>
            <a:solidFill>
              <a:srgbClr val="4A86E8"/>
            </a:solidFill>
            <a:ln>
              <a:noFill/>
            </a:ln>
          </p:spPr>
        </p:sp>
        <p:sp>
          <p:nvSpPr>
            <p:cNvPr id="146" name="Shape 146"/>
            <p:cNvSpPr/>
            <p:nvPr/>
          </p:nvSpPr>
          <p:spPr>
            <a:xfrm>
              <a:off x="4059061" y="1153325"/>
              <a:ext cx="693508" cy="1201140"/>
            </a:xfrm>
            <a:custGeom>
              <a:avLst/>
              <a:gdLst/>
              <a:ahLst/>
              <a:cxnLst/>
              <a:rect l="0" t="0" r="0" b="0"/>
              <a:pathLst>
                <a:path w="10635" h="16697" extrusionOk="0">
                  <a:moveTo>
                    <a:pt x="10635" y="0"/>
                  </a:moveTo>
                  <a:lnTo>
                    <a:pt x="0" y="12722"/>
                  </a:lnTo>
                  <a:lnTo>
                    <a:pt x="10635" y="16697"/>
                  </a:lnTo>
                  <a:close/>
                </a:path>
              </a:pathLst>
            </a:custGeom>
            <a:solidFill>
              <a:srgbClr val="1C4587"/>
            </a:solidFill>
            <a:ln>
              <a:noFill/>
            </a:ln>
          </p:spPr>
        </p:sp>
        <p:sp>
          <p:nvSpPr>
            <p:cNvPr id="147" name="Shape 147"/>
            <p:cNvSpPr/>
            <p:nvPr/>
          </p:nvSpPr>
          <p:spPr>
            <a:xfrm flipH="1">
              <a:off x="4749350" y="1153325"/>
              <a:ext cx="693508" cy="1201140"/>
            </a:xfrm>
            <a:custGeom>
              <a:avLst/>
              <a:gdLst/>
              <a:ahLst/>
              <a:cxnLst/>
              <a:rect l="0" t="0" r="0" b="0"/>
              <a:pathLst>
                <a:path w="10635" h="16697" extrusionOk="0">
                  <a:moveTo>
                    <a:pt x="10635" y="0"/>
                  </a:moveTo>
                  <a:lnTo>
                    <a:pt x="0" y="12722"/>
                  </a:lnTo>
                  <a:lnTo>
                    <a:pt x="10635" y="16697"/>
                  </a:lnTo>
                  <a:close/>
                </a:path>
              </a:pathLst>
            </a:custGeom>
            <a:solidFill>
              <a:srgbClr val="4A86E8"/>
            </a:solidFill>
            <a:ln>
              <a:noFill/>
            </a:ln>
          </p:spPr>
        </p:sp>
      </p:grpSp>
      <p:cxnSp>
        <p:nvCxnSpPr>
          <p:cNvPr id="148" name="Shape 148"/>
          <p:cNvCxnSpPr/>
          <p:nvPr/>
        </p:nvCxnSpPr>
        <p:spPr>
          <a:xfrm>
            <a:off x="6448550" y="2208350"/>
            <a:ext cx="2403300" cy="0"/>
          </a:xfrm>
          <a:prstGeom prst="straightConnector1">
            <a:avLst/>
          </a:prstGeom>
          <a:noFill/>
          <a:ln w="9525" cap="flat" cmpd="sng">
            <a:solidFill>
              <a:srgbClr val="D9D9D9"/>
            </a:solidFill>
            <a:prstDash val="solid"/>
            <a:round/>
            <a:headEnd type="none" w="med" len="med"/>
            <a:tailEnd type="none" w="med" len="med"/>
          </a:ln>
        </p:spPr>
      </p:cxnSp>
      <p:cxnSp>
        <p:nvCxnSpPr>
          <p:cNvPr id="149" name="Shape 149"/>
          <p:cNvCxnSpPr/>
          <p:nvPr/>
        </p:nvCxnSpPr>
        <p:spPr>
          <a:xfrm>
            <a:off x="6448550" y="3431825"/>
            <a:ext cx="2403300" cy="0"/>
          </a:xfrm>
          <a:prstGeom prst="straightConnector1">
            <a:avLst/>
          </a:prstGeom>
          <a:noFill/>
          <a:ln w="9525" cap="flat" cmpd="sng">
            <a:solidFill>
              <a:srgbClr val="D9D9D9"/>
            </a:solidFill>
            <a:prstDash val="solid"/>
            <a:round/>
            <a:headEnd type="none" w="med" len="med"/>
            <a:tailEnd type="none" w="med" len="med"/>
          </a:ln>
        </p:spPr>
      </p:cxnSp>
      <p:cxnSp>
        <p:nvCxnSpPr>
          <p:cNvPr id="150" name="Shape 150"/>
          <p:cNvCxnSpPr/>
          <p:nvPr/>
        </p:nvCxnSpPr>
        <p:spPr>
          <a:xfrm rot="10800000" flipH="1">
            <a:off x="571500" y="3431775"/>
            <a:ext cx="2070000" cy="25800"/>
          </a:xfrm>
          <a:prstGeom prst="straightConnector1">
            <a:avLst/>
          </a:prstGeom>
          <a:noFill/>
          <a:ln w="9525" cap="flat" cmpd="sng">
            <a:solidFill>
              <a:srgbClr val="D9D9D9"/>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588100" y="1249225"/>
            <a:ext cx="8520600" cy="1890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419" sz="3600"/>
              <a:t>Capítulo I</a:t>
            </a:r>
            <a:endParaRPr sz="3600"/>
          </a:p>
        </p:txBody>
      </p:sp>
      <p:sp>
        <p:nvSpPr>
          <p:cNvPr id="156" name="Shape 156"/>
          <p:cNvSpPr txBox="1">
            <a:spLocks noGrp="1"/>
          </p:cNvSpPr>
          <p:nvPr>
            <p:ph type="body" idx="1"/>
          </p:nvPr>
        </p:nvSpPr>
        <p:spPr>
          <a:xfrm>
            <a:off x="588100" y="2018888"/>
            <a:ext cx="7688400" cy="1580400"/>
          </a:xfrm>
          <a:prstGeom prst="rect">
            <a:avLst/>
          </a:prstGeom>
        </p:spPr>
        <p:txBody>
          <a:bodyPr spcFirstLastPara="1" wrap="square" lIns="91425" tIns="91425" rIns="91425" bIns="91425" anchor="t" anchorCtr="0">
            <a:noAutofit/>
          </a:bodyPr>
          <a:lstStyle/>
          <a:p>
            <a:pPr marL="457200" lvl="0" indent="-311150" rtl="0">
              <a:spcBef>
                <a:spcPts val="0"/>
              </a:spcBef>
              <a:spcAft>
                <a:spcPts val="0"/>
              </a:spcAft>
              <a:buSzPts val="1300"/>
              <a:buChar char="➢"/>
            </a:pPr>
            <a:r>
              <a:rPr lang="es-419"/>
              <a:t>Teorías soporte</a:t>
            </a:r>
            <a:endParaRPr/>
          </a:p>
          <a:p>
            <a:pPr marL="457200" lvl="0" indent="-311150" rtl="0">
              <a:spcBef>
                <a:spcPts val="0"/>
              </a:spcBef>
              <a:spcAft>
                <a:spcPts val="0"/>
              </a:spcAft>
              <a:buSzPts val="1300"/>
              <a:buChar char="➢"/>
            </a:pPr>
            <a:r>
              <a:rPr lang="es-419"/>
              <a:t>Marco referencial</a:t>
            </a:r>
            <a:endParaRPr/>
          </a:p>
          <a:p>
            <a:pPr marL="457200" lvl="0" indent="-311150" rtl="0">
              <a:spcBef>
                <a:spcPts val="0"/>
              </a:spcBef>
              <a:spcAft>
                <a:spcPts val="0"/>
              </a:spcAft>
              <a:buSzPts val="1300"/>
              <a:buChar char="➢"/>
            </a:pPr>
            <a:r>
              <a:rPr lang="es-419"/>
              <a:t>Marco conceptual</a:t>
            </a:r>
            <a:endParaRPr/>
          </a:p>
          <a:p>
            <a:pPr marL="0" lvl="0" indent="647700" rtl="0">
              <a:spcBef>
                <a:spcPts val="0"/>
              </a:spcBef>
              <a:spcAft>
                <a:spcPts val="0"/>
              </a:spcAft>
              <a:buNone/>
            </a:pPr>
            <a:endParaRPr>
              <a:solidFill>
                <a:srgbClr val="FFFFFF"/>
              </a:solidFill>
            </a:endParaRPr>
          </a:p>
          <a:p>
            <a:pPr marL="0" lvl="0" indent="0" rtl="0">
              <a:spcBef>
                <a:spcPts val="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721225" y="588100"/>
            <a:ext cx="3047700" cy="953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419"/>
              <a:t>Marco Teórico</a:t>
            </a:r>
            <a:endParaRPr/>
          </a:p>
        </p:txBody>
      </p:sp>
      <p:sp>
        <p:nvSpPr>
          <p:cNvPr id="162" name="Shape 162"/>
          <p:cNvSpPr/>
          <p:nvPr/>
        </p:nvSpPr>
        <p:spPr>
          <a:xfrm>
            <a:off x="3511146" y="3132794"/>
            <a:ext cx="5220143" cy="1562933"/>
          </a:xfrm>
          <a:prstGeom prst="rect">
            <a:avLst/>
          </a:prstGeom>
          <a:solidFill>
            <a:srgbClr val="EEEEE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 name="Shape 163"/>
          <p:cNvSpPr/>
          <p:nvPr/>
        </p:nvSpPr>
        <p:spPr>
          <a:xfrm flipH="1">
            <a:off x="1537376" y="3132812"/>
            <a:ext cx="2518713" cy="1560747"/>
          </a:xfrm>
          <a:prstGeom prst="rect">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4" name="Shape 164"/>
          <p:cNvSpPr/>
          <p:nvPr/>
        </p:nvSpPr>
        <p:spPr>
          <a:xfrm rot="-5400000">
            <a:off x="2859419" y="2945091"/>
            <a:ext cx="1562582" cy="1937990"/>
          </a:xfrm>
          <a:prstGeom prst="flowChartOffpageConnector">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 name="Shape 165"/>
          <p:cNvSpPr/>
          <p:nvPr/>
        </p:nvSpPr>
        <p:spPr>
          <a:xfrm>
            <a:off x="1618766" y="3320743"/>
            <a:ext cx="2650220" cy="1204442"/>
          </a:xfrm>
          <a:prstGeom prst="rect">
            <a:avLst/>
          </a:prstGeom>
          <a:noFill/>
          <a:ln>
            <a:noFill/>
          </a:ln>
        </p:spPr>
        <p:txBody>
          <a:bodyPr spcFirstLastPara="1" wrap="square" lIns="91425" tIns="91425" rIns="91425" bIns="91425" anchor="ctr" anchorCtr="0">
            <a:noAutofit/>
          </a:bodyPr>
          <a:lstStyle/>
          <a:p>
            <a:pPr marL="0" lvl="0" indent="0">
              <a:lnSpc>
                <a:spcPct val="115000"/>
              </a:lnSpc>
              <a:spcBef>
                <a:spcPts val="0"/>
              </a:spcBef>
              <a:spcAft>
                <a:spcPts val="0"/>
              </a:spcAft>
              <a:buNone/>
            </a:pPr>
            <a:r>
              <a:rPr lang="es-419" sz="1800">
                <a:solidFill>
                  <a:srgbClr val="FFFFFF"/>
                </a:solidFill>
                <a:latin typeface="Lato"/>
                <a:ea typeface="Lato"/>
                <a:cs typeface="Lato"/>
                <a:sym typeface="Lato"/>
              </a:rPr>
              <a:t>Comportamiento del consumidor</a:t>
            </a:r>
            <a:endParaRPr sz="1800">
              <a:solidFill>
                <a:srgbClr val="FFFFFF"/>
              </a:solidFill>
              <a:latin typeface="Lato"/>
              <a:ea typeface="Lato"/>
              <a:cs typeface="Lato"/>
              <a:sym typeface="Lato"/>
            </a:endParaRPr>
          </a:p>
        </p:txBody>
      </p:sp>
      <p:sp>
        <p:nvSpPr>
          <p:cNvPr id="166" name="Shape 166"/>
          <p:cNvSpPr/>
          <p:nvPr/>
        </p:nvSpPr>
        <p:spPr>
          <a:xfrm>
            <a:off x="595078" y="3132794"/>
            <a:ext cx="942264" cy="1560018"/>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 name="Shape 167"/>
          <p:cNvSpPr/>
          <p:nvPr/>
        </p:nvSpPr>
        <p:spPr>
          <a:xfrm>
            <a:off x="595078" y="3132812"/>
            <a:ext cx="942264" cy="1560747"/>
          </a:xfrm>
          <a:prstGeom prst="rect">
            <a:avLst/>
          </a:prstGeom>
          <a:solidFill>
            <a:schemeClr val="dk1"/>
          </a:solidFill>
          <a:ln>
            <a:noFill/>
          </a:ln>
        </p:spPr>
        <p:txBody>
          <a:bodyPr spcFirstLastPara="1" wrap="square" lIns="91425" tIns="91425" rIns="91425" bIns="91425" anchor="ctr" anchorCtr="0">
            <a:noAutofit/>
          </a:bodyPr>
          <a:lstStyle/>
          <a:p>
            <a:pPr marL="0" lvl="0" indent="0" algn="ctr">
              <a:spcBef>
                <a:spcPts val="0"/>
              </a:spcBef>
              <a:spcAft>
                <a:spcPts val="0"/>
              </a:spcAft>
              <a:buNone/>
            </a:pPr>
            <a:endParaRPr sz="2600">
              <a:solidFill>
                <a:srgbClr val="FFFFFF"/>
              </a:solidFill>
              <a:latin typeface="Roboto Thin"/>
              <a:ea typeface="Roboto Thin"/>
              <a:cs typeface="Roboto Thin"/>
              <a:sym typeface="Roboto Thin"/>
            </a:endParaRPr>
          </a:p>
        </p:txBody>
      </p:sp>
      <p:sp>
        <p:nvSpPr>
          <p:cNvPr id="168" name="Shape 168"/>
          <p:cNvSpPr/>
          <p:nvPr/>
        </p:nvSpPr>
        <p:spPr>
          <a:xfrm>
            <a:off x="4411725" y="3135666"/>
            <a:ext cx="4057471" cy="1560018"/>
          </a:xfrm>
          <a:prstGeom prst="rect">
            <a:avLst/>
          </a:prstGeom>
          <a:noFill/>
          <a:ln>
            <a:noFill/>
          </a:ln>
        </p:spPr>
        <p:txBody>
          <a:bodyPr spcFirstLastPara="1" wrap="square" lIns="91425" tIns="91425" rIns="91425" bIns="91425" anchor="ctr" anchorCtr="0">
            <a:noAutofit/>
          </a:bodyPr>
          <a:lstStyle/>
          <a:p>
            <a:pPr marL="457200" lvl="0" indent="-298450">
              <a:lnSpc>
                <a:spcPct val="115000"/>
              </a:lnSpc>
              <a:spcBef>
                <a:spcPts val="0"/>
              </a:spcBef>
              <a:spcAft>
                <a:spcPts val="0"/>
              </a:spcAft>
              <a:buClr>
                <a:srgbClr val="434343"/>
              </a:buClr>
              <a:buSzPts val="1100"/>
              <a:buFont typeface="Lato"/>
              <a:buChar char="●"/>
            </a:pPr>
            <a:r>
              <a:rPr lang="es-419" sz="1100">
                <a:solidFill>
                  <a:srgbClr val="434343"/>
                </a:solidFill>
                <a:latin typeface="Lato"/>
                <a:ea typeface="Lato"/>
                <a:cs typeface="Lato"/>
                <a:sym typeface="Lato"/>
              </a:rPr>
              <a:t>Teoría Económica. (</a:t>
            </a:r>
            <a:r>
              <a:rPr lang="es-419" sz="1200">
                <a:latin typeface="Times New Roman"/>
                <a:ea typeface="Times New Roman"/>
                <a:cs typeface="Times New Roman"/>
                <a:sym typeface="Times New Roman"/>
              </a:rPr>
              <a:t>Marshall)</a:t>
            </a:r>
            <a:endParaRPr sz="1100">
              <a:solidFill>
                <a:srgbClr val="434343"/>
              </a:solidFill>
              <a:latin typeface="Lato"/>
              <a:ea typeface="Lato"/>
              <a:cs typeface="Lato"/>
              <a:sym typeface="Lato"/>
            </a:endParaRPr>
          </a:p>
          <a:p>
            <a:pPr marL="457200" lvl="0" indent="-298450" rtl="0">
              <a:lnSpc>
                <a:spcPct val="115000"/>
              </a:lnSpc>
              <a:spcBef>
                <a:spcPts val="0"/>
              </a:spcBef>
              <a:spcAft>
                <a:spcPts val="0"/>
              </a:spcAft>
              <a:buClr>
                <a:srgbClr val="434343"/>
              </a:buClr>
              <a:buSzPts val="1100"/>
              <a:buFont typeface="Lato"/>
              <a:buChar char="●"/>
            </a:pPr>
            <a:r>
              <a:rPr lang="es-419" sz="1100">
                <a:solidFill>
                  <a:srgbClr val="434343"/>
                </a:solidFill>
                <a:latin typeface="Lato"/>
                <a:ea typeface="Lato"/>
                <a:cs typeface="Lato"/>
                <a:sym typeface="Lato"/>
              </a:rPr>
              <a:t>Teoría del Consumidor. </a:t>
            </a:r>
            <a:r>
              <a:rPr lang="es-419" sz="1200">
                <a:latin typeface="Times New Roman"/>
                <a:ea typeface="Times New Roman"/>
                <a:cs typeface="Times New Roman"/>
                <a:sym typeface="Times New Roman"/>
              </a:rPr>
              <a:t>(Rosales, 2000)</a:t>
            </a:r>
            <a:endParaRPr sz="1100">
              <a:solidFill>
                <a:srgbClr val="434343"/>
              </a:solidFill>
              <a:latin typeface="Lato"/>
              <a:ea typeface="Lato"/>
              <a:cs typeface="Lato"/>
              <a:sym typeface="Lato"/>
            </a:endParaRPr>
          </a:p>
          <a:p>
            <a:pPr marL="457200" lvl="0" indent="-298450" rtl="0">
              <a:lnSpc>
                <a:spcPct val="115000"/>
              </a:lnSpc>
              <a:spcBef>
                <a:spcPts val="0"/>
              </a:spcBef>
              <a:spcAft>
                <a:spcPts val="0"/>
              </a:spcAft>
              <a:buClr>
                <a:srgbClr val="434343"/>
              </a:buClr>
              <a:buSzPts val="1100"/>
              <a:buFont typeface="Lato"/>
              <a:buChar char="●"/>
            </a:pPr>
            <a:r>
              <a:rPr lang="es-419" sz="1100">
                <a:solidFill>
                  <a:srgbClr val="434343"/>
                </a:solidFill>
                <a:latin typeface="Lato"/>
                <a:ea typeface="Lato"/>
                <a:cs typeface="Lato"/>
                <a:sym typeface="Lato"/>
              </a:rPr>
              <a:t>Teoría del Aprendizaje. </a:t>
            </a:r>
            <a:r>
              <a:rPr lang="es-419" sz="1200">
                <a:latin typeface="Times New Roman"/>
                <a:ea typeface="Times New Roman"/>
                <a:cs typeface="Times New Roman"/>
                <a:sym typeface="Times New Roman"/>
              </a:rPr>
              <a:t>(Ormod, 2005).</a:t>
            </a:r>
            <a:endParaRPr sz="1100">
              <a:solidFill>
                <a:srgbClr val="434343"/>
              </a:solidFill>
              <a:latin typeface="Lato"/>
              <a:ea typeface="Lato"/>
              <a:cs typeface="Lato"/>
              <a:sym typeface="Lato"/>
            </a:endParaRPr>
          </a:p>
          <a:p>
            <a:pPr marL="457200" lvl="0" indent="-298450" rtl="0">
              <a:lnSpc>
                <a:spcPct val="115000"/>
              </a:lnSpc>
              <a:spcBef>
                <a:spcPts val="0"/>
              </a:spcBef>
              <a:spcAft>
                <a:spcPts val="0"/>
              </a:spcAft>
              <a:buClr>
                <a:srgbClr val="434343"/>
              </a:buClr>
              <a:buSzPts val="1100"/>
              <a:buFont typeface="Lato"/>
              <a:buChar char="●"/>
            </a:pPr>
            <a:r>
              <a:rPr lang="es-419" sz="1100">
                <a:solidFill>
                  <a:srgbClr val="434343"/>
                </a:solidFill>
                <a:latin typeface="Lato"/>
                <a:ea typeface="Lato"/>
                <a:cs typeface="Lato"/>
                <a:sym typeface="Lato"/>
              </a:rPr>
              <a:t>Teoría de la Cultura del Consumidor. </a:t>
            </a:r>
            <a:r>
              <a:rPr lang="es-419" sz="1200">
                <a:latin typeface="Times New Roman"/>
                <a:ea typeface="Times New Roman"/>
                <a:cs typeface="Times New Roman"/>
                <a:sym typeface="Times New Roman"/>
              </a:rPr>
              <a:t>(Levy, 2015)</a:t>
            </a:r>
            <a:endParaRPr sz="1100">
              <a:solidFill>
                <a:srgbClr val="434343"/>
              </a:solidFill>
              <a:latin typeface="Lato"/>
              <a:ea typeface="Lato"/>
              <a:cs typeface="Lato"/>
              <a:sym typeface="Lato"/>
            </a:endParaRPr>
          </a:p>
          <a:p>
            <a:pPr marL="457200" lvl="0" indent="-298450">
              <a:lnSpc>
                <a:spcPct val="115000"/>
              </a:lnSpc>
              <a:spcBef>
                <a:spcPts val="0"/>
              </a:spcBef>
              <a:spcAft>
                <a:spcPts val="0"/>
              </a:spcAft>
              <a:buClr>
                <a:srgbClr val="434343"/>
              </a:buClr>
              <a:buSzPts val="1100"/>
              <a:buFont typeface="Lato"/>
              <a:buChar char="●"/>
            </a:pPr>
            <a:r>
              <a:rPr lang="es-419" sz="1100">
                <a:solidFill>
                  <a:srgbClr val="434343"/>
                </a:solidFill>
                <a:latin typeface="Lato"/>
                <a:ea typeface="Lato"/>
                <a:cs typeface="Lato"/>
                <a:sym typeface="Lato"/>
              </a:rPr>
              <a:t>Teoría de las Perspectivas. (Daniel Kahneman y Amos Tversky)</a:t>
            </a:r>
            <a:endParaRPr sz="1100">
              <a:solidFill>
                <a:srgbClr val="434343"/>
              </a:solidFill>
              <a:latin typeface="Lato"/>
              <a:ea typeface="Lato"/>
              <a:cs typeface="Lato"/>
              <a:sym typeface="Lato"/>
            </a:endParaRPr>
          </a:p>
        </p:txBody>
      </p:sp>
      <p:grpSp>
        <p:nvGrpSpPr>
          <p:cNvPr id="169" name="Shape 169"/>
          <p:cNvGrpSpPr/>
          <p:nvPr/>
        </p:nvGrpSpPr>
        <p:grpSpPr>
          <a:xfrm>
            <a:off x="595078" y="1541541"/>
            <a:ext cx="8136211" cy="1562933"/>
            <a:chOff x="1593000" y="2322568"/>
            <a:chExt cx="5957975" cy="643500"/>
          </a:xfrm>
        </p:grpSpPr>
        <p:sp>
          <p:nvSpPr>
            <p:cNvPr id="170" name="Shape 170"/>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 name="Shape 171"/>
            <p:cNvSpPr/>
            <p:nvPr/>
          </p:nvSpPr>
          <p:spPr>
            <a:xfrm flipH="1">
              <a:off x="2283025" y="2322575"/>
              <a:ext cx="1844400" cy="642600"/>
            </a:xfrm>
            <a:prstGeom prst="rect">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 name="Shape 172"/>
            <p:cNvSpPr/>
            <p:nvPr/>
          </p:nvSpPr>
          <p:spPr>
            <a:xfrm rot="-5400000">
              <a:off x="3501574" y="1934671"/>
              <a:ext cx="643356" cy="1419149"/>
            </a:xfrm>
            <a:prstGeom prst="flowChartOffpageConnector">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 name="Shape 173"/>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nSpc>
                  <a:spcPct val="115000"/>
                </a:lnSpc>
                <a:spcBef>
                  <a:spcPts val="0"/>
                </a:spcBef>
                <a:spcAft>
                  <a:spcPts val="0"/>
                </a:spcAft>
                <a:buNone/>
              </a:pPr>
              <a:r>
                <a:rPr lang="es-419" sz="1800">
                  <a:solidFill>
                    <a:srgbClr val="FFFFFF"/>
                  </a:solidFill>
                  <a:latin typeface="Lato"/>
                  <a:ea typeface="Lato"/>
                  <a:cs typeface="Lato"/>
                  <a:sym typeface="Lato"/>
                </a:rPr>
                <a:t>Marketing Olfativo</a:t>
              </a:r>
              <a:endParaRPr sz="1800">
                <a:solidFill>
                  <a:srgbClr val="FFFFFF"/>
                </a:solidFill>
                <a:latin typeface="Lato"/>
                <a:ea typeface="Lato"/>
                <a:cs typeface="Lato"/>
                <a:sym typeface="Lato"/>
              </a:endParaRPr>
            </a:p>
          </p:txBody>
        </p:sp>
        <p:sp>
          <p:nvSpPr>
            <p:cNvPr id="174" name="Shape 174"/>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5" name="Shape 175"/>
            <p:cNvSpPr/>
            <p:nvPr/>
          </p:nvSpPr>
          <p:spPr>
            <a:xfrm>
              <a:off x="1593000" y="2322575"/>
              <a:ext cx="690000" cy="642600"/>
            </a:xfrm>
            <a:prstGeom prst="rect">
              <a:avLst/>
            </a:prstGeom>
            <a:solidFill>
              <a:schemeClr val="dk1"/>
            </a:solidFill>
            <a:ln>
              <a:noFill/>
            </a:ln>
          </p:spPr>
          <p:txBody>
            <a:bodyPr spcFirstLastPara="1" wrap="square" lIns="91425" tIns="91425" rIns="91425" bIns="91425" anchor="ctr" anchorCtr="0">
              <a:noAutofit/>
            </a:bodyPr>
            <a:lstStyle/>
            <a:p>
              <a:pPr marL="0" lvl="0" indent="0" algn="ctr">
                <a:spcBef>
                  <a:spcPts val="0"/>
                </a:spcBef>
                <a:spcAft>
                  <a:spcPts val="0"/>
                </a:spcAft>
                <a:buNone/>
              </a:pPr>
              <a:endParaRPr sz="2600">
                <a:solidFill>
                  <a:srgbClr val="FFFFFF"/>
                </a:solidFill>
                <a:latin typeface="Roboto Thin"/>
                <a:ea typeface="Roboto Thin"/>
                <a:cs typeface="Roboto Thin"/>
                <a:sym typeface="Roboto Thin"/>
              </a:endParaRPr>
            </a:p>
          </p:txBody>
        </p:sp>
        <p:sp>
          <p:nvSpPr>
            <p:cNvPr id="176" name="Shape 176"/>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98450">
                <a:lnSpc>
                  <a:spcPct val="115000"/>
                </a:lnSpc>
                <a:spcBef>
                  <a:spcPts val="0"/>
                </a:spcBef>
                <a:spcAft>
                  <a:spcPts val="0"/>
                </a:spcAft>
                <a:buClr>
                  <a:srgbClr val="434343"/>
                </a:buClr>
                <a:buSzPts val="1100"/>
                <a:buFont typeface="Lato"/>
                <a:buChar char="●"/>
              </a:pPr>
              <a:r>
                <a:rPr lang="es-419" sz="1100">
                  <a:solidFill>
                    <a:srgbClr val="434343"/>
                  </a:solidFill>
                  <a:latin typeface="Lato"/>
                  <a:ea typeface="Lato"/>
                  <a:cs typeface="Lato"/>
                  <a:sym typeface="Lato"/>
                </a:rPr>
                <a:t>Teoría de detección de olores. (</a:t>
              </a:r>
              <a:r>
                <a:rPr lang="es-419" sz="1200">
                  <a:latin typeface="Times New Roman"/>
                  <a:ea typeface="Times New Roman"/>
                  <a:cs typeface="Times New Roman"/>
                  <a:sym typeface="Times New Roman"/>
                </a:rPr>
                <a:t>Amoore, 1974)</a:t>
              </a:r>
              <a:r>
                <a:rPr lang="es-419" sz="1100">
                  <a:solidFill>
                    <a:srgbClr val="434343"/>
                  </a:solidFill>
                  <a:latin typeface="Lato"/>
                  <a:ea typeface="Lato"/>
                  <a:cs typeface="Lato"/>
                  <a:sym typeface="Lato"/>
                </a:rPr>
                <a:t> </a:t>
              </a:r>
              <a:endParaRPr sz="1100">
                <a:solidFill>
                  <a:srgbClr val="434343"/>
                </a:solidFill>
                <a:latin typeface="Lato"/>
                <a:ea typeface="Lato"/>
                <a:cs typeface="Lato"/>
                <a:sym typeface="Lato"/>
              </a:endParaRPr>
            </a:p>
            <a:p>
              <a:pPr marL="457200" lvl="0" indent="-298450" rtl="0">
                <a:lnSpc>
                  <a:spcPct val="115000"/>
                </a:lnSpc>
                <a:spcBef>
                  <a:spcPts val="0"/>
                </a:spcBef>
                <a:spcAft>
                  <a:spcPts val="0"/>
                </a:spcAft>
                <a:buClr>
                  <a:srgbClr val="434343"/>
                </a:buClr>
                <a:buSzPts val="1100"/>
                <a:buFont typeface="Lato"/>
                <a:buChar char="●"/>
              </a:pPr>
              <a:r>
                <a:rPr lang="es-419" sz="1100">
                  <a:solidFill>
                    <a:srgbClr val="434343"/>
                  </a:solidFill>
                  <a:latin typeface="Lato"/>
                  <a:ea typeface="Lato"/>
                  <a:cs typeface="Lato"/>
                  <a:sym typeface="Lato"/>
                </a:rPr>
                <a:t>Teoría de percepción. </a:t>
              </a:r>
              <a:r>
                <a:rPr lang="es-419" sz="1200">
                  <a:latin typeface="Times New Roman"/>
                  <a:ea typeface="Times New Roman"/>
                  <a:cs typeface="Times New Roman"/>
                  <a:sym typeface="Times New Roman"/>
                </a:rPr>
                <a:t> (Bayona, 2006, p.111)</a:t>
              </a:r>
              <a:endParaRPr sz="1100">
                <a:solidFill>
                  <a:srgbClr val="434343"/>
                </a:solidFill>
                <a:latin typeface="Lato"/>
                <a:ea typeface="Lato"/>
                <a:cs typeface="Lato"/>
                <a:sym typeface="Lato"/>
              </a:endParaRPr>
            </a:p>
          </p:txBody>
        </p:sp>
      </p:grpSp>
      <p:sp>
        <p:nvSpPr>
          <p:cNvPr id="177" name="Shape 177"/>
          <p:cNvSpPr/>
          <p:nvPr/>
        </p:nvSpPr>
        <p:spPr>
          <a:xfrm>
            <a:off x="844450" y="2168513"/>
            <a:ext cx="309000" cy="309000"/>
          </a:xfrm>
          <a:prstGeom prst="ellips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8" name="Shape 178"/>
          <p:cNvSpPr/>
          <p:nvPr/>
        </p:nvSpPr>
        <p:spPr>
          <a:xfrm>
            <a:off x="844450" y="3702738"/>
            <a:ext cx="309000" cy="309000"/>
          </a:xfrm>
          <a:prstGeom prst="ellipse">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833863" y="626925"/>
            <a:ext cx="76884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419"/>
              <a:t>Marketing Olfativo</a:t>
            </a:r>
            <a:endParaRPr/>
          </a:p>
        </p:txBody>
      </p:sp>
      <p:sp>
        <p:nvSpPr>
          <p:cNvPr id="184" name="Shape 184"/>
          <p:cNvSpPr/>
          <p:nvPr/>
        </p:nvSpPr>
        <p:spPr>
          <a:xfrm rot="-686617">
            <a:off x="7191729" y="3150237"/>
            <a:ext cx="1865893" cy="77087"/>
          </a:xfrm>
          <a:prstGeom prst="roundRect">
            <a:avLst>
              <a:gd name="adj" fmla="val 50000"/>
            </a:avLst>
          </a:prstGeom>
          <a:solidFill>
            <a:srgbClr val="D9D9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5" name="Shape 185"/>
          <p:cNvSpPr/>
          <p:nvPr/>
        </p:nvSpPr>
        <p:spPr>
          <a:xfrm rot="686617" flipH="1">
            <a:off x="5414713" y="3150237"/>
            <a:ext cx="1865893" cy="77087"/>
          </a:xfrm>
          <a:prstGeom prst="roundRect">
            <a:avLst>
              <a:gd name="adj" fmla="val 50000"/>
            </a:avLst>
          </a:prstGeom>
          <a:solidFill>
            <a:srgbClr val="D9D9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186" name="Shape 186"/>
          <p:cNvGrpSpPr/>
          <p:nvPr/>
        </p:nvGrpSpPr>
        <p:grpSpPr>
          <a:xfrm>
            <a:off x="5973410" y="3224977"/>
            <a:ext cx="2369178" cy="1641651"/>
            <a:chOff x="5796625" y="2541798"/>
            <a:chExt cx="1712700" cy="1230715"/>
          </a:xfrm>
        </p:grpSpPr>
        <p:sp>
          <p:nvSpPr>
            <p:cNvPr id="187" name="Shape 187"/>
            <p:cNvSpPr/>
            <p:nvPr/>
          </p:nvSpPr>
          <p:spPr>
            <a:xfrm rot="-1789476">
              <a:off x="6572742" y="2571072"/>
              <a:ext cx="160451" cy="160451"/>
            </a:xfrm>
            <a:prstGeom prst="ellipse">
              <a:avLst/>
            </a:prstGeom>
            <a:solidFill>
              <a:srgbClr val="FFFFFF"/>
            </a:solid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8" name="Shape 188"/>
            <p:cNvSpPr txBox="1"/>
            <p:nvPr/>
          </p:nvSpPr>
          <p:spPr>
            <a:xfrm>
              <a:off x="6296613" y="2735584"/>
              <a:ext cx="696900" cy="2760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None/>
              </a:pPr>
              <a:r>
                <a:rPr lang="es-419" sz="1200" b="1">
                  <a:solidFill>
                    <a:srgbClr val="5E5E5E"/>
                  </a:solidFill>
                  <a:latin typeface="Roboto"/>
                  <a:ea typeface="Roboto"/>
                  <a:cs typeface="Roboto"/>
                  <a:sym typeface="Roboto"/>
                </a:rPr>
                <a:t>2017</a:t>
              </a:r>
              <a:endParaRPr sz="1200" b="1">
                <a:solidFill>
                  <a:srgbClr val="5E5E5E"/>
                </a:solidFill>
                <a:latin typeface="Roboto"/>
                <a:ea typeface="Roboto"/>
                <a:cs typeface="Roboto"/>
                <a:sym typeface="Roboto"/>
              </a:endParaRPr>
            </a:p>
          </p:txBody>
        </p:sp>
        <p:sp>
          <p:nvSpPr>
            <p:cNvPr id="189" name="Shape 189"/>
            <p:cNvSpPr/>
            <p:nvPr/>
          </p:nvSpPr>
          <p:spPr>
            <a:xfrm>
              <a:off x="5796625" y="3069013"/>
              <a:ext cx="1712700" cy="703500"/>
            </a:xfrm>
            <a:prstGeom prst="roundRect">
              <a:avLst>
                <a:gd name="adj" fmla="val 4485"/>
              </a:avLst>
            </a:prstGeom>
            <a:solidFill>
              <a:srgbClr val="D9D9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p:txBody>
        </p:sp>
        <p:sp>
          <p:nvSpPr>
            <p:cNvPr id="190" name="Shape 190"/>
            <p:cNvSpPr txBox="1"/>
            <p:nvPr/>
          </p:nvSpPr>
          <p:spPr>
            <a:xfrm>
              <a:off x="5840875" y="3106213"/>
              <a:ext cx="1624200" cy="6246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s-419" sz="1200">
                  <a:latin typeface="Lato"/>
                  <a:ea typeface="Lato"/>
                  <a:cs typeface="Lato"/>
                  <a:sym typeface="Lato"/>
                </a:rPr>
                <a:t>Chopra &amp; Chandra</a:t>
              </a:r>
              <a:endParaRPr sz="1200">
                <a:latin typeface="Lato"/>
                <a:ea typeface="Lato"/>
                <a:cs typeface="Lato"/>
                <a:sym typeface="Lato"/>
              </a:endParaRPr>
            </a:p>
            <a:p>
              <a:pPr marL="0" lvl="0" indent="0">
                <a:lnSpc>
                  <a:spcPct val="115000"/>
                </a:lnSpc>
                <a:spcBef>
                  <a:spcPts val="0"/>
                </a:spcBef>
                <a:spcAft>
                  <a:spcPts val="0"/>
                </a:spcAft>
                <a:buNone/>
              </a:pPr>
              <a:r>
                <a:rPr lang="es-419" sz="1200">
                  <a:latin typeface="Lato"/>
                  <a:ea typeface="Lato"/>
                  <a:cs typeface="Lato"/>
                  <a:sym typeface="Lato"/>
                </a:rPr>
                <a:t>(alimentación)</a:t>
              </a:r>
              <a:endParaRPr sz="1200">
                <a:latin typeface="Lato"/>
                <a:ea typeface="Lato"/>
                <a:cs typeface="Lato"/>
                <a:sym typeface="Lato"/>
              </a:endParaRPr>
            </a:p>
          </p:txBody>
        </p:sp>
        <p:sp>
          <p:nvSpPr>
            <p:cNvPr id="191" name="Shape 191"/>
            <p:cNvSpPr/>
            <p:nvPr/>
          </p:nvSpPr>
          <p:spPr>
            <a:xfrm>
              <a:off x="6607975" y="3004364"/>
              <a:ext cx="90000" cy="67500"/>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92" name="Shape 192"/>
          <p:cNvSpPr/>
          <p:nvPr/>
        </p:nvSpPr>
        <p:spPr>
          <a:xfrm rot="-686617">
            <a:off x="3642336" y="3150237"/>
            <a:ext cx="1865893" cy="77087"/>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3" name="Shape 193"/>
          <p:cNvSpPr/>
          <p:nvPr/>
        </p:nvSpPr>
        <p:spPr>
          <a:xfrm rot="-1736037">
            <a:off x="5314606" y="2898320"/>
            <a:ext cx="220019" cy="216014"/>
          </a:xfrm>
          <a:prstGeom prst="ellipse">
            <a:avLst/>
          </a:prstGeom>
          <a:solidFill>
            <a:srgbClr val="FFFFFF"/>
          </a:solidFill>
          <a:ln w="38100" cap="flat" cmpd="sng">
            <a:solidFill>
              <a:srgbClr val="858585"/>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4" name="Shape 194"/>
          <p:cNvSpPr txBox="1"/>
          <p:nvPr/>
        </p:nvSpPr>
        <p:spPr>
          <a:xfrm>
            <a:off x="4948882" y="2510251"/>
            <a:ext cx="964022" cy="368156"/>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None/>
            </a:pPr>
            <a:r>
              <a:rPr lang="es-419" sz="1200" b="1">
                <a:solidFill>
                  <a:srgbClr val="5E5E5E"/>
                </a:solidFill>
                <a:latin typeface="Roboto"/>
                <a:ea typeface="Roboto"/>
                <a:cs typeface="Roboto"/>
                <a:sym typeface="Roboto"/>
              </a:rPr>
              <a:t>2016</a:t>
            </a:r>
            <a:endParaRPr sz="1200" b="1">
              <a:solidFill>
                <a:srgbClr val="5E5E5E"/>
              </a:solidFill>
              <a:latin typeface="Roboto"/>
              <a:ea typeface="Roboto"/>
              <a:cs typeface="Roboto"/>
              <a:sym typeface="Roboto"/>
            </a:endParaRPr>
          </a:p>
        </p:txBody>
      </p:sp>
      <p:sp>
        <p:nvSpPr>
          <p:cNvPr id="195" name="Shape 195"/>
          <p:cNvSpPr/>
          <p:nvPr/>
        </p:nvSpPr>
        <p:spPr>
          <a:xfrm>
            <a:off x="4240037" y="1489344"/>
            <a:ext cx="2369178" cy="938399"/>
          </a:xfrm>
          <a:prstGeom prst="roundRect">
            <a:avLst>
              <a:gd name="adj" fmla="val 4485"/>
            </a:avLst>
          </a:prstGeom>
          <a:solidFill>
            <a:srgbClr val="D9D9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p:txBody>
      </p:sp>
      <p:sp>
        <p:nvSpPr>
          <p:cNvPr id="196" name="Shape 196"/>
          <p:cNvSpPr/>
          <p:nvPr/>
        </p:nvSpPr>
        <p:spPr>
          <a:xfrm rot="10800000">
            <a:off x="5362343" y="2421865"/>
            <a:ext cx="124497" cy="90038"/>
          </a:xfrm>
          <a:prstGeom prst="triangle">
            <a:avLst>
              <a:gd name="adj" fmla="val 50000"/>
            </a:avLst>
          </a:prstGeom>
          <a:solidFill>
            <a:srgbClr val="D9D9D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txBox="1"/>
          <p:nvPr/>
        </p:nvSpPr>
        <p:spPr>
          <a:xfrm>
            <a:off x="4301248" y="1538965"/>
            <a:ext cx="2246756" cy="833154"/>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s-419" sz="1200">
                <a:latin typeface="Lato"/>
                <a:ea typeface="Lato"/>
                <a:cs typeface="Lato"/>
                <a:sym typeface="Lato"/>
              </a:rPr>
              <a:t>Latasha, Tooraiven, &amp; Monishan (alimentación)</a:t>
            </a:r>
            <a:endParaRPr sz="1200">
              <a:latin typeface="Lato"/>
              <a:ea typeface="Lato"/>
              <a:cs typeface="Lato"/>
              <a:sym typeface="Lato"/>
            </a:endParaRPr>
          </a:p>
          <a:p>
            <a:pPr marL="0" lvl="0" indent="0">
              <a:lnSpc>
                <a:spcPct val="115000"/>
              </a:lnSpc>
              <a:spcBef>
                <a:spcPts val="0"/>
              </a:spcBef>
              <a:spcAft>
                <a:spcPts val="0"/>
              </a:spcAft>
              <a:buNone/>
            </a:pPr>
            <a:r>
              <a:rPr lang="es-419" sz="1200">
                <a:latin typeface="Lato"/>
                <a:ea typeface="Lato"/>
                <a:cs typeface="Lato"/>
                <a:sym typeface="Lato"/>
              </a:rPr>
              <a:t>Aradhna Krishna</a:t>
            </a:r>
            <a:endParaRPr sz="1200">
              <a:latin typeface="Lato"/>
              <a:ea typeface="Lato"/>
              <a:cs typeface="Lato"/>
              <a:sym typeface="Lato"/>
            </a:endParaRPr>
          </a:p>
        </p:txBody>
      </p:sp>
      <p:sp>
        <p:nvSpPr>
          <p:cNvPr id="198" name="Shape 198"/>
          <p:cNvSpPr/>
          <p:nvPr/>
        </p:nvSpPr>
        <p:spPr>
          <a:xfrm rot="686617" flipH="1">
            <a:off x="1855718" y="3226437"/>
            <a:ext cx="1865893" cy="77087"/>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9" name="Shape 199"/>
          <p:cNvSpPr txBox="1"/>
          <p:nvPr/>
        </p:nvSpPr>
        <p:spPr>
          <a:xfrm>
            <a:off x="3204628" y="3483469"/>
            <a:ext cx="963900" cy="3681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None/>
            </a:pPr>
            <a:r>
              <a:rPr lang="es-419" sz="1200" b="1">
                <a:solidFill>
                  <a:srgbClr val="0000FF"/>
                </a:solidFill>
                <a:latin typeface="Roboto"/>
                <a:ea typeface="Roboto"/>
                <a:cs typeface="Roboto"/>
                <a:sym typeface="Roboto"/>
              </a:rPr>
              <a:t>2015</a:t>
            </a:r>
            <a:endParaRPr sz="1200" b="1">
              <a:solidFill>
                <a:srgbClr val="0000FF"/>
              </a:solidFill>
              <a:latin typeface="Roboto"/>
              <a:ea typeface="Roboto"/>
              <a:cs typeface="Roboto"/>
              <a:sym typeface="Roboto"/>
            </a:endParaRPr>
          </a:p>
        </p:txBody>
      </p:sp>
      <p:sp>
        <p:nvSpPr>
          <p:cNvPr id="200" name="Shape 200"/>
          <p:cNvSpPr/>
          <p:nvPr/>
        </p:nvSpPr>
        <p:spPr>
          <a:xfrm rot="-1736037">
            <a:off x="3576615" y="3263032"/>
            <a:ext cx="220019" cy="216014"/>
          </a:xfrm>
          <a:prstGeom prst="ellipse">
            <a:avLst/>
          </a:prstGeom>
          <a:solidFill>
            <a:srgbClr val="FFFFFF"/>
          </a:solid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a:off x="2502047" y="3928229"/>
            <a:ext cx="2369178" cy="938399"/>
          </a:xfrm>
          <a:prstGeom prst="roundRect">
            <a:avLst>
              <a:gd name="adj" fmla="val 4485"/>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p:txBody>
      </p:sp>
      <p:sp>
        <p:nvSpPr>
          <p:cNvPr id="202" name="Shape 202"/>
          <p:cNvSpPr txBox="1"/>
          <p:nvPr/>
        </p:nvSpPr>
        <p:spPr>
          <a:xfrm>
            <a:off x="2563258" y="3923576"/>
            <a:ext cx="2246700" cy="8331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s-419" sz="1200">
                <a:solidFill>
                  <a:srgbClr val="FFFFFF"/>
                </a:solidFill>
                <a:latin typeface="Lato"/>
                <a:ea typeface="Lato"/>
                <a:cs typeface="Lato"/>
                <a:sym typeface="Lato"/>
              </a:rPr>
              <a:t>Mehrnaz, Mobarakabadi, &amp; Hamidi (hotel)</a:t>
            </a:r>
            <a:endParaRPr sz="1200">
              <a:solidFill>
                <a:srgbClr val="FFFFFF"/>
              </a:solidFill>
              <a:latin typeface="Lato"/>
              <a:ea typeface="Lato"/>
              <a:cs typeface="Lato"/>
              <a:sym typeface="Lato"/>
            </a:endParaRPr>
          </a:p>
          <a:p>
            <a:pPr marL="0" lvl="0" indent="0" algn="just" rtl="0">
              <a:lnSpc>
                <a:spcPct val="115000"/>
              </a:lnSpc>
              <a:spcBef>
                <a:spcPts val="0"/>
              </a:spcBef>
              <a:spcAft>
                <a:spcPts val="0"/>
              </a:spcAft>
              <a:buNone/>
            </a:pPr>
            <a:r>
              <a:rPr lang="es-419" sz="1200">
                <a:solidFill>
                  <a:srgbClr val="FFFFFF"/>
                </a:solidFill>
                <a:latin typeface="Lato"/>
                <a:ea typeface="Lato"/>
                <a:cs typeface="Lato"/>
                <a:sym typeface="Lato"/>
              </a:rPr>
              <a:t>Chatterjee (hotel)</a:t>
            </a:r>
            <a:endParaRPr sz="1200">
              <a:solidFill>
                <a:srgbClr val="FFFFFF"/>
              </a:solidFill>
              <a:latin typeface="Lato"/>
              <a:ea typeface="Lato"/>
              <a:cs typeface="Lato"/>
              <a:sym typeface="Lato"/>
            </a:endParaRPr>
          </a:p>
        </p:txBody>
      </p:sp>
      <p:sp>
        <p:nvSpPr>
          <p:cNvPr id="203" name="Shape 203"/>
          <p:cNvSpPr/>
          <p:nvPr/>
        </p:nvSpPr>
        <p:spPr>
          <a:xfrm>
            <a:off x="3624387" y="3841994"/>
            <a:ext cx="124497" cy="90038"/>
          </a:xfrm>
          <a:prstGeom prst="triangle">
            <a:avLst>
              <a:gd name="adj" fmla="val 50000"/>
            </a:avLst>
          </a:prstGeom>
          <a:solidFill>
            <a:srgbClr val="6AA84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Shape 204"/>
          <p:cNvSpPr/>
          <p:nvPr/>
        </p:nvSpPr>
        <p:spPr>
          <a:xfrm rot="-686617">
            <a:off x="92953" y="3150237"/>
            <a:ext cx="1865893" cy="77087"/>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a:off x="722003" y="1489344"/>
            <a:ext cx="2369178" cy="938399"/>
          </a:xfrm>
          <a:prstGeom prst="roundRect">
            <a:avLst>
              <a:gd name="adj" fmla="val 4485"/>
            </a:avLst>
          </a:prstGeom>
          <a:solidFill>
            <a:srgbClr val="3C78D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p:txBody>
      </p:sp>
      <p:sp>
        <p:nvSpPr>
          <p:cNvPr id="206" name="Shape 206"/>
          <p:cNvSpPr txBox="1"/>
          <p:nvPr/>
        </p:nvSpPr>
        <p:spPr>
          <a:xfrm>
            <a:off x="1423432" y="2510251"/>
            <a:ext cx="964022" cy="368156"/>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None/>
            </a:pPr>
            <a:r>
              <a:rPr lang="es-419" sz="1200" b="1">
                <a:solidFill>
                  <a:srgbClr val="0000FF"/>
                </a:solidFill>
                <a:latin typeface="Roboto"/>
                <a:ea typeface="Roboto"/>
                <a:cs typeface="Roboto"/>
                <a:sym typeface="Roboto"/>
              </a:rPr>
              <a:t>2014</a:t>
            </a:r>
            <a:endParaRPr sz="1200" b="1">
              <a:solidFill>
                <a:srgbClr val="0000FF"/>
              </a:solidFill>
              <a:latin typeface="Roboto"/>
              <a:ea typeface="Roboto"/>
              <a:cs typeface="Roboto"/>
              <a:sym typeface="Roboto"/>
            </a:endParaRPr>
          </a:p>
        </p:txBody>
      </p:sp>
      <p:sp>
        <p:nvSpPr>
          <p:cNvPr id="207" name="Shape 207"/>
          <p:cNvSpPr/>
          <p:nvPr/>
        </p:nvSpPr>
        <p:spPr>
          <a:xfrm rot="10800000">
            <a:off x="1844309" y="2421865"/>
            <a:ext cx="124497" cy="90038"/>
          </a:xfrm>
          <a:prstGeom prst="triangle">
            <a:avLst>
              <a:gd name="adj" fmla="val 50000"/>
            </a:avLst>
          </a:prstGeom>
          <a:solidFill>
            <a:srgbClr val="6AA84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txBox="1"/>
          <p:nvPr/>
        </p:nvSpPr>
        <p:spPr>
          <a:xfrm>
            <a:off x="783202" y="1447110"/>
            <a:ext cx="2246756" cy="833154"/>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s-419" sz="1200">
                <a:solidFill>
                  <a:srgbClr val="FFFFFF"/>
                </a:solidFill>
                <a:latin typeface="Lato"/>
                <a:ea typeface="Lato"/>
                <a:cs typeface="Lato"/>
                <a:sym typeface="Lato"/>
              </a:rPr>
              <a:t>P</a:t>
            </a:r>
            <a:r>
              <a:rPr lang="es-419" sz="1000">
                <a:solidFill>
                  <a:srgbClr val="FFFFFF"/>
                </a:solidFill>
                <a:latin typeface="Lato"/>
                <a:ea typeface="Lato"/>
                <a:cs typeface="Lato"/>
                <a:sym typeface="Lato"/>
              </a:rPr>
              <a:t>rarthana. (ventaja competitiva)</a:t>
            </a:r>
            <a:endParaRPr sz="1000">
              <a:solidFill>
                <a:srgbClr val="FFFFFF"/>
              </a:solidFill>
              <a:latin typeface="Lato"/>
              <a:ea typeface="Lato"/>
              <a:cs typeface="Lato"/>
              <a:sym typeface="Lato"/>
            </a:endParaRPr>
          </a:p>
          <a:p>
            <a:pPr marL="0" lvl="0" indent="0" rtl="0">
              <a:lnSpc>
                <a:spcPct val="100000"/>
              </a:lnSpc>
              <a:spcBef>
                <a:spcPts val="0"/>
              </a:spcBef>
              <a:spcAft>
                <a:spcPts val="0"/>
              </a:spcAft>
              <a:buNone/>
            </a:pPr>
            <a:r>
              <a:rPr lang="es-419" sz="1000">
                <a:solidFill>
                  <a:srgbClr val="FFFFFF"/>
                </a:solidFill>
                <a:latin typeface="Lato"/>
                <a:ea typeface="Lato"/>
                <a:cs typeface="Lato"/>
                <a:sym typeface="Lato"/>
              </a:rPr>
              <a:t>Moore (servicios)</a:t>
            </a:r>
            <a:endParaRPr sz="1000">
              <a:solidFill>
                <a:srgbClr val="FFFFFF"/>
              </a:solidFill>
              <a:latin typeface="Lato"/>
              <a:ea typeface="Lato"/>
              <a:cs typeface="Lato"/>
              <a:sym typeface="Lato"/>
            </a:endParaRPr>
          </a:p>
          <a:p>
            <a:pPr marL="0" lvl="0" indent="0">
              <a:lnSpc>
                <a:spcPct val="100000"/>
              </a:lnSpc>
              <a:spcBef>
                <a:spcPts val="0"/>
              </a:spcBef>
              <a:spcAft>
                <a:spcPts val="0"/>
              </a:spcAft>
              <a:buNone/>
            </a:pPr>
            <a:r>
              <a:rPr lang="es-419" sz="1000">
                <a:solidFill>
                  <a:srgbClr val="FFFFFF"/>
                </a:solidFill>
                <a:latin typeface="Lato"/>
                <a:ea typeface="Lato"/>
                <a:cs typeface="Lato"/>
                <a:sym typeface="Lato"/>
              </a:rPr>
              <a:t>Adams, Douce, Janssens, Vanrie, &amp; Petermans (producto vinos)</a:t>
            </a:r>
            <a:endParaRPr sz="1000">
              <a:solidFill>
                <a:srgbClr val="FFFFFF"/>
              </a:solidFill>
              <a:latin typeface="Lato"/>
              <a:ea typeface="Lato"/>
              <a:cs typeface="Lato"/>
              <a:sym typeface="Lato"/>
            </a:endParaRPr>
          </a:p>
        </p:txBody>
      </p:sp>
      <p:sp>
        <p:nvSpPr>
          <p:cNvPr id="209" name="Shape 209"/>
          <p:cNvSpPr/>
          <p:nvPr/>
        </p:nvSpPr>
        <p:spPr>
          <a:xfrm rot="-1736037">
            <a:off x="1792662" y="2898320"/>
            <a:ext cx="220019" cy="216014"/>
          </a:xfrm>
          <a:prstGeom prst="ellipse">
            <a:avLst/>
          </a:prstGeom>
          <a:solidFill>
            <a:schemeClr val="lt1"/>
          </a:solidFill>
          <a:ln w="38100"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0" name="Shape 210"/>
          <p:cNvSpPr txBox="1">
            <a:spLocks noGrp="1"/>
          </p:cNvSpPr>
          <p:nvPr>
            <p:ph type="title"/>
          </p:nvPr>
        </p:nvSpPr>
        <p:spPr>
          <a:xfrm>
            <a:off x="159525" y="0"/>
            <a:ext cx="76884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419" sz="1600" b="0"/>
              <a:t>Marco referencial</a:t>
            </a:r>
            <a:endParaRPr sz="1600" b="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623300" y="612650"/>
            <a:ext cx="76884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419"/>
              <a:t>Comportamiento del consumidor</a:t>
            </a:r>
            <a:endParaRPr/>
          </a:p>
        </p:txBody>
      </p:sp>
      <p:grpSp>
        <p:nvGrpSpPr>
          <p:cNvPr id="216" name="Shape 216"/>
          <p:cNvGrpSpPr/>
          <p:nvPr/>
        </p:nvGrpSpPr>
        <p:grpSpPr>
          <a:xfrm>
            <a:off x="537147" y="1476243"/>
            <a:ext cx="2909784" cy="2948884"/>
            <a:chOff x="1083025" y="1574025"/>
            <a:chExt cx="1834900" cy="1894561"/>
          </a:xfrm>
        </p:grpSpPr>
        <p:sp>
          <p:nvSpPr>
            <p:cNvPr id="217" name="Shape 217"/>
            <p:cNvSpPr txBox="1"/>
            <p:nvPr/>
          </p:nvSpPr>
          <p:spPr>
            <a:xfrm>
              <a:off x="1604274" y="1574025"/>
              <a:ext cx="624300" cy="241200"/>
            </a:xfrm>
            <a:prstGeom prst="rect">
              <a:avLst/>
            </a:prstGeom>
            <a:noFill/>
            <a:ln>
              <a:noFill/>
            </a:ln>
          </p:spPr>
          <p:txBody>
            <a:bodyPr spcFirstLastPara="1" wrap="square" lIns="91425" tIns="91425" rIns="91425" bIns="91425" anchor="t" anchorCtr="0">
              <a:noAutofit/>
            </a:bodyPr>
            <a:lstStyle/>
            <a:p>
              <a:pPr marL="0" lvl="0" indent="0" algn="r">
                <a:lnSpc>
                  <a:spcPct val="115000"/>
                </a:lnSpc>
                <a:spcBef>
                  <a:spcPts val="0"/>
                </a:spcBef>
                <a:spcAft>
                  <a:spcPts val="1600"/>
                </a:spcAft>
                <a:buNone/>
              </a:pPr>
              <a:r>
                <a:rPr lang="es-419">
                  <a:solidFill>
                    <a:srgbClr val="0C58D3"/>
                  </a:solidFill>
                  <a:latin typeface="Roboto"/>
                  <a:ea typeface="Roboto"/>
                  <a:cs typeface="Roboto"/>
                  <a:sym typeface="Roboto"/>
                </a:rPr>
                <a:t>2014</a:t>
              </a:r>
              <a:endParaRPr>
                <a:solidFill>
                  <a:srgbClr val="0C58D3"/>
                </a:solidFill>
                <a:latin typeface="Roboto"/>
                <a:ea typeface="Roboto"/>
                <a:cs typeface="Roboto"/>
                <a:sym typeface="Roboto"/>
              </a:endParaRPr>
            </a:p>
          </p:txBody>
        </p:sp>
        <p:sp>
          <p:nvSpPr>
            <p:cNvPr id="218" name="Shape 218"/>
            <p:cNvSpPr txBox="1"/>
            <p:nvPr/>
          </p:nvSpPr>
          <p:spPr>
            <a:xfrm>
              <a:off x="1235825" y="2695025"/>
              <a:ext cx="1505100" cy="446400"/>
            </a:xfrm>
            <a:prstGeom prst="rect">
              <a:avLst/>
            </a:prstGeom>
            <a:noFill/>
            <a:ln>
              <a:noFill/>
            </a:ln>
          </p:spPr>
          <p:txBody>
            <a:bodyPr spcFirstLastPara="1" wrap="square" lIns="91425" tIns="91425" rIns="91425" bIns="91425" anchor="b" anchorCtr="0">
              <a:noAutofit/>
            </a:bodyPr>
            <a:lstStyle/>
            <a:p>
              <a:pPr marL="0" lvl="0" indent="0">
                <a:lnSpc>
                  <a:spcPct val="115000"/>
                </a:lnSpc>
                <a:spcBef>
                  <a:spcPts val="0"/>
                </a:spcBef>
                <a:spcAft>
                  <a:spcPts val="0"/>
                </a:spcAft>
                <a:buNone/>
              </a:pPr>
              <a:endParaRPr sz="1000" b="1">
                <a:solidFill>
                  <a:srgbClr val="0C58D3"/>
                </a:solidFill>
                <a:latin typeface="Roboto"/>
                <a:ea typeface="Roboto"/>
                <a:cs typeface="Roboto"/>
                <a:sym typeface="Roboto"/>
              </a:endParaRPr>
            </a:p>
          </p:txBody>
        </p:sp>
        <p:sp>
          <p:nvSpPr>
            <p:cNvPr id="219" name="Shape 219"/>
            <p:cNvSpPr txBox="1"/>
            <p:nvPr/>
          </p:nvSpPr>
          <p:spPr>
            <a:xfrm>
              <a:off x="1143623" y="2731186"/>
              <a:ext cx="1545600" cy="7374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s-419">
                  <a:latin typeface="Lato"/>
                  <a:ea typeface="Lato"/>
                  <a:cs typeface="Lato"/>
                  <a:sym typeface="Lato"/>
                </a:rPr>
                <a:t>Shanyong Wang &amp; Dingtao</a:t>
              </a:r>
              <a:endParaRPr>
                <a:latin typeface="Lato"/>
                <a:ea typeface="Lato"/>
                <a:cs typeface="Lato"/>
                <a:sym typeface="Lato"/>
              </a:endParaRPr>
            </a:p>
            <a:p>
              <a:pPr marL="0" lvl="0" indent="0">
                <a:lnSpc>
                  <a:spcPct val="115000"/>
                </a:lnSpc>
                <a:spcBef>
                  <a:spcPts val="0"/>
                </a:spcBef>
                <a:spcAft>
                  <a:spcPts val="0"/>
                </a:spcAft>
                <a:buNone/>
              </a:pPr>
              <a:r>
                <a:rPr lang="es-419">
                  <a:latin typeface="Lato"/>
                  <a:ea typeface="Lato"/>
                  <a:cs typeface="Lato"/>
                  <a:sym typeface="Lato"/>
                </a:rPr>
                <a:t>Hongsmark &amp; Kjeldgaar</a:t>
              </a:r>
              <a:endParaRPr>
                <a:latin typeface="Lato"/>
                <a:ea typeface="Lato"/>
                <a:cs typeface="Lato"/>
                <a:sym typeface="Lato"/>
              </a:endParaRPr>
            </a:p>
          </p:txBody>
        </p:sp>
        <p:cxnSp>
          <p:nvCxnSpPr>
            <p:cNvPr id="220" name="Shape 220"/>
            <p:cNvCxnSpPr/>
            <p:nvPr/>
          </p:nvCxnSpPr>
          <p:spPr>
            <a:xfrm>
              <a:off x="2180202" y="1695421"/>
              <a:ext cx="718500" cy="741900"/>
            </a:xfrm>
            <a:prstGeom prst="straightConnector1">
              <a:avLst/>
            </a:prstGeom>
            <a:noFill/>
            <a:ln w="9525" cap="flat" cmpd="sng">
              <a:solidFill>
                <a:srgbClr val="0D5DDF"/>
              </a:solidFill>
              <a:prstDash val="solid"/>
              <a:round/>
              <a:headEnd type="none" w="sm" len="sm"/>
              <a:tailEnd type="none" w="sm" len="sm"/>
            </a:ln>
          </p:spPr>
        </p:cxnSp>
        <p:sp>
          <p:nvSpPr>
            <p:cNvPr id="221" name="Shape 221"/>
            <p:cNvSpPr/>
            <p:nvPr/>
          </p:nvSpPr>
          <p:spPr>
            <a:xfrm flipH="1">
              <a:off x="1083025" y="2306625"/>
              <a:ext cx="1834800" cy="143400"/>
            </a:xfrm>
            <a:prstGeom prst="parallelogram">
              <a:avLst>
                <a:gd name="adj" fmla="val 96952"/>
              </a:avLst>
            </a:prstGeom>
            <a:solidFill>
              <a:srgbClr val="0D5DDF"/>
            </a:solidFill>
            <a:ln>
              <a:noFill/>
            </a:ln>
          </p:spPr>
          <p:txBody>
            <a:bodyPr spcFirstLastPara="1" wrap="square" lIns="91425" tIns="91425" rIns="91425" bIns="91425" anchor="ctr" anchorCtr="0">
              <a:noAutofit/>
            </a:bodyPr>
            <a:lstStyle/>
            <a:p>
              <a:pPr marL="0" lvl="0" indent="0">
                <a:spcBef>
                  <a:spcPts val="0"/>
                </a:spcBef>
                <a:spcAft>
                  <a:spcPts val="0"/>
                </a:spcAft>
                <a:buNone/>
              </a:pPr>
              <a:r>
                <a:rPr lang="es-419"/>
                <a:t>  </a:t>
              </a:r>
              <a:endParaRPr/>
            </a:p>
          </p:txBody>
        </p:sp>
        <p:sp>
          <p:nvSpPr>
            <p:cNvPr id="222" name="Shape 222"/>
            <p:cNvSpPr/>
            <p:nvPr/>
          </p:nvSpPr>
          <p:spPr>
            <a:xfrm>
              <a:off x="1083125" y="2460449"/>
              <a:ext cx="1834800" cy="143400"/>
            </a:xfrm>
            <a:prstGeom prst="parallelogram">
              <a:avLst>
                <a:gd name="adj" fmla="val 96952"/>
              </a:avLst>
            </a:prstGeom>
            <a:solidFill>
              <a:srgbClr val="0944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3" name="Shape 223"/>
          <p:cNvGrpSpPr/>
          <p:nvPr/>
        </p:nvGrpSpPr>
        <p:grpSpPr>
          <a:xfrm>
            <a:off x="3247384" y="1476243"/>
            <a:ext cx="2909784" cy="2948884"/>
            <a:chOff x="1083025" y="1574025"/>
            <a:chExt cx="1834900" cy="1894561"/>
          </a:xfrm>
        </p:grpSpPr>
        <p:sp>
          <p:nvSpPr>
            <p:cNvPr id="224" name="Shape 224"/>
            <p:cNvSpPr txBox="1"/>
            <p:nvPr/>
          </p:nvSpPr>
          <p:spPr>
            <a:xfrm>
              <a:off x="1604274" y="1574025"/>
              <a:ext cx="624300" cy="241200"/>
            </a:xfrm>
            <a:prstGeom prst="rect">
              <a:avLst/>
            </a:prstGeom>
            <a:noFill/>
            <a:ln>
              <a:noFill/>
            </a:ln>
          </p:spPr>
          <p:txBody>
            <a:bodyPr spcFirstLastPara="1" wrap="square" lIns="91425" tIns="91425" rIns="91425" bIns="91425" anchor="t" anchorCtr="0">
              <a:noAutofit/>
            </a:bodyPr>
            <a:lstStyle/>
            <a:p>
              <a:pPr marL="0" lvl="0" indent="0" algn="r">
                <a:lnSpc>
                  <a:spcPct val="115000"/>
                </a:lnSpc>
                <a:spcBef>
                  <a:spcPts val="0"/>
                </a:spcBef>
                <a:spcAft>
                  <a:spcPts val="1600"/>
                </a:spcAft>
                <a:buNone/>
              </a:pPr>
              <a:r>
                <a:rPr lang="es-419">
                  <a:solidFill>
                    <a:srgbClr val="0C58D3"/>
                  </a:solidFill>
                  <a:latin typeface="Roboto"/>
                  <a:ea typeface="Roboto"/>
                  <a:cs typeface="Roboto"/>
                  <a:sym typeface="Roboto"/>
                </a:rPr>
                <a:t>2015</a:t>
              </a:r>
              <a:endParaRPr>
                <a:solidFill>
                  <a:srgbClr val="0C58D3"/>
                </a:solidFill>
                <a:latin typeface="Roboto"/>
                <a:ea typeface="Roboto"/>
                <a:cs typeface="Roboto"/>
                <a:sym typeface="Roboto"/>
              </a:endParaRPr>
            </a:p>
          </p:txBody>
        </p:sp>
        <p:sp>
          <p:nvSpPr>
            <p:cNvPr id="225" name="Shape 225"/>
            <p:cNvSpPr txBox="1"/>
            <p:nvPr/>
          </p:nvSpPr>
          <p:spPr>
            <a:xfrm>
              <a:off x="1235825" y="2695025"/>
              <a:ext cx="1505100" cy="446400"/>
            </a:xfrm>
            <a:prstGeom prst="rect">
              <a:avLst/>
            </a:prstGeom>
            <a:noFill/>
            <a:ln>
              <a:noFill/>
            </a:ln>
          </p:spPr>
          <p:txBody>
            <a:bodyPr spcFirstLastPara="1" wrap="square" lIns="91425" tIns="91425" rIns="91425" bIns="91425" anchor="b" anchorCtr="0">
              <a:noAutofit/>
            </a:bodyPr>
            <a:lstStyle/>
            <a:p>
              <a:pPr marL="0" lvl="0" indent="0">
                <a:lnSpc>
                  <a:spcPct val="115000"/>
                </a:lnSpc>
                <a:spcBef>
                  <a:spcPts val="0"/>
                </a:spcBef>
                <a:spcAft>
                  <a:spcPts val="0"/>
                </a:spcAft>
                <a:buNone/>
              </a:pPr>
              <a:endParaRPr sz="1000" b="1">
                <a:solidFill>
                  <a:srgbClr val="0C58D3"/>
                </a:solidFill>
                <a:latin typeface="Roboto"/>
                <a:ea typeface="Roboto"/>
                <a:cs typeface="Roboto"/>
                <a:sym typeface="Roboto"/>
              </a:endParaRPr>
            </a:p>
          </p:txBody>
        </p:sp>
        <p:sp>
          <p:nvSpPr>
            <p:cNvPr id="226" name="Shape 226"/>
            <p:cNvSpPr txBox="1"/>
            <p:nvPr/>
          </p:nvSpPr>
          <p:spPr>
            <a:xfrm>
              <a:off x="1143623" y="2731186"/>
              <a:ext cx="1545600" cy="7374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s-419">
                  <a:latin typeface="Lato"/>
                  <a:ea typeface="Lato"/>
                  <a:cs typeface="Lato"/>
                  <a:sym typeface="Lato"/>
                </a:rPr>
                <a:t>Krittinne Nattauvuthisit</a:t>
              </a:r>
              <a:endParaRPr>
                <a:latin typeface="Lato"/>
                <a:ea typeface="Lato"/>
                <a:cs typeface="Lato"/>
                <a:sym typeface="Lato"/>
              </a:endParaRPr>
            </a:p>
            <a:p>
              <a:pPr marL="0" lvl="0" indent="0">
                <a:lnSpc>
                  <a:spcPct val="115000"/>
                </a:lnSpc>
                <a:spcBef>
                  <a:spcPts val="0"/>
                </a:spcBef>
                <a:spcAft>
                  <a:spcPts val="0"/>
                </a:spcAft>
                <a:buNone/>
              </a:pPr>
              <a:r>
                <a:rPr lang="es-419">
                  <a:latin typeface="Lato"/>
                  <a:ea typeface="Lato"/>
                  <a:cs typeface="Lato"/>
                  <a:sym typeface="Lato"/>
                </a:rPr>
                <a:t>Haberstronh, Ulrick, Hoffmann, &amp; Brunk</a:t>
              </a:r>
              <a:endParaRPr>
                <a:latin typeface="Lato"/>
                <a:ea typeface="Lato"/>
                <a:cs typeface="Lato"/>
                <a:sym typeface="Lato"/>
              </a:endParaRPr>
            </a:p>
          </p:txBody>
        </p:sp>
        <p:cxnSp>
          <p:nvCxnSpPr>
            <p:cNvPr id="227" name="Shape 227"/>
            <p:cNvCxnSpPr/>
            <p:nvPr/>
          </p:nvCxnSpPr>
          <p:spPr>
            <a:xfrm>
              <a:off x="2180202" y="1695421"/>
              <a:ext cx="718500" cy="741900"/>
            </a:xfrm>
            <a:prstGeom prst="straightConnector1">
              <a:avLst/>
            </a:prstGeom>
            <a:noFill/>
            <a:ln w="9525" cap="flat" cmpd="sng">
              <a:solidFill>
                <a:srgbClr val="0D5DDF"/>
              </a:solidFill>
              <a:prstDash val="solid"/>
              <a:round/>
              <a:headEnd type="none" w="sm" len="sm"/>
              <a:tailEnd type="none" w="sm" len="sm"/>
            </a:ln>
          </p:spPr>
        </p:cxnSp>
        <p:sp>
          <p:nvSpPr>
            <p:cNvPr id="228" name="Shape 228"/>
            <p:cNvSpPr/>
            <p:nvPr/>
          </p:nvSpPr>
          <p:spPr>
            <a:xfrm flipH="1">
              <a:off x="1083025" y="2306625"/>
              <a:ext cx="1834800" cy="143400"/>
            </a:xfrm>
            <a:prstGeom prst="parallelogram">
              <a:avLst>
                <a:gd name="adj" fmla="val 96952"/>
              </a:avLst>
            </a:prstGeom>
            <a:solidFill>
              <a:srgbClr val="0D5DDF"/>
            </a:solidFill>
            <a:ln>
              <a:noFill/>
            </a:ln>
          </p:spPr>
          <p:txBody>
            <a:bodyPr spcFirstLastPara="1" wrap="square" lIns="91425" tIns="91425" rIns="91425" bIns="91425" anchor="ctr" anchorCtr="0">
              <a:noAutofit/>
            </a:bodyPr>
            <a:lstStyle/>
            <a:p>
              <a:pPr marL="0" lvl="0" indent="0">
                <a:spcBef>
                  <a:spcPts val="0"/>
                </a:spcBef>
                <a:spcAft>
                  <a:spcPts val="0"/>
                </a:spcAft>
                <a:buNone/>
              </a:pPr>
              <a:r>
                <a:rPr lang="es-419"/>
                <a:t>  </a:t>
              </a:r>
              <a:endParaRPr/>
            </a:p>
          </p:txBody>
        </p:sp>
        <p:sp>
          <p:nvSpPr>
            <p:cNvPr id="229" name="Shape 229"/>
            <p:cNvSpPr/>
            <p:nvPr/>
          </p:nvSpPr>
          <p:spPr>
            <a:xfrm>
              <a:off x="1083125" y="2460449"/>
              <a:ext cx="1834800" cy="143400"/>
            </a:xfrm>
            <a:prstGeom prst="parallelogram">
              <a:avLst>
                <a:gd name="adj" fmla="val 96952"/>
              </a:avLst>
            </a:prstGeom>
            <a:solidFill>
              <a:srgbClr val="0944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0" name="Shape 230"/>
          <p:cNvGrpSpPr/>
          <p:nvPr/>
        </p:nvGrpSpPr>
        <p:grpSpPr>
          <a:xfrm>
            <a:off x="5962214" y="1475136"/>
            <a:ext cx="2909784" cy="2947784"/>
            <a:chOff x="1083025" y="1574025"/>
            <a:chExt cx="1834900" cy="1893854"/>
          </a:xfrm>
        </p:grpSpPr>
        <p:sp>
          <p:nvSpPr>
            <p:cNvPr id="231" name="Shape 231"/>
            <p:cNvSpPr txBox="1"/>
            <p:nvPr/>
          </p:nvSpPr>
          <p:spPr>
            <a:xfrm>
              <a:off x="1604274" y="1574025"/>
              <a:ext cx="624300" cy="241200"/>
            </a:xfrm>
            <a:prstGeom prst="rect">
              <a:avLst/>
            </a:prstGeom>
            <a:noFill/>
            <a:ln>
              <a:noFill/>
            </a:ln>
          </p:spPr>
          <p:txBody>
            <a:bodyPr spcFirstLastPara="1" wrap="square" lIns="91425" tIns="91425" rIns="91425" bIns="91425" anchor="t" anchorCtr="0">
              <a:noAutofit/>
            </a:bodyPr>
            <a:lstStyle/>
            <a:p>
              <a:pPr marL="0" lvl="0" indent="0" algn="r">
                <a:lnSpc>
                  <a:spcPct val="115000"/>
                </a:lnSpc>
                <a:spcBef>
                  <a:spcPts val="0"/>
                </a:spcBef>
                <a:spcAft>
                  <a:spcPts val="1600"/>
                </a:spcAft>
                <a:buNone/>
              </a:pPr>
              <a:r>
                <a:rPr lang="es-419">
                  <a:solidFill>
                    <a:srgbClr val="858585"/>
                  </a:solidFill>
                  <a:latin typeface="Roboto"/>
                  <a:ea typeface="Roboto"/>
                  <a:cs typeface="Roboto"/>
                  <a:sym typeface="Roboto"/>
                </a:rPr>
                <a:t>2016</a:t>
              </a:r>
              <a:endParaRPr>
                <a:solidFill>
                  <a:srgbClr val="858585"/>
                </a:solidFill>
                <a:latin typeface="Roboto"/>
                <a:ea typeface="Roboto"/>
                <a:cs typeface="Roboto"/>
                <a:sym typeface="Roboto"/>
              </a:endParaRPr>
            </a:p>
          </p:txBody>
        </p:sp>
        <p:sp>
          <p:nvSpPr>
            <p:cNvPr id="232" name="Shape 232"/>
            <p:cNvSpPr txBox="1"/>
            <p:nvPr/>
          </p:nvSpPr>
          <p:spPr>
            <a:xfrm>
              <a:off x="1235825" y="2695025"/>
              <a:ext cx="1505100" cy="446400"/>
            </a:xfrm>
            <a:prstGeom prst="rect">
              <a:avLst/>
            </a:prstGeom>
            <a:noFill/>
            <a:ln>
              <a:noFill/>
            </a:ln>
          </p:spPr>
          <p:txBody>
            <a:bodyPr spcFirstLastPara="1" wrap="square" lIns="91425" tIns="91425" rIns="91425" bIns="91425" anchor="b" anchorCtr="0">
              <a:noAutofit/>
            </a:bodyPr>
            <a:lstStyle/>
            <a:p>
              <a:pPr marL="0" lvl="0" indent="0">
                <a:lnSpc>
                  <a:spcPct val="115000"/>
                </a:lnSpc>
                <a:spcBef>
                  <a:spcPts val="0"/>
                </a:spcBef>
                <a:spcAft>
                  <a:spcPts val="0"/>
                </a:spcAft>
                <a:buNone/>
              </a:pPr>
              <a:endParaRPr sz="1000" b="1">
                <a:solidFill>
                  <a:srgbClr val="858585"/>
                </a:solidFill>
                <a:latin typeface="Roboto"/>
                <a:ea typeface="Roboto"/>
                <a:cs typeface="Roboto"/>
                <a:sym typeface="Roboto"/>
              </a:endParaRPr>
            </a:p>
          </p:txBody>
        </p:sp>
        <p:sp>
          <p:nvSpPr>
            <p:cNvPr id="233" name="Shape 233"/>
            <p:cNvSpPr txBox="1"/>
            <p:nvPr/>
          </p:nvSpPr>
          <p:spPr>
            <a:xfrm>
              <a:off x="1143623" y="2730479"/>
              <a:ext cx="1545600" cy="7374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s-419">
                  <a:latin typeface="Lato"/>
                  <a:ea typeface="Lato"/>
                  <a:cs typeface="Lato"/>
                  <a:sym typeface="Lato"/>
                </a:rPr>
                <a:t>Nguyen, Leew, &amp; Dullaert</a:t>
              </a:r>
              <a:endParaRPr>
                <a:latin typeface="Lato"/>
                <a:ea typeface="Lato"/>
                <a:cs typeface="Lato"/>
                <a:sym typeface="Lato"/>
              </a:endParaRPr>
            </a:p>
            <a:p>
              <a:pPr marL="0" lvl="0" indent="0">
                <a:lnSpc>
                  <a:spcPct val="115000"/>
                </a:lnSpc>
                <a:spcBef>
                  <a:spcPts val="0"/>
                </a:spcBef>
                <a:spcAft>
                  <a:spcPts val="0"/>
                </a:spcAft>
                <a:buNone/>
              </a:pPr>
              <a:r>
                <a:rPr lang="es-419">
                  <a:latin typeface="Lato"/>
                  <a:ea typeface="Lato"/>
                  <a:cs typeface="Lato"/>
                  <a:sym typeface="Lato"/>
                </a:rPr>
                <a:t>Hofacker &amp; Malthousee</a:t>
              </a:r>
              <a:endParaRPr>
                <a:latin typeface="Lato"/>
                <a:ea typeface="Lato"/>
                <a:cs typeface="Lato"/>
                <a:sym typeface="Lato"/>
              </a:endParaRPr>
            </a:p>
          </p:txBody>
        </p:sp>
        <p:cxnSp>
          <p:nvCxnSpPr>
            <p:cNvPr id="234" name="Shape 234"/>
            <p:cNvCxnSpPr/>
            <p:nvPr/>
          </p:nvCxnSpPr>
          <p:spPr>
            <a:xfrm>
              <a:off x="2180202" y="1695421"/>
              <a:ext cx="718500" cy="741900"/>
            </a:xfrm>
            <a:prstGeom prst="straightConnector1">
              <a:avLst/>
            </a:prstGeom>
            <a:noFill/>
            <a:ln w="9525" cap="flat" cmpd="sng">
              <a:solidFill>
                <a:srgbClr val="C2C2C2"/>
              </a:solidFill>
              <a:prstDash val="solid"/>
              <a:round/>
              <a:headEnd type="none" w="sm" len="sm"/>
              <a:tailEnd type="none" w="sm" len="sm"/>
            </a:ln>
          </p:spPr>
        </p:cxnSp>
        <p:sp>
          <p:nvSpPr>
            <p:cNvPr id="235" name="Shape 235"/>
            <p:cNvSpPr/>
            <p:nvPr/>
          </p:nvSpPr>
          <p:spPr>
            <a:xfrm flipH="1">
              <a:off x="1083025" y="2306625"/>
              <a:ext cx="1834800" cy="143400"/>
            </a:xfrm>
            <a:prstGeom prst="parallelogram">
              <a:avLst>
                <a:gd name="adj" fmla="val 96952"/>
              </a:avLst>
            </a:prstGeom>
            <a:solidFill>
              <a:srgbClr val="C2C2C2"/>
            </a:solidFill>
            <a:ln>
              <a:noFill/>
            </a:ln>
          </p:spPr>
          <p:txBody>
            <a:bodyPr spcFirstLastPara="1" wrap="square" lIns="91425" tIns="91425" rIns="91425" bIns="91425" anchor="ctr" anchorCtr="0">
              <a:noAutofit/>
            </a:bodyPr>
            <a:lstStyle/>
            <a:p>
              <a:pPr marL="0" lvl="0" indent="0">
                <a:spcBef>
                  <a:spcPts val="0"/>
                </a:spcBef>
                <a:spcAft>
                  <a:spcPts val="0"/>
                </a:spcAft>
                <a:buNone/>
              </a:pPr>
              <a:r>
                <a:rPr lang="es-419"/>
                <a:t>  </a:t>
              </a:r>
              <a:endParaRPr/>
            </a:p>
          </p:txBody>
        </p:sp>
        <p:sp>
          <p:nvSpPr>
            <p:cNvPr id="236" name="Shape 236"/>
            <p:cNvSpPr/>
            <p:nvPr/>
          </p:nvSpPr>
          <p:spPr>
            <a:xfrm>
              <a:off x="1083125" y="2460449"/>
              <a:ext cx="1834800" cy="143400"/>
            </a:xfrm>
            <a:prstGeom prst="parallelogram">
              <a:avLst>
                <a:gd name="adj" fmla="val 96952"/>
              </a:avLst>
            </a:prstGeom>
            <a:solidFill>
              <a:srgbClr val="85858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37" name="Shape 237"/>
          <p:cNvSpPr txBox="1">
            <a:spLocks noGrp="1"/>
          </p:cNvSpPr>
          <p:nvPr>
            <p:ph type="title"/>
          </p:nvPr>
        </p:nvSpPr>
        <p:spPr>
          <a:xfrm>
            <a:off x="159525" y="0"/>
            <a:ext cx="76884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419" sz="1600" b="0"/>
              <a:t>Marco referencial</a:t>
            </a:r>
            <a:endParaRPr sz="1600" b="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636300" y="512925"/>
            <a:ext cx="9144000" cy="535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s-419" sz="2400"/>
              <a:t>Marketing olfativo vs Comportamiento del consumidor</a:t>
            </a:r>
            <a:endParaRPr sz="2400"/>
          </a:p>
        </p:txBody>
      </p:sp>
      <p:sp>
        <p:nvSpPr>
          <p:cNvPr id="243" name="Shape 243"/>
          <p:cNvSpPr/>
          <p:nvPr/>
        </p:nvSpPr>
        <p:spPr>
          <a:xfrm>
            <a:off x="4601722" y="2629401"/>
            <a:ext cx="1852842" cy="13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44" name="Shape 244"/>
          <p:cNvGrpSpPr/>
          <p:nvPr/>
        </p:nvGrpSpPr>
        <p:grpSpPr>
          <a:xfrm>
            <a:off x="4296489" y="1102925"/>
            <a:ext cx="2820179" cy="2033654"/>
            <a:chOff x="4526679" y="1552999"/>
            <a:chExt cx="2980847" cy="2033654"/>
          </a:xfrm>
        </p:grpSpPr>
        <p:grpSp>
          <p:nvGrpSpPr>
            <p:cNvPr id="245" name="Shape 245"/>
            <p:cNvGrpSpPr/>
            <p:nvPr/>
          </p:nvGrpSpPr>
          <p:grpSpPr>
            <a:xfrm>
              <a:off x="4808316" y="2800065"/>
              <a:ext cx="92400" cy="411825"/>
              <a:chOff x="845575" y="2563700"/>
              <a:chExt cx="92400" cy="411825"/>
            </a:xfrm>
          </p:grpSpPr>
          <p:cxnSp>
            <p:nvCxnSpPr>
              <p:cNvPr id="246" name="Shape 246"/>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247" name="Shape 247"/>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48" name="Shape 248"/>
            <p:cNvSpPr txBox="1"/>
            <p:nvPr/>
          </p:nvSpPr>
          <p:spPr>
            <a:xfrm>
              <a:off x="4526679" y="3215253"/>
              <a:ext cx="692700" cy="3714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None/>
              </a:pPr>
              <a:r>
                <a:rPr lang="es-419" sz="1200" b="1">
                  <a:latin typeface="Roboto"/>
                  <a:ea typeface="Roboto"/>
                  <a:cs typeface="Roboto"/>
                  <a:sym typeface="Roboto"/>
                </a:rPr>
                <a:t>2016</a:t>
              </a:r>
              <a:endParaRPr sz="1200" b="1">
                <a:latin typeface="Roboto"/>
                <a:ea typeface="Roboto"/>
                <a:cs typeface="Roboto"/>
                <a:sym typeface="Roboto"/>
              </a:endParaRPr>
            </a:p>
          </p:txBody>
        </p:sp>
        <p:sp>
          <p:nvSpPr>
            <p:cNvPr id="249" name="Shape 249"/>
            <p:cNvSpPr txBox="1"/>
            <p:nvPr/>
          </p:nvSpPr>
          <p:spPr>
            <a:xfrm>
              <a:off x="4677026" y="1552999"/>
              <a:ext cx="2830500" cy="9438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419">
                  <a:latin typeface="Lato"/>
                  <a:ea typeface="Lato"/>
                  <a:cs typeface="Lato"/>
                  <a:sym typeface="Lato"/>
                </a:rPr>
                <a:t>Balcarce</a:t>
              </a:r>
              <a:endParaRPr>
                <a:latin typeface="Lato"/>
                <a:ea typeface="Lato"/>
                <a:cs typeface="Lato"/>
                <a:sym typeface="Lato"/>
              </a:endParaRPr>
            </a:p>
            <a:p>
              <a:pPr marL="0" lvl="0" indent="0" algn="just">
                <a:spcBef>
                  <a:spcPts val="0"/>
                </a:spcBef>
                <a:spcAft>
                  <a:spcPts val="0"/>
                </a:spcAft>
                <a:buNone/>
              </a:pPr>
              <a:r>
                <a:rPr lang="es-419">
                  <a:latin typeface="Lato"/>
                  <a:ea typeface="Lato"/>
                  <a:cs typeface="Lato"/>
                  <a:sym typeface="Lato"/>
                </a:rPr>
                <a:t>Los clientes permanecen más tiempo en el establecimiento cuando tienen una experiencia agradable</a:t>
              </a:r>
              <a:endParaRPr>
                <a:latin typeface="Lato"/>
                <a:ea typeface="Lato"/>
                <a:cs typeface="Lato"/>
                <a:sym typeface="Lato"/>
              </a:endParaRPr>
            </a:p>
          </p:txBody>
        </p:sp>
      </p:grpSp>
      <p:sp>
        <p:nvSpPr>
          <p:cNvPr id="250" name="Shape 250"/>
          <p:cNvSpPr/>
          <p:nvPr/>
        </p:nvSpPr>
        <p:spPr>
          <a:xfrm>
            <a:off x="6454515" y="2629401"/>
            <a:ext cx="2222673" cy="133500"/>
          </a:xfrm>
          <a:prstGeom prst="rect">
            <a:avLst/>
          </a:prstGeom>
          <a:solidFill>
            <a:srgbClr val="1D7E7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51" name="Shape 251"/>
          <p:cNvGrpSpPr/>
          <p:nvPr/>
        </p:nvGrpSpPr>
        <p:grpSpPr>
          <a:xfrm>
            <a:off x="6102717" y="2252522"/>
            <a:ext cx="2360106" cy="1735654"/>
            <a:chOff x="6435810" y="2702596"/>
            <a:chExt cx="2494563" cy="1735654"/>
          </a:xfrm>
        </p:grpSpPr>
        <p:grpSp>
          <p:nvGrpSpPr>
            <p:cNvPr id="252" name="Shape 252"/>
            <p:cNvGrpSpPr/>
            <p:nvPr/>
          </p:nvGrpSpPr>
          <p:grpSpPr>
            <a:xfrm rot="10800000">
              <a:off x="6760035" y="3079467"/>
              <a:ext cx="92400" cy="411825"/>
              <a:chOff x="2070100" y="2563700"/>
              <a:chExt cx="92400" cy="411825"/>
            </a:xfrm>
          </p:grpSpPr>
          <p:cxnSp>
            <p:nvCxnSpPr>
              <p:cNvPr id="253" name="Shape 253"/>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254" name="Shape 254"/>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55" name="Shape 255"/>
            <p:cNvSpPr txBox="1"/>
            <p:nvPr/>
          </p:nvSpPr>
          <p:spPr>
            <a:xfrm>
              <a:off x="6435810" y="2702596"/>
              <a:ext cx="745800" cy="3714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None/>
              </a:pPr>
              <a:r>
                <a:rPr lang="es-419" sz="1200" b="1">
                  <a:latin typeface="Roboto"/>
                  <a:ea typeface="Roboto"/>
                  <a:cs typeface="Roboto"/>
                  <a:sym typeface="Roboto"/>
                </a:rPr>
                <a:t>2017</a:t>
              </a:r>
              <a:endParaRPr sz="1200" b="1">
                <a:latin typeface="Roboto"/>
                <a:ea typeface="Roboto"/>
                <a:cs typeface="Roboto"/>
                <a:sym typeface="Roboto"/>
              </a:endParaRPr>
            </a:p>
          </p:txBody>
        </p:sp>
        <p:sp>
          <p:nvSpPr>
            <p:cNvPr id="256" name="Shape 256"/>
            <p:cNvSpPr txBox="1"/>
            <p:nvPr/>
          </p:nvSpPr>
          <p:spPr>
            <a:xfrm>
              <a:off x="6676773" y="3494450"/>
              <a:ext cx="2253600" cy="9438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419">
                  <a:highlight>
                    <a:srgbClr val="FFFFFF"/>
                  </a:highlight>
                  <a:latin typeface="Lato"/>
                  <a:ea typeface="Lato"/>
                  <a:cs typeface="Lato"/>
                  <a:sym typeface="Lato"/>
                </a:rPr>
                <a:t>Kivioja </a:t>
              </a:r>
              <a:endParaRPr>
                <a:highlight>
                  <a:srgbClr val="FFFFFF"/>
                </a:highlight>
                <a:latin typeface="Lato"/>
                <a:ea typeface="Lato"/>
                <a:cs typeface="Lato"/>
                <a:sym typeface="Lato"/>
              </a:endParaRPr>
            </a:p>
            <a:p>
              <a:pPr marL="0" lvl="0" indent="0" algn="just">
                <a:spcBef>
                  <a:spcPts val="0"/>
                </a:spcBef>
                <a:spcAft>
                  <a:spcPts val="0"/>
                </a:spcAft>
                <a:buNone/>
              </a:pPr>
              <a:r>
                <a:rPr lang="es-419">
                  <a:latin typeface="Lato"/>
                  <a:ea typeface="Lato"/>
                  <a:cs typeface="Lato"/>
                  <a:sym typeface="Lato"/>
                </a:rPr>
                <a:t>Los olores que tienen una relación congruente con la categoría de producto que se vende son los que tienen un mayor impacto en las ventas</a:t>
              </a:r>
              <a:endParaRPr>
                <a:highlight>
                  <a:srgbClr val="FFFFFF"/>
                </a:highlight>
                <a:latin typeface="Lato"/>
                <a:ea typeface="Lato"/>
                <a:cs typeface="Lato"/>
                <a:sym typeface="Lato"/>
              </a:endParaRPr>
            </a:p>
          </p:txBody>
        </p:sp>
      </p:grpSp>
      <p:sp>
        <p:nvSpPr>
          <p:cNvPr id="257" name="Shape 257"/>
          <p:cNvSpPr/>
          <p:nvPr/>
        </p:nvSpPr>
        <p:spPr>
          <a:xfrm>
            <a:off x="896130" y="2629401"/>
            <a:ext cx="1852842" cy="13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258" name="Shape 258"/>
          <p:cNvGrpSpPr/>
          <p:nvPr/>
        </p:nvGrpSpPr>
        <p:grpSpPr>
          <a:xfrm>
            <a:off x="483054" y="1407726"/>
            <a:ext cx="2441630" cy="1728863"/>
            <a:chOff x="495991" y="1857800"/>
            <a:chExt cx="2580731" cy="1728863"/>
          </a:xfrm>
        </p:grpSpPr>
        <p:sp>
          <p:nvSpPr>
            <p:cNvPr id="259" name="Shape 259"/>
            <p:cNvSpPr txBox="1"/>
            <p:nvPr/>
          </p:nvSpPr>
          <p:spPr>
            <a:xfrm>
              <a:off x="495991" y="3215263"/>
              <a:ext cx="871200" cy="3714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None/>
              </a:pPr>
              <a:r>
                <a:rPr lang="es-419" sz="1200" b="1">
                  <a:latin typeface="Roboto"/>
                  <a:ea typeface="Roboto"/>
                  <a:cs typeface="Roboto"/>
                  <a:sym typeface="Roboto"/>
                </a:rPr>
                <a:t>2014</a:t>
              </a:r>
              <a:endParaRPr sz="1200" b="1">
                <a:latin typeface="Roboto"/>
                <a:ea typeface="Roboto"/>
                <a:cs typeface="Roboto"/>
                <a:sym typeface="Roboto"/>
              </a:endParaRPr>
            </a:p>
          </p:txBody>
        </p:sp>
        <p:grpSp>
          <p:nvGrpSpPr>
            <p:cNvPr id="260" name="Shape 260"/>
            <p:cNvGrpSpPr/>
            <p:nvPr/>
          </p:nvGrpSpPr>
          <p:grpSpPr>
            <a:xfrm>
              <a:off x="881025" y="2800065"/>
              <a:ext cx="92400" cy="411825"/>
              <a:chOff x="845575" y="2563700"/>
              <a:chExt cx="92400" cy="411825"/>
            </a:xfrm>
          </p:grpSpPr>
          <p:cxnSp>
            <p:nvCxnSpPr>
              <p:cNvPr id="261" name="Shape 261"/>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262" name="Shape 262"/>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63" name="Shape 263"/>
            <p:cNvSpPr txBox="1"/>
            <p:nvPr/>
          </p:nvSpPr>
          <p:spPr>
            <a:xfrm>
              <a:off x="823122" y="1857800"/>
              <a:ext cx="2253600" cy="943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1600"/>
                </a:spcAft>
                <a:buNone/>
              </a:pPr>
              <a:endParaRPr sz="800" b="1">
                <a:latin typeface="Roboto"/>
                <a:ea typeface="Roboto"/>
                <a:cs typeface="Roboto"/>
                <a:sym typeface="Roboto"/>
              </a:endParaRPr>
            </a:p>
          </p:txBody>
        </p:sp>
      </p:grpSp>
      <p:sp>
        <p:nvSpPr>
          <p:cNvPr id="264" name="Shape 264"/>
          <p:cNvSpPr/>
          <p:nvPr/>
        </p:nvSpPr>
        <p:spPr>
          <a:xfrm>
            <a:off x="2748900" y="2629400"/>
            <a:ext cx="1852800" cy="133500"/>
          </a:xfrm>
          <a:prstGeom prst="rect">
            <a:avLst/>
          </a:prstGeom>
          <a:solidFill>
            <a:srgbClr val="1D7E7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 name="Shape 265"/>
          <p:cNvSpPr txBox="1"/>
          <p:nvPr/>
        </p:nvSpPr>
        <p:spPr>
          <a:xfrm>
            <a:off x="2403239" y="2252522"/>
            <a:ext cx="705600" cy="3714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1600"/>
              </a:spcAft>
              <a:buNone/>
            </a:pPr>
            <a:r>
              <a:rPr lang="es-419" sz="1200" b="1">
                <a:latin typeface="Roboto"/>
                <a:ea typeface="Roboto"/>
                <a:cs typeface="Roboto"/>
                <a:sym typeface="Roboto"/>
              </a:rPr>
              <a:t>2015</a:t>
            </a:r>
            <a:endParaRPr sz="1200" b="1">
              <a:latin typeface="Roboto"/>
              <a:ea typeface="Roboto"/>
              <a:cs typeface="Roboto"/>
              <a:sym typeface="Roboto"/>
            </a:endParaRPr>
          </a:p>
        </p:txBody>
      </p:sp>
      <p:grpSp>
        <p:nvGrpSpPr>
          <p:cNvPr id="266" name="Shape 266"/>
          <p:cNvGrpSpPr/>
          <p:nvPr/>
        </p:nvGrpSpPr>
        <p:grpSpPr>
          <a:xfrm rot="10800000">
            <a:off x="2709257" y="2629392"/>
            <a:ext cx="87420" cy="411825"/>
            <a:chOff x="2070100" y="2563700"/>
            <a:chExt cx="92400" cy="411825"/>
          </a:xfrm>
        </p:grpSpPr>
        <p:cxnSp>
          <p:nvCxnSpPr>
            <p:cNvPr id="267" name="Shape 267"/>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268" name="Shape 268"/>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269" name="Shape 269"/>
          <p:cNvSpPr txBox="1"/>
          <p:nvPr/>
        </p:nvSpPr>
        <p:spPr>
          <a:xfrm>
            <a:off x="2637637" y="3227149"/>
            <a:ext cx="2200800" cy="5352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419">
                <a:latin typeface="Lato"/>
                <a:ea typeface="Lato"/>
                <a:cs typeface="Lato"/>
                <a:sym typeface="Lato"/>
              </a:rPr>
              <a:t>Avilés Ordóñez &amp; Calle Vásquez</a:t>
            </a:r>
            <a:endParaRPr>
              <a:latin typeface="Lato"/>
              <a:ea typeface="Lato"/>
              <a:cs typeface="Lato"/>
              <a:sym typeface="Lato"/>
            </a:endParaRPr>
          </a:p>
          <a:p>
            <a:pPr marL="0" lvl="0" indent="0" algn="just">
              <a:spcBef>
                <a:spcPts val="0"/>
              </a:spcBef>
              <a:spcAft>
                <a:spcPts val="0"/>
              </a:spcAft>
              <a:buNone/>
            </a:pPr>
            <a:r>
              <a:rPr lang="es-419">
                <a:latin typeface="Lato"/>
                <a:ea typeface="Lato"/>
                <a:cs typeface="Lato"/>
                <a:sym typeface="Lato"/>
              </a:rPr>
              <a:t>Se concluyó que los olores están fuertemente asociados a experiencias personales</a:t>
            </a:r>
            <a:endParaRPr>
              <a:latin typeface="Lato"/>
              <a:ea typeface="Lato"/>
              <a:cs typeface="Lato"/>
              <a:sym typeface="Lato"/>
            </a:endParaRPr>
          </a:p>
        </p:txBody>
      </p:sp>
      <p:sp>
        <p:nvSpPr>
          <p:cNvPr id="270" name="Shape 270"/>
          <p:cNvSpPr txBox="1"/>
          <p:nvPr/>
        </p:nvSpPr>
        <p:spPr>
          <a:xfrm>
            <a:off x="520225" y="798500"/>
            <a:ext cx="2350200" cy="5352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spcBef>
                <a:spcPts val="0"/>
              </a:spcBef>
              <a:spcAft>
                <a:spcPts val="0"/>
              </a:spcAft>
              <a:buNone/>
            </a:pPr>
            <a:endParaRPr/>
          </a:p>
          <a:p>
            <a:pPr marL="0" lvl="0" indent="0" algn="just" rtl="0">
              <a:spcBef>
                <a:spcPts val="0"/>
              </a:spcBef>
              <a:spcAft>
                <a:spcPts val="0"/>
              </a:spcAft>
              <a:buNone/>
            </a:pPr>
            <a:r>
              <a:rPr lang="es-419">
                <a:latin typeface="Lato"/>
                <a:ea typeface="Lato"/>
                <a:cs typeface="Lato"/>
                <a:sym typeface="Lato"/>
              </a:rPr>
              <a:t>Hermann, Zidansek Manja, &amp; Spangenberg, demostró que olores más sencillos son fáciles de recordación.</a:t>
            </a:r>
            <a:endParaRPr>
              <a:latin typeface="Lato"/>
              <a:ea typeface="Lato"/>
              <a:cs typeface="Lato"/>
              <a:sym typeface="Lato"/>
            </a:endParaRPr>
          </a:p>
        </p:txBody>
      </p:sp>
      <p:sp>
        <p:nvSpPr>
          <p:cNvPr id="271" name="Shape 271"/>
          <p:cNvSpPr txBox="1">
            <a:spLocks noGrp="1"/>
          </p:cNvSpPr>
          <p:nvPr>
            <p:ph type="title"/>
          </p:nvPr>
        </p:nvSpPr>
        <p:spPr>
          <a:xfrm>
            <a:off x="159525" y="0"/>
            <a:ext cx="7688400" cy="53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419" sz="1600" b="0"/>
              <a:t>Marco referencial</a:t>
            </a:r>
            <a:endParaRPr sz="1600" b="0"/>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1331</Words>
  <Application>Microsoft Office PowerPoint</Application>
  <PresentationFormat>Presentación en pantalla (16:9)</PresentationFormat>
  <Paragraphs>278</Paragraphs>
  <Slides>31</Slides>
  <Notes>31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31</vt:i4>
      </vt:variant>
    </vt:vector>
  </HeadingPairs>
  <TitlesOfParts>
    <vt:vector size="39" baseType="lpstr">
      <vt:lpstr>Roboto Thin</vt:lpstr>
      <vt:lpstr>Roboto Medium</vt:lpstr>
      <vt:lpstr>Lato</vt:lpstr>
      <vt:lpstr>Arial</vt:lpstr>
      <vt:lpstr>Times New Roman</vt:lpstr>
      <vt:lpstr>Raleway</vt:lpstr>
      <vt:lpstr>Roboto</vt:lpstr>
      <vt:lpstr>Streamline</vt:lpstr>
      <vt:lpstr>Presentación de PowerPoint</vt:lpstr>
      <vt:lpstr>Índice.</vt:lpstr>
      <vt:lpstr>Problema</vt:lpstr>
      <vt:lpstr>Objetivos</vt:lpstr>
      <vt:lpstr>Capítulo I</vt:lpstr>
      <vt:lpstr>Marco Teórico</vt:lpstr>
      <vt:lpstr>Marketing Olfativo</vt:lpstr>
      <vt:lpstr>Comportamiento del consumidor</vt:lpstr>
      <vt:lpstr>Marketing olfativo vs Comportamiento del consumidor</vt:lpstr>
      <vt:lpstr>Marco conceptual</vt:lpstr>
      <vt:lpstr>Comportamiento del consumidor </vt:lpstr>
      <vt:lpstr>Capítulo II: Marco Metodológico</vt:lpstr>
      <vt:lpstr>Metodología</vt:lpstr>
      <vt:lpstr>Hipótesis</vt:lpstr>
      <vt:lpstr>Población y localización </vt:lpstr>
      <vt:lpstr>Validez del contenido</vt:lpstr>
      <vt:lpstr>Capítulo III: Resultados</vt:lpstr>
      <vt:lpstr> Percibió algún aroma dentro del punto de venta</vt:lpstr>
      <vt:lpstr> Pudo identificar el tipo de aroma en el punto de venta</vt:lpstr>
      <vt:lpstr> Pudo identificar el tipo de aroma en el punto de venta</vt:lpstr>
      <vt:lpstr> Es para usted importante el aroma en el punto de venta </vt:lpstr>
      <vt:lpstr>El aroma percibido le motiva a que usted compre el producto </vt:lpstr>
      <vt:lpstr> El aroma que usted percibe lo asocia a alguna marca </vt:lpstr>
      <vt:lpstr>La experiencia de visitar un local aromatizada es satisfactoria </vt:lpstr>
      <vt:lpstr>Tabla Resumen Análisis Bivariado</vt:lpstr>
      <vt:lpstr>Capítulo IV </vt:lpstr>
      <vt:lpstr>Discusión</vt:lpstr>
      <vt:lpstr>Conclusiones </vt:lpstr>
      <vt:lpstr>Recomendaciones </vt:lpstr>
      <vt:lpstr>Líneas de investigación</vt:lpstr>
      <vt:lpstr>Referencias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Esteban Torres</cp:lastModifiedBy>
  <cp:revision>3</cp:revision>
  <dcterms:modified xsi:type="dcterms:W3CDTF">2018-05-24T17:58:22Z</dcterms:modified>
</cp:coreProperties>
</file>