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7" r:id="rId2"/>
    <p:sldId id="258" r:id="rId3"/>
    <p:sldId id="259" r:id="rId4"/>
    <p:sldId id="260" r:id="rId5"/>
    <p:sldId id="262" r:id="rId6"/>
    <p:sldId id="263" r:id="rId7"/>
    <p:sldId id="264" r:id="rId8"/>
    <p:sldId id="266" r:id="rId9"/>
    <p:sldId id="314" r:id="rId10"/>
    <p:sldId id="267" r:id="rId11"/>
    <p:sldId id="268" r:id="rId12"/>
    <p:sldId id="269" r:id="rId13"/>
    <p:sldId id="270" r:id="rId14"/>
    <p:sldId id="271" r:id="rId15"/>
    <p:sldId id="272" r:id="rId16"/>
    <p:sldId id="273" r:id="rId17"/>
    <p:sldId id="274" r:id="rId18"/>
    <p:sldId id="275" r:id="rId19"/>
    <p:sldId id="276" r:id="rId20"/>
    <p:sldId id="278" r:id="rId21"/>
    <p:sldId id="277" r:id="rId22"/>
    <p:sldId id="280" r:id="rId23"/>
    <p:sldId id="313" r:id="rId24"/>
    <p:sldId id="279" r:id="rId25"/>
    <p:sldId id="291" r:id="rId26"/>
    <p:sldId id="292" r:id="rId27"/>
    <p:sldId id="294" r:id="rId28"/>
    <p:sldId id="295" r:id="rId29"/>
    <p:sldId id="296" r:id="rId30"/>
    <p:sldId id="293"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09" r:id="rId44"/>
    <p:sldId id="310" r:id="rId45"/>
    <p:sldId id="282" r:id="rId46"/>
    <p:sldId id="315" r:id="rId47"/>
    <p:sldId id="283" r:id="rId48"/>
    <p:sldId id="284" r:id="rId49"/>
    <p:sldId id="287" r:id="rId50"/>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2A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0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image" Target="../media/image32.png"/><Relationship Id="rId5" Type="http://schemas.openxmlformats.org/officeDocument/2006/relationships/image" Target="../media/image36.jpeg"/><Relationship Id="rId4" Type="http://schemas.openxmlformats.org/officeDocument/2006/relationships/image" Target="../media/image35.jpeg"/></Relationships>
</file>

<file path=ppt/diagrams/_rels/data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4" Type="http://schemas.openxmlformats.org/officeDocument/2006/relationships/image" Target="../media/image4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image" Target="../media/image32.png"/><Relationship Id="rId5" Type="http://schemas.openxmlformats.org/officeDocument/2006/relationships/image" Target="../media/image36.jpeg"/><Relationship Id="rId4" Type="http://schemas.openxmlformats.org/officeDocument/2006/relationships/image" Target="../media/image3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4" Type="http://schemas.openxmlformats.org/officeDocument/2006/relationships/image" Target="../media/image4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18F236-F402-4247-9ACE-96E6F6A8621C}"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s-EC"/>
        </a:p>
      </dgm:t>
    </dgm:pt>
    <dgm:pt modelId="{309664BB-5122-4239-B9FE-F85365A2F54C}">
      <dgm:prSet phldrT="[Texto]" custT="1"/>
      <dgm:spPr>
        <a:solidFill>
          <a:schemeClr val="accent3">
            <a:lumMod val="75000"/>
          </a:schemeClr>
        </a:solidFill>
      </dgm:spPr>
      <dgm:t>
        <a:bodyPr/>
        <a:lstStyle/>
        <a:p>
          <a:r>
            <a:rPr lang="es-EC" sz="1050" dirty="0">
              <a:solidFill>
                <a:schemeClr val="tx1"/>
              </a:solidFill>
            </a:rPr>
            <a:t>Preparación de MRS, AN,AS.</a:t>
          </a:r>
        </a:p>
      </dgm:t>
    </dgm:pt>
    <dgm:pt modelId="{86E64FF6-D16C-4FE7-ABD4-FBDFD13517CC}" type="parTrans" cxnId="{CE3CCA72-24EC-4AA4-88BE-A3E1D76799A1}">
      <dgm:prSet/>
      <dgm:spPr/>
      <dgm:t>
        <a:bodyPr/>
        <a:lstStyle/>
        <a:p>
          <a:endParaRPr lang="es-EC"/>
        </a:p>
      </dgm:t>
    </dgm:pt>
    <dgm:pt modelId="{BDD995A9-260F-4CE2-88D6-364BC5A1C22C}" type="sibTrans" cxnId="{CE3CCA72-24EC-4AA4-88BE-A3E1D76799A1}">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dgm:spPr>
      <dgm:t>
        <a:bodyPr/>
        <a:lstStyle/>
        <a:p>
          <a:endParaRPr lang="es-EC"/>
        </a:p>
      </dgm:t>
    </dgm:pt>
    <dgm:pt modelId="{A3CBBB5A-0084-4F57-8CC1-92E7939D48C2}">
      <dgm:prSet phldrT="[Texto]" custT="1"/>
      <dgm:spPr>
        <a:solidFill>
          <a:srgbClr val="00B0F0"/>
        </a:solidFill>
      </dgm:spPr>
      <dgm:t>
        <a:bodyPr/>
        <a:lstStyle/>
        <a:p>
          <a:r>
            <a:rPr lang="es-EC" sz="1050" dirty="0">
              <a:solidFill>
                <a:schemeClr val="tx1"/>
              </a:solidFill>
            </a:rPr>
            <a:t>Esterilización de materiales en la Cámara de flujo laminar y llenado de cajas Petri.</a:t>
          </a:r>
        </a:p>
      </dgm:t>
    </dgm:pt>
    <dgm:pt modelId="{AC03922E-54A8-40D1-99CA-2EB13A6C033F}" type="parTrans" cxnId="{23DCB0C4-D263-4BFB-A140-B7BA970C40B0}">
      <dgm:prSet/>
      <dgm:spPr/>
      <dgm:t>
        <a:bodyPr/>
        <a:lstStyle/>
        <a:p>
          <a:endParaRPr lang="es-EC"/>
        </a:p>
      </dgm:t>
    </dgm:pt>
    <dgm:pt modelId="{56430CD1-9F33-42FC-A304-F0A7661A8557}" type="sibTrans" cxnId="{23DCB0C4-D263-4BFB-A140-B7BA970C40B0}">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dgm:spPr>
      <dgm:t>
        <a:bodyPr/>
        <a:lstStyle/>
        <a:p>
          <a:endParaRPr lang="es-EC"/>
        </a:p>
      </dgm:t>
    </dgm:pt>
    <dgm:pt modelId="{75131473-80C4-4E8D-8FB1-0CC16E0C2A86}">
      <dgm:prSet phldrT="[Texto]" custT="1"/>
      <dgm:spPr/>
      <dgm:t>
        <a:bodyPr/>
        <a:lstStyle/>
        <a:p>
          <a:r>
            <a:rPr lang="es-EC" sz="1050" dirty="0">
              <a:solidFill>
                <a:schemeClr val="tx1"/>
              </a:solidFill>
            </a:rPr>
            <a:t>Preparación y siembra de los tratamientos.</a:t>
          </a:r>
        </a:p>
      </dgm:t>
    </dgm:pt>
    <dgm:pt modelId="{693F60F5-CEBC-4539-83E1-3FCE455D94F8}" type="parTrans" cxnId="{B9B3AE33-23B5-4A7F-90E5-10E1F53CE3FA}">
      <dgm:prSet/>
      <dgm:spPr/>
      <dgm:t>
        <a:bodyPr/>
        <a:lstStyle/>
        <a:p>
          <a:endParaRPr lang="es-EC"/>
        </a:p>
      </dgm:t>
    </dgm:pt>
    <dgm:pt modelId="{B22ED3CF-65D2-4B95-9AC9-9A4083D4B17B}" type="sibTrans" cxnId="{B9B3AE33-23B5-4A7F-90E5-10E1F53CE3FA}">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dgm:spPr>
      <dgm:t>
        <a:bodyPr/>
        <a:lstStyle/>
        <a:p>
          <a:endParaRPr lang="es-EC"/>
        </a:p>
      </dgm:t>
    </dgm:pt>
    <dgm:pt modelId="{DFD30D64-F10D-4A6C-8295-E2A1B6380015}">
      <dgm:prSet phldrT="[Texto]" custT="1"/>
      <dgm:spPr>
        <a:solidFill>
          <a:srgbClr val="FFC000"/>
        </a:solidFill>
      </dgm:spPr>
      <dgm:t>
        <a:bodyPr/>
        <a:lstStyle/>
        <a:p>
          <a:r>
            <a:rPr lang="es-EC" sz="1050" dirty="0">
              <a:solidFill>
                <a:schemeClr val="tx1"/>
              </a:solidFill>
            </a:rPr>
            <a:t>Medición de pH, calentador agitador, esterilización en autoclave.</a:t>
          </a:r>
        </a:p>
      </dgm:t>
    </dgm:pt>
    <dgm:pt modelId="{76853DCA-C200-49AA-BB3F-38A4C96280EA}" type="parTrans" cxnId="{919870A1-03E6-486E-83B6-B3759DF5C72E}">
      <dgm:prSet/>
      <dgm:spPr/>
      <dgm:t>
        <a:bodyPr/>
        <a:lstStyle/>
        <a:p>
          <a:endParaRPr lang="es-EC"/>
        </a:p>
      </dgm:t>
    </dgm:pt>
    <dgm:pt modelId="{2E7C5E2B-0181-4B7D-80FD-E6429846A0DD}" type="sibTrans" cxnId="{919870A1-03E6-486E-83B6-B3759DF5C72E}">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54000" b="-54000"/>
          </a:stretch>
        </a:blipFill>
      </dgm:spPr>
      <dgm:t>
        <a:bodyPr/>
        <a:lstStyle/>
        <a:p>
          <a:endParaRPr lang="es-EC"/>
        </a:p>
      </dgm:t>
    </dgm:pt>
    <dgm:pt modelId="{23E2A519-8DCD-4D36-9299-7A7E1F6D2215}">
      <dgm:prSet phldrT="[Texto]" custT="1"/>
      <dgm:spPr>
        <a:solidFill>
          <a:schemeClr val="accent1">
            <a:lumMod val="40000"/>
            <a:lumOff val="60000"/>
          </a:schemeClr>
        </a:solidFill>
      </dgm:spPr>
      <dgm:t>
        <a:bodyPr/>
        <a:lstStyle/>
        <a:p>
          <a:r>
            <a:rPr lang="es-EC" sz="1050" dirty="0">
              <a:solidFill>
                <a:schemeClr val="tx1"/>
              </a:solidFill>
            </a:rPr>
            <a:t>Conteo de bacterias, hongos y levaduras.</a:t>
          </a:r>
        </a:p>
      </dgm:t>
    </dgm:pt>
    <dgm:pt modelId="{99DE0DB5-FD2A-4C55-8A98-F4F0C6B0CD8D}" type="parTrans" cxnId="{89C2612E-7459-42AB-A78A-326BD0E739BD}">
      <dgm:prSet/>
      <dgm:spPr/>
      <dgm:t>
        <a:bodyPr/>
        <a:lstStyle/>
        <a:p>
          <a:endParaRPr lang="es-EC"/>
        </a:p>
      </dgm:t>
    </dgm:pt>
    <dgm:pt modelId="{4369685E-225F-4C15-ACB4-5B1D927EA545}" type="sibTrans" cxnId="{89C2612E-7459-42AB-A78A-326BD0E739BD}">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6000" r="-26000"/>
          </a:stretch>
        </a:blipFill>
      </dgm:spPr>
      <dgm:t>
        <a:bodyPr/>
        <a:lstStyle/>
        <a:p>
          <a:endParaRPr lang="es-EC"/>
        </a:p>
      </dgm:t>
    </dgm:pt>
    <dgm:pt modelId="{301C3D3E-AC60-472B-A89D-1DBA63F84B6D}" type="pres">
      <dgm:prSet presAssocID="{2C18F236-F402-4247-9ACE-96E6F6A8621C}" presName="Name0" presStyleCnt="0">
        <dgm:presLayoutVars>
          <dgm:chMax val="21"/>
          <dgm:chPref val="21"/>
        </dgm:presLayoutVars>
      </dgm:prSet>
      <dgm:spPr/>
      <dgm:t>
        <a:bodyPr/>
        <a:lstStyle/>
        <a:p>
          <a:endParaRPr lang="es-EC"/>
        </a:p>
      </dgm:t>
    </dgm:pt>
    <dgm:pt modelId="{54770C59-D766-4217-B82A-3E901A2B028E}" type="pres">
      <dgm:prSet presAssocID="{309664BB-5122-4239-B9FE-F85365A2F54C}" presName="text1" presStyleCnt="0"/>
      <dgm:spPr/>
    </dgm:pt>
    <dgm:pt modelId="{B078C8EB-0D13-406A-8CB6-9F8F0E83ED8D}" type="pres">
      <dgm:prSet presAssocID="{309664BB-5122-4239-B9FE-F85365A2F54C}" presName="textRepeatNode" presStyleLbl="alignNode1" presStyleIdx="0" presStyleCnt="5" custLinFactY="-13332" custLinFactNeighborX="-2576" custLinFactNeighborY="-100000">
        <dgm:presLayoutVars>
          <dgm:chMax val="0"/>
          <dgm:chPref val="0"/>
          <dgm:bulletEnabled val="1"/>
        </dgm:presLayoutVars>
      </dgm:prSet>
      <dgm:spPr/>
      <dgm:t>
        <a:bodyPr/>
        <a:lstStyle/>
        <a:p>
          <a:endParaRPr lang="es-EC"/>
        </a:p>
      </dgm:t>
    </dgm:pt>
    <dgm:pt modelId="{2DB3C474-CAE0-495B-B52F-CB486BF7AC66}" type="pres">
      <dgm:prSet presAssocID="{309664BB-5122-4239-B9FE-F85365A2F54C}" presName="textaccent1" presStyleCnt="0"/>
      <dgm:spPr/>
    </dgm:pt>
    <dgm:pt modelId="{FF0FF98D-595D-4301-9217-DF3CE5028612}" type="pres">
      <dgm:prSet presAssocID="{309664BB-5122-4239-B9FE-F85365A2F54C}" presName="accentRepeatNode" presStyleLbl="solidAlignAcc1" presStyleIdx="0" presStyleCnt="10"/>
      <dgm:spPr/>
    </dgm:pt>
    <dgm:pt modelId="{7A6F788A-3AD5-4AF5-B6B4-3896C7AA8340}" type="pres">
      <dgm:prSet presAssocID="{BDD995A9-260F-4CE2-88D6-364BC5A1C22C}" presName="image1" presStyleCnt="0"/>
      <dgm:spPr/>
    </dgm:pt>
    <dgm:pt modelId="{2796AD20-13FE-4FBA-8FD2-BED51049E53C}" type="pres">
      <dgm:prSet presAssocID="{BDD995A9-260F-4CE2-88D6-364BC5A1C22C}" presName="imageRepeatNode" presStyleLbl="alignAcc1" presStyleIdx="0" presStyleCnt="5"/>
      <dgm:spPr/>
      <dgm:t>
        <a:bodyPr/>
        <a:lstStyle/>
        <a:p>
          <a:endParaRPr lang="es-EC"/>
        </a:p>
      </dgm:t>
    </dgm:pt>
    <dgm:pt modelId="{BC730EB9-31CD-4EA1-A1A5-0B4253BD2091}" type="pres">
      <dgm:prSet presAssocID="{BDD995A9-260F-4CE2-88D6-364BC5A1C22C}" presName="imageaccent1" presStyleCnt="0"/>
      <dgm:spPr/>
    </dgm:pt>
    <dgm:pt modelId="{3A643DF5-3689-470D-A8BA-C3B9C2D78ADA}" type="pres">
      <dgm:prSet presAssocID="{BDD995A9-260F-4CE2-88D6-364BC5A1C22C}" presName="accentRepeatNode" presStyleLbl="solidAlignAcc1" presStyleIdx="1" presStyleCnt="10"/>
      <dgm:spPr>
        <a:noFill/>
        <a:ln>
          <a:noFill/>
        </a:ln>
      </dgm:spPr>
    </dgm:pt>
    <dgm:pt modelId="{FEF88C4F-BBE3-4221-A8D6-12F58CFFE1D4}" type="pres">
      <dgm:prSet presAssocID="{DFD30D64-F10D-4A6C-8295-E2A1B6380015}" presName="text2" presStyleCnt="0"/>
      <dgm:spPr/>
    </dgm:pt>
    <dgm:pt modelId="{A13BE725-6B90-439D-898C-DF4A110BD941}" type="pres">
      <dgm:prSet presAssocID="{DFD30D64-F10D-4A6C-8295-E2A1B6380015}" presName="textRepeatNode" presStyleLbl="alignNode1" presStyleIdx="1" presStyleCnt="5" custLinFactNeighborX="-88631" custLinFactNeighborY="51699">
        <dgm:presLayoutVars>
          <dgm:chMax val="0"/>
          <dgm:chPref val="0"/>
          <dgm:bulletEnabled val="1"/>
        </dgm:presLayoutVars>
      </dgm:prSet>
      <dgm:spPr/>
      <dgm:t>
        <a:bodyPr/>
        <a:lstStyle/>
        <a:p>
          <a:endParaRPr lang="es-EC"/>
        </a:p>
      </dgm:t>
    </dgm:pt>
    <dgm:pt modelId="{7C298FFD-7146-4649-9233-CF5CF2C9D728}" type="pres">
      <dgm:prSet presAssocID="{DFD30D64-F10D-4A6C-8295-E2A1B6380015}" presName="textaccent2" presStyleCnt="0"/>
      <dgm:spPr/>
    </dgm:pt>
    <dgm:pt modelId="{FE961057-4B0E-4489-9FED-C109FC614E14}" type="pres">
      <dgm:prSet presAssocID="{DFD30D64-F10D-4A6C-8295-E2A1B6380015}" presName="accentRepeatNode" presStyleLbl="solidAlignAcc1" presStyleIdx="2" presStyleCnt="10"/>
      <dgm:spPr/>
    </dgm:pt>
    <dgm:pt modelId="{409DA8FE-5292-4E0D-A561-A49190B8D99B}" type="pres">
      <dgm:prSet presAssocID="{2E7C5E2B-0181-4B7D-80FD-E6429846A0DD}" presName="image2" presStyleCnt="0"/>
      <dgm:spPr/>
    </dgm:pt>
    <dgm:pt modelId="{E434807C-478D-4F85-96D1-6346471DEAAE}" type="pres">
      <dgm:prSet presAssocID="{2E7C5E2B-0181-4B7D-80FD-E6429846A0DD}" presName="imageRepeatNode" presStyleLbl="alignAcc1" presStyleIdx="1" presStyleCnt="5"/>
      <dgm:spPr/>
      <dgm:t>
        <a:bodyPr/>
        <a:lstStyle/>
        <a:p>
          <a:endParaRPr lang="es-EC"/>
        </a:p>
      </dgm:t>
    </dgm:pt>
    <dgm:pt modelId="{28F16D11-D6C4-4AC4-9EDD-654D75F954ED}" type="pres">
      <dgm:prSet presAssocID="{2E7C5E2B-0181-4B7D-80FD-E6429846A0DD}" presName="imageaccent2" presStyleCnt="0"/>
      <dgm:spPr/>
    </dgm:pt>
    <dgm:pt modelId="{7B7140AA-CC8F-48DF-97A0-C7A41A073D3F}" type="pres">
      <dgm:prSet presAssocID="{2E7C5E2B-0181-4B7D-80FD-E6429846A0DD}" presName="accentRepeatNode" presStyleLbl="solidAlignAcc1" presStyleIdx="3" presStyleCnt="10"/>
      <dgm:spPr>
        <a:noFill/>
        <a:ln>
          <a:noFill/>
        </a:ln>
      </dgm:spPr>
    </dgm:pt>
    <dgm:pt modelId="{2B3AC2C6-E6BC-4162-B516-BE11436972E4}" type="pres">
      <dgm:prSet presAssocID="{A3CBBB5A-0084-4F57-8CC1-92E7939D48C2}" presName="text3" presStyleCnt="0"/>
      <dgm:spPr/>
    </dgm:pt>
    <dgm:pt modelId="{294A7D72-5849-453B-9E07-1FA9123796DC}" type="pres">
      <dgm:prSet presAssocID="{A3CBBB5A-0084-4F57-8CC1-92E7939D48C2}" presName="textRepeatNode" presStyleLbl="alignNode1" presStyleIdx="2" presStyleCnt="5" custLinFactNeighborX="85109" custLinFactNeighborY="57730">
        <dgm:presLayoutVars>
          <dgm:chMax val="0"/>
          <dgm:chPref val="0"/>
          <dgm:bulletEnabled val="1"/>
        </dgm:presLayoutVars>
      </dgm:prSet>
      <dgm:spPr/>
      <dgm:t>
        <a:bodyPr/>
        <a:lstStyle/>
        <a:p>
          <a:endParaRPr lang="es-EC"/>
        </a:p>
      </dgm:t>
    </dgm:pt>
    <dgm:pt modelId="{2A0AA283-04E5-4CED-A463-0C29FD81ED03}" type="pres">
      <dgm:prSet presAssocID="{A3CBBB5A-0084-4F57-8CC1-92E7939D48C2}" presName="textaccent3" presStyleCnt="0"/>
      <dgm:spPr/>
    </dgm:pt>
    <dgm:pt modelId="{3733566B-0FDF-4A52-ADB4-7BC3F0E1ECEE}" type="pres">
      <dgm:prSet presAssocID="{A3CBBB5A-0084-4F57-8CC1-92E7939D48C2}" presName="accentRepeatNode" presStyleLbl="solidAlignAcc1" presStyleIdx="4" presStyleCnt="10"/>
      <dgm:spPr>
        <a:noFill/>
        <a:ln>
          <a:noFill/>
        </a:ln>
      </dgm:spPr>
    </dgm:pt>
    <dgm:pt modelId="{061D9BCF-1709-4A29-9EA9-46372CFC0CF6}" type="pres">
      <dgm:prSet presAssocID="{56430CD1-9F33-42FC-A304-F0A7661A8557}" presName="image3" presStyleCnt="0"/>
      <dgm:spPr/>
    </dgm:pt>
    <dgm:pt modelId="{DF0D36A4-D714-4927-9F0E-FF189A57EAC3}" type="pres">
      <dgm:prSet presAssocID="{56430CD1-9F33-42FC-A304-F0A7661A8557}" presName="imageRepeatNode" presStyleLbl="alignAcc1" presStyleIdx="2" presStyleCnt="5"/>
      <dgm:spPr/>
      <dgm:t>
        <a:bodyPr/>
        <a:lstStyle/>
        <a:p>
          <a:endParaRPr lang="es-EC"/>
        </a:p>
      </dgm:t>
    </dgm:pt>
    <dgm:pt modelId="{C5764C62-4E66-44A6-9F0A-8E9C75B32FE9}" type="pres">
      <dgm:prSet presAssocID="{56430CD1-9F33-42FC-A304-F0A7661A8557}" presName="imageaccent3" presStyleCnt="0"/>
      <dgm:spPr/>
    </dgm:pt>
    <dgm:pt modelId="{79097EAF-5DE7-4011-A6DA-7457356BAB28}" type="pres">
      <dgm:prSet presAssocID="{56430CD1-9F33-42FC-A304-F0A7661A8557}" presName="accentRepeatNode" presStyleLbl="solidAlignAcc1" presStyleIdx="5" presStyleCnt="10"/>
      <dgm:spPr>
        <a:noFill/>
        <a:ln>
          <a:noFill/>
        </a:ln>
      </dgm:spPr>
    </dgm:pt>
    <dgm:pt modelId="{DCCCF790-F2EE-42AE-9321-710380E55F69}" type="pres">
      <dgm:prSet presAssocID="{75131473-80C4-4E8D-8FB1-0CC16E0C2A86}" presName="text4" presStyleCnt="0"/>
      <dgm:spPr/>
    </dgm:pt>
    <dgm:pt modelId="{CAA74284-F8C8-4693-A276-16BAAEF619CA}" type="pres">
      <dgm:prSet presAssocID="{75131473-80C4-4E8D-8FB1-0CC16E0C2A86}" presName="textRepeatNode" presStyleLbl="alignNode1" presStyleIdx="3" presStyleCnt="5">
        <dgm:presLayoutVars>
          <dgm:chMax val="0"/>
          <dgm:chPref val="0"/>
          <dgm:bulletEnabled val="1"/>
        </dgm:presLayoutVars>
      </dgm:prSet>
      <dgm:spPr/>
      <dgm:t>
        <a:bodyPr/>
        <a:lstStyle/>
        <a:p>
          <a:endParaRPr lang="es-EC"/>
        </a:p>
      </dgm:t>
    </dgm:pt>
    <dgm:pt modelId="{881973C6-AE3D-4874-9439-CCED1828D036}" type="pres">
      <dgm:prSet presAssocID="{75131473-80C4-4E8D-8FB1-0CC16E0C2A86}" presName="textaccent4" presStyleCnt="0"/>
      <dgm:spPr/>
    </dgm:pt>
    <dgm:pt modelId="{5DBE69A3-13EC-4973-A52F-E3308F1044CD}" type="pres">
      <dgm:prSet presAssocID="{75131473-80C4-4E8D-8FB1-0CC16E0C2A86}" presName="accentRepeatNode" presStyleLbl="solidAlignAcc1" presStyleIdx="6" presStyleCnt="10"/>
      <dgm:spPr>
        <a:noFill/>
        <a:ln>
          <a:noFill/>
        </a:ln>
      </dgm:spPr>
    </dgm:pt>
    <dgm:pt modelId="{4D709ED4-FBCE-4547-833E-833C086A72FD}" type="pres">
      <dgm:prSet presAssocID="{B22ED3CF-65D2-4B95-9AC9-9A4083D4B17B}" presName="image4" presStyleCnt="0"/>
      <dgm:spPr/>
    </dgm:pt>
    <dgm:pt modelId="{1873810F-9BEF-4831-9F18-9F34C9D40AA6}" type="pres">
      <dgm:prSet presAssocID="{B22ED3CF-65D2-4B95-9AC9-9A4083D4B17B}" presName="imageRepeatNode" presStyleLbl="alignAcc1" presStyleIdx="3" presStyleCnt="5"/>
      <dgm:spPr/>
      <dgm:t>
        <a:bodyPr/>
        <a:lstStyle/>
        <a:p>
          <a:endParaRPr lang="es-EC"/>
        </a:p>
      </dgm:t>
    </dgm:pt>
    <dgm:pt modelId="{D2817BF8-6EF6-4B21-AD44-7A1A41DEC155}" type="pres">
      <dgm:prSet presAssocID="{B22ED3CF-65D2-4B95-9AC9-9A4083D4B17B}" presName="imageaccent4" presStyleCnt="0"/>
      <dgm:spPr/>
    </dgm:pt>
    <dgm:pt modelId="{FADC8980-0620-45AE-803E-5D9C45FA1711}" type="pres">
      <dgm:prSet presAssocID="{B22ED3CF-65D2-4B95-9AC9-9A4083D4B17B}" presName="accentRepeatNode" presStyleLbl="solidAlignAcc1" presStyleIdx="7" presStyleCnt="10"/>
      <dgm:spPr>
        <a:noFill/>
        <a:ln>
          <a:noFill/>
        </a:ln>
      </dgm:spPr>
    </dgm:pt>
    <dgm:pt modelId="{FEB475C3-7760-4FD0-A0A6-28830DD60B39}" type="pres">
      <dgm:prSet presAssocID="{23E2A519-8DCD-4D36-9299-7A7E1F6D2215}" presName="text5" presStyleCnt="0"/>
      <dgm:spPr/>
    </dgm:pt>
    <dgm:pt modelId="{4E020ABA-B74B-4E17-92DA-F83711377396}" type="pres">
      <dgm:prSet presAssocID="{23E2A519-8DCD-4D36-9299-7A7E1F6D2215}" presName="textRepeatNode" presStyleLbl="alignNode1" presStyleIdx="4" presStyleCnt="5">
        <dgm:presLayoutVars>
          <dgm:chMax val="0"/>
          <dgm:chPref val="0"/>
          <dgm:bulletEnabled val="1"/>
        </dgm:presLayoutVars>
      </dgm:prSet>
      <dgm:spPr/>
      <dgm:t>
        <a:bodyPr/>
        <a:lstStyle/>
        <a:p>
          <a:endParaRPr lang="es-EC"/>
        </a:p>
      </dgm:t>
    </dgm:pt>
    <dgm:pt modelId="{DA95994D-5210-4306-BEF9-3462046D17A6}" type="pres">
      <dgm:prSet presAssocID="{23E2A519-8DCD-4D36-9299-7A7E1F6D2215}" presName="textaccent5" presStyleCnt="0"/>
      <dgm:spPr/>
    </dgm:pt>
    <dgm:pt modelId="{A16E653F-64D6-48D7-A6CF-546C083C990A}" type="pres">
      <dgm:prSet presAssocID="{23E2A519-8DCD-4D36-9299-7A7E1F6D2215}" presName="accentRepeatNode" presStyleLbl="solidAlignAcc1" presStyleIdx="8" presStyleCnt="10"/>
      <dgm:spPr>
        <a:noFill/>
        <a:ln>
          <a:noFill/>
        </a:ln>
      </dgm:spPr>
    </dgm:pt>
    <dgm:pt modelId="{21DCD756-A958-4B72-B1F7-DCF58A91F9F2}" type="pres">
      <dgm:prSet presAssocID="{4369685E-225F-4C15-ACB4-5B1D927EA545}" presName="image5" presStyleCnt="0"/>
      <dgm:spPr/>
    </dgm:pt>
    <dgm:pt modelId="{5AA3F420-14DF-4D81-AB28-E5FEC84690EA}" type="pres">
      <dgm:prSet presAssocID="{4369685E-225F-4C15-ACB4-5B1D927EA545}" presName="imageRepeatNode" presStyleLbl="alignAcc1" presStyleIdx="4" presStyleCnt="5"/>
      <dgm:spPr/>
      <dgm:t>
        <a:bodyPr/>
        <a:lstStyle/>
        <a:p>
          <a:endParaRPr lang="es-EC"/>
        </a:p>
      </dgm:t>
    </dgm:pt>
    <dgm:pt modelId="{B9D2F7A8-4F85-44EB-9EE7-EFE449CB5149}" type="pres">
      <dgm:prSet presAssocID="{4369685E-225F-4C15-ACB4-5B1D927EA545}" presName="imageaccent5" presStyleCnt="0"/>
      <dgm:spPr/>
    </dgm:pt>
    <dgm:pt modelId="{0E33AECF-AAFE-494B-8A91-B0C06729B6E4}" type="pres">
      <dgm:prSet presAssocID="{4369685E-225F-4C15-ACB4-5B1D927EA545}" presName="accentRepeatNode" presStyleLbl="solidAlignAcc1" presStyleIdx="9" presStyleCnt="10"/>
      <dgm:spPr>
        <a:noFill/>
        <a:ln>
          <a:noFill/>
        </a:ln>
      </dgm:spPr>
    </dgm:pt>
  </dgm:ptLst>
  <dgm:cxnLst>
    <dgm:cxn modelId="{89C2612E-7459-42AB-A78A-326BD0E739BD}" srcId="{2C18F236-F402-4247-9ACE-96E6F6A8621C}" destId="{23E2A519-8DCD-4D36-9299-7A7E1F6D2215}" srcOrd="4" destOrd="0" parTransId="{99DE0DB5-FD2A-4C55-8A98-F4F0C6B0CD8D}" sibTransId="{4369685E-225F-4C15-ACB4-5B1D927EA545}"/>
    <dgm:cxn modelId="{F5B9BBB6-D87D-4B6F-A3AB-C2000FA7616D}" type="presOf" srcId="{56430CD1-9F33-42FC-A304-F0A7661A8557}" destId="{DF0D36A4-D714-4927-9F0E-FF189A57EAC3}" srcOrd="0" destOrd="0" presId="urn:microsoft.com/office/officeart/2008/layout/HexagonCluster"/>
    <dgm:cxn modelId="{DBC92719-D2C1-4A97-92C2-D5B8B5858D6A}" type="presOf" srcId="{2E7C5E2B-0181-4B7D-80FD-E6429846A0DD}" destId="{E434807C-478D-4F85-96D1-6346471DEAAE}" srcOrd="0" destOrd="0" presId="urn:microsoft.com/office/officeart/2008/layout/HexagonCluster"/>
    <dgm:cxn modelId="{A131E0AE-8EA9-40E4-9A55-CFA2228DB215}" type="presOf" srcId="{DFD30D64-F10D-4A6C-8295-E2A1B6380015}" destId="{A13BE725-6B90-439D-898C-DF4A110BD941}" srcOrd="0" destOrd="0" presId="urn:microsoft.com/office/officeart/2008/layout/HexagonCluster"/>
    <dgm:cxn modelId="{536F96E3-BD2B-469C-BCA8-F187E80C816E}" type="presOf" srcId="{309664BB-5122-4239-B9FE-F85365A2F54C}" destId="{B078C8EB-0D13-406A-8CB6-9F8F0E83ED8D}" srcOrd="0" destOrd="0" presId="urn:microsoft.com/office/officeart/2008/layout/HexagonCluster"/>
    <dgm:cxn modelId="{70864A68-F01F-4470-8B13-EE6FBC37F704}" type="presOf" srcId="{BDD995A9-260F-4CE2-88D6-364BC5A1C22C}" destId="{2796AD20-13FE-4FBA-8FD2-BED51049E53C}" srcOrd="0" destOrd="0" presId="urn:microsoft.com/office/officeart/2008/layout/HexagonCluster"/>
    <dgm:cxn modelId="{05522E89-C04E-4141-8A4A-399D31DE3006}" type="presOf" srcId="{4369685E-225F-4C15-ACB4-5B1D927EA545}" destId="{5AA3F420-14DF-4D81-AB28-E5FEC84690EA}" srcOrd="0" destOrd="0" presId="urn:microsoft.com/office/officeart/2008/layout/HexagonCluster"/>
    <dgm:cxn modelId="{B9B3AE33-23B5-4A7F-90E5-10E1F53CE3FA}" srcId="{2C18F236-F402-4247-9ACE-96E6F6A8621C}" destId="{75131473-80C4-4E8D-8FB1-0CC16E0C2A86}" srcOrd="3" destOrd="0" parTransId="{693F60F5-CEBC-4539-83E1-3FCE455D94F8}" sibTransId="{B22ED3CF-65D2-4B95-9AC9-9A4083D4B17B}"/>
    <dgm:cxn modelId="{CE3CCA72-24EC-4AA4-88BE-A3E1D76799A1}" srcId="{2C18F236-F402-4247-9ACE-96E6F6A8621C}" destId="{309664BB-5122-4239-B9FE-F85365A2F54C}" srcOrd="0" destOrd="0" parTransId="{86E64FF6-D16C-4FE7-ABD4-FBDFD13517CC}" sibTransId="{BDD995A9-260F-4CE2-88D6-364BC5A1C22C}"/>
    <dgm:cxn modelId="{48B16B97-1F90-4B65-91DF-2563BE457FDF}" type="presOf" srcId="{A3CBBB5A-0084-4F57-8CC1-92E7939D48C2}" destId="{294A7D72-5849-453B-9E07-1FA9123796DC}" srcOrd="0" destOrd="0" presId="urn:microsoft.com/office/officeart/2008/layout/HexagonCluster"/>
    <dgm:cxn modelId="{D02C270D-4163-4B17-8001-627BE0D01FE6}" type="presOf" srcId="{75131473-80C4-4E8D-8FB1-0CC16E0C2A86}" destId="{CAA74284-F8C8-4693-A276-16BAAEF619CA}" srcOrd="0" destOrd="0" presId="urn:microsoft.com/office/officeart/2008/layout/HexagonCluster"/>
    <dgm:cxn modelId="{F4024C33-40EF-4708-9013-8D75C361C561}" type="presOf" srcId="{23E2A519-8DCD-4D36-9299-7A7E1F6D2215}" destId="{4E020ABA-B74B-4E17-92DA-F83711377396}" srcOrd="0" destOrd="0" presId="urn:microsoft.com/office/officeart/2008/layout/HexagonCluster"/>
    <dgm:cxn modelId="{7E0F1DD2-0255-48B1-BFB7-0BDA5400ED01}" type="presOf" srcId="{B22ED3CF-65D2-4B95-9AC9-9A4083D4B17B}" destId="{1873810F-9BEF-4831-9F18-9F34C9D40AA6}" srcOrd="0" destOrd="0" presId="urn:microsoft.com/office/officeart/2008/layout/HexagonCluster"/>
    <dgm:cxn modelId="{919870A1-03E6-486E-83B6-B3759DF5C72E}" srcId="{2C18F236-F402-4247-9ACE-96E6F6A8621C}" destId="{DFD30D64-F10D-4A6C-8295-E2A1B6380015}" srcOrd="1" destOrd="0" parTransId="{76853DCA-C200-49AA-BB3F-38A4C96280EA}" sibTransId="{2E7C5E2B-0181-4B7D-80FD-E6429846A0DD}"/>
    <dgm:cxn modelId="{23DCB0C4-D263-4BFB-A140-B7BA970C40B0}" srcId="{2C18F236-F402-4247-9ACE-96E6F6A8621C}" destId="{A3CBBB5A-0084-4F57-8CC1-92E7939D48C2}" srcOrd="2" destOrd="0" parTransId="{AC03922E-54A8-40D1-99CA-2EB13A6C033F}" sibTransId="{56430CD1-9F33-42FC-A304-F0A7661A8557}"/>
    <dgm:cxn modelId="{9590A092-23B1-461A-81DA-9901031DF159}" type="presOf" srcId="{2C18F236-F402-4247-9ACE-96E6F6A8621C}" destId="{301C3D3E-AC60-472B-A89D-1DBA63F84B6D}" srcOrd="0" destOrd="0" presId="urn:microsoft.com/office/officeart/2008/layout/HexagonCluster"/>
    <dgm:cxn modelId="{48234076-048F-4D86-83AF-7425F1E38AA8}" type="presParOf" srcId="{301C3D3E-AC60-472B-A89D-1DBA63F84B6D}" destId="{54770C59-D766-4217-B82A-3E901A2B028E}" srcOrd="0" destOrd="0" presId="urn:microsoft.com/office/officeart/2008/layout/HexagonCluster"/>
    <dgm:cxn modelId="{3AA85766-9945-40AC-8F50-DD3E8F504F13}" type="presParOf" srcId="{54770C59-D766-4217-B82A-3E901A2B028E}" destId="{B078C8EB-0D13-406A-8CB6-9F8F0E83ED8D}" srcOrd="0" destOrd="0" presId="urn:microsoft.com/office/officeart/2008/layout/HexagonCluster"/>
    <dgm:cxn modelId="{9792083D-E0B8-4889-A07B-4479A0194831}" type="presParOf" srcId="{301C3D3E-AC60-472B-A89D-1DBA63F84B6D}" destId="{2DB3C474-CAE0-495B-B52F-CB486BF7AC66}" srcOrd="1" destOrd="0" presId="urn:microsoft.com/office/officeart/2008/layout/HexagonCluster"/>
    <dgm:cxn modelId="{3A7493B8-0AC9-46D1-8A32-B2F423DA2E1A}" type="presParOf" srcId="{2DB3C474-CAE0-495B-B52F-CB486BF7AC66}" destId="{FF0FF98D-595D-4301-9217-DF3CE5028612}" srcOrd="0" destOrd="0" presId="urn:microsoft.com/office/officeart/2008/layout/HexagonCluster"/>
    <dgm:cxn modelId="{44EDAD03-FEDE-45D9-A2BB-84AA20D56537}" type="presParOf" srcId="{301C3D3E-AC60-472B-A89D-1DBA63F84B6D}" destId="{7A6F788A-3AD5-4AF5-B6B4-3896C7AA8340}" srcOrd="2" destOrd="0" presId="urn:microsoft.com/office/officeart/2008/layout/HexagonCluster"/>
    <dgm:cxn modelId="{2CDCFB7D-0EA0-4D57-8E4A-5AED36350C14}" type="presParOf" srcId="{7A6F788A-3AD5-4AF5-B6B4-3896C7AA8340}" destId="{2796AD20-13FE-4FBA-8FD2-BED51049E53C}" srcOrd="0" destOrd="0" presId="urn:microsoft.com/office/officeart/2008/layout/HexagonCluster"/>
    <dgm:cxn modelId="{31B3BD52-B4F7-4921-BE1A-737488768BF9}" type="presParOf" srcId="{301C3D3E-AC60-472B-A89D-1DBA63F84B6D}" destId="{BC730EB9-31CD-4EA1-A1A5-0B4253BD2091}" srcOrd="3" destOrd="0" presId="urn:microsoft.com/office/officeart/2008/layout/HexagonCluster"/>
    <dgm:cxn modelId="{EEAC94B6-A3E2-41F1-AB33-A41BCE85A00B}" type="presParOf" srcId="{BC730EB9-31CD-4EA1-A1A5-0B4253BD2091}" destId="{3A643DF5-3689-470D-A8BA-C3B9C2D78ADA}" srcOrd="0" destOrd="0" presId="urn:microsoft.com/office/officeart/2008/layout/HexagonCluster"/>
    <dgm:cxn modelId="{33925050-D3E9-4F18-8E35-0C4DF8B603A7}" type="presParOf" srcId="{301C3D3E-AC60-472B-A89D-1DBA63F84B6D}" destId="{FEF88C4F-BBE3-4221-A8D6-12F58CFFE1D4}" srcOrd="4" destOrd="0" presId="urn:microsoft.com/office/officeart/2008/layout/HexagonCluster"/>
    <dgm:cxn modelId="{04F7DF90-32C0-40A3-AD29-5326685CE729}" type="presParOf" srcId="{FEF88C4F-BBE3-4221-A8D6-12F58CFFE1D4}" destId="{A13BE725-6B90-439D-898C-DF4A110BD941}" srcOrd="0" destOrd="0" presId="urn:microsoft.com/office/officeart/2008/layout/HexagonCluster"/>
    <dgm:cxn modelId="{300BBC7D-60C5-4AB4-80B4-486350B9A573}" type="presParOf" srcId="{301C3D3E-AC60-472B-A89D-1DBA63F84B6D}" destId="{7C298FFD-7146-4649-9233-CF5CF2C9D728}" srcOrd="5" destOrd="0" presId="urn:microsoft.com/office/officeart/2008/layout/HexagonCluster"/>
    <dgm:cxn modelId="{6D825907-51DB-40EE-B827-DE0669D47CBD}" type="presParOf" srcId="{7C298FFD-7146-4649-9233-CF5CF2C9D728}" destId="{FE961057-4B0E-4489-9FED-C109FC614E14}" srcOrd="0" destOrd="0" presId="urn:microsoft.com/office/officeart/2008/layout/HexagonCluster"/>
    <dgm:cxn modelId="{3040469E-001D-4E8A-9B70-F10801585367}" type="presParOf" srcId="{301C3D3E-AC60-472B-A89D-1DBA63F84B6D}" destId="{409DA8FE-5292-4E0D-A561-A49190B8D99B}" srcOrd="6" destOrd="0" presId="urn:microsoft.com/office/officeart/2008/layout/HexagonCluster"/>
    <dgm:cxn modelId="{435A6696-CE9A-43F3-BDC7-5FCE3CA4FFB1}" type="presParOf" srcId="{409DA8FE-5292-4E0D-A561-A49190B8D99B}" destId="{E434807C-478D-4F85-96D1-6346471DEAAE}" srcOrd="0" destOrd="0" presId="urn:microsoft.com/office/officeart/2008/layout/HexagonCluster"/>
    <dgm:cxn modelId="{C0F63568-0E21-4208-B113-DB37B34382DC}" type="presParOf" srcId="{301C3D3E-AC60-472B-A89D-1DBA63F84B6D}" destId="{28F16D11-D6C4-4AC4-9EDD-654D75F954ED}" srcOrd="7" destOrd="0" presId="urn:microsoft.com/office/officeart/2008/layout/HexagonCluster"/>
    <dgm:cxn modelId="{0BA7C866-B53C-4B8C-BDC5-7F55A8434221}" type="presParOf" srcId="{28F16D11-D6C4-4AC4-9EDD-654D75F954ED}" destId="{7B7140AA-CC8F-48DF-97A0-C7A41A073D3F}" srcOrd="0" destOrd="0" presId="urn:microsoft.com/office/officeart/2008/layout/HexagonCluster"/>
    <dgm:cxn modelId="{172ADC44-4982-492A-8B7A-05DC8567D1E2}" type="presParOf" srcId="{301C3D3E-AC60-472B-A89D-1DBA63F84B6D}" destId="{2B3AC2C6-E6BC-4162-B516-BE11436972E4}" srcOrd="8" destOrd="0" presId="urn:microsoft.com/office/officeart/2008/layout/HexagonCluster"/>
    <dgm:cxn modelId="{BB162C50-0EFA-4FB1-A240-9888ADC16E89}" type="presParOf" srcId="{2B3AC2C6-E6BC-4162-B516-BE11436972E4}" destId="{294A7D72-5849-453B-9E07-1FA9123796DC}" srcOrd="0" destOrd="0" presId="urn:microsoft.com/office/officeart/2008/layout/HexagonCluster"/>
    <dgm:cxn modelId="{79223E61-F7B1-4FF2-855C-D9E04693D0D8}" type="presParOf" srcId="{301C3D3E-AC60-472B-A89D-1DBA63F84B6D}" destId="{2A0AA283-04E5-4CED-A463-0C29FD81ED03}" srcOrd="9" destOrd="0" presId="urn:microsoft.com/office/officeart/2008/layout/HexagonCluster"/>
    <dgm:cxn modelId="{9EB0C7F1-7165-41CD-83B0-44B569AE90D8}" type="presParOf" srcId="{2A0AA283-04E5-4CED-A463-0C29FD81ED03}" destId="{3733566B-0FDF-4A52-ADB4-7BC3F0E1ECEE}" srcOrd="0" destOrd="0" presId="urn:microsoft.com/office/officeart/2008/layout/HexagonCluster"/>
    <dgm:cxn modelId="{13416C6E-04DB-4C46-9E85-9D9C3481F09B}" type="presParOf" srcId="{301C3D3E-AC60-472B-A89D-1DBA63F84B6D}" destId="{061D9BCF-1709-4A29-9EA9-46372CFC0CF6}" srcOrd="10" destOrd="0" presId="urn:microsoft.com/office/officeart/2008/layout/HexagonCluster"/>
    <dgm:cxn modelId="{219E6ADE-993C-464E-803A-084180D2D86C}" type="presParOf" srcId="{061D9BCF-1709-4A29-9EA9-46372CFC0CF6}" destId="{DF0D36A4-D714-4927-9F0E-FF189A57EAC3}" srcOrd="0" destOrd="0" presId="urn:microsoft.com/office/officeart/2008/layout/HexagonCluster"/>
    <dgm:cxn modelId="{E845F232-51AA-4F9E-9BD9-FF42FAC662A1}" type="presParOf" srcId="{301C3D3E-AC60-472B-A89D-1DBA63F84B6D}" destId="{C5764C62-4E66-44A6-9F0A-8E9C75B32FE9}" srcOrd="11" destOrd="0" presId="urn:microsoft.com/office/officeart/2008/layout/HexagonCluster"/>
    <dgm:cxn modelId="{173FA617-FEC4-40E2-922A-058C768C7902}" type="presParOf" srcId="{C5764C62-4E66-44A6-9F0A-8E9C75B32FE9}" destId="{79097EAF-5DE7-4011-A6DA-7457356BAB28}" srcOrd="0" destOrd="0" presId="urn:microsoft.com/office/officeart/2008/layout/HexagonCluster"/>
    <dgm:cxn modelId="{5FF74A31-DEF7-411F-B7A1-D8CA38A3B00E}" type="presParOf" srcId="{301C3D3E-AC60-472B-A89D-1DBA63F84B6D}" destId="{DCCCF790-F2EE-42AE-9321-710380E55F69}" srcOrd="12" destOrd="0" presId="urn:microsoft.com/office/officeart/2008/layout/HexagonCluster"/>
    <dgm:cxn modelId="{2C8346EC-9563-443C-B423-E4AEB62C2F2E}" type="presParOf" srcId="{DCCCF790-F2EE-42AE-9321-710380E55F69}" destId="{CAA74284-F8C8-4693-A276-16BAAEF619CA}" srcOrd="0" destOrd="0" presId="urn:microsoft.com/office/officeart/2008/layout/HexagonCluster"/>
    <dgm:cxn modelId="{C112F793-3283-4210-BB57-25828BB5A790}" type="presParOf" srcId="{301C3D3E-AC60-472B-A89D-1DBA63F84B6D}" destId="{881973C6-AE3D-4874-9439-CCED1828D036}" srcOrd="13" destOrd="0" presId="urn:microsoft.com/office/officeart/2008/layout/HexagonCluster"/>
    <dgm:cxn modelId="{8FBBB5A1-2BB4-4392-BFC7-EC7D206C084E}" type="presParOf" srcId="{881973C6-AE3D-4874-9439-CCED1828D036}" destId="{5DBE69A3-13EC-4973-A52F-E3308F1044CD}" srcOrd="0" destOrd="0" presId="urn:microsoft.com/office/officeart/2008/layout/HexagonCluster"/>
    <dgm:cxn modelId="{ADB484DF-BA9F-4219-ACEA-BD1036D99747}" type="presParOf" srcId="{301C3D3E-AC60-472B-A89D-1DBA63F84B6D}" destId="{4D709ED4-FBCE-4547-833E-833C086A72FD}" srcOrd="14" destOrd="0" presId="urn:microsoft.com/office/officeart/2008/layout/HexagonCluster"/>
    <dgm:cxn modelId="{353A1055-188C-4FF2-A4F2-B9E0557327BF}" type="presParOf" srcId="{4D709ED4-FBCE-4547-833E-833C086A72FD}" destId="{1873810F-9BEF-4831-9F18-9F34C9D40AA6}" srcOrd="0" destOrd="0" presId="urn:microsoft.com/office/officeart/2008/layout/HexagonCluster"/>
    <dgm:cxn modelId="{751E801F-FBCA-444B-8B02-EAC731D92688}" type="presParOf" srcId="{301C3D3E-AC60-472B-A89D-1DBA63F84B6D}" destId="{D2817BF8-6EF6-4B21-AD44-7A1A41DEC155}" srcOrd="15" destOrd="0" presId="urn:microsoft.com/office/officeart/2008/layout/HexagonCluster"/>
    <dgm:cxn modelId="{C3C571D1-D5D3-4877-9D0C-FEFC1C765CA8}" type="presParOf" srcId="{D2817BF8-6EF6-4B21-AD44-7A1A41DEC155}" destId="{FADC8980-0620-45AE-803E-5D9C45FA1711}" srcOrd="0" destOrd="0" presId="urn:microsoft.com/office/officeart/2008/layout/HexagonCluster"/>
    <dgm:cxn modelId="{FE79C742-07EB-4CEE-A85D-25AF15089CE2}" type="presParOf" srcId="{301C3D3E-AC60-472B-A89D-1DBA63F84B6D}" destId="{FEB475C3-7760-4FD0-A0A6-28830DD60B39}" srcOrd="16" destOrd="0" presId="urn:microsoft.com/office/officeart/2008/layout/HexagonCluster"/>
    <dgm:cxn modelId="{2A0B4CCC-9144-4C2F-849F-0AD3778A9FA3}" type="presParOf" srcId="{FEB475C3-7760-4FD0-A0A6-28830DD60B39}" destId="{4E020ABA-B74B-4E17-92DA-F83711377396}" srcOrd="0" destOrd="0" presId="urn:microsoft.com/office/officeart/2008/layout/HexagonCluster"/>
    <dgm:cxn modelId="{355C45DF-D3C9-47D2-8A44-F95DB56A297E}" type="presParOf" srcId="{301C3D3E-AC60-472B-A89D-1DBA63F84B6D}" destId="{DA95994D-5210-4306-BEF9-3462046D17A6}" srcOrd="17" destOrd="0" presId="urn:microsoft.com/office/officeart/2008/layout/HexagonCluster"/>
    <dgm:cxn modelId="{B1E9FB81-7E3E-4174-AA3B-31B36105C597}" type="presParOf" srcId="{DA95994D-5210-4306-BEF9-3462046D17A6}" destId="{A16E653F-64D6-48D7-A6CF-546C083C990A}" srcOrd="0" destOrd="0" presId="urn:microsoft.com/office/officeart/2008/layout/HexagonCluster"/>
    <dgm:cxn modelId="{0ED1F6FA-0212-4DC0-9ED6-D048D6749648}" type="presParOf" srcId="{301C3D3E-AC60-472B-A89D-1DBA63F84B6D}" destId="{21DCD756-A958-4B72-B1F7-DCF58A91F9F2}" srcOrd="18" destOrd="0" presId="urn:microsoft.com/office/officeart/2008/layout/HexagonCluster"/>
    <dgm:cxn modelId="{FE34E3DF-6DD8-40B5-88D7-D0F055B89CFD}" type="presParOf" srcId="{21DCD756-A958-4B72-B1F7-DCF58A91F9F2}" destId="{5AA3F420-14DF-4D81-AB28-E5FEC84690EA}" srcOrd="0" destOrd="0" presId="urn:microsoft.com/office/officeart/2008/layout/HexagonCluster"/>
    <dgm:cxn modelId="{3FA78676-9B8E-4E8E-B0D2-27931D39F282}" type="presParOf" srcId="{301C3D3E-AC60-472B-A89D-1DBA63F84B6D}" destId="{B9D2F7A8-4F85-44EB-9EE7-EFE449CB5149}" srcOrd="19" destOrd="0" presId="urn:microsoft.com/office/officeart/2008/layout/HexagonCluster"/>
    <dgm:cxn modelId="{5320DB7E-73E6-4BD9-89FD-E921F37F6FE5}" type="presParOf" srcId="{B9D2F7A8-4F85-44EB-9EE7-EFE449CB5149}" destId="{0E33AECF-AAFE-494B-8A91-B0C06729B6E4}" srcOrd="0" destOrd="0" presId="urn:microsoft.com/office/officeart/2008/layout/HexagonCluster"/>
  </dgm:cxnLst>
  <dgm:bg>
    <a:effectLst>
      <a:outerShdw blurRad="50800" dist="50800" dir="5400000" algn="ctr" rotWithShape="0">
        <a:schemeClr val="bg1"/>
      </a:outerShdw>
    </a:effect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2CAA0B0-135E-4AF9-838B-2FB885515C1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s-EC"/>
        </a:p>
      </dgm:t>
    </dgm:pt>
    <dgm:pt modelId="{FECA3405-A966-4AD3-B46F-CAA7F9638D76}">
      <dgm:prSet phldrT="[Texto]" custT="1"/>
      <dgm:spPr>
        <a:solidFill>
          <a:schemeClr val="bg2">
            <a:lumMod val="60000"/>
            <a:lumOff val="40000"/>
          </a:schemeClr>
        </a:solidFill>
      </dgm:spPr>
      <dgm:t>
        <a:bodyPr/>
        <a:lstStyle/>
        <a:p>
          <a:pPr algn="ctr">
            <a:lnSpc>
              <a:spcPct val="100000"/>
            </a:lnSpc>
            <a:spcAft>
              <a:spcPts val="0"/>
            </a:spcAft>
          </a:pPr>
          <a:r>
            <a:rPr lang="es-EC" sz="1200" b="1" dirty="0" smtClean="0">
              <a:solidFill>
                <a:schemeClr val="tx1"/>
              </a:solidFill>
              <a:latin typeface="+mn-lt"/>
            </a:rPr>
            <a:t>PESO</a:t>
          </a:r>
        </a:p>
        <a:p>
          <a:pPr algn="l">
            <a:lnSpc>
              <a:spcPct val="100000"/>
            </a:lnSpc>
            <a:spcAft>
              <a:spcPts val="0"/>
            </a:spcAft>
          </a:pPr>
          <a:r>
            <a:rPr lang="es-EC" sz="1200" dirty="0" smtClean="0">
              <a:solidFill>
                <a:schemeClr val="tx1"/>
              </a:solidFill>
              <a:latin typeface="+mn-lt"/>
            </a:rPr>
            <a:t>Peso/crisol</a:t>
          </a:r>
        </a:p>
        <a:p>
          <a:pPr algn="l">
            <a:lnSpc>
              <a:spcPct val="100000"/>
            </a:lnSpc>
            <a:spcAft>
              <a:spcPts val="0"/>
            </a:spcAft>
          </a:pPr>
          <a:r>
            <a:rPr lang="es-EC" sz="1200" dirty="0" smtClean="0">
              <a:solidFill>
                <a:schemeClr val="tx1"/>
              </a:solidFill>
              <a:latin typeface="+mn-lt"/>
            </a:rPr>
            <a:t>Encera/balanza</a:t>
          </a:r>
        </a:p>
        <a:p>
          <a:pPr algn="l">
            <a:lnSpc>
              <a:spcPct val="100000"/>
            </a:lnSpc>
            <a:spcAft>
              <a:spcPts val="0"/>
            </a:spcAft>
          </a:pPr>
          <a:r>
            <a:rPr lang="es-EC" sz="1200" dirty="0" smtClean="0">
              <a:solidFill>
                <a:schemeClr val="tx1"/>
              </a:solidFill>
              <a:latin typeface="+mn-lt"/>
            </a:rPr>
            <a:t>Peso/muestra</a:t>
          </a:r>
          <a:endParaRPr lang="es-EC" sz="1200" dirty="0">
            <a:solidFill>
              <a:schemeClr val="tx1"/>
            </a:solidFill>
          </a:endParaRPr>
        </a:p>
      </dgm:t>
    </dgm:pt>
    <dgm:pt modelId="{3B216920-E32C-41BE-8BB2-AC36B1639FC9}" type="parTrans" cxnId="{3D30F324-AF37-4A64-B219-D99E186BF45C}">
      <dgm:prSet/>
      <dgm:spPr/>
      <dgm:t>
        <a:bodyPr/>
        <a:lstStyle/>
        <a:p>
          <a:endParaRPr lang="es-EC"/>
        </a:p>
      </dgm:t>
    </dgm:pt>
    <dgm:pt modelId="{4D381EDB-377F-417C-893A-0671BA0C0600}" type="sibTrans" cxnId="{3D30F324-AF37-4A64-B219-D99E186BF45C}">
      <dgm:prSet/>
      <dgm:spPr/>
      <dgm:t>
        <a:bodyPr/>
        <a:lstStyle/>
        <a:p>
          <a:endParaRPr lang="es-EC"/>
        </a:p>
      </dgm:t>
    </dgm:pt>
    <dgm:pt modelId="{FC13B6B8-4262-47D1-9203-8E133D53AB8F}">
      <dgm:prSet phldrT="[Texto]" custT="1">
        <dgm:style>
          <a:lnRef idx="1">
            <a:schemeClr val="accent6"/>
          </a:lnRef>
          <a:fillRef idx="2">
            <a:schemeClr val="accent6"/>
          </a:fillRef>
          <a:effectRef idx="1">
            <a:schemeClr val="accent6"/>
          </a:effectRef>
          <a:fontRef idx="minor">
            <a:schemeClr val="dk1"/>
          </a:fontRef>
        </dgm:style>
      </dgm:prSet>
      <dgm:spPr/>
      <dgm:t>
        <a:bodyPr/>
        <a:lstStyle/>
        <a:p>
          <a:pPr algn="ctr">
            <a:lnSpc>
              <a:spcPct val="100000"/>
            </a:lnSpc>
            <a:spcAft>
              <a:spcPts val="0"/>
            </a:spcAft>
          </a:pPr>
          <a:r>
            <a:rPr lang="es-EC" sz="1200" b="1" dirty="0" smtClean="0"/>
            <a:t>ESTUFA</a:t>
          </a:r>
          <a:endParaRPr lang="es-EC" sz="1200" b="1" dirty="0"/>
        </a:p>
        <a:p>
          <a:pPr algn="l">
            <a:lnSpc>
              <a:spcPct val="100000"/>
            </a:lnSpc>
            <a:spcAft>
              <a:spcPts val="0"/>
            </a:spcAft>
          </a:pPr>
          <a:r>
            <a:rPr lang="es-EC" sz="1200" dirty="0" err="1" smtClean="0"/>
            <a:t>65°C</a:t>
          </a:r>
          <a:r>
            <a:rPr lang="es-EC" sz="1200" dirty="0" smtClean="0"/>
            <a:t>/</a:t>
          </a:r>
          <a:r>
            <a:rPr lang="es-EC" sz="1200" dirty="0" err="1" smtClean="0"/>
            <a:t>48h</a:t>
          </a:r>
          <a:endParaRPr lang="es-EC" sz="1200" dirty="0" smtClean="0"/>
        </a:p>
        <a:p>
          <a:pPr algn="l">
            <a:lnSpc>
              <a:spcPct val="100000"/>
            </a:lnSpc>
            <a:spcAft>
              <a:spcPts val="0"/>
            </a:spcAft>
          </a:pPr>
          <a:r>
            <a:rPr lang="es-EC" sz="1200" dirty="0" smtClean="0"/>
            <a:t>Desecador/</a:t>
          </a:r>
          <a:r>
            <a:rPr lang="es-EC" sz="1200" dirty="0" err="1" smtClean="0"/>
            <a:t>15min</a:t>
          </a:r>
          <a:endParaRPr lang="es-EC" sz="1200" dirty="0"/>
        </a:p>
        <a:p>
          <a:pPr algn="l">
            <a:lnSpc>
              <a:spcPct val="100000"/>
            </a:lnSpc>
            <a:spcAft>
              <a:spcPts val="0"/>
            </a:spcAft>
          </a:pPr>
          <a:r>
            <a:rPr lang="es-EC" sz="1200" dirty="0" smtClean="0"/>
            <a:t>Peso/crisol/muestra</a:t>
          </a:r>
          <a:endParaRPr lang="es-EC" sz="1200" dirty="0"/>
        </a:p>
      </dgm:t>
    </dgm:pt>
    <dgm:pt modelId="{E78202AC-5D7E-4F51-8532-1213751B9056}" type="parTrans" cxnId="{1BE6F295-D74F-44C0-B977-5057F3B1DE3A}">
      <dgm:prSet/>
      <dgm:spPr/>
      <dgm:t>
        <a:bodyPr/>
        <a:lstStyle/>
        <a:p>
          <a:endParaRPr lang="es-EC"/>
        </a:p>
      </dgm:t>
    </dgm:pt>
    <dgm:pt modelId="{B015151C-EAC1-4822-9CA2-AF72600B3EE8}" type="sibTrans" cxnId="{1BE6F295-D74F-44C0-B977-5057F3B1DE3A}">
      <dgm:prSet/>
      <dgm:spPr/>
      <dgm:t>
        <a:bodyPr/>
        <a:lstStyle/>
        <a:p>
          <a:endParaRPr lang="es-EC"/>
        </a:p>
      </dgm:t>
    </dgm:pt>
    <dgm:pt modelId="{50EC8F57-6201-4D68-BC53-6A03A0B455CB}">
      <dgm:prSet phldrT="[Texto]" custT="1"/>
      <dgm:spPr>
        <a:solidFill>
          <a:srgbClr val="FFFF00">
            <a:tint val="66000"/>
            <a:satMod val="160000"/>
          </a:srgbClr>
        </a:solidFill>
      </dgm:spPr>
      <dgm:t>
        <a:bodyPr/>
        <a:lstStyle/>
        <a:p>
          <a:pPr algn="ctr">
            <a:lnSpc>
              <a:spcPct val="100000"/>
            </a:lnSpc>
            <a:spcAft>
              <a:spcPts val="0"/>
            </a:spcAft>
          </a:pPr>
          <a:r>
            <a:rPr lang="es-EC" sz="1200" b="1" dirty="0" smtClean="0">
              <a:solidFill>
                <a:schemeClr val="tx1"/>
              </a:solidFill>
            </a:rPr>
            <a:t>REGISTRO</a:t>
          </a:r>
        </a:p>
        <a:p>
          <a:pPr algn="l">
            <a:lnSpc>
              <a:spcPct val="100000"/>
            </a:lnSpc>
            <a:spcAft>
              <a:spcPts val="0"/>
            </a:spcAft>
          </a:pPr>
          <a:r>
            <a:rPr lang="es-EC" sz="1200" dirty="0" smtClean="0">
              <a:solidFill>
                <a:schemeClr val="tx1"/>
              </a:solidFill>
              <a:latin typeface="+mn-lt"/>
            </a:rPr>
            <a:t>Muestras/</a:t>
          </a:r>
          <a:r>
            <a:rPr lang="es-EC" sz="1200" dirty="0" err="1" smtClean="0">
              <a:solidFill>
                <a:schemeClr val="tx1"/>
              </a:solidFill>
            </a:rPr>
            <a:t>65°C</a:t>
          </a:r>
          <a:r>
            <a:rPr lang="es-EC" sz="1200" dirty="0" smtClean="0">
              <a:solidFill>
                <a:schemeClr val="tx1"/>
              </a:solidFill>
            </a:rPr>
            <a:t>/</a:t>
          </a:r>
          <a:r>
            <a:rPr lang="es-EC" sz="1200" dirty="0" err="1" smtClean="0">
              <a:solidFill>
                <a:schemeClr val="tx1"/>
              </a:solidFill>
            </a:rPr>
            <a:t>48h</a:t>
          </a:r>
          <a:endParaRPr lang="es-EC" sz="1200" dirty="0" smtClean="0">
            <a:solidFill>
              <a:schemeClr val="tx1"/>
            </a:solidFill>
          </a:endParaRPr>
        </a:p>
        <a:p>
          <a:pPr algn="l">
            <a:lnSpc>
              <a:spcPct val="100000"/>
            </a:lnSpc>
            <a:spcAft>
              <a:spcPts val="0"/>
            </a:spcAft>
          </a:pPr>
          <a:r>
            <a:rPr lang="es-EC" sz="1200" dirty="0" smtClean="0">
              <a:solidFill>
                <a:schemeClr val="tx1"/>
              </a:solidFill>
              <a:latin typeface="+mn-lt"/>
            </a:rPr>
            <a:t>Peso/muestras</a:t>
          </a:r>
        </a:p>
        <a:p>
          <a:pPr algn="l">
            <a:lnSpc>
              <a:spcPct val="100000"/>
            </a:lnSpc>
            <a:spcAft>
              <a:spcPts val="0"/>
            </a:spcAft>
          </a:pPr>
          <a:r>
            <a:rPr lang="es-EC" sz="1200" dirty="0" smtClean="0">
              <a:solidFill>
                <a:schemeClr val="tx1"/>
              </a:solidFill>
            </a:rPr>
            <a:t>Datos/bitácora</a:t>
          </a:r>
        </a:p>
        <a:p>
          <a:pPr algn="l">
            <a:lnSpc>
              <a:spcPct val="100000"/>
            </a:lnSpc>
            <a:spcAft>
              <a:spcPts val="0"/>
            </a:spcAft>
          </a:pPr>
          <a:r>
            <a:rPr lang="es-EC" sz="1200" dirty="0" smtClean="0">
              <a:solidFill>
                <a:schemeClr val="tx1"/>
              </a:solidFill>
            </a:rPr>
            <a:t>Base datos </a:t>
          </a:r>
        </a:p>
        <a:p>
          <a:pPr algn="l">
            <a:lnSpc>
              <a:spcPct val="100000"/>
            </a:lnSpc>
            <a:spcAft>
              <a:spcPts val="0"/>
            </a:spcAft>
          </a:pPr>
          <a:r>
            <a:rPr lang="es-EC" sz="1200" dirty="0" smtClean="0">
              <a:solidFill>
                <a:schemeClr val="tx1"/>
              </a:solidFill>
              <a:latin typeface="+mn-lt"/>
            </a:rPr>
            <a:t>Molienda</a:t>
          </a:r>
          <a:endParaRPr lang="es-EC" sz="1200" b="1" dirty="0">
            <a:solidFill>
              <a:schemeClr val="tx1"/>
            </a:solidFill>
            <a:latin typeface="+mn-lt"/>
          </a:endParaRPr>
        </a:p>
      </dgm:t>
    </dgm:pt>
    <dgm:pt modelId="{D141DC10-AEB2-49A0-A3C3-41059E9AC98A}" type="parTrans" cxnId="{18D1A22B-70C6-4C8B-A4AD-3EBEE12FC1E6}">
      <dgm:prSet/>
      <dgm:spPr/>
      <dgm:t>
        <a:bodyPr/>
        <a:lstStyle/>
        <a:p>
          <a:endParaRPr lang="es-EC"/>
        </a:p>
      </dgm:t>
    </dgm:pt>
    <dgm:pt modelId="{096178D0-8ED6-42C5-8204-233090042F64}" type="sibTrans" cxnId="{18D1A22B-70C6-4C8B-A4AD-3EBEE12FC1E6}">
      <dgm:prSet/>
      <dgm:spPr/>
      <dgm:t>
        <a:bodyPr/>
        <a:lstStyle/>
        <a:p>
          <a:endParaRPr lang="es-EC"/>
        </a:p>
      </dgm:t>
    </dgm:pt>
    <dgm:pt modelId="{FEA2E27B-4CFA-432A-8523-F00AAE2CCBB0}">
      <dgm:prSet phldrT="[Texto]" custT="1"/>
      <dgm:spPr>
        <a:solidFill>
          <a:schemeClr val="bg2">
            <a:lumMod val="60000"/>
            <a:lumOff val="40000"/>
          </a:schemeClr>
        </a:solidFill>
      </dgm:spPr>
      <dgm:t>
        <a:bodyPr/>
        <a:lstStyle/>
        <a:p>
          <a:pPr algn="l">
            <a:lnSpc>
              <a:spcPct val="90000"/>
            </a:lnSpc>
            <a:spcAft>
              <a:spcPct val="15000"/>
            </a:spcAft>
          </a:pPr>
          <a:endParaRPr lang="es-EC" sz="1200" dirty="0">
            <a:solidFill>
              <a:schemeClr val="tx1"/>
            </a:solidFill>
          </a:endParaRPr>
        </a:p>
      </dgm:t>
    </dgm:pt>
    <dgm:pt modelId="{55ABEF79-5B8F-47F6-8B8D-1EF6DFF68AD2}" type="parTrans" cxnId="{ECE822BE-314A-4A4A-83DE-F701E612E2E0}">
      <dgm:prSet/>
      <dgm:spPr/>
      <dgm:t>
        <a:bodyPr/>
        <a:lstStyle/>
        <a:p>
          <a:endParaRPr lang="es-EC"/>
        </a:p>
      </dgm:t>
    </dgm:pt>
    <dgm:pt modelId="{A69D59BD-3520-4A33-8B03-9CEC99A3C238}" type="sibTrans" cxnId="{ECE822BE-314A-4A4A-83DE-F701E612E2E0}">
      <dgm:prSet/>
      <dgm:spPr/>
      <dgm:t>
        <a:bodyPr/>
        <a:lstStyle/>
        <a:p>
          <a:endParaRPr lang="es-EC"/>
        </a:p>
      </dgm:t>
    </dgm:pt>
    <dgm:pt modelId="{1C5386C7-7758-4BFC-A89D-D897BC56429A}">
      <dgm:prSet custT="1"/>
      <dgm:spPr>
        <a:solidFill>
          <a:srgbClr val="CEEEE9"/>
        </a:solidFill>
      </dgm:spPr>
      <dgm:t>
        <a:bodyPr/>
        <a:lstStyle/>
        <a:p>
          <a:pPr algn="ctr">
            <a:lnSpc>
              <a:spcPct val="100000"/>
            </a:lnSpc>
            <a:spcAft>
              <a:spcPts val="0"/>
            </a:spcAft>
          </a:pPr>
          <a:r>
            <a:rPr lang="es-EC" sz="1200" b="1" dirty="0" smtClean="0">
              <a:solidFill>
                <a:schemeClr val="tx1"/>
              </a:solidFill>
              <a:latin typeface="+mn-lt"/>
            </a:rPr>
            <a:t>PESO</a:t>
          </a:r>
        </a:p>
        <a:p>
          <a:pPr algn="l">
            <a:lnSpc>
              <a:spcPct val="100000"/>
            </a:lnSpc>
            <a:spcAft>
              <a:spcPts val="0"/>
            </a:spcAft>
          </a:pPr>
          <a:r>
            <a:rPr lang="es-EC" sz="1200" dirty="0" smtClean="0">
              <a:solidFill>
                <a:schemeClr val="tx1"/>
              </a:solidFill>
              <a:latin typeface="+mn-lt"/>
            </a:rPr>
            <a:t>Peso/ID/crisol</a:t>
          </a:r>
        </a:p>
        <a:p>
          <a:pPr algn="l">
            <a:lnSpc>
              <a:spcPct val="100000"/>
            </a:lnSpc>
            <a:spcAft>
              <a:spcPts val="0"/>
            </a:spcAft>
          </a:pPr>
          <a:r>
            <a:rPr lang="es-EC" sz="1200" dirty="0" smtClean="0">
              <a:solidFill>
                <a:schemeClr val="tx1"/>
              </a:solidFill>
              <a:latin typeface="+mn-lt"/>
            </a:rPr>
            <a:t>Estufa/</a:t>
          </a:r>
          <a:r>
            <a:rPr lang="es-EC" sz="1200" dirty="0" err="1" smtClean="0">
              <a:solidFill>
                <a:schemeClr val="tx1"/>
              </a:solidFill>
            </a:rPr>
            <a:t>65°C</a:t>
          </a:r>
          <a:r>
            <a:rPr lang="es-EC" sz="1200" dirty="0" smtClean="0">
              <a:solidFill>
                <a:schemeClr val="tx1"/>
              </a:solidFill>
            </a:rPr>
            <a:t>/</a:t>
          </a:r>
          <a:r>
            <a:rPr lang="es-EC" sz="1200" dirty="0" err="1" smtClean="0">
              <a:solidFill>
                <a:schemeClr val="tx1"/>
              </a:solidFill>
            </a:rPr>
            <a:t>48h</a:t>
          </a:r>
          <a:endParaRPr lang="es-EC" sz="1200" b="1" dirty="0" smtClean="0">
            <a:solidFill>
              <a:schemeClr val="tx1"/>
            </a:solidFill>
          </a:endParaRPr>
        </a:p>
      </dgm:t>
    </dgm:pt>
    <dgm:pt modelId="{7A258CF6-48D3-42F4-8AEC-1AB8B79B2FF9}" type="parTrans" cxnId="{192322C0-C863-4806-AF9A-14092EB0B1AB}">
      <dgm:prSet/>
      <dgm:spPr/>
      <dgm:t>
        <a:bodyPr/>
        <a:lstStyle/>
        <a:p>
          <a:endParaRPr lang="es-EC"/>
        </a:p>
      </dgm:t>
    </dgm:pt>
    <dgm:pt modelId="{35D005F7-52AE-483D-90D7-78DB3F44CF14}" type="sibTrans" cxnId="{192322C0-C863-4806-AF9A-14092EB0B1AB}">
      <dgm:prSet/>
      <dgm:spPr/>
      <dgm:t>
        <a:bodyPr/>
        <a:lstStyle/>
        <a:p>
          <a:endParaRPr lang="es-EC"/>
        </a:p>
      </dgm:t>
    </dgm:pt>
    <dgm:pt modelId="{36EEDBBC-D6E1-4478-BDC0-70D1656DB967}">
      <dgm:prSet phldrT="[Texto]" custT="1"/>
      <dgm:spPr>
        <a:solidFill>
          <a:srgbClr val="FFFF00">
            <a:tint val="66000"/>
            <a:satMod val="160000"/>
          </a:srgbClr>
        </a:solidFill>
      </dgm:spPr>
      <dgm:t>
        <a:bodyPr/>
        <a:lstStyle/>
        <a:p>
          <a:pPr algn="l">
            <a:lnSpc>
              <a:spcPct val="100000"/>
            </a:lnSpc>
            <a:spcAft>
              <a:spcPts val="0"/>
            </a:spcAft>
          </a:pPr>
          <a:endParaRPr lang="es-EC" sz="1050" dirty="0">
            <a:solidFill>
              <a:schemeClr val="tx1"/>
            </a:solidFill>
            <a:latin typeface="+mn-lt"/>
          </a:endParaRPr>
        </a:p>
      </dgm:t>
    </dgm:pt>
    <dgm:pt modelId="{32E95944-C75E-4ACC-89F3-EDC5084C0375}" type="parTrans" cxnId="{1341A50F-9F8D-4189-9DC5-241EAB51E97F}">
      <dgm:prSet/>
      <dgm:spPr/>
      <dgm:t>
        <a:bodyPr/>
        <a:lstStyle/>
        <a:p>
          <a:endParaRPr lang="es-EC"/>
        </a:p>
      </dgm:t>
    </dgm:pt>
    <dgm:pt modelId="{2C05975E-821A-4459-B8F2-42DD4281405F}" type="sibTrans" cxnId="{1341A50F-9F8D-4189-9DC5-241EAB51E97F}">
      <dgm:prSet/>
      <dgm:spPr/>
      <dgm:t>
        <a:bodyPr/>
        <a:lstStyle/>
        <a:p>
          <a:endParaRPr lang="es-EC"/>
        </a:p>
      </dgm:t>
    </dgm:pt>
    <dgm:pt modelId="{C85B99E8-ED7A-4BF8-A2B3-4D71B79FC73C}">
      <dgm:prSet phldrT="[Texto]"/>
      <dgm:spPr>
        <a:solidFill>
          <a:schemeClr val="bg2">
            <a:lumMod val="60000"/>
            <a:lumOff val="40000"/>
          </a:schemeClr>
        </a:solidFill>
      </dgm:spPr>
      <dgm:t>
        <a:bodyPr/>
        <a:lstStyle/>
        <a:p>
          <a:pPr algn="l">
            <a:lnSpc>
              <a:spcPct val="90000"/>
            </a:lnSpc>
            <a:spcAft>
              <a:spcPct val="15000"/>
            </a:spcAft>
          </a:pPr>
          <a:endParaRPr lang="es-EC" sz="1400" dirty="0">
            <a:solidFill>
              <a:schemeClr val="tx1"/>
            </a:solidFill>
          </a:endParaRPr>
        </a:p>
      </dgm:t>
    </dgm:pt>
    <dgm:pt modelId="{E7A649EA-86D4-47EB-8EBE-414FBEA14E26}" type="parTrans" cxnId="{F7A1FA62-0A78-410A-9D48-67F1AF541DFA}">
      <dgm:prSet/>
      <dgm:spPr/>
      <dgm:t>
        <a:bodyPr/>
        <a:lstStyle/>
        <a:p>
          <a:endParaRPr lang="es-EC"/>
        </a:p>
      </dgm:t>
    </dgm:pt>
    <dgm:pt modelId="{A976BAF5-CEDB-4B33-840B-4E202E4E66E9}" type="sibTrans" cxnId="{F7A1FA62-0A78-410A-9D48-67F1AF541DFA}">
      <dgm:prSet/>
      <dgm:spPr/>
      <dgm:t>
        <a:bodyPr/>
        <a:lstStyle/>
        <a:p>
          <a:endParaRPr lang="es-EC"/>
        </a:p>
      </dgm:t>
    </dgm:pt>
    <dgm:pt modelId="{4ACAB3B4-FC06-4657-A709-8345E2BD7F2E}">
      <dgm:prSet phldrT="[Texto]"/>
      <dgm:spPr>
        <a:solidFill>
          <a:schemeClr val="bg2">
            <a:lumMod val="60000"/>
            <a:lumOff val="40000"/>
          </a:schemeClr>
        </a:solidFill>
      </dgm:spPr>
      <dgm:t>
        <a:bodyPr/>
        <a:lstStyle/>
        <a:p>
          <a:pPr algn="l">
            <a:lnSpc>
              <a:spcPct val="90000"/>
            </a:lnSpc>
            <a:spcAft>
              <a:spcPct val="15000"/>
            </a:spcAft>
          </a:pPr>
          <a:endParaRPr lang="es-EC" sz="1400" dirty="0">
            <a:solidFill>
              <a:schemeClr val="tx1"/>
            </a:solidFill>
          </a:endParaRPr>
        </a:p>
      </dgm:t>
    </dgm:pt>
    <dgm:pt modelId="{C2B22B88-00BE-4982-96A3-890F6E9978BF}" type="parTrans" cxnId="{05782D18-5E3C-41DC-973D-A5484FBF3EFB}">
      <dgm:prSet/>
      <dgm:spPr/>
      <dgm:t>
        <a:bodyPr/>
        <a:lstStyle/>
        <a:p>
          <a:endParaRPr lang="es-EC"/>
        </a:p>
      </dgm:t>
    </dgm:pt>
    <dgm:pt modelId="{C3FA0DA4-0FA2-4504-B1E6-87F32BD0A825}" type="sibTrans" cxnId="{05782D18-5E3C-41DC-973D-A5484FBF3EFB}">
      <dgm:prSet/>
      <dgm:spPr/>
      <dgm:t>
        <a:bodyPr/>
        <a:lstStyle/>
        <a:p>
          <a:endParaRPr lang="es-EC"/>
        </a:p>
      </dgm:t>
    </dgm:pt>
    <dgm:pt modelId="{53E87594-BB11-4A61-8A59-5D928BF092C5}" type="pres">
      <dgm:prSet presAssocID="{82CAA0B0-135E-4AF9-838B-2FB885515C19}" presName="Name0" presStyleCnt="0">
        <dgm:presLayoutVars>
          <dgm:dir/>
          <dgm:resizeHandles val="exact"/>
        </dgm:presLayoutVars>
      </dgm:prSet>
      <dgm:spPr/>
      <dgm:t>
        <a:bodyPr/>
        <a:lstStyle/>
        <a:p>
          <a:endParaRPr lang="es-EC"/>
        </a:p>
      </dgm:t>
    </dgm:pt>
    <dgm:pt modelId="{D869A80B-1A7A-40F6-8583-C86BEF7FC7E8}" type="pres">
      <dgm:prSet presAssocID="{1C5386C7-7758-4BFC-A89D-D897BC56429A}" presName="composite" presStyleCnt="0"/>
      <dgm:spPr/>
    </dgm:pt>
    <dgm:pt modelId="{0F32077B-8CB9-4A87-9F89-FE927AAFA948}" type="pres">
      <dgm:prSet presAssocID="{1C5386C7-7758-4BFC-A89D-D897BC56429A}" presName="imagSh" presStyleLbl="bgImgPlace1" presStyleIdx="0" presStyleCnt="4" custLinFactNeighborX="24941" custLinFactNeighborY="-5812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7000" b="-17000"/>
          </a:stretch>
        </a:blipFill>
      </dgm:spPr>
      <dgm:t>
        <a:bodyPr/>
        <a:lstStyle/>
        <a:p>
          <a:endParaRPr lang="es-EC"/>
        </a:p>
      </dgm:t>
    </dgm:pt>
    <dgm:pt modelId="{C4E8CB19-0376-40FF-99EE-89B2D9527FFF}" type="pres">
      <dgm:prSet presAssocID="{1C5386C7-7758-4BFC-A89D-D897BC56429A}" presName="txNode" presStyleLbl="node1" presStyleIdx="0" presStyleCnt="4" custScaleY="59868" custLinFactX="52462" custLinFactNeighborX="100000" custLinFactNeighborY="-34355">
        <dgm:presLayoutVars>
          <dgm:bulletEnabled val="1"/>
        </dgm:presLayoutVars>
      </dgm:prSet>
      <dgm:spPr/>
      <dgm:t>
        <a:bodyPr/>
        <a:lstStyle/>
        <a:p>
          <a:endParaRPr lang="es-EC"/>
        </a:p>
      </dgm:t>
    </dgm:pt>
    <dgm:pt modelId="{DA69033F-813E-43EE-A7AB-278D559A5248}" type="pres">
      <dgm:prSet presAssocID="{35D005F7-52AE-483D-90D7-78DB3F44CF14}" presName="sibTrans" presStyleLbl="sibTrans2D1" presStyleIdx="0" presStyleCnt="3"/>
      <dgm:spPr/>
      <dgm:t>
        <a:bodyPr/>
        <a:lstStyle/>
        <a:p>
          <a:endParaRPr lang="es-EC"/>
        </a:p>
      </dgm:t>
    </dgm:pt>
    <dgm:pt modelId="{A30F79B7-4F20-41CC-9126-0E64B9E21E26}" type="pres">
      <dgm:prSet presAssocID="{35D005F7-52AE-483D-90D7-78DB3F44CF14}" presName="connTx" presStyleLbl="sibTrans2D1" presStyleIdx="0" presStyleCnt="3"/>
      <dgm:spPr/>
      <dgm:t>
        <a:bodyPr/>
        <a:lstStyle/>
        <a:p>
          <a:endParaRPr lang="es-EC"/>
        </a:p>
      </dgm:t>
    </dgm:pt>
    <dgm:pt modelId="{88AF9EB3-9162-4635-82DB-EB4C399CB045}" type="pres">
      <dgm:prSet presAssocID="{50EC8F57-6201-4D68-BC53-6A03A0B455CB}" presName="composite" presStyleCnt="0"/>
      <dgm:spPr/>
    </dgm:pt>
    <dgm:pt modelId="{2B6DA390-BA0C-46C0-A9AE-035A08204971}" type="pres">
      <dgm:prSet presAssocID="{50EC8F57-6201-4D68-BC53-6A03A0B455CB}" presName="imagSh" presStyleLbl="bgImgPlace1" presStyleIdx="1" presStyleCnt="4" custLinFactNeighborX="15791" custLinFactNeighborY="-5060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t>
        <a:bodyPr/>
        <a:lstStyle/>
        <a:p>
          <a:endParaRPr lang="es-EC"/>
        </a:p>
      </dgm:t>
    </dgm:pt>
    <dgm:pt modelId="{FE17523C-BD48-4EC1-84F2-071C700B4DF6}" type="pres">
      <dgm:prSet presAssocID="{50EC8F57-6201-4D68-BC53-6A03A0B455CB}" presName="txNode" presStyleLbl="node1" presStyleIdx="1" presStyleCnt="4" custScaleX="110045" custScaleY="108782" custLinFactX="-42902" custLinFactNeighborX="-100000" custLinFactNeighborY="6732">
        <dgm:presLayoutVars>
          <dgm:bulletEnabled val="1"/>
        </dgm:presLayoutVars>
      </dgm:prSet>
      <dgm:spPr/>
      <dgm:t>
        <a:bodyPr/>
        <a:lstStyle/>
        <a:p>
          <a:endParaRPr lang="es-EC"/>
        </a:p>
      </dgm:t>
    </dgm:pt>
    <dgm:pt modelId="{6C0D38EE-8FE6-46EB-A80E-D23D38738FEA}" type="pres">
      <dgm:prSet presAssocID="{096178D0-8ED6-42C5-8204-233090042F64}" presName="sibTrans" presStyleLbl="sibTrans2D1" presStyleIdx="1" presStyleCnt="3"/>
      <dgm:spPr/>
      <dgm:t>
        <a:bodyPr/>
        <a:lstStyle/>
        <a:p>
          <a:endParaRPr lang="es-EC"/>
        </a:p>
      </dgm:t>
    </dgm:pt>
    <dgm:pt modelId="{E0B4C8AB-DA09-4527-8D04-F21E21BE89CD}" type="pres">
      <dgm:prSet presAssocID="{096178D0-8ED6-42C5-8204-233090042F64}" presName="connTx" presStyleLbl="sibTrans2D1" presStyleIdx="1" presStyleCnt="3"/>
      <dgm:spPr/>
      <dgm:t>
        <a:bodyPr/>
        <a:lstStyle/>
        <a:p>
          <a:endParaRPr lang="es-EC"/>
        </a:p>
      </dgm:t>
    </dgm:pt>
    <dgm:pt modelId="{4517F2D6-20D6-4ADB-9B10-26705054B629}" type="pres">
      <dgm:prSet presAssocID="{FECA3405-A966-4AD3-B46F-CAA7F9638D76}" presName="composite" presStyleCnt="0"/>
      <dgm:spPr/>
    </dgm:pt>
    <dgm:pt modelId="{564EAF6B-9D27-4A49-8FDA-4E5D8D169A0C}" type="pres">
      <dgm:prSet presAssocID="{FECA3405-A966-4AD3-B46F-CAA7F9638D76}" presName="imagSh" presStyleLbl="bgImgPlace1" presStyleIdx="2" presStyleCnt="4" custLinFactNeighborX="1618" custLinFactNeighborY="-6062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t>
        <a:bodyPr/>
        <a:lstStyle/>
        <a:p>
          <a:endParaRPr lang="es-EC"/>
        </a:p>
      </dgm:t>
    </dgm:pt>
    <dgm:pt modelId="{A8414802-BD54-4755-BE73-CCDC184EA3E7}" type="pres">
      <dgm:prSet presAssocID="{FECA3405-A966-4AD3-B46F-CAA7F9638D76}" presName="txNode" presStyleLbl="node1" presStyleIdx="2" presStyleCnt="4" custScaleY="68687" custLinFactNeighborX="-13906" custLinFactNeighborY="-27741">
        <dgm:presLayoutVars>
          <dgm:bulletEnabled val="1"/>
        </dgm:presLayoutVars>
      </dgm:prSet>
      <dgm:spPr/>
      <dgm:t>
        <a:bodyPr/>
        <a:lstStyle/>
        <a:p>
          <a:endParaRPr lang="es-EC"/>
        </a:p>
      </dgm:t>
    </dgm:pt>
    <dgm:pt modelId="{5C21A8B8-9726-4658-828A-32D348702CD0}" type="pres">
      <dgm:prSet presAssocID="{4D381EDB-377F-417C-893A-0671BA0C0600}" presName="sibTrans" presStyleLbl="sibTrans2D1" presStyleIdx="2" presStyleCnt="3"/>
      <dgm:spPr/>
      <dgm:t>
        <a:bodyPr/>
        <a:lstStyle/>
        <a:p>
          <a:endParaRPr lang="es-EC"/>
        </a:p>
      </dgm:t>
    </dgm:pt>
    <dgm:pt modelId="{51CBA3B8-436F-4475-BBAB-FD4C8ADA6A57}" type="pres">
      <dgm:prSet presAssocID="{4D381EDB-377F-417C-893A-0671BA0C0600}" presName="connTx" presStyleLbl="sibTrans2D1" presStyleIdx="2" presStyleCnt="3"/>
      <dgm:spPr/>
      <dgm:t>
        <a:bodyPr/>
        <a:lstStyle/>
        <a:p>
          <a:endParaRPr lang="es-EC"/>
        </a:p>
      </dgm:t>
    </dgm:pt>
    <dgm:pt modelId="{7E91670E-B1AA-4048-9EAE-9F5688CCD526}" type="pres">
      <dgm:prSet presAssocID="{FC13B6B8-4262-47D1-9203-8E133D53AB8F}" presName="composite" presStyleCnt="0"/>
      <dgm:spPr/>
    </dgm:pt>
    <dgm:pt modelId="{FECD35F6-A7D8-41BF-B0A8-3F36B75B81AA}" type="pres">
      <dgm:prSet presAssocID="{FC13B6B8-4262-47D1-9203-8E133D53AB8F}" presName="imagSh" presStyleLbl="bgImgPlace1" presStyleIdx="3" presStyleCnt="4" custLinFactNeighborX="-2826" custLinFactNeighborY="-5685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7000" b="-17000"/>
          </a:stretch>
        </a:blipFill>
      </dgm:spPr>
      <dgm:t>
        <a:bodyPr/>
        <a:lstStyle/>
        <a:p>
          <a:endParaRPr lang="es-EC"/>
        </a:p>
      </dgm:t>
    </dgm:pt>
    <dgm:pt modelId="{C31A55DB-7CFB-4F17-B4ED-95433C2ED240}" type="pres">
      <dgm:prSet presAssocID="{FC13B6B8-4262-47D1-9203-8E133D53AB8F}" presName="txNode" presStyleLbl="node1" presStyleIdx="3" presStyleCnt="4" custScaleX="121929" custScaleY="83771" custLinFactNeighborX="-8140" custLinFactNeighborY="-16732">
        <dgm:presLayoutVars>
          <dgm:bulletEnabled val="1"/>
        </dgm:presLayoutVars>
      </dgm:prSet>
      <dgm:spPr/>
      <dgm:t>
        <a:bodyPr/>
        <a:lstStyle/>
        <a:p>
          <a:endParaRPr lang="es-EC"/>
        </a:p>
      </dgm:t>
    </dgm:pt>
  </dgm:ptLst>
  <dgm:cxnLst>
    <dgm:cxn modelId="{068D3BF8-CE00-477E-9493-0F365C5BA719}" type="presOf" srcId="{50EC8F57-6201-4D68-BC53-6A03A0B455CB}" destId="{FE17523C-BD48-4EC1-84F2-071C700B4DF6}" srcOrd="0" destOrd="0" presId="urn:microsoft.com/office/officeart/2005/8/layout/hProcess10"/>
    <dgm:cxn modelId="{6FB66E7F-5394-4162-AC47-E1BF867741DF}" type="presOf" srcId="{1C5386C7-7758-4BFC-A89D-D897BC56429A}" destId="{C4E8CB19-0376-40FF-99EE-89B2D9527FFF}" srcOrd="0" destOrd="0" presId="urn:microsoft.com/office/officeart/2005/8/layout/hProcess10"/>
    <dgm:cxn modelId="{98BAC915-DA6E-48FC-83F8-401F598ACCD7}" type="presOf" srcId="{096178D0-8ED6-42C5-8204-233090042F64}" destId="{6C0D38EE-8FE6-46EB-A80E-D23D38738FEA}" srcOrd="0" destOrd="0" presId="urn:microsoft.com/office/officeart/2005/8/layout/hProcess10"/>
    <dgm:cxn modelId="{1341A50F-9F8D-4189-9DC5-241EAB51E97F}" srcId="{50EC8F57-6201-4D68-BC53-6A03A0B455CB}" destId="{36EEDBBC-D6E1-4478-BDC0-70D1656DB967}" srcOrd="0" destOrd="0" parTransId="{32E95944-C75E-4ACC-89F3-EDC5084C0375}" sibTransId="{2C05975E-821A-4459-B8F2-42DD4281405F}"/>
    <dgm:cxn modelId="{3E76857E-4718-4FD2-A5AB-869575466264}" type="presOf" srcId="{36EEDBBC-D6E1-4478-BDC0-70D1656DB967}" destId="{FE17523C-BD48-4EC1-84F2-071C700B4DF6}" srcOrd="0" destOrd="1" presId="urn:microsoft.com/office/officeart/2005/8/layout/hProcess10"/>
    <dgm:cxn modelId="{0079D527-D5A9-490D-80CA-B8B5F9F34AD5}" type="presOf" srcId="{FECA3405-A966-4AD3-B46F-CAA7F9638D76}" destId="{A8414802-BD54-4755-BE73-CCDC184EA3E7}" srcOrd="0" destOrd="0" presId="urn:microsoft.com/office/officeart/2005/8/layout/hProcess10"/>
    <dgm:cxn modelId="{9BE63D6E-4163-4335-9A29-AC20B1960A31}" type="presOf" srcId="{35D005F7-52AE-483D-90D7-78DB3F44CF14}" destId="{DA69033F-813E-43EE-A7AB-278D559A5248}" srcOrd="0" destOrd="0" presId="urn:microsoft.com/office/officeart/2005/8/layout/hProcess10"/>
    <dgm:cxn modelId="{65E8EDC3-CAC2-4EE4-B253-67537BADCCB2}" type="presOf" srcId="{35D005F7-52AE-483D-90D7-78DB3F44CF14}" destId="{A30F79B7-4F20-41CC-9126-0E64B9E21E26}" srcOrd="1" destOrd="0" presId="urn:microsoft.com/office/officeart/2005/8/layout/hProcess10"/>
    <dgm:cxn modelId="{FAC53E3D-B8AC-4F27-AC36-17AF83A4E367}" type="presOf" srcId="{4D381EDB-377F-417C-893A-0671BA0C0600}" destId="{51CBA3B8-436F-4475-BBAB-FD4C8ADA6A57}" srcOrd="1" destOrd="0" presId="urn:microsoft.com/office/officeart/2005/8/layout/hProcess10"/>
    <dgm:cxn modelId="{0515EB8C-1179-4B54-8B71-D438058289F4}" type="presOf" srcId="{4D381EDB-377F-417C-893A-0671BA0C0600}" destId="{5C21A8B8-9726-4658-828A-32D348702CD0}" srcOrd="0" destOrd="0" presId="urn:microsoft.com/office/officeart/2005/8/layout/hProcess10"/>
    <dgm:cxn modelId="{18D1A22B-70C6-4C8B-A4AD-3EBEE12FC1E6}" srcId="{82CAA0B0-135E-4AF9-838B-2FB885515C19}" destId="{50EC8F57-6201-4D68-BC53-6A03A0B455CB}" srcOrd="1" destOrd="0" parTransId="{D141DC10-AEB2-49A0-A3C3-41059E9AC98A}" sibTransId="{096178D0-8ED6-42C5-8204-233090042F64}"/>
    <dgm:cxn modelId="{1C461D41-E56A-4545-AB4B-7097D0E1ACCD}" type="presOf" srcId="{82CAA0B0-135E-4AF9-838B-2FB885515C19}" destId="{53E87594-BB11-4A61-8A59-5D928BF092C5}" srcOrd="0" destOrd="0" presId="urn:microsoft.com/office/officeart/2005/8/layout/hProcess10"/>
    <dgm:cxn modelId="{192322C0-C863-4806-AF9A-14092EB0B1AB}" srcId="{82CAA0B0-135E-4AF9-838B-2FB885515C19}" destId="{1C5386C7-7758-4BFC-A89D-D897BC56429A}" srcOrd="0" destOrd="0" parTransId="{7A258CF6-48D3-42F4-8AEC-1AB8B79B2FF9}" sibTransId="{35D005F7-52AE-483D-90D7-78DB3F44CF14}"/>
    <dgm:cxn modelId="{752457D6-0560-4B5D-9161-0795D729DD49}" type="presOf" srcId="{FC13B6B8-4262-47D1-9203-8E133D53AB8F}" destId="{C31A55DB-7CFB-4F17-B4ED-95433C2ED240}" srcOrd="0" destOrd="0" presId="urn:microsoft.com/office/officeart/2005/8/layout/hProcess10"/>
    <dgm:cxn modelId="{ECE822BE-314A-4A4A-83DE-F701E612E2E0}" srcId="{FECA3405-A966-4AD3-B46F-CAA7F9638D76}" destId="{FEA2E27B-4CFA-432A-8523-F00AAE2CCBB0}" srcOrd="0" destOrd="0" parTransId="{55ABEF79-5B8F-47F6-8B8D-1EF6DFF68AD2}" sibTransId="{A69D59BD-3520-4A33-8B03-9CEC99A3C238}"/>
    <dgm:cxn modelId="{BFACBA20-B86F-40EA-AB00-0EB71F8530A4}" type="presOf" srcId="{FEA2E27B-4CFA-432A-8523-F00AAE2CCBB0}" destId="{A8414802-BD54-4755-BE73-CCDC184EA3E7}" srcOrd="0" destOrd="1" presId="urn:microsoft.com/office/officeart/2005/8/layout/hProcess10"/>
    <dgm:cxn modelId="{1BE6F295-D74F-44C0-B977-5057F3B1DE3A}" srcId="{82CAA0B0-135E-4AF9-838B-2FB885515C19}" destId="{FC13B6B8-4262-47D1-9203-8E133D53AB8F}" srcOrd="3" destOrd="0" parTransId="{E78202AC-5D7E-4F51-8532-1213751B9056}" sibTransId="{B015151C-EAC1-4822-9CA2-AF72600B3EE8}"/>
    <dgm:cxn modelId="{33B4D2DC-387F-43D3-9CE2-4064262EB9DC}" type="presOf" srcId="{096178D0-8ED6-42C5-8204-233090042F64}" destId="{E0B4C8AB-DA09-4527-8D04-F21E21BE89CD}" srcOrd="1" destOrd="0" presId="urn:microsoft.com/office/officeart/2005/8/layout/hProcess10"/>
    <dgm:cxn modelId="{3D30F324-AF37-4A64-B219-D99E186BF45C}" srcId="{82CAA0B0-135E-4AF9-838B-2FB885515C19}" destId="{FECA3405-A966-4AD3-B46F-CAA7F9638D76}" srcOrd="2" destOrd="0" parTransId="{3B216920-E32C-41BE-8BB2-AC36B1639FC9}" sibTransId="{4D381EDB-377F-417C-893A-0671BA0C0600}"/>
    <dgm:cxn modelId="{F7A1FA62-0A78-410A-9D48-67F1AF541DFA}" srcId="{FECA3405-A966-4AD3-B46F-CAA7F9638D76}" destId="{C85B99E8-ED7A-4BF8-A2B3-4D71B79FC73C}" srcOrd="1" destOrd="0" parTransId="{E7A649EA-86D4-47EB-8EBE-414FBEA14E26}" sibTransId="{A976BAF5-CEDB-4B33-840B-4E202E4E66E9}"/>
    <dgm:cxn modelId="{05782D18-5E3C-41DC-973D-A5484FBF3EFB}" srcId="{FECA3405-A966-4AD3-B46F-CAA7F9638D76}" destId="{4ACAB3B4-FC06-4657-A709-8345E2BD7F2E}" srcOrd="2" destOrd="0" parTransId="{C2B22B88-00BE-4982-96A3-890F6E9978BF}" sibTransId="{C3FA0DA4-0FA2-4504-B1E6-87F32BD0A825}"/>
    <dgm:cxn modelId="{DFB573CB-DE47-4259-83D2-8C9A2CCD9B03}" type="presOf" srcId="{4ACAB3B4-FC06-4657-A709-8345E2BD7F2E}" destId="{A8414802-BD54-4755-BE73-CCDC184EA3E7}" srcOrd="0" destOrd="3" presId="urn:microsoft.com/office/officeart/2005/8/layout/hProcess10"/>
    <dgm:cxn modelId="{EBB4715B-C903-489B-A59E-6F6A0639959E}" type="presOf" srcId="{C85B99E8-ED7A-4BF8-A2B3-4D71B79FC73C}" destId="{A8414802-BD54-4755-BE73-CCDC184EA3E7}" srcOrd="0" destOrd="2" presId="urn:microsoft.com/office/officeart/2005/8/layout/hProcess10"/>
    <dgm:cxn modelId="{838514E7-C2C4-459B-A62F-848816ECFF3C}" type="presParOf" srcId="{53E87594-BB11-4A61-8A59-5D928BF092C5}" destId="{D869A80B-1A7A-40F6-8583-C86BEF7FC7E8}" srcOrd="0" destOrd="0" presId="urn:microsoft.com/office/officeart/2005/8/layout/hProcess10"/>
    <dgm:cxn modelId="{08FFA1B6-584A-4161-A08D-9961520C405E}" type="presParOf" srcId="{D869A80B-1A7A-40F6-8583-C86BEF7FC7E8}" destId="{0F32077B-8CB9-4A87-9F89-FE927AAFA948}" srcOrd="0" destOrd="0" presId="urn:microsoft.com/office/officeart/2005/8/layout/hProcess10"/>
    <dgm:cxn modelId="{700078BB-15B1-4B6C-A2EE-34D32DFA5684}" type="presParOf" srcId="{D869A80B-1A7A-40F6-8583-C86BEF7FC7E8}" destId="{C4E8CB19-0376-40FF-99EE-89B2D9527FFF}" srcOrd="1" destOrd="0" presId="urn:microsoft.com/office/officeart/2005/8/layout/hProcess10"/>
    <dgm:cxn modelId="{F077FF83-7DB8-49CE-9B41-F726E729064B}" type="presParOf" srcId="{53E87594-BB11-4A61-8A59-5D928BF092C5}" destId="{DA69033F-813E-43EE-A7AB-278D559A5248}" srcOrd="1" destOrd="0" presId="urn:microsoft.com/office/officeart/2005/8/layout/hProcess10"/>
    <dgm:cxn modelId="{DE340B54-4148-4EA6-86B2-4A66C31420DB}" type="presParOf" srcId="{DA69033F-813E-43EE-A7AB-278D559A5248}" destId="{A30F79B7-4F20-41CC-9126-0E64B9E21E26}" srcOrd="0" destOrd="0" presId="urn:microsoft.com/office/officeart/2005/8/layout/hProcess10"/>
    <dgm:cxn modelId="{60087467-9F88-4DCF-B641-6DF8017A3E85}" type="presParOf" srcId="{53E87594-BB11-4A61-8A59-5D928BF092C5}" destId="{88AF9EB3-9162-4635-82DB-EB4C399CB045}" srcOrd="2" destOrd="0" presId="urn:microsoft.com/office/officeart/2005/8/layout/hProcess10"/>
    <dgm:cxn modelId="{628A1A4F-028D-4A4D-B979-13433584AAA2}" type="presParOf" srcId="{88AF9EB3-9162-4635-82DB-EB4C399CB045}" destId="{2B6DA390-BA0C-46C0-A9AE-035A08204971}" srcOrd="0" destOrd="0" presId="urn:microsoft.com/office/officeart/2005/8/layout/hProcess10"/>
    <dgm:cxn modelId="{9DC3ABFD-7851-4924-ADC2-69B09B9DC4C0}" type="presParOf" srcId="{88AF9EB3-9162-4635-82DB-EB4C399CB045}" destId="{FE17523C-BD48-4EC1-84F2-071C700B4DF6}" srcOrd="1" destOrd="0" presId="urn:microsoft.com/office/officeart/2005/8/layout/hProcess10"/>
    <dgm:cxn modelId="{FC900443-1C75-4C43-B044-BF5F5120EA30}" type="presParOf" srcId="{53E87594-BB11-4A61-8A59-5D928BF092C5}" destId="{6C0D38EE-8FE6-46EB-A80E-D23D38738FEA}" srcOrd="3" destOrd="0" presId="urn:microsoft.com/office/officeart/2005/8/layout/hProcess10"/>
    <dgm:cxn modelId="{FD13A805-933F-4607-A343-E582C8CF9061}" type="presParOf" srcId="{6C0D38EE-8FE6-46EB-A80E-D23D38738FEA}" destId="{E0B4C8AB-DA09-4527-8D04-F21E21BE89CD}" srcOrd="0" destOrd="0" presId="urn:microsoft.com/office/officeart/2005/8/layout/hProcess10"/>
    <dgm:cxn modelId="{03E3FDA3-FDED-49C8-9E31-F5450BA2A150}" type="presParOf" srcId="{53E87594-BB11-4A61-8A59-5D928BF092C5}" destId="{4517F2D6-20D6-4ADB-9B10-26705054B629}" srcOrd="4" destOrd="0" presId="urn:microsoft.com/office/officeart/2005/8/layout/hProcess10"/>
    <dgm:cxn modelId="{BBA0A344-18F9-4270-8F11-E2CD52CAB6B9}" type="presParOf" srcId="{4517F2D6-20D6-4ADB-9B10-26705054B629}" destId="{564EAF6B-9D27-4A49-8FDA-4E5D8D169A0C}" srcOrd="0" destOrd="0" presId="urn:microsoft.com/office/officeart/2005/8/layout/hProcess10"/>
    <dgm:cxn modelId="{741ED85A-5C96-4409-801A-C0574317B399}" type="presParOf" srcId="{4517F2D6-20D6-4ADB-9B10-26705054B629}" destId="{A8414802-BD54-4755-BE73-CCDC184EA3E7}" srcOrd="1" destOrd="0" presId="urn:microsoft.com/office/officeart/2005/8/layout/hProcess10"/>
    <dgm:cxn modelId="{D49A3772-B1C1-4889-9D48-8DADFFC28CF4}" type="presParOf" srcId="{53E87594-BB11-4A61-8A59-5D928BF092C5}" destId="{5C21A8B8-9726-4658-828A-32D348702CD0}" srcOrd="5" destOrd="0" presId="urn:microsoft.com/office/officeart/2005/8/layout/hProcess10"/>
    <dgm:cxn modelId="{F529C6D1-4F51-4E91-8613-CC2025B3E1EF}" type="presParOf" srcId="{5C21A8B8-9726-4658-828A-32D348702CD0}" destId="{51CBA3B8-436F-4475-BBAB-FD4C8ADA6A57}" srcOrd="0" destOrd="0" presId="urn:microsoft.com/office/officeart/2005/8/layout/hProcess10"/>
    <dgm:cxn modelId="{003D2BC3-B24A-4B85-BBE8-050E502F5068}" type="presParOf" srcId="{53E87594-BB11-4A61-8A59-5D928BF092C5}" destId="{7E91670E-B1AA-4048-9EAE-9F5688CCD526}" srcOrd="6" destOrd="0" presId="urn:microsoft.com/office/officeart/2005/8/layout/hProcess10"/>
    <dgm:cxn modelId="{5BF6CEE9-6A5D-48EE-8736-E0D54644B26F}" type="presParOf" srcId="{7E91670E-B1AA-4048-9EAE-9F5688CCD526}" destId="{FECD35F6-A7D8-41BF-B0A8-3F36B75B81AA}" srcOrd="0" destOrd="0" presId="urn:microsoft.com/office/officeart/2005/8/layout/hProcess10"/>
    <dgm:cxn modelId="{99127FB1-A537-49B4-A5AB-6B5B6DB69C87}" type="presParOf" srcId="{7E91670E-B1AA-4048-9EAE-9F5688CCD526}" destId="{C31A55DB-7CFB-4F17-B4ED-95433C2ED240}"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78C8EB-0D13-406A-8CB6-9F8F0E83ED8D}">
      <dsp:nvSpPr>
        <dsp:cNvPr id="0" name=""/>
        <dsp:cNvSpPr/>
      </dsp:nvSpPr>
      <dsp:spPr>
        <a:xfrm>
          <a:off x="1439646" y="1642497"/>
          <a:ext cx="1724558" cy="1480584"/>
        </a:xfrm>
        <a:prstGeom prst="hexagon">
          <a:avLst>
            <a:gd name="adj" fmla="val 25000"/>
            <a:gd name="vf" fmla="val 115470"/>
          </a:avLst>
        </a:prstGeom>
        <a:solidFill>
          <a:schemeClr val="accent3">
            <a:lumMod val="75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s-EC" sz="1050" kern="1200" dirty="0">
              <a:solidFill>
                <a:schemeClr val="tx1"/>
              </a:solidFill>
            </a:rPr>
            <a:t>Preparación de MRS, AN,AS.</a:t>
          </a:r>
        </a:p>
      </dsp:txBody>
      <dsp:txXfrm>
        <a:off x="1706741" y="1871806"/>
        <a:ext cx="1190368" cy="1021966"/>
      </dsp:txXfrm>
    </dsp:sp>
    <dsp:sp modelId="{FF0FF98D-595D-4301-9217-DF3CE5028612}">
      <dsp:nvSpPr>
        <dsp:cNvPr id="0" name=""/>
        <dsp:cNvSpPr/>
      </dsp:nvSpPr>
      <dsp:spPr>
        <a:xfrm>
          <a:off x="1525219" y="3982540"/>
          <a:ext cx="201168" cy="173398"/>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96AD20-13FE-4FBA-8FD2-BED51049E53C}">
      <dsp:nvSpPr>
        <dsp:cNvPr id="0" name=""/>
        <dsp:cNvSpPr/>
      </dsp:nvSpPr>
      <dsp:spPr>
        <a:xfrm>
          <a:off x="0" y="2501955"/>
          <a:ext cx="1724558" cy="1480584"/>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643DF5-3689-470D-A8BA-C3B9C2D78ADA}">
      <dsp:nvSpPr>
        <dsp:cNvPr id="0" name=""/>
        <dsp:cNvSpPr/>
      </dsp:nvSpPr>
      <dsp:spPr>
        <a:xfrm>
          <a:off x="1181404" y="3785890"/>
          <a:ext cx="201168" cy="173398"/>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A13BE725-6B90-439D-898C-DF4A110BD941}">
      <dsp:nvSpPr>
        <dsp:cNvPr id="0" name=""/>
        <dsp:cNvSpPr/>
      </dsp:nvSpPr>
      <dsp:spPr>
        <a:xfrm>
          <a:off x="1439649" y="3262673"/>
          <a:ext cx="1724558" cy="1480584"/>
        </a:xfrm>
        <a:prstGeom prst="hexagon">
          <a:avLst>
            <a:gd name="adj" fmla="val 25000"/>
            <a:gd name="vf" fmla="val 115470"/>
          </a:avLst>
        </a:prstGeom>
        <a:solidFill>
          <a:srgbClr val="FFC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s-EC" sz="1050" kern="1200" dirty="0">
              <a:solidFill>
                <a:schemeClr val="tx1"/>
              </a:solidFill>
            </a:rPr>
            <a:t>Medición de pH, calentador agitador, esterilización en autoclave.</a:t>
          </a:r>
        </a:p>
      </dsp:txBody>
      <dsp:txXfrm>
        <a:off x="1706744" y="3491982"/>
        <a:ext cx="1190368" cy="1021966"/>
      </dsp:txXfrm>
    </dsp:sp>
    <dsp:sp modelId="{FE961057-4B0E-4489-9FED-C109FC614E14}">
      <dsp:nvSpPr>
        <dsp:cNvPr id="0" name=""/>
        <dsp:cNvSpPr/>
      </dsp:nvSpPr>
      <dsp:spPr>
        <a:xfrm>
          <a:off x="4155033" y="3778009"/>
          <a:ext cx="201168" cy="173398"/>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34807C-478D-4F85-96D1-6346471DEAAE}">
      <dsp:nvSpPr>
        <dsp:cNvPr id="0" name=""/>
        <dsp:cNvSpPr/>
      </dsp:nvSpPr>
      <dsp:spPr>
        <a:xfrm>
          <a:off x="4451299" y="3317321"/>
          <a:ext cx="1724558" cy="1480584"/>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54000" b="-5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7140AA-CC8F-48DF-97A0-C7A41A073D3F}">
      <dsp:nvSpPr>
        <dsp:cNvPr id="0" name=""/>
        <dsp:cNvSpPr/>
      </dsp:nvSpPr>
      <dsp:spPr>
        <a:xfrm>
          <a:off x="4493361" y="3976234"/>
          <a:ext cx="201168" cy="173398"/>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294A7D72-5849-453B-9E07-1FA9123796DC}">
      <dsp:nvSpPr>
        <dsp:cNvPr id="0" name=""/>
        <dsp:cNvSpPr/>
      </dsp:nvSpPr>
      <dsp:spPr>
        <a:xfrm>
          <a:off x="2951825" y="2538178"/>
          <a:ext cx="1724558" cy="1480584"/>
        </a:xfrm>
        <a:prstGeom prst="hexagon">
          <a:avLst>
            <a:gd name="adj" fmla="val 25000"/>
            <a:gd name="vf" fmla="val 115470"/>
          </a:avLst>
        </a:prstGeom>
        <a:solidFill>
          <a:srgbClr val="00B0F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s-EC" sz="1050" kern="1200" dirty="0">
              <a:solidFill>
                <a:schemeClr val="tx1"/>
              </a:solidFill>
            </a:rPr>
            <a:t>Esterilización de materiales en la Cámara de flujo laminar y llenado de cajas Petri.</a:t>
          </a:r>
        </a:p>
      </dsp:txBody>
      <dsp:txXfrm>
        <a:off x="3218920" y="2767487"/>
        <a:ext cx="1190368" cy="1021966"/>
      </dsp:txXfrm>
    </dsp:sp>
    <dsp:sp modelId="{3733566B-0FDF-4A52-ADB4-7BC3F0E1ECEE}">
      <dsp:nvSpPr>
        <dsp:cNvPr id="0" name=""/>
        <dsp:cNvSpPr/>
      </dsp:nvSpPr>
      <dsp:spPr>
        <a:xfrm>
          <a:off x="2665476" y="1711417"/>
          <a:ext cx="201168" cy="173398"/>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DF0D36A4-D714-4927-9F0E-FF189A57EAC3}">
      <dsp:nvSpPr>
        <dsp:cNvPr id="0" name=""/>
        <dsp:cNvSpPr/>
      </dsp:nvSpPr>
      <dsp:spPr>
        <a:xfrm>
          <a:off x="2968142" y="860189"/>
          <a:ext cx="1724558" cy="1480584"/>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097EAF-5DE7-4011-A6DA-7457356BAB28}">
      <dsp:nvSpPr>
        <dsp:cNvPr id="0" name=""/>
        <dsp:cNvSpPr/>
      </dsp:nvSpPr>
      <dsp:spPr>
        <a:xfrm>
          <a:off x="3016605" y="1516343"/>
          <a:ext cx="201168" cy="173398"/>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CAA74284-F8C8-4693-A276-16BAAEF619CA}">
      <dsp:nvSpPr>
        <dsp:cNvPr id="0" name=""/>
        <dsp:cNvSpPr/>
      </dsp:nvSpPr>
      <dsp:spPr>
        <a:xfrm>
          <a:off x="4451299" y="1680284"/>
          <a:ext cx="1724558" cy="148058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s-EC" sz="1050" kern="1200" dirty="0">
              <a:solidFill>
                <a:schemeClr val="tx1"/>
              </a:solidFill>
            </a:rPr>
            <a:t>Preparación y siembra de los tratamientos.</a:t>
          </a:r>
        </a:p>
      </dsp:txBody>
      <dsp:txXfrm>
        <a:off x="4718394" y="1909593"/>
        <a:ext cx="1190368" cy="1021966"/>
      </dsp:txXfrm>
    </dsp:sp>
    <dsp:sp modelId="{5DBE69A3-13EC-4973-A52F-E3308F1044CD}">
      <dsp:nvSpPr>
        <dsp:cNvPr id="0" name=""/>
        <dsp:cNvSpPr/>
      </dsp:nvSpPr>
      <dsp:spPr>
        <a:xfrm>
          <a:off x="5943600" y="2336438"/>
          <a:ext cx="201168" cy="173398"/>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1873810F-9BEF-4831-9F18-9F34C9D40AA6}">
      <dsp:nvSpPr>
        <dsp:cNvPr id="0" name=""/>
        <dsp:cNvSpPr/>
      </dsp:nvSpPr>
      <dsp:spPr>
        <a:xfrm>
          <a:off x="5935370" y="2512595"/>
          <a:ext cx="1724558" cy="1480584"/>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DC8980-0620-45AE-803E-5D9C45FA1711}">
      <dsp:nvSpPr>
        <dsp:cNvPr id="0" name=""/>
        <dsp:cNvSpPr/>
      </dsp:nvSpPr>
      <dsp:spPr>
        <a:xfrm>
          <a:off x="6271869" y="2539393"/>
          <a:ext cx="201168" cy="173398"/>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4E020ABA-B74B-4E17-92DA-F83711377396}">
      <dsp:nvSpPr>
        <dsp:cNvPr id="0" name=""/>
        <dsp:cNvSpPr/>
      </dsp:nvSpPr>
      <dsp:spPr>
        <a:xfrm>
          <a:off x="5935370" y="875952"/>
          <a:ext cx="1724558" cy="1480584"/>
        </a:xfrm>
        <a:prstGeom prst="hexagon">
          <a:avLst>
            <a:gd name="adj" fmla="val 25000"/>
            <a:gd name="vf" fmla="val 115470"/>
          </a:avLst>
        </a:prstGeom>
        <a:solidFill>
          <a:schemeClr val="accent1">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s-EC" sz="1050" kern="1200" dirty="0">
              <a:solidFill>
                <a:schemeClr val="tx1"/>
              </a:solidFill>
            </a:rPr>
            <a:t>Conteo de bacterias, hongos y levaduras.</a:t>
          </a:r>
        </a:p>
      </dsp:txBody>
      <dsp:txXfrm>
        <a:off x="6202465" y="1105261"/>
        <a:ext cx="1190368" cy="1021966"/>
      </dsp:txXfrm>
    </dsp:sp>
    <dsp:sp modelId="{A16E653F-64D6-48D7-A6CF-546C083C990A}">
      <dsp:nvSpPr>
        <dsp:cNvPr id="0" name=""/>
        <dsp:cNvSpPr/>
      </dsp:nvSpPr>
      <dsp:spPr>
        <a:xfrm>
          <a:off x="7427671" y="1539595"/>
          <a:ext cx="201168" cy="173398"/>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5AA3F420-14DF-4D81-AB28-E5FEC84690EA}">
      <dsp:nvSpPr>
        <dsp:cNvPr id="0" name=""/>
        <dsp:cNvSpPr/>
      </dsp:nvSpPr>
      <dsp:spPr>
        <a:xfrm>
          <a:off x="7419441" y="1701958"/>
          <a:ext cx="1724558" cy="1480584"/>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6000" r="-26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33AECF-AAFE-494B-8A91-B0C06729B6E4}">
      <dsp:nvSpPr>
        <dsp:cNvPr id="0" name=""/>
        <dsp:cNvSpPr/>
      </dsp:nvSpPr>
      <dsp:spPr>
        <a:xfrm>
          <a:off x="7763256" y="1735062"/>
          <a:ext cx="201168" cy="173398"/>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2077B-8CB9-4A87-9F89-FE927AAFA948}">
      <dsp:nvSpPr>
        <dsp:cNvPr id="0" name=""/>
        <dsp:cNvSpPr/>
      </dsp:nvSpPr>
      <dsp:spPr>
        <a:xfrm>
          <a:off x="383309" y="72004"/>
          <a:ext cx="1530146" cy="1530146"/>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E8CB19-0376-40FF-99EE-89B2D9527FFF}">
      <dsp:nvSpPr>
        <dsp:cNvPr id="0" name=""/>
        <dsp:cNvSpPr/>
      </dsp:nvSpPr>
      <dsp:spPr>
        <a:xfrm>
          <a:off x="2583661" y="1660847"/>
          <a:ext cx="1530146" cy="916068"/>
        </a:xfrm>
        <a:prstGeom prst="roundRect">
          <a:avLst>
            <a:gd name="adj" fmla="val 10000"/>
          </a:avLst>
        </a:prstGeom>
        <a:solidFill>
          <a:srgbClr val="CEEE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100000"/>
            </a:lnSpc>
            <a:spcBef>
              <a:spcPct val="0"/>
            </a:spcBef>
            <a:spcAft>
              <a:spcPts val="0"/>
            </a:spcAft>
          </a:pPr>
          <a:r>
            <a:rPr lang="es-EC" sz="1200" b="1" kern="1200" dirty="0" smtClean="0">
              <a:solidFill>
                <a:schemeClr val="tx1"/>
              </a:solidFill>
              <a:latin typeface="+mn-lt"/>
            </a:rPr>
            <a:t>PESO</a:t>
          </a:r>
        </a:p>
        <a:p>
          <a:pPr lvl="0" algn="l" defTabSz="533400">
            <a:lnSpc>
              <a:spcPct val="100000"/>
            </a:lnSpc>
            <a:spcBef>
              <a:spcPct val="0"/>
            </a:spcBef>
            <a:spcAft>
              <a:spcPts val="0"/>
            </a:spcAft>
          </a:pPr>
          <a:r>
            <a:rPr lang="es-EC" sz="1200" kern="1200" dirty="0" smtClean="0">
              <a:solidFill>
                <a:schemeClr val="tx1"/>
              </a:solidFill>
              <a:latin typeface="+mn-lt"/>
            </a:rPr>
            <a:t>Peso/ID/crisol</a:t>
          </a:r>
        </a:p>
        <a:p>
          <a:pPr lvl="0" algn="l" defTabSz="533400">
            <a:lnSpc>
              <a:spcPct val="100000"/>
            </a:lnSpc>
            <a:spcBef>
              <a:spcPct val="0"/>
            </a:spcBef>
            <a:spcAft>
              <a:spcPts val="0"/>
            </a:spcAft>
          </a:pPr>
          <a:r>
            <a:rPr lang="es-EC" sz="1200" kern="1200" dirty="0" smtClean="0">
              <a:solidFill>
                <a:schemeClr val="tx1"/>
              </a:solidFill>
              <a:latin typeface="+mn-lt"/>
            </a:rPr>
            <a:t>Estufa/</a:t>
          </a:r>
          <a:r>
            <a:rPr lang="es-EC" sz="1200" kern="1200" dirty="0" err="1" smtClean="0">
              <a:solidFill>
                <a:schemeClr val="tx1"/>
              </a:solidFill>
            </a:rPr>
            <a:t>65°C</a:t>
          </a:r>
          <a:r>
            <a:rPr lang="es-EC" sz="1200" kern="1200" dirty="0" smtClean="0">
              <a:solidFill>
                <a:schemeClr val="tx1"/>
              </a:solidFill>
            </a:rPr>
            <a:t>/</a:t>
          </a:r>
          <a:r>
            <a:rPr lang="es-EC" sz="1200" kern="1200" dirty="0" err="1" smtClean="0">
              <a:solidFill>
                <a:schemeClr val="tx1"/>
              </a:solidFill>
            </a:rPr>
            <a:t>48h</a:t>
          </a:r>
          <a:endParaRPr lang="es-EC" sz="1200" b="1" kern="1200" dirty="0" smtClean="0">
            <a:solidFill>
              <a:schemeClr val="tx1"/>
            </a:solidFill>
          </a:endParaRPr>
        </a:p>
      </dsp:txBody>
      <dsp:txXfrm>
        <a:off x="2610492" y="1687678"/>
        <a:ext cx="1476484" cy="862406"/>
      </dsp:txXfrm>
    </dsp:sp>
    <dsp:sp modelId="{DA69033F-813E-43EE-A7AB-278D559A5248}">
      <dsp:nvSpPr>
        <dsp:cNvPr id="0" name=""/>
        <dsp:cNvSpPr/>
      </dsp:nvSpPr>
      <dsp:spPr>
        <a:xfrm rot="21489154">
          <a:off x="2159129" y="616674"/>
          <a:ext cx="245864" cy="3676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a:off x="2159148" y="691397"/>
        <a:ext cx="172105" cy="220604"/>
      </dsp:txXfrm>
    </dsp:sp>
    <dsp:sp modelId="{2B6DA390-BA0C-46C0-A9AE-035A08204971}">
      <dsp:nvSpPr>
        <dsp:cNvPr id="0" name=""/>
        <dsp:cNvSpPr/>
      </dsp:nvSpPr>
      <dsp:spPr>
        <a:xfrm>
          <a:off x="2615562" y="3"/>
          <a:ext cx="1530146" cy="1530146"/>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17523C-BD48-4EC1-84F2-071C700B4DF6}">
      <dsp:nvSpPr>
        <dsp:cNvPr id="0" name=""/>
        <dsp:cNvSpPr/>
      </dsp:nvSpPr>
      <dsp:spPr>
        <a:xfrm>
          <a:off x="359569" y="1728197"/>
          <a:ext cx="1683849" cy="1664524"/>
        </a:xfrm>
        <a:prstGeom prst="roundRect">
          <a:avLst>
            <a:gd name="adj" fmla="val 10000"/>
          </a:avLst>
        </a:prstGeom>
        <a:solidFill>
          <a:srgbClr val="FFFF00">
            <a:tint val="66000"/>
            <a:satMod val="1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ctr" defTabSz="533400">
            <a:lnSpc>
              <a:spcPct val="100000"/>
            </a:lnSpc>
            <a:spcBef>
              <a:spcPct val="0"/>
            </a:spcBef>
            <a:spcAft>
              <a:spcPts val="0"/>
            </a:spcAft>
          </a:pPr>
          <a:r>
            <a:rPr lang="es-EC" sz="1200" b="1" kern="1200" dirty="0" smtClean="0">
              <a:solidFill>
                <a:schemeClr val="tx1"/>
              </a:solidFill>
            </a:rPr>
            <a:t>REGISTRO</a:t>
          </a:r>
        </a:p>
        <a:p>
          <a:pPr lvl="0" algn="l" defTabSz="533400">
            <a:lnSpc>
              <a:spcPct val="100000"/>
            </a:lnSpc>
            <a:spcBef>
              <a:spcPct val="0"/>
            </a:spcBef>
            <a:spcAft>
              <a:spcPts val="0"/>
            </a:spcAft>
          </a:pPr>
          <a:r>
            <a:rPr lang="es-EC" sz="1200" kern="1200" dirty="0" smtClean="0">
              <a:solidFill>
                <a:schemeClr val="tx1"/>
              </a:solidFill>
              <a:latin typeface="+mn-lt"/>
            </a:rPr>
            <a:t>Muestras/</a:t>
          </a:r>
          <a:r>
            <a:rPr lang="es-EC" sz="1200" kern="1200" dirty="0" err="1" smtClean="0">
              <a:solidFill>
                <a:schemeClr val="tx1"/>
              </a:solidFill>
            </a:rPr>
            <a:t>65°C</a:t>
          </a:r>
          <a:r>
            <a:rPr lang="es-EC" sz="1200" kern="1200" dirty="0" smtClean="0">
              <a:solidFill>
                <a:schemeClr val="tx1"/>
              </a:solidFill>
            </a:rPr>
            <a:t>/</a:t>
          </a:r>
          <a:r>
            <a:rPr lang="es-EC" sz="1200" kern="1200" dirty="0" err="1" smtClean="0">
              <a:solidFill>
                <a:schemeClr val="tx1"/>
              </a:solidFill>
            </a:rPr>
            <a:t>48h</a:t>
          </a:r>
          <a:endParaRPr lang="es-EC" sz="1200" kern="1200" dirty="0" smtClean="0">
            <a:solidFill>
              <a:schemeClr val="tx1"/>
            </a:solidFill>
          </a:endParaRPr>
        </a:p>
        <a:p>
          <a:pPr lvl="0" algn="l" defTabSz="533400">
            <a:lnSpc>
              <a:spcPct val="100000"/>
            </a:lnSpc>
            <a:spcBef>
              <a:spcPct val="0"/>
            </a:spcBef>
            <a:spcAft>
              <a:spcPts val="0"/>
            </a:spcAft>
          </a:pPr>
          <a:r>
            <a:rPr lang="es-EC" sz="1200" kern="1200" dirty="0" smtClean="0">
              <a:solidFill>
                <a:schemeClr val="tx1"/>
              </a:solidFill>
              <a:latin typeface="+mn-lt"/>
            </a:rPr>
            <a:t>Peso/muestras</a:t>
          </a:r>
        </a:p>
        <a:p>
          <a:pPr lvl="0" algn="l" defTabSz="533400">
            <a:lnSpc>
              <a:spcPct val="100000"/>
            </a:lnSpc>
            <a:spcBef>
              <a:spcPct val="0"/>
            </a:spcBef>
            <a:spcAft>
              <a:spcPts val="0"/>
            </a:spcAft>
          </a:pPr>
          <a:r>
            <a:rPr lang="es-EC" sz="1200" kern="1200" dirty="0" smtClean="0">
              <a:solidFill>
                <a:schemeClr val="tx1"/>
              </a:solidFill>
            </a:rPr>
            <a:t>Datos/bitácora</a:t>
          </a:r>
        </a:p>
        <a:p>
          <a:pPr lvl="0" algn="l" defTabSz="533400">
            <a:lnSpc>
              <a:spcPct val="100000"/>
            </a:lnSpc>
            <a:spcBef>
              <a:spcPct val="0"/>
            </a:spcBef>
            <a:spcAft>
              <a:spcPts val="0"/>
            </a:spcAft>
          </a:pPr>
          <a:r>
            <a:rPr lang="es-EC" sz="1200" kern="1200" dirty="0" smtClean="0">
              <a:solidFill>
                <a:schemeClr val="tx1"/>
              </a:solidFill>
            </a:rPr>
            <a:t>Base datos </a:t>
          </a:r>
        </a:p>
        <a:p>
          <a:pPr lvl="0" algn="l" defTabSz="533400">
            <a:lnSpc>
              <a:spcPct val="100000"/>
            </a:lnSpc>
            <a:spcBef>
              <a:spcPct val="0"/>
            </a:spcBef>
            <a:spcAft>
              <a:spcPts val="0"/>
            </a:spcAft>
          </a:pPr>
          <a:r>
            <a:rPr lang="es-EC" sz="1200" kern="1200" dirty="0" smtClean="0">
              <a:solidFill>
                <a:schemeClr val="tx1"/>
              </a:solidFill>
              <a:latin typeface="+mn-lt"/>
            </a:rPr>
            <a:t>Molienda</a:t>
          </a:r>
          <a:endParaRPr lang="es-EC" sz="1200" b="1" kern="1200" dirty="0">
            <a:solidFill>
              <a:schemeClr val="tx1"/>
            </a:solidFill>
            <a:latin typeface="+mn-lt"/>
          </a:endParaRPr>
        </a:p>
        <a:p>
          <a:pPr marL="57150" lvl="1" indent="-57150" algn="l" defTabSz="466725">
            <a:lnSpc>
              <a:spcPct val="100000"/>
            </a:lnSpc>
            <a:spcBef>
              <a:spcPct val="0"/>
            </a:spcBef>
            <a:spcAft>
              <a:spcPts val="0"/>
            </a:spcAft>
            <a:buChar char="••"/>
          </a:pPr>
          <a:endParaRPr lang="es-EC" sz="1050" kern="1200" dirty="0">
            <a:solidFill>
              <a:schemeClr val="tx1"/>
            </a:solidFill>
            <a:latin typeface="+mn-lt"/>
          </a:endParaRPr>
        </a:p>
      </dsp:txBody>
      <dsp:txXfrm>
        <a:off x="408321" y="1776949"/>
        <a:ext cx="1586345" cy="1567020"/>
      </dsp:txXfrm>
    </dsp:sp>
    <dsp:sp modelId="{6C0D38EE-8FE6-46EB-A80E-D23D38738FEA}">
      <dsp:nvSpPr>
        <dsp:cNvPr id="0" name=""/>
        <dsp:cNvSpPr/>
      </dsp:nvSpPr>
      <dsp:spPr>
        <a:xfrm rot="21599995">
          <a:off x="4391443" y="581238"/>
          <a:ext cx="245734" cy="3676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a:off x="4391443" y="654772"/>
        <a:ext cx="172014" cy="220604"/>
      </dsp:txXfrm>
    </dsp:sp>
    <dsp:sp modelId="{564EAF6B-9D27-4A49-8FDA-4E5D8D169A0C}">
      <dsp:nvSpPr>
        <dsp:cNvPr id="0" name=""/>
        <dsp:cNvSpPr/>
      </dsp:nvSpPr>
      <dsp:spPr>
        <a:xfrm>
          <a:off x="4847807" y="0"/>
          <a:ext cx="1530146" cy="153014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414802-BD54-4755-BE73-CCDC184EA3E7}">
      <dsp:nvSpPr>
        <dsp:cNvPr id="0" name=""/>
        <dsp:cNvSpPr/>
      </dsp:nvSpPr>
      <dsp:spPr>
        <a:xfrm>
          <a:off x="4859361" y="1660843"/>
          <a:ext cx="1530146" cy="1051011"/>
        </a:xfrm>
        <a:prstGeom prst="roundRect">
          <a:avLst>
            <a:gd name="adj" fmla="val 10000"/>
          </a:avLst>
        </a:prstGeom>
        <a:solidFill>
          <a:schemeClr val="bg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ctr" defTabSz="533400">
            <a:lnSpc>
              <a:spcPct val="100000"/>
            </a:lnSpc>
            <a:spcBef>
              <a:spcPct val="0"/>
            </a:spcBef>
            <a:spcAft>
              <a:spcPts val="0"/>
            </a:spcAft>
          </a:pPr>
          <a:r>
            <a:rPr lang="es-EC" sz="1200" b="1" kern="1200" dirty="0" smtClean="0">
              <a:solidFill>
                <a:schemeClr val="tx1"/>
              </a:solidFill>
              <a:latin typeface="+mn-lt"/>
            </a:rPr>
            <a:t>PESO</a:t>
          </a:r>
        </a:p>
        <a:p>
          <a:pPr lvl="0" algn="l" defTabSz="533400">
            <a:lnSpc>
              <a:spcPct val="100000"/>
            </a:lnSpc>
            <a:spcBef>
              <a:spcPct val="0"/>
            </a:spcBef>
            <a:spcAft>
              <a:spcPts val="0"/>
            </a:spcAft>
          </a:pPr>
          <a:r>
            <a:rPr lang="es-EC" sz="1200" kern="1200" dirty="0" smtClean="0">
              <a:solidFill>
                <a:schemeClr val="tx1"/>
              </a:solidFill>
              <a:latin typeface="+mn-lt"/>
            </a:rPr>
            <a:t>Peso/crisol</a:t>
          </a:r>
        </a:p>
        <a:p>
          <a:pPr lvl="0" algn="l" defTabSz="533400">
            <a:lnSpc>
              <a:spcPct val="100000"/>
            </a:lnSpc>
            <a:spcBef>
              <a:spcPct val="0"/>
            </a:spcBef>
            <a:spcAft>
              <a:spcPts val="0"/>
            </a:spcAft>
          </a:pPr>
          <a:r>
            <a:rPr lang="es-EC" sz="1200" kern="1200" dirty="0" smtClean="0">
              <a:solidFill>
                <a:schemeClr val="tx1"/>
              </a:solidFill>
              <a:latin typeface="+mn-lt"/>
            </a:rPr>
            <a:t>Encera/balanza</a:t>
          </a:r>
        </a:p>
        <a:p>
          <a:pPr lvl="0" algn="l" defTabSz="533400">
            <a:lnSpc>
              <a:spcPct val="100000"/>
            </a:lnSpc>
            <a:spcBef>
              <a:spcPct val="0"/>
            </a:spcBef>
            <a:spcAft>
              <a:spcPts val="0"/>
            </a:spcAft>
          </a:pPr>
          <a:r>
            <a:rPr lang="es-EC" sz="1200" kern="1200" dirty="0" smtClean="0">
              <a:solidFill>
                <a:schemeClr val="tx1"/>
              </a:solidFill>
              <a:latin typeface="+mn-lt"/>
            </a:rPr>
            <a:t>Peso/muestra</a:t>
          </a:r>
          <a:endParaRPr lang="es-EC" sz="1200" kern="1200" dirty="0">
            <a:solidFill>
              <a:schemeClr val="tx1"/>
            </a:solidFill>
          </a:endParaRPr>
        </a:p>
        <a:p>
          <a:pPr marL="114300" lvl="1" indent="-114300" algn="l" defTabSz="533400">
            <a:lnSpc>
              <a:spcPct val="90000"/>
            </a:lnSpc>
            <a:spcBef>
              <a:spcPct val="0"/>
            </a:spcBef>
            <a:spcAft>
              <a:spcPct val="15000"/>
            </a:spcAft>
            <a:buChar char="••"/>
          </a:pPr>
          <a:endParaRPr lang="es-EC" sz="1200" kern="1200" dirty="0">
            <a:solidFill>
              <a:schemeClr val="tx1"/>
            </a:solidFill>
          </a:endParaRPr>
        </a:p>
        <a:p>
          <a:pPr marL="114300" lvl="1" indent="-114300" algn="l" defTabSz="622300">
            <a:lnSpc>
              <a:spcPct val="90000"/>
            </a:lnSpc>
            <a:spcBef>
              <a:spcPct val="0"/>
            </a:spcBef>
            <a:spcAft>
              <a:spcPct val="15000"/>
            </a:spcAft>
            <a:buChar char="••"/>
          </a:pPr>
          <a:endParaRPr lang="es-EC" sz="1400" kern="1200" dirty="0">
            <a:solidFill>
              <a:schemeClr val="tx1"/>
            </a:solidFill>
          </a:endParaRPr>
        </a:p>
        <a:p>
          <a:pPr marL="114300" lvl="1" indent="-114300" algn="l" defTabSz="622300">
            <a:lnSpc>
              <a:spcPct val="90000"/>
            </a:lnSpc>
            <a:spcBef>
              <a:spcPct val="0"/>
            </a:spcBef>
            <a:spcAft>
              <a:spcPct val="15000"/>
            </a:spcAft>
            <a:buChar char="••"/>
          </a:pPr>
          <a:endParaRPr lang="es-EC" sz="1400" kern="1200" dirty="0">
            <a:solidFill>
              <a:schemeClr val="tx1"/>
            </a:solidFill>
          </a:endParaRPr>
        </a:p>
      </dsp:txBody>
      <dsp:txXfrm>
        <a:off x="4890144" y="1691626"/>
        <a:ext cx="1468580" cy="989445"/>
      </dsp:txXfrm>
    </dsp:sp>
    <dsp:sp modelId="{5C21A8B8-9726-4658-828A-32D348702CD0}">
      <dsp:nvSpPr>
        <dsp:cNvPr id="0" name=""/>
        <dsp:cNvSpPr/>
      </dsp:nvSpPr>
      <dsp:spPr>
        <a:xfrm>
          <a:off x="6648894" y="581236"/>
          <a:ext cx="270940" cy="3676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a:off x="6648894" y="654770"/>
        <a:ext cx="189658" cy="220604"/>
      </dsp:txXfrm>
    </dsp:sp>
    <dsp:sp modelId="{FECD35F6-A7D8-41BF-B0A8-3F36B75B81AA}">
      <dsp:nvSpPr>
        <dsp:cNvPr id="0" name=""/>
        <dsp:cNvSpPr/>
      </dsp:nvSpPr>
      <dsp:spPr>
        <a:xfrm>
          <a:off x="7152068" y="0"/>
          <a:ext cx="1530146" cy="1530146"/>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1A55DB-7CFB-4F17-B4ED-95433C2ED240}">
      <dsp:nvSpPr>
        <dsp:cNvPr id="0" name=""/>
        <dsp:cNvSpPr/>
      </dsp:nvSpPr>
      <dsp:spPr>
        <a:xfrm>
          <a:off x="7152077" y="1656192"/>
          <a:ext cx="1865692" cy="1281819"/>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100000"/>
            </a:lnSpc>
            <a:spcBef>
              <a:spcPct val="0"/>
            </a:spcBef>
            <a:spcAft>
              <a:spcPts val="0"/>
            </a:spcAft>
          </a:pPr>
          <a:r>
            <a:rPr lang="es-EC" sz="1200" b="1" kern="1200" dirty="0" smtClean="0"/>
            <a:t>ESTUFA</a:t>
          </a:r>
          <a:endParaRPr lang="es-EC" sz="1200" b="1" kern="1200" dirty="0"/>
        </a:p>
        <a:p>
          <a:pPr lvl="0" algn="l" defTabSz="533400">
            <a:lnSpc>
              <a:spcPct val="100000"/>
            </a:lnSpc>
            <a:spcBef>
              <a:spcPct val="0"/>
            </a:spcBef>
            <a:spcAft>
              <a:spcPts val="0"/>
            </a:spcAft>
          </a:pPr>
          <a:r>
            <a:rPr lang="es-EC" sz="1200" kern="1200" dirty="0" err="1" smtClean="0"/>
            <a:t>65°C</a:t>
          </a:r>
          <a:r>
            <a:rPr lang="es-EC" sz="1200" kern="1200" dirty="0" smtClean="0"/>
            <a:t>/</a:t>
          </a:r>
          <a:r>
            <a:rPr lang="es-EC" sz="1200" kern="1200" dirty="0" err="1" smtClean="0"/>
            <a:t>48h</a:t>
          </a:r>
          <a:endParaRPr lang="es-EC" sz="1200" kern="1200" dirty="0" smtClean="0"/>
        </a:p>
        <a:p>
          <a:pPr lvl="0" algn="l" defTabSz="533400">
            <a:lnSpc>
              <a:spcPct val="100000"/>
            </a:lnSpc>
            <a:spcBef>
              <a:spcPct val="0"/>
            </a:spcBef>
            <a:spcAft>
              <a:spcPts val="0"/>
            </a:spcAft>
          </a:pPr>
          <a:r>
            <a:rPr lang="es-EC" sz="1200" kern="1200" dirty="0" smtClean="0"/>
            <a:t>Desecador/</a:t>
          </a:r>
          <a:r>
            <a:rPr lang="es-EC" sz="1200" kern="1200" dirty="0" err="1" smtClean="0"/>
            <a:t>15min</a:t>
          </a:r>
          <a:endParaRPr lang="es-EC" sz="1200" kern="1200" dirty="0"/>
        </a:p>
        <a:p>
          <a:pPr lvl="0" algn="l" defTabSz="533400">
            <a:lnSpc>
              <a:spcPct val="100000"/>
            </a:lnSpc>
            <a:spcBef>
              <a:spcPct val="0"/>
            </a:spcBef>
            <a:spcAft>
              <a:spcPts val="0"/>
            </a:spcAft>
          </a:pPr>
          <a:r>
            <a:rPr lang="es-EC" sz="1200" kern="1200" dirty="0" smtClean="0"/>
            <a:t>Peso/crisol/muestra</a:t>
          </a:r>
          <a:endParaRPr lang="es-EC" sz="1200" kern="1200" dirty="0"/>
        </a:p>
      </dsp:txBody>
      <dsp:txXfrm>
        <a:off x="7189620" y="1693735"/>
        <a:ext cx="1790606" cy="1206733"/>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image" Target="../media/image6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69.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image" Target="../media/image71.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image" Target="../media/image7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9D0CC8-73B4-44BC-8D1F-4ACFF8C711E0}" type="datetimeFigureOut">
              <a:rPr lang="es-EC" smtClean="0"/>
              <a:t>15/03/2018</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8C6BC7-0024-466B-B569-3CB77B94EB30}" type="slidenum">
              <a:rPr lang="es-EC" smtClean="0"/>
              <a:t>‹Nº›</a:t>
            </a:fld>
            <a:endParaRPr lang="es-EC"/>
          </a:p>
        </p:txBody>
      </p:sp>
    </p:spTree>
    <p:extLst>
      <p:ext uri="{BB962C8B-B14F-4D97-AF65-F5344CB8AC3E}">
        <p14:creationId xmlns:p14="http://schemas.microsoft.com/office/powerpoint/2010/main" val="738109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67041FE-7D09-4649-8E95-65B382C9D4E6}" type="slidenum">
              <a:rPr lang="es-EC" smtClean="0">
                <a:solidFill>
                  <a:prstClr val="black"/>
                </a:solidFill>
              </a:rPr>
              <a:pPr/>
              <a:t>12</a:t>
            </a:fld>
            <a:endParaRPr lang="es-EC" dirty="0">
              <a:solidFill>
                <a:prstClr val="black"/>
              </a:solidFill>
            </a:endParaRPr>
          </a:p>
        </p:txBody>
      </p:sp>
    </p:spTree>
    <p:extLst>
      <p:ext uri="{BB962C8B-B14F-4D97-AF65-F5344CB8AC3E}">
        <p14:creationId xmlns:p14="http://schemas.microsoft.com/office/powerpoint/2010/main" val="2367958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8 Título"/>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a:t>Haga clic para modificar el estilo de título del patrón</a:t>
            </a:r>
            <a:endParaRPr kumimoji="0"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a:t>Haga clic para modificar el estilo de subtítulo del patrón</a:t>
            </a:r>
            <a:endParaRPr kumimoji="0" lang="en-US"/>
          </a:p>
        </p:txBody>
      </p:sp>
      <p:grpSp>
        <p:nvGrpSpPr>
          <p:cNvPr id="2" name="1 Grupo"/>
          <p:cNvGrpSpPr/>
          <p:nvPr/>
        </p:nvGrpSpPr>
        <p:grpSpPr>
          <a:xfrm>
            <a:off x="-3765" y="4953000"/>
            <a:ext cx="9147765"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dirty="0">
                <a:solidFill>
                  <a:prstClr val="white"/>
                </a:solidFill>
              </a:endParaRPr>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fld id="{F01E5DD3-948C-4D78-81B7-53645F2044E5}" type="datetimeFigureOut">
              <a:rPr lang="es-EC" smtClean="0"/>
              <a:pPr/>
              <a:t>15/03/2018</a:t>
            </a:fld>
            <a:endParaRPr lang="es-EC" dirty="0"/>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endParaRPr lang="es-EC" dirty="0">
              <a:solidFill>
                <a:srgbClr val="6F9400">
                  <a:tint val="20000"/>
                </a:srgbClr>
              </a:solidFill>
            </a:endParaRPr>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fld id="{AADCE155-25FA-452A-BA9B-51A1C0FACB12}" type="slidenum">
              <a:rPr lang="es-EC" smtClean="0"/>
              <a:pPr/>
              <a:t>‹Nº›</a:t>
            </a:fld>
            <a:endParaRPr lang="es-EC" dirty="0"/>
          </a:p>
        </p:txBody>
      </p:sp>
    </p:spTree>
    <p:extLst>
      <p:ext uri="{BB962C8B-B14F-4D97-AF65-F5344CB8AC3E}">
        <p14:creationId xmlns:p14="http://schemas.microsoft.com/office/powerpoint/2010/main" val="1772015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457200" y="1481329"/>
            <a:ext cx="8229600" cy="4386071"/>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F01E5DD3-948C-4D78-81B7-53645F2044E5}" type="datetimeFigureOut">
              <a:rPr lang="es-EC" smtClean="0">
                <a:solidFill>
                  <a:prstClr val="black"/>
                </a:solidFill>
              </a:rPr>
              <a:pPr/>
              <a:t>15/03/2018</a:t>
            </a:fld>
            <a:endParaRPr lang="es-EC" dirty="0">
              <a:solidFill>
                <a:prstClr val="black"/>
              </a:solidFill>
            </a:endParaRPr>
          </a:p>
        </p:txBody>
      </p:sp>
      <p:sp>
        <p:nvSpPr>
          <p:cNvPr id="5" name="4 Marcador de pie de página"/>
          <p:cNvSpPr>
            <a:spLocks noGrp="1"/>
          </p:cNvSpPr>
          <p:nvPr>
            <p:ph type="ftr" sz="quarter" idx="11"/>
          </p:nvPr>
        </p:nvSpPr>
        <p:spPr/>
        <p:txBody>
          <a:bodyPr/>
          <a:lstStyle/>
          <a:p>
            <a:endParaRPr lang="es-EC" dirty="0">
              <a:solidFill>
                <a:prstClr val="black"/>
              </a:solidFill>
            </a:endParaRPr>
          </a:p>
        </p:txBody>
      </p:sp>
      <p:sp>
        <p:nvSpPr>
          <p:cNvPr id="6" name="5 Marcador de número de diapositiva"/>
          <p:cNvSpPr>
            <a:spLocks noGrp="1"/>
          </p:cNvSpPr>
          <p:nvPr>
            <p:ph type="sldNum" sz="quarter" idx="12"/>
          </p:nvPr>
        </p:nvSpPr>
        <p:spPr/>
        <p:txBody>
          <a:bodyPr/>
          <a:lstStyle/>
          <a:p>
            <a:fld id="{AADCE155-25FA-452A-BA9B-51A1C0FACB12}" type="slidenum">
              <a:rPr lang="es-EC" smtClean="0">
                <a:solidFill>
                  <a:prstClr val="black"/>
                </a:solidFill>
              </a:rPr>
              <a:pPr/>
              <a:t>‹Nº›</a:t>
            </a:fld>
            <a:endParaRPr lang="es-EC" dirty="0">
              <a:solidFill>
                <a:prstClr val="black"/>
              </a:solidFill>
            </a:endParaRPr>
          </a:p>
        </p:txBody>
      </p:sp>
    </p:spTree>
    <p:extLst>
      <p:ext uri="{BB962C8B-B14F-4D97-AF65-F5344CB8AC3E}">
        <p14:creationId xmlns:p14="http://schemas.microsoft.com/office/powerpoint/2010/main" val="1441790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1"/>
            <a:ext cx="6324600" cy="5592760"/>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F01E5DD3-948C-4D78-81B7-53645F2044E5}" type="datetimeFigureOut">
              <a:rPr lang="es-EC" smtClean="0">
                <a:solidFill>
                  <a:prstClr val="black"/>
                </a:solidFill>
              </a:rPr>
              <a:pPr/>
              <a:t>15/03/2018</a:t>
            </a:fld>
            <a:endParaRPr lang="es-EC" dirty="0">
              <a:solidFill>
                <a:prstClr val="black"/>
              </a:solidFill>
            </a:endParaRPr>
          </a:p>
        </p:txBody>
      </p:sp>
      <p:sp>
        <p:nvSpPr>
          <p:cNvPr id="5" name="4 Marcador de pie de página"/>
          <p:cNvSpPr>
            <a:spLocks noGrp="1"/>
          </p:cNvSpPr>
          <p:nvPr>
            <p:ph type="ftr" sz="quarter" idx="11"/>
          </p:nvPr>
        </p:nvSpPr>
        <p:spPr/>
        <p:txBody>
          <a:bodyPr/>
          <a:lstStyle/>
          <a:p>
            <a:endParaRPr lang="es-EC" dirty="0">
              <a:solidFill>
                <a:prstClr val="black"/>
              </a:solidFill>
            </a:endParaRPr>
          </a:p>
        </p:txBody>
      </p:sp>
      <p:sp>
        <p:nvSpPr>
          <p:cNvPr id="6" name="5 Marcador de número de diapositiva"/>
          <p:cNvSpPr>
            <a:spLocks noGrp="1"/>
          </p:cNvSpPr>
          <p:nvPr>
            <p:ph type="sldNum" sz="quarter" idx="12"/>
          </p:nvPr>
        </p:nvSpPr>
        <p:spPr/>
        <p:txBody>
          <a:bodyPr/>
          <a:lstStyle/>
          <a:p>
            <a:fld id="{AADCE155-25FA-452A-BA9B-51A1C0FACB12}" type="slidenum">
              <a:rPr lang="es-EC" smtClean="0">
                <a:solidFill>
                  <a:prstClr val="black"/>
                </a:solidFill>
              </a:rPr>
              <a:pPr/>
              <a:t>‹Nº›</a:t>
            </a:fld>
            <a:endParaRPr lang="es-EC" dirty="0">
              <a:solidFill>
                <a:prstClr val="black"/>
              </a:solidFill>
            </a:endParaRPr>
          </a:p>
        </p:txBody>
      </p:sp>
    </p:spTree>
    <p:extLst>
      <p:ext uri="{BB962C8B-B14F-4D97-AF65-F5344CB8AC3E}">
        <p14:creationId xmlns:p14="http://schemas.microsoft.com/office/powerpoint/2010/main" val="4258164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F01E5DD3-948C-4D78-81B7-53645F2044E5}" type="datetimeFigureOut">
              <a:rPr lang="es-EC" smtClean="0">
                <a:solidFill>
                  <a:prstClr val="black"/>
                </a:solidFill>
              </a:rPr>
              <a:pPr/>
              <a:t>15/03/2018</a:t>
            </a:fld>
            <a:endParaRPr lang="es-EC" dirty="0">
              <a:solidFill>
                <a:prstClr val="black"/>
              </a:solidFill>
            </a:endParaRPr>
          </a:p>
        </p:txBody>
      </p:sp>
      <p:sp>
        <p:nvSpPr>
          <p:cNvPr id="5" name="4 Marcador de pie de página"/>
          <p:cNvSpPr>
            <a:spLocks noGrp="1"/>
          </p:cNvSpPr>
          <p:nvPr>
            <p:ph type="ftr" sz="quarter" idx="11"/>
          </p:nvPr>
        </p:nvSpPr>
        <p:spPr/>
        <p:txBody>
          <a:bodyPr/>
          <a:lstStyle/>
          <a:p>
            <a:endParaRPr lang="es-EC" dirty="0">
              <a:solidFill>
                <a:prstClr val="black"/>
              </a:solidFill>
            </a:endParaRPr>
          </a:p>
        </p:txBody>
      </p:sp>
      <p:sp>
        <p:nvSpPr>
          <p:cNvPr id="6" name="5 Marcador de número de diapositiva"/>
          <p:cNvSpPr>
            <a:spLocks noGrp="1"/>
          </p:cNvSpPr>
          <p:nvPr>
            <p:ph type="sldNum" sz="quarter" idx="12"/>
          </p:nvPr>
        </p:nvSpPr>
        <p:spPr/>
        <p:txBody>
          <a:bodyPr/>
          <a:lstStyle/>
          <a:p>
            <a:fld id="{AADCE155-25FA-452A-BA9B-51A1C0FACB12}" type="slidenum">
              <a:rPr lang="es-EC" smtClean="0">
                <a:solidFill>
                  <a:prstClr val="black"/>
                </a:solidFill>
              </a:rPr>
              <a:pPr/>
              <a:t>‹Nº›</a:t>
            </a:fld>
            <a:endParaRPr lang="es-EC" dirty="0">
              <a:solidFill>
                <a:prstClr val="black"/>
              </a:solidFill>
            </a:endParaRPr>
          </a:p>
        </p:txBody>
      </p:sp>
      <p:sp>
        <p:nvSpPr>
          <p:cNvPr id="7" name="6 Título"/>
          <p:cNvSpPr>
            <a:spLocks noGrp="1"/>
          </p:cNvSpPr>
          <p:nvPr>
            <p:ph type="title"/>
          </p:nvPr>
        </p:nvSpPr>
        <p:spPr/>
        <p:txBody>
          <a:bodyPr rtlCol="0"/>
          <a:lstStyle/>
          <a:p>
            <a:r>
              <a:rPr kumimoji="0" lang="es-ES"/>
              <a:t>Haga clic para modificar el estilo de título del patrón</a:t>
            </a:r>
            <a:endParaRPr kumimoji="0" lang="en-US"/>
          </a:p>
        </p:txBody>
      </p:sp>
    </p:spTree>
    <p:extLst>
      <p:ext uri="{BB962C8B-B14F-4D97-AF65-F5344CB8AC3E}">
        <p14:creationId xmlns:p14="http://schemas.microsoft.com/office/powerpoint/2010/main" val="2081038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fld id="{F01E5DD3-948C-4D78-81B7-53645F2044E5}" type="datetimeFigureOut">
              <a:rPr lang="es-EC" smtClean="0">
                <a:solidFill>
                  <a:prstClr val="black"/>
                </a:solidFill>
              </a:rPr>
              <a:pPr/>
              <a:t>15/03/2018</a:t>
            </a:fld>
            <a:endParaRPr lang="es-EC" dirty="0">
              <a:solidFill>
                <a:prstClr val="black"/>
              </a:solidFill>
            </a:endParaRPr>
          </a:p>
        </p:txBody>
      </p:sp>
      <p:sp>
        <p:nvSpPr>
          <p:cNvPr id="5" name="4 Marcador de pie de página"/>
          <p:cNvSpPr>
            <a:spLocks noGrp="1"/>
          </p:cNvSpPr>
          <p:nvPr>
            <p:ph type="ftr" sz="quarter" idx="11"/>
          </p:nvPr>
        </p:nvSpPr>
        <p:spPr/>
        <p:txBody>
          <a:bodyPr/>
          <a:lstStyle/>
          <a:p>
            <a:endParaRPr lang="es-EC" dirty="0">
              <a:solidFill>
                <a:prstClr val="black"/>
              </a:solidFill>
            </a:endParaRPr>
          </a:p>
        </p:txBody>
      </p:sp>
      <p:sp>
        <p:nvSpPr>
          <p:cNvPr id="6" name="5 Marcador de número de diapositiva"/>
          <p:cNvSpPr>
            <a:spLocks noGrp="1"/>
          </p:cNvSpPr>
          <p:nvPr>
            <p:ph type="sldNum" sz="quarter" idx="12"/>
          </p:nvPr>
        </p:nvSpPr>
        <p:spPr/>
        <p:txBody>
          <a:bodyPr/>
          <a:lstStyle/>
          <a:p>
            <a:fld id="{AADCE155-25FA-452A-BA9B-51A1C0FACB12}" type="slidenum">
              <a:rPr lang="es-EC" smtClean="0">
                <a:solidFill>
                  <a:prstClr val="black"/>
                </a:solidFill>
              </a:rPr>
              <a:pPr/>
              <a:t>‹Nº›</a:t>
            </a:fld>
            <a:endParaRPr lang="es-EC" dirty="0">
              <a:solidFill>
                <a:prstClr val="black"/>
              </a:solidFill>
            </a:endParaRPr>
          </a:p>
        </p:txBody>
      </p:sp>
      <p:sp>
        <p:nvSpPr>
          <p:cNvPr id="7" name="6 Cheurón"/>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dirty="0">
              <a:solidFill>
                <a:prstClr val="white"/>
              </a:solidFill>
            </a:endParaRPr>
          </a:p>
        </p:txBody>
      </p:sp>
      <p:sp>
        <p:nvSpPr>
          <p:cNvPr id="8" name="7 Cheurón"/>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dirty="0">
              <a:solidFill>
                <a:prstClr val="white"/>
              </a:solidFill>
            </a:endParaRPr>
          </a:p>
        </p:txBody>
      </p:sp>
    </p:spTree>
    <p:extLst>
      <p:ext uri="{BB962C8B-B14F-4D97-AF65-F5344CB8AC3E}">
        <p14:creationId xmlns:p14="http://schemas.microsoft.com/office/powerpoint/2010/main" val="1845641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F01E5DD3-948C-4D78-81B7-53645F2044E5}" type="datetimeFigureOut">
              <a:rPr lang="es-EC" smtClean="0">
                <a:solidFill>
                  <a:prstClr val="black"/>
                </a:solidFill>
              </a:rPr>
              <a:pPr/>
              <a:t>15/03/2018</a:t>
            </a:fld>
            <a:endParaRPr lang="es-EC" dirty="0">
              <a:solidFill>
                <a:prstClr val="black"/>
              </a:solidFill>
            </a:endParaRPr>
          </a:p>
        </p:txBody>
      </p:sp>
      <p:sp>
        <p:nvSpPr>
          <p:cNvPr id="6" name="5 Marcador de pie de página"/>
          <p:cNvSpPr>
            <a:spLocks noGrp="1"/>
          </p:cNvSpPr>
          <p:nvPr>
            <p:ph type="ftr" sz="quarter" idx="11"/>
          </p:nvPr>
        </p:nvSpPr>
        <p:spPr/>
        <p:txBody>
          <a:bodyPr/>
          <a:lstStyle/>
          <a:p>
            <a:endParaRPr lang="es-EC" dirty="0">
              <a:solidFill>
                <a:prstClr val="black"/>
              </a:solidFill>
            </a:endParaRPr>
          </a:p>
        </p:txBody>
      </p:sp>
      <p:sp>
        <p:nvSpPr>
          <p:cNvPr id="7" name="6 Marcador de número de diapositiva"/>
          <p:cNvSpPr>
            <a:spLocks noGrp="1"/>
          </p:cNvSpPr>
          <p:nvPr>
            <p:ph type="sldNum" sz="quarter" idx="12"/>
          </p:nvPr>
        </p:nvSpPr>
        <p:spPr/>
        <p:txBody>
          <a:bodyPr/>
          <a:lstStyle/>
          <a:p>
            <a:fld id="{AADCE155-25FA-452A-BA9B-51A1C0FACB12}" type="slidenum">
              <a:rPr lang="es-EC" smtClean="0">
                <a:solidFill>
                  <a:prstClr val="black"/>
                </a:solidFill>
              </a:rPr>
              <a:pPr/>
              <a:t>‹Nº›</a:t>
            </a:fld>
            <a:endParaRPr lang="es-EC" dirty="0">
              <a:solidFill>
                <a:prstClr val="black"/>
              </a:solidFill>
            </a:endParaRPr>
          </a:p>
        </p:txBody>
      </p:sp>
      <p:sp>
        <p:nvSpPr>
          <p:cNvPr id="8" name="7 Título"/>
          <p:cNvSpPr>
            <a:spLocks noGrp="1"/>
          </p:cNvSpPr>
          <p:nvPr>
            <p:ph type="title"/>
          </p:nvPr>
        </p:nvSpPr>
        <p:spPr/>
        <p:txBody>
          <a:bodyPr rtlCol="0"/>
          <a:lstStyle/>
          <a:p>
            <a:r>
              <a:rPr kumimoji="0" lang="es-ES"/>
              <a:t>Haga clic para modificar el estilo de título del patrón</a:t>
            </a:r>
            <a:endParaRPr kumimoji="0" lang="en-US"/>
          </a:p>
        </p:txBody>
      </p:sp>
    </p:spTree>
    <p:extLst>
      <p:ext uri="{BB962C8B-B14F-4D97-AF65-F5344CB8AC3E}">
        <p14:creationId xmlns:p14="http://schemas.microsoft.com/office/powerpoint/2010/main" val="1696904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p:txBody>
          <a:bodyPr/>
          <a:lstStyle/>
          <a:p>
            <a:fld id="{F01E5DD3-948C-4D78-81B7-53645F2044E5}" type="datetimeFigureOut">
              <a:rPr lang="es-EC" smtClean="0">
                <a:solidFill>
                  <a:prstClr val="black"/>
                </a:solidFill>
              </a:rPr>
              <a:pPr/>
              <a:t>15/03/2018</a:t>
            </a:fld>
            <a:endParaRPr lang="es-EC" dirty="0">
              <a:solidFill>
                <a:prstClr val="black"/>
              </a:solidFill>
            </a:endParaRPr>
          </a:p>
        </p:txBody>
      </p:sp>
      <p:sp>
        <p:nvSpPr>
          <p:cNvPr id="8" name="7 Marcador de pie de página"/>
          <p:cNvSpPr>
            <a:spLocks noGrp="1"/>
          </p:cNvSpPr>
          <p:nvPr>
            <p:ph type="ftr" sz="quarter" idx="11"/>
          </p:nvPr>
        </p:nvSpPr>
        <p:spPr/>
        <p:txBody>
          <a:bodyPr/>
          <a:lstStyle/>
          <a:p>
            <a:endParaRPr lang="es-EC" dirty="0">
              <a:solidFill>
                <a:prstClr val="black"/>
              </a:solidFill>
            </a:endParaRPr>
          </a:p>
        </p:txBody>
      </p:sp>
      <p:sp>
        <p:nvSpPr>
          <p:cNvPr id="9" name="8 Marcador de número de diapositiva"/>
          <p:cNvSpPr>
            <a:spLocks noGrp="1"/>
          </p:cNvSpPr>
          <p:nvPr>
            <p:ph type="sldNum" sz="quarter" idx="12"/>
          </p:nvPr>
        </p:nvSpPr>
        <p:spPr/>
        <p:txBody>
          <a:bodyPr/>
          <a:lstStyle/>
          <a:p>
            <a:fld id="{AADCE155-25FA-452A-BA9B-51A1C0FACB12}" type="slidenum">
              <a:rPr lang="es-EC" smtClean="0">
                <a:solidFill>
                  <a:prstClr val="black"/>
                </a:solidFill>
              </a:rPr>
              <a:pPr/>
              <a:t>‹Nº›</a:t>
            </a:fld>
            <a:endParaRPr lang="es-EC" dirty="0">
              <a:solidFill>
                <a:prstClr val="black"/>
              </a:solidFill>
            </a:endParaRPr>
          </a:p>
        </p:txBody>
      </p:sp>
    </p:spTree>
    <p:extLst>
      <p:ext uri="{BB962C8B-B14F-4D97-AF65-F5344CB8AC3E}">
        <p14:creationId xmlns:p14="http://schemas.microsoft.com/office/powerpoint/2010/main" val="4048000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F01E5DD3-948C-4D78-81B7-53645F2044E5}" type="datetimeFigureOut">
              <a:rPr lang="es-EC" smtClean="0">
                <a:solidFill>
                  <a:prstClr val="black"/>
                </a:solidFill>
              </a:rPr>
              <a:pPr/>
              <a:t>15/03/2018</a:t>
            </a:fld>
            <a:endParaRPr lang="es-EC" dirty="0">
              <a:solidFill>
                <a:prstClr val="black"/>
              </a:solidFill>
            </a:endParaRPr>
          </a:p>
        </p:txBody>
      </p:sp>
      <p:sp>
        <p:nvSpPr>
          <p:cNvPr id="4" name="3 Marcador de pie de página"/>
          <p:cNvSpPr>
            <a:spLocks noGrp="1"/>
          </p:cNvSpPr>
          <p:nvPr>
            <p:ph type="ftr" sz="quarter" idx="11"/>
          </p:nvPr>
        </p:nvSpPr>
        <p:spPr/>
        <p:txBody>
          <a:bodyPr/>
          <a:lstStyle/>
          <a:p>
            <a:endParaRPr lang="es-EC" dirty="0">
              <a:solidFill>
                <a:prstClr val="black"/>
              </a:solidFill>
            </a:endParaRPr>
          </a:p>
        </p:txBody>
      </p:sp>
      <p:sp>
        <p:nvSpPr>
          <p:cNvPr id="5" name="4 Marcador de número de diapositiva"/>
          <p:cNvSpPr>
            <a:spLocks noGrp="1"/>
          </p:cNvSpPr>
          <p:nvPr>
            <p:ph type="sldNum" sz="quarter" idx="12"/>
          </p:nvPr>
        </p:nvSpPr>
        <p:spPr/>
        <p:txBody>
          <a:bodyPr/>
          <a:lstStyle/>
          <a:p>
            <a:fld id="{AADCE155-25FA-452A-BA9B-51A1C0FACB12}" type="slidenum">
              <a:rPr lang="es-EC" smtClean="0">
                <a:solidFill>
                  <a:prstClr val="black"/>
                </a:solidFill>
              </a:rPr>
              <a:pPr/>
              <a:t>‹Nº›</a:t>
            </a:fld>
            <a:endParaRPr lang="es-EC" dirty="0">
              <a:solidFill>
                <a:prstClr val="black"/>
              </a:solidFill>
            </a:endParaRPr>
          </a:p>
        </p:txBody>
      </p:sp>
      <p:sp>
        <p:nvSpPr>
          <p:cNvPr id="6" name="5 Título"/>
          <p:cNvSpPr>
            <a:spLocks noGrp="1"/>
          </p:cNvSpPr>
          <p:nvPr>
            <p:ph type="title"/>
          </p:nvPr>
        </p:nvSpPr>
        <p:spPr/>
        <p:txBody>
          <a:bodyPr rtlCol="0"/>
          <a:lstStyle/>
          <a:p>
            <a:r>
              <a:rPr kumimoji="0" lang="es-ES"/>
              <a:t>Haga clic para modificar el estilo de título del patrón</a:t>
            </a:r>
            <a:endParaRPr kumimoji="0" lang="en-US"/>
          </a:p>
        </p:txBody>
      </p:sp>
    </p:spTree>
    <p:extLst>
      <p:ext uri="{BB962C8B-B14F-4D97-AF65-F5344CB8AC3E}">
        <p14:creationId xmlns:p14="http://schemas.microsoft.com/office/powerpoint/2010/main" val="2895783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01E5DD3-948C-4D78-81B7-53645F2044E5}" type="datetimeFigureOut">
              <a:rPr lang="es-EC" smtClean="0">
                <a:solidFill>
                  <a:prstClr val="black"/>
                </a:solidFill>
              </a:rPr>
              <a:pPr/>
              <a:t>15/03/2018</a:t>
            </a:fld>
            <a:endParaRPr lang="es-EC" dirty="0">
              <a:solidFill>
                <a:prstClr val="black"/>
              </a:solidFill>
            </a:endParaRPr>
          </a:p>
        </p:txBody>
      </p:sp>
      <p:sp>
        <p:nvSpPr>
          <p:cNvPr id="3" name="2 Marcador de pie de página"/>
          <p:cNvSpPr>
            <a:spLocks noGrp="1"/>
          </p:cNvSpPr>
          <p:nvPr>
            <p:ph type="ftr" sz="quarter" idx="11"/>
          </p:nvPr>
        </p:nvSpPr>
        <p:spPr/>
        <p:txBody>
          <a:bodyPr/>
          <a:lstStyle/>
          <a:p>
            <a:endParaRPr lang="es-EC" dirty="0">
              <a:solidFill>
                <a:prstClr val="black"/>
              </a:solidFill>
            </a:endParaRPr>
          </a:p>
        </p:txBody>
      </p:sp>
      <p:sp>
        <p:nvSpPr>
          <p:cNvPr id="4" name="3 Marcador de número de diapositiva"/>
          <p:cNvSpPr>
            <a:spLocks noGrp="1"/>
          </p:cNvSpPr>
          <p:nvPr>
            <p:ph type="sldNum" sz="quarter" idx="12"/>
          </p:nvPr>
        </p:nvSpPr>
        <p:spPr/>
        <p:txBody>
          <a:bodyPr/>
          <a:lstStyle/>
          <a:p>
            <a:fld id="{AADCE155-25FA-452A-BA9B-51A1C0FACB12}" type="slidenum">
              <a:rPr lang="es-EC" smtClean="0">
                <a:solidFill>
                  <a:prstClr val="black"/>
                </a:solidFill>
              </a:rPr>
              <a:pPr/>
              <a:t>‹Nº›</a:t>
            </a:fld>
            <a:endParaRPr lang="es-EC" dirty="0">
              <a:solidFill>
                <a:prstClr val="black"/>
              </a:solidFill>
            </a:endParaRPr>
          </a:p>
        </p:txBody>
      </p:sp>
    </p:spTree>
    <p:extLst>
      <p:ext uri="{BB962C8B-B14F-4D97-AF65-F5344CB8AC3E}">
        <p14:creationId xmlns:p14="http://schemas.microsoft.com/office/powerpoint/2010/main" val="3594743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a:xfrm>
            <a:off x="6727032" y="6407944"/>
            <a:ext cx="1920240" cy="365760"/>
          </a:xfrm>
        </p:spPr>
        <p:txBody>
          <a:bodyPr/>
          <a:lstStyle/>
          <a:p>
            <a:fld id="{F01E5DD3-948C-4D78-81B7-53645F2044E5}" type="datetimeFigureOut">
              <a:rPr lang="es-EC" smtClean="0">
                <a:solidFill>
                  <a:prstClr val="black"/>
                </a:solidFill>
              </a:rPr>
              <a:pPr/>
              <a:t>15/03/2018</a:t>
            </a:fld>
            <a:endParaRPr lang="es-EC" dirty="0">
              <a:solidFill>
                <a:prstClr val="black"/>
              </a:solidFill>
            </a:endParaRPr>
          </a:p>
        </p:txBody>
      </p:sp>
      <p:sp>
        <p:nvSpPr>
          <p:cNvPr id="6" name="5 Marcador de pie de página"/>
          <p:cNvSpPr>
            <a:spLocks noGrp="1"/>
          </p:cNvSpPr>
          <p:nvPr>
            <p:ph type="ftr" sz="quarter" idx="11"/>
          </p:nvPr>
        </p:nvSpPr>
        <p:spPr/>
        <p:txBody>
          <a:bodyPr/>
          <a:lstStyle/>
          <a:p>
            <a:endParaRPr lang="es-EC" dirty="0">
              <a:solidFill>
                <a:prstClr val="black"/>
              </a:solidFill>
            </a:endParaRPr>
          </a:p>
        </p:txBody>
      </p:sp>
      <p:sp>
        <p:nvSpPr>
          <p:cNvPr id="7" name="6 Marcador de número de diapositiva"/>
          <p:cNvSpPr>
            <a:spLocks noGrp="1"/>
          </p:cNvSpPr>
          <p:nvPr>
            <p:ph type="sldNum" sz="quarter" idx="12"/>
          </p:nvPr>
        </p:nvSpPr>
        <p:spPr/>
        <p:txBody>
          <a:bodyPr/>
          <a:lstStyle/>
          <a:p>
            <a:fld id="{AADCE155-25FA-452A-BA9B-51A1C0FACB12}" type="slidenum">
              <a:rPr lang="es-EC" smtClean="0">
                <a:solidFill>
                  <a:prstClr val="black"/>
                </a:solidFill>
              </a:rPr>
              <a:pPr/>
              <a:t>‹Nº›</a:t>
            </a:fld>
            <a:endParaRPr lang="es-EC" dirty="0">
              <a:solidFill>
                <a:prstClr val="black"/>
              </a:solidFill>
            </a:endParaRPr>
          </a:p>
        </p:txBody>
      </p:sp>
    </p:spTree>
    <p:extLst>
      <p:ext uri="{BB962C8B-B14F-4D97-AF65-F5344CB8AC3E}">
        <p14:creationId xmlns:p14="http://schemas.microsoft.com/office/powerpoint/2010/main" val="67160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dirty="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fld id="{F01E5DD3-948C-4D78-81B7-53645F2044E5}" type="datetimeFigureOut">
              <a:rPr lang="es-EC" smtClean="0">
                <a:solidFill>
                  <a:prstClr val="black"/>
                </a:solidFill>
              </a:rPr>
              <a:pPr/>
              <a:t>15/03/2018</a:t>
            </a:fld>
            <a:endParaRPr lang="es-EC" dirty="0">
              <a:solidFill>
                <a:prstClr val="black"/>
              </a:solidFill>
            </a:endParaRPr>
          </a:p>
        </p:txBody>
      </p:sp>
      <p:sp>
        <p:nvSpPr>
          <p:cNvPr id="6" name="5 Marcador de pie de página"/>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s-EC" dirty="0">
              <a:solidFill>
                <a:prstClr val="black"/>
              </a:solidFill>
            </a:endParaRPr>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fld id="{AADCE155-25FA-452A-BA9B-51A1C0FACB12}" type="slidenum">
              <a:rPr lang="es-EC" smtClean="0">
                <a:solidFill>
                  <a:prstClr val="black"/>
                </a:solidFill>
              </a:rPr>
              <a:pPr/>
              <a:t>‹Nº›</a:t>
            </a:fld>
            <a:endParaRPr lang="es-EC" dirty="0">
              <a:solidFill>
                <a:prstClr val="black"/>
              </a:solidFill>
            </a:endParaRPr>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a:t>Haga clic para modificar el estilo de título del patrón</a:t>
            </a:r>
            <a:endParaRPr kumimoji="0" lang="en-US"/>
          </a:p>
        </p:txBody>
      </p:sp>
      <p:sp>
        <p:nvSpPr>
          <p:cNvPr id="8" name="7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8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0" name="9 Triángulo rectángulo"/>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dirty="0">
              <a:solidFill>
                <a:prstClr val="white"/>
              </a:solidFill>
            </a:endParaRPr>
          </a:p>
        </p:txBody>
      </p:sp>
      <p:cxnSp>
        <p:nvCxnSpPr>
          <p:cNvPr id="11"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dirty="0">
              <a:solidFill>
                <a:prstClr val="white"/>
              </a:solidFill>
            </a:endParaRPr>
          </a:p>
        </p:txBody>
      </p:sp>
      <p:sp>
        <p:nvSpPr>
          <p:cNvPr id="13" name="12 Cheurón"/>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dirty="0">
              <a:solidFill>
                <a:prstClr val="white"/>
              </a:solidFill>
            </a:endParaRPr>
          </a:p>
        </p:txBody>
      </p:sp>
    </p:spTree>
    <p:extLst>
      <p:ext uri="{BB962C8B-B14F-4D97-AF65-F5344CB8AC3E}">
        <p14:creationId xmlns:p14="http://schemas.microsoft.com/office/powerpoint/2010/main" val="2839242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3" name="12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2" name="11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4" name="13 Triángulo rectángulo"/>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dirty="0">
              <a:solidFill>
                <a:prstClr val="white"/>
              </a:solidFill>
            </a:endParaRPr>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s-ES"/>
              <a:t>Haga clic para modificar el estilo de título del patrón</a:t>
            </a:r>
            <a:endParaRPr kumimoji="0" lang="en-US"/>
          </a:p>
        </p:txBody>
      </p:sp>
      <p:sp>
        <p:nvSpPr>
          <p:cNvPr id="30" name="29 Marcador de texto"/>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0" name="9 Marcador de fecha"/>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F01E5DD3-948C-4D78-81B7-53645F2044E5}" type="datetimeFigureOut">
              <a:rPr lang="es-EC" smtClean="0">
                <a:solidFill>
                  <a:prstClr val="black"/>
                </a:solidFill>
              </a:rPr>
              <a:pPr/>
              <a:t>15/03/2018</a:t>
            </a:fld>
            <a:endParaRPr lang="es-EC" dirty="0">
              <a:solidFill>
                <a:prstClr val="black"/>
              </a:solidFill>
            </a:endParaRPr>
          </a:p>
        </p:txBody>
      </p:sp>
      <p:sp>
        <p:nvSpPr>
          <p:cNvPr id="22" name="21 Marcador de pie de página"/>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s-EC" dirty="0">
              <a:solidFill>
                <a:prstClr val="black"/>
              </a:solidFill>
            </a:endParaRPr>
          </a:p>
        </p:txBody>
      </p:sp>
      <p:sp>
        <p:nvSpPr>
          <p:cNvPr id="18" name="17 Marcador de número de diapositiva"/>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AADCE155-25FA-452A-BA9B-51A1C0FACB12}" type="slidenum">
              <a:rPr lang="es-EC" smtClean="0">
                <a:solidFill>
                  <a:prstClr val="black"/>
                </a:solidFill>
              </a:rPr>
              <a:pPr/>
              <a:t>‹Nº›</a:t>
            </a:fld>
            <a:endParaRPr lang="es-EC" dirty="0">
              <a:solidFill>
                <a:prstClr val="black"/>
              </a:solidFill>
            </a:endParaRPr>
          </a:p>
        </p:txBody>
      </p:sp>
    </p:spTree>
    <p:extLst>
      <p:ext uri="{BB962C8B-B14F-4D97-AF65-F5344CB8AC3E}">
        <p14:creationId xmlns:p14="http://schemas.microsoft.com/office/powerpoint/2010/main" val="6281526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0.jpe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7.xml"/><Relationship Id="rId5" Type="http://schemas.openxmlformats.org/officeDocument/2006/relationships/image" Target="../media/image64.jpg"/><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8.emf"/><Relationship Id="rId5" Type="http://schemas.openxmlformats.org/officeDocument/2006/relationships/package" Target="../embeddings/Microsoft_Word_Document2.docx"/><Relationship Id="rId4" Type="http://schemas.openxmlformats.org/officeDocument/2006/relationships/image" Target="../media/image67.emf"/></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70.emf"/><Relationship Id="rId5" Type="http://schemas.openxmlformats.org/officeDocument/2006/relationships/package" Target="../embeddings/Microsoft_Word_Document4.docx"/><Relationship Id="rId4" Type="http://schemas.openxmlformats.org/officeDocument/2006/relationships/image" Target="../media/image69.emf"/></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Word_Document5.docx"/><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2.emf"/><Relationship Id="rId5" Type="http://schemas.openxmlformats.org/officeDocument/2006/relationships/package" Target="../embeddings/Microsoft_Word_Document6.docx"/><Relationship Id="rId4" Type="http://schemas.openxmlformats.org/officeDocument/2006/relationships/image" Target="../media/image71.emf"/></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Word_Document7.docx"/><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74.emf"/><Relationship Id="rId5" Type="http://schemas.openxmlformats.org/officeDocument/2006/relationships/package" Target="../embeddings/Microsoft_Word_Document8.docx"/><Relationship Id="rId4" Type="http://schemas.openxmlformats.org/officeDocument/2006/relationships/image" Target="../media/image7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Word_Document9.docx"/><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75.emf"/></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Word_Document10.docx"/><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76.emf"/></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Document11.docx"/><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7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Word_Document12.docx"/><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78.emf"/></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Word_Document13.docx"/><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79.emf"/></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Word_Document14.docx"/><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80.emf"/></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Word_Document15.docx"/><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81.emf"/></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Word_Document16.docx"/><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82.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Word_Document17.docx"/><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83.emf"/></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Word_Document18.docx"/><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84.emf"/></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Word_Document19.docx"/><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85.emf"/></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Word_Document20.docx"/><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86.emf"/></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Word_Document21.docx"/><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87.emf"/></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Word_Document22.docx"/><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image" Target="../media/image8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jpg"/><Relationship Id="rId5" Type="http://schemas.openxmlformats.org/officeDocument/2006/relationships/image" Target="../media/image93.png"/><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smConfetti">
          <a:fgClr>
            <a:schemeClr val="bg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4" name="3 Título"/>
          <p:cNvSpPr>
            <a:spLocks noGrp="1"/>
          </p:cNvSpPr>
          <p:nvPr>
            <p:ph type="ctrTitle"/>
          </p:nvPr>
        </p:nvSpPr>
        <p:spPr>
          <a:xfrm>
            <a:off x="0" y="1916832"/>
            <a:ext cx="9144000" cy="863160"/>
          </a:xfrm>
        </p:spPr>
        <p:txBody>
          <a:bodyPr>
            <a:noAutofit/>
          </a:bodyPr>
          <a:lstStyle/>
          <a:p>
            <a:pPr algn="ctr"/>
            <a:r>
              <a:rPr lang="es-EC" sz="2400" dirty="0">
                <a:solidFill>
                  <a:schemeClr val="tx1"/>
                </a:solidFill>
                <a:latin typeface="Elephant" panose="02020904090505020303" pitchFamily="18" charset="0"/>
              </a:rPr>
              <a:t>MAESTRÍA EN AGRICULTURA SOSTENIBLE</a:t>
            </a:r>
            <a:br>
              <a:rPr lang="es-EC" sz="2400" dirty="0">
                <a:solidFill>
                  <a:schemeClr val="tx1"/>
                </a:solidFill>
                <a:latin typeface="Elephant" panose="02020904090505020303" pitchFamily="18" charset="0"/>
              </a:rPr>
            </a:br>
            <a:r>
              <a:rPr lang="es-EC" sz="2400" dirty="0">
                <a:solidFill>
                  <a:schemeClr val="tx1"/>
                </a:solidFill>
                <a:latin typeface="Elephant" panose="02020904090505020303" pitchFamily="18" charset="0"/>
              </a:rPr>
              <a:t>IV PROMOCIÓN</a:t>
            </a:r>
          </a:p>
        </p:txBody>
      </p:sp>
      <p:sp>
        <p:nvSpPr>
          <p:cNvPr id="5" name="4 Subtítulo"/>
          <p:cNvSpPr>
            <a:spLocks noGrp="1"/>
          </p:cNvSpPr>
          <p:nvPr>
            <p:ph type="subTitle" idx="1"/>
          </p:nvPr>
        </p:nvSpPr>
        <p:spPr>
          <a:xfrm>
            <a:off x="0" y="3140968"/>
            <a:ext cx="9144000" cy="1752600"/>
          </a:xfrm>
          <a:noFill/>
          <a:ln>
            <a:noFill/>
          </a:ln>
        </p:spPr>
        <p:style>
          <a:lnRef idx="2">
            <a:schemeClr val="dk1"/>
          </a:lnRef>
          <a:fillRef idx="1">
            <a:schemeClr val="lt1"/>
          </a:fillRef>
          <a:effectRef idx="0">
            <a:schemeClr val="dk1"/>
          </a:effectRef>
          <a:fontRef idx="minor">
            <a:schemeClr val="dk1"/>
          </a:fontRef>
        </p:style>
        <p:txBody>
          <a:bodyPr>
            <a:normAutofit/>
          </a:bodyPr>
          <a:lstStyle/>
          <a:p>
            <a:pPr algn="ctr"/>
            <a:r>
              <a:rPr lang="es-EC" sz="2400" dirty="0">
                <a:solidFill>
                  <a:schemeClr val="tx1"/>
                </a:solidFill>
                <a:latin typeface="Elephant" panose="02020904090505020303" pitchFamily="18" charset="0"/>
              </a:rPr>
              <a:t>TEMA</a:t>
            </a:r>
          </a:p>
          <a:p>
            <a:pPr algn="ctr"/>
            <a:r>
              <a:rPr lang="es-EC" sz="2400" b="1" dirty="0">
                <a:latin typeface="Baskerville Old Face" panose="02020602080505020303" pitchFamily="18" charset="0"/>
              </a:rPr>
              <a:t>VALOR NUTRITIVO Y ESTABILIDAD AERÓBICA DE LA PANCA DE ARROZ (</a:t>
            </a:r>
            <a:r>
              <a:rPr lang="es-EC" sz="2400" b="1" i="1" dirty="0" err="1">
                <a:latin typeface="Baskerville Old Face" panose="02020602080505020303" pitchFamily="18" charset="0"/>
              </a:rPr>
              <a:t>Oryza</a:t>
            </a:r>
            <a:r>
              <a:rPr lang="es-EC" sz="2400" b="1" i="1" dirty="0">
                <a:latin typeface="Baskerville Old Face" panose="02020602080505020303" pitchFamily="18" charset="0"/>
              </a:rPr>
              <a:t> sativa </a:t>
            </a:r>
            <a:r>
              <a:rPr lang="es-EC" sz="2400" b="1" dirty="0">
                <a:latin typeface="Baskerville Old Face" panose="02020602080505020303" pitchFamily="18" charset="0"/>
              </a:rPr>
              <a:t>L.) ENSILADA</a:t>
            </a:r>
            <a:endParaRPr lang="es-EC" sz="2400" dirty="0">
              <a:latin typeface="Baskerville Old Face" panose="02020602080505020303" pitchFamily="18" charset="0"/>
            </a:endParaRPr>
          </a:p>
          <a:p>
            <a:pPr algn="just"/>
            <a:r>
              <a:rPr lang="es-EC" sz="2400" dirty="0">
                <a:latin typeface="AR JULIAN" panose="02000000000000000000" pitchFamily="2" charset="0"/>
              </a:rPr>
              <a:t> </a:t>
            </a:r>
          </a:p>
        </p:txBody>
      </p:sp>
      <p:pic>
        <p:nvPicPr>
          <p:cNvPr id="6" name="5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332656"/>
            <a:ext cx="5568315" cy="1210945"/>
          </a:xfrm>
          <a:prstGeom prst="rect">
            <a:avLst/>
          </a:prstGeom>
          <a:noFill/>
          <a:ln>
            <a:noFill/>
          </a:ln>
        </p:spPr>
      </p:pic>
      <p:sp>
        <p:nvSpPr>
          <p:cNvPr id="7" name="TextBox 6"/>
          <p:cNvSpPr txBox="1"/>
          <p:nvPr/>
        </p:nvSpPr>
        <p:spPr>
          <a:xfrm>
            <a:off x="2627784" y="6432951"/>
            <a:ext cx="6429420" cy="400110"/>
          </a:xfrm>
          <a:prstGeom prst="rect">
            <a:avLst/>
          </a:prstGeom>
          <a:noFill/>
        </p:spPr>
        <p:txBody>
          <a:bodyPr wrap="square" rtlCol="0">
            <a:spAutoFit/>
          </a:bodyPr>
          <a:lstStyle/>
          <a:p>
            <a:pPr algn="ctr"/>
            <a:r>
              <a:rPr lang="es-EC" sz="2000" dirty="0">
                <a:solidFill>
                  <a:prstClr val="black"/>
                </a:solidFill>
                <a:latin typeface="Elephant" panose="02020904090505020303" pitchFamily="18" charset="0"/>
              </a:rPr>
              <a:t>Elaborado por: Ketty Alexandra Cobeña Rosado</a:t>
            </a:r>
          </a:p>
        </p:txBody>
      </p:sp>
    </p:spTree>
    <p:extLst>
      <p:ext uri="{BB962C8B-B14F-4D97-AF65-F5344CB8AC3E}">
        <p14:creationId xmlns:p14="http://schemas.microsoft.com/office/powerpoint/2010/main" val="4135995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B23CA5B4-4AA1-4618-9776-BE07C39C438E}"/>
              </a:ext>
            </a:extLst>
          </p:cNvPr>
          <p:cNvSpPr/>
          <p:nvPr/>
        </p:nvSpPr>
        <p:spPr>
          <a:xfrm>
            <a:off x="1" y="0"/>
            <a:ext cx="9144000" cy="6858000"/>
          </a:xfrm>
          <a:prstGeom prst="rect">
            <a:avLst/>
          </a:prstGeom>
          <a:blipFill dpi="0" rotWithShape="1">
            <a:blip r:embed="rId2" cstate="print">
              <a:alphaModFix amt="44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2" name="Rectángulo 1">
            <a:extLst>
              <a:ext uri="{FF2B5EF4-FFF2-40B4-BE49-F238E27FC236}">
                <a16:creationId xmlns:a16="http://schemas.microsoft.com/office/drawing/2014/main" xmlns="" id="{30EC5317-22A7-4343-A19A-C61FA920B9D5}"/>
              </a:ext>
            </a:extLst>
          </p:cNvPr>
          <p:cNvSpPr/>
          <p:nvPr/>
        </p:nvSpPr>
        <p:spPr>
          <a:xfrm>
            <a:off x="2" y="548680"/>
            <a:ext cx="9143998" cy="523220"/>
          </a:xfrm>
          <a:prstGeom prst="rect">
            <a:avLst/>
          </a:prstGeom>
        </p:spPr>
        <p:txBody>
          <a:bodyPr wrap="square">
            <a:spAutoFit/>
          </a:bodyPr>
          <a:lstStyle/>
          <a:p>
            <a:pPr algn="ctr"/>
            <a:r>
              <a:rPr lang="es-EC" sz="2800" b="1" dirty="0" smtClean="0">
                <a:solidFill>
                  <a:schemeClr val="bg2">
                    <a:lumMod val="50000"/>
                  </a:schemeClr>
                </a:solidFill>
                <a:latin typeface="Franklin Gothic Heavy" panose="020B0903020102020204" pitchFamily="34" charset="0"/>
                <a:ea typeface="Calibri" panose="020F0502020204030204" pitchFamily="34" charset="0"/>
              </a:rPr>
              <a:t>PREPARACIÓN Y ELABORACIÓN DE LOS </a:t>
            </a:r>
            <a:r>
              <a:rPr lang="es-EC" sz="2800" b="1" dirty="0" err="1" smtClean="0">
                <a:solidFill>
                  <a:schemeClr val="bg2">
                    <a:lumMod val="50000"/>
                  </a:schemeClr>
                </a:solidFill>
                <a:latin typeface="Franklin Gothic Heavy" panose="020B0903020102020204" pitchFamily="34" charset="0"/>
                <a:ea typeface="Calibri" panose="020F0502020204030204" pitchFamily="34" charset="0"/>
              </a:rPr>
              <a:t>MICROSILOS</a:t>
            </a:r>
            <a:endParaRPr lang="es-EC" sz="2800" dirty="0">
              <a:solidFill>
                <a:schemeClr val="bg2">
                  <a:lumMod val="50000"/>
                </a:schemeClr>
              </a:solidFill>
              <a:latin typeface="Franklin Gothic Heavy" panose="020B0903020102020204" pitchFamily="34" charset="0"/>
            </a:endParaRPr>
          </a:p>
        </p:txBody>
      </p:sp>
      <p:graphicFrame>
        <p:nvGraphicFramePr>
          <p:cNvPr id="4" name="Tabla 3">
            <a:extLst>
              <a:ext uri="{FF2B5EF4-FFF2-40B4-BE49-F238E27FC236}">
                <a16:creationId xmlns:a16="http://schemas.microsoft.com/office/drawing/2014/main" xmlns="" id="{E6D72F81-8561-40B1-B4B6-19AF753E3E0B}"/>
              </a:ext>
            </a:extLst>
          </p:cNvPr>
          <p:cNvGraphicFramePr>
            <a:graphicFrameLocks noGrp="1"/>
          </p:cNvGraphicFramePr>
          <p:nvPr>
            <p:extLst>
              <p:ext uri="{D42A27DB-BD31-4B8C-83A1-F6EECF244321}">
                <p14:modId xmlns:p14="http://schemas.microsoft.com/office/powerpoint/2010/main" val="2091941301"/>
              </p:ext>
            </p:extLst>
          </p:nvPr>
        </p:nvGraphicFramePr>
        <p:xfrm>
          <a:off x="2028984" y="1077355"/>
          <a:ext cx="5639385" cy="3250010"/>
        </p:xfrm>
        <a:graphic>
          <a:graphicData uri="http://schemas.openxmlformats.org/drawingml/2006/table">
            <a:tbl>
              <a:tblPr firstRow="1" firstCol="1" bandRow="1">
                <a:tableStyleId>{0E3FDE45-AF77-4B5C-9715-49D594BDF05E}</a:tableStyleId>
              </a:tblPr>
              <a:tblGrid>
                <a:gridCol w="1347772">
                  <a:extLst>
                    <a:ext uri="{9D8B030D-6E8A-4147-A177-3AD203B41FA5}">
                      <a16:colId xmlns:a16="http://schemas.microsoft.com/office/drawing/2014/main" xmlns="" val="374133306"/>
                    </a:ext>
                  </a:extLst>
                </a:gridCol>
                <a:gridCol w="987873">
                  <a:extLst>
                    <a:ext uri="{9D8B030D-6E8A-4147-A177-3AD203B41FA5}">
                      <a16:colId xmlns:a16="http://schemas.microsoft.com/office/drawing/2014/main" xmlns="" val="3511337286"/>
                    </a:ext>
                  </a:extLst>
                </a:gridCol>
                <a:gridCol w="1108139">
                  <a:extLst>
                    <a:ext uri="{9D8B030D-6E8A-4147-A177-3AD203B41FA5}">
                      <a16:colId xmlns:a16="http://schemas.microsoft.com/office/drawing/2014/main" xmlns="" val="3648900587"/>
                    </a:ext>
                  </a:extLst>
                </a:gridCol>
                <a:gridCol w="1099680">
                  <a:extLst>
                    <a:ext uri="{9D8B030D-6E8A-4147-A177-3AD203B41FA5}">
                      <a16:colId xmlns:a16="http://schemas.microsoft.com/office/drawing/2014/main" xmlns="" val="1111444566"/>
                    </a:ext>
                  </a:extLst>
                </a:gridCol>
                <a:gridCol w="1095921">
                  <a:extLst>
                    <a:ext uri="{9D8B030D-6E8A-4147-A177-3AD203B41FA5}">
                      <a16:colId xmlns:a16="http://schemas.microsoft.com/office/drawing/2014/main" xmlns="" val="1486803550"/>
                    </a:ext>
                  </a:extLst>
                </a:gridCol>
              </a:tblGrid>
              <a:tr h="689690">
                <a:tc gridSpan="5">
                  <a:txBody>
                    <a:bodyPr/>
                    <a:lstStyle/>
                    <a:p>
                      <a:pPr indent="180340" algn="just">
                        <a:lnSpc>
                          <a:spcPct val="100000"/>
                        </a:lnSpc>
                        <a:spcAft>
                          <a:spcPts val="0"/>
                        </a:spcAft>
                      </a:pPr>
                      <a:r>
                        <a:rPr lang="es-EC" sz="1600" dirty="0">
                          <a:effectLst/>
                        </a:rPr>
                        <a:t>Distribución de los componentes de los </a:t>
                      </a:r>
                      <a:r>
                        <a:rPr lang="es-EC" sz="1600" dirty="0" smtClean="0">
                          <a:effectLst/>
                        </a:rPr>
                        <a:t>tratamientos</a:t>
                      </a:r>
                      <a:endParaRPr lang="es-EC" sz="1600" dirty="0">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3145301241"/>
                  </a:ext>
                </a:extLst>
              </a:tr>
              <a:tr h="941875">
                <a:tc>
                  <a:txBody>
                    <a:bodyPr/>
                    <a:lstStyle/>
                    <a:p>
                      <a:pPr indent="180340" algn="ctr">
                        <a:lnSpc>
                          <a:spcPct val="150000"/>
                        </a:lnSpc>
                        <a:spcAft>
                          <a:spcPts val="0"/>
                        </a:spcAft>
                      </a:pPr>
                      <a:r>
                        <a:rPr lang="es-EC" sz="1400" b="1" dirty="0">
                          <a:effectLst/>
                        </a:rPr>
                        <a:t>Tratamiento</a:t>
                      </a:r>
                      <a:endParaRPr lang="es-EC" sz="1400" b="1" dirty="0">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C" sz="1400" b="1" dirty="0">
                          <a:effectLst/>
                        </a:rPr>
                        <a:t>Panca de arroz (kg)</a:t>
                      </a:r>
                      <a:endParaRPr lang="es-EC" sz="1400" b="1" dirty="0">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C" sz="1400" b="1" dirty="0">
                          <a:effectLst/>
                        </a:rPr>
                        <a:t>Melaza (kg)</a:t>
                      </a:r>
                      <a:endParaRPr lang="es-EC" sz="1400" b="1" dirty="0">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C" sz="1400" b="1" dirty="0">
                          <a:effectLst/>
                        </a:rPr>
                        <a:t>Agua</a:t>
                      </a:r>
                      <a:endParaRPr lang="es-EC" sz="1400" b="1" dirty="0">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C" sz="1400" b="1" dirty="0">
                          <a:effectLst/>
                        </a:rPr>
                        <a:t>Urea (kg)</a:t>
                      </a:r>
                      <a:endParaRPr lang="es-EC" sz="1400" b="1" dirty="0">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85579121"/>
                  </a:ext>
                </a:extLst>
              </a:tr>
              <a:tr h="279874">
                <a:tc>
                  <a:txBody>
                    <a:bodyPr/>
                    <a:lstStyle/>
                    <a:p>
                      <a:pPr indent="180340" algn="ctr">
                        <a:lnSpc>
                          <a:spcPct val="150000"/>
                        </a:lnSpc>
                        <a:spcAft>
                          <a:spcPts val="0"/>
                        </a:spcAft>
                      </a:pPr>
                      <a:r>
                        <a:rPr lang="es-EC" sz="1400" dirty="0">
                          <a:effectLst/>
                        </a:rPr>
                        <a:t>T1</a:t>
                      </a:r>
                      <a:endParaRPr lang="es-EC" sz="1400" dirty="0">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indent="180340" algn="ctr">
                        <a:lnSpc>
                          <a:spcPct val="150000"/>
                        </a:lnSpc>
                        <a:spcAft>
                          <a:spcPts val="0"/>
                        </a:spcAft>
                      </a:pPr>
                      <a:r>
                        <a:rPr lang="es-EC" sz="1400" dirty="0">
                          <a:effectLst/>
                        </a:rPr>
                        <a:t>10.66</a:t>
                      </a:r>
                      <a:endParaRPr lang="es-EC" sz="1400" dirty="0">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indent="180340" algn="ctr">
                        <a:lnSpc>
                          <a:spcPct val="150000"/>
                        </a:lnSpc>
                        <a:spcAft>
                          <a:spcPts val="0"/>
                        </a:spcAft>
                      </a:pPr>
                      <a:r>
                        <a:rPr lang="es-EC" sz="1400" dirty="0">
                          <a:effectLst/>
                        </a:rPr>
                        <a:t>0.00</a:t>
                      </a:r>
                      <a:endParaRPr lang="es-EC" sz="1400" dirty="0">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indent="180340" algn="ctr">
                        <a:lnSpc>
                          <a:spcPct val="150000"/>
                        </a:lnSpc>
                        <a:spcAft>
                          <a:spcPts val="0"/>
                        </a:spcAft>
                      </a:pPr>
                      <a:r>
                        <a:rPr lang="es-EC" sz="1400">
                          <a:effectLst/>
                        </a:rPr>
                        <a:t>5.34</a:t>
                      </a:r>
                      <a:endParaRPr lang="es-EC" sz="1400">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indent="180340" algn="ctr">
                        <a:lnSpc>
                          <a:spcPct val="150000"/>
                        </a:lnSpc>
                        <a:spcAft>
                          <a:spcPts val="0"/>
                        </a:spcAft>
                      </a:pPr>
                      <a:r>
                        <a:rPr lang="es-EC" sz="1400" dirty="0">
                          <a:effectLst/>
                        </a:rPr>
                        <a:t>0.00</a:t>
                      </a:r>
                      <a:endParaRPr lang="es-EC" sz="1400" dirty="0">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3473462750"/>
                  </a:ext>
                </a:extLst>
              </a:tr>
              <a:tr h="279874">
                <a:tc>
                  <a:txBody>
                    <a:bodyPr/>
                    <a:lstStyle/>
                    <a:p>
                      <a:pPr indent="180340" algn="ctr">
                        <a:lnSpc>
                          <a:spcPct val="150000"/>
                        </a:lnSpc>
                        <a:spcAft>
                          <a:spcPts val="0"/>
                        </a:spcAft>
                      </a:pPr>
                      <a:r>
                        <a:rPr lang="es-EC" sz="1400" dirty="0">
                          <a:effectLst/>
                        </a:rPr>
                        <a:t>T2</a:t>
                      </a:r>
                      <a:endParaRPr lang="es-EC" sz="14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C" sz="1400" dirty="0">
                          <a:effectLst/>
                        </a:rPr>
                        <a:t>10.66</a:t>
                      </a:r>
                      <a:endParaRPr lang="es-EC" sz="14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C" sz="1400" dirty="0">
                          <a:effectLst/>
                        </a:rPr>
                        <a:t>1.62</a:t>
                      </a:r>
                      <a:endParaRPr lang="es-EC" sz="14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C" sz="1400">
                          <a:effectLst/>
                        </a:rPr>
                        <a:t>3.56</a:t>
                      </a:r>
                      <a:endParaRPr lang="es-EC" sz="140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C" sz="1400" dirty="0">
                          <a:effectLst/>
                        </a:rPr>
                        <a:t>0.16</a:t>
                      </a:r>
                      <a:endParaRPr lang="es-EC" sz="14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551588981"/>
                  </a:ext>
                </a:extLst>
              </a:tr>
              <a:tr h="279874">
                <a:tc>
                  <a:txBody>
                    <a:bodyPr/>
                    <a:lstStyle/>
                    <a:p>
                      <a:pPr indent="180340" algn="ctr">
                        <a:lnSpc>
                          <a:spcPct val="150000"/>
                        </a:lnSpc>
                        <a:spcAft>
                          <a:spcPts val="0"/>
                        </a:spcAft>
                      </a:pPr>
                      <a:r>
                        <a:rPr lang="es-EC" sz="1400">
                          <a:effectLst/>
                        </a:rPr>
                        <a:t>T3</a:t>
                      </a:r>
                      <a:endParaRPr lang="es-EC" sz="140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C" sz="1400">
                          <a:effectLst/>
                        </a:rPr>
                        <a:t>10.66</a:t>
                      </a:r>
                      <a:endParaRPr lang="es-EC" sz="140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C" sz="1400" dirty="0">
                          <a:effectLst/>
                        </a:rPr>
                        <a:t>1.62</a:t>
                      </a:r>
                      <a:endParaRPr lang="es-EC" sz="14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C" sz="1400" dirty="0">
                          <a:effectLst/>
                        </a:rPr>
                        <a:t>3.40</a:t>
                      </a:r>
                      <a:endParaRPr lang="es-EC" sz="14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50000"/>
                        </a:lnSpc>
                        <a:spcAft>
                          <a:spcPts val="0"/>
                        </a:spcAft>
                      </a:pPr>
                      <a:r>
                        <a:rPr lang="es-EC" sz="1400" dirty="0">
                          <a:effectLst/>
                        </a:rPr>
                        <a:t>0.32</a:t>
                      </a:r>
                      <a:endParaRPr lang="es-EC" sz="14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98945476"/>
                  </a:ext>
                </a:extLst>
              </a:tr>
              <a:tr h="279874">
                <a:tc>
                  <a:txBody>
                    <a:bodyPr/>
                    <a:lstStyle/>
                    <a:p>
                      <a:pPr indent="180340" algn="ctr">
                        <a:lnSpc>
                          <a:spcPct val="150000"/>
                        </a:lnSpc>
                        <a:spcAft>
                          <a:spcPts val="0"/>
                        </a:spcAft>
                      </a:pPr>
                      <a:r>
                        <a:rPr lang="es-EC" sz="1400">
                          <a:effectLst/>
                        </a:rPr>
                        <a:t>T4</a:t>
                      </a:r>
                      <a:endParaRPr lang="es-EC" sz="1400">
                        <a:effectLst/>
                        <a:latin typeface="+mn-lt"/>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C" sz="1400">
                          <a:effectLst/>
                        </a:rPr>
                        <a:t>10.66</a:t>
                      </a:r>
                      <a:endParaRPr lang="es-EC" sz="1400">
                        <a:effectLst/>
                        <a:latin typeface="+mn-lt"/>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C" sz="1400">
                          <a:effectLst/>
                        </a:rPr>
                        <a:t>1.62</a:t>
                      </a:r>
                      <a:endParaRPr lang="es-EC" sz="1400">
                        <a:effectLst/>
                        <a:latin typeface="+mn-lt"/>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C" sz="1400">
                          <a:effectLst/>
                        </a:rPr>
                        <a:t>3.24</a:t>
                      </a:r>
                      <a:endParaRPr lang="es-EC" sz="1400">
                        <a:effectLst/>
                        <a:latin typeface="+mn-lt"/>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C" sz="1400" dirty="0">
                          <a:effectLst/>
                        </a:rPr>
                        <a:t>0.48</a:t>
                      </a:r>
                      <a:endParaRPr lang="es-EC" sz="1400" dirty="0">
                        <a:effectLst/>
                        <a:latin typeface="+mn-lt"/>
                        <a:ea typeface="Calibri" panose="020F0502020204030204" pitchFamily="34" charset="0"/>
                        <a:cs typeface="Times New Roman" panose="02020603050405020304" pitchFamily="18" charset="0"/>
                      </a:endParaRPr>
                    </a:p>
                  </a:txBody>
                  <a:tcPr marL="44450" marR="4445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32690340"/>
                  </a:ext>
                </a:extLst>
              </a:tr>
              <a:tr h="279874">
                <a:tc>
                  <a:txBody>
                    <a:bodyPr/>
                    <a:lstStyle/>
                    <a:p>
                      <a:pPr indent="180340" algn="ctr">
                        <a:lnSpc>
                          <a:spcPct val="150000"/>
                        </a:lnSpc>
                        <a:spcAft>
                          <a:spcPts val="0"/>
                        </a:spcAft>
                      </a:pPr>
                      <a:r>
                        <a:rPr lang="es-EC" sz="1400" dirty="0">
                          <a:effectLst/>
                        </a:rPr>
                        <a:t>TOTAL</a:t>
                      </a:r>
                      <a:endParaRPr lang="es-EC" sz="1400" dirty="0">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C" sz="1400" b="1" dirty="0">
                          <a:effectLst/>
                        </a:rPr>
                        <a:t>42.64</a:t>
                      </a:r>
                      <a:endParaRPr lang="es-EC" sz="1400" b="1" dirty="0">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C" sz="1400" b="1" dirty="0">
                          <a:effectLst/>
                        </a:rPr>
                        <a:t>4.86</a:t>
                      </a:r>
                      <a:endParaRPr lang="es-EC" sz="1400" b="1" dirty="0">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C" sz="1400" b="1" dirty="0">
                          <a:effectLst/>
                        </a:rPr>
                        <a:t>15.54</a:t>
                      </a:r>
                      <a:endParaRPr lang="es-EC" sz="1400" b="1" dirty="0">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50000"/>
                        </a:lnSpc>
                        <a:spcAft>
                          <a:spcPts val="0"/>
                        </a:spcAft>
                      </a:pPr>
                      <a:r>
                        <a:rPr lang="es-EC" sz="1400" b="1" dirty="0">
                          <a:effectLst/>
                        </a:rPr>
                        <a:t>0.96</a:t>
                      </a:r>
                      <a:endParaRPr lang="es-EC" sz="1400" b="1" dirty="0">
                        <a:effectLst/>
                        <a:latin typeface="+mn-lt"/>
                        <a:ea typeface="Calibri" panose="020F0502020204030204" pitchFamily="34" charset="0"/>
                        <a:cs typeface="Times New Roman" panose="02020603050405020304" pitchFamily="18"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69577139"/>
                  </a:ext>
                </a:extLst>
              </a:tr>
            </a:tbl>
          </a:graphicData>
        </a:graphic>
      </p:graphicFrame>
      <p:pic>
        <p:nvPicPr>
          <p:cNvPr id="7" name="Imagen 6">
            <a:extLst>
              <a:ext uri="{FF2B5EF4-FFF2-40B4-BE49-F238E27FC236}">
                <a16:creationId xmlns:a16="http://schemas.microsoft.com/office/drawing/2014/main" xmlns="" id="{3CDC0686-2752-4931-A835-AEB1097E6E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4596718"/>
            <a:ext cx="2705630" cy="2029223"/>
          </a:xfrm>
          <a:prstGeom prst="rect">
            <a:avLst/>
          </a:prstGeom>
        </p:spPr>
      </p:pic>
      <p:pic>
        <p:nvPicPr>
          <p:cNvPr id="9" name="Imagen 8">
            <a:extLst>
              <a:ext uri="{FF2B5EF4-FFF2-40B4-BE49-F238E27FC236}">
                <a16:creationId xmlns:a16="http://schemas.microsoft.com/office/drawing/2014/main" xmlns="" id="{1461DBD8-E8C0-40C7-80D8-D5569D55EA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52" t="13386" r="8263" b="3800"/>
          <a:stretch/>
        </p:blipFill>
        <p:spPr>
          <a:xfrm>
            <a:off x="5364088" y="4597132"/>
            <a:ext cx="2705630" cy="2032339"/>
          </a:xfrm>
          <a:prstGeom prst="rect">
            <a:avLst/>
          </a:prstGeom>
        </p:spPr>
      </p:pic>
    </p:spTree>
    <p:extLst>
      <p:ext uri="{BB962C8B-B14F-4D97-AF65-F5344CB8AC3E}">
        <p14:creationId xmlns:p14="http://schemas.microsoft.com/office/powerpoint/2010/main" val="23020247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88FF1A62-F640-46E9-8A8E-A48B4A4D705C}"/>
              </a:ext>
            </a:extLst>
          </p:cNvPr>
          <p:cNvSpPr txBox="1"/>
          <p:nvPr/>
        </p:nvSpPr>
        <p:spPr>
          <a:xfrm>
            <a:off x="0" y="330783"/>
            <a:ext cx="9144000" cy="1077218"/>
          </a:xfrm>
          <a:prstGeom prst="rect">
            <a:avLst/>
          </a:prstGeom>
          <a:noFill/>
        </p:spPr>
        <p:txBody>
          <a:bodyPr wrap="square" rtlCol="0">
            <a:spAutoFit/>
          </a:bodyPr>
          <a:lstStyle/>
          <a:p>
            <a:pPr algn="ctr"/>
            <a:r>
              <a:rPr lang="es-EC" sz="3200" b="1" dirty="0">
                <a:solidFill>
                  <a:srgbClr val="74A50F">
                    <a:lumMod val="75000"/>
                  </a:srgbClr>
                </a:solidFill>
                <a:latin typeface="Franklin Gothic Heavy" panose="020B0903020102020204" pitchFamily="34" charset="0"/>
              </a:rPr>
              <a:t>PROCEDIMIENTO DEL ANÁLISIS MICROBIOLÓGICO </a:t>
            </a:r>
          </a:p>
        </p:txBody>
      </p:sp>
      <p:graphicFrame>
        <p:nvGraphicFramePr>
          <p:cNvPr id="4" name="Diagrama 3">
            <a:extLst>
              <a:ext uri="{FF2B5EF4-FFF2-40B4-BE49-F238E27FC236}">
                <a16:creationId xmlns:a16="http://schemas.microsoft.com/office/drawing/2014/main" xmlns="" id="{7ACDB828-D4F9-4ED7-B941-8C27AAC5D7F3}"/>
              </a:ext>
            </a:extLst>
          </p:cNvPr>
          <p:cNvGraphicFramePr/>
          <p:nvPr>
            <p:extLst>
              <p:ext uri="{D42A27DB-BD31-4B8C-83A1-F6EECF244321}">
                <p14:modId xmlns:p14="http://schemas.microsoft.com/office/powerpoint/2010/main" val="1997908812"/>
              </p:ext>
            </p:extLst>
          </p:nvPr>
        </p:nvGraphicFramePr>
        <p:xfrm>
          <a:off x="0" y="1196752"/>
          <a:ext cx="9144000" cy="5661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5531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dotDmnd">
          <a:fgClr>
            <a:schemeClr val="accent1"/>
          </a:fgClr>
          <a:bgClr>
            <a:schemeClr val="bg1"/>
          </a:bgClr>
        </a:patt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555F042B-C1A6-485E-AFC5-5E011CEA0F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6603" y="4755805"/>
            <a:ext cx="2854586" cy="2140940"/>
          </a:xfrm>
          <a:prstGeom prst="rect">
            <a:avLst/>
          </a:prstGeom>
        </p:spPr>
      </p:pic>
      <p:pic>
        <p:nvPicPr>
          <p:cNvPr id="6" name="Imagen 5">
            <a:extLst>
              <a:ext uri="{FF2B5EF4-FFF2-40B4-BE49-F238E27FC236}">
                <a16:creationId xmlns:a16="http://schemas.microsoft.com/office/drawing/2014/main" xmlns="" id="{0A281F83-1593-4382-8312-B2236F8BD0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82" t="15633" r="3219" b="7948"/>
          <a:stretch/>
        </p:blipFill>
        <p:spPr>
          <a:xfrm>
            <a:off x="2984795" y="0"/>
            <a:ext cx="3728852" cy="2520280"/>
          </a:xfrm>
          <a:prstGeom prst="rect">
            <a:avLst/>
          </a:prstGeom>
        </p:spPr>
      </p:pic>
      <p:pic>
        <p:nvPicPr>
          <p:cNvPr id="8" name="Imagen 7">
            <a:extLst>
              <a:ext uri="{FF2B5EF4-FFF2-40B4-BE49-F238E27FC236}">
                <a16:creationId xmlns:a16="http://schemas.microsoft.com/office/drawing/2014/main" xmlns="" id="{CEBBE6E7-4503-45ED-8D0E-060BAB564B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08" t="19474" r="22720" b="4618"/>
          <a:stretch/>
        </p:blipFill>
        <p:spPr>
          <a:xfrm>
            <a:off x="6713647" y="-11360"/>
            <a:ext cx="2424700" cy="2520279"/>
          </a:xfrm>
          <a:prstGeom prst="rect">
            <a:avLst/>
          </a:prstGeom>
        </p:spPr>
      </p:pic>
      <p:pic>
        <p:nvPicPr>
          <p:cNvPr id="10" name="Imagen 9">
            <a:extLst>
              <a:ext uri="{FF2B5EF4-FFF2-40B4-BE49-F238E27FC236}">
                <a16:creationId xmlns:a16="http://schemas.microsoft.com/office/drawing/2014/main" xmlns="" id="{F8D594AD-AF69-46DC-8DED-C0D5330779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938" t="22048" r="18518"/>
          <a:stretch/>
        </p:blipFill>
        <p:spPr>
          <a:xfrm>
            <a:off x="-30049" y="-11360"/>
            <a:ext cx="3040639" cy="2528065"/>
          </a:xfrm>
          <a:prstGeom prst="rect">
            <a:avLst/>
          </a:prstGeom>
        </p:spPr>
      </p:pic>
      <p:pic>
        <p:nvPicPr>
          <p:cNvPr id="11" name="Imagen 10">
            <a:extLst>
              <a:ext uri="{FF2B5EF4-FFF2-40B4-BE49-F238E27FC236}">
                <a16:creationId xmlns:a16="http://schemas.microsoft.com/office/drawing/2014/main" xmlns="" id="{D8968D28-092F-4C01-A53C-17B802163DAD}"/>
              </a:ext>
            </a:extLst>
          </p:cNvPr>
          <p:cNvPicPr>
            <a:picLocks noChangeAspect="1"/>
          </p:cNvPicPr>
          <p:nvPr/>
        </p:nvPicPr>
        <p:blipFill rotWithShape="1">
          <a:blip r:embed="rId7"/>
          <a:srcRect l="10353" t="-266" r="12473" b="266"/>
          <a:stretch/>
        </p:blipFill>
        <p:spPr>
          <a:xfrm>
            <a:off x="3375659" y="4744445"/>
            <a:ext cx="2952915" cy="2152300"/>
          </a:xfrm>
          <a:prstGeom prst="rect">
            <a:avLst/>
          </a:prstGeom>
        </p:spPr>
      </p:pic>
      <p:pic>
        <p:nvPicPr>
          <p:cNvPr id="12" name="Imagen 11">
            <a:extLst>
              <a:ext uri="{FF2B5EF4-FFF2-40B4-BE49-F238E27FC236}">
                <a16:creationId xmlns:a16="http://schemas.microsoft.com/office/drawing/2014/main" xmlns="" id="{30540247-058E-4ED2-ABFC-84419A22BBD3}"/>
              </a:ext>
            </a:extLst>
          </p:cNvPr>
          <p:cNvPicPr>
            <a:picLocks noChangeAspect="1"/>
          </p:cNvPicPr>
          <p:nvPr/>
        </p:nvPicPr>
        <p:blipFill rotWithShape="1">
          <a:blip r:embed="rId8"/>
          <a:srcRect l="5254" t="9401" r="13139"/>
          <a:stretch/>
        </p:blipFill>
        <p:spPr>
          <a:xfrm>
            <a:off x="-30049" y="4744445"/>
            <a:ext cx="3428299" cy="2140939"/>
          </a:xfrm>
          <a:prstGeom prst="rect">
            <a:avLst/>
          </a:prstGeom>
        </p:spPr>
      </p:pic>
      <p:sp>
        <p:nvSpPr>
          <p:cNvPr id="9" name="8 CuadroTexto"/>
          <p:cNvSpPr txBox="1"/>
          <p:nvPr/>
        </p:nvSpPr>
        <p:spPr>
          <a:xfrm>
            <a:off x="684354" y="2681424"/>
            <a:ext cx="5471821" cy="584775"/>
          </a:xfrm>
          <a:prstGeom prst="rect">
            <a:avLst/>
          </a:prstGeom>
          <a:noFill/>
        </p:spPr>
        <p:txBody>
          <a:bodyPr wrap="square" rtlCol="0">
            <a:spAutoFit/>
          </a:bodyPr>
          <a:lstStyle/>
          <a:p>
            <a:pPr marL="0" lvl="1"/>
            <a:r>
              <a:rPr lang="es-ES" sz="3200" b="1" dirty="0">
                <a:solidFill>
                  <a:schemeClr val="bg2">
                    <a:lumMod val="50000"/>
                  </a:schemeClr>
                </a:solidFill>
                <a:latin typeface="Franklin Gothic Heavy" panose="020B0903020102020204" pitchFamily="34" charset="0"/>
                <a:ea typeface="Calibri" panose="020F0502020204030204" pitchFamily="34" charset="0"/>
                <a:cs typeface="Times New Roman" panose="02020603050405020304" pitchFamily="18" charset="0"/>
              </a:rPr>
              <a:t>DISEÑO EXPERIMENTAL</a:t>
            </a:r>
            <a:endParaRPr lang="es-EC" sz="3200" dirty="0">
              <a:solidFill>
                <a:schemeClr val="bg2">
                  <a:lumMod val="50000"/>
                </a:schemeClr>
              </a:solidFill>
              <a:latin typeface="Franklin Gothic Heavy" panose="020B0903020102020204" pitchFamily="34" charset="0"/>
            </a:endParaRPr>
          </a:p>
        </p:txBody>
      </p:sp>
      <p:sp>
        <p:nvSpPr>
          <p:cNvPr id="13" name="Rectángulo 1">
            <a:extLst>
              <a:ext uri="{FF2B5EF4-FFF2-40B4-BE49-F238E27FC236}">
                <a16:creationId xmlns:a16="http://schemas.microsoft.com/office/drawing/2014/main" xmlns="" id="{23E6BE81-011D-47D7-A792-61884B71CC18}"/>
              </a:ext>
            </a:extLst>
          </p:cNvPr>
          <p:cNvSpPr/>
          <p:nvPr/>
        </p:nvSpPr>
        <p:spPr>
          <a:xfrm>
            <a:off x="827584" y="3218728"/>
            <a:ext cx="7631813" cy="1077218"/>
          </a:xfrm>
          <a:prstGeom prst="rect">
            <a:avLst/>
          </a:prstGeom>
        </p:spPr>
        <p:txBody>
          <a:bodyPr wrap="square">
            <a:spAutoFit/>
          </a:bodyPr>
          <a:lstStyle/>
          <a:p>
            <a:pPr algn="just"/>
            <a:r>
              <a:rPr lang="es-EC" sz="1600" dirty="0">
                <a:solidFill>
                  <a:prstClr val="black"/>
                </a:solidFill>
                <a:ea typeface="Calibri" panose="020F0502020204030204" pitchFamily="34" charset="0"/>
                <a:cs typeface="Times New Roman" panose="02020603050405020304" pitchFamily="18" charset="0"/>
              </a:rPr>
              <a:t>Para el análisis del pH, temperatura y microbiología, se aplicó un diseño completamente al azar (</a:t>
            </a:r>
            <a:r>
              <a:rPr lang="es-EC" sz="1600" i="1" dirty="0">
                <a:solidFill>
                  <a:prstClr val="black"/>
                </a:solidFill>
                <a:ea typeface="Calibri" panose="020F0502020204030204" pitchFamily="34" charset="0"/>
                <a:cs typeface="Times New Roman" panose="02020603050405020304" pitchFamily="18" charset="0"/>
              </a:rPr>
              <a:t>DCA</a:t>
            </a:r>
            <a:r>
              <a:rPr lang="es-EC" sz="1600" dirty="0">
                <a:solidFill>
                  <a:prstClr val="black"/>
                </a:solidFill>
                <a:ea typeface="Calibri" panose="020F0502020204030204" pitchFamily="34" charset="0"/>
                <a:cs typeface="Times New Roman" panose="02020603050405020304" pitchFamily="18" charset="0"/>
              </a:rPr>
              <a:t>). </a:t>
            </a:r>
          </a:p>
          <a:p>
            <a:pPr algn="just"/>
            <a:endParaRPr lang="es-EC" sz="1600" dirty="0">
              <a:solidFill>
                <a:prstClr val="black"/>
              </a:solidFill>
              <a:ea typeface="Calibri" panose="020F0502020204030204" pitchFamily="34" charset="0"/>
              <a:cs typeface="Times New Roman" panose="02020603050405020304" pitchFamily="18" charset="0"/>
            </a:endParaRPr>
          </a:p>
          <a:p>
            <a:pPr algn="just"/>
            <a:r>
              <a:rPr lang="es-EC" sz="1600" dirty="0">
                <a:solidFill>
                  <a:prstClr val="black"/>
                </a:solidFill>
                <a:ea typeface="Calibri" panose="020F0502020204030204" pitchFamily="34" charset="0"/>
                <a:cs typeface="Times New Roman" panose="02020603050405020304" pitchFamily="18" charset="0"/>
              </a:rPr>
              <a:t>Se evaluaron cuatro tratamientos por cuatro repeticiones. </a:t>
            </a:r>
          </a:p>
        </p:txBody>
      </p:sp>
    </p:spTree>
    <p:extLst>
      <p:ext uri="{BB962C8B-B14F-4D97-AF65-F5344CB8AC3E}">
        <p14:creationId xmlns:p14="http://schemas.microsoft.com/office/powerpoint/2010/main" val="41956241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04AC1A6F-3B8C-4DAA-8629-2DC12B2068D5}"/>
              </a:ext>
            </a:extLst>
          </p:cNvPr>
          <p:cNvSpPr txBox="1"/>
          <p:nvPr/>
        </p:nvSpPr>
        <p:spPr>
          <a:xfrm>
            <a:off x="395536" y="350209"/>
            <a:ext cx="8136904" cy="1077218"/>
          </a:xfrm>
          <a:prstGeom prst="rect">
            <a:avLst/>
          </a:prstGeom>
          <a:noFill/>
        </p:spPr>
        <p:txBody>
          <a:bodyPr wrap="square" rtlCol="0">
            <a:spAutoFit/>
          </a:bodyPr>
          <a:lstStyle/>
          <a:p>
            <a:pPr algn="ctr"/>
            <a:r>
              <a:rPr lang="es-EC" sz="3200" b="1" dirty="0">
                <a:solidFill>
                  <a:schemeClr val="bg2">
                    <a:lumMod val="50000"/>
                  </a:schemeClr>
                </a:solidFill>
                <a:latin typeface="Franklin Gothic Heavy" panose="020B0903020102020204" pitchFamily="34" charset="0"/>
              </a:rPr>
              <a:t>PROCEDIMIENTO DEL ANÁLISIS DE LA COMPOSICIÓN QUÍMICA </a:t>
            </a:r>
          </a:p>
        </p:txBody>
      </p:sp>
      <p:graphicFrame>
        <p:nvGraphicFramePr>
          <p:cNvPr id="4" name="Diagrama 3">
            <a:extLst>
              <a:ext uri="{FF2B5EF4-FFF2-40B4-BE49-F238E27FC236}">
                <a16:creationId xmlns:a16="http://schemas.microsoft.com/office/drawing/2014/main" xmlns="" id="{FF7C1456-FDB2-4A08-ACC8-24BA85502F9A}"/>
              </a:ext>
            </a:extLst>
          </p:cNvPr>
          <p:cNvGraphicFramePr/>
          <p:nvPr>
            <p:extLst>
              <p:ext uri="{D42A27DB-BD31-4B8C-83A1-F6EECF244321}">
                <p14:modId xmlns:p14="http://schemas.microsoft.com/office/powerpoint/2010/main" val="1153574442"/>
              </p:ext>
            </p:extLst>
          </p:nvPr>
        </p:nvGraphicFramePr>
        <p:xfrm>
          <a:off x="12219" y="2636912"/>
          <a:ext cx="9144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xmlns="" id="{8820B7CD-0D73-4C9B-AFE2-13175FCE9F6A}"/>
              </a:ext>
            </a:extLst>
          </p:cNvPr>
          <p:cNvSpPr txBox="1"/>
          <p:nvPr/>
        </p:nvSpPr>
        <p:spPr>
          <a:xfrm>
            <a:off x="899592" y="1742005"/>
            <a:ext cx="7488832" cy="461665"/>
          </a:xfrm>
          <a:prstGeom prst="rect">
            <a:avLst/>
          </a:prstGeom>
          <a:noFill/>
        </p:spPr>
        <p:txBody>
          <a:bodyPr wrap="square" rtlCol="0">
            <a:spAutoFit/>
          </a:bodyPr>
          <a:lstStyle/>
          <a:p>
            <a:pPr algn="ctr"/>
            <a:r>
              <a:rPr lang="es-EC" sz="2400" b="1" dirty="0">
                <a:solidFill>
                  <a:schemeClr val="accent3">
                    <a:lumMod val="75000"/>
                  </a:schemeClr>
                </a:solidFill>
                <a:latin typeface="Franklin Gothic Heavy" panose="020B0903020102020204" pitchFamily="34" charset="0"/>
              </a:rPr>
              <a:t>DETERMINACIÓN DE LA MATERIA SECA (MS)</a:t>
            </a:r>
          </a:p>
        </p:txBody>
      </p:sp>
    </p:spTree>
    <p:extLst>
      <p:ext uri="{BB962C8B-B14F-4D97-AF65-F5344CB8AC3E}">
        <p14:creationId xmlns:p14="http://schemas.microsoft.com/office/powerpoint/2010/main" val="11043105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4">
            <a:extLst>
              <a:ext uri="{FF2B5EF4-FFF2-40B4-BE49-F238E27FC236}">
                <a16:creationId xmlns:a16="http://schemas.microsoft.com/office/drawing/2014/main" xmlns="" id="{8820B7CD-0D73-4C9B-AFE2-13175FCE9F6A}"/>
              </a:ext>
            </a:extLst>
          </p:cNvPr>
          <p:cNvSpPr txBox="1"/>
          <p:nvPr/>
        </p:nvSpPr>
        <p:spPr>
          <a:xfrm>
            <a:off x="323528" y="741132"/>
            <a:ext cx="8568952" cy="461665"/>
          </a:xfrm>
          <a:prstGeom prst="rect">
            <a:avLst/>
          </a:prstGeom>
          <a:noFill/>
        </p:spPr>
        <p:txBody>
          <a:bodyPr wrap="square" rtlCol="0">
            <a:spAutoFit/>
          </a:bodyPr>
          <a:lstStyle/>
          <a:p>
            <a:pPr algn="ctr"/>
            <a:r>
              <a:rPr lang="es-EC" sz="2400" b="1" dirty="0">
                <a:solidFill>
                  <a:schemeClr val="accent3">
                    <a:lumMod val="75000"/>
                  </a:schemeClr>
                </a:solidFill>
                <a:latin typeface="Franklin Gothic Heavy" panose="020B0903020102020204" pitchFamily="34" charset="0"/>
              </a:rPr>
              <a:t>DETERMINACIÓN DE LA MATERIA INORGÁNICA (MI)</a:t>
            </a:r>
          </a:p>
        </p:txBody>
      </p:sp>
      <p:pic>
        <p:nvPicPr>
          <p:cNvPr id="3" name="2 Imagen"/>
          <p:cNvPicPr>
            <a:picLocks noChangeAspect="1"/>
          </p:cNvPicPr>
          <p:nvPr/>
        </p:nvPicPr>
        <p:blipFill rotWithShape="1">
          <a:blip r:embed="rId2" cstate="print">
            <a:extLst>
              <a:ext uri="{28A0092B-C50C-407E-A947-70E740481C1C}">
                <a14:useLocalDpi xmlns:a14="http://schemas.microsoft.com/office/drawing/2010/main" val="0"/>
              </a:ext>
            </a:extLst>
          </a:blip>
          <a:srcRect l="14425" r="19559"/>
          <a:stretch/>
        </p:blipFill>
        <p:spPr>
          <a:xfrm>
            <a:off x="179512" y="1710272"/>
            <a:ext cx="1766618" cy="20070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5 Imagen"/>
          <p:cNvPicPr>
            <a:picLocks noChangeAspect="1"/>
          </p:cNvPicPr>
          <p:nvPr/>
        </p:nvPicPr>
        <p:blipFill rotWithShape="1">
          <a:blip r:embed="rId3" cstate="print">
            <a:extLst>
              <a:ext uri="{28A0092B-C50C-407E-A947-70E740481C1C}">
                <a14:useLocalDpi xmlns:a14="http://schemas.microsoft.com/office/drawing/2010/main" val="0"/>
              </a:ext>
            </a:extLst>
          </a:blip>
          <a:srcRect b="20278"/>
          <a:stretch/>
        </p:blipFill>
        <p:spPr>
          <a:xfrm>
            <a:off x="6995433" y="1700808"/>
            <a:ext cx="1897047" cy="2016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1710272"/>
            <a:ext cx="1794661" cy="20070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9 Imagen"/>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33000"/>
                    </a14:imgEffect>
                    <a14:imgEffect>
                      <a14:brightnessContrast contrast="-10000"/>
                    </a14:imgEffect>
                  </a14:imgLayer>
                </a14:imgProps>
              </a:ext>
              <a:ext uri="{28A0092B-C50C-407E-A947-70E740481C1C}">
                <a14:useLocalDpi xmlns:a14="http://schemas.microsoft.com/office/drawing/2010/main" val="0"/>
              </a:ext>
            </a:extLst>
          </a:blip>
          <a:srcRect l="19023" t="66072" r="58873"/>
          <a:stretch/>
        </p:blipFill>
        <p:spPr>
          <a:xfrm>
            <a:off x="4716016" y="1710272"/>
            <a:ext cx="1764178" cy="203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6 Flecha derecha"/>
          <p:cNvSpPr/>
          <p:nvPr/>
        </p:nvSpPr>
        <p:spPr>
          <a:xfrm>
            <a:off x="2051720" y="2492896"/>
            <a:ext cx="288032" cy="504056"/>
          </a:xfrm>
          <a:prstGeom prst="rightArrow">
            <a:avLst/>
          </a:prstGeom>
          <a:solidFill>
            <a:srgbClr val="9BD200"/>
          </a:solidFill>
          <a:ln>
            <a:solidFill>
              <a:srgbClr val="9BD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12" name="11 Flecha derecha"/>
          <p:cNvSpPr/>
          <p:nvPr/>
        </p:nvSpPr>
        <p:spPr>
          <a:xfrm>
            <a:off x="6588224" y="2492896"/>
            <a:ext cx="288032" cy="504056"/>
          </a:xfrm>
          <a:prstGeom prst="rightArrow">
            <a:avLst/>
          </a:prstGeom>
          <a:solidFill>
            <a:srgbClr val="9BD200"/>
          </a:solidFill>
          <a:ln>
            <a:solidFill>
              <a:srgbClr val="9BD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13" name="12 Flecha derecha"/>
          <p:cNvSpPr/>
          <p:nvPr/>
        </p:nvSpPr>
        <p:spPr>
          <a:xfrm>
            <a:off x="4355976" y="2473706"/>
            <a:ext cx="288032" cy="504056"/>
          </a:xfrm>
          <a:prstGeom prst="rightArrow">
            <a:avLst/>
          </a:prstGeom>
          <a:solidFill>
            <a:srgbClr val="9BD200"/>
          </a:solidFill>
          <a:ln>
            <a:solidFill>
              <a:srgbClr val="9BD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9" name="8 Rectángulo redondeado"/>
          <p:cNvSpPr/>
          <p:nvPr/>
        </p:nvSpPr>
        <p:spPr>
          <a:xfrm>
            <a:off x="126717" y="4005064"/>
            <a:ext cx="1872208" cy="864096"/>
          </a:xfrm>
          <a:prstGeom prst="roundRect">
            <a:avLst>
              <a:gd name="adj" fmla="val 18492"/>
            </a:avLst>
          </a:prstGeom>
          <a:solidFill>
            <a:srgbClr val="9BD200"/>
          </a:solidFill>
          <a:ln>
            <a:solidFill>
              <a:srgbClr val="9BD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dirty="0">
                <a:solidFill>
                  <a:prstClr val="black"/>
                </a:solidFill>
              </a:rPr>
              <a:t>Estufa </a:t>
            </a:r>
            <a:r>
              <a:rPr lang="es-EC" sz="1400" dirty="0" err="1">
                <a:solidFill>
                  <a:prstClr val="black"/>
                </a:solidFill>
              </a:rPr>
              <a:t>65°C</a:t>
            </a:r>
            <a:endParaRPr lang="es-EC" sz="1400" dirty="0">
              <a:solidFill>
                <a:prstClr val="black"/>
              </a:solidFill>
            </a:endParaRPr>
          </a:p>
          <a:p>
            <a:r>
              <a:rPr lang="es-EC" sz="1400" dirty="0">
                <a:solidFill>
                  <a:prstClr val="black"/>
                </a:solidFill>
              </a:rPr>
              <a:t>Desecador </a:t>
            </a:r>
            <a:r>
              <a:rPr lang="es-EC" sz="1400" dirty="0" err="1">
                <a:solidFill>
                  <a:prstClr val="black"/>
                </a:solidFill>
              </a:rPr>
              <a:t>15min</a:t>
            </a:r>
            <a:endParaRPr lang="es-EC" sz="1400" dirty="0">
              <a:solidFill>
                <a:prstClr val="black"/>
              </a:solidFill>
            </a:endParaRPr>
          </a:p>
        </p:txBody>
      </p:sp>
      <p:sp>
        <p:nvSpPr>
          <p:cNvPr id="18" name="17 Rectángulo redondeado"/>
          <p:cNvSpPr/>
          <p:nvPr/>
        </p:nvSpPr>
        <p:spPr>
          <a:xfrm>
            <a:off x="2483768" y="4005064"/>
            <a:ext cx="1872208" cy="864096"/>
          </a:xfrm>
          <a:prstGeom prst="roundRect">
            <a:avLst>
              <a:gd name="adj" fmla="val 18492"/>
            </a:avLst>
          </a:prstGeom>
          <a:solidFill>
            <a:srgbClr val="F2E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dirty="0">
                <a:solidFill>
                  <a:prstClr val="black"/>
                </a:solidFill>
              </a:rPr>
              <a:t>Mufla </a:t>
            </a:r>
            <a:r>
              <a:rPr lang="es-EC" sz="1400" dirty="0" err="1">
                <a:solidFill>
                  <a:prstClr val="black"/>
                </a:solidFill>
              </a:rPr>
              <a:t>600°C</a:t>
            </a:r>
            <a:r>
              <a:rPr lang="es-EC" sz="1400" dirty="0">
                <a:solidFill>
                  <a:prstClr val="black"/>
                </a:solidFill>
              </a:rPr>
              <a:t>/</a:t>
            </a:r>
            <a:r>
              <a:rPr lang="es-EC" sz="1400" dirty="0" err="1">
                <a:solidFill>
                  <a:prstClr val="black"/>
                </a:solidFill>
              </a:rPr>
              <a:t>4horas</a:t>
            </a:r>
            <a:endParaRPr lang="es-EC" sz="1400" dirty="0">
              <a:solidFill>
                <a:prstClr val="black"/>
              </a:solidFill>
            </a:endParaRPr>
          </a:p>
          <a:p>
            <a:r>
              <a:rPr lang="es-EC" sz="1400" dirty="0">
                <a:solidFill>
                  <a:prstClr val="black"/>
                </a:solidFill>
              </a:rPr>
              <a:t>Refrescar </a:t>
            </a:r>
            <a:r>
              <a:rPr lang="es-EC" sz="1400" dirty="0" err="1">
                <a:solidFill>
                  <a:prstClr val="black"/>
                </a:solidFill>
              </a:rPr>
              <a:t>1hora</a:t>
            </a:r>
            <a:endParaRPr lang="es-EC" sz="1400" dirty="0">
              <a:solidFill>
                <a:prstClr val="black"/>
              </a:solidFill>
            </a:endParaRPr>
          </a:p>
          <a:p>
            <a:r>
              <a:rPr lang="es-EC" sz="1400" dirty="0">
                <a:solidFill>
                  <a:prstClr val="black"/>
                </a:solidFill>
              </a:rPr>
              <a:t>Sacar muestras</a:t>
            </a:r>
          </a:p>
        </p:txBody>
      </p:sp>
      <p:sp>
        <p:nvSpPr>
          <p:cNvPr id="19" name="18 Rectángulo redondeado"/>
          <p:cNvSpPr/>
          <p:nvPr/>
        </p:nvSpPr>
        <p:spPr>
          <a:xfrm>
            <a:off x="6995433" y="4005064"/>
            <a:ext cx="1872208" cy="864096"/>
          </a:xfrm>
          <a:prstGeom prst="roundRect">
            <a:avLst>
              <a:gd name="adj" fmla="val 18492"/>
            </a:avLst>
          </a:prstGeom>
          <a:solidFill>
            <a:srgbClr val="F88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dirty="0">
                <a:solidFill>
                  <a:prstClr val="black"/>
                </a:solidFill>
              </a:rPr>
              <a:t>Pesar muestras</a:t>
            </a:r>
          </a:p>
        </p:txBody>
      </p:sp>
      <p:sp>
        <p:nvSpPr>
          <p:cNvPr id="20" name="19 Rectángulo redondeado"/>
          <p:cNvSpPr/>
          <p:nvPr/>
        </p:nvSpPr>
        <p:spPr>
          <a:xfrm>
            <a:off x="4662001" y="4005064"/>
            <a:ext cx="1872208" cy="864096"/>
          </a:xfrm>
          <a:prstGeom prst="roundRect">
            <a:avLst>
              <a:gd name="adj" fmla="val 18492"/>
            </a:avLst>
          </a:prstGeom>
          <a:solidFill>
            <a:srgbClr val="CEEE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dirty="0">
                <a:solidFill>
                  <a:prstClr val="black"/>
                </a:solidFill>
              </a:rPr>
              <a:t>Desecador </a:t>
            </a:r>
            <a:r>
              <a:rPr lang="es-EC" sz="1400" dirty="0" err="1">
                <a:solidFill>
                  <a:prstClr val="black"/>
                </a:solidFill>
              </a:rPr>
              <a:t>15min</a:t>
            </a:r>
            <a:endParaRPr lang="es-EC" sz="1400" dirty="0">
              <a:solidFill>
                <a:prstClr val="black"/>
              </a:solidFill>
            </a:endParaRPr>
          </a:p>
        </p:txBody>
      </p:sp>
    </p:spTree>
    <p:extLst>
      <p:ext uri="{BB962C8B-B14F-4D97-AF65-F5344CB8AC3E}">
        <p14:creationId xmlns:p14="http://schemas.microsoft.com/office/powerpoint/2010/main" val="35249152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09271C78-8B07-4910-92BC-9AD7F5DA0AB5}"/>
              </a:ext>
            </a:extLst>
          </p:cNvPr>
          <p:cNvSpPr txBox="1"/>
          <p:nvPr/>
        </p:nvSpPr>
        <p:spPr>
          <a:xfrm>
            <a:off x="621597" y="318471"/>
            <a:ext cx="7903475" cy="830997"/>
          </a:xfrm>
          <a:prstGeom prst="rect">
            <a:avLst/>
          </a:prstGeom>
          <a:noFill/>
        </p:spPr>
        <p:txBody>
          <a:bodyPr wrap="square" rtlCol="0">
            <a:spAutoFit/>
          </a:bodyPr>
          <a:lstStyle/>
          <a:p>
            <a:pPr algn="ctr"/>
            <a:r>
              <a:rPr lang="es-EC" sz="2400" b="1" dirty="0">
                <a:solidFill>
                  <a:schemeClr val="accent3">
                    <a:lumMod val="75000"/>
                  </a:schemeClr>
                </a:solidFill>
                <a:latin typeface="Franklin Gothic Heavy" panose="020B0903020102020204" pitchFamily="34" charset="0"/>
              </a:rPr>
              <a:t>DETERMINACIÓN DE LA FIBRA DETERGENTE NEUTRA (FDN)</a:t>
            </a:r>
          </a:p>
        </p:txBody>
      </p:sp>
      <p:pic>
        <p:nvPicPr>
          <p:cNvPr id="17" name="1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896" y="1124744"/>
            <a:ext cx="1564107" cy="20854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1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1124744"/>
            <a:ext cx="2835150" cy="2126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18 Imagen"/>
          <p:cNvPicPr>
            <a:picLocks noChangeAspect="1"/>
          </p:cNvPicPr>
          <p:nvPr/>
        </p:nvPicPr>
        <p:blipFill rotWithShape="1">
          <a:blip r:embed="rId4" cstate="print">
            <a:extLst>
              <a:ext uri="{28A0092B-C50C-407E-A947-70E740481C1C}">
                <a14:useLocalDpi xmlns:a14="http://schemas.microsoft.com/office/drawing/2010/main" val="0"/>
              </a:ext>
            </a:extLst>
          </a:blip>
          <a:srcRect t="16663"/>
          <a:stretch/>
        </p:blipFill>
        <p:spPr>
          <a:xfrm>
            <a:off x="621597" y="4077072"/>
            <a:ext cx="1351406" cy="2002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19 Imagen"/>
          <p:cNvPicPr>
            <a:picLocks noChangeAspect="1"/>
          </p:cNvPicPr>
          <p:nvPr/>
        </p:nvPicPr>
        <p:blipFill rotWithShape="1">
          <a:blip r:embed="rId5" cstate="print">
            <a:extLst>
              <a:ext uri="{28A0092B-C50C-407E-A947-70E740481C1C}">
                <a14:useLocalDpi xmlns:a14="http://schemas.microsoft.com/office/drawing/2010/main" val="0"/>
              </a:ext>
            </a:extLst>
          </a:blip>
          <a:srcRect t="25647"/>
          <a:stretch/>
        </p:blipFill>
        <p:spPr>
          <a:xfrm>
            <a:off x="6426826" y="1052736"/>
            <a:ext cx="1595307" cy="21116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20 Imagen"/>
          <p:cNvPicPr>
            <a:picLocks noChangeAspect="1"/>
          </p:cNvPicPr>
          <p:nvPr/>
        </p:nvPicPr>
        <p:blipFill rotWithShape="1">
          <a:blip r:embed="rId6" cstate="print">
            <a:extLst>
              <a:ext uri="{28A0092B-C50C-407E-A947-70E740481C1C}">
                <a14:useLocalDpi xmlns:a14="http://schemas.microsoft.com/office/drawing/2010/main" val="0"/>
              </a:ext>
            </a:extLst>
          </a:blip>
          <a:srcRect l="16162"/>
          <a:stretch/>
        </p:blipFill>
        <p:spPr>
          <a:xfrm>
            <a:off x="5027087" y="4103999"/>
            <a:ext cx="3001297" cy="2010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21 Imagen"/>
          <p:cNvPicPr>
            <a:picLocks noChangeAspect="1"/>
          </p:cNvPicPr>
          <p:nvPr/>
        </p:nvPicPr>
        <p:blipFill rotWithShape="1">
          <a:blip r:embed="rId7" cstate="print">
            <a:extLst>
              <a:ext uri="{28A0092B-C50C-407E-A947-70E740481C1C}">
                <a14:useLocalDpi xmlns:a14="http://schemas.microsoft.com/office/drawing/2010/main" val="0"/>
              </a:ext>
            </a:extLst>
          </a:blip>
          <a:srcRect t="19950"/>
          <a:stretch/>
        </p:blipFill>
        <p:spPr>
          <a:xfrm>
            <a:off x="2800117" y="4077072"/>
            <a:ext cx="1428199" cy="20353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22 Flecha derecha"/>
          <p:cNvSpPr/>
          <p:nvPr/>
        </p:nvSpPr>
        <p:spPr>
          <a:xfrm>
            <a:off x="2195736" y="1879450"/>
            <a:ext cx="432048" cy="576064"/>
          </a:xfrm>
          <a:prstGeom prst="rightArrow">
            <a:avLst/>
          </a:prstGeom>
          <a:solidFill>
            <a:srgbClr val="9BD200"/>
          </a:solidFill>
          <a:ln>
            <a:solidFill>
              <a:srgbClr val="9BD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27" name="26 Flecha derecha"/>
          <p:cNvSpPr/>
          <p:nvPr/>
        </p:nvSpPr>
        <p:spPr>
          <a:xfrm rot="10800000">
            <a:off x="4355977" y="4790134"/>
            <a:ext cx="432048" cy="576064"/>
          </a:xfrm>
          <a:prstGeom prst="rightArrow">
            <a:avLst/>
          </a:prstGeom>
          <a:solidFill>
            <a:srgbClr val="9BD200"/>
          </a:solidFill>
          <a:ln>
            <a:solidFill>
              <a:srgbClr val="9BD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28" name="27 Flecha derecha"/>
          <p:cNvSpPr/>
          <p:nvPr/>
        </p:nvSpPr>
        <p:spPr>
          <a:xfrm rot="10800000">
            <a:off x="2065062" y="4821404"/>
            <a:ext cx="432048" cy="576064"/>
          </a:xfrm>
          <a:prstGeom prst="rightArrow">
            <a:avLst/>
          </a:prstGeom>
          <a:solidFill>
            <a:srgbClr val="9BD200"/>
          </a:solidFill>
          <a:ln>
            <a:solidFill>
              <a:srgbClr val="9BD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29" name="28 Flecha derecha"/>
          <p:cNvSpPr/>
          <p:nvPr/>
        </p:nvSpPr>
        <p:spPr>
          <a:xfrm>
            <a:off x="5796136" y="1879450"/>
            <a:ext cx="432048" cy="576064"/>
          </a:xfrm>
          <a:prstGeom prst="rightArrow">
            <a:avLst/>
          </a:prstGeom>
          <a:solidFill>
            <a:srgbClr val="9BD200"/>
          </a:solidFill>
          <a:ln>
            <a:solidFill>
              <a:srgbClr val="9BD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24" name="23 Flecha curvada hacia la izquierda"/>
          <p:cNvSpPr/>
          <p:nvPr/>
        </p:nvSpPr>
        <p:spPr>
          <a:xfrm>
            <a:off x="8075276" y="2564904"/>
            <a:ext cx="899592" cy="2022086"/>
          </a:xfrm>
          <a:prstGeom prst="curvedLeftArrow">
            <a:avLst>
              <a:gd name="adj1" fmla="val 50000"/>
              <a:gd name="adj2" fmla="val 50000"/>
              <a:gd name="adj3" fmla="val 47782"/>
            </a:avLst>
          </a:prstGeom>
          <a:solidFill>
            <a:srgbClr val="9BD200"/>
          </a:solidFill>
          <a:ln>
            <a:solidFill>
              <a:srgbClr val="9BD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black"/>
              </a:solidFill>
            </a:endParaRPr>
          </a:p>
        </p:txBody>
      </p:sp>
      <p:sp>
        <p:nvSpPr>
          <p:cNvPr id="25" name="24 CuadroTexto"/>
          <p:cNvSpPr txBox="1"/>
          <p:nvPr/>
        </p:nvSpPr>
        <p:spPr>
          <a:xfrm>
            <a:off x="274899" y="3391281"/>
            <a:ext cx="1790163" cy="369332"/>
          </a:xfrm>
          <a:prstGeom prst="rect">
            <a:avLst/>
          </a:prstGeom>
          <a:noFill/>
        </p:spPr>
        <p:txBody>
          <a:bodyPr wrap="square" rtlCol="0">
            <a:spAutoFit/>
          </a:bodyPr>
          <a:lstStyle/>
          <a:p>
            <a:r>
              <a:rPr lang="es-EC" b="1" dirty="0">
                <a:solidFill>
                  <a:prstClr val="black"/>
                </a:solidFill>
              </a:rPr>
              <a:t>Identificación</a:t>
            </a:r>
            <a:r>
              <a:rPr lang="es-EC" dirty="0">
                <a:solidFill>
                  <a:prstClr val="black"/>
                </a:solidFill>
              </a:rPr>
              <a:t> </a:t>
            </a:r>
          </a:p>
        </p:txBody>
      </p:sp>
      <p:sp>
        <p:nvSpPr>
          <p:cNvPr id="33" name="32 CuadroTexto"/>
          <p:cNvSpPr txBox="1"/>
          <p:nvPr/>
        </p:nvSpPr>
        <p:spPr>
          <a:xfrm>
            <a:off x="5530943" y="6277798"/>
            <a:ext cx="1790163" cy="369332"/>
          </a:xfrm>
          <a:prstGeom prst="rect">
            <a:avLst/>
          </a:prstGeom>
          <a:noFill/>
        </p:spPr>
        <p:txBody>
          <a:bodyPr wrap="square" rtlCol="0">
            <a:spAutoFit/>
          </a:bodyPr>
          <a:lstStyle/>
          <a:p>
            <a:pPr algn="ctr"/>
            <a:r>
              <a:rPr lang="es-EC" b="1" dirty="0">
                <a:solidFill>
                  <a:prstClr val="black"/>
                </a:solidFill>
              </a:rPr>
              <a:t>Arreglar  </a:t>
            </a:r>
          </a:p>
        </p:txBody>
      </p:sp>
      <p:sp>
        <p:nvSpPr>
          <p:cNvPr id="34" name="33 CuadroTexto"/>
          <p:cNvSpPr txBox="1"/>
          <p:nvPr/>
        </p:nvSpPr>
        <p:spPr>
          <a:xfrm>
            <a:off x="2713133" y="6277310"/>
            <a:ext cx="1790163" cy="369332"/>
          </a:xfrm>
          <a:prstGeom prst="rect">
            <a:avLst/>
          </a:prstGeom>
          <a:noFill/>
        </p:spPr>
        <p:txBody>
          <a:bodyPr wrap="square" rtlCol="0">
            <a:spAutoFit/>
          </a:bodyPr>
          <a:lstStyle/>
          <a:p>
            <a:pPr algn="ctr"/>
            <a:r>
              <a:rPr lang="es-EC" b="1" dirty="0">
                <a:solidFill>
                  <a:prstClr val="black"/>
                </a:solidFill>
              </a:rPr>
              <a:t>Muestras</a:t>
            </a:r>
          </a:p>
        </p:txBody>
      </p:sp>
      <p:sp>
        <p:nvSpPr>
          <p:cNvPr id="35" name="34 CuadroTexto"/>
          <p:cNvSpPr txBox="1"/>
          <p:nvPr/>
        </p:nvSpPr>
        <p:spPr>
          <a:xfrm>
            <a:off x="3517373" y="3391281"/>
            <a:ext cx="1790163" cy="369332"/>
          </a:xfrm>
          <a:prstGeom prst="rect">
            <a:avLst/>
          </a:prstGeom>
          <a:noFill/>
        </p:spPr>
        <p:txBody>
          <a:bodyPr wrap="square" rtlCol="0">
            <a:spAutoFit/>
          </a:bodyPr>
          <a:lstStyle/>
          <a:p>
            <a:pPr algn="ctr"/>
            <a:r>
              <a:rPr lang="es-EC" b="1" dirty="0">
                <a:solidFill>
                  <a:prstClr val="black"/>
                </a:solidFill>
              </a:rPr>
              <a:t>Estufa-peso</a:t>
            </a:r>
            <a:r>
              <a:rPr lang="es-EC" dirty="0">
                <a:solidFill>
                  <a:prstClr val="black"/>
                </a:solidFill>
              </a:rPr>
              <a:t> </a:t>
            </a:r>
          </a:p>
        </p:txBody>
      </p:sp>
      <p:sp>
        <p:nvSpPr>
          <p:cNvPr id="36" name="35 CuadroTexto"/>
          <p:cNvSpPr txBox="1"/>
          <p:nvPr/>
        </p:nvSpPr>
        <p:spPr>
          <a:xfrm>
            <a:off x="408896" y="6277310"/>
            <a:ext cx="1790163" cy="369332"/>
          </a:xfrm>
          <a:prstGeom prst="rect">
            <a:avLst/>
          </a:prstGeom>
          <a:noFill/>
        </p:spPr>
        <p:txBody>
          <a:bodyPr wrap="square" rtlCol="0">
            <a:spAutoFit/>
          </a:bodyPr>
          <a:lstStyle/>
          <a:p>
            <a:r>
              <a:rPr lang="es-EC" b="1" dirty="0">
                <a:solidFill>
                  <a:prstClr val="black"/>
                </a:solidFill>
              </a:rPr>
              <a:t>Añadir la FDN</a:t>
            </a:r>
            <a:endParaRPr lang="es-EC" dirty="0">
              <a:solidFill>
                <a:prstClr val="black"/>
              </a:solidFill>
            </a:endParaRPr>
          </a:p>
        </p:txBody>
      </p:sp>
      <p:sp>
        <p:nvSpPr>
          <p:cNvPr id="37" name="36 CuadroTexto"/>
          <p:cNvSpPr txBox="1"/>
          <p:nvPr/>
        </p:nvSpPr>
        <p:spPr>
          <a:xfrm>
            <a:off x="6378852" y="3391281"/>
            <a:ext cx="1790163" cy="369332"/>
          </a:xfrm>
          <a:prstGeom prst="rect">
            <a:avLst/>
          </a:prstGeom>
          <a:noFill/>
        </p:spPr>
        <p:txBody>
          <a:bodyPr wrap="square" rtlCol="0">
            <a:spAutoFit/>
          </a:bodyPr>
          <a:lstStyle/>
          <a:p>
            <a:pPr algn="ctr"/>
            <a:r>
              <a:rPr lang="es-EC" b="1" dirty="0">
                <a:solidFill>
                  <a:prstClr val="black"/>
                </a:solidFill>
              </a:rPr>
              <a:t>Preparación</a:t>
            </a:r>
            <a:endParaRPr lang="es-EC" dirty="0">
              <a:solidFill>
                <a:prstClr val="black"/>
              </a:solidFill>
            </a:endParaRPr>
          </a:p>
        </p:txBody>
      </p:sp>
    </p:spTree>
    <p:extLst>
      <p:ext uri="{BB962C8B-B14F-4D97-AF65-F5344CB8AC3E}">
        <p14:creationId xmlns:p14="http://schemas.microsoft.com/office/powerpoint/2010/main" val="42642488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09271C78-8B07-4910-92BC-9AD7F5DA0AB5}"/>
              </a:ext>
            </a:extLst>
          </p:cNvPr>
          <p:cNvSpPr txBox="1"/>
          <p:nvPr/>
        </p:nvSpPr>
        <p:spPr>
          <a:xfrm>
            <a:off x="830254" y="318471"/>
            <a:ext cx="7694818" cy="830997"/>
          </a:xfrm>
          <a:prstGeom prst="rect">
            <a:avLst/>
          </a:prstGeom>
          <a:noFill/>
        </p:spPr>
        <p:txBody>
          <a:bodyPr wrap="square" rtlCol="0">
            <a:spAutoFit/>
          </a:bodyPr>
          <a:lstStyle/>
          <a:p>
            <a:pPr algn="ctr"/>
            <a:r>
              <a:rPr lang="es-EC" sz="2400" b="1" dirty="0">
                <a:solidFill>
                  <a:schemeClr val="accent3">
                    <a:lumMod val="75000"/>
                  </a:schemeClr>
                </a:solidFill>
                <a:latin typeface="Franklin Gothic Heavy" panose="020B0903020102020204" pitchFamily="34" charset="0"/>
              </a:rPr>
              <a:t>DETERMINACIÓN DE LA FIBRA DETERGENTE NEUTRA (</a:t>
            </a:r>
            <a:r>
              <a:rPr lang="es-EC" sz="2400" b="1" dirty="0" err="1">
                <a:solidFill>
                  <a:schemeClr val="accent3">
                    <a:lumMod val="75000"/>
                  </a:schemeClr>
                </a:solidFill>
                <a:latin typeface="Franklin Gothic Heavy" panose="020B0903020102020204" pitchFamily="34" charset="0"/>
              </a:rPr>
              <a:t>FDA</a:t>
            </a:r>
            <a:r>
              <a:rPr lang="es-EC" sz="2400" b="1" dirty="0">
                <a:solidFill>
                  <a:schemeClr val="accent3">
                    <a:lumMod val="75000"/>
                  </a:schemeClr>
                </a:solidFill>
                <a:latin typeface="Franklin Gothic Heavy" panose="020B0903020102020204" pitchFamily="34" charset="0"/>
              </a:rPr>
              <a:t>)</a:t>
            </a:r>
          </a:p>
        </p:txBody>
      </p:sp>
      <p:pic>
        <p:nvPicPr>
          <p:cNvPr id="17" name="1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896" y="1124744"/>
            <a:ext cx="1564107" cy="20854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18 Imagen"/>
          <p:cNvPicPr>
            <a:picLocks noChangeAspect="1"/>
          </p:cNvPicPr>
          <p:nvPr/>
        </p:nvPicPr>
        <p:blipFill rotWithShape="1">
          <a:blip r:embed="rId3" cstate="print">
            <a:extLst>
              <a:ext uri="{28A0092B-C50C-407E-A947-70E740481C1C}">
                <a14:useLocalDpi xmlns:a14="http://schemas.microsoft.com/office/drawing/2010/main" val="0"/>
              </a:ext>
            </a:extLst>
          </a:blip>
          <a:srcRect t="16663"/>
          <a:stretch/>
        </p:blipFill>
        <p:spPr>
          <a:xfrm>
            <a:off x="4211960" y="4043156"/>
            <a:ext cx="1351406" cy="2002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19 Imagen"/>
          <p:cNvPicPr>
            <a:picLocks noChangeAspect="1"/>
          </p:cNvPicPr>
          <p:nvPr/>
        </p:nvPicPr>
        <p:blipFill rotWithShape="1">
          <a:blip r:embed="rId4" cstate="print">
            <a:extLst>
              <a:ext uri="{28A0092B-C50C-407E-A947-70E740481C1C}">
                <a14:useLocalDpi xmlns:a14="http://schemas.microsoft.com/office/drawing/2010/main" val="0"/>
              </a:ext>
            </a:extLst>
          </a:blip>
          <a:srcRect t="25647"/>
          <a:stretch/>
        </p:blipFill>
        <p:spPr>
          <a:xfrm>
            <a:off x="2699792" y="1124744"/>
            <a:ext cx="1595307" cy="21116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20 Imagen"/>
          <p:cNvPicPr>
            <a:picLocks noChangeAspect="1"/>
          </p:cNvPicPr>
          <p:nvPr/>
        </p:nvPicPr>
        <p:blipFill rotWithShape="1">
          <a:blip r:embed="rId5" cstate="print">
            <a:extLst>
              <a:ext uri="{28A0092B-C50C-407E-A947-70E740481C1C}">
                <a14:useLocalDpi xmlns:a14="http://schemas.microsoft.com/office/drawing/2010/main" val="0"/>
              </a:ext>
            </a:extLst>
          </a:blip>
          <a:srcRect l="16162"/>
          <a:stretch/>
        </p:blipFill>
        <p:spPr>
          <a:xfrm>
            <a:off x="5027087" y="1124744"/>
            <a:ext cx="3001297" cy="2010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21 Imagen"/>
          <p:cNvPicPr>
            <a:picLocks noChangeAspect="1"/>
          </p:cNvPicPr>
          <p:nvPr/>
        </p:nvPicPr>
        <p:blipFill rotWithShape="1">
          <a:blip r:embed="rId6" cstate="print">
            <a:extLst>
              <a:ext uri="{28A0092B-C50C-407E-A947-70E740481C1C}">
                <a14:useLocalDpi xmlns:a14="http://schemas.microsoft.com/office/drawing/2010/main" val="0"/>
              </a:ext>
            </a:extLst>
          </a:blip>
          <a:srcRect t="19950"/>
          <a:stretch/>
        </p:blipFill>
        <p:spPr>
          <a:xfrm>
            <a:off x="6372200" y="4043156"/>
            <a:ext cx="1428199" cy="20353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22 Flecha derecha"/>
          <p:cNvSpPr/>
          <p:nvPr/>
        </p:nvSpPr>
        <p:spPr>
          <a:xfrm>
            <a:off x="2123728" y="1879450"/>
            <a:ext cx="432048" cy="576064"/>
          </a:xfrm>
          <a:prstGeom prst="rightArrow">
            <a:avLst/>
          </a:prstGeom>
          <a:solidFill>
            <a:srgbClr val="9BD200"/>
          </a:solidFill>
          <a:ln>
            <a:solidFill>
              <a:srgbClr val="9BD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27" name="26 Flecha derecha"/>
          <p:cNvSpPr/>
          <p:nvPr/>
        </p:nvSpPr>
        <p:spPr>
          <a:xfrm rot="10800000">
            <a:off x="5724129" y="4772788"/>
            <a:ext cx="432048" cy="576064"/>
          </a:xfrm>
          <a:prstGeom prst="rightArrow">
            <a:avLst/>
          </a:prstGeom>
          <a:solidFill>
            <a:srgbClr val="9BD200"/>
          </a:solidFill>
          <a:ln>
            <a:solidFill>
              <a:srgbClr val="9BD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28" name="27 Flecha derecha"/>
          <p:cNvSpPr/>
          <p:nvPr/>
        </p:nvSpPr>
        <p:spPr>
          <a:xfrm rot="10800000">
            <a:off x="3563889" y="4869160"/>
            <a:ext cx="432048" cy="576064"/>
          </a:xfrm>
          <a:prstGeom prst="rightArrow">
            <a:avLst/>
          </a:prstGeom>
          <a:solidFill>
            <a:srgbClr val="9BD200"/>
          </a:solidFill>
          <a:ln>
            <a:solidFill>
              <a:srgbClr val="9BD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29" name="28 Flecha derecha"/>
          <p:cNvSpPr/>
          <p:nvPr/>
        </p:nvSpPr>
        <p:spPr>
          <a:xfrm>
            <a:off x="4427984" y="1892526"/>
            <a:ext cx="432048" cy="576064"/>
          </a:xfrm>
          <a:prstGeom prst="rightArrow">
            <a:avLst/>
          </a:prstGeom>
          <a:solidFill>
            <a:srgbClr val="9BD200"/>
          </a:solidFill>
          <a:ln>
            <a:solidFill>
              <a:srgbClr val="9BD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24" name="23 Flecha curvada hacia la izquierda"/>
          <p:cNvSpPr/>
          <p:nvPr/>
        </p:nvSpPr>
        <p:spPr>
          <a:xfrm>
            <a:off x="8075276" y="2564904"/>
            <a:ext cx="899592" cy="2022086"/>
          </a:xfrm>
          <a:prstGeom prst="curvedLeftArrow">
            <a:avLst>
              <a:gd name="adj1" fmla="val 50000"/>
              <a:gd name="adj2" fmla="val 50000"/>
              <a:gd name="adj3" fmla="val 47782"/>
            </a:avLst>
          </a:prstGeom>
          <a:solidFill>
            <a:srgbClr val="9BD200"/>
          </a:solidFill>
          <a:ln>
            <a:solidFill>
              <a:srgbClr val="9BD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black"/>
              </a:solidFill>
            </a:endParaRPr>
          </a:p>
        </p:txBody>
      </p:sp>
      <p:sp>
        <p:nvSpPr>
          <p:cNvPr id="25" name="24 CuadroTexto"/>
          <p:cNvSpPr txBox="1"/>
          <p:nvPr/>
        </p:nvSpPr>
        <p:spPr>
          <a:xfrm>
            <a:off x="274899" y="3391281"/>
            <a:ext cx="1790163" cy="369332"/>
          </a:xfrm>
          <a:prstGeom prst="rect">
            <a:avLst/>
          </a:prstGeom>
          <a:noFill/>
        </p:spPr>
        <p:txBody>
          <a:bodyPr wrap="square" rtlCol="0">
            <a:spAutoFit/>
          </a:bodyPr>
          <a:lstStyle/>
          <a:p>
            <a:r>
              <a:rPr lang="es-EC" b="1" dirty="0">
                <a:solidFill>
                  <a:prstClr val="black"/>
                </a:solidFill>
              </a:rPr>
              <a:t>Identificación</a:t>
            </a:r>
            <a:r>
              <a:rPr lang="es-EC" dirty="0">
                <a:solidFill>
                  <a:prstClr val="black"/>
                </a:solidFill>
              </a:rPr>
              <a:t> </a:t>
            </a:r>
          </a:p>
        </p:txBody>
      </p:sp>
      <p:sp>
        <p:nvSpPr>
          <p:cNvPr id="33" name="32 CuadroTexto"/>
          <p:cNvSpPr txBox="1"/>
          <p:nvPr/>
        </p:nvSpPr>
        <p:spPr>
          <a:xfrm>
            <a:off x="5632653" y="3361445"/>
            <a:ext cx="1790163" cy="369332"/>
          </a:xfrm>
          <a:prstGeom prst="rect">
            <a:avLst/>
          </a:prstGeom>
          <a:noFill/>
        </p:spPr>
        <p:txBody>
          <a:bodyPr wrap="square" rtlCol="0">
            <a:spAutoFit/>
          </a:bodyPr>
          <a:lstStyle/>
          <a:p>
            <a:pPr algn="ctr"/>
            <a:r>
              <a:rPr lang="es-EC" b="1" dirty="0">
                <a:solidFill>
                  <a:prstClr val="black"/>
                </a:solidFill>
              </a:rPr>
              <a:t>Arreglar  </a:t>
            </a:r>
          </a:p>
        </p:txBody>
      </p:sp>
      <p:sp>
        <p:nvSpPr>
          <p:cNvPr id="34" name="33 CuadroTexto"/>
          <p:cNvSpPr txBox="1"/>
          <p:nvPr/>
        </p:nvSpPr>
        <p:spPr>
          <a:xfrm>
            <a:off x="6181253" y="6288266"/>
            <a:ext cx="1790163" cy="369332"/>
          </a:xfrm>
          <a:prstGeom prst="rect">
            <a:avLst/>
          </a:prstGeom>
          <a:noFill/>
        </p:spPr>
        <p:txBody>
          <a:bodyPr wrap="square" rtlCol="0">
            <a:spAutoFit/>
          </a:bodyPr>
          <a:lstStyle/>
          <a:p>
            <a:pPr algn="ctr"/>
            <a:r>
              <a:rPr lang="es-EC" b="1" dirty="0">
                <a:solidFill>
                  <a:prstClr val="black"/>
                </a:solidFill>
              </a:rPr>
              <a:t>Muestras</a:t>
            </a:r>
          </a:p>
        </p:txBody>
      </p:sp>
      <p:sp>
        <p:nvSpPr>
          <p:cNvPr id="36" name="35 CuadroTexto"/>
          <p:cNvSpPr txBox="1"/>
          <p:nvPr/>
        </p:nvSpPr>
        <p:spPr>
          <a:xfrm>
            <a:off x="3995937" y="6288266"/>
            <a:ext cx="1790163" cy="369332"/>
          </a:xfrm>
          <a:prstGeom prst="rect">
            <a:avLst/>
          </a:prstGeom>
          <a:noFill/>
        </p:spPr>
        <p:txBody>
          <a:bodyPr wrap="square" rtlCol="0">
            <a:spAutoFit/>
          </a:bodyPr>
          <a:lstStyle/>
          <a:p>
            <a:r>
              <a:rPr lang="es-EC" b="1" dirty="0">
                <a:solidFill>
                  <a:prstClr val="black"/>
                </a:solidFill>
              </a:rPr>
              <a:t>Añadir la </a:t>
            </a:r>
            <a:r>
              <a:rPr lang="es-EC" b="1" dirty="0" err="1">
                <a:solidFill>
                  <a:prstClr val="black"/>
                </a:solidFill>
              </a:rPr>
              <a:t>FDA</a:t>
            </a:r>
            <a:endParaRPr lang="es-EC" dirty="0">
              <a:solidFill>
                <a:prstClr val="black"/>
              </a:solidFill>
            </a:endParaRPr>
          </a:p>
        </p:txBody>
      </p:sp>
      <p:sp>
        <p:nvSpPr>
          <p:cNvPr id="37" name="36 CuadroTexto"/>
          <p:cNvSpPr txBox="1"/>
          <p:nvPr/>
        </p:nvSpPr>
        <p:spPr>
          <a:xfrm>
            <a:off x="2887500" y="3391281"/>
            <a:ext cx="1790163" cy="369332"/>
          </a:xfrm>
          <a:prstGeom prst="rect">
            <a:avLst/>
          </a:prstGeom>
          <a:noFill/>
        </p:spPr>
        <p:txBody>
          <a:bodyPr wrap="square" rtlCol="0">
            <a:spAutoFit/>
          </a:bodyPr>
          <a:lstStyle/>
          <a:p>
            <a:pPr algn="ctr"/>
            <a:r>
              <a:rPr lang="es-EC" b="1" dirty="0">
                <a:solidFill>
                  <a:prstClr val="black"/>
                </a:solidFill>
              </a:rPr>
              <a:t>Preparación</a:t>
            </a:r>
            <a:endParaRPr lang="es-EC" dirty="0">
              <a:solidFill>
                <a:prstClr val="black"/>
              </a:solidFill>
            </a:endParaRP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4043156"/>
            <a:ext cx="3017837"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25 CuadroTexto"/>
          <p:cNvSpPr txBox="1"/>
          <p:nvPr/>
        </p:nvSpPr>
        <p:spPr>
          <a:xfrm>
            <a:off x="810312" y="6288266"/>
            <a:ext cx="1790163" cy="369332"/>
          </a:xfrm>
          <a:prstGeom prst="rect">
            <a:avLst/>
          </a:prstGeom>
          <a:noFill/>
        </p:spPr>
        <p:txBody>
          <a:bodyPr wrap="square" rtlCol="0">
            <a:spAutoFit/>
          </a:bodyPr>
          <a:lstStyle/>
          <a:p>
            <a:pPr algn="ctr"/>
            <a:r>
              <a:rPr lang="es-EC" b="1" dirty="0">
                <a:solidFill>
                  <a:prstClr val="white"/>
                </a:solidFill>
              </a:rPr>
              <a:t>Estufa-peso</a:t>
            </a:r>
            <a:r>
              <a:rPr lang="es-EC" dirty="0">
                <a:solidFill>
                  <a:prstClr val="white"/>
                </a:solidFill>
              </a:rPr>
              <a:t> </a:t>
            </a:r>
          </a:p>
        </p:txBody>
      </p:sp>
    </p:spTree>
    <p:extLst>
      <p:ext uri="{BB962C8B-B14F-4D97-AF65-F5344CB8AC3E}">
        <p14:creationId xmlns:p14="http://schemas.microsoft.com/office/powerpoint/2010/main" val="2677121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redondeado"/>
          <p:cNvSpPr/>
          <p:nvPr/>
        </p:nvSpPr>
        <p:spPr>
          <a:xfrm>
            <a:off x="1861027" y="4706475"/>
            <a:ext cx="5015229" cy="1721085"/>
          </a:xfrm>
          <a:prstGeom prst="roundRect">
            <a:avLst/>
          </a:prstGeom>
          <a:solidFill>
            <a:srgbClr val="F2E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prstClr val="white"/>
              </a:solidFill>
            </a:endParaRPr>
          </a:p>
        </p:txBody>
      </p:sp>
      <p:sp>
        <p:nvSpPr>
          <p:cNvPr id="10" name="9 Rectángulo redondeado"/>
          <p:cNvSpPr/>
          <p:nvPr/>
        </p:nvSpPr>
        <p:spPr>
          <a:xfrm>
            <a:off x="365488" y="3006244"/>
            <a:ext cx="6510768" cy="1600161"/>
          </a:xfrm>
          <a:prstGeom prst="roundRect">
            <a:avLst/>
          </a:prstGeom>
          <a:solidFill>
            <a:srgbClr val="CEEE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3" name="2 Rectángulo redondeado"/>
          <p:cNvSpPr/>
          <p:nvPr/>
        </p:nvSpPr>
        <p:spPr>
          <a:xfrm>
            <a:off x="2231740" y="1170887"/>
            <a:ext cx="4644516" cy="1420416"/>
          </a:xfrm>
          <a:prstGeom prst="roundRect">
            <a:avLst/>
          </a:prstGeom>
          <a:solidFill>
            <a:srgbClr val="F88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2" name="CuadroTexto 1">
            <a:extLst>
              <a:ext uri="{FF2B5EF4-FFF2-40B4-BE49-F238E27FC236}">
                <a16:creationId xmlns:a16="http://schemas.microsoft.com/office/drawing/2014/main" xmlns="" id="{9D790AD5-0596-43B7-9D45-F22B9AF08F4D}"/>
              </a:ext>
            </a:extLst>
          </p:cNvPr>
          <p:cNvSpPr txBox="1"/>
          <p:nvPr/>
        </p:nvSpPr>
        <p:spPr>
          <a:xfrm>
            <a:off x="2123728" y="260648"/>
            <a:ext cx="5040560" cy="830997"/>
          </a:xfrm>
          <a:prstGeom prst="rect">
            <a:avLst/>
          </a:prstGeom>
          <a:noFill/>
        </p:spPr>
        <p:txBody>
          <a:bodyPr wrap="square" rtlCol="0">
            <a:spAutoFit/>
          </a:bodyPr>
          <a:lstStyle/>
          <a:p>
            <a:pPr algn="ctr"/>
            <a:r>
              <a:rPr lang="es-EC" sz="2400" b="1" dirty="0">
                <a:solidFill>
                  <a:schemeClr val="accent3">
                    <a:lumMod val="75000"/>
                  </a:schemeClr>
                </a:solidFill>
                <a:latin typeface="Franklin Gothic Heavy" panose="020B0903020102020204" pitchFamily="34" charset="0"/>
              </a:rPr>
              <a:t>DETERMINACIÓN DE LA PROTEÍNA</a:t>
            </a:r>
          </a:p>
          <a:p>
            <a:pPr algn="ctr"/>
            <a:r>
              <a:rPr lang="es-EC" sz="2400" dirty="0">
                <a:solidFill>
                  <a:schemeClr val="accent3">
                    <a:lumMod val="75000"/>
                  </a:schemeClr>
                </a:solidFill>
                <a:latin typeface="Franklin Gothic Heavy" panose="020B0903020102020204" pitchFamily="34" charset="0"/>
              </a:rPr>
              <a:t>(Método Kjeldahl)</a:t>
            </a:r>
          </a:p>
        </p:txBody>
      </p:sp>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t="-81" b="-81"/>
          <a:stretch/>
        </p:blipFill>
        <p:spPr>
          <a:xfrm>
            <a:off x="365488" y="4706476"/>
            <a:ext cx="1290814" cy="1721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4 Imagen"/>
          <p:cNvPicPr>
            <a:picLocks noChangeAspect="1"/>
          </p:cNvPicPr>
          <p:nvPr/>
        </p:nvPicPr>
        <p:blipFill rotWithShape="1">
          <a:blip r:embed="rId3" cstate="print">
            <a:extLst>
              <a:ext uri="{28A0092B-C50C-407E-A947-70E740481C1C}">
                <a14:useLocalDpi xmlns:a14="http://schemas.microsoft.com/office/drawing/2010/main" val="0"/>
              </a:ext>
            </a:extLst>
          </a:blip>
          <a:srcRect t="-38" b="-38"/>
          <a:stretch/>
        </p:blipFill>
        <p:spPr>
          <a:xfrm>
            <a:off x="7164288" y="2756394"/>
            <a:ext cx="1387509" cy="18500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572" r="5310"/>
          <a:stretch/>
        </p:blipFill>
        <p:spPr bwMode="auto">
          <a:xfrm>
            <a:off x="365488" y="1170887"/>
            <a:ext cx="1663794" cy="1400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rot="10800000" flipV="1">
            <a:off x="433168" y="2636912"/>
            <a:ext cx="1528433" cy="369331"/>
          </a:xfrm>
          <a:prstGeom prst="rect">
            <a:avLst/>
          </a:prstGeom>
          <a:noFill/>
        </p:spPr>
        <p:txBody>
          <a:bodyPr wrap="square" rtlCol="0">
            <a:spAutoFit/>
          </a:bodyPr>
          <a:lstStyle/>
          <a:p>
            <a:pPr algn="ctr"/>
            <a:r>
              <a:rPr lang="es-EC" b="1" dirty="0">
                <a:solidFill>
                  <a:prstClr val="black"/>
                </a:solidFill>
              </a:rPr>
              <a:t>Digestión</a:t>
            </a:r>
          </a:p>
        </p:txBody>
      </p:sp>
      <p:sp>
        <p:nvSpPr>
          <p:cNvPr id="8" name="7 CuadroTexto"/>
          <p:cNvSpPr txBox="1"/>
          <p:nvPr/>
        </p:nvSpPr>
        <p:spPr>
          <a:xfrm>
            <a:off x="7026145" y="4664044"/>
            <a:ext cx="1663794" cy="369332"/>
          </a:xfrm>
          <a:prstGeom prst="rect">
            <a:avLst/>
          </a:prstGeom>
          <a:noFill/>
        </p:spPr>
        <p:txBody>
          <a:bodyPr wrap="square" rtlCol="0">
            <a:spAutoFit/>
          </a:bodyPr>
          <a:lstStyle/>
          <a:p>
            <a:pPr algn="ctr"/>
            <a:r>
              <a:rPr lang="es-EC" b="1" dirty="0">
                <a:solidFill>
                  <a:prstClr val="black"/>
                </a:solidFill>
              </a:rPr>
              <a:t>Destilación</a:t>
            </a:r>
          </a:p>
        </p:txBody>
      </p:sp>
      <p:sp>
        <p:nvSpPr>
          <p:cNvPr id="9" name="8 CuadroTexto"/>
          <p:cNvSpPr txBox="1"/>
          <p:nvPr/>
        </p:nvSpPr>
        <p:spPr>
          <a:xfrm>
            <a:off x="123460" y="6427561"/>
            <a:ext cx="1774869" cy="369332"/>
          </a:xfrm>
          <a:prstGeom prst="rect">
            <a:avLst/>
          </a:prstGeom>
          <a:noFill/>
        </p:spPr>
        <p:txBody>
          <a:bodyPr wrap="square" rtlCol="0">
            <a:spAutoFit/>
          </a:bodyPr>
          <a:lstStyle/>
          <a:p>
            <a:pPr algn="ctr"/>
            <a:r>
              <a:rPr lang="es-EC" b="1" dirty="0">
                <a:solidFill>
                  <a:prstClr val="black"/>
                </a:solidFill>
              </a:rPr>
              <a:t>Titulación</a:t>
            </a:r>
          </a:p>
        </p:txBody>
      </p:sp>
      <p:sp>
        <p:nvSpPr>
          <p:cNvPr id="6" name="5 CuadroTexto"/>
          <p:cNvSpPr txBox="1"/>
          <p:nvPr/>
        </p:nvSpPr>
        <p:spPr>
          <a:xfrm>
            <a:off x="2401679" y="1206308"/>
            <a:ext cx="3654406" cy="1384995"/>
          </a:xfrm>
          <a:prstGeom prst="rect">
            <a:avLst/>
          </a:prstGeom>
          <a:noFill/>
        </p:spPr>
        <p:txBody>
          <a:bodyPr wrap="square" rtlCol="0">
            <a:spAutoFit/>
          </a:bodyPr>
          <a:lstStyle/>
          <a:p>
            <a:r>
              <a:rPr lang="es-EC" sz="1400" dirty="0">
                <a:solidFill>
                  <a:prstClr val="black"/>
                </a:solidFill>
              </a:rPr>
              <a:t>Pesar muestra</a:t>
            </a:r>
          </a:p>
          <a:p>
            <a:r>
              <a:rPr lang="es-EC" sz="1400" dirty="0">
                <a:solidFill>
                  <a:prstClr val="black"/>
                </a:solidFill>
              </a:rPr>
              <a:t>Colocar muestra en matraz </a:t>
            </a:r>
            <a:r>
              <a:rPr lang="es-EC" sz="1400" dirty="0" err="1">
                <a:solidFill>
                  <a:prstClr val="black"/>
                </a:solidFill>
              </a:rPr>
              <a:t>Kjeldahl</a:t>
            </a:r>
            <a:endParaRPr lang="es-EC" sz="1400" dirty="0">
              <a:solidFill>
                <a:prstClr val="black"/>
              </a:solidFill>
            </a:endParaRPr>
          </a:p>
          <a:p>
            <a:r>
              <a:rPr lang="es-EC" sz="1400" dirty="0">
                <a:solidFill>
                  <a:prstClr val="black"/>
                </a:solidFill>
              </a:rPr>
              <a:t>Añadir tableta catalizadora </a:t>
            </a:r>
            <a:r>
              <a:rPr lang="es-EC" sz="1400" dirty="0" err="1">
                <a:solidFill>
                  <a:prstClr val="black"/>
                </a:solidFill>
              </a:rPr>
              <a:t>Kjeldahl</a:t>
            </a:r>
            <a:endParaRPr lang="es-EC" sz="1400" dirty="0">
              <a:solidFill>
                <a:prstClr val="black"/>
              </a:solidFill>
            </a:endParaRPr>
          </a:p>
          <a:p>
            <a:r>
              <a:rPr lang="es-EC" sz="1400" dirty="0">
                <a:solidFill>
                  <a:prstClr val="black"/>
                </a:solidFill>
              </a:rPr>
              <a:t>Añadir </a:t>
            </a:r>
            <a:r>
              <a:rPr lang="es-EC" sz="1400" dirty="0" err="1">
                <a:solidFill>
                  <a:prstClr val="black"/>
                </a:solidFill>
              </a:rPr>
              <a:t>H</a:t>
            </a:r>
            <a:r>
              <a:rPr lang="es-EC" sz="1400" baseline="-25000" dirty="0" err="1">
                <a:solidFill>
                  <a:prstClr val="black"/>
                </a:solidFill>
              </a:rPr>
              <a:t>2</a:t>
            </a:r>
            <a:r>
              <a:rPr lang="es-EC" sz="1400" dirty="0" err="1">
                <a:solidFill>
                  <a:prstClr val="black"/>
                </a:solidFill>
              </a:rPr>
              <a:t>SO</a:t>
            </a:r>
            <a:r>
              <a:rPr lang="es-EC" sz="1400" baseline="-25000" dirty="0" err="1">
                <a:solidFill>
                  <a:prstClr val="black"/>
                </a:solidFill>
              </a:rPr>
              <a:t>4</a:t>
            </a:r>
            <a:r>
              <a:rPr lang="es-EC" sz="1400" baseline="-25000" dirty="0">
                <a:solidFill>
                  <a:prstClr val="black"/>
                </a:solidFill>
              </a:rPr>
              <a:t> </a:t>
            </a:r>
            <a:r>
              <a:rPr lang="es-EC" sz="1400" dirty="0">
                <a:solidFill>
                  <a:prstClr val="black"/>
                </a:solidFill>
              </a:rPr>
              <a:t> (</a:t>
            </a:r>
            <a:r>
              <a:rPr lang="es-EC" sz="1400" dirty="0" err="1">
                <a:solidFill>
                  <a:prstClr val="black"/>
                </a:solidFill>
              </a:rPr>
              <a:t>5mL</a:t>
            </a:r>
            <a:r>
              <a:rPr lang="es-EC" sz="1400" dirty="0">
                <a:solidFill>
                  <a:prstClr val="black"/>
                </a:solidFill>
              </a:rPr>
              <a:t>)</a:t>
            </a:r>
          </a:p>
          <a:p>
            <a:r>
              <a:rPr lang="es-EC" sz="1400" dirty="0">
                <a:solidFill>
                  <a:prstClr val="black"/>
                </a:solidFill>
              </a:rPr>
              <a:t>Calentar en el digestor</a:t>
            </a:r>
          </a:p>
          <a:p>
            <a:r>
              <a:rPr lang="es-EC" sz="1400" dirty="0">
                <a:solidFill>
                  <a:prstClr val="black"/>
                </a:solidFill>
              </a:rPr>
              <a:t>Añadir </a:t>
            </a:r>
            <a:r>
              <a:rPr lang="es-EC" sz="1400" dirty="0" err="1">
                <a:solidFill>
                  <a:prstClr val="black"/>
                </a:solidFill>
              </a:rPr>
              <a:t>H</a:t>
            </a:r>
            <a:r>
              <a:rPr lang="es-EC" sz="1400" baseline="-25000" dirty="0" err="1">
                <a:solidFill>
                  <a:prstClr val="black"/>
                </a:solidFill>
              </a:rPr>
              <a:t>2</a:t>
            </a:r>
            <a:r>
              <a:rPr lang="es-EC" sz="1400" dirty="0" err="1">
                <a:solidFill>
                  <a:prstClr val="black"/>
                </a:solidFill>
              </a:rPr>
              <a:t>O</a:t>
            </a:r>
            <a:r>
              <a:rPr lang="es-EC" sz="1400" dirty="0">
                <a:solidFill>
                  <a:prstClr val="black"/>
                </a:solidFill>
              </a:rPr>
              <a:t> (</a:t>
            </a:r>
            <a:r>
              <a:rPr lang="es-EC" sz="1400" dirty="0" err="1">
                <a:solidFill>
                  <a:prstClr val="black"/>
                </a:solidFill>
              </a:rPr>
              <a:t>10mL</a:t>
            </a:r>
            <a:r>
              <a:rPr lang="es-EC" sz="1400" dirty="0">
                <a:solidFill>
                  <a:prstClr val="black"/>
                </a:solidFill>
              </a:rPr>
              <a:t>)</a:t>
            </a:r>
            <a:endParaRPr lang="es-EC" dirty="0">
              <a:solidFill>
                <a:prstClr val="black"/>
              </a:solidFill>
            </a:endParaRPr>
          </a:p>
        </p:txBody>
      </p:sp>
      <p:sp>
        <p:nvSpPr>
          <p:cNvPr id="12" name="11 CuadroTexto"/>
          <p:cNvSpPr txBox="1"/>
          <p:nvPr/>
        </p:nvSpPr>
        <p:spPr>
          <a:xfrm>
            <a:off x="611560" y="3096624"/>
            <a:ext cx="5760640" cy="1384995"/>
          </a:xfrm>
          <a:prstGeom prst="rect">
            <a:avLst/>
          </a:prstGeom>
          <a:noFill/>
        </p:spPr>
        <p:txBody>
          <a:bodyPr wrap="square" rtlCol="0">
            <a:spAutoFit/>
          </a:bodyPr>
          <a:lstStyle/>
          <a:p>
            <a:r>
              <a:rPr lang="es-EC" sz="1400" dirty="0">
                <a:solidFill>
                  <a:prstClr val="black"/>
                </a:solidFill>
              </a:rPr>
              <a:t>Colocar ácido bórico en un matraz Erlenmeyer</a:t>
            </a:r>
          </a:p>
          <a:p>
            <a:r>
              <a:rPr lang="es-EC" sz="1400" dirty="0">
                <a:solidFill>
                  <a:prstClr val="black"/>
                </a:solidFill>
              </a:rPr>
              <a:t>Añadir 2 o 3 gotas de indicador</a:t>
            </a:r>
          </a:p>
          <a:p>
            <a:r>
              <a:rPr lang="es-EC" sz="1400" dirty="0">
                <a:solidFill>
                  <a:prstClr val="black"/>
                </a:solidFill>
              </a:rPr>
              <a:t>Añadir al equipo del destilador </a:t>
            </a:r>
            <a:r>
              <a:rPr lang="es-EC" sz="1400" dirty="0" err="1">
                <a:solidFill>
                  <a:prstClr val="black"/>
                </a:solidFill>
              </a:rPr>
              <a:t>H</a:t>
            </a:r>
            <a:r>
              <a:rPr lang="es-EC" sz="1400" baseline="-25000" dirty="0" err="1">
                <a:solidFill>
                  <a:prstClr val="black"/>
                </a:solidFill>
              </a:rPr>
              <a:t>2</a:t>
            </a:r>
            <a:r>
              <a:rPr lang="es-EC" sz="1400" dirty="0" err="1">
                <a:solidFill>
                  <a:prstClr val="black"/>
                </a:solidFill>
              </a:rPr>
              <a:t>O</a:t>
            </a:r>
            <a:r>
              <a:rPr lang="es-EC" sz="1400" dirty="0">
                <a:solidFill>
                  <a:prstClr val="black"/>
                </a:solidFill>
              </a:rPr>
              <a:t> y </a:t>
            </a:r>
            <a:r>
              <a:rPr lang="es-EC" sz="1400" dirty="0" err="1">
                <a:solidFill>
                  <a:prstClr val="black"/>
                </a:solidFill>
              </a:rPr>
              <a:t>NaOH</a:t>
            </a:r>
            <a:endParaRPr lang="es-EC" sz="1400" dirty="0">
              <a:solidFill>
                <a:prstClr val="black"/>
              </a:solidFill>
            </a:endParaRPr>
          </a:p>
          <a:p>
            <a:r>
              <a:rPr lang="es-EC" sz="1400" dirty="0">
                <a:solidFill>
                  <a:prstClr val="black"/>
                </a:solidFill>
              </a:rPr>
              <a:t>Colocar el matraz </a:t>
            </a:r>
            <a:r>
              <a:rPr lang="es-EC" sz="1400" dirty="0" err="1">
                <a:solidFill>
                  <a:prstClr val="black"/>
                </a:solidFill>
              </a:rPr>
              <a:t>Kjeldahl</a:t>
            </a:r>
            <a:r>
              <a:rPr lang="es-EC" sz="1400" dirty="0">
                <a:solidFill>
                  <a:prstClr val="black"/>
                </a:solidFill>
              </a:rPr>
              <a:t> en el destilador</a:t>
            </a:r>
          </a:p>
          <a:p>
            <a:r>
              <a:rPr lang="es-EC" sz="1400" dirty="0">
                <a:solidFill>
                  <a:prstClr val="black"/>
                </a:solidFill>
              </a:rPr>
              <a:t>Calentar hasta que todo el contenido de </a:t>
            </a:r>
            <a:r>
              <a:rPr lang="es-EC" sz="1400" dirty="0" err="1">
                <a:solidFill>
                  <a:prstClr val="black"/>
                </a:solidFill>
              </a:rPr>
              <a:t>NH</a:t>
            </a:r>
            <a:r>
              <a:rPr lang="es-EC" sz="1400" baseline="-25000" dirty="0" err="1">
                <a:solidFill>
                  <a:prstClr val="black"/>
                </a:solidFill>
              </a:rPr>
              <a:t>3</a:t>
            </a:r>
            <a:r>
              <a:rPr lang="es-EC" sz="1400" dirty="0">
                <a:solidFill>
                  <a:prstClr val="black"/>
                </a:solidFill>
              </a:rPr>
              <a:t> haya sido destilado</a:t>
            </a:r>
          </a:p>
          <a:p>
            <a:r>
              <a:rPr lang="es-EC" sz="1400" dirty="0">
                <a:solidFill>
                  <a:prstClr val="black"/>
                </a:solidFill>
              </a:rPr>
              <a:t>Retirar el matraz Erlenmeyer</a:t>
            </a:r>
          </a:p>
        </p:txBody>
      </p:sp>
      <p:sp>
        <p:nvSpPr>
          <p:cNvPr id="13" name="12 CuadroTexto"/>
          <p:cNvSpPr txBox="1"/>
          <p:nvPr/>
        </p:nvSpPr>
        <p:spPr>
          <a:xfrm>
            <a:off x="1989320" y="4766798"/>
            <a:ext cx="4752528" cy="1600438"/>
          </a:xfrm>
          <a:prstGeom prst="rect">
            <a:avLst/>
          </a:prstGeom>
          <a:noFill/>
        </p:spPr>
        <p:txBody>
          <a:bodyPr wrap="square" rtlCol="0">
            <a:spAutoFit/>
          </a:bodyPr>
          <a:lstStyle/>
          <a:p>
            <a:r>
              <a:rPr lang="es-EC" sz="1400" dirty="0">
                <a:solidFill>
                  <a:prstClr val="black"/>
                </a:solidFill>
              </a:rPr>
              <a:t>Preparar solución </a:t>
            </a:r>
            <a:r>
              <a:rPr lang="es-EC" sz="1400" dirty="0" err="1">
                <a:solidFill>
                  <a:prstClr val="black"/>
                </a:solidFill>
              </a:rPr>
              <a:t>1N</a:t>
            </a:r>
            <a:r>
              <a:rPr lang="es-EC" sz="1400" dirty="0">
                <a:solidFill>
                  <a:prstClr val="black"/>
                </a:solidFill>
              </a:rPr>
              <a:t> de ácido sulfúrico</a:t>
            </a:r>
          </a:p>
          <a:p>
            <a:r>
              <a:rPr lang="es-EC" sz="1400" dirty="0">
                <a:solidFill>
                  <a:prstClr val="black"/>
                </a:solidFill>
              </a:rPr>
              <a:t>Añadir la solución </a:t>
            </a:r>
            <a:r>
              <a:rPr lang="es-EC" sz="1400" dirty="0" err="1">
                <a:solidFill>
                  <a:prstClr val="black"/>
                </a:solidFill>
              </a:rPr>
              <a:t>1N</a:t>
            </a:r>
            <a:r>
              <a:rPr lang="es-EC" sz="1400" dirty="0">
                <a:solidFill>
                  <a:prstClr val="black"/>
                </a:solidFill>
              </a:rPr>
              <a:t> en la bureta</a:t>
            </a:r>
          </a:p>
          <a:p>
            <a:r>
              <a:rPr lang="es-EC" sz="1400" dirty="0">
                <a:solidFill>
                  <a:prstClr val="black"/>
                </a:solidFill>
              </a:rPr>
              <a:t>Titular la muestra del matraz Erlenmeyer hasta el cambio de color</a:t>
            </a:r>
          </a:p>
          <a:p>
            <a:r>
              <a:rPr lang="es-EC" sz="1400" dirty="0">
                <a:solidFill>
                  <a:prstClr val="black"/>
                </a:solidFill>
              </a:rPr>
              <a:t>Substraer esta cifra de volumen</a:t>
            </a:r>
          </a:p>
          <a:p>
            <a:r>
              <a:rPr lang="es-EC" sz="1400" dirty="0">
                <a:solidFill>
                  <a:prstClr val="black"/>
                </a:solidFill>
              </a:rPr>
              <a:t>Realizar los cálculos  </a:t>
            </a:r>
          </a:p>
          <a:p>
            <a:endParaRPr lang="es-EC" sz="1400" dirty="0">
              <a:solidFill>
                <a:prstClr val="black"/>
              </a:solidFill>
            </a:endParaRPr>
          </a:p>
        </p:txBody>
      </p:sp>
    </p:spTree>
    <p:extLst>
      <p:ext uri="{BB962C8B-B14F-4D97-AF65-F5344CB8AC3E}">
        <p14:creationId xmlns:p14="http://schemas.microsoft.com/office/powerpoint/2010/main" val="33915329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917286" y="602010"/>
            <a:ext cx="3597460" cy="461665"/>
          </a:xfrm>
          <a:prstGeom prst="rect">
            <a:avLst/>
          </a:prstGeom>
        </p:spPr>
        <p:txBody>
          <a:bodyPr wrap="none">
            <a:spAutoFit/>
          </a:bodyPr>
          <a:lstStyle/>
          <a:p>
            <a:pPr marL="0" lvl="1"/>
            <a:r>
              <a:rPr lang="es-ES" sz="2400" b="1" dirty="0">
                <a:solidFill>
                  <a:schemeClr val="accent3">
                    <a:lumMod val="75000"/>
                  </a:schemeClr>
                </a:solidFill>
                <a:latin typeface="Franklin Gothic Heavy" panose="020B0903020102020204" pitchFamily="34" charset="0"/>
                <a:ea typeface="Calibri" panose="020F0502020204030204" pitchFamily="34" charset="0"/>
                <a:cs typeface="Times New Roman" panose="02020603050405020304" pitchFamily="18" charset="0"/>
              </a:rPr>
              <a:t>DISEÑO EXPERIMENTAL</a:t>
            </a:r>
            <a:endParaRPr lang="es-EC" sz="2400" dirty="0">
              <a:solidFill>
                <a:schemeClr val="accent3">
                  <a:lumMod val="75000"/>
                </a:schemeClr>
              </a:solidFill>
              <a:latin typeface="Franklin Gothic Heavy" panose="020B0903020102020204" pitchFamily="34" charset="0"/>
            </a:endParaRPr>
          </a:p>
        </p:txBody>
      </p:sp>
      <p:sp>
        <p:nvSpPr>
          <p:cNvPr id="3" name="2 CuadroTexto"/>
          <p:cNvSpPr txBox="1"/>
          <p:nvPr/>
        </p:nvSpPr>
        <p:spPr>
          <a:xfrm>
            <a:off x="755576" y="1286778"/>
            <a:ext cx="7920880" cy="1938992"/>
          </a:xfrm>
          <a:prstGeom prst="rect">
            <a:avLst/>
          </a:prstGeom>
          <a:noFill/>
        </p:spPr>
        <p:txBody>
          <a:bodyPr wrap="square" rtlCol="0">
            <a:spAutoFit/>
          </a:bodyPr>
          <a:lstStyle/>
          <a:p>
            <a:pPr algn="just"/>
            <a:r>
              <a:rPr lang="es-EC" sz="2400" dirty="0">
                <a:solidFill>
                  <a:prstClr val="black"/>
                </a:solidFill>
              </a:rPr>
              <a:t>Para la determinación de MS, MI, MO, PB, FDN, </a:t>
            </a:r>
            <a:r>
              <a:rPr lang="es-EC" sz="2400" dirty="0" err="1">
                <a:solidFill>
                  <a:prstClr val="black"/>
                </a:solidFill>
              </a:rPr>
              <a:t>FDA</a:t>
            </a:r>
            <a:r>
              <a:rPr lang="es-EC" sz="2400" dirty="0">
                <a:solidFill>
                  <a:prstClr val="black"/>
                </a:solidFill>
              </a:rPr>
              <a:t> y hemicelulosa, se empleó un Diseño Completamente al Azar (</a:t>
            </a:r>
            <a:r>
              <a:rPr lang="es-EC" sz="2400" dirty="0" err="1">
                <a:solidFill>
                  <a:prstClr val="black"/>
                </a:solidFill>
              </a:rPr>
              <a:t>DCA</a:t>
            </a:r>
            <a:r>
              <a:rPr lang="es-EC" sz="2400" dirty="0">
                <a:solidFill>
                  <a:prstClr val="black"/>
                </a:solidFill>
              </a:rPr>
              <a:t>); se utilizó el programa informático de Excel para almacenar la </a:t>
            </a:r>
            <a:r>
              <a:rPr lang="es-EC" sz="2400" dirty="0" smtClean="0">
                <a:solidFill>
                  <a:prstClr val="black"/>
                </a:solidFill>
              </a:rPr>
              <a:t>base de </a:t>
            </a:r>
            <a:r>
              <a:rPr lang="es-EC" sz="2400" dirty="0">
                <a:solidFill>
                  <a:prstClr val="black"/>
                </a:solidFill>
              </a:rPr>
              <a:t>datos y realizar los cálculos.</a:t>
            </a:r>
          </a:p>
        </p:txBody>
      </p:sp>
      <p:sp>
        <p:nvSpPr>
          <p:cNvPr id="4" name="3 Rectángulo"/>
          <p:cNvSpPr/>
          <p:nvPr/>
        </p:nvSpPr>
        <p:spPr>
          <a:xfrm>
            <a:off x="1259632" y="4293096"/>
            <a:ext cx="7560840" cy="1938992"/>
          </a:xfrm>
          <a:prstGeom prst="rect">
            <a:avLst/>
          </a:prstGeom>
        </p:spPr>
        <p:txBody>
          <a:bodyPr wrap="square">
            <a:spAutoFit/>
          </a:bodyPr>
          <a:lstStyle/>
          <a:p>
            <a:r>
              <a:rPr lang="es-EC" sz="2400" b="1" dirty="0">
                <a:solidFill>
                  <a:prstClr val="black"/>
                </a:solidFill>
              </a:rPr>
              <a:t>Donde:</a:t>
            </a:r>
          </a:p>
          <a:p>
            <a:r>
              <a:rPr lang="es-EC" sz="2400" dirty="0">
                <a:solidFill>
                  <a:prstClr val="black"/>
                </a:solidFill>
              </a:rPr>
              <a:t>Y es la variable de respuesta salida, </a:t>
            </a:r>
          </a:p>
          <a:p>
            <a:r>
              <a:rPr lang="es-EC" sz="2400" dirty="0">
                <a:solidFill>
                  <a:prstClr val="black"/>
                </a:solidFill>
              </a:rPr>
              <a:t>μ la media general</a:t>
            </a:r>
          </a:p>
          <a:p>
            <a:r>
              <a:rPr lang="es-EC" sz="2400" dirty="0" err="1">
                <a:solidFill>
                  <a:prstClr val="black"/>
                </a:solidFill>
              </a:rPr>
              <a:t>τi</a:t>
            </a:r>
            <a:r>
              <a:rPr lang="es-EC" sz="2400" dirty="0">
                <a:solidFill>
                  <a:prstClr val="black"/>
                </a:solidFill>
              </a:rPr>
              <a:t> el efecto del i-</a:t>
            </a:r>
            <a:r>
              <a:rPr lang="es-EC" sz="2400" dirty="0" err="1">
                <a:solidFill>
                  <a:prstClr val="black"/>
                </a:solidFill>
              </a:rPr>
              <a:t>ésimo</a:t>
            </a:r>
            <a:r>
              <a:rPr lang="es-EC" sz="2400" dirty="0">
                <a:solidFill>
                  <a:prstClr val="black"/>
                </a:solidFill>
              </a:rPr>
              <a:t> tratamiento  </a:t>
            </a:r>
            <a:r>
              <a:rPr lang="es-EC" altLang="es-EC" sz="2400" dirty="0">
                <a:solidFill>
                  <a:prstClr val="black"/>
                </a:solidFill>
                <a:cs typeface="Arial" pitchFamily="34" charset="0"/>
              </a:rPr>
              <a:t>i = 1, ...,a</a:t>
            </a:r>
          </a:p>
          <a:p>
            <a:r>
              <a:rPr lang="es-EC" sz="2400" dirty="0">
                <a:solidFill>
                  <a:prstClr val="black"/>
                </a:solidFill>
              </a:rPr>
              <a:t>ε el error aleatorio.</a:t>
            </a:r>
          </a:p>
        </p:txBody>
      </p:sp>
      <p:sp>
        <p:nvSpPr>
          <p:cNvPr id="5" name="4 CuadroTexto"/>
          <p:cNvSpPr txBox="1"/>
          <p:nvPr/>
        </p:nvSpPr>
        <p:spPr>
          <a:xfrm>
            <a:off x="755576" y="3646115"/>
            <a:ext cx="3240360" cy="461665"/>
          </a:xfrm>
          <a:prstGeom prst="rect">
            <a:avLst/>
          </a:prstGeom>
          <a:noFill/>
        </p:spPr>
        <p:txBody>
          <a:bodyPr wrap="square" rtlCol="0">
            <a:spAutoFit/>
          </a:bodyPr>
          <a:lstStyle/>
          <a:p>
            <a:r>
              <a:rPr lang="es-EC" sz="2400" b="1" dirty="0">
                <a:solidFill>
                  <a:srgbClr val="FFC000"/>
                </a:solidFill>
              </a:rPr>
              <a:t>Modelo estadístico</a:t>
            </a:r>
          </a:p>
        </p:txBody>
      </p:sp>
      <p:sp>
        <p:nvSpPr>
          <p:cNvPr id="6" name="5 CuadroTexto"/>
          <p:cNvSpPr txBox="1"/>
          <p:nvPr/>
        </p:nvSpPr>
        <p:spPr>
          <a:xfrm>
            <a:off x="4282498" y="3584560"/>
            <a:ext cx="2232248" cy="523220"/>
          </a:xfrm>
          <a:prstGeom prst="rect">
            <a:avLst/>
          </a:prstGeom>
          <a:noFill/>
        </p:spPr>
        <p:txBody>
          <a:bodyPr wrap="square" rtlCol="0">
            <a:spAutoFit/>
          </a:bodyPr>
          <a:lstStyle/>
          <a:p>
            <a:r>
              <a:rPr lang="es-EC" sz="2800" b="1" i="1" dirty="0" err="1">
                <a:solidFill>
                  <a:prstClr val="black"/>
                </a:solidFill>
              </a:rPr>
              <a:t>Y</a:t>
            </a:r>
            <a:r>
              <a:rPr lang="es-EC" sz="2800" dirty="0" err="1">
                <a:solidFill>
                  <a:prstClr val="black"/>
                </a:solidFill>
                <a:latin typeface="AR BERKLEY" panose="02000000000000000000" pitchFamily="2" charset="0"/>
              </a:rPr>
              <a:t>ij</a:t>
            </a:r>
            <a:r>
              <a:rPr lang="es-EC" sz="2800" dirty="0">
                <a:solidFill>
                  <a:prstClr val="black"/>
                </a:solidFill>
                <a:latin typeface="AR BERKLEY" panose="02000000000000000000" pitchFamily="2" charset="0"/>
              </a:rPr>
              <a:t>=µ+</a:t>
            </a:r>
            <a:r>
              <a:rPr lang="es-EC" sz="2800" dirty="0" err="1">
                <a:solidFill>
                  <a:prstClr val="black"/>
                </a:solidFill>
                <a:latin typeface="AR BERKLEY" panose="02000000000000000000" pitchFamily="2" charset="0"/>
              </a:rPr>
              <a:t>Ti+Eij</a:t>
            </a:r>
            <a:endParaRPr lang="es-EC" sz="2800" dirty="0">
              <a:solidFill>
                <a:prstClr val="black"/>
              </a:solidFill>
              <a:latin typeface="AR BERKLEY" panose="02000000000000000000" pitchFamily="2" charset="0"/>
            </a:endParaRPr>
          </a:p>
        </p:txBody>
      </p:sp>
    </p:spTree>
    <p:extLst>
      <p:ext uri="{BB962C8B-B14F-4D97-AF65-F5344CB8AC3E}">
        <p14:creationId xmlns:p14="http://schemas.microsoft.com/office/powerpoint/2010/main" val="33726375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6286D180-FE53-425B-A509-92786C5BE55B}"/>
              </a:ext>
            </a:extLst>
          </p:cNvPr>
          <p:cNvSpPr/>
          <p:nvPr/>
        </p:nvSpPr>
        <p:spPr>
          <a:xfrm>
            <a:off x="683568" y="215642"/>
            <a:ext cx="8064896" cy="954107"/>
          </a:xfrm>
          <a:prstGeom prst="rect">
            <a:avLst/>
          </a:prstGeom>
        </p:spPr>
        <p:txBody>
          <a:bodyPr wrap="square">
            <a:spAutoFit/>
          </a:bodyPr>
          <a:lstStyle/>
          <a:p>
            <a:pPr algn="ctr"/>
            <a:r>
              <a:rPr lang="es-EC" sz="2800" b="1" dirty="0">
                <a:solidFill>
                  <a:srgbClr val="74A50F">
                    <a:lumMod val="75000"/>
                  </a:srgbClr>
                </a:solidFill>
                <a:latin typeface="Franklin Gothic Heavy" panose="020B0903020102020204" pitchFamily="34" charset="0"/>
                <a:ea typeface="Calibri" panose="020F0502020204030204" pitchFamily="34" charset="0"/>
                <a:cs typeface="Times New Roman" panose="02020603050405020304" pitchFamily="18" charset="0"/>
              </a:rPr>
              <a:t>PROCEDIMIENTO PARA EL ANÁLISIS DE DEGRADABILIDAD RUMINAL </a:t>
            </a:r>
            <a:r>
              <a:rPr lang="es-EC" sz="2800" b="1" i="1" dirty="0">
                <a:solidFill>
                  <a:srgbClr val="74A50F">
                    <a:lumMod val="75000"/>
                  </a:srgbClr>
                </a:solidFill>
                <a:latin typeface="Franklin Gothic Heavy" panose="020B0903020102020204" pitchFamily="34" charset="0"/>
                <a:ea typeface="Calibri" panose="020F0502020204030204" pitchFamily="34" charset="0"/>
                <a:cs typeface="Times New Roman" panose="02020603050405020304" pitchFamily="18" charset="0"/>
              </a:rPr>
              <a:t>IN SITU </a:t>
            </a:r>
            <a:endParaRPr lang="es-EC" sz="2800" b="1" dirty="0">
              <a:solidFill>
                <a:srgbClr val="74A50F">
                  <a:lumMod val="75000"/>
                </a:srgbClr>
              </a:solidFill>
              <a:latin typeface="Franklin Gothic Heavy" panose="020B0903020102020204" pitchFamily="34" charset="0"/>
            </a:endParaRPr>
          </a:p>
        </p:txBody>
      </p:sp>
      <p:pic>
        <p:nvPicPr>
          <p:cNvPr id="5" name="Imagen 4">
            <a:extLst>
              <a:ext uri="{FF2B5EF4-FFF2-40B4-BE49-F238E27FC236}">
                <a16:creationId xmlns:a16="http://schemas.microsoft.com/office/drawing/2014/main" xmlns="" id="{99916CD3-04EA-41FE-8E2B-483919B5EC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467155" flipV="1">
            <a:off x="5771700" y="1498492"/>
            <a:ext cx="2211710" cy="2948947"/>
          </a:xfrm>
          <a:prstGeom prst="rect">
            <a:avLst/>
          </a:prstGeom>
        </p:spPr>
      </p:pic>
      <p:pic>
        <p:nvPicPr>
          <p:cNvPr id="9" name="Imagen 8">
            <a:extLst>
              <a:ext uri="{FF2B5EF4-FFF2-40B4-BE49-F238E27FC236}">
                <a16:creationId xmlns:a16="http://schemas.microsoft.com/office/drawing/2014/main" xmlns="" id="{889EA082-7DD7-486A-B7A7-903272B5B3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01836">
            <a:off x="296531" y="1948293"/>
            <a:ext cx="2757979" cy="2068484"/>
          </a:xfrm>
          <a:prstGeom prst="rect">
            <a:avLst/>
          </a:prstGeom>
        </p:spPr>
      </p:pic>
      <p:pic>
        <p:nvPicPr>
          <p:cNvPr id="11" name="Imagen 10">
            <a:extLst>
              <a:ext uri="{FF2B5EF4-FFF2-40B4-BE49-F238E27FC236}">
                <a16:creationId xmlns:a16="http://schemas.microsoft.com/office/drawing/2014/main" xmlns="" id="{93EE2E83-83EC-4E1E-8EA6-38336C0E4D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50914">
            <a:off x="5879858" y="4361833"/>
            <a:ext cx="2914553" cy="2185915"/>
          </a:xfrm>
          <a:prstGeom prst="rect">
            <a:avLst/>
          </a:prstGeom>
        </p:spPr>
      </p:pic>
      <p:pic>
        <p:nvPicPr>
          <p:cNvPr id="7" name="Imagen 6">
            <a:extLst>
              <a:ext uri="{FF2B5EF4-FFF2-40B4-BE49-F238E27FC236}">
                <a16:creationId xmlns:a16="http://schemas.microsoft.com/office/drawing/2014/main" xmlns="" id="{554C3AA0-4E8E-4E6E-9510-B254B31F76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832" y="3221622"/>
            <a:ext cx="2355726" cy="3140968"/>
          </a:xfrm>
          <a:prstGeom prst="rect">
            <a:avLst/>
          </a:prstGeom>
        </p:spPr>
      </p:pic>
    </p:spTree>
    <p:extLst>
      <p:ext uri="{BB962C8B-B14F-4D97-AF65-F5344CB8AC3E}">
        <p14:creationId xmlns:p14="http://schemas.microsoft.com/office/powerpoint/2010/main" val="7437762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710464"/>
            <a:ext cx="2699792" cy="21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051720" y="2505670"/>
            <a:ext cx="5357557" cy="923330"/>
          </a:xfrm>
          <a:prstGeom prst="rect">
            <a:avLst/>
          </a:prstGeom>
          <a:noFill/>
        </p:spPr>
        <p:txBody>
          <a:bodyPr wrap="none" lIns="91440" tIns="45720" rIns="91440" bIns="45720">
            <a:spAutoFit/>
          </a:bodyPr>
          <a:lstStyle/>
          <a:p>
            <a:pPr algn="ctr"/>
            <a:r>
              <a:rPr lang="es-ES" sz="5400" b="1" dirty="0">
                <a:ln w="10541" cmpd="sng">
                  <a:solidFill>
                    <a:srgbClr val="6F9400">
                      <a:shade val="88000"/>
                      <a:satMod val="110000"/>
                    </a:srgbClr>
                  </a:solidFill>
                  <a:prstDash val="solid"/>
                </a:ln>
                <a:gradFill>
                  <a:gsLst>
                    <a:gs pos="0">
                      <a:srgbClr val="6F9400">
                        <a:tint val="40000"/>
                        <a:satMod val="250000"/>
                      </a:srgbClr>
                    </a:gs>
                    <a:gs pos="9000">
                      <a:srgbClr val="6F9400">
                        <a:tint val="52000"/>
                        <a:satMod val="300000"/>
                      </a:srgbClr>
                    </a:gs>
                    <a:gs pos="50000">
                      <a:srgbClr val="6F9400">
                        <a:shade val="20000"/>
                        <a:satMod val="300000"/>
                      </a:srgbClr>
                    </a:gs>
                    <a:gs pos="79000">
                      <a:srgbClr val="6F9400">
                        <a:tint val="52000"/>
                        <a:satMod val="300000"/>
                      </a:srgbClr>
                    </a:gs>
                    <a:gs pos="100000">
                      <a:srgbClr val="6F9400">
                        <a:tint val="40000"/>
                        <a:satMod val="250000"/>
                      </a:srgbClr>
                    </a:gs>
                  </a:gsLst>
                  <a:lin ang="5400000"/>
                </a:gradFill>
                <a:latin typeface="AR JULIAN" panose="02000000000000000000" pitchFamily="2" charset="0"/>
              </a:rPr>
              <a:t>PROBLEMÁTICA</a:t>
            </a:r>
          </a:p>
        </p:txBody>
      </p:sp>
    </p:spTree>
    <p:extLst>
      <p:ext uri="{BB962C8B-B14F-4D97-AF65-F5344CB8AC3E}">
        <p14:creationId xmlns:p14="http://schemas.microsoft.com/office/powerpoint/2010/main" val="12485486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30943" y="4293096"/>
            <a:ext cx="748883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s-EC" altLang="es-EC" dirty="0">
                <a:solidFill>
                  <a:prstClr val="black"/>
                </a:solidFill>
                <a:latin typeface="Arial" pitchFamily="34" charset="0"/>
                <a:cs typeface="Arial" pitchFamily="34" charset="0"/>
              </a:rPr>
              <a:t>  </a:t>
            </a:r>
            <a:r>
              <a:rPr lang="es-EC" altLang="es-EC" sz="1500" b="1" dirty="0" smtClean="0">
                <a:solidFill>
                  <a:prstClr val="black"/>
                </a:solidFill>
                <a:cs typeface="Arial" pitchFamily="34" charset="0"/>
              </a:rPr>
              <a:t>Donde</a:t>
            </a:r>
            <a:r>
              <a:rPr lang="es-EC" altLang="es-EC" sz="1500" b="1" dirty="0">
                <a:solidFill>
                  <a:prstClr val="black"/>
                </a:solidFill>
                <a:cs typeface="Arial" pitchFamily="34" charset="0"/>
              </a:rPr>
              <a:t>: </a:t>
            </a:r>
            <a:r>
              <a:rPr lang="es-EC" altLang="es-EC" sz="1500" dirty="0">
                <a:solidFill>
                  <a:prstClr val="black"/>
                </a:solidFill>
                <a:cs typeface="Arial" pitchFamily="34" charset="0"/>
              </a:rPr>
              <a:t>   </a:t>
            </a:r>
          </a:p>
          <a:p>
            <a:pPr algn="just" eaLnBrk="0" fontAlgn="base" hangingPunct="0">
              <a:spcBef>
                <a:spcPct val="0"/>
              </a:spcBef>
              <a:spcAft>
                <a:spcPct val="0"/>
              </a:spcAft>
            </a:pPr>
            <a:r>
              <a:rPr lang="es-EC" altLang="es-EC" dirty="0" err="1">
                <a:solidFill>
                  <a:prstClr val="black"/>
                </a:solidFill>
                <a:cs typeface="Arial" pitchFamily="34" charset="0"/>
              </a:rPr>
              <a:t>Y</a:t>
            </a:r>
            <a:r>
              <a:rPr lang="es-EC" altLang="es-EC" baseline="-30000" dirty="0" err="1">
                <a:solidFill>
                  <a:prstClr val="black"/>
                </a:solidFill>
                <a:cs typeface="Arial" pitchFamily="34" charset="0"/>
              </a:rPr>
              <a:t>ij</a:t>
            </a:r>
            <a:r>
              <a:rPr lang="es-EC" altLang="es-EC" dirty="0">
                <a:solidFill>
                  <a:prstClr val="black"/>
                </a:solidFill>
                <a:cs typeface="Arial" pitchFamily="34" charset="0"/>
              </a:rPr>
              <a:t>   es la respuesta del i-</a:t>
            </a:r>
            <a:r>
              <a:rPr lang="es-EC" altLang="es-EC" dirty="0" err="1">
                <a:solidFill>
                  <a:prstClr val="black"/>
                </a:solidFill>
                <a:cs typeface="Arial" pitchFamily="34" charset="0"/>
              </a:rPr>
              <a:t>ésimo</a:t>
            </a:r>
            <a:r>
              <a:rPr lang="es-EC" altLang="es-EC" dirty="0">
                <a:solidFill>
                  <a:prstClr val="black"/>
                </a:solidFill>
                <a:cs typeface="Arial" pitchFamily="34" charset="0"/>
              </a:rPr>
              <a:t> tratamiento en el j-</a:t>
            </a:r>
            <a:r>
              <a:rPr lang="es-EC" altLang="es-EC" dirty="0" err="1">
                <a:solidFill>
                  <a:prstClr val="black"/>
                </a:solidFill>
                <a:cs typeface="Arial" pitchFamily="34" charset="0"/>
              </a:rPr>
              <a:t>ésimo</a:t>
            </a:r>
            <a:r>
              <a:rPr lang="es-EC" altLang="es-EC" dirty="0">
                <a:solidFill>
                  <a:prstClr val="black"/>
                </a:solidFill>
                <a:cs typeface="Arial" pitchFamily="34" charset="0"/>
              </a:rPr>
              <a:t> bloque</a:t>
            </a:r>
          </a:p>
          <a:p>
            <a:pPr algn="just" eaLnBrk="0" fontAlgn="base" hangingPunct="0">
              <a:spcBef>
                <a:spcPct val="0"/>
              </a:spcBef>
              <a:spcAft>
                <a:spcPct val="0"/>
              </a:spcAft>
            </a:pPr>
            <a:r>
              <a:rPr lang="es-EC" altLang="es-EC" dirty="0">
                <a:solidFill>
                  <a:prstClr val="black"/>
                </a:solidFill>
                <a:cs typeface="Arial" pitchFamily="34" charset="0"/>
              </a:rPr>
              <a:t>µ    es la media general</a:t>
            </a:r>
          </a:p>
          <a:p>
            <a:pPr algn="just" eaLnBrk="0" fontAlgn="base" hangingPunct="0">
              <a:spcBef>
                <a:spcPct val="0"/>
              </a:spcBef>
              <a:spcAft>
                <a:spcPct val="0"/>
              </a:spcAft>
            </a:pPr>
            <a:r>
              <a:rPr lang="es-EC" altLang="es-EC" dirty="0" err="1">
                <a:solidFill>
                  <a:prstClr val="black"/>
                </a:solidFill>
                <a:cs typeface="Arial" pitchFamily="34" charset="0"/>
              </a:rPr>
              <a:t>τ</a:t>
            </a:r>
            <a:r>
              <a:rPr lang="es-EC" altLang="es-EC" baseline="-30000" dirty="0" err="1">
                <a:solidFill>
                  <a:prstClr val="black"/>
                </a:solidFill>
                <a:cs typeface="Arial" pitchFamily="34" charset="0"/>
              </a:rPr>
              <a:t>i</a:t>
            </a:r>
            <a:r>
              <a:rPr lang="es-EC" altLang="es-EC" dirty="0">
                <a:solidFill>
                  <a:prstClr val="black"/>
                </a:solidFill>
                <a:cs typeface="Arial" pitchFamily="34" charset="0"/>
              </a:rPr>
              <a:t>   es el efecto del i-</a:t>
            </a:r>
            <a:r>
              <a:rPr lang="es-EC" altLang="es-EC" dirty="0" err="1">
                <a:solidFill>
                  <a:prstClr val="black"/>
                </a:solidFill>
                <a:cs typeface="Arial" pitchFamily="34" charset="0"/>
              </a:rPr>
              <a:t>ésimo</a:t>
            </a:r>
            <a:r>
              <a:rPr lang="es-EC" altLang="es-EC" dirty="0">
                <a:solidFill>
                  <a:prstClr val="black"/>
                </a:solidFill>
                <a:cs typeface="Arial" pitchFamily="34" charset="0"/>
              </a:rPr>
              <a:t> tratamiento  i = 1, ...,a</a:t>
            </a:r>
          </a:p>
          <a:p>
            <a:pPr algn="just" eaLnBrk="0" fontAlgn="base" hangingPunct="0">
              <a:spcBef>
                <a:spcPct val="0"/>
              </a:spcBef>
              <a:spcAft>
                <a:spcPct val="0"/>
              </a:spcAft>
            </a:pPr>
            <a:r>
              <a:rPr lang="es-EC" altLang="es-EC" dirty="0">
                <a:solidFill>
                  <a:prstClr val="black"/>
                </a:solidFill>
                <a:cs typeface="Arial" pitchFamily="34" charset="0"/>
              </a:rPr>
              <a:t>β</a:t>
            </a:r>
            <a:r>
              <a:rPr lang="es-EC" altLang="es-EC" baseline="-30000" dirty="0">
                <a:solidFill>
                  <a:prstClr val="black"/>
                </a:solidFill>
                <a:cs typeface="Arial" pitchFamily="34" charset="0"/>
              </a:rPr>
              <a:t>j</a:t>
            </a:r>
            <a:r>
              <a:rPr lang="es-EC" altLang="es-EC" dirty="0">
                <a:solidFill>
                  <a:prstClr val="black"/>
                </a:solidFill>
                <a:cs typeface="Arial" pitchFamily="34" charset="0"/>
              </a:rPr>
              <a:t>  es el efecto del j-</a:t>
            </a:r>
            <a:r>
              <a:rPr lang="es-EC" altLang="es-EC" dirty="0" err="1">
                <a:solidFill>
                  <a:prstClr val="black"/>
                </a:solidFill>
                <a:cs typeface="Arial" pitchFamily="34" charset="0"/>
              </a:rPr>
              <a:t>ésimo</a:t>
            </a:r>
            <a:r>
              <a:rPr lang="es-EC" altLang="es-EC" dirty="0">
                <a:solidFill>
                  <a:prstClr val="black"/>
                </a:solidFill>
                <a:cs typeface="Arial" pitchFamily="34" charset="0"/>
              </a:rPr>
              <a:t> bloque   j = 1, ...,b</a:t>
            </a:r>
          </a:p>
          <a:p>
            <a:pPr algn="just" eaLnBrk="0" fontAlgn="base" hangingPunct="0">
              <a:spcBef>
                <a:spcPct val="0"/>
              </a:spcBef>
              <a:spcAft>
                <a:spcPct val="0"/>
              </a:spcAft>
            </a:pPr>
            <a:r>
              <a:rPr lang="es-EC" altLang="es-EC" dirty="0" err="1">
                <a:solidFill>
                  <a:prstClr val="black"/>
                </a:solidFill>
                <a:cs typeface="Arial" pitchFamily="34" charset="0"/>
              </a:rPr>
              <a:t>ε</a:t>
            </a:r>
            <a:r>
              <a:rPr lang="es-EC" altLang="es-EC" baseline="-30000" dirty="0" err="1">
                <a:solidFill>
                  <a:prstClr val="black"/>
                </a:solidFill>
                <a:cs typeface="Arial" pitchFamily="34" charset="0"/>
              </a:rPr>
              <a:t>ijk</a:t>
            </a:r>
            <a:r>
              <a:rPr lang="es-EC" altLang="es-EC" dirty="0">
                <a:solidFill>
                  <a:prstClr val="black"/>
                </a:solidFill>
                <a:cs typeface="Arial" pitchFamily="34" charset="0"/>
              </a:rPr>
              <a:t> es el término de error aleatorio para la respuesta </a:t>
            </a:r>
            <a:r>
              <a:rPr lang="es-EC" altLang="es-EC" dirty="0" err="1">
                <a:solidFill>
                  <a:prstClr val="black"/>
                </a:solidFill>
                <a:cs typeface="Arial" pitchFamily="34" charset="0"/>
              </a:rPr>
              <a:t>ijk</a:t>
            </a:r>
            <a:endParaRPr lang="es-EC" altLang="es-EC" dirty="0">
              <a:solidFill>
                <a:prstClr val="black"/>
              </a:solidFill>
              <a:cs typeface="Arial" pitchFamily="34" charset="0"/>
            </a:endParaRPr>
          </a:p>
        </p:txBody>
      </p:sp>
      <p:sp>
        <p:nvSpPr>
          <p:cNvPr id="3" name="AutoShape 2" descr="http://www.fca.proed.unc.edu.ar/pluginfile.php/12320/mod_book/chapter/1168/modelo%20DBCA.jpg"/>
          <p:cNvSpPr>
            <a:spLocks noChangeAspect="1" noChangeArrowheads="1"/>
          </p:cNvSpPr>
          <p:nvPr/>
        </p:nvSpPr>
        <p:spPr bwMode="auto">
          <a:xfrm>
            <a:off x="155575" y="-68263"/>
            <a:ext cx="1333500" cy="247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solidFill>
                <a:prstClr val="black"/>
              </a:solidFill>
            </a:endParaRPr>
          </a:p>
        </p:txBody>
      </p:sp>
      <p:sp>
        <p:nvSpPr>
          <p:cNvPr id="6" name="5 CuadroTexto"/>
          <p:cNvSpPr txBox="1"/>
          <p:nvPr/>
        </p:nvSpPr>
        <p:spPr>
          <a:xfrm>
            <a:off x="801883" y="3831431"/>
            <a:ext cx="3240360" cy="461665"/>
          </a:xfrm>
          <a:prstGeom prst="rect">
            <a:avLst/>
          </a:prstGeom>
          <a:noFill/>
        </p:spPr>
        <p:txBody>
          <a:bodyPr wrap="square" rtlCol="0">
            <a:spAutoFit/>
          </a:bodyPr>
          <a:lstStyle/>
          <a:p>
            <a:r>
              <a:rPr lang="es-EC" sz="2400" b="1" dirty="0">
                <a:solidFill>
                  <a:srgbClr val="FFC000"/>
                </a:solidFill>
              </a:rPr>
              <a:t>Modelo estadístico</a:t>
            </a:r>
          </a:p>
        </p:txBody>
      </p:sp>
      <p:sp>
        <p:nvSpPr>
          <p:cNvPr id="4" name="3 Rectángulo"/>
          <p:cNvSpPr/>
          <p:nvPr/>
        </p:nvSpPr>
        <p:spPr>
          <a:xfrm>
            <a:off x="4324694" y="3815517"/>
            <a:ext cx="3433953" cy="461665"/>
          </a:xfrm>
          <a:prstGeom prst="rect">
            <a:avLst/>
          </a:prstGeom>
        </p:spPr>
        <p:txBody>
          <a:bodyPr wrap="none">
            <a:spAutoFit/>
          </a:bodyPr>
          <a:lstStyle/>
          <a:p>
            <a:pPr algn="just" eaLnBrk="0" fontAlgn="base" hangingPunct="0">
              <a:spcBef>
                <a:spcPct val="0"/>
              </a:spcBef>
              <a:spcAft>
                <a:spcPct val="0"/>
              </a:spcAft>
            </a:pPr>
            <a:r>
              <a:rPr lang="es-EC" altLang="es-EC" sz="2400" b="1" i="1" dirty="0" err="1">
                <a:solidFill>
                  <a:prstClr val="black"/>
                </a:solidFill>
              </a:rPr>
              <a:t>Y</a:t>
            </a:r>
            <a:r>
              <a:rPr lang="es-EC" sz="2400" dirty="0" err="1">
                <a:solidFill>
                  <a:prstClr val="black"/>
                </a:solidFill>
                <a:latin typeface="AR BERKLEY" panose="02000000000000000000" pitchFamily="2" charset="0"/>
              </a:rPr>
              <a:t>ijk</a:t>
            </a:r>
            <a:r>
              <a:rPr lang="es-EC" sz="2400" dirty="0">
                <a:solidFill>
                  <a:prstClr val="black"/>
                </a:solidFill>
                <a:latin typeface="AR BERKLEY" panose="02000000000000000000" pitchFamily="2" charset="0"/>
              </a:rPr>
              <a:t>=</a:t>
            </a:r>
            <a:r>
              <a:rPr lang="es-EC" sz="2400" b="1" i="1" dirty="0">
                <a:solidFill>
                  <a:prstClr val="black"/>
                </a:solidFill>
                <a:latin typeface="AR BERKLEY" panose="02000000000000000000" pitchFamily="2" charset="0"/>
              </a:rPr>
              <a:t>µ </a:t>
            </a:r>
            <a:r>
              <a:rPr lang="es-EC" sz="2400" b="1" dirty="0">
                <a:solidFill>
                  <a:prstClr val="black"/>
                </a:solidFill>
                <a:latin typeface="AR BERKLEY" panose="02000000000000000000" pitchFamily="2" charset="0"/>
              </a:rPr>
              <a:t>+ </a:t>
            </a:r>
            <a:r>
              <a:rPr lang="es-EC" sz="2400" dirty="0">
                <a:solidFill>
                  <a:prstClr val="black"/>
                </a:solidFill>
                <a:latin typeface="AR BERKLEY" panose="02000000000000000000" pitchFamily="2" charset="0"/>
              </a:rPr>
              <a:t>Ti </a:t>
            </a:r>
            <a:r>
              <a:rPr lang="es-EC" sz="2400" b="1" i="1" dirty="0">
                <a:solidFill>
                  <a:prstClr val="black"/>
                </a:solidFill>
                <a:latin typeface="AR BERKLEY" panose="02000000000000000000" pitchFamily="2" charset="0"/>
              </a:rPr>
              <a:t>+ </a:t>
            </a:r>
            <a:r>
              <a:rPr lang="es-EC" sz="2400" b="1" i="1" dirty="0" err="1">
                <a:solidFill>
                  <a:prstClr val="black"/>
                </a:solidFill>
                <a:latin typeface="AR BERKLEY" panose="02000000000000000000" pitchFamily="2" charset="0"/>
              </a:rPr>
              <a:t>Bj</a:t>
            </a:r>
            <a:r>
              <a:rPr lang="es-EC" sz="2400" b="1" i="1" dirty="0">
                <a:solidFill>
                  <a:prstClr val="black"/>
                </a:solidFill>
                <a:latin typeface="AR BERKLEY" panose="02000000000000000000" pitchFamily="2" charset="0"/>
              </a:rPr>
              <a:t> + </a:t>
            </a:r>
            <a:r>
              <a:rPr lang="es-EC" sz="2400" dirty="0" err="1">
                <a:solidFill>
                  <a:prstClr val="black"/>
                </a:solidFill>
                <a:latin typeface="AR BERKLEY" panose="02000000000000000000" pitchFamily="2" charset="0"/>
              </a:rPr>
              <a:t>Eijk</a:t>
            </a:r>
            <a:endParaRPr lang="es-EC" sz="2400" dirty="0">
              <a:solidFill>
                <a:prstClr val="black"/>
              </a:solidFill>
              <a:latin typeface="AR BERKLEY" panose="02000000000000000000" pitchFamily="2" charset="0"/>
            </a:endParaRPr>
          </a:p>
        </p:txBody>
      </p:sp>
      <p:sp>
        <p:nvSpPr>
          <p:cNvPr id="8" name="Rectángulo 1">
            <a:extLst>
              <a:ext uri="{FF2B5EF4-FFF2-40B4-BE49-F238E27FC236}">
                <a16:creationId xmlns:a16="http://schemas.microsoft.com/office/drawing/2014/main" xmlns="" id="{C77FC7B1-3119-4806-A116-91725AB334DA}"/>
              </a:ext>
            </a:extLst>
          </p:cNvPr>
          <p:cNvSpPr/>
          <p:nvPr/>
        </p:nvSpPr>
        <p:spPr>
          <a:xfrm>
            <a:off x="692536" y="1070043"/>
            <a:ext cx="7911912" cy="2308324"/>
          </a:xfrm>
          <a:prstGeom prst="rect">
            <a:avLst/>
          </a:prstGeom>
        </p:spPr>
        <p:txBody>
          <a:bodyPr wrap="square">
            <a:spAutoFit/>
          </a:bodyPr>
          <a:lstStyle/>
          <a:p>
            <a:pPr algn="just"/>
            <a:r>
              <a:rPr lang="es-EC" dirty="0">
                <a:ea typeface="Calibri" panose="020F0502020204030204" pitchFamily="34" charset="0"/>
                <a:cs typeface="Times New Roman" panose="02020603050405020304" pitchFamily="18" charset="0"/>
              </a:rPr>
              <a:t>Para la determinación de la cinética de fermentación y degradabilidad </a:t>
            </a:r>
            <a:r>
              <a:rPr lang="es-EC" dirty="0" err="1">
                <a:ea typeface="Calibri" panose="020F0502020204030204" pitchFamily="34" charset="0"/>
                <a:cs typeface="Times New Roman" panose="02020603050405020304" pitchFamily="18" charset="0"/>
              </a:rPr>
              <a:t>ruminal</a:t>
            </a:r>
            <a:r>
              <a:rPr lang="es-EC" dirty="0">
                <a:ea typeface="Calibri" panose="020F0502020204030204" pitchFamily="34" charset="0"/>
                <a:cs typeface="Times New Roman" panose="02020603050405020304" pitchFamily="18" charset="0"/>
              </a:rPr>
              <a:t> </a:t>
            </a:r>
            <a:r>
              <a:rPr lang="es-EC" i="1" dirty="0">
                <a:ea typeface="Calibri" panose="020F0502020204030204" pitchFamily="34" charset="0"/>
                <a:cs typeface="Times New Roman" panose="02020603050405020304" pitchFamily="18" charset="0"/>
              </a:rPr>
              <a:t>in situ</a:t>
            </a:r>
            <a:r>
              <a:rPr lang="es-EC" dirty="0">
                <a:ea typeface="Calibri" panose="020F0502020204030204" pitchFamily="34" charset="0"/>
                <a:cs typeface="Times New Roman" panose="02020603050405020304" pitchFamily="18" charset="0"/>
              </a:rPr>
              <a:t> de la panca de arroz ensilada, se </a:t>
            </a:r>
            <a:r>
              <a:rPr lang="es-EC" dirty="0" smtClean="0">
                <a:ea typeface="Calibri" panose="020F0502020204030204" pitchFamily="34" charset="0"/>
                <a:cs typeface="Times New Roman" panose="02020603050405020304" pitchFamily="18" charset="0"/>
              </a:rPr>
              <a:t>aplicó:</a:t>
            </a:r>
          </a:p>
          <a:p>
            <a:pPr algn="just"/>
            <a:endParaRPr lang="es-EC" dirty="0" smtClean="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s-EC" dirty="0" smtClean="0">
                <a:ea typeface="Calibri" panose="020F0502020204030204" pitchFamily="34" charset="0"/>
                <a:cs typeface="Times New Roman" panose="02020603050405020304" pitchFamily="18" charset="0"/>
              </a:rPr>
              <a:t>Diseño de Bloques Completamente al Azar (</a:t>
            </a:r>
            <a:r>
              <a:rPr lang="es-EC" dirty="0" err="1">
                <a:ea typeface="Calibri" panose="020F0502020204030204" pitchFamily="34" charset="0"/>
                <a:cs typeface="Times New Roman" panose="02020603050405020304" pitchFamily="18" charset="0"/>
              </a:rPr>
              <a:t>DBCA</a:t>
            </a:r>
            <a:r>
              <a:rPr lang="es-EC" dirty="0" smtClean="0">
                <a:ea typeface="Calibri" panose="020F0502020204030204" pitchFamily="34" charset="0"/>
                <a:cs typeface="Times New Roman" panose="02020603050405020304" pitchFamily="18" charset="0"/>
              </a:rPr>
              <a:t>), </a:t>
            </a:r>
          </a:p>
          <a:p>
            <a:pPr marL="285750" indent="-285750" algn="just">
              <a:buFont typeface="Arial" panose="020B0604020202020204" pitchFamily="34" charset="0"/>
              <a:buChar char="•"/>
            </a:pPr>
            <a:r>
              <a:rPr lang="es-EC" dirty="0" smtClean="0">
                <a:ea typeface="Calibri" panose="020F0502020204030204" pitchFamily="34" charset="0"/>
                <a:cs typeface="Times New Roman" panose="02020603050405020304" pitchFamily="18" charset="0"/>
              </a:rPr>
              <a:t>Siete </a:t>
            </a:r>
            <a:r>
              <a:rPr lang="es-EC" dirty="0">
                <a:ea typeface="Calibri" panose="020F0502020204030204" pitchFamily="34" charset="0"/>
                <a:cs typeface="Times New Roman" panose="02020603050405020304" pitchFamily="18" charset="0"/>
              </a:rPr>
              <a:t>tiempos de incubación (0; 3; ,6; 12; 24; 48 y,72 horas). </a:t>
            </a:r>
            <a:endParaRPr lang="es-EC" dirty="0" smtClean="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s-EC" dirty="0" smtClean="0">
                <a:ea typeface="Calibri" panose="020F0502020204030204" pitchFamily="34" charset="0"/>
                <a:cs typeface="Times New Roman" panose="02020603050405020304" pitchFamily="18" charset="0"/>
              </a:rPr>
              <a:t>Se </a:t>
            </a:r>
            <a:r>
              <a:rPr lang="es-EC" dirty="0">
                <a:ea typeface="Calibri" panose="020F0502020204030204" pitchFamily="34" charset="0"/>
                <a:cs typeface="Times New Roman" panose="02020603050405020304" pitchFamily="18" charset="0"/>
              </a:rPr>
              <a:t>utilizó cuatro bovinos fistulados, cada uno representó un bloque.  </a:t>
            </a:r>
          </a:p>
        </p:txBody>
      </p:sp>
      <p:sp>
        <p:nvSpPr>
          <p:cNvPr id="9" name="8 Rectángulo"/>
          <p:cNvSpPr/>
          <p:nvPr/>
        </p:nvSpPr>
        <p:spPr>
          <a:xfrm>
            <a:off x="2917286" y="407130"/>
            <a:ext cx="3597460" cy="461665"/>
          </a:xfrm>
          <a:prstGeom prst="rect">
            <a:avLst/>
          </a:prstGeom>
        </p:spPr>
        <p:txBody>
          <a:bodyPr wrap="none">
            <a:spAutoFit/>
          </a:bodyPr>
          <a:lstStyle/>
          <a:p>
            <a:pPr marL="0" lvl="1"/>
            <a:r>
              <a:rPr lang="es-ES" sz="2400" b="1" dirty="0">
                <a:solidFill>
                  <a:srgbClr val="C00000"/>
                </a:solidFill>
                <a:latin typeface="Franklin Gothic Heavy" panose="020B0903020102020204" pitchFamily="34" charset="0"/>
                <a:ea typeface="Calibri" panose="020F0502020204030204" pitchFamily="34" charset="0"/>
                <a:cs typeface="Times New Roman" panose="02020603050405020304" pitchFamily="18" charset="0"/>
              </a:rPr>
              <a:t>DISEÑO EXPERIMENTAL</a:t>
            </a:r>
            <a:endParaRPr lang="es-EC" sz="2400" dirty="0">
              <a:solidFill>
                <a:srgbClr val="C00000"/>
              </a:solidFill>
              <a:latin typeface="Franklin Gothic Heavy" panose="020B0903020102020204" pitchFamily="34" charset="0"/>
            </a:endParaRPr>
          </a:p>
        </p:txBody>
      </p:sp>
    </p:spTree>
    <p:extLst>
      <p:ext uri="{BB962C8B-B14F-4D97-AF65-F5344CB8AC3E}">
        <p14:creationId xmlns:p14="http://schemas.microsoft.com/office/powerpoint/2010/main" val="2927953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979712" y="620688"/>
            <a:ext cx="5616624" cy="523220"/>
          </a:xfrm>
          <a:prstGeom prst="rect">
            <a:avLst/>
          </a:prstGeom>
          <a:noFill/>
        </p:spPr>
        <p:txBody>
          <a:bodyPr wrap="square" rtlCol="0">
            <a:spAutoFit/>
          </a:bodyPr>
          <a:lstStyle/>
          <a:p>
            <a:pPr algn="ctr"/>
            <a:r>
              <a:rPr lang="es-EC" sz="2800" dirty="0">
                <a:solidFill>
                  <a:srgbClr val="74A50F">
                    <a:lumMod val="75000"/>
                  </a:srgbClr>
                </a:solidFill>
                <a:latin typeface="Franklin Gothic Heavy" panose="020B0903020102020204" pitchFamily="34" charset="0"/>
              </a:rPr>
              <a:t>DEGRADABILIDAD </a:t>
            </a:r>
          </a:p>
        </p:txBody>
      </p:sp>
      <p:sp>
        <p:nvSpPr>
          <p:cNvPr id="3" name="2 CuadroTexto"/>
          <p:cNvSpPr txBox="1"/>
          <p:nvPr/>
        </p:nvSpPr>
        <p:spPr>
          <a:xfrm>
            <a:off x="2269783" y="1369979"/>
            <a:ext cx="4748449" cy="369332"/>
          </a:xfrm>
          <a:prstGeom prst="rect">
            <a:avLst/>
          </a:prstGeom>
          <a:noFill/>
        </p:spPr>
        <p:txBody>
          <a:bodyPr wrap="square" rtlCol="0">
            <a:spAutoFit/>
          </a:bodyPr>
          <a:lstStyle/>
          <a:p>
            <a:r>
              <a:rPr lang="es-EC" dirty="0" err="1">
                <a:solidFill>
                  <a:prstClr val="black"/>
                </a:solidFill>
              </a:rPr>
              <a:t>DMS</a:t>
            </a:r>
            <a:r>
              <a:rPr lang="es-EC" dirty="0">
                <a:solidFill>
                  <a:prstClr val="black"/>
                </a:solidFill>
              </a:rPr>
              <a:t> – </a:t>
            </a:r>
            <a:r>
              <a:rPr lang="es-EC" dirty="0" err="1">
                <a:solidFill>
                  <a:prstClr val="black"/>
                </a:solidFill>
              </a:rPr>
              <a:t>DMI</a:t>
            </a:r>
            <a:r>
              <a:rPr lang="es-EC" dirty="0">
                <a:solidFill>
                  <a:prstClr val="black"/>
                </a:solidFill>
              </a:rPr>
              <a:t> – </a:t>
            </a:r>
            <a:r>
              <a:rPr lang="es-EC" dirty="0" err="1">
                <a:solidFill>
                  <a:prstClr val="black"/>
                </a:solidFill>
              </a:rPr>
              <a:t>DMO</a:t>
            </a:r>
            <a:r>
              <a:rPr lang="es-EC" dirty="0">
                <a:solidFill>
                  <a:prstClr val="black"/>
                </a:solidFill>
              </a:rPr>
              <a:t> – DPB – </a:t>
            </a:r>
            <a:r>
              <a:rPr lang="es-EC" dirty="0" err="1">
                <a:solidFill>
                  <a:prstClr val="black"/>
                </a:solidFill>
              </a:rPr>
              <a:t>DFDN</a:t>
            </a:r>
            <a:r>
              <a:rPr lang="es-EC" dirty="0">
                <a:solidFill>
                  <a:prstClr val="black"/>
                </a:solidFill>
              </a:rPr>
              <a:t> – </a:t>
            </a:r>
            <a:r>
              <a:rPr lang="es-EC" dirty="0" err="1">
                <a:solidFill>
                  <a:prstClr val="black"/>
                </a:solidFill>
              </a:rPr>
              <a:t>DFDA</a:t>
            </a:r>
            <a:r>
              <a:rPr lang="es-EC" dirty="0">
                <a:solidFill>
                  <a:prstClr val="black"/>
                </a:solidFill>
              </a:rPr>
              <a:t> </a:t>
            </a:r>
          </a:p>
        </p:txBody>
      </p:sp>
      <p:sp>
        <p:nvSpPr>
          <p:cNvPr id="5" name="4 Rectángulo"/>
          <p:cNvSpPr/>
          <p:nvPr/>
        </p:nvSpPr>
        <p:spPr>
          <a:xfrm>
            <a:off x="899592" y="2060848"/>
            <a:ext cx="7488832" cy="3508653"/>
          </a:xfrm>
          <a:prstGeom prst="rect">
            <a:avLst/>
          </a:prstGeom>
        </p:spPr>
        <p:txBody>
          <a:bodyPr wrap="square">
            <a:spAutoFit/>
          </a:bodyPr>
          <a:lstStyle/>
          <a:p>
            <a:pPr algn="just"/>
            <a:r>
              <a:rPr lang="es-EC" dirty="0" smtClean="0">
                <a:ea typeface="Calibri" panose="020F0502020204030204" pitchFamily="34" charset="0"/>
                <a:cs typeface="Times New Roman" panose="02020603050405020304" pitchFamily="18" charset="0"/>
              </a:rPr>
              <a:t>Estuvieron </a:t>
            </a:r>
            <a:r>
              <a:rPr lang="es-EC" dirty="0">
                <a:ea typeface="Calibri" panose="020F0502020204030204" pitchFamily="34" charset="0"/>
                <a:cs typeface="Times New Roman" panose="02020603050405020304" pitchFamily="18" charset="0"/>
              </a:rPr>
              <a:t>sujetas a la ecuación exponencial </a:t>
            </a:r>
            <a:r>
              <a:rPr lang="es-EC" dirty="0" smtClean="0">
                <a:ea typeface="Calibri" panose="020F0502020204030204" pitchFamily="34" charset="0"/>
                <a:cs typeface="Times New Roman" panose="02020603050405020304" pitchFamily="18" charset="0"/>
              </a:rPr>
              <a:t>:</a:t>
            </a:r>
          </a:p>
          <a:p>
            <a:pPr algn="just"/>
            <a:endParaRPr lang="es-EC" i="1" dirty="0">
              <a:ea typeface="Calibri" panose="020F0502020204030204" pitchFamily="34" charset="0"/>
              <a:cs typeface="Times New Roman" panose="02020603050405020304" pitchFamily="18" charset="0"/>
            </a:endParaRPr>
          </a:p>
          <a:p>
            <a:pPr algn="ctr"/>
            <a:r>
              <a:rPr lang="es-EC" sz="2400" b="1" i="1" dirty="0" err="1" smtClean="0">
                <a:ea typeface="Calibri" panose="020F0502020204030204" pitchFamily="34" charset="0"/>
                <a:cs typeface="Times New Roman" panose="02020603050405020304" pitchFamily="18" charset="0"/>
              </a:rPr>
              <a:t>DRb</a:t>
            </a:r>
            <a:r>
              <a:rPr lang="es-EC" sz="2400" b="1" i="1" baseline="-25000" dirty="0" err="1" smtClean="0">
                <a:ea typeface="Calibri" panose="020F0502020204030204" pitchFamily="34" charset="0"/>
                <a:cs typeface="Times New Roman" panose="02020603050405020304" pitchFamily="18" charset="0"/>
              </a:rPr>
              <a:t>t</a:t>
            </a:r>
            <a:r>
              <a:rPr lang="es-EC" sz="2400" b="1" i="1" baseline="-25000" dirty="0" smtClean="0">
                <a:ea typeface="Calibri" panose="020F0502020204030204" pitchFamily="34" charset="0"/>
                <a:cs typeface="Times New Roman" panose="02020603050405020304" pitchFamily="18" charset="0"/>
              </a:rPr>
              <a:t> </a:t>
            </a:r>
            <a:r>
              <a:rPr lang="es-EC" sz="2400" b="1" dirty="0">
                <a:ea typeface="Calibri" panose="020F0502020204030204" pitchFamily="34" charset="0"/>
                <a:cs typeface="Times New Roman" panose="02020603050405020304" pitchFamily="18" charset="0"/>
              </a:rPr>
              <a:t>= </a:t>
            </a:r>
            <a:r>
              <a:rPr lang="es-EC" sz="2400" b="1" i="1" dirty="0">
                <a:ea typeface="Calibri" panose="020F0502020204030204" pitchFamily="34" charset="0"/>
                <a:cs typeface="Times New Roman" panose="02020603050405020304" pitchFamily="18" charset="0"/>
              </a:rPr>
              <a:t>a</a:t>
            </a:r>
            <a:r>
              <a:rPr lang="es-EC" sz="2400" b="1" dirty="0">
                <a:ea typeface="Calibri" panose="020F0502020204030204" pitchFamily="34" charset="0"/>
                <a:cs typeface="Times New Roman" panose="02020603050405020304" pitchFamily="18" charset="0"/>
              </a:rPr>
              <a:t> + </a:t>
            </a:r>
            <a:r>
              <a:rPr lang="es-EC" sz="2400" b="1" i="1" dirty="0">
                <a:ea typeface="Calibri" panose="020F0502020204030204" pitchFamily="34" charset="0"/>
                <a:cs typeface="Times New Roman" panose="02020603050405020304" pitchFamily="18" charset="0"/>
              </a:rPr>
              <a:t>b</a:t>
            </a:r>
            <a:r>
              <a:rPr lang="es-EC" sz="2400" b="1" dirty="0">
                <a:ea typeface="Calibri" panose="020F0502020204030204" pitchFamily="34" charset="0"/>
                <a:cs typeface="Times New Roman" panose="02020603050405020304" pitchFamily="18" charset="0"/>
              </a:rPr>
              <a:t> (1 - </a:t>
            </a:r>
            <a:r>
              <a:rPr lang="es-EC" sz="2400" b="1" i="1" dirty="0" err="1">
                <a:ea typeface="Calibri" panose="020F0502020204030204" pitchFamily="34" charset="0"/>
                <a:cs typeface="Times New Roman" panose="02020603050405020304" pitchFamily="18" charset="0"/>
              </a:rPr>
              <a:t>exp</a:t>
            </a:r>
            <a:r>
              <a:rPr lang="es-EC" sz="2400" b="1" baseline="30000" dirty="0" err="1">
                <a:ea typeface="Calibri" panose="020F0502020204030204" pitchFamily="34" charset="0"/>
                <a:cs typeface="Times New Roman" panose="02020603050405020304" pitchFamily="18" charset="0"/>
              </a:rPr>
              <a:t>-</a:t>
            </a:r>
            <a:r>
              <a:rPr lang="es-EC" sz="2400" b="1" i="1" baseline="30000" dirty="0" err="1">
                <a:ea typeface="Calibri" panose="020F0502020204030204" pitchFamily="34" charset="0"/>
                <a:cs typeface="Times New Roman" panose="02020603050405020304" pitchFamily="18" charset="0"/>
              </a:rPr>
              <a:t>kd</a:t>
            </a:r>
            <a:r>
              <a:rPr lang="es-EC" sz="2400" b="1" i="1" baseline="30000" dirty="0">
                <a:ea typeface="Calibri" panose="020F0502020204030204" pitchFamily="34" charset="0"/>
                <a:cs typeface="Times New Roman" panose="02020603050405020304" pitchFamily="18" charset="0"/>
              </a:rPr>
              <a:t>*t</a:t>
            </a:r>
            <a:r>
              <a:rPr lang="es-EC" sz="2400" b="1" dirty="0" smtClean="0">
                <a:ea typeface="Calibri" panose="020F0502020204030204" pitchFamily="34" charset="0"/>
                <a:cs typeface="Times New Roman" panose="02020603050405020304" pitchFamily="18" charset="0"/>
              </a:rPr>
              <a:t>)</a:t>
            </a:r>
          </a:p>
          <a:p>
            <a:pPr algn="just"/>
            <a:endParaRPr lang="es-EC" dirty="0">
              <a:ea typeface="Calibri" panose="020F0502020204030204" pitchFamily="34" charset="0"/>
              <a:cs typeface="Times New Roman" panose="02020603050405020304" pitchFamily="18" charset="0"/>
            </a:endParaRPr>
          </a:p>
          <a:p>
            <a:pPr algn="just"/>
            <a:r>
              <a:rPr lang="es-EC" b="1" dirty="0" smtClean="0">
                <a:ea typeface="Calibri" panose="020F0502020204030204" pitchFamily="34" charset="0"/>
                <a:cs typeface="Times New Roman" panose="02020603050405020304" pitchFamily="18" charset="0"/>
              </a:rPr>
              <a:t>Donde:</a:t>
            </a:r>
          </a:p>
          <a:p>
            <a:pPr algn="just"/>
            <a:endParaRPr lang="es-EC" dirty="0" smtClean="0">
              <a:ea typeface="Calibri" panose="020F0502020204030204" pitchFamily="34" charset="0"/>
              <a:cs typeface="Times New Roman" panose="02020603050405020304" pitchFamily="18" charset="0"/>
            </a:endParaRPr>
          </a:p>
          <a:p>
            <a:pPr algn="just"/>
            <a:r>
              <a:rPr lang="es-EC" b="1" i="1" dirty="0" err="1" smtClean="0">
                <a:ea typeface="Calibri" panose="020F0502020204030204" pitchFamily="34" charset="0"/>
                <a:cs typeface="Times New Roman" panose="02020603050405020304" pitchFamily="18" charset="0"/>
              </a:rPr>
              <a:t>DRb</a:t>
            </a:r>
            <a:r>
              <a:rPr lang="es-EC" b="1" i="1" baseline="-25000" dirty="0" err="1" smtClean="0">
                <a:ea typeface="Calibri" panose="020F0502020204030204" pitchFamily="34" charset="0"/>
                <a:cs typeface="Times New Roman" panose="02020603050405020304" pitchFamily="18" charset="0"/>
              </a:rPr>
              <a:t>t</a:t>
            </a:r>
            <a:r>
              <a:rPr lang="es-EC" b="1" i="1" dirty="0" smtClean="0">
                <a:ea typeface="Calibri" panose="020F0502020204030204" pitchFamily="34" charset="0"/>
                <a:cs typeface="Times New Roman" panose="02020603050405020304" pitchFamily="18" charset="0"/>
              </a:rPr>
              <a:t> </a:t>
            </a:r>
            <a:r>
              <a:rPr lang="es-EC" dirty="0" smtClean="0">
                <a:ea typeface="Calibri" panose="020F0502020204030204" pitchFamily="34" charset="0"/>
                <a:cs typeface="Times New Roman" panose="02020603050405020304" pitchFamily="18" charset="0"/>
              </a:rPr>
              <a:t> </a:t>
            </a:r>
            <a:r>
              <a:rPr lang="es-EC" dirty="0">
                <a:ea typeface="Calibri" panose="020F0502020204030204" pitchFamily="34" charset="0"/>
                <a:cs typeface="Times New Roman" panose="02020603050405020304" pitchFamily="18" charset="0"/>
              </a:rPr>
              <a:t>(degradabilidad </a:t>
            </a:r>
            <a:r>
              <a:rPr lang="es-EC" dirty="0" err="1">
                <a:ea typeface="Calibri" panose="020F0502020204030204" pitchFamily="34" charset="0"/>
                <a:cs typeface="Times New Roman" panose="02020603050405020304" pitchFamily="18" charset="0"/>
              </a:rPr>
              <a:t>ruminal</a:t>
            </a:r>
            <a:r>
              <a:rPr lang="es-EC" dirty="0">
                <a:ea typeface="Calibri" panose="020F0502020204030204" pitchFamily="34" charset="0"/>
                <a:cs typeface="Times New Roman" panose="02020603050405020304" pitchFamily="18" charset="0"/>
              </a:rPr>
              <a:t> de la </a:t>
            </a:r>
            <a:r>
              <a:rPr lang="es-EC" dirty="0" err="1">
                <a:ea typeface="Calibri" panose="020F0502020204030204" pitchFamily="34" charset="0"/>
                <a:cs typeface="Times New Roman" panose="02020603050405020304" pitchFamily="18" charset="0"/>
              </a:rPr>
              <a:t>franción</a:t>
            </a:r>
            <a:r>
              <a:rPr lang="es-EC" dirty="0">
                <a:ea typeface="Calibri" panose="020F0502020204030204" pitchFamily="34" charset="0"/>
                <a:cs typeface="Times New Roman" panose="02020603050405020304" pitchFamily="18" charset="0"/>
              </a:rPr>
              <a:t> </a:t>
            </a:r>
            <a:r>
              <a:rPr lang="es-EC" i="1" dirty="0">
                <a:ea typeface="Calibri" panose="020F0502020204030204" pitchFamily="34" charset="0"/>
                <a:cs typeface="Times New Roman" panose="02020603050405020304" pitchFamily="18" charset="0"/>
              </a:rPr>
              <a:t>b</a:t>
            </a:r>
            <a:r>
              <a:rPr lang="es-EC" dirty="0">
                <a:ea typeface="Calibri" panose="020F0502020204030204" pitchFamily="34" charset="0"/>
                <a:cs typeface="Times New Roman" panose="02020603050405020304" pitchFamily="18" charset="0"/>
              </a:rPr>
              <a:t> en el tiempo </a:t>
            </a:r>
            <a:r>
              <a:rPr lang="es-EC" i="1" dirty="0">
                <a:ea typeface="Calibri" panose="020F0502020204030204" pitchFamily="34" charset="0"/>
                <a:cs typeface="Times New Roman" panose="02020603050405020304" pitchFamily="18" charset="0"/>
              </a:rPr>
              <a:t>t</a:t>
            </a:r>
            <a:r>
              <a:rPr lang="es-EC" dirty="0">
                <a:ea typeface="Calibri" panose="020F0502020204030204" pitchFamily="34" charset="0"/>
                <a:cs typeface="Times New Roman" panose="02020603050405020304" pitchFamily="18" charset="0"/>
              </a:rPr>
              <a:t>); </a:t>
            </a:r>
            <a:endParaRPr lang="es-EC" dirty="0" smtClean="0">
              <a:ea typeface="Calibri" panose="020F0502020204030204" pitchFamily="34" charset="0"/>
              <a:cs typeface="Times New Roman" panose="02020603050405020304" pitchFamily="18" charset="0"/>
            </a:endParaRPr>
          </a:p>
          <a:p>
            <a:pPr algn="just"/>
            <a:r>
              <a:rPr lang="es-EC" b="1" i="1" dirty="0" smtClean="0">
                <a:ea typeface="Calibri" panose="020F0502020204030204" pitchFamily="34" charset="0"/>
                <a:cs typeface="Times New Roman" panose="02020603050405020304" pitchFamily="18" charset="0"/>
              </a:rPr>
              <a:t>a</a:t>
            </a:r>
            <a:r>
              <a:rPr lang="es-EC" dirty="0" smtClean="0">
                <a:ea typeface="Calibri" panose="020F0502020204030204" pitchFamily="34" charset="0"/>
                <a:cs typeface="Times New Roman" panose="02020603050405020304" pitchFamily="18" charset="0"/>
              </a:rPr>
              <a:t> </a:t>
            </a:r>
            <a:r>
              <a:rPr lang="es-EC" dirty="0">
                <a:ea typeface="Calibri" panose="020F0502020204030204" pitchFamily="34" charset="0"/>
                <a:cs typeface="Times New Roman" panose="02020603050405020304" pitchFamily="18" charset="0"/>
              </a:rPr>
              <a:t>es la  fracción soluble que es completamente degradable en el rumen, </a:t>
            </a:r>
            <a:endParaRPr lang="es-EC" dirty="0" smtClean="0">
              <a:ea typeface="Calibri" panose="020F0502020204030204" pitchFamily="34" charset="0"/>
              <a:cs typeface="Times New Roman" panose="02020603050405020304" pitchFamily="18" charset="0"/>
            </a:endParaRPr>
          </a:p>
          <a:p>
            <a:pPr algn="just"/>
            <a:r>
              <a:rPr lang="es-EC" b="1" i="1" dirty="0" smtClean="0">
                <a:ea typeface="Calibri" panose="020F0502020204030204" pitchFamily="34" charset="0"/>
                <a:cs typeface="Times New Roman" panose="02020603050405020304" pitchFamily="18" charset="0"/>
              </a:rPr>
              <a:t>b</a:t>
            </a:r>
            <a:r>
              <a:rPr lang="es-EC" dirty="0" smtClean="0">
                <a:ea typeface="Calibri" panose="020F0502020204030204" pitchFamily="34" charset="0"/>
                <a:cs typeface="Times New Roman" panose="02020603050405020304" pitchFamily="18" charset="0"/>
              </a:rPr>
              <a:t> </a:t>
            </a:r>
            <a:r>
              <a:rPr lang="es-EC" dirty="0">
                <a:ea typeface="Calibri" panose="020F0502020204030204" pitchFamily="34" charset="0"/>
                <a:cs typeface="Times New Roman" panose="02020603050405020304" pitchFamily="18" charset="0"/>
              </a:rPr>
              <a:t>es  la fracción potencialmente degradable en el rumen, </a:t>
            </a:r>
            <a:endParaRPr lang="es-EC" dirty="0" smtClean="0">
              <a:ea typeface="Calibri" panose="020F0502020204030204" pitchFamily="34" charset="0"/>
              <a:cs typeface="Times New Roman" panose="02020603050405020304" pitchFamily="18" charset="0"/>
            </a:endParaRPr>
          </a:p>
          <a:p>
            <a:pPr algn="just"/>
            <a:r>
              <a:rPr lang="es-EC" b="1" i="1" dirty="0" err="1" smtClean="0">
                <a:ea typeface="Calibri" panose="020F0502020204030204" pitchFamily="34" charset="0"/>
                <a:cs typeface="Times New Roman" panose="02020603050405020304" pitchFamily="18" charset="0"/>
              </a:rPr>
              <a:t>kd</a:t>
            </a:r>
            <a:r>
              <a:rPr lang="es-EC" b="1" dirty="0" smtClean="0">
                <a:ea typeface="Calibri" panose="020F0502020204030204" pitchFamily="34" charset="0"/>
                <a:cs typeface="Times New Roman" panose="02020603050405020304" pitchFamily="18" charset="0"/>
              </a:rPr>
              <a:t> </a:t>
            </a:r>
            <a:r>
              <a:rPr lang="es-EC" dirty="0">
                <a:ea typeface="Calibri" panose="020F0502020204030204" pitchFamily="34" charset="0"/>
                <a:cs typeface="Times New Roman" panose="02020603050405020304" pitchFamily="18" charset="0"/>
              </a:rPr>
              <a:t>es una </a:t>
            </a:r>
            <a:r>
              <a:rPr lang="es-EC" dirty="0" smtClean="0">
                <a:ea typeface="Calibri" panose="020F0502020204030204" pitchFamily="34" charset="0"/>
                <a:cs typeface="Times New Roman" panose="02020603050405020304" pitchFamily="18" charset="0"/>
              </a:rPr>
              <a:t>constante, </a:t>
            </a:r>
            <a:r>
              <a:rPr lang="es-EC" dirty="0">
                <a:ea typeface="Calibri" panose="020F0502020204030204" pitchFamily="34" charset="0"/>
                <a:cs typeface="Times New Roman" panose="02020603050405020304" pitchFamily="18" charset="0"/>
              </a:rPr>
              <a:t>y </a:t>
            </a:r>
            <a:endParaRPr lang="es-EC" dirty="0" smtClean="0">
              <a:ea typeface="Calibri" panose="020F0502020204030204" pitchFamily="34" charset="0"/>
              <a:cs typeface="Times New Roman" panose="02020603050405020304" pitchFamily="18" charset="0"/>
            </a:endParaRPr>
          </a:p>
          <a:p>
            <a:pPr algn="just"/>
            <a:r>
              <a:rPr lang="es-EC" b="1" i="1" dirty="0" smtClean="0">
                <a:ea typeface="Calibri" panose="020F0502020204030204" pitchFamily="34" charset="0"/>
                <a:cs typeface="Times New Roman" panose="02020603050405020304" pitchFamily="18" charset="0"/>
              </a:rPr>
              <a:t>t</a:t>
            </a:r>
            <a:r>
              <a:rPr lang="es-EC" dirty="0" smtClean="0">
                <a:ea typeface="Calibri" panose="020F0502020204030204" pitchFamily="34" charset="0"/>
                <a:cs typeface="Times New Roman" panose="02020603050405020304" pitchFamily="18" charset="0"/>
              </a:rPr>
              <a:t> </a:t>
            </a:r>
            <a:r>
              <a:rPr lang="es-EC" dirty="0">
                <a:ea typeface="Calibri" panose="020F0502020204030204" pitchFamily="34" charset="0"/>
                <a:cs typeface="Times New Roman" panose="02020603050405020304" pitchFamily="18" charset="0"/>
              </a:rPr>
              <a:t>es el tiempo de permanencia en el </a:t>
            </a:r>
            <a:r>
              <a:rPr lang="es-EC" dirty="0" smtClean="0">
                <a:ea typeface="Calibri" panose="020F0502020204030204" pitchFamily="34" charset="0"/>
                <a:cs typeface="Times New Roman" panose="02020603050405020304" pitchFamily="18" charset="0"/>
              </a:rPr>
              <a:t>rumen</a:t>
            </a:r>
            <a:endParaRPr lang="es-EC" sz="1600" dirty="0">
              <a:ea typeface="Calibri" panose="020F0502020204030204" pitchFamily="34" charset="0"/>
              <a:cs typeface="Times New Roman" panose="02020603050405020304" pitchFamily="18" charset="0"/>
            </a:endParaRPr>
          </a:p>
        </p:txBody>
      </p:sp>
      <p:sp>
        <p:nvSpPr>
          <p:cNvPr id="6" name="5 Rectángulo"/>
          <p:cNvSpPr/>
          <p:nvPr/>
        </p:nvSpPr>
        <p:spPr>
          <a:xfrm>
            <a:off x="2424289" y="5877272"/>
            <a:ext cx="6696745" cy="646331"/>
          </a:xfrm>
          <a:prstGeom prst="rect">
            <a:avLst/>
          </a:prstGeom>
        </p:spPr>
        <p:txBody>
          <a:bodyPr wrap="square">
            <a:spAutoFit/>
          </a:bodyPr>
          <a:lstStyle/>
          <a:p>
            <a:pPr algn="ctr"/>
            <a:r>
              <a:rPr lang="es-EC" dirty="0">
                <a:ea typeface="Calibri" panose="020F0502020204030204" pitchFamily="34" charset="0"/>
                <a:cs typeface="Times New Roman" panose="02020603050405020304" pitchFamily="18" charset="0"/>
              </a:rPr>
              <a:t>Para determinar los parámetros de cinética </a:t>
            </a:r>
            <a:r>
              <a:rPr lang="es-EC" dirty="0" err="1">
                <a:ea typeface="Calibri" panose="020F0502020204030204" pitchFamily="34" charset="0"/>
                <a:cs typeface="Times New Roman" panose="02020603050405020304" pitchFamily="18" charset="0"/>
              </a:rPr>
              <a:t>ruminal</a:t>
            </a:r>
            <a:r>
              <a:rPr lang="es-EC" dirty="0">
                <a:ea typeface="Calibri" panose="020F0502020204030204" pitchFamily="34" charset="0"/>
                <a:cs typeface="Times New Roman" panose="02020603050405020304" pitchFamily="18" charset="0"/>
              </a:rPr>
              <a:t> se utilizó la función </a:t>
            </a:r>
            <a:r>
              <a:rPr lang="es-EC" dirty="0" err="1">
                <a:ea typeface="Calibri" panose="020F0502020204030204" pitchFamily="34" charset="0"/>
                <a:cs typeface="Times New Roman" panose="02020603050405020304" pitchFamily="18" charset="0"/>
              </a:rPr>
              <a:t>Solver</a:t>
            </a:r>
            <a:r>
              <a:rPr lang="es-EC" dirty="0">
                <a:ea typeface="Calibri" panose="020F0502020204030204" pitchFamily="34" charset="0"/>
                <a:cs typeface="Times New Roman" panose="02020603050405020304" pitchFamily="18" charset="0"/>
              </a:rPr>
              <a:t> de Microsoft Excel.</a:t>
            </a:r>
            <a:endParaRPr lang="es-EC"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73824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B4F7F63F-1CB9-4727-A3CF-51F9206AED06}"/>
              </a:ext>
            </a:extLst>
          </p:cNvPr>
          <p:cNvSpPr/>
          <p:nvPr/>
        </p:nvSpPr>
        <p:spPr>
          <a:xfrm>
            <a:off x="758393" y="1844824"/>
            <a:ext cx="7920880" cy="2723823"/>
          </a:xfrm>
          <a:prstGeom prst="rect">
            <a:avLst/>
          </a:prstGeom>
        </p:spPr>
        <p:txBody>
          <a:bodyPr wrap="square">
            <a:spAutoFit/>
          </a:bodyPr>
          <a:lstStyle/>
          <a:p>
            <a:pPr lvl="1" algn="ctr">
              <a:lnSpc>
                <a:spcPct val="150000"/>
              </a:lnSpc>
            </a:pPr>
            <a:r>
              <a:rPr lang="es-EC" sz="2400" b="1" dirty="0" smtClean="0">
                <a:solidFill>
                  <a:schemeClr val="bg2">
                    <a:lumMod val="75000"/>
                  </a:schemeClr>
                </a:solidFill>
                <a:latin typeface="Franklin Gothic Heavy" panose="020B0903020102020204" pitchFamily="34" charset="0"/>
                <a:ea typeface="Calibri" panose="020F0502020204030204" pitchFamily="34" charset="0"/>
                <a:cs typeface="Times New Roman" panose="02020603050405020304" pitchFamily="18" charset="0"/>
              </a:rPr>
              <a:t>ANÁLISIS DE LA INFORMACIÓN</a:t>
            </a:r>
            <a:endParaRPr lang="es-EC" sz="2400" dirty="0" smtClean="0">
              <a:solidFill>
                <a:schemeClr val="bg2">
                  <a:lumMod val="75000"/>
                </a:schemeClr>
              </a:solidFill>
              <a:latin typeface="Franklin Gothic Heavy" panose="020B0903020102020204" pitchFamily="34" charset="0"/>
              <a:ea typeface="Calibri" panose="020F0502020204030204" pitchFamily="34" charset="0"/>
              <a:cs typeface="Times New Roman" panose="02020603050405020304" pitchFamily="18" charset="0"/>
            </a:endParaRPr>
          </a:p>
          <a:p>
            <a:pPr marL="180340" indent="180340" algn="ctr">
              <a:lnSpc>
                <a:spcPct val="150000"/>
              </a:lnSpc>
            </a:pPr>
            <a:r>
              <a:rPr lang="es-EC" b="1" dirty="0">
                <a:ea typeface="Calibri" panose="020F0502020204030204" pitchFamily="34" charset="0"/>
                <a:cs typeface="Times New Roman" panose="02020603050405020304" pitchFamily="18" charset="0"/>
              </a:rPr>
              <a:t> </a:t>
            </a:r>
            <a:endParaRPr lang="es-EC" dirty="0">
              <a:ea typeface="Calibri" panose="020F0502020204030204" pitchFamily="34" charset="0"/>
              <a:cs typeface="Times New Roman" panose="02020603050405020304" pitchFamily="18" charset="0"/>
            </a:endParaRPr>
          </a:p>
          <a:p>
            <a:pPr algn="just">
              <a:lnSpc>
                <a:spcPct val="150000"/>
              </a:lnSpc>
            </a:pPr>
            <a:r>
              <a:rPr lang="es-EC" dirty="0">
                <a:ea typeface="Calibri" panose="020F0502020204030204" pitchFamily="34" charset="0"/>
                <a:cs typeface="Times New Roman" panose="02020603050405020304" pitchFamily="18" charset="0"/>
              </a:rPr>
              <a:t>Con el programa ANOVA de SAS se analizó la información del perfil nutricional y patrones fermentativos del material ensilado para cada tratamiento. Se aplicó la prueba de rangos múltiples de Tukey (P≤0,05). Además las respectivas correlaciones y regresiones.</a:t>
            </a:r>
          </a:p>
        </p:txBody>
      </p:sp>
    </p:spTree>
    <p:extLst>
      <p:ext uri="{BB962C8B-B14F-4D97-AF65-F5344CB8AC3E}">
        <p14:creationId xmlns:p14="http://schemas.microsoft.com/office/powerpoint/2010/main" val="27021156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360747" y="1916832"/>
            <a:ext cx="6883661" cy="2496278"/>
            <a:chOff x="1360747" y="1616286"/>
            <a:chExt cx="6883661" cy="2496278"/>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477"/>
            <a:stretch/>
          </p:blipFill>
          <p:spPr bwMode="auto">
            <a:xfrm>
              <a:off x="1360747" y="1616286"/>
              <a:ext cx="5011453" cy="2496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descr="C:\Users\dell inspiron\Desktop\TESIS\FOTOGRAFIAS TESIS\FOTOS TESIS\IMG-20171005-WA00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1616286"/>
              <a:ext cx="1872208" cy="249627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4652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2 Objeto"/>
          <p:cNvGraphicFramePr>
            <a:graphicFrameLocks noChangeAspect="1"/>
          </p:cNvGraphicFramePr>
          <p:nvPr>
            <p:extLst>
              <p:ext uri="{D42A27DB-BD31-4B8C-83A1-F6EECF244321}">
                <p14:modId xmlns:p14="http://schemas.microsoft.com/office/powerpoint/2010/main" val="2197875817"/>
              </p:ext>
            </p:extLst>
          </p:nvPr>
        </p:nvGraphicFramePr>
        <p:xfrm>
          <a:off x="1225428" y="3717032"/>
          <a:ext cx="6693144" cy="2949947"/>
        </p:xfrm>
        <a:graphic>
          <a:graphicData uri="http://schemas.openxmlformats.org/presentationml/2006/ole">
            <mc:AlternateContent xmlns:mc="http://schemas.openxmlformats.org/markup-compatibility/2006">
              <mc:Choice xmlns:v="urn:schemas-microsoft-com:vml" Requires="v">
                <p:oleObj spid="_x0000_s2134" name="Documento" r:id="rId3" imgW="5328859" imgH="2302530" progId="Word.Document.12">
                  <p:embed/>
                </p:oleObj>
              </mc:Choice>
              <mc:Fallback>
                <p:oleObj name="Documento" r:id="rId3" imgW="5328859" imgH="2302530" progId="Word.Document.12">
                  <p:embed/>
                  <p:pic>
                    <p:nvPicPr>
                      <p:cNvPr id="0" name=""/>
                      <p:cNvPicPr/>
                      <p:nvPr/>
                    </p:nvPicPr>
                    <p:blipFill>
                      <a:blip r:embed="rId4"/>
                      <a:stretch>
                        <a:fillRect/>
                      </a:stretch>
                    </p:blipFill>
                    <p:spPr>
                      <a:xfrm>
                        <a:off x="1225428" y="3717032"/>
                        <a:ext cx="6693144" cy="2949947"/>
                      </a:xfrm>
                      <a:prstGeom prst="rect">
                        <a:avLst/>
                      </a:prstGeom>
                    </p:spPr>
                  </p:pic>
                </p:oleObj>
              </mc:Fallback>
            </mc:AlternateContent>
          </a:graphicData>
        </a:graphic>
      </p:graphicFrame>
      <p:graphicFrame>
        <p:nvGraphicFramePr>
          <p:cNvPr id="4" name="3 Objeto"/>
          <p:cNvGraphicFramePr>
            <a:graphicFrameLocks noChangeAspect="1"/>
          </p:cNvGraphicFramePr>
          <p:nvPr>
            <p:extLst>
              <p:ext uri="{D42A27DB-BD31-4B8C-83A1-F6EECF244321}">
                <p14:modId xmlns:p14="http://schemas.microsoft.com/office/powerpoint/2010/main" val="1394342742"/>
              </p:ext>
            </p:extLst>
          </p:nvPr>
        </p:nvGraphicFramePr>
        <p:xfrm>
          <a:off x="1331640" y="449673"/>
          <a:ext cx="6696744" cy="2854942"/>
        </p:xfrm>
        <a:graphic>
          <a:graphicData uri="http://schemas.openxmlformats.org/presentationml/2006/ole">
            <mc:AlternateContent xmlns:mc="http://schemas.openxmlformats.org/markup-compatibility/2006">
              <mc:Choice xmlns:v="urn:schemas-microsoft-com:vml" Requires="v">
                <p:oleObj spid="_x0000_s2135" name="Documento" r:id="rId5" imgW="5328859" imgH="2406945" progId="Word.Document.12">
                  <p:embed/>
                </p:oleObj>
              </mc:Choice>
              <mc:Fallback>
                <p:oleObj name="Documento" r:id="rId5" imgW="5328859" imgH="2406945" progId="Word.Document.12">
                  <p:embed/>
                  <p:pic>
                    <p:nvPicPr>
                      <p:cNvPr id="0" name="2 Obj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640" y="449673"/>
                        <a:ext cx="6696744" cy="2854942"/>
                      </a:xfrm>
                      <a:prstGeom prst="rect">
                        <a:avLst/>
                      </a:prstGeom>
                      <a:noFill/>
                      <a:ln>
                        <a:noFill/>
                      </a:ln>
                    </p:spPr>
                  </p:pic>
                </p:oleObj>
              </mc:Fallback>
            </mc:AlternateContent>
          </a:graphicData>
        </a:graphic>
      </p:graphicFrame>
      <p:sp>
        <p:nvSpPr>
          <p:cNvPr id="5" name="4 CuadroTexto"/>
          <p:cNvSpPr txBox="1"/>
          <p:nvPr/>
        </p:nvSpPr>
        <p:spPr>
          <a:xfrm>
            <a:off x="0" y="3073783"/>
            <a:ext cx="9144000" cy="523220"/>
          </a:xfrm>
          <a:prstGeom prst="rect">
            <a:avLst/>
          </a:prstGeom>
          <a:noFill/>
        </p:spPr>
        <p:txBody>
          <a:bodyPr wrap="square" rtlCol="0">
            <a:spAutoFit/>
          </a:bodyPr>
          <a:lstStyle/>
          <a:p>
            <a:pPr algn="ctr"/>
            <a:r>
              <a:rPr lang="es-EC" sz="2800" dirty="0" smtClean="0">
                <a:solidFill>
                  <a:schemeClr val="bg2">
                    <a:lumMod val="75000"/>
                  </a:schemeClr>
                </a:solidFill>
                <a:latin typeface="Franklin Gothic Heavy" panose="020B0903020102020204" pitchFamily="34" charset="0"/>
              </a:rPr>
              <a:t>pH y temperatura a los 14 días</a:t>
            </a:r>
            <a:endParaRPr lang="es-EC" sz="2800" dirty="0">
              <a:solidFill>
                <a:schemeClr val="bg2">
                  <a:lumMod val="75000"/>
                </a:schemeClr>
              </a:solidFill>
              <a:latin typeface="Franklin Gothic Heavy" panose="020B0903020102020204" pitchFamily="34" charset="0"/>
            </a:endParaRPr>
          </a:p>
        </p:txBody>
      </p:sp>
    </p:spTree>
    <p:extLst>
      <p:ext uri="{BB962C8B-B14F-4D97-AF65-F5344CB8AC3E}">
        <p14:creationId xmlns:p14="http://schemas.microsoft.com/office/powerpoint/2010/main" val="5259612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3780814991"/>
              </p:ext>
            </p:extLst>
          </p:nvPr>
        </p:nvGraphicFramePr>
        <p:xfrm>
          <a:off x="1385646" y="332702"/>
          <a:ext cx="6372708" cy="3218883"/>
        </p:xfrm>
        <a:graphic>
          <a:graphicData uri="http://schemas.openxmlformats.org/presentationml/2006/ole">
            <mc:AlternateContent xmlns:mc="http://schemas.openxmlformats.org/markup-compatibility/2006">
              <mc:Choice xmlns:v="urn:schemas-microsoft-com:vml" Requires="v">
                <p:oleObj spid="_x0000_s3156" name="Documento" r:id="rId3" imgW="5328859" imgH="2627656" progId="Word.Document.12">
                  <p:embed/>
                </p:oleObj>
              </mc:Choice>
              <mc:Fallback>
                <p:oleObj name="Documento" r:id="rId3" imgW="5328859" imgH="2627656" progId="Word.Document.12">
                  <p:embed/>
                  <p:pic>
                    <p:nvPicPr>
                      <p:cNvPr id="0" name=""/>
                      <p:cNvPicPr/>
                      <p:nvPr/>
                    </p:nvPicPr>
                    <p:blipFill>
                      <a:blip r:embed="rId4"/>
                      <a:stretch>
                        <a:fillRect/>
                      </a:stretch>
                    </p:blipFill>
                    <p:spPr>
                      <a:xfrm>
                        <a:off x="1385646" y="332702"/>
                        <a:ext cx="6372708" cy="3218883"/>
                      </a:xfrm>
                      <a:prstGeom prst="rect">
                        <a:avLst/>
                      </a:prstGeom>
                    </p:spPr>
                  </p:pic>
                </p:oleObj>
              </mc:Fallback>
            </mc:AlternateContent>
          </a:graphicData>
        </a:graphic>
      </p:graphicFrame>
      <p:graphicFrame>
        <p:nvGraphicFramePr>
          <p:cNvPr id="3" name="2 Objeto"/>
          <p:cNvGraphicFramePr>
            <a:graphicFrameLocks noChangeAspect="1"/>
          </p:cNvGraphicFramePr>
          <p:nvPr>
            <p:extLst>
              <p:ext uri="{D42A27DB-BD31-4B8C-83A1-F6EECF244321}">
                <p14:modId xmlns:p14="http://schemas.microsoft.com/office/powerpoint/2010/main" val="30206094"/>
              </p:ext>
            </p:extLst>
          </p:nvPr>
        </p:nvGraphicFramePr>
        <p:xfrm>
          <a:off x="1295636" y="3789040"/>
          <a:ext cx="6552728" cy="3527913"/>
        </p:xfrm>
        <a:graphic>
          <a:graphicData uri="http://schemas.openxmlformats.org/presentationml/2006/ole">
            <mc:AlternateContent xmlns:mc="http://schemas.openxmlformats.org/markup-compatibility/2006">
              <mc:Choice xmlns:v="urn:schemas-microsoft-com:vml" Requires="v">
                <p:oleObj spid="_x0000_s3157" name="Documento" r:id="rId5" imgW="5351184" imgH="2578329" progId="Word.Document.12">
                  <p:embed/>
                </p:oleObj>
              </mc:Choice>
              <mc:Fallback>
                <p:oleObj name="Documento" r:id="rId5" imgW="5351184" imgH="2578329" progId="Word.Document.12">
                  <p:embed/>
                  <p:pic>
                    <p:nvPicPr>
                      <p:cNvPr id="0" name=""/>
                      <p:cNvPicPr/>
                      <p:nvPr/>
                    </p:nvPicPr>
                    <p:blipFill>
                      <a:blip r:embed="rId6"/>
                      <a:stretch>
                        <a:fillRect/>
                      </a:stretch>
                    </p:blipFill>
                    <p:spPr>
                      <a:xfrm>
                        <a:off x="1295636" y="3789040"/>
                        <a:ext cx="6552728" cy="3527913"/>
                      </a:xfrm>
                      <a:prstGeom prst="rect">
                        <a:avLst/>
                      </a:prstGeom>
                    </p:spPr>
                  </p:pic>
                </p:oleObj>
              </mc:Fallback>
            </mc:AlternateContent>
          </a:graphicData>
        </a:graphic>
      </p:graphicFrame>
      <p:sp>
        <p:nvSpPr>
          <p:cNvPr id="4" name="3 CuadroTexto"/>
          <p:cNvSpPr txBox="1"/>
          <p:nvPr/>
        </p:nvSpPr>
        <p:spPr>
          <a:xfrm>
            <a:off x="0" y="3089920"/>
            <a:ext cx="9144000" cy="523220"/>
          </a:xfrm>
          <a:prstGeom prst="rect">
            <a:avLst/>
          </a:prstGeom>
          <a:noFill/>
        </p:spPr>
        <p:txBody>
          <a:bodyPr wrap="square" rtlCol="0">
            <a:spAutoFit/>
          </a:bodyPr>
          <a:lstStyle/>
          <a:p>
            <a:pPr algn="ctr"/>
            <a:r>
              <a:rPr lang="es-EC" sz="2800" dirty="0" smtClean="0">
                <a:solidFill>
                  <a:schemeClr val="bg2">
                    <a:lumMod val="75000"/>
                  </a:schemeClr>
                </a:solidFill>
                <a:latin typeface="Franklin Gothic Heavy" panose="020B0903020102020204" pitchFamily="34" charset="0"/>
              </a:rPr>
              <a:t>pH y temperatura a los 28 días</a:t>
            </a:r>
            <a:endParaRPr lang="es-EC" sz="2800" dirty="0">
              <a:solidFill>
                <a:schemeClr val="bg2">
                  <a:lumMod val="75000"/>
                </a:schemeClr>
              </a:solidFill>
              <a:latin typeface="Franklin Gothic Heavy" panose="020B0903020102020204" pitchFamily="34" charset="0"/>
            </a:endParaRPr>
          </a:p>
        </p:txBody>
      </p:sp>
    </p:spTree>
    <p:extLst>
      <p:ext uri="{BB962C8B-B14F-4D97-AF65-F5344CB8AC3E}">
        <p14:creationId xmlns:p14="http://schemas.microsoft.com/office/powerpoint/2010/main" val="23902904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3315912176"/>
              </p:ext>
            </p:extLst>
          </p:nvPr>
        </p:nvGraphicFramePr>
        <p:xfrm>
          <a:off x="1649399" y="493374"/>
          <a:ext cx="5904656" cy="2868314"/>
        </p:xfrm>
        <a:graphic>
          <a:graphicData uri="http://schemas.openxmlformats.org/presentationml/2006/ole">
            <mc:AlternateContent xmlns:mc="http://schemas.openxmlformats.org/markup-compatibility/2006">
              <mc:Choice xmlns:v="urn:schemas-microsoft-com:vml" Requires="v">
                <p:oleObj spid="_x0000_s4179" name="Documento" r:id="rId3" imgW="5328859" imgH="2406945" progId="Word.Document.12">
                  <p:embed/>
                </p:oleObj>
              </mc:Choice>
              <mc:Fallback>
                <p:oleObj name="Documento" r:id="rId3" imgW="5328859" imgH="2406945" progId="Word.Document.12">
                  <p:embed/>
                  <p:pic>
                    <p:nvPicPr>
                      <p:cNvPr id="0" name=""/>
                      <p:cNvPicPr/>
                      <p:nvPr/>
                    </p:nvPicPr>
                    <p:blipFill>
                      <a:blip r:embed="rId4"/>
                      <a:stretch>
                        <a:fillRect/>
                      </a:stretch>
                    </p:blipFill>
                    <p:spPr>
                      <a:xfrm>
                        <a:off x="1649399" y="493374"/>
                        <a:ext cx="5904656" cy="2868314"/>
                      </a:xfrm>
                      <a:prstGeom prst="rect">
                        <a:avLst/>
                      </a:prstGeom>
                    </p:spPr>
                  </p:pic>
                </p:oleObj>
              </mc:Fallback>
            </mc:AlternateContent>
          </a:graphicData>
        </a:graphic>
      </p:graphicFrame>
      <p:graphicFrame>
        <p:nvGraphicFramePr>
          <p:cNvPr id="3" name="2 Objeto"/>
          <p:cNvGraphicFramePr>
            <a:graphicFrameLocks noChangeAspect="1"/>
          </p:cNvGraphicFramePr>
          <p:nvPr>
            <p:extLst>
              <p:ext uri="{D42A27DB-BD31-4B8C-83A1-F6EECF244321}">
                <p14:modId xmlns:p14="http://schemas.microsoft.com/office/powerpoint/2010/main" val="1146597305"/>
              </p:ext>
            </p:extLst>
          </p:nvPr>
        </p:nvGraphicFramePr>
        <p:xfrm>
          <a:off x="1649399" y="3861859"/>
          <a:ext cx="5904656" cy="2996952"/>
        </p:xfrm>
        <a:graphic>
          <a:graphicData uri="http://schemas.openxmlformats.org/presentationml/2006/ole">
            <mc:AlternateContent xmlns:mc="http://schemas.openxmlformats.org/markup-compatibility/2006">
              <mc:Choice xmlns:v="urn:schemas-microsoft-com:vml" Requires="v">
                <p:oleObj spid="_x0000_s4180" name="Documento" r:id="rId5" imgW="5328859" imgH="2529362" progId="Word.Document.12">
                  <p:embed/>
                </p:oleObj>
              </mc:Choice>
              <mc:Fallback>
                <p:oleObj name="Documento" r:id="rId5" imgW="5328859" imgH="2529362" progId="Word.Document.12">
                  <p:embed/>
                  <p:pic>
                    <p:nvPicPr>
                      <p:cNvPr id="0" name=""/>
                      <p:cNvPicPr/>
                      <p:nvPr/>
                    </p:nvPicPr>
                    <p:blipFill>
                      <a:blip r:embed="rId6"/>
                      <a:stretch>
                        <a:fillRect/>
                      </a:stretch>
                    </p:blipFill>
                    <p:spPr>
                      <a:xfrm>
                        <a:off x="1649399" y="3861859"/>
                        <a:ext cx="5904656" cy="2996952"/>
                      </a:xfrm>
                      <a:prstGeom prst="rect">
                        <a:avLst/>
                      </a:prstGeom>
                    </p:spPr>
                  </p:pic>
                </p:oleObj>
              </mc:Fallback>
            </mc:AlternateContent>
          </a:graphicData>
        </a:graphic>
      </p:graphicFrame>
      <p:sp>
        <p:nvSpPr>
          <p:cNvPr id="5" name="4 CuadroTexto"/>
          <p:cNvSpPr txBox="1"/>
          <p:nvPr/>
        </p:nvSpPr>
        <p:spPr>
          <a:xfrm>
            <a:off x="29727" y="3130856"/>
            <a:ext cx="9144000" cy="523220"/>
          </a:xfrm>
          <a:prstGeom prst="rect">
            <a:avLst/>
          </a:prstGeom>
          <a:noFill/>
        </p:spPr>
        <p:txBody>
          <a:bodyPr wrap="square" rtlCol="0">
            <a:spAutoFit/>
          </a:bodyPr>
          <a:lstStyle/>
          <a:p>
            <a:pPr algn="ctr"/>
            <a:r>
              <a:rPr lang="es-EC" sz="2800" dirty="0" smtClean="0">
                <a:solidFill>
                  <a:schemeClr val="bg2">
                    <a:lumMod val="75000"/>
                  </a:schemeClr>
                </a:solidFill>
                <a:latin typeface="Franklin Gothic Heavy" panose="020B0903020102020204" pitchFamily="34" charset="0"/>
              </a:rPr>
              <a:t>pH y temperatura a los 42 días</a:t>
            </a:r>
            <a:endParaRPr lang="es-EC" sz="2800" dirty="0">
              <a:solidFill>
                <a:schemeClr val="bg2">
                  <a:lumMod val="75000"/>
                </a:schemeClr>
              </a:solidFill>
              <a:latin typeface="Franklin Gothic Heavy" panose="020B0903020102020204" pitchFamily="34" charset="0"/>
            </a:endParaRPr>
          </a:p>
        </p:txBody>
      </p:sp>
    </p:spTree>
    <p:extLst>
      <p:ext uri="{BB962C8B-B14F-4D97-AF65-F5344CB8AC3E}">
        <p14:creationId xmlns:p14="http://schemas.microsoft.com/office/powerpoint/2010/main" val="17390441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1942171129"/>
              </p:ext>
            </p:extLst>
          </p:nvPr>
        </p:nvGraphicFramePr>
        <p:xfrm>
          <a:off x="1211450" y="403491"/>
          <a:ext cx="6780553" cy="2521453"/>
        </p:xfrm>
        <a:graphic>
          <a:graphicData uri="http://schemas.openxmlformats.org/presentationml/2006/ole">
            <mc:AlternateContent xmlns:mc="http://schemas.openxmlformats.org/markup-compatibility/2006">
              <mc:Choice xmlns:v="urn:schemas-microsoft-com:vml" Requires="v">
                <p:oleObj spid="_x0000_s5206" name="Documento" r:id="rId3" imgW="5328859" imgH="2324853" progId="Word.Document.12">
                  <p:embed/>
                </p:oleObj>
              </mc:Choice>
              <mc:Fallback>
                <p:oleObj name="Documento" r:id="rId3" imgW="5328859" imgH="2324853" progId="Word.Document.12">
                  <p:embed/>
                  <p:pic>
                    <p:nvPicPr>
                      <p:cNvPr id="0" name=""/>
                      <p:cNvPicPr/>
                      <p:nvPr/>
                    </p:nvPicPr>
                    <p:blipFill>
                      <a:blip r:embed="rId4"/>
                      <a:stretch>
                        <a:fillRect/>
                      </a:stretch>
                    </p:blipFill>
                    <p:spPr>
                      <a:xfrm>
                        <a:off x="1211450" y="403491"/>
                        <a:ext cx="6780553" cy="2521453"/>
                      </a:xfrm>
                      <a:prstGeom prst="rect">
                        <a:avLst/>
                      </a:prstGeom>
                    </p:spPr>
                  </p:pic>
                </p:oleObj>
              </mc:Fallback>
            </mc:AlternateContent>
          </a:graphicData>
        </a:graphic>
      </p:graphicFrame>
      <p:graphicFrame>
        <p:nvGraphicFramePr>
          <p:cNvPr id="3" name="2 Objeto"/>
          <p:cNvGraphicFramePr>
            <a:graphicFrameLocks noChangeAspect="1"/>
          </p:cNvGraphicFramePr>
          <p:nvPr>
            <p:extLst>
              <p:ext uri="{D42A27DB-BD31-4B8C-83A1-F6EECF244321}">
                <p14:modId xmlns:p14="http://schemas.microsoft.com/office/powerpoint/2010/main" val="818260388"/>
              </p:ext>
            </p:extLst>
          </p:nvPr>
        </p:nvGraphicFramePr>
        <p:xfrm>
          <a:off x="1145343" y="3168511"/>
          <a:ext cx="6912768" cy="2636753"/>
        </p:xfrm>
        <a:graphic>
          <a:graphicData uri="http://schemas.openxmlformats.org/presentationml/2006/ole">
            <mc:AlternateContent xmlns:mc="http://schemas.openxmlformats.org/markup-compatibility/2006">
              <mc:Choice xmlns:v="urn:schemas-microsoft-com:vml" Requires="v">
                <p:oleObj spid="_x0000_s5207" name="Documento" r:id="rId5" imgW="5328859" imgH="2540164" progId="Word.Document.12">
                  <p:embed/>
                </p:oleObj>
              </mc:Choice>
              <mc:Fallback>
                <p:oleObj name="Documento" r:id="rId5" imgW="5328859" imgH="2540164" progId="Word.Document.12">
                  <p:embed/>
                  <p:pic>
                    <p:nvPicPr>
                      <p:cNvPr id="0" name=""/>
                      <p:cNvPicPr/>
                      <p:nvPr/>
                    </p:nvPicPr>
                    <p:blipFill>
                      <a:blip r:embed="rId6"/>
                      <a:stretch>
                        <a:fillRect/>
                      </a:stretch>
                    </p:blipFill>
                    <p:spPr>
                      <a:xfrm>
                        <a:off x="1145343" y="3168511"/>
                        <a:ext cx="6912768" cy="2636753"/>
                      </a:xfrm>
                      <a:prstGeom prst="rect">
                        <a:avLst/>
                      </a:prstGeom>
                    </p:spPr>
                  </p:pic>
                </p:oleObj>
              </mc:Fallback>
            </mc:AlternateContent>
          </a:graphicData>
        </a:graphic>
      </p:graphicFrame>
      <p:sp>
        <p:nvSpPr>
          <p:cNvPr id="5" name="4 CuadroTexto"/>
          <p:cNvSpPr txBox="1"/>
          <p:nvPr/>
        </p:nvSpPr>
        <p:spPr>
          <a:xfrm>
            <a:off x="29727" y="2640450"/>
            <a:ext cx="9144000" cy="523220"/>
          </a:xfrm>
          <a:prstGeom prst="rect">
            <a:avLst/>
          </a:prstGeom>
          <a:noFill/>
        </p:spPr>
        <p:txBody>
          <a:bodyPr wrap="square" rtlCol="0">
            <a:spAutoFit/>
          </a:bodyPr>
          <a:lstStyle/>
          <a:p>
            <a:pPr algn="ctr"/>
            <a:r>
              <a:rPr lang="es-EC" sz="2800" dirty="0" smtClean="0">
                <a:solidFill>
                  <a:schemeClr val="bg2">
                    <a:lumMod val="75000"/>
                  </a:schemeClr>
                </a:solidFill>
                <a:latin typeface="Franklin Gothic Heavy" panose="020B0903020102020204" pitchFamily="34" charset="0"/>
              </a:rPr>
              <a:t>pH y temperatura a los 56 días</a:t>
            </a:r>
            <a:endParaRPr lang="es-EC" sz="2800" dirty="0">
              <a:solidFill>
                <a:schemeClr val="bg2">
                  <a:lumMod val="75000"/>
                </a:schemeClr>
              </a:solidFill>
              <a:latin typeface="Franklin Gothic Heavy" panose="020B0903020102020204" pitchFamily="34" charset="0"/>
            </a:endParaRPr>
          </a:p>
        </p:txBody>
      </p:sp>
      <p:sp>
        <p:nvSpPr>
          <p:cNvPr id="6" name="5 CuadroTexto"/>
          <p:cNvSpPr txBox="1"/>
          <p:nvPr/>
        </p:nvSpPr>
        <p:spPr>
          <a:xfrm>
            <a:off x="746415" y="5941274"/>
            <a:ext cx="7858033" cy="584775"/>
          </a:xfrm>
          <a:prstGeom prst="rect">
            <a:avLst/>
          </a:prstGeom>
          <a:solidFill>
            <a:schemeClr val="accent1">
              <a:lumMod val="40000"/>
              <a:lumOff val="60000"/>
            </a:schemeClr>
          </a:solidFill>
        </p:spPr>
        <p:txBody>
          <a:bodyPr wrap="square" rtlCol="0">
            <a:spAutoFit/>
          </a:bodyPr>
          <a:lstStyle/>
          <a:p>
            <a:r>
              <a:rPr lang="es-EC" sz="1600" b="1" dirty="0" smtClean="0"/>
              <a:t>pH + (6,25-8,55) </a:t>
            </a:r>
            <a:r>
              <a:rPr lang="es-EC" sz="1600" b="1" dirty="0" err="1"/>
              <a:t>Carr</a:t>
            </a:r>
            <a:r>
              <a:rPr lang="es-EC" sz="1600" b="1" dirty="0"/>
              <a:t> </a:t>
            </a:r>
            <a:r>
              <a:rPr lang="es-EC" sz="1600" b="1" i="1" dirty="0"/>
              <a:t>et al</a:t>
            </a:r>
            <a:r>
              <a:rPr lang="es-EC" sz="1600" b="1" dirty="0"/>
              <a:t>., (</a:t>
            </a:r>
            <a:r>
              <a:rPr lang="es-EC" sz="1600" b="1" dirty="0" smtClean="0"/>
              <a:t>2002), Ramírez </a:t>
            </a:r>
            <a:r>
              <a:rPr lang="es-EC" sz="1600" b="1" i="1" dirty="0"/>
              <a:t>et al</a:t>
            </a:r>
            <a:r>
              <a:rPr lang="es-EC" sz="1600" b="1" dirty="0"/>
              <a:t>., (2002</a:t>
            </a:r>
            <a:r>
              <a:rPr lang="es-EC" sz="1600" b="1" dirty="0" smtClean="0"/>
              <a:t>); </a:t>
            </a:r>
            <a:r>
              <a:rPr lang="es-EC" sz="1600" b="1" dirty="0"/>
              <a:t>Cárdenas (2003</a:t>
            </a:r>
            <a:r>
              <a:rPr lang="es-EC" sz="1600" b="1" dirty="0" smtClean="0"/>
              <a:t>)</a:t>
            </a:r>
          </a:p>
          <a:p>
            <a:r>
              <a:rPr lang="es-EC" sz="1600" b="1" dirty="0" smtClean="0"/>
              <a:t>°C+ (29,5) </a:t>
            </a:r>
            <a:r>
              <a:rPr lang="es-EC" sz="1600" b="1" dirty="0"/>
              <a:t>Ramírez </a:t>
            </a:r>
            <a:r>
              <a:rPr lang="es-EC" sz="1600" b="1" i="1" dirty="0"/>
              <a:t>et al</a:t>
            </a:r>
            <a:r>
              <a:rPr lang="es-EC" sz="1600" b="1" dirty="0"/>
              <a:t>., (2002)</a:t>
            </a:r>
          </a:p>
        </p:txBody>
      </p:sp>
    </p:spTree>
    <p:extLst>
      <p:ext uri="{BB962C8B-B14F-4D97-AF65-F5344CB8AC3E}">
        <p14:creationId xmlns:p14="http://schemas.microsoft.com/office/powerpoint/2010/main" val="4150902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2618909"/>
            <a:ext cx="8280920" cy="954107"/>
          </a:xfrm>
          <a:prstGeom prst="rect">
            <a:avLst/>
          </a:prstGeom>
          <a:noFill/>
          <a:ln>
            <a:noFill/>
          </a:ln>
        </p:spPr>
        <p:txBody>
          <a:bodyPr wrap="square">
            <a:spAutoFit/>
          </a:bodyPr>
          <a:lstStyle/>
          <a:p>
            <a:pPr algn="ctr"/>
            <a:r>
              <a:rPr lang="es-EC" sz="2800" dirty="0">
                <a:solidFill>
                  <a:schemeClr val="bg2">
                    <a:lumMod val="50000"/>
                  </a:schemeClr>
                </a:solidFill>
                <a:latin typeface="Franklin Gothic Heavy" panose="020B0903020102020204" pitchFamily="34" charset="0"/>
                <a:ea typeface="Calibri"/>
              </a:rPr>
              <a:t>Análisis del crecimiento microbiano en los </a:t>
            </a:r>
            <a:r>
              <a:rPr lang="es-EC" sz="2800" dirty="0" err="1">
                <a:solidFill>
                  <a:schemeClr val="bg2">
                    <a:lumMod val="50000"/>
                  </a:schemeClr>
                </a:solidFill>
                <a:latin typeface="Franklin Gothic Heavy" panose="020B0903020102020204" pitchFamily="34" charset="0"/>
                <a:ea typeface="Calibri"/>
              </a:rPr>
              <a:t>microsilos</a:t>
            </a:r>
            <a:r>
              <a:rPr lang="es-EC" sz="2800" dirty="0">
                <a:solidFill>
                  <a:schemeClr val="bg2">
                    <a:lumMod val="50000"/>
                  </a:schemeClr>
                </a:solidFill>
                <a:latin typeface="Franklin Gothic Heavy" panose="020B0903020102020204" pitchFamily="34" charset="0"/>
                <a:ea typeface="Calibri"/>
              </a:rPr>
              <a:t> en la panca de arroz (</a:t>
            </a:r>
            <a:r>
              <a:rPr lang="es-EC" sz="2800" i="1" dirty="0" err="1">
                <a:solidFill>
                  <a:schemeClr val="bg2">
                    <a:lumMod val="50000"/>
                  </a:schemeClr>
                </a:solidFill>
                <a:latin typeface="Franklin Gothic Heavy" panose="020B0903020102020204" pitchFamily="34" charset="0"/>
                <a:ea typeface="Calibri"/>
              </a:rPr>
              <a:t>Oryza</a:t>
            </a:r>
            <a:r>
              <a:rPr lang="es-EC" sz="2800" i="1" dirty="0">
                <a:solidFill>
                  <a:schemeClr val="bg2">
                    <a:lumMod val="50000"/>
                  </a:schemeClr>
                </a:solidFill>
                <a:latin typeface="Franklin Gothic Heavy" panose="020B0903020102020204" pitchFamily="34" charset="0"/>
                <a:ea typeface="Calibri"/>
              </a:rPr>
              <a:t> sativa</a:t>
            </a:r>
            <a:r>
              <a:rPr lang="es-EC" sz="2800" dirty="0">
                <a:solidFill>
                  <a:schemeClr val="bg2">
                    <a:lumMod val="50000"/>
                  </a:schemeClr>
                </a:solidFill>
                <a:latin typeface="Franklin Gothic Heavy" panose="020B0903020102020204" pitchFamily="34" charset="0"/>
                <a:ea typeface="Calibri"/>
              </a:rPr>
              <a:t> L.) </a:t>
            </a:r>
            <a:endParaRPr lang="es-EC" sz="2800" dirty="0">
              <a:solidFill>
                <a:schemeClr val="bg2">
                  <a:lumMod val="50000"/>
                </a:schemeClr>
              </a:solidFill>
              <a:latin typeface="Franklin Gothic Heavy" panose="020B0903020102020204" pitchFamily="34" charset="0"/>
            </a:endParaRPr>
          </a:p>
        </p:txBody>
      </p:sp>
    </p:spTree>
    <p:extLst>
      <p:ext uri="{BB962C8B-B14F-4D97-AF65-F5344CB8AC3E}">
        <p14:creationId xmlns:p14="http://schemas.microsoft.com/office/powerpoint/2010/main" val="32435017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2794455481"/>
              </p:ext>
            </p:extLst>
          </p:nvPr>
        </p:nvGraphicFramePr>
        <p:xfrm>
          <a:off x="603778" y="1484784"/>
          <a:ext cx="7936443" cy="3672408"/>
        </p:xfrm>
        <a:graphic>
          <a:graphicData uri="http://schemas.openxmlformats.org/presentationml/2006/ole">
            <mc:AlternateContent xmlns:mc="http://schemas.openxmlformats.org/markup-compatibility/2006">
              <mc:Choice xmlns:v="urn:schemas-microsoft-com:vml" Requires="v">
                <p:oleObj spid="_x0000_s6187" name="Documento" r:id="rId3" imgW="5328859" imgH="2321252" progId="Word.Document.12">
                  <p:embed/>
                </p:oleObj>
              </mc:Choice>
              <mc:Fallback>
                <p:oleObj name="Documento" r:id="rId3" imgW="5328859" imgH="2321252" progId="Word.Document.12">
                  <p:embed/>
                  <p:pic>
                    <p:nvPicPr>
                      <p:cNvPr id="0" name=""/>
                      <p:cNvPicPr/>
                      <p:nvPr/>
                    </p:nvPicPr>
                    <p:blipFill>
                      <a:blip r:embed="rId4"/>
                      <a:stretch>
                        <a:fillRect/>
                      </a:stretch>
                    </p:blipFill>
                    <p:spPr>
                      <a:xfrm>
                        <a:off x="603778" y="1484784"/>
                        <a:ext cx="7936443" cy="3672408"/>
                      </a:xfrm>
                      <a:prstGeom prst="rect">
                        <a:avLst/>
                      </a:prstGeom>
                    </p:spPr>
                  </p:pic>
                </p:oleObj>
              </mc:Fallback>
            </mc:AlternateContent>
          </a:graphicData>
        </a:graphic>
      </p:graphicFrame>
      <p:sp>
        <p:nvSpPr>
          <p:cNvPr id="3" name="2 Rectángulo"/>
          <p:cNvSpPr/>
          <p:nvPr/>
        </p:nvSpPr>
        <p:spPr>
          <a:xfrm>
            <a:off x="0" y="548680"/>
            <a:ext cx="9144000" cy="738664"/>
          </a:xfrm>
          <a:prstGeom prst="rect">
            <a:avLst/>
          </a:prstGeom>
          <a:noFill/>
          <a:ln>
            <a:noFill/>
          </a:ln>
        </p:spPr>
        <p:txBody>
          <a:bodyPr wrap="square">
            <a:spAutoFit/>
          </a:bodyPr>
          <a:lstStyle/>
          <a:p>
            <a:pPr algn="ctr"/>
            <a:r>
              <a:rPr lang="es-EC" sz="2800" dirty="0" err="1" smtClean="0">
                <a:solidFill>
                  <a:schemeClr val="bg2">
                    <a:lumMod val="50000"/>
                  </a:schemeClr>
                </a:solidFill>
                <a:latin typeface="Franklin Gothic Heavy" panose="020B0903020102020204" pitchFamily="34" charset="0"/>
                <a:ea typeface="Calibri"/>
              </a:rPr>
              <a:t>MRS</a:t>
            </a:r>
            <a:endParaRPr lang="es-EC" sz="2800" dirty="0" smtClean="0">
              <a:solidFill>
                <a:schemeClr val="bg2">
                  <a:lumMod val="50000"/>
                </a:schemeClr>
              </a:solidFill>
              <a:latin typeface="Franklin Gothic Heavy" panose="020B0903020102020204" pitchFamily="34" charset="0"/>
              <a:ea typeface="Calibri"/>
            </a:endParaRPr>
          </a:p>
          <a:p>
            <a:pPr algn="ctr"/>
            <a:r>
              <a:rPr lang="es-EC" sz="1400" dirty="0" smtClean="0">
                <a:solidFill>
                  <a:schemeClr val="bg2">
                    <a:lumMod val="50000"/>
                  </a:schemeClr>
                </a:solidFill>
                <a:latin typeface="Franklin Gothic Heavy" panose="020B0903020102020204" pitchFamily="34" charset="0"/>
              </a:rPr>
              <a:t>(</a:t>
            </a:r>
            <a:r>
              <a:rPr lang="en-US" sz="1400" dirty="0">
                <a:latin typeface="Franklin Gothic Heavy" panose="020B0903020102020204" pitchFamily="34" charset="0"/>
              </a:rPr>
              <a:t>Man, </a:t>
            </a:r>
            <a:r>
              <a:rPr lang="en-US" sz="1400" dirty="0" err="1">
                <a:latin typeface="Franklin Gothic Heavy" panose="020B0903020102020204" pitchFamily="34" charset="0"/>
              </a:rPr>
              <a:t>Rogosa</a:t>
            </a:r>
            <a:r>
              <a:rPr lang="en-US" sz="1400" dirty="0">
                <a:latin typeface="Franklin Gothic Heavy" panose="020B0903020102020204" pitchFamily="34" charset="0"/>
              </a:rPr>
              <a:t>, </a:t>
            </a:r>
            <a:r>
              <a:rPr lang="en-US" sz="1400" dirty="0" smtClean="0">
                <a:latin typeface="Franklin Gothic Heavy" panose="020B0903020102020204" pitchFamily="34" charset="0"/>
              </a:rPr>
              <a:t>Sharpe)</a:t>
            </a:r>
            <a:endParaRPr lang="es-EC" sz="1400" dirty="0">
              <a:solidFill>
                <a:schemeClr val="bg2">
                  <a:lumMod val="50000"/>
                </a:schemeClr>
              </a:solidFill>
              <a:latin typeface="Franklin Gothic Heavy" panose="020B0903020102020204" pitchFamily="34" charset="0"/>
            </a:endParaRPr>
          </a:p>
        </p:txBody>
      </p:sp>
      <p:sp>
        <p:nvSpPr>
          <p:cNvPr id="4" name="3 CuadroTexto"/>
          <p:cNvSpPr txBox="1"/>
          <p:nvPr/>
        </p:nvSpPr>
        <p:spPr>
          <a:xfrm>
            <a:off x="827584" y="4811734"/>
            <a:ext cx="8064896" cy="1169551"/>
          </a:xfrm>
          <a:prstGeom prst="rect">
            <a:avLst/>
          </a:prstGeom>
          <a:solidFill>
            <a:schemeClr val="accent1">
              <a:lumMod val="40000"/>
              <a:lumOff val="60000"/>
            </a:schemeClr>
          </a:solidFill>
        </p:spPr>
        <p:txBody>
          <a:bodyPr wrap="square" rtlCol="0">
            <a:spAutoFit/>
          </a:bodyPr>
          <a:lstStyle/>
          <a:p>
            <a:r>
              <a:rPr lang="es-EC" sz="1400" dirty="0" err="1" smtClean="0"/>
              <a:t>BAL</a:t>
            </a:r>
            <a:r>
              <a:rPr lang="es-EC" sz="1400" dirty="0" smtClean="0"/>
              <a:t>+</a:t>
            </a:r>
            <a:r>
              <a:rPr lang="es-EC" sz="1400" dirty="0"/>
              <a:t>(Triana </a:t>
            </a:r>
            <a:r>
              <a:rPr lang="es-EC" sz="1400" i="1" dirty="0"/>
              <a:t>et al.</a:t>
            </a:r>
            <a:r>
              <a:rPr lang="es-EC" sz="1400" dirty="0"/>
              <a:t>, 2014</a:t>
            </a:r>
            <a:r>
              <a:rPr lang="es-EC" sz="1400" dirty="0" smtClean="0"/>
              <a:t>)</a:t>
            </a:r>
          </a:p>
          <a:p>
            <a:r>
              <a:rPr lang="es-EC" sz="1400" dirty="0" err="1"/>
              <a:t>Bolsen</a:t>
            </a:r>
            <a:r>
              <a:rPr lang="es-EC" sz="1400" dirty="0"/>
              <a:t> </a:t>
            </a:r>
            <a:r>
              <a:rPr lang="es-EC" sz="1400" i="1" dirty="0"/>
              <a:t>et al.,</a:t>
            </a:r>
            <a:r>
              <a:rPr lang="es-EC" sz="1400" dirty="0"/>
              <a:t> (1995)</a:t>
            </a:r>
            <a:r>
              <a:rPr lang="es-ES" sz="1400" dirty="0"/>
              <a:t> </a:t>
            </a:r>
            <a:r>
              <a:rPr lang="es-ES" sz="1400" dirty="0" smtClean="0"/>
              <a:t>la </a:t>
            </a:r>
            <a:r>
              <a:rPr lang="es-ES" sz="1400" dirty="0"/>
              <a:t>adición de amoníaco reduce la cantidad </a:t>
            </a:r>
            <a:r>
              <a:rPr lang="es-ES" sz="1400" dirty="0" smtClean="0"/>
              <a:t>de </a:t>
            </a:r>
            <a:r>
              <a:rPr lang="es-ES" sz="1400" dirty="0" err="1" smtClean="0"/>
              <a:t>BAL</a:t>
            </a:r>
            <a:r>
              <a:rPr lang="es-ES" sz="1400" dirty="0" smtClean="0"/>
              <a:t>.</a:t>
            </a:r>
          </a:p>
          <a:p>
            <a:r>
              <a:rPr lang="es-EC" sz="1400" dirty="0" err="1"/>
              <a:t>Tobía</a:t>
            </a:r>
            <a:r>
              <a:rPr lang="es-EC" sz="1400" dirty="0"/>
              <a:t> </a:t>
            </a:r>
            <a:r>
              <a:rPr lang="es-EC" sz="1400" i="1" dirty="0"/>
              <a:t>et </a:t>
            </a:r>
            <a:r>
              <a:rPr lang="es-EC" sz="1400" i="1" dirty="0" err="1"/>
              <a:t>al.,</a:t>
            </a:r>
            <a:r>
              <a:rPr lang="es-EC" sz="1400" dirty="0" err="1"/>
              <a:t>2003</a:t>
            </a:r>
            <a:r>
              <a:rPr lang="es-EC" sz="1400" dirty="0" smtClean="0"/>
              <a:t>), </a:t>
            </a:r>
            <a:r>
              <a:rPr lang="es-EC" sz="1400" dirty="0" err="1" smtClean="0"/>
              <a:t>BAL</a:t>
            </a:r>
            <a:r>
              <a:rPr lang="es-EC" sz="1400" dirty="0" smtClean="0"/>
              <a:t> </a:t>
            </a:r>
            <a:r>
              <a:rPr lang="es-EC" sz="1400" dirty="0"/>
              <a:t>estimulantes de la fermentación e inhibidores del deterioro </a:t>
            </a:r>
            <a:r>
              <a:rPr lang="es-EC" sz="1400" dirty="0" err="1" smtClean="0"/>
              <a:t>Ae</a:t>
            </a:r>
            <a:r>
              <a:rPr lang="es-EC" sz="1400" dirty="0" smtClean="0"/>
              <a:t>.</a:t>
            </a:r>
          </a:p>
          <a:p>
            <a:r>
              <a:rPr lang="es-EC" sz="1400" dirty="0" err="1" smtClean="0"/>
              <a:t>Pahlow</a:t>
            </a:r>
            <a:r>
              <a:rPr lang="es-EC" sz="1400" dirty="0" smtClean="0"/>
              <a:t> </a:t>
            </a:r>
            <a:r>
              <a:rPr lang="es-EC" sz="1400" i="1" dirty="0"/>
              <a:t>et al</a:t>
            </a:r>
            <a:r>
              <a:rPr lang="es-EC" sz="1400" dirty="0"/>
              <a:t>., </a:t>
            </a:r>
            <a:r>
              <a:rPr lang="es-EC" sz="1400" dirty="0" smtClean="0"/>
              <a:t>(2003), </a:t>
            </a:r>
            <a:r>
              <a:rPr lang="es-EC" sz="1400" dirty="0" err="1" smtClean="0"/>
              <a:t>BAL</a:t>
            </a:r>
            <a:r>
              <a:rPr lang="es-EC" sz="1400" dirty="0" smtClean="0"/>
              <a:t> acidificación </a:t>
            </a:r>
            <a:r>
              <a:rPr lang="es-EC" sz="1400" dirty="0"/>
              <a:t>adecuada del ensilado para frenar el crecimiento microorganismos </a:t>
            </a:r>
            <a:r>
              <a:rPr lang="es-EC" sz="1400" dirty="0" smtClean="0"/>
              <a:t>indeseables.</a:t>
            </a:r>
            <a:endParaRPr lang="es-EC" dirty="0"/>
          </a:p>
        </p:txBody>
      </p:sp>
    </p:spTree>
    <p:extLst>
      <p:ext uri="{BB962C8B-B14F-4D97-AF65-F5344CB8AC3E}">
        <p14:creationId xmlns:p14="http://schemas.microsoft.com/office/powerpoint/2010/main" val="23258730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528" y="1111279"/>
            <a:ext cx="3552651" cy="2042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244" y="3153450"/>
            <a:ext cx="3641363" cy="181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70" b="100000" l="17000" r="100000"/>
                    </a14:imgEffect>
                  </a14:imgLayer>
                </a14:imgProps>
              </a:ext>
              <a:ext uri="{28A0092B-C50C-407E-A947-70E740481C1C}">
                <a14:useLocalDpi xmlns:a14="http://schemas.microsoft.com/office/drawing/2010/main" val="0"/>
              </a:ext>
            </a:extLst>
          </a:blip>
          <a:srcRect l="17774"/>
          <a:stretch/>
        </p:blipFill>
        <p:spPr bwMode="auto">
          <a:xfrm>
            <a:off x="5426029" y="1096751"/>
            <a:ext cx="3620482" cy="3944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6588225" y="2102958"/>
            <a:ext cx="2016224" cy="954107"/>
          </a:xfrm>
          <a:prstGeom prst="rect">
            <a:avLst/>
          </a:prstGeom>
        </p:spPr>
        <p:txBody>
          <a:bodyPr wrap="square">
            <a:spAutoFit/>
          </a:bodyPr>
          <a:lstStyle/>
          <a:p>
            <a:r>
              <a:rPr lang="es-EC" sz="1400" dirty="0">
                <a:solidFill>
                  <a:prstClr val="black"/>
                </a:solidFill>
                <a:latin typeface="Franklin Gothic Heavy" panose="020B0903020102020204" pitchFamily="34" charset="0"/>
                <a:cs typeface="Times New Roman" panose="02020603050405020304" pitchFamily="18" charset="0"/>
              </a:rPr>
              <a:t>2013 (414.146,00 ha) a nivel nacional</a:t>
            </a:r>
          </a:p>
          <a:p>
            <a:r>
              <a:rPr lang="es-EC" sz="1400" dirty="0">
                <a:solidFill>
                  <a:prstClr val="black"/>
                </a:solidFill>
                <a:latin typeface="Franklin Gothic Heavy" panose="020B0903020102020204" pitchFamily="34" charset="0"/>
                <a:cs typeface="Times New Roman" panose="02020603050405020304" pitchFamily="18" charset="0"/>
              </a:rPr>
              <a:t>27,65% Los Ríos (114.545,00 ha)</a:t>
            </a:r>
          </a:p>
        </p:txBody>
      </p:sp>
      <p:pic>
        <p:nvPicPr>
          <p:cNvPr id="7" name="Imagen 1"/>
          <p:cNvPicPr>
            <a:picLocks noChangeAspect="1"/>
          </p:cNvPicPr>
          <p:nvPr/>
        </p:nvPicPr>
        <p:blipFill>
          <a:blip r:embed="rId6"/>
          <a:stretch>
            <a:fillRect/>
          </a:stretch>
        </p:blipFill>
        <p:spPr>
          <a:xfrm>
            <a:off x="3131841" y="4970788"/>
            <a:ext cx="3456384" cy="1903710"/>
          </a:xfrm>
          <a:prstGeom prst="rect">
            <a:avLst/>
          </a:prstGeom>
        </p:spPr>
      </p:pic>
      <p:sp>
        <p:nvSpPr>
          <p:cNvPr id="3" name="2 CuadroTexto"/>
          <p:cNvSpPr txBox="1"/>
          <p:nvPr/>
        </p:nvSpPr>
        <p:spPr>
          <a:xfrm>
            <a:off x="3079350" y="6133678"/>
            <a:ext cx="3452728" cy="738664"/>
          </a:xfrm>
          <a:prstGeom prst="rect">
            <a:avLst/>
          </a:prstGeom>
          <a:noFill/>
        </p:spPr>
        <p:txBody>
          <a:bodyPr wrap="square" rtlCol="0">
            <a:spAutoFit/>
          </a:bodyPr>
          <a:lstStyle/>
          <a:p>
            <a:pPr algn="ctr"/>
            <a:r>
              <a:rPr lang="es-EC" sz="1400" dirty="0">
                <a:solidFill>
                  <a:prstClr val="white"/>
                </a:solidFill>
                <a:latin typeface="Franklin Gothic Heavy" panose="020B0903020102020204" pitchFamily="34" charset="0"/>
              </a:rPr>
              <a:t>3736.05 millones TM (arroz, maíz, trigo, café, algodón, caña)</a:t>
            </a:r>
          </a:p>
          <a:p>
            <a:pPr algn="ctr"/>
            <a:r>
              <a:rPr lang="es-EC" sz="1400" dirty="0">
                <a:solidFill>
                  <a:prstClr val="white"/>
                </a:solidFill>
                <a:latin typeface="Franklin Gothic Heavy" panose="020B0903020102020204" pitchFamily="34" charset="0"/>
              </a:rPr>
              <a:t>698.10 millones de TM (arroz).</a:t>
            </a:r>
          </a:p>
        </p:txBody>
      </p:sp>
      <p:pic>
        <p:nvPicPr>
          <p:cNvPr id="12293" name="Picture 5" descr="C:\Users\dell inspiron\Pictures\ALBUMNES\ALEX\MIAS\TRABAJO\MOCACHE\DSCN603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9612" b="12243"/>
          <a:stretch/>
        </p:blipFill>
        <p:spPr bwMode="auto">
          <a:xfrm>
            <a:off x="6532077" y="4970788"/>
            <a:ext cx="2611923" cy="1901554"/>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C:\Users\dell inspiron\Pictures\ALBUMNES\ALEX\MIAS\kealex fotos selec\DSCN421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9085"/>
          <a:stretch/>
        </p:blipFill>
        <p:spPr bwMode="auto">
          <a:xfrm>
            <a:off x="-2208" y="4970788"/>
            <a:ext cx="3134048" cy="1901554"/>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730496" y="472080"/>
            <a:ext cx="6027850" cy="646331"/>
          </a:xfrm>
          <a:prstGeom prst="rect">
            <a:avLst/>
          </a:prstGeom>
          <a:noFill/>
        </p:spPr>
        <p:txBody>
          <a:bodyPr wrap="square" rtlCol="0">
            <a:spAutoFit/>
          </a:bodyPr>
          <a:lstStyle/>
          <a:p>
            <a:pPr algn="ctr"/>
            <a:r>
              <a:rPr lang="es-EC" sz="3600" b="1" dirty="0">
                <a:solidFill>
                  <a:schemeClr val="bg2">
                    <a:lumMod val="50000"/>
                  </a:schemeClr>
                </a:solidFill>
                <a:latin typeface="Franklin Gothic Heavy" panose="020B0903020102020204" pitchFamily="34" charset="0"/>
              </a:rPr>
              <a:t>PROBLEMÁTICA</a:t>
            </a:r>
          </a:p>
        </p:txBody>
      </p:sp>
    </p:spTree>
    <p:extLst>
      <p:ext uri="{BB962C8B-B14F-4D97-AF65-F5344CB8AC3E}">
        <p14:creationId xmlns:p14="http://schemas.microsoft.com/office/powerpoint/2010/main" val="26818283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1841449272"/>
              </p:ext>
            </p:extLst>
          </p:nvPr>
        </p:nvGraphicFramePr>
        <p:xfrm>
          <a:off x="416207" y="1484784"/>
          <a:ext cx="8311586" cy="3960440"/>
        </p:xfrm>
        <a:graphic>
          <a:graphicData uri="http://schemas.openxmlformats.org/presentationml/2006/ole">
            <mc:AlternateContent xmlns:mc="http://schemas.openxmlformats.org/markup-compatibility/2006">
              <mc:Choice xmlns:v="urn:schemas-microsoft-com:vml" Requires="v">
                <p:oleObj spid="_x0000_s7211" name="Documento" r:id="rId3" imgW="5335340" imgH="2185153" progId="Word.Document.12">
                  <p:embed/>
                </p:oleObj>
              </mc:Choice>
              <mc:Fallback>
                <p:oleObj name="Documento" r:id="rId3" imgW="5335340" imgH="2185153" progId="Word.Document.12">
                  <p:embed/>
                  <p:pic>
                    <p:nvPicPr>
                      <p:cNvPr id="0" name=""/>
                      <p:cNvPicPr/>
                      <p:nvPr/>
                    </p:nvPicPr>
                    <p:blipFill>
                      <a:blip r:embed="rId4"/>
                      <a:stretch>
                        <a:fillRect/>
                      </a:stretch>
                    </p:blipFill>
                    <p:spPr>
                      <a:xfrm>
                        <a:off x="416207" y="1484784"/>
                        <a:ext cx="8311586" cy="3960440"/>
                      </a:xfrm>
                      <a:prstGeom prst="rect">
                        <a:avLst/>
                      </a:prstGeom>
                    </p:spPr>
                  </p:pic>
                </p:oleObj>
              </mc:Fallback>
            </mc:AlternateContent>
          </a:graphicData>
        </a:graphic>
      </p:graphicFrame>
      <p:sp>
        <p:nvSpPr>
          <p:cNvPr id="3" name="2 Rectángulo"/>
          <p:cNvSpPr/>
          <p:nvPr/>
        </p:nvSpPr>
        <p:spPr>
          <a:xfrm>
            <a:off x="0" y="620688"/>
            <a:ext cx="9144000" cy="523220"/>
          </a:xfrm>
          <a:prstGeom prst="rect">
            <a:avLst/>
          </a:prstGeom>
          <a:noFill/>
          <a:ln>
            <a:noFill/>
          </a:ln>
        </p:spPr>
        <p:txBody>
          <a:bodyPr wrap="square">
            <a:spAutoFit/>
          </a:bodyPr>
          <a:lstStyle/>
          <a:p>
            <a:pPr algn="ctr"/>
            <a:r>
              <a:rPr lang="es-EC" sz="2800" dirty="0" smtClean="0">
                <a:solidFill>
                  <a:schemeClr val="bg2">
                    <a:lumMod val="50000"/>
                  </a:schemeClr>
                </a:solidFill>
                <a:latin typeface="Franklin Gothic Heavy" panose="020B0903020102020204" pitchFamily="34" charset="0"/>
                <a:ea typeface="Calibri"/>
              </a:rPr>
              <a:t>AGAR NUTRIENTE</a:t>
            </a:r>
            <a:endParaRPr lang="es-EC" sz="2800" dirty="0">
              <a:solidFill>
                <a:schemeClr val="bg2">
                  <a:lumMod val="50000"/>
                </a:schemeClr>
              </a:solidFill>
              <a:latin typeface="Franklin Gothic Heavy" panose="020B0903020102020204" pitchFamily="34" charset="0"/>
            </a:endParaRPr>
          </a:p>
        </p:txBody>
      </p:sp>
      <p:sp>
        <p:nvSpPr>
          <p:cNvPr id="4" name="3 CuadroTexto"/>
          <p:cNvSpPr txBox="1"/>
          <p:nvPr/>
        </p:nvSpPr>
        <p:spPr>
          <a:xfrm>
            <a:off x="395536" y="5646230"/>
            <a:ext cx="8568952" cy="954107"/>
          </a:xfrm>
          <a:prstGeom prst="rect">
            <a:avLst/>
          </a:prstGeom>
          <a:solidFill>
            <a:schemeClr val="accent1">
              <a:lumMod val="40000"/>
              <a:lumOff val="60000"/>
            </a:schemeClr>
          </a:solidFill>
        </p:spPr>
        <p:txBody>
          <a:bodyPr wrap="square" rtlCol="0">
            <a:spAutoFit/>
          </a:bodyPr>
          <a:lstStyle/>
          <a:p>
            <a:r>
              <a:rPr lang="es-EC" sz="1400" dirty="0" err="1"/>
              <a:t>Stefanie</a:t>
            </a:r>
            <a:r>
              <a:rPr lang="es-EC" sz="1400" dirty="0"/>
              <a:t> </a:t>
            </a:r>
            <a:r>
              <a:rPr lang="es-EC" sz="1400" i="1" dirty="0"/>
              <a:t>et al</a:t>
            </a:r>
            <a:r>
              <a:rPr lang="es-EC" sz="1400" dirty="0"/>
              <a:t>. (2001), </a:t>
            </a:r>
            <a:r>
              <a:rPr lang="es-EC" sz="1400" dirty="0" smtClean="0"/>
              <a:t>uso </a:t>
            </a:r>
            <a:r>
              <a:rPr lang="es-EC" sz="1400" dirty="0"/>
              <a:t>del substrato, influirán en forma decisiva </a:t>
            </a:r>
            <a:r>
              <a:rPr lang="es-EC" sz="1400" dirty="0" smtClean="0"/>
              <a:t>durante </a:t>
            </a:r>
            <a:r>
              <a:rPr lang="es-EC" sz="1400" dirty="0"/>
              <a:t>la fermentación del ensilaje</a:t>
            </a:r>
            <a:r>
              <a:rPr lang="es-EC" sz="1400" dirty="0" smtClean="0"/>
              <a:t>.</a:t>
            </a:r>
          </a:p>
          <a:p>
            <a:r>
              <a:rPr lang="es-EC" sz="1400" dirty="0" smtClean="0"/>
              <a:t>se observa que elevados recuentos de </a:t>
            </a:r>
            <a:r>
              <a:rPr lang="es-EC" sz="1400" dirty="0" err="1" smtClean="0"/>
              <a:t>mesófilos</a:t>
            </a:r>
            <a:r>
              <a:rPr lang="es-EC" sz="1400" dirty="0" smtClean="0"/>
              <a:t> hasta el momento en que se abrieron los silos (</a:t>
            </a:r>
            <a:r>
              <a:rPr lang="es-EC" sz="1400" dirty="0" err="1" smtClean="0"/>
              <a:t>Driehuis</a:t>
            </a:r>
            <a:r>
              <a:rPr lang="es-EC" sz="1400" dirty="0" smtClean="0"/>
              <a:t> </a:t>
            </a:r>
            <a:r>
              <a:rPr lang="es-EC" sz="1400" i="1" dirty="0" smtClean="0"/>
              <a:t>et al</a:t>
            </a:r>
            <a:r>
              <a:rPr lang="es-EC" sz="1400" dirty="0" smtClean="0"/>
              <a:t>., 2001). </a:t>
            </a:r>
            <a:endParaRPr lang="es-EC" sz="1400" dirty="0"/>
          </a:p>
        </p:txBody>
      </p:sp>
    </p:spTree>
    <p:extLst>
      <p:ext uri="{BB962C8B-B14F-4D97-AF65-F5344CB8AC3E}">
        <p14:creationId xmlns:p14="http://schemas.microsoft.com/office/powerpoint/2010/main" val="29489228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2224256995"/>
              </p:ext>
            </p:extLst>
          </p:nvPr>
        </p:nvGraphicFramePr>
        <p:xfrm>
          <a:off x="347350" y="1700808"/>
          <a:ext cx="8401384" cy="4421040"/>
        </p:xfrm>
        <a:graphic>
          <a:graphicData uri="http://schemas.openxmlformats.org/presentationml/2006/ole">
            <mc:AlternateContent xmlns:mc="http://schemas.openxmlformats.org/markup-compatibility/2006">
              <mc:Choice xmlns:v="urn:schemas-microsoft-com:vml" Requires="v">
                <p:oleObj spid="_x0000_s8236" name="Documento" r:id="rId3" imgW="5328859" imgH="2529362" progId="Word.Document.12">
                  <p:embed/>
                </p:oleObj>
              </mc:Choice>
              <mc:Fallback>
                <p:oleObj name="Documento" r:id="rId3" imgW="5328859" imgH="2529362" progId="Word.Document.12">
                  <p:embed/>
                  <p:pic>
                    <p:nvPicPr>
                      <p:cNvPr id="0" name=""/>
                      <p:cNvPicPr/>
                      <p:nvPr/>
                    </p:nvPicPr>
                    <p:blipFill>
                      <a:blip r:embed="rId4"/>
                      <a:stretch>
                        <a:fillRect/>
                      </a:stretch>
                    </p:blipFill>
                    <p:spPr>
                      <a:xfrm>
                        <a:off x="347350" y="1700808"/>
                        <a:ext cx="8401384" cy="4421040"/>
                      </a:xfrm>
                      <a:prstGeom prst="rect">
                        <a:avLst/>
                      </a:prstGeom>
                    </p:spPr>
                  </p:pic>
                </p:oleObj>
              </mc:Fallback>
            </mc:AlternateContent>
          </a:graphicData>
        </a:graphic>
      </p:graphicFrame>
      <p:sp>
        <p:nvSpPr>
          <p:cNvPr id="3" name="2 Rectángulo"/>
          <p:cNvSpPr/>
          <p:nvPr/>
        </p:nvSpPr>
        <p:spPr>
          <a:xfrm>
            <a:off x="-23958" y="666274"/>
            <a:ext cx="9144000" cy="523220"/>
          </a:xfrm>
          <a:prstGeom prst="rect">
            <a:avLst/>
          </a:prstGeom>
          <a:noFill/>
          <a:ln>
            <a:noFill/>
          </a:ln>
        </p:spPr>
        <p:txBody>
          <a:bodyPr wrap="square">
            <a:spAutoFit/>
          </a:bodyPr>
          <a:lstStyle/>
          <a:p>
            <a:pPr algn="ctr"/>
            <a:r>
              <a:rPr lang="es-EC" sz="2800" dirty="0" smtClean="0">
                <a:solidFill>
                  <a:schemeClr val="bg2">
                    <a:lumMod val="50000"/>
                  </a:schemeClr>
                </a:solidFill>
                <a:latin typeface="Franklin Gothic Heavy" panose="020B0903020102020204" pitchFamily="34" charset="0"/>
              </a:rPr>
              <a:t>AGAR </a:t>
            </a:r>
            <a:r>
              <a:rPr lang="es-EC" sz="2800" dirty="0" err="1" smtClean="0">
                <a:solidFill>
                  <a:schemeClr val="bg2">
                    <a:lumMod val="50000"/>
                  </a:schemeClr>
                </a:solidFill>
                <a:latin typeface="Franklin Gothic Heavy" panose="020B0903020102020204" pitchFamily="34" charset="0"/>
              </a:rPr>
              <a:t>SABOURAUD</a:t>
            </a:r>
            <a:r>
              <a:rPr lang="es-EC" sz="2800" dirty="0" smtClean="0">
                <a:solidFill>
                  <a:schemeClr val="bg2">
                    <a:lumMod val="50000"/>
                  </a:schemeClr>
                </a:solidFill>
                <a:latin typeface="Franklin Gothic Heavy" panose="020B0903020102020204" pitchFamily="34" charset="0"/>
              </a:rPr>
              <a:t> </a:t>
            </a:r>
            <a:endParaRPr lang="es-EC" sz="2800" dirty="0">
              <a:solidFill>
                <a:schemeClr val="bg2">
                  <a:lumMod val="50000"/>
                </a:schemeClr>
              </a:solidFill>
              <a:latin typeface="Franklin Gothic Heavy" panose="020B0903020102020204" pitchFamily="34" charset="0"/>
            </a:endParaRPr>
          </a:p>
        </p:txBody>
      </p:sp>
      <p:sp>
        <p:nvSpPr>
          <p:cNvPr id="4" name="3 CuadroTexto"/>
          <p:cNvSpPr txBox="1"/>
          <p:nvPr/>
        </p:nvSpPr>
        <p:spPr>
          <a:xfrm>
            <a:off x="3347864" y="5968767"/>
            <a:ext cx="5544616" cy="523220"/>
          </a:xfrm>
          <a:prstGeom prst="rect">
            <a:avLst/>
          </a:prstGeom>
          <a:solidFill>
            <a:schemeClr val="accent1">
              <a:lumMod val="40000"/>
              <a:lumOff val="60000"/>
            </a:schemeClr>
          </a:solidFill>
        </p:spPr>
        <p:txBody>
          <a:bodyPr wrap="square" rtlCol="0">
            <a:spAutoFit/>
          </a:bodyPr>
          <a:lstStyle/>
          <a:p>
            <a:r>
              <a:rPr lang="es-EC" sz="1400" dirty="0" smtClean="0"/>
              <a:t>Esto corroboró el efecto fungistático de la urea a partir </a:t>
            </a:r>
            <a:r>
              <a:rPr lang="es-EC" sz="1400" dirty="0"/>
              <a:t>del 1% de </a:t>
            </a:r>
            <a:r>
              <a:rPr lang="es-EC" sz="1400" dirty="0" smtClean="0"/>
              <a:t>concentración (</a:t>
            </a:r>
            <a:r>
              <a:rPr lang="es-EC" sz="1400" dirty="0"/>
              <a:t>Borges </a:t>
            </a:r>
            <a:r>
              <a:rPr lang="es-EC" sz="1400" i="1" dirty="0"/>
              <a:t>et al.</a:t>
            </a:r>
            <a:r>
              <a:rPr lang="es-EC" sz="1400" dirty="0"/>
              <a:t>, 2011</a:t>
            </a:r>
            <a:r>
              <a:rPr lang="es-EC" sz="1400" dirty="0" smtClean="0"/>
              <a:t>).</a:t>
            </a:r>
            <a:endParaRPr lang="es-EC" sz="1400" dirty="0"/>
          </a:p>
        </p:txBody>
      </p:sp>
    </p:spTree>
    <p:extLst>
      <p:ext uri="{BB962C8B-B14F-4D97-AF65-F5344CB8AC3E}">
        <p14:creationId xmlns:p14="http://schemas.microsoft.com/office/powerpoint/2010/main" val="30558762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2834933"/>
            <a:ext cx="7992888" cy="954107"/>
          </a:xfrm>
          <a:prstGeom prst="rect">
            <a:avLst/>
          </a:prstGeom>
        </p:spPr>
        <p:txBody>
          <a:bodyPr wrap="square">
            <a:spAutoFit/>
          </a:bodyPr>
          <a:lstStyle/>
          <a:p>
            <a:pPr algn="ctr"/>
            <a:r>
              <a:rPr lang="es-EC" sz="2800" dirty="0">
                <a:solidFill>
                  <a:schemeClr val="bg2">
                    <a:lumMod val="50000"/>
                  </a:schemeClr>
                </a:solidFill>
                <a:latin typeface="Franklin Gothic Heavy" panose="020B0903020102020204" pitchFamily="34" charset="0"/>
                <a:ea typeface="Calibri"/>
              </a:rPr>
              <a:t>Análisis de la composición química de la panca de arroz (</a:t>
            </a:r>
            <a:r>
              <a:rPr lang="es-EC" sz="2800" i="1" dirty="0" err="1">
                <a:solidFill>
                  <a:schemeClr val="bg2">
                    <a:lumMod val="50000"/>
                  </a:schemeClr>
                </a:solidFill>
                <a:latin typeface="Franklin Gothic Heavy" panose="020B0903020102020204" pitchFamily="34" charset="0"/>
                <a:ea typeface="Calibri"/>
              </a:rPr>
              <a:t>Oryza</a:t>
            </a:r>
            <a:r>
              <a:rPr lang="es-EC" sz="2800" i="1" dirty="0">
                <a:solidFill>
                  <a:schemeClr val="bg2">
                    <a:lumMod val="50000"/>
                  </a:schemeClr>
                </a:solidFill>
                <a:latin typeface="Franklin Gothic Heavy" panose="020B0903020102020204" pitchFamily="34" charset="0"/>
                <a:ea typeface="Calibri"/>
              </a:rPr>
              <a:t> sativa</a:t>
            </a:r>
            <a:r>
              <a:rPr lang="es-EC" sz="2800" dirty="0">
                <a:solidFill>
                  <a:schemeClr val="bg2">
                    <a:lumMod val="50000"/>
                  </a:schemeClr>
                </a:solidFill>
                <a:latin typeface="Franklin Gothic Heavy" panose="020B0903020102020204" pitchFamily="34" charset="0"/>
                <a:ea typeface="Calibri"/>
              </a:rPr>
              <a:t> L.) </a:t>
            </a:r>
            <a:endParaRPr lang="es-EC" sz="2800" dirty="0">
              <a:solidFill>
                <a:schemeClr val="bg2">
                  <a:lumMod val="50000"/>
                </a:schemeClr>
              </a:solidFill>
              <a:latin typeface="Franklin Gothic Heavy" panose="020B0903020102020204" pitchFamily="34" charset="0"/>
            </a:endParaRPr>
          </a:p>
        </p:txBody>
      </p:sp>
    </p:spTree>
    <p:extLst>
      <p:ext uri="{BB962C8B-B14F-4D97-AF65-F5344CB8AC3E}">
        <p14:creationId xmlns:p14="http://schemas.microsoft.com/office/powerpoint/2010/main" val="3763857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3472295572"/>
              </p:ext>
            </p:extLst>
          </p:nvPr>
        </p:nvGraphicFramePr>
        <p:xfrm>
          <a:off x="683568" y="1916832"/>
          <a:ext cx="7848872" cy="3987924"/>
        </p:xfrm>
        <a:graphic>
          <a:graphicData uri="http://schemas.openxmlformats.org/presentationml/2006/ole">
            <mc:AlternateContent xmlns:mc="http://schemas.openxmlformats.org/markup-compatibility/2006">
              <mc:Choice xmlns:v="urn:schemas-microsoft-com:vml" Requires="v">
                <p:oleObj spid="_x0000_s9257" name="Documento" r:id="rId3" imgW="5328859" imgH="2918578" progId="Word.Document.12">
                  <p:embed/>
                </p:oleObj>
              </mc:Choice>
              <mc:Fallback>
                <p:oleObj name="Documento" r:id="rId3" imgW="5328859" imgH="2918578" progId="Word.Document.12">
                  <p:embed/>
                  <p:pic>
                    <p:nvPicPr>
                      <p:cNvPr id="0" name=""/>
                      <p:cNvPicPr/>
                      <p:nvPr/>
                    </p:nvPicPr>
                    <p:blipFill>
                      <a:blip r:embed="rId4"/>
                      <a:stretch>
                        <a:fillRect/>
                      </a:stretch>
                    </p:blipFill>
                    <p:spPr>
                      <a:xfrm>
                        <a:off x="683568" y="1916832"/>
                        <a:ext cx="7848872" cy="3987924"/>
                      </a:xfrm>
                      <a:prstGeom prst="rect">
                        <a:avLst/>
                      </a:prstGeom>
                    </p:spPr>
                  </p:pic>
                </p:oleObj>
              </mc:Fallback>
            </mc:AlternateContent>
          </a:graphicData>
        </a:graphic>
      </p:graphicFrame>
      <p:sp>
        <p:nvSpPr>
          <p:cNvPr id="3" name="2 CuadroTexto"/>
          <p:cNvSpPr txBox="1"/>
          <p:nvPr/>
        </p:nvSpPr>
        <p:spPr>
          <a:xfrm>
            <a:off x="1835696" y="548680"/>
            <a:ext cx="5616624" cy="523220"/>
          </a:xfrm>
          <a:prstGeom prst="rect">
            <a:avLst/>
          </a:prstGeom>
          <a:noFill/>
        </p:spPr>
        <p:txBody>
          <a:bodyPr wrap="square" rtlCol="0">
            <a:spAutoFit/>
          </a:bodyPr>
          <a:lstStyle/>
          <a:p>
            <a:pPr algn="ctr"/>
            <a:r>
              <a:rPr lang="es-EC" sz="2800" dirty="0" smtClean="0">
                <a:solidFill>
                  <a:schemeClr val="bg2">
                    <a:lumMod val="75000"/>
                  </a:schemeClr>
                </a:solidFill>
                <a:latin typeface="Franklin Gothic Heavy" panose="020B0903020102020204" pitchFamily="34" charset="0"/>
              </a:rPr>
              <a:t>ANÁLISIS ANTES DE ENSILAR</a:t>
            </a:r>
            <a:endParaRPr lang="es-EC" sz="2800" dirty="0">
              <a:solidFill>
                <a:schemeClr val="bg2">
                  <a:lumMod val="75000"/>
                </a:schemeClr>
              </a:solidFill>
              <a:latin typeface="Franklin Gothic Heavy" panose="020B0903020102020204" pitchFamily="34" charset="0"/>
            </a:endParaRPr>
          </a:p>
        </p:txBody>
      </p:sp>
    </p:spTree>
    <p:extLst>
      <p:ext uri="{BB962C8B-B14F-4D97-AF65-F5344CB8AC3E}">
        <p14:creationId xmlns:p14="http://schemas.microsoft.com/office/powerpoint/2010/main" val="9394159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2057373638"/>
              </p:ext>
            </p:extLst>
          </p:nvPr>
        </p:nvGraphicFramePr>
        <p:xfrm>
          <a:off x="683568" y="1844824"/>
          <a:ext cx="7848872" cy="4340987"/>
        </p:xfrm>
        <a:graphic>
          <a:graphicData uri="http://schemas.openxmlformats.org/presentationml/2006/ole">
            <mc:AlternateContent xmlns:mc="http://schemas.openxmlformats.org/markup-compatibility/2006">
              <mc:Choice xmlns:v="urn:schemas-microsoft-com:vml" Requires="v">
                <p:oleObj spid="_x0000_s10281" name="Documento" r:id="rId3" imgW="5328859" imgH="3222821" progId="Word.Document.12">
                  <p:embed/>
                </p:oleObj>
              </mc:Choice>
              <mc:Fallback>
                <p:oleObj name="Documento" r:id="rId3" imgW="5328859" imgH="3222821" progId="Word.Document.12">
                  <p:embed/>
                  <p:pic>
                    <p:nvPicPr>
                      <p:cNvPr id="0" name=""/>
                      <p:cNvPicPr/>
                      <p:nvPr/>
                    </p:nvPicPr>
                    <p:blipFill>
                      <a:blip r:embed="rId4"/>
                      <a:stretch>
                        <a:fillRect/>
                      </a:stretch>
                    </p:blipFill>
                    <p:spPr>
                      <a:xfrm>
                        <a:off x="683568" y="1844824"/>
                        <a:ext cx="7848872" cy="4340987"/>
                      </a:xfrm>
                      <a:prstGeom prst="rect">
                        <a:avLst/>
                      </a:prstGeom>
                    </p:spPr>
                  </p:pic>
                </p:oleObj>
              </mc:Fallback>
            </mc:AlternateContent>
          </a:graphicData>
        </a:graphic>
      </p:graphicFrame>
      <p:sp>
        <p:nvSpPr>
          <p:cNvPr id="3" name="2 CuadroTexto"/>
          <p:cNvSpPr txBox="1"/>
          <p:nvPr/>
        </p:nvSpPr>
        <p:spPr>
          <a:xfrm>
            <a:off x="1835696" y="548680"/>
            <a:ext cx="5616624" cy="523220"/>
          </a:xfrm>
          <a:prstGeom prst="rect">
            <a:avLst/>
          </a:prstGeom>
          <a:noFill/>
        </p:spPr>
        <p:txBody>
          <a:bodyPr wrap="square" rtlCol="0">
            <a:spAutoFit/>
          </a:bodyPr>
          <a:lstStyle/>
          <a:p>
            <a:pPr algn="ctr"/>
            <a:r>
              <a:rPr lang="es-EC" sz="2800" dirty="0" smtClean="0">
                <a:solidFill>
                  <a:schemeClr val="bg2">
                    <a:lumMod val="75000"/>
                  </a:schemeClr>
                </a:solidFill>
                <a:latin typeface="Franklin Gothic Heavy" panose="020B0903020102020204" pitchFamily="34" charset="0"/>
              </a:rPr>
              <a:t>ANÁLISIS A LOS 14 DÍAS</a:t>
            </a:r>
            <a:endParaRPr lang="es-EC" sz="2800" dirty="0">
              <a:solidFill>
                <a:schemeClr val="bg2">
                  <a:lumMod val="75000"/>
                </a:schemeClr>
              </a:solidFill>
              <a:latin typeface="Franklin Gothic Heavy" panose="020B0903020102020204" pitchFamily="34" charset="0"/>
            </a:endParaRPr>
          </a:p>
        </p:txBody>
      </p:sp>
    </p:spTree>
    <p:extLst>
      <p:ext uri="{BB962C8B-B14F-4D97-AF65-F5344CB8AC3E}">
        <p14:creationId xmlns:p14="http://schemas.microsoft.com/office/powerpoint/2010/main" val="42523065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2825445633"/>
              </p:ext>
            </p:extLst>
          </p:nvPr>
        </p:nvGraphicFramePr>
        <p:xfrm>
          <a:off x="611560" y="1844824"/>
          <a:ext cx="7920880" cy="4464496"/>
        </p:xfrm>
        <a:graphic>
          <a:graphicData uri="http://schemas.openxmlformats.org/presentationml/2006/ole">
            <mc:AlternateContent xmlns:mc="http://schemas.openxmlformats.org/markup-compatibility/2006">
              <mc:Choice xmlns:v="urn:schemas-microsoft-com:vml" Requires="v">
                <p:oleObj spid="_x0000_s11305" name="Documento" r:id="rId3" imgW="5328859" imgH="3132809" progId="Word.Document.12">
                  <p:embed/>
                </p:oleObj>
              </mc:Choice>
              <mc:Fallback>
                <p:oleObj name="Documento" r:id="rId3" imgW="5328859" imgH="3132809" progId="Word.Document.12">
                  <p:embed/>
                  <p:pic>
                    <p:nvPicPr>
                      <p:cNvPr id="0" name=""/>
                      <p:cNvPicPr/>
                      <p:nvPr/>
                    </p:nvPicPr>
                    <p:blipFill>
                      <a:blip r:embed="rId4"/>
                      <a:stretch>
                        <a:fillRect/>
                      </a:stretch>
                    </p:blipFill>
                    <p:spPr>
                      <a:xfrm>
                        <a:off x="611560" y="1844824"/>
                        <a:ext cx="7920880" cy="4464496"/>
                      </a:xfrm>
                      <a:prstGeom prst="rect">
                        <a:avLst/>
                      </a:prstGeom>
                    </p:spPr>
                  </p:pic>
                </p:oleObj>
              </mc:Fallback>
            </mc:AlternateContent>
          </a:graphicData>
        </a:graphic>
      </p:graphicFrame>
      <p:sp>
        <p:nvSpPr>
          <p:cNvPr id="3" name="2 CuadroTexto"/>
          <p:cNvSpPr txBox="1"/>
          <p:nvPr/>
        </p:nvSpPr>
        <p:spPr>
          <a:xfrm>
            <a:off x="1835696" y="548680"/>
            <a:ext cx="5616624" cy="523220"/>
          </a:xfrm>
          <a:prstGeom prst="rect">
            <a:avLst/>
          </a:prstGeom>
          <a:noFill/>
        </p:spPr>
        <p:txBody>
          <a:bodyPr wrap="square" rtlCol="0">
            <a:spAutoFit/>
          </a:bodyPr>
          <a:lstStyle/>
          <a:p>
            <a:pPr algn="ctr"/>
            <a:r>
              <a:rPr lang="es-EC" sz="2800" dirty="0" smtClean="0">
                <a:solidFill>
                  <a:schemeClr val="bg2">
                    <a:lumMod val="75000"/>
                  </a:schemeClr>
                </a:solidFill>
                <a:latin typeface="Franklin Gothic Heavy" panose="020B0903020102020204" pitchFamily="34" charset="0"/>
              </a:rPr>
              <a:t>ANÁLISIS A LOS 28 DÍAS</a:t>
            </a:r>
            <a:endParaRPr lang="es-EC" sz="2800" dirty="0">
              <a:solidFill>
                <a:schemeClr val="bg2">
                  <a:lumMod val="75000"/>
                </a:schemeClr>
              </a:solidFill>
              <a:latin typeface="Franklin Gothic Heavy" panose="020B0903020102020204" pitchFamily="34" charset="0"/>
            </a:endParaRPr>
          </a:p>
        </p:txBody>
      </p:sp>
    </p:spTree>
    <p:extLst>
      <p:ext uri="{BB962C8B-B14F-4D97-AF65-F5344CB8AC3E}">
        <p14:creationId xmlns:p14="http://schemas.microsoft.com/office/powerpoint/2010/main" val="18414224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640293292"/>
              </p:ext>
            </p:extLst>
          </p:nvPr>
        </p:nvGraphicFramePr>
        <p:xfrm>
          <a:off x="683568" y="1844824"/>
          <a:ext cx="7848872" cy="4464496"/>
        </p:xfrm>
        <a:graphic>
          <a:graphicData uri="http://schemas.openxmlformats.org/presentationml/2006/ole">
            <mc:AlternateContent xmlns:mc="http://schemas.openxmlformats.org/markup-compatibility/2006">
              <mc:Choice xmlns:v="urn:schemas-microsoft-com:vml" Requires="v">
                <p:oleObj spid="_x0000_s12329" name="Documento" r:id="rId3" imgW="5328859" imgH="3373323" progId="Word.Document.12">
                  <p:embed/>
                </p:oleObj>
              </mc:Choice>
              <mc:Fallback>
                <p:oleObj name="Documento" r:id="rId3" imgW="5328859" imgH="3373323" progId="Word.Document.12">
                  <p:embed/>
                  <p:pic>
                    <p:nvPicPr>
                      <p:cNvPr id="0" name=""/>
                      <p:cNvPicPr/>
                      <p:nvPr/>
                    </p:nvPicPr>
                    <p:blipFill>
                      <a:blip r:embed="rId4"/>
                      <a:stretch>
                        <a:fillRect/>
                      </a:stretch>
                    </p:blipFill>
                    <p:spPr>
                      <a:xfrm>
                        <a:off x="683568" y="1844824"/>
                        <a:ext cx="7848872" cy="4464496"/>
                      </a:xfrm>
                      <a:prstGeom prst="rect">
                        <a:avLst/>
                      </a:prstGeom>
                    </p:spPr>
                  </p:pic>
                </p:oleObj>
              </mc:Fallback>
            </mc:AlternateContent>
          </a:graphicData>
        </a:graphic>
      </p:graphicFrame>
      <p:sp>
        <p:nvSpPr>
          <p:cNvPr id="3" name="2 CuadroTexto"/>
          <p:cNvSpPr txBox="1"/>
          <p:nvPr/>
        </p:nvSpPr>
        <p:spPr>
          <a:xfrm>
            <a:off x="1835696" y="548680"/>
            <a:ext cx="5616624" cy="523220"/>
          </a:xfrm>
          <a:prstGeom prst="rect">
            <a:avLst/>
          </a:prstGeom>
          <a:noFill/>
        </p:spPr>
        <p:txBody>
          <a:bodyPr wrap="square" rtlCol="0">
            <a:spAutoFit/>
          </a:bodyPr>
          <a:lstStyle/>
          <a:p>
            <a:pPr algn="ctr"/>
            <a:r>
              <a:rPr lang="es-EC" sz="2800" dirty="0" smtClean="0">
                <a:solidFill>
                  <a:schemeClr val="bg2">
                    <a:lumMod val="75000"/>
                  </a:schemeClr>
                </a:solidFill>
                <a:latin typeface="Franklin Gothic Heavy" panose="020B0903020102020204" pitchFamily="34" charset="0"/>
              </a:rPr>
              <a:t>ANÁLISIS A LOS 42 DÍAS</a:t>
            </a:r>
            <a:endParaRPr lang="es-EC" sz="2800" dirty="0">
              <a:solidFill>
                <a:schemeClr val="bg2">
                  <a:lumMod val="75000"/>
                </a:schemeClr>
              </a:solidFill>
              <a:latin typeface="Franklin Gothic Heavy" panose="020B0903020102020204" pitchFamily="34" charset="0"/>
            </a:endParaRPr>
          </a:p>
        </p:txBody>
      </p:sp>
    </p:spTree>
    <p:extLst>
      <p:ext uri="{BB962C8B-B14F-4D97-AF65-F5344CB8AC3E}">
        <p14:creationId xmlns:p14="http://schemas.microsoft.com/office/powerpoint/2010/main" val="24289469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1816022694"/>
              </p:ext>
            </p:extLst>
          </p:nvPr>
        </p:nvGraphicFramePr>
        <p:xfrm>
          <a:off x="539552" y="1268760"/>
          <a:ext cx="7848872" cy="4320480"/>
        </p:xfrm>
        <a:graphic>
          <a:graphicData uri="http://schemas.openxmlformats.org/presentationml/2006/ole">
            <mc:AlternateContent xmlns:mc="http://schemas.openxmlformats.org/markup-compatibility/2006">
              <mc:Choice xmlns:v="urn:schemas-microsoft-com:vml" Requires="v">
                <p:oleObj spid="_x0000_s13354" name="Documento" r:id="rId3" imgW="5328859" imgH="2952423" progId="Word.Document.12">
                  <p:embed/>
                </p:oleObj>
              </mc:Choice>
              <mc:Fallback>
                <p:oleObj name="Documento" r:id="rId3" imgW="5328859" imgH="2952423" progId="Word.Document.12">
                  <p:embed/>
                  <p:pic>
                    <p:nvPicPr>
                      <p:cNvPr id="0" name=""/>
                      <p:cNvPicPr/>
                      <p:nvPr/>
                    </p:nvPicPr>
                    <p:blipFill>
                      <a:blip r:embed="rId4"/>
                      <a:stretch>
                        <a:fillRect/>
                      </a:stretch>
                    </p:blipFill>
                    <p:spPr>
                      <a:xfrm>
                        <a:off x="539552" y="1268760"/>
                        <a:ext cx="7848872" cy="4320480"/>
                      </a:xfrm>
                      <a:prstGeom prst="rect">
                        <a:avLst/>
                      </a:prstGeom>
                    </p:spPr>
                  </p:pic>
                </p:oleObj>
              </mc:Fallback>
            </mc:AlternateContent>
          </a:graphicData>
        </a:graphic>
      </p:graphicFrame>
      <p:sp>
        <p:nvSpPr>
          <p:cNvPr id="3" name="2 CuadroTexto"/>
          <p:cNvSpPr txBox="1"/>
          <p:nvPr/>
        </p:nvSpPr>
        <p:spPr>
          <a:xfrm>
            <a:off x="1835696" y="548680"/>
            <a:ext cx="5616624" cy="523220"/>
          </a:xfrm>
          <a:prstGeom prst="rect">
            <a:avLst/>
          </a:prstGeom>
          <a:noFill/>
        </p:spPr>
        <p:txBody>
          <a:bodyPr wrap="square" rtlCol="0">
            <a:spAutoFit/>
          </a:bodyPr>
          <a:lstStyle/>
          <a:p>
            <a:pPr algn="ctr"/>
            <a:r>
              <a:rPr lang="es-EC" sz="2800" dirty="0" smtClean="0">
                <a:solidFill>
                  <a:schemeClr val="bg2">
                    <a:lumMod val="75000"/>
                  </a:schemeClr>
                </a:solidFill>
                <a:latin typeface="Franklin Gothic Heavy" panose="020B0903020102020204" pitchFamily="34" charset="0"/>
              </a:rPr>
              <a:t>ANÁLISIS A LOS 56 DÍAS</a:t>
            </a:r>
            <a:endParaRPr lang="es-EC" sz="2800" dirty="0">
              <a:solidFill>
                <a:schemeClr val="bg2">
                  <a:lumMod val="75000"/>
                </a:schemeClr>
              </a:solidFill>
              <a:latin typeface="Franklin Gothic Heavy" panose="020B0903020102020204" pitchFamily="34" charset="0"/>
            </a:endParaRPr>
          </a:p>
        </p:txBody>
      </p:sp>
      <p:sp>
        <p:nvSpPr>
          <p:cNvPr id="4" name="3 CuadroTexto"/>
          <p:cNvSpPr txBox="1"/>
          <p:nvPr/>
        </p:nvSpPr>
        <p:spPr>
          <a:xfrm>
            <a:off x="3347864" y="5231307"/>
            <a:ext cx="5688632" cy="1384995"/>
          </a:xfrm>
          <a:prstGeom prst="rect">
            <a:avLst/>
          </a:prstGeom>
          <a:solidFill>
            <a:schemeClr val="accent1">
              <a:lumMod val="40000"/>
              <a:lumOff val="60000"/>
            </a:schemeClr>
          </a:solidFill>
        </p:spPr>
        <p:txBody>
          <a:bodyPr wrap="square" rtlCol="0">
            <a:spAutoFit/>
          </a:bodyPr>
          <a:lstStyle/>
          <a:p>
            <a:r>
              <a:rPr lang="es-EC" sz="1400" dirty="0" err="1"/>
              <a:t>Fall</a:t>
            </a:r>
            <a:r>
              <a:rPr lang="es-EC" sz="1400" dirty="0"/>
              <a:t> </a:t>
            </a:r>
            <a:r>
              <a:rPr lang="es-EC" sz="1400" i="1" dirty="0"/>
              <a:t>et al</a:t>
            </a:r>
            <a:r>
              <a:rPr lang="es-EC" sz="1400" dirty="0"/>
              <a:t>., (1998) </a:t>
            </a:r>
            <a:r>
              <a:rPr lang="es-EC" sz="1400" dirty="0" smtClean="0"/>
              <a:t>–(</a:t>
            </a:r>
            <a:r>
              <a:rPr lang="es-EC" sz="1400" dirty="0" err="1" smtClean="0"/>
              <a:t>56%MS</a:t>
            </a:r>
            <a:r>
              <a:rPr lang="es-EC" sz="1400" dirty="0" smtClean="0"/>
              <a:t>);</a:t>
            </a:r>
          </a:p>
          <a:p>
            <a:r>
              <a:rPr lang="es-ES" sz="1400" dirty="0" err="1"/>
              <a:t>Peripolli</a:t>
            </a:r>
            <a:r>
              <a:rPr lang="es-ES" sz="1400" dirty="0"/>
              <a:t> </a:t>
            </a:r>
            <a:r>
              <a:rPr lang="es-ES" sz="1400" i="1" dirty="0"/>
              <a:t>et al</a:t>
            </a:r>
            <a:r>
              <a:rPr lang="es-ES" sz="1400" dirty="0"/>
              <a:t>., (2016</a:t>
            </a:r>
            <a:r>
              <a:rPr lang="es-ES" sz="1400" dirty="0" smtClean="0"/>
              <a:t>), variación </a:t>
            </a:r>
            <a:r>
              <a:rPr lang="es-ES" sz="1400" dirty="0"/>
              <a:t>a la temporada de empacado de este </a:t>
            </a:r>
            <a:r>
              <a:rPr lang="es-ES" sz="1400" dirty="0" smtClean="0"/>
              <a:t>subproducto.</a:t>
            </a:r>
          </a:p>
          <a:p>
            <a:r>
              <a:rPr lang="es-EC" sz="1400" dirty="0"/>
              <a:t>(Yescas </a:t>
            </a:r>
            <a:r>
              <a:rPr lang="es-EC" sz="1400" i="1" dirty="0"/>
              <a:t>et al</a:t>
            </a:r>
            <a:r>
              <a:rPr lang="es-EC" sz="1400" dirty="0"/>
              <a:t>., 2004</a:t>
            </a:r>
            <a:r>
              <a:rPr lang="es-EC" sz="1400" dirty="0" smtClean="0"/>
              <a:t>) +(91,78% y 89,19%) MS / MO +/PB -</a:t>
            </a:r>
          </a:p>
          <a:p>
            <a:r>
              <a:rPr lang="es-EC" sz="1400" i="1" dirty="0" err="1"/>
              <a:t>Bergamaschine</a:t>
            </a:r>
            <a:r>
              <a:rPr lang="es-EC" sz="1400" i="1" dirty="0"/>
              <a:t> et al.,</a:t>
            </a:r>
            <a:r>
              <a:rPr lang="es-EC" sz="1400" dirty="0"/>
              <a:t> (2006</a:t>
            </a:r>
            <a:r>
              <a:rPr lang="es-EC" sz="1400" dirty="0" smtClean="0"/>
              <a:t>) -/PB -</a:t>
            </a:r>
            <a:endParaRPr lang="es-ES" sz="1400" dirty="0" smtClean="0"/>
          </a:p>
          <a:p>
            <a:r>
              <a:rPr lang="es-EC" sz="1400" dirty="0"/>
              <a:t>Herrera </a:t>
            </a:r>
            <a:r>
              <a:rPr lang="es-EC" sz="1400" i="1" dirty="0"/>
              <a:t>et al.</a:t>
            </a:r>
            <a:r>
              <a:rPr lang="es-EC" sz="1400" dirty="0"/>
              <a:t>, (2007)</a:t>
            </a:r>
            <a:r>
              <a:rPr lang="en-US" sz="1400" dirty="0"/>
              <a:t> </a:t>
            </a:r>
            <a:r>
              <a:rPr lang="en-US" sz="1400" dirty="0" smtClean="0"/>
              <a:t>+MS/ </a:t>
            </a:r>
            <a:r>
              <a:rPr lang="en-US" sz="1400" dirty="0" err="1" smtClean="0"/>
              <a:t>PB</a:t>
            </a:r>
            <a:r>
              <a:rPr lang="en-US" sz="1400" dirty="0" smtClean="0"/>
              <a:t> +</a:t>
            </a:r>
            <a:endParaRPr lang="es-EC" sz="1400" dirty="0"/>
          </a:p>
        </p:txBody>
      </p:sp>
    </p:spTree>
    <p:extLst>
      <p:ext uri="{BB962C8B-B14F-4D97-AF65-F5344CB8AC3E}">
        <p14:creationId xmlns:p14="http://schemas.microsoft.com/office/powerpoint/2010/main" val="4765473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2762925"/>
            <a:ext cx="7848872" cy="954107"/>
          </a:xfrm>
          <a:prstGeom prst="rect">
            <a:avLst/>
          </a:prstGeom>
        </p:spPr>
        <p:txBody>
          <a:bodyPr wrap="square">
            <a:spAutoFit/>
          </a:bodyPr>
          <a:lstStyle/>
          <a:p>
            <a:pPr algn="ctr"/>
            <a:r>
              <a:rPr lang="es-EC" sz="2800" dirty="0">
                <a:solidFill>
                  <a:schemeClr val="bg2">
                    <a:lumMod val="50000"/>
                  </a:schemeClr>
                </a:solidFill>
                <a:latin typeface="Franklin Gothic Heavy" panose="020B0903020102020204" pitchFamily="34" charset="0"/>
                <a:ea typeface="Calibri"/>
              </a:rPr>
              <a:t>Análisis de la degradabilidad </a:t>
            </a:r>
            <a:r>
              <a:rPr lang="es-EC" sz="2800" i="1" dirty="0">
                <a:solidFill>
                  <a:schemeClr val="bg2">
                    <a:lumMod val="50000"/>
                  </a:schemeClr>
                </a:solidFill>
                <a:latin typeface="Franklin Gothic Heavy" panose="020B0903020102020204" pitchFamily="34" charset="0"/>
                <a:ea typeface="Calibri"/>
              </a:rPr>
              <a:t>in situ</a:t>
            </a:r>
            <a:r>
              <a:rPr lang="es-EC" sz="2800" dirty="0">
                <a:solidFill>
                  <a:schemeClr val="bg2">
                    <a:lumMod val="50000"/>
                  </a:schemeClr>
                </a:solidFill>
                <a:latin typeface="Franklin Gothic Heavy" panose="020B0903020102020204" pitchFamily="34" charset="0"/>
                <a:ea typeface="Calibri"/>
              </a:rPr>
              <a:t> de la panca de arroz (</a:t>
            </a:r>
            <a:r>
              <a:rPr lang="es-EC" sz="2800" i="1" dirty="0" err="1">
                <a:solidFill>
                  <a:schemeClr val="bg2">
                    <a:lumMod val="50000"/>
                  </a:schemeClr>
                </a:solidFill>
                <a:latin typeface="Franklin Gothic Heavy" panose="020B0903020102020204" pitchFamily="34" charset="0"/>
                <a:ea typeface="Calibri"/>
              </a:rPr>
              <a:t>Oryza</a:t>
            </a:r>
            <a:r>
              <a:rPr lang="es-EC" sz="2800" i="1" dirty="0">
                <a:solidFill>
                  <a:schemeClr val="bg2">
                    <a:lumMod val="50000"/>
                  </a:schemeClr>
                </a:solidFill>
                <a:latin typeface="Franklin Gothic Heavy" panose="020B0903020102020204" pitchFamily="34" charset="0"/>
                <a:ea typeface="Calibri"/>
              </a:rPr>
              <a:t> sativa</a:t>
            </a:r>
            <a:r>
              <a:rPr lang="es-EC" sz="2800" dirty="0">
                <a:solidFill>
                  <a:schemeClr val="bg2">
                    <a:lumMod val="50000"/>
                  </a:schemeClr>
                </a:solidFill>
                <a:latin typeface="Franklin Gothic Heavy" panose="020B0903020102020204" pitchFamily="34" charset="0"/>
                <a:ea typeface="Calibri"/>
              </a:rPr>
              <a:t> L.) </a:t>
            </a:r>
            <a:endParaRPr lang="es-EC" sz="2800" dirty="0">
              <a:solidFill>
                <a:schemeClr val="bg2">
                  <a:lumMod val="50000"/>
                </a:schemeClr>
              </a:solidFill>
              <a:latin typeface="Franklin Gothic Heavy" panose="020B0903020102020204" pitchFamily="34" charset="0"/>
            </a:endParaRPr>
          </a:p>
        </p:txBody>
      </p:sp>
    </p:spTree>
    <p:extLst>
      <p:ext uri="{BB962C8B-B14F-4D97-AF65-F5344CB8AC3E}">
        <p14:creationId xmlns:p14="http://schemas.microsoft.com/office/powerpoint/2010/main" val="1105448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4269233275"/>
              </p:ext>
            </p:extLst>
          </p:nvPr>
        </p:nvGraphicFramePr>
        <p:xfrm>
          <a:off x="1691680" y="1052736"/>
          <a:ext cx="5760640" cy="5119969"/>
        </p:xfrm>
        <a:graphic>
          <a:graphicData uri="http://schemas.openxmlformats.org/presentationml/2006/ole">
            <mc:AlternateContent xmlns:mc="http://schemas.openxmlformats.org/markup-compatibility/2006">
              <mc:Choice xmlns:v="urn:schemas-microsoft-com:vml" Requires="v">
                <p:oleObj spid="_x0000_s14379" name="Documento" r:id="rId3" imgW="5328859" imgH="5137936" progId="Word.Document.12">
                  <p:embed/>
                </p:oleObj>
              </mc:Choice>
              <mc:Fallback>
                <p:oleObj name="Documento" r:id="rId3" imgW="5328859" imgH="5137936" progId="Word.Document.12">
                  <p:embed/>
                  <p:pic>
                    <p:nvPicPr>
                      <p:cNvPr id="0" name=""/>
                      <p:cNvPicPr/>
                      <p:nvPr/>
                    </p:nvPicPr>
                    <p:blipFill>
                      <a:blip r:embed="rId4"/>
                      <a:stretch>
                        <a:fillRect/>
                      </a:stretch>
                    </p:blipFill>
                    <p:spPr>
                      <a:xfrm>
                        <a:off x="1691680" y="1052736"/>
                        <a:ext cx="5760640" cy="5119969"/>
                      </a:xfrm>
                      <a:prstGeom prst="rect">
                        <a:avLst/>
                      </a:prstGeom>
                    </p:spPr>
                  </p:pic>
                </p:oleObj>
              </mc:Fallback>
            </mc:AlternateContent>
          </a:graphicData>
        </a:graphic>
      </p:graphicFrame>
      <p:sp>
        <p:nvSpPr>
          <p:cNvPr id="3" name="2 CuadroTexto"/>
          <p:cNvSpPr txBox="1"/>
          <p:nvPr/>
        </p:nvSpPr>
        <p:spPr>
          <a:xfrm>
            <a:off x="3131840" y="417442"/>
            <a:ext cx="2880320" cy="523220"/>
          </a:xfrm>
          <a:prstGeom prst="rect">
            <a:avLst/>
          </a:prstGeom>
          <a:noFill/>
        </p:spPr>
        <p:txBody>
          <a:bodyPr wrap="square" rtlCol="0">
            <a:spAutoFit/>
          </a:bodyPr>
          <a:lstStyle/>
          <a:p>
            <a:pPr algn="ctr"/>
            <a:r>
              <a:rPr lang="es-EC" sz="2800" dirty="0" err="1" smtClean="0">
                <a:solidFill>
                  <a:schemeClr val="bg2">
                    <a:lumMod val="50000"/>
                  </a:schemeClr>
                </a:solidFill>
                <a:latin typeface="Franklin Gothic Heavy" panose="020B0903020102020204" pitchFamily="34" charset="0"/>
              </a:rPr>
              <a:t>DMS</a:t>
            </a:r>
            <a:endParaRPr lang="es-EC" sz="2800" dirty="0">
              <a:solidFill>
                <a:schemeClr val="bg2">
                  <a:lumMod val="50000"/>
                </a:schemeClr>
              </a:solidFill>
              <a:latin typeface="Franklin Gothic Heavy" panose="020B0903020102020204" pitchFamily="34" charset="0"/>
            </a:endParaRPr>
          </a:p>
        </p:txBody>
      </p:sp>
      <p:sp>
        <p:nvSpPr>
          <p:cNvPr id="4" name="3 CuadroTexto"/>
          <p:cNvSpPr txBox="1"/>
          <p:nvPr/>
        </p:nvSpPr>
        <p:spPr>
          <a:xfrm>
            <a:off x="3311352" y="5877272"/>
            <a:ext cx="5832648" cy="738664"/>
          </a:xfrm>
          <a:prstGeom prst="rect">
            <a:avLst/>
          </a:prstGeom>
          <a:solidFill>
            <a:schemeClr val="accent1">
              <a:lumMod val="40000"/>
              <a:lumOff val="60000"/>
            </a:schemeClr>
          </a:solidFill>
        </p:spPr>
        <p:txBody>
          <a:bodyPr wrap="square" rtlCol="0">
            <a:spAutoFit/>
          </a:bodyPr>
          <a:lstStyle/>
          <a:p>
            <a:r>
              <a:rPr lang="es-EC" sz="1400" dirty="0"/>
              <a:t>Godoy y Avellaneda (2016), </a:t>
            </a:r>
            <a:r>
              <a:rPr lang="es-EC" sz="1400" dirty="0" smtClean="0"/>
              <a:t>+; </a:t>
            </a:r>
            <a:r>
              <a:rPr lang="es-EC" sz="1400" dirty="0" smtClean="0"/>
              <a:t>Sánchez </a:t>
            </a:r>
            <a:r>
              <a:rPr lang="es-EC" sz="1400" i="1" dirty="0"/>
              <a:t>et al.</a:t>
            </a:r>
            <a:r>
              <a:rPr lang="es-EC" sz="1400" dirty="0"/>
              <a:t>, (2016</a:t>
            </a:r>
            <a:r>
              <a:rPr lang="es-EC" sz="1400" dirty="0" smtClean="0"/>
              <a:t>),+; Silva</a:t>
            </a:r>
            <a:r>
              <a:rPr lang="es-EC" sz="1400" i="1" dirty="0" smtClean="0"/>
              <a:t> </a:t>
            </a:r>
            <a:r>
              <a:rPr lang="es-EC" sz="1400" i="1" dirty="0"/>
              <a:t>et al</a:t>
            </a:r>
            <a:r>
              <a:rPr lang="es-EC" sz="1400" dirty="0"/>
              <a:t>., (2014</a:t>
            </a:r>
            <a:r>
              <a:rPr lang="es-EC" sz="1400" dirty="0"/>
              <a:t>),-Noguera y Rosales, (2015),-; </a:t>
            </a:r>
            <a:endParaRPr lang="es-EC" sz="1400" dirty="0" smtClean="0"/>
          </a:p>
          <a:p>
            <a:r>
              <a:rPr lang="es-EC" sz="1400" dirty="0"/>
              <a:t>Araiza-Rosales </a:t>
            </a:r>
            <a:r>
              <a:rPr lang="es-EC" sz="1400" i="1" dirty="0"/>
              <a:t>et al.</a:t>
            </a:r>
            <a:r>
              <a:rPr lang="es-EC" sz="1400" dirty="0"/>
              <a:t>,(2013</a:t>
            </a:r>
            <a:r>
              <a:rPr lang="es-EC" sz="1400" dirty="0" smtClean="0"/>
              <a:t>), parámetros de degradabilidad+</a:t>
            </a:r>
            <a:endParaRPr lang="es-EC" sz="1400" dirty="0"/>
          </a:p>
        </p:txBody>
      </p:sp>
    </p:spTree>
    <p:extLst>
      <p:ext uri="{BB962C8B-B14F-4D97-AF65-F5344CB8AC3E}">
        <p14:creationId xmlns:p14="http://schemas.microsoft.com/office/powerpoint/2010/main" val="18868795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17" y="-120326"/>
            <a:ext cx="9230199" cy="697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556836" y="332656"/>
            <a:ext cx="4248472" cy="646331"/>
          </a:xfrm>
          <a:prstGeom prst="rect">
            <a:avLst/>
          </a:prstGeom>
          <a:noFill/>
        </p:spPr>
        <p:txBody>
          <a:bodyPr wrap="square" rtlCol="0">
            <a:spAutoFit/>
          </a:bodyPr>
          <a:lstStyle/>
          <a:p>
            <a:pPr algn="ctr"/>
            <a:r>
              <a:rPr lang="es-EC" sz="3600" b="1" dirty="0">
                <a:solidFill>
                  <a:schemeClr val="bg2">
                    <a:lumMod val="50000"/>
                  </a:schemeClr>
                </a:solidFill>
                <a:latin typeface="Franklin Gothic Heavy" panose="020B0903020102020204" pitchFamily="34" charset="0"/>
              </a:rPr>
              <a:t>JUSTIFICACIÓN</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909" y="1196752"/>
            <a:ext cx="3046262" cy="16934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2987" y="2261100"/>
            <a:ext cx="2775259" cy="15500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4"/>
          <p:cNvSpPr txBox="1"/>
          <p:nvPr/>
        </p:nvSpPr>
        <p:spPr>
          <a:xfrm>
            <a:off x="855238" y="1268760"/>
            <a:ext cx="1859918" cy="307777"/>
          </a:xfrm>
          <a:prstGeom prst="rect">
            <a:avLst/>
          </a:prstGeom>
          <a:noFill/>
        </p:spPr>
        <p:txBody>
          <a:bodyPr wrap="square" rtlCol="0">
            <a:spAutoFit/>
          </a:bodyPr>
          <a:lstStyle/>
          <a:p>
            <a:r>
              <a:rPr lang="es-EC" sz="1400" dirty="0">
                <a:solidFill>
                  <a:prstClr val="black"/>
                </a:solidFill>
                <a:latin typeface="AR JULIAN" panose="02000000000000000000" pitchFamily="2" charset="0"/>
              </a:rPr>
              <a:t>TRASVASE DAUVIN</a:t>
            </a:r>
          </a:p>
        </p:txBody>
      </p:sp>
      <p:sp>
        <p:nvSpPr>
          <p:cNvPr id="9" name="CuadroTexto 5"/>
          <p:cNvSpPr txBox="1"/>
          <p:nvPr/>
        </p:nvSpPr>
        <p:spPr>
          <a:xfrm>
            <a:off x="2094123" y="2426404"/>
            <a:ext cx="1604166" cy="307777"/>
          </a:xfrm>
          <a:prstGeom prst="rect">
            <a:avLst/>
          </a:prstGeom>
          <a:noFill/>
        </p:spPr>
        <p:txBody>
          <a:bodyPr wrap="square" rtlCol="0">
            <a:spAutoFit/>
          </a:bodyPr>
          <a:lstStyle/>
          <a:p>
            <a:r>
              <a:rPr lang="es-EC" sz="1400" dirty="0">
                <a:solidFill>
                  <a:prstClr val="black"/>
                </a:solidFill>
                <a:latin typeface="AR JULIAN" panose="02000000000000000000" pitchFamily="2" charset="0"/>
              </a:rPr>
              <a:t>REPRESA BABA</a:t>
            </a:r>
          </a:p>
        </p:txBody>
      </p:sp>
      <p:sp>
        <p:nvSpPr>
          <p:cNvPr id="3" name="2 Rectángulo"/>
          <p:cNvSpPr/>
          <p:nvPr/>
        </p:nvSpPr>
        <p:spPr>
          <a:xfrm>
            <a:off x="-1" y="3933056"/>
            <a:ext cx="4188247" cy="646331"/>
          </a:xfrm>
          <a:prstGeom prst="rect">
            <a:avLst/>
          </a:prstGeom>
        </p:spPr>
        <p:txBody>
          <a:bodyPr wrap="square">
            <a:spAutoFit/>
          </a:bodyPr>
          <a:lstStyle/>
          <a:p>
            <a:r>
              <a:rPr lang="es-EC" sz="1200" dirty="0">
                <a:solidFill>
                  <a:prstClr val="black"/>
                </a:solidFill>
                <a:latin typeface="Franklin Gothic Heavy" panose="020B0903020102020204" pitchFamily="34" charset="0"/>
                <a:ea typeface="Calibri"/>
              </a:rPr>
              <a:t>Riego a más de 190 mil hectáreas</a:t>
            </a:r>
          </a:p>
          <a:p>
            <a:r>
              <a:rPr lang="es-EC" sz="1200" dirty="0">
                <a:solidFill>
                  <a:prstClr val="black"/>
                </a:solidFill>
                <a:latin typeface="Franklin Gothic Heavy" panose="020B0903020102020204" pitchFamily="34" charset="0"/>
                <a:ea typeface="Calibri"/>
              </a:rPr>
              <a:t>Agricultores mantengan su actividad productiva </a:t>
            </a:r>
          </a:p>
          <a:p>
            <a:r>
              <a:rPr lang="es-EC" sz="1200" dirty="0">
                <a:solidFill>
                  <a:prstClr val="black"/>
                </a:solidFill>
                <a:latin typeface="Franklin Gothic Heavy" panose="020B0903020102020204" pitchFamily="34" charset="0"/>
                <a:ea typeface="Calibri"/>
              </a:rPr>
              <a:t>Contribuyendo al desarrollo de la matriz productiva </a:t>
            </a:r>
            <a:endParaRPr lang="es-EC" sz="1200" dirty="0">
              <a:solidFill>
                <a:prstClr val="black"/>
              </a:solidFill>
              <a:latin typeface="Franklin Gothic Heavy" panose="020B0903020102020204" pitchFamily="34" charset="0"/>
            </a:endParaRPr>
          </a:p>
        </p:txBody>
      </p:sp>
      <p:sp>
        <p:nvSpPr>
          <p:cNvPr id="4" name="3 Rectángulo"/>
          <p:cNvSpPr/>
          <p:nvPr/>
        </p:nvSpPr>
        <p:spPr>
          <a:xfrm>
            <a:off x="3068218" y="1799435"/>
            <a:ext cx="1516564" cy="523220"/>
          </a:xfrm>
          <a:prstGeom prst="rect">
            <a:avLst/>
          </a:prstGeom>
        </p:spPr>
        <p:txBody>
          <a:bodyPr wrap="square">
            <a:spAutoFit/>
          </a:bodyPr>
          <a:lstStyle/>
          <a:p>
            <a:r>
              <a:rPr lang="es-EC" sz="1400" dirty="0">
                <a:solidFill>
                  <a:prstClr val="black"/>
                </a:solidFill>
                <a:latin typeface="Franklin Gothic Heavy" panose="020B0903020102020204" pitchFamily="34" charset="0"/>
              </a:rPr>
              <a:t>55% Guayas</a:t>
            </a:r>
          </a:p>
          <a:p>
            <a:r>
              <a:rPr lang="es-EC" sz="1400" dirty="0">
                <a:solidFill>
                  <a:prstClr val="black"/>
                </a:solidFill>
                <a:latin typeface="Franklin Gothic Heavy" panose="020B0903020102020204" pitchFamily="34" charset="0"/>
              </a:rPr>
              <a:t>45% Los Ríos</a:t>
            </a: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8245" y="1196752"/>
            <a:ext cx="2543995" cy="190863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Imagen 7"/>
          <p:cNvPicPr>
            <a:picLocks noChangeAspect="1"/>
          </p:cNvPicPr>
          <p:nvPr/>
        </p:nvPicPr>
        <p:blipFill rotWithShape="1">
          <a:blip r:embed="rId6"/>
          <a:srcRect l="31096" t="9549" r="28167" b="28113"/>
          <a:stretch/>
        </p:blipFill>
        <p:spPr>
          <a:xfrm rot="16200000">
            <a:off x="4140746" y="2456625"/>
            <a:ext cx="587827" cy="492825"/>
          </a:xfrm>
          <a:prstGeom prst="rect">
            <a:avLst/>
          </a:prstGeom>
        </p:spPr>
      </p:pic>
      <p:pic>
        <p:nvPicPr>
          <p:cNvPr id="3080" name="Picture 8" descr="C:\Users\dell inspiron\Desktop\TESIS\FOTOGRAFIAS TESIS\FOTOS TESIS\DSCN314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742" t="36256" r="24812" b="10593"/>
          <a:stretch/>
        </p:blipFill>
        <p:spPr bwMode="auto">
          <a:xfrm>
            <a:off x="4200564" y="2996952"/>
            <a:ext cx="2531675" cy="1541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1" name="Picture 9" descr="C:\Users\dell inspiron\Desktop\TESIS\FOTOGRAFIAS TESIS\FOTOS TESIS\DSCN315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461" r="3491" b="14185"/>
          <a:stretch/>
        </p:blipFill>
        <p:spPr bwMode="auto">
          <a:xfrm>
            <a:off x="3093263" y="4579387"/>
            <a:ext cx="2846889" cy="23780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0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7433" y="4579387"/>
            <a:ext cx="3515087" cy="2343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3198" y="980728"/>
            <a:ext cx="2881330" cy="3371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descr="C:\Users\dell inspiron\Desktop\TESIS\FOTOGRAFIAS TESIS\FOTOS TESIS\Silos\DSCN3041.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2633" t="8501" r="10363" b="22060"/>
          <a:stretch/>
        </p:blipFill>
        <p:spPr bwMode="auto">
          <a:xfrm>
            <a:off x="-133914" y="4651395"/>
            <a:ext cx="3409770" cy="23059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0965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509326028"/>
              </p:ext>
            </p:extLst>
          </p:nvPr>
        </p:nvGraphicFramePr>
        <p:xfrm>
          <a:off x="1691680" y="967476"/>
          <a:ext cx="5760640" cy="4947096"/>
        </p:xfrm>
        <a:graphic>
          <a:graphicData uri="http://schemas.openxmlformats.org/presentationml/2006/ole">
            <mc:AlternateContent xmlns:mc="http://schemas.openxmlformats.org/markup-compatibility/2006">
              <mc:Choice xmlns:v="urn:schemas-microsoft-com:vml" Requires="v">
                <p:oleObj spid="_x0000_s15402" name="Documento" r:id="rId3" imgW="5328859" imgH="5090769" progId="Word.Document.12">
                  <p:embed/>
                </p:oleObj>
              </mc:Choice>
              <mc:Fallback>
                <p:oleObj name="Documento" r:id="rId3" imgW="5328859" imgH="5090769" progId="Word.Document.12">
                  <p:embed/>
                  <p:pic>
                    <p:nvPicPr>
                      <p:cNvPr id="0" name=""/>
                      <p:cNvPicPr/>
                      <p:nvPr/>
                    </p:nvPicPr>
                    <p:blipFill>
                      <a:blip r:embed="rId4"/>
                      <a:stretch>
                        <a:fillRect/>
                      </a:stretch>
                    </p:blipFill>
                    <p:spPr>
                      <a:xfrm>
                        <a:off x="1691680" y="967476"/>
                        <a:ext cx="5760640" cy="4947096"/>
                      </a:xfrm>
                      <a:prstGeom prst="rect">
                        <a:avLst/>
                      </a:prstGeom>
                    </p:spPr>
                  </p:pic>
                </p:oleObj>
              </mc:Fallback>
            </mc:AlternateContent>
          </a:graphicData>
        </a:graphic>
      </p:graphicFrame>
      <p:sp>
        <p:nvSpPr>
          <p:cNvPr id="3" name="2 CuadroTexto"/>
          <p:cNvSpPr txBox="1"/>
          <p:nvPr/>
        </p:nvSpPr>
        <p:spPr>
          <a:xfrm>
            <a:off x="3131840" y="417442"/>
            <a:ext cx="2880320" cy="523220"/>
          </a:xfrm>
          <a:prstGeom prst="rect">
            <a:avLst/>
          </a:prstGeom>
          <a:noFill/>
        </p:spPr>
        <p:txBody>
          <a:bodyPr wrap="square" rtlCol="0">
            <a:spAutoFit/>
          </a:bodyPr>
          <a:lstStyle/>
          <a:p>
            <a:pPr algn="ctr"/>
            <a:r>
              <a:rPr lang="es-EC" sz="2800" dirty="0" err="1" smtClean="0">
                <a:solidFill>
                  <a:schemeClr val="bg2">
                    <a:lumMod val="50000"/>
                  </a:schemeClr>
                </a:solidFill>
                <a:latin typeface="Franklin Gothic Heavy" panose="020B0903020102020204" pitchFamily="34" charset="0"/>
              </a:rPr>
              <a:t>DMI</a:t>
            </a:r>
            <a:endParaRPr lang="es-EC" sz="2800" dirty="0">
              <a:solidFill>
                <a:schemeClr val="bg2">
                  <a:lumMod val="50000"/>
                </a:schemeClr>
              </a:solidFill>
              <a:latin typeface="Franklin Gothic Heavy" panose="020B0903020102020204" pitchFamily="34" charset="0"/>
            </a:endParaRPr>
          </a:p>
        </p:txBody>
      </p:sp>
      <p:sp>
        <p:nvSpPr>
          <p:cNvPr id="4" name="3 CuadroTexto"/>
          <p:cNvSpPr txBox="1"/>
          <p:nvPr/>
        </p:nvSpPr>
        <p:spPr>
          <a:xfrm>
            <a:off x="3743400" y="5965249"/>
            <a:ext cx="5400600" cy="523220"/>
          </a:xfrm>
          <a:prstGeom prst="rect">
            <a:avLst/>
          </a:prstGeom>
          <a:solidFill>
            <a:schemeClr val="accent1">
              <a:lumMod val="40000"/>
              <a:lumOff val="60000"/>
            </a:schemeClr>
          </a:solidFill>
        </p:spPr>
        <p:txBody>
          <a:bodyPr wrap="square" rtlCol="0">
            <a:spAutoFit/>
          </a:bodyPr>
          <a:lstStyle/>
          <a:p>
            <a:r>
              <a:rPr lang="es-EC" sz="1400" dirty="0" err="1"/>
              <a:t>Villalba</a:t>
            </a:r>
            <a:r>
              <a:rPr lang="es-EC" sz="1400" dirty="0"/>
              <a:t> </a:t>
            </a:r>
            <a:r>
              <a:rPr lang="es-EC" sz="1400" i="1" dirty="0"/>
              <a:t>et al.,</a:t>
            </a:r>
            <a:r>
              <a:rPr lang="es-EC" sz="1400" dirty="0"/>
              <a:t> (2011</a:t>
            </a:r>
            <a:r>
              <a:rPr lang="es-EC" sz="1400" dirty="0" smtClean="0"/>
              <a:t>), -</a:t>
            </a:r>
          </a:p>
          <a:p>
            <a:r>
              <a:rPr lang="es-EC" sz="1400" dirty="0"/>
              <a:t>Noguera y Rosales, (2015</a:t>
            </a:r>
            <a:r>
              <a:rPr lang="es-EC" sz="1400" dirty="0" smtClean="0"/>
              <a:t>), parámetros degradabilidad=</a:t>
            </a:r>
            <a:endParaRPr lang="es-EC" sz="1400" dirty="0"/>
          </a:p>
        </p:txBody>
      </p:sp>
    </p:spTree>
    <p:extLst>
      <p:ext uri="{BB962C8B-B14F-4D97-AF65-F5344CB8AC3E}">
        <p14:creationId xmlns:p14="http://schemas.microsoft.com/office/powerpoint/2010/main" val="41476872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3185133827"/>
              </p:ext>
            </p:extLst>
          </p:nvPr>
        </p:nvGraphicFramePr>
        <p:xfrm>
          <a:off x="1691680" y="1268760"/>
          <a:ext cx="5688632" cy="4968552"/>
        </p:xfrm>
        <a:graphic>
          <a:graphicData uri="http://schemas.openxmlformats.org/presentationml/2006/ole">
            <mc:AlternateContent xmlns:mc="http://schemas.openxmlformats.org/markup-compatibility/2006">
              <mc:Choice xmlns:v="urn:schemas-microsoft-com:vml" Requires="v">
                <p:oleObj spid="_x0000_s16426" name="Documento" r:id="rId3" imgW="5328859" imgH="4900302" progId="Word.Document.12">
                  <p:embed/>
                </p:oleObj>
              </mc:Choice>
              <mc:Fallback>
                <p:oleObj name="Documento" r:id="rId3" imgW="5328859" imgH="4900302" progId="Word.Document.12">
                  <p:embed/>
                  <p:pic>
                    <p:nvPicPr>
                      <p:cNvPr id="0" name=""/>
                      <p:cNvPicPr/>
                      <p:nvPr/>
                    </p:nvPicPr>
                    <p:blipFill>
                      <a:blip r:embed="rId4"/>
                      <a:stretch>
                        <a:fillRect/>
                      </a:stretch>
                    </p:blipFill>
                    <p:spPr>
                      <a:xfrm>
                        <a:off x="1691680" y="1268760"/>
                        <a:ext cx="5688632" cy="4968552"/>
                      </a:xfrm>
                      <a:prstGeom prst="rect">
                        <a:avLst/>
                      </a:prstGeom>
                    </p:spPr>
                  </p:pic>
                </p:oleObj>
              </mc:Fallback>
            </mc:AlternateContent>
          </a:graphicData>
        </a:graphic>
      </p:graphicFrame>
      <p:sp>
        <p:nvSpPr>
          <p:cNvPr id="3" name="2 CuadroTexto"/>
          <p:cNvSpPr txBox="1"/>
          <p:nvPr/>
        </p:nvSpPr>
        <p:spPr>
          <a:xfrm>
            <a:off x="3131840" y="417442"/>
            <a:ext cx="2880320" cy="523220"/>
          </a:xfrm>
          <a:prstGeom prst="rect">
            <a:avLst/>
          </a:prstGeom>
          <a:noFill/>
        </p:spPr>
        <p:txBody>
          <a:bodyPr wrap="square" rtlCol="0">
            <a:spAutoFit/>
          </a:bodyPr>
          <a:lstStyle/>
          <a:p>
            <a:pPr algn="ctr"/>
            <a:r>
              <a:rPr lang="es-EC" sz="2800" dirty="0" err="1" smtClean="0">
                <a:solidFill>
                  <a:schemeClr val="bg2">
                    <a:lumMod val="50000"/>
                  </a:schemeClr>
                </a:solidFill>
                <a:latin typeface="Franklin Gothic Heavy" panose="020B0903020102020204" pitchFamily="34" charset="0"/>
              </a:rPr>
              <a:t>DMO</a:t>
            </a:r>
            <a:endParaRPr lang="es-EC" sz="2800" dirty="0">
              <a:solidFill>
                <a:schemeClr val="bg2">
                  <a:lumMod val="50000"/>
                </a:schemeClr>
              </a:solidFill>
              <a:latin typeface="Franklin Gothic Heavy" panose="020B0903020102020204" pitchFamily="34" charset="0"/>
            </a:endParaRPr>
          </a:p>
        </p:txBody>
      </p:sp>
      <p:sp>
        <p:nvSpPr>
          <p:cNvPr id="4" name="3 CuadroTexto"/>
          <p:cNvSpPr txBox="1"/>
          <p:nvPr/>
        </p:nvSpPr>
        <p:spPr>
          <a:xfrm>
            <a:off x="5724128" y="5877272"/>
            <a:ext cx="3240360" cy="738664"/>
          </a:xfrm>
          <a:prstGeom prst="rect">
            <a:avLst/>
          </a:prstGeom>
          <a:solidFill>
            <a:schemeClr val="accent1">
              <a:lumMod val="40000"/>
              <a:lumOff val="60000"/>
            </a:schemeClr>
          </a:solidFill>
        </p:spPr>
        <p:txBody>
          <a:bodyPr wrap="square" rtlCol="0">
            <a:spAutoFit/>
          </a:bodyPr>
          <a:lstStyle/>
          <a:p>
            <a:r>
              <a:rPr lang="es-EC" sz="1400" dirty="0" err="1"/>
              <a:t>Sarduy</a:t>
            </a:r>
            <a:r>
              <a:rPr lang="es-EC" sz="1400" dirty="0"/>
              <a:t> </a:t>
            </a:r>
            <a:r>
              <a:rPr lang="es-EC" sz="1400" i="1" dirty="0"/>
              <a:t>et al., </a:t>
            </a:r>
            <a:r>
              <a:rPr lang="es-EC" sz="1400" dirty="0"/>
              <a:t>(2014</a:t>
            </a:r>
            <a:r>
              <a:rPr lang="es-EC" sz="1400" dirty="0" smtClean="0"/>
              <a:t>) -</a:t>
            </a:r>
          </a:p>
          <a:p>
            <a:r>
              <a:rPr lang="es-EC" sz="1400" dirty="0"/>
              <a:t>Barrera </a:t>
            </a:r>
            <a:r>
              <a:rPr lang="es-EC" sz="1400" i="1" dirty="0"/>
              <a:t>et al</a:t>
            </a:r>
            <a:r>
              <a:rPr lang="es-EC" sz="1400" dirty="0"/>
              <a:t>., (2015</a:t>
            </a:r>
            <a:r>
              <a:rPr lang="es-EC" sz="1400" dirty="0" smtClean="0"/>
              <a:t>) +</a:t>
            </a:r>
          </a:p>
          <a:p>
            <a:r>
              <a:rPr lang="es-EC" sz="1400" dirty="0" err="1"/>
              <a:t>Jafari</a:t>
            </a:r>
            <a:r>
              <a:rPr lang="es-EC" sz="1400" dirty="0"/>
              <a:t> </a:t>
            </a:r>
            <a:r>
              <a:rPr lang="es-EC" sz="1400" i="1" dirty="0"/>
              <a:t>et al</a:t>
            </a:r>
            <a:r>
              <a:rPr lang="es-EC" sz="1400" dirty="0"/>
              <a:t>. (2007</a:t>
            </a:r>
            <a:r>
              <a:rPr lang="es-EC" sz="1400" dirty="0" smtClean="0"/>
              <a:t>) </a:t>
            </a:r>
            <a:endParaRPr lang="es-EC" sz="1400" dirty="0"/>
          </a:p>
        </p:txBody>
      </p:sp>
    </p:spTree>
    <p:extLst>
      <p:ext uri="{BB962C8B-B14F-4D97-AF65-F5344CB8AC3E}">
        <p14:creationId xmlns:p14="http://schemas.microsoft.com/office/powerpoint/2010/main" val="32765426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3923662659"/>
              </p:ext>
            </p:extLst>
          </p:nvPr>
        </p:nvGraphicFramePr>
        <p:xfrm>
          <a:off x="1691680" y="1268760"/>
          <a:ext cx="5760640" cy="5040560"/>
        </p:xfrm>
        <a:graphic>
          <a:graphicData uri="http://schemas.openxmlformats.org/presentationml/2006/ole">
            <mc:AlternateContent xmlns:mc="http://schemas.openxmlformats.org/markup-compatibility/2006">
              <mc:Choice xmlns:v="urn:schemas-microsoft-com:vml" Requires="v">
                <p:oleObj spid="_x0000_s17450" name="Documento" r:id="rId3" imgW="5328859" imgH="5191583" progId="Word.Document.12">
                  <p:embed/>
                </p:oleObj>
              </mc:Choice>
              <mc:Fallback>
                <p:oleObj name="Documento" r:id="rId3" imgW="5328859" imgH="5191583" progId="Word.Document.12">
                  <p:embed/>
                  <p:pic>
                    <p:nvPicPr>
                      <p:cNvPr id="0" name=""/>
                      <p:cNvPicPr/>
                      <p:nvPr/>
                    </p:nvPicPr>
                    <p:blipFill>
                      <a:blip r:embed="rId4"/>
                      <a:stretch>
                        <a:fillRect/>
                      </a:stretch>
                    </p:blipFill>
                    <p:spPr>
                      <a:xfrm>
                        <a:off x="1691680" y="1268760"/>
                        <a:ext cx="5760640" cy="5040560"/>
                      </a:xfrm>
                      <a:prstGeom prst="rect">
                        <a:avLst/>
                      </a:prstGeom>
                    </p:spPr>
                  </p:pic>
                </p:oleObj>
              </mc:Fallback>
            </mc:AlternateContent>
          </a:graphicData>
        </a:graphic>
      </p:graphicFrame>
      <p:sp>
        <p:nvSpPr>
          <p:cNvPr id="3" name="2 CuadroTexto"/>
          <p:cNvSpPr txBox="1"/>
          <p:nvPr/>
        </p:nvSpPr>
        <p:spPr>
          <a:xfrm>
            <a:off x="3131840" y="417442"/>
            <a:ext cx="2880320" cy="523220"/>
          </a:xfrm>
          <a:prstGeom prst="rect">
            <a:avLst/>
          </a:prstGeom>
          <a:noFill/>
        </p:spPr>
        <p:txBody>
          <a:bodyPr wrap="square" rtlCol="0">
            <a:spAutoFit/>
          </a:bodyPr>
          <a:lstStyle/>
          <a:p>
            <a:pPr algn="ctr"/>
            <a:r>
              <a:rPr lang="es-EC" sz="2800" dirty="0" smtClean="0">
                <a:solidFill>
                  <a:schemeClr val="bg2">
                    <a:lumMod val="50000"/>
                  </a:schemeClr>
                </a:solidFill>
                <a:latin typeface="Franklin Gothic Heavy" panose="020B0903020102020204" pitchFamily="34" charset="0"/>
              </a:rPr>
              <a:t>DPB</a:t>
            </a:r>
            <a:endParaRPr lang="es-EC" sz="2800" dirty="0">
              <a:solidFill>
                <a:schemeClr val="bg2">
                  <a:lumMod val="50000"/>
                </a:schemeClr>
              </a:solidFill>
              <a:latin typeface="Franklin Gothic Heavy" panose="020B0903020102020204" pitchFamily="34" charset="0"/>
            </a:endParaRPr>
          </a:p>
        </p:txBody>
      </p:sp>
      <p:sp>
        <p:nvSpPr>
          <p:cNvPr id="4" name="3 CuadroTexto"/>
          <p:cNvSpPr txBox="1"/>
          <p:nvPr/>
        </p:nvSpPr>
        <p:spPr>
          <a:xfrm>
            <a:off x="5364088" y="6065412"/>
            <a:ext cx="3312368" cy="523220"/>
          </a:xfrm>
          <a:prstGeom prst="rect">
            <a:avLst/>
          </a:prstGeom>
          <a:solidFill>
            <a:schemeClr val="accent1">
              <a:lumMod val="40000"/>
              <a:lumOff val="60000"/>
            </a:schemeClr>
          </a:solidFill>
        </p:spPr>
        <p:txBody>
          <a:bodyPr wrap="square" rtlCol="0">
            <a:spAutoFit/>
          </a:bodyPr>
          <a:lstStyle/>
          <a:p>
            <a:r>
              <a:rPr lang="es-EC" sz="1400" dirty="0" err="1"/>
              <a:t>Sarduy</a:t>
            </a:r>
            <a:r>
              <a:rPr lang="es-EC" sz="1400" dirty="0"/>
              <a:t> </a:t>
            </a:r>
            <a:r>
              <a:rPr lang="es-EC" sz="1400" i="1" dirty="0"/>
              <a:t>et al.</a:t>
            </a:r>
            <a:r>
              <a:rPr lang="es-EC" sz="1400" dirty="0"/>
              <a:t>, (2014</a:t>
            </a:r>
            <a:r>
              <a:rPr lang="es-EC" sz="1400" dirty="0" smtClean="0"/>
              <a:t>), =</a:t>
            </a:r>
          </a:p>
          <a:p>
            <a:r>
              <a:rPr lang="es-EC" sz="1400" dirty="0"/>
              <a:t>Díaz </a:t>
            </a:r>
            <a:r>
              <a:rPr lang="es-EC" sz="1400" i="1" dirty="0"/>
              <a:t>et al</a:t>
            </a:r>
            <a:r>
              <a:rPr lang="es-EC" sz="1400" dirty="0"/>
              <a:t>.,(2001</a:t>
            </a:r>
            <a:r>
              <a:rPr lang="es-EC" sz="1400" dirty="0" smtClean="0"/>
              <a:t>) -</a:t>
            </a:r>
            <a:endParaRPr lang="es-EC" sz="1400" dirty="0"/>
          </a:p>
        </p:txBody>
      </p:sp>
    </p:spTree>
    <p:extLst>
      <p:ext uri="{BB962C8B-B14F-4D97-AF65-F5344CB8AC3E}">
        <p14:creationId xmlns:p14="http://schemas.microsoft.com/office/powerpoint/2010/main" val="42944809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2567806711"/>
              </p:ext>
            </p:extLst>
          </p:nvPr>
        </p:nvGraphicFramePr>
        <p:xfrm>
          <a:off x="1691680" y="1340768"/>
          <a:ext cx="5760640" cy="4968552"/>
        </p:xfrm>
        <a:graphic>
          <a:graphicData uri="http://schemas.openxmlformats.org/presentationml/2006/ole">
            <mc:AlternateContent xmlns:mc="http://schemas.openxmlformats.org/markup-compatibility/2006">
              <mc:Choice xmlns:v="urn:schemas-microsoft-com:vml" Requires="v">
                <p:oleObj spid="_x0000_s18474" name="Documento" r:id="rId3" imgW="5328859" imgH="5233709" progId="Word.Document.12">
                  <p:embed/>
                </p:oleObj>
              </mc:Choice>
              <mc:Fallback>
                <p:oleObj name="Documento" r:id="rId3" imgW="5328859" imgH="5233709" progId="Word.Document.12">
                  <p:embed/>
                  <p:pic>
                    <p:nvPicPr>
                      <p:cNvPr id="0" name=""/>
                      <p:cNvPicPr/>
                      <p:nvPr/>
                    </p:nvPicPr>
                    <p:blipFill>
                      <a:blip r:embed="rId4"/>
                      <a:stretch>
                        <a:fillRect/>
                      </a:stretch>
                    </p:blipFill>
                    <p:spPr>
                      <a:xfrm>
                        <a:off x="1691680" y="1340768"/>
                        <a:ext cx="5760640" cy="4968552"/>
                      </a:xfrm>
                      <a:prstGeom prst="rect">
                        <a:avLst/>
                      </a:prstGeom>
                    </p:spPr>
                  </p:pic>
                </p:oleObj>
              </mc:Fallback>
            </mc:AlternateContent>
          </a:graphicData>
        </a:graphic>
      </p:graphicFrame>
      <p:sp>
        <p:nvSpPr>
          <p:cNvPr id="3" name="2 CuadroTexto"/>
          <p:cNvSpPr txBox="1"/>
          <p:nvPr/>
        </p:nvSpPr>
        <p:spPr>
          <a:xfrm>
            <a:off x="3131840" y="417442"/>
            <a:ext cx="2880320" cy="523220"/>
          </a:xfrm>
          <a:prstGeom prst="rect">
            <a:avLst/>
          </a:prstGeom>
          <a:noFill/>
        </p:spPr>
        <p:txBody>
          <a:bodyPr wrap="square" rtlCol="0">
            <a:spAutoFit/>
          </a:bodyPr>
          <a:lstStyle/>
          <a:p>
            <a:pPr algn="ctr"/>
            <a:r>
              <a:rPr lang="es-EC" sz="2800" dirty="0" err="1" smtClean="0">
                <a:solidFill>
                  <a:schemeClr val="bg2">
                    <a:lumMod val="50000"/>
                  </a:schemeClr>
                </a:solidFill>
                <a:latin typeface="Franklin Gothic Heavy" panose="020B0903020102020204" pitchFamily="34" charset="0"/>
              </a:rPr>
              <a:t>DFDN</a:t>
            </a:r>
            <a:endParaRPr lang="es-EC" sz="2800" dirty="0">
              <a:solidFill>
                <a:schemeClr val="bg2">
                  <a:lumMod val="50000"/>
                </a:schemeClr>
              </a:solidFill>
              <a:latin typeface="Franklin Gothic Heavy" panose="020B0903020102020204" pitchFamily="34" charset="0"/>
            </a:endParaRPr>
          </a:p>
        </p:txBody>
      </p:sp>
      <p:sp>
        <p:nvSpPr>
          <p:cNvPr id="4" name="3 CuadroTexto"/>
          <p:cNvSpPr txBox="1"/>
          <p:nvPr/>
        </p:nvSpPr>
        <p:spPr>
          <a:xfrm>
            <a:off x="4283968" y="6021288"/>
            <a:ext cx="4717032" cy="738664"/>
          </a:xfrm>
          <a:prstGeom prst="rect">
            <a:avLst/>
          </a:prstGeom>
          <a:solidFill>
            <a:schemeClr val="accent1">
              <a:lumMod val="40000"/>
              <a:lumOff val="60000"/>
            </a:schemeClr>
          </a:solidFill>
        </p:spPr>
        <p:txBody>
          <a:bodyPr wrap="square" rtlCol="0">
            <a:spAutoFit/>
          </a:bodyPr>
          <a:lstStyle/>
          <a:p>
            <a:r>
              <a:rPr lang="es-EC" sz="1400" dirty="0"/>
              <a:t>Sánchez </a:t>
            </a:r>
            <a:r>
              <a:rPr lang="es-EC" sz="1400" i="1" dirty="0"/>
              <a:t>et al.</a:t>
            </a:r>
            <a:r>
              <a:rPr lang="es-EC" sz="1400" dirty="0"/>
              <a:t>, (2016</a:t>
            </a:r>
            <a:r>
              <a:rPr lang="es-EC" sz="1400" dirty="0" smtClean="0"/>
              <a:t>), +</a:t>
            </a:r>
          </a:p>
          <a:p>
            <a:r>
              <a:rPr lang="es-EC" sz="1400" dirty="0" err="1"/>
              <a:t>Villalba</a:t>
            </a:r>
            <a:r>
              <a:rPr lang="es-EC" sz="1400" dirty="0"/>
              <a:t> </a:t>
            </a:r>
            <a:r>
              <a:rPr lang="es-EC" sz="1400" i="1" dirty="0"/>
              <a:t>et al.,</a:t>
            </a:r>
            <a:r>
              <a:rPr lang="es-EC" sz="1400" dirty="0"/>
              <a:t> (2011</a:t>
            </a:r>
            <a:r>
              <a:rPr lang="es-EC" sz="1400" dirty="0" smtClean="0"/>
              <a:t>), -</a:t>
            </a:r>
          </a:p>
          <a:p>
            <a:r>
              <a:rPr lang="es-EC" sz="1400" dirty="0"/>
              <a:t>Noguera y Rosales, (2015</a:t>
            </a:r>
            <a:r>
              <a:rPr lang="es-EC" sz="1400" dirty="0" smtClean="0"/>
              <a:t>) = </a:t>
            </a:r>
            <a:r>
              <a:rPr lang="es-EC" sz="1000" dirty="0" smtClean="0"/>
              <a:t>parámetros de degradabilidad</a:t>
            </a:r>
            <a:endParaRPr lang="es-EC" sz="1000" dirty="0"/>
          </a:p>
        </p:txBody>
      </p:sp>
    </p:spTree>
    <p:extLst>
      <p:ext uri="{BB962C8B-B14F-4D97-AF65-F5344CB8AC3E}">
        <p14:creationId xmlns:p14="http://schemas.microsoft.com/office/powerpoint/2010/main" val="4122781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Objeto"/>
          <p:cNvGraphicFramePr>
            <a:graphicFrameLocks noChangeAspect="1"/>
          </p:cNvGraphicFramePr>
          <p:nvPr>
            <p:extLst>
              <p:ext uri="{D42A27DB-BD31-4B8C-83A1-F6EECF244321}">
                <p14:modId xmlns:p14="http://schemas.microsoft.com/office/powerpoint/2010/main" val="1713244726"/>
              </p:ext>
            </p:extLst>
          </p:nvPr>
        </p:nvGraphicFramePr>
        <p:xfrm>
          <a:off x="1691680" y="1124744"/>
          <a:ext cx="5760640" cy="4968552"/>
        </p:xfrm>
        <a:graphic>
          <a:graphicData uri="http://schemas.openxmlformats.org/presentationml/2006/ole">
            <mc:AlternateContent xmlns:mc="http://schemas.openxmlformats.org/markup-compatibility/2006">
              <mc:Choice xmlns:v="urn:schemas-microsoft-com:vml" Requires="v">
                <p:oleObj spid="_x0000_s19497" name="Documento" r:id="rId3" imgW="5328859" imgH="5108051" progId="Word.Document.12">
                  <p:embed/>
                </p:oleObj>
              </mc:Choice>
              <mc:Fallback>
                <p:oleObj name="Documento" r:id="rId3" imgW="5328859" imgH="5108051" progId="Word.Document.12">
                  <p:embed/>
                  <p:pic>
                    <p:nvPicPr>
                      <p:cNvPr id="0" name=""/>
                      <p:cNvPicPr/>
                      <p:nvPr/>
                    </p:nvPicPr>
                    <p:blipFill>
                      <a:blip r:embed="rId4"/>
                      <a:stretch>
                        <a:fillRect/>
                      </a:stretch>
                    </p:blipFill>
                    <p:spPr>
                      <a:xfrm>
                        <a:off x="1691680" y="1124744"/>
                        <a:ext cx="5760640" cy="4968552"/>
                      </a:xfrm>
                      <a:prstGeom prst="rect">
                        <a:avLst/>
                      </a:prstGeom>
                    </p:spPr>
                  </p:pic>
                </p:oleObj>
              </mc:Fallback>
            </mc:AlternateContent>
          </a:graphicData>
        </a:graphic>
      </p:graphicFrame>
      <p:sp>
        <p:nvSpPr>
          <p:cNvPr id="3" name="2 CuadroTexto"/>
          <p:cNvSpPr txBox="1"/>
          <p:nvPr/>
        </p:nvSpPr>
        <p:spPr>
          <a:xfrm>
            <a:off x="3131840" y="417442"/>
            <a:ext cx="2880320" cy="523220"/>
          </a:xfrm>
          <a:prstGeom prst="rect">
            <a:avLst/>
          </a:prstGeom>
          <a:noFill/>
        </p:spPr>
        <p:txBody>
          <a:bodyPr wrap="square" rtlCol="0">
            <a:spAutoFit/>
          </a:bodyPr>
          <a:lstStyle/>
          <a:p>
            <a:pPr algn="ctr"/>
            <a:r>
              <a:rPr lang="es-EC" sz="2800" dirty="0" err="1" smtClean="0">
                <a:solidFill>
                  <a:schemeClr val="bg2">
                    <a:lumMod val="50000"/>
                  </a:schemeClr>
                </a:solidFill>
                <a:latin typeface="Franklin Gothic Heavy" panose="020B0903020102020204" pitchFamily="34" charset="0"/>
              </a:rPr>
              <a:t>DFDA</a:t>
            </a:r>
            <a:endParaRPr lang="es-EC" sz="2800" dirty="0">
              <a:solidFill>
                <a:schemeClr val="bg2">
                  <a:lumMod val="50000"/>
                </a:schemeClr>
              </a:solidFill>
              <a:latin typeface="Franklin Gothic Heavy" panose="020B0903020102020204" pitchFamily="34" charset="0"/>
            </a:endParaRPr>
          </a:p>
        </p:txBody>
      </p:sp>
      <p:sp>
        <p:nvSpPr>
          <p:cNvPr id="4" name="3 CuadroTexto"/>
          <p:cNvSpPr txBox="1"/>
          <p:nvPr/>
        </p:nvSpPr>
        <p:spPr>
          <a:xfrm>
            <a:off x="5652120" y="6093296"/>
            <a:ext cx="3096344" cy="523220"/>
          </a:xfrm>
          <a:prstGeom prst="rect">
            <a:avLst/>
          </a:prstGeom>
          <a:solidFill>
            <a:schemeClr val="accent1">
              <a:lumMod val="40000"/>
              <a:lumOff val="60000"/>
            </a:schemeClr>
          </a:solidFill>
        </p:spPr>
        <p:txBody>
          <a:bodyPr wrap="square" rtlCol="0">
            <a:spAutoFit/>
          </a:bodyPr>
          <a:lstStyle/>
          <a:p>
            <a:r>
              <a:rPr lang="es-EC" sz="1400" dirty="0"/>
              <a:t>Noguera y Rosales, (2015</a:t>
            </a:r>
            <a:r>
              <a:rPr lang="es-EC" sz="1400" dirty="0" smtClean="0"/>
              <a:t>) =</a:t>
            </a:r>
          </a:p>
          <a:p>
            <a:r>
              <a:rPr lang="es-EC" sz="1400" dirty="0" err="1"/>
              <a:t>Villalba</a:t>
            </a:r>
            <a:r>
              <a:rPr lang="es-EC" sz="1400" dirty="0"/>
              <a:t> </a:t>
            </a:r>
            <a:r>
              <a:rPr lang="es-EC" sz="1400" i="1" dirty="0"/>
              <a:t>et al.</a:t>
            </a:r>
            <a:r>
              <a:rPr lang="es-EC" sz="1400" dirty="0"/>
              <a:t>, (2011</a:t>
            </a:r>
            <a:r>
              <a:rPr lang="es-EC" sz="1400" dirty="0" smtClean="0"/>
              <a:t>) -</a:t>
            </a:r>
            <a:endParaRPr lang="es-EC" sz="1400" dirty="0"/>
          </a:p>
        </p:txBody>
      </p:sp>
    </p:spTree>
    <p:extLst>
      <p:ext uri="{BB962C8B-B14F-4D97-AF65-F5344CB8AC3E}">
        <p14:creationId xmlns:p14="http://schemas.microsoft.com/office/powerpoint/2010/main" val="37575010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627784" y="404664"/>
            <a:ext cx="3816424" cy="646331"/>
          </a:xfrm>
          <a:prstGeom prst="rect">
            <a:avLst/>
          </a:prstGeom>
          <a:noFill/>
        </p:spPr>
        <p:txBody>
          <a:bodyPr wrap="square" rtlCol="0">
            <a:spAutoFit/>
          </a:bodyPr>
          <a:lstStyle/>
          <a:p>
            <a:pPr algn="ctr"/>
            <a:r>
              <a:rPr lang="es-EC" sz="3600" b="1" dirty="0">
                <a:solidFill>
                  <a:schemeClr val="bg2">
                    <a:lumMod val="50000"/>
                  </a:schemeClr>
                </a:solidFill>
                <a:latin typeface="Franklin Gothic Heavy" panose="020B0903020102020204" pitchFamily="34" charset="0"/>
              </a:rPr>
              <a:t>CONCLUSIONES</a:t>
            </a:r>
          </a:p>
        </p:txBody>
      </p:sp>
      <p:sp>
        <p:nvSpPr>
          <p:cNvPr id="2" name="1 Rectángulo"/>
          <p:cNvSpPr/>
          <p:nvPr/>
        </p:nvSpPr>
        <p:spPr>
          <a:xfrm>
            <a:off x="635596" y="1568981"/>
            <a:ext cx="8064896" cy="4524315"/>
          </a:xfrm>
          <a:prstGeom prst="rect">
            <a:avLst/>
          </a:prstGeom>
        </p:spPr>
        <p:txBody>
          <a:bodyPr wrap="square">
            <a:spAutoFit/>
          </a:bodyPr>
          <a:lstStyle/>
          <a:p>
            <a:pPr algn="just"/>
            <a:r>
              <a:rPr lang="es-EC" dirty="0"/>
              <a:t>De acuerdo a los resultados obtenidos en los análisis de la composición química de MS, MI, MO, PB, FDN, </a:t>
            </a:r>
            <a:r>
              <a:rPr lang="es-EC" dirty="0" err="1"/>
              <a:t>FDA</a:t>
            </a:r>
            <a:r>
              <a:rPr lang="es-EC" dirty="0"/>
              <a:t> y hemicelulosa, a los 42 días presentaron las mejores características nutricionales, siendo el </a:t>
            </a:r>
            <a:r>
              <a:rPr lang="es-EC" dirty="0" err="1"/>
              <a:t>T3</a:t>
            </a:r>
            <a:r>
              <a:rPr lang="es-EC" dirty="0"/>
              <a:t> que experimentó la mejor respuesta con la inclusión del 2% de urea más melaza.</a:t>
            </a:r>
          </a:p>
          <a:p>
            <a:pPr algn="just"/>
            <a:r>
              <a:rPr lang="es-EC" dirty="0"/>
              <a:t> </a:t>
            </a:r>
          </a:p>
          <a:p>
            <a:pPr algn="just"/>
            <a:r>
              <a:rPr lang="es-EC" dirty="0"/>
              <a:t>La panca de arroz (</a:t>
            </a:r>
            <a:r>
              <a:rPr lang="es-EC" i="1" dirty="0" err="1"/>
              <a:t>Oryza</a:t>
            </a:r>
            <a:r>
              <a:rPr lang="es-EC" i="1" dirty="0"/>
              <a:t> sativa </a:t>
            </a:r>
            <a:r>
              <a:rPr lang="es-EC" dirty="0"/>
              <a:t>L.) ensilada se estabilizó en el periodo de 42 días obteniendo las mejores características fermentativas, microbianas y nutritivas del ensilaje con diferentes niveles de inclusión de urea más melaza. .</a:t>
            </a:r>
          </a:p>
          <a:p>
            <a:pPr algn="just"/>
            <a:r>
              <a:rPr lang="es-EC" dirty="0"/>
              <a:t> </a:t>
            </a:r>
          </a:p>
          <a:p>
            <a:pPr algn="just"/>
            <a:r>
              <a:rPr lang="es-EC" dirty="0"/>
              <a:t>Con la inclusión de niveles (1,2,3%) de urea más melaza se pudo comprobar el efecto en la cinética de fermentación y la degradabilidad </a:t>
            </a:r>
            <a:r>
              <a:rPr lang="es-EC" dirty="0" err="1"/>
              <a:t>ruminal</a:t>
            </a:r>
            <a:r>
              <a:rPr lang="es-EC" dirty="0"/>
              <a:t> </a:t>
            </a:r>
            <a:r>
              <a:rPr lang="es-EC" i="1" dirty="0"/>
              <a:t>in situ</a:t>
            </a:r>
            <a:r>
              <a:rPr lang="es-EC" dirty="0"/>
              <a:t> obteniendo excelente resultados en todos los tratamientos estudiados a excepción del primer tratamiento. </a:t>
            </a:r>
          </a:p>
          <a:p>
            <a:pPr algn="just"/>
            <a:r>
              <a:rPr lang="es-EC" dirty="0"/>
              <a:t> </a:t>
            </a:r>
          </a:p>
        </p:txBody>
      </p:sp>
    </p:spTree>
    <p:extLst>
      <p:ext uri="{BB962C8B-B14F-4D97-AF65-F5344CB8AC3E}">
        <p14:creationId xmlns:p14="http://schemas.microsoft.com/office/powerpoint/2010/main" val="31500391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2348880"/>
            <a:ext cx="8136904" cy="2308324"/>
          </a:xfrm>
          <a:prstGeom prst="rect">
            <a:avLst/>
          </a:prstGeom>
        </p:spPr>
        <p:txBody>
          <a:bodyPr wrap="square">
            <a:spAutoFit/>
          </a:bodyPr>
          <a:lstStyle/>
          <a:p>
            <a:pPr algn="just"/>
            <a:r>
              <a:rPr lang="es-EC" dirty="0"/>
              <a:t>Los resultados obtenidos de esta investigación se difundirán mediante trípticos en  instituciones públicas y las asociaciones de ganaderos a nivel del litoral ecuatoriano.</a:t>
            </a:r>
          </a:p>
          <a:p>
            <a:pPr algn="just"/>
            <a:r>
              <a:rPr lang="es-EC" dirty="0"/>
              <a:t> </a:t>
            </a:r>
          </a:p>
          <a:p>
            <a:pPr algn="just"/>
            <a:r>
              <a:rPr lang="es-EC" dirty="0"/>
              <a:t>De la conjunción de los resultados obtenidos en el estudio de la panca de arroz de urea más melaza se confirma que se puede utilizar este subproducto como una alternativa en la alimentación de los rumiantes en las épocas de escases de pasto en el litoral ecuatoriano.</a:t>
            </a:r>
          </a:p>
        </p:txBody>
      </p:sp>
      <p:sp>
        <p:nvSpPr>
          <p:cNvPr id="3" name="2 CuadroTexto"/>
          <p:cNvSpPr txBox="1"/>
          <p:nvPr/>
        </p:nvSpPr>
        <p:spPr>
          <a:xfrm>
            <a:off x="2627784" y="404664"/>
            <a:ext cx="3816424" cy="646331"/>
          </a:xfrm>
          <a:prstGeom prst="rect">
            <a:avLst/>
          </a:prstGeom>
          <a:noFill/>
        </p:spPr>
        <p:txBody>
          <a:bodyPr wrap="square" rtlCol="0">
            <a:spAutoFit/>
          </a:bodyPr>
          <a:lstStyle/>
          <a:p>
            <a:pPr algn="ctr"/>
            <a:r>
              <a:rPr lang="es-EC" sz="3600" b="1" dirty="0">
                <a:solidFill>
                  <a:schemeClr val="bg2">
                    <a:lumMod val="50000"/>
                  </a:schemeClr>
                </a:solidFill>
                <a:latin typeface="Franklin Gothic Heavy" panose="020B0903020102020204" pitchFamily="34" charset="0"/>
              </a:rPr>
              <a:t>CONCLUSIONES</a:t>
            </a:r>
          </a:p>
        </p:txBody>
      </p:sp>
    </p:spTree>
    <p:extLst>
      <p:ext uri="{BB962C8B-B14F-4D97-AF65-F5344CB8AC3E}">
        <p14:creationId xmlns:p14="http://schemas.microsoft.com/office/powerpoint/2010/main" val="25893211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C" sz="3600" dirty="0">
                <a:solidFill>
                  <a:schemeClr val="bg2">
                    <a:lumMod val="50000"/>
                  </a:schemeClr>
                </a:solidFill>
                <a:effectLst/>
                <a:latin typeface="Franklin Gothic Heavy" panose="020B0903020102020204" pitchFamily="34" charset="0"/>
              </a:rPr>
              <a:t>RECOMENDACIONES</a:t>
            </a:r>
          </a:p>
        </p:txBody>
      </p:sp>
      <p:sp>
        <p:nvSpPr>
          <p:cNvPr id="3" name="Rectángulo 2">
            <a:extLst>
              <a:ext uri="{FF2B5EF4-FFF2-40B4-BE49-F238E27FC236}">
                <a16:creationId xmlns:a16="http://schemas.microsoft.com/office/drawing/2014/main" xmlns="" id="{634E7FBB-9758-4198-B870-00EA69E793CC}"/>
              </a:ext>
            </a:extLst>
          </p:cNvPr>
          <p:cNvSpPr/>
          <p:nvPr/>
        </p:nvSpPr>
        <p:spPr>
          <a:xfrm>
            <a:off x="935596" y="1916832"/>
            <a:ext cx="7272808" cy="3416320"/>
          </a:xfrm>
          <a:prstGeom prst="rect">
            <a:avLst/>
          </a:prstGeom>
        </p:spPr>
        <p:txBody>
          <a:bodyPr wrap="square">
            <a:spAutoFit/>
          </a:bodyPr>
          <a:lstStyle/>
          <a:p>
            <a:pPr algn="just">
              <a:lnSpc>
                <a:spcPct val="150000"/>
              </a:lnSpc>
            </a:pPr>
            <a:r>
              <a:rPr lang="es-EC" dirty="0">
                <a:solidFill>
                  <a:prstClr val="black"/>
                </a:solidFill>
                <a:ea typeface="Calibri" panose="020F0502020204030204" pitchFamily="34" charset="0"/>
                <a:cs typeface="Times New Roman" panose="02020603050405020304" pitchFamily="18" charset="0"/>
              </a:rPr>
              <a:t>Se recomienda ensilar la panca de arroz (</a:t>
            </a:r>
            <a:r>
              <a:rPr lang="es-EC" i="1" dirty="0" err="1">
                <a:solidFill>
                  <a:prstClr val="black"/>
                </a:solidFill>
                <a:ea typeface="Calibri" panose="020F0502020204030204" pitchFamily="34" charset="0"/>
                <a:cs typeface="Times New Roman" panose="02020603050405020304" pitchFamily="18" charset="0"/>
              </a:rPr>
              <a:t>Oriza</a:t>
            </a:r>
            <a:r>
              <a:rPr lang="es-EC" i="1" dirty="0">
                <a:solidFill>
                  <a:prstClr val="black"/>
                </a:solidFill>
                <a:ea typeface="Calibri" panose="020F0502020204030204" pitchFamily="34" charset="0"/>
                <a:cs typeface="Times New Roman" panose="02020603050405020304" pitchFamily="18" charset="0"/>
              </a:rPr>
              <a:t> sativa</a:t>
            </a:r>
            <a:r>
              <a:rPr lang="es-EC" dirty="0">
                <a:solidFill>
                  <a:prstClr val="black"/>
                </a:solidFill>
                <a:ea typeface="Calibri" panose="020F0502020204030204" pitchFamily="34" charset="0"/>
                <a:cs typeface="Times New Roman" panose="02020603050405020304" pitchFamily="18" charset="0"/>
              </a:rPr>
              <a:t> L.) con la inclusión del 2% y 3% de urea más melaza, para mejorar el valor nutricional de este subproducto, para la alimentación de los rumiantes especialmente en la época de verano.</a:t>
            </a:r>
          </a:p>
          <a:p>
            <a:pPr indent="180340" algn="just">
              <a:lnSpc>
                <a:spcPct val="150000"/>
              </a:lnSpc>
            </a:pPr>
            <a:r>
              <a:rPr lang="es-EC" dirty="0">
                <a:solidFill>
                  <a:prstClr val="black"/>
                </a:solidFill>
                <a:ea typeface="Calibri" panose="020F0502020204030204" pitchFamily="34" charset="0"/>
                <a:cs typeface="Times New Roman" panose="02020603050405020304" pitchFamily="18" charset="0"/>
              </a:rPr>
              <a:t> </a:t>
            </a:r>
          </a:p>
          <a:p>
            <a:pPr algn="just">
              <a:lnSpc>
                <a:spcPct val="150000"/>
              </a:lnSpc>
            </a:pPr>
            <a:r>
              <a:rPr lang="es-EC" dirty="0">
                <a:solidFill>
                  <a:prstClr val="black"/>
                </a:solidFill>
                <a:ea typeface="Calibri" panose="020F0502020204030204" pitchFamily="34" charset="0"/>
                <a:cs typeface="Times New Roman" panose="02020603050405020304" pitchFamily="18" charset="0"/>
              </a:rPr>
              <a:t>Realizar pruebas de palatabilidad, consumo y efecto en los parámetros zootécnicos en bovinos alimentados con la panca de arroz (</a:t>
            </a:r>
            <a:r>
              <a:rPr lang="es-EC" i="1" dirty="0" err="1">
                <a:solidFill>
                  <a:prstClr val="black"/>
                </a:solidFill>
                <a:ea typeface="Calibri" panose="020F0502020204030204" pitchFamily="34" charset="0"/>
                <a:cs typeface="Times New Roman" panose="02020603050405020304" pitchFamily="18" charset="0"/>
              </a:rPr>
              <a:t>Oriza</a:t>
            </a:r>
            <a:r>
              <a:rPr lang="es-EC" i="1" dirty="0">
                <a:solidFill>
                  <a:prstClr val="black"/>
                </a:solidFill>
                <a:ea typeface="Calibri" panose="020F0502020204030204" pitchFamily="34" charset="0"/>
                <a:cs typeface="Times New Roman" panose="02020603050405020304" pitchFamily="18" charset="0"/>
              </a:rPr>
              <a:t> sativa</a:t>
            </a:r>
            <a:r>
              <a:rPr lang="es-EC" dirty="0">
                <a:solidFill>
                  <a:prstClr val="black"/>
                </a:solidFill>
                <a:ea typeface="Calibri" panose="020F0502020204030204" pitchFamily="34" charset="0"/>
                <a:cs typeface="Times New Roman" panose="02020603050405020304" pitchFamily="18" charset="0"/>
              </a:rPr>
              <a:t> L.) ensilada con urea más melaza.</a:t>
            </a:r>
          </a:p>
        </p:txBody>
      </p:sp>
    </p:spTree>
    <p:extLst>
      <p:ext uri="{BB962C8B-B14F-4D97-AF65-F5344CB8AC3E}">
        <p14:creationId xmlns:p14="http://schemas.microsoft.com/office/powerpoint/2010/main" val="31444394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432" l="35989" r="100000"/>
                    </a14:imgEffect>
                  </a14:imgLayer>
                </a14:imgProps>
              </a:ext>
              <a:ext uri="{28A0092B-C50C-407E-A947-70E740481C1C}">
                <a14:useLocalDpi xmlns:a14="http://schemas.microsoft.com/office/drawing/2010/main" val="0"/>
              </a:ext>
            </a:extLst>
          </a:blip>
          <a:srcRect l="35797"/>
          <a:stretch/>
        </p:blipFill>
        <p:spPr bwMode="auto">
          <a:xfrm>
            <a:off x="5076056" y="2131958"/>
            <a:ext cx="4039707" cy="4726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23528" y="2204864"/>
            <a:ext cx="6101799" cy="646331"/>
          </a:xfrm>
          <a:prstGeom prst="rect">
            <a:avLst/>
          </a:prstGeom>
          <a:noFill/>
        </p:spPr>
        <p:txBody>
          <a:bodyPr wrap="none" rtlCol="0">
            <a:spAutoFit/>
          </a:bodyPr>
          <a:lstStyle/>
          <a:p>
            <a:r>
              <a:rPr lang="es-EC" sz="3600" b="1" dirty="0">
                <a:solidFill>
                  <a:schemeClr val="bg2">
                    <a:lumMod val="50000"/>
                  </a:schemeClr>
                </a:solidFill>
                <a:latin typeface="Franklin Gothic Heavy" panose="020B0903020102020204" pitchFamily="34" charset="0"/>
              </a:rPr>
              <a:t>GRACIAS POR LA ATENCIÓN</a:t>
            </a:r>
          </a:p>
        </p:txBody>
      </p:sp>
      <p:sp>
        <p:nvSpPr>
          <p:cNvPr id="3" name="2 CuadroTexto"/>
          <p:cNvSpPr txBox="1"/>
          <p:nvPr/>
        </p:nvSpPr>
        <p:spPr>
          <a:xfrm>
            <a:off x="1979712" y="5661248"/>
            <a:ext cx="5844359" cy="954107"/>
          </a:xfrm>
          <a:prstGeom prst="rect">
            <a:avLst/>
          </a:prstGeom>
          <a:noFill/>
        </p:spPr>
        <p:txBody>
          <a:bodyPr wrap="square" rtlCol="0">
            <a:spAutoFit/>
          </a:bodyPr>
          <a:lstStyle/>
          <a:p>
            <a:pPr algn="ctr"/>
            <a:r>
              <a:rPr lang="es-EC" sz="2800" b="1" dirty="0">
                <a:solidFill>
                  <a:prstClr val="black"/>
                </a:solidFill>
                <a:latin typeface="Edwardian Script ITC" panose="030303020407070D0804" pitchFamily="66" charset="0"/>
              </a:rPr>
              <a:t>“</a:t>
            </a:r>
            <a:r>
              <a:rPr lang="es-EC" sz="2000" dirty="0">
                <a:solidFill>
                  <a:prstClr val="black"/>
                </a:solidFill>
                <a:latin typeface="Lucida Calligraphy" panose="03010101010101010101" pitchFamily="66" charset="0"/>
              </a:rPr>
              <a:t>Si buscas resultados distintos no hagas siempre lo mismo”. </a:t>
            </a:r>
            <a:r>
              <a:rPr lang="es-EC" sz="2800" b="1" dirty="0">
                <a:solidFill>
                  <a:prstClr val="black"/>
                </a:solidFill>
                <a:latin typeface="Edwardian Script ITC" panose="030303020407070D0804" pitchFamily="66" charset="0"/>
              </a:rPr>
              <a:t>Albert Einstein</a:t>
            </a:r>
          </a:p>
        </p:txBody>
      </p:sp>
    </p:spTree>
    <p:extLst>
      <p:ext uri="{BB962C8B-B14F-4D97-AF65-F5344CB8AC3E}">
        <p14:creationId xmlns:p14="http://schemas.microsoft.com/office/powerpoint/2010/main" val="7607838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38120">
            <a:off x="-396552" y="2794986"/>
            <a:ext cx="4676775"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36388"/>
            <a:ext cx="3798887" cy="317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45667">
            <a:off x="3178425" y="2205798"/>
            <a:ext cx="3030537" cy="34083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48766"/>
            <a:ext cx="4048125"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Imagen"/>
          <p:cNvPicPr>
            <a:picLocks noChangeAspect="1"/>
          </p:cNvPicPr>
          <p:nvPr/>
        </p:nvPicPr>
        <p:blipFill rotWithShape="1">
          <a:blip r:embed="rId6">
            <a:extLst>
              <a:ext uri="{28A0092B-C50C-407E-A947-70E740481C1C}">
                <a14:useLocalDpi xmlns:a14="http://schemas.microsoft.com/office/drawing/2010/main" val="0"/>
              </a:ext>
            </a:extLst>
          </a:blip>
          <a:srcRect t="28360" b="17883"/>
          <a:stretch/>
        </p:blipFill>
        <p:spPr>
          <a:xfrm>
            <a:off x="6084168" y="4034769"/>
            <a:ext cx="2759165" cy="2634591"/>
          </a:xfrm>
          <a:prstGeom prst="rect">
            <a:avLst/>
          </a:prstGeom>
        </p:spPr>
      </p:pic>
    </p:spTree>
    <p:extLst>
      <p:ext uri="{BB962C8B-B14F-4D97-AF65-F5344CB8AC3E}">
        <p14:creationId xmlns:p14="http://schemas.microsoft.com/office/powerpoint/2010/main" val="42233142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xmlns="" id="{02BDB485-5229-49E5-8713-DE6AB970F7C7}"/>
              </a:ext>
            </a:extLst>
          </p:cNvPr>
          <p:cNvSpPr/>
          <p:nvPr/>
        </p:nvSpPr>
        <p:spPr>
          <a:xfrm>
            <a:off x="-38065" y="-27384"/>
            <a:ext cx="9252520" cy="6885384"/>
          </a:xfrm>
          <a:prstGeom prst="rect">
            <a:avLst/>
          </a:prstGeom>
          <a:blipFill dpi="0" rotWithShape="1">
            <a:blip r:embed="rId2">
              <a:alphaModFix amt="52000"/>
              <a:extLst>
                <a:ext uri="{28A0092B-C50C-407E-A947-70E740481C1C}">
                  <a14:useLocalDpi xmlns:a14="http://schemas.microsoft.com/office/drawing/2010/main" val="0"/>
                </a:ext>
              </a:extLst>
            </a:blip>
            <a:srcRect/>
            <a:stretch>
              <a:fillRect l="-387" t="-44820" r="543" b="-4790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pic>
        <p:nvPicPr>
          <p:cNvPr id="266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901" b="94321" l="12131" r="85902"/>
                    </a14:imgEffect>
                  </a14:imgLayer>
                </a14:imgProps>
              </a:ext>
              <a:ext uri="{28A0092B-C50C-407E-A947-70E740481C1C}">
                <a14:useLocalDpi xmlns:a14="http://schemas.microsoft.com/office/drawing/2010/main" val="0"/>
              </a:ext>
            </a:extLst>
          </a:blip>
          <a:srcRect l="12811" t="8398" r="12315"/>
          <a:stretch/>
        </p:blipFill>
        <p:spPr bwMode="auto">
          <a:xfrm>
            <a:off x="-38065" y="-27384"/>
            <a:ext cx="3025889" cy="491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xmlns="" id="{204C45EA-8CFE-4DD8-B74A-6F2628A1D439}"/>
              </a:ext>
            </a:extLst>
          </p:cNvPr>
          <p:cNvSpPr txBox="1"/>
          <p:nvPr/>
        </p:nvSpPr>
        <p:spPr>
          <a:xfrm rot="20606606">
            <a:off x="351601" y="1748016"/>
            <a:ext cx="2086423" cy="538609"/>
          </a:xfrm>
          <a:prstGeom prst="rect">
            <a:avLst/>
          </a:prstGeom>
          <a:noFill/>
        </p:spPr>
        <p:txBody>
          <a:bodyPr wrap="square" rtlCol="0">
            <a:spAutoFit/>
          </a:bodyPr>
          <a:lstStyle/>
          <a:p>
            <a:pPr algn="ctr"/>
            <a:r>
              <a:rPr lang="es-EC" sz="2900" b="1" dirty="0">
                <a:solidFill>
                  <a:srgbClr val="C00000"/>
                </a:solidFill>
                <a:latin typeface="Franklin Gothic Heavy" panose="020B0903020102020204" pitchFamily="34" charset="0"/>
              </a:rPr>
              <a:t>OBJETIVOS </a:t>
            </a:r>
          </a:p>
        </p:txBody>
      </p:sp>
    </p:spTree>
    <p:extLst>
      <p:ext uri="{BB962C8B-B14F-4D97-AF65-F5344CB8AC3E}">
        <p14:creationId xmlns:p14="http://schemas.microsoft.com/office/powerpoint/2010/main" val="30902957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Rectángulo">
            <a:extLst>
              <a:ext uri="{FF2B5EF4-FFF2-40B4-BE49-F238E27FC236}">
                <a16:creationId xmlns:a16="http://schemas.microsoft.com/office/drawing/2014/main" xmlns="" id="{EDA6685F-93D6-4C09-97E6-294D6B19E35D}"/>
              </a:ext>
            </a:extLst>
          </p:cNvPr>
          <p:cNvSpPr/>
          <p:nvPr/>
        </p:nvSpPr>
        <p:spPr>
          <a:xfrm>
            <a:off x="26328" y="1412776"/>
            <a:ext cx="3236784" cy="461665"/>
          </a:xfrm>
          <a:prstGeom prst="rect">
            <a:avLst/>
          </a:prstGeom>
        </p:spPr>
        <p:txBody>
          <a:bodyPr wrap="none">
            <a:spAutoFit/>
          </a:bodyPr>
          <a:lstStyle/>
          <a:p>
            <a:pPr lvl="1"/>
            <a:r>
              <a:rPr lang="es-EC" sz="2400" b="1" dirty="0">
                <a:solidFill>
                  <a:schemeClr val="bg2">
                    <a:lumMod val="50000"/>
                  </a:schemeClr>
                </a:solidFill>
                <a:latin typeface="Franklin Gothic Heavy" panose="020B0903020102020204" pitchFamily="34" charset="0"/>
              </a:rPr>
              <a:t>Objetivo General</a:t>
            </a:r>
            <a:r>
              <a:rPr lang="es-EC" sz="2400" b="1" dirty="0">
                <a:solidFill>
                  <a:schemeClr val="bg2">
                    <a:lumMod val="50000"/>
                  </a:schemeClr>
                </a:solidFill>
              </a:rPr>
              <a:t>:</a:t>
            </a:r>
          </a:p>
        </p:txBody>
      </p:sp>
      <p:sp>
        <p:nvSpPr>
          <p:cNvPr id="4" name="Rectángulo 3">
            <a:extLst>
              <a:ext uri="{FF2B5EF4-FFF2-40B4-BE49-F238E27FC236}">
                <a16:creationId xmlns:a16="http://schemas.microsoft.com/office/drawing/2014/main" xmlns="" id="{FEE86F29-865A-41B6-AC07-5D6C2C126BB1}"/>
              </a:ext>
            </a:extLst>
          </p:cNvPr>
          <p:cNvSpPr/>
          <p:nvPr/>
        </p:nvSpPr>
        <p:spPr>
          <a:xfrm>
            <a:off x="611560" y="2759586"/>
            <a:ext cx="7920880" cy="1338828"/>
          </a:xfrm>
          <a:prstGeom prst="rect">
            <a:avLst/>
          </a:prstGeom>
        </p:spPr>
        <p:txBody>
          <a:bodyPr wrap="square">
            <a:spAutoFit/>
          </a:bodyPr>
          <a:lstStyle/>
          <a:p>
            <a:pPr marL="342900" indent="-342900" algn="just">
              <a:lnSpc>
                <a:spcPct val="150000"/>
              </a:lnSpc>
              <a:buFont typeface="Symbol" panose="05050102010706020507" pitchFamily="18" charset="2"/>
              <a:buChar char=""/>
            </a:pPr>
            <a:r>
              <a:rPr lang="es-EC"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Evaluar el valor nutritivo, estabilidad aeróbica de la panca de arroz (</a:t>
            </a:r>
            <a:r>
              <a:rPr lang="es-EC" i="1" dirty="0" err="1">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Oryza</a:t>
            </a:r>
            <a:r>
              <a:rPr lang="es-EC" i="1"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 sativa</a:t>
            </a:r>
            <a:r>
              <a:rPr lang="es-EC"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 L.) ensilada y adoptar esta tecnología con los productores de rumiantes en el litoral ecuatoriano.</a:t>
            </a:r>
            <a:endParaRPr lang="es-EC" sz="1600"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89113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945008"/>
            <a:ext cx="3894015" cy="461665"/>
          </a:xfrm>
          <a:prstGeom prst="rect">
            <a:avLst/>
          </a:prstGeom>
        </p:spPr>
        <p:txBody>
          <a:bodyPr wrap="none">
            <a:spAutoFit/>
          </a:bodyPr>
          <a:lstStyle/>
          <a:p>
            <a:pPr lvl="1"/>
            <a:r>
              <a:rPr lang="es-EC" sz="2400" b="1" dirty="0">
                <a:solidFill>
                  <a:schemeClr val="bg2">
                    <a:lumMod val="50000"/>
                  </a:schemeClr>
                </a:solidFill>
                <a:latin typeface="Franklin Gothic Heavy" panose="020B0903020102020204" pitchFamily="34" charset="0"/>
              </a:rPr>
              <a:t>Objetivos Específicos</a:t>
            </a:r>
            <a:r>
              <a:rPr lang="es-EC" sz="2400" b="1" i="1" dirty="0">
                <a:solidFill>
                  <a:schemeClr val="bg2">
                    <a:lumMod val="50000"/>
                  </a:schemeClr>
                </a:solidFill>
                <a:latin typeface="Franklin Gothic Heavy" panose="020B0903020102020204" pitchFamily="34" charset="0"/>
              </a:rPr>
              <a:t>:</a:t>
            </a:r>
          </a:p>
        </p:txBody>
      </p:sp>
      <p:sp>
        <p:nvSpPr>
          <p:cNvPr id="3" name="Rectángulo 2">
            <a:extLst>
              <a:ext uri="{FF2B5EF4-FFF2-40B4-BE49-F238E27FC236}">
                <a16:creationId xmlns:a16="http://schemas.microsoft.com/office/drawing/2014/main" xmlns="" id="{A222CF09-79EF-413A-958E-7C28686BFB93}"/>
              </a:ext>
            </a:extLst>
          </p:cNvPr>
          <p:cNvSpPr/>
          <p:nvPr/>
        </p:nvSpPr>
        <p:spPr>
          <a:xfrm>
            <a:off x="431540" y="1988840"/>
            <a:ext cx="8280920" cy="3693319"/>
          </a:xfrm>
          <a:prstGeom prst="rect">
            <a:avLst/>
          </a:prstGeom>
        </p:spPr>
        <p:txBody>
          <a:bodyPr wrap="square">
            <a:spAutoFit/>
          </a:bodyPr>
          <a:lstStyle/>
          <a:p>
            <a:pPr marL="342900" indent="-342900" algn="just">
              <a:buFont typeface="Symbol" panose="05050102010706020507" pitchFamily="18" charset="2"/>
              <a:buChar char=""/>
            </a:pPr>
            <a:r>
              <a:rPr lang="es-EC"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Determinar la composición química bromatológica de la panca de arroz (</a:t>
            </a:r>
            <a:r>
              <a:rPr lang="es-EC" i="1" dirty="0" err="1">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Oryza</a:t>
            </a:r>
            <a:r>
              <a:rPr lang="es-EC" i="1"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 sativa </a:t>
            </a:r>
            <a:r>
              <a:rPr lang="es-EC"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L.) antes y después de ensilar. </a:t>
            </a:r>
          </a:p>
          <a:p>
            <a:pPr algn="just"/>
            <a:endParaRPr lang="es-EC"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endParaRPr>
          </a:p>
          <a:p>
            <a:pPr marL="342900" indent="-342900" algn="just">
              <a:buFont typeface="Symbol" panose="05050102010706020507" pitchFamily="18" charset="2"/>
              <a:buChar char=""/>
            </a:pPr>
            <a:r>
              <a:rPr lang="es-EC"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Determinar las características fermentativas, microbianas y nutritivas del ensilaje panca de arroz (</a:t>
            </a:r>
            <a:r>
              <a:rPr lang="es-EC" i="1" dirty="0" err="1">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Oryza</a:t>
            </a:r>
            <a:r>
              <a:rPr lang="es-EC" i="1"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 sativa </a:t>
            </a:r>
            <a:r>
              <a:rPr lang="es-EC"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L.) con diferentes niveles de inclusión de urea más melaza. </a:t>
            </a:r>
          </a:p>
          <a:p>
            <a:pPr algn="just"/>
            <a:endParaRPr lang="es-EC"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endParaRPr>
          </a:p>
          <a:p>
            <a:pPr marL="342900" indent="-342900" algn="just">
              <a:buFont typeface="Symbol" panose="05050102010706020507" pitchFamily="18" charset="2"/>
              <a:buChar char=""/>
            </a:pPr>
            <a:r>
              <a:rPr lang="es-EC"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Determinar la cinética de la fermentación y degradabilidad </a:t>
            </a:r>
            <a:r>
              <a:rPr lang="es-EC" dirty="0" err="1">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ruminal</a:t>
            </a:r>
            <a:r>
              <a:rPr lang="es-EC"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 </a:t>
            </a:r>
            <a:r>
              <a:rPr lang="es-EC" i="1"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in situ </a:t>
            </a:r>
            <a:r>
              <a:rPr lang="es-EC"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de ensilajes panca de arroz (</a:t>
            </a:r>
            <a:r>
              <a:rPr lang="es-EC" i="1" dirty="0" err="1">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Oryza</a:t>
            </a:r>
            <a:r>
              <a:rPr lang="es-EC" i="1"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 sativa </a:t>
            </a:r>
            <a:r>
              <a:rPr lang="es-EC"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L.) con diferentes niveles de inclusión de urea más melaza.</a:t>
            </a:r>
          </a:p>
          <a:p>
            <a:pPr algn="just"/>
            <a:endParaRPr lang="es-EC"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endParaRPr>
          </a:p>
          <a:p>
            <a:pPr marL="342900" indent="-342900" algn="just">
              <a:buFont typeface="Symbol" panose="05050102010706020507" pitchFamily="18" charset="2"/>
              <a:buChar char=""/>
            </a:pPr>
            <a:r>
              <a:rPr lang="es-EC"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Difundir los resultados de la investigación mediante la entrega de trípticos en las principales asambleas de los agricultores a nivel local.</a:t>
            </a:r>
          </a:p>
        </p:txBody>
      </p:sp>
    </p:spTree>
    <p:extLst>
      <p:ext uri="{BB962C8B-B14F-4D97-AF65-F5344CB8AC3E}">
        <p14:creationId xmlns:p14="http://schemas.microsoft.com/office/powerpoint/2010/main" val="42560924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xmlns="" id="{CD1467ED-3AC3-46F5-827E-03E4F29E55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896" t="38450" r="3538"/>
          <a:stretch/>
        </p:blipFill>
        <p:spPr>
          <a:xfrm>
            <a:off x="6597443" y="3247035"/>
            <a:ext cx="2483769" cy="1372042"/>
          </a:xfrm>
          <a:prstGeom prst="rect">
            <a:avLst/>
          </a:prstGeom>
        </p:spPr>
      </p:pic>
      <p:pic>
        <p:nvPicPr>
          <p:cNvPr id="14" name="Imagen 13">
            <a:extLst>
              <a:ext uri="{FF2B5EF4-FFF2-40B4-BE49-F238E27FC236}">
                <a16:creationId xmlns:a16="http://schemas.microsoft.com/office/drawing/2014/main" xmlns="" id="{9650D3AB-C6EA-4F6A-BAEF-FC74CE3C06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63" t="34249" r="24551" b="11151"/>
          <a:stretch/>
        </p:blipFill>
        <p:spPr>
          <a:xfrm>
            <a:off x="4436967" y="1496096"/>
            <a:ext cx="2084779" cy="1402147"/>
          </a:xfrm>
          <a:prstGeom prst="rect">
            <a:avLst/>
          </a:prstGeom>
        </p:spPr>
      </p:pic>
      <p:sp>
        <p:nvSpPr>
          <p:cNvPr id="9" name="CuadroTexto 1">
            <a:extLst>
              <a:ext uri="{FF2B5EF4-FFF2-40B4-BE49-F238E27FC236}">
                <a16:creationId xmlns:a16="http://schemas.microsoft.com/office/drawing/2014/main" xmlns="" id="{5BA9366A-1A78-4494-83F7-6B8F2004B4A7}"/>
              </a:ext>
            </a:extLst>
          </p:cNvPr>
          <p:cNvSpPr txBox="1"/>
          <p:nvPr/>
        </p:nvSpPr>
        <p:spPr>
          <a:xfrm>
            <a:off x="2782542" y="527198"/>
            <a:ext cx="3528392" cy="646331"/>
          </a:xfrm>
          <a:prstGeom prst="rect">
            <a:avLst/>
          </a:prstGeom>
          <a:noFill/>
        </p:spPr>
        <p:txBody>
          <a:bodyPr wrap="square" rtlCol="0">
            <a:spAutoFit/>
          </a:bodyPr>
          <a:lstStyle/>
          <a:p>
            <a:pPr algn="ctr"/>
            <a:r>
              <a:rPr lang="es-EC" sz="3600" b="1" dirty="0">
                <a:solidFill>
                  <a:schemeClr val="bg2">
                    <a:lumMod val="50000"/>
                  </a:schemeClr>
                </a:solidFill>
                <a:latin typeface="Franklin Gothic Heavy" panose="020B0903020102020204" pitchFamily="34" charset="0"/>
              </a:rPr>
              <a:t>METODOLOGÍA </a:t>
            </a:r>
          </a:p>
        </p:txBody>
      </p:sp>
      <p:sp>
        <p:nvSpPr>
          <p:cNvPr id="11" name="Rectángulo 3">
            <a:extLst>
              <a:ext uri="{FF2B5EF4-FFF2-40B4-BE49-F238E27FC236}">
                <a16:creationId xmlns:a16="http://schemas.microsoft.com/office/drawing/2014/main" xmlns="" id="{B09717D2-DF34-4A54-96D9-690D3A935A6D}"/>
              </a:ext>
            </a:extLst>
          </p:cNvPr>
          <p:cNvSpPr/>
          <p:nvPr/>
        </p:nvSpPr>
        <p:spPr>
          <a:xfrm>
            <a:off x="0" y="1268760"/>
            <a:ext cx="4697760" cy="400110"/>
          </a:xfrm>
          <a:prstGeom prst="rect">
            <a:avLst/>
          </a:prstGeom>
        </p:spPr>
        <p:txBody>
          <a:bodyPr wrap="square">
            <a:spAutoFit/>
          </a:bodyPr>
          <a:lstStyle/>
          <a:p>
            <a:pPr lvl="1"/>
            <a:r>
              <a:rPr lang="es-EC" sz="2000" b="1"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rPr>
              <a:t>Ubicación de la investigación</a:t>
            </a:r>
            <a:endParaRPr lang="es-EC" sz="2000" dirty="0">
              <a:solidFill>
                <a:prstClr val="black"/>
              </a:solidFill>
              <a:latin typeface="Franklin Gothic Heavy" panose="020B0903020102020204" pitchFamily="34" charset="0"/>
              <a:ea typeface="Calibri" panose="020F0502020204030204" pitchFamily="34" charset="0"/>
              <a:cs typeface="Times New Roman" panose="02020603050405020304" pitchFamily="18" charset="0"/>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712" y="1772816"/>
            <a:ext cx="3150096" cy="2103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Imagen 2">
            <a:extLst>
              <a:ext uri="{FF2B5EF4-FFF2-40B4-BE49-F238E27FC236}">
                <a16:creationId xmlns:a16="http://schemas.microsoft.com/office/drawing/2014/main" xmlns="" id="{1C8F57E8-31AB-4AA2-8E86-2AE40A0B930D}"/>
              </a:ext>
            </a:extLst>
          </p:cNvPr>
          <p:cNvPicPr>
            <a:picLocks noChangeAspect="1"/>
          </p:cNvPicPr>
          <p:nvPr/>
        </p:nvPicPr>
        <p:blipFill>
          <a:blip r:embed="rId5"/>
          <a:stretch>
            <a:fillRect/>
          </a:stretch>
        </p:blipFill>
        <p:spPr>
          <a:xfrm>
            <a:off x="3327559" y="3212976"/>
            <a:ext cx="640497" cy="640497"/>
          </a:xfrm>
          <a:prstGeom prst="rect">
            <a:avLst/>
          </a:prstGeom>
        </p:spPr>
      </p:pic>
      <p:sp>
        <p:nvSpPr>
          <p:cNvPr id="16" name="Rectángulo 4">
            <a:extLst>
              <a:ext uri="{FF2B5EF4-FFF2-40B4-BE49-F238E27FC236}">
                <a16:creationId xmlns:a16="http://schemas.microsoft.com/office/drawing/2014/main" xmlns="" id="{42A7DD7B-97E0-47DF-B19B-A889D1BED6AE}"/>
              </a:ext>
            </a:extLst>
          </p:cNvPr>
          <p:cNvSpPr/>
          <p:nvPr/>
        </p:nvSpPr>
        <p:spPr>
          <a:xfrm>
            <a:off x="611560" y="3933056"/>
            <a:ext cx="3600400" cy="523220"/>
          </a:xfrm>
          <a:prstGeom prst="rect">
            <a:avLst/>
          </a:prstGeom>
        </p:spPr>
        <p:txBody>
          <a:bodyPr wrap="square">
            <a:spAutoFit/>
          </a:bodyPr>
          <a:lstStyle/>
          <a:p>
            <a:pPr algn="ctr"/>
            <a:r>
              <a:rPr lang="es-EC" sz="1400" dirty="0" smtClean="0">
                <a:solidFill>
                  <a:schemeClr val="bg2">
                    <a:lumMod val="50000"/>
                  </a:schemeClr>
                </a:solidFill>
                <a:latin typeface="Franklin Gothic Heavy" panose="020B0903020102020204" pitchFamily="34" charset="0"/>
                <a:ea typeface="Calibri" panose="020F0502020204030204" pitchFamily="34" charset="0"/>
              </a:rPr>
              <a:t>Laboratorio de Rumiología y Metabolismo Nutricional “RUMEN”</a:t>
            </a:r>
            <a:endParaRPr lang="es-EC" sz="1400" dirty="0">
              <a:solidFill>
                <a:schemeClr val="bg2">
                  <a:lumMod val="50000"/>
                </a:schemeClr>
              </a:solidFill>
              <a:latin typeface="Franklin Gothic Heavy" panose="020B0903020102020204" pitchFamily="34" charset="0"/>
            </a:endParaRPr>
          </a:p>
        </p:txBody>
      </p:sp>
      <p:sp>
        <p:nvSpPr>
          <p:cNvPr id="7" name="6 Rectángulo"/>
          <p:cNvSpPr/>
          <p:nvPr/>
        </p:nvSpPr>
        <p:spPr>
          <a:xfrm>
            <a:off x="6894150" y="1668870"/>
            <a:ext cx="1597873" cy="307777"/>
          </a:xfrm>
          <a:prstGeom prst="rect">
            <a:avLst/>
          </a:prstGeom>
        </p:spPr>
        <p:txBody>
          <a:bodyPr wrap="none">
            <a:spAutoFit/>
          </a:bodyPr>
          <a:lstStyle/>
          <a:p>
            <a:pPr lvl="0" indent="180340" algn="just"/>
            <a:r>
              <a:rPr lang="es-EC" sz="1400" b="1" dirty="0">
                <a:ea typeface="Calibri" panose="020F0502020204030204" pitchFamily="34" charset="0"/>
                <a:cs typeface="Times New Roman" panose="02020603050405020304" pitchFamily="18" charset="0"/>
              </a:rPr>
              <a:t>64 </a:t>
            </a:r>
            <a:r>
              <a:rPr lang="es-EC" sz="1400" b="1" dirty="0" err="1">
                <a:ea typeface="Calibri" panose="020F0502020204030204" pitchFamily="34" charset="0"/>
                <a:cs typeface="Times New Roman" panose="02020603050405020304" pitchFamily="18" charset="0"/>
              </a:rPr>
              <a:t>microsilos</a:t>
            </a:r>
            <a:r>
              <a:rPr lang="es-EC" sz="1400" b="1" dirty="0">
                <a:ea typeface="Calibri" panose="020F0502020204030204" pitchFamily="34" charset="0"/>
                <a:cs typeface="Times New Roman" panose="02020603050405020304" pitchFamily="18" charset="0"/>
              </a:rPr>
              <a:t> </a:t>
            </a:r>
          </a:p>
        </p:txBody>
      </p:sp>
      <p:sp>
        <p:nvSpPr>
          <p:cNvPr id="8" name="7 Rectángulo"/>
          <p:cNvSpPr/>
          <p:nvPr/>
        </p:nvSpPr>
        <p:spPr>
          <a:xfrm>
            <a:off x="6894150" y="1999470"/>
            <a:ext cx="1644361" cy="307777"/>
          </a:xfrm>
          <a:prstGeom prst="rect">
            <a:avLst/>
          </a:prstGeom>
        </p:spPr>
        <p:txBody>
          <a:bodyPr wrap="none">
            <a:spAutoFit/>
          </a:bodyPr>
          <a:lstStyle/>
          <a:p>
            <a:pPr lvl="0" indent="180340" algn="just"/>
            <a:r>
              <a:rPr lang="es-EC" sz="1400" b="1" dirty="0">
                <a:solidFill>
                  <a:prstClr val="black"/>
                </a:solidFill>
                <a:ea typeface="Calibri" panose="020F0502020204030204" pitchFamily="34" charset="0"/>
                <a:cs typeface="Times New Roman" panose="02020603050405020304" pitchFamily="18" charset="0"/>
              </a:rPr>
              <a:t>4 tratamientos</a:t>
            </a:r>
          </a:p>
        </p:txBody>
      </p:sp>
      <p:sp>
        <p:nvSpPr>
          <p:cNvPr id="18" name="17 Rectángulo"/>
          <p:cNvSpPr/>
          <p:nvPr/>
        </p:nvSpPr>
        <p:spPr>
          <a:xfrm>
            <a:off x="4516452" y="3533224"/>
            <a:ext cx="1944216" cy="738664"/>
          </a:xfrm>
          <a:prstGeom prst="rect">
            <a:avLst/>
          </a:prstGeom>
        </p:spPr>
        <p:txBody>
          <a:bodyPr wrap="square">
            <a:spAutoFit/>
          </a:bodyPr>
          <a:lstStyle/>
          <a:p>
            <a:pPr lvl="0" indent="180340" algn="ctr"/>
            <a:r>
              <a:rPr lang="es-EC" sz="1400" b="1" dirty="0">
                <a:solidFill>
                  <a:prstClr val="black"/>
                </a:solidFill>
                <a:ea typeface="Calibri" panose="020F0502020204030204" pitchFamily="34" charset="0"/>
                <a:cs typeface="Times New Roman" panose="02020603050405020304" pitchFamily="18" charset="0"/>
              </a:rPr>
              <a:t>4 periodos de tiempo  </a:t>
            </a:r>
            <a:r>
              <a:rPr lang="es-EC" sz="1400" b="1" dirty="0" smtClean="0">
                <a:solidFill>
                  <a:prstClr val="black"/>
                </a:solidFill>
                <a:ea typeface="Calibri" panose="020F0502020204030204" pitchFamily="34" charset="0"/>
                <a:cs typeface="Times New Roman" panose="02020603050405020304" pitchFamily="18" charset="0"/>
              </a:rPr>
              <a:t>(14</a:t>
            </a:r>
            <a:r>
              <a:rPr lang="es-EC" sz="1400" b="1" dirty="0">
                <a:solidFill>
                  <a:prstClr val="black"/>
                </a:solidFill>
                <a:ea typeface="Calibri" panose="020F0502020204030204" pitchFamily="34" charset="0"/>
                <a:cs typeface="Times New Roman" panose="02020603050405020304" pitchFamily="18" charset="0"/>
              </a:rPr>
              <a:t>, 28, 42 y 56 días) </a:t>
            </a:r>
          </a:p>
        </p:txBody>
      </p:sp>
      <p:sp>
        <p:nvSpPr>
          <p:cNvPr id="19" name="18 Rectángulo"/>
          <p:cNvSpPr/>
          <p:nvPr/>
        </p:nvSpPr>
        <p:spPr>
          <a:xfrm>
            <a:off x="6474447" y="5470835"/>
            <a:ext cx="2483769" cy="523220"/>
          </a:xfrm>
          <a:prstGeom prst="rect">
            <a:avLst/>
          </a:prstGeom>
        </p:spPr>
        <p:txBody>
          <a:bodyPr wrap="square">
            <a:spAutoFit/>
          </a:bodyPr>
          <a:lstStyle/>
          <a:p>
            <a:pPr lvl="0" indent="180340" algn="just"/>
            <a:r>
              <a:rPr lang="es-EC" sz="1400" b="1" dirty="0">
                <a:solidFill>
                  <a:prstClr val="black"/>
                </a:solidFill>
                <a:ea typeface="Calibri" panose="020F0502020204030204" pitchFamily="34" charset="0"/>
                <a:cs typeface="Times New Roman" panose="02020603050405020304" pitchFamily="18" charset="0"/>
              </a:rPr>
              <a:t>16 </a:t>
            </a:r>
            <a:r>
              <a:rPr lang="es-EC" sz="1400" b="1" dirty="0" err="1" smtClean="0">
                <a:solidFill>
                  <a:prstClr val="black"/>
                </a:solidFill>
                <a:ea typeface="Calibri" panose="020F0502020204030204" pitchFamily="34" charset="0"/>
                <a:cs typeface="Times New Roman" panose="02020603050405020304" pitchFamily="18" charset="0"/>
              </a:rPr>
              <a:t>microsilos</a:t>
            </a:r>
            <a:r>
              <a:rPr lang="es-EC" sz="1400" b="1" dirty="0" smtClean="0">
                <a:solidFill>
                  <a:prstClr val="black"/>
                </a:solidFill>
                <a:ea typeface="Calibri" panose="020F0502020204030204" pitchFamily="34" charset="0"/>
                <a:cs typeface="Times New Roman" panose="02020603050405020304" pitchFamily="18" charset="0"/>
              </a:rPr>
              <a:t> </a:t>
            </a:r>
          </a:p>
          <a:p>
            <a:pPr lvl="0" indent="180340" algn="just"/>
            <a:r>
              <a:rPr lang="es-EC" sz="1400" b="1" dirty="0" smtClean="0">
                <a:solidFill>
                  <a:prstClr val="black"/>
                </a:solidFill>
                <a:ea typeface="Calibri" panose="020F0502020204030204" pitchFamily="34" charset="0"/>
                <a:cs typeface="Times New Roman" panose="02020603050405020304" pitchFamily="18" charset="0"/>
              </a:rPr>
              <a:t>Apertura cada 14 días</a:t>
            </a:r>
            <a:endParaRPr lang="es-EC" sz="1400" b="1" dirty="0">
              <a:solidFill>
                <a:prstClr val="black"/>
              </a:solidFill>
              <a:ea typeface="Calibri" panose="020F0502020204030204" pitchFamily="34" charset="0"/>
              <a:cs typeface="Times New Roman" panose="02020603050405020304" pitchFamily="18" charset="0"/>
            </a:endParaRPr>
          </a:p>
        </p:txBody>
      </p:sp>
      <p:pic>
        <p:nvPicPr>
          <p:cNvPr id="20484" name="Picture 4" descr="C:\Users\dell inspiron\Desktop\TESIS\FOTOGRAFIAS TESIS\FOTOS TESIS\Silos\IMG-20170414-WA001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95" t="14253" r="13251"/>
          <a:stretch/>
        </p:blipFill>
        <p:spPr bwMode="auto">
          <a:xfrm>
            <a:off x="4317293" y="5054316"/>
            <a:ext cx="2324126" cy="1356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2468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xmlns="" id="{57E9CDBD-71A0-4353-965B-99248D9284C7}"/>
              </a:ext>
            </a:extLst>
          </p:cNvPr>
          <p:cNvGraphicFramePr>
            <a:graphicFrameLocks noGrp="1"/>
          </p:cNvGraphicFramePr>
          <p:nvPr>
            <p:extLst>
              <p:ext uri="{D42A27DB-BD31-4B8C-83A1-F6EECF244321}">
                <p14:modId xmlns:p14="http://schemas.microsoft.com/office/powerpoint/2010/main" val="4161189595"/>
              </p:ext>
            </p:extLst>
          </p:nvPr>
        </p:nvGraphicFramePr>
        <p:xfrm>
          <a:off x="595303" y="1988840"/>
          <a:ext cx="8064896" cy="2569915"/>
        </p:xfrm>
        <a:graphic>
          <a:graphicData uri="http://schemas.openxmlformats.org/drawingml/2006/table">
            <a:tbl>
              <a:tblPr firstRow="1" firstCol="1" bandRow="1">
                <a:tableStyleId>{9D7B26C5-4107-4FEC-AEDC-1716B250A1EF}</a:tableStyleId>
              </a:tblPr>
              <a:tblGrid>
                <a:gridCol w="2185014">
                  <a:extLst>
                    <a:ext uri="{9D8B030D-6E8A-4147-A177-3AD203B41FA5}">
                      <a16:colId xmlns:a16="http://schemas.microsoft.com/office/drawing/2014/main" xmlns="" val="799520868"/>
                    </a:ext>
                  </a:extLst>
                </a:gridCol>
                <a:gridCol w="5879882">
                  <a:extLst>
                    <a:ext uri="{9D8B030D-6E8A-4147-A177-3AD203B41FA5}">
                      <a16:colId xmlns:a16="http://schemas.microsoft.com/office/drawing/2014/main" xmlns="" val="22745848"/>
                    </a:ext>
                  </a:extLst>
                </a:gridCol>
              </a:tblGrid>
              <a:tr h="497399">
                <a:tc>
                  <a:txBody>
                    <a:bodyPr/>
                    <a:lstStyle/>
                    <a:p>
                      <a:pPr indent="180340" algn="ctr">
                        <a:lnSpc>
                          <a:spcPct val="150000"/>
                        </a:lnSpc>
                        <a:spcBef>
                          <a:spcPts val="600"/>
                        </a:spcBef>
                        <a:spcAft>
                          <a:spcPts val="600"/>
                        </a:spcAft>
                      </a:pPr>
                      <a:r>
                        <a:rPr lang="es-EC" sz="1800" dirty="0">
                          <a:effectLst/>
                          <a:latin typeface="+mn-lt"/>
                        </a:rPr>
                        <a:t>Tratamiento</a:t>
                      </a:r>
                      <a:endParaRPr lang="es-EC"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80340" algn="ctr">
                        <a:lnSpc>
                          <a:spcPct val="150000"/>
                        </a:lnSpc>
                        <a:spcBef>
                          <a:spcPts val="600"/>
                        </a:spcBef>
                        <a:spcAft>
                          <a:spcPts val="600"/>
                        </a:spcAft>
                      </a:pPr>
                      <a:r>
                        <a:rPr lang="es-EC" sz="1800" dirty="0">
                          <a:effectLst/>
                          <a:latin typeface="+mn-lt"/>
                        </a:rPr>
                        <a:t>Detalle</a:t>
                      </a:r>
                      <a:endParaRPr lang="es-EC"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340771743"/>
                  </a:ext>
                </a:extLst>
              </a:tr>
              <a:tr h="580319">
                <a:tc>
                  <a:txBody>
                    <a:bodyPr/>
                    <a:lstStyle/>
                    <a:p>
                      <a:pPr indent="180340" algn="ctr">
                        <a:lnSpc>
                          <a:spcPct val="150000"/>
                        </a:lnSpc>
                        <a:spcBef>
                          <a:spcPts val="600"/>
                        </a:spcBef>
                        <a:spcAft>
                          <a:spcPts val="600"/>
                        </a:spcAft>
                      </a:pPr>
                      <a:r>
                        <a:rPr lang="es-EC" sz="1800" dirty="0">
                          <a:effectLst/>
                          <a:latin typeface="+mn-lt"/>
                        </a:rPr>
                        <a:t>T1</a:t>
                      </a:r>
                      <a:endParaRPr lang="es-EC"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indent="21590" algn="just">
                        <a:lnSpc>
                          <a:spcPct val="150000"/>
                        </a:lnSpc>
                        <a:spcBef>
                          <a:spcPts val="600"/>
                        </a:spcBef>
                        <a:spcAft>
                          <a:spcPts val="600"/>
                        </a:spcAft>
                      </a:pPr>
                      <a:r>
                        <a:rPr lang="es-EC" sz="1800" dirty="0">
                          <a:effectLst/>
                          <a:latin typeface="+mn-lt"/>
                        </a:rPr>
                        <a:t>Panca de arroz (testigo 0% de urea y 0% melaza).</a:t>
                      </a:r>
                      <a:endParaRPr lang="es-EC"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xmlns="" val="2872706592"/>
                  </a:ext>
                </a:extLst>
              </a:tr>
              <a:tr h="497399">
                <a:tc>
                  <a:txBody>
                    <a:bodyPr/>
                    <a:lstStyle/>
                    <a:p>
                      <a:pPr indent="180340" algn="ctr">
                        <a:lnSpc>
                          <a:spcPct val="150000"/>
                        </a:lnSpc>
                        <a:spcBef>
                          <a:spcPts val="600"/>
                        </a:spcBef>
                        <a:spcAft>
                          <a:spcPts val="600"/>
                        </a:spcAft>
                      </a:pPr>
                      <a:r>
                        <a:rPr lang="es-EC" sz="1800">
                          <a:effectLst/>
                          <a:latin typeface="+mn-lt"/>
                        </a:rPr>
                        <a:t>T2</a:t>
                      </a:r>
                      <a:endParaRPr lang="es-EC" sz="18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pPr indent="21590" algn="just">
                        <a:lnSpc>
                          <a:spcPct val="150000"/>
                        </a:lnSpc>
                        <a:spcBef>
                          <a:spcPts val="600"/>
                        </a:spcBef>
                        <a:spcAft>
                          <a:spcPts val="600"/>
                        </a:spcAft>
                      </a:pPr>
                      <a:r>
                        <a:rPr lang="es-EC" sz="1800" dirty="0">
                          <a:effectLst/>
                          <a:latin typeface="+mn-lt"/>
                        </a:rPr>
                        <a:t>Panca de arroz más 1% de urea más melaza.</a:t>
                      </a:r>
                      <a:endParaRPr lang="es-EC"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719887988"/>
                  </a:ext>
                </a:extLst>
              </a:tr>
              <a:tr h="497399">
                <a:tc>
                  <a:txBody>
                    <a:bodyPr/>
                    <a:lstStyle/>
                    <a:p>
                      <a:pPr indent="180340" algn="ctr">
                        <a:lnSpc>
                          <a:spcPct val="150000"/>
                        </a:lnSpc>
                        <a:spcBef>
                          <a:spcPts val="600"/>
                        </a:spcBef>
                        <a:spcAft>
                          <a:spcPts val="600"/>
                        </a:spcAft>
                      </a:pPr>
                      <a:r>
                        <a:rPr lang="es-EC" sz="1800">
                          <a:effectLst/>
                          <a:latin typeface="+mn-lt"/>
                        </a:rPr>
                        <a:t>T3</a:t>
                      </a:r>
                      <a:endParaRPr lang="es-EC" sz="18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pPr indent="21590" algn="just">
                        <a:lnSpc>
                          <a:spcPct val="150000"/>
                        </a:lnSpc>
                        <a:spcBef>
                          <a:spcPts val="600"/>
                        </a:spcBef>
                        <a:spcAft>
                          <a:spcPts val="600"/>
                        </a:spcAft>
                      </a:pPr>
                      <a:r>
                        <a:rPr lang="es-EC" sz="1800" dirty="0">
                          <a:effectLst/>
                          <a:latin typeface="+mn-lt"/>
                        </a:rPr>
                        <a:t>Panca de arroz más 2% de urea más melaza.</a:t>
                      </a:r>
                      <a:endParaRPr lang="es-EC"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xmlns="" val="351191701"/>
                  </a:ext>
                </a:extLst>
              </a:tr>
              <a:tr h="497399">
                <a:tc>
                  <a:txBody>
                    <a:bodyPr/>
                    <a:lstStyle/>
                    <a:p>
                      <a:pPr indent="180340" algn="ctr">
                        <a:lnSpc>
                          <a:spcPct val="150000"/>
                        </a:lnSpc>
                        <a:spcBef>
                          <a:spcPts val="600"/>
                        </a:spcBef>
                        <a:spcAft>
                          <a:spcPts val="600"/>
                        </a:spcAft>
                      </a:pPr>
                      <a:r>
                        <a:rPr lang="es-EC" sz="1800" dirty="0">
                          <a:effectLst/>
                          <a:latin typeface="+mn-lt"/>
                        </a:rPr>
                        <a:t>T4</a:t>
                      </a:r>
                      <a:endParaRPr lang="es-EC"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1590" algn="just">
                        <a:lnSpc>
                          <a:spcPct val="150000"/>
                        </a:lnSpc>
                        <a:spcBef>
                          <a:spcPts val="600"/>
                        </a:spcBef>
                        <a:spcAft>
                          <a:spcPts val="600"/>
                        </a:spcAft>
                      </a:pPr>
                      <a:r>
                        <a:rPr lang="es-EC" sz="1800" dirty="0">
                          <a:effectLst/>
                          <a:latin typeface="+mn-lt"/>
                        </a:rPr>
                        <a:t>Panca de arroz más 3% de urea más melaza.</a:t>
                      </a:r>
                      <a:endParaRPr lang="es-EC" sz="18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95622979"/>
                  </a:ext>
                </a:extLst>
              </a:tr>
            </a:tbl>
          </a:graphicData>
        </a:graphic>
      </p:graphicFrame>
      <p:sp>
        <p:nvSpPr>
          <p:cNvPr id="3" name="Rectángulo 2">
            <a:extLst>
              <a:ext uri="{FF2B5EF4-FFF2-40B4-BE49-F238E27FC236}">
                <a16:creationId xmlns:a16="http://schemas.microsoft.com/office/drawing/2014/main" xmlns="" id="{263AB202-517F-4978-8454-A6A222F9B42A}"/>
              </a:ext>
            </a:extLst>
          </p:cNvPr>
          <p:cNvSpPr/>
          <p:nvPr/>
        </p:nvSpPr>
        <p:spPr>
          <a:xfrm>
            <a:off x="2647531" y="530456"/>
            <a:ext cx="3960440" cy="821700"/>
          </a:xfrm>
          <a:prstGeom prst="rect">
            <a:avLst/>
          </a:prstGeom>
        </p:spPr>
        <p:txBody>
          <a:bodyPr wrap="square">
            <a:spAutoFit/>
          </a:bodyPr>
          <a:lstStyle/>
          <a:p>
            <a:pPr indent="180340" algn="ctr">
              <a:lnSpc>
                <a:spcPct val="150000"/>
              </a:lnSpc>
            </a:pPr>
            <a:r>
              <a:rPr lang="es-EC" sz="3600" b="1" dirty="0" smtClean="0">
                <a:solidFill>
                  <a:schemeClr val="bg2">
                    <a:lumMod val="50000"/>
                  </a:schemeClr>
                </a:solidFill>
                <a:latin typeface="Franklin Gothic Heavy" panose="020B0903020102020204" pitchFamily="34" charset="0"/>
                <a:ea typeface="Calibri" panose="020F0502020204030204" pitchFamily="34" charset="0"/>
                <a:cs typeface="Times New Roman" panose="02020603050405020304" pitchFamily="18" charset="0"/>
              </a:rPr>
              <a:t>TRATAMIENTOS</a:t>
            </a:r>
            <a:endParaRPr lang="es-EC" sz="3600" dirty="0">
              <a:solidFill>
                <a:schemeClr val="bg2">
                  <a:lumMod val="50000"/>
                </a:schemeClr>
              </a:solidFill>
              <a:latin typeface="Franklin Gothic Heavy" panose="020B0903020102020204" pitchFamily="34"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xmlns="" id="{79115D56-B86A-4D4F-A76D-6E18C081CD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145" t="18765" r="11405" b="24940"/>
          <a:stretch/>
        </p:blipFill>
        <p:spPr>
          <a:xfrm>
            <a:off x="1" y="5486283"/>
            <a:ext cx="2483768" cy="1371717"/>
          </a:xfrm>
          <a:prstGeom prst="rect">
            <a:avLst/>
          </a:prstGeom>
        </p:spPr>
      </p:pic>
      <p:pic>
        <p:nvPicPr>
          <p:cNvPr id="10" name="Imagen 9">
            <a:extLst>
              <a:ext uri="{FF2B5EF4-FFF2-40B4-BE49-F238E27FC236}">
                <a16:creationId xmlns:a16="http://schemas.microsoft.com/office/drawing/2014/main" xmlns="" id="{CD1467ED-3AC3-46F5-827E-03E4F29E55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96" t="38450" r="3538"/>
          <a:stretch/>
        </p:blipFill>
        <p:spPr>
          <a:xfrm>
            <a:off x="4627751" y="5485958"/>
            <a:ext cx="2483769" cy="1372042"/>
          </a:xfrm>
          <a:prstGeom prst="rect">
            <a:avLst/>
          </a:prstGeom>
        </p:spPr>
      </p:pic>
      <p:pic>
        <p:nvPicPr>
          <p:cNvPr id="12" name="Imagen 11">
            <a:extLst>
              <a:ext uri="{FF2B5EF4-FFF2-40B4-BE49-F238E27FC236}">
                <a16:creationId xmlns:a16="http://schemas.microsoft.com/office/drawing/2014/main" xmlns="" id="{0ACDDD88-4D4A-4539-B5E1-C2C80AACD6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00" t="29001" r="14563" b="6950"/>
          <a:stretch/>
        </p:blipFill>
        <p:spPr>
          <a:xfrm>
            <a:off x="2356010" y="5485959"/>
            <a:ext cx="2271741" cy="1372042"/>
          </a:xfrm>
          <a:prstGeom prst="rect">
            <a:avLst/>
          </a:prstGeom>
        </p:spPr>
      </p:pic>
      <p:pic>
        <p:nvPicPr>
          <p:cNvPr id="14" name="Imagen 13">
            <a:extLst>
              <a:ext uri="{FF2B5EF4-FFF2-40B4-BE49-F238E27FC236}">
                <a16:creationId xmlns:a16="http://schemas.microsoft.com/office/drawing/2014/main" xmlns="" id="{9650D3AB-C6EA-4F6A-BAEF-FC74CE3C06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63" t="34249" r="24551" b="11151"/>
          <a:stretch/>
        </p:blipFill>
        <p:spPr>
          <a:xfrm>
            <a:off x="7075481" y="5485958"/>
            <a:ext cx="2084779" cy="1402147"/>
          </a:xfrm>
          <a:prstGeom prst="rect">
            <a:avLst/>
          </a:prstGeom>
        </p:spPr>
      </p:pic>
    </p:spTree>
    <p:extLst>
      <p:ext uri="{BB962C8B-B14F-4D97-AF65-F5344CB8AC3E}">
        <p14:creationId xmlns:p14="http://schemas.microsoft.com/office/powerpoint/2010/main" val="149506385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Personalizado 27">
      <a:dk1>
        <a:sysClr val="windowText" lastClr="000000"/>
      </a:dk1>
      <a:lt1>
        <a:sysClr val="window" lastClr="FFFFFF"/>
      </a:lt1>
      <a:dk2>
        <a:srgbClr val="3E3D2D"/>
      </a:dk2>
      <a:lt2>
        <a:srgbClr val="74A50F"/>
      </a:lt2>
      <a:accent1>
        <a:srgbClr val="6F94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632</TotalTime>
  <Words>1577</Words>
  <Application>Microsoft Office PowerPoint</Application>
  <PresentationFormat>Presentación en pantalla (4:3)</PresentationFormat>
  <Paragraphs>263</Paragraphs>
  <Slides>49</Slides>
  <Notes>1</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49</vt:i4>
      </vt:variant>
    </vt:vector>
  </HeadingPairs>
  <TitlesOfParts>
    <vt:vector size="51" baseType="lpstr">
      <vt:lpstr>Concurrencia</vt:lpstr>
      <vt:lpstr>Documento</vt:lpstr>
      <vt:lpstr>MAESTRÍA EN AGRICULTURA SOSTENIBLE IV PROMOCIÓN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RECOMENDACIONES</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dell inspiron</dc:creator>
  <cp:lastModifiedBy>dell inspiron</cp:lastModifiedBy>
  <cp:revision>53</cp:revision>
  <dcterms:created xsi:type="dcterms:W3CDTF">2018-03-04T02:11:23Z</dcterms:created>
  <dcterms:modified xsi:type="dcterms:W3CDTF">2018-03-15T12:55:48Z</dcterms:modified>
</cp:coreProperties>
</file>