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7" r:id="rId3"/>
    <p:sldId id="259" r:id="rId4"/>
    <p:sldId id="260" r:id="rId5"/>
    <p:sldId id="258" r:id="rId6"/>
    <p:sldId id="261" r:id="rId7"/>
    <p:sldId id="262" r:id="rId8"/>
    <p:sldId id="263" r:id="rId9"/>
    <p:sldId id="281" r:id="rId10"/>
    <p:sldId id="282" r:id="rId11"/>
    <p:sldId id="283" r:id="rId12"/>
    <p:sldId id="264" r:id="rId13"/>
    <p:sldId id="265" r:id="rId14"/>
    <p:sldId id="267" r:id="rId15"/>
    <p:sldId id="271" r:id="rId16"/>
    <p:sldId id="272" r:id="rId17"/>
    <p:sldId id="273" r:id="rId18"/>
    <p:sldId id="270" r:id="rId19"/>
    <p:sldId id="268" r:id="rId20"/>
    <p:sldId id="269" r:id="rId21"/>
    <p:sldId id="266" r:id="rId22"/>
    <p:sldId id="288" r:id="rId23"/>
    <p:sldId id="274" r:id="rId24"/>
    <p:sldId id="275" r:id="rId25"/>
    <p:sldId id="276" r:id="rId26"/>
    <p:sldId id="277" r:id="rId27"/>
    <p:sldId id="289" r:id="rId28"/>
    <p:sldId id="290" r:id="rId29"/>
    <p:sldId id="291" r:id="rId30"/>
    <p:sldId id="279" r:id="rId31"/>
    <p:sldId id="278" r:id="rId32"/>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411"/>
    <a:srgbClr val="000096"/>
    <a:srgbClr val="E2E2E2"/>
    <a:srgbClr val="D1D1D1"/>
    <a:srgbClr val="A23402"/>
    <a:srgbClr val="D74503"/>
    <a:srgbClr val="FC5910"/>
    <a:srgbClr val="000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69" d="100"/>
          <a:sy n="69" d="100"/>
        </p:scale>
        <p:origin x="720" y="66"/>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Hoja1!$A$2:$A$7</c:f>
              <c:strCache>
                <c:ptCount val="6"/>
                <c:pt idx="0">
                  <c:v>0,57</c:v>
                </c:pt>
                <c:pt idx="1">
                  <c:v>0,47</c:v>
                </c:pt>
                <c:pt idx="2">
                  <c:v>0,32</c:v>
                </c:pt>
                <c:pt idx="3">
                  <c:v>0,29</c:v>
                </c:pt>
                <c:pt idx="4">
                  <c:v>0,24</c:v>
                </c:pt>
                <c:pt idx="5">
                  <c:v>0,22</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19050" cap="rnd">
                <a:solidFill>
                  <a:schemeClr val="accent1"/>
                </a:solidFill>
              </a:ln>
              <a:effectLst/>
            </c:spPr>
            <c:trendlineType val="log"/>
            <c:dispRSqr val="0"/>
            <c:dispEq val="1"/>
            <c:trendlineLbl>
              <c:layout>
                <c:manualLayout>
                  <c:x val="3.7491251093613297E-3"/>
                  <c:y val="-0.35016513560804902"/>
                </c:manualLayout>
              </c:layout>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d = -38,85ln(</a:t>
                    </a:r>
                    <a:r>
                      <a:rPr lang="el-GR"/>
                      <a:t>σ</a:t>
                    </a:r>
                    <a:r>
                      <a:rPr lang="en-US"/>
                      <a:t>) - 0,3222</a:t>
                    </a:r>
                  </a:p>
                </c:rich>
              </c:tx>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trendlineLbl>
          </c:trendline>
          <c:xVal>
            <c:numRef>
              <c:f>Hoja1!$A$2:$A$7</c:f>
              <c:numCache>
                <c:formatCode>General</c:formatCode>
                <c:ptCount val="6"/>
                <c:pt idx="0">
                  <c:v>0.56999999999999995</c:v>
                </c:pt>
                <c:pt idx="1">
                  <c:v>0.47</c:v>
                </c:pt>
                <c:pt idx="2">
                  <c:v>0.32</c:v>
                </c:pt>
                <c:pt idx="3">
                  <c:v>0.28999999999999998</c:v>
                </c:pt>
                <c:pt idx="4">
                  <c:v>0.24</c:v>
                </c:pt>
                <c:pt idx="5">
                  <c:v>0.22</c:v>
                </c:pt>
              </c:numCache>
            </c:numRef>
          </c:xVal>
          <c:yVal>
            <c:numRef>
              <c:f>Hoja1!$C$2:$C$7</c:f>
              <c:numCache>
                <c:formatCode>General</c:formatCode>
                <c:ptCount val="6"/>
                <c:pt idx="0">
                  <c:v>21.5</c:v>
                </c:pt>
                <c:pt idx="1">
                  <c:v>28.6</c:v>
                </c:pt>
                <c:pt idx="2">
                  <c:v>43</c:v>
                </c:pt>
                <c:pt idx="3">
                  <c:v>49.1</c:v>
                </c:pt>
                <c:pt idx="4">
                  <c:v>55.1</c:v>
                </c:pt>
                <c:pt idx="5">
                  <c:v>58.55</c:v>
                </c:pt>
              </c:numCache>
            </c:numRef>
          </c:yVal>
          <c:smooth val="0"/>
          <c:extLst>
            <c:ext xmlns:c16="http://schemas.microsoft.com/office/drawing/2014/chart" uri="{C3380CC4-5D6E-409C-BE32-E72D297353CC}">
              <c16:uniqueId val="{00000001-1913-43BF-BEBB-A232E9DEDC32}"/>
            </c:ext>
          </c:extLst>
        </c:ser>
        <c:dLbls>
          <c:showLegendKey val="0"/>
          <c:showVal val="0"/>
          <c:showCatName val="0"/>
          <c:showSerName val="0"/>
          <c:showPercent val="0"/>
          <c:showBubbleSize val="0"/>
        </c:dLbls>
        <c:axId val="375703952"/>
        <c:axId val="375701992"/>
      </c:scatterChart>
      <c:valAx>
        <c:axId val="375703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s-ES"/>
                  <a:t>Número de cavitación (</a:t>
                </a:r>
                <a:r>
                  <a:rPr lang="el-GR"/>
                  <a:t>σ</a:t>
                </a:r>
                <a:r>
                  <a:rPr lang="en-US"/>
                  <a:t>)</a:t>
                </a:r>
                <a:endParaRPr lang="es-ES"/>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75701992"/>
        <c:crosses val="autoZero"/>
        <c:crossBetween val="midCat"/>
      </c:valAx>
      <c:valAx>
        <c:axId val="375701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s-ES"/>
                  <a:t>Distancia recorrida por burbujas (mm)</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419"/>
          </a:p>
        </c:txPr>
        <c:crossAx val="3757039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4AA3D-3633-4894-80AD-E1DFE9FAEB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AD65BC8A-B394-410F-A0E9-8A184EA63E39}">
      <dgm:prSet phldrT="[Texto]"/>
      <dgm:spPr/>
      <dgm:t>
        <a:bodyPr/>
        <a:lstStyle/>
        <a:p>
          <a:r>
            <a:rPr lang="es-ES" dirty="0"/>
            <a:t>Importancia</a:t>
          </a:r>
        </a:p>
      </dgm:t>
    </dgm:pt>
    <dgm:pt modelId="{B61E3DBA-F462-40B7-95EC-4DB8B3DDC6BA}" type="parTrans" cxnId="{EE5BE1E8-E06B-4AC0-ADD9-94B34358CA5E}">
      <dgm:prSet/>
      <dgm:spPr/>
      <dgm:t>
        <a:bodyPr/>
        <a:lstStyle/>
        <a:p>
          <a:endParaRPr lang="es-ES"/>
        </a:p>
      </dgm:t>
    </dgm:pt>
    <dgm:pt modelId="{BA1C7421-5822-4B51-9EBC-64EF0988E035}" type="sibTrans" cxnId="{EE5BE1E8-E06B-4AC0-ADD9-94B34358CA5E}">
      <dgm:prSet/>
      <dgm:spPr/>
      <dgm:t>
        <a:bodyPr/>
        <a:lstStyle/>
        <a:p>
          <a:endParaRPr lang="es-ES"/>
        </a:p>
      </dgm:t>
    </dgm:pt>
    <dgm:pt modelId="{69BC3E41-C245-49A5-834D-809300B452B7}">
      <dgm:prSet phldrT="[Texto]"/>
      <dgm:spPr/>
      <dgm:t>
        <a:bodyPr/>
        <a:lstStyle/>
        <a:p>
          <a:r>
            <a:rPr lang="es-EC" dirty="0"/>
            <a:t>Comprender la física detrás del fenómeno</a:t>
          </a:r>
          <a:endParaRPr lang="es-ES" dirty="0"/>
        </a:p>
      </dgm:t>
    </dgm:pt>
    <dgm:pt modelId="{6D04B820-0BFB-4E96-8E36-351DB3B62E53}" type="parTrans" cxnId="{686F1256-0F4F-4E5A-A8B6-FD6BB142EDD8}">
      <dgm:prSet/>
      <dgm:spPr/>
      <dgm:t>
        <a:bodyPr/>
        <a:lstStyle/>
        <a:p>
          <a:endParaRPr lang="es-ES"/>
        </a:p>
      </dgm:t>
    </dgm:pt>
    <dgm:pt modelId="{6D4AFE39-707D-491F-80BF-7513C0DDB3BB}" type="sibTrans" cxnId="{686F1256-0F4F-4E5A-A8B6-FD6BB142EDD8}">
      <dgm:prSet/>
      <dgm:spPr/>
      <dgm:t>
        <a:bodyPr/>
        <a:lstStyle/>
        <a:p>
          <a:endParaRPr lang="es-ES"/>
        </a:p>
      </dgm:t>
    </dgm:pt>
    <dgm:pt modelId="{CC77E17F-3EC2-4839-AF10-D18C048B5B8C}">
      <dgm:prSet phldrT="[Texto]"/>
      <dgm:spPr/>
      <dgm:t>
        <a:bodyPr/>
        <a:lstStyle/>
        <a:p>
          <a:r>
            <a:rPr lang="es-EC" dirty="0"/>
            <a:t>Obtener una información detallada de la cavitación para ser utilizada en la purificación de aguas residuales.</a:t>
          </a:r>
          <a:endParaRPr lang="es-ES" dirty="0"/>
        </a:p>
      </dgm:t>
    </dgm:pt>
    <dgm:pt modelId="{B3F30CB4-A8BC-468B-8685-53FCD1641F3B}" type="parTrans" cxnId="{8DA27141-2EF6-4357-BBA3-F6E550EC2228}">
      <dgm:prSet/>
      <dgm:spPr/>
      <dgm:t>
        <a:bodyPr/>
        <a:lstStyle/>
        <a:p>
          <a:endParaRPr lang="es-ES"/>
        </a:p>
      </dgm:t>
    </dgm:pt>
    <dgm:pt modelId="{8C3EB577-DEAC-45B2-BE14-AF736AB8BA49}" type="sibTrans" cxnId="{8DA27141-2EF6-4357-BBA3-F6E550EC2228}">
      <dgm:prSet/>
      <dgm:spPr/>
      <dgm:t>
        <a:bodyPr/>
        <a:lstStyle/>
        <a:p>
          <a:endParaRPr lang="es-ES"/>
        </a:p>
      </dgm:t>
    </dgm:pt>
    <dgm:pt modelId="{4AFDEB68-A463-4C08-8B04-E4461E98259F}" type="pres">
      <dgm:prSet presAssocID="{4B54AA3D-3633-4894-80AD-E1DFE9FAEB85}" presName="hierChild1" presStyleCnt="0">
        <dgm:presLayoutVars>
          <dgm:orgChart val="1"/>
          <dgm:chPref val="1"/>
          <dgm:dir/>
          <dgm:animOne val="branch"/>
          <dgm:animLvl val="lvl"/>
          <dgm:resizeHandles/>
        </dgm:presLayoutVars>
      </dgm:prSet>
      <dgm:spPr/>
    </dgm:pt>
    <dgm:pt modelId="{AE1EE4F0-C6CB-4810-B6FA-59424666EF46}" type="pres">
      <dgm:prSet presAssocID="{AD65BC8A-B394-410F-A0E9-8A184EA63E39}" presName="hierRoot1" presStyleCnt="0">
        <dgm:presLayoutVars>
          <dgm:hierBranch val="init"/>
        </dgm:presLayoutVars>
      </dgm:prSet>
      <dgm:spPr/>
    </dgm:pt>
    <dgm:pt modelId="{13CEA350-34E6-4139-A612-3496DFC2C218}" type="pres">
      <dgm:prSet presAssocID="{AD65BC8A-B394-410F-A0E9-8A184EA63E39}" presName="rootComposite1" presStyleCnt="0"/>
      <dgm:spPr/>
    </dgm:pt>
    <dgm:pt modelId="{30492804-2BBE-40C7-A2E2-B75C6AA06184}" type="pres">
      <dgm:prSet presAssocID="{AD65BC8A-B394-410F-A0E9-8A184EA63E39}" presName="rootText1" presStyleLbl="node0" presStyleIdx="0" presStyleCnt="1" custScaleY="48629" custLinFactNeighborX="466" custLinFactNeighborY="-24209">
        <dgm:presLayoutVars>
          <dgm:chPref val="3"/>
        </dgm:presLayoutVars>
      </dgm:prSet>
      <dgm:spPr/>
    </dgm:pt>
    <dgm:pt modelId="{6CE2EC7E-D1A1-4200-9426-05E2A0AAB30E}" type="pres">
      <dgm:prSet presAssocID="{AD65BC8A-B394-410F-A0E9-8A184EA63E39}" presName="rootConnector1" presStyleLbl="node1" presStyleIdx="0" presStyleCnt="0"/>
      <dgm:spPr/>
    </dgm:pt>
    <dgm:pt modelId="{13C41F98-E34F-42F0-B520-ACEE2F7E284A}" type="pres">
      <dgm:prSet presAssocID="{AD65BC8A-B394-410F-A0E9-8A184EA63E39}" presName="hierChild2" presStyleCnt="0"/>
      <dgm:spPr/>
    </dgm:pt>
    <dgm:pt modelId="{3ED83B06-6F47-496C-B18F-8E3995423FA3}" type="pres">
      <dgm:prSet presAssocID="{6D04B820-0BFB-4E96-8E36-351DB3B62E53}" presName="Name37" presStyleLbl="parChTrans1D2" presStyleIdx="0" presStyleCnt="2"/>
      <dgm:spPr/>
    </dgm:pt>
    <dgm:pt modelId="{71DEF57E-5E31-4344-803F-A9E65AC148F3}" type="pres">
      <dgm:prSet presAssocID="{69BC3E41-C245-49A5-834D-809300B452B7}" presName="hierRoot2" presStyleCnt="0">
        <dgm:presLayoutVars>
          <dgm:hierBranch val="init"/>
        </dgm:presLayoutVars>
      </dgm:prSet>
      <dgm:spPr/>
    </dgm:pt>
    <dgm:pt modelId="{6C385B76-4610-432D-A098-A71A72696DF3}" type="pres">
      <dgm:prSet presAssocID="{69BC3E41-C245-49A5-834D-809300B452B7}" presName="rootComposite" presStyleCnt="0"/>
      <dgm:spPr/>
    </dgm:pt>
    <dgm:pt modelId="{74C0735F-71DC-4C23-92F6-F782B041A01D}" type="pres">
      <dgm:prSet presAssocID="{69BC3E41-C245-49A5-834D-809300B452B7}" presName="rootText" presStyleLbl="node2" presStyleIdx="0" presStyleCnt="2" custScaleY="139208">
        <dgm:presLayoutVars>
          <dgm:chPref val="3"/>
        </dgm:presLayoutVars>
      </dgm:prSet>
      <dgm:spPr/>
    </dgm:pt>
    <dgm:pt modelId="{EBBEDBCA-ADB3-4F82-8857-57741B0ED56A}" type="pres">
      <dgm:prSet presAssocID="{69BC3E41-C245-49A5-834D-809300B452B7}" presName="rootConnector" presStyleLbl="node2" presStyleIdx="0" presStyleCnt="2"/>
      <dgm:spPr/>
    </dgm:pt>
    <dgm:pt modelId="{F1D37130-DA42-4CC4-8C3E-06DBBCDA9039}" type="pres">
      <dgm:prSet presAssocID="{69BC3E41-C245-49A5-834D-809300B452B7}" presName="hierChild4" presStyleCnt="0"/>
      <dgm:spPr/>
    </dgm:pt>
    <dgm:pt modelId="{7369C0A3-6C4E-4903-A918-6FF8FF1F4348}" type="pres">
      <dgm:prSet presAssocID="{69BC3E41-C245-49A5-834D-809300B452B7}" presName="hierChild5" presStyleCnt="0"/>
      <dgm:spPr/>
    </dgm:pt>
    <dgm:pt modelId="{C05AACDB-793B-4B9E-B4B9-0AB07DB77010}" type="pres">
      <dgm:prSet presAssocID="{B3F30CB4-A8BC-468B-8685-53FCD1641F3B}" presName="Name37" presStyleLbl="parChTrans1D2" presStyleIdx="1" presStyleCnt="2"/>
      <dgm:spPr/>
    </dgm:pt>
    <dgm:pt modelId="{FF653231-0F96-4161-9E10-CA0547A4F277}" type="pres">
      <dgm:prSet presAssocID="{CC77E17F-3EC2-4839-AF10-D18C048B5B8C}" presName="hierRoot2" presStyleCnt="0">
        <dgm:presLayoutVars>
          <dgm:hierBranch val="init"/>
        </dgm:presLayoutVars>
      </dgm:prSet>
      <dgm:spPr/>
    </dgm:pt>
    <dgm:pt modelId="{5CE7A90A-A9B2-4FBA-A9D3-73CAB4B26FDA}" type="pres">
      <dgm:prSet presAssocID="{CC77E17F-3EC2-4839-AF10-D18C048B5B8C}" presName="rootComposite" presStyleCnt="0"/>
      <dgm:spPr/>
    </dgm:pt>
    <dgm:pt modelId="{FC02404C-DCB4-43D2-B6A9-343AEF79CEA4}" type="pres">
      <dgm:prSet presAssocID="{CC77E17F-3EC2-4839-AF10-D18C048B5B8C}" presName="rootText" presStyleLbl="node2" presStyleIdx="1" presStyleCnt="2" custScaleY="139208">
        <dgm:presLayoutVars>
          <dgm:chPref val="3"/>
        </dgm:presLayoutVars>
      </dgm:prSet>
      <dgm:spPr/>
    </dgm:pt>
    <dgm:pt modelId="{022BAC9A-4AC9-42C3-B4CB-A6C7106CE8CE}" type="pres">
      <dgm:prSet presAssocID="{CC77E17F-3EC2-4839-AF10-D18C048B5B8C}" presName="rootConnector" presStyleLbl="node2" presStyleIdx="1" presStyleCnt="2"/>
      <dgm:spPr/>
    </dgm:pt>
    <dgm:pt modelId="{C343D73F-92AD-4A8D-93D9-11EB82A5C015}" type="pres">
      <dgm:prSet presAssocID="{CC77E17F-3EC2-4839-AF10-D18C048B5B8C}" presName="hierChild4" presStyleCnt="0"/>
      <dgm:spPr/>
    </dgm:pt>
    <dgm:pt modelId="{2C73F53C-751A-469B-83C4-6FDDD494E6C2}" type="pres">
      <dgm:prSet presAssocID="{CC77E17F-3EC2-4839-AF10-D18C048B5B8C}" presName="hierChild5" presStyleCnt="0"/>
      <dgm:spPr/>
    </dgm:pt>
    <dgm:pt modelId="{A79E49AB-1D47-4F1A-8CDD-5F1BBA5742F1}" type="pres">
      <dgm:prSet presAssocID="{AD65BC8A-B394-410F-A0E9-8A184EA63E39}" presName="hierChild3" presStyleCnt="0"/>
      <dgm:spPr/>
    </dgm:pt>
  </dgm:ptLst>
  <dgm:cxnLst>
    <dgm:cxn modelId="{1B973308-319F-4352-A146-8DB9910E6BFB}" type="presOf" srcId="{CC77E17F-3EC2-4839-AF10-D18C048B5B8C}" destId="{FC02404C-DCB4-43D2-B6A9-343AEF79CEA4}" srcOrd="0" destOrd="0" presId="urn:microsoft.com/office/officeart/2005/8/layout/orgChart1"/>
    <dgm:cxn modelId="{63A42F19-8AB7-468A-A54C-19CAB7F395C2}" type="presOf" srcId="{B3F30CB4-A8BC-468B-8685-53FCD1641F3B}" destId="{C05AACDB-793B-4B9E-B4B9-0AB07DB77010}" srcOrd="0" destOrd="0" presId="urn:microsoft.com/office/officeart/2005/8/layout/orgChart1"/>
    <dgm:cxn modelId="{8DA27141-2EF6-4357-BBA3-F6E550EC2228}" srcId="{AD65BC8A-B394-410F-A0E9-8A184EA63E39}" destId="{CC77E17F-3EC2-4839-AF10-D18C048B5B8C}" srcOrd="1" destOrd="0" parTransId="{B3F30CB4-A8BC-468B-8685-53FCD1641F3B}" sibTransId="{8C3EB577-DEAC-45B2-BE14-AF736AB8BA49}"/>
    <dgm:cxn modelId="{3FBAC072-DE0D-44B0-89A5-065B3C97AD41}" type="presOf" srcId="{AD65BC8A-B394-410F-A0E9-8A184EA63E39}" destId="{30492804-2BBE-40C7-A2E2-B75C6AA06184}" srcOrd="0" destOrd="0" presId="urn:microsoft.com/office/officeart/2005/8/layout/orgChart1"/>
    <dgm:cxn modelId="{686F1256-0F4F-4E5A-A8B6-FD6BB142EDD8}" srcId="{AD65BC8A-B394-410F-A0E9-8A184EA63E39}" destId="{69BC3E41-C245-49A5-834D-809300B452B7}" srcOrd="0" destOrd="0" parTransId="{6D04B820-0BFB-4E96-8E36-351DB3B62E53}" sibTransId="{6D4AFE39-707D-491F-80BF-7513C0DDB3BB}"/>
    <dgm:cxn modelId="{CB51F09A-B906-47F7-A4A6-76D462C21B9A}" type="presOf" srcId="{69BC3E41-C245-49A5-834D-809300B452B7}" destId="{74C0735F-71DC-4C23-92F6-F782B041A01D}" srcOrd="0" destOrd="0" presId="urn:microsoft.com/office/officeart/2005/8/layout/orgChart1"/>
    <dgm:cxn modelId="{FC310F9D-0F8A-4D28-A51E-8439D2EBF85A}" type="presOf" srcId="{CC77E17F-3EC2-4839-AF10-D18C048B5B8C}" destId="{022BAC9A-4AC9-42C3-B4CB-A6C7106CE8CE}" srcOrd="1" destOrd="0" presId="urn:microsoft.com/office/officeart/2005/8/layout/orgChart1"/>
    <dgm:cxn modelId="{78334CDE-91C9-4F25-BE9B-ED0F806DE261}" type="presOf" srcId="{69BC3E41-C245-49A5-834D-809300B452B7}" destId="{EBBEDBCA-ADB3-4F82-8857-57741B0ED56A}" srcOrd="1" destOrd="0" presId="urn:microsoft.com/office/officeart/2005/8/layout/orgChart1"/>
    <dgm:cxn modelId="{2FF1A8E8-D5ED-4074-8616-214BC13C98A4}" type="presOf" srcId="{4B54AA3D-3633-4894-80AD-E1DFE9FAEB85}" destId="{4AFDEB68-A463-4C08-8B04-E4461E98259F}" srcOrd="0" destOrd="0" presId="urn:microsoft.com/office/officeart/2005/8/layout/orgChart1"/>
    <dgm:cxn modelId="{EE5BE1E8-E06B-4AC0-ADD9-94B34358CA5E}" srcId="{4B54AA3D-3633-4894-80AD-E1DFE9FAEB85}" destId="{AD65BC8A-B394-410F-A0E9-8A184EA63E39}" srcOrd="0" destOrd="0" parTransId="{B61E3DBA-F462-40B7-95EC-4DB8B3DDC6BA}" sibTransId="{BA1C7421-5822-4B51-9EBC-64EF0988E035}"/>
    <dgm:cxn modelId="{7603F2F1-192E-429A-A947-F43EF93D52D9}" type="presOf" srcId="{AD65BC8A-B394-410F-A0E9-8A184EA63E39}" destId="{6CE2EC7E-D1A1-4200-9426-05E2A0AAB30E}" srcOrd="1" destOrd="0" presId="urn:microsoft.com/office/officeart/2005/8/layout/orgChart1"/>
    <dgm:cxn modelId="{CDD4F6F2-DD12-4D6C-A829-F240BE77C478}" type="presOf" srcId="{6D04B820-0BFB-4E96-8E36-351DB3B62E53}" destId="{3ED83B06-6F47-496C-B18F-8E3995423FA3}" srcOrd="0" destOrd="0" presId="urn:microsoft.com/office/officeart/2005/8/layout/orgChart1"/>
    <dgm:cxn modelId="{E4C653F8-5508-4C18-9B69-54492E4E0F5A}" type="presParOf" srcId="{4AFDEB68-A463-4C08-8B04-E4461E98259F}" destId="{AE1EE4F0-C6CB-4810-B6FA-59424666EF46}" srcOrd="0" destOrd="0" presId="urn:microsoft.com/office/officeart/2005/8/layout/orgChart1"/>
    <dgm:cxn modelId="{858BF183-05EB-4628-9131-43986817A5A2}" type="presParOf" srcId="{AE1EE4F0-C6CB-4810-B6FA-59424666EF46}" destId="{13CEA350-34E6-4139-A612-3496DFC2C218}" srcOrd="0" destOrd="0" presId="urn:microsoft.com/office/officeart/2005/8/layout/orgChart1"/>
    <dgm:cxn modelId="{8A2B0492-AC9C-4DB9-AEC1-BAF82909EEBB}" type="presParOf" srcId="{13CEA350-34E6-4139-A612-3496DFC2C218}" destId="{30492804-2BBE-40C7-A2E2-B75C6AA06184}" srcOrd="0" destOrd="0" presId="urn:microsoft.com/office/officeart/2005/8/layout/orgChart1"/>
    <dgm:cxn modelId="{9C7E5291-A44E-4582-86C0-0DBFC3C8CE5A}" type="presParOf" srcId="{13CEA350-34E6-4139-A612-3496DFC2C218}" destId="{6CE2EC7E-D1A1-4200-9426-05E2A0AAB30E}" srcOrd="1" destOrd="0" presId="urn:microsoft.com/office/officeart/2005/8/layout/orgChart1"/>
    <dgm:cxn modelId="{C2B99325-9F89-49B8-8B3D-283FEE8E34F1}" type="presParOf" srcId="{AE1EE4F0-C6CB-4810-B6FA-59424666EF46}" destId="{13C41F98-E34F-42F0-B520-ACEE2F7E284A}" srcOrd="1" destOrd="0" presId="urn:microsoft.com/office/officeart/2005/8/layout/orgChart1"/>
    <dgm:cxn modelId="{55870592-7CC2-40C0-AAD5-3060CD2DB6BD}" type="presParOf" srcId="{13C41F98-E34F-42F0-B520-ACEE2F7E284A}" destId="{3ED83B06-6F47-496C-B18F-8E3995423FA3}" srcOrd="0" destOrd="0" presId="urn:microsoft.com/office/officeart/2005/8/layout/orgChart1"/>
    <dgm:cxn modelId="{052A1518-9E9D-4201-A4BF-E37F7CB07954}" type="presParOf" srcId="{13C41F98-E34F-42F0-B520-ACEE2F7E284A}" destId="{71DEF57E-5E31-4344-803F-A9E65AC148F3}" srcOrd="1" destOrd="0" presId="urn:microsoft.com/office/officeart/2005/8/layout/orgChart1"/>
    <dgm:cxn modelId="{68E2C777-D5E4-4344-A37A-9D76D7E90C94}" type="presParOf" srcId="{71DEF57E-5E31-4344-803F-A9E65AC148F3}" destId="{6C385B76-4610-432D-A098-A71A72696DF3}" srcOrd="0" destOrd="0" presId="urn:microsoft.com/office/officeart/2005/8/layout/orgChart1"/>
    <dgm:cxn modelId="{FD0EEE73-527D-4630-ADA2-20580BC02996}" type="presParOf" srcId="{6C385B76-4610-432D-A098-A71A72696DF3}" destId="{74C0735F-71DC-4C23-92F6-F782B041A01D}" srcOrd="0" destOrd="0" presId="urn:microsoft.com/office/officeart/2005/8/layout/orgChart1"/>
    <dgm:cxn modelId="{27618C86-E31C-41F7-9125-DB6CE555EC6D}" type="presParOf" srcId="{6C385B76-4610-432D-A098-A71A72696DF3}" destId="{EBBEDBCA-ADB3-4F82-8857-57741B0ED56A}" srcOrd="1" destOrd="0" presId="urn:microsoft.com/office/officeart/2005/8/layout/orgChart1"/>
    <dgm:cxn modelId="{6CBCDCBF-5F91-4843-86A6-D00E4BE9B7FC}" type="presParOf" srcId="{71DEF57E-5E31-4344-803F-A9E65AC148F3}" destId="{F1D37130-DA42-4CC4-8C3E-06DBBCDA9039}" srcOrd="1" destOrd="0" presId="urn:microsoft.com/office/officeart/2005/8/layout/orgChart1"/>
    <dgm:cxn modelId="{27E19AD4-9E88-429F-B335-66EFB9870AD5}" type="presParOf" srcId="{71DEF57E-5E31-4344-803F-A9E65AC148F3}" destId="{7369C0A3-6C4E-4903-A918-6FF8FF1F4348}" srcOrd="2" destOrd="0" presId="urn:microsoft.com/office/officeart/2005/8/layout/orgChart1"/>
    <dgm:cxn modelId="{09B8B950-1CEB-4B27-BB33-28FA510B7A69}" type="presParOf" srcId="{13C41F98-E34F-42F0-B520-ACEE2F7E284A}" destId="{C05AACDB-793B-4B9E-B4B9-0AB07DB77010}" srcOrd="2" destOrd="0" presId="urn:microsoft.com/office/officeart/2005/8/layout/orgChart1"/>
    <dgm:cxn modelId="{772174B0-4AAB-4313-B415-441F76AF7462}" type="presParOf" srcId="{13C41F98-E34F-42F0-B520-ACEE2F7E284A}" destId="{FF653231-0F96-4161-9E10-CA0547A4F277}" srcOrd="3" destOrd="0" presId="urn:microsoft.com/office/officeart/2005/8/layout/orgChart1"/>
    <dgm:cxn modelId="{AE654B50-1743-40E5-9444-B63DAF4E8645}" type="presParOf" srcId="{FF653231-0F96-4161-9E10-CA0547A4F277}" destId="{5CE7A90A-A9B2-4FBA-A9D3-73CAB4B26FDA}" srcOrd="0" destOrd="0" presId="urn:microsoft.com/office/officeart/2005/8/layout/orgChart1"/>
    <dgm:cxn modelId="{2D8781A7-E60A-4091-B4AC-D445C4F59BB6}" type="presParOf" srcId="{5CE7A90A-A9B2-4FBA-A9D3-73CAB4B26FDA}" destId="{FC02404C-DCB4-43D2-B6A9-343AEF79CEA4}" srcOrd="0" destOrd="0" presId="urn:microsoft.com/office/officeart/2005/8/layout/orgChart1"/>
    <dgm:cxn modelId="{2B56B560-E31C-4196-A9AF-9BE7D3B19852}" type="presParOf" srcId="{5CE7A90A-A9B2-4FBA-A9D3-73CAB4B26FDA}" destId="{022BAC9A-4AC9-42C3-B4CB-A6C7106CE8CE}" srcOrd="1" destOrd="0" presId="urn:microsoft.com/office/officeart/2005/8/layout/orgChart1"/>
    <dgm:cxn modelId="{DF30F7FB-9A95-46EF-A8B5-9C7F1F96C385}" type="presParOf" srcId="{FF653231-0F96-4161-9E10-CA0547A4F277}" destId="{C343D73F-92AD-4A8D-93D9-11EB82A5C015}" srcOrd="1" destOrd="0" presId="urn:microsoft.com/office/officeart/2005/8/layout/orgChart1"/>
    <dgm:cxn modelId="{320A2D9C-A2C3-42C6-8A32-086E22FA16DA}" type="presParOf" srcId="{FF653231-0F96-4161-9E10-CA0547A4F277}" destId="{2C73F53C-751A-469B-83C4-6FDDD494E6C2}" srcOrd="2" destOrd="0" presId="urn:microsoft.com/office/officeart/2005/8/layout/orgChart1"/>
    <dgm:cxn modelId="{4CC45CD0-FF06-47E7-8D02-8E482BD5A39D}" type="presParOf" srcId="{AE1EE4F0-C6CB-4810-B6FA-59424666EF46}" destId="{A79E49AB-1D47-4F1A-8CDD-5F1BBA5742F1}"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6E676-2780-42FC-88BD-FC97A5ADDA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56B81F10-0154-4017-90B4-96D7C7EFCB76}">
      <dgm:prSet phldrT="[Texto]"/>
      <dgm:spPr/>
      <dgm:t>
        <a:bodyPr/>
        <a:lstStyle/>
        <a:p>
          <a:r>
            <a:rPr lang="es-EC" dirty="0"/>
            <a:t>El número de cavitación.</a:t>
          </a:r>
          <a:endParaRPr lang="es-ES" dirty="0"/>
        </a:p>
      </dgm:t>
    </dgm:pt>
    <dgm:pt modelId="{53981DDB-942C-4822-A04F-E681A1EE8C03}" type="parTrans" cxnId="{F8FE3B3D-18DA-4438-8D75-ACC74F18A239}">
      <dgm:prSet/>
      <dgm:spPr/>
      <dgm:t>
        <a:bodyPr/>
        <a:lstStyle/>
        <a:p>
          <a:endParaRPr lang="es-ES"/>
        </a:p>
      </dgm:t>
    </dgm:pt>
    <dgm:pt modelId="{0070EEC4-C228-4C88-A6E9-6101F2B276B5}" type="sibTrans" cxnId="{F8FE3B3D-18DA-4438-8D75-ACC74F18A239}">
      <dgm:prSet/>
      <dgm:spPr/>
      <dgm:t>
        <a:bodyPr/>
        <a:lstStyle/>
        <a:p>
          <a:endParaRPr lang="es-ES"/>
        </a:p>
      </dgm:t>
    </dgm:pt>
    <mc:AlternateContent xmlns:mc="http://schemas.openxmlformats.org/markup-compatibility/2006" xmlns:a14="http://schemas.microsoft.com/office/drawing/2010/main">
      <mc:Choice Requires="a14">
        <dgm:pt modelId="{43A23A62-E231-45B5-99FC-45ACFD456B89}">
          <dgm:prSet phldrT="[Texto]"/>
          <dgm:spPr/>
          <dgm:t>
            <a:bodyPr/>
            <a:lstStyle/>
            <a:p>
              <a:r>
                <a:rPr lang="es-EC" dirty="0"/>
                <a:t>El número de Reynolds, </a:t>
              </a:r>
              <a14:m>
                <m:oMath xmlns:m="http://schemas.openxmlformats.org/officeDocument/2006/math">
                  <m:r>
                    <a:rPr lang="es-EC" i="1">
                      <a:latin typeface="Cambria Math" panose="02040503050406030204" pitchFamily="18" charset="0"/>
                    </a:rPr>
                    <m:t>𝑅𝑒</m:t>
                  </m:r>
                </m:oMath>
              </a14:m>
              <a:endParaRPr lang="es-ES" dirty="0"/>
            </a:p>
          </dgm:t>
        </dgm:pt>
      </mc:Choice>
      <mc:Fallback xmlns="">
        <dgm:pt modelId="{43A23A62-E231-45B5-99FC-45ACFD456B89}">
          <dgm:prSet phldrT="[Texto]"/>
          <dgm:spPr/>
          <dgm:t>
            <a:bodyPr/>
            <a:lstStyle/>
            <a:p>
              <a:r>
                <a:rPr lang="es-EC" dirty="0" smtClean="0"/>
                <a:t>El número de Reynolds, </a:t>
              </a:r>
              <a:r>
                <a:rPr lang="es-EC" i="0">
                  <a:latin typeface="Cambria Math" panose="02040503050406030204" pitchFamily="18" charset="0"/>
                </a:rPr>
                <a:t>𝑅𝑒</a:t>
              </a:r>
              <a:endParaRPr lang="es-ES" dirty="0"/>
            </a:p>
          </dgm:t>
        </dgm:pt>
      </mc:Fallback>
    </mc:AlternateContent>
    <dgm:pt modelId="{92409B9A-BE07-480F-9716-9955A4C4BD8D}" type="parTrans" cxnId="{C18E52EF-5C03-41D4-81E5-67A03313D1F5}">
      <dgm:prSet/>
      <dgm:spPr/>
      <dgm:t>
        <a:bodyPr/>
        <a:lstStyle/>
        <a:p>
          <a:endParaRPr lang="es-ES"/>
        </a:p>
      </dgm:t>
    </dgm:pt>
    <dgm:pt modelId="{4B1612F0-07BC-4A8E-B3E9-22378C77F5CD}" type="sibTrans" cxnId="{C18E52EF-5C03-41D4-81E5-67A03313D1F5}">
      <dgm:prSet/>
      <dgm:spPr/>
      <dgm:t>
        <a:bodyPr/>
        <a:lstStyle/>
        <a:p>
          <a:endParaRPr lang="es-ES"/>
        </a:p>
      </dgm:t>
    </dgm:pt>
    <mc:AlternateContent xmlns:mc="http://schemas.openxmlformats.org/markup-compatibility/2006" xmlns:a14="http://schemas.microsoft.com/office/drawing/2010/main">
      <mc:Choice Requires="a14">
        <dgm:pt modelId="{A2227EF3-89A8-44AC-99C4-9BFEF2027ED7}">
          <dgm:prSet/>
          <dgm:spPr/>
          <dgm:t>
            <a:bodyPr/>
            <a:lstStyle/>
            <a:p>
              <a:r>
                <a:rPr lang="es-EC" dirty="0"/>
                <a:t>La temperatura del líquido, </a:t>
              </a:r>
              <a14:m>
                <m:oMath xmlns:m="http://schemas.openxmlformats.org/officeDocument/2006/math">
                  <m:sSub>
                    <m:sSubPr>
                      <m:ctrlPr>
                        <a:rPr lang="es-ES" i="1">
                          <a:latin typeface="Cambria Math" panose="02040503050406030204" pitchFamily="18" charset="0"/>
                        </a:rPr>
                      </m:ctrlPr>
                    </m:sSubPr>
                    <m:e>
                      <m:r>
                        <a:rPr lang="es-EC" i="1">
                          <a:latin typeface="Cambria Math" panose="02040503050406030204" pitchFamily="18" charset="0"/>
                        </a:rPr>
                        <m:t>𝑇</m:t>
                      </m:r>
                    </m:e>
                    <m:sub>
                      <m:r>
                        <a:rPr lang="es-EC">
                          <a:latin typeface="Cambria Math" panose="02040503050406030204" pitchFamily="18" charset="0"/>
                        </a:rPr>
                        <m:t>∞</m:t>
                      </m:r>
                    </m:sub>
                  </m:sSub>
                </m:oMath>
              </a14:m>
              <a:endParaRPr lang="es-ES"/>
            </a:p>
          </dgm:t>
        </dgm:pt>
      </mc:Choice>
      <mc:Fallback xmlns="">
        <dgm:pt modelId="{A2227EF3-89A8-44AC-99C4-9BFEF2027ED7}">
          <dgm:prSet/>
          <dgm:spPr/>
          <dgm:t>
            <a:bodyPr/>
            <a:lstStyle/>
            <a:p>
              <a:r>
                <a:rPr lang="es-EC" dirty="0" smtClean="0"/>
                <a:t>La temperatura del líquido, </a:t>
              </a:r>
              <a:r>
                <a:rPr lang="es-EC" i="0">
                  <a:latin typeface="Cambria Math" panose="02040503050406030204" pitchFamily="18" charset="0"/>
                </a:rPr>
                <a:t>𝑇</a:t>
              </a:r>
              <a:r>
                <a:rPr lang="es-ES" i="0">
                  <a:latin typeface="Cambria Math" panose="02040503050406030204" pitchFamily="18" charset="0"/>
                </a:rPr>
                <a:t>_</a:t>
              </a:r>
              <a:r>
                <a:rPr lang="es-EC" i="0">
                  <a:latin typeface="Cambria Math" panose="02040503050406030204" pitchFamily="18" charset="0"/>
                </a:rPr>
                <a:t>∞</a:t>
              </a:r>
              <a:endParaRPr lang="es-ES"/>
            </a:p>
          </dgm:t>
        </dgm:pt>
      </mc:Fallback>
    </mc:AlternateContent>
    <dgm:pt modelId="{6621A9C2-5DE1-40CD-B332-F44AD398C3EF}" type="parTrans" cxnId="{59A8157C-D374-4285-B854-B822C0CE90E8}">
      <dgm:prSet/>
      <dgm:spPr/>
      <dgm:t>
        <a:bodyPr/>
        <a:lstStyle/>
        <a:p>
          <a:endParaRPr lang="es-ES"/>
        </a:p>
      </dgm:t>
    </dgm:pt>
    <dgm:pt modelId="{A8641113-7A7F-4BEB-86C9-04BB4CF6FEF3}" type="sibTrans" cxnId="{59A8157C-D374-4285-B854-B822C0CE90E8}">
      <dgm:prSet/>
      <dgm:spPr/>
      <dgm:t>
        <a:bodyPr/>
        <a:lstStyle/>
        <a:p>
          <a:endParaRPr lang="es-ES"/>
        </a:p>
      </dgm:t>
    </dgm:pt>
    <dgm:pt modelId="{145B4AFE-0172-46F6-A553-BCAD3F9D4619}">
      <dgm:prSet/>
      <dgm:spPr/>
      <dgm:t>
        <a:bodyPr/>
        <a:lstStyle/>
        <a:p>
          <a:r>
            <a:rPr lang="es-EC"/>
            <a:t>La calidad del líquido</a:t>
          </a:r>
          <a:endParaRPr lang="es-EC" dirty="0"/>
        </a:p>
      </dgm:t>
    </dgm:pt>
    <dgm:pt modelId="{70533862-FDA8-43A9-AA0D-379A73E5774E}" type="parTrans" cxnId="{532B9E05-9F6A-4BE4-914A-924BFEA6E5B3}">
      <dgm:prSet/>
      <dgm:spPr/>
      <dgm:t>
        <a:bodyPr/>
        <a:lstStyle/>
        <a:p>
          <a:endParaRPr lang="es-ES"/>
        </a:p>
      </dgm:t>
    </dgm:pt>
    <dgm:pt modelId="{B0CDE77A-782A-496C-91CD-7FF08AD2F8C0}" type="sibTrans" cxnId="{532B9E05-9F6A-4BE4-914A-924BFEA6E5B3}">
      <dgm:prSet/>
      <dgm:spPr/>
      <dgm:t>
        <a:bodyPr/>
        <a:lstStyle/>
        <a:p>
          <a:endParaRPr lang="es-ES"/>
        </a:p>
      </dgm:t>
    </dgm:pt>
    <dgm:pt modelId="{159D3433-C02C-469C-9B82-1233FE161547}">
      <dgm:prSet/>
      <dgm:spPr/>
      <dgm:t>
        <a:bodyPr/>
        <a:lstStyle/>
        <a:p>
          <a:r>
            <a:rPr lang="es-EC"/>
            <a:t>La calidad de las superficies sólidas</a:t>
          </a:r>
          <a:endParaRPr lang="es-ES" dirty="0"/>
        </a:p>
      </dgm:t>
    </dgm:pt>
    <dgm:pt modelId="{4CC72B98-B127-489B-9886-EAE1C2A0F526}" type="parTrans" cxnId="{C25D711E-CB92-4369-AEFB-5483151F67EA}">
      <dgm:prSet/>
      <dgm:spPr/>
      <dgm:t>
        <a:bodyPr/>
        <a:lstStyle/>
        <a:p>
          <a:endParaRPr lang="es-ES"/>
        </a:p>
      </dgm:t>
    </dgm:pt>
    <dgm:pt modelId="{E3114D6B-BCCF-4F2A-80CA-548F06A4CBA1}" type="sibTrans" cxnId="{C25D711E-CB92-4369-AEFB-5483151F67EA}">
      <dgm:prSet/>
      <dgm:spPr/>
      <dgm:t>
        <a:bodyPr/>
        <a:lstStyle/>
        <a:p>
          <a:endParaRPr lang="es-ES"/>
        </a:p>
      </dgm:t>
    </dgm:pt>
    <dgm:pt modelId="{A7C3E96A-87BE-43CC-9D17-D7624F1FB505}" type="pres">
      <dgm:prSet presAssocID="{88E6E676-2780-42FC-88BD-FC97A5ADDA2A}" presName="linear" presStyleCnt="0">
        <dgm:presLayoutVars>
          <dgm:animLvl val="lvl"/>
          <dgm:resizeHandles val="exact"/>
        </dgm:presLayoutVars>
      </dgm:prSet>
      <dgm:spPr/>
    </dgm:pt>
    <dgm:pt modelId="{0C2F3AE5-A432-40EB-A57C-18B70038B8FA}" type="pres">
      <dgm:prSet presAssocID="{56B81F10-0154-4017-90B4-96D7C7EFCB76}" presName="parentText" presStyleLbl="node1" presStyleIdx="0" presStyleCnt="5" custLinFactNeighborX="792" custLinFactNeighborY="6880">
        <dgm:presLayoutVars>
          <dgm:chMax val="0"/>
          <dgm:bulletEnabled val="1"/>
        </dgm:presLayoutVars>
      </dgm:prSet>
      <dgm:spPr/>
    </dgm:pt>
    <dgm:pt modelId="{87F4884F-DEA7-462E-B343-E780003FBAA3}" type="pres">
      <dgm:prSet presAssocID="{0070EEC4-C228-4C88-A6E9-6101F2B276B5}" presName="spacer" presStyleCnt="0"/>
      <dgm:spPr/>
    </dgm:pt>
    <dgm:pt modelId="{6749DECC-B7AA-4F8D-92B9-ACD0C7F4D4F5}" type="pres">
      <dgm:prSet presAssocID="{43A23A62-E231-45B5-99FC-45ACFD456B89}" presName="parentText" presStyleLbl="node1" presStyleIdx="1" presStyleCnt="5">
        <dgm:presLayoutVars>
          <dgm:chMax val="0"/>
          <dgm:bulletEnabled val="1"/>
        </dgm:presLayoutVars>
      </dgm:prSet>
      <dgm:spPr/>
    </dgm:pt>
    <dgm:pt modelId="{1429C38B-9003-42E9-9595-DF2869A7F5B2}" type="pres">
      <dgm:prSet presAssocID="{4B1612F0-07BC-4A8E-B3E9-22378C77F5CD}" presName="spacer" presStyleCnt="0"/>
      <dgm:spPr/>
    </dgm:pt>
    <dgm:pt modelId="{647B273D-BAAA-4DEA-8D52-9938D5EC925D}" type="pres">
      <dgm:prSet presAssocID="{145B4AFE-0172-46F6-A553-BCAD3F9D4619}" presName="parentText" presStyleLbl="node1" presStyleIdx="2" presStyleCnt="5">
        <dgm:presLayoutVars>
          <dgm:chMax val="0"/>
          <dgm:bulletEnabled val="1"/>
        </dgm:presLayoutVars>
      </dgm:prSet>
      <dgm:spPr/>
    </dgm:pt>
    <dgm:pt modelId="{15B0675F-58A4-49D2-9423-55F23905FD19}" type="pres">
      <dgm:prSet presAssocID="{B0CDE77A-782A-496C-91CD-7FF08AD2F8C0}" presName="spacer" presStyleCnt="0"/>
      <dgm:spPr/>
    </dgm:pt>
    <dgm:pt modelId="{EE96DF3B-01C9-4183-94E3-C6AD2CEA3D53}" type="pres">
      <dgm:prSet presAssocID="{A2227EF3-89A8-44AC-99C4-9BFEF2027ED7}" presName="parentText" presStyleLbl="node1" presStyleIdx="3" presStyleCnt="5">
        <dgm:presLayoutVars>
          <dgm:chMax val="0"/>
          <dgm:bulletEnabled val="1"/>
        </dgm:presLayoutVars>
      </dgm:prSet>
      <dgm:spPr/>
    </dgm:pt>
    <dgm:pt modelId="{BADEE849-56B8-4955-9675-5ED23B5C3564}" type="pres">
      <dgm:prSet presAssocID="{A8641113-7A7F-4BEB-86C9-04BB4CF6FEF3}" presName="spacer" presStyleCnt="0"/>
      <dgm:spPr/>
    </dgm:pt>
    <dgm:pt modelId="{0541555E-7846-4294-A969-A03290278D9F}" type="pres">
      <dgm:prSet presAssocID="{159D3433-C02C-469C-9B82-1233FE161547}" presName="parentText" presStyleLbl="node1" presStyleIdx="4" presStyleCnt="5">
        <dgm:presLayoutVars>
          <dgm:chMax val="0"/>
          <dgm:bulletEnabled val="1"/>
        </dgm:presLayoutVars>
      </dgm:prSet>
      <dgm:spPr/>
    </dgm:pt>
  </dgm:ptLst>
  <dgm:cxnLst>
    <dgm:cxn modelId="{532B9E05-9F6A-4BE4-914A-924BFEA6E5B3}" srcId="{88E6E676-2780-42FC-88BD-FC97A5ADDA2A}" destId="{145B4AFE-0172-46F6-A553-BCAD3F9D4619}" srcOrd="2" destOrd="0" parTransId="{70533862-FDA8-43A9-AA0D-379A73E5774E}" sibTransId="{B0CDE77A-782A-496C-91CD-7FF08AD2F8C0}"/>
    <dgm:cxn modelId="{B0ECB80A-A8BC-4CE5-A9BB-D526539EB6CE}" type="presOf" srcId="{88E6E676-2780-42FC-88BD-FC97A5ADDA2A}" destId="{A7C3E96A-87BE-43CC-9D17-D7624F1FB505}" srcOrd="0" destOrd="0" presId="urn:microsoft.com/office/officeart/2005/8/layout/vList2"/>
    <dgm:cxn modelId="{C25D711E-CB92-4369-AEFB-5483151F67EA}" srcId="{88E6E676-2780-42FC-88BD-FC97A5ADDA2A}" destId="{159D3433-C02C-469C-9B82-1233FE161547}" srcOrd="4" destOrd="0" parTransId="{4CC72B98-B127-489B-9886-EAE1C2A0F526}" sibTransId="{E3114D6B-BCCF-4F2A-80CA-548F06A4CBA1}"/>
    <dgm:cxn modelId="{F8FE3B3D-18DA-4438-8D75-ACC74F18A239}" srcId="{88E6E676-2780-42FC-88BD-FC97A5ADDA2A}" destId="{56B81F10-0154-4017-90B4-96D7C7EFCB76}" srcOrd="0" destOrd="0" parTransId="{53981DDB-942C-4822-A04F-E681A1EE8C03}" sibTransId="{0070EEC4-C228-4C88-A6E9-6101F2B276B5}"/>
    <dgm:cxn modelId="{59A8157C-D374-4285-B854-B822C0CE90E8}" srcId="{88E6E676-2780-42FC-88BD-FC97A5ADDA2A}" destId="{A2227EF3-89A8-44AC-99C4-9BFEF2027ED7}" srcOrd="3" destOrd="0" parTransId="{6621A9C2-5DE1-40CD-B332-F44AD398C3EF}" sibTransId="{A8641113-7A7F-4BEB-86C9-04BB4CF6FEF3}"/>
    <dgm:cxn modelId="{FE9E5290-6BFB-4DF3-9378-F0E23CAA67DC}" type="presOf" srcId="{56B81F10-0154-4017-90B4-96D7C7EFCB76}" destId="{0C2F3AE5-A432-40EB-A57C-18B70038B8FA}" srcOrd="0" destOrd="0" presId="urn:microsoft.com/office/officeart/2005/8/layout/vList2"/>
    <dgm:cxn modelId="{735BB198-9DE4-4F5B-84E4-0F037100619B}" type="presOf" srcId="{159D3433-C02C-469C-9B82-1233FE161547}" destId="{0541555E-7846-4294-A969-A03290278D9F}" srcOrd="0" destOrd="0" presId="urn:microsoft.com/office/officeart/2005/8/layout/vList2"/>
    <dgm:cxn modelId="{48C02EA5-96FC-4896-B0A4-A5B74C1EA2D0}" type="presOf" srcId="{A2227EF3-89A8-44AC-99C4-9BFEF2027ED7}" destId="{EE96DF3B-01C9-4183-94E3-C6AD2CEA3D53}" srcOrd="0" destOrd="0" presId="urn:microsoft.com/office/officeart/2005/8/layout/vList2"/>
    <dgm:cxn modelId="{9AEC07C0-2CBD-43BC-AE9D-6B7C7AE28F25}" type="presOf" srcId="{43A23A62-E231-45B5-99FC-45ACFD456B89}" destId="{6749DECC-B7AA-4F8D-92B9-ACD0C7F4D4F5}" srcOrd="0" destOrd="0" presId="urn:microsoft.com/office/officeart/2005/8/layout/vList2"/>
    <dgm:cxn modelId="{C18E52EF-5C03-41D4-81E5-67A03313D1F5}" srcId="{88E6E676-2780-42FC-88BD-FC97A5ADDA2A}" destId="{43A23A62-E231-45B5-99FC-45ACFD456B89}" srcOrd="1" destOrd="0" parTransId="{92409B9A-BE07-480F-9716-9955A4C4BD8D}" sibTransId="{4B1612F0-07BC-4A8E-B3E9-22378C77F5CD}"/>
    <dgm:cxn modelId="{A653D9F2-4B3C-4102-B672-ECF2DC7F3123}" type="presOf" srcId="{145B4AFE-0172-46F6-A553-BCAD3F9D4619}" destId="{647B273D-BAAA-4DEA-8D52-9938D5EC925D}" srcOrd="0" destOrd="0" presId="urn:microsoft.com/office/officeart/2005/8/layout/vList2"/>
    <dgm:cxn modelId="{51468E60-C294-4399-8954-D7708D073451}" type="presParOf" srcId="{A7C3E96A-87BE-43CC-9D17-D7624F1FB505}" destId="{0C2F3AE5-A432-40EB-A57C-18B70038B8FA}" srcOrd="0" destOrd="0" presId="urn:microsoft.com/office/officeart/2005/8/layout/vList2"/>
    <dgm:cxn modelId="{950EC6EF-FAD5-4071-9157-FC8961D4A184}" type="presParOf" srcId="{A7C3E96A-87BE-43CC-9D17-D7624F1FB505}" destId="{87F4884F-DEA7-462E-B343-E780003FBAA3}" srcOrd="1" destOrd="0" presId="urn:microsoft.com/office/officeart/2005/8/layout/vList2"/>
    <dgm:cxn modelId="{2791EBFD-832B-436C-8DB1-E37FA15FD200}" type="presParOf" srcId="{A7C3E96A-87BE-43CC-9D17-D7624F1FB505}" destId="{6749DECC-B7AA-4F8D-92B9-ACD0C7F4D4F5}" srcOrd="2" destOrd="0" presId="urn:microsoft.com/office/officeart/2005/8/layout/vList2"/>
    <dgm:cxn modelId="{E28B9A83-A4C1-4F45-9B48-2827A541E0F0}" type="presParOf" srcId="{A7C3E96A-87BE-43CC-9D17-D7624F1FB505}" destId="{1429C38B-9003-42E9-9595-DF2869A7F5B2}" srcOrd="3" destOrd="0" presId="urn:microsoft.com/office/officeart/2005/8/layout/vList2"/>
    <dgm:cxn modelId="{9C2E7DAF-0027-4CA0-B23B-E4C10D71F16E}" type="presParOf" srcId="{A7C3E96A-87BE-43CC-9D17-D7624F1FB505}" destId="{647B273D-BAAA-4DEA-8D52-9938D5EC925D}" srcOrd="4" destOrd="0" presId="urn:microsoft.com/office/officeart/2005/8/layout/vList2"/>
    <dgm:cxn modelId="{42A8FCCB-01F5-4960-87A7-F29F0E2F7CF8}" type="presParOf" srcId="{A7C3E96A-87BE-43CC-9D17-D7624F1FB505}" destId="{15B0675F-58A4-49D2-9423-55F23905FD19}" srcOrd="5" destOrd="0" presId="urn:microsoft.com/office/officeart/2005/8/layout/vList2"/>
    <dgm:cxn modelId="{3E5F6993-26CF-4C59-9874-168F18F7C551}" type="presParOf" srcId="{A7C3E96A-87BE-43CC-9D17-D7624F1FB505}" destId="{EE96DF3B-01C9-4183-94E3-C6AD2CEA3D53}" srcOrd="6" destOrd="0" presId="urn:microsoft.com/office/officeart/2005/8/layout/vList2"/>
    <dgm:cxn modelId="{0BF3F9B7-97D0-4224-A01F-23922FCF724E}" type="presParOf" srcId="{A7C3E96A-87BE-43CC-9D17-D7624F1FB505}" destId="{BADEE849-56B8-4955-9675-5ED23B5C3564}" srcOrd="7" destOrd="0" presId="urn:microsoft.com/office/officeart/2005/8/layout/vList2"/>
    <dgm:cxn modelId="{5AEB9A0E-141D-4837-8D46-1236D25A4C70}" type="presParOf" srcId="{A7C3E96A-87BE-43CC-9D17-D7624F1FB505}" destId="{0541555E-7846-4294-A969-A03290278D9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E6E676-2780-42FC-88BD-FC97A5ADDA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56B81F10-0154-4017-90B4-96D7C7EFCB76}">
      <dgm:prSet phldrT="[Texto]"/>
      <dgm:spPr/>
      <dgm:t>
        <a:bodyPr/>
        <a:lstStyle/>
        <a:p>
          <a:r>
            <a:rPr lang="es-EC" dirty="0" smtClean="0"/>
            <a:t>El número de cavitación.</a:t>
          </a:r>
          <a:endParaRPr lang="es-ES" dirty="0"/>
        </a:p>
      </dgm:t>
    </dgm:pt>
    <dgm:pt modelId="{53981DDB-942C-4822-A04F-E681A1EE8C03}" type="parTrans" cxnId="{F8FE3B3D-18DA-4438-8D75-ACC74F18A239}">
      <dgm:prSet/>
      <dgm:spPr/>
      <dgm:t>
        <a:bodyPr/>
        <a:lstStyle/>
        <a:p>
          <a:endParaRPr lang="es-ES"/>
        </a:p>
      </dgm:t>
    </dgm:pt>
    <dgm:pt modelId="{0070EEC4-C228-4C88-A6E9-6101F2B276B5}" type="sibTrans" cxnId="{F8FE3B3D-18DA-4438-8D75-ACC74F18A239}">
      <dgm:prSet/>
      <dgm:spPr/>
      <dgm:t>
        <a:bodyPr/>
        <a:lstStyle/>
        <a:p>
          <a:endParaRPr lang="es-ES"/>
        </a:p>
      </dgm:t>
    </dgm:pt>
    <dgm:pt modelId="{43A23A62-E231-45B5-99FC-45ACFD456B89}">
      <dgm:prSet phldrT="[Texto]"/>
      <dgm:spPr>
        <a:blipFill rotWithShape="0">
          <a:blip xmlns:r="http://schemas.openxmlformats.org/officeDocument/2006/relationships" r:embed="rId1"/>
          <a:stretch>
            <a:fillRect l="-1402" b="-10092"/>
          </a:stretch>
        </a:blipFill>
      </dgm:spPr>
      <dgm:t>
        <a:bodyPr/>
        <a:lstStyle/>
        <a:p>
          <a:r>
            <a:rPr lang="es-ES">
              <a:noFill/>
            </a:rPr>
            <a:t> </a:t>
          </a:r>
        </a:p>
      </dgm:t>
    </dgm:pt>
    <dgm:pt modelId="{92409B9A-BE07-480F-9716-9955A4C4BD8D}" type="parTrans" cxnId="{C18E52EF-5C03-41D4-81E5-67A03313D1F5}">
      <dgm:prSet/>
      <dgm:spPr/>
      <dgm:t>
        <a:bodyPr/>
        <a:lstStyle/>
        <a:p>
          <a:endParaRPr lang="es-ES"/>
        </a:p>
      </dgm:t>
    </dgm:pt>
    <dgm:pt modelId="{4B1612F0-07BC-4A8E-B3E9-22378C77F5CD}" type="sibTrans" cxnId="{C18E52EF-5C03-41D4-81E5-67A03313D1F5}">
      <dgm:prSet/>
      <dgm:spPr/>
      <dgm:t>
        <a:bodyPr/>
        <a:lstStyle/>
        <a:p>
          <a:endParaRPr lang="es-ES"/>
        </a:p>
      </dgm:t>
    </dgm:pt>
    <dgm:pt modelId="{A2227EF3-89A8-44AC-99C4-9BFEF2027ED7}">
      <dgm:prSet/>
      <dgm:spPr>
        <a:blipFill rotWithShape="0">
          <a:blip xmlns:r="http://schemas.openxmlformats.org/officeDocument/2006/relationships" r:embed="rId2"/>
          <a:stretch>
            <a:fillRect l="-1402" b="-11111"/>
          </a:stretch>
        </a:blipFill>
      </dgm:spPr>
      <dgm:t>
        <a:bodyPr/>
        <a:lstStyle/>
        <a:p>
          <a:r>
            <a:rPr lang="es-ES">
              <a:noFill/>
            </a:rPr>
            <a:t> </a:t>
          </a:r>
        </a:p>
      </dgm:t>
    </dgm:pt>
    <dgm:pt modelId="{6621A9C2-5DE1-40CD-B332-F44AD398C3EF}" type="parTrans" cxnId="{59A8157C-D374-4285-B854-B822C0CE90E8}">
      <dgm:prSet/>
      <dgm:spPr/>
      <dgm:t>
        <a:bodyPr/>
        <a:lstStyle/>
        <a:p>
          <a:endParaRPr lang="es-ES"/>
        </a:p>
      </dgm:t>
    </dgm:pt>
    <dgm:pt modelId="{A8641113-7A7F-4BEB-86C9-04BB4CF6FEF3}" type="sibTrans" cxnId="{59A8157C-D374-4285-B854-B822C0CE90E8}">
      <dgm:prSet/>
      <dgm:spPr/>
      <dgm:t>
        <a:bodyPr/>
        <a:lstStyle/>
        <a:p>
          <a:endParaRPr lang="es-ES"/>
        </a:p>
      </dgm:t>
    </dgm:pt>
    <dgm:pt modelId="{145B4AFE-0172-46F6-A553-BCAD3F9D4619}">
      <dgm:prSet/>
      <dgm:spPr/>
      <dgm:t>
        <a:bodyPr/>
        <a:lstStyle/>
        <a:p>
          <a:r>
            <a:rPr lang="es-EC" smtClean="0"/>
            <a:t>La calidad del líquido</a:t>
          </a:r>
          <a:endParaRPr lang="es-EC" dirty="0" smtClean="0"/>
        </a:p>
      </dgm:t>
    </dgm:pt>
    <dgm:pt modelId="{70533862-FDA8-43A9-AA0D-379A73E5774E}" type="parTrans" cxnId="{532B9E05-9F6A-4BE4-914A-924BFEA6E5B3}">
      <dgm:prSet/>
      <dgm:spPr/>
      <dgm:t>
        <a:bodyPr/>
        <a:lstStyle/>
        <a:p>
          <a:endParaRPr lang="es-ES"/>
        </a:p>
      </dgm:t>
    </dgm:pt>
    <dgm:pt modelId="{B0CDE77A-782A-496C-91CD-7FF08AD2F8C0}" type="sibTrans" cxnId="{532B9E05-9F6A-4BE4-914A-924BFEA6E5B3}">
      <dgm:prSet/>
      <dgm:spPr/>
      <dgm:t>
        <a:bodyPr/>
        <a:lstStyle/>
        <a:p>
          <a:endParaRPr lang="es-ES"/>
        </a:p>
      </dgm:t>
    </dgm:pt>
    <dgm:pt modelId="{159D3433-C02C-469C-9B82-1233FE161547}">
      <dgm:prSet/>
      <dgm:spPr/>
      <dgm:t>
        <a:bodyPr/>
        <a:lstStyle/>
        <a:p>
          <a:r>
            <a:rPr lang="es-EC" smtClean="0"/>
            <a:t>La calidad de las superficies sólidas</a:t>
          </a:r>
          <a:endParaRPr lang="es-ES" dirty="0"/>
        </a:p>
      </dgm:t>
    </dgm:pt>
    <dgm:pt modelId="{4CC72B98-B127-489B-9886-EAE1C2A0F526}" type="parTrans" cxnId="{C25D711E-CB92-4369-AEFB-5483151F67EA}">
      <dgm:prSet/>
      <dgm:spPr/>
      <dgm:t>
        <a:bodyPr/>
        <a:lstStyle/>
        <a:p>
          <a:endParaRPr lang="es-ES"/>
        </a:p>
      </dgm:t>
    </dgm:pt>
    <dgm:pt modelId="{E3114D6B-BCCF-4F2A-80CA-548F06A4CBA1}" type="sibTrans" cxnId="{C25D711E-CB92-4369-AEFB-5483151F67EA}">
      <dgm:prSet/>
      <dgm:spPr/>
      <dgm:t>
        <a:bodyPr/>
        <a:lstStyle/>
        <a:p>
          <a:endParaRPr lang="es-ES"/>
        </a:p>
      </dgm:t>
    </dgm:pt>
    <dgm:pt modelId="{A7C3E96A-87BE-43CC-9D17-D7624F1FB505}" type="pres">
      <dgm:prSet presAssocID="{88E6E676-2780-42FC-88BD-FC97A5ADDA2A}" presName="linear" presStyleCnt="0">
        <dgm:presLayoutVars>
          <dgm:animLvl val="lvl"/>
          <dgm:resizeHandles val="exact"/>
        </dgm:presLayoutVars>
      </dgm:prSet>
      <dgm:spPr/>
    </dgm:pt>
    <dgm:pt modelId="{0C2F3AE5-A432-40EB-A57C-18B70038B8FA}" type="pres">
      <dgm:prSet presAssocID="{56B81F10-0154-4017-90B4-96D7C7EFCB76}" presName="parentText" presStyleLbl="node1" presStyleIdx="0" presStyleCnt="5" custLinFactNeighborX="792" custLinFactNeighborY="6880">
        <dgm:presLayoutVars>
          <dgm:chMax val="0"/>
          <dgm:bulletEnabled val="1"/>
        </dgm:presLayoutVars>
      </dgm:prSet>
      <dgm:spPr/>
      <dgm:t>
        <a:bodyPr/>
        <a:lstStyle/>
        <a:p>
          <a:endParaRPr lang="es-ES"/>
        </a:p>
      </dgm:t>
    </dgm:pt>
    <dgm:pt modelId="{87F4884F-DEA7-462E-B343-E780003FBAA3}" type="pres">
      <dgm:prSet presAssocID="{0070EEC4-C228-4C88-A6E9-6101F2B276B5}" presName="spacer" presStyleCnt="0"/>
      <dgm:spPr/>
    </dgm:pt>
    <dgm:pt modelId="{6749DECC-B7AA-4F8D-92B9-ACD0C7F4D4F5}" type="pres">
      <dgm:prSet presAssocID="{43A23A62-E231-45B5-99FC-45ACFD456B89}" presName="parentText" presStyleLbl="node1" presStyleIdx="1" presStyleCnt="5">
        <dgm:presLayoutVars>
          <dgm:chMax val="0"/>
          <dgm:bulletEnabled val="1"/>
        </dgm:presLayoutVars>
      </dgm:prSet>
      <dgm:spPr/>
      <dgm:t>
        <a:bodyPr/>
        <a:lstStyle/>
        <a:p>
          <a:endParaRPr lang="es-ES"/>
        </a:p>
      </dgm:t>
    </dgm:pt>
    <dgm:pt modelId="{1429C38B-9003-42E9-9595-DF2869A7F5B2}" type="pres">
      <dgm:prSet presAssocID="{4B1612F0-07BC-4A8E-B3E9-22378C77F5CD}" presName="spacer" presStyleCnt="0"/>
      <dgm:spPr/>
    </dgm:pt>
    <dgm:pt modelId="{647B273D-BAAA-4DEA-8D52-9938D5EC925D}" type="pres">
      <dgm:prSet presAssocID="{145B4AFE-0172-46F6-A553-BCAD3F9D4619}" presName="parentText" presStyleLbl="node1" presStyleIdx="2" presStyleCnt="5">
        <dgm:presLayoutVars>
          <dgm:chMax val="0"/>
          <dgm:bulletEnabled val="1"/>
        </dgm:presLayoutVars>
      </dgm:prSet>
      <dgm:spPr/>
    </dgm:pt>
    <dgm:pt modelId="{15B0675F-58A4-49D2-9423-55F23905FD19}" type="pres">
      <dgm:prSet presAssocID="{B0CDE77A-782A-496C-91CD-7FF08AD2F8C0}" presName="spacer" presStyleCnt="0"/>
      <dgm:spPr/>
    </dgm:pt>
    <dgm:pt modelId="{EE96DF3B-01C9-4183-94E3-C6AD2CEA3D53}" type="pres">
      <dgm:prSet presAssocID="{A2227EF3-89A8-44AC-99C4-9BFEF2027ED7}" presName="parentText" presStyleLbl="node1" presStyleIdx="3" presStyleCnt="5">
        <dgm:presLayoutVars>
          <dgm:chMax val="0"/>
          <dgm:bulletEnabled val="1"/>
        </dgm:presLayoutVars>
      </dgm:prSet>
      <dgm:spPr/>
    </dgm:pt>
    <dgm:pt modelId="{BADEE849-56B8-4955-9675-5ED23B5C3564}" type="pres">
      <dgm:prSet presAssocID="{A8641113-7A7F-4BEB-86C9-04BB4CF6FEF3}" presName="spacer" presStyleCnt="0"/>
      <dgm:spPr/>
    </dgm:pt>
    <dgm:pt modelId="{0541555E-7846-4294-A969-A03290278D9F}" type="pres">
      <dgm:prSet presAssocID="{159D3433-C02C-469C-9B82-1233FE161547}" presName="parentText" presStyleLbl="node1" presStyleIdx="4" presStyleCnt="5">
        <dgm:presLayoutVars>
          <dgm:chMax val="0"/>
          <dgm:bulletEnabled val="1"/>
        </dgm:presLayoutVars>
      </dgm:prSet>
      <dgm:spPr/>
    </dgm:pt>
  </dgm:ptLst>
  <dgm:cxnLst>
    <dgm:cxn modelId="{532B9E05-9F6A-4BE4-914A-924BFEA6E5B3}" srcId="{88E6E676-2780-42FC-88BD-FC97A5ADDA2A}" destId="{145B4AFE-0172-46F6-A553-BCAD3F9D4619}" srcOrd="2" destOrd="0" parTransId="{70533862-FDA8-43A9-AA0D-379A73E5774E}" sibTransId="{B0CDE77A-782A-496C-91CD-7FF08AD2F8C0}"/>
    <dgm:cxn modelId="{C25D711E-CB92-4369-AEFB-5483151F67EA}" srcId="{88E6E676-2780-42FC-88BD-FC97A5ADDA2A}" destId="{159D3433-C02C-469C-9B82-1233FE161547}" srcOrd="4" destOrd="0" parTransId="{4CC72B98-B127-489B-9886-EAE1C2A0F526}" sibTransId="{E3114D6B-BCCF-4F2A-80CA-548F06A4CBA1}"/>
    <dgm:cxn modelId="{A653D9F2-4B3C-4102-B672-ECF2DC7F3123}" type="presOf" srcId="{145B4AFE-0172-46F6-A553-BCAD3F9D4619}" destId="{647B273D-BAAA-4DEA-8D52-9938D5EC925D}" srcOrd="0" destOrd="0" presId="urn:microsoft.com/office/officeart/2005/8/layout/vList2"/>
    <dgm:cxn modelId="{C18E52EF-5C03-41D4-81E5-67A03313D1F5}" srcId="{88E6E676-2780-42FC-88BD-FC97A5ADDA2A}" destId="{43A23A62-E231-45B5-99FC-45ACFD456B89}" srcOrd="1" destOrd="0" parTransId="{92409B9A-BE07-480F-9716-9955A4C4BD8D}" sibTransId="{4B1612F0-07BC-4A8E-B3E9-22378C77F5CD}"/>
    <dgm:cxn modelId="{735BB198-9DE4-4F5B-84E4-0F037100619B}" type="presOf" srcId="{159D3433-C02C-469C-9B82-1233FE161547}" destId="{0541555E-7846-4294-A969-A03290278D9F}" srcOrd="0" destOrd="0" presId="urn:microsoft.com/office/officeart/2005/8/layout/vList2"/>
    <dgm:cxn modelId="{59A8157C-D374-4285-B854-B822C0CE90E8}" srcId="{88E6E676-2780-42FC-88BD-FC97A5ADDA2A}" destId="{A2227EF3-89A8-44AC-99C4-9BFEF2027ED7}" srcOrd="3" destOrd="0" parTransId="{6621A9C2-5DE1-40CD-B332-F44AD398C3EF}" sibTransId="{A8641113-7A7F-4BEB-86C9-04BB4CF6FEF3}"/>
    <dgm:cxn modelId="{B0ECB80A-A8BC-4CE5-A9BB-D526539EB6CE}" type="presOf" srcId="{88E6E676-2780-42FC-88BD-FC97A5ADDA2A}" destId="{A7C3E96A-87BE-43CC-9D17-D7624F1FB505}" srcOrd="0" destOrd="0" presId="urn:microsoft.com/office/officeart/2005/8/layout/vList2"/>
    <dgm:cxn modelId="{9AEC07C0-2CBD-43BC-AE9D-6B7C7AE28F25}" type="presOf" srcId="{43A23A62-E231-45B5-99FC-45ACFD456B89}" destId="{6749DECC-B7AA-4F8D-92B9-ACD0C7F4D4F5}" srcOrd="0" destOrd="0" presId="urn:microsoft.com/office/officeart/2005/8/layout/vList2"/>
    <dgm:cxn modelId="{48C02EA5-96FC-4896-B0A4-A5B74C1EA2D0}" type="presOf" srcId="{A2227EF3-89A8-44AC-99C4-9BFEF2027ED7}" destId="{EE96DF3B-01C9-4183-94E3-C6AD2CEA3D53}" srcOrd="0" destOrd="0" presId="urn:microsoft.com/office/officeart/2005/8/layout/vList2"/>
    <dgm:cxn modelId="{F8FE3B3D-18DA-4438-8D75-ACC74F18A239}" srcId="{88E6E676-2780-42FC-88BD-FC97A5ADDA2A}" destId="{56B81F10-0154-4017-90B4-96D7C7EFCB76}" srcOrd="0" destOrd="0" parTransId="{53981DDB-942C-4822-A04F-E681A1EE8C03}" sibTransId="{0070EEC4-C228-4C88-A6E9-6101F2B276B5}"/>
    <dgm:cxn modelId="{FE9E5290-6BFB-4DF3-9378-F0E23CAA67DC}" type="presOf" srcId="{56B81F10-0154-4017-90B4-96D7C7EFCB76}" destId="{0C2F3AE5-A432-40EB-A57C-18B70038B8FA}" srcOrd="0" destOrd="0" presId="urn:microsoft.com/office/officeart/2005/8/layout/vList2"/>
    <dgm:cxn modelId="{51468E60-C294-4399-8954-D7708D073451}" type="presParOf" srcId="{A7C3E96A-87BE-43CC-9D17-D7624F1FB505}" destId="{0C2F3AE5-A432-40EB-A57C-18B70038B8FA}" srcOrd="0" destOrd="0" presId="urn:microsoft.com/office/officeart/2005/8/layout/vList2"/>
    <dgm:cxn modelId="{950EC6EF-FAD5-4071-9157-FC8961D4A184}" type="presParOf" srcId="{A7C3E96A-87BE-43CC-9D17-D7624F1FB505}" destId="{87F4884F-DEA7-462E-B343-E780003FBAA3}" srcOrd="1" destOrd="0" presId="urn:microsoft.com/office/officeart/2005/8/layout/vList2"/>
    <dgm:cxn modelId="{2791EBFD-832B-436C-8DB1-E37FA15FD200}" type="presParOf" srcId="{A7C3E96A-87BE-43CC-9D17-D7624F1FB505}" destId="{6749DECC-B7AA-4F8D-92B9-ACD0C7F4D4F5}" srcOrd="2" destOrd="0" presId="urn:microsoft.com/office/officeart/2005/8/layout/vList2"/>
    <dgm:cxn modelId="{E28B9A83-A4C1-4F45-9B48-2827A541E0F0}" type="presParOf" srcId="{A7C3E96A-87BE-43CC-9D17-D7624F1FB505}" destId="{1429C38B-9003-42E9-9595-DF2869A7F5B2}" srcOrd="3" destOrd="0" presId="urn:microsoft.com/office/officeart/2005/8/layout/vList2"/>
    <dgm:cxn modelId="{9C2E7DAF-0027-4CA0-B23B-E4C10D71F16E}" type="presParOf" srcId="{A7C3E96A-87BE-43CC-9D17-D7624F1FB505}" destId="{647B273D-BAAA-4DEA-8D52-9938D5EC925D}" srcOrd="4" destOrd="0" presId="urn:microsoft.com/office/officeart/2005/8/layout/vList2"/>
    <dgm:cxn modelId="{42A8FCCB-01F5-4960-87A7-F29F0E2F7CF8}" type="presParOf" srcId="{A7C3E96A-87BE-43CC-9D17-D7624F1FB505}" destId="{15B0675F-58A4-49D2-9423-55F23905FD19}" srcOrd="5" destOrd="0" presId="urn:microsoft.com/office/officeart/2005/8/layout/vList2"/>
    <dgm:cxn modelId="{3E5F6993-26CF-4C59-9874-168F18F7C551}" type="presParOf" srcId="{A7C3E96A-87BE-43CC-9D17-D7624F1FB505}" destId="{EE96DF3B-01C9-4183-94E3-C6AD2CEA3D53}" srcOrd="6" destOrd="0" presId="urn:microsoft.com/office/officeart/2005/8/layout/vList2"/>
    <dgm:cxn modelId="{0BF3F9B7-97D0-4224-A01F-23922FCF724E}" type="presParOf" srcId="{A7C3E96A-87BE-43CC-9D17-D7624F1FB505}" destId="{BADEE849-56B8-4955-9675-5ED23B5C3564}" srcOrd="7" destOrd="0" presId="urn:microsoft.com/office/officeart/2005/8/layout/vList2"/>
    <dgm:cxn modelId="{5AEB9A0E-141D-4837-8D46-1236D25A4C70}" type="presParOf" srcId="{A7C3E96A-87BE-43CC-9D17-D7624F1FB505}" destId="{0541555E-7846-4294-A969-A03290278D9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EFDB1A-71AC-4E41-A265-E4F0E842DD0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S"/>
        </a:p>
      </dgm:t>
    </dgm:pt>
    <dgm:pt modelId="{AAD7CEE9-5E56-46A7-916F-3A924E9F1B6A}">
      <dgm:prSet phldrT="[Texto]"/>
      <dgm:spPr/>
      <dgm:t>
        <a:bodyPr/>
        <a:lstStyle/>
        <a:p>
          <a:r>
            <a:rPr lang="es-ES" dirty="0"/>
            <a:t>Jet entrante</a:t>
          </a:r>
        </a:p>
      </dgm:t>
    </dgm:pt>
    <dgm:pt modelId="{16F887B8-0F52-4B1E-8484-3F356AFB822F}" type="parTrans" cxnId="{6284B6E3-9D7E-4D14-A00A-825384B79C7E}">
      <dgm:prSet/>
      <dgm:spPr/>
      <dgm:t>
        <a:bodyPr/>
        <a:lstStyle/>
        <a:p>
          <a:endParaRPr lang="es-ES"/>
        </a:p>
      </dgm:t>
    </dgm:pt>
    <dgm:pt modelId="{27C79999-C727-434C-B82C-B419EE9AE87F}" type="sibTrans" cxnId="{6284B6E3-9D7E-4D14-A00A-825384B79C7E}">
      <dgm:prSet/>
      <dgm:spPr/>
      <dgm:t>
        <a:bodyPr/>
        <a:lstStyle/>
        <a:p>
          <a:endParaRPr lang="es-ES"/>
        </a:p>
      </dgm:t>
    </dgm:pt>
    <dgm:pt modelId="{139EB097-55E0-435E-8204-50383984B885}">
      <dgm:prSet phldrT="[Texto]"/>
      <dgm:spPr/>
      <dgm:t>
        <a:bodyPr/>
        <a:lstStyle/>
        <a:p>
          <a:r>
            <a:rPr lang="es-ES" dirty="0"/>
            <a:t>Choque burbujeante</a:t>
          </a:r>
        </a:p>
      </dgm:t>
    </dgm:pt>
    <dgm:pt modelId="{CF3EDFD3-B598-4F18-9CDD-37F96905D8B1}" type="parTrans" cxnId="{71F5D395-405B-4A9F-8A79-D43FF8B37B29}">
      <dgm:prSet/>
      <dgm:spPr/>
      <dgm:t>
        <a:bodyPr/>
        <a:lstStyle/>
        <a:p>
          <a:endParaRPr lang="es-ES"/>
        </a:p>
      </dgm:t>
    </dgm:pt>
    <dgm:pt modelId="{814DF693-B2D0-4A6F-9A0D-3B2F0D4B5F7C}" type="sibTrans" cxnId="{71F5D395-405B-4A9F-8A79-D43FF8B37B29}">
      <dgm:prSet/>
      <dgm:spPr/>
      <dgm:t>
        <a:bodyPr/>
        <a:lstStyle/>
        <a:p>
          <a:endParaRPr lang="es-ES"/>
        </a:p>
      </dgm:t>
    </dgm:pt>
    <dgm:pt modelId="{5B075471-2F80-4740-B692-ECBBB3FE6F75}" type="pres">
      <dgm:prSet presAssocID="{4EEFDB1A-71AC-4E41-A265-E4F0E842DD05}" presName="diagram" presStyleCnt="0">
        <dgm:presLayoutVars>
          <dgm:dir/>
          <dgm:resizeHandles val="exact"/>
        </dgm:presLayoutVars>
      </dgm:prSet>
      <dgm:spPr/>
    </dgm:pt>
    <dgm:pt modelId="{6182AE95-FFD8-46D7-9CA5-7442208547C5}" type="pres">
      <dgm:prSet presAssocID="{AAD7CEE9-5E56-46A7-916F-3A924E9F1B6A}" presName="arrow" presStyleLbl="node1" presStyleIdx="0" presStyleCnt="2" custScaleX="134288" custScaleY="112064">
        <dgm:presLayoutVars>
          <dgm:bulletEnabled val="1"/>
        </dgm:presLayoutVars>
      </dgm:prSet>
      <dgm:spPr/>
    </dgm:pt>
    <dgm:pt modelId="{7B961925-EE5D-4ED8-A6CE-726B551FCCC9}" type="pres">
      <dgm:prSet presAssocID="{139EB097-55E0-435E-8204-50383984B885}" presName="arrow" presStyleLbl="node1" presStyleIdx="1" presStyleCnt="2">
        <dgm:presLayoutVars>
          <dgm:bulletEnabled val="1"/>
        </dgm:presLayoutVars>
      </dgm:prSet>
      <dgm:spPr/>
    </dgm:pt>
  </dgm:ptLst>
  <dgm:cxnLst>
    <dgm:cxn modelId="{8EFB7D2F-D2C8-4323-A541-C004EF99DBC5}" type="presOf" srcId="{4EEFDB1A-71AC-4E41-A265-E4F0E842DD05}" destId="{5B075471-2F80-4740-B692-ECBBB3FE6F75}" srcOrd="0" destOrd="0" presId="urn:microsoft.com/office/officeart/2005/8/layout/arrow5"/>
    <dgm:cxn modelId="{A96BE350-8E2C-4DAB-B8AD-A62E905E9CDC}" type="presOf" srcId="{AAD7CEE9-5E56-46A7-916F-3A924E9F1B6A}" destId="{6182AE95-FFD8-46D7-9CA5-7442208547C5}" srcOrd="0" destOrd="0" presId="urn:microsoft.com/office/officeart/2005/8/layout/arrow5"/>
    <dgm:cxn modelId="{71F5D395-405B-4A9F-8A79-D43FF8B37B29}" srcId="{4EEFDB1A-71AC-4E41-A265-E4F0E842DD05}" destId="{139EB097-55E0-435E-8204-50383984B885}" srcOrd="1" destOrd="0" parTransId="{CF3EDFD3-B598-4F18-9CDD-37F96905D8B1}" sibTransId="{814DF693-B2D0-4A6F-9A0D-3B2F0D4B5F7C}"/>
    <dgm:cxn modelId="{9C9E639A-5647-4E20-9246-E22D910CAAE5}" type="presOf" srcId="{139EB097-55E0-435E-8204-50383984B885}" destId="{7B961925-EE5D-4ED8-A6CE-726B551FCCC9}" srcOrd="0" destOrd="0" presId="urn:microsoft.com/office/officeart/2005/8/layout/arrow5"/>
    <dgm:cxn modelId="{6284B6E3-9D7E-4D14-A00A-825384B79C7E}" srcId="{4EEFDB1A-71AC-4E41-A265-E4F0E842DD05}" destId="{AAD7CEE9-5E56-46A7-916F-3A924E9F1B6A}" srcOrd="0" destOrd="0" parTransId="{16F887B8-0F52-4B1E-8484-3F356AFB822F}" sibTransId="{27C79999-C727-434C-B82C-B419EE9AE87F}"/>
    <dgm:cxn modelId="{B67C6EC6-949D-4C9B-905F-22F6DE767F85}" type="presParOf" srcId="{5B075471-2F80-4740-B692-ECBBB3FE6F75}" destId="{6182AE95-FFD8-46D7-9CA5-7442208547C5}" srcOrd="0" destOrd="0" presId="urn:microsoft.com/office/officeart/2005/8/layout/arrow5"/>
    <dgm:cxn modelId="{10229494-9121-4D01-BE72-60531EBE4511}" type="presParOf" srcId="{5B075471-2F80-4740-B692-ECBBB3FE6F75}" destId="{7B961925-EE5D-4ED8-A6CE-726B551FCCC9}"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E6E676-2780-42FC-88BD-FC97A5ADDA2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ES"/>
        </a:p>
      </dgm:t>
    </dgm:pt>
    <dgm:pt modelId="{56B81F10-0154-4017-90B4-96D7C7EFCB76}">
      <dgm:prSet phldrT="[Texto]" custT="1"/>
      <dgm:spPr/>
      <dgm:t>
        <a:bodyPr/>
        <a:lstStyle/>
        <a:p>
          <a:r>
            <a:rPr lang="es-ES" sz="2200" dirty="0"/>
            <a:t>El líquido es incompresible </a:t>
          </a:r>
        </a:p>
      </dgm:t>
    </dgm:pt>
    <dgm:pt modelId="{53981DDB-942C-4822-A04F-E681A1EE8C03}" type="parTrans" cxnId="{F8FE3B3D-18DA-4438-8D75-ACC74F18A239}">
      <dgm:prSet/>
      <dgm:spPr/>
      <dgm:t>
        <a:bodyPr/>
        <a:lstStyle/>
        <a:p>
          <a:endParaRPr lang="es-ES"/>
        </a:p>
      </dgm:t>
    </dgm:pt>
    <dgm:pt modelId="{0070EEC4-C228-4C88-A6E9-6101F2B276B5}" type="sibTrans" cxnId="{F8FE3B3D-18DA-4438-8D75-ACC74F18A239}">
      <dgm:prSet/>
      <dgm:spPr/>
      <dgm:t>
        <a:bodyPr/>
        <a:lstStyle/>
        <a:p>
          <a:endParaRPr lang="es-ES"/>
        </a:p>
      </dgm:t>
    </dgm:pt>
    <dgm:pt modelId="{43A23A62-E231-45B5-99FC-45ACFD456B89}">
      <dgm:prSet phldrT="[Texto]" custT="1"/>
      <dgm:spPr/>
      <dgm:t>
        <a:bodyPr/>
        <a:lstStyle/>
        <a:p>
          <a:r>
            <a:rPr lang="es-ES" sz="2200" dirty="0"/>
            <a:t>Las burbujas tienen geometría esférica durante toda la vida</a:t>
          </a:r>
        </a:p>
      </dgm:t>
    </dgm:pt>
    <dgm:pt modelId="{92409B9A-BE07-480F-9716-9955A4C4BD8D}" type="parTrans" cxnId="{C18E52EF-5C03-41D4-81E5-67A03313D1F5}">
      <dgm:prSet/>
      <dgm:spPr/>
      <dgm:t>
        <a:bodyPr/>
        <a:lstStyle/>
        <a:p>
          <a:endParaRPr lang="es-ES"/>
        </a:p>
      </dgm:t>
    </dgm:pt>
    <dgm:pt modelId="{4B1612F0-07BC-4A8E-B3E9-22378C77F5CD}" type="sibTrans" cxnId="{C18E52EF-5C03-41D4-81E5-67A03313D1F5}">
      <dgm:prSet/>
      <dgm:spPr/>
      <dgm:t>
        <a:bodyPr/>
        <a:lstStyle/>
        <a:p>
          <a:endParaRPr lang="es-ES"/>
        </a:p>
      </dgm:t>
    </dgm:pt>
    <dgm:pt modelId="{A2227EF3-89A8-44AC-99C4-9BFEF2027ED7}">
      <dgm:prSet custT="1"/>
      <dgm:spPr/>
      <dgm:t>
        <a:bodyPr/>
        <a:lstStyle/>
        <a:p>
          <a:r>
            <a:rPr lang="es-ES" sz="2200" dirty="0"/>
            <a:t>Las burbujas están en equilibrio mecánico con el entorno después de la generación.</a:t>
          </a:r>
        </a:p>
      </dgm:t>
    </dgm:pt>
    <dgm:pt modelId="{6621A9C2-5DE1-40CD-B332-F44AD398C3EF}" type="parTrans" cxnId="{59A8157C-D374-4285-B854-B822C0CE90E8}">
      <dgm:prSet/>
      <dgm:spPr/>
      <dgm:t>
        <a:bodyPr/>
        <a:lstStyle/>
        <a:p>
          <a:endParaRPr lang="es-ES"/>
        </a:p>
      </dgm:t>
    </dgm:pt>
    <dgm:pt modelId="{A8641113-7A7F-4BEB-86C9-04BB4CF6FEF3}" type="sibTrans" cxnId="{59A8157C-D374-4285-B854-B822C0CE90E8}">
      <dgm:prSet/>
      <dgm:spPr/>
      <dgm:t>
        <a:bodyPr/>
        <a:lstStyle/>
        <a:p>
          <a:endParaRPr lang="es-ES"/>
        </a:p>
      </dgm:t>
    </dgm:pt>
    <dgm:pt modelId="{145B4AFE-0172-46F6-A553-BCAD3F9D4619}">
      <dgm:prSet custT="1"/>
      <dgm:spPr/>
      <dgm:t>
        <a:bodyPr/>
        <a:lstStyle/>
        <a:p>
          <a:r>
            <a:rPr lang="es-ES" sz="2200" dirty="0"/>
            <a:t>El caudal másico es constante.</a:t>
          </a:r>
          <a:endParaRPr lang="es-EC" sz="2200" dirty="0"/>
        </a:p>
      </dgm:t>
    </dgm:pt>
    <dgm:pt modelId="{70533862-FDA8-43A9-AA0D-379A73E5774E}" type="parTrans" cxnId="{532B9E05-9F6A-4BE4-914A-924BFEA6E5B3}">
      <dgm:prSet/>
      <dgm:spPr/>
      <dgm:t>
        <a:bodyPr/>
        <a:lstStyle/>
        <a:p>
          <a:endParaRPr lang="es-ES"/>
        </a:p>
      </dgm:t>
    </dgm:pt>
    <dgm:pt modelId="{B0CDE77A-782A-496C-91CD-7FF08AD2F8C0}" type="sibTrans" cxnId="{532B9E05-9F6A-4BE4-914A-924BFEA6E5B3}">
      <dgm:prSet/>
      <dgm:spPr/>
      <dgm:t>
        <a:bodyPr/>
        <a:lstStyle/>
        <a:p>
          <a:endParaRPr lang="es-ES"/>
        </a:p>
      </dgm:t>
    </dgm:pt>
    <dgm:pt modelId="{A7C3E96A-87BE-43CC-9D17-D7624F1FB505}" type="pres">
      <dgm:prSet presAssocID="{88E6E676-2780-42FC-88BD-FC97A5ADDA2A}" presName="linear" presStyleCnt="0">
        <dgm:presLayoutVars>
          <dgm:animLvl val="lvl"/>
          <dgm:resizeHandles val="exact"/>
        </dgm:presLayoutVars>
      </dgm:prSet>
      <dgm:spPr/>
    </dgm:pt>
    <dgm:pt modelId="{0C2F3AE5-A432-40EB-A57C-18B70038B8FA}" type="pres">
      <dgm:prSet presAssocID="{56B81F10-0154-4017-90B4-96D7C7EFCB76}" presName="parentText" presStyleLbl="node1" presStyleIdx="0" presStyleCnt="4" custLinFactNeighborX="792" custLinFactNeighborY="6880">
        <dgm:presLayoutVars>
          <dgm:chMax val="0"/>
          <dgm:bulletEnabled val="1"/>
        </dgm:presLayoutVars>
      </dgm:prSet>
      <dgm:spPr/>
    </dgm:pt>
    <dgm:pt modelId="{87F4884F-DEA7-462E-B343-E780003FBAA3}" type="pres">
      <dgm:prSet presAssocID="{0070EEC4-C228-4C88-A6E9-6101F2B276B5}" presName="spacer" presStyleCnt="0"/>
      <dgm:spPr/>
    </dgm:pt>
    <dgm:pt modelId="{6749DECC-B7AA-4F8D-92B9-ACD0C7F4D4F5}" type="pres">
      <dgm:prSet presAssocID="{43A23A62-E231-45B5-99FC-45ACFD456B89}" presName="parentText" presStyleLbl="node1" presStyleIdx="1" presStyleCnt="4">
        <dgm:presLayoutVars>
          <dgm:chMax val="0"/>
          <dgm:bulletEnabled val="1"/>
        </dgm:presLayoutVars>
      </dgm:prSet>
      <dgm:spPr/>
    </dgm:pt>
    <dgm:pt modelId="{1429C38B-9003-42E9-9595-DF2869A7F5B2}" type="pres">
      <dgm:prSet presAssocID="{4B1612F0-07BC-4A8E-B3E9-22378C77F5CD}" presName="spacer" presStyleCnt="0"/>
      <dgm:spPr/>
    </dgm:pt>
    <dgm:pt modelId="{647B273D-BAAA-4DEA-8D52-9938D5EC925D}" type="pres">
      <dgm:prSet presAssocID="{145B4AFE-0172-46F6-A553-BCAD3F9D4619}" presName="parentText" presStyleLbl="node1" presStyleIdx="2" presStyleCnt="4" custLinFactY="95647" custLinFactNeighborX="-211" custLinFactNeighborY="100000">
        <dgm:presLayoutVars>
          <dgm:chMax val="0"/>
          <dgm:bulletEnabled val="1"/>
        </dgm:presLayoutVars>
      </dgm:prSet>
      <dgm:spPr/>
    </dgm:pt>
    <dgm:pt modelId="{15B0675F-58A4-49D2-9423-55F23905FD19}" type="pres">
      <dgm:prSet presAssocID="{B0CDE77A-782A-496C-91CD-7FF08AD2F8C0}" presName="spacer" presStyleCnt="0"/>
      <dgm:spPr/>
    </dgm:pt>
    <dgm:pt modelId="{EE96DF3B-01C9-4183-94E3-C6AD2CEA3D53}" type="pres">
      <dgm:prSet presAssocID="{A2227EF3-89A8-44AC-99C4-9BFEF2027ED7}" presName="parentText" presStyleLbl="node1" presStyleIdx="3" presStyleCnt="4" custLinFactY="-100000" custLinFactNeighborY="-129607">
        <dgm:presLayoutVars>
          <dgm:chMax val="0"/>
          <dgm:bulletEnabled val="1"/>
        </dgm:presLayoutVars>
      </dgm:prSet>
      <dgm:spPr/>
    </dgm:pt>
  </dgm:ptLst>
  <dgm:cxnLst>
    <dgm:cxn modelId="{532B9E05-9F6A-4BE4-914A-924BFEA6E5B3}" srcId="{88E6E676-2780-42FC-88BD-FC97A5ADDA2A}" destId="{145B4AFE-0172-46F6-A553-BCAD3F9D4619}" srcOrd="2" destOrd="0" parTransId="{70533862-FDA8-43A9-AA0D-379A73E5774E}" sibTransId="{B0CDE77A-782A-496C-91CD-7FF08AD2F8C0}"/>
    <dgm:cxn modelId="{F8FE3B3D-18DA-4438-8D75-ACC74F18A239}" srcId="{88E6E676-2780-42FC-88BD-FC97A5ADDA2A}" destId="{56B81F10-0154-4017-90B4-96D7C7EFCB76}" srcOrd="0" destOrd="0" parTransId="{53981DDB-942C-4822-A04F-E681A1EE8C03}" sibTransId="{0070EEC4-C228-4C88-A6E9-6101F2B276B5}"/>
    <dgm:cxn modelId="{59A8157C-D374-4285-B854-B822C0CE90E8}" srcId="{88E6E676-2780-42FC-88BD-FC97A5ADDA2A}" destId="{A2227EF3-89A8-44AC-99C4-9BFEF2027ED7}" srcOrd="3" destOrd="0" parTransId="{6621A9C2-5DE1-40CD-B332-F44AD398C3EF}" sibTransId="{A8641113-7A7F-4BEB-86C9-04BB4CF6FEF3}"/>
    <dgm:cxn modelId="{2A72C685-AF4E-4CD6-A733-5A51E7AF07F6}" type="presOf" srcId="{A2227EF3-89A8-44AC-99C4-9BFEF2027ED7}" destId="{EE96DF3B-01C9-4183-94E3-C6AD2CEA3D53}" srcOrd="0" destOrd="0" presId="urn:microsoft.com/office/officeart/2005/8/layout/vList2"/>
    <dgm:cxn modelId="{0F211389-5897-4E81-BD08-29E6B026AB8C}" type="presOf" srcId="{56B81F10-0154-4017-90B4-96D7C7EFCB76}" destId="{0C2F3AE5-A432-40EB-A57C-18B70038B8FA}" srcOrd="0" destOrd="0" presId="urn:microsoft.com/office/officeart/2005/8/layout/vList2"/>
    <dgm:cxn modelId="{D4DCADC3-3A4F-4139-980C-EF114351E975}" type="presOf" srcId="{145B4AFE-0172-46F6-A553-BCAD3F9D4619}" destId="{647B273D-BAAA-4DEA-8D52-9938D5EC925D}" srcOrd="0" destOrd="0" presId="urn:microsoft.com/office/officeart/2005/8/layout/vList2"/>
    <dgm:cxn modelId="{C18E52EF-5C03-41D4-81E5-67A03313D1F5}" srcId="{88E6E676-2780-42FC-88BD-FC97A5ADDA2A}" destId="{43A23A62-E231-45B5-99FC-45ACFD456B89}" srcOrd="1" destOrd="0" parTransId="{92409B9A-BE07-480F-9716-9955A4C4BD8D}" sibTransId="{4B1612F0-07BC-4A8E-B3E9-22378C77F5CD}"/>
    <dgm:cxn modelId="{6EBDDFF1-1747-4F59-A945-9314DFE53D62}" type="presOf" srcId="{43A23A62-E231-45B5-99FC-45ACFD456B89}" destId="{6749DECC-B7AA-4F8D-92B9-ACD0C7F4D4F5}" srcOrd="0" destOrd="0" presId="urn:microsoft.com/office/officeart/2005/8/layout/vList2"/>
    <dgm:cxn modelId="{3F7096F8-8979-40CF-BC76-76767EB37E01}" type="presOf" srcId="{88E6E676-2780-42FC-88BD-FC97A5ADDA2A}" destId="{A7C3E96A-87BE-43CC-9D17-D7624F1FB505}" srcOrd="0" destOrd="0" presId="urn:microsoft.com/office/officeart/2005/8/layout/vList2"/>
    <dgm:cxn modelId="{FB2937AF-0101-4529-8B79-461921BEEA9F}" type="presParOf" srcId="{A7C3E96A-87BE-43CC-9D17-D7624F1FB505}" destId="{0C2F3AE5-A432-40EB-A57C-18B70038B8FA}" srcOrd="0" destOrd="0" presId="urn:microsoft.com/office/officeart/2005/8/layout/vList2"/>
    <dgm:cxn modelId="{A49868C2-8AC1-409F-9A35-AB425D3BA411}" type="presParOf" srcId="{A7C3E96A-87BE-43CC-9D17-D7624F1FB505}" destId="{87F4884F-DEA7-462E-B343-E780003FBAA3}" srcOrd="1" destOrd="0" presId="urn:microsoft.com/office/officeart/2005/8/layout/vList2"/>
    <dgm:cxn modelId="{0FEAA5D1-7EF0-4AD8-9024-2718CFD967B8}" type="presParOf" srcId="{A7C3E96A-87BE-43CC-9D17-D7624F1FB505}" destId="{6749DECC-B7AA-4F8D-92B9-ACD0C7F4D4F5}" srcOrd="2" destOrd="0" presId="urn:microsoft.com/office/officeart/2005/8/layout/vList2"/>
    <dgm:cxn modelId="{DAC5E2B9-1586-44CB-ABF8-C9FBAB5C60D6}" type="presParOf" srcId="{A7C3E96A-87BE-43CC-9D17-D7624F1FB505}" destId="{1429C38B-9003-42E9-9595-DF2869A7F5B2}" srcOrd="3" destOrd="0" presId="urn:microsoft.com/office/officeart/2005/8/layout/vList2"/>
    <dgm:cxn modelId="{3EE7646B-DF0D-418F-A485-EE8481A1AF37}" type="presParOf" srcId="{A7C3E96A-87BE-43CC-9D17-D7624F1FB505}" destId="{647B273D-BAAA-4DEA-8D52-9938D5EC925D}" srcOrd="4" destOrd="0" presId="urn:microsoft.com/office/officeart/2005/8/layout/vList2"/>
    <dgm:cxn modelId="{2651F825-F14D-410D-B408-D1E390A36F34}" type="presParOf" srcId="{A7C3E96A-87BE-43CC-9D17-D7624F1FB505}" destId="{15B0675F-58A4-49D2-9423-55F23905FD19}" srcOrd="5" destOrd="0" presId="urn:microsoft.com/office/officeart/2005/8/layout/vList2"/>
    <dgm:cxn modelId="{748DA8E8-335F-4F10-8BCC-F449DF34CAAE}" type="presParOf" srcId="{A7C3E96A-87BE-43CC-9D17-D7624F1FB505}" destId="{EE96DF3B-01C9-4183-94E3-C6AD2CEA3D5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AACDB-793B-4B9E-B4B9-0AB07DB77010}">
      <dsp:nvSpPr>
        <dsp:cNvPr id="0" name=""/>
        <dsp:cNvSpPr/>
      </dsp:nvSpPr>
      <dsp:spPr>
        <a:xfrm>
          <a:off x="3071108" y="768482"/>
          <a:ext cx="1660710" cy="915764"/>
        </a:xfrm>
        <a:custGeom>
          <a:avLst/>
          <a:gdLst/>
          <a:ahLst/>
          <a:cxnLst/>
          <a:rect l="0" t="0" r="0" b="0"/>
          <a:pathLst>
            <a:path>
              <a:moveTo>
                <a:pt x="0" y="0"/>
              </a:moveTo>
              <a:lnTo>
                <a:pt x="0" y="625304"/>
              </a:lnTo>
              <a:lnTo>
                <a:pt x="1660710" y="625304"/>
              </a:lnTo>
              <a:lnTo>
                <a:pt x="1660710" y="915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D83B06-6F47-496C-B18F-8E3995423FA3}">
      <dsp:nvSpPr>
        <dsp:cNvPr id="0" name=""/>
        <dsp:cNvSpPr/>
      </dsp:nvSpPr>
      <dsp:spPr>
        <a:xfrm>
          <a:off x="1384616" y="768482"/>
          <a:ext cx="1686492" cy="915764"/>
        </a:xfrm>
        <a:custGeom>
          <a:avLst/>
          <a:gdLst/>
          <a:ahLst/>
          <a:cxnLst/>
          <a:rect l="0" t="0" r="0" b="0"/>
          <a:pathLst>
            <a:path>
              <a:moveTo>
                <a:pt x="1686492" y="0"/>
              </a:moveTo>
              <a:lnTo>
                <a:pt x="1686492" y="625304"/>
              </a:lnTo>
              <a:lnTo>
                <a:pt x="0" y="625304"/>
              </a:lnTo>
              <a:lnTo>
                <a:pt x="0" y="9157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92804-2BBE-40C7-A2E2-B75C6AA06184}">
      <dsp:nvSpPr>
        <dsp:cNvPr id="0" name=""/>
        <dsp:cNvSpPr/>
      </dsp:nvSpPr>
      <dsp:spPr>
        <a:xfrm>
          <a:off x="1687966" y="95874"/>
          <a:ext cx="2766283" cy="672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 sz="2200" kern="1200" dirty="0"/>
            <a:t>Importancia</a:t>
          </a:r>
        </a:p>
      </dsp:txBody>
      <dsp:txXfrm>
        <a:off x="1687966" y="95874"/>
        <a:ext cx="2766283" cy="672607"/>
      </dsp:txXfrm>
    </dsp:sp>
    <dsp:sp modelId="{74C0735F-71DC-4C23-92F6-F782B041A01D}">
      <dsp:nvSpPr>
        <dsp:cNvPr id="0" name=""/>
        <dsp:cNvSpPr/>
      </dsp:nvSpPr>
      <dsp:spPr>
        <a:xfrm>
          <a:off x="1474" y="1684246"/>
          <a:ext cx="2766283" cy="1925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Comprender la física detrás del fenómeno</a:t>
          </a:r>
          <a:endParaRPr lang="es-ES" sz="2200" kern="1200" dirty="0"/>
        </a:p>
      </dsp:txBody>
      <dsp:txXfrm>
        <a:off x="1474" y="1684246"/>
        <a:ext cx="2766283" cy="1925443"/>
      </dsp:txXfrm>
    </dsp:sp>
    <dsp:sp modelId="{FC02404C-DCB4-43D2-B6A9-343AEF79CEA4}">
      <dsp:nvSpPr>
        <dsp:cNvPr id="0" name=""/>
        <dsp:cNvSpPr/>
      </dsp:nvSpPr>
      <dsp:spPr>
        <a:xfrm>
          <a:off x="3348677" y="1684246"/>
          <a:ext cx="2766283" cy="1925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C" sz="2200" kern="1200" dirty="0"/>
            <a:t>Obtener una información detallada de la cavitación para ser utilizada en la purificación de aguas residuales.</a:t>
          </a:r>
          <a:endParaRPr lang="es-ES" sz="2200" kern="1200" dirty="0"/>
        </a:p>
      </dsp:txBody>
      <dsp:txXfrm>
        <a:off x="3348677" y="1684246"/>
        <a:ext cx="2766283" cy="1925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3AE5-A432-40EB-A57C-18B70038B8FA}">
      <dsp:nvSpPr>
        <dsp:cNvPr id="0" name=""/>
        <dsp:cNvSpPr/>
      </dsp:nvSpPr>
      <dsp:spPr>
        <a:xfrm>
          <a:off x="0" y="231728"/>
          <a:ext cx="5205927"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C" sz="2700" kern="1200" dirty="0"/>
            <a:t>El número de cavitación.</a:t>
          </a:r>
          <a:endParaRPr lang="es-ES" sz="2700" kern="1200" dirty="0"/>
        </a:p>
      </dsp:txBody>
      <dsp:txXfrm>
        <a:off x="31613" y="263341"/>
        <a:ext cx="5142701" cy="584369"/>
      </dsp:txXfrm>
    </dsp:sp>
    <dsp:sp modelId="{6749DECC-B7AA-4F8D-92B9-ACD0C7F4D4F5}">
      <dsp:nvSpPr>
        <dsp:cNvPr id="0" name=""/>
        <dsp:cNvSpPr/>
      </dsp:nvSpPr>
      <dsp:spPr>
        <a:xfrm>
          <a:off x="0" y="951733"/>
          <a:ext cx="5205927"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C" sz="2700" kern="1200" dirty="0"/>
            <a:t>El número de Reynolds, </a:t>
          </a:r>
          <a14:m xmlns:a14="http://schemas.microsoft.com/office/drawing/2010/main">
            <m:oMath xmlns:m="http://schemas.openxmlformats.org/officeDocument/2006/math">
              <m:r>
                <a:rPr lang="es-EC" sz="2700" i="1" kern="1200">
                  <a:latin typeface="Cambria Math" panose="02040503050406030204" pitchFamily="18" charset="0"/>
                </a:rPr>
                <m:t>𝑅𝑒</m:t>
              </m:r>
            </m:oMath>
          </a14:m>
          <a:endParaRPr lang="es-ES" sz="2700" kern="1200" dirty="0"/>
        </a:p>
      </dsp:txBody>
      <dsp:txXfrm>
        <a:off x="31613" y="983346"/>
        <a:ext cx="5142701" cy="584369"/>
      </dsp:txXfrm>
    </dsp:sp>
    <dsp:sp modelId="{647B273D-BAAA-4DEA-8D52-9938D5EC925D}">
      <dsp:nvSpPr>
        <dsp:cNvPr id="0" name=""/>
        <dsp:cNvSpPr/>
      </dsp:nvSpPr>
      <dsp:spPr>
        <a:xfrm>
          <a:off x="0" y="1677089"/>
          <a:ext cx="5205927"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C" sz="2700" kern="1200"/>
            <a:t>La calidad del líquido</a:t>
          </a:r>
          <a:endParaRPr lang="es-EC" sz="2700" kern="1200" dirty="0"/>
        </a:p>
      </dsp:txBody>
      <dsp:txXfrm>
        <a:off x="31613" y="1708702"/>
        <a:ext cx="5142701" cy="584369"/>
      </dsp:txXfrm>
    </dsp:sp>
    <dsp:sp modelId="{EE96DF3B-01C9-4183-94E3-C6AD2CEA3D53}">
      <dsp:nvSpPr>
        <dsp:cNvPr id="0" name=""/>
        <dsp:cNvSpPr/>
      </dsp:nvSpPr>
      <dsp:spPr>
        <a:xfrm>
          <a:off x="0" y="2402444"/>
          <a:ext cx="5205927"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C" sz="2700" kern="1200" dirty="0"/>
            <a:t>La temperatura del líquido, </a:t>
          </a:r>
          <a14:m xmlns:a14="http://schemas.microsoft.com/office/drawing/2010/main">
            <m:oMath xmlns:m="http://schemas.openxmlformats.org/officeDocument/2006/math">
              <m:sSub>
                <m:sSubPr>
                  <m:ctrlPr>
                    <a:rPr lang="es-ES" sz="2700" i="1" kern="1200">
                      <a:latin typeface="Cambria Math" panose="02040503050406030204" pitchFamily="18" charset="0"/>
                    </a:rPr>
                  </m:ctrlPr>
                </m:sSubPr>
                <m:e>
                  <m:r>
                    <a:rPr lang="es-EC" sz="2700" i="1" kern="1200">
                      <a:latin typeface="Cambria Math" panose="02040503050406030204" pitchFamily="18" charset="0"/>
                    </a:rPr>
                    <m:t>𝑇</m:t>
                  </m:r>
                </m:e>
                <m:sub>
                  <m:r>
                    <a:rPr lang="es-EC" sz="2700" kern="1200">
                      <a:latin typeface="Cambria Math" panose="02040503050406030204" pitchFamily="18" charset="0"/>
                    </a:rPr>
                    <m:t>∞</m:t>
                  </m:r>
                </m:sub>
              </m:sSub>
            </m:oMath>
          </a14:m>
          <a:endParaRPr lang="es-ES" sz="2700" kern="1200"/>
        </a:p>
      </dsp:txBody>
      <dsp:txXfrm>
        <a:off x="31613" y="2434057"/>
        <a:ext cx="5142701" cy="584369"/>
      </dsp:txXfrm>
    </dsp:sp>
    <dsp:sp modelId="{0541555E-7846-4294-A969-A03290278D9F}">
      <dsp:nvSpPr>
        <dsp:cNvPr id="0" name=""/>
        <dsp:cNvSpPr/>
      </dsp:nvSpPr>
      <dsp:spPr>
        <a:xfrm>
          <a:off x="0" y="3127799"/>
          <a:ext cx="5205927"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C" sz="2700" kern="1200"/>
            <a:t>La calidad de las superficies sólidas</a:t>
          </a:r>
          <a:endParaRPr lang="es-ES" sz="2700" kern="1200" dirty="0"/>
        </a:p>
      </dsp:txBody>
      <dsp:txXfrm>
        <a:off x="31613" y="3159412"/>
        <a:ext cx="5142701"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2AE95-FFD8-46D7-9CA5-7442208547C5}">
      <dsp:nvSpPr>
        <dsp:cNvPr id="0" name=""/>
        <dsp:cNvSpPr/>
      </dsp:nvSpPr>
      <dsp:spPr>
        <a:xfrm rot="16200000">
          <a:off x="-203928" y="3"/>
          <a:ext cx="3201274" cy="26714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Jet entrante</a:t>
          </a:r>
        </a:p>
      </dsp:txBody>
      <dsp:txXfrm rot="5400000">
        <a:off x="60970" y="535423"/>
        <a:ext cx="2203970" cy="1600637"/>
      </dsp:txXfrm>
    </dsp:sp>
    <dsp:sp modelId="{7B961925-EE5D-4ED8-A6CE-726B551FCCC9}">
      <dsp:nvSpPr>
        <dsp:cNvPr id="0" name=""/>
        <dsp:cNvSpPr/>
      </dsp:nvSpPr>
      <dsp:spPr>
        <a:xfrm rot="5400000">
          <a:off x="2721849" y="143799"/>
          <a:ext cx="2383887" cy="238388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Choque burbujeante</a:t>
          </a:r>
        </a:p>
      </dsp:txBody>
      <dsp:txXfrm rot="-5400000">
        <a:off x="3139029" y="739771"/>
        <a:ext cx="1966707" cy="1191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3AE5-A432-40EB-A57C-18B70038B8FA}">
      <dsp:nvSpPr>
        <dsp:cNvPr id="0" name=""/>
        <dsp:cNvSpPr/>
      </dsp:nvSpPr>
      <dsp:spPr>
        <a:xfrm>
          <a:off x="0" y="47479"/>
          <a:ext cx="6111060" cy="879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El líquido es incompresible </a:t>
          </a:r>
        </a:p>
      </dsp:txBody>
      <dsp:txXfrm>
        <a:off x="42950" y="90429"/>
        <a:ext cx="6025160" cy="793940"/>
      </dsp:txXfrm>
    </dsp:sp>
    <dsp:sp modelId="{6749DECC-B7AA-4F8D-92B9-ACD0C7F4D4F5}">
      <dsp:nvSpPr>
        <dsp:cNvPr id="0" name=""/>
        <dsp:cNvSpPr/>
      </dsp:nvSpPr>
      <dsp:spPr>
        <a:xfrm>
          <a:off x="0" y="1053366"/>
          <a:ext cx="6111060" cy="879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Las burbujas tienen geometría esférica durante toda la vida</a:t>
          </a:r>
        </a:p>
      </dsp:txBody>
      <dsp:txXfrm>
        <a:off x="42950" y="1096316"/>
        <a:ext cx="6025160" cy="793940"/>
      </dsp:txXfrm>
    </dsp:sp>
    <dsp:sp modelId="{647B273D-BAAA-4DEA-8D52-9938D5EC925D}">
      <dsp:nvSpPr>
        <dsp:cNvPr id="0" name=""/>
        <dsp:cNvSpPr/>
      </dsp:nvSpPr>
      <dsp:spPr>
        <a:xfrm>
          <a:off x="0" y="3045467"/>
          <a:ext cx="6111060" cy="879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El caudal másico es constante.</a:t>
          </a:r>
          <a:endParaRPr lang="es-EC" sz="2200" kern="1200" dirty="0"/>
        </a:p>
      </dsp:txBody>
      <dsp:txXfrm>
        <a:off x="42950" y="3088417"/>
        <a:ext cx="6025160" cy="793940"/>
      </dsp:txXfrm>
    </dsp:sp>
    <dsp:sp modelId="{EE96DF3B-01C9-4183-94E3-C6AD2CEA3D53}">
      <dsp:nvSpPr>
        <dsp:cNvPr id="0" name=""/>
        <dsp:cNvSpPr/>
      </dsp:nvSpPr>
      <dsp:spPr>
        <a:xfrm>
          <a:off x="0" y="2028490"/>
          <a:ext cx="6111060" cy="879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Las burbujas están en equilibrio mecánico con el entorno después de la generación.</a:t>
          </a:r>
        </a:p>
      </dsp:txBody>
      <dsp:txXfrm>
        <a:off x="42950" y="2071440"/>
        <a:ext cx="6025160"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61E4132-8431-4CE3-ACB1-BAFB26E840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a:extLst>
              <a:ext uri="{FF2B5EF4-FFF2-40B4-BE49-F238E27FC236}">
                <a16:creationId xmlns:a16="http://schemas.microsoft.com/office/drawing/2014/main" id="{57C5942B-86E4-4B48-9DDD-4BAE94E596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F12B41-5C27-4FA0-94A6-992EEB5B291E}" type="datetimeFigureOut">
              <a:rPr lang="es-419" smtClean="0"/>
              <a:t>29/05/18</a:t>
            </a:fld>
            <a:endParaRPr lang="es-419"/>
          </a:p>
        </p:txBody>
      </p:sp>
      <p:sp>
        <p:nvSpPr>
          <p:cNvPr id="4" name="Marcador de pie de página 3">
            <a:extLst>
              <a:ext uri="{FF2B5EF4-FFF2-40B4-BE49-F238E27FC236}">
                <a16:creationId xmlns:a16="http://schemas.microsoft.com/office/drawing/2014/main" id="{E938022D-8917-4FF7-9081-E245B1B1A3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5" name="Marcador de número de diapositiva 4">
            <a:extLst>
              <a:ext uri="{FF2B5EF4-FFF2-40B4-BE49-F238E27FC236}">
                <a16:creationId xmlns:a16="http://schemas.microsoft.com/office/drawing/2014/main" id="{3726B9E2-BDDA-4C42-8A43-24032A15B9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D5365A-04AD-4CC4-9C05-BF9B6CCC74F7}" type="slidenum">
              <a:rPr lang="es-419" smtClean="0"/>
              <a:t>‹Nº›</a:t>
            </a:fld>
            <a:endParaRPr lang="es-419"/>
          </a:p>
        </p:txBody>
      </p:sp>
    </p:spTree>
    <p:extLst>
      <p:ext uri="{BB962C8B-B14F-4D97-AF65-F5344CB8AC3E}">
        <p14:creationId xmlns:p14="http://schemas.microsoft.com/office/powerpoint/2010/main" val="1782587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F35C3-E2E0-4893-B7C0-28699D2FD82B}" type="datetimeFigureOut">
              <a:rPr lang="es-419" smtClean="0"/>
              <a:t>29/05/18</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FCF98-8BF6-4C8B-973D-CAFEC041B5DD}" type="slidenum">
              <a:rPr lang="es-419" smtClean="0"/>
              <a:t>‹Nº›</a:t>
            </a:fld>
            <a:endParaRPr lang="es-419"/>
          </a:p>
        </p:txBody>
      </p:sp>
    </p:spTree>
    <p:extLst>
      <p:ext uri="{BB962C8B-B14F-4D97-AF65-F5344CB8AC3E}">
        <p14:creationId xmlns:p14="http://schemas.microsoft.com/office/powerpoint/2010/main" val="2135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895E5F3-927F-4946-B94D-B2A4B71B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23" name="Título 22">
            <a:extLst>
              <a:ext uri="{FF2B5EF4-FFF2-40B4-BE49-F238E27FC236}">
                <a16:creationId xmlns:a16="http://schemas.microsoft.com/office/drawing/2014/main" id="{E7CA6319-C0BC-4189-9FEE-D4925CB617A2}"/>
              </a:ext>
            </a:extLst>
          </p:cNvPr>
          <p:cNvSpPr>
            <a:spLocks noGrp="1"/>
          </p:cNvSpPr>
          <p:nvPr>
            <p:ph type="title"/>
          </p:nvPr>
        </p:nvSpPr>
        <p:spPr/>
        <p:txBody>
          <a:bodyPr/>
          <a:lstStyle/>
          <a:p>
            <a:r>
              <a:rPr lang="es-ES"/>
              <a:t>Haga clic para modificar el estilo de título del patrón</a:t>
            </a:r>
            <a:endParaRPr lang="es-419"/>
          </a:p>
        </p:txBody>
      </p:sp>
    </p:spTree>
    <p:extLst>
      <p:ext uri="{BB962C8B-B14F-4D97-AF65-F5344CB8AC3E}">
        <p14:creationId xmlns:p14="http://schemas.microsoft.com/office/powerpoint/2010/main" val="399034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00939-90C1-4688-AC33-0CF8B2F85A40}"/>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B9258FA4-057C-4FD7-A663-66923F6632C3}"/>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A1A28FC9-1912-41EF-A25D-06E60A0CBBB1}"/>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5" name="Marcador de pie de página 4">
            <a:extLst>
              <a:ext uri="{FF2B5EF4-FFF2-40B4-BE49-F238E27FC236}">
                <a16:creationId xmlns:a16="http://schemas.microsoft.com/office/drawing/2014/main" id="{79C05424-14DD-4B37-A466-4DD21F76605F}"/>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6" name="Marcador de número de diapositiva 5">
            <a:extLst>
              <a:ext uri="{FF2B5EF4-FFF2-40B4-BE49-F238E27FC236}">
                <a16:creationId xmlns:a16="http://schemas.microsoft.com/office/drawing/2014/main" id="{D1287EBB-3A88-44AE-ABD4-AEEEF424D137}"/>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299661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D7B84D-3B7B-4D41-987E-2B4F9D44C7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B4F1A279-B375-4B33-AF44-582E3F41ED6C}"/>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D4F322A8-3E2F-4986-8B35-852697F1E410}"/>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5" name="Marcador de pie de página 4">
            <a:extLst>
              <a:ext uri="{FF2B5EF4-FFF2-40B4-BE49-F238E27FC236}">
                <a16:creationId xmlns:a16="http://schemas.microsoft.com/office/drawing/2014/main" id="{F103D7BF-4222-4FCC-BC8C-E16F6D396BA2}"/>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6" name="Marcador de número de diapositiva 5">
            <a:extLst>
              <a:ext uri="{FF2B5EF4-FFF2-40B4-BE49-F238E27FC236}">
                <a16:creationId xmlns:a16="http://schemas.microsoft.com/office/drawing/2014/main" id="{60FAEAC8-829D-4BE9-B81D-A023B87306D6}"/>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217357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90A25C0-E628-4F96-9C5E-273DE65273D1}"/>
              </a:ext>
            </a:extLst>
          </p:cNvPr>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9" name="Título 8">
            <a:extLst>
              <a:ext uri="{FF2B5EF4-FFF2-40B4-BE49-F238E27FC236}">
                <a16:creationId xmlns:a16="http://schemas.microsoft.com/office/drawing/2014/main" id="{8570BB77-5CC7-47CB-A9F3-CBF36100D534}"/>
              </a:ext>
            </a:extLst>
          </p:cNvPr>
          <p:cNvSpPr>
            <a:spLocks noGrp="1"/>
          </p:cNvSpPr>
          <p:nvPr>
            <p:ph type="title"/>
          </p:nvPr>
        </p:nvSpPr>
        <p:spPr>
          <a:xfrm>
            <a:off x="1334920" y="365125"/>
            <a:ext cx="9450812" cy="1325563"/>
          </a:xfrm>
        </p:spPr>
        <p:txBody>
          <a:bodyPr/>
          <a:lstStyle/>
          <a:p>
            <a:r>
              <a:rPr lang="es-ES" dirty="0"/>
              <a:t>Haga clic para modificar el estilo de título del patrón</a:t>
            </a:r>
            <a:endParaRPr lang="es-419" dirty="0"/>
          </a:p>
        </p:txBody>
      </p:sp>
      <p:pic>
        <p:nvPicPr>
          <p:cNvPr id="23" name="Imagen 22">
            <a:extLst>
              <a:ext uri="{FF2B5EF4-FFF2-40B4-BE49-F238E27FC236}">
                <a16:creationId xmlns:a16="http://schemas.microsoft.com/office/drawing/2014/main" id="{5CEB751E-2C59-4169-8AFD-B83EDE732E7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40" b="89610" l="9524" r="91667">
                        <a14:foregroundMark x1="11905" y1="87013" x2="11905" y2="87013"/>
                        <a14:foregroundMark x1="80952" y1="27922" x2="80952" y2="27922"/>
                        <a14:foregroundMark x1="82143" y1="20130" x2="82143" y2="20130"/>
                        <a14:foregroundMark x1="78571" y1="24675" x2="78571" y2="24675"/>
                        <a14:foregroundMark x1="91667" y1="22078" x2="91667" y2="22078"/>
                      </a14:backgroundRemoval>
                    </a14:imgEffect>
                  </a14:imgLayer>
                </a14:imgProps>
              </a:ext>
              <a:ext uri="{28A0092B-C50C-407E-A947-70E740481C1C}">
                <a14:useLocalDpi xmlns:a14="http://schemas.microsoft.com/office/drawing/2010/main" val="0"/>
              </a:ext>
            </a:extLst>
          </a:blip>
          <a:stretch>
            <a:fillRect/>
          </a:stretch>
        </p:blipFill>
        <p:spPr>
          <a:xfrm>
            <a:off x="10785732" y="-37365"/>
            <a:ext cx="1136136" cy="1041458"/>
          </a:xfrm>
          <a:prstGeom prst="rect">
            <a:avLst/>
          </a:prstGeom>
        </p:spPr>
      </p:pic>
      <p:sp>
        <p:nvSpPr>
          <p:cNvPr id="24" name="Marcador de número de diapositiva 23">
            <a:extLst>
              <a:ext uri="{FF2B5EF4-FFF2-40B4-BE49-F238E27FC236}">
                <a16:creationId xmlns:a16="http://schemas.microsoft.com/office/drawing/2014/main" id="{DE708766-1808-47A2-80D7-8710AD7177BF}"/>
              </a:ext>
            </a:extLst>
          </p:cNvPr>
          <p:cNvSpPr>
            <a:spLocks noGrp="1"/>
          </p:cNvSpPr>
          <p:nvPr>
            <p:ph type="sldNum" sz="quarter" idx="10"/>
          </p:nvPr>
        </p:nvSpPr>
        <p:spPr>
          <a:xfrm>
            <a:off x="5774709" y="6439535"/>
            <a:ext cx="642582" cy="365125"/>
          </a:xfrm>
        </p:spPr>
        <p:txBody>
          <a:bodyPr/>
          <a:lstStyle/>
          <a:p>
            <a:fld id="{F138A8D9-53FC-4E42-B297-060462B89269}" type="slidenum">
              <a:rPr lang="es-419" smtClean="0"/>
              <a:pPr/>
              <a:t>‹Nº›</a:t>
            </a:fld>
            <a:endParaRPr lang="es-419" dirty="0"/>
          </a:p>
        </p:txBody>
      </p:sp>
      <p:pic>
        <p:nvPicPr>
          <p:cNvPr id="26" name="Imagen 25">
            <a:extLst>
              <a:ext uri="{FF2B5EF4-FFF2-40B4-BE49-F238E27FC236}">
                <a16:creationId xmlns:a16="http://schemas.microsoft.com/office/drawing/2014/main" id="{9154A482-DE70-4DB8-B351-F73C2A26BB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0132" y="2080"/>
            <a:ext cx="1064788" cy="962568"/>
          </a:xfrm>
          <a:prstGeom prst="rect">
            <a:avLst/>
          </a:prstGeom>
        </p:spPr>
      </p:pic>
      <p:sp>
        <p:nvSpPr>
          <p:cNvPr id="27" name="Marcador de fecha 26">
            <a:extLst>
              <a:ext uri="{FF2B5EF4-FFF2-40B4-BE49-F238E27FC236}">
                <a16:creationId xmlns:a16="http://schemas.microsoft.com/office/drawing/2014/main" id="{CF3C5CB2-AD59-4DAD-820D-D998DE534182}"/>
              </a:ext>
            </a:extLst>
          </p:cNvPr>
          <p:cNvSpPr>
            <a:spLocks noGrp="1"/>
          </p:cNvSpPr>
          <p:nvPr>
            <p:ph type="dt" sz="half" idx="11"/>
          </p:nvPr>
        </p:nvSpPr>
        <p:spPr/>
        <p:txBody>
          <a:bodyPr/>
          <a:lstStyle/>
          <a:p>
            <a:fld id="{1EB7DA0B-4B19-497C-81FA-911B241AB16C}" type="datetimeFigureOut">
              <a:rPr lang="es-419" smtClean="0"/>
              <a:t>29/05/18</a:t>
            </a:fld>
            <a:endParaRPr lang="es-419" dirty="0"/>
          </a:p>
        </p:txBody>
      </p:sp>
    </p:spTree>
    <p:extLst>
      <p:ext uri="{BB962C8B-B14F-4D97-AF65-F5344CB8AC3E}">
        <p14:creationId xmlns:p14="http://schemas.microsoft.com/office/powerpoint/2010/main" val="28293299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046EF84-3460-49F2-8573-EA2B54BD62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DDAD36E5-18C3-4977-8842-4872F2356BA3}"/>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5" name="Marcador de pie de página 4">
            <a:extLst>
              <a:ext uri="{FF2B5EF4-FFF2-40B4-BE49-F238E27FC236}">
                <a16:creationId xmlns:a16="http://schemas.microsoft.com/office/drawing/2014/main" id="{E4CDCE3E-0716-4F25-8F07-62E65E407BDD}"/>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6" name="Marcador de número de diapositiva 5">
            <a:extLst>
              <a:ext uri="{FF2B5EF4-FFF2-40B4-BE49-F238E27FC236}">
                <a16:creationId xmlns:a16="http://schemas.microsoft.com/office/drawing/2014/main" id="{6E99E618-D883-45CA-8AD6-962DFEB678DE}"/>
              </a:ext>
            </a:extLst>
          </p:cNvPr>
          <p:cNvSpPr>
            <a:spLocks noGrp="1"/>
          </p:cNvSpPr>
          <p:nvPr>
            <p:ph type="sldNum" sz="quarter" idx="12"/>
          </p:nvPr>
        </p:nvSpPr>
        <p:spPr/>
        <p:txBody>
          <a:bodyPr/>
          <a:lstStyle/>
          <a:p>
            <a:fld id="{F138A8D9-53FC-4E42-B297-060462B89269}" type="slidenum">
              <a:rPr lang="es-419" smtClean="0"/>
              <a:t>‹Nº›</a:t>
            </a:fld>
            <a:endParaRPr lang="es-419"/>
          </a:p>
        </p:txBody>
      </p:sp>
      <p:sp>
        <p:nvSpPr>
          <p:cNvPr id="7" name="Título 6">
            <a:extLst>
              <a:ext uri="{FF2B5EF4-FFF2-40B4-BE49-F238E27FC236}">
                <a16:creationId xmlns:a16="http://schemas.microsoft.com/office/drawing/2014/main" id="{ADC69017-47B8-4CE4-B392-F35FBB8091E0}"/>
              </a:ext>
            </a:extLst>
          </p:cNvPr>
          <p:cNvSpPr>
            <a:spLocks noGrp="1"/>
          </p:cNvSpPr>
          <p:nvPr>
            <p:ph type="title"/>
          </p:nvPr>
        </p:nvSpPr>
        <p:spPr/>
        <p:txBody>
          <a:bodyPr/>
          <a:lstStyle/>
          <a:p>
            <a:r>
              <a:rPr lang="es-ES"/>
              <a:t>Haga clic para modificar el estilo de título del patrón</a:t>
            </a:r>
            <a:endParaRPr lang="es-419"/>
          </a:p>
        </p:txBody>
      </p:sp>
    </p:spTree>
    <p:extLst>
      <p:ext uri="{BB962C8B-B14F-4D97-AF65-F5344CB8AC3E}">
        <p14:creationId xmlns:p14="http://schemas.microsoft.com/office/powerpoint/2010/main" val="172075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FBCF48-657F-455C-B8FD-6466A9601639}"/>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0232F67D-1C84-4F95-BAA4-D46B9470601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60991DE0-B400-49B7-BD83-85DC4FDD598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F3D106E4-136A-4B66-88EE-4B6743C12BE8}"/>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6" name="Marcador de pie de página 5">
            <a:extLst>
              <a:ext uri="{FF2B5EF4-FFF2-40B4-BE49-F238E27FC236}">
                <a16:creationId xmlns:a16="http://schemas.microsoft.com/office/drawing/2014/main" id="{9733CD65-E095-4B96-98DD-92C40F169A4F}"/>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7" name="Marcador de número de diapositiva 6">
            <a:extLst>
              <a:ext uri="{FF2B5EF4-FFF2-40B4-BE49-F238E27FC236}">
                <a16:creationId xmlns:a16="http://schemas.microsoft.com/office/drawing/2014/main" id="{838585B0-FBB6-4A50-AB8D-953B31CF21A1}"/>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107575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09C11-341A-4BA6-8462-B9A401E00A3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C5C46F9-9EFB-41A0-8B52-64A5BAA2E9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5718AD0-FDA9-4905-A0E2-D36BABAA9BB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64ED88B3-CF4A-4066-89D1-901DE55E02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8D81CF8F-F49C-4132-8E92-6F188D321184}"/>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26E6F5CD-284B-4495-B6D3-C920624C4F17}"/>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8" name="Marcador de pie de página 7">
            <a:extLst>
              <a:ext uri="{FF2B5EF4-FFF2-40B4-BE49-F238E27FC236}">
                <a16:creationId xmlns:a16="http://schemas.microsoft.com/office/drawing/2014/main" id="{1E44BFDA-586E-4587-BE72-31A954D4B036}"/>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9" name="Marcador de número de diapositiva 8">
            <a:extLst>
              <a:ext uri="{FF2B5EF4-FFF2-40B4-BE49-F238E27FC236}">
                <a16:creationId xmlns:a16="http://schemas.microsoft.com/office/drawing/2014/main" id="{A13CFE5B-5980-417C-A3C1-62A743E1E78F}"/>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217359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C7B8A-D593-4620-8D4B-13D0FA8B414E}"/>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C38BEB26-4D08-42D1-B198-9496BD621722}"/>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4" name="Marcador de pie de página 3">
            <a:extLst>
              <a:ext uri="{FF2B5EF4-FFF2-40B4-BE49-F238E27FC236}">
                <a16:creationId xmlns:a16="http://schemas.microsoft.com/office/drawing/2014/main" id="{BB44BDEF-A4E0-4880-BE9A-1DC1CCF3DE29}"/>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5" name="Marcador de número de diapositiva 4">
            <a:extLst>
              <a:ext uri="{FF2B5EF4-FFF2-40B4-BE49-F238E27FC236}">
                <a16:creationId xmlns:a16="http://schemas.microsoft.com/office/drawing/2014/main" id="{F4E5A7D0-0E73-4BC3-B221-BABDBFA7F010}"/>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646292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6F75486-EB1B-49FF-84BD-13AEA1BE6C94}"/>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3" name="Marcador de pie de página 2">
            <a:extLst>
              <a:ext uri="{FF2B5EF4-FFF2-40B4-BE49-F238E27FC236}">
                <a16:creationId xmlns:a16="http://schemas.microsoft.com/office/drawing/2014/main" id="{CDB6773A-9037-44D4-9C8B-43B558F19CE2}"/>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4" name="Marcador de número de diapositiva 3">
            <a:extLst>
              <a:ext uri="{FF2B5EF4-FFF2-40B4-BE49-F238E27FC236}">
                <a16:creationId xmlns:a16="http://schemas.microsoft.com/office/drawing/2014/main" id="{493F60B0-C795-4330-87D8-D5E681652216}"/>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154707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BB2D9-A9A7-4B7F-B88E-8641D40C1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FE651F4F-D172-489E-BBA9-1F4AFE2C1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7D164FFB-684A-4E90-9E39-01C8D03E9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ACFF3E6-0A10-4396-99AA-AB3AA3ED3F1F}"/>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6" name="Marcador de pie de página 5">
            <a:extLst>
              <a:ext uri="{FF2B5EF4-FFF2-40B4-BE49-F238E27FC236}">
                <a16:creationId xmlns:a16="http://schemas.microsoft.com/office/drawing/2014/main" id="{6F9C79E4-1407-4D92-92E8-E1BB4FC77A30}"/>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7" name="Marcador de número de diapositiva 6">
            <a:extLst>
              <a:ext uri="{FF2B5EF4-FFF2-40B4-BE49-F238E27FC236}">
                <a16:creationId xmlns:a16="http://schemas.microsoft.com/office/drawing/2014/main" id="{2961DF75-5D48-42FA-B740-48403C589466}"/>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29887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FF418-110D-494C-A109-79C705D939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126F871F-75CF-4EBB-8C59-614553BBB4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a:extLst>
              <a:ext uri="{FF2B5EF4-FFF2-40B4-BE49-F238E27FC236}">
                <a16:creationId xmlns:a16="http://schemas.microsoft.com/office/drawing/2014/main" id="{A31ECA91-D8EA-4D43-BFF2-8F18A7827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9950B263-903E-480D-B725-E064EF76BD9D}"/>
              </a:ext>
            </a:extLst>
          </p:cNvPr>
          <p:cNvSpPr>
            <a:spLocks noGrp="1"/>
          </p:cNvSpPr>
          <p:nvPr>
            <p:ph type="dt" sz="half" idx="10"/>
          </p:nvPr>
        </p:nvSpPr>
        <p:spPr>
          <a:xfrm>
            <a:off x="838200" y="6356350"/>
            <a:ext cx="2743200" cy="365125"/>
          </a:xfrm>
          <a:prstGeom prst="rect">
            <a:avLst/>
          </a:prstGeom>
        </p:spPr>
        <p:txBody>
          <a:bodyPr/>
          <a:lstStyle/>
          <a:p>
            <a:fld id="{34AAB084-F4C4-415E-9458-BBE13DC7E2E4}" type="datetimeFigureOut">
              <a:rPr lang="es-419" smtClean="0"/>
              <a:t>29/05/18</a:t>
            </a:fld>
            <a:endParaRPr lang="es-419"/>
          </a:p>
        </p:txBody>
      </p:sp>
      <p:sp>
        <p:nvSpPr>
          <p:cNvPr id="6" name="Marcador de pie de página 5">
            <a:extLst>
              <a:ext uri="{FF2B5EF4-FFF2-40B4-BE49-F238E27FC236}">
                <a16:creationId xmlns:a16="http://schemas.microsoft.com/office/drawing/2014/main" id="{C976B4D6-8145-4870-B737-F10C0D018739}"/>
              </a:ext>
            </a:extLst>
          </p:cNvPr>
          <p:cNvSpPr>
            <a:spLocks noGrp="1"/>
          </p:cNvSpPr>
          <p:nvPr>
            <p:ph type="ftr" sz="quarter" idx="11"/>
          </p:nvPr>
        </p:nvSpPr>
        <p:spPr>
          <a:xfrm>
            <a:off x="4038600" y="6356350"/>
            <a:ext cx="4114800" cy="365125"/>
          </a:xfrm>
          <a:prstGeom prst="rect">
            <a:avLst/>
          </a:prstGeom>
        </p:spPr>
        <p:txBody>
          <a:bodyPr/>
          <a:lstStyle/>
          <a:p>
            <a:endParaRPr lang="es-419"/>
          </a:p>
        </p:txBody>
      </p:sp>
      <p:sp>
        <p:nvSpPr>
          <p:cNvPr id="7" name="Marcador de número de diapositiva 6">
            <a:extLst>
              <a:ext uri="{FF2B5EF4-FFF2-40B4-BE49-F238E27FC236}">
                <a16:creationId xmlns:a16="http://schemas.microsoft.com/office/drawing/2014/main" id="{B380F5C3-991E-4063-94CA-8F0CF403DF42}"/>
              </a:ext>
            </a:extLst>
          </p:cNvPr>
          <p:cNvSpPr>
            <a:spLocks noGrp="1"/>
          </p:cNvSpPr>
          <p:nvPr>
            <p:ph type="sldNum" sz="quarter" idx="12"/>
          </p:nvPr>
        </p:nvSpPr>
        <p:spPr/>
        <p:txBody>
          <a:bodyPr/>
          <a:lstStyle/>
          <a:p>
            <a:fld id="{F138A8D9-53FC-4E42-B297-060462B89269}" type="slidenum">
              <a:rPr lang="es-419" smtClean="0"/>
              <a:t>‹Nº›</a:t>
            </a:fld>
            <a:endParaRPr lang="es-419"/>
          </a:p>
        </p:txBody>
      </p:sp>
    </p:spTree>
    <p:extLst>
      <p:ext uri="{BB962C8B-B14F-4D97-AF65-F5344CB8AC3E}">
        <p14:creationId xmlns:p14="http://schemas.microsoft.com/office/powerpoint/2010/main" val="401182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D1D1D1"/>
            </a:gs>
            <a:gs pos="8000">
              <a:srgbClr val="E2E2E2"/>
            </a:gs>
            <a:gs pos="91000">
              <a:srgbClr val="E2E2E2"/>
            </a:gs>
            <a:gs pos="100000">
              <a:srgbClr val="D1D1D1"/>
            </a:gs>
          </a:gsLst>
          <a:lin ang="5400000" scaled="1"/>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7D4927-7540-4637-A9DB-4F3865CE5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4E6C106-1B9B-44EF-9DD6-6ED22043E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419" dirty="0"/>
          </a:p>
        </p:txBody>
      </p:sp>
      <p:sp>
        <p:nvSpPr>
          <p:cNvPr id="6" name="Marcador de número de diapositiva 5">
            <a:extLst>
              <a:ext uri="{FF2B5EF4-FFF2-40B4-BE49-F238E27FC236}">
                <a16:creationId xmlns:a16="http://schemas.microsoft.com/office/drawing/2014/main" id="{31BCDC10-5D40-4D47-8988-D3A07AAEFBC1}"/>
              </a:ext>
            </a:extLst>
          </p:cNvPr>
          <p:cNvSpPr>
            <a:spLocks noGrp="1"/>
          </p:cNvSpPr>
          <p:nvPr>
            <p:ph type="sldNum" sz="quarter" idx="4"/>
          </p:nvPr>
        </p:nvSpPr>
        <p:spPr>
          <a:xfrm>
            <a:off x="5779256" y="6447152"/>
            <a:ext cx="642582" cy="365125"/>
          </a:xfrm>
          <a:prstGeom prst="rect">
            <a:avLst/>
          </a:prstGeom>
          <a:solidFill>
            <a:srgbClr val="000096">
              <a:alpha val="70000"/>
            </a:srgbClr>
          </a:solidFill>
          <a:ln>
            <a:noFill/>
          </a:ln>
        </p:spPr>
        <p:txBody>
          <a:bodyPr vert="horz" lIns="91440" tIns="45720" rIns="91440" bIns="45720" rtlCol="0" anchor="ctr"/>
          <a:lstStyle>
            <a:lvl1pPr algn="ctr">
              <a:defRPr sz="1200">
                <a:solidFill>
                  <a:schemeClr val="tx1">
                    <a:tint val="75000"/>
                  </a:schemeClr>
                </a:solidFill>
              </a:defRPr>
            </a:lvl1pPr>
          </a:lstStyle>
          <a:p>
            <a:fld id="{F138A8D9-53FC-4E42-B297-060462B89269}" type="slidenum">
              <a:rPr lang="es-419" smtClean="0"/>
              <a:pPr/>
              <a:t>‹Nº›</a:t>
            </a:fld>
            <a:endParaRPr lang="es-419" dirty="0"/>
          </a:p>
        </p:txBody>
      </p:sp>
      <p:sp>
        <p:nvSpPr>
          <p:cNvPr id="7" name="Rectángulo 6">
            <a:extLst>
              <a:ext uri="{FF2B5EF4-FFF2-40B4-BE49-F238E27FC236}">
                <a16:creationId xmlns:a16="http://schemas.microsoft.com/office/drawing/2014/main" id="{32A63ED9-498A-4956-9C1C-2998561ED7C6}"/>
              </a:ext>
            </a:extLst>
          </p:cNvPr>
          <p:cNvSpPr/>
          <p:nvPr userDrawn="1"/>
        </p:nvSpPr>
        <p:spPr>
          <a:xfrm>
            <a:off x="4107974" y="6812279"/>
            <a:ext cx="3985147" cy="45719"/>
          </a:xfrm>
          <a:prstGeom prst="rect">
            <a:avLst/>
          </a:prstGeom>
          <a:solidFill>
            <a:srgbClr val="0000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7">
            <a:extLst>
              <a:ext uri="{FF2B5EF4-FFF2-40B4-BE49-F238E27FC236}">
                <a16:creationId xmlns:a16="http://schemas.microsoft.com/office/drawing/2014/main" id="{C8913F4B-E81B-432E-B35E-660337F2EDED}"/>
              </a:ext>
            </a:extLst>
          </p:cNvPr>
          <p:cNvSpPr/>
          <p:nvPr userDrawn="1"/>
        </p:nvSpPr>
        <p:spPr>
          <a:xfrm flipV="1">
            <a:off x="-1" y="6812278"/>
            <a:ext cx="4107975"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ángulo 9">
            <a:extLst>
              <a:ext uri="{FF2B5EF4-FFF2-40B4-BE49-F238E27FC236}">
                <a16:creationId xmlns:a16="http://schemas.microsoft.com/office/drawing/2014/main" id="{5AF9A11F-2F11-41CD-8FD3-883EC549F7A3}"/>
              </a:ext>
            </a:extLst>
          </p:cNvPr>
          <p:cNvSpPr/>
          <p:nvPr userDrawn="1"/>
        </p:nvSpPr>
        <p:spPr>
          <a:xfrm flipV="1">
            <a:off x="8093122" y="6812277"/>
            <a:ext cx="4098878"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Rectángulo 10">
            <a:extLst>
              <a:ext uri="{FF2B5EF4-FFF2-40B4-BE49-F238E27FC236}">
                <a16:creationId xmlns:a16="http://schemas.microsoft.com/office/drawing/2014/main" id="{1F29FCB0-0C64-42C4-A8C2-68434851F528}"/>
              </a:ext>
            </a:extLst>
          </p:cNvPr>
          <p:cNvSpPr/>
          <p:nvPr userDrawn="1"/>
        </p:nvSpPr>
        <p:spPr>
          <a:xfrm>
            <a:off x="4107974" y="2"/>
            <a:ext cx="3985147" cy="45719"/>
          </a:xfrm>
          <a:prstGeom prst="rect">
            <a:avLst/>
          </a:prstGeom>
          <a:solidFill>
            <a:srgbClr val="00009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11">
            <a:extLst>
              <a:ext uri="{FF2B5EF4-FFF2-40B4-BE49-F238E27FC236}">
                <a16:creationId xmlns:a16="http://schemas.microsoft.com/office/drawing/2014/main" id="{860BF66A-B4B8-492B-A622-B68AAA6F1D02}"/>
              </a:ext>
            </a:extLst>
          </p:cNvPr>
          <p:cNvSpPr/>
          <p:nvPr userDrawn="1"/>
        </p:nvSpPr>
        <p:spPr>
          <a:xfrm flipV="1">
            <a:off x="-1" y="1"/>
            <a:ext cx="4107975"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Rectángulo 12">
            <a:extLst>
              <a:ext uri="{FF2B5EF4-FFF2-40B4-BE49-F238E27FC236}">
                <a16:creationId xmlns:a16="http://schemas.microsoft.com/office/drawing/2014/main" id="{727AE2FF-76DF-4FE5-AF2E-3994521FCFEA}"/>
              </a:ext>
            </a:extLst>
          </p:cNvPr>
          <p:cNvSpPr/>
          <p:nvPr userDrawn="1"/>
        </p:nvSpPr>
        <p:spPr>
          <a:xfrm flipV="1">
            <a:off x="8093122" y="0"/>
            <a:ext cx="4098878" cy="45719"/>
          </a:xfrm>
          <a:prstGeom prst="rect">
            <a:avLst/>
          </a:prstGeom>
          <a:solidFill>
            <a:srgbClr val="D7450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fecha 17">
            <a:extLst>
              <a:ext uri="{FF2B5EF4-FFF2-40B4-BE49-F238E27FC236}">
                <a16:creationId xmlns:a16="http://schemas.microsoft.com/office/drawing/2014/main" id="{0015E963-A68B-4F3A-AEC6-219098620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7DA0B-4B19-497C-81FA-911B241AB16C}" type="datetimeFigureOut">
              <a:rPr lang="es-419" smtClean="0"/>
              <a:t>29/05/18</a:t>
            </a:fld>
            <a:endParaRPr lang="es-419" dirty="0"/>
          </a:p>
        </p:txBody>
      </p:sp>
      <p:sp>
        <p:nvSpPr>
          <p:cNvPr id="21" name="Marcador de pie de página 20">
            <a:extLst>
              <a:ext uri="{FF2B5EF4-FFF2-40B4-BE49-F238E27FC236}">
                <a16:creationId xmlns:a16="http://schemas.microsoft.com/office/drawing/2014/main" id="{EE47966A-EA5D-4215-A03F-AC2507026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Tree>
    <p:extLst>
      <p:ext uri="{BB962C8B-B14F-4D97-AF65-F5344CB8AC3E}">
        <p14:creationId xmlns:p14="http://schemas.microsoft.com/office/powerpoint/2010/main" val="314665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8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media" Target="../media/media1.mp4"/><Relationship Id="rId7" Type="http://schemas.openxmlformats.org/officeDocument/2006/relationships/diagramQuickStyle" Target="../diagrams/quickStyle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diagramLayout" Target="../diagrams/layout3.xml"/><Relationship Id="rId11" Type="http://schemas.openxmlformats.org/officeDocument/2006/relationships/image" Target="../media/image40.png"/><Relationship Id="rId5" Type="http://schemas.openxmlformats.org/officeDocument/2006/relationships/diagramData" Target="../diagrams/data4.xml"/><Relationship Id="rId10" Type="http://schemas.openxmlformats.org/officeDocument/2006/relationships/image" Target="../media/image39.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chart" Target="../charts/chart1.xml"/><Relationship Id="rId3" Type="http://schemas.microsoft.com/office/2007/relationships/media" Target="../media/media4.mp4"/><Relationship Id="rId7"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microsoft.com/office/2007/relationships/media" Target="../media/media2.mp4"/><Relationship Id="rId11" Type="http://schemas.openxmlformats.org/officeDocument/2006/relationships/image" Target="../media/image43.png"/><Relationship Id="rId5" Type="http://schemas.openxmlformats.org/officeDocument/2006/relationships/video" Target="NULL" TargetMode="External"/><Relationship Id="rId10" Type="http://schemas.openxmlformats.org/officeDocument/2006/relationships/image" Target="../media/image42.png"/><Relationship Id="rId4" Type="http://schemas.openxmlformats.org/officeDocument/2006/relationships/video" Target="../media/media4.mp4"/><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5.xml"/><Relationship Id="rId7" Type="http://schemas.microsoft.com/office/2007/relationships/diagramDrawing" Target="../diagrams/drawing4.xm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70.png"/><Relationship Id="rId5" Type="http://schemas.openxmlformats.org/officeDocument/2006/relationships/diagramQuickStyle" Target="../diagrams/quickStyle4.xml"/><Relationship Id="rId10" Type="http://schemas.openxmlformats.org/officeDocument/2006/relationships/image" Target="../media/image360.png"/><Relationship Id="rId4" Type="http://schemas.openxmlformats.org/officeDocument/2006/relationships/diagramLayout" Target="../diagrams/layout4.xml"/><Relationship Id="rId9" Type="http://schemas.openxmlformats.org/officeDocument/2006/relationships/image" Target="../media/image35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jpeg"/><Relationship Id="rId4" Type="http://schemas.openxmlformats.org/officeDocument/2006/relationships/diagramData" Target="../diagrams/data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image" Target="../media/image410.png"/><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1.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0.png"/><Relationship Id="rId5" Type="http://schemas.openxmlformats.org/officeDocument/2006/relationships/diagramColors" Target="../diagrams/colors2.xml"/><Relationship Id="rId10"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4.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95087-9B63-4BAE-A340-A113CF530344}"/>
              </a:ext>
            </a:extLst>
          </p:cNvPr>
          <p:cNvSpPr>
            <a:spLocks noGrp="1"/>
          </p:cNvSpPr>
          <p:nvPr>
            <p:ph type="ctrTitle"/>
          </p:nvPr>
        </p:nvSpPr>
        <p:spPr>
          <a:xfrm>
            <a:off x="857363" y="1893512"/>
            <a:ext cx="10488925" cy="1236549"/>
          </a:xfrm>
        </p:spPr>
        <p:txBody>
          <a:bodyPr>
            <a:noAutofit/>
          </a:bodyPr>
          <a:lstStyle/>
          <a:p>
            <a:pPr algn="ctr"/>
            <a:r>
              <a:rPr lang="es-EC" sz="3200" b="1" dirty="0"/>
              <a:t>“</a:t>
            </a:r>
            <a:r>
              <a:rPr lang="es-EC" sz="3300" b="1" dirty="0"/>
              <a:t>DISEÑO Y CONSTRUCCIÓN DE UN BANCO DE PRUEBAS DE CAVITACIÓN HIDRODINÁMICA PARA LA EMPRESA ABAXFEM”</a:t>
            </a:r>
            <a:endParaRPr lang="es-419" sz="3300" b="1" dirty="0"/>
          </a:p>
        </p:txBody>
      </p:sp>
      <p:sp>
        <p:nvSpPr>
          <p:cNvPr id="3" name="Subtítulo 2">
            <a:extLst>
              <a:ext uri="{FF2B5EF4-FFF2-40B4-BE49-F238E27FC236}">
                <a16:creationId xmlns:a16="http://schemas.microsoft.com/office/drawing/2014/main" id="{6D74A9C9-5BB8-4349-AA44-EE416E263227}"/>
              </a:ext>
            </a:extLst>
          </p:cNvPr>
          <p:cNvSpPr>
            <a:spLocks noGrp="1"/>
          </p:cNvSpPr>
          <p:nvPr>
            <p:ph type="subTitle" idx="1"/>
          </p:nvPr>
        </p:nvSpPr>
        <p:spPr>
          <a:xfrm>
            <a:off x="2202288" y="3016540"/>
            <a:ext cx="9144000" cy="1655762"/>
          </a:xfrm>
        </p:spPr>
        <p:txBody>
          <a:bodyPr>
            <a:normAutofit/>
          </a:bodyPr>
          <a:lstStyle/>
          <a:p>
            <a:pPr algn="r"/>
            <a:r>
              <a:rPr lang="es-419" sz="2600" dirty="0"/>
              <a:t>Autores:</a:t>
            </a:r>
          </a:p>
          <a:p>
            <a:pPr algn="r"/>
            <a:r>
              <a:rPr lang="es-EC" sz="2600" dirty="0"/>
              <a:t>LAFUENTE FLORES, ESTEBAN FERNANDO</a:t>
            </a:r>
            <a:endParaRPr lang="es-419" sz="2600" dirty="0"/>
          </a:p>
          <a:p>
            <a:pPr algn="r"/>
            <a:r>
              <a:rPr lang="es-EC" sz="2600" dirty="0"/>
              <a:t>LÓPEZ CEVALLOS, HÉCTOR ANDRÉ</a:t>
            </a:r>
            <a:endParaRPr lang="es-419" sz="2600" dirty="0"/>
          </a:p>
          <a:p>
            <a:pPr algn="r"/>
            <a:endParaRPr lang="es-419" dirty="0"/>
          </a:p>
        </p:txBody>
      </p:sp>
      <p:pic>
        <p:nvPicPr>
          <p:cNvPr id="5" name="Imagen 4">
            <a:extLst>
              <a:ext uri="{FF2B5EF4-FFF2-40B4-BE49-F238E27FC236}">
                <a16:creationId xmlns:a16="http://schemas.microsoft.com/office/drawing/2014/main" id="{9D93F467-16E6-4AEE-B905-CFA947181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911" y="319400"/>
            <a:ext cx="6146877" cy="1378175"/>
          </a:xfrm>
          <a:prstGeom prst="rect">
            <a:avLst/>
          </a:prstGeom>
        </p:spPr>
      </p:pic>
      <p:pic>
        <p:nvPicPr>
          <p:cNvPr id="6" name="8 Imagen">
            <a:extLst>
              <a:ext uri="{FF2B5EF4-FFF2-40B4-BE49-F238E27FC236}">
                <a16:creationId xmlns:a16="http://schemas.microsoft.com/office/drawing/2014/main" id="{D1A912D8-3571-491E-8902-B2ADFAA8A9F6}"/>
              </a:ext>
            </a:extLst>
          </p:cNvPr>
          <p:cNvPicPr/>
          <p:nvPr/>
        </p:nvPicPr>
        <p:blipFill>
          <a:blip r:embed="rId3">
            <a:extLst>
              <a:ext uri="{BEBA8EAE-BF5A-486C-A8C5-ECC9F3942E4B}">
                <a14:imgProps xmlns:a14="http://schemas.microsoft.com/office/drawing/2010/main">
                  <a14:imgLayer r:embed="rId4">
                    <a14:imgEffect>
                      <a14:backgroundRemoval t="5505" b="96942" l="9966" r="91753">
                        <a14:foregroundMark x1="53608" y1="5810" x2="53608" y2="5810"/>
                        <a14:foregroundMark x1="92096" y1="42508" x2="92096" y2="42508"/>
                        <a14:foregroundMark x1="76976" y1="91131" x2="76976" y2="91131"/>
                        <a14:foregroundMark x1="18213" y1="91437" x2="18213" y2="91437"/>
                        <a14:foregroundMark x1="80756" y1="95107" x2="80756" y2="95107"/>
                        <a14:foregroundMark x1="82474" y1="96942" x2="82474" y2="96942"/>
                      </a14:backgroundRemoval>
                    </a14:imgEffect>
                  </a14:imgLayer>
                </a14:imgProps>
              </a:ext>
              <a:ext uri="{28A0092B-C50C-407E-A947-70E740481C1C}">
                <a14:useLocalDpi xmlns:a14="http://schemas.microsoft.com/office/drawing/2010/main" val="0"/>
              </a:ext>
            </a:extLst>
          </a:blip>
          <a:srcRect/>
          <a:stretch>
            <a:fillRect/>
          </a:stretch>
        </p:blipFill>
        <p:spPr bwMode="auto">
          <a:xfrm>
            <a:off x="8046974" y="4405091"/>
            <a:ext cx="2070753" cy="2409046"/>
          </a:xfrm>
          <a:prstGeom prst="rect">
            <a:avLst/>
          </a:prstGeom>
          <a:noFill/>
          <a:ln>
            <a:noFill/>
          </a:ln>
          <a:extLst/>
        </p:spPr>
      </p:pic>
      <p:sp>
        <p:nvSpPr>
          <p:cNvPr id="7" name="Subtítulo 2">
            <a:extLst>
              <a:ext uri="{FF2B5EF4-FFF2-40B4-BE49-F238E27FC236}">
                <a16:creationId xmlns:a16="http://schemas.microsoft.com/office/drawing/2014/main" id="{6D74A9C9-5BB8-4349-AA44-EE416E263227}"/>
              </a:ext>
            </a:extLst>
          </p:cNvPr>
          <p:cNvSpPr txBox="1">
            <a:spLocks/>
          </p:cNvSpPr>
          <p:nvPr/>
        </p:nvSpPr>
        <p:spPr>
          <a:xfrm>
            <a:off x="462729" y="4798179"/>
            <a:ext cx="9144000" cy="214183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dirty="0"/>
              <a:t>Ing. Edgardo Fernández </a:t>
            </a:r>
            <a:r>
              <a:rPr lang="es-ES" sz="2000" dirty="0"/>
              <a:t>Director del proyecto de Investigación</a:t>
            </a:r>
          </a:p>
          <a:p>
            <a:pPr algn="l"/>
            <a:r>
              <a:rPr lang="es-ES" sz="2800" dirty="0"/>
              <a:t>Ing. Luis Carrión </a:t>
            </a:r>
            <a:r>
              <a:rPr lang="es-ES" sz="2000" dirty="0"/>
              <a:t>Delegado del Director de Carrera</a:t>
            </a:r>
          </a:p>
          <a:p>
            <a:pPr algn="l"/>
            <a:r>
              <a:rPr lang="es-ES" sz="2800" dirty="0"/>
              <a:t>Ing. Byron Guerrero </a:t>
            </a:r>
            <a:r>
              <a:rPr lang="es-ES" sz="2000" dirty="0"/>
              <a:t>Delegado del Departamento</a:t>
            </a:r>
          </a:p>
          <a:p>
            <a:pPr algn="l"/>
            <a:r>
              <a:rPr lang="es-ES" sz="2800" dirty="0"/>
              <a:t>Dr. Marcelo Mejía </a:t>
            </a:r>
            <a:r>
              <a:rPr lang="es-ES" sz="2000" dirty="0"/>
              <a:t>Secretario Académico</a:t>
            </a:r>
          </a:p>
          <a:p>
            <a:pPr algn="l"/>
            <a:r>
              <a:rPr lang="es-ES" dirty="0"/>
              <a:t> </a:t>
            </a:r>
          </a:p>
          <a:p>
            <a:pPr algn="l"/>
            <a:endParaRPr lang="es-419" dirty="0"/>
          </a:p>
        </p:txBody>
      </p:sp>
      <p:pic>
        <p:nvPicPr>
          <p:cNvPr id="8" name="Imagen 7"/>
          <p:cNvPicPr/>
          <p:nvPr/>
        </p:nvPicPr>
        <p:blipFill>
          <a:blip r:embed="rId5" cstate="print">
            <a:extLst>
              <a:ext uri="{28A0092B-C50C-407E-A947-70E740481C1C}">
                <a14:useLocalDpi xmlns:a14="http://schemas.microsoft.com/office/drawing/2010/main" val="0"/>
              </a:ext>
            </a:extLst>
          </a:blip>
          <a:stretch>
            <a:fillRect/>
          </a:stretch>
        </p:blipFill>
        <p:spPr>
          <a:xfrm>
            <a:off x="9082350" y="254251"/>
            <a:ext cx="1495361" cy="1325509"/>
          </a:xfrm>
          <a:prstGeom prst="rect">
            <a:avLst/>
          </a:prstGeom>
        </p:spPr>
      </p:pic>
    </p:spTree>
    <p:extLst>
      <p:ext uri="{BB962C8B-B14F-4D97-AF65-F5344CB8AC3E}">
        <p14:creationId xmlns:p14="http://schemas.microsoft.com/office/powerpoint/2010/main" val="158407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AC5E5FE-AF1F-418E-A2C3-18EF9A0534F2}"/>
              </a:ext>
            </a:extLst>
          </p:cNvPr>
          <p:cNvSpPr>
            <a:spLocks noGrp="1"/>
          </p:cNvSpPr>
          <p:nvPr>
            <p:ph idx="1"/>
          </p:nvPr>
        </p:nvSpPr>
        <p:spPr>
          <a:xfrm>
            <a:off x="838200" y="1253331"/>
            <a:ext cx="4191000" cy="4351338"/>
          </a:xfrm>
        </p:spPr>
        <p:txBody>
          <a:bodyPr>
            <a:normAutofit/>
          </a:bodyPr>
          <a:lstStyle/>
          <a:p>
            <a:r>
              <a:rPr lang="es-419" dirty="0"/>
              <a:t>Desinfección</a:t>
            </a:r>
          </a:p>
          <a:p>
            <a:r>
              <a:rPr lang="es-419" dirty="0"/>
              <a:t>Esterilización</a:t>
            </a:r>
          </a:p>
          <a:p>
            <a:r>
              <a:rPr lang="es-419" dirty="0"/>
              <a:t>Potabilización del agua</a:t>
            </a:r>
          </a:p>
          <a:p>
            <a:r>
              <a:rPr lang="es-419" dirty="0"/>
              <a:t>Contaminantes del agua</a:t>
            </a:r>
          </a:p>
        </p:txBody>
      </p:sp>
      <p:sp>
        <p:nvSpPr>
          <p:cNvPr id="4" name="Marcador de número de diapositiva 3">
            <a:extLst>
              <a:ext uri="{FF2B5EF4-FFF2-40B4-BE49-F238E27FC236}">
                <a16:creationId xmlns:a16="http://schemas.microsoft.com/office/drawing/2014/main" id="{338365BD-1590-42E8-B5B2-402CCB83F042}"/>
              </a:ext>
            </a:extLst>
          </p:cNvPr>
          <p:cNvSpPr>
            <a:spLocks noGrp="1"/>
          </p:cNvSpPr>
          <p:nvPr>
            <p:ph type="sldNum" sz="quarter" idx="10"/>
          </p:nvPr>
        </p:nvSpPr>
        <p:spPr/>
        <p:txBody>
          <a:bodyPr/>
          <a:lstStyle/>
          <a:p>
            <a:fld id="{F138A8D9-53FC-4E42-B297-060462B89269}" type="slidenum">
              <a:rPr lang="es-419" smtClean="0"/>
              <a:pPr/>
              <a:t>10</a:t>
            </a:fld>
            <a:endParaRPr lang="es-419" dirty="0"/>
          </a:p>
        </p:txBody>
      </p:sp>
      <p:sp>
        <p:nvSpPr>
          <p:cNvPr id="5" name="Marcador de contenido 1">
            <a:extLst>
              <a:ext uri="{FF2B5EF4-FFF2-40B4-BE49-F238E27FC236}">
                <a16:creationId xmlns:a16="http://schemas.microsoft.com/office/drawing/2014/main" id="{DA988559-C331-47D1-B948-595F01ACD2FA}"/>
              </a:ext>
            </a:extLst>
          </p:cNvPr>
          <p:cNvSpPr txBox="1">
            <a:spLocks/>
          </p:cNvSpPr>
          <p:nvPr/>
        </p:nvSpPr>
        <p:spPr>
          <a:xfrm>
            <a:off x="6417291" y="1253331"/>
            <a:ext cx="4191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dirty="0"/>
              <a:t>Métodos de desinfección </a:t>
            </a:r>
          </a:p>
          <a:p>
            <a:pPr lvl="1"/>
            <a:r>
              <a:rPr lang="es-419" dirty="0"/>
              <a:t>Físicos</a:t>
            </a:r>
          </a:p>
          <a:p>
            <a:pPr lvl="1"/>
            <a:r>
              <a:rPr lang="es-419" dirty="0"/>
              <a:t>Químicos</a:t>
            </a:r>
          </a:p>
          <a:p>
            <a:pPr lvl="2"/>
            <a:r>
              <a:rPr lang="es-419" dirty="0"/>
              <a:t>Cloración (trihalometanos)</a:t>
            </a:r>
          </a:p>
          <a:p>
            <a:pPr lvl="2"/>
            <a:r>
              <a:rPr lang="es-419" dirty="0"/>
              <a:t>Ozono</a:t>
            </a:r>
          </a:p>
          <a:p>
            <a:endParaRPr lang="es-419" dirty="0"/>
          </a:p>
        </p:txBody>
      </p:sp>
      <p:pic>
        <p:nvPicPr>
          <p:cNvPr id="2050" name="Picture 2" descr="Resultado de imagen para agua sucia a agua limpia">
            <a:extLst>
              <a:ext uri="{FF2B5EF4-FFF2-40B4-BE49-F238E27FC236}">
                <a16:creationId xmlns:a16="http://schemas.microsoft.com/office/drawing/2014/main" id="{3DB08BED-38A9-46F4-99E7-045B9C977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768" y="3271838"/>
            <a:ext cx="3931881" cy="2605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35ECFAD3-A4A5-4E02-9535-1E214F43AC10}"/>
              </a:ext>
            </a:extLst>
          </p:cNvPr>
          <p:cNvSpPr txBox="1"/>
          <p:nvPr/>
        </p:nvSpPr>
        <p:spPr>
          <a:xfrm>
            <a:off x="4870678" y="5912402"/>
            <a:ext cx="1808059" cy="276999"/>
          </a:xfrm>
          <a:prstGeom prst="rect">
            <a:avLst/>
          </a:prstGeom>
          <a:noFill/>
        </p:spPr>
        <p:txBody>
          <a:bodyPr wrap="none" rtlCol="0">
            <a:spAutoFit/>
          </a:bodyPr>
          <a:lstStyle/>
          <a:p>
            <a:r>
              <a:rPr lang="es-419" sz="1200" dirty="0"/>
              <a:t>Fuente: Sánchez A. (2016)</a:t>
            </a:r>
          </a:p>
        </p:txBody>
      </p:sp>
    </p:spTree>
    <p:extLst>
      <p:ext uri="{BB962C8B-B14F-4D97-AF65-F5344CB8AC3E}">
        <p14:creationId xmlns:p14="http://schemas.microsoft.com/office/powerpoint/2010/main" val="3653970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8BD52DD-4C20-4926-8D8C-DBF19EA5B08A}"/>
              </a:ext>
            </a:extLst>
          </p:cNvPr>
          <p:cNvSpPr>
            <a:spLocks noGrp="1"/>
          </p:cNvSpPr>
          <p:nvPr>
            <p:ph type="title"/>
          </p:nvPr>
        </p:nvSpPr>
        <p:spPr/>
        <p:txBody>
          <a:bodyPr>
            <a:normAutofit/>
          </a:bodyPr>
          <a:lstStyle/>
          <a:p>
            <a:r>
              <a:rPr lang="es-EC" sz="3200" b="1" dirty="0"/>
              <a:t>Mecanismos De Destrucción De Bacterias Por Cavitación </a:t>
            </a:r>
            <a:endParaRPr lang="es-419" sz="3200" b="1" dirty="0"/>
          </a:p>
        </p:txBody>
      </p:sp>
      <p:sp>
        <p:nvSpPr>
          <p:cNvPr id="4" name="Marcador de número de diapositiva 3">
            <a:extLst>
              <a:ext uri="{FF2B5EF4-FFF2-40B4-BE49-F238E27FC236}">
                <a16:creationId xmlns:a16="http://schemas.microsoft.com/office/drawing/2014/main" id="{0B64E92C-1D3B-4182-AB14-E466FE2C051A}"/>
              </a:ext>
            </a:extLst>
          </p:cNvPr>
          <p:cNvSpPr>
            <a:spLocks noGrp="1"/>
          </p:cNvSpPr>
          <p:nvPr>
            <p:ph type="sldNum" sz="quarter" idx="10"/>
          </p:nvPr>
        </p:nvSpPr>
        <p:spPr/>
        <p:txBody>
          <a:bodyPr/>
          <a:lstStyle/>
          <a:p>
            <a:fld id="{F138A8D9-53FC-4E42-B297-060462B89269}" type="slidenum">
              <a:rPr lang="es-419" smtClean="0"/>
              <a:pPr/>
              <a:t>11</a:t>
            </a:fld>
            <a:endParaRPr lang="es-419" dirty="0"/>
          </a:p>
        </p:txBody>
      </p:sp>
      <p:pic>
        <p:nvPicPr>
          <p:cNvPr id="3074" name="Picture 2" descr="Imagen relacionada">
            <a:extLst>
              <a:ext uri="{FF2B5EF4-FFF2-40B4-BE49-F238E27FC236}">
                <a16:creationId xmlns:a16="http://schemas.microsoft.com/office/drawing/2014/main" id="{DCEB11C6-FA6C-4753-B071-DDBBED33B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844" y="1347788"/>
            <a:ext cx="2095264" cy="2120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Resultado de imagen para esfuerzo de cizalladura">
            <a:extLst>
              <a:ext uri="{FF2B5EF4-FFF2-40B4-BE49-F238E27FC236}">
                <a16:creationId xmlns:a16="http://schemas.microsoft.com/office/drawing/2014/main" id="{C4ECDB1B-BBE8-4828-A684-A2D139EA0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051" y="1839764"/>
            <a:ext cx="2474770" cy="1816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radical hidroxilo">
            <a:extLst>
              <a:ext uri="{FF2B5EF4-FFF2-40B4-BE49-F238E27FC236}">
                <a16:creationId xmlns:a16="http://schemas.microsoft.com/office/drawing/2014/main" id="{6E9EE314-BA8D-4B33-8F98-E4EB7ECCE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310" y="1514519"/>
            <a:ext cx="2604806" cy="13877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oShape 10" descr="Resultado de imagen para desaglomeracion">
            <a:extLst>
              <a:ext uri="{FF2B5EF4-FFF2-40B4-BE49-F238E27FC236}">
                <a16:creationId xmlns:a16="http://schemas.microsoft.com/office/drawing/2014/main" id="{4FEBAE19-17E8-4FEF-9C23-0FAEAE4D0111}"/>
              </a:ext>
            </a:extLst>
          </p:cNvPr>
          <p:cNvSpPr>
            <a:spLocks noChangeAspect="1" noChangeArrowheads="1"/>
          </p:cNvSpPr>
          <p:nvPr/>
        </p:nvSpPr>
        <p:spPr bwMode="auto">
          <a:xfrm>
            <a:off x="7692185" y="3157069"/>
            <a:ext cx="3519056" cy="4987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s-419" sz="2400" dirty="0"/>
              <a:t>Ataque de radicales libres</a:t>
            </a:r>
          </a:p>
        </p:txBody>
      </p:sp>
      <p:pic>
        <p:nvPicPr>
          <p:cNvPr id="3086" name="Picture 14" descr="Imagen relacionada">
            <a:extLst>
              <a:ext uri="{FF2B5EF4-FFF2-40B4-BE49-F238E27FC236}">
                <a16:creationId xmlns:a16="http://schemas.microsoft.com/office/drawing/2014/main" id="{B9B94A62-AC0F-441B-B37B-BA633EBF5D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686"/>
          <a:stretch/>
        </p:blipFill>
        <p:spPr bwMode="auto">
          <a:xfrm>
            <a:off x="1026538" y="4127151"/>
            <a:ext cx="3340053" cy="1505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0" name="Picture 18" descr="Imagen relacionada">
            <a:extLst>
              <a:ext uri="{FF2B5EF4-FFF2-40B4-BE49-F238E27FC236}">
                <a16:creationId xmlns:a16="http://schemas.microsoft.com/office/drawing/2014/main" id="{E729E73F-70A4-4578-B493-FEECD857CB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1269" y="3749361"/>
            <a:ext cx="2117182" cy="1981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4DA3823-2DA5-4B95-AAFF-ABB6DEC3F4A9}"/>
              </a:ext>
            </a:extLst>
          </p:cNvPr>
          <p:cNvSpPr txBox="1"/>
          <p:nvPr/>
        </p:nvSpPr>
        <p:spPr>
          <a:xfrm>
            <a:off x="1131132" y="3468398"/>
            <a:ext cx="2442688" cy="461665"/>
          </a:xfrm>
          <a:prstGeom prst="rect">
            <a:avLst/>
          </a:prstGeom>
          <a:noFill/>
        </p:spPr>
        <p:txBody>
          <a:bodyPr wrap="square" rtlCol="0">
            <a:spAutoFit/>
          </a:bodyPr>
          <a:lstStyle/>
          <a:p>
            <a:r>
              <a:rPr lang="es-419" sz="2400" dirty="0"/>
              <a:t>Efectos mecánicos</a:t>
            </a:r>
          </a:p>
        </p:txBody>
      </p:sp>
      <p:sp>
        <p:nvSpPr>
          <p:cNvPr id="11" name="CuadroTexto 10">
            <a:extLst>
              <a:ext uri="{FF2B5EF4-FFF2-40B4-BE49-F238E27FC236}">
                <a16:creationId xmlns:a16="http://schemas.microsoft.com/office/drawing/2014/main" id="{40197C91-A423-4342-A3DD-613ADD6E652E}"/>
              </a:ext>
            </a:extLst>
          </p:cNvPr>
          <p:cNvSpPr txBox="1"/>
          <p:nvPr/>
        </p:nvSpPr>
        <p:spPr>
          <a:xfrm>
            <a:off x="4311137" y="1352361"/>
            <a:ext cx="3026598" cy="830997"/>
          </a:xfrm>
          <a:prstGeom prst="rect">
            <a:avLst/>
          </a:prstGeom>
          <a:noFill/>
        </p:spPr>
        <p:txBody>
          <a:bodyPr wrap="none" rtlCol="0">
            <a:spAutoFit/>
          </a:bodyPr>
          <a:lstStyle/>
          <a:p>
            <a:r>
              <a:rPr lang="es-419" sz="2400" dirty="0"/>
              <a:t>Esfuerzo de cizalladura</a:t>
            </a:r>
          </a:p>
          <a:p>
            <a:endParaRPr lang="es-419" sz="2400" dirty="0"/>
          </a:p>
        </p:txBody>
      </p:sp>
      <p:sp>
        <p:nvSpPr>
          <p:cNvPr id="12" name="CuadroTexto 11">
            <a:extLst>
              <a:ext uri="{FF2B5EF4-FFF2-40B4-BE49-F238E27FC236}">
                <a16:creationId xmlns:a16="http://schemas.microsoft.com/office/drawing/2014/main" id="{DAA6DF9F-A50D-4E19-8112-4AD637CE5B89}"/>
              </a:ext>
            </a:extLst>
          </p:cNvPr>
          <p:cNvSpPr txBox="1"/>
          <p:nvPr/>
        </p:nvSpPr>
        <p:spPr>
          <a:xfrm>
            <a:off x="4402013" y="4308447"/>
            <a:ext cx="2344040" cy="461665"/>
          </a:xfrm>
          <a:prstGeom prst="rect">
            <a:avLst/>
          </a:prstGeom>
          <a:noFill/>
        </p:spPr>
        <p:txBody>
          <a:bodyPr wrap="none" rtlCol="0">
            <a:spAutoFit/>
          </a:bodyPr>
          <a:lstStyle/>
          <a:p>
            <a:r>
              <a:rPr lang="es-419" sz="2400" dirty="0" err="1"/>
              <a:t>Desaglomeración</a:t>
            </a:r>
            <a:endParaRPr lang="es-419" sz="2400" dirty="0"/>
          </a:p>
        </p:txBody>
      </p:sp>
      <p:sp>
        <p:nvSpPr>
          <p:cNvPr id="15" name="CuadroTexto 14">
            <a:extLst>
              <a:ext uri="{FF2B5EF4-FFF2-40B4-BE49-F238E27FC236}">
                <a16:creationId xmlns:a16="http://schemas.microsoft.com/office/drawing/2014/main" id="{5AE11C7F-C66B-413A-8C53-05FF6517E9F2}"/>
              </a:ext>
            </a:extLst>
          </p:cNvPr>
          <p:cNvSpPr txBox="1"/>
          <p:nvPr/>
        </p:nvSpPr>
        <p:spPr>
          <a:xfrm>
            <a:off x="9835894" y="4308447"/>
            <a:ext cx="835485" cy="461665"/>
          </a:xfrm>
          <a:prstGeom prst="rect">
            <a:avLst/>
          </a:prstGeom>
          <a:noFill/>
        </p:spPr>
        <p:txBody>
          <a:bodyPr wrap="none" rtlCol="0">
            <a:spAutoFit/>
          </a:bodyPr>
          <a:lstStyle/>
          <a:p>
            <a:r>
              <a:rPr lang="es-419" sz="2400" dirty="0"/>
              <a:t>Calor</a:t>
            </a:r>
          </a:p>
        </p:txBody>
      </p:sp>
      <p:sp>
        <p:nvSpPr>
          <p:cNvPr id="2" name="CuadroTexto 1">
            <a:extLst>
              <a:ext uri="{FF2B5EF4-FFF2-40B4-BE49-F238E27FC236}">
                <a16:creationId xmlns:a16="http://schemas.microsoft.com/office/drawing/2014/main" id="{A1108ECE-815C-4CFF-BF6F-82F1CB446095}"/>
              </a:ext>
            </a:extLst>
          </p:cNvPr>
          <p:cNvSpPr txBox="1"/>
          <p:nvPr/>
        </p:nvSpPr>
        <p:spPr>
          <a:xfrm>
            <a:off x="1406268" y="1406876"/>
            <a:ext cx="301686" cy="369332"/>
          </a:xfrm>
          <a:prstGeom prst="rect">
            <a:avLst/>
          </a:prstGeom>
          <a:noFill/>
        </p:spPr>
        <p:txBody>
          <a:bodyPr wrap="none" rtlCol="0">
            <a:spAutoFit/>
          </a:bodyPr>
          <a:lstStyle/>
          <a:p>
            <a:r>
              <a:rPr lang="es-419" dirty="0"/>
              <a:t>1</a:t>
            </a:r>
          </a:p>
        </p:txBody>
      </p:sp>
      <p:sp>
        <p:nvSpPr>
          <p:cNvPr id="5" name="CuadroTexto 4">
            <a:extLst>
              <a:ext uri="{FF2B5EF4-FFF2-40B4-BE49-F238E27FC236}">
                <a16:creationId xmlns:a16="http://schemas.microsoft.com/office/drawing/2014/main" id="{0A4B272E-8E60-4B6F-98E9-9A54C5791D69}"/>
              </a:ext>
            </a:extLst>
          </p:cNvPr>
          <p:cNvSpPr txBox="1"/>
          <p:nvPr/>
        </p:nvSpPr>
        <p:spPr>
          <a:xfrm>
            <a:off x="6696759" y="3236256"/>
            <a:ext cx="301686" cy="369332"/>
          </a:xfrm>
          <a:prstGeom prst="rect">
            <a:avLst/>
          </a:prstGeom>
          <a:noFill/>
        </p:spPr>
        <p:txBody>
          <a:bodyPr wrap="none" rtlCol="0">
            <a:spAutoFit/>
          </a:bodyPr>
          <a:lstStyle/>
          <a:p>
            <a:r>
              <a:rPr lang="es-419" dirty="0"/>
              <a:t>2</a:t>
            </a:r>
          </a:p>
        </p:txBody>
      </p:sp>
      <p:sp>
        <p:nvSpPr>
          <p:cNvPr id="6" name="CuadroTexto 5">
            <a:extLst>
              <a:ext uri="{FF2B5EF4-FFF2-40B4-BE49-F238E27FC236}">
                <a16:creationId xmlns:a16="http://schemas.microsoft.com/office/drawing/2014/main" id="{0B9B47A3-CE07-41D4-A013-202EE5D3A9AB}"/>
              </a:ext>
            </a:extLst>
          </p:cNvPr>
          <p:cNvSpPr txBox="1"/>
          <p:nvPr/>
        </p:nvSpPr>
        <p:spPr>
          <a:xfrm>
            <a:off x="10349011" y="1633446"/>
            <a:ext cx="301686" cy="369332"/>
          </a:xfrm>
          <a:prstGeom prst="rect">
            <a:avLst/>
          </a:prstGeom>
          <a:noFill/>
        </p:spPr>
        <p:txBody>
          <a:bodyPr wrap="none" rtlCol="0">
            <a:spAutoFit/>
          </a:bodyPr>
          <a:lstStyle/>
          <a:p>
            <a:r>
              <a:rPr lang="es-419" dirty="0"/>
              <a:t>3</a:t>
            </a:r>
          </a:p>
        </p:txBody>
      </p:sp>
      <p:sp>
        <p:nvSpPr>
          <p:cNvPr id="8" name="CuadroTexto 7">
            <a:extLst>
              <a:ext uri="{FF2B5EF4-FFF2-40B4-BE49-F238E27FC236}">
                <a16:creationId xmlns:a16="http://schemas.microsoft.com/office/drawing/2014/main" id="{91444409-DE72-425C-A6AA-056662D302C5}"/>
              </a:ext>
            </a:extLst>
          </p:cNvPr>
          <p:cNvSpPr txBox="1"/>
          <p:nvPr/>
        </p:nvSpPr>
        <p:spPr>
          <a:xfrm>
            <a:off x="1520621" y="4166755"/>
            <a:ext cx="301686" cy="369332"/>
          </a:xfrm>
          <a:prstGeom prst="rect">
            <a:avLst/>
          </a:prstGeom>
          <a:noFill/>
        </p:spPr>
        <p:txBody>
          <a:bodyPr wrap="none" rtlCol="0">
            <a:spAutoFit/>
          </a:bodyPr>
          <a:lstStyle/>
          <a:p>
            <a:r>
              <a:rPr lang="es-419" dirty="0"/>
              <a:t>4</a:t>
            </a:r>
          </a:p>
        </p:txBody>
      </p:sp>
      <p:sp>
        <p:nvSpPr>
          <p:cNvPr id="9" name="CuadroTexto 8">
            <a:extLst>
              <a:ext uri="{FF2B5EF4-FFF2-40B4-BE49-F238E27FC236}">
                <a16:creationId xmlns:a16="http://schemas.microsoft.com/office/drawing/2014/main" id="{DD340512-25AB-4FFF-B81B-B4F7452DD4FC}"/>
              </a:ext>
            </a:extLst>
          </p:cNvPr>
          <p:cNvSpPr txBox="1"/>
          <p:nvPr/>
        </p:nvSpPr>
        <p:spPr>
          <a:xfrm>
            <a:off x="9259848" y="3792795"/>
            <a:ext cx="301686" cy="369332"/>
          </a:xfrm>
          <a:prstGeom prst="rect">
            <a:avLst/>
          </a:prstGeom>
          <a:noFill/>
        </p:spPr>
        <p:txBody>
          <a:bodyPr wrap="none" rtlCol="0">
            <a:spAutoFit/>
          </a:bodyPr>
          <a:lstStyle/>
          <a:p>
            <a:r>
              <a:rPr lang="es-419" dirty="0"/>
              <a:t>5</a:t>
            </a:r>
          </a:p>
        </p:txBody>
      </p:sp>
      <p:sp>
        <p:nvSpPr>
          <p:cNvPr id="13" name="CuadroTexto 12">
            <a:extLst>
              <a:ext uri="{FF2B5EF4-FFF2-40B4-BE49-F238E27FC236}">
                <a16:creationId xmlns:a16="http://schemas.microsoft.com/office/drawing/2014/main" id="{94BE86E9-23BB-435F-8B57-99F0558247C8}"/>
              </a:ext>
            </a:extLst>
          </p:cNvPr>
          <p:cNvSpPr txBox="1"/>
          <p:nvPr/>
        </p:nvSpPr>
        <p:spPr>
          <a:xfrm>
            <a:off x="1026538" y="6042051"/>
            <a:ext cx="7514045" cy="276999"/>
          </a:xfrm>
          <a:prstGeom prst="rect">
            <a:avLst/>
          </a:prstGeom>
          <a:noFill/>
        </p:spPr>
        <p:txBody>
          <a:bodyPr wrap="none" rtlCol="0">
            <a:spAutoFit/>
          </a:bodyPr>
          <a:lstStyle/>
          <a:p>
            <a:r>
              <a:rPr lang="es-419" sz="1200" dirty="0"/>
              <a:t>Fuentes: 1. C. Fukushima y J. </a:t>
            </a:r>
            <a:r>
              <a:rPr lang="es-419" sz="1200" dirty="0" err="1"/>
              <a:t>Westerweel</a:t>
            </a:r>
            <a:r>
              <a:rPr lang="es-419" sz="1200" dirty="0"/>
              <a:t> (2013) 2. Ochoa (2015) 3. Smith (2016) 4. </a:t>
            </a:r>
            <a:r>
              <a:rPr lang="es-419" sz="1200" dirty="0" err="1"/>
              <a:t>Hielscher</a:t>
            </a:r>
            <a:r>
              <a:rPr lang="es-419" sz="1200" dirty="0"/>
              <a:t> (2004) 5. Tavares (2015)</a:t>
            </a:r>
          </a:p>
        </p:txBody>
      </p:sp>
    </p:spTree>
    <p:extLst>
      <p:ext uri="{BB962C8B-B14F-4D97-AF65-F5344CB8AC3E}">
        <p14:creationId xmlns:p14="http://schemas.microsoft.com/office/powerpoint/2010/main" val="174860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265678727"/>
              </p:ext>
            </p:extLst>
          </p:nvPr>
        </p:nvGraphicFramePr>
        <p:xfrm>
          <a:off x="141668" y="1899710"/>
          <a:ext cx="4082603" cy="3250692"/>
        </p:xfrm>
        <a:graphic>
          <a:graphicData uri="http://schemas.openxmlformats.org/drawingml/2006/table">
            <a:tbl>
              <a:tblPr firstRow="1" firstCol="1" bandRow="1">
                <a:tableStyleId>{0E3FDE45-AF77-4B5C-9715-49D594BDF05E}</a:tableStyleId>
              </a:tblPr>
              <a:tblGrid>
                <a:gridCol w="2082749">
                  <a:extLst>
                    <a:ext uri="{9D8B030D-6E8A-4147-A177-3AD203B41FA5}">
                      <a16:colId xmlns:a16="http://schemas.microsoft.com/office/drawing/2014/main" val="20000"/>
                    </a:ext>
                  </a:extLst>
                </a:gridCol>
                <a:gridCol w="1999854">
                  <a:extLst>
                    <a:ext uri="{9D8B030D-6E8A-4147-A177-3AD203B41FA5}">
                      <a16:colId xmlns:a16="http://schemas.microsoft.com/office/drawing/2014/main" val="20001"/>
                    </a:ext>
                  </a:extLst>
                </a:gridCol>
              </a:tblGrid>
              <a:tr h="276887">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Elementos</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Rango medición</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0"/>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Rotámetro</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0 a 100 (</a:t>
                      </a:r>
                      <a:r>
                        <a:rPr lang="es-ES" sz="1600" dirty="0" err="1">
                          <a:effectLst/>
                          <a:latin typeface="Arial" panose="020B0604020202020204" pitchFamily="34" charset="0"/>
                          <a:cs typeface="Arial" panose="020B0604020202020204" pitchFamily="34" charset="0"/>
                        </a:rPr>
                        <a:t>lpm</a:t>
                      </a:r>
                      <a:r>
                        <a:rPr lang="es-ES" sz="1600" dirty="0">
                          <a:effectLst/>
                          <a:latin typeface="Arial" panose="020B0604020202020204" pitchFamily="34" charset="0"/>
                          <a:cs typeface="Arial" panose="020B0604020202020204" pitchFamily="34" charset="0"/>
                        </a:rPr>
                        <a:t>)</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1"/>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Manómetro</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1 a 6 (bar)</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2"/>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Vacuómetro</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-1 a 1 (bar)</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3"/>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Manovacuómetro</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gn="ctr">
                        <a:lnSpc>
                          <a:spcPct val="150000"/>
                        </a:lnSpc>
                        <a:spcAft>
                          <a:spcPts val="0"/>
                        </a:spcAft>
                      </a:pPr>
                      <a:r>
                        <a:rPr lang="es-ES" sz="1600" dirty="0">
                          <a:effectLst/>
                          <a:latin typeface="Arial" panose="020B0604020202020204" pitchFamily="34" charset="0"/>
                          <a:cs typeface="Arial" panose="020B0604020202020204" pitchFamily="34" charset="0"/>
                        </a:rPr>
                        <a:t>-5 a 5 (psi)</a:t>
                      </a:r>
                      <a:endParaRPr lang="es-ES" sz="16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4"/>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Tubo Venturi</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nSpc>
                          <a:spcPct val="107000"/>
                        </a:lnSpc>
                      </a:pPr>
                      <a:endParaRPr lang="es-ES" sz="1600" dirty="0">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5"/>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Bomba centrífuga</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nSpc>
                          <a:spcPct val="107000"/>
                        </a:lnSpc>
                      </a:pPr>
                      <a:endParaRPr lang="es-ES" sz="1600" dirty="0">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6"/>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Válvula de compuerta</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nSpc>
                          <a:spcPct val="107000"/>
                        </a:lnSpc>
                      </a:pPr>
                      <a:endParaRPr lang="es-ES" sz="1600" dirty="0">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7"/>
                  </a:ext>
                </a:extLst>
              </a:tr>
              <a:tr h="276887">
                <a:tc>
                  <a:txBody>
                    <a:bodyPr/>
                    <a:lstStyle/>
                    <a:p>
                      <a:pPr algn="ctr">
                        <a:lnSpc>
                          <a:spcPct val="150000"/>
                        </a:lnSpc>
                        <a:spcAft>
                          <a:spcPts val="0"/>
                        </a:spcAft>
                      </a:pPr>
                      <a:r>
                        <a:rPr lang="es-ES" sz="1600" b="0" dirty="0">
                          <a:effectLst/>
                          <a:latin typeface="Arial" panose="020B0604020202020204" pitchFamily="34" charset="0"/>
                          <a:cs typeface="Arial" panose="020B0604020202020204" pitchFamily="34" charset="0"/>
                        </a:rPr>
                        <a:t>Tanque almacenamiento</a:t>
                      </a:r>
                      <a:endParaRPr lang="es-ES" sz="16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44450" marR="44450" marT="0" marB="0" anchor="b"/>
                </a:tc>
                <a:tc>
                  <a:txBody>
                    <a:bodyPr/>
                    <a:lstStyle/>
                    <a:p>
                      <a:pPr>
                        <a:lnSpc>
                          <a:spcPct val="107000"/>
                        </a:lnSpc>
                      </a:pPr>
                      <a:endParaRPr lang="es-ES" sz="1600" dirty="0">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0008"/>
                  </a:ext>
                </a:extLst>
              </a:tr>
            </a:tbl>
          </a:graphicData>
        </a:graphic>
      </p:graphicFrame>
      <p:sp>
        <p:nvSpPr>
          <p:cNvPr id="3" name="Título 2"/>
          <p:cNvSpPr>
            <a:spLocks noGrp="1"/>
          </p:cNvSpPr>
          <p:nvPr>
            <p:ph type="title"/>
          </p:nvPr>
        </p:nvSpPr>
        <p:spPr/>
        <p:txBody>
          <a:bodyPr/>
          <a:lstStyle/>
          <a:p>
            <a:pPr algn="ctr"/>
            <a:r>
              <a:rPr lang="es-ES" b="1" dirty="0"/>
              <a:t>Banco de pruebas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12</a:t>
            </a:fld>
            <a:endParaRPr lang="es-419" dirty="0"/>
          </a:p>
        </p:txBody>
      </p:sp>
      <p:pic>
        <p:nvPicPr>
          <p:cNvPr id="6" name="Imagen 5"/>
          <p:cNvPicPr>
            <a:picLocks noChangeAspect="1"/>
          </p:cNvPicPr>
          <p:nvPr/>
        </p:nvPicPr>
        <p:blipFill>
          <a:blip r:embed="rId2"/>
          <a:stretch>
            <a:fillRect/>
          </a:stretch>
        </p:blipFill>
        <p:spPr>
          <a:xfrm>
            <a:off x="4286859" y="1852107"/>
            <a:ext cx="7813792" cy="4007779"/>
          </a:xfrm>
          <a:prstGeom prst="rect">
            <a:avLst/>
          </a:prstGeom>
        </p:spPr>
      </p:pic>
    </p:spTree>
    <p:extLst>
      <p:ext uri="{BB962C8B-B14F-4D97-AF65-F5344CB8AC3E}">
        <p14:creationId xmlns:p14="http://schemas.microsoft.com/office/powerpoint/2010/main" val="121845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80137" y="1501206"/>
            <a:ext cx="4936509" cy="3562552"/>
          </a:xfrm>
        </p:spPr>
        <p:txBody>
          <a:bodyPr>
            <a:normAutofit/>
          </a:bodyPr>
          <a:lstStyle/>
          <a:p>
            <a:pPr algn="just"/>
            <a:r>
              <a:rPr lang="es-EC" sz="2400" dirty="0"/>
              <a:t>Ángulos de divergencia para un tubo Venturi de acuerdo al cambio de presión</a:t>
            </a:r>
            <a:endParaRPr lang="es-ES" sz="2400" dirty="0"/>
          </a:p>
        </p:txBody>
      </p:sp>
      <p:sp>
        <p:nvSpPr>
          <p:cNvPr id="3" name="Título 2"/>
          <p:cNvSpPr>
            <a:spLocks noGrp="1"/>
          </p:cNvSpPr>
          <p:nvPr>
            <p:ph type="title"/>
          </p:nvPr>
        </p:nvSpPr>
        <p:spPr>
          <a:xfrm>
            <a:off x="1370594" y="288778"/>
            <a:ext cx="9450812" cy="1325563"/>
          </a:xfrm>
        </p:spPr>
        <p:txBody>
          <a:bodyPr/>
          <a:lstStyle/>
          <a:p>
            <a:pPr algn="ctr"/>
            <a:r>
              <a:rPr lang="es-ES" b="1" dirty="0"/>
              <a:t>Diseño del Tubo Venturi</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13</a:t>
            </a:fld>
            <a:endParaRPr lang="es-419" dirty="0"/>
          </a:p>
        </p:txBody>
      </p:sp>
      <p:pic>
        <p:nvPicPr>
          <p:cNvPr id="6" name="Imagen 5"/>
          <p:cNvPicPr/>
          <p:nvPr/>
        </p:nvPicPr>
        <p:blipFill>
          <a:blip r:embed="rId2"/>
          <a:stretch>
            <a:fillRect/>
          </a:stretch>
        </p:blipFill>
        <p:spPr>
          <a:xfrm>
            <a:off x="501186" y="2659344"/>
            <a:ext cx="4936509" cy="3097513"/>
          </a:xfrm>
          <a:prstGeom prst="rect">
            <a:avLst/>
          </a:prstGeom>
        </p:spPr>
      </p:pic>
      <p:pic>
        <p:nvPicPr>
          <p:cNvPr id="8" name="Imagen 7"/>
          <p:cNvPicPr/>
          <p:nvPr/>
        </p:nvPicPr>
        <p:blipFill>
          <a:blip r:embed="rId3"/>
          <a:stretch>
            <a:fillRect/>
          </a:stretch>
        </p:blipFill>
        <p:spPr>
          <a:xfrm>
            <a:off x="5858818" y="1329830"/>
            <a:ext cx="6054139" cy="1882877"/>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6885656" y="5253517"/>
                <a:ext cx="3346365" cy="1368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𝑟</m:t>
                          </m:r>
                        </m:sub>
                      </m:sSub>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𝐶</m:t>
                              </m:r>
                            </m:e>
                            <m:sub>
                              <m:r>
                                <a:rPr lang="es-ES" i="1">
                                  <a:latin typeface="Cambria Math" panose="02040503050406030204" pitchFamily="18" charset="0"/>
                                </a:rPr>
                                <m:t>𝑑</m:t>
                              </m:r>
                            </m:sub>
                          </m:sSub>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2</m:t>
                              </m:r>
                            </m:sub>
                          </m:sSub>
                        </m:num>
                        <m:den>
                          <m:rad>
                            <m:radPr>
                              <m:degHide m:val="on"/>
                              <m:ctrlPr>
                                <a:rPr lang="es-ES" i="1">
                                  <a:latin typeface="Cambria Math" panose="02040503050406030204" pitchFamily="18" charset="0"/>
                                </a:rPr>
                              </m:ctrlPr>
                            </m:radPr>
                            <m:deg/>
                            <m:e>
                              <m:r>
                                <a:rPr lang="es-ES" i="0">
                                  <a:latin typeface="Cambria Math" panose="02040503050406030204" pitchFamily="18" charset="0"/>
                                </a:rPr>
                                <m:t>1−</m:t>
                              </m:r>
                              <m:sSup>
                                <m:sSupPr>
                                  <m:ctrlPr>
                                    <a:rPr lang="es-ES" i="1">
                                      <a:latin typeface="Cambria Math" panose="02040503050406030204" pitchFamily="18" charset="0"/>
                                    </a:rPr>
                                  </m:ctrlPr>
                                </m:sSupPr>
                                <m:e>
                                  <m:d>
                                    <m:dPr>
                                      <m:ctrlPr>
                                        <a:rPr lang="es-ES" i="1">
                                          <a:latin typeface="Cambria Math" panose="02040503050406030204" pitchFamily="18" charset="0"/>
                                        </a:rPr>
                                      </m:ctrlPr>
                                    </m:dPr>
                                    <m:e>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2</m:t>
                                              </m:r>
                                            </m:sub>
                                          </m:sSub>
                                        </m:num>
                                        <m:den>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1</m:t>
                                              </m:r>
                                            </m:sub>
                                          </m:sSub>
                                        </m:den>
                                      </m:f>
                                    </m:e>
                                  </m:d>
                                </m:e>
                                <m:sup>
                                  <m:r>
                                    <a:rPr lang="es-ES" i="0">
                                      <a:latin typeface="Cambria Math" panose="02040503050406030204" pitchFamily="18" charset="0"/>
                                    </a:rPr>
                                    <m:t>2</m:t>
                                  </m:r>
                                </m:sup>
                              </m:sSup>
                            </m:e>
                          </m:rad>
                        </m:den>
                      </m:f>
                      <m:r>
                        <a:rPr lang="es-ES" i="0">
                          <a:latin typeface="Cambria Math" panose="02040503050406030204" pitchFamily="18" charset="0"/>
                        </a:rPr>
                        <m:t>∙</m:t>
                      </m:r>
                      <m:rad>
                        <m:radPr>
                          <m:degHide m:val="on"/>
                          <m:ctrlPr>
                            <a:rPr lang="es-ES" i="1">
                              <a:latin typeface="Cambria Math" panose="02040503050406030204" pitchFamily="18" charset="0"/>
                            </a:rPr>
                          </m:ctrlPr>
                        </m:radPr>
                        <m:deg/>
                        <m:e>
                          <m:f>
                            <m:fPr>
                              <m:ctrlPr>
                                <a:rPr lang="es-ES" i="1">
                                  <a:latin typeface="Cambria Math" panose="02040503050406030204" pitchFamily="18" charset="0"/>
                                </a:rPr>
                              </m:ctrlPr>
                            </m:fPr>
                            <m:num>
                              <m:r>
                                <a:rPr lang="es-ES" i="0">
                                  <a:latin typeface="Cambria Math" panose="02040503050406030204" pitchFamily="18" charset="0"/>
                                </a:rPr>
                                <m:t>2</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𝑃</m:t>
                                      </m:r>
                                    </m:e>
                                    <m:sub>
                                      <m:r>
                                        <a:rPr lang="es-ES" i="0">
                                          <a:latin typeface="Cambria Math" panose="02040503050406030204" pitchFamily="18" charset="0"/>
                                        </a:rPr>
                                        <m:t>1</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𝑃</m:t>
                                      </m:r>
                                    </m:e>
                                    <m:sub>
                                      <m:r>
                                        <a:rPr lang="es-ES" i="0">
                                          <a:latin typeface="Cambria Math" panose="02040503050406030204" pitchFamily="18" charset="0"/>
                                        </a:rPr>
                                        <m:t>2</m:t>
                                      </m:r>
                                    </m:sub>
                                  </m:sSub>
                                </m:e>
                              </m:d>
                            </m:num>
                            <m:den>
                              <m:r>
                                <a:rPr lang="es-ES" i="1">
                                  <a:latin typeface="Cambria Math" panose="02040503050406030204" pitchFamily="18" charset="0"/>
                                </a:rPr>
                                <m:t>𝜌</m:t>
                              </m:r>
                            </m:den>
                          </m:f>
                        </m:e>
                      </m:rad>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6885656" y="5253517"/>
                <a:ext cx="3346365" cy="1368580"/>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770168" y="3218576"/>
                <a:ext cx="3735190" cy="772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mtClean="0">
                          <a:latin typeface="Cambria Math" panose="02040503050406030204" pitchFamily="18" charset="0"/>
                        </a:rPr>
                        <m:t>0</m:t>
                      </m:r>
                      <m:r>
                        <a:rPr lang="es-ES" i="0">
                          <a:latin typeface="Cambria Math" panose="02040503050406030204" pitchFamily="18" charset="0"/>
                        </a:rPr>
                        <m:t>=−</m:t>
                      </m:r>
                      <m:nary>
                        <m:naryPr>
                          <m:limLoc m:val="subSup"/>
                          <m:ctrlPr>
                            <a:rPr lang="es-ES" i="1">
                              <a:latin typeface="Cambria Math" panose="02040503050406030204" pitchFamily="18" charset="0"/>
                            </a:rPr>
                          </m:ctrlPr>
                        </m:naryPr>
                        <m:sub>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1</m:t>
                              </m:r>
                            </m:sub>
                          </m:sSub>
                        </m:sub>
                        <m:sup/>
                        <m:e>
                          <m:r>
                            <a:rPr lang="es-ES" i="1">
                              <a:latin typeface="Cambria Math" panose="02040503050406030204" pitchFamily="18" charset="0"/>
                            </a:rPr>
                            <m:t>𝜌</m:t>
                          </m:r>
                        </m:e>
                      </m:nary>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0">
                                  <a:latin typeface="Cambria Math" panose="02040503050406030204" pitchFamily="18" charset="0"/>
                                </a:rPr>
                                <m:t>1</m:t>
                              </m:r>
                            </m:sub>
                          </m:sSub>
                        </m:e>
                      </m:acc>
                      <m:r>
                        <a:rPr lang="es-ES" i="0">
                          <a:latin typeface="Cambria Math" panose="02040503050406030204" pitchFamily="18" charset="0"/>
                        </a:rPr>
                        <m:t>∙</m:t>
                      </m:r>
                      <m:r>
                        <a:rPr lang="es-ES" i="1">
                          <a:latin typeface="Cambria Math" panose="02040503050406030204" pitchFamily="18" charset="0"/>
                        </a:rPr>
                        <m:t>𝑑</m:t>
                      </m:r>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1</m:t>
                              </m:r>
                            </m:sub>
                          </m:sSub>
                        </m:e>
                      </m:acc>
                      <m:r>
                        <a:rPr lang="es-ES" i="0">
                          <a:latin typeface="Cambria Math" panose="02040503050406030204" pitchFamily="18" charset="0"/>
                        </a:rPr>
                        <m:t>+</m:t>
                      </m:r>
                      <m:nary>
                        <m:naryPr>
                          <m:limLoc m:val="subSup"/>
                          <m:ctrlPr>
                            <a:rPr lang="es-ES" i="1">
                              <a:latin typeface="Cambria Math" panose="02040503050406030204" pitchFamily="18" charset="0"/>
                            </a:rPr>
                          </m:ctrlPr>
                        </m:naryPr>
                        <m:sub>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2</m:t>
                              </m:r>
                            </m:sub>
                          </m:sSub>
                        </m:sub>
                        <m:sup/>
                        <m:e>
                          <m:r>
                            <a:rPr lang="es-ES" i="1">
                              <a:latin typeface="Cambria Math" panose="02040503050406030204" pitchFamily="18" charset="0"/>
                            </a:rPr>
                            <m:t>𝜌</m:t>
                          </m:r>
                        </m:e>
                      </m:nary>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0">
                                  <a:latin typeface="Cambria Math" panose="02040503050406030204" pitchFamily="18" charset="0"/>
                                </a:rPr>
                                <m:t>2</m:t>
                              </m:r>
                            </m:sub>
                          </m:sSub>
                        </m:e>
                      </m:acc>
                      <m:r>
                        <a:rPr lang="es-ES" i="0">
                          <a:latin typeface="Cambria Math" panose="02040503050406030204" pitchFamily="18" charset="0"/>
                        </a:rPr>
                        <m:t>∙</m:t>
                      </m:r>
                      <m:r>
                        <a:rPr lang="es-ES" i="1">
                          <a:latin typeface="Cambria Math" panose="02040503050406030204" pitchFamily="18" charset="0"/>
                        </a:rPr>
                        <m:t>𝑑</m:t>
                      </m:r>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0">
                                  <a:latin typeface="Cambria Math" panose="02040503050406030204" pitchFamily="18" charset="0"/>
                                </a:rPr>
                                <m:t>2</m:t>
                              </m:r>
                            </m:sub>
                          </m:sSub>
                        </m:e>
                      </m:acc>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5770168" y="3218576"/>
                <a:ext cx="3735190" cy="772199"/>
              </a:xfrm>
              <a:prstGeom prst="rect">
                <a:avLst/>
              </a:prstGeom>
              <a:blipFill rotWithShape="0">
                <a:blip r:embed="rId5"/>
                <a:stretch>
                  <a:fillRect/>
                </a:stretch>
              </a:blipFill>
            </p:spPr>
            <p:txBody>
              <a:bodyPr/>
              <a:lstStyle/>
              <a:p>
                <a:r>
                  <a:rPr lang="es-ES">
                    <a:noFill/>
                  </a:rPr>
                  <a:t> </a:t>
                </a:r>
              </a:p>
            </p:txBody>
          </p:sp>
        </mc:Fallback>
      </mc:AlternateContent>
      <p:sp>
        <p:nvSpPr>
          <p:cNvPr id="10" name="Rectángulo 9"/>
          <p:cNvSpPr/>
          <p:nvPr/>
        </p:nvSpPr>
        <p:spPr>
          <a:xfrm>
            <a:off x="1075267" y="5823496"/>
            <a:ext cx="3365088" cy="369332"/>
          </a:xfrm>
          <a:prstGeom prst="rect">
            <a:avLst/>
          </a:prstGeom>
        </p:spPr>
        <p:txBody>
          <a:bodyPr wrap="none">
            <a:spAutoFit/>
          </a:bodyPr>
          <a:lstStyle/>
          <a:p>
            <a:r>
              <a:rPr lang="es-EC" dirty="0">
                <a:solidFill>
                  <a:srgbClr val="000000"/>
                </a:solidFill>
                <a:latin typeface="Arial" panose="020B0604020202020204" pitchFamily="34" charset="0"/>
                <a:ea typeface="Arial" panose="020B0604020202020204" pitchFamily="34" charset="0"/>
              </a:rPr>
              <a:t>Fuente: (Benito &amp; Arrojo, 2005)</a:t>
            </a:r>
            <a:endParaRPr lang="es-ES" dirty="0"/>
          </a:p>
        </p:txBody>
      </p:sp>
      <mc:AlternateContent xmlns:mc="http://schemas.openxmlformats.org/markup-compatibility/2006" xmlns:a14="http://schemas.microsoft.com/office/drawing/2010/main">
        <mc:Choice Requires="a14">
          <p:sp>
            <p:nvSpPr>
              <p:cNvPr id="11" name="Rectángulo 10"/>
              <p:cNvSpPr/>
              <p:nvPr/>
            </p:nvSpPr>
            <p:spPr>
              <a:xfrm>
                <a:off x="6224330" y="4253759"/>
                <a:ext cx="4463530" cy="730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i="1">
                              <a:latin typeface="Cambria Math" panose="02040503050406030204" pitchFamily="18" charset="0"/>
                            </a:rPr>
                          </m:ctrlPr>
                        </m:fPr>
                        <m:num>
                          <m:sSubSup>
                            <m:sSubSupPr>
                              <m:ctrlPr>
                                <a:rPr lang="es-ES" i="1">
                                  <a:latin typeface="Cambria Math" panose="02040503050406030204" pitchFamily="18" charset="0"/>
                                </a:rPr>
                              </m:ctrlPr>
                            </m:sSubSupPr>
                            <m:e>
                              <m:r>
                                <a:rPr lang="es-ES" i="1">
                                  <a:latin typeface="Cambria Math" panose="02040503050406030204" pitchFamily="18" charset="0"/>
                                </a:rPr>
                                <m:t>𝑉</m:t>
                              </m:r>
                            </m:e>
                            <m:sub>
                              <m:r>
                                <a:rPr lang="es-ES" i="0">
                                  <a:latin typeface="Cambria Math" panose="02040503050406030204" pitchFamily="18" charset="0"/>
                                </a:rPr>
                                <m:t>1</m:t>
                              </m:r>
                            </m:sub>
                            <m:sup>
                              <m:r>
                                <a:rPr lang="es-ES" i="0">
                                  <a:latin typeface="Cambria Math" panose="02040503050406030204" pitchFamily="18" charset="0"/>
                                </a:rPr>
                                <m:t>2</m:t>
                              </m:r>
                            </m:sup>
                          </m:sSubSup>
                        </m:num>
                        <m:den>
                          <m:r>
                            <a:rPr lang="es-ES" i="0">
                              <a:latin typeface="Cambria Math" panose="02040503050406030204" pitchFamily="18" charset="0"/>
                            </a:rPr>
                            <m:t>2</m:t>
                          </m:r>
                          <m:r>
                            <a:rPr lang="es-ES" i="1">
                              <a:latin typeface="Cambria Math" panose="02040503050406030204" pitchFamily="18" charset="0"/>
                            </a:rPr>
                            <m:t>𝑔</m:t>
                          </m:r>
                        </m:den>
                      </m:f>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𝑃</m:t>
                              </m:r>
                            </m:e>
                            <m:sub>
                              <m:r>
                                <a:rPr lang="es-ES" i="0">
                                  <a:latin typeface="Cambria Math" panose="02040503050406030204" pitchFamily="18" charset="0"/>
                                </a:rPr>
                                <m:t>1</m:t>
                              </m:r>
                            </m:sub>
                          </m:sSub>
                        </m:num>
                        <m:den>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𝑎𝑔𝑢𝑎</m:t>
                              </m:r>
                            </m:sub>
                          </m:sSub>
                          <m:r>
                            <a:rPr lang="es-ES" i="0">
                              <a:latin typeface="Cambria Math" panose="02040503050406030204" pitchFamily="18" charset="0"/>
                            </a:rPr>
                            <m:t>∙</m:t>
                          </m:r>
                          <m:r>
                            <a:rPr lang="es-ES" i="1">
                              <a:latin typeface="Cambria Math" panose="02040503050406030204" pitchFamily="18" charset="0"/>
                            </a:rPr>
                            <m:t>𝑔</m:t>
                          </m:r>
                        </m:den>
                      </m:f>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h</m:t>
                          </m:r>
                        </m:e>
                        <m:sub>
                          <m:r>
                            <a:rPr lang="es-ES" i="0">
                              <a:latin typeface="Cambria Math" panose="02040503050406030204" pitchFamily="18" charset="0"/>
                            </a:rPr>
                            <m:t>1</m:t>
                          </m:r>
                        </m:sub>
                      </m:sSub>
                      <m:r>
                        <a:rPr lang="es-ES" i="0">
                          <a:latin typeface="Cambria Math" panose="02040503050406030204" pitchFamily="18" charset="0"/>
                        </a:rPr>
                        <m:t>= </m:t>
                      </m:r>
                      <m:f>
                        <m:fPr>
                          <m:ctrlPr>
                            <a:rPr lang="es-ES" i="1">
                              <a:latin typeface="Cambria Math" panose="02040503050406030204" pitchFamily="18" charset="0"/>
                            </a:rPr>
                          </m:ctrlPr>
                        </m:fPr>
                        <m:num>
                          <m:sSubSup>
                            <m:sSubSupPr>
                              <m:ctrlPr>
                                <a:rPr lang="es-ES" i="1">
                                  <a:latin typeface="Cambria Math" panose="02040503050406030204" pitchFamily="18" charset="0"/>
                                </a:rPr>
                              </m:ctrlPr>
                            </m:sSubSupPr>
                            <m:e>
                              <m:r>
                                <a:rPr lang="es-ES" i="1">
                                  <a:latin typeface="Cambria Math" panose="02040503050406030204" pitchFamily="18" charset="0"/>
                                </a:rPr>
                                <m:t>𝑉</m:t>
                              </m:r>
                            </m:e>
                            <m:sub>
                              <m:r>
                                <a:rPr lang="es-ES" i="0">
                                  <a:latin typeface="Cambria Math" panose="02040503050406030204" pitchFamily="18" charset="0"/>
                                </a:rPr>
                                <m:t>2</m:t>
                              </m:r>
                            </m:sub>
                            <m:sup>
                              <m:r>
                                <a:rPr lang="es-ES" i="0">
                                  <a:latin typeface="Cambria Math" panose="02040503050406030204" pitchFamily="18" charset="0"/>
                                </a:rPr>
                                <m:t>2</m:t>
                              </m:r>
                            </m:sup>
                          </m:sSubSup>
                        </m:num>
                        <m:den>
                          <m:r>
                            <a:rPr lang="es-ES" i="0">
                              <a:latin typeface="Cambria Math" panose="02040503050406030204" pitchFamily="18" charset="0"/>
                            </a:rPr>
                            <m:t>2</m:t>
                          </m:r>
                          <m:r>
                            <a:rPr lang="es-ES" i="1">
                              <a:latin typeface="Cambria Math" panose="02040503050406030204" pitchFamily="18" charset="0"/>
                            </a:rPr>
                            <m:t>𝑔</m:t>
                          </m:r>
                        </m:den>
                      </m:f>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𝑃</m:t>
                              </m:r>
                            </m:e>
                            <m:sub>
                              <m:r>
                                <a:rPr lang="es-ES" i="0">
                                  <a:latin typeface="Cambria Math" panose="02040503050406030204" pitchFamily="18" charset="0"/>
                                </a:rPr>
                                <m:t>2</m:t>
                              </m:r>
                            </m:sub>
                          </m:sSub>
                        </m:num>
                        <m:den>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𝑎𝑔𝑢𝑎</m:t>
                              </m:r>
                            </m:sub>
                          </m:sSub>
                          <m:r>
                            <a:rPr lang="es-ES" i="0">
                              <a:latin typeface="Cambria Math" panose="02040503050406030204" pitchFamily="18" charset="0"/>
                            </a:rPr>
                            <m:t>∙</m:t>
                          </m:r>
                          <m:r>
                            <a:rPr lang="es-ES" i="1">
                              <a:latin typeface="Cambria Math" panose="02040503050406030204" pitchFamily="18" charset="0"/>
                            </a:rPr>
                            <m:t>𝑔</m:t>
                          </m:r>
                        </m:den>
                      </m:f>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h</m:t>
                          </m:r>
                        </m:e>
                        <m:sub>
                          <m:r>
                            <a:rPr lang="es-ES" i="0">
                              <a:latin typeface="Cambria Math" panose="02040503050406030204" pitchFamily="18" charset="0"/>
                            </a:rPr>
                            <m:t>2</m:t>
                          </m:r>
                        </m:sub>
                      </m:sSub>
                    </m:oMath>
                  </m:oMathPara>
                </a14:m>
                <a:endParaRPr lang="es-ES" dirty="0"/>
              </a:p>
            </p:txBody>
          </p:sp>
        </mc:Choice>
        <mc:Fallback xmlns="">
          <p:sp>
            <p:nvSpPr>
              <p:cNvPr id="11" name="Rectángulo 10"/>
              <p:cNvSpPr>
                <a:spLocks noRot="1" noChangeAspect="1" noMove="1" noResize="1" noEditPoints="1" noAdjustHandles="1" noChangeArrowheads="1" noChangeShapeType="1" noTextEdit="1"/>
              </p:cNvSpPr>
              <p:nvPr/>
            </p:nvSpPr>
            <p:spPr>
              <a:xfrm>
                <a:off x="6224330" y="4253759"/>
                <a:ext cx="4463530" cy="730906"/>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0033535" y="3363901"/>
                <a:ext cx="12388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a:latin typeface="Cambria Math" panose="02040503050406030204" pitchFamily="18" charset="0"/>
                                </a:rPr>
                                <m:t> </m:t>
                              </m:r>
                              <m:r>
                                <a:rPr lang="es-ES" i="0">
                                  <a:latin typeface="Cambria Math" panose="02040503050406030204" pitchFamily="18" charset="0"/>
                                </a:rPr>
                                <m:t> </m:t>
                              </m:r>
                              <m:r>
                                <a:rPr lang="es-ES" i="1">
                                  <a:latin typeface="Cambria Math" panose="02040503050406030204" pitchFamily="18" charset="0"/>
                                </a:rPr>
                                <m:t>𝑚</m:t>
                              </m:r>
                            </m:e>
                            <m:sub>
                              <m:r>
                                <a:rPr lang="es-ES" i="0">
                                  <a:latin typeface="Cambria Math" panose="02040503050406030204" pitchFamily="18" charset="0"/>
                                </a:rPr>
                                <m:t>1</m:t>
                              </m:r>
                            </m:sub>
                          </m:sSub>
                        </m:e>
                      </m:acc>
                      <m:r>
                        <a:rPr lang="es-ES" i="0">
                          <a:latin typeface="Cambria Math" panose="02040503050406030204" pitchFamily="18" charset="0"/>
                        </a:rPr>
                        <m:t>=</m:t>
                      </m:r>
                      <m:acc>
                        <m:accPr>
                          <m:chr m:val="̇"/>
                          <m:ctrlPr>
                            <a:rPr lang="es-ES" i="1">
                              <a:latin typeface="Cambria Math" panose="02040503050406030204" pitchFamily="18" charset="0"/>
                            </a:rPr>
                          </m:ctrlPr>
                        </m:accPr>
                        <m:e>
                          <m:sSub>
                            <m:sSubPr>
                              <m:ctrlPr>
                                <a:rPr lang="es-ES" i="1">
                                  <a:latin typeface="Cambria Math" panose="02040503050406030204" pitchFamily="18" charset="0"/>
                                </a:rPr>
                              </m:ctrlPr>
                            </m:sSubPr>
                            <m:e>
                              <m:r>
                                <a:rPr lang="es-ES" i="1">
                                  <a:latin typeface="Cambria Math" panose="02040503050406030204" pitchFamily="18" charset="0"/>
                                </a:rPr>
                                <m:t>𝑚</m:t>
                              </m:r>
                            </m:e>
                            <m:sub>
                              <m:r>
                                <a:rPr lang="es-ES" i="0">
                                  <a:latin typeface="Cambria Math" panose="02040503050406030204" pitchFamily="18" charset="0"/>
                                </a:rPr>
                                <m:t>2</m:t>
                              </m:r>
                            </m:sub>
                          </m:sSub>
                        </m:e>
                      </m:acc>
                    </m:oMath>
                  </m:oMathPara>
                </a14:m>
                <a:endParaRPr lang="es-ES" dirty="0"/>
              </a:p>
            </p:txBody>
          </p:sp>
        </mc:Choice>
        <mc:Fallback xmlns="">
          <p:sp>
            <p:nvSpPr>
              <p:cNvPr id="12" name="Rectángulo 11"/>
              <p:cNvSpPr>
                <a:spLocks noRot="1" noChangeAspect="1" noMove="1" noResize="1" noEditPoints="1" noAdjustHandles="1" noChangeArrowheads="1" noChangeShapeType="1" noTextEdit="1"/>
              </p:cNvSpPr>
              <p:nvPr/>
            </p:nvSpPr>
            <p:spPr>
              <a:xfrm>
                <a:off x="10033535" y="3363901"/>
                <a:ext cx="1238801" cy="369332"/>
              </a:xfrm>
              <a:prstGeom prst="rect">
                <a:avLst/>
              </a:prstGeom>
              <a:blipFill rotWithShape="0">
                <a:blip r:embed="rId7"/>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52590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Marcador de contenido 7"/>
              <p:cNvGraphicFramePr>
                <a:graphicFrameLocks noGrp="1"/>
              </p:cNvGraphicFramePr>
              <p:nvPr>
                <p:ph idx="1"/>
                <p:extLst>
                  <p:ext uri="{D42A27DB-BD31-4B8C-83A1-F6EECF244321}">
                    <p14:modId xmlns:p14="http://schemas.microsoft.com/office/powerpoint/2010/main" val="1399999679"/>
                  </p:ext>
                </p:extLst>
              </p:nvPr>
            </p:nvGraphicFramePr>
            <p:xfrm>
              <a:off x="4636394" y="1419035"/>
              <a:ext cx="7172148" cy="2515727"/>
            </p:xfrm>
            <a:graphic>
              <a:graphicData uri="http://schemas.openxmlformats.org/drawingml/2006/table">
                <a:tbl>
                  <a:tblPr firstRow="1" firstCol="1" bandRow="1">
                    <a:tableStyleId>{5C22544A-7EE6-4342-B048-85BDC9FD1C3A}</a:tableStyleId>
                  </a:tblPr>
                  <a:tblGrid>
                    <a:gridCol w="1635617">
                      <a:extLst>
                        <a:ext uri="{9D8B030D-6E8A-4147-A177-3AD203B41FA5}">
                          <a16:colId xmlns:a16="http://schemas.microsoft.com/office/drawing/2014/main" val="20000"/>
                        </a:ext>
                      </a:extLst>
                    </a:gridCol>
                    <a:gridCol w="1185629">
                      <a:extLst>
                        <a:ext uri="{9D8B030D-6E8A-4147-A177-3AD203B41FA5}">
                          <a16:colId xmlns:a16="http://schemas.microsoft.com/office/drawing/2014/main" val="20001"/>
                        </a:ext>
                      </a:extLst>
                    </a:gridCol>
                    <a:gridCol w="1410623">
                      <a:extLst>
                        <a:ext uri="{9D8B030D-6E8A-4147-A177-3AD203B41FA5}">
                          <a16:colId xmlns:a16="http://schemas.microsoft.com/office/drawing/2014/main" val="20002"/>
                        </a:ext>
                      </a:extLst>
                    </a:gridCol>
                    <a:gridCol w="1410623">
                      <a:extLst>
                        <a:ext uri="{9D8B030D-6E8A-4147-A177-3AD203B41FA5}">
                          <a16:colId xmlns:a16="http://schemas.microsoft.com/office/drawing/2014/main" val="20003"/>
                        </a:ext>
                      </a:extLst>
                    </a:gridCol>
                    <a:gridCol w="1529656">
                      <a:extLst>
                        <a:ext uri="{9D8B030D-6E8A-4147-A177-3AD203B41FA5}">
                          <a16:colId xmlns:a16="http://schemas.microsoft.com/office/drawing/2014/main" val="20004"/>
                        </a:ext>
                      </a:extLst>
                    </a:gridCol>
                  </a:tblGrid>
                  <a:tr h="521457">
                    <a:tc>
                      <a:txBody>
                        <a:bodyPr/>
                        <a:lstStyle/>
                        <a:p>
                          <a:pPr algn="ctr">
                            <a:lnSpc>
                              <a:spcPct val="150000"/>
                            </a:lnSpc>
                            <a:spcAft>
                              <a:spcPts val="0"/>
                            </a:spcAft>
                          </a:pPr>
                          <a:r>
                            <a:rPr lang="en-US" sz="1800" dirty="0">
                              <a:effectLst/>
                            </a:rPr>
                            <a:t>Caudal </a:t>
                          </a:r>
                          <a14:m>
                            <m:oMath xmlns:m="http://schemas.openxmlformats.org/officeDocument/2006/math">
                              <m:d>
                                <m:dPr>
                                  <m:ctrlPr>
                                    <a:rPr lang="es-ES" sz="1800" i="1">
                                      <a:effectLst/>
                                      <a:latin typeface="Cambria Math" panose="02040503050406030204" pitchFamily="18" charset="0"/>
                                    </a:rPr>
                                  </m:ctrlPr>
                                </m:dPr>
                                <m:e>
                                  <m:sSup>
                                    <m:sSupPr>
                                      <m:ctrlPr>
                                        <a:rPr lang="es-ES" sz="1800" i="1">
                                          <a:effectLst/>
                                          <a:latin typeface="Cambria Math" panose="02040503050406030204" pitchFamily="18" charset="0"/>
                                        </a:rPr>
                                      </m:ctrlPr>
                                    </m:sSupPr>
                                    <m:e>
                                      <m:r>
                                        <a:rPr lang="es-ES" sz="1800">
                                          <a:effectLst/>
                                          <a:latin typeface="Cambria Math" panose="02040503050406030204" pitchFamily="18" charset="0"/>
                                        </a:rPr>
                                        <m:t>𝒎</m:t>
                                      </m:r>
                                    </m:e>
                                    <m:sup>
                                      <m:r>
                                        <a:rPr lang="es-ES" sz="1800">
                                          <a:effectLst/>
                                          <a:latin typeface="Cambria Math" panose="02040503050406030204" pitchFamily="18" charset="0"/>
                                        </a:rPr>
                                        <m:t>𝟑</m:t>
                                      </m:r>
                                    </m:sup>
                                  </m:sSup>
                                  <m:r>
                                    <a:rPr lang="es-ES" sz="1800">
                                      <a:effectLst/>
                                      <a:latin typeface="Cambria Math" panose="02040503050406030204" pitchFamily="18" charset="0"/>
                                    </a:rPr>
                                    <m:t>/</m:t>
                                  </m:r>
                                  <m:r>
                                    <a:rPr lang="es-ES" sz="1800">
                                      <a:effectLst/>
                                      <a:latin typeface="Cambria Math" panose="02040503050406030204" pitchFamily="18" charset="0"/>
                                    </a:rPr>
                                    <m:t>𝒔</m:t>
                                  </m:r>
                                </m:e>
                              </m:d>
                            </m:oMath>
                          </a14:m>
                          <a:r>
                            <a:rPr lang="es-ES" sz="1800" dirty="0">
                              <a:effectLst/>
                            </a:rPr>
                            <a:t> </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P1 </a:t>
                          </a:r>
                          <a14:m>
                            <m:oMath xmlns:m="http://schemas.openxmlformats.org/officeDocument/2006/math">
                              <m:d>
                                <m:dPr>
                                  <m:ctrlPr>
                                    <a:rPr lang="es-ES" sz="1800" i="1">
                                      <a:effectLst/>
                                      <a:latin typeface="Cambria Math" panose="02040503050406030204" pitchFamily="18" charset="0"/>
                                    </a:rPr>
                                  </m:ctrlPr>
                                </m:dPr>
                                <m:e>
                                  <m:r>
                                    <a:rPr lang="es-ES" sz="1800">
                                      <a:effectLst/>
                                      <a:latin typeface="Cambria Math" panose="02040503050406030204" pitchFamily="18" charset="0"/>
                                    </a:rPr>
                                    <m:t>𝑷𝒂</m:t>
                                  </m:r>
                                </m:e>
                              </m:d>
                            </m:oMath>
                          </a14:m>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P2 </a:t>
                          </a:r>
                          <a14:m>
                            <m:oMath xmlns:m="http://schemas.openxmlformats.org/officeDocument/2006/math">
                              <m:d>
                                <m:dPr>
                                  <m:ctrlPr>
                                    <a:rPr lang="es-ES" sz="1800" i="1">
                                      <a:effectLst/>
                                      <a:latin typeface="Cambria Math" panose="02040503050406030204" pitchFamily="18" charset="0"/>
                                    </a:rPr>
                                  </m:ctrlPr>
                                </m:dPr>
                                <m:e>
                                  <m:r>
                                    <a:rPr lang="es-ES" sz="1800">
                                      <a:effectLst/>
                                      <a:latin typeface="Cambria Math" panose="02040503050406030204" pitchFamily="18" charset="0"/>
                                    </a:rPr>
                                    <m:t>𝑷𝒂</m:t>
                                  </m:r>
                                </m:e>
                              </m:d>
                            </m:oMath>
                          </a14:m>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P3 </a:t>
                          </a:r>
                          <a14:m>
                            <m:oMath xmlns:m="http://schemas.openxmlformats.org/officeDocument/2006/math">
                              <m:d>
                                <m:dPr>
                                  <m:ctrlPr>
                                    <a:rPr lang="es-ES" sz="1800" i="1">
                                      <a:effectLst/>
                                      <a:latin typeface="Cambria Math" panose="02040503050406030204" pitchFamily="18" charset="0"/>
                                    </a:rPr>
                                  </m:ctrlPr>
                                </m:dPr>
                                <m:e>
                                  <m:r>
                                    <a:rPr lang="es-ES" sz="1800">
                                      <a:effectLst/>
                                      <a:latin typeface="Cambria Math" panose="02040503050406030204" pitchFamily="18" charset="0"/>
                                    </a:rPr>
                                    <m:t>𝑷𝒂</m:t>
                                  </m:r>
                                </m:e>
                              </m:d>
                            </m:oMath>
                          </a14:m>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800">
                                    <a:effectLst/>
                                    <a:latin typeface="Cambria Math" panose="02040503050406030204" pitchFamily="18" charset="0"/>
                                  </a:rPr>
                                  <m:t>𝝈</m:t>
                                </m:r>
                              </m:oMath>
                            </m:oMathPara>
                          </a14:m>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398854">
                    <a:tc>
                      <a:txBody>
                        <a:bodyPr/>
                        <a:lstStyle/>
                        <a:p>
                          <a:pPr algn="ctr">
                            <a:lnSpc>
                              <a:spcPct val="150000"/>
                            </a:lnSpc>
                            <a:spcAft>
                              <a:spcPts val="0"/>
                            </a:spcAft>
                          </a:pPr>
                          <a:r>
                            <a:rPr lang="es-ES" sz="1800">
                              <a:effectLst/>
                            </a:rPr>
                            <a:t>0,00034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100000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-67727,6</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17236,9</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0,47</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398854">
                    <a:tc>
                      <a:txBody>
                        <a:bodyPr/>
                        <a:lstStyle/>
                        <a:p>
                          <a:pPr algn="ctr">
                            <a:lnSpc>
                              <a:spcPct val="150000"/>
                            </a:lnSpc>
                            <a:spcAft>
                              <a:spcPts val="0"/>
                            </a:spcAft>
                          </a:pPr>
                          <a:r>
                            <a:rPr lang="es-ES" sz="1800">
                              <a:effectLst/>
                            </a:rPr>
                            <a:t>0,0004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160000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-64341,2</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13789,5</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0,32</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398854">
                    <a:tc>
                      <a:txBody>
                        <a:bodyPr/>
                        <a:lstStyle/>
                        <a:p>
                          <a:pPr algn="ctr">
                            <a:lnSpc>
                              <a:spcPct val="150000"/>
                            </a:lnSpc>
                            <a:spcAft>
                              <a:spcPts val="0"/>
                            </a:spcAft>
                          </a:pPr>
                          <a:r>
                            <a:rPr lang="es-ES" sz="1800">
                              <a:effectLst/>
                            </a:rPr>
                            <a:t>0,00043</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200000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-66034,4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-3447,38</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0,29</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398854">
                    <a:tc>
                      <a:txBody>
                        <a:bodyPr/>
                        <a:lstStyle/>
                        <a:p>
                          <a:pPr algn="ctr">
                            <a:lnSpc>
                              <a:spcPct val="150000"/>
                            </a:lnSpc>
                            <a:spcAft>
                              <a:spcPts val="0"/>
                            </a:spcAft>
                          </a:pPr>
                          <a:r>
                            <a:rPr lang="es-ES" sz="1800">
                              <a:effectLst/>
                            </a:rPr>
                            <a:t>0,000466</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260000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-64341,2</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-6894,76</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0,24</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398854">
                    <a:tc>
                      <a:txBody>
                        <a:bodyPr/>
                        <a:lstStyle/>
                        <a:p>
                          <a:pPr algn="ctr">
                            <a:lnSpc>
                              <a:spcPct val="150000"/>
                            </a:lnSpc>
                            <a:spcAft>
                              <a:spcPts val="0"/>
                            </a:spcAft>
                          </a:pPr>
                          <a:r>
                            <a:rPr lang="es-ES" sz="1800">
                              <a:effectLst/>
                            </a:rPr>
                            <a:t>0,0005</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300000</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-70000</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-6894,76</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0,22</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bl>
              </a:graphicData>
            </a:graphic>
          </p:graphicFrame>
        </mc:Choice>
        <mc:Fallback xmlns="">
          <p:graphicFrame>
            <p:nvGraphicFramePr>
              <p:cNvPr id="8" name="Marcador de contenido 7"/>
              <p:cNvGraphicFramePr>
                <a:graphicFrameLocks noGrp="1"/>
              </p:cNvGraphicFramePr>
              <p:nvPr>
                <p:ph idx="1"/>
                <p:extLst>
                  <p:ext uri="{D42A27DB-BD31-4B8C-83A1-F6EECF244321}">
                    <p14:modId xmlns:p14="http://schemas.microsoft.com/office/powerpoint/2010/main" val="1399999679"/>
                  </p:ext>
                </p:extLst>
              </p:nvPr>
            </p:nvGraphicFramePr>
            <p:xfrm>
              <a:off x="4636394" y="1419035"/>
              <a:ext cx="7172148" cy="2578857"/>
            </p:xfrm>
            <a:graphic>
              <a:graphicData uri="http://schemas.openxmlformats.org/drawingml/2006/table">
                <a:tbl>
                  <a:tblPr firstRow="1" firstCol="1" bandRow="1">
                    <a:tableStyleId>{5C22544A-7EE6-4342-B048-85BDC9FD1C3A}</a:tableStyleId>
                  </a:tblPr>
                  <a:tblGrid>
                    <a:gridCol w="1635617"/>
                    <a:gridCol w="1185629"/>
                    <a:gridCol w="1410623"/>
                    <a:gridCol w="1410623"/>
                    <a:gridCol w="1529656"/>
                  </a:tblGrid>
                  <a:tr h="521457">
                    <a:tc>
                      <a:txBody>
                        <a:bodyPr/>
                        <a:lstStyle/>
                        <a:p>
                          <a:endParaRPr lang="es-ES"/>
                        </a:p>
                      </a:txBody>
                      <a:tcPr marL="44450" marR="44450" marT="0" marB="0" anchor="b">
                        <a:blipFill rotWithShape="0">
                          <a:blip r:embed="rId2"/>
                          <a:stretch>
                            <a:fillRect l="-372" t="-1163" r="-339405" b="-420930"/>
                          </a:stretch>
                        </a:blipFill>
                      </a:tcPr>
                    </a:tc>
                    <a:tc>
                      <a:txBody>
                        <a:bodyPr/>
                        <a:lstStyle/>
                        <a:p>
                          <a:endParaRPr lang="es-ES"/>
                        </a:p>
                      </a:txBody>
                      <a:tcPr marL="44450" marR="44450" marT="0" marB="0" anchor="b">
                        <a:blipFill rotWithShape="0">
                          <a:blip r:embed="rId2"/>
                          <a:stretch>
                            <a:fillRect l="-139175" t="-1163" r="-370619" b="-420930"/>
                          </a:stretch>
                        </a:blipFill>
                      </a:tcPr>
                    </a:tc>
                    <a:tc>
                      <a:txBody>
                        <a:bodyPr/>
                        <a:lstStyle/>
                        <a:p>
                          <a:endParaRPr lang="es-ES"/>
                        </a:p>
                      </a:txBody>
                      <a:tcPr marL="44450" marR="44450" marT="0" marB="0" anchor="b">
                        <a:blipFill rotWithShape="0">
                          <a:blip r:embed="rId2"/>
                          <a:stretch>
                            <a:fillRect l="-200000" t="-1163" r="-209914" b="-420930"/>
                          </a:stretch>
                        </a:blipFill>
                      </a:tcPr>
                    </a:tc>
                    <a:tc>
                      <a:txBody>
                        <a:bodyPr/>
                        <a:lstStyle/>
                        <a:p>
                          <a:endParaRPr lang="es-ES"/>
                        </a:p>
                      </a:txBody>
                      <a:tcPr marL="44450" marR="44450" marT="0" marB="0" anchor="b">
                        <a:blipFill rotWithShape="0">
                          <a:blip r:embed="rId2"/>
                          <a:stretch>
                            <a:fillRect l="-300000" t="-1163" r="-109914" b="-420930"/>
                          </a:stretch>
                        </a:blipFill>
                      </a:tcPr>
                    </a:tc>
                    <a:tc>
                      <a:txBody>
                        <a:bodyPr/>
                        <a:lstStyle/>
                        <a:p>
                          <a:endParaRPr lang="es-ES"/>
                        </a:p>
                      </a:txBody>
                      <a:tcPr marL="44450" marR="44450" marT="0" marB="0" anchor="b">
                        <a:blipFill rotWithShape="0">
                          <a:blip r:embed="rId2"/>
                          <a:stretch>
                            <a:fillRect l="-369721" t="-1163" r="-1594" b="-420930"/>
                          </a:stretch>
                        </a:blipFill>
                      </a:tcPr>
                    </a:tc>
                  </a:tr>
                  <a:tr h="411480">
                    <a:tc>
                      <a:txBody>
                        <a:bodyPr/>
                        <a:lstStyle/>
                        <a:p>
                          <a:pPr algn="ctr">
                            <a:lnSpc>
                              <a:spcPct val="150000"/>
                            </a:lnSpc>
                            <a:spcAft>
                              <a:spcPts val="0"/>
                            </a:spcAft>
                          </a:pPr>
                          <a:r>
                            <a:rPr lang="es-ES" sz="1800">
                              <a:effectLst/>
                            </a:rPr>
                            <a:t>0,00034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100000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-67727,6</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17236,9</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0,47</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r>
                  <a:tr h="411480">
                    <a:tc>
                      <a:txBody>
                        <a:bodyPr/>
                        <a:lstStyle/>
                        <a:p>
                          <a:pPr algn="ctr">
                            <a:lnSpc>
                              <a:spcPct val="150000"/>
                            </a:lnSpc>
                            <a:spcAft>
                              <a:spcPts val="0"/>
                            </a:spcAft>
                          </a:pPr>
                          <a:r>
                            <a:rPr lang="es-ES" sz="1800">
                              <a:effectLst/>
                            </a:rPr>
                            <a:t>0,0004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160000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-64341,2</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13789,5</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0,32</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r>
                  <a:tr h="411480">
                    <a:tc>
                      <a:txBody>
                        <a:bodyPr/>
                        <a:lstStyle/>
                        <a:p>
                          <a:pPr algn="ctr">
                            <a:lnSpc>
                              <a:spcPct val="150000"/>
                            </a:lnSpc>
                            <a:spcAft>
                              <a:spcPts val="0"/>
                            </a:spcAft>
                          </a:pPr>
                          <a:r>
                            <a:rPr lang="es-ES" sz="1800">
                              <a:effectLst/>
                            </a:rPr>
                            <a:t>0,00043</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200000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-66034,4</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-3447,38</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0,29</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r>
                  <a:tr h="411480">
                    <a:tc>
                      <a:txBody>
                        <a:bodyPr/>
                        <a:lstStyle/>
                        <a:p>
                          <a:pPr algn="ctr">
                            <a:lnSpc>
                              <a:spcPct val="150000"/>
                            </a:lnSpc>
                            <a:spcAft>
                              <a:spcPts val="0"/>
                            </a:spcAft>
                          </a:pPr>
                          <a:r>
                            <a:rPr lang="es-ES" sz="1800">
                              <a:effectLst/>
                            </a:rPr>
                            <a:t>0,000466</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260000</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-64341,2</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-6894,76</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0,24</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r>
                  <a:tr h="411480">
                    <a:tc>
                      <a:txBody>
                        <a:bodyPr/>
                        <a:lstStyle/>
                        <a:p>
                          <a:pPr algn="ctr">
                            <a:lnSpc>
                              <a:spcPct val="150000"/>
                            </a:lnSpc>
                            <a:spcAft>
                              <a:spcPts val="0"/>
                            </a:spcAft>
                          </a:pPr>
                          <a:r>
                            <a:rPr lang="es-ES" sz="1800">
                              <a:effectLst/>
                            </a:rPr>
                            <a:t>0,0005</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300000</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-70000</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a:effectLst/>
                            </a:rPr>
                            <a:t>-6894,76</a:t>
                          </a:r>
                          <a:endParaRPr lang="es-ES"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S" sz="1800" dirty="0">
                              <a:effectLst/>
                            </a:rPr>
                            <a:t>0,22</a:t>
                          </a:r>
                          <a:endParaRPr lang="es-E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r>
                </a:tbl>
              </a:graphicData>
            </a:graphic>
          </p:graphicFrame>
        </mc:Fallback>
      </mc:AlternateContent>
      <p:sp>
        <p:nvSpPr>
          <p:cNvPr id="3" name="Título 2"/>
          <p:cNvSpPr>
            <a:spLocks noGrp="1"/>
          </p:cNvSpPr>
          <p:nvPr>
            <p:ph type="title"/>
          </p:nvPr>
        </p:nvSpPr>
        <p:spPr>
          <a:xfrm>
            <a:off x="1386436" y="262094"/>
            <a:ext cx="9450812" cy="1156941"/>
          </a:xfrm>
        </p:spPr>
        <p:txBody>
          <a:bodyPr/>
          <a:lstStyle/>
          <a:p>
            <a:r>
              <a:rPr lang="es-ES" b="1" dirty="0"/>
              <a:t>Experimento del comportamiento físico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14</a:t>
            </a:fld>
            <a:endParaRPr lang="es-419" dirty="0"/>
          </a:p>
        </p:txBody>
      </p:sp>
      <p:pic>
        <p:nvPicPr>
          <p:cNvPr id="5" name="Imagen 4"/>
          <p:cNvPicPr>
            <a:picLocks noChangeAspect="1"/>
          </p:cNvPicPr>
          <p:nvPr/>
        </p:nvPicPr>
        <p:blipFill>
          <a:blip r:embed="rId3"/>
          <a:stretch>
            <a:fillRect/>
          </a:stretch>
        </p:blipFill>
        <p:spPr>
          <a:xfrm>
            <a:off x="494117" y="1419035"/>
            <a:ext cx="3566374" cy="2618501"/>
          </a:xfrm>
          <a:prstGeom prst="rect">
            <a:avLst/>
          </a:prstGeom>
        </p:spPr>
      </p:pic>
      <p:pic>
        <p:nvPicPr>
          <p:cNvPr id="6" name="Imagen 5"/>
          <p:cNvPicPr>
            <a:picLocks noChangeAspect="1"/>
          </p:cNvPicPr>
          <p:nvPr/>
        </p:nvPicPr>
        <p:blipFill>
          <a:blip r:embed="rId4"/>
          <a:stretch>
            <a:fillRect/>
          </a:stretch>
        </p:blipFill>
        <p:spPr>
          <a:xfrm>
            <a:off x="901624" y="4155875"/>
            <a:ext cx="2751359" cy="2313882"/>
          </a:xfrm>
          <a:prstGeom prst="rect">
            <a:avLst/>
          </a:prstGeom>
        </p:spPr>
      </p:pic>
      <p:pic>
        <p:nvPicPr>
          <p:cNvPr id="9" name="Imagen 8"/>
          <p:cNvPicPr>
            <a:picLocks noChangeAspect="1"/>
          </p:cNvPicPr>
          <p:nvPr/>
        </p:nvPicPr>
        <p:blipFill>
          <a:blip r:embed="rId5"/>
          <a:stretch>
            <a:fillRect/>
          </a:stretch>
        </p:blipFill>
        <p:spPr>
          <a:xfrm>
            <a:off x="6893810" y="4308215"/>
            <a:ext cx="3566900" cy="2009203"/>
          </a:xfrm>
          <a:prstGeom prst="rect">
            <a:avLst/>
          </a:prstGeom>
        </p:spPr>
      </p:pic>
    </p:spTree>
    <p:extLst>
      <p:ext uri="{BB962C8B-B14F-4D97-AF65-F5344CB8AC3E}">
        <p14:creationId xmlns:p14="http://schemas.microsoft.com/office/powerpoint/2010/main" val="363552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b="1" dirty="0"/>
              <a:t>Dinámica básica de la cavitación de burbujas de viaje</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15</a:t>
            </a:fld>
            <a:endParaRPr lang="es-419" dirty="0"/>
          </a:p>
        </p:txBody>
      </p:sp>
      <p:pic>
        <p:nvPicPr>
          <p:cNvPr id="7" name="vid6">
            <a:hlinkClick r:id="" action="ppaction://media"/>
          </p:cNvPr>
          <p:cNvPicPr>
            <a:picLocks noGrp="1" noChangeAspect="1"/>
          </p:cNvPicPr>
          <p:nvPr>
            <p:ph idx="1"/>
            <a:videoFile r:link="rId1"/>
            <p:extLst>
              <p:ext uri="{DAA4B4D4-6D71-4841-9C94-3DE7FCFB9230}">
                <p14:media xmlns:p14="http://schemas.microsoft.com/office/powerpoint/2010/main" r:embed="rId2">
                  <p14:trim st="5169"/>
                </p14:media>
              </p:ext>
            </p:extLst>
          </p:nvPr>
        </p:nvPicPr>
        <p:blipFill>
          <a:blip r:embed="rId4"/>
          <a:stretch>
            <a:fillRect/>
          </a:stretch>
        </p:blipFill>
        <p:spPr>
          <a:xfrm>
            <a:off x="2614613" y="1825625"/>
            <a:ext cx="6962775" cy="4351338"/>
          </a:xfrm>
        </p:spPr>
      </p:pic>
    </p:spTree>
    <p:extLst>
      <p:ext uri="{BB962C8B-B14F-4D97-AF65-F5344CB8AC3E}">
        <p14:creationId xmlns:p14="http://schemas.microsoft.com/office/powerpoint/2010/main" val="515324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ES" b="1" dirty="0"/>
              <a:t>Mecanismos de desprendimiento de las cavidades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16</a:t>
            </a:fld>
            <a:endParaRPr lang="es-419" dirty="0"/>
          </a:p>
        </p:txBody>
      </p:sp>
      <p:graphicFrame>
        <p:nvGraphicFramePr>
          <p:cNvPr id="8" name="Diagrama 7"/>
          <p:cNvGraphicFramePr/>
          <p:nvPr>
            <p:extLst>
              <p:ext uri="{D42A27DB-BD31-4B8C-83A1-F6EECF244321}">
                <p14:modId xmlns:p14="http://schemas.microsoft.com/office/powerpoint/2010/main" val="2536942603"/>
              </p:ext>
            </p:extLst>
          </p:nvPr>
        </p:nvGraphicFramePr>
        <p:xfrm>
          <a:off x="0" y="1304523"/>
          <a:ext cx="4901808" cy="26714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vid7">
            <a:hlinkClick r:id="" action="ppaction://media"/>
          </p:cNvPr>
          <p:cNvPicPr>
            <a:picLocks noChangeAspect="1"/>
          </p:cNvPicPr>
          <p:nvPr>
            <a:videoFile r:link="rId1"/>
            <p:extLst>
              <p:ext uri="{DAA4B4D4-6D71-4841-9C94-3DE7FCFB9230}">
                <p14:media xmlns:p14="http://schemas.microsoft.com/office/powerpoint/2010/main" r:embed="rId2">
                  <p14:trim end="3089"/>
                </p14:media>
              </p:ext>
            </p:extLst>
          </p:nvPr>
        </p:nvPicPr>
        <p:blipFill>
          <a:blip r:embed="rId10"/>
          <a:stretch>
            <a:fillRect/>
          </a:stretch>
        </p:blipFill>
        <p:spPr>
          <a:xfrm>
            <a:off x="3883296" y="3361384"/>
            <a:ext cx="4140241" cy="3105181"/>
          </a:xfrm>
          <a:prstGeom prst="rect">
            <a:avLst/>
          </a:prstGeom>
        </p:spPr>
      </p:pic>
      <p:pic>
        <p:nvPicPr>
          <p:cNvPr id="5" name="vid6">
            <a:hlinkClick r:id="" action="ppaction://media"/>
          </p:cNvPr>
          <p:cNvPicPr>
            <a:picLocks noChangeAspect="1"/>
          </p:cNvPicPr>
          <p:nvPr>
            <a:videoFile r:link="rId1"/>
            <p:extLst>
              <p:ext uri="{DAA4B4D4-6D71-4841-9C94-3DE7FCFB9230}">
                <p14:media xmlns:p14="http://schemas.microsoft.com/office/powerpoint/2010/main" r:embed="rId3">
                  <p14:trim end="22174.3333"/>
                </p14:media>
              </p:ext>
            </p:extLst>
          </p:nvPr>
        </p:nvPicPr>
        <p:blipFill rotWithShape="1">
          <a:blip r:embed="rId11"/>
          <a:srcRect l="34595" b="14310"/>
          <a:stretch>
            <a:fillRect/>
          </a:stretch>
        </p:blipFill>
        <p:spPr>
          <a:xfrm>
            <a:off x="8422782" y="3361384"/>
            <a:ext cx="3554569" cy="2910613"/>
          </a:xfrm>
          <a:prstGeom prst="rect">
            <a:avLst/>
          </a:prstGeom>
        </p:spPr>
      </p:pic>
    </p:spTree>
    <p:extLst>
      <p:ext uri="{BB962C8B-B14F-4D97-AF65-F5344CB8AC3E}">
        <p14:creationId xmlns:p14="http://schemas.microsoft.com/office/powerpoint/2010/main" val="1824294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22041" y="184821"/>
            <a:ext cx="9450812" cy="1218975"/>
          </a:xfrm>
        </p:spPr>
        <p:txBody>
          <a:bodyPr>
            <a:normAutofit fontScale="90000"/>
          </a:bodyPr>
          <a:lstStyle/>
          <a:p>
            <a:pPr algn="ctr"/>
            <a:r>
              <a:rPr lang="es-ES" b="1" dirty="0"/>
              <a:t>Distancia recorrida por las burbujas de cavitación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17</a:t>
            </a:fld>
            <a:endParaRPr lang="es-419" dirty="0"/>
          </a:p>
        </p:txBody>
      </p:sp>
      <p:graphicFrame>
        <p:nvGraphicFramePr>
          <p:cNvPr id="5" name="Gráfico 4"/>
          <p:cNvGraphicFramePr/>
          <p:nvPr>
            <p:extLst>
              <p:ext uri="{D42A27DB-BD31-4B8C-83A1-F6EECF244321}">
                <p14:modId xmlns:p14="http://schemas.microsoft.com/office/powerpoint/2010/main" val="955667410"/>
              </p:ext>
            </p:extLst>
          </p:nvPr>
        </p:nvGraphicFramePr>
        <p:xfrm>
          <a:off x="6897710" y="2324896"/>
          <a:ext cx="4963732" cy="3210058"/>
        </p:xfrm>
        <a:graphic>
          <a:graphicData uri="http://schemas.openxmlformats.org/drawingml/2006/chart">
            <c:chart xmlns:c="http://schemas.openxmlformats.org/drawingml/2006/chart" xmlns:r="http://schemas.openxmlformats.org/officeDocument/2006/relationships" r:id="rId8"/>
          </a:graphicData>
        </a:graphic>
      </p:graphicFrame>
      <p:pic>
        <p:nvPicPr>
          <p:cNvPr id="6" name="vid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40350"/>
          <a:stretch/>
        </p:blipFill>
        <p:spPr>
          <a:xfrm>
            <a:off x="330557" y="1323526"/>
            <a:ext cx="2703587" cy="2832735"/>
          </a:xfrm>
          <a:prstGeom prst="rect">
            <a:avLst/>
          </a:prstGeom>
        </p:spPr>
      </p:pic>
      <p:pic>
        <p:nvPicPr>
          <p:cNvPr id="8" name="vid4">
            <a:hlinkClick r:id="" action="ppaction://media"/>
            <a:extLst>
              <a:ext uri="{FF2B5EF4-FFF2-40B4-BE49-F238E27FC236}">
                <a16:creationId xmlns:a16="http://schemas.microsoft.com/office/drawing/2014/main" id="{88DA6948-8434-4A2E-9EA6-B50B33E2C30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7500" b="8864"/>
          <a:stretch/>
        </p:blipFill>
        <p:spPr>
          <a:xfrm>
            <a:off x="3403704" y="1336560"/>
            <a:ext cx="2816987" cy="2567299"/>
          </a:xfrm>
          <a:prstGeom prst="rect">
            <a:avLst/>
          </a:prstGeom>
        </p:spPr>
      </p:pic>
      <p:pic>
        <p:nvPicPr>
          <p:cNvPr id="12" name="vid7">
            <a:hlinkClick r:id="" action="ppaction://media"/>
            <a:extLst>
              <a:ext uri="{FF2B5EF4-FFF2-40B4-BE49-F238E27FC236}">
                <a16:creationId xmlns:a16="http://schemas.microsoft.com/office/drawing/2014/main" id="{FC9DBB35-41F5-45B3-9BE7-94806EFA5B33}"/>
              </a:ext>
            </a:extLst>
          </p:cNvPr>
          <p:cNvPicPr>
            <a:picLocks noChangeAspect="1"/>
          </p:cNvPicPr>
          <p:nvPr>
            <a:videoFile r:link="rId5"/>
            <p:extLst>
              <p:ext uri="{DAA4B4D4-6D71-4841-9C94-3DE7FCFB9230}">
                <p14:media xmlns:p14="http://schemas.microsoft.com/office/powerpoint/2010/main" r:embed="rId6">
                  <p14:trim end="1866"/>
                </p14:media>
              </p:ext>
            </p:extLst>
          </p:nvPr>
        </p:nvPicPr>
        <p:blipFill>
          <a:blip r:embed="rId11"/>
          <a:stretch>
            <a:fillRect/>
          </a:stretch>
        </p:blipFill>
        <p:spPr>
          <a:xfrm>
            <a:off x="1619355" y="3971925"/>
            <a:ext cx="3568697" cy="2676522"/>
          </a:xfrm>
          <a:prstGeom prst="rect">
            <a:avLst/>
          </a:prstGeom>
        </p:spPr>
      </p:pic>
    </p:spTree>
    <p:extLst>
      <p:ext uri="{BB962C8B-B14F-4D97-AF65-F5344CB8AC3E}">
        <p14:creationId xmlns:p14="http://schemas.microsoft.com/office/powerpoint/2010/main" val="28699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3" fill="hold"/>
                                        <p:tgtEl>
                                          <p:spTgt spid="6"/>
                                        </p:tgtEl>
                                      </p:cBhvr>
                                    </p:cmd>
                                  </p:childTnLst>
                                </p:cTn>
                              </p:par>
                            </p:childTnLst>
                          </p:cTn>
                        </p:par>
                        <p:par>
                          <p:cTn id="7" fill="hold">
                            <p:stCondLst>
                              <p:cond delay="19833"/>
                            </p:stCondLst>
                            <p:childTnLst>
                              <p:par>
                                <p:cTn id="8" presetID="1" presetClass="mediacall" presetSubtype="0" fill="hold" nodeType="afterEffect">
                                  <p:stCondLst>
                                    <p:cond delay="0"/>
                                  </p:stCondLst>
                                  <p:childTnLst>
                                    <p:cmd type="call" cmd="playFrom(0.0)">
                                      <p:cBhvr>
                                        <p:cTn id="9" dur="28366"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video>
              <p:cMediaNode vol="80000">
                <p:cTn id="26" repeatCount="indefinite" fill="hold" display="0">
                  <p:stCondLst>
                    <p:cond delay="indefinite"/>
                  </p:stCondLst>
                </p:cTn>
                <p:tgtEl>
                  <p:spTgt spid="12"/>
                </p:tgtEl>
              </p:cMediaNode>
            </p:video>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0594" y="0"/>
            <a:ext cx="9450812" cy="1325563"/>
          </a:xfrm>
        </p:spPr>
        <p:txBody>
          <a:bodyPr/>
          <a:lstStyle/>
          <a:p>
            <a:pPr algn="ctr"/>
            <a:r>
              <a:rPr lang="es-ES" b="1" dirty="0"/>
              <a:t>Dinámica de la burbuja de cavitación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18</a:t>
            </a:fld>
            <a:endParaRPr lang="es-419" dirty="0"/>
          </a:p>
        </p:txBody>
      </p:sp>
      <p:sp>
        <p:nvSpPr>
          <p:cNvPr id="5" name="Marcador de contenido 1"/>
          <p:cNvSpPr>
            <a:spLocks noGrp="1"/>
          </p:cNvSpPr>
          <p:nvPr>
            <p:ph idx="1"/>
          </p:nvPr>
        </p:nvSpPr>
        <p:spPr>
          <a:xfrm>
            <a:off x="0" y="1146219"/>
            <a:ext cx="4639681" cy="1559304"/>
          </a:xfrm>
        </p:spPr>
        <p:txBody>
          <a:bodyPr/>
          <a:lstStyle/>
          <a:p>
            <a:pPr marL="0" indent="0">
              <a:buNone/>
            </a:pPr>
            <a:r>
              <a:rPr lang="es-ES" dirty="0"/>
              <a:t>Ecuación de Rayleigh-Plesset </a:t>
            </a:r>
          </a:p>
        </p:txBody>
      </p:sp>
      <p:sp>
        <p:nvSpPr>
          <p:cNvPr id="6" name="Flecha derecha 5"/>
          <p:cNvSpPr/>
          <p:nvPr/>
        </p:nvSpPr>
        <p:spPr>
          <a:xfrm>
            <a:off x="4369225" y="1173513"/>
            <a:ext cx="922985" cy="373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7" name="Rectángulo 6"/>
              <p:cNvSpPr/>
              <p:nvPr/>
            </p:nvSpPr>
            <p:spPr>
              <a:xfrm>
                <a:off x="5340439" y="999061"/>
                <a:ext cx="6851561" cy="7693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i="1">
                              <a:latin typeface="Cambria Math" panose="02040503050406030204" pitchFamily="18" charset="0"/>
                            </a:rPr>
                          </m:ctrlPr>
                        </m:fPr>
                        <m:num>
                          <m:d>
                            <m:dPr>
                              <m:begChr m:val=""/>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1">
                                      <a:latin typeface="Cambria Math" panose="02040503050406030204" pitchFamily="18" charset="0"/>
                                    </a:rPr>
                                    <m:t>𝐵</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0">
                                      <a:latin typeface="Cambria Math" panose="02040503050406030204" pitchFamily="18" charset="0"/>
                                    </a:rPr>
                                    <m:t>∞</m:t>
                                  </m:r>
                                </m:sub>
                              </m:sSub>
                              <m:r>
                                <a:rPr lang="es-ES" i="0">
                                  <a:latin typeface="Cambria Math" panose="02040503050406030204" pitchFamily="18" charset="0"/>
                                </a:rPr>
                                <m:t>(</m:t>
                              </m:r>
                              <m:r>
                                <a:rPr lang="es-ES" i="1">
                                  <a:latin typeface="Cambria Math" panose="02040503050406030204" pitchFamily="18" charset="0"/>
                                </a:rPr>
                                <m:t>𝑥</m:t>
                              </m:r>
                            </m:e>
                          </m:d>
                        </m:num>
                        <m:den>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𝐿</m:t>
                              </m:r>
                            </m:sub>
                          </m:sSub>
                        </m:den>
                      </m:f>
                      <m:r>
                        <a:rPr lang="es-ES" i="0">
                          <a:latin typeface="Cambria Math" panose="02040503050406030204" pitchFamily="18" charset="0"/>
                        </a:rPr>
                        <m:t>=</m:t>
                      </m:r>
                      <m:r>
                        <a:rPr lang="es-ES" i="1">
                          <a:latin typeface="Cambria Math" panose="02040503050406030204" pitchFamily="18" charset="0"/>
                        </a:rPr>
                        <m:t>𝑅</m:t>
                      </m:r>
                      <m:d>
                        <m:dPr>
                          <m:ctrlPr>
                            <a:rPr lang="es-ES" i="1">
                              <a:latin typeface="Cambria Math" panose="02040503050406030204" pitchFamily="18" charset="0"/>
                            </a:rPr>
                          </m:ctrlPr>
                        </m:dPr>
                        <m:e>
                          <m:sSup>
                            <m:sSupPr>
                              <m:ctrlPr>
                                <a:rPr lang="es-ES" i="1">
                                  <a:latin typeface="Cambria Math" panose="02040503050406030204" pitchFamily="18" charset="0"/>
                                </a:rPr>
                              </m:ctrlPr>
                            </m:sSupPr>
                            <m:e>
                              <m:r>
                                <a:rPr lang="es-ES" i="1">
                                  <a:latin typeface="Cambria Math" panose="02040503050406030204" pitchFamily="18" charset="0"/>
                                </a:rPr>
                                <m:t>𝑢</m:t>
                              </m:r>
                            </m:e>
                            <m:sup>
                              <m:r>
                                <a:rPr lang="es-ES" i="0">
                                  <a:latin typeface="Cambria Math" panose="02040503050406030204" pitchFamily="18" charset="0"/>
                                </a:rPr>
                                <m:t>2</m:t>
                              </m:r>
                            </m:sup>
                          </m:sSup>
                          <m:f>
                            <m:fPr>
                              <m:ctrlPr>
                                <a:rPr lang="es-ES" i="1">
                                  <a:latin typeface="Cambria Math" panose="02040503050406030204" pitchFamily="18" charset="0"/>
                                </a:rPr>
                              </m:ctrlPr>
                            </m:fPr>
                            <m:num>
                              <m:sSup>
                                <m:sSupPr>
                                  <m:ctrlPr>
                                    <a:rPr lang="es-ES" i="1">
                                      <a:latin typeface="Cambria Math" panose="02040503050406030204" pitchFamily="18" charset="0"/>
                                    </a:rPr>
                                  </m:ctrlPr>
                                </m:sSupPr>
                                <m:e>
                                  <m:r>
                                    <a:rPr lang="es-ES" i="1">
                                      <a:latin typeface="Cambria Math" panose="02040503050406030204" pitchFamily="18" charset="0"/>
                                    </a:rPr>
                                    <m:t>𝑑</m:t>
                                  </m:r>
                                </m:e>
                                <m:sup>
                                  <m:r>
                                    <a:rPr lang="es-ES" i="0">
                                      <a:latin typeface="Cambria Math" panose="02040503050406030204" pitchFamily="18" charset="0"/>
                                    </a:rPr>
                                    <m:t>2</m:t>
                                  </m:r>
                                </m:sup>
                              </m:sSup>
                              <m:r>
                                <a:rPr lang="es-ES" i="1">
                                  <a:latin typeface="Cambria Math" panose="02040503050406030204" pitchFamily="18" charset="0"/>
                                </a:rPr>
                                <m:t>𝑅</m:t>
                              </m:r>
                            </m:num>
                            <m:den>
                              <m:r>
                                <a:rPr lang="es-ES" i="1">
                                  <a:latin typeface="Cambria Math" panose="02040503050406030204" pitchFamily="18" charset="0"/>
                                </a:rPr>
                                <m:t>𝑑</m:t>
                              </m:r>
                              <m:sSup>
                                <m:sSupPr>
                                  <m:ctrlPr>
                                    <a:rPr lang="es-ES" i="1">
                                      <a:latin typeface="Cambria Math" panose="02040503050406030204" pitchFamily="18" charset="0"/>
                                    </a:rPr>
                                  </m:ctrlPr>
                                </m:sSupPr>
                                <m:e>
                                  <m:r>
                                    <a:rPr lang="es-ES" i="1">
                                      <a:latin typeface="Cambria Math" panose="02040503050406030204" pitchFamily="18" charset="0"/>
                                    </a:rPr>
                                    <m:t>𝑥</m:t>
                                  </m:r>
                                </m:e>
                                <m:sup>
                                  <m:r>
                                    <a:rPr lang="es-ES" i="0">
                                      <a:latin typeface="Cambria Math" panose="02040503050406030204" pitchFamily="18" charset="0"/>
                                    </a:rPr>
                                    <m:t>2</m:t>
                                  </m:r>
                                </m:sup>
                              </m:sSup>
                            </m:den>
                          </m:f>
                          <m:r>
                            <a:rPr lang="es-ES" i="0">
                              <a:latin typeface="Cambria Math" panose="02040503050406030204" pitchFamily="18" charset="0"/>
                            </a:rPr>
                            <m:t>+</m:t>
                          </m:r>
                          <m:r>
                            <a:rPr lang="es-ES" i="1">
                              <a:latin typeface="Cambria Math" panose="02040503050406030204" pitchFamily="18" charset="0"/>
                            </a:rPr>
                            <m:t>𝑢</m:t>
                          </m:r>
                          <m:f>
                            <m:fPr>
                              <m:ctrlPr>
                                <a:rPr lang="es-ES" i="1">
                                  <a:latin typeface="Cambria Math" panose="02040503050406030204" pitchFamily="18" charset="0"/>
                                </a:rPr>
                              </m:ctrlPr>
                            </m:fPr>
                            <m:num>
                              <m:r>
                                <a:rPr lang="es-ES" i="1">
                                  <a:latin typeface="Cambria Math" panose="02040503050406030204" pitchFamily="18" charset="0"/>
                                </a:rPr>
                                <m:t>𝑑𝑢</m:t>
                              </m:r>
                            </m:num>
                            <m:den>
                              <m:r>
                                <a:rPr lang="es-ES" i="1">
                                  <a:latin typeface="Cambria Math" panose="02040503050406030204" pitchFamily="18" charset="0"/>
                                </a:rPr>
                                <m:t>𝑑𝑥</m:t>
                              </m:r>
                            </m:den>
                          </m:f>
                          <m:f>
                            <m:fPr>
                              <m:ctrlPr>
                                <a:rPr lang="es-ES" i="1">
                                  <a:latin typeface="Cambria Math" panose="02040503050406030204" pitchFamily="18" charset="0"/>
                                </a:rPr>
                              </m:ctrlPr>
                            </m:fPr>
                            <m:num>
                              <m:r>
                                <a:rPr lang="es-ES" i="1">
                                  <a:latin typeface="Cambria Math" panose="02040503050406030204" pitchFamily="18" charset="0"/>
                                </a:rPr>
                                <m:t>𝑑𝑅</m:t>
                              </m:r>
                            </m:num>
                            <m:den>
                              <m:r>
                                <a:rPr lang="es-ES" i="1">
                                  <a:latin typeface="Cambria Math" panose="02040503050406030204" pitchFamily="18" charset="0"/>
                                </a:rPr>
                                <m:t>𝑑𝑥</m:t>
                              </m:r>
                            </m:den>
                          </m:f>
                        </m:e>
                      </m:d>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3</m:t>
                          </m:r>
                          <m:sSup>
                            <m:sSupPr>
                              <m:ctrlPr>
                                <a:rPr lang="es-ES" i="1">
                                  <a:latin typeface="Cambria Math" panose="02040503050406030204" pitchFamily="18" charset="0"/>
                                </a:rPr>
                              </m:ctrlPr>
                            </m:sSupPr>
                            <m:e>
                              <m:r>
                                <a:rPr lang="es-ES" i="1">
                                  <a:latin typeface="Cambria Math" panose="02040503050406030204" pitchFamily="18" charset="0"/>
                                </a:rPr>
                                <m:t>𝑢</m:t>
                              </m:r>
                            </m:e>
                            <m:sup>
                              <m:r>
                                <a:rPr lang="es-ES" i="0">
                                  <a:latin typeface="Cambria Math" panose="02040503050406030204" pitchFamily="18" charset="0"/>
                                </a:rPr>
                                <m:t>2</m:t>
                              </m:r>
                            </m:sup>
                          </m:sSup>
                        </m:num>
                        <m:den>
                          <m:r>
                            <a:rPr lang="es-ES" i="0">
                              <a:latin typeface="Cambria Math" panose="02040503050406030204" pitchFamily="18" charset="0"/>
                            </a:rPr>
                            <m:t>2</m:t>
                          </m:r>
                        </m:den>
                      </m:f>
                      <m:sSup>
                        <m:sSupPr>
                          <m:ctrlPr>
                            <a:rPr lang="es-ES" i="1">
                              <a:latin typeface="Cambria Math" panose="02040503050406030204" pitchFamily="18" charset="0"/>
                            </a:rPr>
                          </m:ctrlPr>
                        </m:sSupPr>
                        <m:e>
                          <m:d>
                            <m:dPr>
                              <m:ctrlPr>
                                <a:rPr lang="es-ES" i="1">
                                  <a:latin typeface="Cambria Math" panose="02040503050406030204" pitchFamily="18" charset="0"/>
                                </a:rPr>
                              </m:ctrlPr>
                            </m:dPr>
                            <m:e>
                              <m:f>
                                <m:fPr>
                                  <m:ctrlPr>
                                    <a:rPr lang="es-ES" i="1">
                                      <a:latin typeface="Cambria Math" panose="02040503050406030204" pitchFamily="18" charset="0"/>
                                    </a:rPr>
                                  </m:ctrlPr>
                                </m:fPr>
                                <m:num>
                                  <m:r>
                                    <a:rPr lang="es-ES" i="1">
                                      <a:latin typeface="Cambria Math" panose="02040503050406030204" pitchFamily="18" charset="0"/>
                                    </a:rPr>
                                    <m:t>𝑑𝑅</m:t>
                                  </m:r>
                                </m:num>
                                <m:den>
                                  <m:r>
                                    <a:rPr lang="es-ES" i="1">
                                      <a:latin typeface="Cambria Math" panose="02040503050406030204" pitchFamily="18" charset="0"/>
                                    </a:rPr>
                                    <m:t>𝑑𝑥</m:t>
                                  </m:r>
                                </m:den>
                              </m:f>
                            </m:e>
                          </m:d>
                        </m:e>
                        <m:sup>
                          <m:r>
                            <a:rPr lang="es-ES" i="0">
                              <a:latin typeface="Cambria Math" panose="02040503050406030204" pitchFamily="18" charset="0"/>
                            </a:rPr>
                            <m:t>2</m:t>
                          </m:r>
                        </m:sup>
                      </m:sSup>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4</m:t>
                          </m:r>
                          <m:sSub>
                            <m:sSubPr>
                              <m:ctrlPr>
                                <a:rPr lang="es-ES" i="1">
                                  <a:latin typeface="Cambria Math" panose="02040503050406030204" pitchFamily="18" charset="0"/>
                                </a:rPr>
                              </m:ctrlPr>
                            </m:sSubPr>
                            <m:e>
                              <m:r>
                                <a:rPr lang="es-ES" i="1">
                                  <a:latin typeface="Cambria Math" panose="02040503050406030204" pitchFamily="18" charset="0"/>
                                </a:rPr>
                                <m:t>𝜈</m:t>
                              </m:r>
                            </m:e>
                            <m:sub>
                              <m:r>
                                <a:rPr lang="es-ES" i="1">
                                  <a:latin typeface="Cambria Math" panose="02040503050406030204" pitchFamily="18" charset="0"/>
                                </a:rPr>
                                <m:t>𝐿</m:t>
                              </m:r>
                            </m:sub>
                          </m:sSub>
                          <m:r>
                            <a:rPr lang="es-ES" i="1">
                              <a:latin typeface="Cambria Math" panose="02040503050406030204" pitchFamily="18" charset="0"/>
                            </a:rPr>
                            <m:t>𝑢</m:t>
                          </m:r>
                        </m:num>
                        <m:den>
                          <m:r>
                            <a:rPr lang="es-ES" i="1">
                              <a:latin typeface="Cambria Math" panose="02040503050406030204" pitchFamily="18" charset="0"/>
                            </a:rPr>
                            <m:t>𝑅</m:t>
                          </m:r>
                        </m:den>
                      </m:f>
                      <m:f>
                        <m:fPr>
                          <m:ctrlPr>
                            <a:rPr lang="es-ES" i="1">
                              <a:latin typeface="Cambria Math" panose="02040503050406030204" pitchFamily="18" charset="0"/>
                            </a:rPr>
                          </m:ctrlPr>
                        </m:fPr>
                        <m:num>
                          <m:r>
                            <a:rPr lang="es-ES" i="1">
                              <a:latin typeface="Cambria Math" panose="02040503050406030204" pitchFamily="18" charset="0"/>
                            </a:rPr>
                            <m:t>𝑑𝑅</m:t>
                          </m:r>
                        </m:num>
                        <m:den>
                          <m:r>
                            <a:rPr lang="es-ES" i="1">
                              <a:latin typeface="Cambria Math" panose="02040503050406030204" pitchFamily="18" charset="0"/>
                            </a:rPr>
                            <m:t>𝑑𝑥</m:t>
                          </m:r>
                        </m:den>
                      </m:f>
                      <m:r>
                        <a:rPr lang="es-ES" i="0">
                          <a:latin typeface="Cambria Math" panose="02040503050406030204" pitchFamily="18" charset="0"/>
                        </a:rPr>
                        <m:t>+</m:t>
                      </m:r>
                      <m:f>
                        <m:fPr>
                          <m:ctrlPr>
                            <a:rPr lang="es-ES" i="1">
                              <a:latin typeface="Cambria Math" panose="02040503050406030204" pitchFamily="18" charset="0"/>
                            </a:rPr>
                          </m:ctrlPr>
                        </m:fPr>
                        <m:num>
                          <m:r>
                            <a:rPr lang="es-ES" i="0">
                              <a:latin typeface="Cambria Math" panose="02040503050406030204" pitchFamily="18" charset="0"/>
                            </a:rPr>
                            <m:t>2</m:t>
                          </m:r>
                          <m:r>
                            <a:rPr lang="es-ES" i="1">
                              <a:latin typeface="Cambria Math" panose="02040503050406030204" pitchFamily="18" charset="0"/>
                            </a:rPr>
                            <m:t>𝑆</m:t>
                          </m:r>
                        </m:num>
                        <m:den>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𝐿</m:t>
                              </m:r>
                            </m:sub>
                          </m:sSub>
                          <m:r>
                            <a:rPr lang="es-ES" i="1">
                              <a:latin typeface="Cambria Math" panose="02040503050406030204" pitchFamily="18" charset="0"/>
                            </a:rPr>
                            <m:t>𝑅</m:t>
                          </m:r>
                        </m:den>
                      </m:f>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5340439" y="999061"/>
                <a:ext cx="6851561" cy="769378"/>
              </a:xfrm>
              <a:prstGeom prst="rect">
                <a:avLst/>
              </a:prstGeom>
              <a:blipFill rotWithShape="0">
                <a:blip r:embed="rId2"/>
                <a:stretch>
                  <a:fillRect/>
                </a:stretch>
              </a:blipFill>
            </p:spPr>
            <p:txBody>
              <a:bodyPr/>
              <a:lstStyle/>
              <a:p>
                <a:r>
                  <a:rPr lang="es-ES">
                    <a:noFill/>
                  </a:rPr>
                  <a:t> </a:t>
                </a:r>
              </a:p>
            </p:txBody>
          </p:sp>
        </mc:Fallback>
      </mc:AlternateContent>
      <p:graphicFrame>
        <p:nvGraphicFramePr>
          <p:cNvPr id="8" name="Diagrama 7"/>
          <p:cNvGraphicFramePr/>
          <p:nvPr>
            <p:extLst>
              <p:ext uri="{D42A27DB-BD31-4B8C-83A1-F6EECF244321}">
                <p14:modId xmlns:p14="http://schemas.microsoft.com/office/powerpoint/2010/main" val="446765710"/>
              </p:ext>
            </p:extLst>
          </p:nvPr>
        </p:nvGraphicFramePr>
        <p:xfrm>
          <a:off x="138806" y="2437762"/>
          <a:ext cx="6111060" cy="4001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p:nvPr/>
        </p:nvPicPr>
        <p:blipFill>
          <a:blip r:embed="rId8"/>
          <a:stretch>
            <a:fillRect/>
          </a:stretch>
        </p:blipFill>
        <p:spPr>
          <a:xfrm>
            <a:off x="6456147" y="2695415"/>
            <a:ext cx="3692405" cy="2426618"/>
          </a:xfrm>
          <a:prstGeom prst="rect">
            <a:avLst/>
          </a:prstGeom>
        </p:spPr>
      </p:pic>
      <mc:AlternateContent xmlns:mc="http://schemas.openxmlformats.org/markup-compatibility/2006" xmlns:a14="http://schemas.microsoft.com/office/drawing/2010/main">
        <mc:Choice Requires="a14">
          <p:sp>
            <p:nvSpPr>
              <p:cNvPr id="11" name="Rectángulo 10"/>
              <p:cNvSpPr/>
              <p:nvPr/>
            </p:nvSpPr>
            <p:spPr>
              <a:xfrm>
                <a:off x="10289222" y="3740906"/>
                <a:ext cx="1914370" cy="7261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200" i="1">
                              <a:latin typeface="Cambria Math" panose="02040503050406030204" pitchFamily="18" charset="0"/>
                            </a:rPr>
                          </m:ctrlPr>
                        </m:sSubPr>
                        <m:e>
                          <m:sSub>
                            <m:sSubPr>
                              <m:ctrlPr>
                                <a:rPr lang="es-ES" sz="2200" i="1">
                                  <a:latin typeface="Cambria Math" panose="02040503050406030204" pitchFamily="18" charset="0"/>
                                </a:rPr>
                              </m:ctrlPr>
                            </m:sSubPr>
                            <m:e>
                              <m:r>
                                <a:rPr lang="es-ES" sz="2200" i="1">
                                  <a:latin typeface="Cambria Math" panose="02040503050406030204" pitchFamily="18" charset="0"/>
                                </a:rPr>
                                <m:t>𝑝</m:t>
                              </m:r>
                            </m:e>
                            <m:sub>
                              <m:r>
                                <a:rPr lang="es-ES" sz="2200" i="1">
                                  <a:latin typeface="Cambria Math" panose="02040503050406030204" pitchFamily="18" charset="0"/>
                                </a:rPr>
                                <m:t>𝐵</m:t>
                              </m:r>
                            </m:sub>
                          </m:sSub>
                          <m:r>
                            <a:rPr lang="es-ES" sz="2200" i="0">
                              <a:latin typeface="Cambria Math" panose="02040503050406030204" pitchFamily="18" charset="0"/>
                            </a:rPr>
                            <m:t>−</m:t>
                          </m:r>
                          <m:r>
                            <a:rPr lang="es-ES" sz="2200" i="1">
                              <a:latin typeface="Cambria Math" panose="02040503050406030204" pitchFamily="18" charset="0"/>
                            </a:rPr>
                            <m:t>𝑝</m:t>
                          </m:r>
                        </m:e>
                        <m:sub>
                          <m:r>
                            <a:rPr lang="es-ES" sz="2200" i="0">
                              <a:latin typeface="Cambria Math" panose="02040503050406030204" pitchFamily="18" charset="0"/>
                            </a:rPr>
                            <m:t>∞</m:t>
                          </m:r>
                        </m:sub>
                      </m:sSub>
                      <m:r>
                        <a:rPr lang="es-ES" sz="2200" i="0">
                          <a:latin typeface="Cambria Math" panose="02040503050406030204" pitchFamily="18" charset="0"/>
                        </a:rPr>
                        <m:t>=</m:t>
                      </m:r>
                      <m:f>
                        <m:fPr>
                          <m:ctrlPr>
                            <a:rPr lang="es-ES" sz="2200" i="1">
                              <a:latin typeface="Cambria Math" panose="02040503050406030204" pitchFamily="18" charset="0"/>
                            </a:rPr>
                          </m:ctrlPr>
                        </m:fPr>
                        <m:num>
                          <m:r>
                            <a:rPr lang="es-ES" sz="2200" i="0">
                              <a:latin typeface="Cambria Math" panose="02040503050406030204" pitchFamily="18" charset="0"/>
                            </a:rPr>
                            <m:t>2</m:t>
                          </m:r>
                          <m:r>
                            <a:rPr lang="es-ES" sz="2200" i="1">
                              <a:latin typeface="Cambria Math" panose="02040503050406030204" pitchFamily="18" charset="0"/>
                            </a:rPr>
                            <m:t>𝑆</m:t>
                          </m:r>
                        </m:num>
                        <m:den>
                          <m:r>
                            <a:rPr lang="es-ES" sz="2200" i="1">
                              <a:latin typeface="Cambria Math" panose="02040503050406030204" pitchFamily="18" charset="0"/>
                            </a:rPr>
                            <m:t>𝑅</m:t>
                          </m:r>
                        </m:den>
                      </m:f>
                    </m:oMath>
                  </m:oMathPara>
                </a14:m>
                <a:endParaRPr lang="es-ES" sz="2200" dirty="0"/>
              </a:p>
            </p:txBody>
          </p:sp>
        </mc:Choice>
        <mc:Fallback xmlns="">
          <p:sp>
            <p:nvSpPr>
              <p:cNvPr id="11" name="Rectángulo 10"/>
              <p:cNvSpPr>
                <a:spLocks noRot="1" noChangeAspect="1" noMove="1" noResize="1" noEditPoints="1" noAdjustHandles="1" noChangeArrowheads="1" noChangeShapeType="1" noTextEdit="1"/>
              </p:cNvSpPr>
              <p:nvPr/>
            </p:nvSpPr>
            <p:spPr>
              <a:xfrm>
                <a:off x="10289222" y="3740906"/>
                <a:ext cx="1914370" cy="726161"/>
              </a:xfrm>
              <a:prstGeom prst="rect">
                <a:avLst/>
              </a:prstGeom>
              <a:blipFill rotWithShape="0">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0489093" y="5463948"/>
                <a:ext cx="1514627" cy="4308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s-ES" sz="2200" i="1">
                              <a:latin typeface="Cambria Math" panose="02040503050406030204" pitchFamily="18" charset="0"/>
                            </a:rPr>
                          </m:ctrlPr>
                        </m:accPr>
                        <m:e>
                          <m:sSub>
                            <m:sSubPr>
                              <m:ctrlPr>
                                <a:rPr lang="es-ES" sz="2200" i="1">
                                  <a:latin typeface="Cambria Math" panose="02040503050406030204" pitchFamily="18" charset="0"/>
                                </a:rPr>
                              </m:ctrlPr>
                            </m:sSubPr>
                            <m:e>
                              <m:r>
                                <a:rPr lang="es-ES" sz="2200">
                                  <a:latin typeface="Cambria Math" panose="02040503050406030204" pitchFamily="18" charset="0"/>
                                </a:rPr>
                                <m:t> </m:t>
                              </m:r>
                              <m:r>
                                <a:rPr lang="es-ES" sz="2200" i="0">
                                  <a:latin typeface="Cambria Math" panose="02040503050406030204" pitchFamily="18" charset="0"/>
                                </a:rPr>
                                <m:t> </m:t>
                              </m:r>
                              <m:r>
                                <a:rPr lang="es-ES" sz="2200" i="1">
                                  <a:latin typeface="Cambria Math" panose="02040503050406030204" pitchFamily="18" charset="0"/>
                                </a:rPr>
                                <m:t>𝑚</m:t>
                              </m:r>
                            </m:e>
                            <m:sub>
                              <m:r>
                                <a:rPr lang="es-ES" sz="2200" i="0">
                                  <a:latin typeface="Cambria Math" panose="02040503050406030204" pitchFamily="18" charset="0"/>
                                </a:rPr>
                                <m:t>1</m:t>
                              </m:r>
                            </m:sub>
                          </m:sSub>
                        </m:e>
                      </m:acc>
                      <m:r>
                        <a:rPr lang="es-ES" sz="2200" i="0">
                          <a:latin typeface="Cambria Math" panose="02040503050406030204" pitchFamily="18" charset="0"/>
                        </a:rPr>
                        <m:t>=</m:t>
                      </m:r>
                      <m:acc>
                        <m:accPr>
                          <m:chr m:val="̇"/>
                          <m:ctrlPr>
                            <a:rPr lang="es-ES" sz="2200" i="1">
                              <a:latin typeface="Cambria Math" panose="02040503050406030204" pitchFamily="18" charset="0"/>
                            </a:rPr>
                          </m:ctrlPr>
                        </m:accPr>
                        <m:e>
                          <m:sSub>
                            <m:sSubPr>
                              <m:ctrlPr>
                                <a:rPr lang="es-ES" sz="2200" i="1">
                                  <a:latin typeface="Cambria Math" panose="02040503050406030204" pitchFamily="18" charset="0"/>
                                </a:rPr>
                              </m:ctrlPr>
                            </m:sSubPr>
                            <m:e>
                              <m:r>
                                <a:rPr lang="es-ES" sz="2200" i="1">
                                  <a:latin typeface="Cambria Math" panose="02040503050406030204" pitchFamily="18" charset="0"/>
                                </a:rPr>
                                <m:t>𝑚</m:t>
                              </m:r>
                            </m:e>
                            <m:sub>
                              <m:r>
                                <a:rPr lang="es-ES" sz="2200" i="0">
                                  <a:latin typeface="Cambria Math" panose="02040503050406030204" pitchFamily="18" charset="0"/>
                                </a:rPr>
                                <m:t>2</m:t>
                              </m:r>
                            </m:sub>
                          </m:sSub>
                        </m:e>
                      </m:acc>
                    </m:oMath>
                  </m:oMathPara>
                </a14:m>
                <a:endParaRPr lang="es-ES" sz="2200" dirty="0"/>
              </a:p>
            </p:txBody>
          </p:sp>
        </mc:Choice>
        <mc:Fallback xmlns="">
          <p:sp>
            <p:nvSpPr>
              <p:cNvPr id="12" name="Rectángulo 11"/>
              <p:cNvSpPr>
                <a:spLocks noRot="1" noChangeAspect="1" noMove="1" noResize="1" noEditPoints="1" noAdjustHandles="1" noChangeArrowheads="1" noChangeShapeType="1" noTextEdit="1"/>
              </p:cNvSpPr>
              <p:nvPr/>
            </p:nvSpPr>
            <p:spPr>
              <a:xfrm>
                <a:off x="10489093" y="5463948"/>
                <a:ext cx="1514627" cy="430887"/>
              </a:xfrm>
              <a:prstGeom prst="rect">
                <a:avLst/>
              </a:prstGeom>
              <a:blipFill rotWithShape="0">
                <a:blip r:embed="rId10"/>
                <a:stretch>
                  <a:fillRect/>
                </a:stretch>
              </a:blipFill>
            </p:spPr>
            <p:txBody>
              <a:bodyPr/>
              <a:lstStyle/>
              <a:p>
                <a:r>
                  <a:rPr lang="es-ES">
                    <a:noFill/>
                  </a:rPr>
                  <a:t> </a:t>
                </a:r>
              </a:p>
            </p:txBody>
          </p:sp>
        </mc:Fallback>
      </mc:AlternateContent>
      <p:sp>
        <p:nvSpPr>
          <p:cNvPr id="14" name="Rectángulo 13"/>
          <p:cNvSpPr/>
          <p:nvPr/>
        </p:nvSpPr>
        <p:spPr>
          <a:xfrm>
            <a:off x="6323449" y="5122033"/>
            <a:ext cx="3660752" cy="410882"/>
          </a:xfrm>
          <a:prstGeom prst="rect">
            <a:avLst/>
          </a:prstGeom>
        </p:spPr>
        <p:txBody>
          <a:bodyPr wrap="squar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Eisenberg</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 1964)</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ángulo 14"/>
              <p:cNvSpPr/>
              <p:nvPr/>
            </p:nvSpPr>
            <p:spPr>
              <a:xfrm>
                <a:off x="10572687" y="2342747"/>
                <a:ext cx="1431033" cy="7239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2200" i="1">
                              <a:latin typeface="Cambria Math" panose="02040503050406030204" pitchFamily="18" charset="0"/>
                            </a:rPr>
                          </m:ctrlPr>
                        </m:fPr>
                        <m:num>
                          <m:r>
                            <a:rPr lang="es-ES" sz="2200" i="1">
                              <a:latin typeface="Cambria Math" panose="02040503050406030204" pitchFamily="18" charset="0"/>
                            </a:rPr>
                            <m:t>𝑃</m:t>
                          </m:r>
                          <m:r>
                            <a:rPr lang="es-ES" sz="2200" i="0">
                              <a:latin typeface="Cambria Math" panose="02040503050406030204" pitchFamily="18" charset="0"/>
                            </a:rPr>
                            <m:t> </m:t>
                          </m:r>
                          <m:r>
                            <a:rPr lang="es-ES" sz="2200" i="1">
                              <a:latin typeface="Cambria Math" panose="02040503050406030204" pitchFamily="18" charset="0"/>
                            </a:rPr>
                            <m:t>𝑉</m:t>
                          </m:r>
                        </m:num>
                        <m:den>
                          <m:r>
                            <a:rPr lang="es-ES" sz="2200" i="1">
                              <a:latin typeface="Cambria Math" panose="02040503050406030204" pitchFamily="18" charset="0"/>
                            </a:rPr>
                            <m:t>𝑇</m:t>
                          </m:r>
                        </m:den>
                      </m:f>
                      <m:r>
                        <a:rPr lang="es-ES" sz="2200" i="0">
                          <a:latin typeface="Cambria Math" panose="02040503050406030204" pitchFamily="18" charset="0"/>
                        </a:rPr>
                        <m:t>=</m:t>
                      </m:r>
                      <m:r>
                        <a:rPr lang="es-ES" sz="2200" i="1">
                          <a:latin typeface="Cambria Math" panose="02040503050406030204" pitchFamily="18" charset="0"/>
                        </a:rPr>
                        <m:t>𝑐𝑡𝑒</m:t>
                      </m:r>
                    </m:oMath>
                  </m:oMathPara>
                </a14:m>
                <a:endParaRPr lang="es-ES" sz="2200" dirty="0"/>
              </a:p>
            </p:txBody>
          </p:sp>
        </mc:Choice>
        <mc:Fallback xmlns="">
          <p:sp>
            <p:nvSpPr>
              <p:cNvPr id="15" name="Rectángulo 14"/>
              <p:cNvSpPr>
                <a:spLocks noRot="1" noChangeAspect="1" noMove="1" noResize="1" noEditPoints="1" noAdjustHandles="1" noChangeArrowheads="1" noChangeShapeType="1" noTextEdit="1"/>
              </p:cNvSpPr>
              <p:nvPr/>
            </p:nvSpPr>
            <p:spPr>
              <a:xfrm>
                <a:off x="10572687" y="2342747"/>
                <a:ext cx="1431033" cy="723981"/>
              </a:xfrm>
              <a:prstGeom prst="rect">
                <a:avLst/>
              </a:prstGeom>
              <a:blipFill rotWithShape="0">
                <a:blip r:embed="rId11"/>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662641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0594" y="0"/>
            <a:ext cx="9450812" cy="1325563"/>
          </a:xfrm>
        </p:spPr>
        <p:txBody>
          <a:bodyPr/>
          <a:lstStyle/>
          <a:p>
            <a:pPr algn="ctr"/>
            <a:r>
              <a:rPr lang="es-ES" b="1" dirty="0"/>
              <a:t>Dinámica de la burbuja de cavitación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19</a:t>
            </a:fld>
            <a:endParaRPr lang="es-419" dirty="0"/>
          </a:p>
        </p:txBody>
      </p:sp>
      <p:pic>
        <p:nvPicPr>
          <p:cNvPr id="9" name="Imagen 8"/>
          <p:cNvPicPr/>
          <p:nvPr/>
        </p:nvPicPr>
        <p:blipFill>
          <a:blip r:embed="rId2"/>
          <a:stretch>
            <a:fillRect/>
          </a:stretch>
        </p:blipFill>
        <p:spPr>
          <a:xfrm>
            <a:off x="5078278" y="3707020"/>
            <a:ext cx="4602657" cy="2915077"/>
          </a:xfrm>
          <a:prstGeom prst="rect">
            <a:avLst/>
          </a:prstGeom>
        </p:spPr>
      </p:pic>
      <p:pic>
        <p:nvPicPr>
          <p:cNvPr id="10" name="Imagen 9"/>
          <p:cNvPicPr/>
          <p:nvPr/>
        </p:nvPicPr>
        <p:blipFill>
          <a:blip r:embed="rId3"/>
          <a:stretch>
            <a:fillRect/>
          </a:stretch>
        </p:blipFill>
        <p:spPr>
          <a:xfrm>
            <a:off x="5078278" y="1028820"/>
            <a:ext cx="4452479" cy="2623886"/>
          </a:xfrm>
          <a:prstGeom prst="rect">
            <a:avLst/>
          </a:prstGeom>
        </p:spPr>
      </p:pic>
      <p:pic>
        <p:nvPicPr>
          <p:cNvPr id="11" name="Imagen 10"/>
          <p:cNvPicPr/>
          <p:nvPr/>
        </p:nvPicPr>
        <p:blipFill>
          <a:blip r:embed="rId4"/>
          <a:stretch>
            <a:fillRect/>
          </a:stretch>
        </p:blipFill>
        <p:spPr>
          <a:xfrm>
            <a:off x="236717" y="1899634"/>
            <a:ext cx="4708771" cy="3335628"/>
          </a:xfrm>
          <a:prstGeom prst="rect">
            <a:avLst/>
          </a:prstGeom>
        </p:spPr>
      </p:pic>
      <p:sp>
        <p:nvSpPr>
          <p:cNvPr id="2" name="CuadroTexto 1">
            <a:extLst>
              <a:ext uri="{FF2B5EF4-FFF2-40B4-BE49-F238E27FC236}">
                <a16:creationId xmlns:a16="http://schemas.microsoft.com/office/drawing/2014/main" id="{DE246B9C-DABE-41C1-8AF1-674489958495}"/>
              </a:ext>
            </a:extLst>
          </p:cNvPr>
          <p:cNvSpPr txBox="1"/>
          <p:nvPr/>
        </p:nvSpPr>
        <p:spPr>
          <a:xfrm>
            <a:off x="9680935" y="4702893"/>
            <a:ext cx="2344811" cy="923330"/>
          </a:xfrm>
          <a:prstGeom prst="rect">
            <a:avLst/>
          </a:prstGeom>
          <a:noFill/>
        </p:spPr>
        <p:txBody>
          <a:bodyPr wrap="square" rtlCol="0">
            <a:spAutoFit/>
          </a:bodyPr>
          <a:lstStyle/>
          <a:p>
            <a:pPr algn="ctr"/>
            <a:r>
              <a:rPr lang="es-419" dirty="0"/>
              <a:t>Velocidad promedio en la parte divergente del Venturi </a:t>
            </a:r>
          </a:p>
        </p:txBody>
      </p:sp>
      <p:sp>
        <p:nvSpPr>
          <p:cNvPr id="8" name="CuadroTexto 7">
            <a:extLst>
              <a:ext uri="{FF2B5EF4-FFF2-40B4-BE49-F238E27FC236}">
                <a16:creationId xmlns:a16="http://schemas.microsoft.com/office/drawing/2014/main" id="{E8737DD6-EBBA-4A98-AB88-FC5431C9F56C}"/>
              </a:ext>
            </a:extLst>
          </p:cNvPr>
          <p:cNvSpPr txBox="1"/>
          <p:nvPr/>
        </p:nvSpPr>
        <p:spPr>
          <a:xfrm>
            <a:off x="9610472" y="2027469"/>
            <a:ext cx="2344811" cy="923330"/>
          </a:xfrm>
          <a:prstGeom prst="rect">
            <a:avLst/>
          </a:prstGeom>
          <a:noFill/>
        </p:spPr>
        <p:txBody>
          <a:bodyPr wrap="square" rtlCol="0">
            <a:spAutoFit/>
          </a:bodyPr>
          <a:lstStyle/>
          <a:p>
            <a:pPr algn="ctr"/>
            <a:r>
              <a:rPr lang="es-419" dirty="0"/>
              <a:t>Campo de presiones en la parte divergente del Venturi </a:t>
            </a:r>
          </a:p>
        </p:txBody>
      </p:sp>
    </p:spTree>
    <p:extLst>
      <p:ext uri="{BB962C8B-B14F-4D97-AF65-F5344CB8AC3E}">
        <p14:creationId xmlns:p14="http://schemas.microsoft.com/office/powerpoint/2010/main" val="340196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EF23C62-0DD4-43A9-89F2-571FE0004A22}"/>
              </a:ext>
            </a:extLst>
          </p:cNvPr>
          <p:cNvSpPr>
            <a:spLocks noGrp="1"/>
          </p:cNvSpPr>
          <p:nvPr>
            <p:ph idx="1"/>
          </p:nvPr>
        </p:nvSpPr>
        <p:spPr>
          <a:xfrm>
            <a:off x="307975" y="1329785"/>
            <a:ext cx="5579091" cy="4691085"/>
          </a:xfrm>
        </p:spPr>
        <p:txBody>
          <a:bodyPr>
            <a:normAutofit/>
          </a:bodyPr>
          <a:lstStyle/>
          <a:p>
            <a:r>
              <a:rPr lang="es-ES" dirty="0"/>
              <a:t>La cavitación hidrodinámica es un fenómeno físico que implica una liberación de energía</a:t>
            </a:r>
          </a:p>
          <a:p>
            <a:endParaRPr lang="es-ES" dirty="0"/>
          </a:p>
          <a:p>
            <a:endParaRPr lang="es-ES" dirty="0"/>
          </a:p>
          <a:p>
            <a:endParaRPr lang="es-ES" dirty="0"/>
          </a:p>
          <a:p>
            <a:endParaRPr lang="es-ES" dirty="0"/>
          </a:p>
          <a:p>
            <a:endParaRPr lang="es-ES" dirty="0"/>
          </a:p>
          <a:p>
            <a:endParaRPr lang="es-419" dirty="0"/>
          </a:p>
        </p:txBody>
      </p:sp>
      <p:sp>
        <p:nvSpPr>
          <p:cNvPr id="3" name="Título 2">
            <a:extLst>
              <a:ext uri="{FF2B5EF4-FFF2-40B4-BE49-F238E27FC236}">
                <a16:creationId xmlns:a16="http://schemas.microsoft.com/office/drawing/2014/main" id="{A2979899-0B3C-48F6-B4E4-98AE589E17AC}"/>
              </a:ext>
            </a:extLst>
          </p:cNvPr>
          <p:cNvSpPr>
            <a:spLocks noGrp="1"/>
          </p:cNvSpPr>
          <p:nvPr>
            <p:ph type="title"/>
          </p:nvPr>
        </p:nvSpPr>
        <p:spPr/>
        <p:txBody>
          <a:bodyPr/>
          <a:lstStyle/>
          <a:p>
            <a:pPr algn="ctr"/>
            <a:r>
              <a:rPr lang="es-ES" b="1" dirty="0"/>
              <a:t>Justificación e Importancia</a:t>
            </a:r>
            <a:endParaRPr lang="es-419" b="1" dirty="0"/>
          </a:p>
        </p:txBody>
      </p:sp>
      <p:sp>
        <p:nvSpPr>
          <p:cNvPr id="4" name="Marcador de número de diapositiva 3">
            <a:extLst>
              <a:ext uri="{FF2B5EF4-FFF2-40B4-BE49-F238E27FC236}">
                <a16:creationId xmlns:a16="http://schemas.microsoft.com/office/drawing/2014/main" id="{9630AC4B-1DB3-4183-8DB1-8F3C06A8F587}"/>
              </a:ext>
            </a:extLst>
          </p:cNvPr>
          <p:cNvSpPr>
            <a:spLocks noGrp="1"/>
          </p:cNvSpPr>
          <p:nvPr>
            <p:ph type="sldNum" sz="quarter" idx="10"/>
          </p:nvPr>
        </p:nvSpPr>
        <p:spPr/>
        <p:txBody>
          <a:bodyPr/>
          <a:lstStyle/>
          <a:p>
            <a:fld id="{F138A8D9-53FC-4E42-B297-060462B89269}" type="slidenum">
              <a:rPr lang="es-419" smtClean="0"/>
              <a:pPr/>
              <a:t>2</a:t>
            </a:fld>
            <a:endParaRPr lang="es-419" dirty="0"/>
          </a:p>
        </p:txBody>
      </p:sp>
      <p:sp>
        <p:nvSpPr>
          <p:cNvPr id="5" name="AutoShape 2" descr="Resultado de imagen para biodies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2"/>
          <a:stretch>
            <a:fillRect/>
          </a:stretch>
        </p:blipFill>
        <p:spPr>
          <a:xfrm>
            <a:off x="5975209" y="1378089"/>
            <a:ext cx="1687489" cy="2241332"/>
          </a:xfrm>
          <a:prstGeom prst="rect">
            <a:avLst/>
          </a:prstGeom>
        </p:spPr>
      </p:pic>
      <p:pic>
        <p:nvPicPr>
          <p:cNvPr id="1028" name="Picture 4" descr="File:Cavitation Propeller Da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3423" y="4327301"/>
            <a:ext cx="2624618" cy="19684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2005175793"/>
              </p:ext>
            </p:extLst>
          </p:nvPr>
        </p:nvGraphicFramePr>
        <p:xfrm>
          <a:off x="155575" y="2655348"/>
          <a:ext cx="6116435" cy="4040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10"/>
          <p:cNvSpPr/>
          <p:nvPr/>
        </p:nvSpPr>
        <p:spPr>
          <a:xfrm>
            <a:off x="9248360" y="6295765"/>
            <a:ext cx="2733441" cy="375487"/>
          </a:xfrm>
          <a:prstGeom prst="rect">
            <a:avLst/>
          </a:prstGeom>
        </p:spPr>
        <p:txBody>
          <a:bodyPr wrap="none">
            <a:spAutoFit/>
          </a:bodyPr>
          <a:lstStyle/>
          <a:p>
            <a:pPr marL="457200" algn="ctr">
              <a:lnSpc>
                <a:spcPct val="115000"/>
              </a:lnSpc>
              <a:spcAft>
                <a:spcPts val="0"/>
              </a:spcAft>
            </a:pPr>
            <a:r>
              <a:rPr lang="es-EC" sz="1600"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sz="1600"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sz="1600" dirty="0" err="1">
                <a:solidFill>
                  <a:srgbClr val="000000"/>
                </a:solidFill>
                <a:latin typeface="Arial" panose="020B0604020202020204" pitchFamily="34" charset="0"/>
                <a:ea typeface="Arial" panose="020B0604020202020204" pitchFamily="34" charset="0"/>
                <a:cs typeface="Arial" panose="020B0604020202020204" pitchFamily="34" charset="0"/>
              </a:rPr>
              <a:t>Axdahl</a:t>
            </a:r>
            <a:r>
              <a:rPr lang="es-ES" sz="1600" dirty="0">
                <a:solidFill>
                  <a:srgbClr val="000000"/>
                </a:solidFill>
                <a:latin typeface="Arial" panose="020B0604020202020204" pitchFamily="34" charset="0"/>
                <a:ea typeface="Arial" panose="020B0604020202020204" pitchFamily="34" charset="0"/>
                <a:cs typeface="Arial" panose="020B0604020202020204" pitchFamily="34" charset="0"/>
              </a:rPr>
              <a:t>, 2006)</a:t>
            </a:r>
          </a:p>
        </p:txBody>
      </p:sp>
      <p:pic>
        <p:nvPicPr>
          <p:cNvPr id="8" name="Imagen 7"/>
          <p:cNvPicPr>
            <a:picLocks noChangeAspect="1"/>
          </p:cNvPicPr>
          <p:nvPr/>
        </p:nvPicPr>
        <p:blipFill>
          <a:blip r:embed="rId9"/>
          <a:stretch>
            <a:fillRect/>
          </a:stretch>
        </p:blipFill>
        <p:spPr>
          <a:xfrm>
            <a:off x="7662698" y="1510141"/>
            <a:ext cx="4489753" cy="1538940"/>
          </a:xfrm>
          <a:prstGeom prst="rect">
            <a:avLst/>
          </a:prstGeom>
        </p:spPr>
      </p:pic>
      <p:pic>
        <p:nvPicPr>
          <p:cNvPr id="1032" name="Picture 8" descr="Resultado de imagen para purificaciÃ³n de agu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453" y="4086524"/>
            <a:ext cx="2531480" cy="190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45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0594" y="237491"/>
            <a:ext cx="9450812" cy="973124"/>
          </a:xfrm>
        </p:spPr>
        <p:txBody>
          <a:bodyPr/>
          <a:lstStyle/>
          <a:p>
            <a:pPr algn="ctr"/>
            <a:r>
              <a:rPr lang="es-ES" b="1" dirty="0"/>
              <a:t>Análisis energético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20</a:t>
            </a:fld>
            <a:endParaRPr lang="es-419" dirty="0"/>
          </a:p>
        </p:txBody>
      </p:sp>
      <mc:AlternateContent xmlns:mc="http://schemas.openxmlformats.org/markup-compatibility/2006" xmlns:a14="http://schemas.microsoft.com/office/drawing/2010/main">
        <mc:Choice Requires="a14">
          <p:sp>
            <p:nvSpPr>
              <p:cNvPr id="5" name="Rectángulo 4"/>
              <p:cNvSpPr/>
              <p:nvPr/>
            </p:nvSpPr>
            <p:spPr>
              <a:xfrm>
                <a:off x="0" y="1650500"/>
                <a:ext cx="5446940" cy="867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𝑎𝑑</m:t>
                          </m:r>
                        </m:sub>
                      </m:sSub>
                      <m:r>
                        <a:rPr lang="es-ES" i="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1">
                                  <a:latin typeface="Cambria Math" panose="02040503050406030204" pitchFamily="18" charset="0"/>
                                </a:rPr>
                                <m:t>𝑖</m:t>
                              </m:r>
                            </m:sub>
                          </m:sSub>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𝑖</m:t>
                              </m:r>
                            </m:sub>
                          </m:sSub>
                        </m:num>
                        <m:den>
                          <m:d>
                            <m:dPr>
                              <m:ctrlPr>
                                <a:rPr lang="es-ES" i="1">
                                  <a:latin typeface="Cambria Math" panose="02040503050406030204" pitchFamily="18" charset="0"/>
                                </a:rPr>
                              </m:ctrlPr>
                            </m:dPr>
                            <m:e>
                              <m:r>
                                <a:rPr lang="es-ES" i="1">
                                  <a:latin typeface="Cambria Math" panose="02040503050406030204" pitchFamily="18" charset="0"/>
                                </a:rPr>
                                <m:t>𝛾</m:t>
                              </m:r>
                              <m:r>
                                <a:rPr lang="es-ES" i="0">
                                  <a:latin typeface="Cambria Math" panose="02040503050406030204" pitchFamily="18" charset="0"/>
                                </a:rPr>
                                <m:t>−1</m:t>
                              </m:r>
                            </m:e>
                          </m:d>
                        </m:den>
                      </m:f>
                      <m:d>
                        <m:dPr>
                          <m:begChr m:val="["/>
                          <m:endChr m:val="]"/>
                          <m:ctrlPr>
                            <a:rPr lang="es-ES" i="1">
                              <a:latin typeface="Cambria Math" panose="02040503050406030204" pitchFamily="18" charset="0"/>
                            </a:rPr>
                          </m:ctrlPr>
                        </m:dPr>
                        <m:e>
                          <m:r>
                            <a:rPr lang="es-ES" i="0">
                              <a:latin typeface="Cambria Math" panose="02040503050406030204" pitchFamily="18" charset="0"/>
                            </a:rPr>
                            <m:t>1−</m:t>
                          </m:r>
                          <m:sSup>
                            <m:sSupPr>
                              <m:ctrlPr>
                                <a:rPr lang="es-ES" i="1">
                                  <a:latin typeface="Cambria Math" panose="02040503050406030204" pitchFamily="18" charset="0"/>
                                </a:rPr>
                              </m:ctrlPr>
                            </m:sSupPr>
                            <m:e>
                              <m:d>
                                <m:dPr>
                                  <m:ctrlPr>
                                    <a:rPr lang="es-ES" i="1">
                                      <a:latin typeface="Cambria Math" panose="02040503050406030204" pitchFamily="18" charset="0"/>
                                    </a:rPr>
                                  </m:ctrlPr>
                                </m:dPr>
                                <m:e>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0">
                                              <a:latin typeface="Cambria Math" panose="02040503050406030204" pitchFamily="18" charset="0"/>
                                            </a:rPr>
                                            <m:t>3</m:t>
                                          </m:r>
                                        </m:sub>
                                      </m:sSub>
                                    </m:num>
                                    <m:den>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0">
                                              <a:latin typeface="Cambria Math" panose="02040503050406030204" pitchFamily="18" charset="0"/>
                                            </a:rPr>
                                            <m:t>2</m:t>
                                          </m:r>
                                        </m:sub>
                                      </m:sSub>
                                    </m:den>
                                  </m:f>
                                </m:e>
                              </m:d>
                            </m:e>
                            <m:sup>
                              <m:f>
                                <m:fPr>
                                  <m:ctrlPr>
                                    <a:rPr lang="es-ES" i="1">
                                      <a:latin typeface="Cambria Math" panose="02040503050406030204" pitchFamily="18" charset="0"/>
                                    </a:rPr>
                                  </m:ctrlPr>
                                </m:fPr>
                                <m:num>
                                  <m:r>
                                    <a:rPr lang="es-ES" i="1">
                                      <a:latin typeface="Cambria Math" panose="02040503050406030204" pitchFamily="18" charset="0"/>
                                    </a:rPr>
                                    <m:t>𝛾</m:t>
                                  </m:r>
                                  <m:r>
                                    <a:rPr lang="es-ES" i="0">
                                      <a:latin typeface="Cambria Math" panose="02040503050406030204" pitchFamily="18" charset="0"/>
                                    </a:rPr>
                                    <m:t>−1</m:t>
                                  </m:r>
                                </m:num>
                                <m:den>
                                  <m:r>
                                    <a:rPr lang="es-ES" i="1">
                                      <a:latin typeface="Cambria Math" panose="02040503050406030204" pitchFamily="18" charset="0"/>
                                    </a:rPr>
                                    <m:t>𝛾</m:t>
                                  </m:r>
                                </m:den>
                              </m:f>
                            </m:sup>
                          </m:sSup>
                        </m:e>
                      </m:d>
                      <m:r>
                        <a:rPr lang="es-ES" i="1">
                          <a:latin typeface="Cambria Math" panose="02040503050406030204" pitchFamily="18" charset="0"/>
                        </a:rPr>
                        <m:t>=6.654 </m:t>
                      </m:r>
                      <m:r>
                        <a:rPr lang="es-ES" i="1">
                          <a:latin typeface="Cambria Math" panose="02040503050406030204" pitchFamily="18" charset="0"/>
                        </a:rPr>
                        <m:t>𝑥</m:t>
                      </m:r>
                      <m:r>
                        <a:rPr lang="es-ES" i="1">
                          <a:latin typeface="Cambria Math" panose="02040503050406030204" pitchFamily="18" charset="0"/>
                        </a:rPr>
                        <m:t> </m:t>
                      </m:r>
                      <m:sSup>
                        <m:sSupPr>
                          <m:ctrlPr>
                            <a:rPr lang="es-ES" i="1">
                              <a:latin typeface="Cambria Math" panose="02040503050406030204" pitchFamily="18" charset="0"/>
                            </a:rPr>
                          </m:ctrlPr>
                        </m:sSupPr>
                        <m:e>
                          <m:r>
                            <a:rPr lang="es-ES" i="1">
                              <a:latin typeface="Cambria Math" panose="02040503050406030204" pitchFamily="18" charset="0"/>
                            </a:rPr>
                            <m:t>10</m:t>
                          </m:r>
                        </m:e>
                        <m:sup>
                          <m:r>
                            <a:rPr lang="es-ES" i="1">
                              <a:latin typeface="Cambria Math" panose="02040503050406030204" pitchFamily="18" charset="0"/>
                            </a:rPr>
                            <m:t>−8</m:t>
                          </m:r>
                        </m:sup>
                      </m:sSup>
                      <m:r>
                        <a:rPr lang="es-ES" i="1">
                          <a:latin typeface="Cambria Math" panose="02040503050406030204" pitchFamily="18" charset="0"/>
                        </a:rPr>
                        <m:t>  </m:t>
                      </m:r>
                      <m:r>
                        <a:rPr lang="es-ES" i="1">
                          <a:latin typeface="Cambria Math" panose="02040503050406030204" pitchFamily="18" charset="0"/>
                        </a:rPr>
                        <m:t>𝐽𝑜𝑢𝑙𝑒𝑠</m:t>
                      </m:r>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0" y="1650500"/>
                <a:ext cx="5446940" cy="867225"/>
              </a:xfrm>
              <a:prstGeom prst="rect">
                <a:avLst/>
              </a:prstGeom>
              <a:blipFill rotWithShape="0">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541702" y="4415894"/>
                <a:ext cx="14725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m:t>
                      </m:r>
                      <m:r>
                        <a:rPr lang="es-ES" i="1">
                          <a:latin typeface="Cambria Math" panose="02040503050406030204" pitchFamily="18" charset="0"/>
                        </a:rPr>
                        <m:t>𝑈</m:t>
                      </m:r>
                      <m:r>
                        <a:rPr lang="es-ES" i="0">
                          <a:latin typeface="Cambria Math" panose="02040503050406030204" pitchFamily="18" charset="0"/>
                        </a:rPr>
                        <m:t>+</m:t>
                      </m:r>
                      <m:r>
                        <a:rPr lang="es-ES" i="1">
                          <a:latin typeface="Cambria Math" panose="02040503050406030204" pitchFamily="18" charset="0"/>
                        </a:rPr>
                        <m:t>𝑊</m:t>
                      </m:r>
                      <m:r>
                        <a:rPr lang="es-ES" i="0">
                          <a:latin typeface="Cambria Math" panose="02040503050406030204" pitchFamily="18" charset="0"/>
                        </a:rPr>
                        <m:t>=0</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1541702" y="4415894"/>
                <a:ext cx="1472583" cy="369332"/>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50133" y="5005393"/>
                <a:ext cx="5386154" cy="4042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mtClean="0">
                          <a:latin typeface="Cambria Math" panose="02040503050406030204" pitchFamily="18" charset="0"/>
                        </a:rPr>
                        <m:t>∆</m:t>
                      </m:r>
                      <m:r>
                        <a:rPr lang="es-ES" i="1">
                          <a:latin typeface="Cambria Math" panose="02040503050406030204" pitchFamily="18" charset="0"/>
                        </a:rPr>
                        <m:t>𝑈</m:t>
                      </m:r>
                      <m:r>
                        <a:rPr lang="es-ES" i="0">
                          <a:latin typeface="Cambria Math" panose="02040503050406030204" pitchFamily="18" charset="0"/>
                        </a:rPr>
                        <m:t>=</m:t>
                      </m:r>
                      <m:acc>
                        <m:accPr>
                          <m:chr m:val="̇"/>
                          <m:ctrlPr>
                            <a:rPr lang="es-ES" i="1">
                              <a:latin typeface="Cambria Math" panose="02040503050406030204" pitchFamily="18" charset="0"/>
                            </a:rPr>
                          </m:ctrlPr>
                        </m:accPr>
                        <m:e>
                          <m:r>
                            <a:rPr lang="es-ES" i="1">
                              <a:latin typeface="Cambria Math" panose="02040503050406030204" pitchFamily="18" charset="0"/>
                            </a:rPr>
                            <m:t>𝑚</m:t>
                          </m:r>
                        </m:e>
                      </m:acc>
                      <m:sSub>
                        <m:sSubPr>
                          <m:ctrlPr>
                            <a:rPr lang="es-ES" i="1">
                              <a:latin typeface="Cambria Math" panose="02040503050406030204" pitchFamily="18" charset="0"/>
                            </a:rPr>
                          </m:ctrlPr>
                        </m:sSubPr>
                        <m:e>
                          <m:r>
                            <a:rPr lang="es-ES" i="1">
                              <a:latin typeface="Cambria Math" panose="02040503050406030204" pitchFamily="18" charset="0"/>
                            </a:rPr>
                            <m:t>𝑐</m:t>
                          </m:r>
                        </m:e>
                        <m:sub>
                          <m:r>
                            <a:rPr lang="es-ES" i="1">
                              <a:latin typeface="Cambria Math" panose="02040503050406030204" pitchFamily="18" charset="0"/>
                            </a:rPr>
                            <m:t>𝑝</m:t>
                          </m:r>
                        </m:sub>
                      </m:sSub>
                      <m:r>
                        <a:rPr lang="es-ES" i="0">
                          <a:latin typeface="Cambria Math" panose="02040503050406030204" pitchFamily="18" charset="0"/>
                        </a:rPr>
                        <m:t>∆</m:t>
                      </m:r>
                      <m:r>
                        <a:rPr lang="es-ES" i="1">
                          <a:latin typeface="Cambria Math" panose="02040503050406030204" pitchFamily="18" charset="0"/>
                        </a:rPr>
                        <m:t>𝑡</m:t>
                      </m:r>
                      <m:r>
                        <a:rPr lang="es-ES" b="0" i="1" smtClean="0">
                          <a:latin typeface="Cambria Math" panose="02040503050406030204" pitchFamily="18" charset="0"/>
                        </a:rPr>
                        <m:t>=</m:t>
                      </m:r>
                      <m:r>
                        <a:rPr lang="es-ES" i="1">
                          <a:latin typeface="Cambria Math" panose="02040503050406030204" pitchFamily="18" charset="0"/>
                        </a:rPr>
                        <m:t>603.75 </m:t>
                      </m:r>
                      <m:d>
                        <m:dPr>
                          <m:begChr m:val="["/>
                          <m:endChr m:val="]"/>
                          <m:ctrlPr>
                            <a:rPr lang="es-ES" i="1">
                              <a:latin typeface="Cambria Math" panose="02040503050406030204" pitchFamily="18" charset="0"/>
                            </a:rPr>
                          </m:ctrlPr>
                        </m:dPr>
                        <m:e>
                          <m:r>
                            <a:rPr lang="es-ES" i="1">
                              <a:latin typeface="Cambria Math" panose="02040503050406030204" pitchFamily="18" charset="0"/>
                            </a:rPr>
                            <m:t>𝑊</m:t>
                          </m:r>
                        </m:e>
                      </m:d>
                      <m:r>
                        <a:rPr lang="es-419" b="0" i="1" smtClean="0">
                          <a:latin typeface="Cambria Math" panose="02040503050406030204" pitchFamily="18" charset="0"/>
                        </a:rPr>
                        <m:t>=</m:t>
                      </m:r>
                      <m:sSub>
                        <m:sSubPr>
                          <m:ctrlPr>
                            <a:rPr lang="es-419" i="1">
                              <a:latin typeface="Cambria Math" panose="02040503050406030204" pitchFamily="18" charset="0"/>
                            </a:rPr>
                          </m:ctrlPr>
                        </m:sSubPr>
                        <m:e>
                          <m:r>
                            <a:rPr lang="es-ES" i="1">
                              <a:latin typeface="Cambria Math" panose="02040503050406030204" pitchFamily="18" charset="0"/>
                            </a:rPr>
                            <m:t>𝑃</m:t>
                          </m:r>
                        </m:e>
                        <m:sub>
                          <m:r>
                            <a:rPr lang="es-ES" i="1">
                              <a:latin typeface="Cambria Math" panose="02040503050406030204" pitchFamily="18" charset="0"/>
                            </a:rPr>
                            <m:t>h𝑖𝑑𝑟</m:t>
                          </m:r>
                          <m:r>
                            <a:rPr lang="es-ES" i="1">
                              <a:latin typeface="Cambria Math" panose="02040503050406030204" pitchFamily="18" charset="0"/>
                            </a:rPr>
                            <m:t>á</m:t>
                          </m:r>
                          <m:r>
                            <a:rPr lang="es-ES" i="1">
                              <a:latin typeface="Cambria Math" panose="02040503050406030204" pitchFamily="18" charset="0"/>
                            </a:rPr>
                            <m:t>𝑢𝑙𝑖𝑐𝑎</m:t>
                          </m:r>
                          <m:r>
                            <a:rPr lang="es-ES" i="1">
                              <a:latin typeface="Cambria Math" panose="02040503050406030204" pitchFamily="18" charset="0"/>
                            </a:rPr>
                            <m:t> </m:t>
                          </m:r>
                        </m:sub>
                      </m:sSub>
                      <m:r>
                        <a:rPr lang="es-EC" i="1">
                          <a:latin typeface="Cambria Math" panose="02040503050406030204" pitchFamily="18" charset="0"/>
                        </a:rPr>
                        <m:t>−</m:t>
                      </m:r>
                      <m:sSub>
                        <m:sSubPr>
                          <m:ctrlPr>
                            <a:rPr lang="es-419" i="1">
                              <a:latin typeface="Cambria Math" panose="02040503050406030204" pitchFamily="18" charset="0"/>
                            </a:rPr>
                          </m:ctrlPr>
                        </m:sSubPr>
                        <m:e>
                          <m:r>
                            <a:rPr lang="es-EC" i="1">
                              <a:latin typeface="Cambria Math" panose="02040503050406030204" pitchFamily="18" charset="0"/>
                            </a:rPr>
                            <m:t>𝑃</m:t>
                          </m:r>
                        </m:e>
                        <m:sub>
                          <m:sSub>
                            <m:sSubPr>
                              <m:ctrlPr>
                                <a:rPr lang="es-419" i="1">
                                  <a:latin typeface="Cambria Math" panose="02040503050406030204" pitchFamily="18" charset="0"/>
                                </a:rPr>
                              </m:ctrlPr>
                            </m:sSubPr>
                            <m:e>
                              <m:r>
                                <a:rPr lang="es-EC" i="1">
                                  <a:latin typeface="Cambria Math" panose="02040503050406030204" pitchFamily="18" charset="0"/>
                                </a:rPr>
                                <m:t>𝑝</m:t>
                              </m:r>
                              <m:r>
                                <a:rPr lang="es-EC" i="1">
                                  <a:latin typeface="Cambria Math" panose="02040503050406030204" pitchFamily="18" charset="0"/>
                                </a:rPr>
                                <m:t>é</m:t>
                              </m:r>
                              <m:r>
                                <a:rPr lang="es-EC" i="1">
                                  <a:latin typeface="Cambria Math" panose="02040503050406030204" pitchFamily="18" charset="0"/>
                                </a:rPr>
                                <m:t>𝑟𝑑𝑖𝑑𝑎𝑠</m:t>
                              </m:r>
                            </m:e>
                            <m:sub/>
                          </m:sSub>
                        </m:sub>
                      </m:sSub>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250133" y="5005393"/>
                <a:ext cx="5386154" cy="404213"/>
              </a:xfrm>
              <a:prstGeom prst="rect">
                <a:avLst/>
              </a:prstGeom>
              <a:blipFill>
                <a:blip r:embed="rId4"/>
                <a:stretch>
                  <a:fillRect b="-7576"/>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541702" y="5757000"/>
                <a:ext cx="16639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𝑎𝑑</m:t>
                          </m:r>
                        </m:sub>
                      </m:sSub>
                      <m:r>
                        <a:rPr lang="es-ES" i="0">
                          <a:latin typeface="Cambria Math" panose="02040503050406030204" pitchFamily="18" charset="0"/>
                        </a:rPr>
                        <m:t> </m:t>
                      </m:r>
                      <m:r>
                        <a:rPr lang="es-ES" i="1">
                          <a:latin typeface="Cambria Math" panose="02040503050406030204" pitchFamily="18" charset="0"/>
                        </a:rPr>
                        <m:t>𝑥</m:t>
                      </m:r>
                      <m:r>
                        <a:rPr lang="es-ES" i="0">
                          <a:latin typeface="Cambria Math" panose="02040503050406030204" pitchFamily="18" charset="0"/>
                        </a:rPr>
                        <m:t> </m:t>
                      </m:r>
                      <m:r>
                        <a:rPr lang="es-ES" i="1">
                          <a:latin typeface="Cambria Math" panose="02040503050406030204" pitchFamily="18" charset="0"/>
                        </a:rPr>
                        <m:t>𝑁</m:t>
                      </m:r>
                      <m:r>
                        <a:rPr lang="es-ES" i="0">
                          <a:latin typeface="Cambria Math" panose="02040503050406030204" pitchFamily="18" charset="0"/>
                        </a:rPr>
                        <m:t>=∆</m:t>
                      </m:r>
                      <m:r>
                        <a:rPr lang="es-ES" i="1">
                          <a:latin typeface="Cambria Math" panose="02040503050406030204" pitchFamily="18" charset="0"/>
                        </a:rPr>
                        <m:t>𝑈</m:t>
                      </m:r>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1541702" y="5757000"/>
                <a:ext cx="1663981" cy="369332"/>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03553" y="2730747"/>
                <a:ext cx="3839834" cy="769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𝑝</m:t>
                          </m:r>
                        </m:e>
                        <m:sub>
                          <m:r>
                            <a:rPr lang="es-ES" i="1">
                              <a:latin typeface="Cambria Math" panose="02040503050406030204" pitchFamily="18" charset="0"/>
                            </a:rPr>
                            <m:t>𝑖</m:t>
                          </m:r>
                        </m:sub>
                      </m:sSub>
                      <m:r>
                        <a:rPr lang="es-ES" i="0">
                          <a:latin typeface="Cambria Math" panose="02040503050406030204" pitchFamily="18" charset="0"/>
                        </a:rPr>
                        <m:t>=2</m:t>
                      </m:r>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1">
                              <a:latin typeface="Cambria Math" panose="02040503050406030204" pitchFamily="18" charset="0"/>
                            </a:rPr>
                            <m:t>𝑣</m:t>
                          </m:r>
                        </m:sub>
                      </m:sSub>
                      <m:sSup>
                        <m:sSupPr>
                          <m:ctrlPr>
                            <a:rPr lang="es-ES" i="1">
                              <a:latin typeface="Cambria Math" panose="02040503050406030204" pitchFamily="18" charset="0"/>
                            </a:rPr>
                          </m:ctrlPr>
                        </m:sSupPr>
                        <m:e>
                          <m:d>
                            <m:dPr>
                              <m:ctrlPr>
                                <a:rPr lang="es-ES" i="1">
                                  <a:latin typeface="Cambria Math" panose="02040503050406030204" pitchFamily="18" charset="0"/>
                                </a:rPr>
                              </m:ctrlPr>
                            </m:dPr>
                            <m:e>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𝑅</m:t>
                                      </m:r>
                                    </m:e>
                                    <m:sub>
                                      <m:r>
                                        <a:rPr lang="es-ES" i="1">
                                          <a:latin typeface="Cambria Math" panose="02040503050406030204" pitchFamily="18" charset="0"/>
                                        </a:rPr>
                                        <m:t>𝑐𝑟𝑖𝑡</m:t>
                                      </m:r>
                                    </m:sub>
                                  </m:sSub>
                                </m:num>
                                <m:den>
                                  <m:sSub>
                                    <m:sSubPr>
                                      <m:ctrlPr>
                                        <a:rPr lang="es-ES" i="1">
                                          <a:latin typeface="Cambria Math" panose="02040503050406030204" pitchFamily="18" charset="0"/>
                                        </a:rPr>
                                      </m:ctrlPr>
                                    </m:sSubPr>
                                    <m:e>
                                      <m:r>
                                        <a:rPr lang="es-ES" i="1">
                                          <a:latin typeface="Cambria Math" panose="02040503050406030204" pitchFamily="18" charset="0"/>
                                        </a:rPr>
                                        <m:t>𝑅</m:t>
                                      </m:r>
                                    </m:e>
                                    <m:sub>
                                      <m:r>
                                        <a:rPr lang="es-ES" i="0">
                                          <a:latin typeface="Cambria Math" panose="02040503050406030204" pitchFamily="18" charset="0"/>
                                        </a:rPr>
                                        <m:t>0</m:t>
                                      </m:r>
                                    </m:sub>
                                  </m:sSub>
                                </m:den>
                              </m:f>
                            </m:e>
                          </m:d>
                        </m:e>
                        <m:sup>
                          <m:r>
                            <a:rPr lang="es-ES" i="0">
                              <a:latin typeface="Cambria Math" panose="02040503050406030204" pitchFamily="18" charset="0"/>
                            </a:rPr>
                            <m:t>3</m:t>
                          </m:r>
                          <m:r>
                            <a:rPr lang="es-ES" i="1">
                              <a:latin typeface="Cambria Math" panose="02040503050406030204" pitchFamily="18" charset="0"/>
                            </a:rPr>
                            <m:t>𝛾</m:t>
                          </m:r>
                        </m:sup>
                      </m:sSup>
                      <m:r>
                        <a:rPr lang="es-ES" b="0" i="1" smtClean="0">
                          <a:latin typeface="Cambria Math" panose="02040503050406030204" pitchFamily="18" charset="0"/>
                        </a:rPr>
                        <m:t>=</m:t>
                      </m:r>
                      <m:r>
                        <a:rPr lang="es-ES" i="1">
                          <a:latin typeface="Cambria Math" panose="02040503050406030204" pitchFamily="18" charset="0"/>
                        </a:rPr>
                        <m:t>7.684 </m:t>
                      </m:r>
                      <m:r>
                        <a:rPr lang="es-ES" i="1">
                          <a:latin typeface="Cambria Math" panose="02040503050406030204" pitchFamily="18" charset="0"/>
                        </a:rPr>
                        <m:t>𝑥</m:t>
                      </m:r>
                      <m:r>
                        <a:rPr lang="es-ES" i="1">
                          <a:latin typeface="Cambria Math" panose="02040503050406030204" pitchFamily="18" charset="0"/>
                        </a:rPr>
                        <m:t> </m:t>
                      </m:r>
                      <m:sSup>
                        <m:sSupPr>
                          <m:ctrlPr>
                            <a:rPr lang="es-ES" i="1">
                              <a:latin typeface="Cambria Math" panose="02040503050406030204" pitchFamily="18" charset="0"/>
                            </a:rPr>
                          </m:ctrlPr>
                        </m:sSupPr>
                        <m:e>
                          <m:r>
                            <a:rPr lang="es-ES" i="1">
                              <a:latin typeface="Cambria Math" panose="02040503050406030204" pitchFamily="18" charset="0"/>
                            </a:rPr>
                            <m:t>10</m:t>
                          </m:r>
                        </m:e>
                        <m:sup>
                          <m:r>
                            <a:rPr lang="es-ES" i="1">
                              <a:latin typeface="Cambria Math" panose="02040503050406030204" pitchFamily="18" charset="0"/>
                            </a:rPr>
                            <m:t>6</m:t>
                          </m:r>
                        </m:sup>
                      </m:sSup>
                      <m:r>
                        <a:rPr lang="es-ES" i="1">
                          <a:latin typeface="Cambria Math" panose="02040503050406030204" pitchFamily="18" charset="0"/>
                        </a:rPr>
                        <m:t> </m:t>
                      </m:r>
                      <m:r>
                        <a:rPr lang="es-ES" i="1">
                          <a:latin typeface="Cambria Math" panose="02040503050406030204" pitchFamily="18" charset="0"/>
                        </a:rPr>
                        <m:t>𝑃𝑎</m:t>
                      </m:r>
                    </m:oMath>
                  </m:oMathPara>
                </a14:m>
                <a:endParaRPr lang="es-ES" dirty="0"/>
              </a:p>
            </p:txBody>
          </p:sp>
        </mc:Choice>
        <mc:Fallback xmlns="">
          <p:sp>
            <p:nvSpPr>
              <p:cNvPr id="12" name="Rectángulo 11"/>
              <p:cNvSpPr>
                <a:spLocks noRot="1" noChangeAspect="1" noMove="1" noResize="1" noEditPoints="1" noAdjustHandles="1" noChangeArrowheads="1" noChangeShapeType="1" noTextEdit="1"/>
              </p:cNvSpPr>
              <p:nvPr/>
            </p:nvSpPr>
            <p:spPr>
              <a:xfrm>
                <a:off x="803553" y="2730747"/>
                <a:ext cx="3839834" cy="769378"/>
              </a:xfrm>
              <a:prstGeom prst="rect">
                <a:avLst/>
              </a:prstGeom>
              <a:blipFill rotWithShape="0">
                <a:blip r:embed="rId7"/>
                <a:stretch>
                  <a:fillRect/>
                </a:stretch>
              </a:blipFill>
            </p:spPr>
            <p:txBody>
              <a:bodyPr/>
              <a:lstStyle/>
              <a:p>
                <a:r>
                  <a:rPr lang="es-ES">
                    <a:noFill/>
                  </a:rPr>
                  <a:t> </a:t>
                </a:r>
              </a:p>
            </p:txBody>
          </p:sp>
        </mc:Fallback>
      </mc:AlternateContent>
      <p:pic>
        <p:nvPicPr>
          <p:cNvPr id="13" name="Imagen 12" descr="C:\Users\Usuario\AppData\Local\Temp\Rar$DIa0.838\Captura1.PNG"/>
          <p:cNvPicPr/>
          <p:nvPr/>
        </p:nvPicPr>
        <p:blipFill>
          <a:blip r:embed="rId8">
            <a:extLst>
              <a:ext uri="{28A0092B-C50C-407E-A947-70E740481C1C}">
                <a14:useLocalDpi xmlns:a14="http://schemas.microsoft.com/office/drawing/2010/main" val="0"/>
              </a:ext>
            </a:extLst>
          </a:blip>
          <a:srcRect/>
          <a:stretch>
            <a:fillRect/>
          </a:stretch>
        </p:blipFill>
        <p:spPr bwMode="auto">
          <a:xfrm>
            <a:off x="6977063" y="2291588"/>
            <a:ext cx="4172755" cy="2417073"/>
          </a:xfrm>
          <a:prstGeom prst="rect">
            <a:avLst/>
          </a:prstGeom>
          <a:noFill/>
          <a:ln>
            <a:noFill/>
          </a:ln>
        </p:spPr>
      </p:pic>
      <p:sp>
        <p:nvSpPr>
          <p:cNvPr id="15" name="Rectángulo 14"/>
          <p:cNvSpPr/>
          <p:nvPr/>
        </p:nvSpPr>
        <p:spPr>
          <a:xfrm>
            <a:off x="227889" y="1158336"/>
            <a:ext cx="4680064" cy="477054"/>
          </a:xfrm>
          <a:prstGeom prst="rect">
            <a:avLst/>
          </a:prstGeom>
          <a:noFill/>
        </p:spPr>
        <p:txBody>
          <a:bodyPr wrap="none" lIns="91440" tIns="45720" rIns="91440" bIns="45720">
            <a:spAutoFit/>
          </a:bodyPr>
          <a:lstStyle/>
          <a:p>
            <a:pPr algn="ctr"/>
            <a:r>
              <a:rPr lang="es-ES" sz="2500" b="1" cap="none" spc="0" dirty="0">
                <a:ln w="22225">
                  <a:solidFill>
                    <a:schemeClr val="accent2"/>
                  </a:solidFill>
                  <a:prstDash val="solid"/>
                </a:ln>
                <a:solidFill>
                  <a:schemeClr val="accent2">
                    <a:lumMod val="40000"/>
                    <a:lumOff val="60000"/>
                  </a:schemeClr>
                </a:solidFill>
                <a:effectLst/>
              </a:rPr>
              <a:t>Trabajo adiabático de compresión</a:t>
            </a:r>
          </a:p>
        </p:txBody>
      </p:sp>
      <p:sp>
        <p:nvSpPr>
          <p:cNvPr id="16" name="Rectángulo 15"/>
          <p:cNvSpPr/>
          <p:nvPr/>
        </p:nvSpPr>
        <p:spPr>
          <a:xfrm>
            <a:off x="1217519" y="3750130"/>
            <a:ext cx="2700804" cy="477054"/>
          </a:xfrm>
          <a:prstGeom prst="rect">
            <a:avLst/>
          </a:prstGeom>
          <a:noFill/>
        </p:spPr>
        <p:txBody>
          <a:bodyPr wrap="none" lIns="91440" tIns="45720" rIns="91440" bIns="45720">
            <a:spAutoFit/>
          </a:bodyPr>
          <a:lstStyle/>
          <a:p>
            <a:pPr algn="ctr"/>
            <a:r>
              <a:rPr lang="es-ES" sz="2500" b="1" dirty="0">
                <a:ln w="22225">
                  <a:solidFill>
                    <a:schemeClr val="accent2"/>
                  </a:solidFill>
                  <a:prstDash val="solid"/>
                </a:ln>
                <a:solidFill>
                  <a:schemeClr val="accent2">
                    <a:lumMod val="40000"/>
                    <a:lumOff val="60000"/>
                  </a:schemeClr>
                </a:solidFill>
              </a:rPr>
              <a:t>Balance de energía</a:t>
            </a:r>
            <a:endParaRPr lang="es-ES" sz="25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93126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0594" y="54928"/>
            <a:ext cx="9450812" cy="1325563"/>
          </a:xfrm>
        </p:spPr>
        <p:txBody>
          <a:bodyPr/>
          <a:lstStyle/>
          <a:p>
            <a:r>
              <a:rPr lang="es-ES" b="1" dirty="0"/>
              <a:t>Experimento de desinfección bacteriana</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21</a:t>
            </a:fld>
            <a:endParaRPr lang="es-419" dirty="0"/>
          </a:p>
        </p:txBody>
      </p:sp>
      <p:pic>
        <p:nvPicPr>
          <p:cNvPr id="6" name="Imagen 5"/>
          <p:cNvPicPr>
            <a:picLocks noChangeAspect="1"/>
          </p:cNvPicPr>
          <p:nvPr/>
        </p:nvPicPr>
        <p:blipFill>
          <a:blip r:embed="rId2"/>
          <a:stretch>
            <a:fillRect/>
          </a:stretch>
        </p:blipFill>
        <p:spPr>
          <a:xfrm>
            <a:off x="609765" y="1313813"/>
            <a:ext cx="3601627" cy="2467571"/>
          </a:xfrm>
          <a:prstGeom prst="rect">
            <a:avLst/>
          </a:prstGeom>
        </p:spPr>
      </p:pic>
      <p:pic>
        <p:nvPicPr>
          <p:cNvPr id="8" name="Imagen 7" descr="https://scontent.fgye7-1.fna.fbcdn.net/v/t35.0-12/29748748_1667494176674066_861392301_o.jpg?oh=b2f4015bbc11cfeb1eeb5382956340ce&amp;oe=5ABD38C1"/>
          <p:cNvPicPr/>
          <p:nvPr/>
        </p:nvPicPr>
        <p:blipFill rotWithShape="1">
          <a:blip r:embed="rId3" cstate="print">
            <a:extLst>
              <a:ext uri="{28A0092B-C50C-407E-A947-70E740481C1C}">
                <a14:useLocalDpi xmlns:a14="http://schemas.microsoft.com/office/drawing/2010/main" val="0"/>
              </a:ext>
            </a:extLst>
          </a:blip>
          <a:srcRect l="12566" r="37831" b="12992"/>
          <a:stretch/>
        </p:blipFill>
        <p:spPr bwMode="auto">
          <a:xfrm rot="16200000">
            <a:off x="7286769" y="4120919"/>
            <a:ext cx="2513738" cy="2488618"/>
          </a:xfrm>
          <a:prstGeom prst="rect">
            <a:avLst/>
          </a:prstGeom>
          <a:noFill/>
          <a:ln>
            <a:noFill/>
          </a:ln>
          <a:extLst>
            <a:ext uri="{53640926-AAD7-44D8-BBD7-CCE9431645EC}">
              <a14:shadowObscured xmlns:a14="http://schemas.microsoft.com/office/drawing/2010/main"/>
            </a:ext>
          </a:extLst>
        </p:spPr>
      </p:pic>
      <p:pic>
        <p:nvPicPr>
          <p:cNvPr id="10" name="Imagen 9"/>
          <p:cNvPicPr>
            <a:picLocks noChangeAspect="1"/>
          </p:cNvPicPr>
          <p:nvPr/>
        </p:nvPicPr>
        <p:blipFill>
          <a:blip r:embed="rId4"/>
          <a:stretch>
            <a:fillRect/>
          </a:stretch>
        </p:blipFill>
        <p:spPr>
          <a:xfrm>
            <a:off x="6555346" y="1220173"/>
            <a:ext cx="3728903" cy="2756396"/>
          </a:xfrm>
          <a:prstGeom prst="rect">
            <a:avLst/>
          </a:prstGeom>
        </p:spPr>
      </p:pic>
      <p:pic>
        <p:nvPicPr>
          <p:cNvPr id="11" name="Imagen 10"/>
          <p:cNvPicPr>
            <a:picLocks noChangeAspect="1"/>
          </p:cNvPicPr>
          <p:nvPr/>
        </p:nvPicPr>
        <p:blipFill>
          <a:blip r:embed="rId5"/>
          <a:stretch>
            <a:fillRect/>
          </a:stretch>
        </p:blipFill>
        <p:spPr>
          <a:xfrm>
            <a:off x="1189240" y="3863553"/>
            <a:ext cx="2506997" cy="2825222"/>
          </a:xfrm>
          <a:prstGeom prst="rect">
            <a:avLst/>
          </a:prstGeom>
        </p:spPr>
      </p:pic>
    </p:spTree>
    <p:extLst>
      <p:ext uri="{BB962C8B-B14F-4D97-AF65-F5344CB8AC3E}">
        <p14:creationId xmlns:p14="http://schemas.microsoft.com/office/powerpoint/2010/main" val="201351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C63C203F-D23D-469E-93D4-2928A472240A}"/>
              </a:ext>
            </a:extLst>
          </p:cNvPr>
          <p:cNvGraphicFramePr>
            <a:graphicFrameLocks noGrp="1"/>
          </p:cNvGraphicFramePr>
          <p:nvPr>
            <p:ph idx="1"/>
            <p:extLst>
              <p:ext uri="{D42A27DB-BD31-4B8C-83A1-F6EECF244321}">
                <p14:modId xmlns:p14="http://schemas.microsoft.com/office/powerpoint/2010/main" val="3507703102"/>
              </p:ext>
            </p:extLst>
          </p:nvPr>
        </p:nvGraphicFramePr>
        <p:xfrm>
          <a:off x="3223577" y="1404623"/>
          <a:ext cx="5744846" cy="1566864"/>
        </p:xfrm>
        <a:graphic>
          <a:graphicData uri="http://schemas.openxmlformats.org/drawingml/2006/table">
            <a:tbl>
              <a:tblPr firstRow="1" firstCol="1" bandRow="1">
                <a:tableStyleId>{0E3FDE45-AF77-4B5C-9715-49D594BDF05E}</a:tableStyleId>
              </a:tblPr>
              <a:tblGrid>
                <a:gridCol w="2872423">
                  <a:extLst>
                    <a:ext uri="{9D8B030D-6E8A-4147-A177-3AD203B41FA5}">
                      <a16:colId xmlns:a16="http://schemas.microsoft.com/office/drawing/2014/main" val="2631623335"/>
                    </a:ext>
                  </a:extLst>
                </a:gridCol>
                <a:gridCol w="2872423">
                  <a:extLst>
                    <a:ext uri="{9D8B030D-6E8A-4147-A177-3AD203B41FA5}">
                      <a16:colId xmlns:a16="http://schemas.microsoft.com/office/drawing/2014/main" val="1008465947"/>
                    </a:ext>
                  </a:extLst>
                </a:gridCol>
              </a:tblGrid>
              <a:tr h="0">
                <a:tc>
                  <a:txBody>
                    <a:bodyPr/>
                    <a:lstStyle/>
                    <a:p>
                      <a:pPr>
                        <a:lnSpc>
                          <a:spcPct val="200000"/>
                        </a:lnSpc>
                        <a:spcAft>
                          <a:spcPts val="0"/>
                        </a:spcAft>
                      </a:pPr>
                      <a:r>
                        <a:rPr lang="es-EC" sz="2000">
                          <a:effectLst/>
                        </a:rPr>
                        <a:t>Tiempo del tratamiento:</a:t>
                      </a:r>
                      <a:endParaRPr lang="es-419" sz="20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200000"/>
                        </a:lnSpc>
                        <a:spcAft>
                          <a:spcPts val="0"/>
                        </a:spcAft>
                      </a:pPr>
                      <a:r>
                        <a:rPr lang="es-EC" sz="2000">
                          <a:effectLst/>
                        </a:rPr>
                        <a:t>65 minutos (3900 s)</a:t>
                      </a:r>
                      <a:endParaRPr lang="es-419" sz="20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842150662"/>
                  </a:ext>
                </a:extLst>
              </a:tr>
              <a:tr h="0">
                <a:tc>
                  <a:txBody>
                    <a:bodyPr/>
                    <a:lstStyle/>
                    <a:p>
                      <a:pPr>
                        <a:lnSpc>
                          <a:spcPct val="200000"/>
                        </a:lnSpc>
                        <a:spcAft>
                          <a:spcPts val="0"/>
                        </a:spcAft>
                      </a:pPr>
                      <a:r>
                        <a:rPr lang="es-EC" sz="2000">
                          <a:effectLst/>
                        </a:rPr>
                        <a:t>Volumen utilizado:</a:t>
                      </a:r>
                      <a:endParaRPr lang="es-419" sz="20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200000"/>
                        </a:lnSpc>
                        <a:spcAft>
                          <a:spcPts val="0"/>
                        </a:spcAft>
                      </a:pPr>
                      <a:r>
                        <a:rPr lang="es-EC" sz="2000">
                          <a:effectLst/>
                        </a:rPr>
                        <a:t>15000 [ml]</a:t>
                      </a:r>
                      <a:endParaRPr lang="es-419" sz="20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9480917"/>
                  </a:ext>
                </a:extLst>
              </a:tr>
              <a:tr h="0">
                <a:tc>
                  <a:txBody>
                    <a:bodyPr/>
                    <a:lstStyle/>
                    <a:p>
                      <a:pPr>
                        <a:lnSpc>
                          <a:spcPct val="200000"/>
                        </a:lnSpc>
                        <a:spcAft>
                          <a:spcPts val="0"/>
                        </a:spcAft>
                      </a:pPr>
                      <a:r>
                        <a:rPr lang="es-EC" sz="2000" dirty="0">
                          <a:effectLst/>
                        </a:rPr>
                        <a:t>Consumo eléctrico:</a:t>
                      </a:r>
                      <a:endParaRPr lang="es-419"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200000"/>
                        </a:lnSpc>
                        <a:spcAft>
                          <a:spcPts val="0"/>
                        </a:spcAft>
                      </a:pPr>
                      <a:r>
                        <a:rPr lang="es-EC" sz="2000" dirty="0">
                          <a:effectLst/>
                        </a:rPr>
                        <a:t>714 [W]</a:t>
                      </a:r>
                      <a:endParaRPr lang="es-419" sz="20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900709089"/>
                  </a:ext>
                </a:extLst>
              </a:tr>
            </a:tbl>
          </a:graphicData>
        </a:graphic>
      </p:graphicFrame>
      <p:sp>
        <p:nvSpPr>
          <p:cNvPr id="3" name="Título 2">
            <a:extLst>
              <a:ext uri="{FF2B5EF4-FFF2-40B4-BE49-F238E27FC236}">
                <a16:creationId xmlns:a16="http://schemas.microsoft.com/office/drawing/2014/main" id="{B2E08BC3-5915-4CF4-8284-3520C89FF10B}"/>
              </a:ext>
            </a:extLst>
          </p:cNvPr>
          <p:cNvSpPr>
            <a:spLocks noGrp="1"/>
          </p:cNvSpPr>
          <p:nvPr>
            <p:ph type="title"/>
          </p:nvPr>
        </p:nvSpPr>
        <p:spPr/>
        <p:txBody>
          <a:bodyPr/>
          <a:lstStyle/>
          <a:p>
            <a:r>
              <a:rPr lang="es-419" dirty="0"/>
              <a:t>Consumo energético</a:t>
            </a:r>
          </a:p>
        </p:txBody>
      </p:sp>
      <p:sp>
        <p:nvSpPr>
          <p:cNvPr id="4" name="Marcador de número de diapositiva 3">
            <a:extLst>
              <a:ext uri="{FF2B5EF4-FFF2-40B4-BE49-F238E27FC236}">
                <a16:creationId xmlns:a16="http://schemas.microsoft.com/office/drawing/2014/main" id="{C69BAAB1-C3B8-4A6B-9517-9B981BF02BF6}"/>
              </a:ext>
            </a:extLst>
          </p:cNvPr>
          <p:cNvSpPr>
            <a:spLocks noGrp="1"/>
          </p:cNvSpPr>
          <p:nvPr>
            <p:ph type="sldNum" sz="quarter" idx="10"/>
          </p:nvPr>
        </p:nvSpPr>
        <p:spPr/>
        <p:txBody>
          <a:bodyPr/>
          <a:lstStyle/>
          <a:p>
            <a:fld id="{F138A8D9-53FC-4E42-B297-060462B89269}" type="slidenum">
              <a:rPr lang="es-419" smtClean="0"/>
              <a:pPr/>
              <a:t>22</a:t>
            </a:fld>
            <a:endParaRPr lang="es-419" dirty="0"/>
          </a:p>
        </p:txBody>
      </p:sp>
      <mc:AlternateContent xmlns:mc="http://schemas.openxmlformats.org/markup-compatibility/2006">
        <mc:Choice xmlns:a14="http://schemas.microsoft.com/office/drawing/2010/main" Requires="a14">
          <p:sp>
            <p:nvSpPr>
              <p:cNvPr id="6" name="Rectángulo 5">
                <a:extLst>
                  <a:ext uri="{FF2B5EF4-FFF2-40B4-BE49-F238E27FC236}">
                    <a16:creationId xmlns:a16="http://schemas.microsoft.com/office/drawing/2014/main" id="{1F1B9E6E-8FFE-43F6-A64D-B00CDCA4C6C7}"/>
                  </a:ext>
                </a:extLst>
              </p:cNvPr>
              <p:cNvSpPr/>
              <p:nvPr/>
            </p:nvSpPr>
            <p:spPr>
              <a:xfrm>
                <a:off x="2726709" y="3164039"/>
                <a:ext cx="6096000" cy="2557880"/>
              </a:xfrm>
              <a:prstGeom prst="rect">
                <a:avLst/>
              </a:prstGeom>
            </p:spPr>
            <p:txBody>
              <a:bodyPr>
                <a:spAutoFit/>
              </a:bodyPr>
              <a:lstStyle/>
              <a:p>
                <a:pPr algn="just">
                  <a:lnSpc>
                    <a:spcPct val="200000"/>
                  </a:lnSpc>
                  <a:spcAft>
                    <a:spcPts val="0"/>
                  </a:spcAft>
                </a:pPr>
                <a14:m>
                  <m:oMathPara xmlns:m="http://schemas.openxmlformats.org/officeDocument/2006/math">
                    <m:oMathParaPr>
                      <m:jc m:val="centerGroup"/>
                    </m:oMathParaPr>
                    <m:oMath xmlns:m="http://schemas.openxmlformats.org/officeDocument/2006/math">
                      <m:f>
                        <m:fPr>
                          <m:ctrlPr>
                            <a:rPr lang="es-419" i="1">
                              <a:solidFill>
                                <a:srgbClr val="000000"/>
                              </a:solidFill>
                              <a:latin typeface="Cambria Math" panose="02040503050406030204" pitchFamily="18" charset="0"/>
                              <a:ea typeface="Arial" panose="020B0604020202020204" pitchFamily="34" charset="0"/>
                            </a:rPr>
                          </m:ctrlPr>
                        </m:fPr>
                        <m:num>
                          <m:r>
                            <a:rPr lang="es-EC" i="1">
                              <a:solidFill>
                                <a:srgbClr val="000000"/>
                              </a:solidFill>
                              <a:latin typeface="Cambria Math" panose="02040503050406030204" pitchFamily="18" charset="0"/>
                              <a:ea typeface="Arial" panose="020B0604020202020204" pitchFamily="34" charset="0"/>
                            </a:rPr>
                            <m:t>0.714</m:t>
                          </m:r>
                        </m:num>
                        <m:den>
                          <m:r>
                            <a:rPr lang="es-EC" i="1">
                              <a:solidFill>
                                <a:srgbClr val="000000"/>
                              </a:solidFill>
                              <a:latin typeface="Cambria Math" panose="02040503050406030204" pitchFamily="18" charset="0"/>
                              <a:ea typeface="Arial" panose="020B0604020202020204" pitchFamily="34" charset="0"/>
                            </a:rPr>
                            <m:t>15</m:t>
                          </m:r>
                        </m:den>
                      </m:f>
                      <m:r>
                        <a:rPr lang="es-EC" i="1">
                          <a:solidFill>
                            <a:srgbClr val="000000"/>
                          </a:solidFill>
                          <a:latin typeface="Cambria Math" panose="02040503050406030204" pitchFamily="18" charset="0"/>
                          <a:ea typeface="Arial" panose="020B0604020202020204" pitchFamily="34" charset="0"/>
                        </a:rPr>
                        <m:t> </m:t>
                      </m:r>
                      <m:d>
                        <m:dPr>
                          <m:begChr m:val="["/>
                          <m:endChr m:val="]"/>
                          <m:ctrlPr>
                            <a:rPr lang="es-419" i="1">
                              <a:solidFill>
                                <a:srgbClr val="000000"/>
                              </a:solidFill>
                              <a:latin typeface="Cambria Math" panose="02040503050406030204" pitchFamily="18" charset="0"/>
                              <a:ea typeface="Arial" panose="020B0604020202020204" pitchFamily="34" charset="0"/>
                            </a:rPr>
                          </m:ctrlPr>
                        </m:dPr>
                        <m:e>
                          <m:f>
                            <m:fPr>
                              <m:ctrlPr>
                                <a:rPr lang="es-419" i="1">
                                  <a:solidFill>
                                    <a:srgbClr val="000000"/>
                                  </a:solidFill>
                                  <a:latin typeface="Cambria Math" panose="02040503050406030204" pitchFamily="18" charset="0"/>
                                  <a:ea typeface="Arial" panose="020B0604020202020204" pitchFamily="34" charset="0"/>
                                </a:rPr>
                              </m:ctrlPr>
                            </m:fPr>
                            <m:num>
                              <m:r>
                                <a:rPr lang="es-EC" i="1">
                                  <a:solidFill>
                                    <a:srgbClr val="000000"/>
                                  </a:solidFill>
                                  <a:latin typeface="Cambria Math" panose="02040503050406030204" pitchFamily="18" charset="0"/>
                                  <a:ea typeface="Arial" panose="020B0604020202020204" pitchFamily="34" charset="0"/>
                                </a:rPr>
                                <m:t>𝑘𝑊</m:t>
                              </m:r>
                            </m:num>
                            <m:den>
                              <m:r>
                                <a:rPr lang="es-EC" i="1">
                                  <a:solidFill>
                                    <a:srgbClr val="000000"/>
                                  </a:solidFill>
                                  <a:latin typeface="Cambria Math" panose="02040503050406030204" pitchFamily="18" charset="0"/>
                                  <a:ea typeface="Arial" panose="020B0604020202020204" pitchFamily="34" charset="0"/>
                                </a:rPr>
                                <m:t>𝑙𝑡𝑠</m:t>
                              </m:r>
                            </m:den>
                          </m:f>
                        </m:e>
                      </m:d>
                      <m:r>
                        <a:rPr lang="es-EC" i="1">
                          <a:solidFill>
                            <a:srgbClr val="000000"/>
                          </a:solidFill>
                          <a:latin typeface="Cambria Math" panose="02040503050406030204" pitchFamily="18" charset="0"/>
                          <a:ea typeface="Arial" panose="020B0604020202020204" pitchFamily="34" charset="0"/>
                        </a:rPr>
                        <m:t>∗</m:t>
                      </m:r>
                      <m:f>
                        <m:fPr>
                          <m:ctrlPr>
                            <a:rPr lang="es-419" i="1">
                              <a:solidFill>
                                <a:srgbClr val="000000"/>
                              </a:solidFill>
                              <a:latin typeface="Cambria Math" panose="02040503050406030204" pitchFamily="18" charset="0"/>
                              <a:ea typeface="Arial" panose="020B0604020202020204" pitchFamily="34" charset="0"/>
                            </a:rPr>
                          </m:ctrlPr>
                        </m:fPr>
                        <m:num>
                          <m:r>
                            <a:rPr lang="es-EC" i="1">
                              <a:solidFill>
                                <a:srgbClr val="000000"/>
                              </a:solidFill>
                              <a:latin typeface="Cambria Math" panose="02040503050406030204" pitchFamily="18" charset="0"/>
                              <a:ea typeface="Arial" panose="020B0604020202020204" pitchFamily="34" charset="0"/>
                            </a:rPr>
                            <m:t>65 </m:t>
                          </m:r>
                        </m:num>
                        <m:den>
                          <m:r>
                            <a:rPr lang="es-EC" i="1">
                              <a:solidFill>
                                <a:srgbClr val="000000"/>
                              </a:solidFill>
                              <a:latin typeface="Cambria Math" panose="02040503050406030204" pitchFamily="18" charset="0"/>
                              <a:ea typeface="Arial" panose="020B0604020202020204" pitchFamily="34" charset="0"/>
                            </a:rPr>
                            <m:t>60</m:t>
                          </m:r>
                        </m:den>
                      </m:f>
                      <m:r>
                        <a:rPr lang="es-EC" i="1">
                          <a:solidFill>
                            <a:srgbClr val="000000"/>
                          </a:solidFill>
                          <a:latin typeface="Cambria Math" panose="02040503050406030204" pitchFamily="18" charset="0"/>
                          <a:ea typeface="Arial" panose="020B0604020202020204" pitchFamily="34" charset="0"/>
                        </a:rPr>
                        <m:t> </m:t>
                      </m:r>
                      <m:d>
                        <m:dPr>
                          <m:begChr m:val="["/>
                          <m:endChr m:val="]"/>
                          <m:ctrlPr>
                            <a:rPr lang="es-419" i="1">
                              <a:solidFill>
                                <a:srgbClr val="000000"/>
                              </a:solidFill>
                              <a:latin typeface="Cambria Math" panose="02040503050406030204" pitchFamily="18" charset="0"/>
                              <a:ea typeface="Arial" panose="020B0604020202020204" pitchFamily="34" charset="0"/>
                            </a:rPr>
                          </m:ctrlPr>
                        </m:dPr>
                        <m:e>
                          <m:r>
                            <a:rPr lang="es-EC" i="1">
                              <a:solidFill>
                                <a:srgbClr val="000000"/>
                              </a:solidFill>
                              <a:latin typeface="Cambria Math" panose="02040503050406030204" pitchFamily="18" charset="0"/>
                              <a:ea typeface="Arial" panose="020B0604020202020204" pitchFamily="34" charset="0"/>
                            </a:rPr>
                            <m:t>h</m:t>
                          </m:r>
                        </m:e>
                      </m:d>
                      <m:r>
                        <a:rPr lang="es-EC" i="1">
                          <a:solidFill>
                            <a:srgbClr val="000000"/>
                          </a:solidFill>
                          <a:latin typeface="Cambria Math" panose="02040503050406030204" pitchFamily="18" charset="0"/>
                          <a:ea typeface="Times New Roman" panose="02020603050405020304" pitchFamily="18" charset="0"/>
                        </a:rPr>
                        <m:t>=0.051 </m:t>
                      </m:r>
                      <m:d>
                        <m:dPr>
                          <m:begChr m:val="["/>
                          <m:endChr m:val="]"/>
                          <m:ctrlPr>
                            <a:rPr lang="es-419" i="1">
                              <a:solidFill>
                                <a:srgbClr val="000000"/>
                              </a:solidFill>
                              <a:latin typeface="Cambria Math" panose="02040503050406030204" pitchFamily="18" charset="0"/>
                              <a:ea typeface="Times New Roman" panose="02020603050405020304" pitchFamily="18" charset="0"/>
                            </a:rPr>
                          </m:ctrlPr>
                        </m:dPr>
                        <m:e>
                          <m:f>
                            <m:fPr>
                              <m:ctrlPr>
                                <a:rPr lang="es-419" i="1">
                                  <a:solidFill>
                                    <a:srgbClr val="000000"/>
                                  </a:solidFill>
                                  <a:latin typeface="Cambria Math" panose="02040503050406030204" pitchFamily="18" charset="0"/>
                                  <a:ea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rPr>
                                <m:t>𝑘𝑊h</m:t>
                              </m:r>
                            </m:num>
                            <m:den>
                              <m:r>
                                <a:rPr lang="es-EC" i="1">
                                  <a:solidFill>
                                    <a:srgbClr val="000000"/>
                                  </a:solidFill>
                                  <a:latin typeface="Cambria Math" panose="02040503050406030204" pitchFamily="18" charset="0"/>
                                  <a:ea typeface="Times New Roman" panose="02020603050405020304" pitchFamily="18" charset="0"/>
                                </a:rPr>
                                <m:t>𝑙𝑡𝑠</m:t>
                              </m:r>
                            </m:den>
                          </m:f>
                        </m:e>
                      </m:d>
                    </m:oMath>
                  </m:oMathPara>
                </a14:m>
                <a:endParaRPr lang="es-419" sz="1600" dirty="0">
                  <a:solidFill>
                    <a:srgbClr val="000000"/>
                  </a:solidFill>
                  <a:effectLst/>
                  <a:latin typeface="Arial" panose="020B0604020202020204" pitchFamily="34" charset="0"/>
                  <a:ea typeface="Arial" panose="020B0604020202020204" pitchFamily="34" charset="0"/>
                </a:endParaRPr>
              </a:p>
              <a:p>
                <a:pPr algn="just">
                  <a:lnSpc>
                    <a:spcPct val="200000"/>
                  </a:lnSpc>
                  <a:spcAft>
                    <a:spcPts val="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rPr>
                        <m:t>0.051 </m:t>
                      </m:r>
                      <m:d>
                        <m:dPr>
                          <m:begChr m:val="["/>
                          <m:endChr m:val="]"/>
                          <m:ctrlPr>
                            <a:rPr lang="es-419" i="1">
                              <a:solidFill>
                                <a:srgbClr val="000000"/>
                              </a:solidFill>
                              <a:latin typeface="Cambria Math" panose="02040503050406030204" pitchFamily="18" charset="0"/>
                              <a:ea typeface="Times New Roman" panose="02020603050405020304" pitchFamily="18" charset="0"/>
                            </a:rPr>
                          </m:ctrlPr>
                        </m:dPr>
                        <m:e>
                          <m:f>
                            <m:fPr>
                              <m:ctrlPr>
                                <a:rPr lang="es-419" i="1">
                                  <a:solidFill>
                                    <a:srgbClr val="000000"/>
                                  </a:solidFill>
                                  <a:latin typeface="Cambria Math" panose="02040503050406030204" pitchFamily="18" charset="0"/>
                                  <a:ea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rPr>
                                <m:t>𝑘𝑊h</m:t>
                              </m:r>
                            </m:num>
                            <m:den>
                              <m:r>
                                <a:rPr lang="es-EC" i="1">
                                  <a:solidFill>
                                    <a:srgbClr val="000000"/>
                                  </a:solidFill>
                                  <a:latin typeface="Cambria Math" panose="02040503050406030204" pitchFamily="18" charset="0"/>
                                  <a:ea typeface="Times New Roman" panose="02020603050405020304" pitchFamily="18" charset="0"/>
                                </a:rPr>
                                <m:t>𝑙𝑡𝑠</m:t>
                              </m:r>
                            </m:den>
                          </m:f>
                        </m:e>
                      </m:d>
                      <m:r>
                        <a:rPr lang="es-EC" i="1">
                          <a:solidFill>
                            <a:srgbClr val="000000"/>
                          </a:solidFill>
                          <a:latin typeface="Cambria Math" panose="02040503050406030204" pitchFamily="18" charset="0"/>
                          <a:ea typeface="Times New Roman" panose="02020603050405020304" pitchFamily="18" charset="0"/>
                        </a:rPr>
                        <m:t>∗0.091</m:t>
                      </m:r>
                      <m:d>
                        <m:dPr>
                          <m:begChr m:val="["/>
                          <m:endChr m:val="]"/>
                          <m:ctrlPr>
                            <a:rPr lang="es-419" i="1">
                              <a:solidFill>
                                <a:srgbClr val="000000"/>
                              </a:solidFill>
                              <a:latin typeface="Cambria Math" panose="02040503050406030204" pitchFamily="18" charset="0"/>
                              <a:ea typeface="Times New Roman" panose="02020603050405020304" pitchFamily="18" charset="0"/>
                            </a:rPr>
                          </m:ctrlPr>
                        </m:dPr>
                        <m:e>
                          <m:f>
                            <m:fPr>
                              <m:ctrlPr>
                                <a:rPr lang="es-419" i="1">
                                  <a:solidFill>
                                    <a:srgbClr val="000000"/>
                                  </a:solidFill>
                                  <a:latin typeface="Cambria Math" panose="02040503050406030204" pitchFamily="18" charset="0"/>
                                  <a:ea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rPr>
                                <m:t>$</m:t>
                              </m:r>
                            </m:num>
                            <m:den>
                              <m:r>
                                <a:rPr lang="es-EC" i="1">
                                  <a:solidFill>
                                    <a:srgbClr val="000000"/>
                                  </a:solidFill>
                                  <a:latin typeface="Cambria Math" panose="02040503050406030204" pitchFamily="18" charset="0"/>
                                  <a:ea typeface="Times New Roman" panose="02020603050405020304" pitchFamily="18" charset="0"/>
                                </a:rPr>
                                <m:t>𝑘𝑊h</m:t>
                              </m:r>
                            </m:den>
                          </m:f>
                        </m:e>
                      </m:d>
                      <m:r>
                        <a:rPr lang="es-EC" i="1">
                          <a:solidFill>
                            <a:srgbClr val="000000"/>
                          </a:solidFill>
                          <a:latin typeface="Cambria Math" panose="02040503050406030204" pitchFamily="18" charset="0"/>
                          <a:ea typeface="Times New Roman" panose="02020603050405020304" pitchFamily="18" charset="0"/>
                        </a:rPr>
                        <m:t>∗1000</m:t>
                      </m:r>
                      <m:d>
                        <m:dPr>
                          <m:begChr m:val="["/>
                          <m:endChr m:val="]"/>
                          <m:ctrlPr>
                            <a:rPr lang="es-419" i="1">
                              <a:solidFill>
                                <a:srgbClr val="000000"/>
                              </a:solidFill>
                              <a:latin typeface="Cambria Math" panose="02040503050406030204" pitchFamily="18" charset="0"/>
                              <a:ea typeface="Times New Roman" panose="02020603050405020304" pitchFamily="18" charset="0"/>
                            </a:rPr>
                          </m:ctrlPr>
                        </m:dPr>
                        <m:e>
                          <m:f>
                            <m:fPr>
                              <m:ctrlPr>
                                <a:rPr lang="es-419" i="1">
                                  <a:solidFill>
                                    <a:srgbClr val="000000"/>
                                  </a:solidFill>
                                  <a:latin typeface="Cambria Math" panose="02040503050406030204" pitchFamily="18" charset="0"/>
                                  <a:ea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rPr>
                                <m:t>𝑙𝑡𝑠</m:t>
                              </m:r>
                            </m:num>
                            <m:den>
                              <m:sSup>
                                <m:sSupPr>
                                  <m:ctrlPr>
                                    <a:rPr lang="es-419" i="1">
                                      <a:solidFill>
                                        <a:srgbClr val="000000"/>
                                      </a:solidFill>
                                      <a:latin typeface="Cambria Math" panose="02040503050406030204" pitchFamily="18" charset="0"/>
                                      <a:ea typeface="Times New Roman" panose="02020603050405020304" pitchFamily="18" charset="0"/>
                                    </a:rPr>
                                  </m:ctrlPr>
                                </m:sSupPr>
                                <m:e>
                                  <m:r>
                                    <a:rPr lang="es-EC" i="1">
                                      <a:solidFill>
                                        <a:srgbClr val="000000"/>
                                      </a:solidFill>
                                      <a:latin typeface="Cambria Math" panose="02040503050406030204" pitchFamily="18" charset="0"/>
                                      <a:ea typeface="Times New Roman" panose="02020603050405020304" pitchFamily="18" charset="0"/>
                                    </a:rPr>
                                    <m:t>𝑚</m:t>
                                  </m:r>
                                </m:e>
                                <m:sup>
                                  <m:r>
                                    <a:rPr lang="es-EC" i="1">
                                      <a:solidFill>
                                        <a:srgbClr val="000000"/>
                                      </a:solidFill>
                                      <a:latin typeface="Cambria Math" panose="02040503050406030204" pitchFamily="18" charset="0"/>
                                      <a:ea typeface="Times New Roman" panose="02020603050405020304" pitchFamily="18" charset="0"/>
                                    </a:rPr>
                                    <m:t>3</m:t>
                                  </m:r>
                                </m:sup>
                              </m:sSup>
                            </m:den>
                          </m:f>
                        </m:e>
                      </m:d>
                      <m:r>
                        <a:rPr lang="es-EC" i="1">
                          <a:solidFill>
                            <a:srgbClr val="000000"/>
                          </a:solidFill>
                          <a:latin typeface="Cambria Math" panose="02040503050406030204" pitchFamily="18" charset="0"/>
                          <a:ea typeface="Times New Roman" panose="02020603050405020304" pitchFamily="18" charset="0"/>
                        </a:rPr>
                        <m:t>=4.69 </m:t>
                      </m:r>
                      <m:d>
                        <m:dPr>
                          <m:begChr m:val="["/>
                          <m:endChr m:val="]"/>
                          <m:ctrlPr>
                            <a:rPr lang="es-419" i="1">
                              <a:solidFill>
                                <a:srgbClr val="000000"/>
                              </a:solidFill>
                              <a:latin typeface="Cambria Math" panose="02040503050406030204" pitchFamily="18" charset="0"/>
                              <a:ea typeface="Times New Roman" panose="02020603050405020304" pitchFamily="18" charset="0"/>
                            </a:rPr>
                          </m:ctrlPr>
                        </m:dPr>
                        <m:e>
                          <m:f>
                            <m:fPr>
                              <m:ctrlPr>
                                <a:rPr lang="es-419" i="1">
                                  <a:solidFill>
                                    <a:srgbClr val="000000"/>
                                  </a:solidFill>
                                  <a:latin typeface="Cambria Math" panose="02040503050406030204" pitchFamily="18" charset="0"/>
                                  <a:ea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rPr>
                                <m:t>$</m:t>
                              </m:r>
                            </m:num>
                            <m:den>
                              <m:sSup>
                                <m:sSupPr>
                                  <m:ctrlPr>
                                    <a:rPr lang="es-419" i="1">
                                      <a:solidFill>
                                        <a:srgbClr val="000000"/>
                                      </a:solidFill>
                                      <a:latin typeface="Cambria Math" panose="02040503050406030204" pitchFamily="18" charset="0"/>
                                      <a:ea typeface="Times New Roman" panose="02020603050405020304" pitchFamily="18" charset="0"/>
                                    </a:rPr>
                                  </m:ctrlPr>
                                </m:sSupPr>
                                <m:e>
                                  <m:r>
                                    <a:rPr lang="es-EC" i="1">
                                      <a:solidFill>
                                        <a:srgbClr val="000000"/>
                                      </a:solidFill>
                                      <a:latin typeface="Cambria Math" panose="02040503050406030204" pitchFamily="18" charset="0"/>
                                      <a:ea typeface="Times New Roman" panose="02020603050405020304" pitchFamily="18" charset="0"/>
                                    </a:rPr>
                                    <m:t>𝑚</m:t>
                                  </m:r>
                                </m:e>
                                <m:sup>
                                  <m:r>
                                    <a:rPr lang="es-EC" i="1">
                                      <a:solidFill>
                                        <a:srgbClr val="000000"/>
                                      </a:solidFill>
                                      <a:latin typeface="Cambria Math" panose="02040503050406030204" pitchFamily="18" charset="0"/>
                                      <a:ea typeface="Times New Roman" panose="02020603050405020304" pitchFamily="18" charset="0"/>
                                    </a:rPr>
                                    <m:t>3</m:t>
                                  </m:r>
                                </m:sup>
                              </m:sSup>
                            </m:den>
                          </m:f>
                        </m:e>
                      </m:d>
                    </m:oMath>
                  </m:oMathPara>
                </a14:m>
                <a:endParaRPr lang="es-419" sz="1600" dirty="0">
                  <a:solidFill>
                    <a:srgbClr val="000000"/>
                  </a:solidFill>
                  <a:effectLst/>
                  <a:latin typeface="Arial" panose="020B0604020202020204" pitchFamily="34" charset="0"/>
                  <a:ea typeface="Arial" panose="020B0604020202020204" pitchFamily="34" charset="0"/>
                </a:endParaRPr>
              </a:p>
            </p:txBody>
          </p:sp>
        </mc:Choice>
        <mc:Fallback>
          <p:sp>
            <p:nvSpPr>
              <p:cNvPr id="6" name="Rectángulo 5">
                <a:extLst>
                  <a:ext uri="{FF2B5EF4-FFF2-40B4-BE49-F238E27FC236}">
                    <a16:creationId xmlns:a16="http://schemas.microsoft.com/office/drawing/2014/main" id="{1F1B9E6E-8FFE-43F6-A64D-B00CDCA4C6C7}"/>
                  </a:ext>
                </a:extLst>
              </p:cNvPr>
              <p:cNvSpPr>
                <a:spLocks noRot="1" noChangeAspect="1" noMove="1" noResize="1" noEditPoints="1" noAdjustHandles="1" noChangeArrowheads="1" noChangeShapeType="1" noTextEdit="1"/>
              </p:cNvSpPr>
              <p:nvPr/>
            </p:nvSpPr>
            <p:spPr>
              <a:xfrm>
                <a:off x="2726709" y="3164039"/>
                <a:ext cx="6096000" cy="2557880"/>
              </a:xfrm>
              <a:prstGeom prst="rect">
                <a:avLst/>
              </a:prstGeom>
              <a:blipFill>
                <a:blip r:embed="rId2"/>
                <a:stretch>
                  <a:fillRect/>
                </a:stretch>
              </a:blipFill>
            </p:spPr>
            <p:txBody>
              <a:bodyPr/>
              <a:lstStyle/>
              <a:p>
                <a:r>
                  <a:rPr lang="es-419">
                    <a:noFill/>
                  </a:rPr>
                  <a:t> </a:t>
                </a:r>
              </a:p>
            </p:txBody>
          </p:sp>
        </mc:Fallback>
      </mc:AlternateContent>
    </p:spTree>
    <p:extLst>
      <p:ext uri="{BB962C8B-B14F-4D97-AF65-F5344CB8AC3E}">
        <p14:creationId xmlns:p14="http://schemas.microsoft.com/office/powerpoint/2010/main" val="4055056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200" y="1483456"/>
            <a:ext cx="10636876" cy="2076674"/>
          </a:xfrm>
        </p:spPr>
        <p:txBody>
          <a:bodyPr/>
          <a:lstStyle/>
          <a:p>
            <a:pPr lvl="0" algn="just"/>
            <a:r>
              <a:rPr lang="es-EC" dirty="0"/>
              <a:t>Se logró obtener el efecto de cavitación hidrodinámica, utilizando como dispositivo de caída de presión un tubo Venturi, en el que se consiguió visualizar la dinámica de las burbujas de cavitación a través de una cámara de alta velocidad. </a:t>
            </a:r>
            <a:endParaRPr lang="es-ES" dirty="0"/>
          </a:p>
          <a:p>
            <a:endParaRPr lang="es-ES" dirty="0"/>
          </a:p>
        </p:txBody>
      </p:sp>
      <p:sp>
        <p:nvSpPr>
          <p:cNvPr id="3" name="Título 2"/>
          <p:cNvSpPr>
            <a:spLocks noGrp="1"/>
          </p:cNvSpPr>
          <p:nvPr>
            <p:ph type="title"/>
          </p:nvPr>
        </p:nvSpPr>
        <p:spPr>
          <a:xfrm>
            <a:off x="1370594" y="120426"/>
            <a:ext cx="9450812" cy="1325563"/>
          </a:xfrm>
        </p:spPr>
        <p:txBody>
          <a:bodyPr/>
          <a:lstStyle/>
          <a:p>
            <a:pPr algn="ctr"/>
            <a:r>
              <a:rPr lang="es-ES" b="1" dirty="0"/>
              <a:t>Conclusiones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23</a:t>
            </a:fld>
            <a:endParaRPr lang="es-419" dirty="0"/>
          </a:p>
        </p:txBody>
      </p:sp>
      <p:pic>
        <p:nvPicPr>
          <p:cNvPr id="5" name="vid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3988" y="3597597"/>
            <a:ext cx="4305300" cy="2690813"/>
          </a:xfrm>
          <a:prstGeom prst="rect">
            <a:avLst/>
          </a:prstGeom>
        </p:spPr>
      </p:pic>
    </p:spTree>
    <p:extLst>
      <p:ext uri="{BB962C8B-B14F-4D97-AF65-F5344CB8AC3E}">
        <p14:creationId xmlns:p14="http://schemas.microsoft.com/office/powerpoint/2010/main" val="21720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200" y="975619"/>
            <a:ext cx="10515600" cy="4351338"/>
          </a:xfrm>
        </p:spPr>
        <p:txBody>
          <a:bodyPr/>
          <a:lstStyle/>
          <a:p>
            <a:pPr algn="just"/>
            <a:r>
              <a:rPr lang="es-EC" dirty="0"/>
              <a:t>Se describe el movimiento de una burbuja de viaje de cavitación mediante la ecuación de Rayleigh-Plesset. </a:t>
            </a:r>
            <a:endParaRPr lang="es-ES"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24</a:t>
            </a:fld>
            <a:endParaRPr lang="es-419" dirty="0"/>
          </a:p>
        </p:txBody>
      </p:sp>
      <p:pic>
        <p:nvPicPr>
          <p:cNvPr id="5" name="Imagen 4"/>
          <p:cNvPicPr/>
          <p:nvPr/>
        </p:nvPicPr>
        <p:blipFill>
          <a:blip r:embed="rId2"/>
          <a:stretch>
            <a:fillRect/>
          </a:stretch>
        </p:blipFill>
        <p:spPr>
          <a:xfrm>
            <a:off x="3741614" y="2092525"/>
            <a:ext cx="4708771" cy="3335628"/>
          </a:xfrm>
          <a:prstGeom prst="rect">
            <a:avLst/>
          </a:prstGeom>
        </p:spPr>
      </p:pic>
    </p:spTree>
    <p:extLst>
      <p:ext uri="{BB962C8B-B14F-4D97-AF65-F5344CB8AC3E}">
        <p14:creationId xmlns:p14="http://schemas.microsoft.com/office/powerpoint/2010/main" val="394900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200" y="824248"/>
            <a:ext cx="10515600" cy="5352715"/>
          </a:xfrm>
        </p:spPr>
        <p:txBody>
          <a:bodyPr/>
          <a:lstStyle/>
          <a:p>
            <a:pPr algn="just"/>
            <a:r>
              <a:rPr lang="es-EC" dirty="0"/>
              <a:t>Debido al fenómeno de aumento de temperatura, se llevó a cabo un balance de energía para la presión de descarga de 3 bar. Este balance se realizó tomando en cuenta la disipación de energía calórica realizada por cada burbuja al efectuar un trabajo de compresión adiabático durante su vida útil.</a:t>
            </a:r>
            <a:endParaRPr lang="es-ES"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25</a:t>
            </a:fld>
            <a:endParaRPr lang="es-419" dirty="0"/>
          </a:p>
        </p:txBody>
      </p:sp>
    </p:spTree>
    <p:extLst>
      <p:ext uri="{BB962C8B-B14F-4D97-AF65-F5344CB8AC3E}">
        <p14:creationId xmlns:p14="http://schemas.microsoft.com/office/powerpoint/2010/main" val="68827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200" y="1068946"/>
            <a:ext cx="10515600" cy="5108017"/>
          </a:xfrm>
        </p:spPr>
        <p:txBody>
          <a:bodyPr/>
          <a:lstStyle/>
          <a:p>
            <a:pPr lvl="0" algn="just"/>
            <a:r>
              <a:rPr lang="es-EC" dirty="0"/>
              <a:t>En el caso de la longitud recorrida por las cavidades en función del tiempo, se determinó que la distancia recorrida por las cavidades, antes de la implosión, aumenta exponencialmente conforme disminuye el número de cavitación.</a:t>
            </a:r>
            <a:endParaRPr lang="es-ES" dirty="0"/>
          </a:p>
          <a:p>
            <a:pPr marL="0" indent="0">
              <a:buNone/>
            </a:pPr>
            <a:endParaRPr lang="es-ES" dirty="0"/>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26</a:t>
            </a:fld>
            <a:endParaRPr lang="es-419" dirty="0"/>
          </a:p>
        </p:txBody>
      </p:sp>
    </p:spTree>
    <p:extLst>
      <p:ext uri="{BB962C8B-B14F-4D97-AF65-F5344CB8AC3E}">
        <p14:creationId xmlns:p14="http://schemas.microsoft.com/office/powerpoint/2010/main" val="3797247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24865342-7A6E-4692-A2FE-C8887CA20880}"/>
              </a:ext>
            </a:extLst>
          </p:cNvPr>
          <p:cNvSpPr>
            <a:spLocks noGrp="1"/>
          </p:cNvSpPr>
          <p:nvPr>
            <p:ph idx="1"/>
          </p:nvPr>
        </p:nvSpPr>
        <p:spPr>
          <a:xfrm>
            <a:off x="838200" y="1253331"/>
            <a:ext cx="10515600" cy="4351338"/>
          </a:xfrm>
        </p:spPr>
        <p:txBody>
          <a:bodyPr>
            <a:normAutofit/>
          </a:bodyPr>
          <a:lstStyle/>
          <a:p>
            <a:pPr algn="just"/>
            <a:r>
              <a:rPr lang="es-EC"/>
              <a:t>Se comprobó la aplicabilidad del fenómeno de cavitación hidrodinámica como un proceso bactericida. Adicionalmente se identificó que para una mayor presión de descarga el proceso mejora su eficiencia. Por otro lado, cabe recalcar que la cavitación no provee una protección residual</a:t>
            </a:r>
            <a:endParaRPr lang="es-419" dirty="0"/>
          </a:p>
        </p:txBody>
      </p:sp>
      <p:sp>
        <p:nvSpPr>
          <p:cNvPr id="4" name="Marcador de número de diapositiva 3">
            <a:extLst>
              <a:ext uri="{FF2B5EF4-FFF2-40B4-BE49-F238E27FC236}">
                <a16:creationId xmlns:a16="http://schemas.microsoft.com/office/drawing/2014/main" id="{D566C54F-E7BF-4F0B-BA25-CE747DA7A505}"/>
              </a:ext>
            </a:extLst>
          </p:cNvPr>
          <p:cNvSpPr>
            <a:spLocks noGrp="1"/>
          </p:cNvSpPr>
          <p:nvPr>
            <p:ph type="sldNum" sz="quarter" idx="10"/>
          </p:nvPr>
        </p:nvSpPr>
        <p:spPr/>
        <p:txBody>
          <a:bodyPr/>
          <a:lstStyle/>
          <a:p>
            <a:fld id="{F138A8D9-53FC-4E42-B297-060462B89269}" type="slidenum">
              <a:rPr lang="es-419" smtClean="0"/>
              <a:pPr/>
              <a:t>27</a:t>
            </a:fld>
            <a:endParaRPr lang="es-419" dirty="0"/>
          </a:p>
        </p:txBody>
      </p:sp>
    </p:spTree>
    <p:extLst>
      <p:ext uri="{BB962C8B-B14F-4D97-AF65-F5344CB8AC3E}">
        <p14:creationId xmlns:p14="http://schemas.microsoft.com/office/powerpoint/2010/main" val="296589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12E6222-14FE-46EC-BE96-0BE7F9F56A58}"/>
              </a:ext>
            </a:extLst>
          </p:cNvPr>
          <p:cNvSpPr>
            <a:spLocks noGrp="1"/>
          </p:cNvSpPr>
          <p:nvPr>
            <p:ph idx="1"/>
          </p:nvPr>
        </p:nvSpPr>
        <p:spPr>
          <a:xfrm>
            <a:off x="838200" y="1391877"/>
            <a:ext cx="10515600" cy="4351338"/>
          </a:xfrm>
        </p:spPr>
        <p:txBody>
          <a:bodyPr>
            <a:normAutofit/>
          </a:bodyPr>
          <a:lstStyle/>
          <a:p>
            <a:pPr algn="just"/>
            <a:r>
              <a:rPr lang="es-EC" sz="3200" dirty="0"/>
              <a:t>Se evidenció que un aumento en la presión de descarga produce una mayor caída de presión, en la vena contracta, la cual permite un mayor crecimiento en el volumen de cada burbuja.</a:t>
            </a:r>
            <a:endParaRPr lang="es-419" sz="3200" dirty="0"/>
          </a:p>
        </p:txBody>
      </p:sp>
      <p:sp>
        <p:nvSpPr>
          <p:cNvPr id="4" name="Marcador de número de diapositiva 3">
            <a:extLst>
              <a:ext uri="{FF2B5EF4-FFF2-40B4-BE49-F238E27FC236}">
                <a16:creationId xmlns:a16="http://schemas.microsoft.com/office/drawing/2014/main" id="{244FE4DD-7B1B-4E55-A8EB-ED7C47E9260E}"/>
              </a:ext>
            </a:extLst>
          </p:cNvPr>
          <p:cNvSpPr>
            <a:spLocks noGrp="1"/>
          </p:cNvSpPr>
          <p:nvPr>
            <p:ph type="sldNum" sz="quarter" idx="10"/>
          </p:nvPr>
        </p:nvSpPr>
        <p:spPr/>
        <p:txBody>
          <a:bodyPr/>
          <a:lstStyle/>
          <a:p>
            <a:fld id="{F138A8D9-53FC-4E42-B297-060462B89269}" type="slidenum">
              <a:rPr lang="es-419" smtClean="0"/>
              <a:pPr/>
              <a:t>28</a:t>
            </a:fld>
            <a:endParaRPr lang="es-419" dirty="0"/>
          </a:p>
        </p:txBody>
      </p:sp>
    </p:spTree>
    <p:extLst>
      <p:ext uri="{BB962C8B-B14F-4D97-AF65-F5344CB8AC3E}">
        <p14:creationId xmlns:p14="http://schemas.microsoft.com/office/powerpoint/2010/main" val="159994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FE294C92-8658-48BD-AD61-ECA453683AE0}"/>
              </a:ext>
            </a:extLst>
          </p:cNvPr>
          <p:cNvSpPr>
            <a:spLocks noGrp="1"/>
          </p:cNvSpPr>
          <p:nvPr>
            <p:ph idx="1"/>
          </p:nvPr>
        </p:nvSpPr>
        <p:spPr>
          <a:xfrm>
            <a:off x="838200" y="2270759"/>
            <a:ext cx="10515600" cy="4351338"/>
          </a:xfrm>
        </p:spPr>
        <p:txBody>
          <a:bodyPr>
            <a:normAutofit/>
          </a:bodyPr>
          <a:lstStyle/>
          <a:p>
            <a:pPr algn="just"/>
            <a:r>
              <a:rPr lang="es-EC" sz="3200" dirty="0"/>
              <a:t>La cavitación hidrodinámica es una tecnología que debe considerarse para el tratamiento y potabilización de agua, ya que demuestra su aplicabilidad como desinfectante.</a:t>
            </a:r>
            <a:endParaRPr lang="es-419" sz="3200" dirty="0"/>
          </a:p>
        </p:txBody>
      </p:sp>
      <p:sp>
        <p:nvSpPr>
          <p:cNvPr id="4" name="Marcador de número de diapositiva 3">
            <a:extLst>
              <a:ext uri="{FF2B5EF4-FFF2-40B4-BE49-F238E27FC236}">
                <a16:creationId xmlns:a16="http://schemas.microsoft.com/office/drawing/2014/main" id="{07AA37DD-6549-4A10-A185-4D9C55E842D9}"/>
              </a:ext>
            </a:extLst>
          </p:cNvPr>
          <p:cNvSpPr>
            <a:spLocks noGrp="1"/>
          </p:cNvSpPr>
          <p:nvPr>
            <p:ph type="sldNum" sz="quarter" idx="10"/>
          </p:nvPr>
        </p:nvSpPr>
        <p:spPr/>
        <p:txBody>
          <a:bodyPr/>
          <a:lstStyle/>
          <a:p>
            <a:fld id="{F138A8D9-53FC-4E42-B297-060462B89269}" type="slidenum">
              <a:rPr lang="es-419" smtClean="0"/>
              <a:pPr/>
              <a:t>29</a:t>
            </a:fld>
            <a:endParaRPr lang="es-419" dirty="0"/>
          </a:p>
        </p:txBody>
      </p:sp>
    </p:spTree>
    <p:extLst>
      <p:ext uri="{BB962C8B-B14F-4D97-AF65-F5344CB8AC3E}">
        <p14:creationId xmlns:p14="http://schemas.microsoft.com/office/powerpoint/2010/main" val="3175612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784001" y="1516532"/>
            <a:ext cx="10623998" cy="4351338"/>
          </a:xfrm>
        </p:spPr>
        <p:txBody>
          <a:bodyPr/>
          <a:lstStyle/>
          <a:p>
            <a:pPr algn="just"/>
            <a:r>
              <a:rPr lang="es-EC" dirty="0"/>
              <a:t>En el presente proyecto se realizará un estudio de exploración científica del fenómeno de cavitación hidrodinámica a través de un tubo Venturi</a:t>
            </a:r>
            <a:endParaRPr lang="es-ES" dirty="0"/>
          </a:p>
        </p:txBody>
      </p:sp>
      <p:sp>
        <p:nvSpPr>
          <p:cNvPr id="3" name="Título 2"/>
          <p:cNvSpPr>
            <a:spLocks noGrp="1"/>
          </p:cNvSpPr>
          <p:nvPr>
            <p:ph type="title"/>
          </p:nvPr>
        </p:nvSpPr>
        <p:spPr/>
        <p:txBody>
          <a:bodyPr/>
          <a:lstStyle/>
          <a:p>
            <a:pPr algn="ctr"/>
            <a:r>
              <a:rPr lang="es-ES" b="1" dirty="0"/>
              <a:t>Alcance del proyecto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a:t>
            </a:fld>
            <a:endParaRPr lang="es-419" dirty="0"/>
          </a:p>
        </p:txBody>
      </p:sp>
      <p:pic>
        <p:nvPicPr>
          <p:cNvPr id="5" name="Imagen 4"/>
          <p:cNvPicPr>
            <a:picLocks noChangeAspect="1"/>
          </p:cNvPicPr>
          <p:nvPr/>
        </p:nvPicPr>
        <p:blipFill>
          <a:blip r:embed="rId2"/>
          <a:stretch>
            <a:fillRect/>
          </a:stretch>
        </p:blipFill>
        <p:spPr>
          <a:xfrm>
            <a:off x="996203" y="2830954"/>
            <a:ext cx="5158606" cy="2215166"/>
          </a:xfrm>
          <a:prstGeom prst="rect">
            <a:avLst/>
          </a:prstGeom>
        </p:spPr>
      </p:pic>
      <p:sp>
        <p:nvSpPr>
          <p:cNvPr id="6" name="Rectángulo 5"/>
          <p:cNvSpPr/>
          <p:nvPr/>
        </p:nvSpPr>
        <p:spPr>
          <a:xfrm>
            <a:off x="1960553" y="5265083"/>
            <a:ext cx="3095784" cy="383823"/>
          </a:xfrm>
          <a:prstGeom prst="rect">
            <a:avLst/>
          </a:prstGeom>
        </p:spPr>
        <p:txBody>
          <a:bodyPr wrap="none">
            <a:spAutoFit/>
          </a:bodyPr>
          <a:lstStyle/>
          <a:p>
            <a:pPr marL="457200">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Contour</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2012)</a:t>
            </a:r>
          </a:p>
        </p:txBody>
      </p:sp>
      <p:pic>
        <p:nvPicPr>
          <p:cNvPr id="7" name="Imagen 6"/>
          <p:cNvPicPr>
            <a:picLocks noChangeAspect="1"/>
          </p:cNvPicPr>
          <p:nvPr/>
        </p:nvPicPr>
        <p:blipFill>
          <a:blip r:embed="rId3"/>
          <a:stretch>
            <a:fillRect/>
          </a:stretch>
        </p:blipFill>
        <p:spPr>
          <a:xfrm>
            <a:off x="7053648" y="3264695"/>
            <a:ext cx="3939895" cy="3059615"/>
          </a:xfrm>
          <a:prstGeom prst="rect">
            <a:avLst/>
          </a:prstGeom>
        </p:spPr>
      </p:pic>
      <p:pic>
        <p:nvPicPr>
          <p:cNvPr id="8" name="Imagen 7"/>
          <p:cNvPicPr>
            <a:picLocks noChangeAspect="1"/>
          </p:cNvPicPr>
          <p:nvPr/>
        </p:nvPicPr>
        <p:blipFill>
          <a:blip r:embed="rId4"/>
          <a:stretch>
            <a:fillRect/>
          </a:stretch>
        </p:blipFill>
        <p:spPr>
          <a:xfrm>
            <a:off x="7538032" y="2369233"/>
            <a:ext cx="2971128" cy="1351901"/>
          </a:xfrm>
          <a:prstGeom prst="rect">
            <a:avLst/>
          </a:prstGeom>
        </p:spPr>
      </p:pic>
      <p:sp>
        <p:nvSpPr>
          <p:cNvPr id="9" name="Rectángulo 8"/>
          <p:cNvSpPr/>
          <p:nvPr/>
        </p:nvSpPr>
        <p:spPr>
          <a:xfrm>
            <a:off x="7303138" y="6354503"/>
            <a:ext cx="3365088" cy="410882"/>
          </a:xfrm>
          <a:prstGeom prst="rect">
            <a:avLst/>
          </a:prstGeom>
        </p:spPr>
        <p:txBody>
          <a:bodyPr wrap="none">
            <a:spAutoFit/>
          </a:bodyPr>
          <a:lstStyle/>
          <a:p>
            <a:pPr marL="457200">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Feedwater</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2018)</a:t>
            </a:r>
          </a:p>
        </p:txBody>
      </p:sp>
    </p:spTree>
    <p:extLst>
      <p:ext uri="{BB962C8B-B14F-4D97-AF65-F5344CB8AC3E}">
        <p14:creationId xmlns:p14="http://schemas.microsoft.com/office/powerpoint/2010/main" val="3850311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200" y="1236373"/>
            <a:ext cx="10515600" cy="5035738"/>
          </a:xfrm>
        </p:spPr>
        <p:txBody>
          <a:bodyPr>
            <a:normAutofit/>
          </a:bodyPr>
          <a:lstStyle/>
          <a:p>
            <a:pPr algn="just"/>
            <a:r>
              <a:rPr lang="es-EC" dirty="0"/>
              <a:t>Estudiar el fenómeno de cavitación hidrodinámica como un método de intensificación en la desinfección de agua, añadiendo cloro en cantidades controladas pero inferiores a lo que se haría por un tratamiento que incluya solamente cloración.</a:t>
            </a:r>
          </a:p>
          <a:p>
            <a:pPr algn="just"/>
            <a:endParaRPr lang="es-EC" dirty="0"/>
          </a:p>
          <a:p>
            <a:pPr algn="just"/>
            <a:r>
              <a:rPr lang="es-EC" dirty="0"/>
              <a:t>Ensayar distintos diseños para el dispositivo de caída de presión, probando entre tubos Venturi y placas orificio, con diferentes geometrías, a una misma presión de descarga.</a:t>
            </a:r>
          </a:p>
          <a:p>
            <a:pPr marL="0" indent="0" algn="just">
              <a:buNone/>
            </a:pPr>
            <a:endParaRPr lang="es-EC" dirty="0"/>
          </a:p>
          <a:p>
            <a:pPr lvl="0" algn="just"/>
            <a:r>
              <a:rPr lang="es-EC" dirty="0"/>
              <a:t>Analizar las reacciones químicas que se puedan desarrollar en el agua dependiendo de los elementos que se puedan encontrar en esta.</a:t>
            </a:r>
            <a:endParaRPr lang="es-ES" dirty="0"/>
          </a:p>
          <a:p>
            <a:pPr marL="0" indent="0">
              <a:buNone/>
            </a:pPr>
            <a:endParaRPr lang="es-ES" dirty="0"/>
          </a:p>
        </p:txBody>
      </p:sp>
      <p:sp>
        <p:nvSpPr>
          <p:cNvPr id="3" name="Título 2"/>
          <p:cNvSpPr>
            <a:spLocks noGrp="1"/>
          </p:cNvSpPr>
          <p:nvPr>
            <p:ph type="title"/>
          </p:nvPr>
        </p:nvSpPr>
        <p:spPr>
          <a:xfrm>
            <a:off x="1296283" y="287853"/>
            <a:ext cx="9450812" cy="948520"/>
          </a:xfrm>
        </p:spPr>
        <p:txBody>
          <a:bodyPr/>
          <a:lstStyle/>
          <a:p>
            <a:pPr algn="ctr"/>
            <a:r>
              <a:rPr lang="es-ES" b="1" dirty="0"/>
              <a:t>Trabajos Futuros</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30</a:t>
            </a:fld>
            <a:endParaRPr lang="es-419" dirty="0"/>
          </a:p>
        </p:txBody>
      </p:sp>
    </p:spTree>
    <p:extLst>
      <p:ext uri="{BB962C8B-B14F-4D97-AF65-F5344CB8AC3E}">
        <p14:creationId xmlns:p14="http://schemas.microsoft.com/office/powerpoint/2010/main" val="3109017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4766" y="708913"/>
            <a:ext cx="8242468" cy="5151073"/>
          </a:xfrm>
        </p:spPr>
      </p:pic>
      <p:sp>
        <p:nvSpPr>
          <p:cNvPr id="4" name="Marcador de número de diapositiva 3"/>
          <p:cNvSpPr>
            <a:spLocks noGrp="1"/>
          </p:cNvSpPr>
          <p:nvPr>
            <p:ph type="sldNum" sz="quarter" idx="10"/>
          </p:nvPr>
        </p:nvSpPr>
        <p:spPr/>
        <p:txBody>
          <a:bodyPr/>
          <a:lstStyle/>
          <a:p>
            <a:fld id="{F138A8D9-53FC-4E42-B297-060462B89269}" type="slidenum">
              <a:rPr lang="es-419" smtClean="0"/>
              <a:pPr/>
              <a:t>31</a:t>
            </a:fld>
            <a:endParaRPr lang="es-419" dirty="0"/>
          </a:p>
        </p:txBody>
      </p:sp>
      <p:sp>
        <p:nvSpPr>
          <p:cNvPr id="6" name="Rectángulo 5"/>
          <p:cNvSpPr/>
          <p:nvPr/>
        </p:nvSpPr>
        <p:spPr>
          <a:xfrm>
            <a:off x="3940252" y="2741672"/>
            <a:ext cx="3950890" cy="1323439"/>
          </a:xfrm>
          <a:prstGeom prst="rect">
            <a:avLst/>
          </a:prstGeom>
          <a:noFill/>
        </p:spPr>
        <p:txBody>
          <a:bodyPr wrap="none" lIns="91440" tIns="45720" rIns="91440" bIns="45720">
            <a:spAutoFit/>
          </a:bodyPr>
          <a:lstStyle/>
          <a:p>
            <a:pPr algn="ctr"/>
            <a:r>
              <a:rPr lang="es-ES" sz="8000" b="1" cap="none" spc="0" dirty="0">
                <a:ln w="22225">
                  <a:solidFill>
                    <a:schemeClr val="accent2"/>
                  </a:solidFill>
                  <a:prstDash val="solid"/>
                </a:ln>
                <a:solidFill>
                  <a:schemeClr val="accent2">
                    <a:lumMod val="40000"/>
                    <a:lumOff val="60000"/>
                  </a:schemeClr>
                </a:solidFill>
                <a:effectLst/>
              </a:rPr>
              <a:t>GRACIAS</a:t>
            </a:r>
          </a:p>
        </p:txBody>
      </p:sp>
    </p:spTree>
    <p:extLst>
      <p:ext uri="{BB962C8B-B14F-4D97-AF65-F5344CB8AC3E}">
        <p14:creationId xmlns:p14="http://schemas.microsoft.com/office/powerpoint/2010/main" val="36221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38199" y="1493948"/>
            <a:ext cx="10971727" cy="4726547"/>
          </a:xfrm>
        </p:spPr>
        <p:txBody>
          <a:bodyPr>
            <a:normAutofit lnSpcReduction="10000"/>
          </a:bodyPr>
          <a:lstStyle/>
          <a:p>
            <a:pPr marL="0" indent="0">
              <a:buNone/>
            </a:pPr>
            <a:r>
              <a:rPr lang="es-ES" i="1" dirty="0">
                <a:effectLst>
                  <a:outerShdw blurRad="38100" dist="38100" dir="2700000" algn="tl">
                    <a:srgbClr val="000000">
                      <a:alpha val="43137"/>
                    </a:srgbClr>
                  </a:outerShdw>
                </a:effectLst>
              </a:rPr>
              <a:t>Objetivo General</a:t>
            </a:r>
          </a:p>
          <a:p>
            <a:pPr algn="just"/>
            <a:r>
              <a:rPr lang="es-EC" dirty="0"/>
              <a:t>Diseñar y construir un banco de pruebas para cavitación hidrodinámica.</a:t>
            </a:r>
          </a:p>
          <a:p>
            <a:pPr marL="0" indent="0" algn="just">
              <a:buNone/>
            </a:pPr>
            <a:endParaRPr lang="es-ES" dirty="0"/>
          </a:p>
          <a:p>
            <a:pPr marL="0" indent="0" algn="just">
              <a:buNone/>
            </a:pPr>
            <a:r>
              <a:rPr lang="es-ES" i="1" dirty="0">
                <a:effectLst>
                  <a:outerShdw blurRad="38100" dist="38100" dir="2700000" algn="tl">
                    <a:srgbClr val="000000">
                      <a:alpha val="43137"/>
                    </a:srgbClr>
                  </a:outerShdw>
                </a:effectLst>
              </a:rPr>
              <a:t>Objetivos Específicos</a:t>
            </a:r>
          </a:p>
          <a:p>
            <a:pPr lvl="0" algn="just"/>
            <a:r>
              <a:rPr lang="es-EC" dirty="0"/>
              <a:t>Lograr el efecto de cavitación hidrodinámica mediante la utilización de un tubo Venturi, como dispositivo de caída de presión.</a:t>
            </a:r>
            <a:endParaRPr lang="es-ES" dirty="0"/>
          </a:p>
          <a:p>
            <a:pPr lvl="0" algn="just"/>
            <a:r>
              <a:rPr lang="es-EC" dirty="0"/>
              <a:t>Caracterizar el fenómeno de cavitación a través de datos hidrodinámicos para identificar las variables más importantes que favorecen al fenómeno.</a:t>
            </a:r>
            <a:endParaRPr lang="es-ES" dirty="0"/>
          </a:p>
          <a:p>
            <a:pPr lvl="0" algn="just"/>
            <a:r>
              <a:rPr lang="es-EC" dirty="0"/>
              <a:t>Verificar y cuantificar el efecto que tiene la cavitación hidrodinámica sobre una muestra de bacterias presentes en el agua del Río Santa Clara.</a:t>
            </a:r>
            <a:endParaRPr lang="es-ES" dirty="0"/>
          </a:p>
          <a:p>
            <a:endParaRPr lang="es-ES" i="1" dirty="0"/>
          </a:p>
          <a:p>
            <a:pPr marL="0" indent="0">
              <a:buNone/>
            </a:pPr>
            <a:endParaRPr lang="es-EC" dirty="0"/>
          </a:p>
        </p:txBody>
      </p:sp>
      <p:sp>
        <p:nvSpPr>
          <p:cNvPr id="3" name="Título 2"/>
          <p:cNvSpPr>
            <a:spLocks noGrp="1"/>
          </p:cNvSpPr>
          <p:nvPr>
            <p:ph type="title"/>
          </p:nvPr>
        </p:nvSpPr>
        <p:spPr/>
        <p:txBody>
          <a:bodyPr/>
          <a:lstStyle/>
          <a:p>
            <a:pPr algn="ctr"/>
            <a:r>
              <a:rPr lang="es-ES" b="1" dirty="0"/>
              <a:t>Objetivos del proyecto</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4</a:t>
            </a:fld>
            <a:endParaRPr lang="es-419" dirty="0"/>
          </a:p>
        </p:txBody>
      </p:sp>
    </p:spTree>
    <p:extLst>
      <p:ext uri="{BB962C8B-B14F-4D97-AF65-F5344CB8AC3E}">
        <p14:creationId xmlns:p14="http://schemas.microsoft.com/office/powerpoint/2010/main" val="354709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802526" y="1543828"/>
            <a:ext cx="10515600" cy="4351338"/>
          </a:xfrm>
        </p:spPr>
        <p:txBody>
          <a:bodyPr/>
          <a:lstStyle/>
          <a:p>
            <a:pPr algn="just"/>
            <a:r>
              <a:rPr lang="es-EC" dirty="0"/>
              <a:t>Una sustancia pura puede hallarse en tres fases, conocidas habitualmente como estados de agregación de la materia: líquido, sólido y vapor. </a:t>
            </a:r>
            <a:endParaRPr lang="es-ES" dirty="0"/>
          </a:p>
        </p:txBody>
      </p:sp>
      <p:sp>
        <p:nvSpPr>
          <p:cNvPr id="3" name="Título 2"/>
          <p:cNvSpPr>
            <a:spLocks noGrp="1"/>
          </p:cNvSpPr>
          <p:nvPr>
            <p:ph type="title"/>
          </p:nvPr>
        </p:nvSpPr>
        <p:spPr/>
        <p:txBody>
          <a:bodyPr/>
          <a:lstStyle/>
          <a:p>
            <a:r>
              <a:rPr lang="es-ES" b="1" dirty="0"/>
              <a:t>Cambios de estado de líquido a vapor</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5</a:t>
            </a:fld>
            <a:endParaRPr lang="es-419" dirty="0"/>
          </a:p>
        </p:txBody>
      </p:sp>
      <p:pic>
        <p:nvPicPr>
          <p:cNvPr id="5" name="Imagen 4"/>
          <p:cNvPicPr/>
          <p:nvPr/>
        </p:nvPicPr>
        <p:blipFill>
          <a:blip r:embed="rId2"/>
          <a:stretch>
            <a:fillRect/>
          </a:stretch>
        </p:blipFill>
        <p:spPr>
          <a:xfrm>
            <a:off x="2213993" y="2807839"/>
            <a:ext cx="4071915" cy="3303088"/>
          </a:xfrm>
          <a:prstGeom prst="rect">
            <a:avLst/>
          </a:prstGeom>
        </p:spPr>
      </p:pic>
      <p:sp>
        <p:nvSpPr>
          <p:cNvPr id="6" name="Rectángulo 5"/>
          <p:cNvSpPr/>
          <p:nvPr/>
        </p:nvSpPr>
        <p:spPr>
          <a:xfrm>
            <a:off x="2670030" y="6060752"/>
            <a:ext cx="3159839" cy="410882"/>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Brennen</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1995)</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7122419" y="3154458"/>
            <a:ext cx="3562350" cy="2609850"/>
          </a:xfrm>
          <a:prstGeom prst="rect">
            <a:avLst/>
          </a:prstGeom>
        </p:spPr>
      </p:pic>
      <p:sp>
        <p:nvSpPr>
          <p:cNvPr id="9" name="Rectángulo 8"/>
          <p:cNvSpPr/>
          <p:nvPr/>
        </p:nvSpPr>
        <p:spPr>
          <a:xfrm>
            <a:off x="7323674" y="5772518"/>
            <a:ext cx="3159839" cy="410882"/>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Brennen</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1995)</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604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735169" y="1519707"/>
            <a:ext cx="10515600" cy="4760287"/>
          </a:xfrm>
        </p:spPr>
        <p:txBody>
          <a:bodyPr>
            <a:normAutofit/>
          </a:bodyPr>
          <a:lstStyle/>
          <a:p>
            <a:pPr algn="just"/>
            <a:r>
              <a:rPr lang="es-EC" sz="2600" dirty="0"/>
              <a:t>La cavitación corresponde a una estructura bifásica debido a la caída repentina de la presión del líquido hasta su presión de vapor que produce la formación, crecimiento y colapso de burbujas o cavidades</a:t>
            </a:r>
            <a:endParaRPr lang="es-ES" sz="2600" dirty="0"/>
          </a:p>
        </p:txBody>
      </p:sp>
      <p:sp>
        <p:nvSpPr>
          <p:cNvPr id="3" name="Título 2"/>
          <p:cNvSpPr>
            <a:spLocks noGrp="1"/>
          </p:cNvSpPr>
          <p:nvPr>
            <p:ph type="title"/>
          </p:nvPr>
        </p:nvSpPr>
        <p:spPr/>
        <p:txBody>
          <a:bodyPr/>
          <a:lstStyle/>
          <a:p>
            <a:pPr algn="ctr"/>
            <a:r>
              <a:rPr lang="es-ES" b="1" dirty="0"/>
              <a:t>Definición de cavitación hidrodinámica</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6</a:t>
            </a:fld>
            <a:endParaRPr lang="es-419" dirty="0"/>
          </a:p>
        </p:txBody>
      </p:sp>
      <p:pic>
        <p:nvPicPr>
          <p:cNvPr id="5" name="Imagen 4"/>
          <p:cNvPicPr>
            <a:picLocks noChangeAspect="1"/>
          </p:cNvPicPr>
          <p:nvPr/>
        </p:nvPicPr>
        <p:blipFill>
          <a:blip r:embed="rId2"/>
          <a:stretch>
            <a:fillRect/>
          </a:stretch>
        </p:blipFill>
        <p:spPr>
          <a:xfrm>
            <a:off x="638789" y="3129567"/>
            <a:ext cx="5778502" cy="2384000"/>
          </a:xfrm>
          <a:prstGeom prst="rect">
            <a:avLst/>
          </a:prstGeom>
        </p:spPr>
      </p:pic>
      <p:sp>
        <p:nvSpPr>
          <p:cNvPr id="6" name="Rectángulo 5"/>
          <p:cNvSpPr/>
          <p:nvPr/>
        </p:nvSpPr>
        <p:spPr>
          <a:xfrm>
            <a:off x="1736064" y="5538853"/>
            <a:ext cx="3044424" cy="383823"/>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t>
            </a:r>
            <a:r>
              <a:rPr lang="es-ES" dirty="0" err="1">
                <a:solidFill>
                  <a:srgbClr val="000000"/>
                </a:solidFill>
                <a:latin typeface="Arial" panose="020B0604020202020204" pitchFamily="34" charset="0"/>
                <a:ea typeface="Arial" panose="020B0604020202020204" pitchFamily="34" charset="0"/>
                <a:cs typeface="Arial" panose="020B0604020202020204" pitchFamily="34" charset="0"/>
              </a:rPr>
              <a:t>Kozyuk</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 2015)</a:t>
            </a:r>
          </a:p>
        </p:txBody>
      </p:sp>
      <p:pic>
        <p:nvPicPr>
          <p:cNvPr id="7" name="Imagen 6"/>
          <p:cNvPicPr/>
          <p:nvPr/>
        </p:nvPicPr>
        <p:blipFill>
          <a:blip r:embed="rId3"/>
          <a:stretch>
            <a:fillRect/>
          </a:stretch>
        </p:blipFill>
        <p:spPr>
          <a:xfrm>
            <a:off x="7392429" y="2636461"/>
            <a:ext cx="3733934" cy="3370211"/>
          </a:xfrm>
          <a:prstGeom prst="rect">
            <a:avLst/>
          </a:prstGeom>
        </p:spPr>
      </p:pic>
      <p:sp>
        <p:nvSpPr>
          <p:cNvPr id="8" name="Rectángulo 7"/>
          <p:cNvSpPr/>
          <p:nvPr/>
        </p:nvSpPr>
        <p:spPr>
          <a:xfrm>
            <a:off x="7606571" y="6028653"/>
            <a:ext cx="2954655" cy="410882"/>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(Araujo, 2015)</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8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Marcador de contenido 1"/>
              <p:cNvSpPr>
                <a:spLocks noGrp="1"/>
              </p:cNvSpPr>
              <p:nvPr>
                <p:ph idx="1"/>
              </p:nvPr>
            </p:nvSpPr>
            <p:spPr>
              <a:xfrm>
                <a:off x="838200" y="1316264"/>
                <a:ext cx="10933090" cy="4657256"/>
              </a:xfrm>
            </p:spPr>
            <p:txBody>
              <a:bodyPr>
                <a:normAutofit/>
              </a:bodyPr>
              <a:lstStyle/>
              <a:p>
                <a:pPr algn="just"/>
                <a:r>
                  <a:rPr lang="es-EC" sz="2600" dirty="0"/>
                  <a:t>Se considera un flujo uniforme, monofásico, incompresible de una densidad </a:t>
                </a:r>
                <a14:m>
                  <m:oMath xmlns:m="http://schemas.openxmlformats.org/officeDocument/2006/math">
                    <m:sSub>
                      <m:sSubPr>
                        <m:ctrlPr>
                          <a:rPr lang="es-ES" sz="2600" i="1">
                            <a:latin typeface="Cambria Math" panose="02040503050406030204" pitchFamily="18" charset="0"/>
                          </a:rPr>
                        </m:ctrlPr>
                      </m:sSubPr>
                      <m:e>
                        <m:r>
                          <a:rPr lang="es-EC" sz="2600" i="1">
                            <a:latin typeface="Cambria Math" panose="02040503050406030204" pitchFamily="18" charset="0"/>
                          </a:rPr>
                          <m:t>𝜌</m:t>
                        </m:r>
                      </m:e>
                      <m:sub>
                        <m:r>
                          <a:rPr lang="es-EC" sz="2600" i="1">
                            <a:latin typeface="Cambria Math" panose="02040503050406030204" pitchFamily="18" charset="0"/>
                          </a:rPr>
                          <m:t>𝐿</m:t>
                        </m:r>
                        <m:r>
                          <a:rPr lang="es-EC" sz="2600">
                            <a:latin typeface="Cambria Math" panose="02040503050406030204" pitchFamily="18" charset="0"/>
                          </a:rPr>
                          <m:t> </m:t>
                        </m:r>
                      </m:sub>
                    </m:sSub>
                  </m:oMath>
                </a14:m>
                <a:r>
                  <a:rPr lang="es-EC" sz="2600" dirty="0"/>
                  <a:t>, campo de velocidad  </a:t>
                </a:r>
                <a14:m>
                  <m:oMath xmlns:m="http://schemas.openxmlformats.org/officeDocument/2006/math">
                    <m:sSub>
                      <m:sSubPr>
                        <m:ctrlPr>
                          <a:rPr lang="es-ES" sz="2600" i="1">
                            <a:latin typeface="Cambria Math" panose="02040503050406030204" pitchFamily="18" charset="0"/>
                          </a:rPr>
                        </m:ctrlPr>
                      </m:sSubPr>
                      <m:e>
                        <m:r>
                          <a:rPr lang="es-EC" sz="2600" i="1">
                            <a:latin typeface="Cambria Math" panose="02040503050406030204" pitchFamily="18" charset="0"/>
                          </a:rPr>
                          <m:t>𝑢</m:t>
                        </m:r>
                      </m:e>
                      <m:sub>
                        <m:r>
                          <a:rPr lang="es-EC" sz="2600" i="1">
                            <a:latin typeface="Cambria Math" panose="02040503050406030204" pitchFamily="18" charset="0"/>
                          </a:rPr>
                          <m:t>𝑖</m:t>
                        </m:r>
                      </m:sub>
                    </m:sSub>
                    <m:d>
                      <m:dPr>
                        <m:ctrlPr>
                          <a:rPr lang="es-ES" sz="2600" i="1">
                            <a:latin typeface="Cambria Math" panose="02040503050406030204" pitchFamily="18" charset="0"/>
                          </a:rPr>
                        </m:ctrlPr>
                      </m:dPr>
                      <m:e>
                        <m:sSub>
                          <m:sSubPr>
                            <m:ctrlPr>
                              <a:rPr lang="es-ES" sz="2600" i="1">
                                <a:latin typeface="Cambria Math" panose="02040503050406030204" pitchFamily="18" charset="0"/>
                              </a:rPr>
                            </m:ctrlPr>
                          </m:sSubPr>
                          <m:e>
                            <m:r>
                              <a:rPr lang="es-EC" sz="2600" i="1">
                                <a:latin typeface="Cambria Math" panose="02040503050406030204" pitchFamily="18" charset="0"/>
                              </a:rPr>
                              <m:t>𝑥</m:t>
                            </m:r>
                          </m:e>
                          <m:sub>
                            <m:r>
                              <a:rPr lang="es-EC" sz="2600" i="1">
                                <a:latin typeface="Cambria Math" panose="02040503050406030204" pitchFamily="18" charset="0"/>
                              </a:rPr>
                              <m:t>𝑖</m:t>
                            </m:r>
                          </m:sub>
                        </m:sSub>
                      </m:e>
                    </m:d>
                    <m:r>
                      <a:rPr lang="es-EC" sz="2600">
                        <a:latin typeface="Cambria Math" panose="02040503050406030204" pitchFamily="18" charset="0"/>
                      </a:rPr>
                      <m:t> </m:t>
                    </m:r>
                  </m:oMath>
                </a14:m>
                <a:r>
                  <a:rPr lang="es-EC" sz="2600" dirty="0"/>
                  <a:t>, y presión </a:t>
                </a:r>
                <a14:m>
                  <m:oMath xmlns:m="http://schemas.openxmlformats.org/officeDocument/2006/math">
                    <m:r>
                      <a:rPr lang="es-EC" sz="2600" i="1">
                        <a:latin typeface="Cambria Math" panose="02040503050406030204" pitchFamily="18" charset="0"/>
                      </a:rPr>
                      <m:t>𝑝</m:t>
                    </m:r>
                    <m:r>
                      <a:rPr lang="es-EC" sz="2600">
                        <a:latin typeface="Cambria Math" panose="02040503050406030204" pitchFamily="18" charset="0"/>
                      </a:rPr>
                      <m:t>(</m:t>
                    </m:r>
                    <m:sSub>
                      <m:sSubPr>
                        <m:ctrlPr>
                          <a:rPr lang="es-ES" sz="2600" i="1">
                            <a:latin typeface="Cambria Math" panose="02040503050406030204" pitchFamily="18" charset="0"/>
                          </a:rPr>
                        </m:ctrlPr>
                      </m:sSubPr>
                      <m:e>
                        <m:r>
                          <a:rPr lang="es-EC" sz="2600" i="1">
                            <a:latin typeface="Cambria Math" panose="02040503050406030204" pitchFamily="18" charset="0"/>
                          </a:rPr>
                          <m:t>𝑥</m:t>
                        </m:r>
                      </m:e>
                      <m:sub>
                        <m:r>
                          <a:rPr lang="es-EC" sz="2600" i="1">
                            <a:latin typeface="Cambria Math" panose="02040503050406030204" pitchFamily="18" charset="0"/>
                          </a:rPr>
                          <m:t>𝑖</m:t>
                        </m:r>
                      </m:sub>
                    </m:sSub>
                    <m:r>
                      <a:rPr lang="es-EC" sz="2600">
                        <a:latin typeface="Cambria Math" panose="02040503050406030204" pitchFamily="18" charset="0"/>
                      </a:rPr>
                      <m:t>)</m:t>
                    </m:r>
                  </m:oMath>
                </a14:m>
                <a:r>
                  <a:rPr lang="es-EC" sz="2600" dirty="0"/>
                  <a:t> . Además de una velocidad de referencia </a:t>
                </a:r>
                <a14:m>
                  <m:oMath xmlns:m="http://schemas.openxmlformats.org/officeDocument/2006/math">
                    <m:sSub>
                      <m:sSubPr>
                        <m:ctrlPr>
                          <a:rPr lang="es-ES" sz="2600" i="1">
                            <a:latin typeface="Cambria Math" panose="02040503050406030204" pitchFamily="18" charset="0"/>
                          </a:rPr>
                        </m:ctrlPr>
                      </m:sSubPr>
                      <m:e>
                        <m:r>
                          <a:rPr lang="es-EC" sz="2600" i="1">
                            <a:latin typeface="Cambria Math" panose="02040503050406030204" pitchFamily="18" charset="0"/>
                          </a:rPr>
                          <m:t>𝑈</m:t>
                        </m:r>
                      </m:e>
                      <m:sub>
                        <m:r>
                          <a:rPr lang="es-EC" sz="2600">
                            <a:latin typeface="Cambria Math" panose="02040503050406030204" pitchFamily="18" charset="0"/>
                          </a:rPr>
                          <m:t>∞</m:t>
                        </m:r>
                      </m:sub>
                    </m:sSub>
                  </m:oMath>
                </a14:m>
                <a:r>
                  <a:rPr lang="es-EC" sz="2600" dirty="0"/>
                  <a:t>, y la presión de referencia </a:t>
                </a:r>
                <a14:m>
                  <m:oMath xmlns:m="http://schemas.openxmlformats.org/officeDocument/2006/math">
                    <m:sSub>
                      <m:sSubPr>
                        <m:ctrlPr>
                          <a:rPr lang="es-ES" sz="2600" i="1">
                            <a:latin typeface="Cambria Math" panose="02040503050406030204" pitchFamily="18" charset="0"/>
                          </a:rPr>
                        </m:ctrlPr>
                      </m:sSubPr>
                      <m:e>
                        <m:r>
                          <a:rPr lang="es-EC" sz="2600" i="1">
                            <a:latin typeface="Cambria Math" panose="02040503050406030204" pitchFamily="18" charset="0"/>
                          </a:rPr>
                          <m:t>𝑝</m:t>
                        </m:r>
                      </m:e>
                      <m:sub>
                        <m:r>
                          <a:rPr lang="es-EC" sz="2600">
                            <a:latin typeface="Cambria Math" panose="02040503050406030204" pitchFamily="18" charset="0"/>
                          </a:rPr>
                          <m:t>∞</m:t>
                        </m:r>
                      </m:sub>
                    </m:sSub>
                  </m:oMath>
                </a14:m>
                <a:r>
                  <a:rPr lang="es-EC" sz="2600" dirty="0"/>
                  <a:t>. </a:t>
                </a:r>
                <a:endParaRPr lang="es-ES" sz="2600"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xfrm>
                <a:off x="838200" y="1316264"/>
                <a:ext cx="10933090" cy="4657256"/>
              </a:xfrm>
              <a:blipFill>
                <a:blip r:embed="rId2"/>
                <a:stretch>
                  <a:fillRect l="-892" t="-1963" r="-948"/>
                </a:stretch>
              </a:blipFill>
            </p:spPr>
            <p:txBody>
              <a:bodyPr/>
              <a:lstStyle/>
              <a:p>
                <a:r>
                  <a:rPr lang="es-419">
                    <a:noFill/>
                  </a:rPr>
                  <a:t> </a:t>
                </a:r>
              </a:p>
            </p:txBody>
          </p:sp>
        </mc:Fallback>
      </mc:AlternateContent>
      <p:sp>
        <p:nvSpPr>
          <p:cNvPr id="3" name="Título 2"/>
          <p:cNvSpPr>
            <a:spLocks noGrp="1"/>
          </p:cNvSpPr>
          <p:nvPr>
            <p:ph type="title"/>
          </p:nvPr>
        </p:nvSpPr>
        <p:spPr/>
        <p:txBody>
          <a:bodyPr/>
          <a:lstStyle/>
          <a:p>
            <a:pPr algn="ctr"/>
            <a:r>
              <a:rPr lang="es-ES" b="1" dirty="0"/>
              <a:t>Número de cavitación</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7</a:t>
            </a:fld>
            <a:endParaRPr lang="es-419" dirty="0"/>
          </a:p>
        </p:txBody>
      </p:sp>
      <mc:AlternateContent xmlns:mc="http://schemas.openxmlformats.org/markup-compatibility/2006" xmlns:a14="http://schemas.microsoft.com/office/drawing/2010/main">
        <mc:Choice Requires="a14">
          <p:sp>
            <p:nvSpPr>
              <p:cNvPr id="5" name="Rectángulo 4"/>
              <p:cNvSpPr/>
              <p:nvPr/>
            </p:nvSpPr>
            <p:spPr>
              <a:xfrm>
                <a:off x="1714498" y="3256607"/>
                <a:ext cx="2484015" cy="8515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𝐶</m:t>
                          </m:r>
                        </m:e>
                        <m:sub>
                          <m:r>
                            <a:rPr lang="es-ES" i="1">
                              <a:latin typeface="Cambria Math" panose="02040503050406030204" pitchFamily="18" charset="0"/>
                            </a:rPr>
                            <m:t>𝑝</m:t>
                          </m:r>
                        </m:sub>
                      </m:sSub>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𝑥</m:t>
                              </m:r>
                            </m:e>
                            <m:sub>
                              <m:r>
                                <a:rPr lang="es-ES" i="1">
                                  <a:latin typeface="Cambria Math" panose="02040503050406030204" pitchFamily="18" charset="0"/>
                                </a:rPr>
                                <m:t>𝑖</m:t>
                              </m:r>
                            </m:sub>
                          </m:sSub>
                        </m:e>
                      </m:d>
                      <m:r>
                        <a:rPr lang="es-ES" i="0">
                          <a:latin typeface="Cambria Math" panose="02040503050406030204" pitchFamily="18" charset="0"/>
                        </a:rPr>
                        <m:t>= </m:t>
                      </m:r>
                      <m:f>
                        <m:fPr>
                          <m:ctrlPr>
                            <a:rPr lang="es-ES" i="1">
                              <a:latin typeface="Cambria Math" panose="02040503050406030204" pitchFamily="18" charset="0"/>
                            </a:rPr>
                          </m:ctrlPr>
                        </m:fPr>
                        <m:num>
                          <m:r>
                            <a:rPr lang="es-ES" i="1">
                              <a:latin typeface="Cambria Math" panose="02040503050406030204" pitchFamily="18" charset="0"/>
                            </a:rPr>
                            <m:t>𝑝</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𝑥</m:t>
                                  </m:r>
                                </m:e>
                                <m:sub>
                                  <m:r>
                                    <a:rPr lang="es-ES" i="1">
                                      <a:latin typeface="Cambria Math" panose="02040503050406030204" pitchFamily="18" charset="0"/>
                                    </a:rPr>
                                    <m:t>𝑖</m:t>
                                  </m:r>
                                </m:sub>
                              </m:sSub>
                            </m:e>
                          </m:d>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0">
                                  <a:latin typeface="Cambria Math" panose="02040503050406030204" pitchFamily="18" charset="0"/>
                                </a:rPr>
                                <m:t>∞</m:t>
                              </m:r>
                            </m:sub>
                          </m:sSub>
                        </m:num>
                        <m:den>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r>
                            <a:rPr lang="es-ES" i="1">
                              <a:latin typeface="Cambria Math" panose="02040503050406030204" pitchFamily="18" charset="0"/>
                            </a:rPr>
                            <m:t>𝜌</m:t>
                          </m:r>
                          <m:sSubSup>
                            <m:sSubSupPr>
                              <m:ctrlPr>
                                <a:rPr lang="es-ES" i="1">
                                  <a:latin typeface="Cambria Math" panose="02040503050406030204" pitchFamily="18" charset="0"/>
                                </a:rPr>
                              </m:ctrlPr>
                            </m:sSubSupPr>
                            <m:e>
                              <m:r>
                                <a:rPr lang="es-ES" i="1">
                                  <a:latin typeface="Cambria Math" panose="02040503050406030204" pitchFamily="18" charset="0"/>
                                </a:rPr>
                                <m:t>𝑈</m:t>
                              </m:r>
                            </m:e>
                            <m:sub>
                              <m:r>
                                <a:rPr lang="es-ES" i="0">
                                  <a:latin typeface="Cambria Math" panose="02040503050406030204" pitchFamily="18" charset="0"/>
                                </a:rPr>
                                <m:t>∞</m:t>
                              </m:r>
                            </m:sub>
                            <m:sup>
                              <m:r>
                                <a:rPr lang="es-ES" i="0">
                                  <a:latin typeface="Cambria Math" panose="02040503050406030204" pitchFamily="18" charset="0"/>
                                </a:rPr>
                                <m:t>2</m:t>
                              </m:r>
                            </m:sup>
                          </m:sSubSup>
                        </m:den>
                      </m:f>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1714498" y="3256607"/>
                <a:ext cx="2484015" cy="851580"/>
              </a:xfrm>
              <a:prstGeom prst="rect">
                <a:avLst/>
              </a:prstGeom>
              <a:blipFill rotWithShape="0">
                <a:blip r:embed="rId3"/>
                <a:stretch>
                  <a:fillRect/>
                </a:stretch>
              </a:blipFill>
            </p:spPr>
            <p:txBody>
              <a:bodyPr/>
              <a:lstStyle/>
              <a:p>
                <a:r>
                  <a:rPr lang="es-ES">
                    <a:noFill/>
                  </a:rPr>
                  <a:t> </a:t>
                </a:r>
              </a:p>
            </p:txBody>
          </p:sp>
        </mc:Fallback>
      </mc:AlternateContent>
      <p:pic>
        <p:nvPicPr>
          <p:cNvPr id="6" name="Imagen 5"/>
          <p:cNvPicPr/>
          <p:nvPr/>
        </p:nvPicPr>
        <p:blipFill>
          <a:blip r:embed="rId4"/>
          <a:stretch>
            <a:fillRect/>
          </a:stretch>
        </p:blipFill>
        <p:spPr>
          <a:xfrm>
            <a:off x="5757198" y="2498027"/>
            <a:ext cx="6014092" cy="3816817"/>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1965785" y="4716785"/>
                <a:ext cx="1981440" cy="8515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𝜎</m:t>
                      </m:r>
                      <m:r>
                        <a:rPr lang="es-ES" i="0">
                          <a:latin typeface="Cambria Math" panose="02040503050406030204" pitchFamily="18" charset="0"/>
                        </a:rPr>
                        <m:t>= </m:t>
                      </m:r>
                      <m:f>
                        <m:fPr>
                          <m:ctrlPr>
                            <a:rPr lang="es-ES" i="1">
                              <a:latin typeface="Cambria Math" panose="02040503050406030204" pitchFamily="18" charset="0"/>
                            </a:rPr>
                          </m:ctrlPr>
                        </m:fPr>
                        <m:num>
                          <m:d>
                            <m:dPr>
                              <m:begChr m:val=""/>
                              <m:ctrlPr>
                                <a:rPr lang="es-ES" i="1">
                                  <a:latin typeface="Cambria Math" panose="02040503050406030204" pitchFamily="18" charset="0"/>
                                </a:rPr>
                              </m:ctrlPr>
                            </m:dPr>
                            <m:e>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0">
                                      <a:latin typeface="Cambria Math" panose="02040503050406030204" pitchFamily="18" charset="0"/>
                                    </a:rPr>
                                    <m:t>∞</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𝑝</m:t>
                                  </m:r>
                                </m:e>
                                <m:sub>
                                  <m:r>
                                    <a:rPr lang="es-ES" i="1">
                                      <a:latin typeface="Cambria Math" panose="02040503050406030204" pitchFamily="18" charset="0"/>
                                    </a:rPr>
                                    <m:t>𝑣</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0">
                                      <a:latin typeface="Cambria Math" panose="02040503050406030204" pitchFamily="18" charset="0"/>
                                    </a:rPr>
                                    <m:t>∞</m:t>
                                  </m:r>
                                </m:sub>
                              </m:sSub>
                            </m:e>
                          </m:d>
                        </m:num>
                        <m:den>
                          <m:f>
                            <m:fPr>
                              <m:ctrlPr>
                                <a:rPr lang="es-ES" i="1">
                                  <a:latin typeface="Cambria Math" panose="02040503050406030204" pitchFamily="18" charset="0"/>
                                </a:rPr>
                              </m:ctrlPr>
                            </m:fPr>
                            <m:num>
                              <m:r>
                                <a:rPr lang="es-ES" i="0">
                                  <a:latin typeface="Cambria Math" panose="02040503050406030204" pitchFamily="18" charset="0"/>
                                </a:rPr>
                                <m:t>1</m:t>
                              </m:r>
                            </m:num>
                            <m:den>
                              <m:r>
                                <a:rPr lang="es-ES" i="0">
                                  <a:latin typeface="Cambria Math" panose="02040503050406030204" pitchFamily="18" charset="0"/>
                                </a:rPr>
                                <m:t>2</m:t>
                              </m:r>
                            </m:den>
                          </m:f>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𝐿</m:t>
                              </m:r>
                            </m:sub>
                          </m:sSub>
                          <m:sSubSup>
                            <m:sSubSupPr>
                              <m:ctrlPr>
                                <a:rPr lang="es-ES" i="1">
                                  <a:latin typeface="Cambria Math" panose="02040503050406030204" pitchFamily="18" charset="0"/>
                                </a:rPr>
                              </m:ctrlPr>
                            </m:sSubSupPr>
                            <m:e>
                              <m:r>
                                <a:rPr lang="es-ES" i="1">
                                  <a:latin typeface="Cambria Math" panose="02040503050406030204" pitchFamily="18" charset="0"/>
                                </a:rPr>
                                <m:t>𝑈</m:t>
                              </m:r>
                            </m:e>
                            <m:sub>
                              <m:r>
                                <a:rPr lang="es-ES" i="1">
                                  <a:latin typeface="Cambria Math" panose="02040503050406030204" pitchFamily="18" charset="0"/>
                                </a:rPr>
                                <m:t>𝑡h</m:t>
                              </m:r>
                            </m:sub>
                            <m:sup>
                              <m:r>
                                <a:rPr lang="es-ES" i="0">
                                  <a:latin typeface="Cambria Math" panose="02040503050406030204" pitchFamily="18" charset="0"/>
                                </a:rPr>
                                <m:t>2</m:t>
                              </m:r>
                            </m:sup>
                          </m:sSubSup>
                        </m:den>
                      </m:f>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1965785" y="4716785"/>
                <a:ext cx="1981440" cy="851580"/>
              </a:xfrm>
              <a:prstGeom prst="rect">
                <a:avLst/>
              </a:prstGeom>
              <a:blipFill rotWithShape="0">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73482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b="1" dirty="0"/>
              <a:t>Factores determinantes para el inicio de la cavitación </a:t>
            </a:r>
          </a:p>
        </p:txBody>
      </p:sp>
      <p:sp>
        <p:nvSpPr>
          <p:cNvPr id="4" name="Marcador de número de diapositiva 3"/>
          <p:cNvSpPr>
            <a:spLocks noGrp="1"/>
          </p:cNvSpPr>
          <p:nvPr>
            <p:ph type="sldNum" sz="quarter" idx="10"/>
          </p:nvPr>
        </p:nvSpPr>
        <p:spPr/>
        <p:txBody>
          <a:bodyPr/>
          <a:lstStyle/>
          <a:p>
            <a:fld id="{F138A8D9-53FC-4E42-B297-060462B89269}" type="slidenum">
              <a:rPr lang="es-419" smtClean="0"/>
              <a:pPr/>
              <a:t>8</a:t>
            </a:fld>
            <a:endParaRPr lang="es-419" dirty="0"/>
          </a:p>
        </p:txBody>
      </p:sp>
      <mc:AlternateContent xmlns:mc="http://schemas.openxmlformats.org/markup-compatibility/2006" xmlns:a14="http://schemas.microsoft.com/office/drawing/2010/main">
        <mc:Choice Requires="a14">
          <p:graphicFrame>
            <p:nvGraphicFramePr>
              <p:cNvPr id="5" name="Diagrama 4"/>
              <p:cNvGraphicFramePr/>
              <p:nvPr>
                <p:extLst>
                  <p:ext uri="{D42A27DB-BD31-4B8C-83A1-F6EECF244321}">
                    <p14:modId xmlns:p14="http://schemas.microsoft.com/office/powerpoint/2010/main" val="3519873256"/>
                  </p:ext>
                </p:extLst>
              </p:nvPr>
            </p:nvGraphicFramePr>
            <p:xfrm>
              <a:off x="383505" y="1896750"/>
              <a:ext cx="5205927" cy="4001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5" name="Diagrama 4"/>
              <p:cNvGraphicFramePr/>
              <p:nvPr>
                <p:extLst>
                  <p:ext uri="{D42A27DB-BD31-4B8C-83A1-F6EECF244321}">
                    <p14:modId xmlns:p14="http://schemas.microsoft.com/office/powerpoint/2010/main" val="3519873256"/>
                  </p:ext>
                </p:extLst>
              </p:nvPr>
            </p:nvGraphicFramePr>
            <p:xfrm>
              <a:off x="383505" y="1896750"/>
              <a:ext cx="5205927" cy="40017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7" name="Imagen 6"/>
          <p:cNvPicPr>
            <a:picLocks noChangeAspect="1"/>
          </p:cNvPicPr>
          <p:nvPr/>
        </p:nvPicPr>
        <p:blipFill>
          <a:blip r:embed="rId11"/>
          <a:stretch>
            <a:fillRect/>
          </a:stretch>
        </p:blipFill>
        <p:spPr>
          <a:xfrm>
            <a:off x="9119584" y="1352551"/>
            <a:ext cx="2522918" cy="2936511"/>
          </a:xfrm>
          <a:prstGeom prst="rect">
            <a:avLst/>
          </a:prstGeom>
        </p:spPr>
      </p:pic>
      <p:pic>
        <p:nvPicPr>
          <p:cNvPr id="4098" name="Picture 2" descr="Resultado de imagen para rugosidad de una tuber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3639465"/>
            <a:ext cx="2857500" cy="232410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8758380" y="4390633"/>
            <a:ext cx="2813591" cy="410882"/>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(Frías, 2012)</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p:sp>
        <p:nvSpPr>
          <p:cNvPr id="10" name="Rectángulo 9"/>
          <p:cNvSpPr/>
          <p:nvPr/>
        </p:nvSpPr>
        <p:spPr>
          <a:xfrm>
            <a:off x="5695239" y="5963566"/>
            <a:ext cx="3108544" cy="410882"/>
          </a:xfrm>
          <a:prstGeom prst="rect">
            <a:avLst/>
          </a:prstGeom>
        </p:spPr>
        <p:txBody>
          <a:bodyPr wrap="none">
            <a:spAutoFit/>
          </a:bodyPr>
          <a:lstStyle/>
          <a:p>
            <a:pPr marL="457200" algn="ctr">
              <a:lnSpc>
                <a:spcPct val="115000"/>
              </a:lnSpc>
              <a:spcAft>
                <a:spcPts val="0"/>
              </a:spcAft>
            </a:pPr>
            <a:r>
              <a:rPr lang="es-EC" dirty="0">
                <a:solidFill>
                  <a:srgbClr val="000000"/>
                </a:solidFill>
                <a:latin typeface="Arial" panose="020B0604020202020204" pitchFamily="34" charset="0"/>
                <a:ea typeface="Arial" panose="020B0604020202020204" pitchFamily="34" charset="0"/>
                <a:cs typeface="Arial" panose="020B0604020202020204" pitchFamily="34" charset="0"/>
              </a:rPr>
              <a:t>Fuente: </a:t>
            </a:r>
            <a:r>
              <a:rPr lang="es-ES" dirty="0">
                <a:solidFill>
                  <a:srgbClr val="000000"/>
                </a:solidFill>
                <a:latin typeface="Arial" panose="020B0604020202020204" pitchFamily="34" charset="0"/>
                <a:ea typeface="Arial" panose="020B0604020202020204" pitchFamily="34" charset="0"/>
                <a:cs typeface="Arial" panose="020B0604020202020204" pitchFamily="34" charset="0"/>
              </a:rPr>
              <a:t>(Navarro, 2017)</a:t>
            </a:r>
            <a:endParaRPr lang="es-ES" dirty="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64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2979899-0B3C-48F6-B4E4-98AE589E17AC}"/>
              </a:ext>
            </a:extLst>
          </p:cNvPr>
          <p:cNvSpPr>
            <a:spLocks noGrp="1"/>
          </p:cNvSpPr>
          <p:nvPr>
            <p:ph type="title"/>
          </p:nvPr>
        </p:nvSpPr>
        <p:spPr/>
        <p:txBody>
          <a:bodyPr/>
          <a:lstStyle/>
          <a:p>
            <a:pPr algn="ctr"/>
            <a:r>
              <a:rPr lang="es-419" dirty="0"/>
              <a:t>BACTERIAS</a:t>
            </a:r>
          </a:p>
        </p:txBody>
      </p:sp>
      <p:sp>
        <p:nvSpPr>
          <p:cNvPr id="4" name="Marcador de número de diapositiva 3">
            <a:extLst>
              <a:ext uri="{FF2B5EF4-FFF2-40B4-BE49-F238E27FC236}">
                <a16:creationId xmlns:a16="http://schemas.microsoft.com/office/drawing/2014/main" id="{9630AC4B-1DB3-4183-8DB1-8F3C06A8F587}"/>
              </a:ext>
            </a:extLst>
          </p:cNvPr>
          <p:cNvSpPr>
            <a:spLocks noGrp="1"/>
          </p:cNvSpPr>
          <p:nvPr>
            <p:ph type="sldNum" sz="quarter" idx="10"/>
          </p:nvPr>
        </p:nvSpPr>
        <p:spPr/>
        <p:txBody>
          <a:bodyPr/>
          <a:lstStyle/>
          <a:p>
            <a:fld id="{F138A8D9-53FC-4E42-B297-060462B89269}" type="slidenum">
              <a:rPr lang="es-419" smtClean="0"/>
              <a:pPr/>
              <a:t>9</a:t>
            </a:fld>
            <a:endParaRPr lang="es-419" dirty="0"/>
          </a:p>
        </p:txBody>
      </p:sp>
      <p:sp>
        <p:nvSpPr>
          <p:cNvPr id="8" name="Elipse 7">
            <a:extLst>
              <a:ext uri="{FF2B5EF4-FFF2-40B4-BE49-F238E27FC236}">
                <a16:creationId xmlns:a16="http://schemas.microsoft.com/office/drawing/2014/main" id="{D36C9403-D231-48F8-8030-4AF2D9F2819B}"/>
              </a:ext>
            </a:extLst>
          </p:cNvPr>
          <p:cNvSpPr/>
          <p:nvPr/>
        </p:nvSpPr>
        <p:spPr>
          <a:xfrm>
            <a:off x="169232" y="2742061"/>
            <a:ext cx="2655779" cy="267360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419">
              <a:noFill/>
            </a:endParaRPr>
          </a:p>
        </p:txBody>
      </p:sp>
      <p:pic>
        <p:nvPicPr>
          <p:cNvPr id="5" name="Imagen 4">
            <a:extLst>
              <a:ext uri="{FF2B5EF4-FFF2-40B4-BE49-F238E27FC236}">
                <a16:creationId xmlns:a16="http://schemas.microsoft.com/office/drawing/2014/main" id="{4F54682F-6DB0-4C6B-9CFE-2A3E717C51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6" b="98634" l="977" r="97754">
                        <a14:foregroundMark x1="8594" y1="64891" x2="8594" y2="64891"/>
                        <a14:foregroundMark x1="20215" y1="40164" x2="20215" y2="40164"/>
                        <a14:foregroundMark x1="19141" y1="39754" x2="19141" y2="39754"/>
                        <a14:foregroundMark x1="27734" y1="31967" x2="27734" y2="31967"/>
                        <a14:foregroundMark x1="66504" y1="6421" x2="66504" y2="6421"/>
                        <a14:foregroundMark x1="92578" y1="6011" x2="92578" y2="6011"/>
                        <a14:foregroundMark x1="97754" y1="22404" x2="97754" y2="22404"/>
                        <a14:foregroundMark x1="2344" y1="84699" x2="2344" y2="84699"/>
                        <a14:foregroundMark x1="1074" y1="69672" x2="1074" y2="69672"/>
                        <a14:foregroundMark x1="7129" y1="92350" x2="7129" y2="92350"/>
                        <a14:foregroundMark x1="14063" y1="94126" x2="14063" y2="94126"/>
                        <a14:foregroundMark x1="24902" y1="98634" x2="24902" y2="98634"/>
                        <a14:foregroundMark x1="65332" y1="2459" x2="65332" y2="2459"/>
                        <a14:foregroundMark x1="75000" y1="956" x2="75000" y2="956"/>
                      </a14:backgroundRemoval>
                    </a14:imgEffect>
                  </a14:imgLayer>
                </a14:imgProps>
              </a:ext>
            </a:extLst>
          </a:blip>
          <a:stretch>
            <a:fillRect/>
          </a:stretch>
        </p:blipFill>
        <p:spPr>
          <a:xfrm>
            <a:off x="414807" y="3303384"/>
            <a:ext cx="2154532" cy="1540153"/>
          </a:xfrm>
          <a:prstGeom prst="rect">
            <a:avLst/>
          </a:prstGeom>
        </p:spPr>
      </p:pic>
      <p:sp>
        <p:nvSpPr>
          <p:cNvPr id="10" name="Elipse 9">
            <a:extLst>
              <a:ext uri="{FF2B5EF4-FFF2-40B4-BE49-F238E27FC236}">
                <a16:creationId xmlns:a16="http://schemas.microsoft.com/office/drawing/2014/main" id="{129867B9-33B2-4135-96EA-29691C9162B3}"/>
              </a:ext>
            </a:extLst>
          </p:cNvPr>
          <p:cNvSpPr/>
          <p:nvPr/>
        </p:nvSpPr>
        <p:spPr>
          <a:xfrm>
            <a:off x="2964693" y="2769770"/>
            <a:ext cx="2525470" cy="2673605"/>
          </a:xfrm>
          <a:prstGeom prst="ellipse">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419">
              <a:noFill/>
            </a:endParaRPr>
          </a:p>
        </p:txBody>
      </p:sp>
      <p:sp>
        <p:nvSpPr>
          <p:cNvPr id="11" name="Elipse 10">
            <a:extLst>
              <a:ext uri="{FF2B5EF4-FFF2-40B4-BE49-F238E27FC236}">
                <a16:creationId xmlns:a16="http://schemas.microsoft.com/office/drawing/2014/main" id="{1BA50876-DDCE-4A1B-A0B7-EBB869827317}"/>
              </a:ext>
            </a:extLst>
          </p:cNvPr>
          <p:cNvSpPr/>
          <p:nvPr/>
        </p:nvSpPr>
        <p:spPr>
          <a:xfrm>
            <a:off x="5629845" y="2769769"/>
            <a:ext cx="2685192" cy="2673605"/>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419">
              <a:noFill/>
            </a:endParaRPr>
          </a:p>
        </p:txBody>
      </p:sp>
      <p:sp>
        <p:nvSpPr>
          <p:cNvPr id="12" name="Elipse 11">
            <a:extLst>
              <a:ext uri="{FF2B5EF4-FFF2-40B4-BE49-F238E27FC236}">
                <a16:creationId xmlns:a16="http://schemas.microsoft.com/office/drawing/2014/main" id="{2601EF72-261E-477D-99A3-61E8D25BA1A6}"/>
              </a:ext>
            </a:extLst>
          </p:cNvPr>
          <p:cNvSpPr/>
          <p:nvPr/>
        </p:nvSpPr>
        <p:spPr>
          <a:xfrm>
            <a:off x="8454719" y="2706141"/>
            <a:ext cx="3484923" cy="2709525"/>
          </a:xfrm>
          <a:prstGeom prst="ellipse">
            <a:avLst/>
          </a:prstGeom>
          <a:no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419">
              <a:noFill/>
            </a:endParaRPr>
          </a:p>
        </p:txBody>
      </p:sp>
      <p:pic>
        <p:nvPicPr>
          <p:cNvPr id="15" name="Imagen 14">
            <a:extLst>
              <a:ext uri="{FF2B5EF4-FFF2-40B4-BE49-F238E27FC236}">
                <a16:creationId xmlns:a16="http://schemas.microsoft.com/office/drawing/2014/main" id="{A222D695-911B-4555-8440-24AF5A7E59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92638" l="9302" r="89922">
                        <a14:foregroundMark x1="17829" y1="19018" x2="17829" y2="19018"/>
                        <a14:foregroundMark x1="16279" y1="36196" x2="16279" y2="36196"/>
                        <a14:foregroundMark x1="37984" y1="23313" x2="37984" y2="23313"/>
                        <a14:foregroundMark x1="51938" y1="41104" x2="51938" y2="41104"/>
                        <a14:foregroundMark x1="65891" y1="33742" x2="65891" y2="33742"/>
                        <a14:foregroundMark x1="85271" y1="31288" x2="85271" y2="31288"/>
                        <a14:foregroundMark x1="18605" y1="80982" x2="18605" y2="80982"/>
                        <a14:foregroundMark x1="40310" y1="84049" x2="40310" y2="84049"/>
                        <a14:foregroundMark x1="66667" y1="80368" x2="66667" y2="80368"/>
                        <a14:foregroundMark x1="72868" y1="80368" x2="72868" y2="80368"/>
                        <a14:foregroundMark x1="75194" y1="82822" x2="66667" y2="82209"/>
                        <a14:foregroundMark x1="81395" y1="83436" x2="81395" y2="83436"/>
                        <a14:foregroundMark x1="80620" y1="82209" x2="75969" y2="80982"/>
                        <a14:foregroundMark x1="63566" y1="80368" x2="63566" y2="80368"/>
                        <a14:foregroundMark x1="60465" y1="77914" x2="61240" y2="81595"/>
                        <a14:foregroundMark x1="65116" y1="92025" x2="58915" y2="92638"/>
                        <a14:foregroundMark x1="46512" y1="42945" x2="46512" y2="42945"/>
                        <a14:foregroundMark x1="39535" y1="28221" x2="39535" y2="28221"/>
                        <a14:foregroundMark x1="16279" y1="34356" x2="16279" y2="34356"/>
                        <a14:foregroundMark x1="20930" y1="20859" x2="20930" y2="20859"/>
                        <a14:foregroundMark x1="66667" y1="20859" x2="66667" y2="20859"/>
                        <a14:foregroundMark x1="68217" y1="36196" x2="68217" y2="36196"/>
                        <a14:foregroundMark x1="72093" y1="21472" x2="72093" y2="21472"/>
                        <a14:foregroundMark x1="86822" y1="29448" x2="86822" y2="29448"/>
                        <a14:foregroundMark x1="82171" y1="34356" x2="82171" y2="34356"/>
                      </a14:backgroundRemoval>
                    </a14:imgEffect>
                  </a14:imgLayer>
                </a14:imgProps>
              </a:ext>
            </a:extLst>
          </a:blip>
          <a:stretch>
            <a:fillRect/>
          </a:stretch>
        </p:blipFill>
        <p:spPr>
          <a:xfrm>
            <a:off x="3539227" y="3206115"/>
            <a:ext cx="1416711" cy="1790107"/>
          </a:xfrm>
          <a:prstGeom prst="rect">
            <a:avLst/>
          </a:prstGeom>
        </p:spPr>
      </p:pic>
      <p:sp>
        <p:nvSpPr>
          <p:cNvPr id="16" name="CuadroTexto 15">
            <a:extLst>
              <a:ext uri="{FF2B5EF4-FFF2-40B4-BE49-F238E27FC236}">
                <a16:creationId xmlns:a16="http://schemas.microsoft.com/office/drawing/2014/main" id="{D0519CFF-F68F-4E92-A2F0-70DC6FD5517E}"/>
              </a:ext>
            </a:extLst>
          </p:cNvPr>
          <p:cNvSpPr txBox="1"/>
          <p:nvPr/>
        </p:nvSpPr>
        <p:spPr>
          <a:xfrm>
            <a:off x="3892154" y="3021449"/>
            <a:ext cx="737381" cy="369332"/>
          </a:xfrm>
          <a:prstGeom prst="rect">
            <a:avLst/>
          </a:prstGeom>
          <a:noFill/>
        </p:spPr>
        <p:txBody>
          <a:bodyPr wrap="none" rtlCol="0">
            <a:spAutoFit/>
          </a:bodyPr>
          <a:lstStyle/>
          <a:p>
            <a:r>
              <a:rPr lang="es-419" b="1" dirty="0"/>
              <a:t>Cocos</a:t>
            </a:r>
          </a:p>
        </p:txBody>
      </p:sp>
      <p:sp>
        <p:nvSpPr>
          <p:cNvPr id="17" name="CuadroTexto 16">
            <a:extLst>
              <a:ext uri="{FF2B5EF4-FFF2-40B4-BE49-F238E27FC236}">
                <a16:creationId xmlns:a16="http://schemas.microsoft.com/office/drawing/2014/main" id="{44F754E4-7278-459E-9676-F190C22B1CA5}"/>
              </a:ext>
            </a:extLst>
          </p:cNvPr>
          <p:cNvSpPr txBox="1"/>
          <p:nvPr/>
        </p:nvSpPr>
        <p:spPr>
          <a:xfrm>
            <a:off x="3817993" y="4101168"/>
            <a:ext cx="851515" cy="369332"/>
          </a:xfrm>
          <a:prstGeom prst="rect">
            <a:avLst/>
          </a:prstGeom>
          <a:noFill/>
        </p:spPr>
        <p:txBody>
          <a:bodyPr wrap="none" rtlCol="0">
            <a:spAutoFit/>
          </a:bodyPr>
          <a:lstStyle/>
          <a:p>
            <a:r>
              <a:rPr lang="es-419" b="1" dirty="0"/>
              <a:t>Bacilos</a:t>
            </a:r>
          </a:p>
        </p:txBody>
      </p:sp>
      <p:pic>
        <p:nvPicPr>
          <p:cNvPr id="1028" name="Picture 4" descr="Resultado de imagen para tincion de gram">
            <a:extLst>
              <a:ext uri="{FF2B5EF4-FFF2-40B4-BE49-F238E27FC236}">
                <a16:creationId xmlns:a16="http://schemas.microsoft.com/office/drawing/2014/main" id="{476A6DB4-485C-41D6-B5A8-2328257884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64" t="2626" r="27074" b="26257"/>
          <a:stretch/>
        </p:blipFill>
        <p:spPr bwMode="auto">
          <a:xfrm>
            <a:off x="5665182" y="2811877"/>
            <a:ext cx="2614517" cy="2578582"/>
          </a:xfrm>
          <a:prstGeom prst="ellipse">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4689F247-D8FE-445A-9359-5B5D9D3C86F2}"/>
              </a:ext>
            </a:extLst>
          </p:cNvPr>
          <p:cNvPicPr>
            <a:picLocks noChangeAspect="1"/>
          </p:cNvPicPr>
          <p:nvPr/>
        </p:nvPicPr>
        <p:blipFill rotWithShape="1">
          <a:blip r:embed="rId7"/>
          <a:srcRect l="13329" t="467" r="9926" b="14293"/>
          <a:stretch/>
        </p:blipFill>
        <p:spPr>
          <a:xfrm>
            <a:off x="8482662" y="2742061"/>
            <a:ext cx="3456980" cy="2648399"/>
          </a:xfrm>
          <a:prstGeom prst="ellipse">
            <a:avLst/>
          </a:prstGeom>
        </p:spPr>
      </p:pic>
      <p:sp>
        <p:nvSpPr>
          <p:cNvPr id="19" name="CuadroTexto 18">
            <a:extLst>
              <a:ext uri="{FF2B5EF4-FFF2-40B4-BE49-F238E27FC236}">
                <a16:creationId xmlns:a16="http://schemas.microsoft.com/office/drawing/2014/main" id="{A8D56DE5-0FA3-4F73-9B9D-D6477FCCD33C}"/>
              </a:ext>
            </a:extLst>
          </p:cNvPr>
          <p:cNvSpPr txBox="1"/>
          <p:nvPr/>
        </p:nvSpPr>
        <p:spPr>
          <a:xfrm>
            <a:off x="622123" y="2092068"/>
            <a:ext cx="1739900" cy="400110"/>
          </a:xfrm>
          <a:prstGeom prst="rect">
            <a:avLst/>
          </a:prstGeom>
          <a:noFill/>
        </p:spPr>
        <p:txBody>
          <a:bodyPr wrap="square" rtlCol="0">
            <a:spAutoFit/>
          </a:bodyPr>
          <a:lstStyle/>
          <a:p>
            <a:pPr algn="ctr"/>
            <a:r>
              <a:rPr lang="es-419" sz="2000" dirty="0"/>
              <a:t>Procariontes</a:t>
            </a:r>
          </a:p>
        </p:txBody>
      </p:sp>
      <p:sp>
        <p:nvSpPr>
          <p:cNvPr id="20" name="CuadroTexto 19">
            <a:extLst>
              <a:ext uri="{FF2B5EF4-FFF2-40B4-BE49-F238E27FC236}">
                <a16:creationId xmlns:a16="http://schemas.microsoft.com/office/drawing/2014/main" id="{C05B0529-5E02-420C-8BAA-DE6C39C3B0AD}"/>
              </a:ext>
            </a:extLst>
          </p:cNvPr>
          <p:cNvSpPr txBox="1"/>
          <p:nvPr/>
        </p:nvSpPr>
        <p:spPr>
          <a:xfrm>
            <a:off x="2964693" y="2139168"/>
            <a:ext cx="2614517" cy="400110"/>
          </a:xfrm>
          <a:prstGeom prst="rect">
            <a:avLst/>
          </a:prstGeom>
          <a:noFill/>
        </p:spPr>
        <p:txBody>
          <a:bodyPr wrap="square" rtlCol="0">
            <a:spAutoFit/>
          </a:bodyPr>
          <a:lstStyle/>
          <a:p>
            <a:r>
              <a:rPr lang="es-419" sz="2000" dirty="0"/>
              <a:t>Formas y disposiciones</a:t>
            </a:r>
          </a:p>
        </p:txBody>
      </p:sp>
      <p:sp>
        <p:nvSpPr>
          <p:cNvPr id="21" name="CuadroTexto 20">
            <a:extLst>
              <a:ext uri="{FF2B5EF4-FFF2-40B4-BE49-F238E27FC236}">
                <a16:creationId xmlns:a16="http://schemas.microsoft.com/office/drawing/2014/main" id="{AB360519-8F61-4F50-BE47-34DB7840871B}"/>
              </a:ext>
            </a:extLst>
          </p:cNvPr>
          <p:cNvSpPr txBox="1"/>
          <p:nvPr/>
        </p:nvSpPr>
        <p:spPr>
          <a:xfrm>
            <a:off x="6060326" y="1631337"/>
            <a:ext cx="2129723" cy="1015663"/>
          </a:xfrm>
          <a:prstGeom prst="rect">
            <a:avLst/>
          </a:prstGeom>
          <a:noFill/>
        </p:spPr>
        <p:txBody>
          <a:bodyPr wrap="square" rtlCol="0">
            <a:spAutoFit/>
          </a:bodyPr>
          <a:lstStyle/>
          <a:p>
            <a:r>
              <a:rPr lang="es-419" sz="2000" dirty="0"/>
              <a:t>Tinción  de Gram</a:t>
            </a:r>
          </a:p>
          <a:p>
            <a:r>
              <a:rPr lang="es-419" sz="2000" dirty="0"/>
              <a:t>-Gram negativas</a:t>
            </a:r>
          </a:p>
          <a:p>
            <a:r>
              <a:rPr lang="es-419" sz="2000" dirty="0"/>
              <a:t>-Gram positivas</a:t>
            </a:r>
          </a:p>
        </p:txBody>
      </p:sp>
      <p:sp>
        <p:nvSpPr>
          <p:cNvPr id="22" name="CuadroTexto 21">
            <a:extLst>
              <a:ext uri="{FF2B5EF4-FFF2-40B4-BE49-F238E27FC236}">
                <a16:creationId xmlns:a16="http://schemas.microsoft.com/office/drawing/2014/main" id="{AFC81CE8-1089-48F8-82C3-A38611212F30}"/>
              </a:ext>
            </a:extLst>
          </p:cNvPr>
          <p:cNvSpPr txBox="1"/>
          <p:nvPr/>
        </p:nvSpPr>
        <p:spPr>
          <a:xfrm>
            <a:off x="9584179" y="2155456"/>
            <a:ext cx="1440873" cy="400110"/>
          </a:xfrm>
          <a:prstGeom prst="rect">
            <a:avLst/>
          </a:prstGeom>
          <a:noFill/>
        </p:spPr>
        <p:txBody>
          <a:bodyPr wrap="square" rtlCol="0">
            <a:spAutoFit/>
          </a:bodyPr>
          <a:lstStyle/>
          <a:p>
            <a:r>
              <a:rPr lang="es-419" sz="2000" dirty="0"/>
              <a:t>Endospora</a:t>
            </a:r>
          </a:p>
        </p:txBody>
      </p:sp>
      <p:sp>
        <p:nvSpPr>
          <p:cNvPr id="2" name="CuadroTexto 1">
            <a:extLst>
              <a:ext uri="{FF2B5EF4-FFF2-40B4-BE49-F238E27FC236}">
                <a16:creationId xmlns:a16="http://schemas.microsoft.com/office/drawing/2014/main" id="{20809B1B-5DFE-437C-8317-BDEF554DA775}"/>
              </a:ext>
            </a:extLst>
          </p:cNvPr>
          <p:cNvSpPr txBox="1"/>
          <p:nvPr/>
        </p:nvSpPr>
        <p:spPr>
          <a:xfrm>
            <a:off x="414806" y="5696327"/>
            <a:ext cx="2286829" cy="461665"/>
          </a:xfrm>
          <a:prstGeom prst="rect">
            <a:avLst/>
          </a:prstGeom>
          <a:noFill/>
        </p:spPr>
        <p:txBody>
          <a:bodyPr wrap="square" rtlCol="0">
            <a:spAutoFit/>
          </a:bodyPr>
          <a:lstStyle/>
          <a:p>
            <a:r>
              <a:rPr lang="es-419" sz="1200" dirty="0"/>
              <a:t>Fuente: depositphotos.com (2013)</a:t>
            </a:r>
          </a:p>
        </p:txBody>
      </p:sp>
      <p:sp>
        <p:nvSpPr>
          <p:cNvPr id="6" name="CuadroTexto 5">
            <a:extLst>
              <a:ext uri="{FF2B5EF4-FFF2-40B4-BE49-F238E27FC236}">
                <a16:creationId xmlns:a16="http://schemas.microsoft.com/office/drawing/2014/main" id="{1C2C0537-B59B-4367-8296-94D22D11649D}"/>
              </a:ext>
            </a:extLst>
          </p:cNvPr>
          <p:cNvSpPr txBox="1"/>
          <p:nvPr/>
        </p:nvSpPr>
        <p:spPr>
          <a:xfrm>
            <a:off x="3529096" y="5788659"/>
            <a:ext cx="1396664" cy="276999"/>
          </a:xfrm>
          <a:prstGeom prst="rect">
            <a:avLst/>
          </a:prstGeom>
          <a:noFill/>
        </p:spPr>
        <p:txBody>
          <a:bodyPr wrap="none" rtlCol="0">
            <a:spAutoFit/>
          </a:bodyPr>
          <a:lstStyle/>
          <a:p>
            <a:r>
              <a:rPr lang="es-419" sz="1200" dirty="0"/>
              <a:t>Fuente: Ruiz (2013)</a:t>
            </a:r>
          </a:p>
        </p:txBody>
      </p:sp>
      <p:sp>
        <p:nvSpPr>
          <p:cNvPr id="23" name="CuadroTexto 22">
            <a:extLst>
              <a:ext uri="{FF2B5EF4-FFF2-40B4-BE49-F238E27FC236}">
                <a16:creationId xmlns:a16="http://schemas.microsoft.com/office/drawing/2014/main" id="{9026B38B-16AF-4C6B-9D9A-15AD3FF405D6}"/>
              </a:ext>
            </a:extLst>
          </p:cNvPr>
          <p:cNvSpPr txBox="1"/>
          <p:nvPr/>
        </p:nvSpPr>
        <p:spPr>
          <a:xfrm>
            <a:off x="6165274" y="5788658"/>
            <a:ext cx="1693349" cy="276999"/>
          </a:xfrm>
          <a:prstGeom prst="rect">
            <a:avLst/>
          </a:prstGeom>
          <a:noFill/>
        </p:spPr>
        <p:txBody>
          <a:bodyPr wrap="none" rtlCol="0">
            <a:spAutoFit/>
          </a:bodyPr>
          <a:lstStyle/>
          <a:p>
            <a:r>
              <a:rPr lang="es-419" sz="1200" dirty="0"/>
              <a:t>Fuente: Verger E. (2017)</a:t>
            </a:r>
          </a:p>
        </p:txBody>
      </p:sp>
      <p:sp>
        <p:nvSpPr>
          <p:cNvPr id="24" name="CuadroTexto 23">
            <a:extLst>
              <a:ext uri="{FF2B5EF4-FFF2-40B4-BE49-F238E27FC236}">
                <a16:creationId xmlns:a16="http://schemas.microsoft.com/office/drawing/2014/main" id="{C1225D4E-F5B1-4043-91AC-2DB2E0B7EEDC}"/>
              </a:ext>
            </a:extLst>
          </p:cNvPr>
          <p:cNvSpPr txBox="1"/>
          <p:nvPr/>
        </p:nvSpPr>
        <p:spPr>
          <a:xfrm>
            <a:off x="9238239" y="5788657"/>
            <a:ext cx="1998111" cy="276999"/>
          </a:xfrm>
          <a:prstGeom prst="rect">
            <a:avLst/>
          </a:prstGeom>
          <a:noFill/>
        </p:spPr>
        <p:txBody>
          <a:bodyPr wrap="none" rtlCol="0">
            <a:spAutoFit/>
          </a:bodyPr>
          <a:lstStyle/>
          <a:p>
            <a:r>
              <a:rPr lang="es-419" sz="1200" dirty="0"/>
              <a:t>Fuente: </a:t>
            </a:r>
            <a:r>
              <a:rPr lang="es-419" sz="1200" dirty="0" err="1"/>
              <a:t>Madigan</a:t>
            </a:r>
            <a:r>
              <a:rPr lang="es-419" sz="1200" dirty="0"/>
              <a:t>, M. (2009). </a:t>
            </a:r>
          </a:p>
        </p:txBody>
      </p:sp>
    </p:spTree>
    <p:extLst>
      <p:ext uri="{BB962C8B-B14F-4D97-AF65-F5344CB8AC3E}">
        <p14:creationId xmlns:p14="http://schemas.microsoft.com/office/powerpoint/2010/main" val="17356511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TotalTime>
  <Words>1328</Words>
  <Application>Microsoft Office PowerPoint</Application>
  <PresentationFormat>Panorámica</PresentationFormat>
  <Paragraphs>223</Paragraphs>
  <Slides>31</Slides>
  <Notes>0</Notes>
  <HiddenSlides>0</HiddenSlides>
  <MMClips>8</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Calibri</vt:lpstr>
      <vt:lpstr>Calibri Light</vt:lpstr>
      <vt:lpstr>Cambria Math</vt:lpstr>
      <vt:lpstr>Times New Roman</vt:lpstr>
      <vt:lpstr>Tema de Office</vt:lpstr>
      <vt:lpstr>“DISEÑO Y CONSTRUCCIÓN DE UN BANCO DE PRUEBAS DE CAVITACIÓN HIDRODINÁMICA PARA LA EMPRESA ABAXFEM”</vt:lpstr>
      <vt:lpstr>Justificación e Importancia</vt:lpstr>
      <vt:lpstr>Alcance del proyecto</vt:lpstr>
      <vt:lpstr>Objetivos del proyecto</vt:lpstr>
      <vt:lpstr>Cambios de estado de líquido a vapor</vt:lpstr>
      <vt:lpstr>Definición de cavitación hidrodinámica</vt:lpstr>
      <vt:lpstr>Número de cavitación</vt:lpstr>
      <vt:lpstr>Factores determinantes para el inicio de la cavitación </vt:lpstr>
      <vt:lpstr>BACTERIAS</vt:lpstr>
      <vt:lpstr>Presentación de PowerPoint</vt:lpstr>
      <vt:lpstr>Mecanismos De Destrucción De Bacterias Por Cavitación </vt:lpstr>
      <vt:lpstr>Banco de pruebas</vt:lpstr>
      <vt:lpstr>Diseño del Tubo Venturi</vt:lpstr>
      <vt:lpstr>Experimento del comportamiento físico</vt:lpstr>
      <vt:lpstr>Dinámica básica de la cavitación de burbujas de viaje</vt:lpstr>
      <vt:lpstr>Mecanismos de desprendimiento de las cavidades</vt:lpstr>
      <vt:lpstr>Distancia recorrida por las burbujas de cavitación</vt:lpstr>
      <vt:lpstr>Dinámica de la burbuja de cavitación</vt:lpstr>
      <vt:lpstr>Dinámica de la burbuja de cavitación</vt:lpstr>
      <vt:lpstr>Análisis energético</vt:lpstr>
      <vt:lpstr>Experimento de desinfección bacteriana</vt:lpstr>
      <vt:lpstr>Consumo energético</vt:lpstr>
      <vt:lpstr>Conclusiones</vt:lpstr>
      <vt:lpstr>Presentación de PowerPoint</vt:lpstr>
      <vt:lpstr>Presentación de PowerPoint</vt:lpstr>
      <vt:lpstr>Presentación de PowerPoint</vt:lpstr>
      <vt:lpstr>Presentación de PowerPoint</vt:lpstr>
      <vt:lpstr>Presentación de PowerPoint</vt:lpstr>
      <vt:lpstr>Presentación de PowerPoint</vt:lpstr>
      <vt:lpstr>Trabajos Futuros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Hector</dc:creator>
  <cp:lastModifiedBy>Hector</cp:lastModifiedBy>
  <cp:revision>60</cp:revision>
  <dcterms:created xsi:type="dcterms:W3CDTF">2018-04-18T15:48:27Z</dcterms:created>
  <dcterms:modified xsi:type="dcterms:W3CDTF">2018-05-29T17:18:06Z</dcterms:modified>
</cp:coreProperties>
</file>